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66" r:id="rId2"/>
    <p:sldId id="290" r:id="rId3"/>
    <p:sldId id="300" r:id="rId4"/>
    <p:sldId id="295" r:id="rId5"/>
    <p:sldId id="301" r:id="rId6"/>
    <p:sldId id="302" r:id="rId7"/>
    <p:sldId id="321" r:id="rId8"/>
    <p:sldId id="303" r:id="rId9"/>
    <p:sldId id="315" r:id="rId10"/>
    <p:sldId id="316" r:id="rId11"/>
    <p:sldId id="310" r:id="rId12"/>
    <p:sldId id="304" r:id="rId13"/>
    <p:sldId id="318" r:id="rId14"/>
    <p:sldId id="312" r:id="rId15"/>
    <p:sldId id="327" r:id="rId16"/>
    <p:sldId id="313" r:id="rId17"/>
    <p:sldId id="305" r:id="rId18"/>
    <p:sldId id="306" r:id="rId19"/>
    <p:sldId id="309" r:id="rId20"/>
    <p:sldId id="320" r:id="rId21"/>
    <p:sldId id="323" r:id="rId22"/>
    <p:sldId id="324" r:id="rId23"/>
    <p:sldId id="322" r:id="rId24"/>
    <p:sldId id="325" r:id="rId25"/>
    <p:sldId id="32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2:  Mixed-effects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5,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Stein’s </a:t>
                </a:r>
                <a:r>
                  <a:rPr lang="en-US" sz="3200" b="1" dirty="0"/>
                  <a:t>paradox </a:t>
                </a:r>
              </a:p>
              <a:p>
                <a:r>
                  <a:rPr lang="en-US" dirty="0" smtClean="0"/>
                  <a:t>Why is this a paradox?</a:t>
                </a:r>
              </a:p>
              <a:p>
                <a:pPr lvl="1"/>
                <a:r>
                  <a:rPr lang="en-US" dirty="0" smtClean="0"/>
                  <a:t>No reference to things being pooled!</a:t>
                </a:r>
                <a:endParaRPr lang="en-US" dirty="0"/>
              </a:p>
              <a:p>
                <a:pPr lvl="1" indent="-342900"/>
                <a:r>
                  <a:rPr lang="en-US" dirty="0" smtClean="0"/>
                  <a:t>Say we have three batters, and the proportion of Japanese-made cars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Batting and car-sales averages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0.3,0.35,0.4,0.2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 smtClean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 smtClean="0"/>
              </a:p>
              <a:p>
                <a:pPr lvl="3" indent="-3429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Works regardless of definition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Contamination leads to lower shrinkage on average,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1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Predicting random variables</a:t>
                </a:r>
              </a:p>
              <a:p>
                <a:pPr lvl="1"/>
                <a:r>
                  <a:rPr lang="en-US" i="1" dirty="0" smtClean="0"/>
                  <a:t>Empirical Bayes – </a:t>
                </a:r>
                <a:r>
                  <a:rPr lang="en-US" dirty="0" smtClean="0"/>
                  <a:t>Predict random variables </a:t>
                </a:r>
                <a:r>
                  <a:rPr lang="el-GR" dirty="0" smtClean="0"/>
                  <a:t>ε</a:t>
                </a:r>
                <a:r>
                  <a:rPr lang="en-US" dirty="0" smtClean="0"/>
                  <a:t> via fixed values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maximum likelihood estimate of fixed effects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 smtClean="0"/>
                  <a:t>Fisheries has historically used “penalized likelihood” (Ludwig and Walters 1981)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… but this precludes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1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b="1" dirty="0" smtClean="0"/>
                  <a:t>Estimation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latin typeface="Cambria Math"/>
                  </a:rPr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is the likelihood</a:t>
                </a:r>
              </a:p>
              <a:p>
                <a:pPr lvl="1"/>
                <a:r>
                  <a:rPr lang="en-US" dirty="0" err="1" smtClean="0">
                    <a:ea typeface="Cambria Math"/>
                  </a:rPr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hyper-distribution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is the “penalized likelihood”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8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we estimate the marginal likelihood?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“Hierarchical Bayes”</a:t>
            </a:r>
          </a:p>
          <a:p>
            <a:pPr lvl="1" indent="-342900"/>
            <a:r>
              <a:rPr lang="en-US" dirty="0" smtClean="0"/>
              <a:t>Generally involves MCMC</a:t>
            </a:r>
          </a:p>
          <a:p>
            <a:pPr lvl="1" indent="-342900"/>
            <a:r>
              <a:rPr lang="en-US" dirty="0" smtClean="0"/>
              <a:t>Already integrating across parameters, so integrates across latent variables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“Maximum marginal likelihood”</a:t>
            </a:r>
          </a:p>
          <a:p>
            <a:pPr lvl="1" indent="-342900"/>
            <a:r>
              <a:rPr lang="en-US" dirty="0" smtClean="0"/>
              <a:t>Use the “Laplace approximation” to approximate integral</a:t>
            </a:r>
          </a:p>
          <a:p>
            <a:pPr lvl="1" indent="-342900"/>
            <a:r>
              <a:rPr lang="en-US" dirty="0" smtClean="0"/>
              <a:t>Use alternating estimation of fixed and random effects</a:t>
            </a:r>
          </a:p>
          <a:p>
            <a:pPr lvl="2" indent="-342900"/>
            <a:r>
              <a:rPr lang="en-US" dirty="0" smtClean="0"/>
              <a:t>“Inner optimization” – Optimize random effects given fixed effects</a:t>
            </a:r>
          </a:p>
          <a:p>
            <a:pPr lvl="2" indent="-342900"/>
            <a:r>
              <a:rPr lang="en-US" dirty="0" smtClean="0"/>
              <a:t>“Outer optimization” – Optimize fixed effects given random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1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Laplace approximation</a:t>
                </a:r>
              </a:p>
              <a:p>
                <a:pPr lvl="1" indent="-342900"/>
                <a:r>
                  <a:rPr lang="en-US" dirty="0"/>
                  <a:t>Define joint log-likelihood: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Taylor series expansion of joint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Evaluate Taylor series around “inner maximum”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Approximate joint likelihood via Taylor series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4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Laplace approximation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Approximate joint likelihood via Taylor series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Integrate both sides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Looks like a normal distribution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dirty="0" smtClean="0"/>
                  <a:t> is the mean of the normal </a:t>
                </a:r>
                <a:r>
                  <a:rPr lang="en-US" dirty="0" smtClean="0"/>
                  <a:t>distribution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′′(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dirty="0" smtClean="0"/>
                  <a:t>hessian </a:t>
                </a:r>
                <a:r>
                  <a:rPr lang="en-US" dirty="0" smtClean="0"/>
                  <a:t>of the normal </a:t>
                </a:r>
                <a:r>
                  <a:rPr lang="en-US" dirty="0" smtClean="0"/>
                  <a:t>distribution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𝑃𝐷𝐹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8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6000" b="1" dirty="0" smtClean="0"/>
                  <a:t>Chi-squared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Defining the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Taking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∝−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Solving for mode and Hessian: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Hence: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−2, 2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2" t="-23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9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Bottom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is the determinant of the Hessian matrix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Steps during optimization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 smtClean="0"/>
                  <a:t> in CPP file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Choose initial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held constant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000" dirty="0" smtClean="0"/>
                  <a:t>Calculate Laplace approx. for marginal likelihood of fixed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  <a:p>
                <a:pPr lvl="1"/>
                <a:r>
                  <a:rPr lang="en-US" sz="1800" dirty="0" smtClean="0"/>
                  <a:t>TMB also provides the gradient of the penalized likelihood with respect to fixed effects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2000" dirty="0" smtClean="0"/>
                  <a:t>“Outer optimization” – Repeat steps 2-3</a:t>
                </a:r>
              </a:p>
              <a:p>
                <a:pPr lvl="1"/>
                <a:r>
                  <a:rPr lang="en-US" sz="1800" dirty="0" smtClean="0"/>
                  <a:t>Outer optimization is done in R using the function value and gradient provided by TMB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1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estimate things?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a model</a:t>
            </a:r>
          </a:p>
          <a:p>
            <a:pPr marL="857250" lvl="1" indent="-457200"/>
            <a:r>
              <a:rPr lang="en-US" dirty="0" smtClean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plausible values for any unknown parameters</a:t>
            </a:r>
          </a:p>
          <a:p>
            <a:pPr marL="857250" lvl="1" indent="-457200"/>
            <a:r>
              <a:rPr lang="en-US" dirty="0" smtClean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uncertainty</a:t>
            </a:r>
          </a:p>
          <a:p>
            <a:pPr marL="857250" lvl="1" indent="-457200"/>
            <a:r>
              <a:rPr lang="en-US" dirty="0" smtClean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en-US" sz="3600" dirty="0" smtClean="0"/>
              </a:p>
              <a:p>
                <a:pPr marL="57150" indent="0">
                  <a:buNone/>
                </a:pPr>
                <a:r>
                  <a:rPr lang="en-US" sz="3600" dirty="0" smtClean="0"/>
                  <a:t>=	General linear model + mixed effect(s)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b="1" dirty="0" smtClean="0"/>
                  <a:t>Shrinkage</a:t>
                </a:r>
              </a:p>
              <a:p>
                <a:r>
                  <a:rPr lang="en-US" dirty="0" smtClean="0"/>
                  <a:t>Suppose you have density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site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You assume the following 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Three fixed effects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random effects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2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600" b="1" dirty="0" smtClean="0"/>
                  <a:t>Shrinkage</a:t>
                </a:r>
              </a:p>
              <a:p>
                <a:r>
                  <a:rPr lang="en-US" dirty="0" smtClean="0"/>
                  <a:t>Estimated random effects are weighted average of:</a:t>
                </a:r>
              </a:p>
              <a:p>
                <a:pPr lvl="1"/>
                <a:r>
                  <a:rPr lang="en-US" dirty="0" smtClean="0"/>
                  <a:t>Optimal predictor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And where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the 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among groups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the variance of density samples within a given group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is the sample mean for group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j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 smtClean="0"/>
                  <a:t> is the sample mean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all groups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3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93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[Look at code]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95296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Separability</a:t>
                </a:r>
              </a:p>
              <a:p>
                <a:r>
                  <a:rPr lang="en-US" dirty="0" smtClean="0"/>
                  <a:t>What if different components of the model are statistically independent?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Overdispersed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independent conditional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3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Separability</a:t>
                </a:r>
              </a:p>
              <a:p>
                <a:r>
                  <a:rPr lang="en-US" dirty="0" smtClean="0"/>
                  <a:t>Then we can factor the integral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we replace a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-dimensional integral with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1-dimenstional integrals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Meta-analysis: species are often independent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series: years are often “conditionally” independent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571500" indent="-514350">
                  <a:buAutoNum type="arabicPeriod"/>
                </a:pPr>
                <a:endParaRPr lang="en-US" dirty="0" smtClean="0"/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 marL="0" indent="0" algn="ctr">
              <a:buNone/>
            </a:pPr>
            <a:r>
              <a:rPr lang="en-US" dirty="0" smtClean="0"/>
              <a:t>We often can’t write the probability of data given parameters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Tag-recapture</a:t>
            </a:r>
          </a:p>
          <a:p>
            <a:pPr lvl="2" indent="-342900"/>
            <a:r>
              <a:rPr lang="en-US" dirty="0" smtClean="0"/>
              <a:t>What’s the probability of tagging an animal in 2008, seeing it again in 2010 and 2011, and then never seeing it again?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Time-series</a:t>
            </a:r>
          </a:p>
          <a:p>
            <a:pPr lvl="2" indent="-342900"/>
            <a:r>
              <a:rPr lang="en-US" dirty="0" smtClean="0"/>
              <a:t>What’s the probability distribution for escapement of chinook salmon in the snake river in 2011, given that you’ve sampled escapement from 1980-2010?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Occupancy </a:t>
            </a:r>
          </a:p>
          <a:p>
            <a:pPr lvl="2" indent="-342900"/>
            <a:r>
              <a:rPr lang="en-US" dirty="0" smtClean="0"/>
              <a:t>Three volunteers look for an endangered butterfly at a site, and only two find it.  These volunteers sample at a new site, and none see the butterfly.  What is the probability that is present but wasn’t detected?</a:t>
            </a:r>
          </a:p>
          <a:p>
            <a:pPr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Solution:</a:t>
                </a:r>
              </a:p>
              <a:p>
                <a:r>
                  <a:rPr lang="en-US" dirty="0"/>
                  <a:t>Introduce “latent”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</a:t>
                </a:r>
                <a:r>
                  <a:rPr lang="en-US" dirty="0" smtClean="0"/>
                  <a:t>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is sometimes called “augmented data”</a:t>
                </a:r>
              </a:p>
              <a:p>
                <a:pPr lvl="2"/>
                <a:r>
                  <a:rPr lang="en-US" dirty="0" smtClean="0"/>
                  <a:t>Left side of the joint-likelihood</a:t>
                </a:r>
                <a:endParaRPr lang="en-US" dirty="0"/>
              </a:p>
              <a:p>
                <a:r>
                  <a:rPr lang="en-US" dirty="0"/>
                  <a:t>Calculate the marginal likelihood of parameters when integrating across random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 smtClean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Definitions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1600200"/>
          <a:ext cx="8610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Definition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Random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 that is “exchangeable”</a:t>
                      </a:r>
                      <a:r>
                        <a:rPr lang="en-US" sz="2000" baseline="0" dirty="0" smtClean="0"/>
                        <a:t> with one or more other coefficients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Distribution for “exchangeable”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Exchangeable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information is available to distinguish</a:t>
                      </a:r>
                      <a:r>
                        <a:rPr lang="en-US" sz="2000" baseline="0" dirty="0" smtClean="0"/>
                        <a:t> between residual variability in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Fixed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</a:t>
                      </a:r>
                      <a:r>
                        <a:rPr lang="en-US" sz="2000" baseline="0" dirty="0" smtClean="0"/>
                        <a:t> that is not exchangeable with others, and which hence is estimated without a </a:t>
                      </a:r>
                      <a:r>
                        <a:rPr lang="en-US" sz="2000" baseline="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Mixed-effect 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r>
                        <a:rPr lang="en-US" sz="2000" baseline="0" dirty="0" smtClean="0"/>
                        <a:t> with both fixed and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Why would you make a hierarchy of parameters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Biological intuition – Formulate models based on knowledge of constituent parts (Burnham and Anderson 2008)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Variance partitioning – Separate different sources of variability (e.g., measurement errors!)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Shrinkage – Often improve precision from assuming parameters arise from a distribution</a:t>
            </a:r>
          </a:p>
          <a:p>
            <a:pPr marL="914400" lvl="1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Stein’s </a:t>
                </a:r>
                <a:r>
                  <a:rPr lang="en-US" sz="3200" b="1" dirty="0"/>
                  <a:t>paradox </a:t>
                </a:r>
              </a:p>
              <a:p>
                <a:r>
                  <a:rPr lang="en-US" dirty="0" smtClean="0"/>
                  <a:t>Pooling </a:t>
                </a:r>
                <a:r>
                  <a:rPr lang="en-US" dirty="0"/>
                  <a:t>parameters towards a mean will be more accurate on </a:t>
                </a:r>
                <a:r>
                  <a:rPr lang="en-US" dirty="0" smtClean="0"/>
                  <a:t>average </a:t>
                </a:r>
                <a:r>
                  <a:rPr lang="en-US" dirty="0"/>
                  <a:t>(</a:t>
                </a:r>
                <a:r>
                  <a:rPr lang="en-US" dirty="0" err="1"/>
                  <a:t>Efron</a:t>
                </a:r>
                <a:r>
                  <a:rPr lang="en-US" dirty="0"/>
                  <a:t> and Morris 1977)</a:t>
                </a:r>
              </a:p>
              <a:p>
                <a:pPr lvl="1" indent="-342900"/>
                <a:r>
                  <a:rPr lang="en-US" dirty="0" smtClean="0"/>
                  <a:t>Say we have a batter with 100 at bats, and 35 hits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:  Batting average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=0.35)</a:t>
                </a:r>
                <a:endParaRPr lang="en-US" dirty="0"/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:  Best prediction of future probability of hit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=0.35)</a:t>
                </a:r>
              </a:p>
              <a:p>
                <a:pPr lvl="1" indent="-342900"/>
                <a:r>
                  <a:rPr lang="en-US" dirty="0" smtClean="0"/>
                  <a:t>Say we have three batters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Batting average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 smtClean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 smtClean="0"/>
              </a:p>
              <a:p>
                <a:pPr lvl="3" indent="-3429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1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</TotalTime>
  <Words>592</Words>
  <Application>Microsoft Office PowerPoint</Application>
  <PresentationFormat>On-screen Show (4:3)</PresentationFormat>
  <Paragraphs>227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1_Office Theme</vt:lpstr>
      <vt:lpstr>Lecture 2:  Mixed-effects models</vt:lpstr>
      <vt:lpstr>How do we estimate things?</vt:lpstr>
      <vt:lpstr>PowerPoint Presentation</vt:lpstr>
      <vt:lpstr>PowerPoint Presentation</vt:lpstr>
      <vt:lpstr>Likelihood statistics</vt:lpstr>
      <vt:lpstr>Likelihood statistics</vt:lpstr>
      <vt:lpstr>PowerPoint Presentation</vt:lpstr>
      <vt:lpstr>Likelihood statistics</vt:lpstr>
      <vt:lpstr>Likelihood statistics</vt:lpstr>
      <vt:lpstr>Likelihood statistics</vt:lpstr>
      <vt:lpstr>Likelihood statistics</vt:lpstr>
      <vt:lpstr>Likelihood statistics</vt:lpstr>
      <vt:lpstr>PowerPoint Presentation</vt:lpstr>
      <vt:lpstr>Likelihood statistics</vt:lpstr>
      <vt:lpstr>Likelihood statistics</vt:lpstr>
      <vt:lpstr>Likelihood statistics</vt:lpstr>
      <vt:lpstr>PowerPoint Presentation</vt:lpstr>
      <vt:lpstr>Likelihood statistics</vt:lpstr>
      <vt:lpstr>TMB</vt:lpstr>
      <vt:lpstr>PowerPoint Presentation</vt:lpstr>
      <vt:lpstr>PowerPoint Presentation</vt:lpstr>
      <vt:lpstr>PowerPoint Presentation</vt:lpstr>
      <vt:lpstr>PowerPoint Presentation</vt:lpstr>
      <vt:lpstr>Likelihood statistics</vt:lpstr>
      <vt:lpstr>Likelihood statistics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53</cp:revision>
  <dcterms:created xsi:type="dcterms:W3CDTF">2015-12-08T21:28:56Z</dcterms:created>
  <dcterms:modified xsi:type="dcterms:W3CDTF">2016-04-05T15:51:17Z</dcterms:modified>
</cp:coreProperties>
</file>