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defRPr b="0" i="0" sz="1800" u="none" cap="none" strike="noStrike">
                <a:solidFill>
                  <a:srgbClr val="000000"/>
                </a:solidFill>
                <a:latin typeface="Calibri"/>
                <a:ea typeface="Calibri"/>
                <a:cs typeface="Calibri"/>
                <a:sym typeface="Calibri"/>
              </a:defRPr>
            </a:lvl1pPr>
            <a:lvl2pPr indent="0" lvl="1" marL="457200" marR="0" rtl="0" algn="l">
              <a:lnSpc>
                <a:spcPct val="100000"/>
              </a:lnSpc>
              <a:spcBef>
                <a:spcPts val="0"/>
              </a:spcBef>
              <a:spcAft>
                <a:spcPts val="0"/>
              </a:spcAft>
              <a:defRPr b="0" i="0" sz="1800" u="none" cap="none" strike="noStrike">
                <a:solidFill>
                  <a:srgbClr val="000000"/>
                </a:solidFill>
                <a:latin typeface="Calibri"/>
                <a:ea typeface="Calibri"/>
                <a:cs typeface="Calibri"/>
                <a:sym typeface="Calibri"/>
              </a:defRPr>
            </a:lvl2pPr>
            <a:lvl3pPr indent="0" lvl="2" marL="914400" marR="0" rtl="0" algn="l">
              <a:lnSpc>
                <a:spcPct val="100000"/>
              </a:lnSpc>
              <a:spcBef>
                <a:spcPts val="0"/>
              </a:spcBef>
              <a:spcAft>
                <a:spcPts val="0"/>
              </a:spcAft>
              <a:defRPr b="0" i="0" sz="1800" u="none" cap="none" strike="noStrike">
                <a:solidFill>
                  <a:srgbClr val="000000"/>
                </a:solidFill>
                <a:latin typeface="Calibri"/>
                <a:ea typeface="Calibri"/>
                <a:cs typeface="Calibri"/>
                <a:sym typeface="Calibri"/>
              </a:defRPr>
            </a:lvl3pPr>
            <a:lvl4pPr indent="0" lvl="3" marL="1371600" marR="0" rtl="0" algn="l">
              <a:lnSpc>
                <a:spcPct val="100000"/>
              </a:lnSpc>
              <a:spcBef>
                <a:spcPts val="0"/>
              </a:spcBef>
              <a:spcAft>
                <a:spcPts val="0"/>
              </a:spcAft>
              <a:defRPr b="0" i="0" sz="1800" u="none" cap="none" strike="noStrike">
                <a:solidFill>
                  <a:srgbClr val="000000"/>
                </a:solidFill>
                <a:latin typeface="Calibri"/>
                <a:ea typeface="Calibri"/>
                <a:cs typeface="Calibri"/>
                <a:sym typeface="Calibri"/>
              </a:defRPr>
            </a:lvl4pPr>
            <a:lvl5pPr indent="0" lvl="4" marL="1828800" marR="0" rtl="0" algn="l">
              <a:lnSpc>
                <a:spcPct val="100000"/>
              </a:lnSpc>
              <a:spcBef>
                <a:spcPts val="0"/>
              </a:spcBef>
              <a:spcAft>
                <a:spcPts val="0"/>
              </a:spcAft>
              <a:defRPr b="0" i="0" sz="1800" u="none" cap="none" strike="noStrike">
                <a:solidFill>
                  <a:srgbClr val="000000"/>
                </a:solidFill>
                <a:latin typeface="Calibri"/>
                <a:ea typeface="Calibri"/>
                <a:cs typeface="Calibri"/>
                <a:sym typeface="Calibri"/>
              </a:defRPr>
            </a:lvl5pPr>
            <a:lvl6pPr indent="0" lvl="5" marL="2286000" marR="0" rtl="0" algn="l">
              <a:lnSpc>
                <a:spcPct val="100000"/>
              </a:lnSpc>
              <a:spcBef>
                <a:spcPts val="0"/>
              </a:spcBef>
              <a:spcAft>
                <a:spcPts val="0"/>
              </a:spcAft>
              <a:defRPr b="0" i="0" sz="1800" u="none" cap="none" strike="noStrike">
                <a:solidFill>
                  <a:srgbClr val="000000"/>
                </a:solidFill>
                <a:latin typeface="Calibri"/>
                <a:ea typeface="Calibri"/>
                <a:cs typeface="Calibri"/>
                <a:sym typeface="Calibri"/>
              </a:defRPr>
            </a:lvl6pPr>
            <a:lvl7pPr indent="0" lvl="6" marL="3200400" marR="0" rtl="0" algn="l">
              <a:lnSpc>
                <a:spcPct val="100000"/>
              </a:lnSpc>
              <a:spcBef>
                <a:spcPts val="0"/>
              </a:spcBef>
              <a:spcAft>
                <a:spcPts val="0"/>
              </a:spcAft>
              <a:defRPr b="0" i="0" sz="1800" u="none" cap="none" strike="noStrike">
                <a:solidFill>
                  <a:srgbClr val="000000"/>
                </a:solidFill>
                <a:latin typeface="Calibri"/>
                <a:ea typeface="Calibri"/>
                <a:cs typeface="Calibri"/>
                <a:sym typeface="Calibri"/>
              </a:defRPr>
            </a:lvl7pPr>
            <a:lvl8pPr indent="0" lvl="7" marL="4572000" marR="0" rtl="0" algn="l">
              <a:lnSpc>
                <a:spcPct val="100000"/>
              </a:lnSpc>
              <a:spcBef>
                <a:spcPts val="0"/>
              </a:spcBef>
              <a:spcAft>
                <a:spcPts val="0"/>
              </a:spcAft>
              <a:defRPr b="0" i="0" sz="1800" u="none" cap="none" strike="noStrike">
                <a:solidFill>
                  <a:srgbClr val="000000"/>
                </a:solidFill>
                <a:latin typeface="Calibri"/>
                <a:ea typeface="Calibri"/>
                <a:cs typeface="Calibri"/>
                <a:sym typeface="Calibri"/>
              </a:defRPr>
            </a:lvl8pPr>
            <a:lvl9pPr indent="0" lvl="8" marL="6400800" marR="0" rtl="0" algn="l">
              <a:lnSpc>
                <a:spcPct val="100000"/>
              </a:lnSpc>
              <a:spcBef>
                <a:spcPts val="0"/>
              </a:spcBef>
              <a:spcAft>
                <a:spcPts val="0"/>
              </a:spcAft>
              <a:defRPr b="0" i="0" sz="1800" u="none" cap="none" strike="noStrike">
                <a:solidFill>
                  <a:srgbClr val="000000"/>
                </a:solidFill>
                <a:latin typeface="Calibri"/>
                <a:ea typeface="Calibri"/>
                <a:cs typeface="Calibri"/>
                <a:sym typeface="Calibri"/>
              </a:defRPr>
            </a:lvl9pPr>
          </a:lstStyle>
          <a:p/>
        </p:txBody>
      </p:sp>
      <p:sp>
        <p:nvSpPr>
          <p:cNvPr id="4" name="Shape 4"/>
          <p:cNvSpPr txBox="1"/>
          <p:nvPr>
            <p:ph idx="10" type="dt"/>
          </p:nvPr>
        </p:nvSpPr>
        <p:spPr>
          <a:xfrm>
            <a:off x="3884612" y="0"/>
            <a:ext cx="2971800" cy="457200"/>
          </a:xfrm>
          <a:prstGeom prst="rect">
            <a:avLst/>
          </a:prstGeom>
          <a:noFill/>
          <a:ln>
            <a:noFill/>
          </a:ln>
        </p:spPr>
        <p:txBody>
          <a:bodyPr anchorCtr="0" anchor="t" bIns="91425" lIns="91425" rIns="91425" wrap="square" tIns="91425"/>
          <a:lstStyle>
            <a:lvl1pPr indent="0" lvl="0" marL="0" marR="0" rtl="0" algn="r">
              <a:lnSpc>
                <a:spcPct val="100000"/>
              </a:lnSpc>
              <a:spcBef>
                <a:spcPts val="0"/>
              </a:spcBef>
              <a:spcAft>
                <a:spcPts val="0"/>
              </a:spcAft>
              <a:defRPr b="0" i="0" sz="1200" u="none" cap="none" strike="noStrike">
                <a:solidFill>
                  <a:srgbClr val="000000"/>
                </a:solidFill>
                <a:latin typeface="Calibri"/>
                <a:ea typeface="Calibri"/>
                <a:cs typeface="Calibri"/>
                <a:sym typeface="Calibri"/>
              </a:defRPr>
            </a:lvl1pPr>
            <a:lvl2pPr indent="0" lvl="1" marL="457200" marR="0" rtl="0" algn="l">
              <a:lnSpc>
                <a:spcPct val="100000"/>
              </a:lnSpc>
              <a:spcBef>
                <a:spcPts val="0"/>
              </a:spcBef>
              <a:spcAft>
                <a:spcPts val="0"/>
              </a:spcAft>
              <a:defRPr b="0" i="0" sz="1800" u="none" cap="none" strike="noStrike">
                <a:solidFill>
                  <a:srgbClr val="000000"/>
                </a:solidFill>
                <a:latin typeface="Calibri"/>
                <a:ea typeface="Calibri"/>
                <a:cs typeface="Calibri"/>
                <a:sym typeface="Calibri"/>
              </a:defRPr>
            </a:lvl2pPr>
            <a:lvl3pPr indent="0" lvl="2" marL="914400" marR="0" rtl="0" algn="l">
              <a:lnSpc>
                <a:spcPct val="100000"/>
              </a:lnSpc>
              <a:spcBef>
                <a:spcPts val="0"/>
              </a:spcBef>
              <a:spcAft>
                <a:spcPts val="0"/>
              </a:spcAft>
              <a:defRPr b="0" i="0" sz="1800" u="none" cap="none" strike="noStrike">
                <a:solidFill>
                  <a:srgbClr val="000000"/>
                </a:solidFill>
                <a:latin typeface="Calibri"/>
                <a:ea typeface="Calibri"/>
                <a:cs typeface="Calibri"/>
                <a:sym typeface="Calibri"/>
              </a:defRPr>
            </a:lvl3pPr>
            <a:lvl4pPr indent="0" lvl="3" marL="1371600" marR="0" rtl="0" algn="l">
              <a:lnSpc>
                <a:spcPct val="100000"/>
              </a:lnSpc>
              <a:spcBef>
                <a:spcPts val="0"/>
              </a:spcBef>
              <a:spcAft>
                <a:spcPts val="0"/>
              </a:spcAft>
              <a:defRPr b="0" i="0" sz="1800" u="none" cap="none" strike="noStrike">
                <a:solidFill>
                  <a:srgbClr val="000000"/>
                </a:solidFill>
                <a:latin typeface="Calibri"/>
                <a:ea typeface="Calibri"/>
                <a:cs typeface="Calibri"/>
                <a:sym typeface="Calibri"/>
              </a:defRPr>
            </a:lvl4pPr>
            <a:lvl5pPr indent="0" lvl="4" marL="1828800" marR="0" rtl="0" algn="l">
              <a:lnSpc>
                <a:spcPct val="100000"/>
              </a:lnSpc>
              <a:spcBef>
                <a:spcPts val="0"/>
              </a:spcBef>
              <a:spcAft>
                <a:spcPts val="0"/>
              </a:spcAft>
              <a:defRPr b="0" i="0" sz="1800" u="none" cap="none" strike="noStrike">
                <a:solidFill>
                  <a:srgbClr val="000000"/>
                </a:solidFill>
                <a:latin typeface="Calibri"/>
                <a:ea typeface="Calibri"/>
                <a:cs typeface="Calibri"/>
                <a:sym typeface="Calibri"/>
              </a:defRPr>
            </a:lvl5pPr>
            <a:lvl6pPr indent="0" lvl="5" marL="2286000" marR="0" rtl="0" algn="l">
              <a:lnSpc>
                <a:spcPct val="100000"/>
              </a:lnSpc>
              <a:spcBef>
                <a:spcPts val="0"/>
              </a:spcBef>
              <a:spcAft>
                <a:spcPts val="0"/>
              </a:spcAft>
              <a:defRPr b="0" i="0" sz="1800" u="none" cap="none" strike="noStrike">
                <a:solidFill>
                  <a:srgbClr val="000000"/>
                </a:solidFill>
                <a:latin typeface="Calibri"/>
                <a:ea typeface="Calibri"/>
                <a:cs typeface="Calibri"/>
                <a:sym typeface="Calibri"/>
              </a:defRPr>
            </a:lvl6pPr>
            <a:lvl7pPr indent="0" lvl="6" marL="3200400" marR="0" rtl="0" algn="l">
              <a:lnSpc>
                <a:spcPct val="100000"/>
              </a:lnSpc>
              <a:spcBef>
                <a:spcPts val="0"/>
              </a:spcBef>
              <a:spcAft>
                <a:spcPts val="0"/>
              </a:spcAft>
              <a:defRPr b="0" i="0" sz="1800" u="none" cap="none" strike="noStrike">
                <a:solidFill>
                  <a:srgbClr val="000000"/>
                </a:solidFill>
                <a:latin typeface="Calibri"/>
                <a:ea typeface="Calibri"/>
                <a:cs typeface="Calibri"/>
                <a:sym typeface="Calibri"/>
              </a:defRPr>
            </a:lvl7pPr>
            <a:lvl8pPr indent="0" lvl="7" marL="4572000" marR="0" rtl="0" algn="l">
              <a:lnSpc>
                <a:spcPct val="100000"/>
              </a:lnSpc>
              <a:spcBef>
                <a:spcPts val="0"/>
              </a:spcBef>
              <a:spcAft>
                <a:spcPts val="0"/>
              </a:spcAft>
              <a:defRPr b="0" i="0" sz="1800" u="none" cap="none" strike="noStrike">
                <a:solidFill>
                  <a:srgbClr val="000000"/>
                </a:solidFill>
                <a:latin typeface="Calibri"/>
                <a:ea typeface="Calibri"/>
                <a:cs typeface="Calibri"/>
                <a:sym typeface="Calibri"/>
              </a:defRPr>
            </a:lvl8pPr>
            <a:lvl9pPr indent="0" lvl="8" marL="6400800" marR="0" rtl="0" algn="l">
              <a:lnSpc>
                <a:spcPct val="100000"/>
              </a:lnSpc>
              <a:spcBef>
                <a:spcPts val="0"/>
              </a:spcBef>
              <a:spcAft>
                <a:spcPts val="0"/>
              </a:spcAft>
              <a:defRPr b="0" i="0" sz="1800" u="none" cap="none" strike="noStrike">
                <a:solidFill>
                  <a:srgbClr val="000000"/>
                </a:solidFill>
                <a:latin typeface="Calibri"/>
                <a:ea typeface="Calibri"/>
                <a:cs typeface="Calibri"/>
                <a:sym typeface="Calibri"/>
              </a:defRPr>
            </a:lvl9pPr>
          </a:lstStyle>
          <a:p/>
        </p:txBody>
      </p:sp>
      <p:sp>
        <p:nvSpPr>
          <p:cNvPr id="5" name="Shape 5"/>
          <p:cNvSpPr/>
          <p:nvPr>
            <p:ph idx="3"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med" w="med" type="none"/>
            <a:tailEnd len="med" w="med" type="none"/>
          </a:ln>
        </p:spPr>
      </p:sp>
      <p:sp>
        <p:nvSpPr>
          <p:cNvPr id="6" name="Shape 6"/>
          <p:cNvSpPr txBox="1"/>
          <p:nvPr>
            <p:ph idx="1" type="body"/>
          </p:nvPr>
        </p:nvSpPr>
        <p:spPr>
          <a:xfrm>
            <a:off x="685800" y="4343400"/>
            <a:ext cx="5486400" cy="4114800"/>
          </a:xfrm>
          <a:prstGeom prst="rect">
            <a:avLst/>
          </a:prstGeom>
          <a:noFill/>
          <a:ln>
            <a:noFill/>
          </a:ln>
        </p:spPr>
        <p:txBody>
          <a:bodyPr anchorCtr="0" anchor="ctr" bIns="91425" lIns="91425" rIns="91425" wrap="square" tIns="91425"/>
          <a:lstStyle>
            <a:lvl1pPr lvl="0">
              <a:spcBef>
                <a:spcPts val="0"/>
              </a:spcBef>
              <a:buChar char="●"/>
              <a:defRPr/>
            </a:lvl1pPr>
            <a:lvl2pPr lvl="1">
              <a:spcBef>
                <a:spcPts val="0"/>
              </a:spcBef>
              <a:buChar char="○"/>
              <a:defRPr/>
            </a:lvl2pPr>
            <a:lvl3pPr lvl="2">
              <a:spcBef>
                <a:spcPts val="0"/>
              </a:spcBef>
              <a:buChar char="■"/>
              <a:defRPr/>
            </a:lvl3pPr>
            <a:lvl4pPr lvl="3">
              <a:spcBef>
                <a:spcPts val="0"/>
              </a:spcBef>
              <a:buChar char="●"/>
              <a:defRPr/>
            </a:lvl4pPr>
            <a:lvl5pPr lvl="4">
              <a:spcBef>
                <a:spcPts val="0"/>
              </a:spcBef>
              <a:buChar char="○"/>
              <a:defRPr/>
            </a:lvl5pPr>
            <a:lvl6pPr lvl="5">
              <a:spcBef>
                <a:spcPts val="0"/>
              </a:spcBef>
              <a:buChar char="■"/>
              <a:defRPr/>
            </a:lvl6pPr>
            <a:lvl7pPr lvl="6">
              <a:spcBef>
                <a:spcPts val="0"/>
              </a:spcBef>
              <a:buChar char="●"/>
              <a:defRPr/>
            </a:lvl7pPr>
            <a:lvl8pPr lvl="7">
              <a:spcBef>
                <a:spcPts val="0"/>
              </a:spcBef>
              <a:buChar char="○"/>
              <a:defRPr/>
            </a:lvl8pPr>
            <a:lvl9pPr lvl="8">
              <a:spcBef>
                <a:spcPts val="0"/>
              </a:spcBef>
              <a:buChar char="■"/>
              <a:defRPr/>
            </a:lvl9pPr>
          </a:lstStyle>
          <a:p/>
        </p:txBody>
      </p:sp>
      <p:sp>
        <p:nvSpPr>
          <p:cNvPr id="7" name="Shape 7"/>
          <p:cNvSpPr txBox="1"/>
          <p:nvPr>
            <p:ph idx="11" type="ftr"/>
          </p:nvPr>
        </p:nvSpPr>
        <p:spPr>
          <a:xfrm>
            <a:off x="0" y="8685212"/>
            <a:ext cx="2971800" cy="4572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defRPr b="0" i="0" sz="1800" u="none" cap="none" strike="noStrike">
                <a:solidFill>
                  <a:srgbClr val="000000"/>
                </a:solidFill>
                <a:latin typeface="Calibri"/>
                <a:ea typeface="Calibri"/>
                <a:cs typeface="Calibri"/>
                <a:sym typeface="Calibri"/>
              </a:defRPr>
            </a:lvl1pPr>
            <a:lvl2pPr indent="0" lvl="1" marL="457200" marR="0" rtl="0" algn="l">
              <a:lnSpc>
                <a:spcPct val="100000"/>
              </a:lnSpc>
              <a:spcBef>
                <a:spcPts val="0"/>
              </a:spcBef>
              <a:spcAft>
                <a:spcPts val="0"/>
              </a:spcAft>
              <a:defRPr b="0" i="0" sz="1800" u="none" cap="none" strike="noStrike">
                <a:solidFill>
                  <a:srgbClr val="000000"/>
                </a:solidFill>
                <a:latin typeface="Calibri"/>
                <a:ea typeface="Calibri"/>
                <a:cs typeface="Calibri"/>
                <a:sym typeface="Calibri"/>
              </a:defRPr>
            </a:lvl2pPr>
            <a:lvl3pPr indent="0" lvl="2" marL="914400" marR="0" rtl="0" algn="l">
              <a:lnSpc>
                <a:spcPct val="100000"/>
              </a:lnSpc>
              <a:spcBef>
                <a:spcPts val="0"/>
              </a:spcBef>
              <a:spcAft>
                <a:spcPts val="0"/>
              </a:spcAft>
              <a:defRPr b="0" i="0" sz="1800" u="none" cap="none" strike="noStrike">
                <a:solidFill>
                  <a:srgbClr val="000000"/>
                </a:solidFill>
                <a:latin typeface="Calibri"/>
                <a:ea typeface="Calibri"/>
                <a:cs typeface="Calibri"/>
                <a:sym typeface="Calibri"/>
              </a:defRPr>
            </a:lvl3pPr>
            <a:lvl4pPr indent="0" lvl="3" marL="1371600" marR="0" rtl="0" algn="l">
              <a:lnSpc>
                <a:spcPct val="100000"/>
              </a:lnSpc>
              <a:spcBef>
                <a:spcPts val="0"/>
              </a:spcBef>
              <a:spcAft>
                <a:spcPts val="0"/>
              </a:spcAft>
              <a:defRPr b="0" i="0" sz="1800" u="none" cap="none" strike="noStrike">
                <a:solidFill>
                  <a:srgbClr val="000000"/>
                </a:solidFill>
                <a:latin typeface="Calibri"/>
                <a:ea typeface="Calibri"/>
                <a:cs typeface="Calibri"/>
                <a:sym typeface="Calibri"/>
              </a:defRPr>
            </a:lvl4pPr>
            <a:lvl5pPr indent="0" lvl="4" marL="1828800" marR="0" rtl="0" algn="l">
              <a:lnSpc>
                <a:spcPct val="100000"/>
              </a:lnSpc>
              <a:spcBef>
                <a:spcPts val="0"/>
              </a:spcBef>
              <a:spcAft>
                <a:spcPts val="0"/>
              </a:spcAft>
              <a:defRPr b="0" i="0" sz="1800" u="none" cap="none" strike="noStrike">
                <a:solidFill>
                  <a:srgbClr val="000000"/>
                </a:solidFill>
                <a:latin typeface="Calibri"/>
                <a:ea typeface="Calibri"/>
                <a:cs typeface="Calibri"/>
                <a:sym typeface="Calibri"/>
              </a:defRPr>
            </a:lvl5pPr>
            <a:lvl6pPr indent="0" lvl="5" marL="2286000" marR="0" rtl="0" algn="l">
              <a:lnSpc>
                <a:spcPct val="100000"/>
              </a:lnSpc>
              <a:spcBef>
                <a:spcPts val="0"/>
              </a:spcBef>
              <a:spcAft>
                <a:spcPts val="0"/>
              </a:spcAft>
              <a:defRPr b="0" i="0" sz="1800" u="none" cap="none" strike="noStrike">
                <a:solidFill>
                  <a:srgbClr val="000000"/>
                </a:solidFill>
                <a:latin typeface="Calibri"/>
                <a:ea typeface="Calibri"/>
                <a:cs typeface="Calibri"/>
                <a:sym typeface="Calibri"/>
              </a:defRPr>
            </a:lvl6pPr>
            <a:lvl7pPr indent="0" lvl="6" marL="3200400" marR="0" rtl="0" algn="l">
              <a:lnSpc>
                <a:spcPct val="100000"/>
              </a:lnSpc>
              <a:spcBef>
                <a:spcPts val="0"/>
              </a:spcBef>
              <a:spcAft>
                <a:spcPts val="0"/>
              </a:spcAft>
              <a:defRPr b="0" i="0" sz="1800" u="none" cap="none" strike="noStrike">
                <a:solidFill>
                  <a:srgbClr val="000000"/>
                </a:solidFill>
                <a:latin typeface="Calibri"/>
                <a:ea typeface="Calibri"/>
                <a:cs typeface="Calibri"/>
                <a:sym typeface="Calibri"/>
              </a:defRPr>
            </a:lvl7pPr>
            <a:lvl8pPr indent="0" lvl="7" marL="4572000" marR="0" rtl="0" algn="l">
              <a:lnSpc>
                <a:spcPct val="100000"/>
              </a:lnSpc>
              <a:spcBef>
                <a:spcPts val="0"/>
              </a:spcBef>
              <a:spcAft>
                <a:spcPts val="0"/>
              </a:spcAft>
              <a:defRPr b="0" i="0" sz="1800" u="none" cap="none" strike="noStrike">
                <a:solidFill>
                  <a:srgbClr val="000000"/>
                </a:solidFill>
                <a:latin typeface="Calibri"/>
                <a:ea typeface="Calibri"/>
                <a:cs typeface="Calibri"/>
                <a:sym typeface="Calibri"/>
              </a:defRPr>
            </a:lvl8pPr>
            <a:lvl9pPr indent="0" lvl="8" marL="6400800" marR="0" rtl="0" algn="l">
              <a:lnSpc>
                <a:spcPct val="100000"/>
              </a:lnSpc>
              <a:spcBef>
                <a:spcPts val="0"/>
              </a:spcBef>
              <a:spcAft>
                <a:spcPts val="0"/>
              </a:spcAft>
              <a:defRPr b="0" i="0" sz="1800" u="none" cap="none" strike="noStrike">
                <a:solidFill>
                  <a:srgbClr val="000000"/>
                </a:solidFill>
                <a:latin typeface="Calibri"/>
                <a:ea typeface="Calibri"/>
                <a:cs typeface="Calibri"/>
                <a:sym typeface="Calibri"/>
              </a:defRPr>
            </a:lvl9pPr>
          </a:lstStyle>
          <a:p/>
        </p:txBody>
      </p:sp>
      <p:sp>
        <p:nvSpPr>
          <p:cNvPr id="8" name="Shape 8"/>
          <p:cNvSpPr txBox="1"/>
          <p:nvPr>
            <p:ph idx="12" type="sldNum"/>
          </p:nvPr>
        </p:nvSpPr>
        <p:spPr>
          <a:xfrm>
            <a:off x="3884612" y="8685212"/>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clinicaltrials.gov/" TargetMode="External"/><Relationship Id="rId3" Type="http://schemas.openxmlformats.org/officeDocument/2006/relationships/hyperlink" Target="https://www.socialscienceregistry.org/" TargetMode="External"/><Relationship Id="rId4" Type="http://schemas.openxmlformats.org/officeDocument/2006/relationships/hyperlink" Target="http://egap.org/design-registration/" TargetMode="External"/><Relationship Id="rId5" Type="http://schemas.openxmlformats.org/officeDocument/2006/relationships/hyperlink" Target="https://aspredicted.org/" TargetMode="External"/><Relationship Id="rId6" Type="http://schemas.openxmlformats.org/officeDocument/2006/relationships/hyperlink" Target="http://www.who.int/ictrp/network/en/"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KojiJTaka"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s.io/blog/10-tips-successful-prereg-challenge-submission/"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ctr" bIns="91425" lIns="91425" rIns="91425" wrap="square" tIns="91425">
            <a:noAutofit/>
          </a:bodyPr>
          <a:lstStyle/>
          <a:p>
            <a:pPr lvl="0">
              <a:spcBef>
                <a:spcPts val="0"/>
              </a:spcBef>
              <a:buNone/>
            </a:pPr>
            <a:r>
              <a:rPr lang="en-US" sz="1800"/>
              <a:t>Develop a clear and specific plan for what you want readers to know was planned in advance. </a:t>
            </a:r>
          </a:p>
        </p:txBody>
      </p:sp>
      <p:sp>
        <p:nvSpPr>
          <p:cNvPr id="150" name="Shape 150"/>
          <p:cNvSpPr txBox="1"/>
          <p:nvPr>
            <p:ph idx="12" type="sldNum"/>
          </p:nvPr>
        </p:nvSpPr>
        <p:spPr>
          <a:xfrm>
            <a:off x="3884612" y="8685212"/>
            <a:ext cx="2971800"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Calibri"/>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57" name="Shape 157"/>
          <p:cNvSpPr txBox="1"/>
          <p:nvPr>
            <p:ph idx="12" type="sldNum"/>
          </p:nvPr>
        </p:nvSpPr>
        <p:spPr>
          <a:xfrm>
            <a:off x="3884612" y="8685212"/>
            <a:ext cx="2971800" cy="457200"/>
          </a:xfrm>
          <a:prstGeom prst="rect">
            <a:avLst/>
          </a:prstGeom>
        </p:spPr>
        <p:txBody>
          <a:bodyPr anchorCtr="0" anchor="b" bIns="45700" lIns="91425" rIns="91425" wrap="square" tIns="45700">
            <a:noAutofit/>
          </a:bodyPr>
          <a:lstStyle/>
          <a:p>
            <a:pPr lvl="0" rtl="0">
              <a:spcBef>
                <a:spcPts val="0"/>
              </a:spcBef>
              <a:buClr>
                <a:srgbClr val="000000"/>
              </a:buClr>
              <a:buSzPct val="25000"/>
              <a:buFont typeface="Calibri"/>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68" name="Shape 168"/>
          <p:cNvSpPr txBox="1"/>
          <p:nvPr>
            <p:ph idx="12" type="sldNum"/>
          </p:nvPr>
        </p:nvSpPr>
        <p:spPr>
          <a:xfrm>
            <a:off x="3884612" y="8685212"/>
            <a:ext cx="2971800" cy="457200"/>
          </a:xfrm>
          <a:prstGeom prst="rect">
            <a:avLst/>
          </a:prstGeom>
        </p:spPr>
        <p:txBody>
          <a:bodyPr anchorCtr="0" anchor="b" bIns="45700" lIns="91425" rIns="91425" wrap="square" tIns="45700">
            <a:noAutofit/>
          </a:bodyPr>
          <a:lstStyle/>
          <a:p>
            <a:pPr lvl="0" rtl="0">
              <a:spcBef>
                <a:spcPts val="0"/>
              </a:spcBef>
              <a:buClr>
                <a:srgbClr val="000000"/>
              </a:buClr>
              <a:buSzPct val="25000"/>
              <a:buFont typeface="Calibri"/>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ctr" bIns="91425" lIns="91425" rIns="91425" wrap="square" tIns="91425">
            <a:noAutofit/>
          </a:bodyPr>
          <a:lstStyle/>
          <a:p>
            <a:pPr lvl="0" rtl="0">
              <a:spcBef>
                <a:spcPts val="0"/>
              </a:spcBef>
              <a:buNone/>
            </a:pPr>
            <a:r>
              <a:rPr lang="en-US"/>
              <a:t>https://osf.io/2tpy9/register/565fb3678c5e4a66b5582f67</a:t>
            </a:r>
          </a:p>
        </p:txBody>
      </p:sp>
      <p:sp>
        <p:nvSpPr>
          <p:cNvPr id="175" name="Shape 175"/>
          <p:cNvSpPr txBox="1"/>
          <p:nvPr>
            <p:ph idx="12" type="sldNum"/>
          </p:nvPr>
        </p:nvSpPr>
        <p:spPr>
          <a:xfrm>
            <a:off x="3884612" y="8685212"/>
            <a:ext cx="2971800"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Calibri"/>
              <a:buNone/>
            </a:pPr>
            <a:fld id="{00000000-1234-1234-1234-123412341234}" type="slidenum">
              <a:rPr lang="en-US"/>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ctr" bIns="91425" lIns="91425" rIns="91425" wrap="square" tIns="91425">
            <a:noAutofit/>
          </a:bodyPr>
          <a:lstStyle/>
          <a:p>
            <a:pPr lvl="0">
              <a:spcBef>
                <a:spcPts val="0"/>
              </a:spcBef>
              <a:buNone/>
            </a:pPr>
            <a:r>
              <a:rPr lang="en-US" sz="1800">
                <a:highlight>
                  <a:srgbClr val="FFFFFF"/>
                </a:highlight>
              </a:rPr>
              <a:t>There are many online services that support preregistration. The best-known is the Open Science Framework (OSF). Other options for preregistration include </a:t>
            </a:r>
            <a:r>
              <a:rPr lang="en-US" sz="1800" u="sng">
                <a:highlight>
                  <a:srgbClr val="FFFFFF"/>
                </a:highlight>
                <a:hlinkClick r:id="rId2"/>
              </a:rPr>
              <a:t>ClinicalTrials.gov</a:t>
            </a:r>
            <a:r>
              <a:rPr lang="en-US" sz="1800">
                <a:highlight>
                  <a:srgbClr val="FFFFFF"/>
                </a:highlight>
              </a:rPr>
              <a:t>, </a:t>
            </a:r>
            <a:r>
              <a:rPr lang="en-US" sz="1800" u="sng">
                <a:highlight>
                  <a:srgbClr val="FFFFFF"/>
                </a:highlight>
                <a:hlinkClick r:id="rId3"/>
              </a:rPr>
              <a:t>AEA Registry</a:t>
            </a:r>
            <a:r>
              <a:rPr lang="en-US" sz="1800">
                <a:highlight>
                  <a:srgbClr val="FFFFFF"/>
                </a:highlight>
              </a:rPr>
              <a:t> (The American Economic Association’s registry for randomized controlled trials), </a:t>
            </a:r>
            <a:r>
              <a:rPr lang="en-US" sz="1800" u="sng">
                <a:highlight>
                  <a:srgbClr val="FFFFFF"/>
                </a:highlight>
                <a:hlinkClick r:id="rId4"/>
              </a:rPr>
              <a:t>EGAP</a:t>
            </a:r>
            <a:r>
              <a:rPr lang="en-US" sz="1800">
                <a:highlight>
                  <a:srgbClr val="FFFFFF"/>
                </a:highlight>
              </a:rPr>
              <a:t> (Evidence in Governance And Politics), Uri Simonsohn’s </a:t>
            </a:r>
            <a:r>
              <a:rPr lang="en-US" sz="1800" u="sng">
                <a:highlight>
                  <a:srgbClr val="FFFFFF"/>
                </a:highlight>
                <a:hlinkClick r:id="rId5"/>
              </a:rPr>
              <a:t>AsPredicted</a:t>
            </a:r>
            <a:r>
              <a:rPr lang="en-US" sz="1800">
                <a:highlight>
                  <a:srgbClr val="FFFFFF"/>
                </a:highlight>
              </a:rPr>
              <a:t>, and trial registries in the </a:t>
            </a:r>
            <a:r>
              <a:rPr lang="en-US" sz="1800" u="sng">
                <a:highlight>
                  <a:srgbClr val="FFFFFF"/>
                </a:highlight>
                <a:hlinkClick r:id="rId6"/>
              </a:rPr>
              <a:t>WHO Registry Network</a:t>
            </a:r>
            <a:r>
              <a:rPr lang="en-US" sz="1800">
                <a:highlight>
                  <a:srgbClr val="FFFFFF"/>
                </a:highlight>
              </a:rPr>
              <a:t>. PROSPERO for systematic reviews in health and social welfare; PROSPERO is facilitated by the Centers for Reviews and Dissemination at the University of York and funded by the National Institute for Health Research in the UK. </a:t>
            </a:r>
          </a:p>
        </p:txBody>
      </p:sp>
      <p:sp>
        <p:nvSpPr>
          <p:cNvPr id="182" name="Shape 182"/>
          <p:cNvSpPr txBox="1"/>
          <p:nvPr>
            <p:ph idx="12" type="sldNum"/>
          </p:nvPr>
        </p:nvSpPr>
        <p:spPr>
          <a:xfrm>
            <a:off x="3884612" y="8685212"/>
            <a:ext cx="2971800"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Calibri"/>
              <a:buNone/>
            </a:pPr>
            <a:fld id="{00000000-1234-1234-1234-123412341234}" type="slidenum">
              <a:rPr lang="en-US"/>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189" name="Shape 189"/>
          <p:cNvSpPr txBox="1"/>
          <p:nvPr>
            <p:ph idx="12" type="sldNum"/>
          </p:nvPr>
        </p:nvSpPr>
        <p:spPr>
          <a:xfrm>
            <a:off x="3884612" y="8685212"/>
            <a:ext cx="2971800"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Calibri"/>
              <a:buNone/>
            </a:pPr>
            <a:fld id="{00000000-1234-1234-1234-123412341234}" type="slidenum">
              <a:rPr lang="en-US"/>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196" name="Shape 196"/>
          <p:cNvSpPr txBox="1"/>
          <p:nvPr>
            <p:ph idx="12" type="sldNum"/>
          </p:nvPr>
        </p:nvSpPr>
        <p:spPr>
          <a:xfrm>
            <a:off x="3884612" y="8685212"/>
            <a:ext cx="2971800"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Calibri"/>
              <a:buNone/>
            </a:pPr>
            <a:fld id="{00000000-1234-1234-1234-123412341234}" type="slidenum">
              <a:rPr lang="en-US"/>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ctr" bIns="91425" lIns="91425" rIns="91425" wrap="square" tIns="91425">
            <a:noAutofit/>
          </a:bodyPr>
          <a:lstStyle/>
          <a:p>
            <a:pPr lvl="0">
              <a:spcBef>
                <a:spcPts val="0"/>
              </a:spcBef>
              <a:buNone/>
            </a:pPr>
            <a:r>
              <a:rPr lang="en-US" sz="1800">
                <a:highlight>
                  <a:srgbClr val="FFFFFF"/>
                </a:highlight>
              </a:rPr>
              <a:t>One thousand researchers will win $1,000 each for publishing the results of preregistered research in an eligible journal. </a:t>
            </a:r>
          </a:p>
          <a:p>
            <a:pPr lvl="0">
              <a:spcBef>
                <a:spcPts val="0"/>
              </a:spcBef>
              <a:buNone/>
            </a:pPr>
            <a:r>
              <a:t/>
            </a:r>
            <a:endParaRPr sz="1800">
              <a:highlight>
                <a:srgbClr val="FFFFFF"/>
              </a:highlight>
            </a:endParaRPr>
          </a:p>
          <a:p>
            <a:pPr lvl="0">
              <a:spcBef>
                <a:spcPts val="0"/>
              </a:spcBef>
              <a:buNone/>
            </a:pPr>
            <a:r>
              <a:rPr lang="en-US" sz="1800">
                <a:highlight>
                  <a:srgbClr val="FFFFFF"/>
                </a:highlight>
              </a:rPr>
              <a:t>Authors conduct the preregistration and meet eligibility criteria independently of the journal and journal review process. However, authors cannot publish in any journal to receive a prize. They must publish in an eligible journal, as determined by the prize administrators at the Center for Open Science. </a:t>
            </a:r>
          </a:p>
          <a:p>
            <a:pPr lvl="0">
              <a:spcBef>
                <a:spcPts val="0"/>
              </a:spcBef>
              <a:buNone/>
            </a:pPr>
            <a:r>
              <a:t/>
            </a:r>
            <a:endParaRPr sz="1800">
              <a:highlight>
                <a:srgbClr val="FFFFFF"/>
              </a:highlight>
            </a:endParaRPr>
          </a:p>
          <a:p>
            <a:pPr lvl="0">
              <a:spcBef>
                <a:spcPts val="0"/>
              </a:spcBef>
              <a:buNone/>
            </a:pPr>
            <a:r>
              <a:rPr lang="en-US" sz="1800">
                <a:highlight>
                  <a:srgbClr val="FFFFFF"/>
                </a:highlight>
              </a:rPr>
              <a:t>Eligible journals demonstrate commitments to open, transparent science and maintain rigorous peer review processes for publication.</a:t>
            </a:r>
          </a:p>
        </p:txBody>
      </p:sp>
      <p:sp>
        <p:nvSpPr>
          <p:cNvPr id="203" name="Shape 203"/>
          <p:cNvSpPr txBox="1"/>
          <p:nvPr>
            <p:ph idx="12" type="sldNum"/>
          </p:nvPr>
        </p:nvSpPr>
        <p:spPr>
          <a:xfrm>
            <a:off x="3884612" y="8685212"/>
            <a:ext cx="2971800"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Calibri"/>
              <a:buNone/>
            </a:pPr>
            <a:fld id="{00000000-1234-1234-1234-123412341234}" type="slidenum">
              <a:rPr lang="en-US"/>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211" name="Shape 211"/>
          <p:cNvSpPr txBox="1"/>
          <p:nvPr>
            <p:ph idx="12" type="sldNum"/>
          </p:nvPr>
        </p:nvSpPr>
        <p:spPr>
          <a:xfrm>
            <a:off x="3884612" y="8685212"/>
            <a:ext cx="2971800"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Calibri"/>
              <a:buNone/>
            </a:pPr>
            <a:fld id="{00000000-1234-1234-1234-123412341234}" type="slidenum">
              <a:rPr lang="en-US"/>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ctr" bIns="91425" lIns="91425" rIns="91425" wrap="square" tIns="91425">
            <a:noAutofit/>
          </a:bodyPr>
          <a:lstStyle/>
          <a:p>
            <a:pPr lvl="0">
              <a:spcBef>
                <a:spcPts val="0"/>
              </a:spcBef>
              <a:buNone/>
            </a:pPr>
            <a:r>
              <a:rPr lang="en-US" sz="1800">
                <a:highlight>
                  <a:srgbClr val="FFFFFF"/>
                </a:highlight>
              </a:rPr>
              <a:t>Despite the importance of open communication for scientific progress, </a:t>
            </a:r>
            <a:r>
              <a:rPr b="1" lang="en-US" sz="1800" u="sng">
                <a:highlight>
                  <a:srgbClr val="FFFFFF"/>
                </a:highlight>
              </a:rPr>
              <a:t>present norms do not provide strong incentives for individual researchers to share data, materials, or their research process. Journals can provide such incentives by acknowledging open practices with badges in publications</a:t>
            </a:r>
            <a:r>
              <a:rPr lang="en-US" sz="1800">
                <a:highlight>
                  <a:srgbClr val="FFFFFF"/>
                </a:highlight>
              </a:rPr>
              <a:t>. </a:t>
            </a:r>
          </a:p>
          <a:p>
            <a:pPr lvl="0">
              <a:spcBef>
                <a:spcPts val="0"/>
              </a:spcBef>
              <a:buNone/>
            </a:pPr>
            <a:r>
              <a:t/>
            </a:r>
            <a:endParaRPr sz="1800">
              <a:highlight>
                <a:srgbClr val="FFFFFF"/>
              </a:highlight>
            </a:endParaRPr>
          </a:p>
          <a:p>
            <a:pPr lvl="0" rtl="0">
              <a:spcBef>
                <a:spcPts val="0"/>
              </a:spcBef>
              <a:buNone/>
            </a:pPr>
            <a:r>
              <a:rPr lang="en-US" sz="1800">
                <a:highlight>
                  <a:srgbClr val="FFFFFF"/>
                </a:highlight>
              </a:rPr>
              <a:t>Authors can earn up to three badges in recognition of open science practices. These include an Open Data badge, an Open Materials badge, and a Preregistration badge. Authors must provide the following to qualify for each badge: </a:t>
            </a:r>
          </a:p>
          <a:p>
            <a:pPr lvl="0" rtl="0">
              <a:spcBef>
                <a:spcPts val="0"/>
              </a:spcBef>
              <a:buNone/>
            </a:pPr>
            <a:r>
              <a:t/>
            </a:r>
            <a:endParaRPr sz="1800">
              <a:highlight>
                <a:srgbClr val="FFFFFF"/>
              </a:highlight>
            </a:endParaRPr>
          </a:p>
          <a:p>
            <a:pPr lvl="0" rtl="0">
              <a:spcBef>
                <a:spcPts val="0"/>
              </a:spcBef>
              <a:buNone/>
            </a:pPr>
            <a:r>
              <a:rPr b="1" lang="en-US" sz="1800">
                <a:highlight>
                  <a:srgbClr val="FFFFFF"/>
                </a:highlight>
              </a:rPr>
              <a:t>Open Data badge:</a:t>
            </a:r>
            <a:r>
              <a:rPr lang="en-US" sz="1800">
                <a:highlight>
                  <a:srgbClr val="FFFFFF"/>
                </a:highlight>
              </a:rPr>
              <a:t> A URL, doi, or other permanent path for accessing data in a public and open-access repository; sufficient information for an independent researcher to reproduce results </a:t>
            </a:r>
          </a:p>
          <a:p>
            <a:pPr lvl="0" rtl="0">
              <a:spcBef>
                <a:spcPts val="0"/>
              </a:spcBef>
              <a:buNone/>
            </a:pPr>
            <a:r>
              <a:t/>
            </a:r>
            <a:endParaRPr sz="1800">
              <a:highlight>
                <a:srgbClr val="FFFFFF"/>
              </a:highlight>
            </a:endParaRPr>
          </a:p>
          <a:p>
            <a:pPr lvl="0" rtl="0">
              <a:spcBef>
                <a:spcPts val="0"/>
              </a:spcBef>
              <a:buNone/>
            </a:pPr>
            <a:r>
              <a:rPr b="1" lang="en-US" sz="1800">
                <a:highlight>
                  <a:srgbClr val="FFFFFF"/>
                </a:highlight>
              </a:rPr>
              <a:t>Open Materials badge: </a:t>
            </a:r>
            <a:r>
              <a:rPr lang="en-US" sz="1800">
                <a:highlight>
                  <a:srgbClr val="FFFFFF"/>
                </a:highlight>
              </a:rPr>
              <a:t>A URL, doi, or other permanent path for accessing the materials in a public, open-access repository; Sufficient information for an independent researcher to reproduce the reported methodology</a:t>
            </a:r>
          </a:p>
          <a:p>
            <a:pPr lvl="0" rtl="0">
              <a:spcBef>
                <a:spcPts val="0"/>
              </a:spcBef>
              <a:buNone/>
            </a:pPr>
            <a:r>
              <a:t/>
            </a:r>
            <a:endParaRPr b="1" sz="1800">
              <a:highlight>
                <a:srgbClr val="FFFFFF"/>
              </a:highlight>
            </a:endParaRPr>
          </a:p>
          <a:p>
            <a:pPr lvl="0" rtl="0">
              <a:spcBef>
                <a:spcPts val="0"/>
              </a:spcBef>
              <a:buNone/>
            </a:pPr>
            <a:r>
              <a:rPr b="1" lang="en-US" sz="1800">
                <a:highlight>
                  <a:srgbClr val="FFFFFF"/>
                </a:highlight>
              </a:rPr>
              <a:t>Preregistered badge: </a:t>
            </a:r>
            <a:r>
              <a:rPr b="1" lang="en-US" sz="1800" u="sng">
                <a:highlight>
                  <a:srgbClr val="FFFFFF"/>
                </a:highlight>
              </a:rPr>
              <a:t>URL, doi, or other permanent path to the registration in a public, open-access repository;</a:t>
            </a:r>
            <a:r>
              <a:rPr lang="en-US" sz="1800">
                <a:highlight>
                  <a:srgbClr val="FFFFFF"/>
                </a:highlight>
              </a:rPr>
              <a:t>An analysis plan registered prior to examination of the data or observing the outcomes; Any additional registrations for the study other than the one reported; Any changes to the preregistered analysis plan for the primary confirmatory analysis; All of the analyses described in the registered plan reported in the article</a:t>
            </a:r>
          </a:p>
          <a:p>
            <a:pPr lvl="0">
              <a:spcBef>
                <a:spcPts val="0"/>
              </a:spcBef>
              <a:buNone/>
            </a:pPr>
            <a:r>
              <a:t/>
            </a:r>
            <a:endParaRPr b="1" sz="1800">
              <a:highlight>
                <a:srgbClr val="FFFFFF"/>
              </a:highlight>
            </a:endParaRPr>
          </a:p>
          <a:p>
            <a:pPr lvl="0">
              <a:spcBef>
                <a:spcPts val="0"/>
              </a:spcBef>
              <a:buNone/>
            </a:pPr>
            <a:r>
              <a:rPr lang="en-US" sz="1800">
                <a:highlight>
                  <a:srgbClr val="FFFFFF"/>
                </a:highlight>
              </a:rPr>
              <a:t>Data, materials, and analysis plans must be </a:t>
            </a:r>
            <a:r>
              <a:rPr lang="en-US" sz="1800" u="sng">
                <a:highlight>
                  <a:srgbClr val="FFFFFF"/>
                </a:highlight>
              </a:rPr>
              <a:t>permanent, time-stamped, and uneditable.</a:t>
            </a:r>
            <a:r>
              <a:rPr lang="en-US" sz="1800">
                <a:highlight>
                  <a:srgbClr val="FFFFFF"/>
                </a:highlight>
              </a:rPr>
              <a:t> Personal websites and most departmental websites </a:t>
            </a:r>
            <a:r>
              <a:rPr b="1" lang="en-US" sz="1800">
                <a:highlight>
                  <a:srgbClr val="FFFFFF"/>
                </a:highlight>
              </a:rPr>
              <a:t>do not </a:t>
            </a:r>
            <a:r>
              <a:rPr lang="en-US" sz="1800">
                <a:highlight>
                  <a:srgbClr val="FFFFFF"/>
                </a:highlight>
              </a:rPr>
              <a:t>qualify as repositories. </a:t>
            </a:r>
          </a:p>
          <a:p>
            <a:pPr lvl="0">
              <a:spcBef>
                <a:spcPts val="0"/>
              </a:spcBef>
              <a:buNone/>
            </a:pPr>
            <a:r>
              <a:t/>
            </a:r>
            <a:endParaRPr sz="1800">
              <a:highlight>
                <a:srgbClr val="FFFFFF"/>
              </a:highlight>
            </a:endParaRPr>
          </a:p>
          <a:p>
            <a:pPr lvl="0">
              <a:spcBef>
                <a:spcPts val="0"/>
              </a:spcBef>
              <a:buNone/>
            </a:pPr>
            <a:r>
              <a:rPr lang="en-US" sz="1800">
                <a:highlight>
                  <a:srgbClr val="FFFFFF"/>
                </a:highlight>
              </a:rPr>
              <a:t>Databrary is a good example. It’s an open data repository for managing, sharing, and repurposing video and audio data for developmental science. </a:t>
            </a:r>
          </a:p>
          <a:p>
            <a:pPr lvl="0">
              <a:spcBef>
                <a:spcPts val="0"/>
              </a:spcBef>
              <a:buNone/>
            </a:pPr>
            <a:r>
              <a:t/>
            </a:r>
            <a:endParaRPr sz="1800">
              <a:highlight>
                <a:srgbClr val="FFFFFF"/>
              </a:highlight>
            </a:endParaRPr>
          </a:p>
          <a:p>
            <a:pPr lvl="0">
              <a:spcBef>
                <a:spcPts val="0"/>
              </a:spcBef>
              <a:buNone/>
            </a:pPr>
            <a:r>
              <a:rPr lang="en-US" sz="1800">
                <a:highlight>
                  <a:srgbClr val="FFFFFF"/>
                </a:highlight>
              </a:rPr>
              <a:t>Badges do not define good practice; badges certify that a particular practice was followed. </a:t>
            </a:r>
          </a:p>
          <a:p>
            <a:pPr lvl="0">
              <a:spcBef>
                <a:spcPts val="0"/>
              </a:spcBef>
              <a:buNone/>
            </a:pPr>
            <a:r>
              <a:t/>
            </a:r>
            <a:endParaRPr sz="1800">
              <a:highlight>
                <a:srgbClr val="FFFFFF"/>
              </a:highlight>
            </a:endParaRPr>
          </a:p>
          <a:p>
            <a:pPr lvl="0">
              <a:spcBef>
                <a:spcPts val="0"/>
              </a:spcBef>
              <a:buNone/>
            </a:pPr>
            <a:r>
              <a:rPr lang="en-US" sz="1800">
                <a:highlight>
                  <a:srgbClr val="FFFFFF"/>
                </a:highlight>
              </a:rPr>
              <a:t>Open studies get cited more often but correlational and too early to say. </a:t>
            </a:r>
          </a:p>
          <a:p>
            <a:pPr lvl="0">
              <a:spcBef>
                <a:spcPts val="0"/>
              </a:spcBef>
              <a:buNone/>
            </a:pPr>
            <a:r>
              <a:t/>
            </a:r>
            <a:endParaRPr sz="1200">
              <a:solidFill>
                <a:srgbClr val="333333"/>
              </a:solidFill>
              <a:highlight>
                <a:srgbClr val="FFFFFF"/>
              </a:highlight>
            </a:endParaRPr>
          </a:p>
          <a:p>
            <a:pPr lvl="0">
              <a:spcBef>
                <a:spcPts val="0"/>
              </a:spcBef>
              <a:buNone/>
            </a:pPr>
            <a:r>
              <a:t/>
            </a:r>
            <a:endParaRPr sz="1200">
              <a:solidFill>
                <a:srgbClr val="333333"/>
              </a:solidFill>
              <a:highlight>
                <a:srgbClr val="FFFFFF"/>
              </a:highlight>
            </a:endParaRPr>
          </a:p>
        </p:txBody>
      </p:sp>
      <p:sp>
        <p:nvSpPr>
          <p:cNvPr id="218" name="Shape 218"/>
          <p:cNvSpPr txBox="1"/>
          <p:nvPr>
            <p:ph idx="12" type="sldNum"/>
          </p:nvPr>
        </p:nvSpPr>
        <p:spPr>
          <a:xfrm>
            <a:off x="3884612" y="8685212"/>
            <a:ext cx="2971800"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Calibri"/>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79" name="Shape 79"/>
          <p:cNvSpPr txBox="1"/>
          <p:nvPr>
            <p:ph idx="12" type="sldNum"/>
          </p:nvPr>
        </p:nvSpPr>
        <p:spPr>
          <a:xfrm>
            <a:off x="3884612" y="8685212"/>
            <a:ext cx="2971800"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Calibri"/>
              <a:buNone/>
            </a:pPr>
            <a:fld id="{00000000-1234-1234-1234-123412341234}" type="slidenum">
              <a:rPr lang="en-US"/>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ctr" bIns="91425" lIns="91425" rIns="91425" wrap="square" tIns="91425">
            <a:noAutofit/>
          </a:bodyPr>
          <a:lstStyle/>
          <a:p>
            <a:pPr lvl="0">
              <a:spcBef>
                <a:spcPts val="0"/>
              </a:spcBef>
              <a:buNone/>
            </a:pPr>
            <a:r>
              <a:rPr lang="en-US"/>
              <a:t>This week on Psychological Science’s OnlineFirst index:</a:t>
            </a:r>
          </a:p>
        </p:txBody>
      </p:sp>
      <p:sp>
        <p:nvSpPr>
          <p:cNvPr id="226" name="Shape 226"/>
          <p:cNvSpPr txBox="1"/>
          <p:nvPr>
            <p:ph idx="12" type="sldNum"/>
          </p:nvPr>
        </p:nvSpPr>
        <p:spPr>
          <a:xfrm>
            <a:off x="3884612" y="8685212"/>
            <a:ext cx="2971800"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Calibri"/>
              <a:buNone/>
            </a:pPr>
            <a:fld id="{00000000-1234-1234-1234-123412341234}" type="slidenum">
              <a:rPr lang="en-US"/>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ctr" bIns="91425" lIns="91425" rIns="91425" wrap="square" tIns="91425">
            <a:noAutofit/>
          </a:bodyPr>
          <a:lstStyle/>
          <a:p>
            <a:pPr lvl="0">
              <a:spcBef>
                <a:spcPts val="0"/>
              </a:spcBef>
              <a:buNone/>
            </a:pPr>
            <a:r>
              <a:rPr lang="en-US" sz="1050" u="sng">
                <a:solidFill>
                  <a:srgbClr val="657786"/>
                </a:solidFill>
                <a:highlight>
                  <a:srgbClr val="F5F8FA"/>
                </a:highlight>
                <a:hlinkClick r:id="rId2"/>
              </a:rPr>
              <a:t>KojiJTaka</a:t>
            </a:r>
            <a:r>
              <a:rPr lang="en-US" sz="1050">
                <a:solidFill>
                  <a:srgbClr val="14171A"/>
                </a:solidFill>
                <a:highlight>
                  <a:srgbClr val="F5F8FA"/>
                </a:highlight>
              </a:rPr>
              <a:t> </a:t>
            </a:r>
          </a:p>
        </p:txBody>
      </p:sp>
      <p:sp>
        <p:nvSpPr>
          <p:cNvPr id="235" name="Shape 235"/>
          <p:cNvSpPr txBox="1"/>
          <p:nvPr>
            <p:ph idx="12" type="sldNum"/>
          </p:nvPr>
        </p:nvSpPr>
        <p:spPr>
          <a:xfrm>
            <a:off x="3884612" y="8685212"/>
            <a:ext cx="2971800"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Calibri"/>
              <a:buNone/>
            </a:pPr>
            <a:fld id="{00000000-1234-1234-1234-123412341234}" type="slidenum">
              <a:rPr lang="en-US"/>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245" name="Shape 245"/>
          <p:cNvSpPr txBox="1"/>
          <p:nvPr>
            <p:ph idx="12" type="sldNum"/>
          </p:nvPr>
        </p:nvSpPr>
        <p:spPr>
          <a:xfrm>
            <a:off x="3884612" y="8685212"/>
            <a:ext cx="2971800"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Calibri"/>
              <a:buNone/>
            </a:pPr>
            <a:fld id="{00000000-1234-1234-1234-123412341234}" type="slidenum">
              <a:rPr lang="en-US"/>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ctr" bIns="91425" lIns="91425" rIns="91425" wrap="square" tIns="91425">
            <a:noAutofit/>
          </a:bodyPr>
          <a:lstStyle/>
          <a:p>
            <a:pPr lvl="0">
              <a:spcBef>
                <a:spcPts val="0"/>
              </a:spcBef>
              <a:buNone/>
            </a:pPr>
            <a:r>
              <a:rPr lang="en-US" u="sng">
                <a:solidFill>
                  <a:schemeClr val="hlink"/>
                </a:solidFill>
                <a:hlinkClick r:id="rId2"/>
              </a:rPr>
              <a:t>https://cos.io/blog/10-tips-successful-prereg-challenge-submission/</a:t>
            </a:r>
          </a:p>
          <a:p>
            <a:pPr lvl="0">
              <a:spcBef>
                <a:spcPts val="0"/>
              </a:spcBef>
              <a:buNone/>
            </a:pPr>
            <a:r>
              <a:t/>
            </a:r>
            <a:endParaRPr/>
          </a:p>
          <a:p>
            <a:pPr lvl="0">
              <a:spcBef>
                <a:spcPts val="0"/>
              </a:spcBef>
              <a:buNone/>
            </a:pPr>
            <a:r>
              <a:t/>
            </a:r>
            <a:endParaRPr/>
          </a:p>
        </p:txBody>
      </p:sp>
      <p:sp>
        <p:nvSpPr>
          <p:cNvPr id="252" name="Shape 252"/>
          <p:cNvSpPr txBox="1"/>
          <p:nvPr>
            <p:ph idx="12" type="sldNum"/>
          </p:nvPr>
        </p:nvSpPr>
        <p:spPr>
          <a:xfrm>
            <a:off x="3884612" y="8685212"/>
            <a:ext cx="2971800"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Calibri"/>
              <a:buNone/>
            </a:pPr>
            <a:fld id="{00000000-1234-1234-1234-123412341234}" type="slidenum">
              <a:rPr lang="en-US"/>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260" name="Shape 260"/>
          <p:cNvSpPr txBox="1"/>
          <p:nvPr>
            <p:ph idx="12" type="sldNum"/>
          </p:nvPr>
        </p:nvSpPr>
        <p:spPr>
          <a:xfrm>
            <a:off x="3884612" y="8685212"/>
            <a:ext cx="2971800"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Calibri"/>
              <a:buNone/>
            </a:pPr>
            <a:fld id="{00000000-1234-1234-1234-123412341234}" type="slidenum">
              <a:rPr lang="en-US"/>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ctr" bIns="91425" lIns="91425" rIns="91425" wrap="square" tIns="91425">
            <a:noAutofit/>
          </a:bodyPr>
          <a:lstStyle/>
          <a:p>
            <a:pPr lvl="0" rtl="0">
              <a:spcBef>
                <a:spcPts val="0"/>
              </a:spcBef>
              <a:buNone/>
            </a:pPr>
            <a:r>
              <a:rPr b="1" lang="en-US" sz="1800">
                <a:latin typeface="Roboto"/>
                <a:ea typeface="Roboto"/>
                <a:cs typeface="Roboto"/>
                <a:sym typeface="Roboto"/>
              </a:rPr>
              <a:t>Postdiciton. </a:t>
            </a:r>
            <a:r>
              <a:rPr lang="en-US" sz="1800">
                <a:latin typeface="Roboto"/>
                <a:ea typeface="Roboto"/>
                <a:cs typeface="Roboto"/>
                <a:sym typeface="Roboto"/>
              </a:rPr>
              <a:t>Characterized by the use of data to generate hypotheses about why something occurred. Data are already known and the postdiction is generated to explain why they occurred. For hypothesis-generating. </a:t>
            </a:r>
          </a:p>
          <a:p>
            <a:pPr lvl="0">
              <a:spcBef>
                <a:spcPts val="0"/>
              </a:spcBef>
              <a:buNone/>
            </a:pPr>
            <a:r>
              <a:rPr b="1" lang="en-US" sz="1800">
                <a:latin typeface="Roboto"/>
                <a:ea typeface="Roboto"/>
                <a:cs typeface="Roboto"/>
                <a:sym typeface="Roboto"/>
              </a:rPr>
              <a:t>Prediction.</a:t>
            </a:r>
            <a:r>
              <a:rPr lang="en-US" sz="1800">
                <a:latin typeface="Roboto"/>
                <a:ea typeface="Roboto"/>
                <a:cs typeface="Roboto"/>
                <a:sym typeface="Roboto"/>
              </a:rPr>
              <a:t> Characterized by the acquisition of data to test ideas about what will occur. Data are used to confront the possibility that the prediction is wrong. For hypothesis-testing. </a:t>
            </a:r>
          </a:p>
          <a:p>
            <a:pPr lvl="0">
              <a:spcBef>
                <a:spcPts val="0"/>
              </a:spcBef>
              <a:buNone/>
            </a:pPr>
            <a:r>
              <a:t/>
            </a:r>
            <a:endParaRPr sz="1800">
              <a:latin typeface="Roboto"/>
              <a:ea typeface="Roboto"/>
              <a:cs typeface="Roboto"/>
              <a:sym typeface="Roboto"/>
            </a:endParaRPr>
          </a:p>
          <a:p>
            <a:pPr lvl="0" rtl="0">
              <a:spcBef>
                <a:spcPts val="0"/>
              </a:spcBef>
              <a:buNone/>
            </a:pPr>
            <a:r>
              <a:rPr lang="en-US" sz="1800"/>
              <a:t>Preregistration separates </a:t>
            </a:r>
            <a:r>
              <a:rPr i="1" lang="en-US" sz="1800"/>
              <a:t>hypothesis-generating</a:t>
            </a:r>
            <a:r>
              <a:rPr lang="en-US" sz="1800"/>
              <a:t>  (exploratory) from </a:t>
            </a:r>
            <a:r>
              <a:rPr i="1" lang="en-US" sz="1800"/>
              <a:t>hypothesis-testing </a:t>
            </a:r>
            <a:r>
              <a:rPr lang="en-US" sz="1800"/>
              <a:t>(confirmatory) research. Both are important, but the same data cannot be used to generate and test a hypothesis, which can happen unintentionally and reduce the clarity and quality of your results. Removing these potential conflicts through planning improves the quality and transparency of your research, helping others who may wish to build on it.</a:t>
            </a:r>
          </a:p>
        </p:txBody>
      </p:sp>
      <p:sp>
        <p:nvSpPr>
          <p:cNvPr id="85" name="Shape 85"/>
          <p:cNvSpPr txBox="1"/>
          <p:nvPr>
            <p:ph idx="12" type="sldNum"/>
          </p:nvPr>
        </p:nvSpPr>
        <p:spPr>
          <a:xfrm>
            <a:off x="3884612" y="8685212"/>
            <a:ext cx="2971800"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Calibri"/>
              <a:buNone/>
            </a:pPr>
            <a:fld id="{00000000-1234-1234-1234-123412341234}" type="slidenum">
              <a:rPr lang="en-US"/>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ctr" bIns="91425" lIns="91425" rIns="91425" wrap="square" tIns="91425">
            <a:noAutofit/>
          </a:bodyPr>
          <a:lstStyle/>
          <a:p>
            <a:pPr lvl="0">
              <a:spcBef>
                <a:spcPts val="0"/>
              </a:spcBef>
              <a:buNone/>
            </a:pPr>
            <a:r>
              <a:rPr lang="en-US" sz="1800">
                <a:latin typeface="Roboto"/>
                <a:ea typeface="Roboto"/>
                <a:cs typeface="Roboto"/>
                <a:sym typeface="Roboto"/>
              </a:rPr>
              <a:t>Preregisration is basically making our hypotheses, design, and analysis decisions before we collect our results. </a:t>
            </a:r>
          </a:p>
          <a:p>
            <a:pPr lvl="0">
              <a:spcBef>
                <a:spcPts val="0"/>
              </a:spcBef>
              <a:buNone/>
            </a:pPr>
            <a:r>
              <a:t/>
            </a:r>
            <a:endParaRPr b="1" sz="1800">
              <a:latin typeface="Roboto"/>
              <a:ea typeface="Roboto"/>
              <a:cs typeface="Roboto"/>
              <a:sym typeface="Roboto"/>
            </a:endParaRPr>
          </a:p>
          <a:p>
            <a:pPr lvl="0">
              <a:spcBef>
                <a:spcPts val="0"/>
              </a:spcBef>
              <a:buNone/>
            </a:pPr>
            <a:r>
              <a:rPr b="1" lang="en-US" sz="1800">
                <a:latin typeface="Roboto"/>
                <a:ea typeface="Roboto"/>
                <a:cs typeface="Roboto"/>
                <a:sym typeface="Roboto"/>
              </a:rPr>
              <a:t>Preregistration. </a:t>
            </a:r>
            <a:r>
              <a:rPr lang="en-US" sz="1800">
                <a:latin typeface="Roboto"/>
                <a:ea typeface="Roboto"/>
                <a:cs typeface="Roboto"/>
                <a:sym typeface="Roboto"/>
              </a:rPr>
              <a:t>Preregistration of an analysis plan is committing to analytic steps without advance knowledge of the research outcomes. That commitment is usually accomplished by posting the analysis plan to an independent registry such as </a:t>
            </a:r>
            <a:r>
              <a:rPr b="1" lang="en-US" sz="1800">
                <a:latin typeface="Roboto"/>
                <a:ea typeface="Roboto"/>
                <a:cs typeface="Roboto"/>
                <a:sym typeface="Roboto"/>
              </a:rPr>
              <a:t>http://clinicaltrials.gov/ or http://osf.io/. </a:t>
            </a:r>
            <a:r>
              <a:rPr lang="en-US" sz="1800">
                <a:latin typeface="Roboto"/>
                <a:ea typeface="Roboto"/>
                <a:cs typeface="Roboto"/>
                <a:sym typeface="Roboto"/>
              </a:rPr>
              <a:t>The registry preserves the preregistration and makes it discoverable, sometimes after an embargo period. </a:t>
            </a:r>
          </a:p>
          <a:p>
            <a:pPr lvl="0">
              <a:spcBef>
                <a:spcPts val="0"/>
              </a:spcBef>
              <a:buNone/>
            </a:pPr>
            <a:r>
              <a:t/>
            </a:r>
            <a:endParaRPr sz="1800">
              <a:latin typeface="Roboto"/>
              <a:ea typeface="Roboto"/>
              <a:cs typeface="Roboto"/>
              <a:sym typeface="Roboto"/>
            </a:endParaRPr>
          </a:p>
          <a:p>
            <a:pPr lvl="0">
              <a:spcBef>
                <a:spcPts val="0"/>
              </a:spcBef>
              <a:buNone/>
            </a:pPr>
            <a:r>
              <a:rPr lang="en-US" sz="1800">
                <a:latin typeface="Roboto"/>
                <a:ea typeface="Roboto"/>
                <a:cs typeface="Roboto"/>
                <a:sym typeface="Roboto"/>
              </a:rPr>
              <a:t>With preregistration, prediction is achieved because selection of tests is not influenced by the observed data, and all conducted tests are knowable. The analysis plan provides constraint to specify how the data will be used to confront the research questions.</a:t>
            </a:r>
          </a:p>
          <a:p>
            <a:pPr lvl="0">
              <a:spcBef>
                <a:spcPts val="0"/>
              </a:spcBef>
              <a:buNone/>
            </a:pPr>
            <a:r>
              <a:t/>
            </a:r>
            <a:endParaRPr sz="1800">
              <a:latin typeface="Roboto"/>
              <a:ea typeface="Roboto"/>
              <a:cs typeface="Roboto"/>
              <a:sym typeface="Roboto"/>
            </a:endParaRPr>
          </a:p>
          <a:p>
            <a:pPr lvl="0" rtl="0">
              <a:spcBef>
                <a:spcPts val="0"/>
              </a:spcBef>
              <a:buNone/>
            </a:pPr>
            <a:r>
              <a:rPr lang="en-US" sz="1800">
                <a:highlight>
                  <a:srgbClr val="FFFFFF"/>
                </a:highlight>
              </a:rPr>
              <a:t>When you preregister your research, you're simply committing to your plan in advance, before you gather data. Preregistration separates </a:t>
            </a:r>
            <a:r>
              <a:rPr i="1" lang="en-US" sz="1800">
                <a:highlight>
                  <a:srgbClr val="FFFFFF"/>
                </a:highlight>
              </a:rPr>
              <a:t>hypothesis-generating</a:t>
            </a:r>
            <a:r>
              <a:rPr lang="en-US" sz="1800">
                <a:highlight>
                  <a:srgbClr val="FFFFFF"/>
                </a:highlight>
              </a:rPr>
              <a:t>  (exploratory) from </a:t>
            </a:r>
            <a:r>
              <a:rPr i="1" lang="en-US" sz="1800">
                <a:highlight>
                  <a:srgbClr val="FFFFFF"/>
                </a:highlight>
              </a:rPr>
              <a:t>hypothesis-testing </a:t>
            </a:r>
            <a:r>
              <a:rPr lang="en-US" sz="1800">
                <a:highlight>
                  <a:srgbClr val="FFFFFF"/>
                </a:highlight>
              </a:rPr>
              <a:t>(confirmatory) research. Both are important, but the same data cannot be used to generate and test a hypothesis, which can happen unintentionally and reduce the clarity and quality of your results. Removing these potential conflicts through planning improves the quality and transparency of your research, helping others who may wish to build on it.</a:t>
            </a:r>
          </a:p>
        </p:txBody>
      </p:sp>
      <p:sp>
        <p:nvSpPr>
          <p:cNvPr id="93" name="Shape 93"/>
          <p:cNvSpPr txBox="1"/>
          <p:nvPr>
            <p:ph idx="12" type="sldNum"/>
          </p:nvPr>
        </p:nvSpPr>
        <p:spPr>
          <a:xfrm>
            <a:off x="3884612" y="8685212"/>
            <a:ext cx="2971800"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Calibri"/>
              <a:buNone/>
            </a:pPr>
            <a:fld id="{00000000-1234-1234-1234-123412341234}" type="slidenum">
              <a:rPr lang="en-US"/>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ctr" bIns="91425" lIns="91425" rIns="91425" wrap="square" tIns="91425">
            <a:noAutofit/>
          </a:bodyPr>
          <a:lstStyle/>
          <a:p>
            <a:pPr lvl="0" rtl="0">
              <a:spcBef>
                <a:spcPts val="0"/>
              </a:spcBef>
              <a:buNone/>
            </a:pPr>
            <a:r>
              <a:rPr lang="en-US" sz="1800">
                <a:solidFill>
                  <a:srgbClr val="333333"/>
                </a:solidFill>
                <a:highlight>
                  <a:srgbClr val="FFFFFF"/>
                </a:highlight>
              </a:rPr>
              <a:t>The diagnosticity of a p-value is partly contingent on knowing how many tests were</a:t>
            </a:r>
            <a:br>
              <a:rPr lang="en-US" sz="1800">
                <a:solidFill>
                  <a:srgbClr val="333333"/>
                </a:solidFill>
                <a:highlight>
                  <a:srgbClr val="FFFFFF"/>
                </a:highlight>
              </a:rPr>
            </a:br>
            <a:r>
              <a:rPr lang="en-US" sz="1800">
                <a:solidFill>
                  <a:srgbClr val="333333"/>
                </a:solidFill>
                <a:highlight>
                  <a:srgbClr val="FFFFFF"/>
                </a:highlight>
              </a:rPr>
              <a:t>performed (27). Deciding that a given p &lt; .05 result is unlikely✝, and therefore evidence against</a:t>
            </a:r>
            <a:br>
              <a:rPr lang="en-US" sz="1800">
                <a:solidFill>
                  <a:srgbClr val="333333"/>
                </a:solidFill>
                <a:highlight>
                  <a:srgbClr val="FFFFFF"/>
                </a:highlight>
              </a:rPr>
            </a:br>
            <a:r>
              <a:rPr lang="en-US" sz="1800">
                <a:solidFill>
                  <a:srgbClr val="333333"/>
                </a:solidFill>
                <a:highlight>
                  <a:srgbClr val="FFFFFF"/>
                </a:highlight>
              </a:rPr>
              <a:t>the null hypothesis, is very different if it was the only test conducted versus one of 20, 200, or</a:t>
            </a:r>
            <a:br>
              <a:rPr lang="en-US" sz="1800">
                <a:solidFill>
                  <a:srgbClr val="333333"/>
                </a:solidFill>
                <a:highlight>
                  <a:srgbClr val="FFFFFF"/>
                </a:highlight>
              </a:rPr>
            </a:br>
            <a:r>
              <a:rPr lang="en-US" sz="1800">
                <a:solidFill>
                  <a:srgbClr val="333333"/>
                </a:solidFill>
                <a:highlight>
                  <a:srgbClr val="FFFFFF"/>
                </a:highlight>
              </a:rPr>
              <a:t>2000 tests.</a:t>
            </a:r>
          </a:p>
        </p:txBody>
      </p:sp>
      <p:sp>
        <p:nvSpPr>
          <p:cNvPr id="101" name="Shape 101"/>
          <p:cNvSpPr txBox="1"/>
          <p:nvPr>
            <p:ph idx="12" type="sldNum"/>
          </p:nvPr>
        </p:nvSpPr>
        <p:spPr>
          <a:xfrm>
            <a:off x="3884612" y="8685212"/>
            <a:ext cx="2971800" cy="457200"/>
          </a:xfrm>
          <a:prstGeom prst="rect">
            <a:avLst/>
          </a:prstGeom>
        </p:spPr>
        <p:txBody>
          <a:bodyPr anchorCtr="0" anchor="b" bIns="45700" lIns="91425" rIns="91425" wrap="square" tIns="45700">
            <a:noAutofit/>
          </a:bodyPr>
          <a:lstStyle/>
          <a:p>
            <a:pPr lvl="0" rtl="0">
              <a:spcBef>
                <a:spcPts val="0"/>
              </a:spcBef>
              <a:buClr>
                <a:srgbClr val="000000"/>
              </a:buClr>
              <a:buSzPct val="25000"/>
              <a:buFont typeface="Calibri"/>
              <a:buNone/>
            </a:pPr>
            <a:fld id="{00000000-1234-1234-1234-123412341234}" type="slidenum">
              <a:rPr lang="en-US"/>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ctr" bIns="91425" lIns="91425" rIns="91425" wrap="square" tIns="91425">
            <a:noAutofit/>
          </a:bodyPr>
          <a:lstStyle/>
          <a:p>
            <a:pPr lvl="0" rtl="0">
              <a:lnSpc>
                <a:spcPct val="115000"/>
              </a:lnSpc>
              <a:spcBef>
                <a:spcPts val="0"/>
              </a:spcBef>
              <a:spcAft>
                <a:spcPts val="1600"/>
              </a:spcAft>
              <a:buNone/>
            </a:pPr>
            <a:r>
              <a:rPr lang="en-US" sz="1800">
                <a:solidFill>
                  <a:srgbClr val="333333"/>
                </a:solidFill>
                <a:highlight>
                  <a:srgbClr val="FFFFFF"/>
                </a:highlight>
              </a:rPr>
              <a:t>By writing out data collection methods and analysis plans, you make important decisions that affect your workflow EARLIER without the biases that occur once the data are in front of you. It can be easier than many people believe.</a:t>
            </a:r>
          </a:p>
          <a:p>
            <a:pPr lvl="0" rtl="0">
              <a:spcBef>
                <a:spcPts val="0"/>
              </a:spcBef>
              <a:buNone/>
            </a:pPr>
            <a:r>
              <a:rPr lang="en-US" sz="1800">
                <a:latin typeface="Roboto"/>
                <a:ea typeface="Roboto"/>
                <a:cs typeface="Roboto"/>
                <a:sym typeface="Roboto"/>
              </a:rPr>
              <a:t>Preregisration is basically making our hypotheses, design, and analysis decisions before we collect our results. We already do this to some extent (i.e., grant proposals, study idea pitches, dissertation proposals, IRB)</a:t>
            </a:r>
          </a:p>
        </p:txBody>
      </p:sp>
      <p:sp>
        <p:nvSpPr>
          <p:cNvPr id="109" name="Shape 109"/>
          <p:cNvSpPr txBox="1"/>
          <p:nvPr>
            <p:ph idx="12" type="sldNum"/>
          </p:nvPr>
        </p:nvSpPr>
        <p:spPr>
          <a:xfrm>
            <a:off x="3884612" y="8685212"/>
            <a:ext cx="2971800"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Calibri"/>
              <a:buNone/>
            </a:pPr>
            <a:fld id="{00000000-1234-1234-1234-123412341234}" type="slidenum">
              <a:rPr lang="en-US"/>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117" name="Shape 117"/>
          <p:cNvSpPr txBox="1"/>
          <p:nvPr>
            <p:ph idx="12" type="sldNum"/>
          </p:nvPr>
        </p:nvSpPr>
        <p:spPr>
          <a:xfrm>
            <a:off x="3884612" y="8685212"/>
            <a:ext cx="2971800"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Calibri"/>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ctr" bIns="91425" lIns="91425" rIns="91425" wrap="square" tIns="91425">
            <a:noAutofit/>
          </a:bodyPr>
          <a:lstStyle/>
          <a:p>
            <a:pPr lvl="0" rtl="0">
              <a:lnSpc>
                <a:spcPct val="115000"/>
              </a:lnSpc>
              <a:spcBef>
                <a:spcPts val="0"/>
              </a:spcBef>
              <a:spcAft>
                <a:spcPts val="1600"/>
              </a:spcAft>
              <a:buNone/>
            </a:pPr>
            <a:r>
              <a:t/>
            </a:r>
            <a:endParaRPr/>
          </a:p>
        </p:txBody>
      </p:sp>
      <p:sp>
        <p:nvSpPr>
          <p:cNvPr id="124" name="Shape 124"/>
          <p:cNvSpPr txBox="1"/>
          <p:nvPr>
            <p:ph idx="12" type="sldNum"/>
          </p:nvPr>
        </p:nvSpPr>
        <p:spPr>
          <a:xfrm>
            <a:off x="3884612" y="8685212"/>
            <a:ext cx="2971800" cy="457200"/>
          </a:xfrm>
          <a:prstGeom prst="rect">
            <a:avLst/>
          </a:prstGeom>
        </p:spPr>
        <p:txBody>
          <a:bodyPr anchorCtr="0" anchor="b" bIns="45700" lIns="91425" rIns="91425" wrap="square" tIns="45700">
            <a:noAutofit/>
          </a:bodyPr>
          <a:lstStyle/>
          <a:p>
            <a:pPr lvl="0" rtl="0">
              <a:spcBef>
                <a:spcPts val="0"/>
              </a:spcBef>
              <a:buClr>
                <a:srgbClr val="000000"/>
              </a:buClr>
              <a:buSzPct val="25000"/>
              <a:buFont typeface="Calibri"/>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ctr" bIns="91425" lIns="91425" rIns="91425" wrap="square" tIns="91425">
            <a:noAutofit/>
          </a:bodyPr>
          <a:lstStyle/>
          <a:p>
            <a:pPr lvl="0">
              <a:spcBef>
                <a:spcPts val="0"/>
              </a:spcBef>
              <a:buNone/>
            </a:pPr>
            <a:r>
              <a:rPr lang="en-US" sz="1800"/>
              <a:t>-Examples of the continuum: from machine learning (all exploratory, no decisions made in advance) to preregistered direct replications (all decisions made in advance)</a:t>
            </a:r>
          </a:p>
          <a:p>
            <a:pPr lvl="0">
              <a:spcBef>
                <a:spcPts val="0"/>
              </a:spcBef>
              <a:buNone/>
            </a:pPr>
            <a:r>
              <a:t/>
            </a:r>
            <a:endParaRPr sz="1800"/>
          </a:p>
          <a:p>
            <a:pPr lvl="0">
              <a:spcBef>
                <a:spcPts val="0"/>
              </a:spcBef>
              <a:buNone/>
            </a:pPr>
            <a:r>
              <a:rPr lang="en-US" sz="1800"/>
              <a:t>-Discuss importance of these distinctions for statistical inference; also that we don’t have exact answers as to where on the continuum a particular project falls, but prereg gives us a lot of useful information for having an informed idea</a:t>
            </a:r>
          </a:p>
          <a:p>
            <a:pPr lvl="0">
              <a:spcBef>
                <a:spcPts val="0"/>
              </a:spcBef>
              <a:buNone/>
            </a:pPr>
            <a:r>
              <a:t/>
            </a:r>
            <a:endParaRPr/>
          </a:p>
        </p:txBody>
      </p:sp>
      <p:sp>
        <p:nvSpPr>
          <p:cNvPr id="135" name="Shape 135"/>
          <p:cNvSpPr txBox="1"/>
          <p:nvPr>
            <p:ph idx="12" type="sldNum"/>
          </p:nvPr>
        </p:nvSpPr>
        <p:spPr>
          <a:xfrm>
            <a:off x="3884612" y="8685212"/>
            <a:ext cx="2971800"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Calibri"/>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3" name="Shape 13"/>
        <p:cNvGrpSpPr/>
        <p:nvPr/>
      </p:nvGrpSpPr>
      <p:grpSpPr>
        <a:xfrm>
          <a:off x="0" y="0"/>
          <a:ext cx="0" cy="0"/>
          <a:chOff x="0" y="0"/>
          <a:chExt cx="0" cy="0"/>
        </a:xfrm>
      </p:grpSpPr>
      <p:sp>
        <p:nvSpPr>
          <p:cNvPr id="14" name="Shape 14"/>
          <p:cNvSpPr/>
          <p:nvPr/>
        </p:nvSpPr>
        <p:spPr>
          <a:xfrm flipH="1">
            <a:off x="8246400" y="4245925"/>
            <a:ext cx="897600" cy="897600"/>
          </a:xfrm>
          <a:prstGeom prst="rtTriangle">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wrap="square" tIns="91425">
            <a:noAutofit/>
          </a:bodyPr>
          <a:lstStyle/>
          <a:p>
            <a:pPr lvl="0">
              <a:spcBef>
                <a:spcPts val="0"/>
              </a:spcBef>
              <a:buNone/>
            </a:pPr>
            <a:r>
              <a:t/>
            </a:r>
            <a:endParaRPr/>
          </a:p>
        </p:txBody>
      </p:sp>
      <p:sp>
        <p:nvSpPr>
          <p:cNvPr id="16" name="Shape 16"/>
          <p:cNvSpPr txBox="1"/>
          <p:nvPr>
            <p:ph type="ctrTitle"/>
          </p:nvPr>
        </p:nvSpPr>
        <p:spPr>
          <a:xfrm>
            <a:off x="390525" y="1819275"/>
            <a:ext cx="8222100" cy="933600"/>
          </a:xfrm>
          <a:prstGeom prst="rect">
            <a:avLst/>
          </a:prstGeom>
        </p:spPr>
        <p:txBody>
          <a:bodyPr anchorCtr="0" anchor="b" bIns="91425" lIns="91425" rIns="91425" wrap="square"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17" name="Shape 17"/>
          <p:cNvSpPr txBox="1"/>
          <p:nvPr>
            <p:ph idx="1" type="subTitle"/>
          </p:nvPr>
        </p:nvSpPr>
        <p:spPr>
          <a:xfrm>
            <a:off x="390525" y="2789130"/>
            <a:ext cx="8222100" cy="432900"/>
          </a:xfrm>
          <a:prstGeom prst="rect">
            <a:avLst/>
          </a:prstGeom>
        </p:spPr>
        <p:txBody>
          <a:bodyPr anchorCtr="0" anchor="t" bIns="91425" lIns="91425" rIns="91425" wrap="square" tIns="91425"/>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p:txBody>
      </p:sp>
      <p:sp>
        <p:nvSpPr>
          <p:cNvPr id="18" name="Shape 18"/>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4"/>
        </a:solidFill>
      </p:bgPr>
    </p:bg>
    <p:spTree>
      <p:nvGrpSpPr>
        <p:cNvPr id="62" name="Shape 62"/>
        <p:cNvGrpSpPr/>
        <p:nvPr/>
      </p:nvGrpSpPr>
      <p:grpSpPr>
        <a:xfrm>
          <a:off x="0" y="0"/>
          <a:ext cx="0" cy="0"/>
          <a:chOff x="0" y="0"/>
          <a:chExt cx="0" cy="0"/>
        </a:xfrm>
      </p:grpSpPr>
      <p:sp>
        <p:nvSpPr>
          <p:cNvPr id="63" name="Shape 63"/>
          <p:cNvSpPr txBox="1"/>
          <p:nvPr>
            <p:ph type="title"/>
          </p:nvPr>
        </p:nvSpPr>
        <p:spPr>
          <a:xfrm>
            <a:off x="475500" y="1258525"/>
            <a:ext cx="8222100" cy="1963500"/>
          </a:xfrm>
          <a:prstGeom prst="rect">
            <a:avLst/>
          </a:prstGeom>
        </p:spPr>
        <p:txBody>
          <a:bodyPr anchorCtr="0" anchor="b" bIns="91425" lIns="91425" rIns="91425" wrap="square" tIns="91425"/>
          <a:lstStyle>
            <a:lvl1pPr lvl="0" rtl="0" algn="ctr">
              <a:spcBef>
                <a:spcPts val="0"/>
              </a:spcBef>
              <a:buClr>
                <a:schemeClr val="dk2"/>
              </a:buClr>
              <a:buSzPct val="100000"/>
              <a:defRPr sz="12000">
                <a:solidFill>
                  <a:schemeClr val="dk2"/>
                </a:solidFill>
              </a:defRPr>
            </a:lvl1pPr>
            <a:lvl2pPr lvl="1" rtl="0" algn="ctr">
              <a:spcBef>
                <a:spcPts val="0"/>
              </a:spcBef>
              <a:buClr>
                <a:schemeClr val="dk2"/>
              </a:buClr>
              <a:buSzPct val="100000"/>
              <a:defRPr sz="12000">
                <a:solidFill>
                  <a:schemeClr val="dk2"/>
                </a:solidFill>
              </a:defRPr>
            </a:lvl2pPr>
            <a:lvl3pPr lvl="2" rtl="0" algn="ctr">
              <a:spcBef>
                <a:spcPts val="0"/>
              </a:spcBef>
              <a:buClr>
                <a:schemeClr val="dk2"/>
              </a:buClr>
              <a:buSzPct val="100000"/>
              <a:defRPr sz="12000">
                <a:solidFill>
                  <a:schemeClr val="dk2"/>
                </a:solidFill>
              </a:defRPr>
            </a:lvl3pPr>
            <a:lvl4pPr lvl="3" rtl="0" algn="ctr">
              <a:spcBef>
                <a:spcPts val="0"/>
              </a:spcBef>
              <a:buClr>
                <a:schemeClr val="dk2"/>
              </a:buClr>
              <a:buSzPct val="100000"/>
              <a:defRPr sz="12000">
                <a:solidFill>
                  <a:schemeClr val="dk2"/>
                </a:solidFill>
              </a:defRPr>
            </a:lvl4pPr>
            <a:lvl5pPr lvl="4" rtl="0" algn="ctr">
              <a:spcBef>
                <a:spcPts val="0"/>
              </a:spcBef>
              <a:buClr>
                <a:schemeClr val="dk2"/>
              </a:buClr>
              <a:buSzPct val="100000"/>
              <a:defRPr sz="12000">
                <a:solidFill>
                  <a:schemeClr val="dk2"/>
                </a:solidFill>
              </a:defRPr>
            </a:lvl5pPr>
            <a:lvl6pPr lvl="5" rtl="0" algn="ctr">
              <a:spcBef>
                <a:spcPts val="0"/>
              </a:spcBef>
              <a:buClr>
                <a:schemeClr val="dk2"/>
              </a:buClr>
              <a:buSzPct val="100000"/>
              <a:defRPr sz="12000">
                <a:solidFill>
                  <a:schemeClr val="dk2"/>
                </a:solidFill>
              </a:defRPr>
            </a:lvl6pPr>
            <a:lvl7pPr lvl="6" rtl="0" algn="ctr">
              <a:spcBef>
                <a:spcPts val="0"/>
              </a:spcBef>
              <a:buClr>
                <a:schemeClr val="dk2"/>
              </a:buClr>
              <a:buSzPct val="100000"/>
              <a:defRPr sz="12000">
                <a:solidFill>
                  <a:schemeClr val="dk2"/>
                </a:solidFill>
              </a:defRPr>
            </a:lvl7pPr>
            <a:lvl8pPr lvl="7" rtl="0" algn="ctr">
              <a:spcBef>
                <a:spcPts val="0"/>
              </a:spcBef>
              <a:buClr>
                <a:schemeClr val="dk2"/>
              </a:buClr>
              <a:buSzPct val="100000"/>
              <a:defRPr sz="12000">
                <a:solidFill>
                  <a:schemeClr val="dk2"/>
                </a:solidFill>
              </a:defRPr>
            </a:lvl8pPr>
            <a:lvl9pPr lvl="8" rtl="0" algn="ctr">
              <a:spcBef>
                <a:spcPts val="0"/>
              </a:spcBef>
              <a:buClr>
                <a:schemeClr val="dk2"/>
              </a:buClr>
              <a:buSzPct val="100000"/>
              <a:defRPr sz="12000">
                <a:solidFill>
                  <a:schemeClr val="dk2"/>
                </a:solidFill>
              </a:defRPr>
            </a:lvl9pPr>
          </a:lstStyle>
          <a:p/>
        </p:txBody>
      </p:sp>
      <p:sp>
        <p:nvSpPr>
          <p:cNvPr id="64" name="Shape 64"/>
          <p:cNvSpPr txBox="1"/>
          <p:nvPr>
            <p:ph idx="1" type="body"/>
          </p:nvPr>
        </p:nvSpPr>
        <p:spPr>
          <a:xfrm>
            <a:off x="475500" y="3304625"/>
            <a:ext cx="8222100" cy="1300800"/>
          </a:xfrm>
          <a:prstGeom prst="rect">
            <a:avLst/>
          </a:prstGeom>
        </p:spPr>
        <p:txBody>
          <a:bodyPr anchorCtr="0" anchor="t" bIns="91425" lIns="91425" rIns="91425" wrap="square"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65" name="Shape 65"/>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accent4"/>
        </a:solidFill>
      </p:bgPr>
    </p:bg>
    <p:spTree>
      <p:nvGrpSpPr>
        <p:cNvPr id="66" name="Shape 66"/>
        <p:cNvGrpSpPr/>
        <p:nvPr/>
      </p:nvGrpSpPr>
      <p:grpSpPr>
        <a:xfrm>
          <a:off x="0" y="0"/>
          <a:ext cx="0" cy="0"/>
          <a:chOff x="0" y="0"/>
          <a:chExt cx="0" cy="0"/>
        </a:xfrm>
      </p:grpSpPr>
      <p:sp>
        <p:nvSpPr>
          <p:cNvPr id="67" name="Shape 67"/>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U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
    <p:spTree>
      <p:nvGrpSpPr>
        <p:cNvPr id="68" name="Shape 6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sp>
        <p:nvSpPr>
          <p:cNvPr id="20" name="Shape 20"/>
          <p:cNvSpPr txBox="1"/>
          <p:nvPr>
            <p:ph type="title"/>
          </p:nvPr>
        </p:nvSpPr>
        <p:spPr>
          <a:xfrm>
            <a:off x="460950" y="2065350"/>
            <a:ext cx="8222100" cy="1012800"/>
          </a:xfrm>
          <a:prstGeom prst="rect">
            <a:avLst/>
          </a:prstGeom>
        </p:spPr>
        <p:txBody>
          <a:bodyPr anchorCtr="0" anchor="ctr" bIns="91425" lIns="91425" rIns="91425" wrap="square" tIns="91425"/>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p:txBody>
      </p:sp>
      <p:sp>
        <p:nvSpPr>
          <p:cNvPr id="21" name="Shape 21"/>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2" name="Shape 22"/>
        <p:cNvGrpSpPr/>
        <p:nvPr/>
      </p:nvGrpSpPr>
      <p:grpSpPr>
        <a:xfrm>
          <a:off x="0" y="0"/>
          <a:ext cx="0" cy="0"/>
          <a:chOff x="0" y="0"/>
          <a:chExt cx="0" cy="0"/>
        </a:xfrm>
      </p:grpSpPr>
      <p:sp>
        <p:nvSpPr>
          <p:cNvPr id="23" name="Shape 23"/>
          <p:cNvSpPr/>
          <p:nvPr/>
        </p:nvSpPr>
        <p:spPr>
          <a:xfrm flipH="1" rot="10800000">
            <a:off x="0" y="1188600"/>
            <a:ext cx="9144000" cy="39549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txBox="1"/>
          <p:nvPr>
            <p:ph type="title"/>
          </p:nvPr>
        </p:nvSpPr>
        <p:spPr>
          <a:xfrm>
            <a:off x="460950" y="0"/>
            <a:ext cx="8222100" cy="1063200"/>
          </a:xfrm>
          <a:prstGeom prst="rect">
            <a:avLst/>
          </a:prstGeom>
        </p:spPr>
        <p:txBody>
          <a:bodyPr anchorCtr="0" anchor="b"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5" name="Shape 25"/>
          <p:cNvSpPr txBox="1"/>
          <p:nvPr>
            <p:ph idx="1" type="body"/>
          </p:nvPr>
        </p:nvSpPr>
        <p:spPr>
          <a:xfrm>
            <a:off x="471900" y="1233275"/>
            <a:ext cx="8222100" cy="27102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6" name="Shape 26"/>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US"/>
              <a:t>‹#›</a:t>
            </a:fld>
          </a:p>
        </p:txBody>
      </p:sp>
      <p:pic>
        <p:nvPicPr>
          <p:cNvPr id="27" name="Shape 27"/>
          <p:cNvPicPr preferRelativeResize="0"/>
          <p:nvPr/>
        </p:nvPicPr>
        <p:blipFill>
          <a:blip r:embed="rId2">
            <a:alphaModFix/>
          </a:blip>
          <a:stretch>
            <a:fillRect/>
          </a:stretch>
        </p:blipFill>
        <p:spPr>
          <a:xfrm>
            <a:off x="8402375" y="115525"/>
            <a:ext cx="669886" cy="4436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8" name="Shape 28"/>
        <p:cNvGrpSpPr/>
        <p:nvPr/>
      </p:nvGrpSpPr>
      <p:grpSpPr>
        <a:xfrm>
          <a:off x="0" y="0"/>
          <a:ext cx="0" cy="0"/>
          <a:chOff x="0" y="0"/>
          <a:chExt cx="0" cy="0"/>
        </a:xfrm>
      </p:grpSpPr>
      <p:sp>
        <p:nvSpPr>
          <p:cNvPr id="29" name="Shape 29"/>
          <p:cNvSpPr/>
          <p:nvPr/>
        </p:nvSpPr>
        <p:spPr>
          <a:xfrm flipH="1" rot="10800000">
            <a:off x="0" y="852000"/>
            <a:ext cx="9144000" cy="42915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30" name="Shape 30"/>
          <p:cNvSpPr txBox="1"/>
          <p:nvPr>
            <p:ph type="title"/>
          </p:nvPr>
        </p:nvSpPr>
        <p:spPr>
          <a:xfrm>
            <a:off x="525525" y="0"/>
            <a:ext cx="8222100" cy="767700"/>
          </a:xfrm>
          <a:prstGeom prst="rect">
            <a:avLst/>
          </a:prstGeom>
        </p:spPr>
        <p:txBody>
          <a:bodyPr anchorCtr="0" anchor="b"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 name="Shape 31"/>
          <p:cNvSpPr txBox="1"/>
          <p:nvPr>
            <p:ph idx="1" type="body"/>
          </p:nvPr>
        </p:nvSpPr>
        <p:spPr>
          <a:xfrm>
            <a:off x="471900" y="1309475"/>
            <a:ext cx="3999900" cy="2710200"/>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2" name="Shape 32"/>
          <p:cNvSpPr txBox="1"/>
          <p:nvPr>
            <p:ph idx="2" type="body"/>
          </p:nvPr>
        </p:nvSpPr>
        <p:spPr>
          <a:xfrm>
            <a:off x="4694250" y="1309475"/>
            <a:ext cx="3999900" cy="2710200"/>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3" name="Shape 33"/>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US"/>
              <a:t>‹#›</a:t>
            </a:fld>
          </a:p>
        </p:txBody>
      </p:sp>
      <p:pic>
        <p:nvPicPr>
          <p:cNvPr id="34" name="Shape 34"/>
          <p:cNvPicPr preferRelativeResize="0"/>
          <p:nvPr/>
        </p:nvPicPr>
        <p:blipFill>
          <a:blip r:embed="rId2">
            <a:alphaModFix/>
          </a:blip>
          <a:stretch>
            <a:fillRect/>
          </a:stretch>
        </p:blipFill>
        <p:spPr>
          <a:xfrm>
            <a:off x="8402375" y="115525"/>
            <a:ext cx="669886" cy="443625"/>
          </a:xfrm>
          <a:prstGeom prst="rect">
            <a:avLst/>
          </a:prstGeom>
          <a:noFill/>
          <a:ln>
            <a:noFill/>
          </a:ln>
        </p:spPr>
      </p:pic>
      <p:sp>
        <p:nvSpPr>
          <p:cNvPr id="35" name="Shape 35"/>
          <p:cNvSpPr/>
          <p:nvPr/>
        </p:nvSpPr>
        <p:spPr>
          <a:xfrm>
            <a:off x="0" y="803925"/>
            <a:ext cx="9144000" cy="179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6" name="Shape 36"/>
        <p:cNvGrpSpPr/>
        <p:nvPr/>
      </p:nvGrpSpPr>
      <p:grpSpPr>
        <a:xfrm>
          <a:off x="0" y="0"/>
          <a:ext cx="0" cy="0"/>
          <a:chOff x="0" y="0"/>
          <a:chExt cx="0" cy="0"/>
        </a:xfrm>
      </p:grpSpPr>
      <p:sp>
        <p:nvSpPr>
          <p:cNvPr id="37" name="Shape 37"/>
          <p:cNvSpPr/>
          <p:nvPr/>
        </p:nvSpPr>
        <p:spPr>
          <a:xfrm flipH="1" rot="10800000">
            <a:off x="0" y="656400"/>
            <a:ext cx="9144000" cy="44871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38" name="Shape 3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39" name="Shape 39"/>
          <p:cNvSpPr txBox="1"/>
          <p:nvPr>
            <p:ph type="title"/>
          </p:nvPr>
        </p:nvSpPr>
        <p:spPr>
          <a:xfrm>
            <a:off x="98250" y="16350"/>
            <a:ext cx="8826600" cy="602700"/>
          </a:xfrm>
          <a:prstGeom prst="rect">
            <a:avLst/>
          </a:prstGeom>
        </p:spPr>
        <p:txBody>
          <a:bodyPr anchorCtr="0" anchor="ctr" bIns="91425" lIns="91425" rIns="91425" wrap="square"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p:txBody>
      </p:sp>
      <p:sp>
        <p:nvSpPr>
          <p:cNvPr id="40" name="Shape 40"/>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1" name="Shape 41"/>
        <p:cNvGrpSpPr/>
        <p:nvPr/>
      </p:nvGrpSpPr>
      <p:grpSpPr>
        <a:xfrm>
          <a:off x="0" y="0"/>
          <a:ext cx="0" cy="0"/>
          <a:chOff x="0" y="0"/>
          <a:chExt cx="0" cy="0"/>
        </a:xfrm>
      </p:grpSpPr>
      <p:sp>
        <p:nvSpPr>
          <p:cNvPr id="42" name="Shape 42"/>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43" name="Shape 43"/>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txBox="1"/>
          <p:nvPr>
            <p:ph type="title"/>
          </p:nvPr>
        </p:nvSpPr>
        <p:spPr>
          <a:xfrm>
            <a:off x="226078" y="357800"/>
            <a:ext cx="2808000" cy="953400"/>
          </a:xfrm>
          <a:prstGeom prst="rect">
            <a:avLst/>
          </a:prstGeom>
        </p:spPr>
        <p:txBody>
          <a:bodyPr anchorCtr="0" anchor="b" bIns="91425" lIns="91425" rIns="91425" wrap="square"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45" name="Shape 45"/>
          <p:cNvSpPr txBox="1"/>
          <p:nvPr>
            <p:ph idx="1" type="body"/>
          </p:nvPr>
        </p:nvSpPr>
        <p:spPr>
          <a:xfrm>
            <a:off x="226075" y="1465800"/>
            <a:ext cx="2808000" cy="3163500"/>
          </a:xfrm>
          <a:prstGeom prst="rect">
            <a:avLst/>
          </a:prstGeom>
        </p:spPr>
        <p:txBody>
          <a:bodyPr anchorCtr="0" anchor="t" bIns="91425" lIns="91425" rIns="91425" wrap="square" tIns="91425"/>
          <a:lstStyle>
            <a:lvl1pPr lvl="0" rtl="0">
              <a:spcBef>
                <a:spcPts val="0"/>
              </a:spcBef>
              <a:buClr>
                <a:schemeClr val="lt1"/>
              </a:buClr>
              <a:buSzPct val="100000"/>
              <a:defRPr sz="1200">
                <a:solidFill>
                  <a:schemeClr val="lt1"/>
                </a:solidFill>
              </a:defRPr>
            </a:lvl1pPr>
            <a:lvl2pPr lvl="1" rtl="0">
              <a:spcBef>
                <a:spcPts val="0"/>
              </a:spcBef>
              <a:buClr>
                <a:schemeClr val="lt1"/>
              </a:buClr>
              <a:buSzPct val="100000"/>
              <a:defRPr sz="1200">
                <a:solidFill>
                  <a:schemeClr val="lt1"/>
                </a:solidFill>
              </a:defRPr>
            </a:lvl2pPr>
            <a:lvl3pPr lvl="2" rtl="0">
              <a:spcBef>
                <a:spcPts val="0"/>
              </a:spcBef>
              <a:buClr>
                <a:schemeClr val="lt1"/>
              </a:buClr>
              <a:buSzPct val="100000"/>
              <a:defRPr sz="1200">
                <a:solidFill>
                  <a:schemeClr val="lt1"/>
                </a:solidFill>
              </a:defRPr>
            </a:lvl3pPr>
            <a:lvl4pPr lvl="3" rtl="0">
              <a:spcBef>
                <a:spcPts val="0"/>
              </a:spcBef>
              <a:buClr>
                <a:schemeClr val="lt1"/>
              </a:buClr>
              <a:buSzPct val="100000"/>
              <a:defRPr sz="1200">
                <a:solidFill>
                  <a:schemeClr val="lt1"/>
                </a:solidFill>
              </a:defRPr>
            </a:lvl4pPr>
            <a:lvl5pPr lvl="4" rtl="0">
              <a:spcBef>
                <a:spcPts val="0"/>
              </a:spcBef>
              <a:buClr>
                <a:schemeClr val="lt1"/>
              </a:buClr>
              <a:buSzPct val="100000"/>
              <a:defRPr sz="1200">
                <a:solidFill>
                  <a:schemeClr val="lt1"/>
                </a:solidFill>
              </a:defRPr>
            </a:lvl5pPr>
            <a:lvl6pPr lvl="5" rtl="0">
              <a:spcBef>
                <a:spcPts val="0"/>
              </a:spcBef>
              <a:buClr>
                <a:schemeClr val="lt1"/>
              </a:buClr>
              <a:buSzPct val="100000"/>
              <a:defRPr sz="1200">
                <a:solidFill>
                  <a:schemeClr val="lt1"/>
                </a:solidFill>
              </a:defRPr>
            </a:lvl6pPr>
            <a:lvl7pPr lvl="6" rtl="0">
              <a:spcBef>
                <a:spcPts val="0"/>
              </a:spcBef>
              <a:buClr>
                <a:schemeClr val="lt1"/>
              </a:buClr>
              <a:buSzPct val="100000"/>
              <a:defRPr sz="1200">
                <a:solidFill>
                  <a:schemeClr val="lt1"/>
                </a:solidFill>
              </a:defRPr>
            </a:lvl7pPr>
            <a:lvl8pPr lvl="7" rtl="0">
              <a:spcBef>
                <a:spcPts val="0"/>
              </a:spcBef>
              <a:buClr>
                <a:schemeClr val="lt1"/>
              </a:buClr>
              <a:buSzPct val="100000"/>
              <a:defRPr sz="1200">
                <a:solidFill>
                  <a:schemeClr val="lt1"/>
                </a:solidFill>
              </a:defRPr>
            </a:lvl8pPr>
            <a:lvl9pPr lvl="8" rtl="0">
              <a:spcBef>
                <a:spcPts val="0"/>
              </a:spcBef>
              <a:buClr>
                <a:schemeClr val="lt1"/>
              </a:buClr>
              <a:buSzPct val="100000"/>
              <a:defRPr sz="1200">
                <a:solidFill>
                  <a:schemeClr val="lt1"/>
                </a:solidFill>
              </a:defRPr>
            </a:lvl9pPr>
          </a:lstStyle>
          <a:p/>
        </p:txBody>
      </p:sp>
      <p:sp>
        <p:nvSpPr>
          <p:cNvPr id="46" name="Shape 46"/>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7" name="Shape 47"/>
        <p:cNvGrpSpPr/>
        <p:nvPr/>
      </p:nvGrpSpPr>
      <p:grpSpPr>
        <a:xfrm>
          <a:off x="0" y="0"/>
          <a:ext cx="0" cy="0"/>
          <a:chOff x="0" y="0"/>
          <a:chExt cx="0" cy="0"/>
        </a:xfrm>
      </p:grpSpPr>
      <p:sp>
        <p:nvSpPr>
          <p:cNvPr id="48" name="Shape 48"/>
          <p:cNvSpPr txBox="1"/>
          <p:nvPr>
            <p:ph type="title"/>
          </p:nvPr>
        </p:nvSpPr>
        <p:spPr>
          <a:xfrm>
            <a:off x="490250" y="488250"/>
            <a:ext cx="6227100" cy="4090800"/>
          </a:xfrm>
          <a:prstGeom prst="rect">
            <a:avLst/>
          </a:prstGeom>
        </p:spPr>
        <p:txBody>
          <a:bodyPr anchorCtr="0" anchor="ctr" bIns="91425" lIns="91425" rIns="91425" wrap="square" tIns="91425"/>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p:txBody>
      </p:sp>
      <p:sp>
        <p:nvSpPr>
          <p:cNvPr id="49" name="Shape 49"/>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50" name="Shape 50"/>
        <p:cNvGrpSpPr/>
        <p:nvPr/>
      </p:nvGrpSpPr>
      <p:grpSpPr>
        <a:xfrm>
          <a:off x="0" y="0"/>
          <a:ext cx="0" cy="0"/>
          <a:chOff x="0" y="0"/>
          <a:chExt cx="0" cy="0"/>
        </a:xfrm>
      </p:grpSpPr>
      <p:sp>
        <p:nvSpPr>
          <p:cNvPr id="51" name="Shape 51"/>
          <p:cNvSpPr/>
          <p:nvPr/>
        </p:nvSpPr>
        <p:spPr>
          <a:xfrm flipH="1">
            <a:off x="0" y="0"/>
            <a:ext cx="4572000" cy="51435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52" name="Shape 52"/>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53" name="Shape 53"/>
          <p:cNvSpPr txBox="1"/>
          <p:nvPr>
            <p:ph type="title"/>
          </p:nvPr>
        </p:nvSpPr>
        <p:spPr>
          <a:xfrm>
            <a:off x="265500" y="1233175"/>
            <a:ext cx="4045200" cy="1482300"/>
          </a:xfrm>
          <a:prstGeom prst="rect">
            <a:avLst/>
          </a:prstGeom>
        </p:spPr>
        <p:txBody>
          <a:bodyPr anchorCtr="0" anchor="b" bIns="91425" lIns="91425" rIns="91425" wrap="square" tIns="91425"/>
          <a:lstStyle>
            <a:lvl1pPr lvl="0" rtl="0" algn="ctr">
              <a:spcBef>
                <a:spcPts val="0"/>
              </a:spcBef>
              <a:buClr>
                <a:schemeClr val="dk2"/>
              </a:buClr>
              <a:buSzPct val="100000"/>
              <a:defRPr sz="4200">
                <a:solidFill>
                  <a:schemeClr val="dk2"/>
                </a:solidFill>
              </a:defRPr>
            </a:lvl1pPr>
            <a:lvl2pPr lvl="1" rtl="0" algn="ctr">
              <a:spcBef>
                <a:spcPts val="0"/>
              </a:spcBef>
              <a:buClr>
                <a:schemeClr val="dk2"/>
              </a:buClr>
              <a:buSzPct val="100000"/>
              <a:defRPr sz="4200">
                <a:solidFill>
                  <a:schemeClr val="dk2"/>
                </a:solidFill>
              </a:defRPr>
            </a:lvl2pPr>
            <a:lvl3pPr lvl="2" rtl="0" algn="ctr">
              <a:spcBef>
                <a:spcPts val="0"/>
              </a:spcBef>
              <a:buClr>
                <a:schemeClr val="dk2"/>
              </a:buClr>
              <a:buSzPct val="100000"/>
              <a:defRPr sz="4200">
                <a:solidFill>
                  <a:schemeClr val="dk2"/>
                </a:solidFill>
              </a:defRPr>
            </a:lvl3pPr>
            <a:lvl4pPr lvl="3" rtl="0" algn="ctr">
              <a:spcBef>
                <a:spcPts val="0"/>
              </a:spcBef>
              <a:buClr>
                <a:schemeClr val="dk2"/>
              </a:buClr>
              <a:buSzPct val="100000"/>
              <a:defRPr sz="4200">
                <a:solidFill>
                  <a:schemeClr val="dk2"/>
                </a:solidFill>
              </a:defRPr>
            </a:lvl4pPr>
            <a:lvl5pPr lvl="4" rtl="0" algn="ctr">
              <a:spcBef>
                <a:spcPts val="0"/>
              </a:spcBef>
              <a:buClr>
                <a:schemeClr val="dk2"/>
              </a:buClr>
              <a:buSzPct val="100000"/>
              <a:defRPr sz="4200">
                <a:solidFill>
                  <a:schemeClr val="dk2"/>
                </a:solidFill>
              </a:defRPr>
            </a:lvl5pPr>
            <a:lvl6pPr lvl="5" rtl="0" algn="ctr">
              <a:spcBef>
                <a:spcPts val="0"/>
              </a:spcBef>
              <a:buClr>
                <a:schemeClr val="dk2"/>
              </a:buClr>
              <a:buSzPct val="100000"/>
              <a:defRPr sz="4200">
                <a:solidFill>
                  <a:schemeClr val="dk2"/>
                </a:solidFill>
              </a:defRPr>
            </a:lvl6pPr>
            <a:lvl7pPr lvl="6" rtl="0" algn="ctr">
              <a:spcBef>
                <a:spcPts val="0"/>
              </a:spcBef>
              <a:buClr>
                <a:schemeClr val="dk2"/>
              </a:buClr>
              <a:buSzPct val="100000"/>
              <a:defRPr sz="4200">
                <a:solidFill>
                  <a:schemeClr val="dk2"/>
                </a:solidFill>
              </a:defRPr>
            </a:lvl7pPr>
            <a:lvl8pPr lvl="7" rtl="0" algn="ctr">
              <a:spcBef>
                <a:spcPts val="0"/>
              </a:spcBef>
              <a:buClr>
                <a:schemeClr val="dk2"/>
              </a:buClr>
              <a:buSzPct val="100000"/>
              <a:defRPr sz="4200">
                <a:solidFill>
                  <a:schemeClr val="dk2"/>
                </a:solidFill>
              </a:defRPr>
            </a:lvl8pPr>
            <a:lvl9pPr lvl="8" rtl="0" algn="ctr">
              <a:spcBef>
                <a:spcPts val="0"/>
              </a:spcBef>
              <a:buClr>
                <a:schemeClr val="dk2"/>
              </a:buClr>
              <a:buSzPct val="100000"/>
              <a:defRPr sz="4200">
                <a:solidFill>
                  <a:schemeClr val="dk2"/>
                </a:solidFill>
              </a:defRPr>
            </a:lvl9pPr>
          </a:lstStyle>
          <a:p/>
        </p:txBody>
      </p:sp>
      <p:sp>
        <p:nvSpPr>
          <p:cNvPr id="54" name="Shape 54"/>
          <p:cNvSpPr txBox="1"/>
          <p:nvPr>
            <p:ph idx="1" type="subTitle"/>
          </p:nvPr>
        </p:nvSpPr>
        <p:spPr>
          <a:xfrm>
            <a:off x="265500" y="2779467"/>
            <a:ext cx="4045200" cy="1235100"/>
          </a:xfrm>
          <a:prstGeom prst="rect">
            <a:avLst/>
          </a:prstGeom>
        </p:spPr>
        <p:txBody>
          <a:bodyPr anchorCtr="0" anchor="t" bIns="91425" lIns="91425" rIns="91425" wrap="square"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55" name="Shape 55"/>
          <p:cNvSpPr txBox="1"/>
          <p:nvPr>
            <p:ph idx="2" type="body"/>
          </p:nvPr>
        </p:nvSpPr>
        <p:spPr>
          <a:xfrm>
            <a:off x="4939500" y="724200"/>
            <a:ext cx="3837000" cy="3695100"/>
          </a:xfrm>
          <a:prstGeom prst="rect">
            <a:avLst/>
          </a:prstGeom>
        </p:spPr>
        <p:txBody>
          <a:bodyPr anchorCtr="0" anchor="ctr" bIns="91425" lIns="91425" rIns="91425" wrap="square"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7" name="Shape 57"/>
        <p:cNvGrpSpPr/>
        <p:nvPr/>
      </p:nvGrpSpPr>
      <p:grpSpPr>
        <a:xfrm>
          <a:off x="0" y="0"/>
          <a:ext cx="0" cy="0"/>
          <a:chOff x="0" y="0"/>
          <a:chExt cx="0" cy="0"/>
        </a:xfrm>
      </p:grpSpPr>
      <p:sp>
        <p:nvSpPr>
          <p:cNvPr id="58" name="Shape 58"/>
          <p:cNvSpPr txBox="1"/>
          <p:nvPr/>
        </p:nvSpPr>
        <p:spPr>
          <a:xfrm flipH="1" rot="10800000">
            <a:off x="0" y="0"/>
            <a:ext cx="9144000" cy="46959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59" name="Shape 59"/>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60" name="Shape 60"/>
          <p:cNvSpPr txBox="1"/>
          <p:nvPr>
            <p:ph idx="1" type="body"/>
          </p:nvPr>
        </p:nvSpPr>
        <p:spPr>
          <a:xfrm>
            <a:off x="57150" y="4696825"/>
            <a:ext cx="8382000" cy="446700"/>
          </a:xfrm>
          <a:prstGeom prst="rect">
            <a:avLst/>
          </a:prstGeom>
        </p:spPr>
        <p:txBody>
          <a:bodyPr anchorCtr="0" anchor="ctr" bIns="91425" lIns="91425" rIns="91425" wrap="square" tIns="91425"/>
          <a:lstStyle>
            <a:lvl1pPr lvl="0" rtl="0">
              <a:lnSpc>
                <a:spcPct val="100000"/>
              </a:lnSpc>
              <a:spcBef>
                <a:spcPts val="0"/>
              </a:spcBef>
              <a:spcAft>
                <a:spcPts val="0"/>
              </a:spcAft>
              <a:buClr>
                <a:schemeClr val="lt1"/>
              </a:buClr>
              <a:buSzPct val="100000"/>
              <a:buNone/>
              <a:defRPr sz="1200">
                <a:solidFill>
                  <a:schemeClr val="lt1"/>
                </a:solidFill>
              </a:defRPr>
            </a:lvl1pPr>
          </a:lstStyle>
          <a:p/>
        </p:txBody>
      </p:sp>
      <p:sp>
        <p:nvSpPr>
          <p:cNvPr id="61" name="Shape 61"/>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US">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rgbClr val="073763"/>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71900" y="738725"/>
            <a:ext cx="8222100" cy="767700"/>
          </a:xfrm>
          <a:prstGeom prst="rect">
            <a:avLst/>
          </a:prstGeom>
          <a:noFill/>
          <a:ln>
            <a:noFill/>
          </a:ln>
        </p:spPr>
        <p:txBody>
          <a:bodyPr anchorCtr="0" anchor="b" bIns="91425" lIns="91425" rIns="91425" wrap="square" tIns="91425"/>
          <a:lstStyle>
            <a:lvl1pPr lvl="0" rt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11" name="Shape 11"/>
          <p:cNvSpPr txBox="1"/>
          <p:nvPr>
            <p:ph idx="1" type="body"/>
          </p:nvPr>
        </p:nvSpPr>
        <p:spPr>
          <a:xfrm>
            <a:off x="471900" y="1919075"/>
            <a:ext cx="8222100" cy="2710200"/>
          </a:xfrm>
          <a:prstGeom prst="rect">
            <a:avLst/>
          </a:prstGeom>
          <a:noFill/>
          <a:ln>
            <a:noFill/>
          </a:ln>
        </p:spPr>
        <p:txBody>
          <a:bodyPr anchorCtr="0" anchor="t" bIns="91425" lIns="91425" rIns="91425" wrap="square" tIns="91425"/>
          <a:lstStyle>
            <a:lvl1pPr lvl="0" rtl="0">
              <a:lnSpc>
                <a:spcPct val="115000"/>
              </a:lnSpc>
              <a:spcBef>
                <a:spcPts val="0"/>
              </a:spcBef>
              <a:spcAft>
                <a:spcPts val="1600"/>
              </a:spcAft>
              <a:buClr>
                <a:schemeClr val="lt2"/>
              </a:buClr>
              <a:buSzPct val="100000"/>
              <a:buFont typeface="Roboto"/>
              <a:buChar char="●"/>
              <a:defRPr sz="1800">
                <a:solidFill>
                  <a:schemeClr val="lt2"/>
                </a:solidFill>
                <a:latin typeface="Roboto"/>
                <a:ea typeface="Roboto"/>
                <a:cs typeface="Roboto"/>
                <a:sym typeface="Roboto"/>
              </a:defRPr>
            </a:lvl1pPr>
            <a:lvl2pPr lvl="1" rtl="0">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2pPr>
            <a:lvl3pPr lvl="2" rtl="0">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3pPr>
            <a:lvl4pPr lvl="3" rtl="0">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4pPr>
            <a:lvl5pPr lvl="4" rtl="0">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5pPr>
            <a:lvl6pPr lvl="5" rtl="0">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6pPr>
            <a:lvl7pPr lvl="6" rtl="0">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7pPr>
            <a:lvl8pPr lvl="7" rtl="0">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8pPr>
            <a:lvl9pPr lvl="8" rtl="0">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9pPr>
          </a:lstStyle>
          <a:p/>
        </p:txBody>
      </p:sp>
      <p:sp>
        <p:nvSpPr>
          <p:cNvPr id="12" name="Shape 12"/>
          <p:cNvSpPr txBox="1"/>
          <p:nvPr>
            <p:ph idx="12" type="sldNum"/>
          </p:nvPr>
        </p:nvSpPr>
        <p:spPr>
          <a:xfrm>
            <a:off x="8523541" y="4695623"/>
            <a:ext cx="548700" cy="393600"/>
          </a:xfrm>
          <a:prstGeom prst="rect">
            <a:avLst/>
          </a:prstGeom>
          <a:noFill/>
          <a:ln>
            <a:noFill/>
          </a:ln>
        </p:spPr>
        <p:txBody>
          <a:bodyPr anchorCtr="0" anchor="ctr" bIns="91425" lIns="91425" rIns="91425" wrap="square" tIns="91425">
            <a:noAutofit/>
          </a:bodyPr>
          <a:lstStyle/>
          <a:p>
            <a:pPr lvl="0" rtl="0" algn="r">
              <a:spcBef>
                <a:spcPts val="0"/>
              </a:spcBef>
              <a:buNone/>
            </a:pPr>
            <a:fld id="{00000000-1234-1234-1234-123412341234}" type="slidenum">
              <a:rPr lang="en-US"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osf.io/2tpy9/register/565fb3678c5e4a66b5582f67"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osf.io/x5w7h/wiki/home/" TargetMode="Externa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osf.io/tvyxz/wiki/home/" TargetMode="Externa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mailto:nickmm@umich.edu" TargetMode="External"/><Relationship Id="rId4" Type="http://schemas.openxmlformats.org/officeDocument/2006/relationships/hyperlink" Target="mailto:kjtaka@umich.edu" TargetMode="External"/><Relationship Id="rId5" Type="http://schemas.openxmlformats.org/officeDocument/2006/relationships/hyperlink" Target="mailto:joyceyl@umich.edu" TargetMode="External"/><Relationship Id="rId6"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1" Type="http://schemas.openxmlformats.org/officeDocument/2006/relationships/hyperlink" Target="https://cos.io/our-services/prereg-more-information/" TargetMode="External"/><Relationship Id="rId10" Type="http://schemas.openxmlformats.org/officeDocument/2006/relationships/hyperlink" Target="https://www.youtube.com/watch?v=SWkqdNppL-s&amp;feature=youtu.be" TargetMode="External"/><Relationship Id="rId12" Type="http://schemas.openxmlformats.org/officeDocument/2006/relationships/hyperlink" Target="https://cos.io/our-services/open-science-badges-details/" TargetMode="External"/><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theguardian.com/science/head-quarters/2014/may/20/psychology-registration-revolution" TargetMode="External"/><Relationship Id="rId4" Type="http://schemas.openxmlformats.org/officeDocument/2006/relationships/hyperlink" Target="https://www.psychologicalscience.org/observer/seven-selfish-reasons-for-preregistration" TargetMode="External"/><Relationship Id="rId9" Type="http://schemas.openxmlformats.org/officeDocument/2006/relationships/hyperlink" Target="https://osf.io/sgrk6/" TargetMode="External"/><Relationship Id="rId5" Type="http://schemas.openxmlformats.org/officeDocument/2006/relationships/hyperlink" Target="https://aspredicted.org/" TargetMode="External"/><Relationship Id="rId6" Type="http://schemas.openxmlformats.org/officeDocument/2006/relationships/hyperlink" Target="https://osf.io/registries/" TargetMode="External"/><Relationship Id="rId7" Type="http://schemas.openxmlformats.org/officeDocument/2006/relationships/hyperlink" Target="https://cos.io/rr/?_ga=2.195607269.875202445.1510189862-640338744.1507991773" TargetMode="External"/><Relationship Id="rId8" Type="http://schemas.openxmlformats.org/officeDocument/2006/relationships/hyperlink" Target="https://osf.io/fnsb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ctrTitle"/>
          </p:nvPr>
        </p:nvSpPr>
        <p:spPr>
          <a:xfrm>
            <a:off x="390525" y="801375"/>
            <a:ext cx="8222100" cy="1951500"/>
          </a:xfrm>
          <a:prstGeom prst="rect">
            <a:avLst/>
          </a:prstGeom>
        </p:spPr>
        <p:txBody>
          <a:bodyPr anchorCtr="0" anchor="b" bIns="91425" lIns="91425" rIns="91425" wrap="square" tIns="91425">
            <a:noAutofit/>
          </a:bodyPr>
          <a:lstStyle/>
          <a:p>
            <a:pPr lvl="0" rtl="0">
              <a:spcBef>
                <a:spcPts val="0"/>
              </a:spcBef>
              <a:buNone/>
            </a:pPr>
            <a:r>
              <a:rPr lang="en-US" sz="6000"/>
              <a:t>Methods Hour: Preregistration </a:t>
            </a:r>
          </a:p>
        </p:txBody>
      </p:sp>
      <p:sp>
        <p:nvSpPr>
          <p:cNvPr id="74" name="Shape 74"/>
          <p:cNvSpPr txBox="1"/>
          <p:nvPr>
            <p:ph idx="1" type="subTitle"/>
          </p:nvPr>
        </p:nvSpPr>
        <p:spPr>
          <a:xfrm>
            <a:off x="390525" y="2789109"/>
            <a:ext cx="8222100" cy="1720200"/>
          </a:xfrm>
          <a:prstGeom prst="rect">
            <a:avLst/>
          </a:prstGeom>
        </p:spPr>
        <p:txBody>
          <a:bodyPr anchorCtr="0" anchor="t" bIns="91425" lIns="91425" rIns="91425" wrap="square" tIns="91425">
            <a:noAutofit/>
          </a:bodyPr>
          <a:lstStyle/>
          <a:p>
            <a:pPr lvl="0" rtl="0">
              <a:spcBef>
                <a:spcPts val="0"/>
              </a:spcBef>
              <a:buNone/>
            </a:pPr>
            <a:r>
              <a:t/>
            </a:r>
            <a:endParaRPr/>
          </a:p>
          <a:p>
            <a:pPr lvl="0">
              <a:spcBef>
                <a:spcPts val="0"/>
              </a:spcBef>
              <a:buNone/>
            </a:pPr>
            <a:r>
              <a:t/>
            </a:r>
            <a:endParaRPr sz="2400"/>
          </a:p>
          <a:p>
            <a:pPr lvl="0" rtl="0">
              <a:spcBef>
                <a:spcPts val="0"/>
              </a:spcBef>
              <a:buNone/>
            </a:pPr>
            <a:r>
              <a:rPr lang="en-US" sz="2400"/>
              <a:t>By Nick Michalak, Koji Takahashi, &amp; Joyce Lee </a:t>
            </a:r>
          </a:p>
          <a:p>
            <a:pPr lvl="0" rtl="0">
              <a:spcBef>
                <a:spcPts val="0"/>
              </a:spcBef>
              <a:buNone/>
            </a:pPr>
            <a:r>
              <a:rPr lang="en-US" sz="2400"/>
              <a:t>November 10, 2017  </a:t>
            </a:r>
          </a:p>
          <a:p>
            <a:pPr lvl="0" rtl="0">
              <a:spcBef>
                <a:spcPts val="0"/>
              </a:spcBef>
              <a:buNone/>
            </a:pPr>
            <a:r>
              <a:t/>
            </a:r>
            <a:endParaRPr/>
          </a:p>
          <a:p>
            <a:pPr lvl="0" rtl="0">
              <a:spcBef>
                <a:spcPts val="0"/>
              </a:spcBef>
              <a:buNone/>
            </a:pPr>
            <a:r>
              <a:t/>
            </a:r>
            <a:endParaRPr/>
          </a:p>
        </p:txBody>
      </p:sp>
      <p:pic>
        <p:nvPicPr>
          <p:cNvPr id="75" name="Shape 75"/>
          <p:cNvPicPr preferRelativeResize="0"/>
          <p:nvPr/>
        </p:nvPicPr>
        <p:blipFill>
          <a:blip r:embed="rId3">
            <a:alphaModFix/>
          </a:blip>
          <a:stretch>
            <a:fillRect/>
          </a:stretch>
        </p:blipFill>
        <p:spPr>
          <a:xfrm>
            <a:off x="8658625" y="4780600"/>
            <a:ext cx="485375" cy="321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460950" y="0"/>
            <a:ext cx="8222100" cy="1063200"/>
          </a:xfrm>
          <a:prstGeom prst="rect">
            <a:avLst/>
          </a:prstGeom>
        </p:spPr>
        <p:txBody>
          <a:bodyPr anchorCtr="0" anchor="b" bIns="91425" lIns="91425" rIns="91425" wrap="square" tIns="91425">
            <a:noAutofit/>
          </a:bodyPr>
          <a:lstStyle/>
          <a:p>
            <a:pPr lvl="0">
              <a:spcBef>
                <a:spcPts val="0"/>
              </a:spcBef>
              <a:buNone/>
            </a:pPr>
            <a:r>
              <a:rPr lang="en-US"/>
              <a:t>General framework for preregistration</a:t>
            </a:r>
          </a:p>
        </p:txBody>
      </p:sp>
      <p:sp>
        <p:nvSpPr>
          <p:cNvPr id="153" name="Shape 153"/>
          <p:cNvSpPr txBox="1"/>
          <p:nvPr>
            <p:ph idx="1" type="body"/>
          </p:nvPr>
        </p:nvSpPr>
        <p:spPr>
          <a:xfrm>
            <a:off x="471900" y="1233275"/>
            <a:ext cx="8222100" cy="3758400"/>
          </a:xfrm>
          <a:prstGeom prst="rect">
            <a:avLst/>
          </a:prstGeom>
        </p:spPr>
        <p:txBody>
          <a:bodyPr anchorCtr="0" anchor="t" bIns="91425" lIns="91425" rIns="91425" wrap="square" tIns="91425">
            <a:noAutofit/>
          </a:bodyPr>
          <a:lstStyle/>
          <a:p>
            <a:pPr indent="-381000" lvl="0" marL="457200" rtl="0">
              <a:spcBef>
                <a:spcPts val="0"/>
              </a:spcBef>
              <a:spcAft>
                <a:spcPts val="0"/>
              </a:spcAft>
              <a:buClr>
                <a:srgbClr val="000000"/>
              </a:buClr>
              <a:buSzPct val="100000"/>
              <a:buChar char="●"/>
            </a:pPr>
            <a:r>
              <a:rPr lang="en-US" sz="2400">
                <a:solidFill>
                  <a:srgbClr val="000000"/>
                </a:solidFill>
              </a:rPr>
              <a:t>Preregistration is a flexible tool with many options.</a:t>
            </a:r>
          </a:p>
          <a:p>
            <a:pPr indent="-381000" lvl="0" marL="457200" rtl="0">
              <a:spcBef>
                <a:spcPts val="0"/>
              </a:spcBef>
              <a:buClr>
                <a:srgbClr val="000000"/>
              </a:buClr>
              <a:buSzPct val="100000"/>
              <a:buChar char="●"/>
            </a:pPr>
            <a:r>
              <a:rPr lang="en-US" sz="2400">
                <a:solidFill>
                  <a:srgbClr val="000000"/>
                </a:solidFill>
              </a:rPr>
              <a:t>Starting with a general framework and adapt.</a:t>
            </a:r>
          </a:p>
          <a:p>
            <a:pPr lvl="0" rtl="0">
              <a:spcBef>
                <a:spcPts val="0"/>
              </a:spcBef>
              <a:buNone/>
            </a:pPr>
            <a:r>
              <a:rPr b="1" lang="en-US" sz="2400">
                <a:solidFill>
                  <a:srgbClr val="000000"/>
                </a:solidFill>
              </a:rPr>
              <a:t>General framework: </a:t>
            </a:r>
            <a:r>
              <a:rPr lang="en-US" sz="2400">
                <a:solidFill>
                  <a:srgbClr val="000000"/>
                </a:solidFill>
              </a:rPr>
              <a:t>Clear and specific outline for what you will test and how.</a:t>
            </a:r>
          </a:p>
          <a:p>
            <a:pPr indent="-381000" lvl="0" marL="457200" rtl="0">
              <a:spcBef>
                <a:spcPts val="0"/>
              </a:spcBef>
              <a:spcAft>
                <a:spcPts val="0"/>
              </a:spcAft>
              <a:buClr>
                <a:srgbClr val="000000"/>
              </a:buClr>
              <a:buSzPct val="100000"/>
            </a:pPr>
            <a:r>
              <a:rPr lang="en-US" sz="2400">
                <a:solidFill>
                  <a:srgbClr val="000000"/>
                </a:solidFill>
              </a:rPr>
              <a:t>Moving from “preregistered studies” to “preregistered hypotheses and analyses.”</a:t>
            </a:r>
          </a:p>
          <a:p>
            <a:pPr indent="-381000" lvl="0" marL="457200">
              <a:spcBef>
                <a:spcPts val="0"/>
              </a:spcBef>
              <a:buClr>
                <a:srgbClr val="000000"/>
              </a:buClr>
              <a:buSzPct val="100000"/>
            </a:pPr>
            <a:r>
              <a:rPr lang="en-US" sz="2400">
                <a:solidFill>
                  <a:srgbClr val="000000"/>
                </a:solidFill>
              </a:rPr>
              <a:t>Important things to specify: </a:t>
            </a:r>
            <a:r>
              <a:rPr b="1" lang="en-US" sz="2400">
                <a:solidFill>
                  <a:srgbClr val="000000"/>
                </a:solidFill>
              </a:rPr>
              <a:t>hypotheses, variables, analyses, sample size</a:t>
            </a:r>
            <a:r>
              <a:rPr lang="en-US" sz="2400">
                <a:solidFill>
                  <a:srgbClr val="000000"/>
                </a:solidFill>
              </a:rPr>
              <a: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460950" y="0"/>
            <a:ext cx="8222100" cy="1063200"/>
          </a:xfrm>
          <a:prstGeom prst="rect">
            <a:avLst/>
          </a:prstGeom>
        </p:spPr>
        <p:txBody>
          <a:bodyPr anchorCtr="0" anchor="b" bIns="91425" lIns="91425" rIns="91425" wrap="square" tIns="91425">
            <a:noAutofit/>
          </a:bodyPr>
          <a:lstStyle/>
          <a:p>
            <a:pPr lvl="0" rtl="0">
              <a:spcBef>
                <a:spcPts val="0"/>
              </a:spcBef>
              <a:buNone/>
            </a:pPr>
            <a:r>
              <a:rPr lang="en-US" sz="3100"/>
              <a:t>General framework for preregistration (cont.)</a:t>
            </a:r>
          </a:p>
        </p:txBody>
      </p:sp>
      <p:sp>
        <p:nvSpPr>
          <p:cNvPr id="160" name="Shape 160"/>
          <p:cNvSpPr txBox="1"/>
          <p:nvPr>
            <p:ph idx="1" type="body"/>
          </p:nvPr>
        </p:nvSpPr>
        <p:spPr>
          <a:xfrm>
            <a:off x="460950" y="1221425"/>
            <a:ext cx="8222100" cy="3758400"/>
          </a:xfrm>
          <a:prstGeom prst="rect">
            <a:avLst/>
          </a:prstGeom>
        </p:spPr>
        <p:txBody>
          <a:bodyPr anchorCtr="0" anchor="t" bIns="91425" lIns="91425" rIns="91425" wrap="square" tIns="91425">
            <a:noAutofit/>
          </a:bodyPr>
          <a:lstStyle/>
          <a:p>
            <a:pPr lvl="0" rtl="0">
              <a:spcBef>
                <a:spcPts val="0"/>
              </a:spcBef>
              <a:buNone/>
            </a:pPr>
            <a:r>
              <a:t/>
            </a:r>
            <a:endParaRPr b="1" sz="2400"/>
          </a:p>
          <a:p>
            <a:pPr lvl="0" rtl="0">
              <a:spcBef>
                <a:spcPts val="0"/>
              </a:spcBef>
              <a:buNone/>
            </a:pPr>
            <a:r>
              <a:t/>
            </a:r>
            <a:endParaRPr sz="2400"/>
          </a:p>
        </p:txBody>
      </p:sp>
      <p:sp>
        <p:nvSpPr>
          <p:cNvPr id="161" name="Shape 161"/>
          <p:cNvSpPr txBox="1"/>
          <p:nvPr>
            <p:ph idx="1" type="body"/>
          </p:nvPr>
        </p:nvSpPr>
        <p:spPr>
          <a:xfrm>
            <a:off x="471900" y="1233275"/>
            <a:ext cx="8222100" cy="3758400"/>
          </a:xfrm>
          <a:prstGeom prst="rect">
            <a:avLst/>
          </a:prstGeom>
        </p:spPr>
        <p:txBody>
          <a:bodyPr anchorCtr="0" anchor="t" bIns="91425" lIns="91425" rIns="91425" wrap="square" tIns="91425">
            <a:noAutofit/>
          </a:bodyPr>
          <a:lstStyle/>
          <a:p>
            <a:pPr lvl="0" rtl="0">
              <a:spcBef>
                <a:spcPts val="0"/>
              </a:spcBef>
              <a:buNone/>
            </a:pPr>
            <a:r>
              <a:rPr lang="en-US" sz="2400">
                <a:solidFill>
                  <a:srgbClr val="000000"/>
                </a:solidFill>
              </a:rPr>
              <a:t>On preregistered studies vs. hypotheses and analyses</a:t>
            </a:r>
          </a:p>
          <a:p>
            <a:pPr indent="-381000" lvl="0" marL="457200" rtl="0">
              <a:spcBef>
                <a:spcPts val="0"/>
              </a:spcBef>
              <a:spcAft>
                <a:spcPts val="0"/>
              </a:spcAft>
              <a:buClr>
                <a:srgbClr val="000000"/>
              </a:buClr>
              <a:buSzPct val="100000"/>
            </a:pPr>
            <a:r>
              <a:rPr lang="en-US" sz="2400">
                <a:solidFill>
                  <a:srgbClr val="000000"/>
                </a:solidFill>
              </a:rPr>
              <a:t>May colloquially talk about “preregistered study”, but in practice should think more specifically</a:t>
            </a:r>
          </a:p>
          <a:p>
            <a:pPr indent="-381000" lvl="0" marL="457200" rtl="0">
              <a:spcBef>
                <a:spcPts val="0"/>
              </a:spcBef>
              <a:buClr>
                <a:srgbClr val="000000"/>
              </a:buClr>
              <a:buSzPct val="100000"/>
            </a:pPr>
            <a:r>
              <a:rPr lang="en-US" sz="2400">
                <a:solidFill>
                  <a:srgbClr val="000000"/>
                </a:solidFill>
              </a:rPr>
              <a:t>One study can have many important confirmatory and exploratory analyses</a:t>
            </a:r>
          </a:p>
          <a:p>
            <a:pPr lvl="0" rtl="0">
              <a:spcBef>
                <a:spcPts val="0"/>
              </a:spcBef>
              <a:buNone/>
            </a:pPr>
            <a:r>
              <a:t/>
            </a:r>
            <a:endParaRPr sz="2400"/>
          </a:p>
        </p:txBody>
      </p:sp>
      <p:grpSp>
        <p:nvGrpSpPr>
          <p:cNvPr id="162" name="Shape 162"/>
          <p:cNvGrpSpPr/>
          <p:nvPr/>
        </p:nvGrpSpPr>
        <p:grpSpPr>
          <a:xfrm>
            <a:off x="1277163" y="3698752"/>
            <a:ext cx="6611575" cy="1268200"/>
            <a:chOff x="1277163" y="3698752"/>
            <a:chExt cx="6611575" cy="1268200"/>
          </a:xfrm>
        </p:grpSpPr>
        <p:pic>
          <p:nvPicPr>
            <p:cNvPr descr="Screen Shot 2017-11-07 at 7.47.00 PM.png" id="163" name="Shape 163"/>
            <p:cNvPicPr preferRelativeResize="0"/>
            <p:nvPr/>
          </p:nvPicPr>
          <p:blipFill>
            <a:blip r:embed="rId3">
              <a:alphaModFix/>
            </a:blip>
            <a:stretch>
              <a:fillRect/>
            </a:stretch>
          </p:blipFill>
          <p:spPr>
            <a:xfrm>
              <a:off x="1277163" y="3698752"/>
              <a:ext cx="6611575" cy="1268200"/>
            </a:xfrm>
            <a:prstGeom prst="rect">
              <a:avLst/>
            </a:prstGeom>
            <a:noFill/>
            <a:ln cap="flat" cmpd="sng" w="9525">
              <a:solidFill>
                <a:srgbClr val="000000"/>
              </a:solidFill>
              <a:prstDash val="solid"/>
              <a:round/>
              <a:headEnd len="med" w="med" type="none"/>
              <a:tailEnd len="med" w="med" type="none"/>
            </a:ln>
          </p:spPr>
        </p:pic>
        <p:sp>
          <p:nvSpPr>
            <p:cNvPr id="164" name="Shape 164"/>
            <p:cNvSpPr/>
            <p:nvPr/>
          </p:nvSpPr>
          <p:spPr>
            <a:xfrm>
              <a:off x="3796725" y="4361850"/>
              <a:ext cx="2058000" cy="246300"/>
            </a:xfrm>
            <a:prstGeom prst="rect">
              <a:avLst/>
            </a:prstGeom>
            <a:noFill/>
            <a:ln cap="flat" cmpd="sng" w="19050">
              <a:solidFill>
                <a:srgbClr val="0000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460950" y="0"/>
            <a:ext cx="8222100" cy="1063200"/>
          </a:xfrm>
          <a:prstGeom prst="rect">
            <a:avLst/>
          </a:prstGeom>
        </p:spPr>
        <p:txBody>
          <a:bodyPr anchorCtr="0" anchor="b" bIns="91425" lIns="91425" rIns="91425" wrap="square" tIns="91425">
            <a:noAutofit/>
          </a:bodyPr>
          <a:lstStyle/>
          <a:p>
            <a:pPr lvl="0" rtl="0">
              <a:spcBef>
                <a:spcPts val="0"/>
              </a:spcBef>
              <a:buNone/>
            </a:pPr>
            <a:r>
              <a:rPr lang="en-US" sz="3100"/>
              <a:t>General framework for preregistration (cont.)</a:t>
            </a:r>
          </a:p>
        </p:txBody>
      </p:sp>
      <p:sp>
        <p:nvSpPr>
          <p:cNvPr id="171" name="Shape 171"/>
          <p:cNvSpPr txBox="1"/>
          <p:nvPr>
            <p:ph idx="1" type="body"/>
          </p:nvPr>
        </p:nvSpPr>
        <p:spPr>
          <a:xfrm>
            <a:off x="471900" y="1233275"/>
            <a:ext cx="8222100" cy="3758400"/>
          </a:xfrm>
          <a:prstGeom prst="rect">
            <a:avLst/>
          </a:prstGeom>
        </p:spPr>
        <p:txBody>
          <a:bodyPr anchorCtr="0" anchor="t" bIns="91425" lIns="91425" rIns="91425" wrap="square" tIns="91425">
            <a:noAutofit/>
          </a:bodyPr>
          <a:lstStyle/>
          <a:p>
            <a:pPr lvl="0" rtl="0">
              <a:spcBef>
                <a:spcPts val="0"/>
              </a:spcBef>
              <a:buNone/>
            </a:pPr>
            <a:r>
              <a:rPr b="1" lang="en-US" sz="2400">
                <a:solidFill>
                  <a:srgbClr val="000000"/>
                </a:solidFill>
              </a:rPr>
              <a:t>Hypotheses: </a:t>
            </a:r>
            <a:r>
              <a:rPr lang="en-US">
                <a:solidFill>
                  <a:srgbClr val="000000"/>
                </a:solidFill>
              </a:rPr>
              <a:t>Specify what you want to test as clearly and specifically as you reasonably can. </a:t>
            </a:r>
          </a:p>
          <a:p>
            <a:pPr lvl="0" rtl="0">
              <a:spcBef>
                <a:spcPts val="0"/>
              </a:spcBef>
              <a:buNone/>
            </a:pPr>
            <a:r>
              <a:rPr b="1" lang="en-US" sz="2400">
                <a:solidFill>
                  <a:srgbClr val="000000"/>
                </a:solidFill>
              </a:rPr>
              <a:t>Variables: </a:t>
            </a:r>
            <a:r>
              <a:rPr lang="en-US">
                <a:solidFill>
                  <a:srgbClr val="000000"/>
                </a:solidFill>
              </a:rPr>
              <a:t>Specify what measures you will use to test those hypotheses and how you will score them (e.g. averages, subscales, difference scores).</a:t>
            </a:r>
          </a:p>
          <a:p>
            <a:pPr lvl="0">
              <a:spcBef>
                <a:spcPts val="0"/>
              </a:spcBef>
              <a:buNone/>
            </a:pPr>
            <a:r>
              <a:rPr b="1" lang="en-US" sz="2400">
                <a:solidFill>
                  <a:srgbClr val="000000"/>
                </a:solidFill>
              </a:rPr>
              <a:t>Analyses: </a:t>
            </a:r>
            <a:r>
              <a:rPr lang="en-US">
                <a:solidFill>
                  <a:srgbClr val="000000"/>
                </a:solidFill>
              </a:rPr>
              <a:t>Specify the specific analyses you will run to test focal hypotheses.</a:t>
            </a:r>
          </a:p>
          <a:p>
            <a:pPr lvl="0" rtl="0">
              <a:spcBef>
                <a:spcPts val="0"/>
              </a:spcBef>
              <a:buNone/>
            </a:pPr>
            <a:r>
              <a:rPr b="1" lang="en-US" sz="2400">
                <a:solidFill>
                  <a:srgbClr val="000000"/>
                </a:solidFill>
              </a:rPr>
              <a:t>Sample size: </a:t>
            </a:r>
            <a:r>
              <a:rPr lang="en-US">
                <a:solidFill>
                  <a:srgbClr val="000000"/>
                </a:solidFill>
              </a:rPr>
              <a:t>Specify your planned sample size/stopping rule, exclusion criteria.</a:t>
            </a:r>
          </a:p>
          <a:p>
            <a:pPr lvl="0" rtl="0">
              <a:spcBef>
                <a:spcPts val="0"/>
              </a:spcBef>
              <a:buNone/>
            </a:pPr>
            <a:r>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460950" y="0"/>
            <a:ext cx="8222100" cy="1063200"/>
          </a:xfrm>
          <a:prstGeom prst="rect">
            <a:avLst/>
          </a:prstGeom>
        </p:spPr>
        <p:txBody>
          <a:bodyPr anchorCtr="0" anchor="b" bIns="91425" lIns="91425" rIns="91425" wrap="square" tIns="91425">
            <a:noAutofit/>
          </a:bodyPr>
          <a:lstStyle/>
          <a:p>
            <a:pPr lvl="0">
              <a:spcBef>
                <a:spcPts val="0"/>
              </a:spcBef>
              <a:buNone/>
            </a:pPr>
            <a:r>
              <a:rPr lang="en-US" sz="3000"/>
              <a:t>Examples of preregistration </a:t>
            </a:r>
          </a:p>
        </p:txBody>
      </p:sp>
      <p:sp>
        <p:nvSpPr>
          <p:cNvPr id="178" name="Shape 178"/>
          <p:cNvSpPr txBox="1"/>
          <p:nvPr>
            <p:ph idx="1" type="body"/>
          </p:nvPr>
        </p:nvSpPr>
        <p:spPr>
          <a:xfrm>
            <a:off x="471900" y="1233275"/>
            <a:ext cx="8222100" cy="3689400"/>
          </a:xfrm>
          <a:prstGeom prst="rect">
            <a:avLst/>
          </a:prstGeom>
        </p:spPr>
        <p:txBody>
          <a:bodyPr anchorCtr="0" anchor="t" bIns="91425" lIns="91425" rIns="91425" wrap="square" tIns="91425">
            <a:noAutofit/>
          </a:bodyPr>
          <a:lstStyle/>
          <a:p>
            <a:pPr indent="-412750" lvl="0" marL="457200" rtl="0">
              <a:spcBef>
                <a:spcPts val="0"/>
              </a:spcBef>
              <a:spcAft>
                <a:spcPts val="0"/>
              </a:spcAft>
              <a:buClr>
                <a:srgbClr val="000000"/>
              </a:buClr>
              <a:buSzPct val="100000"/>
            </a:pPr>
            <a:r>
              <a:rPr lang="en-US" sz="2900">
                <a:solidFill>
                  <a:srgbClr val="000000"/>
                </a:solidFill>
              </a:rPr>
              <a:t>Social Psychology </a:t>
            </a:r>
          </a:p>
          <a:p>
            <a:pPr indent="-412750" lvl="0" marL="457200" rtl="0">
              <a:spcBef>
                <a:spcPts val="0"/>
              </a:spcBef>
              <a:spcAft>
                <a:spcPts val="0"/>
              </a:spcAft>
              <a:buClr>
                <a:srgbClr val="000000"/>
              </a:buClr>
              <a:buSzPct val="100000"/>
            </a:pPr>
            <a:r>
              <a:rPr lang="en-US" sz="2900">
                <a:solidFill>
                  <a:srgbClr val="000000"/>
                </a:solidFill>
              </a:rPr>
              <a:t>Developmental Psychology</a:t>
            </a:r>
          </a:p>
          <a:p>
            <a:pPr indent="-412750" lvl="1" marL="914400" rtl="0">
              <a:spcBef>
                <a:spcPts val="0"/>
              </a:spcBef>
              <a:spcAft>
                <a:spcPts val="0"/>
              </a:spcAft>
              <a:buSzPct val="100000"/>
            </a:pPr>
            <a:r>
              <a:rPr lang="en-US" sz="2900" u="sng">
                <a:solidFill>
                  <a:schemeClr val="accent5"/>
                </a:solidFill>
                <a:hlinkClick r:id="rId3"/>
              </a:rPr>
              <a:t>Cognitive reappraisal and impulse inhibition</a:t>
            </a:r>
            <a:r>
              <a:rPr lang="en-US" sz="2900">
                <a:solidFill>
                  <a:srgbClr val="000000"/>
                </a:solidFill>
              </a:rPr>
              <a:t> </a:t>
            </a:r>
          </a:p>
          <a:p>
            <a:pPr indent="-336550" lvl="2" marL="1371600" rtl="0">
              <a:spcBef>
                <a:spcPts val="0"/>
              </a:spcBef>
              <a:spcAft>
                <a:spcPts val="0"/>
              </a:spcAft>
              <a:buClr>
                <a:srgbClr val="000000"/>
              </a:buClr>
              <a:buSzPct val="100000"/>
            </a:pPr>
            <a:r>
              <a:rPr lang="en-US" sz="1700">
                <a:solidFill>
                  <a:srgbClr val="000000"/>
                </a:solidFill>
              </a:rPr>
              <a:t>Considered well organized and clear by OSF </a:t>
            </a:r>
          </a:p>
          <a:p>
            <a:pPr indent="-336550" lvl="2" marL="1371600" rtl="0">
              <a:spcBef>
                <a:spcPts val="0"/>
              </a:spcBef>
              <a:spcAft>
                <a:spcPts val="0"/>
              </a:spcAft>
              <a:buClr>
                <a:srgbClr val="000000"/>
              </a:buClr>
              <a:buSzPct val="100000"/>
            </a:pPr>
            <a:r>
              <a:rPr lang="en-US" sz="1700">
                <a:solidFill>
                  <a:srgbClr val="000000"/>
                </a:solidFill>
              </a:rPr>
              <a:t>Includes hypotheses, variables, analyses and sample size </a:t>
            </a:r>
          </a:p>
          <a:p>
            <a:pPr indent="-336550" lvl="2" marL="1371600" rtl="0">
              <a:spcBef>
                <a:spcPts val="0"/>
              </a:spcBef>
              <a:spcAft>
                <a:spcPts val="0"/>
              </a:spcAft>
              <a:buClr>
                <a:srgbClr val="000000"/>
              </a:buClr>
              <a:buSzPct val="100000"/>
            </a:pPr>
            <a:r>
              <a:rPr lang="en-US" sz="1700">
                <a:solidFill>
                  <a:srgbClr val="000000"/>
                </a:solidFill>
              </a:rPr>
              <a:t>Rationale for sample size provided </a:t>
            </a:r>
          </a:p>
          <a:p>
            <a:pPr indent="-336550" lvl="2" marL="1371600" rtl="0">
              <a:spcBef>
                <a:spcPts val="0"/>
              </a:spcBef>
              <a:spcAft>
                <a:spcPts val="0"/>
              </a:spcAft>
              <a:buClr>
                <a:srgbClr val="000000"/>
              </a:buClr>
              <a:buSzPct val="100000"/>
            </a:pPr>
            <a:r>
              <a:rPr lang="en-US" sz="1700">
                <a:solidFill>
                  <a:srgbClr val="000000"/>
                </a:solidFill>
              </a:rPr>
              <a:t>Shows variables to be used in confirmatory and exploratory analyses </a:t>
            </a:r>
          </a:p>
          <a:p>
            <a:pPr indent="-336550" lvl="2" marL="1371600" rtl="0">
              <a:spcBef>
                <a:spcPts val="0"/>
              </a:spcBef>
              <a:spcAft>
                <a:spcPts val="0"/>
              </a:spcAft>
              <a:buClr>
                <a:srgbClr val="000000"/>
              </a:buClr>
              <a:buSzPct val="100000"/>
            </a:pPr>
            <a:r>
              <a:rPr lang="en-US" sz="1700">
                <a:solidFill>
                  <a:srgbClr val="000000"/>
                </a:solidFill>
              </a:rPr>
              <a:t>Nice framing of the how and why of exploratory analyses</a:t>
            </a:r>
          </a:p>
          <a:p>
            <a:pPr indent="-336550" lvl="2" marL="1371600" rtl="0">
              <a:spcBef>
                <a:spcPts val="0"/>
              </a:spcBef>
              <a:buClr>
                <a:srgbClr val="000000"/>
              </a:buClr>
              <a:buSzPct val="100000"/>
            </a:pPr>
            <a:r>
              <a:rPr lang="en-US" sz="1700">
                <a:solidFill>
                  <a:srgbClr val="000000"/>
                </a:solidFill>
              </a:rPr>
              <a:t>Other section where accompanying preregistration and data deposit information are specified </a:t>
            </a:r>
          </a:p>
          <a:p>
            <a:pPr indent="0" lvl="0" marL="457200" rtl="0">
              <a:spcBef>
                <a:spcPts val="0"/>
              </a:spcBef>
              <a:buNone/>
            </a:pPr>
            <a:r>
              <a:t/>
            </a:r>
            <a:endParaRPr sz="3000">
              <a:solidFill>
                <a:srgbClr val="000000"/>
              </a:solidFill>
            </a:endParaRPr>
          </a:p>
          <a:p>
            <a:pPr indent="0" lvl="0" marL="457200" rtl="0">
              <a:spcBef>
                <a:spcPts val="0"/>
              </a:spcBef>
              <a:buNone/>
            </a:pPr>
            <a:r>
              <a:t/>
            </a:r>
            <a:endParaRPr sz="3000"/>
          </a:p>
          <a:p>
            <a:pPr lvl="0" rtl="0">
              <a:spcBef>
                <a:spcPts val="0"/>
              </a:spcBef>
              <a:buNone/>
            </a:pPr>
            <a:r>
              <a:t/>
            </a:r>
            <a:endParaRPr sz="3000"/>
          </a:p>
          <a:p>
            <a:pPr lvl="0" rt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460950" y="65025"/>
            <a:ext cx="8222100" cy="1063200"/>
          </a:xfrm>
          <a:prstGeom prst="rect">
            <a:avLst/>
          </a:prstGeom>
        </p:spPr>
        <p:txBody>
          <a:bodyPr anchorCtr="0" anchor="b" bIns="91425" lIns="91425" rIns="91425" wrap="square" tIns="91425">
            <a:noAutofit/>
          </a:bodyPr>
          <a:lstStyle/>
          <a:p>
            <a:pPr lvl="0">
              <a:spcBef>
                <a:spcPts val="0"/>
              </a:spcBef>
              <a:buNone/>
            </a:pPr>
            <a:r>
              <a:rPr lang="en-US"/>
              <a:t>Instruction on how to get started </a:t>
            </a:r>
          </a:p>
        </p:txBody>
      </p:sp>
      <p:sp>
        <p:nvSpPr>
          <p:cNvPr id="185" name="Shape 185"/>
          <p:cNvSpPr txBox="1"/>
          <p:nvPr>
            <p:ph idx="1" type="body"/>
          </p:nvPr>
        </p:nvSpPr>
        <p:spPr>
          <a:xfrm>
            <a:off x="471900" y="1233275"/>
            <a:ext cx="8222100" cy="3570300"/>
          </a:xfrm>
          <a:prstGeom prst="rect">
            <a:avLst/>
          </a:prstGeom>
        </p:spPr>
        <p:txBody>
          <a:bodyPr anchorCtr="0" anchor="t" bIns="91425" lIns="91425" rIns="91425" wrap="square" tIns="91425">
            <a:noAutofit/>
          </a:bodyPr>
          <a:lstStyle/>
          <a:p>
            <a:pPr lvl="0" rtl="0">
              <a:spcBef>
                <a:spcPts val="0"/>
              </a:spcBef>
              <a:buNone/>
            </a:pPr>
            <a:r>
              <a:rPr lang="en-US" sz="2200">
                <a:solidFill>
                  <a:srgbClr val="000000"/>
                </a:solidFill>
              </a:rPr>
              <a:t>Be aware that there are many options for registry</a:t>
            </a:r>
          </a:p>
          <a:p>
            <a:pPr indent="-368300" lvl="0" marL="457200" rtl="0">
              <a:spcBef>
                <a:spcPts val="0"/>
              </a:spcBef>
              <a:spcAft>
                <a:spcPts val="0"/>
              </a:spcAft>
              <a:buClr>
                <a:srgbClr val="000000"/>
              </a:buClr>
              <a:buSzPct val="100000"/>
            </a:pPr>
            <a:r>
              <a:rPr lang="en-US" sz="2200">
                <a:solidFill>
                  <a:srgbClr val="000000"/>
                </a:solidFill>
              </a:rPr>
              <a:t>Aspredicted.org: </a:t>
            </a:r>
          </a:p>
          <a:p>
            <a:pPr indent="-330200" lvl="1" marL="914400" rtl="0">
              <a:spcBef>
                <a:spcPts val="0"/>
              </a:spcBef>
              <a:spcAft>
                <a:spcPts val="0"/>
              </a:spcAft>
              <a:buClr>
                <a:srgbClr val="000000"/>
              </a:buClr>
              <a:buSzPct val="100000"/>
            </a:pPr>
            <a:r>
              <a:rPr lang="en-US" sz="1600">
                <a:solidFill>
                  <a:srgbClr val="000000"/>
                </a:solidFill>
              </a:rPr>
              <a:t>M</a:t>
            </a:r>
            <a:r>
              <a:rPr lang="en-US" sz="1600">
                <a:solidFill>
                  <a:srgbClr val="000000"/>
                </a:solidFill>
              </a:rPr>
              <a:t>ore for experimental studies </a:t>
            </a:r>
          </a:p>
          <a:p>
            <a:pPr indent="-330200" lvl="1" marL="914400" rtl="0">
              <a:spcBef>
                <a:spcPts val="0"/>
              </a:spcBef>
              <a:spcAft>
                <a:spcPts val="0"/>
              </a:spcAft>
              <a:buClr>
                <a:srgbClr val="000000"/>
              </a:buClr>
              <a:buSzPct val="100000"/>
            </a:pPr>
            <a:r>
              <a:rPr lang="en-US" sz="1600">
                <a:solidFill>
                  <a:srgbClr val="000000"/>
                </a:solidFill>
              </a:rPr>
              <a:t>Has an unlimited embargo period </a:t>
            </a:r>
          </a:p>
          <a:p>
            <a:pPr indent="-330200" lvl="1" marL="914400" rtl="0">
              <a:spcBef>
                <a:spcPts val="0"/>
              </a:spcBef>
              <a:spcAft>
                <a:spcPts val="0"/>
              </a:spcAft>
              <a:buClr>
                <a:srgbClr val="000000"/>
              </a:buClr>
              <a:buSzPct val="100000"/>
            </a:pPr>
            <a:r>
              <a:rPr lang="en-US" sz="1600">
                <a:solidFill>
                  <a:srgbClr val="000000"/>
                </a:solidFill>
              </a:rPr>
              <a:t>Not peer-reviewed </a:t>
            </a:r>
          </a:p>
          <a:p>
            <a:pPr indent="-368300" lvl="0" marL="457200" rtl="0">
              <a:spcBef>
                <a:spcPts val="0"/>
              </a:spcBef>
              <a:spcAft>
                <a:spcPts val="0"/>
              </a:spcAft>
              <a:buClr>
                <a:srgbClr val="000000"/>
              </a:buClr>
              <a:buSzPct val="100000"/>
            </a:pPr>
            <a:r>
              <a:rPr lang="en-US" sz="2200">
                <a:solidFill>
                  <a:srgbClr val="000000"/>
                </a:solidFill>
              </a:rPr>
              <a:t>Open Science Framework (OSF): </a:t>
            </a:r>
          </a:p>
          <a:p>
            <a:pPr indent="-330200" lvl="1" marL="914400" rtl="0">
              <a:spcBef>
                <a:spcPts val="0"/>
              </a:spcBef>
              <a:spcAft>
                <a:spcPts val="0"/>
              </a:spcAft>
              <a:buClr>
                <a:srgbClr val="000000"/>
              </a:buClr>
              <a:buSzPct val="100000"/>
            </a:pPr>
            <a:r>
              <a:rPr lang="en-US" sz="1600">
                <a:solidFill>
                  <a:srgbClr val="000000"/>
                </a:solidFill>
              </a:rPr>
              <a:t>H</a:t>
            </a:r>
            <a:r>
              <a:rPr lang="en-US" sz="1600">
                <a:solidFill>
                  <a:srgbClr val="000000"/>
                </a:solidFill>
              </a:rPr>
              <a:t>as more options for preregistration format and templates</a:t>
            </a:r>
          </a:p>
          <a:p>
            <a:pPr indent="-330200" lvl="1" marL="914400" rtl="0">
              <a:spcBef>
                <a:spcPts val="0"/>
              </a:spcBef>
              <a:spcAft>
                <a:spcPts val="0"/>
              </a:spcAft>
              <a:buClr>
                <a:srgbClr val="000000"/>
              </a:buClr>
              <a:buSzPct val="100000"/>
            </a:pPr>
            <a:r>
              <a:rPr lang="en-US" sz="1600">
                <a:solidFill>
                  <a:srgbClr val="000000"/>
                </a:solidFill>
              </a:rPr>
              <a:t>Can share and update your </a:t>
            </a:r>
            <a:r>
              <a:rPr lang="en-US" sz="1600">
                <a:solidFill>
                  <a:srgbClr val="000000"/>
                </a:solidFill>
              </a:rPr>
              <a:t>preregistration</a:t>
            </a:r>
          </a:p>
          <a:p>
            <a:pPr indent="-330200" lvl="1" marL="914400" rtl="0">
              <a:spcBef>
                <a:spcPts val="0"/>
              </a:spcBef>
              <a:spcAft>
                <a:spcPts val="0"/>
              </a:spcAft>
              <a:buClr>
                <a:srgbClr val="000000"/>
              </a:buClr>
              <a:buSzPct val="100000"/>
            </a:pPr>
            <a:r>
              <a:rPr lang="en-US" sz="1600">
                <a:solidFill>
                  <a:srgbClr val="000000"/>
                </a:solidFill>
              </a:rPr>
              <a:t>C</a:t>
            </a:r>
            <a:r>
              <a:rPr lang="en-US" sz="1600">
                <a:solidFill>
                  <a:srgbClr val="000000"/>
                </a:solidFill>
              </a:rPr>
              <a:t>an use anonymous links to share during blind review</a:t>
            </a:r>
          </a:p>
          <a:p>
            <a:pPr indent="-330200" lvl="1" marL="914400" rtl="0">
              <a:spcBef>
                <a:spcPts val="0"/>
              </a:spcBef>
              <a:spcAft>
                <a:spcPts val="0"/>
              </a:spcAft>
              <a:buClr>
                <a:srgbClr val="000000"/>
              </a:buClr>
              <a:buSzPct val="100000"/>
            </a:pPr>
            <a:r>
              <a:rPr lang="en-US" sz="1600">
                <a:solidFill>
                  <a:srgbClr val="000000"/>
                </a:solidFill>
              </a:rPr>
              <a:t>Preregistration becomes public after 4 year embargo period</a:t>
            </a:r>
          </a:p>
          <a:p>
            <a:pPr indent="-330200" lvl="1" marL="914400" rtl="0">
              <a:spcBef>
                <a:spcPts val="0"/>
              </a:spcBef>
              <a:buClr>
                <a:srgbClr val="000000"/>
              </a:buClr>
              <a:buSzPct val="100000"/>
            </a:pPr>
            <a:r>
              <a:rPr lang="en-US" sz="1600">
                <a:solidFill>
                  <a:srgbClr val="000000"/>
                </a:solidFill>
              </a:rPr>
              <a:t>Reviewed for completeness (i.e., challenge preregistrations)  </a:t>
            </a:r>
          </a:p>
          <a:p>
            <a:pPr lvl="0" rtl="0">
              <a:spcBef>
                <a:spcPts val="0"/>
              </a:spcBef>
              <a:buNone/>
            </a:pPr>
            <a:r>
              <a:t/>
            </a:r>
            <a:endParaRPr/>
          </a:p>
          <a:p>
            <a:pPr lvl="0" rtl="0">
              <a:spcBef>
                <a:spcPts val="0"/>
              </a:spcBef>
              <a:buNone/>
            </a:pPr>
            <a:r>
              <a:t/>
            </a:r>
            <a:endParaRPr/>
          </a:p>
          <a:p>
            <a:pPr lvl="0">
              <a:spcBef>
                <a:spcPts val="0"/>
              </a:spcBef>
              <a:buNone/>
            </a:pPr>
            <a:r>
              <a:rPr lang="en-US"/>
              <a:t> </a:t>
            </a:r>
          </a:p>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460950" y="0"/>
            <a:ext cx="8222100" cy="1063200"/>
          </a:xfrm>
          <a:prstGeom prst="rect">
            <a:avLst/>
          </a:prstGeom>
        </p:spPr>
        <p:txBody>
          <a:bodyPr anchorCtr="0" anchor="b" bIns="91425" lIns="91425" rIns="91425" wrap="square" tIns="91425">
            <a:noAutofit/>
          </a:bodyPr>
          <a:lstStyle/>
          <a:p>
            <a:pPr lvl="0">
              <a:spcBef>
                <a:spcPts val="0"/>
              </a:spcBef>
              <a:buNone/>
            </a:pPr>
            <a:r>
              <a:rPr lang="en-US"/>
              <a:t>List of templates of OSF registration forms </a:t>
            </a:r>
          </a:p>
        </p:txBody>
      </p:sp>
      <p:pic>
        <p:nvPicPr>
          <p:cNvPr id="192" name="Shape 192"/>
          <p:cNvPicPr preferRelativeResize="0"/>
          <p:nvPr/>
        </p:nvPicPr>
        <p:blipFill>
          <a:blip r:embed="rId3">
            <a:alphaModFix/>
          </a:blip>
          <a:stretch>
            <a:fillRect/>
          </a:stretch>
        </p:blipFill>
        <p:spPr>
          <a:xfrm>
            <a:off x="1611150" y="1194025"/>
            <a:ext cx="6464755" cy="39494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460950" y="0"/>
            <a:ext cx="8222100" cy="1063200"/>
          </a:xfrm>
          <a:prstGeom prst="rect">
            <a:avLst/>
          </a:prstGeom>
        </p:spPr>
        <p:txBody>
          <a:bodyPr anchorCtr="0" anchor="b" bIns="91425" lIns="91425" rIns="91425" wrap="square" tIns="91425">
            <a:noAutofit/>
          </a:bodyPr>
          <a:lstStyle/>
          <a:p>
            <a:pPr lvl="0">
              <a:spcBef>
                <a:spcPts val="0"/>
              </a:spcBef>
              <a:buNone/>
            </a:pPr>
            <a:r>
              <a:rPr lang="en-US"/>
              <a:t>E</a:t>
            </a:r>
            <a:r>
              <a:rPr lang="en-US"/>
              <a:t>xample template</a:t>
            </a:r>
          </a:p>
        </p:txBody>
      </p:sp>
      <p:pic>
        <p:nvPicPr>
          <p:cNvPr id="199" name="Shape 199"/>
          <p:cNvPicPr preferRelativeResize="0"/>
          <p:nvPr/>
        </p:nvPicPr>
        <p:blipFill>
          <a:blip r:embed="rId3">
            <a:alphaModFix/>
          </a:blip>
          <a:stretch>
            <a:fillRect/>
          </a:stretch>
        </p:blipFill>
        <p:spPr>
          <a:xfrm>
            <a:off x="1044416" y="1293600"/>
            <a:ext cx="7055167" cy="3775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460950" y="0"/>
            <a:ext cx="8222100" cy="1063200"/>
          </a:xfrm>
          <a:prstGeom prst="rect">
            <a:avLst/>
          </a:prstGeom>
        </p:spPr>
        <p:txBody>
          <a:bodyPr anchorCtr="0" anchor="b" bIns="91425" lIns="91425" rIns="91425" wrap="square" tIns="91425">
            <a:noAutofit/>
          </a:bodyPr>
          <a:lstStyle/>
          <a:p>
            <a:pPr lvl="0">
              <a:spcBef>
                <a:spcPts val="0"/>
              </a:spcBef>
              <a:buNone/>
            </a:pPr>
            <a:r>
              <a:rPr lang="en-US"/>
              <a:t>Preregistration Challenge</a:t>
            </a:r>
          </a:p>
        </p:txBody>
      </p:sp>
      <p:sp>
        <p:nvSpPr>
          <p:cNvPr id="206" name="Shape 206"/>
          <p:cNvSpPr txBox="1"/>
          <p:nvPr>
            <p:ph idx="1" type="body"/>
          </p:nvPr>
        </p:nvSpPr>
        <p:spPr>
          <a:xfrm>
            <a:off x="460950" y="1357200"/>
            <a:ext cx="8222100" cy="3482400"/>
          </a:xfrm>
          <a:prstGeom prst="rect">
            <a:avLst/>
          </a:prstGeom>
        </p:spPr>
        <p:txBody>
          <a:bodyPr anchorCtr="0" anchor="t" bIns="91425" lIns="91425" rIns="91425" wrap="square" tIns="91425">
            <a:noAutofit/>
          </a:bodyPr>
          <a:lstStyle/>
          <a:p>
            <a:pPr lvl="0">
              <a:spcBef>
                <a:spcPts val="0"/>
              </a:spcBef>
              <a:buNone/>
            </a:pPr>
            <a:r>
              <a:rPr lang="en-US" sz="2400">
                <a:solidFill>
                  <a:srgbClr val="000000"/>
                </a:solidFill>
              </a:rPr>
              <a:t>The </a:t>
            </a:r>
            <a:r>
              <a:rPr lang="en-US" sz="2400" u="sng">
                <a:solidFill>
                  <a:schemeClr val="hlink"/>
                </a:solidFill>
                <a:hlinkClick r:id="rId3"/>
              </a:rPr>
              <a:t>Preregistration Challenge</a:t>
            </a:r>
            <a:r>
              <a:rPr lang="en-US" sz="2400">
                <a:solidFill>
                  <a:srgbClr val="000000"/>
                </a:solidFill>
              </a:rPr>
              <a:t> is a campaign designed to introduce researchers to the benefits of preregistration and reward those who do it with $1,000 prizes.</a:t>
            </a:r>
            <a:r>
              <a:rPr lang="en-US"/>
              <a:t> </a:t>
            </a:r>
          </a:p>
          <a:p>
            <a:pPr lvl="0">
              <a:spcBef>
                <a:spcPts val="0"/>
              </a:spcBef>
              <a:buNone/>
            </a:pPr>
            <a:r>
              <a:t/>
            </a:r>
            <a:endParaRPr/>
          </a:p>
        </p:txBody>
      </p:sp>
      <p:pic>
        <p:nvPicPr>
          <p:cNvPr id="207" name="Shape 207"/>
          <p:cNvPicPr preferRelativeResize="0"/>
          <p:nvPr/>
        </p:nvPicPr>
        <p:blipFill>
          <a:blip r:embed="rId4">
            <a:alphaModFix/>
          </a:blip>
          <a:stretch>
            <a:fillRect/>
          </a:stretch>
        </p:blipFill>
        <p:spPr>
          <a:xfrm>
            <a:off x="932288" y="2888504"/>
            <a:ext cx="7279425" cy="1895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460950" y="111700"/>
            <a:ext cx="8222100" cy="1063200"/>
          </a:xfrm>
          <a:prstGeom prst="rect">
            <a:avLst/>
          </a:prstGeom>
        </p:spPr>
        <p:txBody>
          <a:bodyPr anchorCtr="0" anchor="b" bIns="91425" lIns="91425" rIns="91425" wrap="square" tIns="91425">
            <a:noAutofit/>
          </a:bodyPr>
          <a:lstStyle/>
          <a:p>
            <a:pPr lvl="0">
              <a:spcBef>
                <a:spcPts val="0"/>
              </a:spcBef>
              <a:buNone/>
            </a:pPr>
            <a:r>
              <a:rPr lang="en-US"/>
              <a:t>Examples of Preregistration Challenge eligible journals </a:t>
            </a:r>
          </a:p>
        </p:txBody>
      </p:sp>
      <p:sp>
        <p:nvSpPr>
          <p:cNvPr id="214" name="Shape 214"/>
          <p:cNvSpPr txBox="1"/>
          <p:nvPr>
            <p:ph idx="1" type="body"/>
          </p:nvPr>
        </p:nvSpPr>
        <p:spPr>
          <a:xfrm>
            <a:off x="460950" y="1354875"/>
            <a:ext cx="8222100" cy="3503700"/>
          </a:xfrm>
          <a:prstGeom prst="rect">
            <a:avLst/>
          </a:prstGeom>
        </p:spPr>
        <p:txBody>
          <a:bodyPr anchorCtr="0" anchor="t" bIns="91425" lIns="91425" rIns="91425" wrap="square" tIns="91425">
            <a:noAutofit/>
          </a:bodyPr>
          <a:lstStyle/>
          <a:p>
            <a:pPr indent="-393700" lvl="0" marL="457200" rtl="0">
              <a:spcBef>
                <a:spcPts val="0"/>
              </a:spcBef>
              <a:spcAft>
                <a:spcPts val="0"/>
              </a:spcAft>
              <a:buClr>
                <a:srgbClr val="000000"/>
              </a:buClr>
              <a:buSzPct val="100000"/>
            </a:pPr>
            <a:r>
              <a:rPr b="1" lang="en-US" sz="2600">
                <a:solidFill>
                  <a:srgbClr val="000000"/>
                </a:solidFill>
              </a:rPr>
              <a:t>General psychology:</a:t>
            </a:r>
            <a:r>
              <a:rPr lang="en-US" sz="2600">
                <a:solidFill>
                  <a:srgbClr val="000000"/>
                </a:solidFill>
              </a:rPr>
              <a:t> </a:t>
            </a:r>
            <a:r>
              <a:rPr i="1" lang="en-US" sz="2600">
                <a:solidFill>
                  <a:srgbClr val="000000"/>
                </a:solidFill>
              </a:rPr>
              <a:t>Psychological Science </a:t>
            </a:r>
          </a:p>
          <a:p>
            <a:pPr indent="-393700" lvl="0" marL="457200" rtl="0">
              <a:spcBef>
                <a:spcPts val="0"/>
              </a:spcBef>
              <a:spcAft>
                <a:spcPts val="0"/>
              </a:spcAft>
              <a:buClr>
                <a:srgbClr val="000000"/>
              </a:buClr>
              <a:buSzPct val="100000"/>
            </a:pPr>
            <a:r>
              <a:rPr b="1" lang="en-US" sz="2600">
                <a:solidFill>
                  <a:srgbClr val="000000"/>
                </a:solidFill>
              </a:rPr>
              <a:t>Social psychology: </a:t>
            </a:r>
            <a:r>
              <a:rPr i="1" lang="en-US" sz="2600">
                <a:solidFill>
                  <a:srgbClr val="000000"/>
                </a:solidFill>
              </a:rPr>
              <a:t>Journal of Experimental Social Psychology</a:t>
            </a:r>
            <a:r>
              <a:rPr lang="en-US" sz="2600">
                <a:solidFill>
                  <a:srgbClr val="000000"/>
                </a:solidFill>
              </a:rPr>
              <a:t>, </a:t>
            </a:r>
            <a:r>
              <a:rPr i="1" lang="en-US" sz="2600">
                <a:solidFill>
                  <a:srgbClr val="000000"/>
                </a:solidFill>
              </a:rPr>
              <a:t>Journal of Social Psychology </a:t>
            </a:r>
          </a:p>
          <a:p>
            <a:pPr indent="-393700" lvl="0" marL="457200" rtl="0">
              <a:spcBef>
                <a:spcPts val="0"/>
              </a:spcBef>
              <a:spcAft>
                <a:spcPts val="0"/>
              </a:spcAft>
              <a:buClr>
                <a:srgbClr val="000000"/>
              </a:buClr>
              <a:buSzPct val="100000"/>
            </a:pPr>
            <a:r>
              <a:rPr b="1" lang="en-US" sz="2600">
                <a:solidFill>
                  <a:srgbClr val="000000"/>
                </a:solidFill>
              </a:rPr>
              <a:t>Developmental psychology: </a:t>
            </a:r>
            <a:r>
              <a:rPr i="1" lang="en-US" sz="2500">
                <a:solidFill>
                  <a:srgbClr val="000000"/>
                </a:solidFill>
              </a:rPr>
              <a:t>Developmental Science</a:t>
            </a:r>
            <a:r>
              <a:rPr lang="en-US" sz="2500">
                <a:solidFill>
                  <a:srgbClr val="000000"/>
                </a:solidFill>
              </a:rPr>
              <a:t>, </a:t>
            </a:r>
            <a:r>
              <a:rPr i="1" lang="en-US" sz="2500">
                <a:solidFill>
                  <a:srgbClr val="000000"/>
                </a:solidFill>
              </a:rPr>
              <a:t>Cognitive Psychology, Behavior Research Methods</a:t>
            </a:r>
          </a:p>
          <a:p>
            <a:pPr indent="-393700" lvl="0" marL="457200" rtl="0">
              <a:spcBef>
                <a:spcPts val="0"/>
              </a:spcBef>
              <a:spcAft>
                <a:spcPts val="0"/>
              </a:spcAft>
              <a:buClr>
                <a:srgbClr val="000000"/>
              </a:buClr>
              <a:buSzPct val="100000"/>
            </a:pPr>
            <a:r>
              <a:rPr b="1" lang="en-US" sz="2600">
                <a:solidFill>
                  <a:srgbClr val="000000"/>
                </a:solidFill>
              </a:rPr>
              <a:t>Clinical psychology: </a:t>
            </a:r>
            <a:r>
              <a:rPr i="1" lang="en-US" sz="2600">
                <a:solidFill>
                  <a:srgbClr val="000000"/>
                </a:solidFill>
              </a:rPr>
              <a:t>Clinical Psychological Science</a:t>
            </a:r>
            <a:r>
              <a:rPr lang="en-US" sz="2600">
                <a:solidFill>
                  <a:srgbClr val="000000"/>
                </a:solidFill>
              </a:rPr>
              <a:t>,</a:t>
            </a:r>
            <a:r>
              <a:rPr i="1" lang="en-US" sz="2600">
                <a:solidFill>
                  <a:srgbClr val="000000"/>
                </a:solidFill>
              </a:rPr>
              <a:t> Clinical Child and Family Psychology Review</a:t>
            </a:r>
          </a:p>
          <a:p>
            <a:pPr lvl="0" rtl="0">
              <a:spcBef>
                <a:spcPts val="0"/>
              </a:spcBef>
              <a:spcAft>
                <a:spcPts val="0"/>
              </a:spcAft>
              <a:buNone/>
            </a:pPr>
            <a:r>
              <a:t/>
            </a:r>
            <a:endParaRPr>
              <a:solidFill>
                <a:srgbClr val="000000"/>
              </a:solidFill>
            </a:endParaRPr>
          </a:p>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460950" y="0"/>
            <a:ext cx="8222100" cy="1063200"/>
          </a:xfrm>
          <a:prstGeom prst="rect">
            <a:avLst/>
          </a:prstGeom>
        </p:spPr>
        <p:txBody>
          <a:bodyPr anchorCtr="0" anchor="b" bIns="91425" lIns="91425" rIns="91425" wrap="square" tIns="91425">
            <a:noAutofit/>
          </a:bodyPr>
          <a:lstStyle/>
          <a:p>
            <a:pPr lvl="0">
              <a:spcBef>
                <a:spcPts val="0"/>
              </a:spcBef>
              <a:buNone/>
            </a:pPr>
            <a:r>
              <a:rPr lang="en-US"/>
              <a:t>Open Practice badges in publications </a:t>
            </a:r>
          </a:p>
        </p:txBody>
      </p:sp>
      <p:sp>
        <p:nvSpPr>
          <p:cNvPr id="221" name="Shape 221"/>
          <p:cNvSpPr txBox="1"/>
          <p:nvPr>
            <p:ph idx="1" type="body"/>
          </p:nvPr>
        </p:nvSpPr>
        <p:spPr>
          <a:xfrm>
            <a:off x="471900" y="1233275"/>
            <a:ext cx="8222100" cy="2710200"/>
          </a:xfrm>
          <a:prstGeom prst="rect">
            <a:avLst/>
          </a:prstGeom>
        </p:spPr>
        <p:txBody>
          <a:bodyPr anchorCtr="0" anchor="t" bIns="91425" lIns="91425" rIns="91425" wrap="square" tIns="91425">
            <a:noAutofit/>
          </a:bodyPr>
          <a:lstStyle/>
          <a:p>
            <a:pPr lvl="0">
              <a:spcBef>
                <a:spcPts val="0"/>
              </a:spcBef>
              <a:buNone/>
            </a:pPr>
            <a:r>
              <a:rPr lang="en-US" sz="2000" u="sng">
                <a:solidFill>
                  <a:schemeClr val="hlink"/>
                </a:solidFill>
                <a:hlinkClick r:id="rId3"/>
              </a:rPr>
              <a:t>Badges</a:t>
            </a:r>
            <a:r>
              <a:rPr lang="en-US" sz="2000">
                <a:solidFill>
                  <a:srgbClr val="000000"/>
                </a:solidFill>
              </a:rPr>
              <a:t> acknowledge open practices in journal manuscripts. There are different kinds of badges, including Open Data, Open Materials, Preregistered badges. </a:t>
            </a:r>
          </a:p>
        </p:txBody>
      </p:sp>
      <p:pic>
        <p:nvPicPr>
          <p:cNvPr id="222" name="Shape 222"/>
          <p:cNvPicPr preferRelativeResize="0"/>
          <p:nvPr/>
        </p:nvPicPr>
        <p:blipFill>
          <a:blip r:embed="rId4">
            <a:alphaModFix/>
          </a:blip>
          <a:stretch>
            <a:fillRect/>
          </a:stretch>
        </p:blipFill>
        <p:spPr>
          <a:xfrm>
            <a:off x="811050" y="2491575"/>
            <a:ext cx="7543800" cy="2381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nvSpPr>
        <p:spPr>
          <a:xfrm>
            <a:off x="813725" y="673075"/>
            <a:ext cx="7765500" cy="4044600"/>
          </a:xfrm>
          <a:prstGeom prst="rect">
            <a:avLst/>
          </a:prstGeom>
          <a:noFill/>
          <a:ln>
            <a:noFill/>
          </a:ln>
        </p:spPr>
        <p:txBody>
          <a:bodyPr anchorCtr="0" anchor="ctr" bIns="91425" lIns="91425" rIns="91425" wrap="square" tIns="91425">
            <a:noAutofit/>
          </a:bodyPr>
          <a:lstStyle/>
          <a:p>
            <a:pPr lvl="0" rtl="0">
              <a:lnSpc>
                <a:spcPct val="115000"/>
              </a:lnSpc>
              <a:spcBef>
                <a:spcPts val="0"/>
              </a:spcBef>
              <a:buNone/>
            </a:pPr>
            <a:r>
              <a:rPr lang="en-US" sz="2600">
                <a:solidFill>
                  <a:srgbClr val="FFFFFF"/>
                </a:solidFill>
                <a:latin typeface="Roboto"/>
                <a:ea typeface="Roboto"/>
                <a:cs typeface="Roboto"/>
                <a:sym typeface="Roboto"/>
              </a:rPr>
              <a:t>“</a:t>
            </a:r>
            <a:r>
              <a:rPr b="1" i="1" lang="en-US" sz="2600">
                <a:solidFill>
                  <a:srgbClr val="FFFF00"/>
                </a:solidFill>
                <a:latin typeface="Roboto"/>
                <a:ea typeface="Roboto"/>
                <a:cs typeface="Roboto"/>
                <a:sym typeface="Roboto"/>
              </a:rPr>
              <a:t>All too often, we find ourselves unable to predict what will happen; yet after the fact we explain what did happen with a great deal of confidence.</a:t>
            </a:r>
            <a:r>
              <a:rPr i="1" lang="en-US" sz="2600">
                <a:solidFill>
                  <a:srgbClr val="FFFFFF"/>
                </a:solidFill>
                <a:latin typeface="Roboto"/>
                <a:ea typeface="Roboto"/>
                <a:cs typeface="Roboto"/>
                <a:sym typeface="Roboto"/>
              </a:rPr>
              <a:t> This ‘ability’ to explain that which we cannot predict, even in the absence of any additional information, represents an important, though subtle, flaw in our reasoning. It leads us to believe that there is a less uncertain world than there actually is...</a:t>
            </a:r>
            <a:r>
              <a:rPr lang="en-US" sz="2600">
                <a:solidFill>
                  <a:srgbClr val="FFFFFF"/>
                </a:solidFill>
                <a:latin typeface="Roboto"/>
                <a:ea typeface="Roboto"/>
                <a:cs typeface="Roboto"/>
                <a:sym typeface="Roboto"/>
              </a:rPr>
              <a:t>” </a:t>
            </a:r>
          </a:p>
          <a:p>
            <a:pPr indent="457200" lvl="0" rtl="0">
              <a:lnSpc>
                <a:spcPct val="115000"/>
              </a:lnSpc>
              <a:spcBef>
                <a:spcPts val="0"/>
              </a:spcBef>
              <a:buNone/>
            </a:pPr>
            <a:r>
              <a:rPr lang="en-US" sz="2600">
                <a:solidFill>
                  <a:srgbClr val="FFFFFF"/>
                </a:solidFill>
                <a:latin typeface="Roboto"/>
                <a:ea typeface="Roboto"/>
                <a:cs typeface="Roboto"/>
                <a:sym typeface="Roboto"/>
              </a:rPr>
              <a:t>--- Amos Tversky</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460950" y="0"/>
            <a:ext cx="8222100" cy="1063200"/>
          </a:xfrm>
          <a:prstGeom prst="rect">
            <a:avLst/>
          </a:prstGeom>
        </p:spPr>
        <p:txBody>
          <a:bodyPr anchorCtr="0" anchor="b" bIns="91425" lIns="91425" rIns="91425" wrap="square" tIns="91425">
            <a:noAutofit/>
          </a:bodyPr>
          <a:lstStyle/>
          <a:p>
            <a:pPr lvl="0">
              <a:spcBef>
                <a:spcPts val="0"/>
              </a:spcBef>
              <a:buNone/>
            </a:pPr>
            <a:r>
              <a:rPr lang="en-US"/>
              <a:t>Open Practice b</a:t>
            </a:r>
            <a:r>
              <a:rPr lang="en-US"/>
              <a:t>adges in publications (cont.)</a:t>
            </a:r>
          </a:p>
        </p:txBody>
      </p:sp>
      <p:sp>
        <p:nvSpPr>
          <p:cNvPr id="229" name="Shape 229"/>
          <p:cNvSpPr txBox="1"/>
          <p:nvPr>
            <p:ph idx="1" type="body"/>
          </p:nvPr>
        </p:nvSpPr>
        <p:spPr>
          <a:xfrm>
            <a:off x="460950" y="1398250"/>
            <a:ext cx="8222100" cy="2710200"/>
          </a:xfrm>
          <a:prstGeom prst="rect">
            <a:avLst/>
          </a:prstGeom>
        </p:spPr>
        <p:txBody>
          <a:bodyPr anchorCtr="0" anchor="t" bIns="91425" lIns="91425" rIns="91425" wrap="square" tIns="91425">
            <a:noAutofit/>
          </a:bodyPr>
          <a:lstStyle/>
          <a:p>
            <a:pPr lvl="0">
              <a:spcBef>
                <a:spcPts val="0"/>
              </a:spcBef>
              <a:buNone/>
            </a:pPr>
            <a:r>
              <a:rPr lang="en-US">
                <a:solidFill>
                  <a:srgbClr val="000000"/>
                </a:solidFill>
              </a:rPr>
              <a:t>Example of what the badges might look like in a journal article: </a:t>
            </a:r>
            <a:r>
              <a:rPr lang="en-US"/>
              <a:t> </a:t>
            </a:r>
          </a:p>
        </p:txBody>
      </p:sp>
      <p:pic>
        <p:nvPicPr>
          <p:cNvPr id="230" name="Shape 230"/>
          <p:cNvPicPr preferRelativeResize="0"/>
          <p:nvPr/>
        </p:nvPicPr>
        <p:blipFill>
          <a:blip r:embed="rId3">
            <a:alphaModFix/>
          </a:blip>
          <a:stretch>
            <a:fillRect/>
          </a:stretch>
        </p:blipFill>
        <p:spPr>
          <a:xfrm>
            <a:off x="206100" y="1921775"/>
            <a:ext cx="4690675" cy="2758825"/>
          </a:xfrm>
          <a:prstGeom prst="rect">
            <a:avLst/>
          </a:prstGeom>
          <a:noFill/>
          <a:ln>
            <a:noFill/>
          </a:ln>
        </p:spPr>
      </p:pic>
      <p:pic>
        <p:nvPicPr>
          <p:cNvPr id="231" name="Shape 231"/>
          <p:cNvPicPr preferRelativeResize="0"/>
          <p:nvPr/>
        </p:nvPicPr>
        <p:blipFill>
          <a:blip r:embed="rId4">
            <a:alphaModFix/>
          </a:blip>
          <a:stretch>
            <a:fillRect/>
          </a:stretch>
        </p:blipFill>
        <p:spPr>
          <a:xfrm>
            <a:off x="5093525" y="1946100"/>
            <a:ext cx="3810995" cy="2710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460950" y="1119400"/>
            <a:ext cx="8222100" cy="1958700"/>
          </a:xfrm>
          <a:prstGeom prst="rect">
            <a:avLst/>
          </a:prstGeom>
        </p:spPr>
        <p:txBody>
          <a:bodyPr anchorCtr="0" anchor="ctr" bIns="91425" lIns="91425" rIns="91425" wrap="square" tIns="91425">
            <a:noAutofit/>
          </a:bodyPr>
          <a:lstStyle/>
          <a:p>
            <a:pPr lvl="0">
              <a:spcBef>
                <a:spcPts val="0"/>
              </a:spcBef>
              <a:buNone/>
            </a:pPr>
            <a:r>
              <a:rPr lang="en-US" sz="6000"/>
              <a:t>Thank you! </a:t>
            </a:r>
          </a:p>
        </p:txBody>
      </p:sp>
      <p:sp>
        <p:nvSpPr>
          <p:cNvPr id="238" name="Shape 238"/>
          <p:cNvSpPr txBox="1"/>
          <p:nvPr>
            <p:ph idx="4294967295" type="subTitle"/>
          </p:nvPr>
        </p:nvSpPr>
        <p:spPr>
          <a:xfrm>
            <a:off x="350700" y="2781159"/>
            <a:ext cx="8222100" cy="1720200"/>
          </a:xfrm>
          <a:prstGeom prst="rect">
            <a:avLst/>
          </a:prstGeom>
        </p:spPr>
        <p:txBody>
          <a:bodyPr anchorCtr="0" anchor="t" bIns="91425" lIns="91425" rIns="91425" wrap="square" tIns="91425">
            <a:noAutofit/>
          </a:bodyPr>
          <a:lstStyle/>
          <a:p>
            <a:pPr lvl="0" rtl="0">
              <a:lnSpc>
                <a:spcPct val="100000"/>
              </a:lnSpc>
              <a:spcBef>
                <a:spcPts val="0"/>
              </a:spcBef>
              <a:buNone/>
            </a:pPr>
            <a:r>
              <a:t/>
            </a:r>
            <a:endParaRPr sz="2400">
              <a:solidFill>
                <a:srgbClr val="FFFFFF"/>
              </a:solidFill>
            </a:endParaRPr>
          </a:p>
          <a:p>
            <a:pPr lvl="0" rtl="0">
              <a:lnSpc>
                <a:spcPct val="100000"/>
              </a:lnSpc>
              <a:spcBef>
                <a:spcPts val="0"/>
              </a:spcBef>
              <a:spcAft>
                <a:spcPts val="0"/>
              </a:spcAft>
              <a:buNone/>
            </a:pPr>
            <a:r>
              <a:rPr lang="en-US" sz="2400">
                <a:solidFill>
                  <a:srgbClr val="FFFFFF"/>
                </a:solidFill>
              </a:rPr>
              <a:t>Nick Michalak |  </a:t>
            </a:r>
            <a:r>
              <a:rPr lang="en-US" sz="2400" u="sng">
                <a:solidFill>
                  <a:schemeClr val="hlink"/>
                </a:solidFill>
                <a:hlinkClick r:id="rId3"/>
              </a:rPr>
              <a:t>nickmm@umich.edu</a:t>
            </a:r>
            <a:r>
              <a:rPr lang="en-US" sz="2400">
                <a:solidFill>
                  <a:srgbClr val="FFFFFF"/>
                </a:solidFill>
              </a:rPr>
              <a:t> |        @nmmichalak</a:t>
            </a:r>
            <a:r>
              <a:rPr lang="en-US" sz="2400">
                <a:solidFill>
                  <a:srgbClr val="FFFFFF"/>
                </a:solidFill>
              </a:rPr>
              <a:t>  </a:t>
            </a:r>
          </a:p>
          <a:p>
            <a:pPr lvl="0" rtl="0">
              <a:lnSpc>
                <a:spcPct val="100000"/>
              </a:lnSpc>
              <a:spcBef>
                <a:spcPts val="0"/>
              </a:spcBef>
              <a:spcAft>
                <a:spcPts val="0"/>
              </a:spcAft>
              <a:buNone/>
            </a:pPr>
            <a:r>
              <a:rPr lang="en-US" sz="2400">
                <a:solidFill>
                  <a:srgbClr val="FFFFFF"/>
                </a:solidFill>
              </a:rPr>
              <a:t>Koji Takahashi |  </a:t>
            </a:r>
            <a:r>
              <a:rPr lang="en-US" sz="2400" u="sng">
                <a:solidFill>
                  <a:schemeClr val="hlink"/>
                </a:solidFill>
                <a:hlinkClick r:id="rId4"/>
              </a:rPr>
              <a:t>kjtaka@umich.edu</a:t>
            </a:r>
            <a:r>
              <a:rPr lang="en-US" sz="2400">
                <a:solidFill>
                  <a:srgbClr val="FFFFFF"/>
                </a:solidFill>
              </a:rPr>
              <a:t> |        @KojiJTaka</a:t>
            </a:r>
          </a:p>
          <a:p>
            <a:pPr lvl="0" rtl="0">
              <a:lnSpc>
                <a:spcPct val="100000"/>
              </a:lnSpc>
              <a:spcBef>
                <a:spcPts val="0"/>
              </a:spcBef>
              <a:spcAft>
                <a:spcPts val="0"/>
              </a:spcAft>
              <a:buNone/>
            </a:pPr>
            <a:r>
              <a:rPr lang="en-US" sz="2400">
                <a:solidFill>
                  <a:srgbClr val="FFFFFF"/>
                </a:solidFill>
              </a:rPr>
              <a:t>Joyce Lee | </a:t>
            </a:r>
            <a:r>
              <a:rPr lang="en-US" sz="2400" u="sng">
                <a:solidFill>
                  <a:schemeClr val="hlink"/>
                </a:solidFill>
                <a:hlinkClick r:id="rId5"/>
              </a:rPr>
              <a:t>joyceyl@umich.edu</a:t>
            </a:r>
            <a:r>
              <a:rPr lang="en-US" sz="2400">
                <a:solidFill>
                  <a:srgbClr val="FFFFFF"/>
                </a:solidFill>
              </a:rPr>
              <a:t> </a:t>
            </a:r>
            <a:r>
              <a:rPr lang="en-US" sz="2400">
                <a:solidFill>
                  <a:srgbClr val="FFFFFF"/>
                </a:solidFill>
              </a:rPr>
              <a:t>|       @joyceyeaeunlee</a:t>
            </a:r>
          </a:p>
          <a:p>
            <a:pPr lvl="0" rtl="0">
              <a:spcBef>
                <a:spcPts val="0"/>
              </a:spcBef>
              <a:buNone/>
            </a:pPr>
            <a:r>
              <a:rPr lang="en-US" sz="2400"/>
              <a:t> </a:t>
            </a:r>
          </a:p>
          <a:p>
            <a:pPr lvl="0" rtl="0">
              <a:spcBef>
                <a:spcPts val="0"/>
              </a:spcBef>
              <a:buNone/>
            </a:pPr>
            <a:r>
              <a:t/>
            </a:r>
            <a:endParaRPr/>
          </a:p>
          <a:p>
            <a:pPr lvl="0" rtl="0">
              <a:spcBef>
                <a:spcPts val="0"/>
              </a:spcBef>
              <a:buNone/>
            </a:pPr>
            <a:r>
              <a:t/>
            </a:r>
            <a:endParaRPr/>
          </a:p>
        </p:txBody>
      </p:sp>
      <p:pic>
        <p:nvPicPr>
          <p:cNvPr id="239" name="Shape 239"/>
          <p:cNvPicPr preferRelativeResize="0"/>
          <p:nvPr/>
        </p:nvPicPr>
        <p:blipFill>
          <a:blip r:embed="rId6">
            <a:alphaModFix/>
          </a:blip>
          <a:stretch>
            <a:fillRect/>
          </a:stretch>
        </p:blipFill>
        <p:spPr>
          <a:xfrm>
            <a:off x="5741775" y="3474550"/>
            <a:ext cx="409575" cy="333375"/>
          </a:xfrm>
          <a:prstGeom prst="rect">
            <a:avLst/>
          </a:prstGeom>
          <a:noFill/>
          <a:ln>
            <a:noFill/>
          </a:ln>
        </p:spPr>
      </p:pic>
      <p:pic>
        <p:nvPicPr>
          <p:cNvPr id="240" name="Shape 240"/>
          <p:cNvPicPr preferRelativeResize="0"/>
          <p:nvPr/>
        </p:nvPicPr>
        <p:blipFill>
          <a:blip r:embed="rId6">
            <a:alphaModFix/>
          </a:blip>
          <a:stretch>
            <a:fillRect/>
          </a:stretch>
        </p:blipFill>
        <p:spPr>
          <a:xfrm>
            <a:off x="5504025" y="3863650"/>
            <a:ext cx="409575" cy="333375"/>
          </a:xfrm>
          <a:prstGeom prst="rect">
            <a:avLst/>
          </a:prstGeom>
          <a:noFill/>
          <a:ln>
            <a:noFill/>
          </a:ln>
        </p:spPr>
      </p:pic>
      <p:pic>
        <p:nvPicPr>
          <p:cNvPr id="241" name="Shape 241"/>
          <p:cNvPicPr preferRelativeResize="0"/>
          <p:nvPr/>
        </p:nvPicPr>
        <p:blipFill>
          <a:blip r:embed="rId6">
            <a:alphaModFix/>
          </a:blip>
          <a:stretch>
            <a:fillRect/>
          </a:stretch>
        </p:blipFill>
        <p:spPr>
          <a:xfrm>
            <a:off x="4900025" y="4197025"/>
            <a:ext cx="409575" cy="333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471900" y="65575"/>
            <a:ext cx="8222100" cy="1063200"/>
          </a:xfrm>
          <a:prstGeom prst="rect">
            <a:avLst/>
          </a:prstGeom>
        </p:spPr>
        <p:txBody>
          <a:bodyPr anchorCtr="0" anchor="b" bIns="91425" lIns="91425" rIns="91425" wrap="square" tIns="91425">
            <a:noAutofit/>
          </a:bodyPr>
          <a:lstStyle/>
          <a:p>
            <a:pPr lvl="0">
              <a:spcBef>
                <a:spcPts val="0"/>
              </a:spcBef>
              <a:buNone/>
            </a:pPr>
            <a:r>
              <a:rPr lang="en-US"/>
              <a:t>Appendix A: Additional concerns related to preregistration   </a:t>
            </a:r>
          </a:p>
        </p:txBody>
      </p:sp>
      <p:sp>
        <p:nvSpPr>
          <p:cNvPr id="248" name="Shape 248"/>
          <p:cNvSpPr txBox="1"/>
          <p:nvPr>
            <p:ph idx="1" type="body"/>
          </p:nvPr>
        </p:nvSpPr>
        <p:spPr>
          <a:xfrm>
            <a:off x="471900" y="1233275"/>
            <a:ext cx="8222100" cy="3540900"/>
          </a:xfrm>
          <a:prstGeom prst="rect">
            <a:avLst/>
          </a:prstGeom>
        </p:spPr>
        <p:txBody>
          <a:bodyPr anchorCtr="0" anchor="t" bIns="91425" lIns="91425" rIns="91425" wrap="square" tIns="91425">
            <a:noAutofit/>
          </a:bodyPr>
          <a:lstStyle/>
          <a:p>
            <a:pPr indent="-381000" lvl="0" marL="457200" rtl="0">
              <a:spcBef>
                <a:spcPts val="0"/>
              </a:spcBef>
              <a:spcAft>
                <a:spcPts val="0"/>
              </a:spcAft>
              <a:buClr>
                <a:srgbClr val="000000"/>
              </a:buClr>
              <a:buSzPct val="100000"/>
            </a:pPr>
            <a:r>
              <a:rPr lang="en-US" sz="2400">
                <a:solidFill>
                  <a:srgbClr val="000000"/>
                </a:solidFill>
              </a:rPr>
              <a:t>Misconceptions that you cannot do exploratory analyses. </a:t>
            </a:r>
          </a:p>
          <a:p>
            <a:pPr indent="-381000" lvl="1" marL="914400" rtl="0">
              <a:spcBef>
                <a:spcPts val="0"/>
              </a:spcBef>
              <a:spcAft>
                <a:spcPts val="0"/>
              </a:spcAft>
              <a:buClr>
                <a:srgbClr val="000000"/>
              </a:buClr>
              <a:buSzPct val="100000"/>
            </a:pPr>
            <a:r>
              <a:rPr lang="en-US" sz="2400">
                <a:solidFill>
                  <a:srgbClr val="000000"/>
                </a:solidFill>
              </a:rPr>
              <a:t>In preregistration, there is a section to indicate exploratory analyses. </a:t>
            </a:r>
          </a:p>
          <a:p>
            <a:pPr indent="-381000" lvl="0" marL="457200" rtl="0">
              <a:spcBef>
                <a:spcPts val="0"/>
              </a:spcBef>
              <a:spcAft>
                <a:spcPts val="0"/>
              </a:spcAft>
              <a:buClr>
                <a:srgbClr val="000000"/>
              </a:buClr>
              <a:buSzPct val="100000"/>
            </a:pPr>
            <a:r>
              <a:rPr lang="en-US" sz="2400">
                <a:solidFill>
                  <a:srgbClr val="000000"/>
                </a:solidFill>
              </a:rPr>
              <a:t>Limits the analyses you want to do. </a:t>
            </a:r>
          </a:p>
          <a:p>
            <a:pPr indent="-381000" lvl="1" marL="914400" rtl="0">
              <a:spcBef>
                <a:spcPts val="0"/>
              </a:spcBef>
              <a:buClr>
                <a:srgbClr val="000000"/>
              </a:buClr>
              <a:buSzPct val="100000"/>
            </a:pPr>
            <a:r>
              <a:rPr lang="en-US" sz="2400">
                <a:solidFill>
                  <a:srgbClr val="000000"/>
                </a:solidFill>
              </a:rPr>
              <a:t>In preregistration, you can be specific about analyses and can change preregistration with justification--this leaves record of change.  </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460950" y="284425"/>
            <a:ext cx="8222100" cy="778800"/>
          </a:xfrm>
          <a:prstGeom prst="rect">
            <a:avLst/>
          </a:prstGeom>
        </p:spPr>
        <p:txBody>
          <a:bodyPr anchorCtr="0" anchor="b" bIns="91425" lIns="91425" rIns="91425" wrap="square" tIns="91425">
            <a:noAutofit/>
          </a:bodyPr>
          <a:lstStyle/>
          <a:p>
            <a:pPr lvl="0">
              <a:spcBef>
                <a:spcPts val="0"/>
              </a:spcBef>
              <a:buNone/>
            </a:pPr>
            <a:r>
              <a:rPr lang="en-US" sz="2800"/>
              <a:t>Appendix B: </a:t>
            </a:r>
            <a:r>
              <a:rPr lang="en-US" sz="2800"/>
              <a:t>Tips for a successful preregistration for the Preregistration Challenge</a:t>
            </a:r>
          </a:p>
        </p:txBody>
      </p:sp>
      <p:sp>
        <p:nvSpPr>
          <p:cNvPr id="255" name="Shape 255"/>
          <p:cNvSpPr txBox="1"/>
          <p:nvPr>
            <p:ph idx="1" type="body"/>
          </p:nvPr>
        </p:nvSpPr>
        <p:spPr>
          <a:xfrm>
            <a:off x="471900" y="1233275"/>
            <a:ext cx="8222100" cy="3513000"/>
          </a:xfrm>
          <a:prstGeom prst="rect">
            <a:avLst/>
          </a:prstGeom>
        </p:spPr>
        <p:txBody>
          <a:bodyPr anchorCtr="0" anchor="t" bIns="91425" lIns="91425" rIns="91425" wrap="square" tIns="91425">
            <a:noAutofit/>
          </a:bodyPr>
          <a:lstStyle/>
          <a:p>
            <a:pPr indent="-381000" lvl="0" marL="457200" rtl="0">
              <a:spcBef>
                <a:spcPts val="0"/>
              </a:spcBef>
              <a:spcAft>
                <a:spcPts val="0"/>
              </a:spcAft>
              <a:buClr>
                <a:srgbClr val="000000"/>
              </a:buClr>
              <a:buSzPct val="100000"/>
            </a:pPr>
            <a:r>
              <a:rPr lang="en-US" sz="2400">
                <a:solidFill>
                  <a:srgbClr val="000000"/>
                </a:solidFill>
              </a:rPr>
              <a:t>Clearly describe your hypotheses, variables, and analyses. </a:t>
            </a:r>
          </a:p>
          <a:p>
            <a:pPr indent="-381000" lvl="0" marL="457200" rtl="0">
              <a:spcBef>
                <a:spcPts val="0"/>
              </a:spcBef>
              <a:spcAft>
                <a:spcPts val="0"/>
              </a:spcAft>
              <a:buClr>
                <a:srgbClr val="000000"/>
              </a:buClr>
              <a:buSzPct val="100000"/>
            </a:pPr>
            <a:r>
              <a:rPr lang="en-US" sz="2400">
                <a:solidFill>
                  <a:srgbClr val="000000"/>
                </a:solidFill>
              </a:rPr>
              <a:t>Specify the significance threshold.</a:t>
            </a:r>
          </a:p>
          <a:p>
            <a:pPr indent="-381000" lvl="0" marL="457200" rtl="0">
              <a:spcBef>
                <a:spcPts val="0"/>
              </a:spcBef>
              <a:spcAft>
                <a:spcPts val="0"/>
              </a:spcAft>
              <a:buClr>
                <a:srgbClr val="000000"/>
              </a:buClr>
              <a:buSzPct val="100000"/>
            </a:pPr>
            <a:r>
              <a:rPr lang="en-US" sz="2400">
                <a:solidFill>
                  <a:srgbClr val="000000"/>
                </a:solidFill>
              </a:rPr>
              <a:t>Make sure each hypothesis has an analysis plan.  </a:t>
            </a:r>
          </a:p>
          <a:p>
            <a:pPr indent="-381000" lvl="0" marL="457200" rtl="0">
              <a:spcBef>
                <a:spcPts val="0"/>
              </a:spcBef>
              <a:spcAft>
                <a:spcPts val="0"/>
              </a:spcAft>
              <a:buClr>
                <a:srgbClr val="000000"/>
              </a:buClr>
              <a:buSzPct val="100000"/>
            </a:pPr>
            <a:r>
              <a:rPr lang="en-US" sz="2400">
                <a:solidFill>
                  <a:srgbClr val="000000"/>
                </a:solidFill>
              </a:rPr>
              <a:t>Fully specify the state of the data. </a:t>
            </a:r>
          </a:p>
          <a:p>
            <a:pPr indent="-381000" lvl="0" marL="457200" rtl="0">
              <a:spcBef>
                <a:spcPts val="0"/>
              </a:spcBef>
              <a:spcAft>
                <a:spcPts val="0"/>
              </a:spcAft>
              <a:buClr>
                <a:srgbClr val="000000"/>
              </a:buClr>
              <a:buSzPct val="100000"/>
            </a:pPr>
            <a:r>
              <a:rPr lang="en-US" sz="2400">
                <a:solidFill>
                  <a:srgbClr val="000000"/>
                </a:solidFill>
              </a:rPr>
              <a:t>Number the tests you are going to conduct. </a:t>
            </a:r>
          </a:p>
          <a:p>
            <a:pPr indent="-381000" lvl="0" marL="457200" rtl="0">
              <a:spcBef>
                <a:spcPts val="0"/>
              </a:spcBef>
              <a:buClr>
                <a:srgbClr val="000000"/>
              </a:buClr>
              <a:buSzPct val="100000"/>
            </a:pPr>
            <a:r>
              <a:rPr lang="en-US" sz="2400">
                <a:solidFill>
                  <a:srgbClr val="000000"/>
                </a:solidFill>
              </a:rPr>
              <a:t>Move analyses that you cannot fully pre-specify to the exploratory section.</a:t>
            </a:r>
          </a:p>
          <a:p>
            <a:pPr lvl="0">
              <a:spcBef>
                <a:spcPts val="0"/>
              </a:spcBef>
              <a:buNone/>
            </a:pPr>
            <a:r>
              <a:t/>
            </a:r>
            <a:endParaRPr/>
          </a:p>
        </p:txBody>
      </p:sp>
      <p:sp>
        <p:nvSpPr>
          <p:cNvPr id="256" name="Shape 256"/>
          <p:cNvSpPr txBox="1"/>
          <p:nvPr/>
        </p:nvSpPr>
        <p:spPr>
          <a:xfrm>
            <a:off x="6783175" y="4474475"/>
            <a:ext cx="2276700" cy="4686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lang="en-US" sz="1800">
                <a:latin typeface="Roboto"/>
                <a:ea typeface="Roboto"/>
                <a:cs typeface="Roboto"/>
                <a:sym typeface="Roboto"/>
              </a:rPr>
              <a:t>DeHaven (2017)</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460950" y="0"/>
            <a:ext cx="8222100" cy="1063200"/>
          </a:xfrm>
          <a:prstGeom prst="rect">
            <a:avLst/>
          </a:prstGeom>
        </p:spPr>
        <p:txBody>
          <a:bodyPr anchorCtr="0" anchor="b" bIns="91425" lIns="91425" rIns="91425" wrap="square" tIns="91425">
            <a:noAutofit/>
          </a:bodyPr>
          <a:lstStyle/>
          <a:p>
            <a:pPr lvl="0">
              <a:spcBef>
                <a:spcPts val="0"/>
              </a:spcBef>
              <a:buNone/>
            </a:pPr>
            <a:r>
              <a:rPr lang="en-US"/>
              <a:t>Appendix C: Helpful links </a:t>
            </a:r>
          </a:p>
        </p:txBody>
      </p:sp>
      <p:sp>
        <p:nvSpPr>
          <p:cNvPr id="263" name="Shape 263"/>
          <p:cNvSpPr txBox="1"/>
          <p:nvPr>
            <p:ph idx="1" type="body"/>
          </p:nvPr>
        </p:nvSpPr>
        <p:spPr>
          <a:xfrm>
            <a:off x="471900" y="1233275"/>
            <a:ext cx="8222100" cy="3540900"/>
          </a:xfrm>
          <a:prstGeom prst="rect">
            <a:avLst/>
          </a:prstGeom>
        </p:spPr>
        <p:txBody>
          <a:bodyPr anchorCtr="0" anchor="t" bIns="91425" lIns="91425" rIns="91425" wrap="square" tIns="91425">
            <a:noAutofit/>
          </a:bodyPr>
          <a:lstStyle/>
          <a:p>
            <a:pPr indent="-355600" lvl="0" marL="457200" rtl="0">
              <a:spcBef>
                <a:spcPts val="0"/>
              </a:spcBef>
              <a:spcAft>
                <a:spcPts val="0"/>
              </a:spcAft>
              <a:buSzPct val="100000"/>
            </a:pPr>
            <a:r>
              <a:rPr lang="en-US" sz="2000" u="sng">
                <a:solidFill>
                  <a:schemeClr val="hlink"/>
                </a:solidFill>
                <a:hlinkClick r:id="rId3"/>
              </a:rPr>
              <a:t>Psychology’s ‘registration revolution’ </a:t>
            </a:r>
          </a:p>
          <a:p>
            <a:pPr indent="-355600" lvl="0" marL="457200" rtl="0">
              <a:spcBef>
                <a:spcPts val="0"/>
              </a:spcBef>
              <a:spcAft>
                <a:spcPts val="0"/>
              </a:spcAft>
              <a:buSzPct val="100000"/>
            </a:pPr>
            <a:r>
              <a:rPr lang="en-US" sz="2000" u="sng">
                <a:solidFill>
                  <a:schemeClr val="hlink"/>
                </a:solidFill>
                <a:hlinkClick r:id="rId4"/>
              </a:rPr>
              <a:t>Seven selfish reasons for preregistration</a:t>
            </a:r>
          </a:p>
          <a:p>
            <a:pPr indent="-355600" lvl="0" marL="457200" rtl="0">
              <a:spcBef>
                <a:spcPts val="0"/>
              </a:spcBef>
              <a:spcAft>
                <a:spcPts val="0"/>
              </a:spcAft>
              <a:buSzPct val="100000"/>
            </a:pPr>
            <a:r>
              <a:rPr lang="en-US" sz="2000" u="sng">
                <a:solidFill>
                  <a:schemeClr val="accent5"/>
                </a:solidFill>
                <a:hlinkClick r:id="rId5"/>
              </a:rPr>
              <a:t>AsPredicted registry</a:t>
            </a:r>
          </a:p>
          <a:p>
            <a:pPr indent="-355600" lvl="0" marL="457200" rtl="0">
              <a:spcBef>
                <a:spcPts val="0"/>
              </a:spcBef>
              <a:spcAft>
                <a:spcPts val="0"/>
              </a:spcAft>
              <a:buSzPct val="100000"/>
            </a:pPr>
            <a:r>
              <a:rPr lang="en-US" sz="2000" u="sng">
                <a:solidFill>
                  <a:schemeClr val="hlink"/>
                </a:solidFill>
                <a:hlinkClick r:id="rId6"/>
              </a:rPr>
              <a:t>Open Science Framework registry </a:t>
            </a:r>
          </a:p>
          <a:p>
            <a:pPr indent="-355600" lvl="0" marL="457200" rtl="0">
              <a:spcBef>
                <a:spcPts val="0"/>
              </a:spcBef>
              <a:spcAft>
                <a:spcPts val="0"/>
              </a:spcAft>
              <a:buSzPct val="100000"/>
            </a:pPr>
            <a:r>
              <a:rPr lang="en-US" sz="2000" u="sng">
                <a:solidFill>
                  <a:schemeClr val="accent5"/>
                </a:solidFill>
                <a:hlinkClick r:id="rId7"/>
              </a:rPr>
              <a:t>Registered reports</a:t>
            </a:r>
          </a:p>
          <a:p>
            <a:pPr indent="-355600" lvl="0" marL="457200" rtl="0">
              <a:spcBef>
                <a:spcPts val="0"/>
              </a:spcBef>
              <a:spcAft>
                <a:spcPts val="0"/>
              </a:spcAft>
              <a:buSzPct val="100000"/>
            </a:pPr>
            <a:r>
              <a:rPr lang="en-US" sz="2000" u="sng">
                <a:solidFill>
                  <a:schemeClr val="accent5"/>
                </a:solidFill>
                <a:hlinkClick r:id="rId8"/>
              </a:rPr>
              <a:t>Preregistration templates </a:t>
            </a:r>
          </a:p>
          <a:p>
            <a:pPr indent="-355600" lvl="0" marL="457200" rtl="0">
              <a:spcBef>
                <a:spcPts val="0"/>
              </a:spcBef>
              <a:spcAft>
                <a:spcPts val="0"/>
              </a:spcAft>
              <a:buSzPct val="100000"/>
            </a:pPr>
            <a:r>
              <a:rPr lang="en-US" sz="2000" u="sng">
                <a:solidFill>
                  <a:schemeClr val="hlink"/>
                </a:solidFill>
                <a:hlinkClick r:id="rId9"/>
              </a:rPr>
              <a:t>A detailed example of how to do preregistration on OSF</a:t>
            </a:r>
          </a:p>
          <a:p>
            <a:pPr indent="-355600" lvl="0" marL="457200" rtl="0">
              <a:spcBef>
                <a:spcPts val="0"/>
              </a:spcBef>
              <a:spcAft>
                <a:spcPts val="0"/>
              </a:spcAft>
              <a:buSzPct val="100000"/>
            </a:pPr>
            <a:r>
              <a:rPr lang="en-US" sz="2000" u="sng">
                <a:solidFill>
                  <a:schemeClr val="hlink"/>
                </a:solidFill>
                <a:hlinkClick r:id="rId10"/>
              </a:rPr>
              <a:t>Preregistration Challenge YouTube video</a:t>
            </a:r>
          </a:p>
          <a:p>
            <a:pPr indent="-355600" lvl="0" marL="457200" rtl="0">
              <a:spcBef>
                <a:spcPts val="0"/>
              </a:spcBef>
              <a:spcAft>
                <a:spcPts val="0"/>
              </a:spcAft>
              <a:buSzPct val="100000"/>
            </a:pPr>
            <a:r>
              <a:rPr lang="en-US" sz="2000" u="sng">
                <a:solidFill>
                  <a:schemeClr val="hlink"/>
                </a:solidFill>
                <a:hlinkClick r:id="rId11"/>
              </a:rPr>
              <a:t>Preregistration Challenge eligible journals</a:t>
            </a:r>
          </a:p>
          <a:p>
            <a:pPr indent="-355600" lvl="0" marL="457200">
              <a:spcBef>
                <a:spcPts val="0"/>
              </a:spcBef>
              <a:buSzPct val="100000"/>
            </a:pPr>
            <a:r>
              <a:rPr lang="en-US" sz="2000" u="sng">
                <a:solidFill>
                  <a:schemeClr val="hlink"/>
                </a:solidFill>
                <a:hlinkClick r:id="rId12"/>
              </a:rPr>
              <a:t>Journals that offer Open Practice badges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nvSpPr>
        <p:spPr>
          <a:xfrm>
            <a:off x="799800" y="577650"/>
            <a:ext cx="7544400" cy="3988200"/>
          </a:xfrm>
          <a:prstGeom prst="rect">
            <a:avLst/>
          </a:prstGeom>
          <a:noFill/>
          <a:ln>
            <a:noFill/>
          </a:ln>
        </p:spPr>
        <p:txBody>
          <a:bodyPr anchorCtr="0" anchor="ctr" bIns="91425" lIns="91425" rIns="91425" wrap="square" tIns="91425">
            <a:noAutofit/>
          </a:bodyPr>
          <a:lstStyle/>
          <a:p>
            <a:pPr indent="-419100" lvl="0" marL="457200" rtl="0">
              <a:spcBef>
                <a:spcPts val="0"/>
              </a:spcBef>
              <a:buSzPct val="100000"/>
              <a:buChar char="●"/>
            </a:pPr>
            <a:r>
              <a:rPr lang="en-US" sz="3000">
                <a:latin typeface="Roboto"/>
                <a:ea typeface="Roboto"/>
                <a:cs typeface="Roboto"/>
                <a:sym typeface="Roboto"/>
              </a:rPr>
              <a:t>Data can be used to generate or test hypotheses—not both</a:t>
            </a:r>
          </a:p>
          <a:p>
            <a:pPr indent="-419100" lvl="0" marL="457200" rtl="0">
              <a:spcBef>
                <a:spcPts val="0"/>
              </a:spcBef>
              <a:buSzPct val="100000"/>
              <a:buChar char="●"/>
            </a:pPr>
            <a:r>
              <a:rPr lang="en-US" sz="3000">
                <a:latin typeface="Roboto"/>
                <a:ea typeface="Roboto"/>
                <a:cs typeface="Roboto"/>
                <a:sym typeface="Roboto"/>
              </a:rPr>
              <a:t>Generating and testing with same data reduces clarity and quality of results</a:t>
            </a:r>
          </a:p>
          <a:p>
            <a:pPr lvl="0" rtl="0">
              <a:spcBef>
                <a:spcPts val="0"/>
              </a:spcBef>
              <a:buNone/>
            </a:pPr>
            <a:r>
              <a:t/>
            </a:r>
            <a:endParaRPr b="1" sz="2400">
              <a:latin typeface="Roboto"/>
              <a:ea typeface="Roboto"/>
              <a:cs typeface="Roboto"/>
              <a:sym typeface="Roboto"/>
            </a:endParaRPr>
          </a:p>
        </p:txBody>
      </p:sp>
      <p:sp>
        <p:nvSpPr>
          <p:cNvPr id="88" name="Shape 88"/>
          <p:cNvSpPr txBox="1"/>
          <p:nvPr/>
        </p:nvSpPr>
        <p:spPr>
          <a:xfrm>
            <a:off x="2902800" y="4291200"/>
            <a:ext cx="6068400" cy="632400"/>
          </a:xfrm>
          <a:prstGeom prst="rect">
            <a:avLst/>
          </a:prstGeom>
          <a:noFill/>
          <a:ln>
            <a:noFill/>
          </a:ln>
        </p:spPr>
        <p:txBody>
          <a:bodyPr anchorCtr="0" anchor="ctr" bIns="91425" lIns="91425" rIns="91425" wrap="square" tIns="91425">
            <a:noAutofit/>
          </a:bodyPr>
          <a:lstStyle/>
          <a:p>
            <a:pPr lvl="0" rtl="0">
              <a:spcBef>
                <a:spcPts val="0"/>
              </a:spcBef>
              <a:buNone/>
            </a:pPr>
            <a:r>
              <a:rPr lang="en-US" sz="2400">
                <a:latin typeface="Roboto"/>
                <a:ea typeface="Roboto"/>
                <a:cs typeface="Roboto"/>
                <a:sym typeface="Roboto"/>
              </a:rPr>
              <a:t>Nosek, Ebersole, DeHaven, &amp; Mellor (2017)</a:t>
            </a:r>
          </a:p>
        </p:txBody>
      </p:sp>
      <p:sp>
        <p:nvSpPr>
          <p:cNvPr id="89" name="Shape 89"/>
          <p:cNvSpPr txBox="1"/>
          <p:nvPr>
            <p:ph type="title"/>
          </p:nvPr>
        </p:nvSpPr>
        <p:spPr>
          <a:xfrm>
            <a:off x="326625" y="0"/>
            <a:ext cx="8356500" cy="1063200"/>
          </a:xfrm>
          <a:prstGeom prst="rect">
            <a:avLst/>
          </a:prstGeom>
        </p:spPr>
        <p:txBody>
          <a:bodyPr anchorCtr="0" anchor="b" bIns="91425" lIns="91425" rIns="91425" wrap="square" tIns="91425">
            <a:noAutofit/>
          </a:bodyPr>
          <a:lstStyle/>
          <a:p>
            <a:pPr lvl="0">
              <a:spcBef>
                <a:spcPts val="0"/>
              </a:spcBef>
              <a:buNone/>
            </a:pPr>
            <a:r>
              <a:rPr lang="en-US"/>
              <a:t>Hypothesis-generating vs. hypothesis-testing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460950" y="0"/>
            <a:ext cx="8222100" cy="1063200"/>
          </a:xfrm>
          <a:prstGeom prst="rect">
            <a:avLst/>
          </a:prstGeom>
        </p:spPr>
        <p:txBody>
          <a:bodyPr anchorCtr="0" anchor="b" bIns="91425" lIns="91425" rIns="91425" wrap="square" tIns="91425">
            <a:noAutofit/>
          </a:bodyPr>
          <a:lstStyle/>
          <a:p>
            <a:pPr lvl="0">
              <a:spcBef>
                <a:spcPts val="0"/>
              </a:spcBef>
              <a:buNone/>
            </a:pPr>
            <a:r>
              <a:rPr lang="en-US"/>
              <a:t>What is preregistration?</a:t>
            </a:r>
          </a:p>
        </p:txBody>
      </p:sp>
      <p:sp>
        <p:nvSpPr>
          <p:cNvPr id="96" name="Shape 96"/>
          <p:cNvSpPr txBox="1"/>
          <p:nvPr>
            <p:ph idx="1" type="body"/>
          </p:nvPr>
        </p:nvSpPr>
        <p:spPr>
          <a:xfrm>
            <a:off x="471900" y="1233275"/>
            <a:ext cx="8222100" cy="3548700"/>
          </a:xfrm>
          <a:prstGeom prst="rect">
            <a:avLst/>
          </a:prstGeom>
        </p:spPr>
        <p:txBody>
          <a:bodyPr anchorCtr="0" anchor="t" bIns="91425" lIns="91425" rIns="91425" wrap="square" tIns="91425">
            <a:noAutofit/>
          </a:bodyPr>
          <a:lstStyle/>
          <a:p>
            <a:pPr indent="-381000" lvl="0" marL="457200" rtl="0">
              <a:lnSpc>
                <a:spcPct val="100000"/>
              </a:lnSpc>
              <a:spcBef>
                <a:spcPts val="0"/>
              </a:spcBef>
              <a:spcAft>
                <a:spcPts val="0"/>
              </a:spcAft>
              <a:buClr>
                <a:srgbClr val="000000"/>
              </a:buClr>
              <a:buSzPct val="100000"/>
              <a:buFont typeface="Arial"/>
              <a:buChar char="●"/>
            </a:pPr>
            <a:r>
              <a:rPr lang="en-US" sz="2400">
                <a:solidFill>
                  <a:srgbClr val="000000"/>
                </a:solidFill>
              </a:rPr>
              <a:t>Make hypotheses, study design, and analytic decisions </a:t>
            </a:r>
            <a:r>
              <a:rPr i="1" lang="en-US" sz="2400" u="sng">
                <a:solidFill>
                  <a:srgbClr val="000000"/>
                </a:solidFill>
              </a:rPr>
              <a:t>before</a:t>
            </a:r>
            <a:r>
              <a:rPr i="1" lang="en-US" sz="2400">
                <a:solidFill>
                  <a:srgbClr val="000000"/>
                </a:solidFill>
              </a:rPr>
              <a:t> </a:t>
            </a:r>
            <a:r>
              <a:rPr lang="en-US" sz="2400">
                <a:solidFill>
                  <a:srgbClr val="000000"/>
                </a:solidFill>
              </a:rPr>
              <a:t>collecting data</a:t>
            </a:r>
          </a:p>
          <a:p>
            <a:pPr indent="-381000" lvl="0" marL="457200" rtl="0">
              <a:lnSpc>
                <a:spcPct val="100000"/>
              </a:lnSpc>
              <a:spcBef>
                <a:spcPts val="0"/>
              </a:spcBef>
              <a:spcAft>
                <a:spcPts val="0"/>
              </a:spcAft>
              <a:buClr>
                <a:srgbClr val="000000"/>
              </a:buClr>
              <a:buSzPct val="100000"/>
              <a:buFont typeface="Arial"/>
              <a:buChar char="●"/>
            </a:pPr>
            <a:r>
              <a:rPr lang="en-US" sz="2400">
                <a:solidFill>
                  <a:srgbClr val="000000"/>
                </a:solidFill>
              </a:rPr>
              <a:t>Then </a:t>
            </a:r>
            <a:r>
              <a:rPr i="1" lang="en-US" sz="2400" u="sng">
                <a:solidFill>
                  <a:srgbClr val="000000"/>
                </a:solidFill>
              </a:rPr>
              <a:t>commit</a:t>
            </a:r>
            <a:r>
              <a:rPr lang="en-US" sz="2400">
                <a:solidFill>
                  <a:srgbClr val="000000"/>
                </a:solidFill>
              </a:rPr>
              <a:t> to that plan—post to a registry </a:t>
            </a:r>
          </a:p>
          <a:p>
            <a:pPr indent="-381000" lvl="0" marL="457200" rtl="0">
              <a:lnSpc>
                <a:spcPct val="100000"/>
              </a:lnSpc>
              <a:spcBef>
                <a:spcPts val="0"/>
              </a:spcBef>
              <a:spcAft>
                <a:spcPts val="0"/>
              </a:spcAft>
              <a:buClr>
                <a:srgbClr val="000000"/>
              </a:buClr>
              <a:buSzPct val="100000"/>
              <a:buFont typeface="Arial"/>
              <a:buChar char="●"/>
            </a:pPr>
            <a:r>
              <a:rPr lang="en-US" sz="2400">
                <a:solidFill>
                  <a:srgbClr val="000000"/>
                </a:solidFill>
              </a:rPr>
              <a:t>Then selection of tests not influenced by observed data—</a:t>
            </a:r>
            <a:r>
              <a:rPr i="1" lang="en-US" sz="2400" u="sng">
                <a:solidFill>
                  <a:srgbClr val="000000"/>
                </a:solidFill>
              </a:rPr>
              <a:t>prediction</a:t>
            </a:r>
            <a:r>
              <a:rPr lang="en-US" sz="2400">
                <a:solidFill>
                  <a:srgbClr val="000000"/>
                </a:solidFill>
              </a:rPr>
              <a:t> is possible  </a:t>
            </a:r>
          </a:p>
          <a:p>
            <a:pPr indent="-381000" lvl="0" marL="457200" rtl="0">
              <a:lnSpc>
                <a:spcPct val="100000"/>
              </a:lnSpc>
              <a:spcBef>
                <a:spcPts val="0"/>
              </a:spcBef>
              <a:spcAft>
                <a:spcPts val="0"/>
              </a:spcAft>
              <a:buClr>
                <a:srgbClr val="000000"/>
              </a:buClr>
              <a:buSzPct val="100000"/>
              <a:buFont typeface="Arial"/>
              <a:buChar char="●"/>
            </a:pPr>
            <a:r>
              <a:rPr lang="en-US" sz="2400">
                <a:solidFill>
                  <a:srgbClr val="000000"/>
                </a:solidFill>
              </a:rPr>
              <a:t>Preregistration makes clear what was planned vs. what was not; predicted vs. not predicted</a:t>
            </a:r>
          </a:p>
          <a:p>
            <a:pPr lvl="0" rtl="0">
              <a:lnSpc>
                <a:spcPct val="100000"/>
              </a:lnSpc>
              <a:spcBef>
                <a:spcPts val="0"/>
              </a:spcBef>
              <a:spcAft>
                <a:spcPts val="0"/>
              </a:spcAft>
              <a:buNone/>
            </a:pPr>
            <a:r>
              <a:t/>
            </a:r>
            <a:endParaRPr sz="2400"/>
          </a:p>
        </p:txBody>
      </p:sp>
      <p:sp>
        <p:nvSpPr>
          <p:cNvPr id="97" name="Shape 97"/>
          <p:cNvSpPr txBox="1"/>
          <p:nvPr/>
        </p:nvSpPr>
        <p:spPr>
          <a:xfrm>
            <a:off x="3523825" y="4331000"/>
            <a:ext cx="6068400" cy="632400"/>
          </a:xfrm>
          <a:prstGeom prst="rect">
            <a:avLst/>
          </a:prstGeom>
          <a:noFill/>
          <a:ln>
            <a:noFill/>
          </a:ln>
        </p:spPr>
        <p:txBody>
          <a:bodyPr anchorCtr="0" anchor="ctr" bIns="91425" lIns="91425" rIns="91425" wrap="square" tIns="91425">
            <a:noAutofit/>
          </a:bodyPr>
          <a:lstStyle/>
          <a:p>
            <a:pPr lvl="0" rtl="0">
              <a:spcBef>
                <a:spcPts val="0"/>
              </a:spcBef>
              <a:buNone/>
            </a:pPr>
            <a:r>
              <a:rPr lang="en-US" sz="2200">
                <a:latin typeface="Roboto"/>
                <a:ea typeface="Roboto"/>
                <a:cs typeface="Roboto"/>
                <a:sym typeface="Roboto"/>
              </a:rPr>
              <a:t>Nosek, Ebersole, DeHaven, &amp; Mellor (2017)</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460950" y="0"/>
            <a:ext cx="8222100" cy="1063200"/>
          </a:xfrm>
          <a:prstGeom prst="rect">
            <a:avLst/>
          </a:prstGeom>
        </p:spPr>
        <p:txBody>
          <a:bodyPr anchorCtr="0" anchor="b" bIns="91425" lIns="91425" rIns="91425" wrap="square" tIns="91425">
            <a:noAutofit/>
          </a:bodyPr>
          <a:lstStyle/>
          <a:p>
            <a:pPr lvl="0" rtl="0">
              <a:spcBef>
                <a:spcPts val="0"/>
              </a:spcBef>
              <a:buNone/>
            </a:pPr>
            <a:r>
              <a:rPr lang="en-US"/>
              <a:t>Why should Psychology preregister? </a:t>
            </a:r>
          </a:p>
        </p:txBody>
      </p:sp>
      <p:sp>
        <p:nvSpPr>
          <p:cNvPr id="104" name="Shape 104"/>
          <p:cNvSpPr txBox="1"/>
          <p:nvPr>
            <p:ph idx="1" type="body"/>
          </p:nvPr>
        </p:nvSpPr>
        <p:spPr>
          <a:xfrm>
            <a:off x="359550" y="1350925"/>
            <a:ext cx="8222100" cy="3085200"/>
          </a:xfrm>
          <a:prstGeom prst="rect">
            <a:avLst/>
          </a:prstGeom>
        </p:spPr>
        <p:txBody>
          <a:bodyPr anchorCtr="0" anchor="t" bIns="91425" lIns="91425" rIns="91425" wrap="square" tIns="91425">
            <a:noAutofit/>
          </a:bodyPr>
          <a:lstStyle/>
          <a:p>
            <a:pPr indent="-393700" lvl="0" marL="457200" rtl="0">
              <a:spcBef>
                <a:spcPts val="0"/>
              </a:spcBef>
              <a:spcAft>
                <a:spcPts val="0"/>
              </a:spcAft>
              <a:buClr>
                <a:srgbClr val="000000"/>
              </a:buClr>
              <a:buSzPct val="104000"/>
            </a:pPr>
            <a:r>
              <a:rPr lang="en-US" sz="2500">
                <a:solidFill>
                  <a:srgbClr val="000000"/>
                </a:solidFill>
              </a:rPr>
              <a:t>Null Hypothesis Significance Testing (NHST) assumes </a:t>
            </a:r>
            <a:r>
              <a:rPr i="1" lang="en-US" sz="2500" u="sng">
                <a:solidFill>
                  <a:srgbClr val="000000"/>
                </a:solidFill>
              </a:rPr>
              <a:t>prediction</a:t>
            </a:r>
          </a:p>
          <a:p>
            <a:pPr indent="-387350" lvl="0" marL="457200" rtl="0">
              <a:spcBef>
                <a:spcPts val="0"/>
              </a:spcBef>
              <a:spcAft>
                <a:spcPts val="0"/>
              </a:spcAft>
              <a:buClr>
                <a:srgbClr val="000000"/>
              </a:buClr>
              <a:buSzPct val="100000"/>
            </a:pPr>
            <a:r>
              <a:rPr lang="en-US" sz="2500">
                <a:solidFill>
                  <a:srgbClr val="000000"/>
                </a:solidFill>
              </a:rPr>
              <a:t>Preregistration satisfies prediction</a:t>
            </a:r>
          </a:p>
          <a:p>
            <a:pPr indent="-387350" lvl="0" marL="457200" rtl="0">
              <a:spcBef>
                <a:spcPts val="0"/>
              </a:spcBef>
              <a:buClr>
                <a:srgbClr val="000000"/>
              </a:buClr>
              <a:buSzPct val="100000"/>
            </a:pPr>
            <a:r>
              <a:rPr lang="en-US" sz="2500">
                <a:solidFill>
                  <a:srgbClr val="000000"/>
                </a:solidFill>
              </a:rPr>
              <a:t>Preregistration improves our ability to interpret our test results</a:t>
            </a:r>
          </a:p>
          <a:p>
            <a:pPr lvl="0" rtl="0">
              <a:spcBef>
                <a:spcPts val="0"/>
              </a:spcBef>
              <a:buNone/>
            </a:pPr>
            <a:r>
              <a:t/>
            </a:r>
            <a:endParaRPr sz="2600">
              <a:solidFill>
                <a:srgbClr val="000000"/>
              </a:solidFill>
            </a:endParaRPr>
          </a:p>
        </p:txBody>
      </p:sp>
      <p:sp>
        <p:nvSpPr>
          <p:cNvPr id="105" name="Shape 105"/>
          <p:cNvSpPr txBox="1"/>
          <p:nvPr/>
        </p:nvSpPr>
        <p:spPr>
          <a:xfrm>
            <a:off x="2472475" y="4347500"/>
            <a:ext cx="7247100" cy="6429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lang="en-US" sz="2600">
                <a:latin typeface="Roboto"/>
                <a:ea typeface="Roboto"/>
                <a:cs typeface="Roboto"/>
                <a:sym typeface="Roboto"/>
              </a:rPr>
              <a:t>Nosek, Ebersole, DeHaven, &amp; Mellor (2017)</a:t>
            </a:r>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460950" y="0"/>
            <a:ext cx="8222100" cy="1063200"/>
          </a:xfrm>
          <a:prstGeom prst="rect">
            <a:avLst/>
          </a:prstGeom>
        </p:spPr>
        <p:txBody>
          <a:bodyPr anchorCtr="0" anchor="b" bIns="91425" lIns="91425" rIns="91425" wrap="square" tIns="91425">
            <a:noAutofit/>
          </a:bodyPr>
          <a:lstStyle/>
          <a:p>
            <a:pPr lvl="0">
              <a:spcBef>
                <a:spcPts val="0"/>
              </a:spcBef>
              <a:buNone/>
            </a:pPr>
            <a:r>
              <a:rPr lang="en-US"/>
              <a:t>Why should I preregister? </a:t>
            </a:r>
          </a:p>
        </p:txBody>
      </p:sp>
      <p:sp>
        <p:nvSpPr>
          <p:cNvPr id="112" name="Shape 112"/>
          <p:cNvSpPr txBox="1"/>
          <p:nvPr>
            <p:ph idx="1" type="body"/>
          </p:nvPr>
        </p:nvSpPr>
        <p:spPr>
          <a:xfrm>
            <a:off x="359550" y="1350925"/>
            <a:ext cx="8222100" cy="3085200"/>
          </a:xfrm>
          <a:prstGeom prst="rect">
            <a:avLst/>
          </a:prstGeom>
        </p:spPr>
        <p:txBody>
          <a:bodyPr anchorCtr="0" anchor="t" bIns="91425" lIns="91425" rIns="91425" wrap="square" tIns="91425">
            <a:noAutofit/>
          </a:bodyPr>
          <a:lstStyle/>
          <a:p>
            <a:pPr indent="-393700" lvl="0" marL="457200" rtl="0">
              <a:spcBef>
                <a:spcPts val="0"/>
              </a:spcBef>
              <a:spcAft>
                <a:spcPts val="0"/>
              </a:spcAft>
              <a:buClr>
                <a:srgbClr val="000000"/>
              </a:buClr>
              <a:buSzPct val="100000"/>
            </a:pPr>
            <a:r>
              <a:rPr lang="en-US" sz="2600">
                <a:solidFill>
                  <a:srgbClr val="000000"/>
                </a:solidFill>
              </a:rPr>
              <a:t>Y</a:t>
            </a:r>
            <a:r>
              <a:rPr lang="en-US" sz="2500">
                <a:solidFill>
                  <a:srgbClr val="000000"/>
                </a:solidFill>
              </a:rPr>
              <a:t>ou’re making important decisions that affect your workflow </a:t>
            </a:r>
            <a:r>
              <a:rPr i="1" lang="en-US" sz="2500" u="sng">
                <a:solidFill>
                  <a:srgbClr val="000000"/>
                </a:solidFill>
              </a:rPr>
              <a:t>earlier</a:t>
            </a:r>
            <a:r>
              <a:rPr lang="en-US" sz="2500">
                <a:solidFill>
                  <a:srgbClr val="000000"/>
                </a:solidFill>
              </a:rPr>
              <a:t> without the </a:t>
            </a:r>
            <a:r>
              <a:rPr lang="en-US" sz="2500">
                <a:solidFill>
                  <a:srgbClr val="000000"/>
                </a:solidFill>
              </a:rPr>
              <a:t>biases</a:t>
            </a:r>
            <a:r>
              <a:rPr lang="en-US" sz="2500">
                <a:solidFill>
                  <a:srgbClr val="000000"/>
                </a:solidFill>
              </a:rPr>
              <a:t> that occur once you have looked at the data.</a:t>
            </a:r>
          </a:p>
          <a:p>
            <a:pPr indent="-393700" lvl="0" marL="457200" rtl="0">
              <a:spcBef>
                <a:spcPts val="0"/>
              </a:spcBef>
              <a:buClr>
                <a:srgbClr val="000000"/>
              </a:buClr>
              <a:buSzPct val="104000"/>
            </a:pPr>
            <a:r>
              <a:rPr lang="en-US" sz="2500">
                <a:solidFill>
                  <a:srgbClr val="000000"/>
                </a:solidFill>
              </a:rPr>
              <a:t>You already do this (i.e., study idea pitch, dissertation proposal, grant writing, IRB application). </a:t>
            </a:r>
            <a:r>
              <a:rPr lang="en-US" sz="2500">
                <a:solidFill>
                  <a:srgbClr val="000000"/>
                </a:solidFill>
              </a:rPr>
              <a:t>  </a:t>
            </a:r>
            <a:r>
              <a:rPr lang="en-US" sz="2600">
                <a:solidFill>
                  <a:srgbClr val="000000"/>
                </a:solidFill>
              </a:rPr>
              <a:t> </a:t>
            </a:r>
            <a:r>
              <a:rPr lang="en-US" sz="2400">
                <a:solidFill>
                  <a:srgbClr val="000000"/>
                </a:solidFill>
              </a:rPr>
              <a:t>   </a:t>
            </a:r>
          </a:p>
          <a:p>
            <a:pPr lvl="0" rtl="0">
              <a:spcBef>
                <a:spcPts val="0"/>
              </a:spcBef>
              <a:buNone/>
            </a:pPr>
            <a:r>
              <a:t/>
            </a:r>
            <a:endParaRPr sz="1400">
              <a:solidFill>
                <a:srgbClr val="000000"/>
              </a:solidFill>
              <a:latin typeface="Arial"/>
              <a:ea typeface="Arial"/>
              <a:cs typeface="Arial"/>
              <a:sym typeface="Arial"/>
            </a:endParaRPr>
          </a:p>
          <a:p>
            <a:pPr lvl="0" rtl="0">
              <a:spcBef>
                <a:spcPts val="0"/>
              </a:spcBef>
              <a:buNone/>
            </a:pPr>
            <a:r>
              <a:t/>
            </a:r>
            <a:endParaRPr sz="2600">
              <a:solidFill>
                <a:srgbClr val="000000"/>
              </a:solidFill>
            </a:endParaRPr>
          </a:p>
        </p:txBody>
      </p:sp>
      <p:sp>
        <p:nvSpPr>
          <p:cNvPr id="113" name="Shape 113"/>
          <p:cNvSpPr txBox="1"/>
          <p:nvPr/>
        </p:nvSpPr>
        <p:spPr>
          <a:xfrm>
            <a:off x="4781975" y="4375900"/>
            <a:ext cx="4269600" cy="6429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lang="en-US" sz="2400">
                <a:latin typeface="Roboto"/>
                <a:ea typeface="Roboto"/>
                <a:cs typeface="Roboto"/>
                <a:sym typeface="Roboto"/>
              </a:rPr>
              <a:t>Center for Open Science (n.d.)</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119400" y="327425"/>
            <a:ext cx="8222100" cy="745800"/>
          </a:xfrm>
          <a:prstGeom prst="rect">
            <a:avLst/>
          </a:prstGeom>
        </p:spPr>
        <p:txBody>
          <a:bodyPr anchorCtr="0" anchor="b" bIns="91425" lIns="91425" rIns="91425" wrap="square" tIns="91425">
            <a:noAutofit/>
          </a:bodyPr>
          <a:lstStyle/>
          <a:p>
            <a:pPr lvl="0" rtl="0" algn="ctr">
              <a:spcBef>
                <a:spcPts val="0"/>
              </a:spcBef>
              <a:buNone/>
            </a:pPr>
            <a:r>
              <a:rPr lang="en-US" sz="2600">
                <a:solidFill>
                  <a:srgbClr val="FFFFFF"/>
                </a:solidFill>
                <a:latin typeface="Arial"/>
                <a:ea typeface="Arial"/>
                <a:cs typeface="Arial"/>
                <a:sym typeface="Arial"/>
              </a:rPr>
              <a:t> Preregistration may not be creating much “extra” work</a:t>
            </a:r>
          </a:p>
        </p:txBody>
      </p:sp>
      <p:pic>
        <p:nvPicPr>
          <p:cNvPr descr="AsPredicted-IRB comparison.jpg" id="120" name="Shape 120"/>
          <p:cNvPicPr preferRelativeResize="0"/>
          <p:nvPr/>
        </p:nvPicPr>
        <p:blipFill rotWithShape="1">
          <a:blip r:embed="rId3">
            <a:alphaModFix/>
          </a:blip>
          <a:srcRect b="0" l="0" r="1146" t="0"/>
          <a:stretch/>
        </p:blipFill>
        <p:spPr>
          <a:xfrm>
            <a:off x="927275" y="1186000"/>
            <a:ext cx="6914576" cy="3957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460950" y="0"/>
            <a:ext cx="8222100" cy="1063200"/>
          </a:xfrm>
          <a:prstGeom prst="rect">
            <a:avLst/>
          </a:prstGeom>
        </p:spPr>
        <p:txBody>
          <a:bodyPr anchorCtr="0" anchor="b" bIns="91425" lIns="91425" rIns="91425" wrap="square" tIns="91425">
            <a:noAutofit/>
          </a:bodyPr>
          <a:lstStyle/>
          <a:p>
            <a:pPr lvl="0" rtl="0">
              <a:spcBef>
                <a:spcPts val="0"/>
              </a:spcBef>
              <a:buNone/>
            </a:pPr>
            <a:r>
              <a:rPr lang="en-US"/>
              <a:t>Why should I preregister (cont.)? </a:t>
            </a:r>
          </a:p>
        </p:txBody>
      </p:sp>
      <p:sp>
        <p:nvSpPr>
          <p:cNvPr id="127" name="Shape 127"/>
          <p:cNvSpPr txBox="1"/>
          <p:nvPr>
            <p:ph idx="1" type="body"/>
          </p:nvPr>
        </p:nvSpPr>
        <p:spPr>
          <a:xfrm>
            <a:off x="243725" y="1283400"/>
            <a:ext cx="5358900" cy="3669300"/>
          </a:xfrm>
          <a:prstGeom prst="rect">
            <a:avLst/>
          </a:prstGeom>
        </p:spPr>
        <p:txBody>
          <a:bodyPr anchorCtr="0" anchor="t" bIns="91425" lIns="91425" rIns="91425" wrap="square" tIns="91425">
            <a:noAutofit/>
          </a:bodyPr>
          <a:lstStyle/>
          <a:p>
            <a:pPr indent="-355600" lvl="0" marL="457200" rtl="0">
              <a:spcBef>
                <a:spcPts val="0"/>
              </a:spcBef>
              <a:spcAft>
                <a:spcPts val="0"/>
              </a:spcAft>
              <a:buClr>
                <a:srgbClr val="000000"/>
              </a:buClr>
              <a:buSzPct val="100000"/>
            </a:pPr>
            <a:r>
              <a:rPr lang="en-US" sz="2000">
                <a:solidFill>
                  <a:srgbClr val="000000"/>
                </a:solidFill>
              </a:rPr>
              <a:t>T</a:t>
            </a:r>
            <a:r>
              <a:rPr lang="en-US" sz="2000">
                <a:solidFill>
                  <a:srgbClr val="000000"/>
                </a:solidFill>
              </a:rPr>
              <a:t>ake credit for your </a:t>
            </a:r>
            <a:r>
              <a:rPr i="1" lang="en-US" sz="2000" u="sng">
                <a:solidFill>
                  <a:srgbClr val="000000"/>
                </a:solidFill>
              </a:rPr>
              <a:t>predictions</a:t>
            </a:r>
          </a:p>
          <a:p>
            <a:pPr indent="-355600" lvl="0" marL="457200" rtl="0">
              <a:spcBef>
                <a:spcPts val="0"/>
              </a:spcBef>
              <a:spcAft>
                <a:spcPts val="0"/>
              </a:spcAft>
              <a:buClr>
                <a:srgbClr val="000000"/>
              </a:buClr>
              <a:buSzPct val="100000"/>
            </a:pPr>
            <a:r>
              <a:rPr lang="en-US" sz="2000">
                <a:solidFill>
                  <a:srgbClr val="000000"/>
                </a:solidFill>
              </a:rPr>
              <a:t>It can be exciting: Will your theory be confirmed or disconfirmed? </a:t>
            </a:r>
          </a:p>
          <a:p>
            <a:pPr indent="-355600" lvl="0" marL="457200" rtl="0">
              <a:spcBef>
                <a:spcPts val="0"/>
              </a:spcBef>
              <a:spcAft>
                <a:spcPts val="0"/>
              </a:spcAft>
              <a:buClr>
                <a:srgbClr val="000000"/>
              </a:buClr>
              <a:buSzPct val="100000"/>
            </a:pPr>
            <a:r>
              <a:rPr lang="en-US" sz="2000">
                <a:solidFill>
                  <a:srgbClr val="000000"/>
                </a:solidFill>
              </a:rPr>
              <a:t>The write up can be faster and it allows you to have </a:t>
            </a:r>
            <a:r>
              <a:rPr lang="en-US" sz="2000">
                <a:solidFill>
                  <a:srgbClr val="000000"/>
                </a:solidFill>
              </a:rPr>
              <a:t>manuscripts</a:t>
            </a:r>
            <a:r>
              <a:rPr lang="en-US" sz="2000">
                <a:solidFill>
                  <a:srgbClr val="000000"/>
                </a:solidFill>
              </a:rPr>
              <a:t> </a:t>
            </a:r>
            <a:r>
              <a:rPr lang="en-US" sz="2000">
                <a:solidFill>
                  <a:srgbClr val="000000"/>
                </a:solidFill>
              </a:rPr>
              <a:t>accepted</a:t>
            </a:r>
            <a:r>
              <a:rPr lang="en-US" sz="2000">
                <a:solidFill>
                  <a:srgbClr val="000000"/>
                </a:solidFill>
              </a:rPr>
              <a:t> “in principle” regardless of how the results pan out (i.e., registered reports).  </a:t>
            </a:r>
          </a:p>
          <a:p>
            <a:pPr indent="-355600" lvl="0" marL="457200" rtl="0">
              <a:spcBef>
                <a:spcPts val="0"/>
              </a:spcBef>
              <a:buClr>
                <a:srgbClr val="000000"/>
              </a:buClr>
              <a:buSzPct val="100000"/>
            </a:pPr>
            <a:r>
              <a:rPr lang="en-US" sz="2000">
                <a:solidFill>
                  <a:srgbClr val="000000"/>
                </a:solidFill>
              </a:rPr>
              <a:t>It bolsters confidence in findings and </a:t>
            </a:r>
            <a:r>
              <a:rPr lang="en-US" sz="2000">
                <a:solidFill>
                  <a:srgbClr val="000000"/>
                </a:solidFill>
              </a:rPr>
              <a:t>builds credibility. </a:t>
            </a:r>
          </a:p>
          <a:p>
            <a:pPr lvl="0" rtl="0">
              <a:spcBef>
                <a:spcPts val="0"/>
              </a:spcBef>
              <a:buNone/>
            </a:pPr>
            <a:r>
              <a:t/>
            </a:r>
            <a:endParaRPr sz="2000"/>
          </a:p>
          <a:p>
            <a:pPr indent="0" lvl="0" marL="0" rtl="0">
              <a:spcBef>
                <a:spcPts val="0"/>
              </a:spcBef>
              <a:spcAft>
                <a:spcPts val="0"/>
              </a:spcAft>
              <a:buNone/>
            </a:pPr>
            <a:r>
              <a:t/>
            </a:r>
            <a:endParaRPr sz="2000">
              <a:solidFill>
                <a:srgbClr val="000000"/>
              </a:solidFill>
              <a:highlight>
                <a:srgbClr val="FFFF00"/>
              </a:highlight>
              <a:latin typeface="Times New Roman"/>
              <a:ea typeface="Times New Roman"/>
              <a:cs typeface="Times New Roman"/>
              <a:sym typeface="Times New Roman"/>
            </a:endParaRPr>
          </a:p>
          <a:p>
            <a:pPr indent="0" lvl="0" marL="457200" rtl="0">
              <a:spcBef>
                <a:spcPts val="0"/>
              </a:spcBef>
              <a:spcAft>
                <a:spcPts val="0"/>
              </a:spcAft>
              <a:buNone/>
            </a:pPr>
            <a:r>
              <a:t/>
            </a:r>
            <a:endParaRPr sz="2000"/>
          </a:p>
          <a:p>
            <a:pPr lvl="0" rtl="0">
              <a:spcBef>
                <a:spcPts val="0"/>
              </a:spcBef>
              <a:buNone/>
            </a:pPr>
            <a:r>
              <a:t/>
            </a:r>
            <a:endParaRPr sz="2000"/>
          </a:p>
          <a:p>
            <a:pPr lvl="0" rtl="0">
              <a:spcBef>
                <a:spcPts val="0"/>
              </a:spcBef>
              <a:buNone/>
            </a:pPr>
            <a:r>
              <a:t/>
            </a:r>
            <a:endParaRPr sz="2000"/>
          </a:p>
        </p:txBody>
      </p:sp>
      <p:grpSp>
        <p:nvGrpSpPr>
          <p:cNvPr id="128" name="Shape 128"/>
          <p:cNvGrpSpPr/>
          <p:nvPr/>
        </p:nvGrpSpPr>
        <p:grpSpPr>
          <a:xfrm>
            <a:off x="5705545" y="1195316"/>
            <a:ext cx="3166820" cy="3438398"/>
            <a:chOff x="5873225" y="1473024"/>
            <a:chExt cx="2999451" cy="3160874"/>
          </a:xfrm>
        </p:grpSpPr>
        <p:pic>
          <p:nvPicPr>
            <p:cNvPr descr="Screen Shot 2017-11-03 at 12.30.43 PM.png" id="129" name="Shape 129"/>
            <p:cNvPicPr preferRelativeResize="0"/>
            <p:nvPr/>
          </p:nvPicPr>
          <p:blipFill>
            <a:blip r:embed="rId3">
              <a:alphaModFix/>
            </a:blip>
            <a:stretch>
              <a:fillRect/>
            </a:stretch>
          </p:blipFill>
          <p:spPr>
            <a:xfrm>
              <a:off x="5873225" y="1473024"/>
              <a:ext cx="2999451" cy="3160874"/>
            </a:xfrm>
            <a:prstGeom prst="rect">
              <a:avLst/>
            </a:prstGeom>
            <a:noFill/>
            <a:ln>
              <a:noFill/>
            </a:ln>
          </p:spPr>
        </p:pic>
        <p:sp>
          <p:nvSpPr>
            <p:cNvPr id="130" name="Shape 130"/>
            <p:cNvSpPr/>
            <p:nvPr/>
          </p:nvSpPr>
          <p:spPr>
            <a:xfrm>
              <a:off x="6415025" y="1610125"/>
              <a:ext cx="474000" cy="1539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
        <p:nvSpPr>
          <p:cNvPr id="131" name="Shape 131"/>
          <p:cNvSpPr txBox="1"/>
          <p:nvPr>
            <p:ph idx="1" type="body"/>
          </p:nvPr>
        </p:nvSpPr>
        <p:spPr>
          <a:xfrm>
            <a:off x="6342600" y="4671375"/>
            <a:ext cx="2801400" cy="365700"/>
          </a:xfrm>
          <a:prstGeom prst="rect">
            <a:avLst/>
          </a:prstGeom>
        </p:spPr>
        <p:txBody>
          <a:bodyPr anchorCtr="0" anchor="t" bIns="91425" lIns="91425" rIns="91425" wrap="square" tIns="91425">
            <a:noAutofit/>
          </a:bodyPr>
          <a:lstStyle/>
          <a:p>
            <a:pPr lvl="0" rtl="0">
              <a:spcBef>
                <a:spcPts val="0"/>
              </a:spcBef>
              <a:buNone/>
            </a:pPr>
            <a:r>
              <a:rPr lang="en-US" sz="1400">
                <a:solidFill>
                  <a:srgbClr val="000000"/>
                </a:solidFill>
              </a:rPr>
              <a:t>Wagenmakers &amp; Dutilh (2016)</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460950" y="0"/>
            <a:ext cx="8222100" cy="1063200"/>
          </a:xfrm>
          <a:prstGeom prst="rect">
            <a:avLst/>
          </a:prstGeom>
        </p:spPr>
        <p:txBody>
          <a:bodyPr anchorCtr="0" anchor="b" bIns="91425" lIns="91425" rIns="91425" wrap="square" tIns="91425">
            <a:noAutofit/>
          </a:bodyPr>
          <a:lstStyle/>
          <a:p>
            <a:pPr lvl="0">
              <a:spcBef>
                <a:spcPts val="0"/>
              </a:spcBef>
              <a:buNone/>
            </a:pPr>
            <a:r>
              <a:rPr lang="en-US"/>
              <a:t>Why should I preregister (cont.)? </a:t>
            </a:r>
          </a:p>
        </p:txBody>
      </p:sp>
      <p:cxnSp>
        <p:nvCxnSpPr>
          <p:cNvPr id="138" name="Shape 138"/>
          <p:cNvCxnSpPr/>
          <p:nvPr/>
        </p:nvCxnSpPr>
        <p:spPr>
          <a:xfrm>
            <a:off x="856880" y="3602527"/>
            <a:ext cx="7481100" cy="36300"/>
          </a:xfrm>
          <a:prstGeom prst="straightConnector1">
            <a:avLst/>
          </a:prstGeom>
          <a:noFill/>
          <a:ln cap="flat" cmpd="sng" w="76200">
            <a:solidFill>
              <a:srgbClr val="000000"/>
            </a:solidFill>
            <a:prstDash val="solid"/>
            <a:round/>
            <a:headEnd len="lg" w="lg" type="none"/>
            <a:tailEnd len="lg" w="lg" type="none"/>
          </a:ln>
        </p:spPr>
      </p:cxnSp>
      <p:sp>
        <p:nvSpPr>
          <p:cNvPr id="139" name="Shape 139"/>
          <p:cNvSpPr txBox="1"/>
          <p:nvPr/>
        </p:nvSpPr>
        <p:spPr>
          <a:xfrm>
            <a:off x="112550" y="3818652"/>
            <a:ext cx="2409600" cy="505800"/>
          </a:xfrm>
          <a:prstGeom prst="rect">
            <a:avLst/>
          </a:prstGeom>
          <a:noFill/>
          <a:ln>
            <a:noFill/>
          </a:ln>
        </p:spPr>
        <p:txBody>
          <a:bodyPr anchorCtr="0" anchor="t" bIns="91425" lIns="91425" rIns="91425" wrap="square" tIns="91425">
            <a:noAutofit/>
          </a:bodyPr>
          <a:lstStyle/>
          <a:p>
            <a:pPr lvl="0" rtl="0" algn="ctr">
              <a:spcBef>
                <a:spcPts val="0"/>
              </a:spcBef>
              <a:buNone/>
            </a:pPr>
            <a:r>
              <a:rPr lang="en-US" sz="2200"/>
              <a:t>Fully Exploratory</a:t>
            </a:r>
          </a:p>
        </p:txBody>
      </p:sp>
      <p:sp>
        <p:nvSpPr>
          <p:cNvPr id="140" name="Shape 140"/>
          <p:cNvSpPr txBox="1"/>
          <p:nvPr/>
        </p:nvSpPr>
        <p:spPr>
          <a:xfrm>
            <a:off x="6394771" y="3734938"/>
            <a:ext cx="2637000" cy="505800"/>
          </a:xfrm>
          <a:prstGeom prst="rect">
            <a:avLst/>
          </a:prstGeom>
          <a:noFill/>
          <a:ln>
            <a:noFill/>
          </a:ln>
        </p:spPr>
        <p:txBody>
          <a:bodyPr anchorCtr="0" anchor="t" bIns="91425" lIns="91425" rIns="91425" wrap="square" tIns="91425">
            <a:noAutofit/>
          </a:bodyPr>
          <a:lstStyle/>
          <a:p>
            <a:pPr lvl="0" rtl="0" algn="ctr">
              <a:spcBef>
                <a:spcPts val="0"/>
              </a:spcBef>
              <a:buNone/>
            </a:pPr>
            <a:r>
              <a:rPr lang="en-US" sz="2200"/>
              <a:t>Fully Confirmatory</a:t>
            </a:r>
          </a:p>
        </p:txBody>
      </p:sp>
      <p:sp>
        <p:nvSpPr>
          <p:cNvPr id="141" name="Shape 141"/>
          <p:cNvSpPr txBox="1"/>
          <p:nvPr/>
        </p:nvSpPr>
        <p:spPr>
          <a:xfrm>
            <a:off x="212242" y="1890473"/>
            <a:ext cx="1303200" cy="772500"/>
          </a:xfrm>
          <a:prstGeom prst="rect">
            <a:avLst/>
          </a:prstGeom>
          <a:noFill/>
          <a:ln>
            <a:noFill/>
          </a:ln>
        </p:spPr>
        <p:txBody>
          <a:bodyPr anchorCtr="0" anchor="t" bIns="91425" lIns="91425" rIns="91425" wrap="square" tIns="91425">
            <a:noAutofit/>
          </a:bodyPr>
          <a:lstStyle/>
          <a:p>
            <a:pPr lvl="0" rtl="0" algn="ctr">
              <a:spcBef>
                <a:spcPts val="0"/>
              </a:spcBef>
              <a:buNone/>
            </a:pPr>
            <a:r>
              <a:rPr lang="en-US" sz="1800"/>
              <a:t>Machine </a:t>
            </a:r>
          </a:p>
          <a:p>
            <a:pPr lvl="0" rtl="0" algn="ctr">
              <a:spcBef>
                <a:spcPts val="0"/>
              </a:spcBef>
              <a:buNone/>
            </a:pPr>
            <a:r>
              <a:rPr lang="en-US" sz="1800"/>
              <a:t>Learning</a:t>
            </a:r>
          </a:p>
        </p:txBody>
      </p:sp>
      <p:cxnSp>
        <p:nvCxnSpPr>
          <p:cNvPr id="142" name="Shape 142"/>
          <p:cNvCxnSpPr/>
          <p:nvPr/>
        </p:nvCxnSpPr>
        <p:spPr>
          <a:xfrm flipH="1">
            <a:off x="862196" y="2643903"/>
            <a:ext cx="6600" cy="858900"/>
          </a:xfrm>
          <a:prstGeom prst="straightConnector1">
            <a:avLst/>
          </a:prstGeom>
          <a:noFill/>
          <a:ln cap="flat" cmpd="sng" w="28575">
            <a:solidFill>
              <a:schemeClr val="dk2"/>
            </a:solidFill>
            <a:prstDash val="solid"/>
            <a:round/>
            <a:headEnd len="lg" w="lg" type="none"/>
            <a:tailEnd len="lg" w="lg" type="triangle"/>
          </a:ln>
        </p:spPr>
      </p:cxnSp>
      <p:sp>
        <p:nvSpPr>
          <p:cNvPr id="143" name="Shape 143"/>
          <p:cNvSpPr txBox="1"/>
          <p:nvPr/>
        </p:nvSpPr>
        <p:spPr>
          <a:xfrm>
            <a:off x="7429626" y="1890475"/>
            <a:ext cx="1521000" cy="772500"/>
          </a:xfrm>
          <a:prstGeom prst="rect">
            <a:avLst/>
          </a:prstGeom>
          <a:noFill/>
          <a:ln>
            <a:noFill/>
          </a:ln>
        </p:spPr>
        <p:txBody>
          <a:bodyPr anchorCtr="0" anchor="t" bIns="91425" lIns="91425" rIns="91425" wrap="square" tIns="91425">
            <a:noAutofit/>
          </a:bodyPr>
          <a:lstStyle/>
          <a:p>
            <a:pPr lvl="0" rtl="0" algn="ctr">
              <a:spcBef>
                <a:spcPts val="0"/>
              </a:spcBef>
              <a:buNone/>
            </a:pPr>
            <a:r>
              <a:rPr lang="en-US" sz="1800"/>
              <a:t>Direct</a:t>
            </a:r>
          </a:p>
          <a:p>
            <a:pPr lvl="0" rtl="0" algn="ctr">
              <a:spcBef>
                <a:spcPts val="0"/>
              </a:spcBef>
              <a:buNone/>
            </a:pPr>
            <a:r>
              <a:rPr lang="en-US" sz="1800"/>
              <a:t>Replication</a:t>
            </a:r>
          </a:p>
        </p:txBody>
      </p:sp>
      <p:cxnSp>
        <p:nvCxnSpPr>
          <p:cNvPr id="144" name="Shape 144"/>
          <p:cNvCxnSpPr/>
          <p:nvPr/>
        </p:nvCxnSpPr>
        <p:spPr>
          <a:xfrm flipH="1">
            <a:off x="8297295" y="2643903"/>
            <a:ext cx="6600" cy="858900"/>
          </a:xfrm>
          <a:prstGeom prst="straightConnector1">
            <a:avLst/>
          </a:prstGeom>
          <a:noFill/>
          <a:ln cap="flat" cmpd="sng" w="28575">
            <a:solidFill>
              <a:schemeClr val="dk2"/>
            </a:solidFill>
            <a:prstDash val="solid"/>
            <a:round/>
            <a:headEnd len="lg" w="lg" type="none"/>
            <a:tailEnd len="lg" w="lg" type="triangle"/>
          </a:ln>
        </p:spPr>
      </p:cxnSp>
      <p:sp>
        <p:nvSpPr>
          <p:cNvPr id="145" name="Shape 145"/>
          <p:cNvSpPr/>
          <p:nvPr/>
        </p:nvSpPr>
        <p:spPr>
          <a:xfrm>
            <a:off x="1141809" y="1880741"/>
            <a:ext cx="7002269" cy="1547680"/>
          </a:xfrm>
          <a:custGeom>
            <a:pathLst>
              <a:path extrusionOk="0" h="56351" w="292035">
                <a:moveTo>
                  <a:pt x="0" y="51616"/>
                </a:moveTo>
                <a:cubicBezTo>
                  <a:pt x="23064" y="43021"/>
                  <a:pt x="89715" y="-740"/>
                  <a:pt x="138388" y="49"/>
                </a:cubicBezTo>
                <a:cubicBezTo>
                  <a:pt x="187060" y="838"/>
                  <a:pt x="266427" y="46967"/>
                  <a:pt x="292035" y="56351"/>
                </a:cubicBezTo>
              </a:path>
            </a:pathLst>
          </a:custGeom>
          <a:noFill/>
          <a:ln cap="flat" cmpd="sng" w="28575">
            <a:solidFill>
              <a:srgbClr val="4A86E8"/>
            </a:solidFill>
            <a:prstDash val="solid"/>
            <a:round/>
            <a:headEnd len="lg" w="lg" type="none"/>
            <a:tailEnd len="lg" w="lg" type="none"/>
          </a:ln>
        </p:spPr>
      </p:sp>
      <p:sp>
        <p:nvSpPr>
          <p:cNvPr id="146" name="Shape 146"/>
          <p:cNvSpPr txBox="1"/>
          <p:nvPr/>
        </p:nvSpPr>
        <p:spPr>
          <a:xfrm>
            <a:off x="3865584" y="2268328"/>
            <a:ext cx="1303200" cy="772500"/>
          </a:xfrm>
          <a:prstGeom prst="rect">
            <a:avLst/>
          </a:prstGeom>
          <a:noFill/>
          <a:ln>
            <a:noFill/>
          </a:ln>
        </p:spPr>
        <p:txBody>
          <a:bodyPr anchorCtr="0" anchor="t" bIns="91425" lIns="91425" rIns="91425" wrap="square" tIns="91425">
            <a:noAutofit/>
          </a:bodyPr>
          <a:lstStyle/>
          <a:p>
            <a:pPr lvl="0" rtl="0" algn="ctr">
              <a:spcBef>
                <a:spcPts val="0"/>
              </a:spcBef>
              <a:buNone/>
            </a:pPr>
            <a:r>
              <a:rPr lang="en-US" sz="1800"/>
              <a:t>Everything</a:t>
            </a:r>
          </a:p>
          <a:p>
            <a:pPr lvl="0" rtl="0" algn="ctr">
              <a:spcBef>
                <a:spcPts val="0"/>
              </a:spcBef>
              <a:buNone/>
            </a:pPr>
            <a:r>
              <a:rPr lang="en-US" sz="1800"/>
              <a:t>Else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