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61" r:id="rId3"/>
    <p:sldId id="260" r:id="rId4"/>
    <p:sldId id="257"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7"/>
    <p:restoredTop sz="84899"/>
  </p:normalViewPr>
  <p:slideViewPr>
    <p:cSldViewPr snapToGrid="0" snapToObjects="1">
      <p:cViewPr>
        <p:scale>
          <a:sx n="85" d="100"/>
          <a:sy n="85" d="100"/>
        </p:scale>
        <p:origin x="1120" y="192"/>
      </p:cViewPr>
      <p:guideLst/>
    </p:cSldViewPr>
  </p:slideViewPr>
  <p:notesTextViewPr>
    <p:cViewPr>
      <p:scale>
        <a:sx n="1" d="1"/>
        <a:sy n="1" d="1"/>
      </p:scale>
      <p:origin x="0" y="0"/>
    </p:cViewPr>
  </p:notesTextViewPr>
  <p:notesViewPr>
    <p:cSldViewPr snapToGrid="0" snapToObjects="1">
      <p:cViewPr varScale="1">
        <p:scale>
          <a:sx n="77" d="100"/>
          <a:sy n="77" d="100"/>
        </p:scale>
        <p:origin x="3664" y="-63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13T23:10:25.755"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Helvetic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Helvetica Regular" charset="0"/>
              </a:defRPr>
            </a:lvl1pPr>
          </a:lstStyle>
          <a:p>
            <a:fld id="{0D3994E7-46EB-D94B-AA21-108F0B0E3E4F}" type="datetimeFigureOut">
              <a:rPr lang="en-US" smtClean="0"/>
              <a:pPr/>
              <a:t>6/23/16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Helvetic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Helvetica Regular" charset="0"/>
              </a:defRPr>
            </a:lvl1pPr>
          </a:lstStyle>
          <a:p>
            <a:fld id="{E4D82D5B-C003-FD4D-BBCE-37028DAFABFF}" type="slidenum">
              <a:rPr lang="en-US" smtClean="0"/>
              <a:pPr/>
              <a:t>‹#›</a:t>
            </a:fld>
            <a:endParaRPr lang="en-US" dirty="0"/>
          </a:p>
        </p:txBody>
      </p:sp>
    </p:spTree>
    <p:extLst>
      <p:ext uri="{BB962C8B-B14F-4D97-AF65-F5344CB8AC3E}">
        <p14:creationId xmlns:p14="http://schemas.microsoft.com/office/powerpoint/2010/main" val="72123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Helvetica Regular" charset="0"/>
        <a:ea typeface="+mn-ea"/>
        <a:cs typeface="+mn-cs"/>
      </a:defRPr>
    </a:lvl1pPr>
    <a:lvl2pPr marL="457200" algn="l" defTabSz="914400" rtl="0" eaLnBrk="1" latinLnBrk="0" hangingPunct="1">
      <a:defRPr sz="1200" b="0" i="0" kern="1200">
        <a:solidFill>
          <a:schemeClr val="tx1"/>
        </a:solidFill>
        <a:latin typeface="Helvetica Regular" charset="0"/>
        <a:ea typeface="+mn-ea"/>
        <a:cs typeface="+mn-cs"/>
      </a:defRPr>
    </a:lvl2pPr>
    <a:lvl3pPr marL="914400" algn="l" defTabSz="914400" rtl="0" eaLnBrk="1" latinLnBrk="0" hangingPunct="1">
      <a:defRPr sz="1200" b="0" i="0" kern="1200">
        <a:solidFill>
          <a:schemeClr val="tx1"/>
        </a:solidFill>
        <a:latin typeface="Helvetica Regular" charset="0"/>
        <a:ea typeface="+mn-ea"/>
        <a:cs typeface="+mn-cs"/>
      </a:defRPr>
    </a:lvl3pPr>
    <a:lvl4pPr marL="1371600" algn="l" defTabSz="914400" rtl="0" eaLnBrk="1" latinLnBrk="0" hangingPunct="1">
      <a:defRPr sz="1200" b="0" i="0" kern="1200">
        <a:solidFill>
          <a:schemeClr val="tx1"/>
        </a:solidFill>
        <a:latin typeface="Helvetica Regular" charset="0"/>
        <a:ea typeface="+mn-ea"/>
        <a:cs typeface="+mn-cs"/>
      </a:defRPr>
    </a:lvl4pPr>
    <a:lvl5pPr marL="1828800" algn="l" defTabSz="914400" rtl="0" eaLnBrk="1" latinLnBrk="0" hangingPunct="1">
      <a:defRPr sz="1200" b="0" i="0" kern="1200">
        <a:solidFill>
          <a:schemeClr val="tx1"/>
        </a:solidFill>
        <a:latin typeface="Helvetica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I’ll be talking about testosterone reactivity</a:t>
            </a:r>
            <a:r>
              <a:rPr lang="en-US" baseline="0" dirty="0" smtClean="0"/>
              <a:t> as an individual difference that may play a role in men's desire for group-based dominance and inequality.</a:t>
            </a:r>
            <a:endParaRPr lang="en-US" dirty="0"/>
          </a:p>
        </p:txBody>
      </p:sp>
      <p:sp>
        <p:nvSpPr>
          <p:cNvPr id="4" name="Slide Number Placeholder 3"/>
          <p:cNvSpPr>
            <a:spLocks noGrp="1"/>
          </p:cNvSpPr>
          <p:nvPr>
            <p:ph type="sldNum" sz="quarter" idx="10"/>
          </p:nvPr>
        </p:nvSpPr>
        <p:spPr/>
        <p:txBody>
          <a:bodyPr/>
          <a:lstStyle/>
          <a:p>
            <a:fld id="{E4D82D5B-C003-FD4D-BBCE-37028DAFABFF}" type="slidenum">
              <a:rPr lang="en-US" smtClean="0"/>
              <a:pPr/>
              <a:t>1</a:t>
            </a:fld>
            <a:endParaRPr lang="en-US" dirty="0"/>
          </a:p>
        </p:txBody>
      </p:sp>
    </p:spTree>
    <p:extLst>
      <p:ext uri="{BB962C8B-B14F-4D97-AF65-F5344CB8AC3E}">
        <p14:creationId xmlns:p14="http://schemas.microsoft.com/office/powerpoint/2010/main" val="186043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latin typeface="Helvetica Regular" charset="0"/>
                <a:ea typeface="+mn-ea"/>
                <a:cs typeface="+mn-cs"/>
              </a:rPr>
              <a:t>Social</a:t>
            </a:r>
            <a:r>
              <a:rPr lang="en-US" sz="1200" b="0" i="0" kern="1200" baseline="0" dirty="0" smtClean="0">
                <a:solidFill>
                  <a:schemeClr val="tx1"/>
                </a:solidFill>
                <a:latin typeface="Helvetica Regular" charset="0"/>
                <a:ea typeface="+mn-ea"/>
                <a:cs typeface="+mn-cs"/>
              </a:rPr>
              <a:t> dominance is a process that can't really exist outside of some sort of status hierarchy, and</a:t>
            </a:r>
            <a:endParaRPr lang="en-US" sz="1200" b="0" i="0" kern="1200" dirty="0" smtClean="0">
              <a:solidFill>
                <a:schemeClr val="tx1"/>
              </a:solidFill>
              <a:latin typeface="Helvetica Regular" charset="0"/>
              <a:ea typeface="+mn-ea"/>
              <a:cs typeface="+mn-cs"/>
            </a:endParaRPr>
          </a:p>
          <a:p>
            <a:endParaRPr lang="en-US" sz="1200" b="0" i="0" kern="1200" dirty="0" smtClean="0">
              <a:solidFill>
                <a:schemeClr val="tx1"/>
              </a:solidFill>
              <a:latin typeface="Helvetica Regular" charset="0"/>
              <a:ea typeface="+mn-ea"/>
              <a:cs typeface="+mn-cs"/>
            </a:endParaRPr>
          </a:p>
          <a:p>
            <a:r>
              <a:rPr lang="en-US" sz="1200" b="0" i="0" kern="1200" dirty="0" smtClean="0">
                <a:solidFill>
                  <a:schemeClr val="tx1"/>
                </a:solidFill>
                <a:latin typeface="Helvetica Regular" charset="0"/>
                <a:ea typeface="+mn-ea"/>
                <a:cs typeface="+mn-cs"/>
              </a:rPr>
              <a:t>status hierarchies are ubiquitous across both human and animal societies,</a:t>
            </a:r>
            <a:r>
              <a:rPr lang="en-US" sz="1200" b="0" i="0" kern="1200" baseline="0" dirty="0" smtClean="0">
                <a:solidFill>
                  <a:schemeClr val="tx1"/>
                </a:solidFill>
                <a:latin typeface="Helvetica Regular" charset="0"/>
                <a:ea typeface="+mn-ea"/>
                <a:cs typeface="+mn-cs"/>
              </a:rPr>
              <a:t> modern and historical.</a:t>
            </a:r>
            <a:endParaRPr lang="en-US" sz="1200" b="0" i="0" kern="1200" dirty="0" smtClean="0">
              <a:solidFill>
                <a:schemeClr val="tx1"/>
              </a:solidFill>
              <a:latin typeface="Helvetica Regular" charset="0"/>
              <a:ea typeface="+mn-ea"/>
              <a:cs typeface="+mn-cs"/>
            </a:endParaRPr>
          </a:p>
          <a:p>
            <a:endParaRPr lang="en-US" sz="1200" b="0" i="0" kern="1200" dirty="0" smtClean="0">
              <a:solidFill>
                <a:schemeClr val="tx1"/>
              </a:solidFill>
              <a:latin typeface="Helvetica Regular" charset="0"/>
              <a:ea typeface="+mn-ea"/>
              <a:cs typeface="+mn-cs"/>
            </a:endParaRPr>
          </a:p>
          <a:p>
            <a:r>
              <a:rPr lang="en-US" sz="1200" b="0" i="0" kern="1200" dirty="0" smtClean="0">
                <a:solidFill>
                  <a:schemeClr val="tx1"/>
                </a:solidFill>
                <a:latin typeface="Helvetica Regular" charset="0"/>
                <a:ea typeface="+mn-ea"/>
                <a:cs typeface="+mn-cs"/>
              </a:rPr>
              <a:t>Within</a:t>
            </a:r>
            <a:r>
              <a:rPr lang="en-US" sz="1200" b="0" i="0" kern="1200" baseline="0" dirty="0" smtClean="0">
                <a:solidFill>
                  <a:schemeClr val="tx1"/>
                </a:solidFill>
                <a:latin typeface="Helvetica Regular" charset="0"/>
                <a:ea typeface="+mn-ea"/>
                <a:cs typeface="+mn-cs"/>
              </a:rPr>
              <a:t> a </a:t>
            </a:r>
            <a:r>
              <a:rPr lang="en-US" sz="1200" b="0" i="0" kern="1200" dirty="0" smtClean="0">
                <a:solidFill>
                  <a:schemeClr val="tx1"/>
                </a:solidFill>
                <a:latin typeface="Helvetica Regular" charset="0"/>
                <a:ea typeface="+mn-ea"/>
                <a:cs typeface="+mn-cs"/>
              </a:rPr>
              <a:t>status hierarchy, those with high standing often enjoy access to valued resources and power over lower ranking members.</a:t>
            </a:r>
          </a:p>
          <a:p>
            <a:endParaRPr lang="en-US" sz="1200" b="0" i="0" kern="1200" dirty="0" smtClean="0">
              <a:solidFill>
                <a:schemeClr val="tx1"/>
              </a:solidFill>
              <a:latin typeface="Helvetica Regular" charset="0"/>
              <a:ea typeface="+mn-ea"/>
              <a:cs typeface="+mn-cs"/>
            </a:endParaRPr>
          </a:p>
          <a:p>
            <a:r>
              <a:rPr lang="en-US" sz="1200" b="0" i="0" kern="1200" dirty="0" smtClean="0">
                <a:solidFill>
                  <a:schemeClr val="tx1"/>
                </a:solidFill>
                <a:latin typeface="Helvetica Regular" charset="0"/>
                <a:ea typeface="+mn-ea"/>
                <a:cs typeface="+mn-cs"/>
              </a:rPr>
              <a:t>By power I mean that high status individuals often have the ability to influence others’ outcomes simply by virtue of having control over resources.</a:t>
            </a:r>
          </a:p>
          <a:p>
            <a:endParaRPr lang="en-US" sz="1200" b="0" i="0" kern="1200" dirty="0" smtClean="0">
              <a:solidFill>
                <a:schemeClr val="tx1"/>
              </a:solidFill>
              <a:latin typeface="Helvetica Regular" charset="0"/>
              <a:ea typeface="+mn-ea"/>
              <a:cs typeface="+mn-cs"/>
            </a:endParaRPr>
          </a:p>
          <a:p>
            <a:r>
              <a:rPr lang="en-US" sz="1200" b="0" i="0" kern="1200" dirty="0" smtClean="0">
                <a:solidFill>
                  <a:schemeClr val="tx1"/>
                </a:solidFill>
                <a:latin typeface="Helvetica Regular" charset="0"/>
                <a:ea typeface="+mn-ea"/>
                <a:cs typeface="+mn-cs"/>
              </a:rPr>
              <a:t>Given the ubiquity of status hierarchies and the benefits afforded to individuals at the top of them, humans likely evolved psychological mechanisms for</a:t>
            </a:r>
            <a:r>
              <a:rPr lang="en-US" sz="1200" b="0" i="0" kern="1200" baseline="0" dirty="0" smtClean="0">
                <a:solidFill>
                  <a:schemeClr val="tx1"/>
                </a:solidFill>
                <a:latin typeface="Helvetica Regular" charset="0"/>
                <a:ea typeface="+mn-ea"/>
                <a:cs typeface="+mn-cs"/>
              </a:rPr>
              <a:t> navigating status hierarchies.</a:t>
            </a:r>
            <a:endParaRPr lang="en-US" sz="1200" b="0" i="0" kern="1200" dirty="0" smtClean="0">
              <a:solidFill>
                <a:schemeClr val="tx1"/>
              </a:solidFill>
              <a:latin typeface="Helvetica Regular" charset="0"/>
              <a:ea typeface="+mn-ea"/>
              <a:cs typeface="+mn-cs"/>
            </a:endParaRPr>
          </a:p>
          <a:p>
            <a:endParaRPr lang="en-US" sz="1200" b="0" i="0" kern="1200" dirty="0" smtClean="0">
              <a:solidFill>
                <a:schemeClr val="tx1"/>
              </a:solidFill>
              <a:latin typeface="Helvetica Regular"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Helvetica Regular" charset="0"/>
                <a:ea typeface="+mn-ea"/>
                <a:cs typeface="+mn-cs"/>
              </a:rPr>
              <a:t>Evidence suggest testosterone plays an important role in these mechanisms in both animals and humans</a:t>
            </a:r>
            <a:r>
              <a:rPr lang="en-US" sz="1200" b="0" i="0" kern="1200" baseline="0" dirty="0" smtClean="0">
                <a:solidFill>
                  <a:schemeClr val="tx1"/>
                </a:solidFill>
                <a:latin typeface="Helvetica Regular" charset="0"/>
                <a:ea typeface="+mn-ea"/>
                <a:cs typeface="+mn-cs"/>
              </a:rPr>
              <a:t>. </a:t>
            </a:r>
            <a:r>
              <a:rPr lang="en-US" sz="1200" b="0" i="0" kern="1200" dirty="0" smtClean="0">
                <a:solidFill>
                  <a:schemeClr val="tx1"/>
                </a:solidFill>
                <a:latin typeface="Helvetica Regular" charset="0"/>
                <a:ea typeface="+mn-ea"/>
                <a:cs typeface="+mn-cs"/>
              </a:rPr>
              <a:t>Studies in humans have demonstrated that testosterone not only motivates status-seeking but increases vigilance and emotional reactivity to dominance cues.`</a:t>
            </a:r>
          </a:p>
          <a:p>
            <a:endParaRPr lang="en-US" sz="1200" b="0" i="0" kern="1200" dirty="0" smtClean="0">
              <a:solidFill>
                <a:schemeClr val="tx1"/>
              </a:solidFill>
              <a:latin typeface="Helvetica Regular"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Helvetica Regular" charset="0"/>
                <a:ea typeface="+mn-ea"/>
                <a:cs typeface="+mn-cs"/>
              </a:rPr>
              <a:t>However, much of the research on testosterone and dominance has been conducted in the context of leadership and competition within groups; it’s not clear whether this relationship is bounded</a:t>
            </a:r>
            <a:r>
              <a:rPr lang="en-US" sz="1200" b="0" i="0" kern="1200" baseline="0" dirty="0" smtClean="0">
                <a:solidFill>
                  <a:schemeClr val="tx1"/>
                </a:solidFill>
                <a:latin typeface="Helvetica Regular" charset="0"/>
                <a:ea typeface="+mn-ea"/>
                <a:cs typeface="+mn-cs"/>
              </a:rPr>
              <a:t> within an </a:t>
            </a:r>
            <a:r>
              <a:rPr lang="en-US" sz="1200" b="0" i="0" kern="1200" dirty="0" smtClean="0">
                <a:solidFill>
                  <a:schemeClr val="tx1"/>
                </a:solidFill>
                <a:latin typeface="Helvetica Regular" charset="0"/>
                <a:ea typeface="+mn-ea"/>
                <a:cs typeface="+mn-cs"/>
              </a:rPr>
              <a:t>interpersonal context or extendable to group-based dominance in general.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Helvetica Regular"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Helvetica Regular" charset="0"/>
                <a:ea typeface="+mn-ea"/>
                <a:cs typeface="+mn-cs"/>
              </a:rPr>
              <a:t>Given</a:t>
            </a:r>
            <a:r>
              <a:rPr lang="en-US" sz="1200" b="0" i="0" kern="1200" baseline="0" dirty="0" smtClean="0">
                <a:solidFill>
                  <a:schemeClr val="tx1"/>
                </a:solidFill>
                <a:latin typeface="Helvetica Regular" charset="0"/>
                <a:ea typeface="+mn-ea"/>
                <a:cs typeface="+mn-cs"/>
              </a:rPr>
              <a:t> that d</a:t>
            </a:r>
            <a:r>
              <a:rPr lang="en-US" sz="1200" b="0" i="0" kern="1200" dirty="0" smtClean="0">
                <a:solidFill>
                  <a:schemeClr val="tx1"/>
                </a:solidFill>
                <a:latin typeface="Helvetica Regular" charset="0"/>
                <a:ea typeface="+mn-ea"/>
                <a:cs typeface="+mn-cs"/>
              </a:rPr>
              <a:t>ominance at multiple levels likely affords access to a wide variety of fitness relevant resources,</a:t>
            </a:r>
            <a:r>
              <a:rPr lang="en-US" sz="1200" b="0" i="0" kern="1200" baseline="0" dirty="0" smtClean="0">
                <a:solidFill>
                  <a:schemeClr val="tx1"/>
                </a:solidFill>
                <a:latin typeface="Helvetica Regular" charset="0"/>
                <a:ea typeface="+mn-ea"/>
                <a:cs typeface="+mn-cs"/>
              </a:rPr>
              <a:t> i</a:t>
            </a:r>
            <a:r>
              <a:rPr lang="en-US" sz="1200" b="0" i="0" kern="1200" dirty="0" smtClean="0">
                <a:solidFill>
                  <a:schemeClr val="tx1"/>
                </a:solidFill>
                <a:latin typeface="Helvetica Regular" charset="0"/>
                <a:ea typeface="+mn-ea"/>
                <a:cs typeface="+mn-cs"/>
              </a:rPr>
              <a:t>t’s possible that testosterone also plays a role in discrimination and support for institutional processes that produce better outcomes for dominants than for subordinates.</a:t>
            </a:r>
          </a:p>
          <a:p>
            <a:endParaRPr lang="en-US" sz="1200" b="0" i="0" kern="1200" dirty="0" smtClean="0">
              <a:solidFill>
                <a:schemeClr val="tx1"/>
              </a:solidFill>
              <a:latin typeface="Helvetica Regular" charset="0"/>
              <a:ea typeface="+mn-ea"/>
              <a:cs typeface="+mn-cs"/>
            </a:endParaRPr>
          </a:p>
          <a:p>
            <a:r>
              <a:rPr lang="en-US" sz="1200" b="0" i="0" kern="1200" dirty="0" smtClean="0">
                <a:solidFill>
                  <a:schemeClr val="tx1"/>
                </a:solidFill>
                <a:latin typeface="Helvetica Regular" charset="0"/>
                <a:ea typeface="+mn-ea"/>
                <a:cs typeface="+mn-cs"/>
              </a:rPr>
              <a:t>We sought to test this general hypothesis that testosterone may influence not only interpersonal dominance but intergroup dominance as well. Specifically, testosterone reactivity may reflect an individual</a:t>
            </a:r>
            <a:r>
              <a:rPr lang="en-US" sz="1200" b="0" i="0" kern="1200" baseline="0" dirty="0" smtClean="0">
                <a:solidFill>
                  <a:schemeClr val="tx1"/>
                </a:solidFill>
                <a:latin typeface="Helvetica Regular" charset="0"/>
                <a:ea typeface="+mn-ea"/>
                <a:cs typeface="+mn-cs"/>
              </a:rPr>
              <a:t> difference in sensitivity to status information.</a:t>
            </a:r>
            <a:r>
              <a:rPr lang="en-US" sz="1200" b="0" i="0" kern="1200" dirty="0" smtClean="0">
                <a:solidFill>
                  <a:schemeClr val="tx1"/>
                </a:solidFill>
                <a:latin typeface="Helvetica Regular" charset="0"/>
                <a:ea typeface="+mn-ea"/>
                <a:cs typeface="+mn-cs"/>
              </a:rPr>
              <a:t> The data come from research conducted for slightly different purposes, so keep</a:t>
            </a:r>
            <a:r>
              <a:rPr lang="en-US" sz="1200" b="0" i="0" kern="1200" baseline="0" dirty="0" smtClean="0">
                <a:solidFill>
                  <a:schemeClr val="tx1"/>
                </a:solidFill>
                <a:latin typeface="Helvetica Regular" charset="0"/>
                <a:ea typeface="+mn-ea"/>
                <a:cs typeface="+mn-cs"/>
              </a:rPr>
              <a:t> in mind that our analyses are exploratory.</a:t>
            </a:r>
            <a:endParaRPr lang="en-US" sz="1200" b="0" i="0" kern="1200" dirty="0" smtClean="0">
              <a:solidFill>
                <a:schemeClr val="tx1"/>
              </a:solidFill>
              <a:latin typeface="Helvetica Regular" charset="0"/>
              <a:ea typeface="+mn-ea"/>
              <a:cs typeface="+mn-cs"/>
            </a:endParaRPr>
          </a:p>
        </p:txBody>
      </p:sp>
      <p:sp>
        <p:nvSpPr>
          <p:cNvPr id="4" name="Slide Number Placeholder 3"/>
          <p:cNvSpPr>
            <a:spLocks noGrp="1"/>
          </p:cNvSpPr>
          <p:nvPr>
            <p:ph type="sldNum" sz="quarter" idx="10"/>
          </p:nvPr>
        </p:nvSpPr>
        <p:spPr/>
        <p:txBody>
          <a:bodyPr/>
          <a:lstStyle/>
          <a:p>
            <a:fld id="{E4D82D5B-C003-FD4D-BBCE-37028DAFABFF}" type="slidenum">
              <a:rPr lang="en-US" smtClean="0"/>
              <a:pPr/>
              <a:t>2</a:t>
            </a:fld>
            <a:endParaRPr lang="en-US" dirty="0"/>
          </a:p>
        </p:txBody>
      </p:sp>
    </p:spTree>
    <p:extLst>
      <p:ext uri="{BB962C8B-B14F-4D97-AF65-F5344CB8AC3E}">
        <p14:creationId xmlns:p14="http://schemas.microsoft.com/office/powerpoint/2010/main" val="130726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274</a:t>
            </a:r>
            <a:r>
              <a:rPr lang="en-US" baseline="0" dirty="0" smtClean="0"/>
              <a:t> college men gave saliva samples before undergoing </a:t>
            </a:r>
            <a:r>
              <a:rPr lang="en-US" baseline="0" dirty="0" smtClean="0"/>
              <a:t>a power manipulation: </a:t>
            </a:r>
            <a:r>
              <a:rPr lang="en-US" baseline="0" dirty="0" smtClean="0"/>
              <a:t>men either wrote about a time when someone else had power over them (low power condition), or they wrote about having power over others (high power condition). Then they gave a 2nd saliva sample and filled out the social dominance orientation </a:t>
            </a:r>
            <a:r>
              <a:rPr lang="en-US" baseline="0" dirty="0" smtClean="0"/>
              <a:t>scale, which captures desire for group-based dominance and inequality.</a:t>
            </a:r>
          </a:p>
        </p:txBody>
      </p:sp>
      <p:sp>
        <p:nvSpPr>
          <p:cNvPr id="4" name="Slide Number Placeholder 3"/>
          <p:cNvSpPr>
            <a:spLocks noGrp="1"/>
          </p:cNvSpPr>
          <p:nvPr>
            <p:ph type="sldNum" sz="quarter" idx="10"/>
          </p:nvPr>
        </p:nvSpPr>
        <p:spPr/>
        <p:txBody>
          <a:bodyPr/>
          <a:lstStyle/>
          <a:p>
            <a:fld id="{E4D82D5B-C003-FD4D-BBCE-37028DAFABFF}" type="slidenum">
              <a:rPr lang="en-US" smtClean="0"/>
              <a:t>3</a:t>
            </a:fld>
            <a:endParaRPr lang="en-US"/>
          </a:p>
        </p:txBody>
      </p:sp>
    </p:spTree>
    <p:extLst>
      <p:ext uri="{BB962C8B-B14F-4D97-AF65-F5344CB8AC3E}">
        <p14:creationId xmlns:p14="http://schemas.microsoft.com/office/powerpoint/2010/main" val="132122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smtClean="0">
                <a:latin typeface="Helvetica" charset="0"/>
                <a:ea typeface="Helvetica" charset="0"/>
                <a:cs typeface="Helvetica" charset="0"/>
              </a:rPr>
              <a:t>So here are the results. On the x-axis is testosterone reactivity, measured as residual change in testosterone, and the y-axis is social dominance orientation.</a:t>
            </a:r>
          </a:p>
          <a:p>
            <a:endParaRPr lang="en-US" sz="1200" b="0" baseline="0" dirty="0" smtClean="0">
              <a:latin typeface="Helvetica" charset="0"/>
              <a:ea typeface="Helvetica" charset="0"/>
              <a:cs typeface="Helvetica" charset="0"/>
            </a:endParaRPr>
          </a:p>
          <a:p>
            <a:r>
              <a:rPr lang="en-US" sz="1200" b="0" baseline="0" dirty="0" smtClean="0">
                <a:latin typeface="Helvetica" charset="0"/>
                <a:ea typeface="Helvetica" charset="0"/>
                <a:cs typeface="Helvetica" charset="0"/>
              </a:rPr>
              <a:t>As a side note, the power manipulation did not have a significant main effect on testosterone.</a:t>
            </a:r>
          </a:p>
          <a:p>
            <a:endParaRPr lang="en-US" sz="1200" b="0" baseline="0" dirty="0" smtClean="0">
              <a:latin typeface="Helvetica" charset="0"/>
              <a:ea typeface="Helvetica" charset="0"/>
              <a:cs typeface="Helvetica" charset="0"/>
            </a:endParaRPr>
          </a:p>
          <a:p>
            <a:r>
              <a:rPr lang="en-US" sz="1200" b="0" baseline="0" dirty="0" smtClean="0">
                <a:latin typeface="Helvetica" charset="0"/>
                <a:ea typeface="Helvetica" charset="0"/>
                <a:cs typeface="Helvetica" charset="0"/>
              </a:rPr>
              <a:t>But the manipulation did have an effect on social dominance orientation, depending on testosterone reactivity.</a:t>
            </a:r>
          </a:p>
          <a:p>
            <a:endParaRPr lang="en-US" sz="1200" b="0" baseline="0" dirty="0" smtClean="0">
              <a:latin typeface="Helvetica" charset="0"/>
              <a:ea typeface="Helvetica" charset="0"/>
              <a:cs typeface="Helvetica" charset="0"/>
            </a:endParaRPr>
          </a:p>
          <a:p>
            <a:r>
              <a:rPr lang="en-US" sz="1200" b="0" baseline="0" dirty="0" smtClean="0">
                <a:latin typeface="Helvetica" charset="0"/>
                <a:ea typeface="Helvetica" charset="0"/>
                <a:cs typeface="Helvetica" charset="0"/>
              </a:rPr>
              <a:t>For men in the low power condition, there was a positive relationship between testosterone reactivity and SDO.</a:t>
            </a:r>
          </a:p>
          <a:p>
            <a:endParaRPr lang="en-US" sz="1200" b="0" baseline="0" dirty="0" smtClean="0">
              <a:latin typeface="Helvetica" charset="0"/>
              <a:ea typeface="Helvetica" charset="0"/>
              <a:cs typeface="Helvetica" charset="0"/>
            </a:endParaRPr>
          </a:p>
          <a:p>
            <a:r>
              <a:rPr lang="en-US" sz="1200" b="0" baseline="0" dirty="0" smtClean="0">
                <a:latin typeface="Helvetica" charset="0"/>
                <a:ea typeface="Helvetica" charset="0"/>
                <a:cs typeface="Helvetica" charset="0"/>
              </a:rPr>
              <a:t>For men in the high power condition, there was a negative relationship between testosterone reactivity and SDO.</a:t>
            </a:r>
          </a:p>
          <a:p>
            <a:endParaRPr lang="en-US" sz="1200" b="0" baseline="0" dirty="0" smtClean="0">
              <a:latin typeface="Helvetica" charset="0"/>
              <a:ea typeface="Helvetica" charset="0"/>
              <a:cs typeface="Helvetica"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smtClean="0">
                <a:latin typeface="Helvetica" charset="0"/>
                <a:ea typeface="Helvetica" charset="0"/>
                <a:cs typeface="Helvetica" charset="0"/>
              </a:rPr>
              <a:t>One interpretation is that testosterone reactivity reflects sensitivity to status information. If this is the case, then it seems status sensitive men are downregulating SDO when they have high power, and they're upregulating SDO when they have low-power.</a:t>
            </a:r>
          </a:p>
        </p:txBody>
      </p:sp>
      <p:sp>
        <p:nvSpPr>
          <p:cNvPr id="4" name="Slide Number Placeholder 3"/>
          <p:cNvSpPr>
            <a:spLocks noGrp="1"/>
          </p:cNvSpPr>
          <p:nvPr>
            <p:ph type="sldNum" sz="quarter" idx="10"/>
          </p:nvPr>
        </p:nvSpPr>
        <p:spPr/>
        <p:txBody>
          <a:bodyPr/>
          <a:lstStyle/>
          <a:p>
            <a:fld id="{E4D82D5B-C003-FD4D-BBCE-37028DAFABFF}" type="slidenum">
              <a:rPr lang="en-US" smtClean="0"/>
              <a:pPr/>
              <a:t>4</a:t>
            </a:fld>
            <a:endParaRPr lang="en-US" dirty="0"/>
          </a:p>
        </p:txBody>
      </p:sp>
    </p:spTree>
    <p:extLst>
      <p:ext uri="{BB962C8B-B14F-4D97-AF65-F5344CB8AC3E}">
        <p14:creationId xmlns:p14="http://schemas.microsoft.com/office/powerpoint/2010/main" val="332435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takeaways. Power's</a:t>
            </a:r>
            <a:r>
              <a:rPr lang="en-US" baseline="0" dirty="0" smtClean="0"/>
              <a:t> effect on SDO seems to depend on T reactivity. This may reflect an adaptive mechanism that draws attention to status information and regulates social dominance beliefs to maximize benefits and minimize costs.</a:t>
            </a:r>
          </a:p>
          <a:p>
            <a:endParaRPr lang="en-US" baseline="0" dirty="0" smtClean="0"/>
          </a:p>
          <a:p>
            <a:r>
              <a:rPr lang="en-US" baseline="0" dirty="0" smtClean="0"/>
              <a:t>There are likely many interpretations for these data.</a:t>
            </a:r>
          </a:p>
          <a:p>
            <a:endParaRPr lang="en-US" baseline="0" dirty="0" smtClean="0"/>
          </a:p>
          <a:p>
            <a:r>
              <a:rPr lang="en-US" dirty="0" smtClean="0"/>
              <a:t>Another interpretation is that testosterone reactivity reflects a </a:t>
            </a:r>
            <a:r>
              <a:rPr lang="en-US" baseline="0" dirty="0" smtClean="0"/>
              <a:t>motivation to achieve power, such that increases reflect high power motivation and decreases reflect low motivation. Then power motivated men have their need satisfied in the high power condition, so they down regulate SDO;  in the low power condition, they up regulate SDO.</a:t>
            </a:r>
          </a:p>
          <a:p>
            <a:endParaRPr lang="en-US" baseline="0" dirty="0" smtClean="0"/>
          </a:p>
          <a:p>
            <a:r>
              <a:rPr lang="en-US" baseline="0" dirty="0" smtClean="0"/>
              <a:t>There are also likely many potential moderators, like cortisol, sex, and trait dominance.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null effects are interesting too: a standard power manipulation with a relatively large sample failed to produce a significant main effect on testosterone. Also, testosterone was not directly related to trait dominance nor SDO.</a:t>
            </a:r>
          </a:p>
          <a:p>
            <a:endParaRPr lang="en-US" baseline="0" dirty="0" smtClean="0"/>
          </a:p>
          <a:p>
            <a:r>
              <a:rPr lang="en-US" baseline="0" dirty="0" smtClean="0"/>
              <a:t>Please feel free to suggest other interpretations. These data are available on the open science framework. Thank you to Robin Edelstein and the PRH lab; the Core Assay Lab and thoughtful students and faculty at Michigan; my advisor Josh Ackerman. And thank you all for listening.</a:t>
            </a:r>
          </a:p>
          <a:p>
            <a:endParaRPr lang="en-US" dirty="0" smtClean="0"/>
          </a:p>
          <a:p>
            <a:r>
              <a:rPr lang="en-US" dirty="0" err="1" smtClean="0"/>
              <a:t>Goldey</a:t>
            </a:r>
            <a:r>
              <a:rPr lang="en-US" dirty="0" smtClean="0"/>
              <a:t>, K. L., &amp; van Anders, S. M. (2015). Sexual modulation of testosterone: insights for humans from across species. Adaptive Human Behavior and Physiology, 1(2), 93-123.</a:t>
            </a:r>
            <a:endParaRPr lang="en-US" dirty="0"/>
          </a:p>
        </p:txBody>
      </p:sp>
      <p:sp>
        <p:nvSpPr>
          <p:cNvPr id="4" name="Slide Number Placeholder 3"/>
          <p:cNvSpPr>
            <a:spLocks noGrp="1"/>
          </p:cNvSpPr>
          <p:nvPr>
            <p:ph type="sldNum" sz="quarter" idx="10"/>
          </p:nvPr>
        </p:nvSpPr>
        <p:spPr/>
        <p:txBody>
          <a:bodyPr/>
          <a:lstStyle/>
          <a:p>
            <a:fld id="{E4D82D5B-C003-FD4D-BBCE-37028DAFABFF}" type="slidenum">
              <a:rPr lang="en-US" smtClean="0"/>
              <a:pPr/>
              <a:t>5</a:t>
            </a:fld>
            <a:endParaRPr lang="en-US" dirty="0"/>
          </a:p>
        </p:txBody>
      </p:sp>
    </p:spTree>
    <p:extLst>
      <p:ext uri="{BB962C8B-B14F-4D97-AF65-F5344CB8AC3E}">
        <p14:creationId xmlns:p14="http://schemas.microsoft.com/office/powerpoint/2010/main" val="424503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433AE5-EB92-564A-AC74-C6610D79CED5}" type="datetimeFigureOut">
              <a:rPr lang="en-US" smtClean="0"/>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1ED83-6FF6-5249-886E-DA1C2F9E174E}" type="slidenum">
              <a:rPr lang="en-US" smtClean="0"/>
              <a:t>‹#›</a:t>
            </a:fld>
            <a:endParaRPr lang="en-US"/>
          </a:p>
        </p:txBody>
      </p:sp>
    </p:spTree>
    <p:extLst>
      <p:ext uri="{BB962C8B-B14F-4D97-AF65-F5344CB8AC3E}">
        <p14:creationId xmlns:p14="http://schemas.microsoft.com/office/powerpoint/2010/main" val="50890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433AE5-EB92-564A-AC74-C6610D79CED5}" type="datetimeFigureOut">
              <a:rPr lang="en-US" smtClean="0"/>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1ED83-6FF6-5249-886E-DA1C2F9E174E}" type="slidenum">
              <a:rPr lang="en-US" smtClean="0"/>
              <a:t>‹#›</a:t>
            </a:fld>
            <a:endParaRPr lang="en-US"/>
          </a:p>
        </p:txBody>
      </p:sp>
    </p:spTree>
    <p:extLst>
      <p:ext uri="{BB962C8B-B14F-4D97-AF65-F5344CB8AC3E}">
        <p14:creationId xmlns:p14="http://schemas.microsoft.com/office/powerpoint/2010/main" val="151541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433AE5-EB92-564A-AC74-C6610D79CED5}" type="datetimeFigureOut">
              <a:rPr lang="en-US" smtClean="0"/>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1ED83-6FF6-5249-886E-DA1C2F9E174E}" type="slidenum">
              <a:rPr lang="en-US" smtClean="0"/>
              <a:t>‹#›</a:t>
            </a:fld>
            <a:endParaRPr lang="en-US"/>
          </a:p>
        </p:txBody>
      </p:sp>
    </p:spTree>
    <p:extLst>
      <p:ext uri="{BB962C8B-B14F-4D97-AF65-F5344CB8AC3E}">
        <p14:creationId xmlns:p14="http://schemas.microsoft.com/office/powerpoint/2010/main" val="42217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433AE5-EB92-564A-AC74-C6610D79CED5}" type="datetimeFigureOut">
              <a:rPr lang="en-US" smtClean="0"/>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1ED83-6FF6-5249-886E-DA1C2F9E174E}" type="slidenum">
              <a:rPr lang="en-US" smtClean="0"/>
              <a:t>‹#›</a:t>
            </a:fld>
            <a:endParaRPr lang="en-US"/>
          </a:p>
        </p:txBody>
      </p:sp>
    </p:spTree>
    <p:extLst>
      <p:ext uri="{BB962C8B-B14F-4D97-AF65-F5344CB8AC3E}">
        <p14:creationId xmlns:p14="http://schemas.microsoft.com/office/powerpoint/2010/main" val="181542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33AE5-EB92-564A-AC74-C6610D79CED5}" type="datetimeFigureOut">
              <a:rPr lang="en-US" smtClean="0"/>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1ED83-6FF6-5249-886E-DA1C2F9E174E}" type="slidenum">
              <a:rPr lang="en-US" smtClean="0"/>
              <a:t>‹#›</a:t>
            </a:fld>
            <a:endParaRPr lang="en-US"/>
          </a:p>
        </p:txBody>
      </p:sp>
    </p:spTree>
    <p:extLst>
      <p:ext uri="{BB962C8B-B14F-4D97-AF65-F5344CB8AC3E}">
        <p14:creationId xmlns:p14="http://schemas.microsoft.com/office/powerpoint/2010/main" val="42156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433AE5-EB92-564A-AC74-C6610D79CED5}" type="datetimeFigureOut">
              <a:rPr lang="en-US" smtClean="0"/>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21ED83-6FF6-5249-886E-DA1C2F9E174E}" type="slidenum">
              <a:rPr lang="en-US" smtClean="0"/>
              <a:t>‹#›</a:t>
            </a:fld>
            <a:endParaRPr lang="en-US"/>
          </a:p>
        </p:txBody>
      </p:sp>
    </p:spTree>
    <p:extLst>
      <p:ext uri="{BB962C8B-B14F-4D97-AF65-F5344CB8AC3E}">
        <p14:creationId xmlns:p14="http://schemas.microsoft.com/office/powerpoint/2010/main" val="65191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433AE5-EB92-564A-AC74-C6610D79CED5}" type="datetimeFigureOut">
              <a:rPr lang="en-US" smtClean="0"/>
              <a:t>6/23/16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21ED83-6FF6-5249-886E-DA1C2F9E174E}" type="slidenum">
              <a:rPr lang="en-US" smtClean="0"/>
              <a:t>‹#›</a:t>
            </a:fld>
            <a:endParaRPr lang="en-US"/>
          </a:p>
        </p:txBody>
      </p:sp>
    </p:spTree>
    <p:extLst>
      <p:ext uri="{BB962C8B-B14F-4D97-AF65-F5344CB8AC3E}">
        <p14:creationId xmlns:p14="http://schemas.microsoft.com/office/powerpoint/2010/main" val="28141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433AE5-EB92-564A-AC74-C6610D79CED5}" type="datetimeFigureOut">
              <a:rPr lang="en-US" smtClean="0"/>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21ED83-6FF6-5249-886E-DA1C2F9E174E}" type="slidenum">
              <a:rPr lang="en-US" smtClean="0"/>
              <a:t>‹#›</a:t>
            </a:fld>
            <a:endParaRPr lang="en-US"/>
          </a:p>
        </p:txBody>
      </p:sp>
    </p:spTree>
    <p:extLst>
      <p:ext uri="{BB962C8B-B14F-4D97-AF65-F5344CB8AC3E}">
        <p14:creationId xmlns:p14="http://schemas.microsoft.com/office/powerpoint/2010/main" val="103271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33AE5-EB92-564A-AC74-C6610D79CED5}" type="datetimeFigureOut">
              <a:rPr lang="en-US" smtClean="0"/>
              <a:t>6/23/16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21ED83-6FF6-5249-886E-DA1C2F9E174E}" type="slidenum">
              <a:rPr lang="en-US" smtClean="0"/>
              <a:t>‹#›</a:t>
            </a:fld>
            <a:endParaRPr lang="en-US"/>
          </a:p>
        </p:txBody>
      </p:sp>
    </p:spTree>
    <p:extLst>
      <p:ext uri="{BB962C8B-B14F-4D97-AF65-F5344CB8AC3E}">
        <p14:creationId xmlns:p14="http://schemas.microsoft.com/office/powerpoint/2010/main" val="85206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33AE5-EB92-564A-AC74-C6610D79CED5}" type="datetimeFigureOut">
              <a:rPr lang="en-US" smtClean="0"/>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21ED83-6FF6-5249-886E-DA1C2F9E174E}" type="slidenum">
              <a:rPr lang="en-US" smtClean="0"/>
              <a:t>‹#›</a:t>
            </a:fld>
            <a:endParaRPr lang="en-US"/>
          </a:p>
        </p:txBody>
      </p:sp>
    </p:spTree>
    <p:extLst>
      <p:ext uri="{BB962C8B-B14F-4D97-AF65-F5344CB8AC3E}">
        <p14:creationId xmlns:p14="http://schemas.microsoft.com/office/powerpoint/2010/main" val="129726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33AE5-EB92-564A-AC74-C6610D79CED5}" type="datetimeFigureOut">
              <a:rPr lang="en-US" smtClean="0"/>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21ED83-6FF6-5249-886E-DA1C2F9E174E}" type="slidenum">
              <a:rPr lang="en-US" smtClean="0"/>
              <a:t>‹#›</a:t>
            </a:fld>
            <a:endParaRPr lang="en-US"/>
          </a:p>
        </p:txBody>
      </p:sp>
    </p:spTree>
    <p:extLst>
      <p:ext uri="{BB962C8B-B14F-4D97-AF65-F5344CB8AC3E}">
        <p14:creationId xmlns:p14="http://schemas.microsoft.com/office/powerpoint/2010/main" val="18373405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Helvetica Regular" charset="0"/>
              </a:defRPr>
            </a:lvl1pPr>
          </a:lstStyle>
          <a:p>
            <a:fld id="{F0433AE5-EB92-564A-AC74-C6610D79CED5}" type="datetimeFigureOut">
              <a:rPr lang="en-US" smtClean="0"/>
              <a:pPr/>
              <a:t>6/23/16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Regular"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Helvetica Regular" charset="0"/>
              </a:defRPr>
            </a:lvl1pPr>
          </a:lstStyle>
          <a:p>
            <a:fld id="{7321ED83-6FF6-5249-886E-DA1C2F9E174E}" type="slidenum">
              <a:rPr lang="en-US" smtClean="0"/>
              <a:pPr/>
              <a:t>‹#›</a:t>
            </a:fld>
            <a:endParaRPr lang="en-US" dirty="0"/>
          </a:p>
        </p:txBody>
      </p:sp>
    </p:spTree>
    <p:extLst>
      <p:ext uri="{BB962C8B-B14F-4D97-AF65-F5344CB8AC3E}">
        <p14:creationId xmlns:p14="http://schemas.microsoft.com/office/powerpoint/2010/main" val="12168141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0" i="0" kern="1200">
          <a:solidFill>
            <a:schemeClr val="tx1"/>
          </a:solidFill>
          <a:latin typeface="Helvetica Regular"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Regular"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Regular"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Regular"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Regular"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Regular"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Power play: Status-sensitive men (indexed by </a:t>
            </a:r>
            <a:r>
              <a:rPr lang="en-US" sz="3200" dirty="0" smtClean="0"/>
              <a:t>testosterone reactivity) </a:t>
            </a:r>
            <a:r>
              <a:rPr lang="en-US" sz="3200" dirty="0"/>
              <a:t>may strategically modulate their desire for intergroup dominance</a:t>
            </a:r>
          </a:p>
        </p:txBody>
      </p:sp>
      <p:sp>
        <p:nvSpPr>
          <p:cNvPr id="3" name="Subtitle 2"/>
          <p:cNvSpPr>
            <a:spLocks noGrp="1"/>
          </p:cNvSpPr>
          <p:nvPr>
            <p:ph type="subTitle" idx="1"/>
          </p:nvPr>
        </p:nvSpPr>
        <p:spPr/>
        <p:txBody>
          <a:bodyPr/>
          <a:lstStyle/>
          <a:p>
            <a:r>
              <a:rPr lang="en-US" dirty="0" smtClean="0"/>
              <a:t>Nicholas M. </a:t>
            </a:r>
            <a:r>
              <a:rPr lang="en-US" dirty="0" err="1" smtClean="0"/>
              <a:t>Michalak</a:t>
            </a:r>
            <a:endParaRPr lang="en-US" dirty="0" smtClean="0"/>
          </a:p>
          <a:p>
            <a:r>
              <a:rPr lang="en-US" dirty="0" smtClean="0"/>
              <a:t>Robin S. Edelstein</a:t>
            </a:r>
          </a:p>
        </p:txBody>
      </p:sp>
      <p:pic>
        <p:nvPicPr>
          <p:cNvPr id="5" name="Picture 4"/>
          <p:cNvPicPr>
            <a:picLocks noChangeAspect="1"/>
          </p:cNvPicPr>
          <p:nvPr/>
        </p:nvPicPr>
        <p:blipFill>
          <a:blip r:embed="rId3"/>
          <a:stretch>
            <a:fillRect/>
          </a:stretch>
        </p:blipFill>
        <p:spPr>
          <a:xfrm>
            <a:off x="7593771" y="5969344"/>
            <a:ext cx="4392752" cy="630237"/>
          </a:xfrm>
          <a:prstGeom prst="rect">
            <a:avLst/>
          </a:prstGeom>
        </p:spPr>
      </p:pic>
    </p:spTree>
    <p:extLst>
      <p:ext uri="{BB962C8B-B14F-4D97-AF65-F5344CB8AC3E}">
        <p14:creationId xmlns:p14="http://schemas.microsoft.com/office/powerpoint/2010/main" val="585967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Fitness consequences of social dominance</a:t>
            </a:r>
            <a:endParaRPr lang="en-US" dirty="0"/>
          </a:p>
        </p:txBody>
      </p:sp>
      <p:sp>
        <p:nvSpPr>
          <p:cNvPr id="3" name="Content Placeholder 2"/>
          <p:cNvSpPr>
            <a:spLocks noGrp="1"/>
          </p:cNvSpPr>
          <p:nvPr>
            <p:ph idx="1"/>
          </p:nvPr>
        </p:nvSpPr>
        <p:spPr/>
        <p:txBody>
          <a:bodyPr/>
          <a:lstStyle/>
          <a:p>
            <a:r>
              <a:rPr lang="en-US" dirty="0" smtClean="0"/>
              <a:t>Status</a:t>
            </a:r>
          </a:p>
          <a:p>
            <a:r>
              <a:rPr lang="en-US" dirty="0" smtClean="0"/>
              <a:t>Power</a:t>
            </a:r>
          </a:p>
          <a:p>
            <a:r>
              <a:rPr lang="en-US" dirty="0" smtClean="0"/>
              <a:t>Testosterone reactivity</a:t>
            </a:r>
            <a:endParaRPr lang="en-US" dirty="0" smtClean="0"/>
          </a:p>
          <a:p>
            <a:r>
              <a:rPr lang="en-US" dirty="0" smtClean="0"/>
              <a:t>Social Dominance Orientation</a:t>
            </a:r>
          </a:p>
          <a:p>
            <a:r>
              <a:rPr lang="en-US" dirty="0"/>
              <a:t>Access to sexual partners and other fitness-related </a:t>
            </a:r>
            <a:r>
              <a:rPr lang="en-US" dirty="0" smtClean="0"/>
              <a:t>resources</a:t>
            </a:r>
          </a:p>
        </p:txBody>
      </p:sp>
      <p:sp>
        <p:nvSpPr>
          <p:cNvPr id="5" name="Rectangle 4"/>
          <p:cNvSpPr/>
          <p:nvPr/>
        </p:nvSpPr>
        <p:spPr>
          <a:xfrm>
            <a:off x="196931" y="6176963"/>
            <a:ext cx="11995069" cy="646331"/>
          </a:xfrm>
          <a:prstGeom prst="rect">
            <a:avLst/>
          </a:prstGeom>
        </p:spPr>
        <p:txBody>
          <a:bodyPr wrap="square">
            <a:spAutoFit/>
          </a:bodyPr>
          <a:lstStyle/>
          <a:p>
            <a:r>
              <a:rPr lang="it-IT" dirty="0" err="1" smtClean="0"/>
              <a:t>Cummins</a:t>
            </a:r>
            <a:r>
              <a:rPr lang="it-IT" dirty="0" smtClean="0"/>
              <a:t>, 2005</a:t>
            </a:r>
            <a:r>
              <a:rPr lang="it-IT" dirty="0"/>
              <a:t>; Hamilton, Carré, </a:t>
            </a:r>
            <a:r>
              <a:rPr lang="it-IT" dirty="0" err="1"/>
              <a:t>Mehta</a:t>
            </a:r>
            <a:r>
              <a:rPr lang="it-IT" dirty="0"/>
              <a:t>, </a:t>
            </a:r>
            <a:r>
              <a:rPr lang="it-IT" dirty="0" err="1"/>
              <a:t>Olmstead</a:t>
            </a:r>
            <a:r>
              <a:rPr lang="it-IT" dirty="0"/>
              <a:t>, </a:t>
            </a:r>
            <a:r>
              <a:rPr lang="it-IT" dirty="0" err="1"/>
              <a:t>Whitaker</a:t>
            </a:r>
            <a:r>
              <a:rPr lang="it-IT" dirty="0"/>
              <a:t>, </a:t>
            </a:r>
            <a:r>
              <a:rPr lang="it-IT" dirty="0" smtClean="0"/>
              <a:t>2015; </a:t>
            </a:r>
            <a:r>
              <a:rPr lang="it-IT" dirty="0" err="1" smtClean="0"/>
              <a:t>Pratto</a:t>
            </a:r>
            <a:r>
              <a:rPr lang="it-IT" dirty="0"/>
              <a:t>, </a:t>
            </a:r>
            <a:r>
              <a:rPr lang="it-IT" dirty="0" err="1" smtClean="0"/>
              <a:t>Sidanius</a:t>
            </a:r>
            <a:r>
              <a:rPr lang="it-IT" dirty="0" smtClean="0"/>
              <a:t>, &amp; Levin, 2006</a:t>
            </a:r>
            <a:r>
              <a:rPr lang="it-IT" dirty="0"/>
              <a:t>; </a:t>
            </a:r>
            <a:r>
              <a:rPr lang="it-IT" dirty="0" err="1"/>
              <a:t>Magee</a:t>
            </a:r>
            <a:r>
              <a:rPr lang="it-IT" dirty="0"/>
              <a:t> </a:t>
            </a:r>
            <a:r>
              <a:rPr lang="it-IT" dirty="0" smtClean="0"/>
              <a:t>&amp; </a:t>
            </a:r>
            <a:r>
              <a:rPr lang="it-IT" dirty="0" err="1" smtClean="0"/>
              <a:t>Galinsky</a:t>
            </a:r>
            <a:r>
              <a:rPr lang="it-IT" dirty="0"/>
              <a:t>, </a:t>
            </a:r>
            <a:r>
              <a:rPr lang="it-IT" dirty="0" smtClean="0"/>
              <a:t>2008; </a:t>
            </a:r>
            <a:r>
              <a:rPr lang="en-US" dirty="0" smtClean="0"/>
              <a:t>van </a:t>
            </a:r>
            <a:r>
              <a:rPr lang="en-US" dirty="0" err="1" smtClean="0"/>
              <a:t>Vugt</a:t>
            </a:r>
            <a:r>
              <a:rPr lang="en-US" dirty="0" smtClean="0"/>
              <a:t> &amp; </a:t>
            </a:r>
            <a:r>
              <a:rPr lang="en-US" dirty="0" err="1" smtClean="0"/>
              <a:t>Tybur</a:t>
            </a:r>
            <a:r>
              <a:rPr lang="en-US" dirty="0" smtClean="0"/>
              <a:t>, 2015 </a:t>
            </a:r>
            <a:endParaRPr lang="en-US" dirty="0"/>
          </a:p>
        </p:txBody>
      </p:sp>
    </p:spTree>
    <p:extLst>
      <p:ext uri="{BB962C8B-B14F-4D97-AF65-F5344CB8AC3E}">
        <p14:creationId xmlns:p14="http://schemas.microsoft.com/office/powerpoint/2010/main" val="195494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89225" y="2805665"/>
            <a:ext cx="1851802" cy="1200329"/>
          </a:xfrm>
          <a:prstGeom prst="rect">
            <a:avLst/>
          </a:prstGeom>
          <a:noFill/>
          <a:ln w="28575">
            <a:solidFill>
              <a:schemeClr val="tx1"/>
            </a:solidFill>
          </a:ln>
        </p:spPr>
        <p:txBody>
          <a:bodyPr wrap="square" rtlCol="0">
            <a:spAutoFit/>
          </a:bodyPr>
          <a:lstStyle/>
          <a:p>
            <a:r>
              <a:rPr lang="en-US" sz="2400" b="1" dirty="0" smtClean="0">
                <a:latin typeface="Helvetica" charset="0"/>
                <a:ea typeface="Helvetica" charset="0"/>
                <a:cs typeface="Helvetica" charset="0"/>
              </a:rPr>
              <a:t>Social Dominance Orientation</a:t>
            </a:r>
            <a:endParaRPr lang="en-US" sz="2400" b="1" dirty="0">
              <a:latin typeface="Helvetica" charset="0"/>
              <a:ea typeface="Helvetica" charset="0"/>
              <a:cs typeface="Helvetica" charset="0"/>
            </a:endParaRPr>
          </a:p>
        </p:txBody>
      </p:sp>
      <p:sp>
        <p:nvSpPr>
          <p:cNvPr id="5" name="TextBox 4"/>
          <p:cNvSpPr txBox="1">
            <a:spLocks/>
          </p:cNvSpPr>
          <p:nvPr/>
        </p:nvSpPr>
        <p:spPr>
          <a:xfrm>
            <a:off x="3890590" y="3180491"/>
            <a:ext cx="1498109" cy="830997"/>
          </a:xfrm>
          <a:prstGeom prst="rect">
            <a:avLst/>
          </a:prstGeom>
          <a:noFill/>
          <a:ln w="28575">
            <a:solidFill>
              <a:schemeClr val="tx1"/>
            </a:solidFill>
          </a:ln>
        </p:spPr>
        <p:txBody>
          <a:bodyPr wrap="square" rtlCol="0">
            <a:spAutoFit/>
          </a:bodyPr>
          <a:lstStyle/>
          <a:p>
            <a:r>
              <a:rPr lang="en-US" sz="2400" b="1" dirty="0" smtClean="0">
                <a:latin typeface="Helvetica" charset="0"/>
                <a:ea typeface="Helvetica" charset="0"/>
                <a:cs typeface="Helvetica" charset="0"/>
              </a:rPr>
              <a:t>Saliva T</a:t>
            </a:r>
          </a:p>
          <a:p>
            <a:r>
              <a:rPr lang="en-US" sz="2400" b="1" dirty="0" smtClean="0">
                <a:latin typeface="Helvetica" charset="0"/>
                <a:ea typeface="Helvetica" charset="0"/>
                <a:cs typeface="Helvetica" charset="0"/>
              </a:rPr>
              <a:t>(Time 1)</a:t>
            </a:r>
            <a:endParaRPr lang="en-US" sz="2400" b="1" dirty="0">
              <a:latin typeface="Helvetica" charset="0"/>
              <a:ea typeface="Helvetica" charset="0"/>
              <a:cs typeface="Helvetica" charset="0"/>
            </a:endParaRPr>
          </a:p>
        </p:txBody>
      </p:sp>
      <p:sp>
        <p:nvSpPr>
          <p:cNvPr id="6" name="TextBox 5"/>
          <p:cNvSpPr txBox="1"/>
          <p:nvPr/>
        </p:nvSpPr>
        <p:spPr>
          <a:xfrm>
            <a:off x="8037116" y="3174997"/>
            <a:ext cx="1498109" cy="830997"/>
          </a:xfrm>
          <a:prstGeom prst="rect">
            <a:avLst/>
          </a:prstGeom>
          <a:noFill/>
          <a:ln w="28575">
            <a:solidFill>
              <a:schemeClr val="tx1"/>
            </a:solidFill>
          </a:ln>
        </p:spPr>
        <p:txBody>
          <a:bodyPr wrap="square" rtlCol="0">
            <a:spAutoFit/>
          </a:bodyPr>
          <a:lstStyle/>
          <a:p>
            <a:r>
              <a:rPr lang="en-US" sz="2400" b="1" dirty="0" smtClean="0">
                <a:latin typeface="Helvetica" charset="0"/>
                <a:ea typeface="Helvetica" charset="0"/>
                <a:cs typeface="Helvetica" charset="0"/>
              </a:rPr>
              <a:t>Saliva T (Time 2)</a:t>
            </a:r>
            <a:endParaRPr lang="en-US" sz="2400" b="1" dirty="0">
              <a:latin typeface="Helvetica" charset="0"/>
              <a:ea typeface="Helvetica" charset="0"/>
              <a:cs typeface="Helvetica" charset="0"/>
            </a:endParaRPr>
          </a:p>
        </p:txBody>
      </p:sp>
      <p:sp>
        <p:nvSpPr>
          <p:cNvPr id="7" name="TextBox 6"/>
          <p:cNvSpPr txBox="1"/>
          <p:nvPr/>
        </p:nvSpPr>
        <p:spPr>
          <a:xfrm>
            <a:off x="5642699" y="3174997"/>
            <a:ext cx="2140417" cy="830997"/>
          </a:xfrm>
          <a:prstGeom prst="rect">
            <a:avLst/>
          </a:prstGeom>
          <a:noFill/>
          <a:ln w="28575">
            <a:solidFill>
              <a:schemeClr val="tx1"/>
            </a:solidFill>
          </a:ln>
        </p:spPr>
        <p:txBody>
          <a:bodyPr wrap="square" rtlCol="0">
            <a:spAutoFit/>
          </a:bodyPr>
          <a:lstStyle/>
          <a:p>
            <a:r>
              <a:rPr lang="en-US" sz="2400" b="1" dirty="0" smtClean="0">
                <a:latin typeface="Helvetica" charset="0"/>
                <a:ea typeface="Helvetica" charset="0"/>
                <a:cs typeface="Helvetica" charset="0"/>
              </a:rPr>
              <a:t>Power manipulation</a:t>
            </a:r>
            <a:endParaRPr lang="en-US" sz="2400" b="1" dirty="0">
              <a:latin typeface="Helvetica" charset="0"/>
              <a:ea typeface="Helvetica" charset="0"/>
              <a:cs typeface="Helvetica" charset="0"/>
            </a:endParaRPr>
          </a:p>
        </p:txBody>
      </p:sp>
      <p:sp>
        <p:nvSpPr>
          <p:cNvPr id="8" name="TextBox 7"/>
          <p:cNvSpPr txBox="1">
            <a:spLocks/>
          </p:cNvSpPr>
          <p:nvPr/>
        </p:nvSpPr>
        <p:spPr>
          <a:xfrm>
            <a:off x="344504" y="3000154"/>
            <a:ext cx="3292086" cy="1005840"/>
          </a:xfrm>
          <a:prstGeom prst="rect">
            <a:avLst/>
          </a:prstGeom>
          <a:noFill/>
          <a:ln w="28575">
            <a:solidFill>
              <a:schemeClr val="tx1"/>
            </a:solidFill>
          </a:ln>
        </p:spPr>
        <p:txBody>
          <a:bodyPr wrap="square" rtlCol="0">
            <a:spAutoFit/>
          </a:bodyPr>
          <a:lstStyle/>
          <a:p>
            <a:r>
              <a:rPr lang="en-US" sz="2400" b="1" dirty="0" smtClean="0">
                <a:latin typeface="Helvetica" charset="0"/>
                <a:ea typeface="Helvetica" charset="0"/>
                <a:cs typeface="Helvetica" charset="0"/>
              </a:rPr>
              <a:t>274 college men</a:t>
            </a:r>
          </a:p>
          <a:p>
            <a:r>
              <a:rPr lang="en-US" sz="2400" b="1" dirty="0" smtClean="0">
                <a:latin typeface="Helvetica" charset="0"/>
                <a:ea typeface="Helvetica" charset="0"/>
                <a:cs typeface="Helvetica" charset="0"/>
              </a:rPr>
              <a:t>(</a:t>
            </a:r>
            <a:r>
              <a:rPr lang="en-US" sz="2400" b="1" dirty="0" err="1" smtClean="0">
                <a:latin typeface="Helvetica" charset="0"/>
                <a:ea typeface="Helvetica" charset="0"/>
                <a:cs typeface="Helvetica" charset="0"/>
              </a:rPr>
              <a:t>M</a:t>
            </a:r>
            <a:r>
              <a:rPr lang="en-US" sz="2400" b="1" baseline="-25000" dirty="0" err="1" smtClean="0">
                <a:latin typeface="Helvetica" charset="0"/>
                <a:ea typeface="Helvetica" charset="0"/>
                <a:cs typeface="Helvetica" charset="0"/>
              </a:rPr>
              <a:t>Age</a:t>
            </a:r>
            <a:r>
              <a:rPr lang="en-US" sz="2400" b="1" dirty="0" smtClean="0">
                <a:latin typeface="Helvetica" charset="0"/>
                <a:ea typeface="Helvetica" charset="0"/>
                <a:cs typeface="Helvetica" charset="0"/>
              </a:rPr>
              <a:t> = 19, </a:t>
            </a:r>
            <a:r>
              <a:rPr lang="en-US" sz="2400" b="1" dirty="0" err="1" smtClean="0">
                <a:latin typeface="Helvetica" charset="0"/>
                <a:ea typeface="Helvetica" charset="0"/>
                <a:cs typeface="Helvetica" charset="0"/>
              </a:rPr>
              <a:t>SD</a:t>
            </a:r>
            <a:r>
              <a:rPr lang="en-US" sz="2400" b="1" baseline="-25000" dirty="0" err="1" smtClean="0">
                <a:latin typeface="Helvetica" charset="0"/>
                <a:ea typeface="Helvetica" charset="0"/>
                <a:cs typeface="Helvetica" charset="0"/>
              </a:rPr>
              <a:t>Age</a:t>
            </a:r>
            <a:r>
              <a:rPr lang="en-US" sz="2400" b="1" dirty="0" smtClean="0">
                <a:latin typeface="Helvetica" charset="0"/>
                <a:ea typeface="Helvetica" charset="0"/>
                <a:cs typeface="Helvetica" charset="0"/>
              </a:rPr>
              <a:t> = 1)</a:t>
            </a:r>
          </a:p>
          <a:p>
            <a:endParaRPr lang="en-US" sz="2400" b="1" dirty="0">
              <a:latin typeface="Helvetica" charset="0"/>
              <a:ea typeface="Helvetica" charset="0"/>
              <a:cs typeface="Helvetica" charset="0"/>
            </a:endParaRPr>
          </a:p>
          <a:p>
            <a:endParaRPr lang="en-US" sz="2400" b="1" dirty="0">
              <a:latin typeface="Helvetica" charset="0"/>
              <a:ea typeface="Helvetica" charset="0"/>
              <a:cs typeface="Helvetica" charset="0"/>
            </a:endParaRPr>
          </a:p>
        </p:txBody>
      </p:sp>
      <p:sp>
        <p:nvSpPr>
          <p:cNvPr id="18" name="TextBox 17"/>
          <p:cNvSpPr txBox="1"/>
          <p:nvPr/>
        </p:nvSpPr>
        <p:spPr>
          <a:xfrm>
            <a:off x="5783110" y="5051031"/>
            <a:ext cx="1859593" cy="461665"/>
          </a:xfrm>
          <a:prstGeom prst="rect">
            <a:avLst/>
          </a:prstGeom>
          <a:noFill/>
          <a:ln w="28575">
            <a:solidFill>
              <a:schemeClr val="tx1"/>
            </a:solidFill>
          </a:ln>
        </p:spPr>
        <p:txBody>
          <a:bodyPr wrap="square" rtlCol="0">
            <a:spAutoFit/>
          </a:bodyPr>
          <a:lstStyle/>
          <a:p>
            <a:r>
              <a:rPr lang="en-US" sz="2400" b="1" dirty="0" smtClean="0">
                <a:solidFill>
                  <a:srgbClr val="FF0000"/>
                </a:solidFill>
                <a:latin typeface="Helvetica" charset="0"/>
                <a:ea typeface="Helvetica" charset="0"/>
                <a:cs typeface="Helvetica" charset="0"/>
              </a:rPr>
              <a:t>High Power</a:t>
            </a:r>
          </a:p>
        </p:txBody>
      </p:sp>
      <p:sp>
        <p:nvSpPr>
          <p:cNvPr id="19" name="TextBox 18"/>
          <p:cNvSpPr txBox="1"/>
          <p:nvPr/>
        </p:nvSpPr>
        <p:spPr>
          <a:xfrm>
            <a:off x="5783110" y="4297680"/>
            <a:ext cx="1859593" cy="461665"/>
          </a:xfrm>
          <a:prstGeom prst="rect">
            <a:avLst/>
          </a:prstGeom>
          <a:noFill/>
          <a:ln w="28575">
            <a:solidFill>
              <a:schemeClr val="tx1"/>
            </a:solidFill>
          </a:ln>
        </p:spPr>
        <p:txBody>
          <a:bodyPr wrap="square" rtlCol="0">
            <a:spAutoFit/>
          </a:bodyPr>
          <a:lstStyle/>
          <a:p>
            <a:r>
              <a:rPr lang="en-US" sz="2400" b="1" dirty="0" smtClean="0">
                <a:solidFill>
                  <a:srgbClr val="0070C0"/>
                </a:solidFill>
                <a:latin typeface="Helvetica" charset="0"/>
                <a:ea typeface="Helvetica" charset="0"/>
                <a:cs typeface="Helvetica" charset="0"/>
              </a:rPr>
              <a:t>Low Power</a:t>
            </a:r>
          </a:p>
        </p:txBody>
      </p:sp>
      <p:sp>
        <p:nvSpPr>
          <p:cNvPr id="297" name="Title 296"/>
          <p:cNvSpPr>
            <a:spLocks noGrp="1"/>
          </p:cNvSpPr>
          <p:nvPr>
            <p:ph type="title"/>
          </p:nvPr>
        </p:nvSpPr>
        <p:spPr/>
        <p:txBody>
          <a:bodyPr/>
          <a:lstStyle/>
          <a:p>
            <a:r>
              <a:rPr lang="en-US" dirty="0" smtClean="0"/>
              <a:t>Method</a:t>
            </a:r>
            <a:endParaRPr lang="en-US" dirty="0"/>
          </a:p>
        </p:txBody>
      </p:sp>
    </p:spTree>
    <p:extLst>
      <p:ext uri="{BB962C8B-B14F-4D97-AF65-F5344CB8AC3E}">
        <p14:creationId xmlns:p14="http://schemas.microsoft.com/office/powerpoint/2010/main" val="192118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l6"/>
          <p:cNvSpPr/>
          <p:nvPr/>
        </p:nvSpPr>
        <p:spPr>
          <a:xfrm>
            <a:off x="775162" y="5055209"/>
            <a:ext cx="10982497" cy="0"/>
          </a:xfrm>
          <a:custGeom>
            <a:avLst/>
            <a:gdLst/>
            <a:ahLst/>
            <a:cxnLst/>
            <a:rect l="0" t="0" r="0" b="0"/>
            <a:pathLst>
              <a:path w="10982497">
                <a:moveTo>
                  <a:pt x="0" y="0"/>
                </a:moveTo>
                <a:lnTo>
                  <a:pt x="10982497" y="0"/>
                </a:lnTo>
                <a:lnTo>
                  <a:pt x="10982497" y="0"/>
                </a:lnTo>
              </a:path>
            </a:pathLst>
          </a:custGeom>
          <a:ln w="13550" cap="flat">
            <a:solidFill>
              <a:srgbClr val="333333">
                <a:alpha val="100000"/>
              </a:srgbClr>
            </a:solidFill>
            <a:prstDash val="solid"/>
            <a:round/>
          </a:ln>
        </p:spPr>
        <p:txBody>
          <a:bodyPr/>
          <a:lstStyle/>
          <a:p>
            <a:endParaRPr dirty="0">
              <a:latin typeface="Helvetica Regular" charset="0"/>
            </a:endParaRPr>
          </a:p>
        </p:txBody>
      </p:sp>
      <p:sp>
        <p:nvSpPr>
          <p:cNvPr id="13" name="pl7"/>
          <p:cNvSpPr/>
          <p:nvPr/>
        </p:nvSpPr>
        <p:spPr>
          <a:xfrm>
            <a:off x="775162" y="3977954"/>
            <a:ext cx="10982497" cy="0"/>
          </a:xfrm>
          <a:custGeom>
            <a:avLst/>
            <a:gdLst/>
            <a:ahLst/>
            <a:cxnLst/>
            <a:rect l="0" t="0" r="0" b="0"/>
            <a:pathLst>
              <a:path w="10982497">
                <a:moveTo>
                  <a:pt x="0" y="0"/>
                </a:moveTo>
                <a:lnTo>
                  <a:pt x="10982497" y="0"/>
                </a:lnTo>
                <a:lnTo>
                  <a:pt x="10982497" y="0"/>
                </a:lnTo>
              </a:path>
            </a:pathLst>
          </a:custGeom>
          <a:ln w="13550" cap="flat">
            <a:solidFill>
              <a:srgbClr val="333333">
                <a:alpha val="100000"/>
              </a:srgbClr>
            </a:solidFill>
            <a:prstDash val="solid"/>
            <a:round/>
          </a:ln>
        </p:spPr>
        <p:txBody>
          <a:bodyPr/>
          <a:lstStyle/>
          <a:p>
            <a:endParaRPr dirty="0">
              <a:latin typeface="Helvetica Regular" charset="0"/>
            </a:endParaRPr>
          </a:p>
        </p:txBody>
      </p:sp>
      <p:sp>
        <p:nvSpPr>
          <p:cNvPr id="14" name="pl8"/>
          <p:cNvSpPr/>
          <p:nvPr/>
        </p:nvSpPr>
        <p:spPr>
          <a:xfrm>
            <a:off x="775162" y="2900699"/>
            <a:ext cx="10982497" cy="0"/>
          </a:xfrm>
          <a:custGeom>
            <a:avLst/>
            <a:gdLst/>
            <a:ahLst/>
            <a:cxnLst/>
            <a:rect l="0" t="0" r="0" b="0"/>
            <a:pathLst>
              <a:path w="10982497">
                <a:moveTo>
                  <a:pt x="0" y="0"/>
                </a:moveTo>
                <a:lnTo>
                  <a:pt x="10982497" y="0"/>
                </a:lnTo>
                <a:lnTo>
                  <a:pt x="10982497" y="0"/>
                </a:lnTo>
              </a:path>
            </a:pathLst>
          </a:custGeom>
          <a:ln w="13550" cap="flat">
            <a:solidFill>
              <a:srgbClr val="333333">
                <a:alpha val="100000"/>
              </a:srgbClr>
            </a:solidFill>
            <a:prstDash val="solid"/>
            <a:round/>
          </a:ln>
        </p:spPr>
        <p:txBody>
          <a:bodyPr/>
          <a:lstStyle/>
          <a:p>
            <a:endParaRPr dirty="0">
              <a:latin typeface="Helvetica Regular" charset="0"/>
            </a:endParaRPr>
          </a:p>
        </p:txBody>
      </p:sp>
      <p:sp>
        <p:nvSpPr>
          <p:cNvPr id="15" name="pl9"/>
          <p:cNvSpPr/>
          <p:nvPr/>
        </p:nvSpPr>
        <p:spPr>
          <a:xfrm>
            <a:off x="775162" y="1823444"/>
            <a:ext cx="10982497" cy="0"/>
          </a:xfrm>
          <a:custGeom>
            <a:avLst/>
            <a:gdLst/>
            <a:ahLst/>
            <a:cxnLst/>
            <a:rect l="0" t="0" r="0" b="0"/>
            <a:pathLst>
              <a:path w="10982497">
                <a:moveTo>
                  <a:pt x="0" y="0"/>
                </a:moveTo>
                <a:lnTo>
                  <a:pt x="10982497" y="0"/>
                </a:lnTo>
                <a:lnTo>
                  <a:pt x="10982497" y="0"/>
                </a:lnTo>
              </a:path>
            </a:pathLst>
          </a:custGeom>
          <a:ln w="13550" cap="flat">
            <a:solidFill>
              <a:srgbClr val="333333">
                <a:alpha val="100000"/>
              </a:srgbClr>
            </a:solidFill>
            <a:prstDash val="solid"/>
            <a:round/>
          </a:ln>
        </p:spPr>
        <p:txBody>
          <a:bodyPr/>
          <a:lstStyle/>
          <a:p>
            <a:endParaRPr dirty="0">
              <a:latin typeface="Helvetica Regular" charset="0"/>
            </a:endParaRPr>
          </a:p>
        </p:txBody>
      </p:sp>
      <p:sp>
        <p:nvSpPr>
          <p:cNvPr id="16" name="pl10"/>
          <p:cNvSpPr/>
          <p:nvPr/>
        </p:nvSpPr>
        <p:spPr>
          <a:xfrm>
            <a:off x="775162" y="746189"/>
            <a:ext cx="10982497" cy="0"/>
          </a:xfrm>
          <a:custGeom>
            <a:avLst/>
            <a:gdLst/>
            <a:ahLst/>
            <a:cxnLst/>
            <a:rect l="0" t="0" r="0" b="0"/>
            <a:pathLst>
              <a:path w="10982497">
                <a:moveTo>
                  <a:pt x="0" y="0"/>
                </a:moveTo>
                <a:lnTo>
                  <a:pt x="10982497" y="0"/>
                </a:lnTo>
                <a:lnTo>
                  <a:pt x="10982497" y="0"/>
                </a:lnTo>
              </a:path>
            </a:pathLst>
          </a:custGeom>
          <a:ln w="13550" cap="flat">
            <a:solidFill>
              <a:srgbClr val="333333">
                <a:alpha val="100000"/>
              </a:srgbClr>
            </a:solidFill>
            <a:prstDash val="solid"/>
            <a:round/>
          </a:ln>
        </p:spPr>
        <p:txBody>
          <a:bodyPr/>
          <a:lstStyle/>
          <a:p>
            <a:endParaRPr dirty="0">
              <a:latin typeface="Helvetica Regular" charset="0"/>
            </a:endParaRPr>
          </a:p>
        </p:txBody>
      </p:sp>
      <p:sp>
        <p:nvSpPr>
          <p:cNvPr id="17" name="pl11"/>
          <p:cNvSpPr/>
          <p:nvPr/>
        </p:nvSpPr>
        <p:spPr>
          <a:xfrm>
            <a:off x="1810578" y="510539"/>
            <a:ext cx="0" cy="5184289"/>
          </a:xfrm>
          <a:custGeom>
            <a:avLst/>
            <a:gdLst/>
            <a:ahLst/>
            <a:cxnLst/>
            <a:rect l="0" t="0" r="0" b="0"/>
            <a:pathLst>
              <a:path h="5184289">
                <a:moveTo>
                  <a:pt x="0" y="5184289"/>
                </a:moveTo>
                <a:lnTo>
                  <a:pt x="0" y="0"/>
                </a:lnTo>
                <a:lnTo>
                  <a:pt x="0" y="0"/>
                </a:lnTo>
              </a:path>
            </a:pathLst>
          </a:custGeom>
          <a:ln w="13550" cap="flat">
            <a:solidFill>
              <a:srgbClr val="333333">
                <a:alpha val="100000"/>
              </a:srgbClr>
            </a:solidFill>
            <a:prstDash val="solid"/>
            <a:round/>
          </a:ln>
        </p:spPr>
        <p:txBody>
          <a:bodyPr/>
          <a:lstStyle/>
          <a:p>
            <a:endParaRPr dirty="0">
              <a:latin typeface="Helvetica Regular" charset="0"/>
            </a:endParaRPr>
          </a:p>
        </p:txBody>
      </p:sp>
      <p:sp>
        <p:nvSpPr>
          <p:cNvPr id="18" name="pl12"/>
          <p:cNvSpPr/>
          <p:nvPr/>
        </p:nvSpPr>
        <p:spPr>
          <a:xfrm>
            <a:off x="4130531" y="510539"/>
            <a:ext cx="0" cy="5184289"/>
          </a:xfrm>
          <a:custGeom>
            <a:avLst/>
            <a:gdLst/>
            <a:ahLst/>
            <a:cxnLst/>
            <a:rect l="0" t="0" r="0" b="0"/>
            <a:pathLst>
              <a:path h="5184289">
                <a:moveTo>
                  <a:pt x="0" y="5184289"/>
                </a:moveTo>
                <a:lnTo>
                  <a:pt x="0" y="0"/>
                </a:lnTo>
                <a:lnTo>
                  <a:pt x="0" y="0"/>
                </a:lnTo>
              </a:path>
            </a:pathLst>
          </a:custGeom>
          <a:ln w="13550" cap="flat">
            <a:solidFill>
              <a:srgbClr val="333333">
                <a:alpha val="100000"/>
              </a:srgbClr>
            </a:solidFill>
            <a:prstDash val="solid"/>
            <a:round/>
          </a:ln>
        </p:spPr>
        <p:txBody>
          <a:bodyPr/>
          <a:lstStyle/>
          <a:p>
            <a:endParaRPr dirty="0">
              <a:latin typeface="Helvetica Regular" charset="0"/>
            </a:endParaRPr>
          </a:p>
        </p:txBody>
      </p:sp>
      <p:sp>
        <p:nvSpPr>
          <p:cNvPr id="19" name="pl13"/>
          <p:cNvSpPr/>
          <p:nvPr/>
        </p:nvSpPr>
        <p:spPr>
          <a:xfrm>
            <a:off x="6450484" y="510539"/>
            <a:ext cx="0" cy="5184289"/>
          </a:xfrm>
          <a:custGeom>
            <a:avLst/>
            <a:gdLst/>
            <a:ahLst/>
            <a:cxnLst/>
            <a:rect l="0" t="0" r="0" b="0"/>
            <a:pathLst>
              <a:path h="5184289">
                <a:moveTo>
                  <a:pt x="0" y="5184289"/>
                </a:moveTo>
                <a:lnTo>
                  <a:pt x="0" y="0"/>
                </a:lnTo>
                <a:lnTo>
                  <a:pt x="0" y="0"/>
                </a:lnTo>
              </a:path>
            </a:pathLst>
          </a:custGeom>
          <a:ln w="13550" cap="flat">
            <a:solidFill>
              <a:srgbClr val="333333">
                <a:alpha val="100000"/>
              </a:srgbClr>
            </a:solidFill>
            <a:prstDash val="solid"/>
            <a:round/>
          </a:ln>
        </p:spPr>
        <p:txBody>
          <a:bodyPr/>
          <a:lstStyle/>
          <a:p>
            <a:endParaRPr dirty="0">
              <a:latin typeface="Helvetica Regular" charset="0"/>
            </a:endParaRPr>
          </a:p>
        </p:txBody>
      </p:sp>
      <p:sp>
        <p:nvSpPr>
          <p:cNvPr id="20" name="pl14"/>
          <p:cNvSpPr/>
          <p:nvPr/>
        </p:nvSpPr>
        <p:spPr>
          <a:xfrm>
            <a:off x="8770437" y="510539"/>
            <a:ext cx="0" cy="5184289"/>
          </a:xfrm>
          <a:custGeom>
            <a:avLst/>
            <a:gdLst/>
            <a:ahLst/>
            <a:cxnLst/>
            <a:rect l="0" t="0" r="0" b="0"/>
            <a:pathLst>
              <a:path h="5184289">
                <a:moveTo>
                  <a:pt x="0" y="5184289"/>
                </a:moveTo>
                <a:lnTo>
                  <a:pt x="0" y="0"/>
                </a:lnTo>
                <a:lnTo>
                  <a:pt x="0" y="0"/>
                </a:lnTo>
              </a:path>
            </a:pathLst>
          </a:custGeom>
          <a:ln w="13550" cap="flat">
            <a:solidFill>
              <a:srgbClr val="333333">
                <a:alpha val="100000"/>
              </a:srgbClr>
            </a:solidFill>
            <a:prstDash val="solid"/>
            <a:round/>
          </a:ln>
        </p:spPr>
        <p:txBody>
          <a:bodyPr/>
          <a:lstStyle/>
          <a:p>
            <a:endParaRPr dirty="0">
              <a:latin typeface="Helvetica Regular" charset="0"/>
            </a:endParaRPr>
          </a:p>
        </p:txBody>
      </p:sp>
      <p:sp>
        <p:nvSpPr>
          <p:cNvPr id="21" name="pl15"/>
          <p:cNvSpPr/>
          <p:nvPr/>
        </p:nvSpPr>
        <p:spPr>
          <a:xfrm>
            <a:off x="11090390" y="510539"/>
            <a:ext cx="0" cy="5184289"/>
          </a:xfrm>
          <a:custGeom>
            <a:avLst/>
            <a:gdLst/>
            <a:ahLst/>
            <a:cxnLst/>
            <a:rect l="0" t="0" r="0" b="0"/>
            <a:pathLst>
              <a:path h="5184289">
                <a:moveTo>
                  <a:pt x="0" y="5184289"/>
                </a:moveTo>
                <a:lnTo>
                  <a:pt x="0" y="0"/>
                </a:lnTo>
                <a:lnTo>
                  <a:pt x="0" y="0"/>
                </a:lnTo>
              </a:path>
            </a:pathLst>
          </a:custGeom>
          <a:ln w="13550" cap="flat">
            <a:solidFill>
              <a:srgbClr val="333333">
                <a:alpha val="100000"/>
              </a:srgbClr>
            </a:solidFill>
            <a:prstDash val="solid"/>
            <a:round/>
          </a:ln>
        </p:spPr>
        <p:txBody>
          <a:bodyPr/>
          <a:lstStyle/>
          <a:p>
            <a:endParaRPr dirty="0">
              <a:latin typeface="Helvetica Regular" charset="0"/>
            </a:endParaRPr>
          </a:p>
        </p:txBody>
      </p:sp>
      <p:sp>
        <p:nvSpPr>
          <p:cNvPr id="22" name="pl16"/>
          <p:cNvSpPr/>
          <p:nvPr/>
        </p:nvSpPr>
        <p:spPr>
          <a:xfrm>
            <a:off x="775162" y="5593836"/>
            <a:ext cx="10982497" cy="0"/>
          </a:xfrm>
          <a:custGeom>
            <a:avLst/>
            <a:gdLst/>
            <a:ahLst/>
            <a:cxnLst/>
            <a:rect l="0" t="0" r="0" b="0"/>
            <a:pathLst>
              <a:path w="10982497">
                <a:moveTo>
                  <a:pt x="0" y="0"/>
                </a:moveTo>
                <a:lnTo>
                  <a:pt x="10982497" y="0"/>
                </a:lnTo>
                <a:lnTo>
                  <a:pt x="10982497" y="0"/>
                </a:lnTo>
              </a:path>
            </a:pathLst>
          </a:custGeom>
          <a:ln w="13550" cap="flat">
            <a:solidFill>
              <a:srgbClr val="595959">
                <a:alpha val="100000"/>
              </a:srgbClr>
            </a:solidFill>
            <a:prstDash val="solid"/>
            <a:round/>
          </a:ln>
        </p:spPr>
        <p:txBody>
          <a:bodyPr/>
          <a:lstStyle/>
          <a:p>
            <a:endParaRPr dirty="0">
              <a:latin typeface="Helvetica Regular" charset="0"/>
            </a:endParaRPr>
          </a:p>
        </p:txBody>
      </p:sp>
      <p:sp>
        <p:nvSpPr>
          <p:cNvPr id="23" name="pl17"/>
          <p:cNvSpPr/>
          <p:nvPr/>
        </p:nvSpPr>
        <p:spPr>
          <a:xfrm>
            <a:off x="775162" y="4516581"/>
            <a:ext cx="10982497" cy="0"/>
          </a:xfrm>
          <a:custGeom>
            <a:avLst/>
            <a:gdLst/>
            <a:ahLst/>
            <a:cxnLst/>
            <a:rect l="0" t="0" r="0" b="0"/>
            <a:pathLst>
              <a:path w="10982497">
                <a:moveTo>
                  <a:pt x="0" y="0"/>
                </a:moveTo>
                <a:lnTo>
                  <a:pt x="10982497" y="0"/>
                </a:lnTo>
                <a:lnTo>
                  <a:pt x="10982497" y="0"/>
                </a:lnTo>
              </a:path>
            </a:pathLst>
          </a:custGeom>
          <a:ln w="13550" cap="flat">
            <a:solidFill>
              <a:srgbClr val="595959">
                <a:alpha val="100000"/>
              </a:srgbClr>
            </a:solidFill>
            <a:prstDash val="solid"/>
            <a:round/>
          </a:ln>
        </p:spPr>
        <p:txBody>
          <a:bodyPr/>
          <a:lstStyle/>
          <a:p>
            <a:endParaRPr dirty="0">
              <a:latin typeface="Helvetica Regular" charset="0"/>
            </a:endParaRPr>
          </a:p>
        </p:txBody>
      </p:sp>
      <p:sp>
        <p:nvSpPr>
          <p:cNvPr id="24" name="pl18"/>
          <p:cNvSpPr/>
          <p:nvPr/>
        </p:nvSpPr>
        <p:spPr>
          <a:xfrm>
            <a:off x="775162" y="3439326"/>
            <a:ext cx="10982497" cy="0"/>
          </a:xfrm>
          <a:custGeom>
            <a:avLst/>
            <a:gdLst/>
            <a:ahLst/>
            <a:cxnLst/>
            <a:rect l="0" t="0" r="0" b="0"/>
            <a:pathLst>
              <a:path w="10982497">
                <a:moveTo>
                  <a:pt x="0" y="0"/>
                </a:moveTo>
                <a:lnTo>
                  <a:pt x="10982497" y="0"/>
                </a:lnTo>
                <a:lnTo>
                  <a:pt x="10982497" y="0"/>
                </a:lnTo>
              </a:path>
            </a:pathLst>
          </a:custGeom>
          <a:ln w="13550" cap="flat">
            <a:solidFill>
              <a:srgbClr val="595959">
                <a:alpha val="100000"/>
              </a:srgbClr>
            </a:solidFill>
            <a:prstDash val="solid"/>
            <a:round/>
          </a:ln>
        </p:spPr>
        <p:txBody>
          <a:bodyPr/>
          <a:lstStyle/>
          <a:p>
            <a:endParaRPr dirty="0">
              <a:latin typeface="Helvetica Regular" charset="0"/>
            </a:endParaRPr>
          </a:p>
        </p:txBody>
      </p:sp>
      <p:sp>
        <p:nvSpPr>
          <p:cNvPr id="25" name="pl19"/>
          <p:cNvSpPr/>
          <p:nvPr/>
        </p:nvSpPr>
        <p:spPr>
          <a:xfrm>
            <a:off x="775162" y="2362071"/>
            <a:ext cx="10982497" cy="0"/>
          </a:xfrm>
          <a:custGeom>
            <a:avLst/>
            <a:gdLst/>
            <a:ahLst/>
            <a:cxnLst/>
            <a:rect l="0" t="0" r="0" b="0"/>
            <a:pathLst>
              <a:path w="10982497">
                <a:moveTo>
                  <a:pt x="0" y="0"/>
                </a:moveTo>
                <a:lnTo>
                  <a:pt x="10982497" y="0"/>
                </a:lnTo>
                <a:lnTo>
                  <a:pt x="10982497" y="0"/>
                </a:lnTo>
              </a:path>
            </a:pathLst>
          </a:custGeom>
          <a:ln w="13550" cap="flat">
            <a:solidFill>
              <a:srgbClr val="595959">
                <a:alpha val="100000"/>
              </a:srgbClr>
            </a:solidFill>
            <a:prstDash val="solid"/>
            <a:round/>
          </a:ln>
        </p:spPr>
        <p:txBody>
          <a:bodyPr/>
          <a:lstStyle/>
          <a:p>
            <a:endParaRPr dirty="0">
              <a:latin typeface="Helvetica Regular" charset="0"/>
            </a:endParaRPr>
          </a:p>
        </p:txBody>
      </p:sp>
      <p:sp>
        <p:nvSpPr>
          <p:cNvPr id="26" name="pl20"/>
          <p:cNvSpPr/>
          <p:nvPr/>
        </p:nvSpPr>
        <p:spPr>
          <a:xfrm>
            <a:off x="775162" y="1284816"/>
            <a:ext cx="10982497" cy="0"/>
          </a:xfrm>
          <a:custGeom>
            <a:avLst/>
            <a:gdLst/>
            <a:ahLst/>
            <a:cxnLst/>
            <a:rect l="0" t="0" r="0" b="0"/>
            <a:pathLst>
              <a:path w="10982497">
                <a:moveTo>
                  <a:pt x="0" y="0"/>
                </a:moveTo>
                <a:lnTo>
                  <a:pt x="10982497" y="0"/>
                </a:lnTo>
                <a:lnTo>
                  <a:pt x="10982497" y="0"/>
                </a:lnTo>
              </a:path>
            </a:pathLst>
          </a:custGeom>
          <a:ln w="13550" cap="flat">
            <a:solidFill>
              <a:srgbClr val="595959">
                <a:alpha val="100000"/>
              </a:srgbClr>
            </a:solidFill>
            <a:prstDash val="solid"/>
            <a:round/>
          </a:ln>
        </p:spPr>
        <p:txBody>
          <a:bodyPr/>
          <a:lstStyle/>
          <a:p>
            <a:endParaRPr dirty="0">
              <a:latin typeface="Helvetica Regular" charset="0"/>
            </a:endParaRPr>
          </a:p>
        </p:txBody>
      </p:sp>
      <p:sp>
        <p:nvSpPr>
          <p:cNvPr id="27" name="pl21"/>
          <p:cNvSpPr/>
          <p:nvPr/>
        </p:nvSpPr>
        <p:spPr>
          <a:xfrm>
            <a:off x="2970555" y="510539"/>
            <a:ext cx="0" cy="5184289"/>
          </a:xfrm>
          <a:custGeom>
            <a:avLst/>
            <a:gdLst/>
            <a:ahLst/>
            <a:cxnLst/>
            <a:rect l="0" t="0" r="0" b="0"/>
            <a:pathLst>
              <a:path h="5184289">
                <a:moveTo>
                  <a:pt x="0" y="5184289"/>
                </a:moveTo>
                <a:lnTo>
                  <a:pt x="0" y="0"/>
                </a:lnTo>
                <a:lnTo>
                  <a:pt x="0" y="0"/>
                </a:lnTo>
              </a:path>
            </a:pathLst>
          </a:custGeom>
          <a:ln w="13550" cap="flat">
            <a:solidFill>
              <a:srgbClr val="595959">
                <a:alpha val="100000"/>
              </a:srgbClr>
            </a:solidFill>
            <a:prstDash val="solid"/>
            <a:round/>
          </a:ln>
        </p:spPr>
        <p:txBody>
          <a:bodyPr/>
          <a:lstStyle/>
          <a:p>
            <a:endParaRPr dirty="0">
              <a:latin typeface="Helvetica Regular" charset="0"/>
            </a:endParaRPr>
          </a:p>
        </p:txBody>
      </p:sp>
      <p:sp>
        <p:nvSpPr>
          <p:cNvPr id="28" name="pl22"/>
          <p:cNvSpPr/>
          <p:nvPr/>
        </p:nvSpPr>
        <p:spPr>
          <a:xfrm>
            <a:off x="5290508" y="510539"/>
            <a:ext cx="0" cy="5184289"/>
          </a:xfrm>
          <a:custGeom>
            <a:avLst/>
            <a:gdLst/>
            <a:ahLst/>
            <a:cxnLst/>
            <a:rect l="0" t="0" r="0" b="0"/>
            <a:pathLst>
              <a:path h="5184289">
                <a:moveTo>
                  <a:pt x="0" y="5184289"/>
                </a:moveTo>
                <a:lnTo>
                  <a:pt x="0" y="0"/>
                </a:lnTo>
                <a:lnTo>
                  <a:pt x="0" y="0"/>
                </a:lnTo>
              </a:path>
            </a:pathLst>
          </a:custGeom>
          <a:ln w="13550" cap="flat">
            <a:solidFill>
              <a:srgbClr val="595959">
                <a:alpha val="100000"/>
              </a:srgbClr>
            </a:solidFill>
            <a:prstDash val="solid"/>
            <a:round/>
          </a:ln>
        </p:spPr>
        <p:txBody>
          <a:bodyPr/>
          <a:lstStyle/>
          <a:p>
            <a:endParaRPr dirty="0">
              <a:latin typeface="Helvetica Regular" charset="0"/>
            </a:endParaRPr>
          </a:p>
        </p:txBody>
      </p:sp>
      <p:sp>
        <p:nvSpPr>
          <p:cNvPr id="29" name="pl23"/>
          <p:cNvSpPr/>
          <p:nvPr/>
        </p:nvSpPr>
        <p:spPr>
          <a:xfrm>
            <a:off x="7610461" y="510539"/>
            <a:ext cx="0" cy="5184289"/>
          </a:xfrm>
          <a:custGeom>
            <a:avLst/>
            <a:gdLst/>
            <a:ahLst/>
            <a:cxnLst/>
            <a:rect l="0" t="0" r="0" b="0"/>
            <a:pathLst>
              <a:path h="5184289">
                <a:moveTo>
                  <a:pt x="0" y="5184289"/>
                </a:moveTo>
                <a:lnTo>
                  <a:pt x="0" y="0"/>
                </a:lnTo>
                <a:lnTo>
                  <a:pt x="0" y="0"/>
                </a:lnTo>
              </a:path>
            </a:pathLst>
          </a:custGeom>
          <a:ln w="13550" cap="flat">
            <a:solidFill>
              <a:srgbClr val="595959">
                <a:alpha val="100000"/>
              </a:srgbClr>
            </a:solidFill>
            <a:prstDash val="solid"/>
            <a:round/>
          </a:ln>
        </p:spPr>
        <p:txBody>
          <a:bodyPr/>
          <a:lstStyle/>
          <a:p>
            <a:endParaRPr dirty="0">
              <a:latin typeface="Helvetica Regular" charset="0"/>
            </a:endParaRPr>
          </a:p>
        </p:txBody>
      </p:sp>
      <p:sp>
        <p:nvSpPr>
          <p:cNvPr id="30" name="pl24"/>
          <p:cNvSpPr/>
          <p:nvPr/>
        </p:nvSpPr>
        <p:spPr>
          <a:xfrm>
            <a:off x="9930413" y="510539"/>
            <a:ext cx="0" cy="5184289"/>
          </a:xfrm>
          <a:custGeom>
            <a:avLst/>
            <a:gdLst/>
            <a:ahLst/>
            <a:cxnLst/>
            <a:rect l="0" t="0" r="0" b="0"/>
            <a:pathLst>
              <a:path h="5184289">
                <a:moveTo>
                  <a:pt x="0" y="5184289"/>
                </a:moveTo>
                <a:lnTo>
                  <a:pt x="0" y="0"/>
                </a:lnTo>
                <a:lnTo>
                  <a:pt x="0" y="0"/>
                </a:lnTo>
              </a:path>
            </a:pathLst>
          </a:custGeom>
          <a:ln w="13550" cap="flat">
            <a:solidFill>
              <a:srgbClr val="595959">
                <a:alpha val="100000"/>
              </a:srgbClr>
            </a:solidFill>
            <a:prstDash val="solid"/>
            <a:round/>
          </a:ln>
        </p:spPr>
        <p:txBody>
          <a:bodyPr/>
          <a:lstStyle/>
          <a:p>
            <a:endParaRPr dirty="0">
              <a:latin typeface="Helvetica Regular" charset="0"/>
            </a:endParaRPr>
          </a:p>
        </p:txBody>
      </p:sp>
      <p:sp>
        <p:nvSpPr>
          <p:cNvPr id="31" name="pt25"/>
          <p:cNvSpPr/>
          <p:nvPr/>
        </p:nvSpPr>
        <p:spPr>
          <a:xfrm>
            <a:off x="3005881" y="434812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32" name="pt26"/>
          <p:cNvSpPr/>
          <p:nvPr/>
        </p:nvSpPr>
        <p:spPr>
          <a:xfrm>
            <a:off x="6708710" y="455908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33" name="pt27"/>
          <p:cNvSpPr/>
          <p:nvPr/>
        </p:nvSpPr>
        <p:spPr>
          <a:xfrm>
            <a:off x="4979296" y="193327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34" name="pt28"/>
          <p:cNvSpPr/>
          <p:nvPr/>
        </p:nvSpPr>
        <p:spPr>
          <a:xfrm>
            <a:off x="7095304" y="354915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35" name="pt29"/>
          <p:cNvSpPr/>
          <p:nvPr/>
        </p:nvSpPr>
        <p:spPr>
          <a:xfrm>
            <a:off x="1249541" y="408778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36" name="pt30"/>
          <p:cNvSpPr/>
          <p:nvPr/>
        </p:nvSpPr>
        <p:spPr>
          <a:xfrm>
            <a:off x="3427266" y="334717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37" name="pt31"/>
          <p:cNvSpPr/>
          <p:nvPr/>
        </p:nvSpPr>
        <p:spPr>
          <a:xfrm>
            <a:off x="6417919" y="455908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38" name="pt32"/>
          <p:cNvSpPr/>
          <p:nvPr/>
        </p:nvSpPr>
        <p:spPr>
          <a:xfrm>
            <a:off x="6140390" y="496305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39" name="pt33"/>
          <p:cNvSpPr/>
          <p:nvPr/>
        </p:nvSpPr>
        <p:spPr>
          <a:xfrm>
            <a:off x="3294904" y="449175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40" name="pt34"/>
          <p:cNvSpPr/>
          <p:nvPr/>
        </p:nvSpPr>
        <p:spPr>
          <a:xfrm>
            <a:off x="4079556" y="375114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41" name="pt35"/>
          <p:cNvSpPr/>
          <p:nvPr/>
        </p:nvSpPr>
        <p:spPr>
          <a:xfrm>
            <a:off x="4226550" y="381847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42" name="pt36"/>
          <p:cNvSpPr/>
          <p:nvPr/>
        </p:nvSpPr>
        <p:spPr>
          <a:xfrm>
            <a:off x="7115463" y="321251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43" name="pt37"/>
          <p:cNvSpPr/>
          <p:nvPr/>
        </p:nvSpPr>
        <p:spPr>
          <a:xfrm>
            <a:off x="4889154" y="193327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44" name="pt38"/>
          <p:cNvSpPr/>
          <p:nvPr/>
        </p:nvSpPr>
        <p:spPr>
          <a:xfrm>
            <a:off x="6285189" y="408778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45" name="pt39"/>
          <p:cNvSpPr/>
          <p:nvPr/>
        </p:nvSpPr>
        <p:spPr>
          <a:xfrm>
            <a:off x="6233113" y="1978160"/>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46" name="pt40"/>
          <p:cNvSpPr/>
          <p:nvPr/>
        </p:nvSpPr>
        <p:spPr>
          <a:xfrm>
            <a:off x="3559735" y="125999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47" name="pt41"/>
          <p:cNvSpPr/>
          <p:nvPr/>
        </p:nvSpPr>
        <p:spPr>
          <a:xfrm>
            <a:off x="1451301" y="247190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48" name="pt42"/>
          <p:cNvSpPr/>
          <p:nvPr/>
        </p:nvSpPr>
        <p:spPr>
          <a:xfrm>
            <a:off x="2872176" y="375114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49" name="pt43"/>
          <p:cNvSpPr/>
          <p:nvPr/>
        </p:nvSpPr>
        <p:spPr>
          <a:xfrm>
            <a:off x="2814890" y="543435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50" name="pt44"/>
          <p:cNvSpPr/>
          <p:nvPr/>
        </p:nvSpPr>
        <p:spPr>
          <a:xfrm>
            <a:off x="3355617" y="1731290"/>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51" name="pt45"/>
          <p:cNvSpPr/>
          <p:nvPr/>
        </p:nvSpPr>
        <p:spPr>
          <a:xfrm>
            <a:off x="6187846" y="476106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52" name="pt46"/>
          <p:cNvSpPr/>
          <p:nvPr/>
        </p:nvSpPr>
        <p:spPr>
          <a:xfrm>
            <a:off x="5814841" y="509771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53" name="pt47"/>
          <p:cNvSpPr/>
          <p:nvPr/>
        </p:nvSpPr>
        <p:spPr>
          <a:xfrm>
            <a:off x="5950850" y="3270866"/>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54" name="pt48"/>
          <p:cNvSpPr/>
          <p:nvPr/>
        </p:nvSpPr>
        <p:spPr>
          <a:xfrm>
            <a:off x="4845754" y="253923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55" name="pt49"/>
          <p:cNvSpPr/>
          <p:nvPr/>
        </p:nvSpPr>
        <p:spPr>
          <a:xfrm>
            <a:off x="3141665" y="247190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56" name="pt50"/>
          <p:cNvSpPr/>
          <p:nvPr/>
        </p:nvSpPr>
        <p:spPr>
          <a:xfrm>
            <a:off x="10415966" y="442442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57" name="pt51"/>
          <p:cNvSpPr/>
          <p:nvPr/>
        </p:nvSpPr>
        <p:spPr>
          <a:xfrm>
            <a:off x="3514217" y="348182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58" name="pt52"/>
          <p:cNvSpPr/>
          <p:nvPr/>
        </p:nvSpPr>
        <p:spPr>
          <a:xfrm>
            <a:off x="4701033" y="193327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59" name="pt53"/>
          <p:cNvSpPr/>
          <p:nvPr/>
        </p:nvSpPr>
        <p:spPr>
          <a:xfrm>
            <a:off x="5878545" y="280854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60" name="pt54"/>
          <p:cNvSpPr/>
          <p:nvPr/>
        </p:nvSpPr>
        <p:spPr>
          <a:xfrm>
            <a:off x="8571848" y="4020456"/>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61" name="pt55"/>
          <p:cNvSpPr/>
          <p:nvPr/>
        </p:nvSpPr>
        <p:spPr>
          <a:xfrm>
            <a:off x="4031703" y="428977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62" name="pt56"/>
          <p:cNvSpPr/>
          <p:nvPr/>
        </p:nvSpPr>
        <p:spPr>
          <a:xfrm>
            <a:off x="3720960" y="334717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63" name="pt57"/>
          <p:cNvSpPr/>
          <p:nvPr/>
        </p:nvSpPr>
        <p:spPr>
          <a:xfrm>
            <a:off x="4532682" y="280854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64" name="pt58"/>
          <p:cNvSpPr/>
          <p:nvPr/>
        </p:nvSpPr>
        <p:spPr>
          <a:xfrm>
            <a:off x="7232582" y="516503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65" name="pt59"/>
          <p:cNvSpPr/>
          <p:nvPr/>
        </p:nvSpPr>
        <p:spPr>
          <a:xfrm>
            <a:off x="5066933" y="233724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66" name="pt60"/>
          <p:cNvSpPr/>
          <p:nvPr/>
        </p:nvSpPr>
        <p:spPr>
          <a:xfrm>
            <a:off x="5876536" y="240457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67" name="pt61"/>
          <p:cNvSpPr/>
          <p:nvPr/>
        </p:nvSpPr>
        <p:spPr>
          <a:xfrm>
            <a:off x="8688058" y="72136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68" name="pt62"/>
          <p:cNvSpPr/>
          <p:nvPr/>
        </p:nvSpPr>
        <p:spPr>
          <a:xfrm>
            <a:off x="6378281" y="247190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69" name="pt63"/>
          <p:cNvSpPr/>
          <p:nvPr/>
        </p:nvSpPr>
        <p:spPr>
          <a:xfrm>
            <a:off x="3454868" y="462641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70" name="pt64"/>
          <p:cNvSpPr/>
          <p:nvPr/>
        </p:nvSpPr>
        <p:spPr>
          <a:xfrm>
            <a:off x="6333885" y="321251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71" name="pt65"/>
          <p:cNvSpPr/>
          <p:nvPr/>
        </p:nvSpPr>
        <p:spPr>
          <a:xfrm>
            <a:off x="6441647" y="354915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72" name="pt66"/>
          <p:cNvSpPr/>
          <p:nvPr/>
        </p:nvSpPr>
        <p:spPr>
          <a:xfrm>
            <a:off x="2394251" y="449175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73" name="pt67"/>
          <p:cNvSpPr/>
          <p:nvPr/>
        </p:nvSpPr>
        <p:spPr>
          <a:xfrm>
            <a:off x="4148833" y="503038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74" name="pt68"/>
          <p:cNvSpPr/>
          <p:nvPr/>
        </p:nvSpPr>
        <p:spPr>
          <a:xfrm>
            <a:off x="4188477" y="112533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75" name="pt69"/>
          <p:cNvSpPr/>
          <p:nvPr/>
        </p:nvSpPr>
        <p:spPr>
          <a:xfrm>
            <a:off x="5117585" y="267388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76" name="pt70"/>
          <p:cNvSpPr/>
          <p:nvPr/>
        </p:nvSpPr>
        <p:spPr>
          <a:xfrm>
            <a:off x="3961828" y="354915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77" name="pt71"/>
          <p:cNvSpPr/>
          <p:nvPr/>
        </p:nvSpPr>
        <p:spPr>
          <a:xfrm>
            <a:off x="4050931" y="3270866"/>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78" name="pt72"/>
          <p:cNvSpPr/>
          <p:nvPr/>
        </p:nvSpPr>
        <p:spPr>
          <a:xfrm>
            <a:off x="5166703" y="260655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79" name="pt73"/>
          <p:cNvSpPr/>
          <p:nvPr/>
        </p:nvSpPr>
        <p:spPr>
          <a:xfrm>
            <a:off x="3897631" y="1798618"/>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80" name="pt74"/>
          <p:cNvSpPr/>
          <p:nvPr/>
        </p:nvSpPr>
        <p:spPr>
          <a:xfrm>
            <a:off x="6860572" y="381847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81" name="pt75"/>
          <p:cNvSpPr/>
          <p:nvPr/>
        </p:nvSpPr>
        <p:spPr>
          <a:xfrm>
            <a:off x="3721481" y="233724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82" name="pt76"/>
          <p:cNvSpPr/>
          <p:nvPr/>
        </p:nvSpPr>
        <p:spPr>
          <a:xfrm>
            <a:off x="6633611" y="294320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83" name="pt77"/>
          <p:cNvSpPr/>
          <p:nvPr/>
        </p:nvSpPr>
        <p:spPr>
          <a:xfrm>
            <a:off x="5138589" y="321251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84" name="pt78"/>
          <p:cNvSpPr/>
          <p:nvPr/>
        </p:nvSpPr>
        <p:spPr>
          <a:xfrm>
            <a:off x="4322922" y="469374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85" name="pt79"/>
          <p:cNvSpPr/>
          <p:nvPr/>
        </p:nvSpPr>
        <p:spPr>
          <a:xfrm>
            <a:off x="5627415" y="370176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86" name="pt80"/>
          <p:cNvSpPr/>
          <p:nvPr/>
        </p:nvSpPr>
        <p:spPr>
          <a:xfrm>
            <a:off x="4795212" y="381847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87" name="pt81"/>
          <p:cNvSpPr/>
          <p:nvPr/>
        </p:nvSpPr>
        <p:spPr>
          <a:xfrm>
            <a:off x="8385466" y="442442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88" name="pt82"/>
          <p:cNvSpPr/>
          <p:nvPr/>
        </p:nvSpPr>
        <p:spPr>
          <a:xfrm>
            <a:off x="5620730" y="267388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89" name="pt83"/>
          <p:cNvSpPr/>
          <p:nvPr/>
        </p:nvSpPr>
        <p:spPr>
          <a:xfrm>
            <a:off x="4883934" y="294320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90" name="pt84"/>
          <p:cNvSpPr/>
          <p:nvPr/>
        </p:nvSpPr>
        <p:spPr>
          <a:xfrm>
            <a:off x="5858633" y="422244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91" name="pt85"/>
          <p:cNvSpPr/>
          <p:nvPr/>
        </p:nvSpPr>
        <p:spPr>
          <a:xfrm>
            <a:off x="7047862" y="233724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92" name="pt86"/>
          <p:cNvSpPr/>
          <p:nvPr/>
        </p:nvSpPr>
        <p:spPr>
          <a:xfrm>
            <a:off x="5929895" y="388579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93" name="pt87"/>
          <p:cNvSpPr/>
          <p:nvPr/>
        </p:nvSpPr>
        <p:spPr>
          <a:xfrm>
            <a:off x="4852009" y="287587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94" name="pt88"/>
          <p:cNvSpPr/>
          <p:nvPr/>
        </p:nvSpPr>
        <p:spPr>
          <a:xfrm>
            <a:off x="4382766" y="280854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95" name="pt89"/>
          <p:cNvSpPr/>
          <p:nvPr/>
        </p:nvSpPr>
        <p:spPr>
          <a:xfrm>
            <a:off x="3174045" y="341450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96" name="pt90"/>
          <p:cNvSpPr/>
          <p:nvPr/>
        </p:nvSpPr>
        <p:spPr>
          <a:xfrm>
            <a:off x="6515454" y="240906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97" name="pt91"/>
          <p:cNvSpPr/>
          <p:nvPr/>
        </p:nvSpPr>
        <p:spPr>
          <a:xfrm>
            <a:off x="6089551" y="435709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98" name="pt92"/>
          <p:cNvSpPr/>
          <p:nvPr/>
        </p:nvSpPr>
        <p:spPr>
          <a:xfrm>
            <a:off x="5119553" y="462641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99" name="pt93"/>
          <p:cNvSpPr/>
          <p:nvPr/>
        </p:nvSpPr>
        <p:spPr>
          <a:xfrm>
            <a:off x="5571706" y="449175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00" name="pt94"/>
          <p:cNvSpPr/>
          <p:nvPr/>
        </p:nvSpPr>
        <p:spPr>
          <a:xfrm>
            <a:off x="6910128" y="82908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01" name="pt95"/>
          <p:cNvSpPr/>
          <p:nvPr/>
        </p:nvSpPr>
        <p:spPr>
          <a:xfrm>
            <a:off x="3398784" y="193327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02" name="pt96"/>
          <p:cNvSpPr/>
          <p:nvPr/>
        </p:nvSpPr>
        <p:spPr>
          <a:xfrm>
            <a:off x="6970422" y="516503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03" name="pt97"/>
          <p:cNvSpPr/>
          <p:nvPr/>
        </p:nvSpPr>
        <p:spPr>
          <a:xfrm>
            <a:off x="4507849" y="152930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04" name="pt98"/>
          <p:cNvSpPr/>
          <p:nvPr/>
        </p:nvSpPr>
        <p:spPr>
          <a:xfrm>
            <a:off x="4120789" y="455908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05" name="pt99"/>
          <p:cNvSpPr/>
          <p:nvPr/>
        </p:nvSpPr>
        <p:spPr>
          <a:xfrm>
            <a:off x="4661766" y="455908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06" name="pt100"/>
          <p:cNvSpPr/>
          <p:nvPr/>
        </p:nvSpPr>
        <p:spPr>
          <a:xfrm>
            <a:off x="5051152" y="449175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07" name="pt101"/>
          <p:cNvSpPr/>
          <p:nvPr/>
        </p:nvSpPr>
        <p:spPr>
          <a:xfrm>
            <a:off x="7151902" y="247190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08" name="pt102"/>
          <p:cNvSpPr/>
          <p:nvPr/>
        </p:nvSpPr>
        <p:spPr>
          <a:xfrm>
            <a:off x="5750449" y="455908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09" name="pt103"/>
          <p:cNvSpPr/>
          <p:nvPr/>
        </p:nvSpPr>
        <p:spPr>
          <a:xfrm>
            <a:off x="3902094" y="327984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10" name="pt104"/>
          <p:cNvSpPr/>
          <p:nvPr/>
        </p:nvSpPr>
        <p:spPr>
          <a:xfrm>
            <a:off x="3823292" y="536702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11" name="pt105"/>
          <p:cNvSpPr/>
          <p:nvPr/>
        </p:nvSpPr>
        <p:spPr>
          <a:xfrm>
            <a:off x="5327558" y="159663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12" name="pt106"/>
          <p:cNvSpPr/>
          <p:nvPr/>
        </p:nvSpPr>
        <p:spPr>
          <a:xfrm>
            <a:off x="4306967" y="301053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13" name="pt107"/>
          <p:cNvSpPr/>
          <p:nvPr/>
        </p:nvSpPr>
        <p:spPr>
          <a:xfrm>
            <a:off x="3053734" y="233724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14" name="pt108"/>
          <p:cNvSpPr/>
          <p:nvPr/>
        </p:nvSpPr>
        <p:spPr>
          <a:xfrm>
            <a:off x="6406727" y="247190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15" name="pt109"/>
          <p:cNvSpPr/>
          <p:nvPr/>
        </p:nvSpPr>
        <p:spPr>
          <a:xfrm>
            <a:off x="6206924" y="206793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16" name="pt110"/>
          <p:cNvSpPr/>
          <p:nvPr/>
        </p:nvSpPr>
        <p:spPr>
          <a:xfrm>
            <a:off x="5717438" y="3414500"/>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17" name="pt111"/>
          <p:cNvSpPr/>
          <p:nvPr/>
        </p:nvSpPr>
        <p:spPr>
          <a:xfrm>
            <a:off x="3426604" y="226991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18" name="pt112"/>
          <p:cNvSpPr/>
          <p:nvPr/>
        </p:nvSpPr>
        <p:spPr>
          <a:xfrm>
            <a:off x="5519802" y="253923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19" name="pt113"/>
          <p:cNvSpPr/>
          <p:nvPr/>
        </p:nvSpPr>
        <p:spPr>
          <a:xfrm>
            <a:off x="6390960" y="462641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20" name="pt114"/>
          <p:cNvSpPr/>
          <p:nvPr/>
        </p:nvSpPr>
        <p:spPr>
          <a:xfrm>
            <a:off x="5422284" y="415511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21" name="pt115"/>
          <p:cNvSpPr/>
          <p:nvPr/>
        </p:nvSpPr>
        <p:spPr>
          <a:xfrm>
            <a:off x="5042538" y="356839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22" name="pt116"/>
          <p:cNvSpPr/>
          <p:nvPr/>
        </p:nvSpPr>
        <p:spPr>
          <a:xfrm>
            <a:off x="6142175" y="262451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23" name="pt117"/>
          <p:cNvSpPr/>
          <p:nvPr/>
        </p:nvSpPr>
        <p:spPr>
          <a:xfrm>
            <a:off x="2585649" y="536702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24" name="pt118"/>
          <p:cNvSpPr/>
          <p:nvPr/>
        </p:nvSpPr>
        <p:spPr>
          <a:xfrm>
            <a:off x="4898393" y="4289770"/>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25" name="pt119"/>
          <p:cNvSpPr/>
          <p:nvPr/>
        </p:nvSpPr>
        <p:spPr>
          <a:xfrm>
            <a:off x="5201441" y="253923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26" name="pt120"/>
          <p:cNvSpPr/>
          <p:nvPr/>
        </p:nvSpPr>
        <p:spPr>
          <a:xfrm>
            <a:off x="7326777" y="2552696"/>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27" name="pt121"/>
          <p:cNvSpPr/>
          <p:nvPr/>
        </p:nvSpPr>
        <p:spPr>
          <a:xfrm>
            <a:off x="6621836" y="314518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28" name="pt122"/>
          <p:cNvSpPr/>
          <p:nvPr/>
        </p:nvSpPr>
        <p:spPr>
          <a:xfrm>
            <a:off x="2796277" y="152930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29" name="pt123"/>
          <p:cNvSpPr/>
          <p:nvPr/>
        </p:nvSpPr>
        <p:spPr>
          <a:xfrm>
            <a:off x="3377567" y="206793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30" name="pt124"/>
          <p:cNvSpPr/>
          <p:nvPr/>
        </p:nvSpPr>
        <p:spPr>
          <a:xfrm>
            <a:off x="5143676" y="442442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31" name="pt125"/>
          <p:cNvSpPr/>
          <p:nvPr/>
        </p:nvSpPr>
        <p:spPr>
          <a:xfrm>
            <a:off x="4802196" y="220258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32" name="pt126"/>
          <p:cNvSpPr/>
          <p:nvPr/>
        </p:nvSpPr>
        <p:spPr>
          <a:xfrm>
            <a:off x="6411844" y="240457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33" name="pt127"/>
          <p:cNvSpPr/>
          <p:nvPr/>
        </p:nvSpPr>
        <p:spPr>
          <a:xfrm>
            <a:off x="5399673" y="206793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34" name="pt128"/>
          <p:cNvSpPr/>
          <p:nvPr/>
        </p:nvSpPr>
        <p:spPr>
          <a:xfrm>
            <a:off x="5685106" y="348182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35" name="pt129"/>
          <p:cNvSpPr/>
          <p:nvPr/>
        </p:nvSpPr>
        <p:spPr>
          <a:xfrm>
            <a:off x="5153766" y="341450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36" name="pt130"/>
          <p:cNvSpPr/>
          <p:nvPr/>
        </p:nvSpPr>
        <p:spPr>
          <a:xfrm>
            <a:off x="3306385" y="4419938"/>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37" name="pt131"/>
          <p:cNvSpPr/>
          <p:nvPr/>
        </p:nvSpPr>
        <p:spPr>
          <a:xfrm>
            <a:off x="6256674" y="415511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38" name="pt132"/>
          <p:cNvSpPr/>
          <p:nvPr/>
        </p:nvSpPr>
        <p:spPr>
          <a:xfrm>
            <a:off x="5329782" y="334717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39" name="pt133"/>
          <p:cNvSpPr/>
          <p:nvPr/>
        </p:nvSpPr>
        <p:spPr>
          <a:xfrm>
            <a:off x="5092658" y="543435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40" name="pt134"/>
          <p:cNvSpPr/>
          <p:nvPr/>
        </p:nvSpPr>
        <p:spPr>
          <a:xfrm>
            <a:off x="6144346" y="482839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41" name="pt135"/>
          <p:cNvSpPr/>
          <p:nvPr/>
        </p:nvSpPr>
        <p:spPr>
          <a:xfrm>
            <a:off x="4471885" y="4357098"/>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42" name="pt136"/>
          <p:cNvSpPr/>
          <p:nvPr/>
        </p:nvSpPr>
        <p:spPr>
          <a:xfrm>
            <a:off x="11233629" y="287587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43" name="pt137"/>
          <p:cNvSpPr/>
          <p:nvPr/>
        </p:nvSpPr>
        <p:spPr>
          <a:xfrm>
            <a:off x="4041240" y="253923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44" name="pt138"/>
          <p:cNvSpPr/>
          <p:nvPr/>
        </p:nvSpPr>
        <p:spPr>
          <a:xfrm>
            <a:off x="5199008" y="1865946"/>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45" name="pt139"/>
          <p:cNvSpPr/>
          <p:nvPr/>
        </p:nvSpPr>
        <p:spPr>
          <a:xfrm>
            <a:off x="4134268" y="287587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46" name="pt140"/>
          <p:cNvSpPr/>
          <p:nvPr/>
        </p:nvSpPr>
        <p:spPr>
          <a:xfrm>
            <a:off x="4865972" y="105800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47" name="pt141"/>
          <p:cNvSpPr/>
          <p:nvPr/>
        </p:nvSpPr>
        <p:spPr>
          <a:xfrm>
            <a:off x="5157378" y="301053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48" name="pt142"/>
          <p:cNvSpPr/>
          <p:nvPr/>
        </p:nvSpPr>
        <p:spPr>
          <a:xfrm>
            <a:off x="3130498" y="280854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49" name="pt143"/>
          <p:cNvSpPr/>
          <p:nvPr/>
        </p:nvSpPr>
        <p:spPr>
          <a:xfrm>
            <a:off x="5339911" y="415511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50" name="pt144"/>
          <p:cNvSpPr/>
          <p:nvPr/>
        </p:nvSpPr>
        <p:spPr>
          <a:xfrm>
            <a:off x="5888867" y="193327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51" name="pt145"/>
          <p:cNvSpPr/>
          <p:nvPr/>
        </p:nvSpPr>
        <p:spPr>
          <a:xfrm>
            <a:off x="5831724" y="287587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52" name="pt146"/>
          <p:cNvSpPr/>
          <p:nvPr/>
        </p:nvSpPr>
        <p:spPr>
          <a:xfrm>
            <a:off x="6182834" y="2741216"/>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53" name="pt147"/>
          <p:cNvSpPr/>
          <p:nvPr/>
        </p:nvSpPr>
        <p:spPr>
          <a:xfrm>
            <a:off x="5190217" y="2741216"/>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54" name="pt148"/>
          <p:cNvSpPr/>
          <p:nvPr/>
        </p:nvSpPr>
        <p:spPr>
          <a:xfrm>
            <a:off x="4385153" y="4020456"/>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55" name="pt149"/>
          <p:cNvSpPr/>
          <p:nvPr/>
        </p:nvSpPr>
        <p:spPr>
          <a:xfrm>
            <a:off x="4123152" y="1865946"/>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56" name="pt150"/>
          <p:cNvSpPr/>
          <p:nvPr/>
        </p:nvSpPr>
        <p:spPr>
          <a:xfrm>
            <a:off x="7956779" y="212179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57" name="pt151"/>
          <p:cNvSpPr/>
          <p:nvPr/>
        </p:nvSpPr>
        <p:spPr>
          <a:xfrm>
            <a:off x="7006462" y="2741216"/>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58" name="pt152"/>
          <p:cNvSpPr/>
          <p:nvPr/>
        </p:nvSpPr>
        <p:spPr>
          <a:xfrm>
            <a:off x="4084749" y="307785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59" name="pt153"/>
          <p:cNvSpPr/>
          <p:nvPr/>
        </p:nvSpPr>
        <p:spPr>
          <a:xfrm>
            <a:off x="4182630" y="233724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60" name="pt154"/>
          <p:cNvSpPr/>
          <p:nvPr/>
        </p:nvSpPr>
        <p:spPr>
          <a:xfrm>
            <a:off x="2325842" y="193327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61" name="pt155"/>
          <p:cNvSpPr/>
          <p:nvPr/>
        </p:nvSpPr>
        <p:spPr>
          <a:xfrm>
            <a:off x="6284039" y="125999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62" name="pt156"/>
          <p:cNvSpPr/>
          <p:nvPr/>
        </p:nvSpPr>
        <p:spPr>
          <a:xfrm>
            <a:off x="7408820" y="388579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63" name="pt157"/>
          <p:cNvSpPr/>
          <p:nvPr/>
        </p:nvSpPr>
        <p:spPr>
          <a:xfrm>
            <a:off x="6295465" y="435709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64" name="pt158"/>
          <p:cNvSpPr/>
          <p:nvPr/>
        </p:nvSpPr>
        <p:spPr>
          <a:xfrm>
            <a:off x="6724030" y="477902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65" name="pt159"/>
          <p:cNvSpPr/>
          <p:nvPr/>
        </p:nvSpPr>
        <p:spPr>
          <a:xfrm>
            <a:off x="1862337" y="422244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66" name="pt160"/>
          <p:cNvSpPr/>
          <p:nvPr/>
        </p:nvSpPr>
        <p:spPr>
          <a:xfrm>
            <a:off x="7998993" y="314518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67" name="pt161"/>
          <p:cNvSpPr/>
          <p:nvPr/>
        </p:nvSpPr>
        <p:spPr>
          <a:xfrm>
            <a:off x="4406943" y="536702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68" name="pt162"/>
          <p:cNvSpPr/>
          <p:nvPr/>
        </p:nvSpPr>
        <p:spPr>
          <a:xfrm>
            <a:off x="5313921" y="368381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69" name="pt163"/>
          <p:cNvSpPr/>
          <p:nvPr/>
        </p:nvSpPr>
        <p:spPr>
          <a:xfrm>
            <a:off x="1599201" y="2741216"/>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70" name="pt164"/>
          <p:cNvSpPr/>
          <p:nvPr/>
        </p:nvSpPr>
        <p:spPr>
          <a:xfrm>
            <a:off x="2834339" y="260655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71" name="pt165"/>
          <p:cNvSpPr/>
          <p:nvPr/>
        </p:nvSpPr>
        <p:spPr>
          <a:xfrm>
            <a:off x="5890452" y="348182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72" name="pt166"/>
          <p:cNvSpPr/>
          <p:nvPr/>
        </p:nvSpPr>
        <p:spPr>
          <a:xfrm>
            <a:off x="7126932" y="200060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73" name="pt167"/>
          <p:cNvSpPr/>
          <p:nvPr/>
        </p:nvSpPr>
        <p:spPr>
          <a:xfrm>
            <a:off x="6181286" y="3616486"/>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74" name="pt168"/>
          <p:cNvSpPr/>
          <p:nvPr/>
        </p:nvSpPr>
        <p:spPr>
          <a:xfrm>
            <a:off x="6309197" y="384540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75" name="pt169"/>
          <p:cNvSpPr/>
          <p:nvPr/>
        </p:nvSpPr>
        <p:spPr>
          <a:xfrm>
            <a:off x="5554567" y="354915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76" name="pt170"/>
          <p:cNvSpPr/>
          <p:nvPr/>
        </p:nvSpPr>
        <p:spPr>
          <a:xfrm>
            <a:off x="6253609" y="375114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77" name="pt171"/>
          <p:cNvSpPr/>
          <p:nvPr/>
        </p:nvSpPr>
        <p:spPr>
          <a:xfrm>
            <a:off x="7293532" y="233724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78" name="pt172"/>
          <p:cNvSpPr/>
          <p:nvPr/>
        </p:nvSpPr>
        <p:spPr>
          <a:xfrm>
            <a:off x="6880811" y="442442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79" name="pt173"/>
          <p:cNvSpPr/>
          <p:nvPr/>
        </p:nvSpPr>
        <p:spPr>
          <a:xfrm>
            <a:off x="4164639" y="354915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80" name="pt174"/>
          <p:cNvSpPr/>
          <p:nvPr/>
        </p:nvSpPr>
        <p:spPr>
          <a:xfrm>
            <a:off x="5524163" y="354915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81" name="pt175"/>
          <p:cNvSpPr/>
          <p:nvPr/>
        </p:nvSpPr>
        <p:spPr>
          <a:xfrm>
            <a:off x="6488604" y="220258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82" name="pt176"/>
          <p:cNvSpPr/>
          <p:nvPr/>
        </p:nvSpPr>
        <p:spPr>
          <a:xfrm>
            <a:off x="8346412" y="2135260"/>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83" name="pt177"/>
          <p:cNvSpPr/>
          <p:nvPr/>
        </p:nvSpPr>
        <p:spPr>
          <a:xfrm>
            <a:off x="5365333" y="314518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84" name="pt178"/>
          <p:cNvSpPr/>
          <p:nvPr/>
        </p:nvSpPr>
        <p:spPr>
          <a:xfrm>
            <a:off x="5000384" y="220258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85" name="pt179"/>
          <p:cNvSpPr/>
          <p:nvPr/>
        </p:nvSpPr>
        <p:spPr>
          <a:xfrm>
            <a:off x="4574856" y="388579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86" name="pt180"/>
          <p:cNvSpPr/>
          <p:nvPr/>
        </p:nvSpPr>
        <p:spPr>
          <a:xfrm>
            <a:off x="5312748" y="200060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87" name="pt181"/>
          <p:cNvSpPr/>
          <p:nvPr/>
        </p:nvSpPr>
        <p:spPr>
          <a:xfrm>
            <a:off x="7963463" y="341450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88" name="pt182"/>
          <p:cNvSpPr/>
          <p:nvPr/>
        </p:nvSpPr>
        <p:spPr>
          <a:xfrm>
            <a:off x="6521760" y="482839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89" name="pt183"/>
          <p:cNvSpPr/>
          <p:nvPr/>
        </p:nvSpPr>
        <p:spPr>
          <a:xfrm>
            <a:off x="3936627" y="267388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90" name="pt184"/>
          <p:cNvSpPr/>
          <p:nvPr/>
        </p:nvSpPr>
        <p:spPr>
          <a:xfrm>
            <a:off x="5479944" y="388579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91" name="pt185"/>
          <p:cNvSpPr/>
          <p:nvPr/>
        </p:nvSpPr>
        <p:spPr>
          <a:xfrm>
            <a:off x="5913051" y="462641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92" name="pt186"/>
          <p:cNvSpPr/>
          <p:nvPr/>
        </p:nvSpPr>
        <p:spPr>
          <a:xfrm>
            <a:off x="6902446" y="1865946"/>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93" name="pt187"/>
          <p:cNvSpPr/>
          <p:nvPr/>
        </p:nvSpPr>
        <p:spPr>
          <a:xfrm>
            <a:off x="2942657" y="3953128"/>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94" name="pt188"/>
          <p:cNvSpPr/>
          <p:nvPr/>
        </p:nvSpPr>
        <p:spPr>
          <a:xfrm>
            <a:off x="4328803" y="280854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95" name="pt189"/>
          <p:cNvSpPr/>
          <p:nvPr/>
        </p:nvSpPr>
        <p:spPr>
          <a:xfrm>
            <a:off x="3661296" y="422244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96" name="pt190"/>
          <p:cNvSpPr/>
          <p:nvPr/>
        </p:nvSpPr>
        <p:spPr>
          <a:xfrm>
            <a:off x="5042920" y="159663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197" name="pt191"/>
          <p:cNvSpPr/>
          <p:nvPr/>
        </p:nvSpPr>
        <p:spPr>
          <a:xfrm>
            <a:off x="5552045" y="408778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98" name="pt192"/>
          <p:cNvSpPr/>
          <p:nvPr/>
        </p:nvSpPr>
        <p:spPr>
          <a:xfrm>
            <a:off x="4445966" y="166396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199" name="pt193"/>
          <p:cNvSpPr/>
          <p:nvPr/>
        </p:nvSpPr>
        <p:spPr>
          <a:xfrm>
            <a:off x="4912108" y="375114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00" name="pt194"/>
          <p:cNvSpPr/>
          <p:nvPr/>
        </p:nvSpPr>
        <p:spPr>
          <a:xfrm>
            <a:off x="6092365" y="375114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01" name="pt195"/>
          <p:cNvSpPr/>
          <p:nvPr/>
        </p:nvSpPr>
        <p:spPr>
          <a:xfrm>
            <a:off x="5030312" y="319904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02" name="pt196"/>
          <p:cNvSpPr/>
          <p:nvPr/>
        </p:nvSpPr>
        <p:spPr>
          <a:xfrm>
            <a:off x="4039453" y="5232368"/>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03" name="pt197"/>
          <p:cNvSpPr/>
          <p:nvPr/>
        </p:nvSpPr>
        <p:spPr>
          <a:xfrm>
            <a:off x="5547793" y="435709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04" name="pt198"/>
          <p:cNvSpPr/>
          <p:nvPr/>
        </p:nvSpPr>
        <p:spPr>
          <a:xfrm>
            <a:off x="4141312" y="240457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05" name="pt199"/>
          <p:cNvSpPr/>
          <p:nvPr/>
        </p:nvSpPr>
        <p:spPr>
          <a:xfrm>
            <a:off x="6641307" y="276814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06" name="pt200"/>
          <p:cNvSpPr/>
          <p:nvPr/>
        </p:nvSpPr>
        <p:spPr>
          <a:xfrm>
            <a:off x="4803169" y="200060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07" name="pt201"/>
          <p:cNvSpPr/>
          <p:nvPr/>
        </p:nvSpPr>
        <p:spPr>
          <a:xfrm>
            <a:off x="4894454" y="341450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08" name="pt202"/>
          <p:cNvSpPr/>
          <p:nvPr/>
        </p:nvSpPr>
        <p:spPr>
          <a:xfrm>
            <a:off x="5445499" y="327984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09" name="pt203"/>
          <p:cNvSpPr/>
          <p:nvPr/>
        </p:nvSpPr>
        <p:spPr>
          <a:xfrm>
            <a:off x="5321067" y="280854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10" name="pt204"/>
          <p:cNvSpPr/>
          <p:nvPr/>
        </p:nvSpPr>
        <p:spPr>
          <a:xfrm>
            <a:off x="6709391" y="341450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11" name="pt205"/>
          <p:cNvSpPr/>
          <p:nvPr/>
        </p:nvSpPr>
        <p:spPr>
          <a:xfrm>
            <a:off x="8746887" y="327984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12" name="pt206"/>
          <p:cNvSpPr/>
          <p:nvPr/>
        </p:nvSpPr>
        <p:spPr>
          <a:xfrm>
            <a:off x="6828637" y="3953128"/>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13" name="pt207"/>
          <p:cNvSpPr/>
          <p:nvPr/>
        </p:nvSpPr>
        <p:spPr>
          <a:xfrm>
            <a:off x="4476717" y="368381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14" name="pt208"/>
          <p:cNvSpPr/>
          <p:nvPr/>
        </p:nvSpPr>
        <p:spPr>
          <a:xfrm>
            <a:off x="1675134" y="503038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15" name="pt209"/>
          <p:cNvSpPr/>
          <p:nvPr/>
        </p:nvSpPr>
        <p:spPr>
          <a:xfrm>
            <a:off x="5831885" y="321251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16" name="pt210"/>
          <p:cNvSpPr/>
          <p:nvPr/>
        </p:nvSpPr>
        <p:spPr>
          <a:xfrm>
            <a:off x="5495324" y="166396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17" name="pt211"/>
          <p:cNvSpPr/>
          <p:nvPr/>
        </p:nvSpPr>
        <p:spPr>
          <a:xfrm>
            <a:off x="7193432" y="422244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18" name="pt212"/>
          <p:cNvSpPr/>
          <p:nvPr/>
        </p:nvSpPr>
        <p:spPr>
          <a:xfrm>
            <a:off x="3837623" y="200060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19" name="pt213"/>
          <p:cNvSpPr/>
          <p:nvPr/>
        </p:nvSpPr>
        <p:spPr>
          <a:xfrm>
            <a:off x="4079561" y="4895726"/>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20" name="pt214"/>
          <p:cNvSpPr/>
          <p:nvPr/>
        </p:nvSpPr>
        <p:spPr>
          <a:xfrm>
            <a:off x="5210866" y="3414500"/>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21" name="pt215"/>
          <p:cNvSpPr/>
          <p:nvPr/>
        </p:nvSpPr>
        <p:spPr>
          <a:xfrm>
            <a:off x="4153310" y="294320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22" name="pt216"/>
          <p:cNvSpPr/>
          <p:nvPr/>
        </p:nvSpPr>
        <p:spPr>
          <a:xfrm>
            <a:off x="6028897" y="476106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23" name="pt217"/>
          <p:cNvSpPr/>
          <p:nvPr/>
        </p:nvSpPr>
        <p:spPr>
          <a:xfrm>
            <a:off x="4078274" y="1834526"/>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24" name="pt218"/>
          <p:cNvSpPr/>
          <p:nvPr/>
        </p:nvSpPr>
        <p:spPr>
          <a:xfrm>
            <a:off x="4578307" y="381847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25" name="pt219"/>
          <p:cNvSpPr/>
          <p:nvPr/>
        </p:nvSpPr>
        <p:spPr>
          <a:xfrm>
            <a:off x="3465142" y="321251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26" name="pt220"/>
          <p:cNvSpPr/>
          <p:nvPr/>
        </p:nvSpPr>
        <p:spPr>
          <a:xfrm>
            <a:off x="4741807" y="314518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27" name="pt221"/>
          <p:cNvSpPr/>
          <p:nvPr/>
        </p:nvSpPr>
        <p:spPr>
          <a:xfrm>
            <a:off x="3598006" y="2741216"/>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28" name="pt222"/>
          <p:cNvSpPr/>
          <p:nvPr/>
        </p:nvSpPr>
        <p:spPr>
          <a:xfrm>
            <a:off x="4063101" y="4020456"/>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29" name="pt223"/>
          <p:cNvSpPr/>
          <p:nvPr/>
        </p:nvSpPr>
        <p:spPr>
          <a:xfrm>
            <a:off x="8813895" y="4289770"/>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30" name="pt224"/>
          <p:cNvSpPr/>
          <p:nvPr/>
        </p:nvSpPr>
        <p:spPr>
          <a:xfrm>
            <a:off x="5311258" y="1529304"/>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31" name="pt225"/>
          <p:cNvSpPr/>
          <p:nvPr/>
        </p:nvSpPr>
        <p:spPr>
          <a:xfrm>
            <a:off x="4487771" y="334717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32" name="pt226"/>
          <p:cNvSpPr/>
          <p:nvPr/>
        </p:nvSpPr>
        <p:spPr>
          <a:xfrm>
            <a:off x="4382571" y="4020456"/>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33" name="pt227"/>
          <p:cNvSpPr/>
          <p:nvPr/>
        </p:nvSpPr>
        <p:spPr>
          <a:xfrm>
            <a:off x="8121611" y="462641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34" name="pt228"/>
          <p:cNvSpPr/>
          <p:nvPr/>
        </p:nvSpPr>
        <p:spPr>
          <a:xfrm>
            <a:off x="4872864" y="220258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35" name="pt229"/>
          <p:cNvSpPr/>
          <p:nvPr/>
        </p:nvSpPr>
        <p:spPr>
          <a:xfrm>
            <a:off x="4319048" y="381847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36" name="pt230"/>
          <p:cNvSpPr/>
          <p:nvPr/>
        </p:nvSpPr>
        <p:spPr>
          <a:xfrm>
            <a:off x="4094769" y="509771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37" name="pt231"/>
          <p:cNvSpPr/>
          <p:nvPr/>
        </p:nvSpPr>
        <p:spPr>
          <a:xfrm>
            <a:off x="6181608" y="341450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38" name="pt232"/>
          <p:cNvSpPr/>
          <p:nvPr/>
        </p:nvSpPr>
        <p:spPr>
          <a:xfrm>
            <a:off x="4863513" y="509771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39" name="pt233"/>
          <p:cNvSpPr/>
          <p:nvPr/>
        </p:nvSpPr>
        <p:spPr>
          <a:xfrm>
            <a:off x="9339747" y="449175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40" name="pt234"/>
          <p:cNvSpPr/>
          <p:nvPr/>
        </p:nvSpPr>
        <p:spPr>
          <a:xfrm>
            <a:off x="6025049" y="381847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41" name="pt235"/>
          <p:cNvSpPr/>
          <p:nvPr/>
        </p:nvSpPr>
        <p:spPr>
          <a:xfrm>
            <a:off x="4613008" y="375114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42" name="pt236"/>
          <p:cNvSpPr/>
          <p:nvPr/>
        </p:nvSpPr>
        <p:spPr>
          <a:xfrm>
            <a:off x="4100870" y="348631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43" name="pt237"/>
          <p:cNvSpPr/>
          <p:nvPr/>
        </p:nvSpPr>
        <p:spPr>
          <a:xfrm>
            <a:off x="6848367" y="1865946"/>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44" name="pt238"/>
          <p:cNvSpPr/>
          <p:nvPr/>
        </p:nvSpPr>
        <p:spPr>
          <a:xfrm>
            <a:off x="6334013" y="287587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45" name="pt239"/>
          <p:cNvSpPr/>
          <p:nvPr/>
        </p:nvSpPr>
        <p:spPr>
          <a:xfrm>
            <a:off x="5306377" y="294320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46" name="pt240"/>
          <p:cNvSpPr/>
          <p:nvPr/>
        </p:nvSpPr>
        <p:spPr>
          <a:xfrm>
            <a:off x="3631571" y="105800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47" name="pt241"/>
          <p:cNvSpPr/>
          <p:nvPr/>
        </p:nvSpPr>
        <p:spPr>
          <a:xfrm>
            <a:off x="3992875" y="321251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48" name="pt242"/>
          <p:cNvSpPr/>
          <p:nvPr/>
        </p:nvSpPr>
        <p:spPr>
          <a:xfrm>
            <a:off x="5869342" y="314518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49" name="pt243"/>
          <p:cNvSpPr/>
          <p:nvPr/>
        </p:nvSpPr>
        <p:spPr>
          <a:xfrm>
            <a:off x="5792082" y="4693740"/>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50" name="pt244"/>
          <p:cNvSpPr/>
          <p:nvPr/>
        </p:nvSpPr>
        <p:spPr>
          <a:xfrm>
            <a:off x="4615669" y="294320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51" name="pt245"/>
          <p:cNvSpPr/>
          <p:nvPr/>
        </p:nvSpPr>
        <p:spPr>
          <a:xfrm>
            <a:off x="5397678" y="368381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52" name="pt246"/>
          <p:cNvSpPr/>
          <p:nvPr/>
        </p:nvSpPr>
        <p:spPr>
          <a:xfrm>
            <a:off x="5871719" y="314518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53" name="pt247"/>
          <p:cNvSpPr/>
          <p:nvPr/>
        </p:nvSpPr>
        <p:spPr>
          <a:xfrm>
            <a:off x="8558852" y="362995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54" name="pt248"/>
          <p:cNvSpPr/>
          <p:nvPr/>
        </p:nvSpPr>
        <p:spPr>
          <a:xfrm>
            <a:off x="6877118" y="381847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55" name="pt249"/>
          <p:cNvSpPr/>
          <p:nvPr/>
        </p:nvSpPr>
        <p:spPr>
          <a:xfrm>
            <a:off x="4917686" y="294320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56" name="pt250"/>
          <p:cNvSpPr/>
          <p:nvPr/>
        </p:nvSpPr>
        <p:spPr>
          <a:xfrm>
            <a:off x="5911352" y="213526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57" name="pt251"/>
          <p:cNvSpPr/>
          <p:nvPr/>
        </p:nvSpPr>
        <p:spPr>
          <a:xfrm>
            <a:off x="3472851" y="388579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58" name="pt252"/>
          <p:cNvSpPr/>
          <p:nvPr/>
        </p:nvSpPr>
        <p:spPr>
          <a:xfrm>
            <a:off x="7713869" y="260655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59" name="pt253"/>
          <p:cNvSpPr/>
          <p:nvPr/>
        </p:nvSpPr>
        <p:spPr>
          <a:xfrm>
            <a:off x="8049065" y="503038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60" name="pt254"/>
          <p:cNvSpPr/>
          <p:nvPr/>
        </p:nvSpPr>
        <p:spPr>
          <a:xfrm>
            <a:off x="4585652" y="3616486"/>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61" name="pt255"/>
          <p:cNvSpPr/>
          <p:nvPr/>
        </p:nvSpPr>
        <p:spPr>
          <a:xfrm>
            <a:off x="2767131" y="449175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62" name="pt256"/>
          <p:cNvSpPr/>
          <p:nvPr/>
        </p:nvSpPr>
        <p:spPr>
          <a:xfrm>
            <a:off x="3640812" y="4222441"/>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63" name="pt257"/>
          <p:cNvSpPr/>
          <p:nvPr/>
        </p:nvSpPr>
        <p:spPr>
          <a:xfrm>
            <a:off x="5066070" y="449175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64" name="pt258"/>
          <p:cNvSpPr/>
          <p:nvPr/>
        </p:nvSpPr>
        <p:spPr>
          <a:xfrm>
            <a:off x="6599262" y="408778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65" name="pt259"/>
          <p:cNvSpPr/>
          <p:nvPr/>
        </p:nvSpPr>
        <p:spPr>
          <a:xfrm>
            <a:off x="6567819" y="193327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66" name="pt260"/>
          <p:cNvSpPr/>
          <p:nvPr/>
        </p:nvSpPr>
        <p:spPr>
          <a:xfrm>
            <a:off x="3275034" y="543435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67" name="pt261"/>
          <p:cNvSpPr/>
          <p:nvPr/>
        </p:nvSpPr>
        <p:spPr>
          <a:xfrm>
            <a:off x="4671589" y="3616486"/>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68" name="pt262"/>
          <p:cNvSpPr/>
          <p:nvPr/>
        </p:nvSpPr>
        <p:spPr>
          <a:xfrm>
            <a:off x="5720163" y="240457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69" name="pt263"/>
          <p:cNvSpPr/>
          <p:nvPr/>
        </p:nvSpPr>
        <p:spPr>
          <a:xfrm>
            <a:off x="6672726" y="469374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70" name="pt264"/>
          <p:cNvSpPr/>
          <p:nvPr/>
        </p:nvSpPr>
        <p:spPr>
          <a:xfrm>
            <a:off x="3813762" y="307785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71" name="pt265"/>
          <p:cNvSpPr/>
          <p:nvPr/>
        </p:nvSpPr>
        <p:spPr>
          <a:xfrm>
            <a:off x="5097048" y="442442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72" name="pt266"/>
          <p:cNvSpPr/>
          <p:nvPr/>
        </p:nvSpPr>
        <p:spPr>
          <a:xfrm>
            <a:off x="4169943" y="462641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73" name="pt267"/>
          <p:cNvSpPr/>
          <p:nvPr/>
        </p:nvSpPr>
        <p:spPr>
          <a:xfrm>
            <a:off x="6363564" y="442442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74" name="pt268"/>
          <p:cNvSpPr/>
          <p:nvPr/>
        </p:nvSpPr>
        <p:spPr>
          <a:xfrm>
            <a:off x="4322885" y="307785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75" name="pt269"/>
          <p:cNvSpPr/>
          <p:nvPr/>
        </p:nvSpPr>
        <p:spPr>
          <a:xfrm>
            <a:off x="3233519" y="200060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76" name="pt270"/>
          <p:cNvSpPr/>
          <p:nvPr/>
        </p:nvSpPr>
        <p:spPr>
          <a:xfrm>
            <a:off x="7607311" y="388579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77" name="pt271"/>
          <p:cNvSpPr/>
          <p:nvPr/>
        </p:nvSpPr>
        <p:spPr>
          <a:xfrm>
            <a:off x="4496709" y="4559084"/>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78" name="pt272"/>
          <p:cNvSpPr/>
          <p:nvPr/>
        </p:nvSpPr>
        <p:spPr>
          <a:xfrm>
            <a:off x="4783731" y="2337245"/>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79" name="pt273"/>
          <p:cNvSpPr/>
          <p:nvPr/>
        </p:nvSpPr>
        <p:spPr>
          <a:xfrm>
            <a:off x="8341818" y="193327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80" name="pt274"/>
          <p:cNvSpPr/>
          <p:nvPr/>
        </p:nvSpPr>
        <p:spPr>
          <a:xfrm>
            <a:off x="5378782" y="422244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81" name="pt275"/>
          <p:cNvSpPr/>
          <p:nvPr/>
        </p:nvSpPr>
        <p:spPr>
          <a:xfrm>
            <a:off x="4997000" y="307785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82" name="pt276"/>
          <p:cNvSpPr/>
          <p:nvPr/>
        </p:nvSpPr>
        <p:spPr>
          <a:xfrm>
            <a:off x="2847512" y="462641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83" name="pt277"/>
          <p:cNvSpPr/>
          <p:nvPr/>
        </p:nvSpPr>
        <p:spPr>
          <a:xfrm>
            <a:off x="6390725" y="206793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84" name="pt278"/>
          <p:cNvSpPr/>
          <p:nvPr/>
        </p:nvSpPr>
        <p:spPr>
          <a:xfrm>
            <a:off x="4346524" y="354915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85" name="pt279"/>
          <p:cNvSpPr/>
          <p:nvPr/>
        </p:nvSpPr>
        <p:spPr>
          <a:xfrm>
            <a:off x="7429099" y="3347172"/>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86" name="pt280"/>
          <p:cNvSpPr/>
          <p:nvPr/>
        </p:nvSpPr>
        <p:spPr>
          <a:xfrm>
            <a:off x="5596282" y="395312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87" name="pt281"/>
          <p:cNvSpPr/>
          <p:nvPr/>
        </p:nvSpPr>
        <p:spPr>
          <a:xfrm>
            <a:off x="4451603" y="1663961"/>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88" name="pt282"/>
          <p:cNvSpPr/>
          <p:nvPr/>
        </p:nvSpPr>
        <p:spPr>
          <a:xfrm>
            <a:off x="5952671" y="3145187"/>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89" name="pt283"/>
          <p:cNvSpPr/>
          <p:nvPr/>
        </p:nvSpPr>
        <p:spPr>
          <a:xfrm>
            <a:off x="1352878" y="536702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90" name="pt284"/>
          <p:cNvSpPr/>
          <p:nvPr/>
        </p:nvSpPr>
        <p:spPr>
          <a:xfrm>
            <a:off x="5401376" y="3010530"/>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91" name="pt285"/>
          <p:cNvSpPr/>
          <p:nvPr/>
        </p:nvSpPr>
        <p:spPr>
          <a:xfrm>
            <a:off x="2374193" y="327984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92" name="pt286"/>
          <p:cNvSpPr/>
          <p:nvPr/>
        </p:nvSpPr>
        <p:spPr>
          <a:xfrm>
            <a:off x="5924354" y="503038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93" name="pt287"/>
          <p:cNvSpPr/>
          <p:nvPr/>
        </p:nvSpPr>
        <p:spPr>
          <a:xfrm>
            <a:off x="5923856" y="267388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94" name="pt288"/>
          <p:cNvSpPr/>
          <p:nvPr/>
        </p:nvSpPr>
        <p:spPr>
          <a:xfrm>
            <a:off x="4515514" y="388579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95" name="pt289"/>
          <p:cNvSpPr/>
          <p:nvPr/>
        </p:nvSpPr>
        <p:spPr>
          <a:xfrm>
            <a:off x="6023992" y="2471902"/>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96" name="pt290"/>
          <p:cNvSpPr/>
          <p:nvPr/>
        </p:nvSpPr>
        <p:spPr>
          <a:xfrm>
            <a:off x="4913212" y="2875873"/>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297" name="pt291"/>
          <p:cNvSpPr/>
          <p:nvPr/>
        </p:nvSpPr>
        <p:spPr>
          <a:xfrm>
            <a:off x="5219465" y="4693740"/>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98" name="pt292"/>
          <p:cNvSpPr/>
          <p:nvPr/>
        </p:nvSpPr>
        <p:spPr>
          <a:xfrm>
            <a:off x="4760087" y="348182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299" name="pt293"/>
          <p:cNvSpPr/>
          <p:nvPr/>
        </p:nvSpPr>
        <p:spPr>
          <a:xfrm>
            <a:off x="7055521" y="5030383"/>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300" name="pt294"/>
          <p:cNvSpPr/>
          <p:nvPr/>
        </p:nvSpPr>
        <p:spPr>
          <a:xfrm>
            <a:off x="7519599" y="2337245"/>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301" name="pt295"/>
          <p:cNvSpPr/>
          <p:nvPr/>
        </p:nvSpPr>
        <p:spPr>
          <a:xfrm>
            <a:off x="4594198" y="442442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302" name="pt296"/>
          <p:cNvSpPr/>
          <p:nvPr/>
        </p:nvSpPr>
        <p:spPr>
          <a:xfrm>
            <a:off x="4886414" y="1731290"/>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303" name="pt297"/>
          <p:cNvSpPr/>
          <p:nvPr/>
        </p:nvSpPr>
        <p:spPr>
          <a:xfrm>
            <a:off x="6532466" y="3549157"/>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304" name="pt298"/>
          <p:cNvSpPr/>
          <p:nvPr/>
        </p:nvSpPr>
        <p:spPr>
          <a:xfrm>
            <a:off x="7658248" y="5232368"/>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305" name="pg299"/>
          <p:cNvSpPr/>
          <p:nvPr/>
        </p:nvSpPr>
        <p:spPr>
          <a:xfrm>
            <a:off x="1476127" y="2281560"/>
            <a:ext cx="9782327" cy="2340559"/>
          </a:xfrm>
          <a:custGeom>
            <a:avLst/>
            <a:gdLst/>
            <a:ahLst/>
            <a:cxnLst/>
            <a:rect l="0" t="0" r="0" b="0"/>
            <a:pathLst>
              <a:path w="9782327" h="2340559">
                <a:moveTo>
                  <a:pt x="0" y="0"/>
                </a:moveTo>
                <a:lnTo>
                  <a:pt x="123826" y="27949"/>
                </a:lnTo>
                <a:lnTo>
                  <a:pt x="247653" y="55842"/>
                </a:lnTo>
                <a:lnTo>
                  <a:pt x="371480" y="83671"/>
                </a:lnTo>
                <a:lnTo>
                  <a:pt x="495307" y="111432"/>
                </a:lnTo>
                <a:lnTo>
                  <a:pt x="619134" y="139118"/>
                </a:lnTo>
                <a:lnTo>
                  <a:pt x="742961" y="166723"/>
                </a:lnTo>
                <a:lnTo>
                  <a:pt x="866788" y="194238"/>
                </a:lnTo>
                <a:lnTo>
                  <a:pt x="990615" y="221654"/>
                </a:lnTo>
                <a:lnTo>
                  <a:pt x="1114442" y="248962"/>
                </a:lnTo>
                <a:lnTo>
                  <a:pt x="1238269" y="276149"/>
                </a:lnTo>
                <a:lnTo>
                  <a:pt x="1362096" y="303205"/>
                </a:lnTo>
                <a:lnTo>
                  <a:pt x="1485923" y="330112"/>
                </a:lnTo>
                <a:lnTo>
                  <a:pt x="1609750" y="356856"/>
                </a:lnTo>
                <a:lnTo>
                  <a:pt x="1733577" y="383417"/>
                </a:lnTo>
                <a:lnTo>
                  <a:pt x="1857403" y="409774"/>
                </a:lnTo>
                <a:lnTo>
                  <a:pt x="1981230" y="435903"/>
                </a:lnTo>
                <a:lnTo>
                  <a:pt x="2105057" y="461775"/>
                </a:lnTo>
                <a:lnTo>
                  <a:pt x="2228884" y="487359"/>
                </a:lnTo>
                <a:lnTo>
                  <a:pt x="2352711" y="512618"/>
                </a:lnTo>
                <a:lnTo>
                  <a:pt x="2476538" y="537511"/>
                </a:lnTo>
                <a:lnTo>
                  <a:pt x="2600365" y="561992"/>
                </a:lnTo>
                <a:lnTo>
                  <a:pt x="2724192" y="586008"/>
                </a:lnTo>
                <a:lnTo>
                  <a:pt x="2848019" y="609501"/>
                </a:lnTo>
                <a:lnTo>
                  <a:pt x="2971846" y="632407"/>
                </a:lnTo>
                <a:lnTo>
                  <a:pt x="3095673" y="654657"/>
                </a:lnTo>
                <a:lnTo>
                  <a:pt x="3219500" y="676177"/>
                </a:lnTo>
                <a:lnTo>
                  <a:pt x="3343327" y="696891"/>
                </a:lnTo>
                <a:lnTo>
                  <a:pt x="3467154" y="716724"/>
                </a:lnTo>
                <a:lnTo>
                  <a:pt x="3590981" y="735605"/>
                </a:lnTo>
                <a:lnTo>
                  <a:pt x="3714807" y="753471"/>
                </a:lnTo>
                <a:lnTo>
                  <a:pt x="3838634" y="770274"/>
                </a:lnTo>
                <a:lnTo>
                  <a:pt x="3962461" y="785980"/>
                </a:lnTo>
                <a:lnTo>
                  <a:pt x="4086288" y="800577"/>
                </a:lnTo>
                <a:lnTo>
                  <a:pt x="4210115" y="814072"/>
                </a:lnTo>
                <a:lnTo>
                  <a:pt x="4333942" y="826493"/>
                </a:lnTo>
                <a:lnTo>
                  <a:pt x="4457769" y="837888"/>
                </a:lnTo>
                <a:lnTo>
                  <a:pt x="4581596" y="848314"/>
                </a:lnTo>
                <a:lnTo>
                  <a:pt x="4705423" y="857843"/>
                </a:lnTo>
                <a:lnTo>
                  <a:pt x="4829250" y="866549"/>
                </a:lnTo>
                <a:lnTo>
                  <a:pt x="4953077" y="874506"/>
                </a:lnTo>
                <a:lnTo>
                  <a:pt x="5076904" y="881791"/>
                </a:lnTo>
                <a:lnTo>
                  <a:pt x="5200731" y="888472"/>
                </a:lnTo>
                <a:lnTo>
                  <a:pt x="5324558" y="894616"/>
                </a:lnTo>
                <a:lnTo>
                  <a:pt x="5448385" y="900283"/>
                </a:lnTo>
                <a:lnTo>
                  <a:pt x="5572211" y="905525"/>
                </a:lnTo>
                <a:lnTo>
                  <a:pt x="5696038" y="910391"/>
                </a:lnTo>
                <a:lnTo>
                  <a:pt x="5819865" y="914923"/>
                </a:lnTo>
                <a:lnTo>
                  <a:pt x="5943692" y="919159"/>
                </a:lnTo>
                <a:lnTo>
                  <a:pt x="6067519" y="923132"/>
                </a:lnTo>
                <a:lnTo>
                  <a:pt x="6191346" y="926869"/>
                </a:lnTo>
                <a:lnTo>
                  <a:pt x="6315173" y="930397"/>
                </a:lnTo>
                <a:lnTo>
                  <a:pt x="6439000" y="933738"/>
                </a:lnTo>
                <a:lnTo>
                  <a:pt x="6562827" y="936910"/>
                </a:lnTo>
                <a:lnTo>
                  <a:pt x="6686654" y="939932"/>
                </a:lnTo>
                <a:lnTo>
                  <a:pt x="6810481" y="942817"/>
                </a:lnTo>
                <a:lnTo>
                  <a:pt x="6934308" y="945580"/>
                </a:lnTo>
                <a:lnTo>
                  <a:pt x="7058135" y="948231"/>
                </a:lnTo>
                <a:lnTo>
                  <a:pt x="7181962" y="950782"/>
                </a:lnTo>
                <a:lnTo>
                  <a:pt x="7305789" y="953241"/>
                </a:lnTo>
                <a:lnTo>
                  <a:pt x="7429615" y="955617"/>
                </a:lnTo>
                <a:lnTo>
                  <a:pt x="7553442" y="957916"/>
                </a:lnTo>
                <a:lnTo>
                  <a:pt x="7677269" y="960146"/>
                </a:lnTo>
                <a:lnTo>
                  <a:pt x="7801096" y="962311"/>
                </a:lnTo>
                <a:lnTo>
                  <a:pt x="7924923" y="964418"/>
                </a:lnTo>
                <a:lnTo>
                  <a:pt x="8048750" y="966470"/>
                </a:lnTo>
                <a:lnTo>
                  <a:pt x="8172577" y="968473"/>
                </a:lnTo>
                <a:lnTo>
                  <a:pt x="8296404" y="970429"/>
                </a:lnTo>
                <a:lnTo>
                  <a:pt x="8420231" y="972343"/>
                </a:lnTo>
                <a:lnTo>
                  <a:pt x="8544058" y="974216"/>
                </a:lnTo>
                <a:lnTo>
                  <a:pt x="8667885" y="976053"/>
                </a:lnTo>
                <a:lnTo>
                  <a:pt x="8791712" y="977856"/>
                </a:lnTo>
                <a:lnTo>
                  <a:pt x="8915539" y="979627"/>
                </a:lnTo>
                <a:lnTo>
                  <a:pt x="9039366" y="981368"/>
                </a:lnTo>
                <a:lnTo>
                  <a:pt x="9163192" y="983081"/>
                </a:lnTo>
                <a:lnTo>
                  <a:pt x="9287019" y="984768"/>
                </a:lnTo>
                <a:lnTo>
                  <a:pt x="9410846" y="986431"/>
                </a:lnTo>
                <a:lnTo>
                  <a:pt x="9534673" y="988070"/>
                </a:lnTo>
                <a:lnTo>
                  <a:pt x="9658500" y="989688"/>
                </a:lnTo>
                <a:lnTo>
                  <a:pt x="9782327" y="991286"/>
                </a:lnTo>
                <a:lnTo>
                  <a:pt x="9782327" y="2340559"/>
                </a:lnTo>
                <a:lnTo>
                  <a:pt x="9658500" y="2312114"/>
                </a:lnTo>
                <a:lnTo>
                  <a:pt x="9534673" y="2283689"/>
                </a:lnTo>
                <a:lnTo>
                  <a:pt x="9410846" y="2255285"/>
                </a:lnTo>
                <a:lnTo>
                  <a:pt x="9287019" y="2226904"/>
                </a:lnTo>
                <a:lnTo>
                  <a:pt x="9163192" y="2198548"/>
                </a:lnTo>
                <a:lnTo>
                  <a:pt x="9039366" y="2170217"/>
                </a:lnTo>
                <a:lnTo>
                  <a:pt x="8915539" y="2141915"/>
                </a:lnTo>
                <a:lnTo>
                  <a:pt x="8791712" y="2113642"/>
                </a:lnTo>
                <a:lnTo>
                  <a:pt x="8667885" y="2085401"/>
                </a:lnTo>
                <a:lnTo>
                  <a:pt x="8544058" y="2057195"/>
                </a:lnTo>
                <a:lnTo>
                  <a:pt x="8420231" y="2029025"/>
                </a:lnTo>
                <a:lnTo>
                  <a:pt x="8296404" y="2000895"/>
                </a:lnTo>
                <a:lnTo>
                  <a:pt x="8172577" y="1972808"/>
                </a:lnTo>
                <a:lnTo>
                  <a:pt x="8048750" y="1944767"/>
                </a:lnTo>
                <a:lnTo>
                  <a:pt x="7924923" y="1916776"/>
                </a:lnTo>
                <a:lnTo>
                  <a:pt x="7801096" y="1888839"/>
                </a:lnTo>
                <a:lnTo>
                  <a:pt x="7677269" y="1860961"/>
                </a:lnTo>
                <a:lnTo>
                  <a:pt x="7553442" y="1833147"/>
                </a:lnTo>
                <a:lnTo>
                  <a:pt x="7429615" y="1805403"/>
                </a:lnTo>
                <a:lnTo>
                  <a:pt x="7305789" y="1777735"/>
                </a:lnTo>
                <a:lnTo>
                  <a:pt x="7181962" y="1750151"/>
                </a:lnTo>
                <a:lnTo>
                  <a:pt x="7058135" y="1722658"/>
                </a:lnTo>
                <a:lnTo>
                  <a:pt x="6934308" y="1695266"/>
                </a:lnTo>
                <a:lnTo>
                  <a:pt x="6810481" y="1667985"/>
                </a:lnTo>
                <a:lnTo>
                  <a:pt x="6686654" y="1640828"/>
                </a:lnTo>
                <a:lnTo>
                  <a:pt x="6562827" y="1613806"/>
                </a:lnTo>
                <a:lnTo>
                  <a:pt x="6439000" y="1586935"/>
                </a:lnTo>
                <a:lnTo>
                  <a:pt x="6315173" y="1560232"/>
                </a:lnTo>
                <a:lnTo>
                  <a:pt x="6191346" y="1533716"/>
                </a:lnTo>
                <a:lnTo>
                  <a:pt x="6067519" y="1507410"/>
                </a:lnTo>
                <a:lnTo>
                  <a:pt x="5943692" y="1481339"/>
                </a:lnTo>
                <a:lnTo>
                  <a:pt x="5819865" y="1455531"/>
                </a:lnTo>
                <a:lnTo>
                  <a:pt x="5696038" y="1430020"/>
                </a:lnTo>
                <a:lnTo>
                  <a:pt x="5572211" y="1404843"/>
                </a:lnTo>
                <a:lnTo>
                  <a:pt x="5448385" y="1380042"/>
                </a:lnTo>
                <a:lnTo>
                  <a:pt x="5324558" y="1355665"/>
                </a:lnTo>
                <a:lnTo>
                  <a:pt x="5200731" y="1331765"/>
                </a:lnTo>
                <a:lnTo>
                  <a:pt x="5076904" y="1308403"/>
                </a:lnTo>
                <a:lnTo>
                  <a:pt x="4953077" y="1285644"/>
                </a:lnTo>
                <a:lnTo>
                  <a:pt x="4829250" y="1263558"/>
                </a:lnTo>
                <a:lnTo>
                  <a:pt x="4705423" y="1242220"/>
                </a:lnTo>
                <a:lnTo>
                  <a:pt x="4581596" y="1221706"/>
                </a:lnTo>
                <a:lnTo>
                  <a:pt x="4457769" y="1202089"/>
                </a:lnTo>
                <a:lnTo>
                  <a:pt x="4333942" y="1183440"/>
                </a:lnTo>
                <a:lnTo>
                  <a:pt x="4210115" y="1165818"/>
                </a:lnTo>
                <a:lnTo>
                  <a:pt x="4086288" y="1149270"/>
                </a:lnTo>
                <a:lnTo>
                  <a:pt x="3962461" y="1133823"/>
                </a:lnTo>
                <a:lnTo>
                  <a:pt x="3838634" y="1119485"/>
                </a:lnTo>
                <a:lnTo>
                  <a:pt x="3714807" y="1106245"/>
                </a:lnTo>
                <a:lnTo>
                  <a:pt x="3590981" y="1094068"/>
                </a:lnTo>
                <a:lnTo>
                  <a:pt x="3467154" y="1082906"/>
                </a:lnTo>
                <a:lnTo>
                  <a:pt x="3343327" y="1072695"/>
                </a:lnTo>
                <a:lnTo>
                  <a:pt x="3219500" y="1063365"/>
                </a:lnTo>
                <a:lnTo>
                  <a:pt x="3095673" y="1054842"/>
                </a:lnTo>
                <a:lnTo>
                  <a:pt x="2971846" y="1047048"/>
                </a:lnTo>
                <a:lnTo>
                  <a:pt x="2848019" y="1039911"/>
                </a:lnTo>
                <a:lnTo>
                  <a:pt x="2724192" y="1033360"/>
                </a:lnTo>
                <a:lnTo>
                  <a:pt x="2600365" y="1027333"/>
                </a:lnTo>
                <a:lnTo>
                  <a:pt x="2476538" y="1021771"/>
                </a:lnTo>
                <a:lnTo>
                  <a:pt x="2352711" y="1016620"/>
                </a:lnTo>
                <a:lnTo>
                  <a:pt x="2228884" y="1011836"/>
                </a:lnTo>
                <a:lnTo>
                  <a:pt x="2105057" y="1007376"/>
                </a:lnTo>
                <a:lnTo>
                  <a:pt x="1981230" y="1003205"/>
                </a:lnTo>
                <a:lnTo>
                  <a:pt x="1857403" y="999290"/>
                </a:lnTo>
                <a:lnTo>
                  <a:pt x="1733577" y="995603"/>
                </a:lnTo>
                <a:lnTo>
                  <a:pt x="1609750" y="992121"/>
                </a:lnTo>
                <a:lnTo>
                  <a:pt x="1485923" y="988821"/>
                </a:lnTo>
                <a:lnTo>
                  <a:pt x="1362096" y="985686"/>
                </a:lnTo>
                <a:lnTo>
                  <a:pt x="1238269" y="982697"/>
                </a:lnTo>
                <a:lnTo>
                  <a:pt x="1114442" y="979842"/>
                </a:lnTo>
                <a:lnTo>
                  <a:pt x="990615" y="977106"/>
                </a:lnTo>
                <a:lnTo>
                  <a:pt x="866788" y="974479"/>
                </a:lnTo>
                <a:lnTo>
                  <a:pt x="742961" y="971950"/>
                </a:lnTo>
                <a:lnTo>
                  <a:pt x="619134" y="969511"/>
                </a:lnTo>
                <a:lnTo>
                  <a:pt x="495307" y="967154"/>
                </a:lnTo>
                <a:lnTo>
                  <a:pt x="371480" y="964872"/>
                </a:lnTo>
                <a:lnTo>
                  <a:pt x="247653" y="962657"/>
                </a:lnTo>
                <a:lnTo>
                  <a:pt x="123826" y="960506"/>
                </a:lnTo>
                <a:lnTo>
                  <a:pt x="0" y="958413"/>
                </a:lnTo>
                <a:close/>
              </a:path>
            </a:pathLst>
          </a:custGeom>
          <a:solidFill>
            <a:srgbClr val="999999">
              <a:alpha val="40000"/>
            </a:srgbClr>
          </a:solidFill>
        </p:spPr>
        <p:txBody>
          <a:bodyPr/>
          <a:lstStyle/>
          <a:p>
            <a:endParaRPr dirty="0">
              <a:latin typeface="Helvetica Regular" charset="0"/>
            </a:endParaRPr>
          </a:p>
        </p:txBody>
      </p:sp>
      <p:sp>
        <p:nvSpPr>
          <p:cNvPr id="306" name="pl300"/>
          <p:cNvSpPr/>
          <p:nvPr/>
        </p:nvSpPr>
        <p:spPr>
          <a:xfrm>
            <a:off x="1476127" y="2760766"/>
            <a:ext cx="9782327" cy="1186716"/>
          </a:xfrm>
          <a:custGeom>
            <a:avLst/>
            <a:gdLst/>
            <a:ahLst/>
            <a:cxnLst/>
            <a:rect l="0" t="0" r="0" b="0"/>
            <a:pathLst>
              <a:path w="9782327" h="1186716">
                <a:moveTo>
                  <a:pt x="0" y="0"/>
                </a:moveTo>
                <a:lnTo>
                  <a:pt x="123826" y="15021"/>
                </a:lnTo>
                <a:lnTo>
                  <a:pt x="247653" y="30043"/>
                </a:lnTo>
                <a:lnTo>
                  <a:pt x="371480" y="45065"/>
                </a:lnTo>
                <a:lnTo>
                  <a:pt x="495307" y="60086"/>
                </a:lnTo>
                <a:lnTo>
                  <a:pt x="619134" y="75108"/>
                </a:lnTo>
                <a:lnTo>
                  <a:pt x="742961" y="90130"/>
                </a:lnTo>
                <a:lnTo>
                  <a:pt x="866788" y="105152"/>
                </a:lnTo>
                <a:lnTo>
                  <a:pt x="990615" y="120173"/>
                </a:lnTo>
                <a:lnTo>
                  <a:pt x="1114442" y="135195"/>
                </a:lnTo>
                <a:lnTo>
                  <a:pt x="1238269" y="150217"/>
                </a:lnTo>
                <a:lnTo>
                  <a:pt x="1362096" y="165239"/>
                </a:lnTo>
                <a:lnTo>
                  <a:pt x="1485923" y="180260"/>
                </a:lnTo>
                <a:lnTo>
                  <a:pt x="1609750" y="195282"/>
                </a:lnTo>
                <a:lnTo>
                  <a:pt x="1733577" y="210304"/>
                </a:lnTo>
                <a:lnTo>
                  <a:pt x="1857403" y="225325"/>
                </a:lnTo>
                <a:lnTo>
                  <a:pt x="1981230" y="240347"/>
                </a:lnTo>
                <a:lnTo>
                  <a:pt x="2105057" y="255369"/>
                </a:lnTo>
                <a:lnTo>
                  <a:pt x="2228884" y="270391"/>
                </a:lnTo>
                <a:lnTo>
                  <a:pt x="2352711" y="285412"/>
                </a:lnTo>
                <a:lnTo>
                  <a:pt x="2476538" y="300434"/>
                </a:lnTo>
                <a:lnTo>
                  <a:pt x="2600365" y="315456"/>
                </a:lnTo>
                <a:lnTo>
                  <a:pt x="2724192" y="330478"/>
                </a:lnTo>
                <a:lnTo>
                  <a:pt x="2848019" y="345499"/>
                </a:lnTo>
                <a:lnTo>
                  <a:pt x="2971846" y="360521"/>
                </a:lnTo>
                <a:lnTo>
                  <a:pt x="3095673" y="375543"/>
                </a:lnTo>
                <a:lnTo>
                  <a:pt x="3219500" y="390565"/>
                </a:lnTo>
                <a:lnTo>
                  <a:pt x="3343327" y="405586"/>
                </a:lnTo>
                <a:lnTo>
                  <a:pt x="3467154" y="420608"/>
                </a:lnTo>
                <a:lnTo>
                  <a:pt x="3590981" y="435630"/>
                </a:lnTo>
                <a:lnTo>
                  <a:pt x="3714807" y="450651"/>
                </a:lnTo>
                <a:lnTo>
                  <a:pt x="3838634" y="465673"/>
                </a:lnTo>
                <a:lnTo>
                  <a:pt x="3962461" y="480695"/>
                </a:lnTo>
                <a:lnTo>
                  <a:pt x="4086288" y="495717"/>
                </a:lnTo>
                <a:lnTo>
                  <a:pt x="4210115" y="510738"/>
                </a:lnTo>
                <a:lnTo>
                  <a:pt x="4333942" y="525760"/>
                </a:lnTo>
                <a:lnTo>
                  <a:pt x="4457769" y="540782"/>
                </a:lnTo>
                <a:lnTo>
                  <a:pt x="4581596" y="555804"/>
                </a:lnTo>
                <a:lnTo>
                  <a:pt x="4705423" y="570825"/>
                </a:lnTo>
                <a:lnTo>
                  <a:pt x="4829250" y="585847"/>
                </a:lnTo>
                <a:lnTo>
                  <a:pt x="4953077" y="600869"/>
                </a:lnTo>
                <a:lnTo>
                  <a:pt x="5076904" y="615890"/>
                </a:lnTo>
                <a:lnTo>
                  <a:pt x="5200731" y="630912"/>
                </a:lnTo>
                <a:lnTo>
                  <a:pt x="5324558" y="645934"/>
                </a:lnTo>
                <a:lnTo>
                  <a:pt x="5448385" y="660956"/>
                </a:lnTo>
                <a:lnTo>
                  <a:pt x="5572211" y="675977"/>
                </a:lnTo>
                <a:lnTo>
                  <a:pt x="5696038" y="690999"/>
                </a:lnTo>
                <a:lnTo>
                  <a:pt x="5819865" y="706021"/>
                </a:lnTo>
                <a:lnTo>
                  <a:pt x="5943692" y="721043"/>
                </a:lnTo>
                <a:lnTo>
                  <a:pt x="6067519" y="736064"/>
                </a:lnTo>
                <a:lnTo>
                  <a:pt x="6191346" y="751086"/>
                </a:lnTo>
                <a:lnTo>
                  <a:pt x="6315173" y="766108"/>
                </a:lnTo>
                <a:lnTo>
                  <a:pt x="6439000" y="781130"/>
                </a:lnTo>
                <a:lnTo>
                  <a:pt x="6562827" y="796151"/>
                </a:lnTo>
                <a:lnTo>
                  <a:pt x="6686654" y="811173"/>
                </a:lnTo>
                <a:lnTo>
                  <a:pt x="6810481" y="826195"/>
                </a:lnTo>
                <a:lnTo>
                  <a:pt x="6934308" y="841216"/>
                </a:lnTo>
                <a:lnTo>
                  <a:pt x="7058135" y="856238"/>
                </a:lnTo>
                <a:lnTo>
                  <a:pt x="7181962" y="871260"/>
                </a:lnTo>
                <a:lnTo>
                  <a:pt x="7305789" y="886282"/>
                </a:lnTo>
                <a:lnTo>
                  <a:pt x="7429615" y="901303"/>
                </a:lnTo>
                <a:lnTo>
                  <a:pt x="7553442" y="916325"/>
                </a:lnTo>
                <a:lnTo>
                  <a:pt x="7677269" y="931347"/>
                </a:lnTo>
                <a:lnTo>
                  <a:pt x="7801096" y="946369"/>
                </a:lnTo>
                <a:lnTo>
                  <a:pt x="7924923" y="961390"/>
                </a:lnTo>
                <a:lnTo>
                  <a:pt x="8048750" y="976412"/>
                </a:lnTo>
                <a:lnTo>
                  <a:pt x="8172577" y="991434"/>
                </a:lnTo>
                <a:lnTo>
                  <a:pt x="8296404" y="1006456"/>
                </a:lnTo>
                <a:lnTo>
                  <a:pt x="8420231" y="1021477"/>
                </a:lnTo>
                <a:lnTo>
                  <a:pt x="8544058" y="1036499"/>
                </a:lnTo>
                <a:lnTo>
                  <a:pt x="8667885" y="1051521"/>
                </a:lnTo>
                <a:lnTo>
                  <a:pt x="8791712" y="1066542"/>
                </a:lnTo>
                <a:lnTo>
                  <a:pt x="8915539" y="1081564"/>
                </a:lnTo>
                <a:lnTo>
                  <a:pt x="9039366" y="1096586"/>
                </a:lnTo>
                <a:lnTo>
                  <a:pt x="9163192" y="1111608"/>
                </a:lnTo>
                <a:lnTo>
                  <a:pt x="9287019" y="1126629"/>
                </a:lnTo>
                <a:lnTo>
                  <a:pt x="9410846" y="1141651"/>
                </a:lnTo>
                <a:lnTo>
                  <a:pt x="9534673" y="1156673"/>
                </a:lnTo>
                <a:lnTo>
                  <a:pt x="9658500" y="1171695"/>
                </a:lnTo>
                <a:lnTo>
                  <a:pt x="9782327" y="1186716"/>
                </a:lnTo>
              </a:path>
            </a:pathLst>
          </a:custGeom>
          <a:ln w="27101" cap="flat">
            <a:solidFill>
              <a:srgbClr val="E41A1C">
                <a:alpha val="100000"/>
              </a:srgbClr>
            </a:solidFill>
            <a:prstDash val="solid"/>
            <a:round/>
          </a:ln>
        </p:spPr>
        <p:txBody>
          <a:bodyPr/>
          <a:lstStyle/>
          <a:p>
            <a:endParaRPr dirty="0">
              <a:latin typeface="Helvetica Regular" charset="0"/>
            </a:endParaRPr>
          </a:p>
        </p:txBody>
      </p:sp>
      <p:sp>
        <p:nvSpPr>
          <p:cNvPr id="307" name="pg301"/>
          <p:cNvSpPr/>
          <p:nvPr/>
        </p:nvSpPr>
        <p:spPr>
          <a:xfrm>
            <a:off x="1274367" y="2255095"/>
            <a:ext cx="9166425" cy="2191965"/>
          </a:xfrm>
          <a:custGeom>
            <a:avLst/>
            <a:gdLst/>
            <a:ahLst/>
            <a:cxnLst/>
            <a:rect l="0" t="0" r="0" b="0"/>
            <a:pathLst>
              <a:path w="9166425" h="2191965">
                <a:moveTo>
                  <a:pt x="0" y="1233965"/>
                </a:moveTo>
                <a:lnTo>
                  <a:pt x="116030" y="1232756"/>
                </a:lnTo>
                <a:lnTo>
                  <a:pt x="232061" y="1231490"/>
                </a:lnTo>
                <a:lnTo>
                  <a:pt x="348092" y="1230162"/>
                </a:lnTo>
                <a:lnTo>
                  <a:pt x="464122" y="1228767"/>
                </a:lnTo>
                <a:lnTo>
                  <a:pt x="580153" y="1227299"/>
                </a:lnTo>
                <a:lnTo>
                  <a:pt x="696184" y="1225752"/>
                </a:lnTo>
                <a:lnTo>
                  <a:pt x="812214" y="1224118"/>
                </a:lnTo>
                <a:lnTo>
                  <a:pt x="928245" y="1222390"/>
                </a:lnTo>
                <a:lnTo>
                  <a:pt x="1044276" y="1220557"/>
                </a:lnTo>
                <a:lnTo>
                  <a:pt x="1160306" y="1218610"/>
                </a:lnTo>
                <a:lnTo>
                  <a:pt x="1276337" y="1216537"/>
                </a:lnTo>
                <a:lnTo>
                  <a:pt x="1392368" y="1214326"/>
                </a:lnTo>
                <a:lnTo>
                  <a:pt x="1508399" y="1211961"/>
                </a:lnTo>
                <a:lnTo>
                  <a:pt x="1624429" y="1209427"/>
                </a:lnTo>
                <a:lnTo>
                  <a:pt x="1740460" y="1206704"/>
                </a:lnTo>
                <a:lnTo>
                  <a:pt x="1856491" y="1203772"/>
                </a:lnTo>
                <a:lnTo>
                  <a:pt x="1972521" y="1200607"/>
                </a:lnTo>
                <a:lnTo>
                  <a:pt x="2088552" y="1197181"/>
                </a:lnTo>
                <a:lnTo>
                  <a:pt x="2204583" y="1193465"/>
                </a:lnTo>
                <a:lnTo>
                  <a:pt x="2320613" y="1189425"/>
                </a:lnTo>
                <a:lnTo>
                  <a:pt x="2436644" y="1185021"/>
                </a:lnTo>
                <a:lnTo>
                  <a:pt x="2552675" y="1180211"/>
                </a:lnTo>
                <a:lnTo>
                  <a:pt x="2668706" y="1174949"/>
                </a:lnTo>
                <a:lnTo>
                  <a:pt x="2784736" y="1169180"/>
                </a:lnTo>
                <a:lnTo>
                  <a:pt x="2900767" y="1162851"/>
                </a:lnTo>
                <a:lnTo>
                  <a:pt x="3016798" y="1155899"/>
                </a:lnTo>
                <a:lnTo>
                  <a:pt x="3132828" y="1148263"/>
                </a:lnTo>
                <a:lnTo>
                  <a:pt x="3248859" y="1139878"/>
                </a:lnTo>
                <a:lnTo>
                  <a:pt x="3364890" y="1130684"/>
                </a:lnTo>
                <a:lnTo>
                  <a:pt x="3480920" y="1120622"/>
                </a:lnTo>
                <a:lnTo>
                  <a:pt x="3596951" y="1109641"/>
                </a:lnTo>
                <a:lnTo>
                  <a:pt x="3712982" y="1097702"/>
                </a:lnTo>
                <a:lnTo>
                  <a:pt x="3829013" y="1084778"/>
                </a:lnTo>
                <a:lnTo>
                  <a:pt x="3945043" y="1070858"/>
                </a:lnTo>
                <a:lnTo>
                  <a:pt x="4061074" y="1055948"/>
                </a:lnTo>
                <a:lnTo>
                  <a:pt x="4177105" y="1040069"/>
                </a:lnTo>
                <a:lnTo>
                  <a:pt x="4293135" y="1023256"/>
                </a:lnTo>
                <a:lnTo>
                  <a:pt x="4409166" y="1005557"/>
                </a:lnTo>
                <a:lnTo>
                  <a:pt x="4525197" y="987028"/>
                </a:lnTo>
                <a:lnTo>
                  <a:pt x="4641227" y="967730"/>
                </a:lnTo>
                <a:lnTo>
                  <a:pt x="4757258" y="947725"/>
                </a:lnTo>
                <a:lnTo>
                  <a:pt x="4873289" y="927077"/>
                </a:lnTo>
                <a:lnTo>
                  <a:pt x="4989320" y="905848"/>
                </a:lnTo>
                <a:lnTo>
                  <a:pt x="5105350" y="884094"/>
                </a:lnTo>
                <a:lnTo>
                  <a:pt x="5221381" y="861870"/>
                </a:lnTo>
                <a:lnTo>
                  <a:pt x="5337412" y="839224"/>
                </a:lnTo>
                <a:lnTo>
                  <a:pt x="5453442" y="816202"/>
                </a:lnTo>
                <a:lnTo>
                  <a:pt x="5569473" y="792842"/>
                </a:lnTo>
                <a:lnTo>
                  <a:pt x="5685504" y="769180"/>
                </a:lnTo>
                <a:lnTo>
                  <a:pt x="5801534" y="745249"/>
                </a:lnTo>
                <a:lnTo>
                  <a:pt x="5917565" y="721075"/>
                </a:lnTo>
                <a:lnTo>
                  <a:pt x="6033596" y="696684"/>
                </a:lnTo>
                <a:lnTo>
                  <a:pt x="6149626" y="672098"/>
                </a:lnTo>
                <a:lnTo>
                  <a:pt x="6265657" y="647336"/>
                </a:lnTo>
                <a:lnTo>
                  <a:pt x="6381688" y="622415"/>
                </a:lnTo>
                <a:lnTo>
                  <a:pt x="6497719" y="597351"/>
                </a:lnTo>
                <a:lnTo>
                  <a:pt x="6613749" y="572157"/>
                </a:lnTo>
                <a:lnTo>
                  <a:pt x="6729780" y="546845"/>
                </a:lnTo>
                <a:lnTo>
                  <a:pt x="6845811" y="521426"/>
                </a:lnTo>
                <a:lnTo>
                  <a:pt x="6961841" y="495909"/>
                </a:lnTo>
                <a:lnTo>
                  <a:pt x="7077872" y="470302"/>
                </a:lnTo>
                <a:lnTo>
                  <a:pt x="7193903" y="444614"/>
                </a:lnTo>
                <a:lnTo>
                  <a:pt x="7309933" y="418850"/>
                </a:lnTo>
                <a:lnTo>
                  <a:pt x="7425964" y="393018"/>
                </a:lnTo>
                <a:lnTo>
                  <a:pt x="7541995" y="367122"/>
                </a:lnTo>
                <a:lnTo>
                  <a:pt x="7658026" y="341168"/>
                </a:lnTo>
                <a:lnTo>
                  <a:pt x="7774056" y="315159"/>
                </a:lnTo>
                <a:lnTo>
                  <a:pt x="7890087" y="289101"/>
                </a:lnTo>
                <a:lnTo>
                  <a:pt x="8006118" y="262996"/>
                </a:lnTo>
                <a:lnTo>
                  <a:pt x="8122148" y="236848"/>
                </a:lnTo>
                <a:lnTo>
                  <a:pt x="8238179" y="210660"/>
                </a:lnTo>
                <a:lnTo>
                  <a:pt x="8354210" y="184435"/>
                </a:lnTo>
                <a:lnTo>
                  <a:pt x="8470240" y="158175"/>
                </a:lnTo>
                <a:lnTo>
                  <a:pt x="8586271" y="131882"/>
                </a:lnTo>
                <a:lnTo>
                  <a:pt x="8702302" y="105559"/>
                </a:lnTo>
                <a:lnTo>
                  <a:pt x="8818333" y="79208"/>
                </a:lnTo>
                <a:lnTo>
                  <a:pt x="8934363" y="52829"/>
                </a:lnTo>
                <a:lnTo>
                  <a:pt x="9050394" y="26426"/>
                </a:lnTo>
                <a:lnTo>
                  <a:pt x="9166425" y="0"/>
                </a:lnTo>
                <a:lnTo>
                  <a:pt x="9166425" y="1278521"/>
                </a:lnTo>
                <a:lnTo>
                  <a:pt x="9050394" y="1279277"/>
                </a:lnTo>
                <a:lnTo>
                  <a:pt x="8934363" y="1280056"/>
                </a:lnTo>
                <a:lnTo>
                  <a:pt x="8818333" y="1280860"/>
                </a:lnTo>
                <a:lnTo>
                  <a:pt x="8702302" y="1281691"/>
                </a:lnTo>
                <a:lnTo>
                  <a:pt x="8586271" y="1282550"/>
                </a:lnTo>
                <a:lnTo>
                  <a:pt x="8470240" y="1283440"/>
                </a:lnTo>
                <a:lnTo>
                  <a:pt x="8354210" y="1284363"/>
                </a:lnTo>
                <a:lnTo>
                  <a:pt x="8238179" y="1285320"/>
                </a:lnTo>
                <a:lnTo>
                  <a:pt x="8122148" y="1286314"/>
                </a:lnTo>
                <a:lnTo>
                  <a:pt x="8006118" y="1287348"/>
                </a:lnTo>
                <a:lnTo>
                  <a:pt x="7890087" y="1288426"/>
                </a:lnTo>
                <a:lnTo>
                  <a:pt x="7774056" y="1289550"/>
                </a:lnTo>
                <a:lnTo>
                  <a:pt x="7658026" y="1290724"/>
                </a:lnTo>
                <a:lnTo>
                  <a:pt x="7541995" y="1291952"/>
                </a:lnTo>
                <a:lnTo>
                  <a:pt x="7425964" y="1293238"/>
                </a:lnTo>
                <a:lnTo>
                  <a:pt x="7309933" y="1294588"/>
                </a:lnTo>
                <a:lnTo>
                  <a:pt x="7193903" y="1296007"/>
                </a:lnTo>
                <a:lnTo>
                  <a:pt x="7077872" y="1297502"/>
                </a:lnTo>
                <a:lnTo>
                  <a:pt x="6961841" y="1299077"/>
                </a:lnTo>
                <a:lnTo>
                  <a:pt x="6845811" y="1300743"/>
                </a:lnTo>
                <a:lnTo>
                  <a:pt x="6729780" y="1302506"/>
                </a:lnTo>
                <a:lnTo>
                  <a:pt x="6613749" y="1304376"/>
                </a:lnTo>
                <a:lnTo>
                  <a:pt x="6497719" y="1306365"/>
                </a:lnTo>
                <a:lnTo>
                  <a:pt x="6381688" y="1308483"/>
                </a:lnTo>
                <a:lnTo>
                  <a:pt x="6265657" y="1310745"/>
                </a:lnTo>
                <a:lnTo>
                  <a:pt x="6149626" y="1313165"/>
                </a:lnTo>
                <a:lnTo>
                  <a:pt x="6033596" y="1315761"/>
                </a:lnTo>
                <a:lnTo>
                  <a:pt x="5917565" y="1318553"/>
                </a:lnTo>
                <a:lnTo>
                  <a:pt x="5801534" y="1321562"/>
                </a:lnTo>
                <a:lnTo>
                  <a:pt x="5685504" y="1324812"/>
                </a:lnTo>
                <a:lnTo>
                  <a:pt x="5569473" y="1328333"/>
                </a:lnTo>
                <a:lnTo>
                  <a:pt x="5453442" y="1332156"/>
                </a:lnTo>
                <a:lnTo>
                  <a:pt x="5337412" y="1336315"/>
                </a:lnTo>
                <a:lnTo>
                  <a:pt x="5221381" y="1340852"/>
                </a:lnTo>
                <a:lnTo>
                  <a:pt x="5105350" y="1345811"/>
                </a:lnTo>
                <a:lnTo>
                  <a:pt x="4989320" y="1351239"/>
                </a:lnTo>
                <a:lnTo>
                  <a:pt x="4873289" y="1357192"/>
                </a:lnTo>
                <a:lnTo>
                  <a:pt x="4757258" y="1363727"/>
                </a:lnTo>
                <a:lnTo>
                  <a:pt x="4641227" y="1370905"/>
                </a:lnTo>
                <a:lnTo>
                  <a:pt x="4525197" y="1378788"/>
                </a:lnTo>
                <a:lnTo>
                  <a:pt x="4409166" y="1387442"/>
                </a:lnTo>
                <a:lnTo>
                  <a:pt x="4293135" y="1396925"/>
                </a:lnTo>
                <a:lnTo>
                  <a:pt x="4177105" y="1407295"/>
                </a:lnTo>
                <a:lnTo>
                  <a:pt x="4061074" y="1418598"/>
                </a:lnTo>
                <a:lnTo>
                  <a:pt x="3945043" y="1430871"/>
                </a:lnTo>
                <a:lnTo>
                  <a:pt x="3829013" y="1444133"/>
                </a:lnTo>
                <a:lnTo>
                  <a:pt x="3712982" y="1458392"/>
                </a:lnTo>
                <a:lnTo>
                  <a:pt x="3596951" y="1473635"/>
                </a:lnTo>
                <a:lnTo>
                  <a:pt x="3480920" y="1489836"/>
                </a:lnTo>
                <a:lnTo>
                  <a:pt x="3364890" y="1506957"/>
                </a:lnTo>
                <a:lnTo>
                  <a:pt x="3248859" y="1524945"/>
                </a:lnTo>
                <a:lnTo>
                  <a:pt x="3132828" y="1543743"/>
                </a:lnTo>
                <a:lnTo>
                  <a:pt x="3016798" y="1563289"/>
                </a:lnTo>
                <a:lnTo>
                  <a:pt x="2900767" y="1583520"/>
                </a:lnTo>
                <a:lnTo>
                  <a:pt x="2784736" y="1604372"/>
                </a:lnTo>
                <a:lnTo>
                  <a:pt x="2668706" y="1625787"/>
                </a:lnTo>
                <a:lnTo>
                  <a:pt x="2552675" y="1647706"/>
                </a:lnTo>
                <a:lnTo>
                  <a:pt x="2436644" y="1670079"/>
                </a:lnTo>
                <a:lnTo>
                  <a:pt x="2320613" y="1692858"/>
                </a:lnTo>
                <a:lnTo>
                  <a:pt x="2204583" y="1715999"/>
                </a:lnTo>
                <a:lnTo>
                  <a:pt x="2088552" y="1739466"/>
                </a:lnTo>
                <a:lnTo>
                  <a:pt x="1972521" y="1763223"/>
                </a:lnTo>
                <a:lnTo>
                  <a:pt x="1856491" y="1787240"/>
                </a:lnTo>
                <a:lnTo>
                  <a:pt x="1740460" y="1811490"/>
                </a:lnTo>
                <a:lnTo>
                  <a:pt x="1624429" y="1835950"/>
                </a:lnTo>
                <a:lnTo>
                  <a:pt x="1508399" y="1860598"/>
                </a:lnTo>
                <a:lnTo>
                  <a:pt x="1392368" y="1885416"/>
                </a:lnTo>
                <a:lnTo>
                  <a:pt x="1276337" y="1910387"/>
                </a:lnTo>
                <a:lnTo>
                  <a:pt x="1160306" y="1935496"/>
                </a:lnTo>
                <a:lnTo>
                  <a:pt x="1044276" y="1960732"/>
                </a:lnTo>
                <a:lnTo>
                  <a:pt x="928245" y="1986082"/>
                </a:lnTo>
                <a:lnTo>
                  <a:pt x="812214" y="2011535"/>
                </a:lnTo>
                <a:lnTo>
                  <a:pt x="696184" y="2037084"/>
                </a:lnTo>
                <a:lnTo>
                  <a:pt x="580153" y="2062719"/>
                </a:lnTo>
                <a:lnTo>
                  <a:pt x="464122" y="2088434"/>
                </a:lnTo>
                <a:lnTo>
                  <a:pt x="348092" y="2114221"/>
                </a:lnTo>
                <a:lnTo>
                  <a:pt x="232061" y="2140076"/>
                </a:lnTo>
                <a:lnTo>
                  <a:pt x="116030" y="2165992"/>
                </a:lnTo>
                <a:lnTo>
                  <a:pt x="0" y="2191965"/>
                </a:lnTo>
                <a:close/>
              </a:path>
            </a:pathLst>
          </a:custGeom>
          <a:solidFill>
            <a:srgbClr val="999999">
              <a:alpha val="40000"/>
            </a:srgbClr>
          </a:solidFill>
        </p:spPr>
        <p:txBody>
          <a:bodyPr/>
          <a:lstStyle/>
          <a:p>
            <a:endParaRPr dirty="0">
              <a:latin typeface="Helvetica Regular" charset="0"/>
            </a:endParaRPr>
          </a:p>
        </p:txBody>
      </p:sp>
      <p:sp>
        <p:nvSpPr>
          <p:cNvPr id="308" name="pl302"/>
          <p:cNvSpPr/>
          <p:nvPr/>
        </p:nvSpPr>
        <p:spPr>
          <a:xfrm>
            <a:off x="1274367" y="2894356"/>
            <a:ext cx="9166425" cy="1073704"/>
          </a:xfrm>
          <a:custGeom>
            <a:avLst/>
            <a:gdLst/>
            <a:ahLst/>
            <a:cxnLst/>
            <a:rect l="0" t="0" r="0" b="0"/>
            <a:pathLst>
              <a:path w="9166425" h="1073704">
                <a:moveTo>
                  <a:pt x="0" y="1073704"/>
                </a:moveTo>
                <a:lnTo>
                  <a:pt x="116030" y="1060113"/>
                </a:lnTo>
                <a:lnTo>
                  <a:pt x="232061" y="1046522"/>
                </a:lnTo>
                <a:lnTo>
                  <a:pt x="348092" y="1032931"/>
                </a:lnTo>
                <a:lnTo>
                  <a:pt x="464122" y="1019340"/>
                </a:lnTo>
                <a:lnTo>
                  <a:pt x="580153" y="1005748"/>
                </a:lnTo>
                <a:lnTo>
                  <a:pt x="696184" y="992157"/>
                </a:lnTo>
                <a:lnTo>
                  <a:pt x="812214" y="978566"/>
                </a:lnTo>
                <a:lnTo>
                  <a:pt x="928245" y="964975"/>
                </a:lnTo>
                <a:lnTo>
                  <a:pt x="1044276" y="951384"/>
                </a:lnTo>
                <a:lnTo>
                  <a:pt x="1160306" y="937792"/>
                </a:lnTo>
                <a:lnTo>
                  <a:pt x="1276337" y="924201"/>
                </a:lnTo>
                <a:lnTo>
                  <a:pt x="1392368" y="910610"/>
                </a:lnTo>
                <a:lnTo>
                  <a:pt x="1508399" y="897019"/>
                </a:lnTo>
                <a:lnTo>
                  <a:pt x="1624429" y="883428"/>
                </a:lnTo>
                <a:lnTo>
                  <a:pt x="1740460" y="869836"/>
                </a:lnTo>
                <a:lnTo>
                  <a:pt x="1856491" y="856245"/>
                </a:lnTo>
                <a:lnTo>
                  <a:pt x="1972521" y="842654"/>
                </a:lnTo>
                <a:lnTo>
                  <a:pt x="2088552" y="829063"/>
                </a:lnTo>
                <a:lnTo>
                  <a:pt x="2204583" y="815472"/>
                </a:lnTo>
                <a:lnTo>
                  <a:pt x="2320613" y="801880"/>
                </a:lnTo>
                <a:lnTo>
                  <a:pt x="2436644" y="788289"/>
                </a:lnTo>
                <a:lnTo>
                  <a:pt x="2552675" y="774698"/>
                </a:lnTo>
                <a:lnTo>
                  <a:pt x="2668706" y="761107"/>
                </a:lnTo>
                <a:lnTo>
                  <a:pt x="2784736" y="747516"/>
                </a:lnTo>
                <a:lnTo>
                  <a:pt x="2900767" y="733924"/>
                </a:lnTo>
                <a:lnTo>
                  <a:pt x="3016798" y="720333"/>
                </a:lnTo>
                <a:lnTo>
                  <a:pt x="3132828" y="706742"/>
                </a:lnTo>
                <a:lnTo>
                  <a:pt x="3248859" y="693151"/>
                </a:lnTo>
                <a:lnTo>
                  <a:pt x="3364890" y="679560"/>
                </a:lnTo>
                <a:lnTo>
                  <a:pt x="3480920" y="665968"/>
                </a:lnTo>
                <a:lnTo>
                  <a:pt x="3596951" y="652377"/>
                </a:lnTo>
                <a:lnTo>
                  <a:pt x="3712982" y="638786"/>
                </a:lnTo>
                <a:lnTo>
                  <a:pt x="3829013" y="625195"/>
                </a:lnTo>
                <a:lnTo>
                  <a:pt x="3945043" y="611604"/>
                </a:lnTo>
                <a:lnTo>
                  <a:pt x="4061074" y="598012"/>
                </a:lnTo>
                <a:lnTo>
                  <a:pt x="4177105" y="584421"/>
                </a:lnTo>
                <a:lnTo>
                  <a:pt x="4293135" y="570830"/>
                </a:lnTo>
                <a:lnTo>
                  <a:pt x="4409166" y="557239"/>
                </a:lnTo>
                <a:lnTo>
                  <a:pt x="4525197" y="543648"/>
                </a:lnTo>
                <a:lnTo>
                  <a:pt x="4641227" y="530056"/>
                </a:lnTo>
                <a:lnTo>
                  <a:pt x="4757258" y="516465"/>
                </a:lnTo>
                <a:lnTo>
                  <a:pt x="4873289" y="502874"/>
                </a:lnTo>
                <a:lnTo>
                  <a:pt x="4989320" y="489283"/>
                </a:lnTo>
                <a:lnTo>
                  <a:pt x="5105350" y="475692"/>
                </a:lnTo>
                <a:lnTo>
                  <a:pt x="5221381" y="462100"/>
                </a:lnTo>
                <a:lnTo>
                  <a:pt x="5337412" y="448509"/>
                </a:lnTo>
                <a:lnTo>
                  <a:pt x="5453442" y="434918"/>
                </a:lnTo>
                <a:lnTo>
                  <a:pt x="5569473" y="421327"/>
                </a:lnTo>
                <a:lnTo>
                  <a:pt x="5685504" y="407736"/>
                </a:lnTo>
                <a:lnTo>
                  <a:pt x="5801534" y="394144"/>
                </a:lnTo>
                <a:lnTo>
                  <a:pt x="5917565" y="380553"/>
                </a:lnTo>
                <a:lnTo>
                  <a:pt x="6033596" y="366962"/>
                </a:lnTo>
                <a:lnTo>
                  <a:pt x="6149626" y="353371"/>
                </a:lnTo>
                <a:lnTo>
                  <a:pt x="6265657" y="339780"/>
                </a:lnTo>
                <a:lnTo>
                  <a:pt x="6381688" y="326188"/>
                </a:lnTo>
                <a:lnTo>
                  <a:pt x="6497719" y="312597"/>
                </a:lnTo>
                <a:lnTo>
                  <a:pt x="6613749" y="299006"/>
                </a:lnTo>
                <a:lnTo>
                  <a:pt x="6729780" y="285415"/>
                </a:lnTo>
                <a:lnTo>
                  <a:pt x="6845811" y="271824"/>
                </a:lnTo>
                <a:lnTo>
                  <a:pt x="6961841" y="258232"/>
                </a:lnTo>
                <a:lnTo>
                  <a:pt x="7077872" y="244641"/>
                </a:lnTo>
                <a:lnTo>
                  <a:pt x="7193903" y="231050"/>
                </a:lnTo>
                <a:lnTo>
                  <a:pt x="7309933" y="217459"/>
                </a:lnTo>
                <a:lnTo>
                  <a:pt x="7425964" y="203868"/>
                </a:lnTo>
                <a:lnTo>
                  <a:pt x="7541995" y="190276"/>
                </a:lnTo>
                <a:lnTo>
                  <a:pt x="7658026" y="176685"/>
                </a:lnTo>
                <a:lnTo>
                  <a:pt x="7774056" y="163094"/>
                </a:lnTo>
                <a:lnTo>
                  <a:pt x="7890087" y="149503"/>
                </a:lnTo>
                <a:lnTo>
                  <a:pt x="8006118" y="135912"/>
                </a:lnTo>
                <a:lnTo>
                  <a:pt x="8122148" y="122320"/>
                </a:lnTo>
                <a:lnTo>
                  <a:pt x="8238179" y="108729"/>
                </a:lnTo>
                <a:lnTo>
                  <a:pt x="8354210" y="95138"/>
                </a:lnTo>
                <a:lnTo>
                  <a:pt x="8470240" y="81547"/>
                </a:lnTo>
                <a:lnTo>
                  <a:pt x="8586271" y="67956"/>
                </a:lnTo>
                <a:lnTo>
                  <a:pt x="8702302" y="54364"/>
                </a:lnTo>
                <a:lnTo>
                  <a:pt x="8818333" y="40773"/>
                </a:lnTo>
                <a:lnTo>
                  <a:pt x="8934363" y="27182"/>
                </a:lnTo>
                <a:lnTo>
                  <a:pt x="9050394" y="13591"/>
                </a:lnTo>
                <a:lnTo>
                  <a:pt x="9166425" y="0"/>
                </a:lnTo>
              </a:path>
            </a:pathLst>
          </a:custGeom>
          <a:ln w="27101" cap="flat">
            <a:solidFill>
              <a:srgbClr val="377EB8">
                <a:alpha val="100000"/>
              </a:srgbClr>
            </a:solidFill>
            <a:prstDash val="solid"/>
            <a:round/>
          </a:ln>
        </p:spPr>
        <p:txBody>
          <a:bodyPr/>
          <a:lstStyle/>
          <a:p>
            <a:endParaRPr dirty="0">
              <a:latin typeface="Helvetica Regular" charset="0"/>
            </a:endParaRPr>
          </a:p>
        </p:txBody>
      </p:sp>
      <p:sp>
        <p:nvSpPr>
          <p:cNvPr id="309" name="rc303"/>
          <p:cNvSpPr/>
          <p:nvPr/>
        </p:nvSpPr>
        <p:spPr>
          <a:xfrm>
            <a:off x="775162" y="510539"/>
            <a:ext cx="10982497" cy="5184289"/>
          </a:xfrm>
          <a:prstGeom prst="rect">
            <a:avLst/>
          </a:prstGeom>
          <a:ln w="13550" cap="rnd">
            <a:solidFill>
              <a:srgbClr val="FFFFFF">
                <a:alpha val="100000"/>
              </a:srgbClr>
            </a:solidFill>
            <a:prstDash val="solid"/>
            <a:round/>
          </a:ln>
        </p:spPr>
        <p:txBody>
          <a:bodyPr/>
          <a:lstStyle/>
          <a:p>
            <a:endParaRPr dirty="0">
              <a:latin typeface="Helvetica Regular" charset="0"/>
            </a:endParaRPr>
          </a:p>
        </p:txBody>
      </p:sp>
      <p:sp>
        <p:nvSpPr>
          <p:cNvPr id="310" name="tx304"/>
          <p:cNvSpPr/>
          <p:nvPr/>
        </p:nvSpPr>
        <p:spPr>
          <a:xfrm>
            <a:off x="573811" y="5554783"/>
            <a:ext cx="61793" cy="77569"/>
          </a:xfrm>
          <a:prstGeom prst="rect">
            <a:avLst/>
          </a:prstGeom>
          <a:noFill/>
        </p:spPr>
        <p:txBody>
          <a:bodyPr wrap="none" lIns="0" tIns="0" rIns="0" bIns="0" anchor="ctr" anchorCtr="1"/>
          <a:lstStyle/>
          <a:p>
            <a:pPr marL="0" marR="0" indent="0" algn="l">
              <a:lnSpc>
                <a:spcPts val="960"/>
              </a:lnSpc>
              <a:spcBef>
                <a:spcPts val="0"/>
              </a:spcBef>
              <a:spcAft>
                <a:spcPts val="0"/>
              </a:spcAft>
            </a:pPr>
            <a:r>
              <a:rPr dirty="0">
                <a:solidFill>
                  <a:srgbClr val="FFFFFF">
                    <a:alpha val="100000"/>
                  </a:srgbClr>
                </a:solidFill>
                <a:latin typeface="Helvetica Regular" charset="0"/>
                <a:cs typeface="Helvetica Regular" charset="0"/>
              </a:rPr>
              <a:t>1</a:t>
            </a:r>
          </a:p>
        </p:txBody>
      </p:sp>
      <p:sp>
        <p:nvSpPr>
          <p:cNvPr id="311" name="tx305"/>
          <p:cNvSpPr/>
          <p:nvPr/>
        </p:nvSpPr>
        <p:spPr>
          <a:xfrm>
            <a:off x="573811" y="4476933"/>
            <a:ext cx="61793" cy="78164"/>
          </a:xfrm>
          <a:prstGeom prst="rect">
            <a:avLst/>
          </a:prstGeom>
          <a:noFill/>
        </p:spPr>
        <p:txBody>
          <a:bodyPr wrap="none" lIns="0" tIns="0" rIns="0" bIns="0" anchor="ctr" anchorCtr="1"/>
          <a:lstStyle/>
          <a:p>
            <a:pPr marL="0" marR="0" indent="0" algn="l">
              <a:lnSpc>
                <a:spcPts val="960"/>
              </a:lnSpc>
              <a:spcBef>
                <a:spcPts val="0"/>
              </a:spcBef>
              <a:spcAft>
                <a:spcPts val="0"/>
              </a:spcAft>
            </a:pPr>
            <a:r>
              <a:rPr dirty="0">
                <a:solidFill>
                  <a:srgbClr val="FFFFFF">
                    <a:alpha val="100000"/>
                  </a:srgbClr>
                </a:solidFill>
                <a:latin typeface="Helvetica Regular" charset="0"/>
                <a:cs typeface="Helvetica Regular" charset="0"/>
              </a:rPr>
              <a:t>2</a:t>
            </a:r>
          </a:p>
        </p:txBody>
      </p:sp>
      <p:sp>
        <p:nvSpPr>
          <p:cNvPr id="312" name="tx306"/>
          <p:cNvSpPr/>
          <p:nvPr/>
        </p:nvSpPr>
        <p:spPr>
          <a:xfrm>
            <a:off x="573811" y="3398547"/>
            <a:ext cx="61793" cy="79295"/>
          </a:xfrm>
          <a:prstGeom prst="rect">
            <a:avLst/>
          </a:prstGeom>
          <a:noFill/>
        </p:spPr>
        <p:txBody>
          <a:bodyPr wrap="none" lIns="0" tIns="0" rIns="0" bIns="0" anchor="ctr" anchorCtr="1"/>
          <a:lstStyle/>
          <a:p>
            <a:pPr marL="0" marR="0" indent="0" algn="l">
              <a:lnSpc>
                <a:spcPts val="960"/>
              </a:lnSpc>
              <a:spcBef>
                <a:spcPts val="0"/>
              </a:spcBef>
              <a:spcAft>
                <a:spcPts val="0"/>
              </a:spcAft>
            </a:pPr>
            <a:r>
              <a:rPr dirty="0">
                <a:solidFill>
                  <a:srgbClr val="FFFFFF">
                    <a:alpha val="100000"/>
                  </a:srgbClr>
                </a:solidFill>
                <a:latin typeface="Helvetica Regular" charset="0"/>
                <a:cs typeface="Helvetica Regular" charset="0"/>
              </a:rPr>
              <a:t>3</a:t>
            </a:r>
          </a:p>
        </p:txBody>
      </p:sp>
      <p:sp>
        <p:nvSpPr>
          <p:cNvPr id="313" name="tx307"/>
          <p:cNvSpPr/>
          <p:nvPr/>
        </p:nvSpPr>
        <p:spPr>
          <a:xfrm>
            <a:off x="573811" y="2322840"/>
            <a:ext cx="61793" cy="77747"/>
          </a:xfrm>
          <a:prstGeom prst="rect">
            <a:avLst/>
          </a:prstGeom>
          <a:noFill/>
        </p:spPr>
        <p:txBody>
          <a:bodyPr wrap="none" lIns="0" tIns="0" rIns="0" bIns="0" anchor="ctr" anchorCtr="1"/>
          <a:lstStyle/>
          <a:p>
            <a:pPr marL="0" marR="0" indent="0" algn="l">
              <a:lnSpc>
                <a:spcPts val="960"/>
              </a:lnSpc>
              <a:spcBef>
                <a:spcPts val="0"/>
              </a:spcBef>
              <a:spcAft>
                <a:spcPts val="0"/>
              </a:spcAft>
            </a:pPr>
            <a:r>
              <a:rPr dirty="0">
                <a:solidFill>
                  <a:srgbClr val="FFFFFF">
                    <a:alpha val="100000"/>
                  </a:srgbClr>
                </a:solidFill>
                <a:latin typeface="Helvetica Regular" charset="0"/>
                <a:cs typeface="Helvetica Regular" charset="0"/>
              </a:rPr>
              <a:t>4</a:t>
            </a:r>
          </a:p>
        </p:txBody>
      </p:sp>
      <p:sp>
        <p:nvSpPr>
          <p:cNvPr id="314" name="tx308"/>
          <p:cNvSpPr/>
          <p:nvPr/>
        </p:nvSpPr>
        <p:spPr>
          <a:xfrm>
            <a:off x="573811" y="1245169"/>
            <a:ext cx="61793" cy="78164"/>
          </a:xfrm>
          <a:prstGeom prst="rect">
            <a:avLst/>
          </a:prstGeom>
          <a:noFill/>
        </p:spPr>
        <p:txBody>
          <a:bodyPr wrap="none" lIns="0" tIns="0" rIns="0" bIns="0" anchor="ctr" anchorCtr="1"/>
          <a:lstStyle/>
          <a:p>
            <a:pPr marL="0" marR="0" indent="0" algn="l">
              <a:lnSpc>
                <a:spcPts val="960"/>
              </a:lnSpc>
              <a:spcBef>
                <a:spcPts val="0"/>
              </a:spcBef>
              <a:spcAft>
                <a:spcPts val="0"/>
              </a:spcAft>
            </a:pPr>
            <a:r>
              <a:rPr dirty="0">
                <a:solidFill>
                  <a:srgbClr val="FFFFFF">
                    <a:alpha val="100000"/>
                  </a:srgbClr>
                </a:solidFill>
                <a:latin typeface="Helvetica Regular" charset="0"/>
                <a:cs typeface="Helvetica Regular" charset="0"/>
              </a:rPr>
              <a:t>5</a:t>
            </a:r>
          </a:p>
        </p:txBody>
      </p:sp>
      <p:sp>
        <p:nvSpPr>
          <p:cNvPr id="315" name="pl309"/>
          <p:cNvSpPr/>
          <p:nvPr/>
        </p:nvSpPr>
        <p:spPr>
          <a:xfrm>
            <a:off x="737205" y="5593836"/>
            <a:ext cx="37957" cy="0"/>
          </a:xfrm>
          <a:custGeom>
            <a:avLst/>
            <a:gdLst/>
            <a:ahLst/>
            <a:cxnLst/>
            <a:rect l="0" t="0" r="0" b="0"/>
            <a:pathLst>
              <a:path w="37957">
                <a:moveTo>
                  <a:pt x="0" y="0"/>
                </a:moveTo>
                <a:lnTo>
                  <a:pt x="37957" y="0"/>
                </a:lnTo>
              </a:path>
            </a:pathLst>
          </a:custGeom>
          <a:ln w="13550" cap="flat">
            <a:solidFill>
              <a:srgbClr val="FFFFFF">
                <a:alpha val="100000"/>
              </a:srgbClr>
            </a:solidFill>
            <a:prstDash val="solid"/>
            <a:round/>
          </a:ln>
        </p:spPr>
        <p:txBody>
          <a:bodyPr/>
          <a:lstStyle/>
          <a:p>
            <a:endParaRPr dirty="0">
              <a:latin typeface="Helvetica Regular" charset="0"/>
            </a:endParaRPr>
          </a:p>
        </p:txBody>
      </p:sp>
      <p:sp>
        <p:nvSpPr>
          <p:cNvPr id="316" name="pl310"/>
          <p:cNvSpPr/>
          <p:nvPr/>
        </p:nvSpPr>
        <p:spPr>
          <a:xfrm>
            <a:off x="737205" y="4516581"/>
            <a:ext cx="37957" cy="0"/>
          </a:xfrm>
          <a:custGeom>
            <a:avLst/>
            <a:gdLst/>
            <a:ahLst/>
            <a:cxnLst/>
            <a:rect l="0" t="0" r="0" b="0"/>
            <a:pathLst>
              <a:path w="37957">
                <a:moveTo>
                  <a:pt x="0" y="0"/>
                </a:moveTo>
                <a:lnTo>
                  <a:pt x="37957" y="0"/>
                </a:lnTo>
              </a:path>
            </a:pathLst>
          </a:custGeom>
          <a:ln w="13550" cap="flat">
            <a:solidFill>
              <a:srgbClr val="FFFFFF">
                <a:alpha val="100000"/>
              </a:srgbClr>
            </a:solidFill>
            <a:prstDash val="solid"/>
            <a:round/>
          </a:ln>
        </p:spPr>
        <p:txBody>
          <a:bodyPr/>
          <a:lstStyle/>
          <a:p>
            <a:endParaRPr dirty="0">
              <a:latin typeface="Helvetica Regular" charset="0"/>
            </a:endParaRPr>
          </a:p>
        </p:txBody>
      </p:sp>
      <p:sp>
        <p:nvSpPr>
          <p:cNvPr id="317" name="pl311"/>
          <p:cNvSpPr/>
          <p:nvPr/>
        </p:nvSpPr>
        <p:spPr>
          <a:xfrm>
            <a:off x="737205" y="3439326"/>
            <a:ext cx="37957" cy="0"/>
          </a:xfrm>
          <a:custGeom>
            <a:avLst/>
            <a:gdLst/>
            <a:ahLst/>
            <a:cxnLst/>
            <a:rect l="0" t="0" r="0" b="0"/>
            <a:pathLst>
              <a:path w="37957">
                <a:moveTo>
                  <a:pt x="0" y="0"/>
                </a:moveTo>
                <a:lnTo>
                  <a:pt x="37957" y="0"/>
                </a:lnTo>
              </a:path>
            </a:pathLst>
          </a:custGeom>
          <a:ln w="13550" cap="flat">
            <a:solidFill>
              <a:srgbClr val="FFFFFF">
                <a:alpha val="100000"/>
              </a:srgbClr>
            </a:solidFill>
            <a:prstDash val="solid"/>
            <a:round/>
          </a:ln>
        </p:spPr>
        <p:txBody>
          <a:bodyPr/>
          <a:lstStyle/>
          <a:p>
            <a:endParaRPr dirty="0">
              <a:latin typeface="Helvetica Regular" charset="0"/>
            </a:endParaRPr>
          </a:p>
        </p:txBody>
      </p:sp>
      <p:sp>
        <p:nvSpPr>
          <p:cNvPr id="318" name="pl312"/>
          <p:cNvSpPr/>
          <p:nvPr/>
        </p:nvSpPr>
        <p:spPr>
          <a:xfrm>
            <a:off x="737205" y="2362071"/>
            <a:ext cx="37957" cy="0"/>
          </a:xfrm>
          <a:custGeom>
            <a:avLst/>
            <a:gdLst/>
            <a:ahLst/>
            <a:cxnLst/>
            <a:rect l="0" t="0" r="0" b="0"/>
            <a:pathLst>
              <a:path w="37957">
                <a:moveTo>
                  <a:pt x="0" y="0"/>
                </a:moveTo>
                <a:lnTo>
                  <a:pt x="37957" y="0"/>
                </a:lnTo>
              </a:path>
            </a:pathLst>
          </a:custGeom>
          <a:ln w="13550" cap="flat">
            <a:solidFill>
              <a:srgbClr val="FFFFFF">
                <a:alpha val="100000"/>
              </a:srgbClr>
            </a:solidFill>
            <a:prstDash val="solid"/>
            <a:round/>
          </a:ln>
        </p:spPr>
        <p:txBody>
          <a:bodyPr/>
          <a:lstStyle/>
          <a:p>
            <a:endParaRPr dirty="0">
              <a:latin typeface="Helvetica Regular" charset="0"/>
            </a:endParaRPr>
          </a:p>
        </p:txBody>
      </p:sp>
      <p:sp>
        <p:nvSpPr>
          <p:cNvPr id="319" name="pl313"/>
          <p:cNvSpPr/>
          <p:nvPr/>
        </p:nvSpPr>
        <p:spPr>
          <a:xfrm>
            <a:off x="737205" y="1284816"/>
            <a:ext cx="37957" cy="0"/>
          </a:xfrm>
          <a:custGeom>
            <a:avLst/>
            <a:gdLst/>
            <a:ahLst/>
            <a:cxnLst/>
            <a:rect l="0" t="0" r="0" b="0"/>
            <a:pathLst>
              <a:path w="37957">
                <a:moveTo>
                  <a:pt x="0" y="0"/>
                </a:moveTo>
                <a:lnTo>
                  <a:pt x="37957" y="0"/>
                </a:lnTo>
              </a:path>
            </a:pathLst>
          </a:custGeom>
          <a:ln w="13550" cap="flat">
            <a:solidFill>
              <a:srgbClr val="FFFFFF">
                <a:alpha val="100000"/>
              </a:srgbClr>
            </a:solidFill>
            <a:prstDash val="solid"/>
            <a:round/>
          </a:ln>
        </p:spPr>
        <p:txBody>
          <a:bodyPr/>
          <a:lstStyle/>
          <a:p>
            <a:endParaRPr dirty="0">
              <a:latin typeface="Helvetica Regular" charset="0"/>
            </a:endParaRPr>
          </a:p>
        </p:txBody>
      </p:sp>
      <p:sp>
        <p:nvSpPr>
          <p:cNvPr id="320" name="pl314"/>
          <p:cNvSpPr/>
          <p:nvPr/>
        </p:nvSpPr>
        <p:spPr>
          <a:xfrm>
            <a:off x="2970555" y="5694829"/>
            <a:ext cx="0" cy="37957"/>
          </a:xfrm>
          <a:custGeom>
            <a:avLst/>
            <a:gdLst/>
            <a:ahLst/>
            <a:cxnLst/>
            <a:rect l="0" t="0" r="0" b="0"/>
            <a:pathLst>
              <a:path h="37957">
                <a:moveTo>
                  <a:pt x="0" y="37957"/>
                </a:moveTo>
                <a:lnTo>
                  <a:pt x="0" y="0"/>
                </a:lnTo>
              </a:path>
            </a:pathLst>
          </a:custGeom>
          <a:ln w="13550" cap="flat">
            <a:solidFill>
              <a:srgbClr val="FFFFFF">
                <a:alpha val="100000"/>
              </a:srgbClr>
            </a:solidFill>
            <a:prstDash val="solid"/>
            <a:round/>
          </a:ln>
        </p:spPr>
        <p:txBody>
          <a:bodyPr/>
          <a:lstStyle/>
          <a:p>
            <a:endParaRPr dirty="0">
              <a:latin typeface="Helvetica Regular" charset="0"/>
            </a:endParaRPr>
          </a:p>
        </p:txBody>
      </p:sp>
      <p:sp>
        <p:nvSpPr>
          <p:cNvPr id="321" name="pl315"/>
          <p:cNvSpPr/>
          <p:nvPr/>
        </p:nvSpPr>
        <p:spPr>
          <a:xfrm>
            <a:off x="5290508" y="5694829"/>
            <a:ext cx="0" cy="37957"/>
          </a:xfrm>
          <a:custGeom>
            <a:avLst/>
            <a:gdLst/>
            <a:ahLst/>
            <a:cxnLst/>
            <a:rect l="0" t="0" r="0" b="0"/>
            <a:pathLst>
              <a:path h="37957">
                <a:moveTo>
                  <a:pt x="0" y="37957"/>
                </a:moveTo>
                <a:lnTo>
                  <a:pt x="0" y="0"/>
                </a:lnTo>
              </a:path>
            </a:pathLst>
          </a:custGeom>
          <a:ln w="13550" cap="flat">
            <a:solidFill>
              <a:srgbClr val="FFFFFF">
                <a:alpha val="100000"/>
              </a:srgbClr>
            </a:solidFill>
            <a:prstDash val="solid"/>
            <a:round/>
          </a:ln>
        </p:spPr>
        <p:txBody>
          <a:bodyPr/>
          <a:lstStyle/>
          <a:p>
            <a:endParaRPr dirty="0">
              <a:latin typeface="Helvetica Regular" charset="0"/>
            </a:endParaRPr>
          </a:p>
        </p:txBody>
      </p:sp>
      <p:sp>
        <p:nvSpPr>
          <p:cNvPr id="322" name="pl316"/>
          <p:cNvSpPr/>
          <p:nvPr/>
        </p:nvSpPr>
        <p:spPr>
          <a:xfrm>
            <a:off x="7610461" y="5694829"/>
            <a:ext cx="0" cy="37957"/>
          </a:xfrm>
          <a:custGeom>
            <a:avLst/>
            <a:gdLst/>
            <a:ahLst/>
            <a:cxnLst/>
            <a:rect l="0" t="0" r="0" b="0"/>
            <a:pathLst>
              <a:path h="37957">
                <a:moveTo>
                  <a:pt x="0" y="37957"/>
                </a:moveTo>
                <a:lnTo>
                  <a:pt x="0" y="0"/>
                </a:lnTo>
              </a:path>
            </a:pathLst>
          </a:custGeom>
          <a:ln w="13550" cap="flat">
            <a:solidFill>
              <a:srgbClr val="FFFFFF">
                <a:alpha val="100000"/>
              </a:srgbClr>
            </a:solidFill>
            <a:prstDash val="solid"/>
            <a:round/>
          </a:ln>
        </p:spPr>
        <p:txBody>
          <a:bodyPr/>
          <a:lstStyle/>
          <a:p>
            <a:endParaRPr dirty="0">
              <a:latin typeface="Helvetica Regular" charset="0"/>
            </a:endParaRPr>
          </a:p>
        </p:txBody>
      </p:sp>
      <p:sp>
        <p:nvSpPr>
          <p:cNvPr id="323" name="pl317"/>
          <p:cNvSpPr/>
          <p:nvPr/>
        </p:nvSpPr>
        <p:spPr>
          <a:xfrm>
            <a:off x="9930413" y="5694829"/>
            <a:ext cx="0" cy="37957"/>
          </a:xfrm>
          <a:custGeom>
            <a:avLst/>
            <a:gdLst/>
            <a:ahLst/>
            <a:cxnLst/>
            <a:rect l="0" t="0" r="0" b="0"/>
            <a:pathLst>
              <a:path h="37957">
                <a:moveTo>
                  <a:pt x="0" y="37957"/>
                </a:moveTo>
                <a:lnTo>
                  <a:pt x="0" y="0"/>
                </a:lnTo>
              </a:path>
            </a:pathLst>
          </a:custGeom>
          <a:ln w="13550" cap="flat">
            <a:solidFill>
              <a:srgbClr val="FFFFFF">
                <a:alpha val="100000"/>
              </a:srgbClr>
            </a:solidFill>
            <a:prstDash val="solid"/>
            <a:round/>
          </a:ln>
        </p:spPr>
        <p:txBody>
          <a:bodyPr/>
          <a:lstStyle/>
          <a:p>
            <a:endParaRPr dirty="0">
              <a:latin typeface="Helvetica Regular" charset="0"/>
            </a:endParaRPr>
          </a:p>
        </p:txBody>
      </p:sp>
      <p:sp>
        <p:nvSpPr>
          <p:cNvPr id="324" name="tx318"/>
          <p:cNvSpPr/>
          <p:nvPr/>
        </p:nvSpPr>
        <p:spPr>
          <a:xfrm>
            <a:off x="2890098" y="5882924"/>
            <a:ext cx="160912" cy="79295"/>
          </a:xfrm>
          <a:prstGeom prst="rect">
            <a:avLst/>
          </a:prstGeom>
          <a:noFill/>
        </p:spPr>
        <p:txBody>
          <a:bodyPr wrap="none" lIns="0" tIns="0" rIns="0" bIns="0" anchor="ctr" anchorCtr="1"/>
          <a:lstStyle/>
          <a:p>
            <a:pPr marL="0" marR="0" indent="0" algn="l">
              <a:lnSpc>
                <a:spcPts val="960"/>
              </a:lnSpc>
              <a:spcBef>
                <a:spcPts val="0"/>
              </a:spcBef>
              <a:spcAft>
                <a:spcPts val="0"/>
              </a:spcAft>
            </a:pPr>
            <a:r>
              <a:rPr dirty="0">
                <a:solidFill>
                  <a:srgbClr val="FFFFFF">
                    <a:alpha val="100000"/>
                  </a:srgbClr>
                </a:solidFill>
                <a:latin typeface="Helvetica Regular" charset="0"/>
                <a:cs typeface="Helvetica Regular" charset="0"/>
              </a:rPr>
              <a:t>-20</a:t>
            </a:r>
          </a:p>
        </p:txBody>
      </p:sp>
      <p:sp>
        <p:nvSpPr>
          <p:cNvPr id="325" name="tx319"/>
          <p:cNvSpPr/>
          <p:nvPr/>
        </p:nvSpPr>
        <p:spPr>
          <a:xfrm>
            <a:off x="5259611" y="5882924"/>
            <a:ext cx="61793" cy="79295"/>
          </a:xfrm>
          <a:prstGeom prst="rect">
            <a:avLst/>
          </a:prstGeom>
          <a:noFill/>
        </p:spPr>
        <p:txBody>
          <a:bodyPr wrap="none" lIns="0" tIns="0" rIns="0" bIns="0" anchor="ctr" anchorCtr="1"/>
          <a:lstStyle/>
          <a:p>
            <a:pPr marL="0" marR="0" indent="0" algn="l">
              <a:lnSpc>
                <a:spcPts val="960"/>
              </a:lnSpc>
              <a:spcBef>
                <a:spcPts val="0"/>
              </a:spcBef>
              <a:spcAft>
                <a:spcPts val="0"/>
              </a:spcAft>
            </a:pPr>
            <a:r>
              <a:rPr dirty="0">
                <a:solidFill>
                  <a:srgbClr val="FFFFFF">
                    <a:alpha val="100000"/>
                  </a:srgbClr>
                </a:solidFill>
                <a:latin typeface="Helvetica Regular" charset="0"/>
                <a:cs typeface="Helvetica Regular" charset="0"/>
              </a:rPr>
              <a:t>0</a:t>
            </a:r>
          </a:p>
        </p:txBody>
      </p:sp>
      <p:sp>
        <p:nvSpPr>
          <p:cNvPr id="326" name="tx320"/>
          <p:cNvSpPr/>
          <p:nvPr/>
        </p:nvSpPr>
        <p:spPr>
          <a:xfrm>
            <a:off x="7548667" y="5882924"/>
            <a:ext cx="123586" cy="79295"/>
          </a:xfrm>
          <a:prstGeom prst="rect">
            <a:avLst/>
          </a:prstGeom>
          <a:noFill/>
        </p:spPr>
        <p:txBody>
          <a:bodyPr wrap="none" lIns="0" tIns="0" rIns="0" bIns="0" anchor="ctr" anchorCtr="1"/>
          <a:lstStyle/>
          <a:p>
            <a:pPr marL="0" marR="0" indent="0" algn="l">
              <a:lnSpc>
                <a:spcPts val="960"/>
              </a:lnSpc>
              <a:spcBef>
                <a:spcPts val="0"/>
              </a:spcBef>
              <a:spcAft>
                <a:spcPts val="0"/>
              </a:spcAft>
            </a:pPr>
            <a:r>
              <a:rPr dirty="0">
                <a:solidFill>
                  <a:srgbClr val="FFFFFF">
                    <a:alpha val="100000"/>
                  </a:srgbClr>
                </a:solidFill>
                <a:latin typeface="Helvetica Regular" charset="0"/>
                <a:cs typeface="Helvetica Regular" charset="0"/>
              </a:rPr>
              <a:t>20</a:t>
            </a:r>
          </a:p>
        </p:txBody>
      </p:sp>
      <p:sp>
        <p:nvSpPr>
          <p:cNvPr id="327" name="tx321"/>
          <p:cNvSpPr/>
          <p:nvPr/>
        </p:nvSpPr>
        <p:spPr>
          <a:xfrm>
            <a:off x="9868620" y="5882924"/>
            <a:ext cx="123586" cy="79295"/>
          </a:xfrm>
          <a:prstGeom prst="rect">
            <a:avLst/>
          </a:prstGeom>
          <a:noFill/>
        </p:spPr>
        <p:txBody>
          <a:bodyPr wrap="none" lIns="0" tIns="0" rIns="0" bIns="0" anchor="ctr" anchorCtr="1"/>
          <a:lstStyle/>
          <a:p>
            <a:pPr marL="0" marR="0" indent="0" algn="l">
              <a:lnSpc>
                <a:spcPts val="960"/>
              </a:lnSpc>
              <a:spcBef>
                <a:spcPts val="0"/>
              </a:spcBef>
              <a:spcAft>
                <a:spcPts val="0"/>
              </a:spcAft>
            </a:pPr>
            <a:r>
              <a:rPr dirty="0">
                <a:solidFill>
                  <a:srgbClr val="FFFFFF">
                    <a:alpha val="100000"/>
                  </a:srgbClr>
                </a:solidFill>
                <a:latin typeface="Helvetica Regular" charset="0"/>
                <a:cs typeface="Helvetica Regular" charset="0"/>
              </a:rPr>
              <a:t>40</a:t>
            </a:r>
          </a:p>
        </p:txBody>
      </p:sp>
      <p:sp>
        <p:nvSpPr>
          <p:cNvPr id="328" name="tx322"/>
          <p:cNvSpPr/>
          <p:nvPr/>
        </p:nvSpPr>
        <p:spPr>
          <a:xfrm>
            <a:off x="4996217" y="6163688"/>
            <a:ext cx="2701751" cy="132754"/>
          </a:xfrm>
          <a:prstGeom prst="rect">
            <a:avLst/>
          </a:prstGeom>
          <a:noFill/>
        </p:spPr>
        <p:txBody>
          <a:bodyPr wrap="none" lIns="0" tIns="0" rIns="0" bIns="0" anchor="ctr" anchorCtr="1"/>
          <a:lstStyle/>
          <a:p>
            <a:pPr marL="0" marR="0" indent="0" algn="l">
              <a:lnSpc>
                <a:spcPts val="1200"/>
              </a:lnSpc>
              <a:spcBef>
                <a:spcPts val="0"/>
              </a:spcBef>
              <a:spcAft>
                <a:spcPts val="0"/>
              </a:spcAft>
            </a:pPr>
            <a:r>
              <a:rPr dirty="0">
                <a:solidFill>
                  <a:srgbClr val="FFFFFF">
                    <a:alpha val="100000"/>
                  </a:srgbClr>
                </a:solidFill>
                <a:latin typeface="Helvetica Regular" charset="0"/>
                <a:cs typeface="Helvetica Regular" charset="0"/>
              </a:rPr>
              <a:t>Residual Change in Testosterone (centered)</a:t>
            </a:r>
          </a:p>
        </p:txBody>
      </p:sp>
      <p:sp>
        <p:nvSpPr>
          <p:cNvPr id="329" name="tx323"/>
          <p:cNvSpPr/>
          <p:nvPr/>
        </p:nvSpPr>
        <p:spPr>
          <a:xfrm rot="16200000">
            <a:off x="-509482" y="3050148"/>
            <a:ext cx="1846361" cy="105072"/>
          </a:xfrm>
          <a:prstGeom prst="rect">
            <a:avLst/>
          </a:prstGeom>
          <a:noFill/>
        </p:spPr>
        <p:txBody>
          <a:bodyPr wrap="none" lIns="0" tIns="0" rIns="0" bIns="0" anchor="ctr" anchorCtr="1"/>
          <a:lstStyle/>
          <a:p>
            <a:pPr marL="0" marR="0" indent="0" algn="l">
              <a:lnSpc>
                <a:spcPts val="1200"/>
              </a:lnSpc>
              <a:spcBef>
                <a:spcPts val="0"/>
              </a:spcBef>
              <a:spcAft>
                <a:spcPts val="0"/>
              </a:spcAft>
            </a:pPr>
            <a:r>
              <a:rPr dirty="0">
                <a:solidFill>
                  <a:srgbClr val="FFFFFF">
                    <a:alpha val="100000"/>
                  </a:srgbClr>
                </a:solidFill>
                <a:latin typeface="Helvetica Regular" charset="0"/>
                <a:cs typeface="Helvetica Regular" charset="0"/>
              </a:rPr>
              <a:t>Social Dominance Orientation</a:t>
            </a:r>
          </a:p>
        </p:txBody>
      </p:sp>
      <p:sp>
        <p:nvSpPr>
          <p:cNvPr id="332" name="rc326"/>
          <p:cNvSpPr/>
          <p:nvPr/>
        </p:nvSpPr>
        <p:spPr>
          <a:xfrm>
            <a:off x="5428168" y="6397851"/>
            <a:ext cx="201167" cy="201167"/>
          </a:xfrm>
          <a:prstGeom prst="rect">
            <a:avLst/>
          </a:prstGeom>
          <a:solidFill>
            <a:srgbClr val="000000">
              <a:alpha val="100000"/>
            </a:srgbClr>
          </a:solidFill>
          <a:ln w="13550" cap="rnd">
            <a:solidFill>
              <a:srgbClr val="FFFFFF">
                <a:alpha val="100000"/>
              </a:srgbClr>
            </a:solidFill>
            <a:prstDash val="solid"/>
            <a:round/>
          </a:ln>
        </p:spPr>
        <p:txBody>
          <a:bodyPr/>
          <a:lstStyle/>
          <a:p>
            <a:endParaRPr dirty="0">
              <a:latin typeface="Helvetica Regular" charset="0"/>
            </a:endParaRPr>
          </a:p>
        </p:txBody>
      </p:sp>
      <p:sp>
        <p:nvSpPr>
          <p:cNvPr id="333" name="pt327"/>
          <p:cNvSpPr/>
          <p:nvPr/>
        </p:nvSpPr>
        <p:spPr>
          <a:xfrm>
            <a:off x="5503926" y="6473609"/>
            <a:ext cx="49651" cy="49651"/>
          </a:xfrm>
          <a:prstGeom prst="ellipse">
            <a:avLst/>
          </a:prstGeom>
          <a:solidFill>
            <a:srgbClr val="E41A1C">
              <a:alpha val="100000"/>
            </a:srgbClr>
          </a:solidFill>
          <a:ln w="9000" cap="rnd">
            <a:solidFill>
              <a:srgbClr val="E41A1C">
                <a:alpha val="100000"/>
              </a:srgbClr>
            </a:solidFill>
            <a:prstDash val="solid"/>
            <a:round/>
          </a:ln>
        </p:spPr>
        <p:txBody>
          <a:bodyPr/>
          <a:lstStyle/>
          <a:p>
            <a:endParaRPr dirty="0">
              <a:latin typeface="Helvetica Regular" charset="0"/>
            </a:endParaRPr>
          </a:p>
        </p:txBody>
      </p:sp>
      <p:sp>
        <p:nvSpPr>
          <p:cNvPr id="335" name="pl329"/>
          <p:cNvSpPr/>
          <p:nvPr/>
        </p:nvSpPr>
        <p:spPr>
          <a:xfrm>
            <a:off x="5453690" y="6499834"/>
            <a:ext cx="160934" cy="0"/>
          </a:xfrm>
          <a:custGeom>
            <a:avLst/>
            <a:gdLst/>
            <a:ahLst/>
            <a:cxnLst/>
            <a:rect l="0" t="0" r="0" b="0"/>
            <a:pathLst>
              <a:path w="160934">
                <a:moveTo>
                  <a:pt x="0" y="0"/>
                </a:moveTo>
                <a:lnTo>
                  <a:pt x="160934" y="0"/>
                </a:lnTo>
              </a:path>
            </a:pathLst>
          </a:custGeom>
          <a:ln w="27101" cap="flat">
            <a:solidFill>
              <a:srgbClr val="E41A1C">
                <a:alpha val="100000"/>
              </a:srgbClr>
            </a:solidFill>
            <a:prstDash val="solid"/>
            <a:round/>
          </a:ln>
        </p:spPr>
        <p:txBody>
          <a:bodyPr/>
          <a:lstStyle/>
          <a:p>
            <a:endParaRPr dirty="0">
              <a:latin typeface="Helvetica Regular" charset="0"/>
            </a:endParaRPr>
          </a:p>
        </p:txBody>
      </p:sp>
      <p:sp>
        <p:nvSpPr>
          <p:cNvPr id="336" name="rc330"/>
          <p:cNvSpPr/>
          <p:nvPr/>
        </p:nvSpPr>
        <p:spPr>
          <a:xfrm>
            <a:off x="6919489" y="6393189"/>
            <a:ext cx="201167" cy="201167"/>
          </a:xfrm>
          <a:prstGeom prst="rect">
            <a:avLst/>
          </a:prstGeom>
          <a:solidFill>
            <a:srgbClr val="000000">
              <a:alpha val="100000"/>
            </a:srgbClr>
          </a:solidFill>
          <a:ln w="13550" cap="rnd">
            <a:solidFill>
              <a:srgbClr val="FFFFFF">
                <a:alpha val="100000"/>
              </a:srgbClr>
            </a:solidFill>
            <a:prstDash val="solid"/>
            <a:round/>
          </a:ln>
        </p:spPr>
        <p:txBody>
          <a:bodyPr/>
          <a:lstStyle/>
          <a:p>
            <a:endParaRPr dirty="0">
              <a:latin typeface="Helvetica Regular" charset="0"/>
            </a:endParaRPr>
          </a:p>
        </p:txBody>
      </p:sp>
      <p:sp>
        <p:nvSpPr>
          <p:cNvPr id="337" name="pt331"/>
          <p:cNvSpPr/>
          <p:nvPr/>
        </p:nvSpPr>
        <p:spPr>
          <a:xfrm>
            <a:off x="6994110" y="6469069"/>
            <a:ext cx="49651" cy="49651"/>
          </a:xfrm>
          <a:prstGeom prst="ellipse">
            <a:avLst/>
          </a:prstGeom>
          <a:solidFill>
            <a:srgbClr val="377EB8">
              <a:alpha val="100000"/>
            </a:srgbClr>
          </a:solidFill>
          <a:ln w="9000" cap="rnd">
            <a:solidFill>
              <a:srgbClr val="377EB8">
                <a:alpha val="100000"/>
              </a:srgbClr>
            </a:solidFill>
            <a:prstDash val="solid"/>
            <a:round/>
          </a:ln>
        </p:spPr>
        <p:txBody>
          <a:bodyPr/>
          <a:lstStyle/>
          <a:p>
            <a:endParaRPr dirty="0">
              <a:latin typeface="Helvetica Regular" charset="0"/>
            </a:endParaRPr>
          </a:p>
        </p:txBody>
      </p:sp>
      <p:sp>
        <p:nvSpPr>
          <p:cNvPr id="339" name="pl333"/>
          <p:cNvSpPr/>
          <p:nvPr/>
        </p:nvSpPr>
        <p:spPr>
          <a:xfrm>
            <a:off x="6936167" y="6493772"/>
            <a:ext cx="160934" cy="0"/>
          </a:xfrm>
          <a:custGeom>
            <a:avLst/>
            <a:gdLst/>
            <a:ahLst/>
            <a:cxnLst/>
            <a:rect l="0" t="0" r="0" b="0"/>
            <a:pathLst>
              <a:path w="160934">
                <a:moveTo>
                  <a:pt x="0" y="0"/>
                </a:moveTo>
                <a:lnTo>
                  <a:pt x="160934" y="0"/>
                </a:lnTo>
              </a:path>
            </a:pathLst>
          </a:custGeom>
          <a:ln w="27101" cap="flat">
            <a:solidFill>
              <a:srgbClr val="377EB8">
                <a:alpha val="100000"/>
              </a:srgbClr>
            </a:solidFill>
            <a:prstDash val="solid"/>
            <a:round/>
          </a:ln>
        </p:spPr>
        <p:txBody>
          <a:bodyPr/>
          <a:lstStyle/>
          <a:p>
            <a:endParaRPr dirty="0">
              <a:latin typeface="Helvetica Regular" charset="0"/>
            </a:endParaRPr>
          </a:p>
        </p:txBody>
      </p:sp>
      <p:sp>
        <p:nvSpPr>
          <p:cNvPr id="340" name="tx334"/>
          <p:cNvSpPr/>
          <p:nvPr/>
        </p:nvSpPr>
        <p:spPr>
          <a:xfrm>
            <a:off x="5910898" y="6469361"/>
            <a:ext cx="699641" cy="130819"/>
          </a:xfrm>
          <a:prstGeom prst="rect">
            <a:avLst/>
          </a:prstGeom>
          <a:noFill/>
        </p:spPr>
        <p:txBody>
          <a:bodyPr wrap="none" lIns="0" tIns="0" rIns="0" bIns="0" anchor="ctr" anchorCtr="1"/>
          <a:lstStyle/>
          <a:p>
            <a:pPr marL="0" marR="0" indent="0" algn="l">
              <a:lnSpc>
                <a:spcPts val="1200"/>
              </a:lnSpc>
              <a:spcBef>
                <a:spcPts val="0"/>
              </a:spcBef>
              <a:spcAft>
                <a:spcPts val="0"/>
              </a:spcAft>
            </a:pPr>
            <a:r>
              <a:rPr lang="en-US" dirty="0" smtClean="0">
                <a:solidFill>
                  <a:srgbClr val="FFFFFF">
                    <a:alpha val="100000"/>
                  </a:srgbClr>
                </a:solidFill>
                <a:latin typeface="Helvetica Regular" charset="0"/>
                <a:cs typeface="Helvetica Regular" charset="0"/>
              </a:rPr>
              <a:t>High power</a:t>
            </a:r>
            <a:endParaRPr dirty="0">
              <a:solidFill>
                <a:srgbClr val="FFFFFF">
                  <a:alpha val="100000"/>
                </a:srgbClr>
              </a:solidFill>
              <a:latin typeface="Helvetica Regular" charset="0"/>
              <a:cs typeface="Helvetica Regular" charset="0"/>
            </a:endParaRPr>
          </a:p>
        </p:txBody>
      </p:sp>
      <p:sp>
        <p:nvSpPr>
          <p:cNvPr id="341" name="tx335"/>
          <p:cNvSpPr/>
          <p:nvPr/>
        </p:nvSpPr>
        <p:spPr>
          <a:xfrm>
            <a:off x="7429099" y="6463611"/>
            <a:ext cx="657076" cy="130745"/>
          </a:xfrm>
          <a:prstGeom prst="rect">
            <a:avLst/>
          </a:prstGeom>
          <a:noFill/>
        </p:spPr>
        <p:txBody>
          <a:bodyPr wrap="none" lIns="0" tIns="0" rIns="0" bIns="0" anchor="ctr" anchorCtr="1"/>
          <a:lstStyle/>
          <a:p>
            <a:pPr marL="0" marR="0" indent="0" algn="l">
              <a:lnSpc>
                <a:spcPts val="1200"/>
              </a:lnSpc>
              <a:spcBef>
                <a:spcPts val="0"/>
              </a:spcBef>
              <a:spcAft>
                <a:spcPts val="0"/>
              </a:spcAft>
            </a:pPr>
            <a:r>
              <a:rPr lang="en-US" dirty="0" smtClean="0">
                <a:solidFill>
                  <a:srgbClr val="FFFFFF">
                    <a:alpha val="100000"/>
                  </a:srgbClr>
                </a:solidFill>
                <a:latin typeface="Helvetica Regular" charset="0"/>
                <a:cs typeface="Helvetica Regular" charset="0"/>
              </a:rPr>
              <a:t>Low power</a:t>
            </a:r>
            <a:endParaRPr dirty="0">
              <a:solidFill>
                <a:srgbClr val="FFFFFF">
                  <a:alpha val="100000"/>
                </a:srgbClr>
              </a:solidFill>
              <a:latin typeface="Helvetica Regular" charset="0"/>
              <a:cs typeface="Helvetica Regular" charset="0"/>
            </a:endParaRPr>
          </a:p>
        </p:txBody>
      </p:sp>
      <p:sp>
        <p:nvSpPr>
          <p:cNvPr id="344" name="tx325"/>
          <p:cNvSpPr/>
          <p:nvPr/>
        </p:nvSpPr>
        <p:spPr>
          <a:xfrm>
            <a:off x="2974343" y="718402"/>
            <a:ext cx="603200" cy="104775"/>
          </a:xfrm>
          <a:prstGeom prst="rect">
            <a:avLst/>
          </a:prstGeom>
          <a:noFill/>
        </p:spPr>
        <p:txBody>
          <a:bodyPr wrap="none" lIns="0" tIns="0" rIns="0" bIns="0" anchor="ctr" anchorCtr="1"/>
          <a:lstStyle/>
          <a:p>
            <a:pPr marL="0" marR="0" indent="0" algn="l">
              <a:lnSpc>
                <a:spcPts val="1200"/>
              </a:lnSpc>
              <a:spcBef>
                <a:spcPts val="0"/>
              </a:spcBef>
              <a:spcAft>
                <a:spcPts val="0"/>
              </a:spcAft>
            </a:pPr>
            <a:r>
              <a:rPr lang="en-US" dirty="0" smtClean="0">
                <a:solidFill>
                  <a:srgbClr val="FFFFFF">
                    <a:alpha val="100000"/>
                  </a:srgbClr>
                </a:solidFill>
                <a:latin typeface="Helvetica Regular" charset="0"/>
                <a:cs typeface="Helvetica Regular" charset="0"/>
              </a:rPr>
              <a:t>High power: </a:t>
            </a:r>
            <a:r>
              <a:rPr lang="en-US" i="1" dirty="0" smtClean="0">
                <a:solidFill>
                  <a:srgbClr val="FFFFFF">
                    <a:alpha val="100000"/>
                  </a:srgbClr>
                </a:solidFill>
                <a:latin typeface="Helvetica Regular" charset="0"/>
                <a:cs typeface="Helvetica Regular" charset="0"/>
              </a:rPr>
              <a:t>b</a:t>
            </a:r>
            <a:r>
              <a:rPr lang="en-US" dirty="0" smtClean="0">
                <a:solidFill>
                  <a:srgbClr val="FFFFFF">
                    <a:alpha val="100000"/>
                  </a:srgbClr>
                </a:solidFill>
                <a:latin typeface="Helvetica Regular" charset="0"/>
                <a:cs typeface="Helvetica Regular" charset="0"/>
              </a:rPr>
              <a:t> = -0.013, 95%CI [-0.025, -0.001]</a:t>
            </a:r>
            <a:endParaRPr dirty="0">
              <a:solidFill>
                <a:srgbClr val="FFFFFF">
                  <a:alpha val="100000"/>
                </a:srgbClr>
              </a:solidFill>
              <a:latin typeface="Helvetica Regular" charset="0"/>
              <a:cs typeface="Helvetica Regular" charset="0"/>
            </a:endParaRPr>
          </a:p>
        </p:txBody>
      </p:sp>
      <p:sp>
        <p:nvSpPr>
          <p:cNvPr id="345" name="tx325"/>
          <p:cNvSpPr/>
          <p:nvPr/>
        </p:nvSpPr>
        <p:spPr>
          <a:xfrm>
            <a:off x="9177742" y="5401726"/>
            <a:ext cx="603200" cy="104775"/>
          </a:xfrm>
          <a:prstGeom prst="rect">
            <a:avLst/>
          </a:prstGeom>
          <a:noFill/>
        </p:spPr>
        <p:txBody>
          <a:bodyPr wrap="none" lIns="0" tIns="0" rIns="0" bIns="0" anchor="ctr" anchorCtr="1"/>
          <a:lstStyle/>
          <a:p>
            <a:pPr>
              <a:lnSpc>
                <a:spcPts val="1200"/>
              </a:lnSpc>
            </a:pPr>
            <a:r>
              <a:rPr lang="en-US" dirty="0">
                <a:solidFill>
                  <a:srgbClr val="FFFFFF">
                    <a:alpha val="100000"/>
                  </a:srgbClr>
                </a:solidFill>
                <a:latin typeface="Helvetica Regular" charset="0"/>
                <a:cs typeface="Helvetica Regular" charset="0"/>
              </a:rPr>
              <a:t>Low power</a:t>
            </a:r>
            <a:r>
              <a:rPr lang="en-US">
                <a:solidFill>
                  <a:srgbClr val="FFFFFF">
                    <a:alpha val="100000"/>
                  </a:srgbClr>
                </a:solidFill>
                <a:latin typeface="Helvetica Regular" charset="0"/>
                <a:cs typeface="Helvetica Regular" charset="0"/>
              </a:rPr>
              <a:t>: </a:t>
            </a:r>
            <a:r>
              <a:rPr lang="en-US" i="1" smtClean="0">
                <a:solidFill>
                  <a:srgbClr val="FFFFFF">
                    <a:alpha val="100000"/>
                  </a:srgbClr>
                </a:solidFill>
                <a:latin typeface="Helvetica Regular" charset="0"/>
                <a:cs typeface="Helvetica Regular" charset="0"/>
              </a:rPr>
              <a:t>b</a:t>
            </a:r>
            <a:r>
              <a:rPr lang="en-US" smtClean="0">
                <a:solidFill>
                  <a:srgbClr val="FFFFFF">
                    <a:alpha val="100000"/>
                  </a:srgbClr>
                </a:solidFill>
                <a:latin typeface="Helvetica Regular" charset="0"/>
                <a:cs typeface="Helvetica Regular" charset="0"/>
              </a:rPr>
              <a:t> </a:t>
            </a:r>
            <a:r>
              <a:rPr lang="en-US" dirty="0">
                <a:solidFill>
                  <a:srgbClr val="FFFFFF">
                    <a:alpha val="100000"/>
                  </a:srgbClr>
                </a:solidFill>
                <a:latin typeface="Helvetica Regular" charset="0"/>
                <a:cs typeface="Helvetica Regular" charset="0"/>
              </a:rPr>
              <a:t>= 0.013, 95%CI [0.000, 0.025]</a:t>
            </a:r>
          </a:p>
        </p:txBody>
      </p:sp>
      <p:sp>
        <p:nvSpPr>
          <p:cNvPr id="346" name="tx325"/>
          <p:cNvSpPr/>
          <p:nvPr/>
        </p:nvSpPr>
        <p:spPr>
          <a:xfrm>
            <a:off x="1585562" y="6188319"/>
            <a:ext cx="603200" cy="104775"/>
          </a:xfrm>
          <a:prstGeom prst="rect">
            <a:avLst/>
          </a:prstGeom>
          <a:noFill/>
        </p:spPr>
        <p:txBody>
          <a:bodyPr wrap="none" lIns="0" tIns="0" rIns="0" bIns="0" anchor="ctr" anchorCtr="1"/>
          <a:lstStyle/>
          <a:p>
            <a:pPr>
              <a:lnSpc>
                <a:spcPct val="150000"/>
              </a:lnSpc>
            </a:pPr>
            <a:r>
              <a:rPr lang="en-US" dirty="0" smtClean="0">
                <a:solidFill>
                  <a:srgbClr val="FFFFFF">
                    <a:alpha val="100000"/>
                  </a:srgbClr>
                </a:solidFill>
                <a:latin typeface="Helvetica Regular" charset="0"/>
                <a:cs typeface="Helvetica Regular" charset="0"/>
              </a:rPr>
              <a:t>Interaction:</a:t>
            </a:r>
          </a:p>
          <a:p>
            <a:pPr>
              <a:lnSpc>
                <a:spcPct val="150000"/>
              </a:lnSpc>
            </a:pPr>
            <a:r>
              <a:rPr lang="en-US" i="1" dirty="0" smtClean="0">
                <a:solidFill>
                  <a:srgbClr val="FFFFFF">
                    <a:alpha val="100000"/>
                  </a:srgbClr>
                </a:solidFill>
                <a:latin typeface="Helvetica Regular" charset="0"/>
                <a:cs typeface="Helvetica Regular" charset="0"/>
              </a:rPr>
              <a:t>b</a:t>
            </a:r>
            <a:r>
              <a:rPr lang="en-US" dirty="0" smtClean="0">
                <a:solidFill>
                  <a:srgbClr val="FFFFFF">
                    <a:alpha val="100000"/>
                  </a:srgbClr>
                </a:solidFill>
                <a:latin typeface="Helvetica Regular" charset="0"/>
                <a:cs typeface="Helvetica Regular" charset="0"/>
              </a:rPr>
              <a:t> </a:t>
            </a:r>
            <a:r>
              <a:rPr lang="en-US" dirty="0">
                <a:solidFill>
                  <a:srgbClr val="FFFFFF">
                    <a:alpha val="100000"/>
                  </a:srgbClr>
                </a:solidFill>
                <a:latin typeface="Helvetica Regular" charset="0"/>
                <a:cs typeface="Helvetica Regular" charset="0"/>
              </a:rPr>
              <a:t>= </a:t>
            </a:r>
            <a:r>
              <a:rPr lang="en-US" dirty="0" smtClean="0">
                <a:solidFill>
                  <a:srgbClr val="FFFFFF">
                    <a:alpha val="100000"/>
                  </a:srgbClr>
                </a:solidFill>
                <a:latin typeface="Helvetica Regular" charset="0"/>
                <a:cs typeface="Helvetica Regular" charset="0"/>
              </a:rPr>
              <a:t>0.012, </a:t>
            </a:r>
            <a:r>
              <a:rPr lang="en-US" dirty="0">
                <a:solidFill>
                  <a:srgbClr val="FFFFFF">
                    <a:alpha val="100000"/>
                  </a:srgbClr>
                </a:solidFill>
                <a:latin typeface="Helvetica Regular" charset="0"/>
                <a:cs typeface="Helvetica Regular" charset="0"/>
              </a:rPr>
              <a:t>95%CI [</a:t>
            </a:r>
            <a:r>
              <a:rPr lang="en-US" dirty="0" smtClean="0">
                <a:solidFill>
                  <a:srgbClr val="FFFFFF">
                    <a:alpha val="100000"/>
                  </a:srgbClr>
                </a:solidFill>
                <a:latin typeface="Helvetica Regular" charset="0"/>
                <a:cs typeface="Helvetica Regular" charset="0"/>
              </a:rPr>
              <a:t>0.004, 0.021]</a:t>
            </a:r>
            <a:endParaRPr lang="en-US" dirty="0">
              <a:solidFill>
                <a:srgbClr val="FFFFFF">
                  <a:alpha val="100000"/>
                </a:srgbClr>
              </a:solidFill>
              <a:latin typeface="Helvetica Regular" charset="0"/>
              <a:cs typeface="Helvetica Regular" charset="0"/>
            </a:endParaRPr>
          </a:p>
        </p:txBody>
      </p:sp>
      <p:sp>
        <p:nvSpPr>
          <p:cNvPr id="1175" name="Rectangle 1174"/>
          <p:cNvSpPr/>
          <p:nvPr/>
        </p:nvSpPr>
        <p:spPr>
          <a:xfrm>
            <a:off x="2133546" y="44380"/>
            <a:ext cx="10934170" cy="369332"/>
          </a:xfrm>
          <a:prstGeom prst="rect">
            <a:avLst/>
          </a:prstGeom>
        </p:spPr>
        <p:txBody>
          <a:bodyPr wrap="square">
            <a:spAutoFit/>
          </a:bodyPr>
          <a:lstStyle/>
          <a:p>
            <a:r>
              <a:rPr lang="en-US" b="1" dirty="0">
                <a:latin typeface="Helvetica" charset="0"/>
                <a:ea typeface="Helvetica" charset="0"/>
                <a:cs typeface="Helvetica" charset="0"/>
              </a:rPr>
              <a:t>Does having power (or not) affect beliefs about intergroup dominance?</a:t>
            </a:r>
          </a:p>
        </p:txBody>
      </p:sp>
    </p:spTree>
    <p:extLst>
      <p:ext uri="{BB962C8B-B14F-4D97-AF65-F5344CB8AC3E}">
        <p14:creationId xmlns:p14="http://schemas.microsoft.com/office/powerpoint/2010/main" val="89713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dissolve">
                                      <p:cBhvr>
                                        <p:cTn id="7" dur="500"/>
                                        <p:tgtEl>
                                          <p:spTgt spid="3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8"/>
                                        </p:tgtEl>
                                        <p:attrNameLst>
                                          <p:attrName>style.visibility</p:attrName>
                                        </p:attrNameLst>
                                      </p:cBhvr>
                                      <p:to>
                                        <p:strVal val="visible"/>
                                      </p:to>
                                    </p:set>
                                    <p:animEffect transition="in" filter="dissolve">
                                      <p:cBhvr>
                                        <p:cTn id="10" dur="500"/>
                                        <p:tgtEl>
                                          <p:spTgt spid="3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5"/>
                                        </p:tgtEl>
                                        <p:attrNameLst>
                                          <p:attrName>style.visibility</p:attrName>
                                        </p:attrNameLst>
                                      </p:cBhvr>
                                      <p:to>
                                        <p:strVal val="visible"/>
                                      </p:to>
                                    </p:set>
                                    <p:animEffect transition="in" filter="dissolve">
                                      <p:cBhvr>
                                        <p:cTn id="13" dur="500"/>
                                        <p:tgtEl>
                                          <p:spTgt spid="34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05"/>
                                        </p:tgtEl>
                                        <p:attrNameLst>
                                          <p:attrName>style.visibility</p:attrName>
                                        </p:attrNameLst>
                                      </p:cBhvr>
                                      <p:to>
                                        <p:strVal val="visible"/>
                                      </p:to>
                                    </p:set>
                                    <p:animEffect transition="in" filter="dissolve">
                                      <p:cBhvr>
                                        <p:cTn id="18" dur="500"/>
                                        <p:tgtEl>
                                          <p:spTgt spid="30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06"/>
                                        </p:tgtEl>
                                        <p:attrNameLst>
                                          <p:attrName>style.visibility</p:attrName>
                                        </p:attrNameLst>
                                      </p:cBhvr>
                                      <p:to>
                                        <p:strVal val="visible"/>
                                      </p:to>
                                    </p:set>
                                    <p:animEffect transition="in" filter="dissolve">
                                      <p:cBhvr>
                                        <p:cTn id="21" dur="500"/>
                                        <p:tgtEl>
                                          <p:spTgt spid="30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4"/>
                                        </p:tgtEl>
                                        <p:attrNameLst>
                                          <p:attrName>style.visibility</p:attrName>
                                        </p:attrNameLst>
                                      </p:cBhvr>
                                      <p:to>
                                        <p:strVal val="visible"/>
                                      </p:to>
                                    </p:set>
                                    <p:animEffect transition="in" filter="dissolve">
                                      <p:cBhvr>
                                        <p:cTn id="24" dur="500"/>
                                        <p:tgtEl>
                                          <p:spTgt spid="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animBg="1"/>
      <p:bldP spid="306" grpId="0" animBg="1"/>
      <p:bldP spid="307" grpId="0" animBg="1"/>
      <p:bldP spid="308" grpId="0" animBg="1"/>
      <p:bldP spid="344" grpId="0"/>
      <p:bldP spid="3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 effect on SDO depends on T reactivity</a:t>
            </a:r>
            <a:endParaRPr lang="en-US" dirty="0"/>
          </a:p>
        </p:txBody>
      </p:sp>
      <p:sp>
        <p:nvSpPr>
          <p:cNvPr id="3" name="Content Placeholder 2"/>
          <p:cNvSpPr>
            <a:spLocks noGrp="1"/>
          </p:cNvSpPr>
          <p:nvPr>
            <p:ph idx="1"/>
          </p:nvPr>
        </p:nvSpPr>
        <p:spPr/>
        <p:txBody>
          <a:bodyPr/>
          <a:lstStyle/>
          <a:p>
            <a:r>
              <a:rPr lang="en-US" dirty="0" smtClean="0"/>
              <a:t>Adaptive strategy sensitive to </a:t>
            </a:r>
            <a:r>
              <a:rPr lang="en-US" dirty="0" smtClean="0"/>
              <a:t>context</a:t>
            </a:r>
          </a:p>
          <a:p>
            <a:r>
              <a:rPr lang="en-US" dirty="0" smtClean="0"/>
              <a:t>Multiple interpretations</a:t>
            </a:r>
            <a:endParaRPr lang="en-US" dirty="0" smtClean="0"/>
          </a:p>
          <a:p>
            <a:r>
              <a:rPr lang="en-US" dirty="0" smtClean="0"/>
              <a:t>Power’s </a:t>
            </a:r>
            <a:r>
              <a:rPr lang="en-US" dirty="0" smtClean="0"/>
              <a:t>effect on T may also depend on</a:t>
            </a:r>
            <a:r>
              <a:rPr lang="is-IS" dirty="0" smtClean="0"/>
              <a:t>…</a:t>
            </a:r>
            <a:endParaRPr lang="en-US" dirty="0" smtClean="0"/>
          </a:p>
          <a:p>
            <a:pPr lvl="1"/>
            <a:r>
              <a:rPr lang="en-US" dirty="0" smtClean="0"/>
              <a:t>Sex</a:t>
            </a:r>
            <a:endParaRPr lang="en-US" dirty="0" smtClean="0"/>
          </a:p>
          <a:p>
            <a:pPr lvl="1"/>
            <a:r>
              <a:rPr lang="en-US" dirty="0" smtClean="0"/>
              <a:t>Cortisol</a:t>
            </a:r>
          </a:p>
          <a:p>
            <a:pPr lvl="1"/>
            <a:r>
              <a:rPr lang="en-US" dirty="0"/>
              <a:t>Trait </a:t>
            </a:r>
            <a:r>
              <a:rPr lang="en-US" dirty="0" smtClean="0"/>
              <a:t>dominance</a:t>
            </a:r>
            <a:endParaRPr lang="en-US" dirty="0" smtClean="0"/>
          </a:p>
          <a:p>
            <a:r>
              <a:rPr lang="en-US" dirty="0" smtClean="0"/>
              <a:t>Null effects</a:t>
            </a:r>
          </a:p>
          <a:p>
            <a:r>
              <a:rPr lang="en-US" dirty="0" smtClean="0"/>
              <a:t>Thank you!</a:t>
            </a:r>
            <a:endParaRPr lang="en-US" dirty="0" smtClean="0"/>
          </a:p>
        </p:txBody>
      </p:sp>
      <p:sp>
        <p:nvSpPr>
          <p:cNvPr id="4" name="Rectangle 3"/>
          <p:cNvSpPr/>
          <p:nvPr/>
        </p:nvSpPr>
        <p:spPr>
          <a:xfrm>
            <a:off x="4599985" y="6311900"/>
            <a:ext cx="7592015" cy="369332"/>
          </a:xfrm>
          <a:prstGeom prst="rect">
            <a:avLst/>
          </a:prstGeom>
        </p:spPr>
        <p:txBody>
          <a:bodyPr wrap="none">
            <a:spAutoFit/>
          </a:bodyPr>
          <a:lstStyle/>
          <a:p>
            <a:r>
              <a:rPr lang="it-IT" dirty="0" err="1" smtClean="0"/>
              <a:t>Goldey</a:t>
            </a:r>
            <a:r>
              <a:rPr lang="it-IT" dirty="0" smtClean="0"/>
              <a:t> &amp; van </a:t>
            </a:r>
            <a:r>
              <a:rPr lang="it-IT" dirty="0" err="1" smtClean="0"/>
              <a:t>Anders</a:t>
            </a:r>
            <a:r>
              <a:rPr lang="it-IT" dirty="0" smtClean="0"/>
              <a:t>, 2015; Hamilton</a:t>
            </a:r>
            <a:r>
              <a:rPr lang="it-IT" dirty="0"/>
              <a:t>, Carré, </a:t>
            </a:r>
            <a:r>
              <a:rPr lang="it-IT" dirty="0" err="1"/>
              <a:t>Mehta</a:t>
            </a:r>
            <a:r>
              <a:rPr lang="it-IT" dirty="0"/>
              <a:t>, </a:t>
            </a:r>
            <a:r>
              <a:rPr lang="it-IT" dirty="0" err="1"/>
              <a:t>Olmstead</a:t>
            </a:r>
            <a:r>
              <a:rPr lang="it-IT" dirty="0"/>
              <a:t>, </a:t>
            </a:r>
            <a:r>
              <a:rPr lang="it-IT" dirty="0" err="1"/>
              <a:t>Whitaker</a:t>
            </a:r>
            <a:r>
              <a:rPr lang="it-IT" dirty="0"/>
              <a:t>, 2015</a:t>
            </a:r>
            <a:endParaRPr lang="en-US" dirty="0"/>
          </a:p>
        </p:txBody>
      </p:sp>
    </p:spTree>
    <p:extLst>
      <p:ext uri="{BB962C8B-B14F-4D97-AF65-F5344CB8AC3E}">
        <p14:creationId xmlns:p14="http://schemas.microsoft.com/office/powerpoint/2010/main" val="343828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20104</TotalTime>
  <Words>1030</Words>
  <Application>Microsoft Macintosh PowerPoint</Application>
  <PresentationFormat>Widescreen</PresentationFormat>
  <Paragraphs>96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Helvetica</vt:lpstr>
      <vt:lpstr>Helvetica Regular</vt:lpstr>
      <vt:lpstr>Arial</vt:lpstr>
      <vt:lpstr>Office Theme</vt:lpstr>
      <vt:lpstr>Power play: Status-sensitive men (indexed by testosterone reactivity) may strategically modulate their desire for intergroup dominance</vt:lpstr>
      <vt:lpstr>Fitness consequences of social dominance</vt:lpstr>
      <vt:lpstr>Method</vt:lpstr>
      <vt:lpstr>PowerPoint Presentation</vt:lpstr>
      <vt:lpstr>Power’s effect on SDO depends on T reactivity</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Michalak</dc:creator>
  <cp:lastModifiedBy>Microsoft Office User</cp:lastModifiedBy>
  <cp:revision>66</cp:revision>
  <dcterms:created xsi:type="dcterms:W3CDTF">2016-06-03T14:09:30Z</dcterms:created>
  <dcterms:modified xsi:type="dcterms:W3CDTF">2016-06-28T14:25:06Z</dcterms:modified>
</cp:coreProperties>
</file>