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666" y="-259"/>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073851-D3A3-487D-BC39-6C8E9B4EA83E}" type="datetimeFigureOut">
              <a:rPr lang="en-US" smtClean="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AB6516-C713-4B7C-B788-3FD16A8AC42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073851-D3A3-487D-BC39-6C8E9B4EA83E}" type="datetimeFigureOut">
              <a:rPr lang="en-US" smtClean="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AB6516-C713-4B7C-B788-3FD16A8AC42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073851-D3A3-487D-BC39-6C8E9B4EA83E}" type="datetimeFigureOut">
              <a:rPr lang="en-US" smtClean="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AB6516-C713-4B7C-B788-3FD16A8AC42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073851-D3A3-487D-BC39-6C8E9B4EA83E}" type="datetimeFigureOut">
              <a:rPr lang="en-US" smtClean="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AB6516-C713-4B7C-B788-3FD16A8AC42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073851-D3A3-487D-BC39-6C8E9B4EA83E}" type="datetimeFigureOut">
              <a:rPr lang="en-US" smtClean="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AB6516-C713-4B7C-B788-3FD16A8AC42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073851-D3A3-487D-BC39-6C8E9B4EA83E}" type="datetimeFigureOut">
              <a:rPr lang="en-US" smtClean="0"/>
              <a:pPr/>
              <a:t>8/31/2020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AB6516-C713-4B7C-B788-3FD16A8AC42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073851-D3A3-487D-BC39-6C8E9B4EA83E}" type="datetimeFigureOut">
              <a:rPr lang="en-US" smtClean="0"/>
              <a:pPr/>
              <a:t>8/31/2020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EAB6516-C713-4B7C-B788-3FD16A8AC42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073851-D3A3-487D-BC39-6C8E9B4EA83E}" type="datetimeFigureOut">
              <a:rPr lang="en-US" smtClean="0"/>
              <a:pPr/>
              <a:t>8/31/2020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EAB6516-C713-4B7C-B788-3FD16A8AC42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073851-D3A3-487D-BC39-6C8E9B4EA83E}" type="datetimeFigureOut">
              <a:rPr lang="en-US" smtClean="0"/>
              <a:pPr/>
              <a:t>8/31/2020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EAB6516-C713-4B7C-B788-3FD16A8AC42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073851-D3A3-487D-BC39-6C8E9B4EA83E}" type="datetimeFigureOut">
              <a:rPr lang="en-US" smtClean="0"/>
              <a:pPr/>
              <a:t>8/31/2020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AB6516-C713-4B7C-B788-3FD16A8AC42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073851-D3A3-487D-BC39-6C8E9B4EA83E}" type="datetimeFigureOut">
              <a:rPr lang="en-US" smtClean="0"/>
              <a:pPr/>
              <a:t>8/31/2020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AB6516-C713-4B7C-B788-3FD16A8AC42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073851-D3A3-487D-BC39-6C8E9B4EA83E}" type="datetimeFigureOut">
              <a:rPr lang="en-US" smtClean="0"/>
              <a:pPr/>
              <a:t>8/31/2020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AB6516-C713-4B7C-B788-3FD16A8AC42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428604"/>
            <a:ext cx="7772400" cy="1785949"/>
          </a:xfrm>
        </p:spPr>
        <p:txBody>
          <a:bodyPr/>
          <a:lstStyle/>
          <a:p>
            <a:r>
              <a:rPr lang="en-IN" dirty="0" smtClean="0">
                <a:solidFill>
                  <a:schemeClr val="accent2">
                    <a:lumMod val="75000"/>
                  </a:schemeClr>
                </a:solidFill>
                <a:latin typeface="Times New Roman" pitchFamily="18" charset="0"/>
                <a:cs typeface="Times New Roman" pitchFamily="18" charset="0"/>
              </a:rPr>
              <a:t>Overview</a:t>
            </a:r>
            <a:endParaRPr lang="en-US" dirty="0">
              <a:solidFill>
                <a:schemeClr val="accent2">
                  <a:lumMod val="75000"/>
                </a:schemeClr>
              </a:solidFill>
              <a:latin typeface="Times New Roman" pitchFamily="18" charset="0"/>
              <a:cs typeface="Times New Roman" pitchFamily="18" charset="0"/>
            </a:endParaRPr>
          </a:p>
        </p:txBody>
      </p:sp>
      <p:sp>
        <p:nvSpPr>
          <p:cNvPr id="3" name="Subtitle 2"/>
          <p:cNvSpPr>
            <a:spLocks noGrp="1"/>
          </p:cNvSpPr>
          <p:nvPr>
            <p:ph type="subTitle" idx="1"/>
          </p:nvPr>
        </p:nvSpPr>
        <p:spPr>
          <a:xfrm>
            <a:off x="857224" y="1928802"/>
            <a:ext cx="6400800" cy="3214710"/>
          </a:xfrm>
        </p:spPr>
        <p:txBody>
          <a:bodyPr>
            <a:normAutofit/>
          </a:bodyPr>
          <a:lstStyle/>
          <a:p>
            <a:pPr algn="just"/>
            <a:r>
              <a:rPr lang="en-IN" sz="2500" dirty="0" smtClean="0">
                <a:solidFill>
                  <a:schemeClr val="tx1"/>
                </a:solidFill>
                <a:latin typeface="Times New Roman" pitchFamily="18" charset="0"/>
                <a:cs typeface="Times New Roman" pitchFamily="18" charset="0"/>
              </a:rPr>
              <a:t>1.The Problem with Text</a:t>
            </a:r>
          </a:p>
          <a:p>
            <a:pPr algn="just"/>
            <a:r>
              <a:rPr lang="en-IN" sz="2500" dirty="0" smtClean="0">
                <a:solidFill>
                  <a:schemeClr val="tx1"/>
                </a:solidFill>
                <a:latin typeface="Times New Roman" pitchFamily="18" charset="0"/>
                <a:cs typeface="Times New Roman" pitchFamily="18" charset="0"/>
              </a:rPr>
              <a:t>2.What is a Bag-of-Words?</a:t>
            </a:r>
          </a:p>
          <a:p>
            <a:pPr algn="just"/>
            <a:r>
              <a:rPr lang="en-IN" sz="2500" dirty="0" smtClean="0">
                <a:solidFill>
                  <a:schemeClr val="tx1"/>
                </a:solidFill>
                <a:latin typeface="Times New Roman" pitchFamily="18" charset="0"/>
                <a:cs typeface="Times New Roman" pitchFamily="18" charset="0"/>
              </a:rPr>
              <a:t>3.Example of the Bag-of-words Model</a:t>
            </a:r>
          </a:p>
          <a:p>
            <a:pPr algn="just"/>
            <a:r>
              <a:rPr lang="en-IN" sz="2500" dirty="0" smtClean="0">
                <a:solidFill>
                  <a:schemeClr val="tx1"/>
                </a:solidFill>
                <a:latin typeface="Times New Roman" pitchFamily="18" charset="0"/>
                <a:cs typeface="Times New Roman" pitchFamily="18" charset="0"/>
              </a:rPr>
              <a:t>4.Advantages and Disadvantages </a:t>
            </a:r>
          </a:p>
          <a:p>
            <a:pPr algn="just"/>
            <a:endParaRPr lang="en-IN" sz="2500" dirty="0" smtClean="0">
              <a:latin typeface="Times New Roman" pitchFamily="18" charset="0"/>
              <a:cs typeface="Times New Roman" pitchFamily="18" charset="0"/>
            </a:endParaRPr>
          </a:p>
          <a:p>
            <a:pPr algn="just"/>
            <a:endParaRPr lang="en-IN" sz="2500" dirty="0"/>
          </a:p>
          <a:p>
            <a:pPr algn="just"/>
            <a:endParaRPr lang="en-IN" dirty="0" smtClean="0"/>
          </a:p>
          <a:p>
            <a:pPr algn="just"/>
            <a:endParaRPr lang="en-IN" dirty="0"/>
          </a:p>
          <a:p>
            <a:pPr algn="just"/>
            <a:endParaRPr lang="en-IN" dirty="0" smtClean="0"/>
          </a:p>
          <a:p>
            <a:pPr algn="just"/>
            <a:endParaRPr lang="en-IN" dirty="0"/>
          </a:p>
          <a:p>
            <a:pPr algn="just"/>
            <a:endParaRPr lang="en-IN" dirty="0" smtClean="0"/>
          </a:p>
          <a:p>
            <a:pPr algn="just"/>
            <a:endParaRPr lang="en-IN" dirty="0"/>
          </a:p>
          <a:p>
            <a:pPr algn="just"/>
            <a:endParaRPr lang="en-IN" dirty="0" smtClean="0"/>
          </a:p>
          <a:p>
            <a:pPr algn="just"/>
            <a:endParaRPr lang="en-IN" dirty="0"/>
          </a:p>
          <a:p>
            <a:pPr algn="just"/>
            <a:endParaRPr lang="en-IN" dirty="0" smtClean="0"/>
          </a:p>
          <a:p>
            <a:pPr algn="just"/>
            <a:endParaRPr lang="en-IN" dirty="0"/>
          </a:p>
          <a:p>
            <a:pPr algn="just"/>
            <a:endParaRPr lang="en-IN" dirty="0" smtClean="0"/>
          </a:p>
          <a:p>
            <a:pPr algn="just"/>
            <a:endParaRPr lang="en-IN" dirty="0"/>
          </a:p>
          <a:p>
            <a:pPr algn="just"/>
            <a:endParaRPr lang="en-IN" dirty="0" smtClean="0"/>
          </a:p>
          <a:p>
            <a:pPr algn="just"/>
            <a:endParaRPr lang="en-IN" dirty="0"/>
          </a:p>
          <a:p>
            <a:pPr algn="just"/>
            <a:endParaRPr lang="en-IN" dirty="0" smtClean="0"/>
          </a:p>
          <a:p>
            <a:pPr algn="just"/>
            <a:endParaRPr lang="en-IN" dirty="0"/>
          </a:p>
          <a:p>
            <a:pPr algn="just"/>
            <a:endParaRPr lang="en-IN" dirty="0" smtClean="0"/>
          </a:p>
          <a:p>
            <a:pPr algn="just"/>
            <a:endParaRPr lang="en-IN" dirty="0"/>
          </a:p>
          <a:p>
            <a:pPr algn="just"/>
            <a:endParaRPr lang="en-IN" dirty="0" smtClean="0"/>
          </a:p>
          <a:p>
            <a:pPr algn="just"/>
            <a:endParaRPr lang="en-IN" dirty="0"/>
          </a:p>
          <a:p>
            <a:pPr algn="just"/>
            <a:endParaRPr lang="en-IN" dirty="0" smtClean="0"/>
          </a:p>
          <a:p>
            <a:pPr algn="just"/>
            <a:endParaRPr lang="en-IN" dirty="0"/>
          </a:p>
          <a:p>
            <a:pPr algn="just"/>
            <a:endParaRPr lang="en-IN" dirty="0" smtClean="0"/>
          </a:p>
          <a:p>
            <a:pPr algn="just"/>
            <a:endParaRPr lang="en-IN" dirty="0"/>
          </a:p>
          <a:p>
            <a:pPr algn="just"/>
            <a:endParaRPr lang="en-IN" dirty="0" smtClean="0"/>
          </a:p>
          <a:p>
            <a:pPr algn="just"/>
            <a:endParaRPr lang="en-IN" dirty="0"/>
          </a:p>
          <a:p>
            <a:pPr algn="just"/>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5729"/>
            <a:ext cx="7772400" cy="785817"/>
          </a:xfrm>
        </p:spPr>
        <p:txBody>
          <a:bodyPr>
            <a:normAutofit/>
          </a:bodyPr>
          <a:lstStyle/>
          <a:p>
            <a:r>
              <a:rPr lang="en-IN" dirty="0" smtClean="0">
                <a:solidFill>
                  <a:schemeClr val="accent2">
                    <a:lumMod val="75000"/>
                  </a:schemeClr>
                </a:solidFill>
                <a:latin typeface="Times New Roman" pitchFamily="18" charset="0"/>
                <a:cs typeface="Times New Roman" pitchFamily="18" charset="0"/>
              </a:rPr>
              <a:t>The Problem with Text</a:t>
            </a:r>
            <a:endParaRPr lang="en-US" dirty="0">
              <a:solidFill>
                <a:schemeClr val="accent2">
                  <a:lumMod val="75000"/>
                </a:schemeClr>
              </a:solidFill>
              <a:latin typeface="Times New Roman" pitchFamily="18" charset="0"/>
              <a:cs typeface="Times New Roman" pitchFamily="18" charset="0"/>
            </a:endParaRPr>
          </a:p>
        </p:txBody>
      </p:sp>
      <p:sp>
        <p:nvSpPr>
          <p:cNvPr id="3" name="Subtitle 2"/>
          <p:cNvSpPr>
            <a:spLocks noGrp="1"/>
          </p:cNvSpPr>
          <p:nvPr>
            <p:ph type="subTitle" idx="1"/>
          </p:nvPr>
        </p:nvSpPr>
        <p:spPr>
          <a:xfrm>
            <a:off x="0" y="1214422"/>
            <a:ext cx="8929718" cy="5429288"/>
          </a:xfrm>
        </p:spPr>
        <p:txBody>
          <a:bodyPr>
            <a:normAutofit/>
          </a:bodyPr>
          <a:lstStyle/>
          <a:p>
            <a:pPr algn="just">
              <a:buFont typeface="Arial" pitchFamily="34" charset="0"/>
              <a:buChar char="•"/>
            </a:pPr>
            <a:r>
              <a:rPr lang="en-US" sz="2100" dirty="0">
                <a:solidFill>
                  <a:schemeClr val="tx1"/>
                </a:solidFill>
                <a:latin typeface="Times New Roman" pitchFamily="18" charset="0"/>
                <a:cs typeface="Times New Roman" pitchFamily="18" charset="0"/>
              </a:rPr>
              <a:t> </a:t>
            </a:r>
            <a:r>
              <a:rPr lang="en-US" sz="2100" dirty="0" smtClean="0">
                <a:solidFill>
                  <a:schemeClr val="tx1"/>
                </a:solidFill>
                <a:latin typeface="Times New Roman" pitchFamily="18" charset="0"/>
                <a:cs typeface="Times New Roman" pitchFamily="18" charset="0"/>
              </a:rPr>
              <a:t> A</a:t>
            </a:r>
            <a:r>
              <a:rPr lang="en-US" sz="2100" dirty="0">
                <a:solidFill>
                  <a:schemeClr val="tx1"/>
                </a:solidFill>
                <a:latin typeface="Times New Roman" pitchFamily="18" charset="0"/>
                <a:cs typeface="Times New Roman" pitchFamily="18" charset="0"/>
              </a:rPr>
              <a:t> problem with modeling text is that it is messy, and </a:t>
            </a:r>
            <a:r>
              <a:rPr lang="en-US" sz="2100" dirty="0" smtClean="0">
                <a:solidFill>
                  <a:schemeClr val="tx1"/>
                </a:solidFill>
                <a:latin typeface="Times New Roman" pitchFamily="18" charset="0"/>
                <a:cs typeface="Times New Roman" pitchFamily="18" charset="0"/>
              </a:rPr>
              <a:t>  techniques </a:t>
            </a:r>
            <a:r>
              <a:rPr lang="en-US" sz="2100" dirty="0">
                <a:solidFill>
                  <a:schemeClr val="tx1"/>
                </a:solidFill>
                <a:latin typeface="Times New Roman" pitchFamily="18" charset="0"/>
                <a:cs typeface="Times New Roman" pitchFamily="18" charset="0"/>
              </a:rPr>
              <a:t>like machine learning algorithms prefer well defined fixed-length inputs and outputs</a:t>
            </a:r>
            <a:r>
              <a:rPr lang="en-US" sz="2100" dirty="0" smtClean="0">
                <a:solidFill>
                  <a:schemeClr val="tx1"/>
                </a:solidFill>
                <a:latin typeface="Times New Roman" pitchFamily="18" charset="0"/>
                <a:cs typeface="Times New Roman" pitchFamily="18" charset="0"/>
              </a:rPr>
              <a:t>.</a:t>
            </a:r>
          </a:p>
          <a:p>
            <a:pPr algn="just"/>
            <a:endParaRPr lang="en-US" sz="2100" dirty="0" smtClean="0">
              <a:solidFill>
                <a:schemeClr val="tx1"/>
              </a:solidFill>
              <a:latin typeface="Times New Roman" pitchFamily="18" charset="0"/>
              <a:cs typeface="Times New Roman" pitchFamily="18" charset="0"/>
            </a:endParaRPr>
          </a:p>
          <a:p>
            <a:pPr algn="just">
              <a:buFont typeface="Arial" pitchFamily="34" charset="0"/>
              <a:buChar char="•"/>
            </a:pPr>
            <a:r>
              <a:rPr lang="en-US" sz="2100" dirty="0">
                <a:solidFill>
                  <a:schemeClr val="tx1"/>
                </a:solidFill>
                <a:latin typeface="Times New Roman" pitchFamily="18" charset="0"/>
                <a:cs typeface="Times New Roman" pitchFamily="18" charset="0"/>
              </a:rPr>
              <a:t> </a:t>
            </a:r>
            <a:r>
              <a:rPr lang="en-US" sz="2100" dirty="0" smtClean="0">
                <a:solidFill>
                  <a:schemeClr val="tx1"/>
                </a:solidFill>
                <a:latin typeface="Times New Roman" pitchFamily="18" charset="0"/>
                <a:cs typeface="Times New Roman" pitchFamily="18" charset="0"/>
              </a:rPr>
              <a:t> Machine </a:t>
            </a:r>
            <a:r>
              <a:rPr lang="en-US" sz="2100" dirty="0">
                <a:solidFill>
                  <a:schemeClr val="tx1"/>
                </a:solidFill>
                <a:latin typeface="Times New Roman" pitchFamily="18" charset="0"/>
                <a:cs typeface="Times New Roman" pitchFamily="18" charset="0"/>
              </a:rPr>
              <a:t>learning algorithms cannot work with raw text directly; the text must be converted into numbers. Specifically, vectors of numbers</a:t>
            </a:r>
            <a:r>
              <a:rPr lang="en-US" sz="2100" dirty="0" smtClean="0">
                <a:solidFill>
                  <a:schemeClr val="tx1"/>
                </a:solidFill>
                <a:latin typeface="Times New Roman" pitchFamily="18" charset="0"/>
                <a:cs typeface="Times New Roman" pitchFamily="18" charset="0"/>
              </a:rPr>
              <a:t>.</a:t>
            </a:r>
          </a:p>
          <a:p>
            <a:pPr algn="just"/>
            <a:endParaRPr lang="en-US" sz="2100" dirty="0" smtClean="0">
              <a:solidFill>
                <a:schemeClr val="tx1"/>
              </a:solidFill>
              <a:latin typeface="Times New Roman" pitchFamily="18" charset="0"/>
              <a:cs typeface="Times New Roman" pitchFamily="18" charset="0"/>
            </a:endParaRPr>
          </a:p>
          <a:p>
            <a:pPr algn="l" fontAlgn="base">
              <a:buFont typeface="Arial" pitchFamily="34" charset="0"/>
              <a:buChar char="•"/>
            </a:pPr>
            <a:r>
              <a:rPr lang="en-US" sz="2100" dirty="0">
                <a:solidFill>
                  <a:schemeClr val="tx1"/>
                </a:solidFill>
                <a:latin typeface="Times New Roman" pitchFamily="18" charset="0"/>
                <a:cs typeface="Times New Roman" pitchFamily="18" charset="0"/>
              </a:rPr>
              <a:t> </a:t>
            </a:r>
            <a:r>
              <a:rPr lang="en-US" sz="2100" dirty="0" smtClean="0">
                <a:solidFill>
                  <a:schemeClr val="tx1"/>
                </a:solidFill>
                <a:latin typeface="Times New Roman" pitchFamily="18" charset="0"/>
                <a:cs typeface="Times New Roman" pitchFamily="18" charset="0"/>
              </a:rPr>
              <a:t> This </a:t>
            </a:r>
            <a:r>
              <a:rPr lang="en-US" sz="2100" dirty="0">
                <a:solidFill>
                  <a:schemeClr val="tx1"/>
                </a:solidFill>
                <a:latin typeface="Times New Roman" pitchFamily="18" charset="0"/>
                <a:cs typeface="Times New Roman" pitchFamily="18" charset="0"/>
              </a:rPr>
              <a:t>is called feature extraction or feature encoding</a:t>
            </a:r>
            <a:r>
              <a:rPr lang="en-US" sz="2100" dirty="0" smtClean="0">
                <a:solidFill>
                  <a:schemeClr val="tx1"/>
                </a:solidFill>
                <a:latin typeface="Times New Roman" pitchFamily="18" charset="0"/>
                <a:cs typeface="Times New Roman" pitchFamily="18" charset="0"/>
              </a:rPr>
              <a:t>.</a:t>
            </a:r>
          </a:p>
          <a:p>
            <a:pPr algn="l" fontAlgn="base"/>
            <a:endParaRPr lang="en-US" sz="2100" dirty="0">
              <a:solidFill>
                <a:schemeClr val="tx1"/>
              </a:solidFill>
              <a:latin typeface="Times New Roman" pitchFamily="18" charset="0"/>
              <a:cs typeface="Times New Roman" pitchFamily="18" charset="0"/>
            </a:endParaRPr>
          </a:p>
          <a:p>
            <a:pPr algn="l" fontAlgn="base">
              <a:buFont typeface="Arial" pitchFamily="34" charset="0"/>
              <a:buChar char="•"/>
            </a:pPr>
            <a:r>
              <a:rPr lang="en-US" sz="2100" dirty="0">
                <a:solidFill>
                  <a:schemeClr val="tx1"/>
                </a:solidFill>
                <a:latin typeface="Times New Roman" pitchFamily="18" charset="0"/>
                <a:cs typeface="Times New Roman" pitchFamily="18" charset="0"/>
              </a:rPr>
              <a:t> </a:t>
            </a:r>
            <a:r>
              <a:rPr lang="en-US" sz="2100" dirty="0" smtClean="0">
                <a:solidFill>
                  <a:schemeClr val="tx1"/>
                </a:solidFill>
                <a:latin typeface="Times New Roman" pitchFamily="18" charset="0"/>
                <a:cs typeface="Times New Roman" pitchFamily="18" charset="0"/>
              </a:rPr>
              <a:t> A </a:t>
            </a:r>
            <a:r>
              <a:rPr lang="en-US" sz="2100" dirty="0">
                <a:solidFill>
                  <a:schemeClr val="tx1"/>
                </a:solidFill>
                <a:latin typeface="Times New Roman" pitchFamily="18" charset="0"/>
                <a:cs typeface="Times New Roman" pitchFamily="18" charset="0"/>
              </a:rPr>
              <a:t>popular and simple method of feature extraction with text data is called the bag-of-words model of </a:t>
            </a:r>
            <a:r>
              <a:rPr lang="en-US" sz="2100" dirty="0" smtClean="0">
                <a:solidFill>
                  <a:schemeClr val="tx1"/>
                </a:solidFill>
                <a:latin typeface="Times New Roman" pitchFamily="18" charset="0"/>
                <a:cs typeface="Times New Roman" pitchFamily="18" charset="0"/>
              </a:rPr>
              <a:t>text.</a:t>
            </a:r>
            <a:endParaRPr lang="en-US" sz="2100" dirty="0">
              <a:solidFill>
                <a:schemeClr val="tx1"/>
              </a:solidFill>
              <a:latin typeface="Times New Roman" pitchFamily="18" charset="0"/>
              <a:cs typeface="Times New Roman" pitchFamily="18" charset="0"/>
            </a:endParaRPr>
          </a:p>
          <a:p>
            <a:pPr algn="just"/>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14290"/>
            <a:ext cx="7772400" cy="1470025"/>
          </a:xfrm>
        </p:spPr>
        <p:txBody>
          <a:bodyPr>
            <a:normAutofit/>
          </a:bodyPr>
          <a:lstStyle/>
          <a:p>
            <a:r>
              <a:rPr lang="en-US" dirty="0">
                <a:solidFill>
                  <a:schemeClr val="accent2">
                    <a:lumMod val="75000"/>
                  </a:schemeClr>
                </a:solidFill>
                <a:latin typeface="Times New Roman" pitchFamily="18" charset="0"/>
                <a:cs typeface="Times New Roman" pitchFamily="18" charset="0"/>
              </a:rPr>
              <a:t>What is a Bag-of-Words?</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0" y="1285860"/>
            <a:ext cx="9144000" cy="5286412"/>
          </a:xfrm>
        </p:spPr>
        <p:txBody>
          <a:bodyPr>
            <a:normAutofit/>
          </a:bodyPr>
          <a:lstStyle/>
          <a:p>
            <a:pPr algn="l">
              <a:buFont typeface="Arial" pitchFamily="34" charset="0"/>
              <a:buChar char="•"/>
            </a:pPr>
            <a:r>
              <a:rPr lang="en-US" sz="2100" dirty="0" smtClean="0">
                <a:solidFill>
                  <a:schemeClr val="tx1"/>
                </a:solidFill>
                <a:latin typeface="Times New Roman" pitchFamily="18" charset="0"/>
                <a:cs typeface="Times New Roman" pitchFamily="18" charset="0"/>
              </a:rPr>
              <a:t>  A </a:t>
            </a:r>
            <a:r>
              <a:rPr lang="en-US" sz="2100" dirty="0">
                <a:solidFill>
                  <a:schemeClr val="tx1"/>
                </a:solidFill>
                <a:latin typeface="Times New Roman" pitchFamily="18" charset="0"/>
                <a:cs typeface="Times New Roman" pitchFamily="18" charset="0"/>
              </a:rPr>
              <a:t>bag-of-words model, or </a:t>
            </a:r>
            <a:r>
              <a:rPr lang="en-US" sz="2100" dirty="0" smtClean="0">
                <a:solidFill>
                  <a:schemeClr val="tx1"/>
                </a:solidFill>
                <a:latin typeface="Times New Roman" pitchFamily="18" charset="0"/>
                <a:cs typeface="Times New Roman" pitchFamily="18" charset="0"/>
              </a:rPr>
              <a:t>BOW </a:t>
            </a:r>
            <a:r>
              <a:rPr lang="en-US" sz="2100" dirty="0">
                <a:solidFill>
                  <a:schemeClr val="tx1"/>
                </a:solidFill>
                <a:latin typeface="Times New Roman" pitchFamily="18" charset="0"/>
                <a:cs typeface="Times New Roman" pitchFamily="18" charset="0"/>
              </a:rPr>
              <a:t>for short, is a way of extracting features from text for use in modeling, such as with machine learning </a:t>
            </a:r>
            <a:r>
              <a:rPr lang="en-US" sz="2100" dirty="0" smtClean="0">
                <a:solidFill>
                  <a:schemeClr val="tx1"/>
                </a:solidFill>
                <a:latin typeface="Times New Roman" pitchFamily="18" charset="0"/>
                <a:cs typeface="Times New Roman" pitchFamily="18" charset="0"/>
              </a:rPr>
              <a:t>algorithms.</a:t>
            </a:r>
          </a:p>
          <a:p>
            <a:pPr algn="l"/>
            <a:endParaRPr lang="en-US" sz="2100" dirty="0" smtClean="0">
              <a:solidFill>
                <a:schemeClr val="tx1"/>
              </a:solidFill>
              <a:latin typeface="Times New Roman" pitchFamily="18" charset="0"/>
              <a:cs typeface="Times New Roman" pitchFamily="18" charset="0"/>
            </a:endParaRPr>
          </a:p>
          <a:p>
            <a:pPr algn="l">
              <a:buFont typeface="Arial" pitchFamily="34" charset="0"/>
              <a:buChar char="•"/>
            </a:pPr>
            <a:r>
              <a:rPr lang="en-US" sz="2100" dirty="0">
                <a:solidFill>
                  <a:schemeClr val="tx1"/>
                </a:solidFill>
                <a:latin typeface="Times New Roman" pitchFamily="18" charset="0"/>
                <a:cs typeface="Times New Roman" pitchFamily="18" charset="0"/>
              </a:rPr>
              <a:t> </a:t>
            </a:r>
            <a:r>
              <a:rPr lang="en-US" sz="2100" dirty="0" smtClean="0">
                <a:solidFill>
                  <a:schemeClr val="tx1"/>
                </a:solidFill>
                <a:latin typeface="Times New Roman" pitchFamily="18" charset="0"/>
                <a:cs typeface="Times New Roman" pitchFamily="18" charset="0"/>
              </a:rPr>
              <a:t> A </a:t>
            </a:r>
            <a:r>
              <a:rPr lang="en-US" sz="2100" dirty="0">
                <a:solidFill>
                  <a:schemeClr val="tx1"/>
                </a:solidFill>
                <a:latin typeface="Times New Roman" pitchFamily="18" charset="0"/>
                <a:cs typeface="Times New Roman" pitchFamily="18" charset="0"/>
              </a:rPr>
              <a:t>bag-of-words is a representation of text that describes the occurrence of words within a document. It involves two </a:t>
            </a:r>
            <a:r>
              <a:rPr lang="en-US" sz="2100" dirty="0" smtClean="0">
                <a:solidFill>
                  <a:schemeClr val="tx1"/>
                </a:solidFill>
                <a:latin typeface="Times New Roman" pitchFamily="18" charset="0"/>
                <a:cs typeface="Times New Roman" pitchFamily="18" charset="0"/>
              </a:rPr>
              <a:t>things:</a:t>
            </a:r>
          </a:p>
          <a:p>
            <a:pPr algn="l"/>
            <a:r>
              <a:rPr lang="en-US" sz="2100" dirty="0">
                <a:solidFill>
                  <a:schemeClr val="tx1"/>
                </a:solidFill>
                <a:latin typeface="Times New Roman" pitchFamily="18" charset="0"/>
                <a:cs typeface="Times New Roman" pitchFamily="18" charset="0"/>
              </a:rPr>
              <a:t> </a:t>
            </a:r>
            <a:r>
              <a:rPr lang="en-US" sz="2100" dirty="0" smtClean="0">
                <a:solidFill>
                  <a:schemeClr val="tx1"/>
                </a:solidFill>
                <a:latin typeface="Times New Roman" pitchFamily="18" charset="0"/>
                <a:cs typeface="Times New Roman" pitchFamily="18" charset="0"/>
              </a:rPr>
              <a:t> 1.A </a:t>
            </a:r>
            <a:r>
              <a:rPr lang="en-US" sz="2100" dirty="0">
                <a:solidFill>
                  <a:schemeClr val="tx1"/>
                </a:solidFill>
                <a:latin typeface="Times New Roman" pitchFamily="18" charset="0"/>
                <a:cs typeface="Times New Roman" pitchFamily="18" charset="0"/>
              </a:rPr>
              <a:t>vocabulary of known </a:t>
            </a:r>
            <a:r>
              <a:rPr lang="en-US" sz="2100" dirty="0" smtClean="0">
                <a:solidFill>
                  <a:schemeClr val="tx1"/>
                </a:solidFill>
                <a:latin typeface="Times New Roman" pitchFamily="18" charset="0"/>
                <a:cs typeface="Times New Roman" pitchFamily="18" charset="0"/>
              </a:rPr>
              <a:t>words.</a:t>
            </a:r>
          </a:p>
          <a:p>
            <a:pPr algn="l"/>
            <a:r>
              <a:rPr lang="en-US" sz="2100" dirty="0" smtClean="0">
                <a:solidFill>
                  <a:schemeClr val="tx1"/>
                </a:solidFill>
                <a:latin typeface="Times New Roman" pitchFamily="18" charset="0"/>
                <a:cs typeface="Times New Roman" pitchFamily="18" charset="0"/>
              </a:rPr>
              <a:t>  2.A </a:t>
            </a:r>
            <a:r>
              <a:rPr lang="en-US" sz="2100" dirty="0">
                <a:solidFill>
                  <a:schemeClr val="tx1"/>
                </a:solidFill>
                <a:latin typeface="Times New Roman" pitchFamily="18" charset="0"/>
                <a:cs typeface="Times New Roman" pitchFamily="18" charset="0"/>
              </a:rPr>
              <a:t>measure of the presence of known words</a:t>
            </a:r>
            <a:r>
              <a:rPr lang="en-US" sz="2100" dirty="0" smtClean="0">
                <a:solidFill>
                  <a:schemeClr val="tx1"/>
                </a:solidFill>
                <a:latin typeface="Times New Roman" pitchFamily="18" charset="0"/>
                <a:cs typeface="Times New Roman" pitchFamily="18" charset="0"/>
              </a:rPr>
              <a:t>.</a:t>
            </a:r>
          </a:p>
          <a:p>
            <a:pPr algn="l"/>
            <a:endParaRPr lang="en-US" sz="2100" dirty="0" smtClean="0">
              <a:solidFill>
                <a:schemeClr val="tx1"/>
              </a:solidFill>
              <a:latin typeface="Times New Roman" pitchFamily="18" charset="0"/>
              <a:cs typeface="Times New Roman" pitchFamily="18" charset="0"/>
            </a:endParaRPr>
          </a:p>
          <a:p>
            <a:pPr algn="l">
              <a:buFont typeface="Arial" pitchFamily="34" charset="0"/>
              <a:buChar char="•"/>
            </a:pPr>
            <a:r>
              <a:rPr lang="en-IN" sz="2100" dirty="0">
                <a:solidFill>
                  <a:schemeClr val="tx1"/>
                </a:solidFill>
                <a:latin typeface="Times New Roman" pitchFamily="18" charset="0"/>
                <a:cs typeface="Times New Roman" pitchFamily="18" charset="0"/>
              </a:rPr>
              <a:t> </a:t>
            </a:r>
            <a:r>
              <a:rPr lang="en-IN" sz="2100" dirty="0" smtClean="0">
                <a:solidFill>
                  <a:schemeClr val="tx1"/>
                </a:solidFill>
                <a:latin typeface="Times New Roman" pitchFamily="18" charset="0"/>
                <a:cs typeface="Times New Roman" pitchFamily="18" charset="0"/>
              </a:rPr>
              <a:t> </a:t>
            </a:r>
            <a:r>
              <a:rPr lang="en-US" sz="2100" dirty="0">
                <a:solidFill>
                  <a:schemeClr val="tx1"/>
                </a:solidFill>
                <a:latin typeface="Times New Roman" pitchFamily="18" charset="0"/>
                <a:cs typeface="Times New Roman" pitchFamily="18" charset="0"/>
              </a:rPr>
              <a:t>It is called a “</a:t>
            </a:r>
            <a:r>
              <a:rPr lang="en-US" sz="2100" i="1" dirty="0">
                <a:solidFill>
                  <a:schemeClr val="tx1"/>
                </a:solidFill>
                <a:latin typeface="Times New Roman" pitchFamily="18" charset="0"/>
                <a:cs typeface="Times New Roman" pitchFamily="18" charset="0"/>
              </a:rPr>
              <a:t>bag</a:t>
            </a:r>
            <a:r>
              <a:rPr lang="en-US" sz="2100" dirty="0">
                <a:solidFill>
                  <a:schemeClr val="tx1"/>
                </a:solidFill>
                <a:latin typeface="Times New Roman" pitchFamily="18" charset="0"/>
                <a:cs typeface="Times New Roman" pitchFamily="18" charset="0"/>
              </a:rPr>
              <a:t>” of words, because any information about the order or structure of words in the document is discarded. The model is only concerned with whether known words occur in the document, not where in the document.</a:t>
            </a:r>
          </a:p>
          <a:p>
            <a:pPr algn="l">
              <a:buFont typeface="Arial" pitchFamily="34" charset="0"/>
              <a:buChar char="•"/>
            </a:pPr>
            <a:endParaRPr lang="en-US" sz="2100" dirty="0" smtClean="0">
              <a:latin typeface="Times New Roman" pitchFamily="18" charset="0"/>
              <a:cs typeface="Times New Roman" pitchFamily="18" charset="0"/>
            </a:endParaRPr>
          </a:p>
          <a:p>
            <a:pPr algn="l">
              <a:buFont typeface="Arial" pitchFamily="34" charset="0"/>
              <a:buChar char="•"/>
            </a:pPr>
            <a:endParaRPr lang="en-IN" sz="2800" dirty="0"/>
          </a:p>
          <a:p>
            <a:pPr algn="l">
              <a:buFont typeface="Arial" pitchFamily="34" charset="0"/>
              <a:buChar char="•"/>
            </a:pP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accent2">
                    <a:lumMod val="75000"/>
                  </a:schemeClr>
                </a:solidFill>
                <a:latin typeface="Times New Roman" pitchFamily="18" charset="0"/>
                <a:cs typeface="Times New Roman" pitchFamily="18" charset="0"/>
              </a:rPr>
              <a:t>Example of the Bag-of-words Model</a:t>
            </a:r>
          </a:p>
        </p:txBody>
      </p:sp>
      <p:sp>
        <p:nvSpPr>
          <p:cNvPr id="3" name="Content Placeholder 2"/>
          <p:cNvSpPr>
            <a:spLocks noGrp="1"/>
          </p:cNvSpPr>
          <p:nvPr>
            <p:ph idx="1"/>
          </p:nvPr>
        </p:nvSpPr>
        <p:spPr>
          <a:xfrm>
            <a:off x="214282" y="1500174"/>
            <a:ext cx="8229600" cy="4525963"/>
          </a:xfrm>
        </p:spPr>
        <p:txBody>
          <a:bodyPr>
            <a:normAutofit fontScale="62500" lnSpcReduction="20000"/>
          </a:bodyPr>
          <a:lstStyle/>
          <a:p>
            <a:pPr fontAlgn="base">
              <a:buNone/>
            </a:pPr>
            <a:r>
              <a:rPr lang="en-US" sz="3300" dirty="0" smtClean="0">
                <a:latin typeface="Times New Roman" pitchFamily="18" charset="0"/>
                <a:cs typeface="Times New Roman" pitchFamily="18" charset="0"/>
              </a:rPr>
              <a:t> Step </a:t>
            </a:r>
            <a:r>
              <a:rPr lang="en-US" sz="3300" dirty="0">
                <a:latin typeface="Times New Roman" pitchFamily="18" charset="0"/>
                <a:cs typeface="Times New Roman" pitchFamily="18" charset="0"/>
              </a:rPr>
              <a:t>1: Collect </a:t>
            </a:r>
            <a:r>
              <a:rPr lang="en-US" sz="3300" dirty="0" smtClean="0">
                <a:latin typeface="Times New Roman" pitchFamily="18" charset="0"/>
                <a:cs typeface="Times New Roman" pitchFamily="18" charset="0"/>
              </a:rPr>
              <a:t>Data</a:t>
            </a:r>
          </a:p>
          <a:p>
            <a:pPr fontAlgn="base">
              <a:buNone/>
            </a:pPr>
            <a:endParaRPr lang="en-US" sz="3300" dirty="0" smtClean="0">
              <a:latin typeface="Times New Roman" pitchFamily="18" charset="0"/>
              <a:cs typeface="Times New Roman" pitchFamily="18" charset="0"/>
            </a:endParaRPr>
          </a:p>
          <a:p>
            <a:pPr fontAlgn="base">
              <a:buNone/>
            </a:pPr>
            <a:r>
              <a:rPr lang="en-US" sz="3300" dirty="0">
                <a:latin typeface="Times New Roman" pitchFamily="18" charset="0"/>
                <a:cs typeface="Times New Roman" pitchFamily="18" charset="0"/>
              </a:rPr>
              <a:t>We will first preprocess the data, in order to:</a:t>
            </a:r>
          </a:p>
          <a:p>
            <a:pPr fontAlgn="base"/>
            <a:r>
              <a:rPr lang="en-US" sz="3300" dirty="0">
                <a:latin typeface="Times New Roman" pitchFamily="18" charset="0"/>
                <a:cs typeface="Times New Roman" pitchFamily="18" charset="0"/>
              </a:rPr>
              <a:t>Convert text to lower case.</a:t>
            </a:r>
          </a:p>
          <a:p>
            <a:pPr fontAlgn="base"/>
            <a:r>
              <a:rPr lang="en-US" sz="3300" dirty="0">
                <a:latin typeface="Times New Roman" pitchFamily="18" charset="0"/>
                <a:cs typeface="Times New Roman" pitchFamily="18" charset="0"/>
              </a:rPr>
              <a:t>Remove all non-word characters.</a:t>
            </a:r>
          </a:p>
          <a:p>
            <a:pPr fontAlgn="base"/>
            <a:r>
              <a:rPr lang="en-US" sz="3300" dirty="0">
                <a:latin typeface="Times New Roman" pitchFamily="18" charset="0"/>
                <a:cs typeface="Times New Roman" pitchFamily="18" charset="0"/>
              </a:rPr>
              <a:t>Remove all punctuations</a:t>
            </a:r>
            <a:r>
              <a:rPr lang="en-US" sz="3300" dirty="0" smtClean="0">
                <a:latin typeface="Times New Roman" pitchFamily="18" charset="0"/>
                <a:cs typeface="Times New Roman" pitchFamily="18" charset="0"/>
              </a:rPr>
              <a:t>.</a:t>
            </a:r>
          </a:p>
          <a:p>
            <a:pPr fontAlgn="base">
              <a:buNone/>
            </a:pPr>
            <a:endParaRPr lang="en-US" sz="3300" dirty="0" smtClean="0">
              <a:latin typeface="Times New Roman" pitchFamily="18" charset="0"/>
              <a:cs typeface="Times New Roman" pitchFamily="18" charset="0"/>
            </a:endParaRPr>
          </a:p>
          <a:p>
            <a:pPr fontAlgn="base">
              <a:buNone/>
            </a:pPr>
            <a:r>
              <a:rPr lang="en-IN" sz="3300" dirty="0" smtClean="0">
                <a:latin typeface="Times New Roman" pitchFamily="18" charset="0"/>
                <a:cs typeface="Times New Roman" pitchFamily="18" charset="0"/>
              </a:rPr>
              <a:t>Text</a:t>
            </a:r>
            <a:r>
              <a:rPr lang="en-IN" sz="3300" dirty="0" smtClean="0"/>
              <a:t>-&gt;</a:t>
            </a:r>
            <a:r>
              <a:rPr lang="en-IN" sz="3300" dirty="0" smtClean="0">
                <a:latin typeface="Times New Roman" pitchFamily="18" charset="0"/>
                <a:cs typeface="Times New Roman" pitchFamily="18" charset="0"/>
              </a:rPr>
              <a:t>”I</a:t>
            </a:r>
            <a:r>
              <a:rPr lang="en-US" sz="3300" dirty="0" smtClean="0">
                <a:latin typeface="Times New Roman" pitchFamily="18" charset="0"/>
                <a:cs typeface="Times New Roman" pitchFamily="18" charset="0"/>
              </a:rPr>
              <a:t>t </a:t>
            </a:r>
            <a:r>
              <a:rPr lang="en-US" sz="3300" dirty="0">
                <a:latin typeface="Times New Roman" pitchFamily="18" charset="0"/>
                <a:cs typeface="Times New Roman" pitchFamily="18" charset="0"/>
              </a:rPr>
              <a:t>was the best of times,</a:t>
            </a:r>
            <a:br>
              <a:rPr lang="en-US" sz="3300" dirty="0">
                <a:latin typeface="Times New Roman" pitchFamily="18" charset="0"/>
                <a:cs typeface="Times New Roman" pitchFamily="18" charset="0"/>
              </a:rPr>
            </a:br>
            <a:r>
              <a:rPr lang="en-US" sz="3300" dirty="0">
                <a:latin typeface="Times New Roman" pitchFamily="18" charset="0"/>
                <a:cs typeface="Times New Roman" pitchFamily="18" charset="0"/>
              </a:rPr>
              <a:t>it was the worst of times,</a:t>
            </a:r>
            <a:br>
              <a:rPr lang="en-US" sz="3300" dirty="0">
                <a:latin typeface="Times New Roman" pitchFamily="18" charset="0"/>
                <a:cs typeface="Times New Roman" pitchFamily="18" charset="0"/>
              </a:rPr>
            </a:br>
            <a:r>
              <a:rPr lang="en-US" sz="3300" dirty="0">
                <a:latin typeface="Times New Roman" pitchFamily="18" charset="0"/>
                <a:cs typeface="Times New Roman" pitchFamily="18" charset="0"/>
              </a:rPr>
              <a:t>it was the age of wisdom,</a:t>
            </a:r>
            <a:br>
              <a:rPr lang="en-US" sz="3300" dirty="0">
                <a:latin typeface="Times New Roman" pitchFamily="18" charset="0"/>
                <a:cs typeface="Times New Roman" pitchFamily="18" charset="0"/>
              </a:rPr>
            </a:br>
            <a:r>
              <a:rPr lang="en-US" sz="3300" dirty="0">
                <a:latin typeface="Times New Roman" pitchFamily="18" charset="0"/>
                <a:cs typeface="Times New Roman" pitchFamily="18" charset="0"/>
              </a:rPr>
              <a:t>it was the age of foolishness</a:t>
            </a:r>
            <a:r>
              <a:rPr lang="en-US" sz="3300" dirty="0" smtClean="0">
                <a:latin typeface="Times New Roman" pitchFamily="18" charset="0"/>
                <a:cs typeface="Times New Roman" pitchFamily="18" charset="0"/>
              </a:rPr>
              <a:t>,”</a:t>
            </a:r>
          </a:p>
          <a:p>
            <a:pPr fontAlgn="base">
              <a:buNone/>
            </a:pPr>
            <a:endParaRPr lang="en-US" sz="3300" dirty="0">
              <a:latin typeface="Times New Roman" pitchFamily="18" charset="0"/>
              <a:cs typeface="Times New Roman" pitchFamily="18" charset="0"/>
            </a:endParaRPr>
          </a:p>
          <a:p>
            <a:pPr fontAlgn="base"/>
            <a:r>
              <a:rPr lang="en-US" sz="3300" dirty="0">
                <a:latin typeface="Times New Roman" pitchFamily="18" charset="0"/>
                <a:cs typeface="Times New Roman" pitchFamily="18" charset="0"/>
              </a:rPr>
              <a:t>For this small example, let’s treat each line as a separate “document” and the 4 lines as our entire corpus of documents.</a:t>
            </a:r>
          </a:p>
          <a:p>
            <a:pPr fontAlgn="base">
              <a:buNone/>
            </a:pPr>
            <a:endParaRPr lang="en-US" sz="2800" dirty="0"/>
          </a:p>
          <a:p>
            <a:pPr fontAlgn="base">
              <a:buNone/>
            </a:pPr>
            <a:endParaRPr 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900750" cy="1154098"/>
          </a:xfrm>
        </p:spPr>
        <p:txBody>
          <a:bodyPr>
            <a:normAutofit/>
          </a:bodyPr>
          <a:lstStyle/>
          <a:p>
            <a:r>
              <a:rPr lang="en-US" sz="2100" dirty="0">
                <a:latin typeface="Times New Roman" pitchFamily="18" charset="0"/>
                <a:cs typeface="Times New Roman" pitchFamily="18" charset="0"/>
              </a:rPr>
              <a:t>Step </a:t>
            </a:r>
            <a:r>
              <a:rPr lang="en-US" sz="2100" dirty="0" smtClean="0">
                <a:latin typeface="Times New Roman" pitchFamily="18" charset="0"/>
                <a:cs typeface="Times New Roman" pitchFamily="18" charset="0"/>
              </a:rPr>
              <a:t>2 </a:t>
            </a:r>
            <a:r>
              <a:rPr lang="en-US" sz="2100" dirty="0">
                <a:latin typeface="Times New Roman" pitchFamily="18" charset="0"/>
                <a:cs typeface="Times New Roman" pitchFamily="18" charset="0"/>
              </a:rPr>
              <a:t>: Obtaining most frequent words in our text.</a:t>
            </a:r>
          </a:p>
        </p:txBody>
      </p:sp>
      <p:sp>
        <p:nvSpPr>
          <p:cNvPr id="3" name="Content Placeholder 2"/>
          <p:cNvSpPr>
            <a:spLocks noGrp="1"/>
          </p:cNvSpPr>
          <p:nvPr>
            <p:ph idx="1"/>
          </p:nvPr>
        </p:nvSpPr>
        <p:spPr>
          <a:xfrm>
            <a:off x="457200" y="1142984"/>
            <a:ext cx="8229600" cy="4983179"/>
          </a:xfrm>
        </p:spPr>
        <p:txBody>
          <a:bodyPr>
            <a:normAutofit fontScale="92500" lnSpcReduction="20000"/>
          </a:bodyPr>
          <a:lstStyle/>
          <a:p>
            <a:pPr fontAlgn="base">
              <a:buNone/>
            </a:pPr>
            <a:r>
              <a:rPr lang="en-US" sz="2100" dirty="0" smtClean="0">
                <a:latin typeface="Times New Roman" pitchFamily="18" charset="0"/>
                <a:cs typeface="Times New Roman" pitchFamily="18" charset="0"/>
              </a:rPr>
              <a:t> </a:t>
            </a:r>
            <a:r>
              <a:rPr lang="en-US" sz="2300" dirty="0" smtClean="0">
                <a:latin typeface="Times New Roman" pitchFamily="18" charset="0"/>
                <a:cs typeface="Times New Roman" pitchFamily="18" charset="0"/>
              </a:rPr>
              <a:t>We </a:t>
            </a:r>
            <a:r>
              <a:rPr lang="en-US" sz="2300" dirty="0">
                <a:latin typeface="Times New Roman" pitchFamily="18" charset="0"/>
                <a:cs typeface="Times New Roman" pitchFamily="18" charset="0"/>
              </a:rPr>
              <a:t>will apply the following steps to generate our model</a:t>
            </a:r>
            <a:r>
              <a:rPr lang="en-US" sz="2300" dirty="0" smtClean="0">
                <a:latin typeface="Times New Roman" pitchFamily="18" charset="0"/>
                <a:cs typeface="Times New Roman" pitchFamily="18" charset="0"/>
              </a:rPr>
              <a:t>.</a:t>
            </a:r>
          </a:p>
          <a:p>
            <a:pPr fontAlgn="base"/>
            <a:r>
              <a:rPr lang="en-IN" sz="2300" dirty="0">
                <a:latin typeface="Times New Roman" pitchFamily="18" charset="0"/>
                <a:cs typeface="Times New Roman" pitchFamily="18" charset="0"/>
              </a:rPr>
              <a:t> </a:t>
            </a:r>
            <a:r>
              <a:rPr lang="en-US" sz="2300" dirty="0" smtClean="0">
                <a:latin typeface="Times New Roman" pitchFamily="18" charset="0"/>
                <a:cs typeface="Times New Roman" pitchFamily="18" charset="0"/>
              </a:rPr>
              <a:t>We declare a dictionary to hold our bag of words.</a:t>
            </a:r>
          </a:p>
          <a:p>
            <a:pPr fontAlgn="base"/>
            <a:r>
              <a:rPr lang="en-US" sz="2300" dirty="0" smtClean="0">
                <a:latin typeface="Times New Roman" pitchFamily="18" charset="0"/>
                <a:cs typeface="Times New Roman" pitchFamily="18" charset="0"/>
              </a:rPr>
              <a:t>Next we tokenize each sentence to words.</a:t>
            </a:r>
          </a:p>
          <a:p>
            <a:pPr fontAlgn="base"/>
            <a:r>
              <a:rPr lang="en-US" sz="2300" dirty="0" smtClean="0">
                <a:latin typeface="Times New Roman" pitchFamily="18" charset="0"/>
                <a:cs typeface="Times New Roman" pitchFamily="18" charset="0"/>
              </a:rPr>
              <a:t>Now for each word in sentence, we check if the word exists in our dictionary.</a:t>
            </a:r>
          </a:p>
          <a:p>
            <a:pPr fontAlgn="base"/>
            <a:r>
              <a:rPr lang="en-US" sz="2300" dirty="0" smtClean="0">
                <a:latin typeface="Times New Roman" pitchFamily="18" charset="0"/>
                <a:cs typeface="Times New Roman" pitchFamily="18" charset="0"/>
              </a:rPr>
              <a:t>If it does, then we increment its count by 1. If it doesn’t, we add it to our dictionary and set its count as 1.</a:t>
            </a:r>
          </a:p>
          <a:p>
            <a:pPr fontAlgn="base">
              <a:buNone/>
            </a:pPr>
            <a:endParaRPr lang="en-US" sz="2300" dirty="0">
              <a:latin typeface="Times New Roman" pitchFamily="18" charset="0"/>
              <a:cs typeface="Times New Roman" pitchFamily="18" charset="0"/>
            </a:endParaRPr>
          </a:p>
          <a:p>
            <a:pPr fontAlgn="base">
              <a:buNone/>
            </a:pPr>
            <a:r>
              <a:rPr lang="en-US" sz="2300" dirty="0" smtClean="0">
                <a:latin typeface="Times New Roman" pitchFamily="18" charset="0"/>
                <a:cs typeface="Times New Roman" pitchFamily="18" charset="0"/>
              </a:rPr>
              <a:t>  Step 3 : Building the Bag of Words model</a:t>
            </a:r>
          </a:p>
          <a:p>
            <a:r>
              <a:rPr lang="en-US" sz="2300" dirty="0" smtClean="0">
                <a:latin typeface="Times New Roman" pitchFamily="18" charset="0"/>
                <a:cs typeface="Times New Roman" pitchFamily="18" charset="0"/>
              </a:rPr>
              <a:t>In this step we construct a vector, which would tell us whether a word in each sentence is a frequent word or not. If a word in a sentence is a frequent word, we set it as 1, else we set it as 0.</a:t>
            </a:r>
          </a:p>
          <a:p>
            <a:pPr>
              <a:buNone/>
            </a:pPr>
            <a:endParaRPr lang="en-US" sz="2300" dirty="0" smtClean="0">
              <a:latin typeface="Times New Roman" pitchFamily="18" charset="0"/>
              <a:cs typeface="Times New Roman" pitchFamily="18" charset="0"/>
            </a:endParaRPr>
          </a:p>
          <a:p>
            <a:pPr fontAlgn="base">
              <a:buNone/>
            </a:pPr>
            <a:r>
              <a:rPr lang="en-IN" sz="2300" dirty="0" smtClean="0">
                <a:latin typeface="Times New Roman" pitchFamily="18" charset="0"/>
                <a:cs typeface="Times New Roman" pitchFamily="18" charset="0"/>
              </a:rPr>
              <a:t>A</a:t>
            </a:r>
            <a:r>
              <a:rPr lang="en-US" sz="2300" dirty="0" smtClean="0">
                <a:latin typeface="Times New Roman" pitchFamily="18" charset="0"/>
                <a:cs typeface="Times New Roman" pitchFamily="18" charset="0"/>
              </a:rPr>
              <a:t>s a binary vector, this would look as follows:</a:t>
            </a:r>
          </a:p>
          <a:p>
            <a:pPr fontAlgn="base">
              <a:buNone/>
            </a:pPr>
            <a:r>
              <a:rPr lang="en-US" sz="2300" smtClean="0">
                <a:latin typeface="Times New Roman" pitchFamily="18" charset="0"/>
                <a:cs typeface="Times New Roman" pitchFamily="18" charset="0"/>
              </a:rPr>
              <a:t>  </a:t>
            </a:r>
            <a:r>
              <a:rPr lang="en-US" sz="2300" smtClean="0">
                <a:latin typeface="Times New Roman" pitchFamily="18" charset="0"/>
                <a:cs typeface="Times New Roman" pitchFamily="18" charset="0"/>
              </a:rPr>
              <a:t>[</a:t>
            </a:r>
            <a:r>
              <a:rPr lang="en-US" sz="2300" dirty="0" smtClean="0">
                <a:latin typeface="Times New Roman" pitchFamily="18" charset="0"/>
                <a:cs typeface="Times New Roman" pitchFamily="18" charset="0"/>
              </a:rPr>
              <a:t>1, 1, 1, 1, 1, 1, 0, 0, 0, 0]</a:t>
            </a:r>
          </a:p>
          <a:p>
            <a:pPr>
              <a:buNone/>
            </a:pPr>
            <a:endParaRPr lang="en-US" sz="2100" dirty="0" smtClean="0">
              <a:latin typeface="Times New Roman" pitchFamily="18" charset="0"/>
              <a:cs typeface="Times New Roman" pitchFamily="18" charset="0"/>
            </a:endParaRPr>
          </a:p>
          <a:p>
            <a:pPr fontAlgn="base">
              <a:buNone/>
            </a:pPr>
            <a:endParaRPr lang="en-US" sz="21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accent2">
                    <a:lumMod val="75000"/>
                  </a:schemeClr>
                </a:solidFill>
                <a:latin typeface="Times New Roman" pitchFamily="18" charset="0"/>
                <a:cs typeface="Times New Roman" pitchFamily="18" charset="0"/>
              </a:rPr>
              <a:t>Advantages:</a:t>
            </a:r>
          </a:p>
        </p:txBody>
      </p:sp>
      <p:sp>
        <p:nvSpPr>
          <p:cNvPr id="3" name="Content Placeholder 2"/>
          <p:cNvSpPr>
            <a:spLocks noGrp="1"/>
          </p:cNvSpPr>
          <p:nvPr>
            <p:ph idx="1"/>
          </p:nvPr>
        </p:nvSpPr>
        <p:spPr>
          <a:xfrm>
            <a:off x="457200" y="1214422"/>
            <a:ext cx="8229600" cy="5357850"/>
          </a:xfrm>
        </p:spPr>
        <p:txBody>
          <a:bodyPr>
            <a:normAutofit/>
          </a:bodyPr>
          <a:lstStyle/>
          <a:p>
            <a:r>
              <a:rPr lang="en-US" sz="2100" dirty="0" smtClean="0">
                <a:latin typeface="Times New Roman" pitchFamily="18" charset="0"/>
                <a:cs typeface="Times New Roman" pitchFamily="18" charset="0"/>
              </a:rPr>
              <a:t>The</a:t>
            </a:r>
            <a:r>
              <a:rPr lang="en-US" sz="2100" dirty="0">
                <a:latin typeface="Times New Roman" pitchFamily="18" charset="0"/>
                <a:cs typeface="Times New Roman" pitchFamily="18" charset="0"/>
              </a:rPr>
              <a:t> bag-of-words model is simple to understand and implement and has seen great success in problems such as language modeling and document classification</a:t>
            </a:r>
            <a:r>
              <a:rPr lang="en-US" sz="2100" dirty="0"/>
              <a:t>.</a:t>
            </a:r>
            <a:endParaRPr lang="en-IN" sz="2100" dirty="0"/>
          </a:p>
          <a:p>
            <a:pPr algn="ctr">
              <a:buNone/>
            </a:pPr>
            <a:r>
              <a:rPr lang="en-IN" sz="4000" dirty="0" smtClean="0">
                <a:solidFill>
                  <a:schemeClr val="accent2">
                    <a:lumMod val="75000"/>
                  </a:schemeClr>
                </a:solidFill>
                <a:latin typeface="Times New Roman" pitchFamily="18" charset="0"/>
                <a:cs typeface="Times New Roman" pitchFamily="18" charset="0"/>
              </a:rPr>
              <a:t>Dis</a:t>
            </a:r>
            <a:r>
              <a:rPr lang="en-US" sz="4000" dirty="0">
                <a:solidFill>
                  <a:schemeClr val="accent2">
                    <a:lumMod val="75000"/>
                  </a:schemeClr>
                </a:solidFill>
                <a:latin typeface="Times New Roman" pitchFamily="18" charset="0"/>
                <a:cs typeface="Times New Roman" pitchFamily="18" charset="0"/>
              </a:rPr>
              <a:t>a</a:t>
            </a:r>
            <a:r>
              <a:rPr lang="en-US" sz="4000" dirty="0" smtClean="0">
                <a:solidFill>
                  <a:schemeClr val="accent2">
                    <a:lumMod val="75000"/>
                  </a:schemeClr>
                </a:solidFill>
                <a:latin typeface="Times New Roman" pitchFamily="18" charset="0"/>
                <a:cs typeface="Times New Roman" pitchFamily="18" charset="0"/>
              </a:rPr>
              <a:t>dvantages:</a:t>
            </a:r>
          </a:p>
          <a:p>
            <a:r>
              <a:rPr lang="en-US" sz="2100" dirty="0">
                <a:latin typeface="Times New Roman" pitchFamily="18" charset="0"/>
                <a:cs typeface="Times New Roman" pitchFamily="18" charset="0"/>
              </a:rPr>
              <a:t>Bag of words leads to a high dimensional feature vector due to large size of Vocabulary, V.</a:t>
            </a:r>
          </a:p>
          <a:p>
            <a:r>
              <a:rPr lang="en-US" sz="2100" dirty="0">
                <a:latin typeface="Times New Roman" pitchFamily="18" charset="0"/>
                <a:cs typeface="Times New Roman" pitchFamily="18" charset="0"/>
              </a:rPr>
              <a:t>Bag of words doesn’t leverage co-occurrence statistics between words. In other words, it assumes all words are independent of each other. </a:t>
            </a:r>
          </a:p>
          <a:p>
            <a:r>
              <a:rPr lang="en-US" sz="2100" dirty="0">
                <a:latin typeface="Times New Roman" pitchFamily="18" charset="0"/>
                <a:cs typeface="Times New Roman" pitchFamily="18" charset="0"/>
              </a:rPr>
              <a:t>It leads to a highly sparse vectors as there is nonzero value in dimensions corresponding to words that occur in the sentence.</a:t>
            </a:r>
          </a:p>
          <a:p>
            <a:pPr>
              <a:buNone/>
            </a:pPr>
            <a:endParaRPr lang="en-US" sz="4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071678"/>
            <a:ext cx="8229600" cy="1143000"/>
          </a:xfrm>
        </p:spPr>
        <p:txBody>
          <a:bodyPr/>
          <a:lstStyle/>
          <a:p>
            <a:r>
              <a:rPr lang="en-IN" dirty="0" smtClean="0">
                <a:latin typeface="Times New Roman" pitchFamily="18" charset="0"/>
                <a:ea typeface="Segoe UI Symbol" pitchFamily="34" charset="0"/>
                <a:cs typeface="Times New Roman" pitchFamily="18" charset="0"/>
              </a:rPr>
              <a:t>Thank You</a:t>
            </a:r>
            <a:endParaRPr lang="en-US" dirty="0">
              <a:latin typeface="Times New Roman" pitchFamily="18" charset="0"/>
              <a:ea typeface="Segoe UI Symbol" pitchFamily="34"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206</TotalTime>
  <Words>283</Words>
  <Application>Microsoft Office PowerPoint</Application>
  <PresentationFormat>On-screen Show (4:3)</PresentationFormat>
  <Paragraphs>79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Overview</vt:lpstr>
      <vt:lpstr>The Problem with Text</vt:lpstr>
      <vt:lpstr>What is a Bag-of-Words? </vt:lpstr>
      <vt:lpstr>Example of the Bag-of-words Model</vt:lpstr>
      <vt:lpstr>Step 2 : Obtaining most frequent words in our text.</vt:lpstr>
      <vt:lpstr>Advantages: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Windows User</dc:creator>
  <cp:lastModifiedBy>Windows User</cp:lastModifiedBy>
  <cp:revision>16</cp:revision>
  <dcterms:created xsi:type="dcterms:W3CDTF">2020-08-30T06:30:09Z</dcterms:created>
  <dcterms:modified xsi:type="dcterms:W3CDTF">2020-08-31T08:22:21Z</dcterms:modified>
</cp:coreProperties>
</file>