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25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5" r:id="rId24"/>
  </p:sldIdLst>
  <p:sldSz cx="12192000" cy="12192000"/>
  <p:notesSz cx="12192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 snapToGrid="0">
      <p:cViewPr>
        <p:scale>
          <a:sx n="33" d="100"/>
          <a:sy n="33" d="100"/>
        </p:scale>
        <p:origin x="2578" y="6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914400"/>
            <a:ext cx="81284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9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3290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59;gd25e889933_0_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9" name="Google Shape;60;gd25e889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162;gd2d523408e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5" name="Google Shape;163;gd2d523408e_2_5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9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3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8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3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8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272;gd2d523408e_2_1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2" name="Google Shape;273;gd2d523408e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6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0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96;p19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4" name="Google Shape;2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3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8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2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320;gd2d523408e_2_31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26" name="Google Shape;321;gd2d523408e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Google Shape;351;p2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41" name="Google Shape;3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9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0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5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0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4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9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1219200" y="5791200"/>
            <a:ext cx="97536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0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914400"/>
            <a:ext cx="4573588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5312"/>
            <a:ext cx="91440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715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9111"/>
            <a:ext cx="2628900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9111"/>
            <a:ext cx="7734300" cy="103321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40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21;p2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4" name="Google Shape;22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5" name="Google Shape;23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6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26;p3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5" name="Google Shape;27;p3"/>
          <p:cNvSpPr txBox="1">
            <a:spLocks noGrp="1"/>
          </p:cNvSpPr>
          <p:nvPr>
            <p:ph type="body" idx="1"/>
          </p:nvPr>
        </p:nvSpPr>
        <p:spPr>
          <a:xfrm>
            <a:off x="756310" y="2187955"/>
            <a:ext cx="10679379" cy="205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6" name="Google Shape;28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7" name="Google Shape;29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8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2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1_Two Content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42;p4"/>
          <p:cNvSpPr txBox="1">
            <a:spLocks noGrp="1"/>
          </p:cNvSpPr>
          <p:nvPr>
            <p:ph type="title"/>
          </p:nvPr>
        </p:nvSpPr>
        <p:spPr>
          <a:xfrm>
            <a:off x="1382013" y="1897761"/>
            <a:ext cx="2047239" cy="513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43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44;p4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3" name="Google Shape;45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4" name="Google Shape;46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6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49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1" name="Google Shape;5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2" name="Google Shape;5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39535"/>
            <a:ext cx="105156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8159046"/>
            <a:ext cx="105156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448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2"/>
            <a:ext cx="10515600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988734"/>
            <a:ext cx="5183188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453467"/>
            <a:ext cx="5183188" cy="65503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683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1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12800"/>
            <a:ext cx="3932237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3"/>
            <a:ext cx="6172200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657600"/>
            <a:ext cx="3932237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83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12800"/>
            <a:ext cx="3932237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755423"/>
            <a:ext cx="6172200" cy="86642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657600"/>
            <a:ext cx="3932237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712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2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79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79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79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62;p7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52" name="Google Shape;63;p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4728997"/>
            <a:ext cx="10815145" cy="31262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65;p17"/>
          <p:cNvSpPr txBox="1">
            <a:spLocks noGrp="1"/>
          </p:cNvSpPr>
          <p:nvPr>
            <p:ph type="body" idx="1"/>
          </p:nvPr>
        </p:nvSpPr>
        <p:spPr>
          <a:xfrm>
            <a:off x="931983" y="1512923"/>
            <a:ext cx="3810000" cy="70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375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System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Requirement:- </a:t>
            </a:r>
            <a:endParaRPr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48662" name="Google Shape;167;p17"/>
          <p:cNvSpPr txBox="1">
            <a:spLocks noGrp="1"/>
          </p:cNvSpPr>
          <p:nvPr>
            <p:ph type="body" idx="2"/>
          </p:nvPr>
        </p:nvSpPr>
        <p:spPr>
          <a:xfrm>
            <a:off x="3048000" y="586800"/>
            <a:ext cx="4876800" cy="86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3659" b="1" dirty="0">
                <a:solidFill>
                  <a:srgbClr val="90C225"/>
                </a:solidFill>
              </a:rPr>
              <a:t>Hardware Requirement </a:t>
            </a:r>
            <a:endParaRPr sz="3659" b="1" dirty="0">
              <a:solidFill>
                <a:srgbClr val="90C225"/>
              </a:solidFill>
            </a:endParaRPr>
          </a:p>
        </p:txBody>
      </p:sp>
      <p:sp>
        <p:nvSpPr>
          <p:cNvPr id="1048663" name="Google Shape;166;p17"/>
          <p:cNvSpPr txBox="1"/>
          <p:nvPr/>
        </p:nvSpPr>
        <p:spPr>
          <a:xfrm>
            <a:off x="1142999" y="2221523"/>
            <a:ext cx="8399585" cy="757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Minimum Marshmallow version 7.0  ( for android 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Pentium IV or higher, (PIV- 300GHz recommended)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Hard-Disk 250GB or more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RAM 4GB or more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Processor i3 (7</a:t>
            </a:r>
            <a:r>
              <a:rPr lang="en-US" sz="4000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Gen)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1024 x 768 Display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Internet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172;p18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67" name="Google Shape;173;p18"/>
          <p:cNvSpPr txBox="1">
            <a:spLocks noGrp="1"/>
          </p:cNvSpPr>
          <p:nvPr>
            <p:ph type="title"/>
          </p:nvPr>
        </p:nvSpPr>
        <p:spPr>
          <a:xfrm>
            <a:off x="756309" y="492369"/>
            <a:ext cx="6723013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90C225"/>
                </a:solidFill>
              </a:rPr>
              <a:t>                 </a:t>
            </a:r>
            <a:r>
              <a:rPr lang="en-US" sz="3600" u="sng" dirty="0" smtClean="0">
                <a:solidFill>
                  <a:srgbClr val="90C225"/>
                </a:solidFill>
              </a:rPr>
              <a:t>Activity diagram</a:t>
            </a:r>
            <a:endParaRPr sz="3600" u="sng" dirty="0"/>
          </a:p>
        </p:txBody>
      </p:sp>
      <p:pic>
        <p:nvPicPr>
          <p:cNvPr id="2097166" name="Google Shape;175;p18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image9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8895" y="2206000"/>
            <a:ext cx="9452313" cy="6726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184;p19"/>
          <p:cNvSpPr txBox="1">
            <a:spLocks noGrp="1"/>
          </p:cNvSpPr>
          <p:nvPr>
            <p:ph type="title"/>
          </p:nvPr>
        </p:nvSpPr>
        <p:spPr>
          <a:xfrm>
            <a:off x="2246376" y="261829"/>
            <a:ext cx="6334916" cy="133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4300" u="sng" dirty="0" smtClean="0">
                <a:solidFill>
                  <a:srgbClr val="90C225"/>
                </a:solidFill>
              </a:rPr>
              <a:t>Use case diagram</a:t>
            </a:r>
            <a:br>
              <a:rPr lang="en-US" sz="4300" u="sng" dirty="0" smtClean="0">
                <a:solidFill>
                  <a:srgbClr val="90C225"/>
                </a:solidFill>
              </a:rPr>
            </a:br>
            <a:r>
              <a:rPr lang="en-US" sz="4300" u="sng" dirty="0" err="1" smtClean="0">
                <a:solidFill>
                  <a:srgbClr val="90C225"/>
                </a:solidFill>
              </a:rPr>
              <a:t>Authntication</a:t>
            </a:r>
            <a:r>
              <a:rPr lang="en-US" sz="4300" u="sng" dirty="0" smtClean="0">
                <a:solidFill>
                  <a:srgbClr val="90C225"/>
                </a:solidFill>
              </a:rPr>
              <a:t> system</a:t>
            </a:r>
            <a:endParaRPr sz="4300" u="sng" dirty="0"/>
          </a:p>
        </p:txBody>
      </p:sp>
      <p:sp>
        <p:nvSpPr>
          <p:cNvPr id="1048671" name="Google Shape;202;p19"/>
          <p:cNvSpPr txBox="1"/>
          <p:nvPr/>
        </p:nvSpPr>
        <p:spPr>
          <a:xfrm>
            <a:off x="3294126" y="4374895"/>
            <a:ext cx="4006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endParaRPr sz="1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239;p1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image4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3323" y="2977253"/>
            <a:ext cx="7948246" cy="50828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244;p20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75" name="Google Shape;245;p20"/>
          <p:cNvSpPr txBox="1">
            <a:spLocks noGrp="1"/>
          </p:cNvSpPr>
          <p:nvPr>
            <p:ph type="title"/>
          </p:nvPr>
        </p:nvSpPr>
        <p:spPr>
          <a:xfrm>
            <a:off x="942543" y="973962"/>
            <a:ext cx="7744200" cy="5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rgbClr val="90C225"/>
                </a:solidFill>
              </a:rPr>
              <a:t>ADVANTAGES OF </a:t>
            </a:r>
            <a:r>
              <a:rPr lang="en-US" sz="3600" b="1" u="sng" dirty="0" smtClean="0">
                <a:solidFill>
                  <a:srgbClr val="90C225"/>
                </a:solidFill>
              </a:rPr>
              <a:t>chat application</a:t>
            </a:r>
            <a:endParaRPr sz="3600" b="1" u="sng" dirty="0"/>
          </a:p>
        </p:txBody>
      </p:sp>
      <p:sp>
        <p:nvSpPr>
          <p:cNvPr id="1048676" name="Google Shape;246;p20"/>
          <p:cNvSpPr txBox="1"/>
          <p:nvPr/>
        </p:nvSpPr>
        <p:spPr>
          <a:xfrm>
            <a:off x="942543" y="2212340"/>
            <a:ext cx="8811000" cy="530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lvl="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>
                <a:latin typeface="Trebuchet MS" pitchFamily="34" charset="0"/>
              </a:rPr>
              <a:t>Real-time text preview</a:t>
            </a:r>
            <a:r>
              <a:rPr lang="en-US" sz="3200" b="1" dirty="0" smtClean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/>
              <a:t>Instant customer feedback.</a:t>
            </a:r>
            <a:r>
              <a:rPr lang="en-US" sz="3200" b="1" dirty="0" smtClean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/>
              <a:t>Prevents agent fatigue</a:t>
            </a:r>
            <a:r>
              <a:rPr lang="en-US" sz="3200" b="1" dirty="0" smtClean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56235">
              <a:spcBef>
                <a:spcPts val="5"/>
              </a:spcBef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/>
              <a:t>No waiting queues. </a:t>
            </a:r>
            <a:r>
              <a:rPr lang="en-US" sz="3200" b="1" dirty="0" smtClean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2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3200" b="1" dirty="0">
              <a:latin typeface="Trebuchet MS" pitchFamily="34" charset="0"/>
              <a:ea typeface="Trebuchet MS"/>
              <a:cs typeface="Trebuchet MS"/>
              <a:sym typeface="Trebuchet MS"/>
            </a:endParaRPr>
          </a:p>
          <a:p>
            <a:pPr marL="355600" indent="-356235">
              <a:buClr>
                <a:srgbClr val="90C225"/>
              </a:buClr>
              <a:buSzPts val="1650"/>
              <a:buFont typeface="Noto Sans Symbols"/>
              <a:buChar char="❖"/>
            </a:pPr>
            <a:r>
              <a:rPr lang="en-IN" sz="3200" b="1" dirty="0">
                <a:latin typeface="Trebuchet MS" pitchFamily="34" charset="0"/>
              </a:rPr>
              <a:t> File Storage and Sharing</a:t>
            </a:r>
          </a:p>
          <a:p>
            <a:pPr marL="355600" marR="0" lvl="0" indent="-356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Pts val="1650"/>
              <a:buFont typeface="Noto Sans Symbols"/>
              <a:buChar char="❖"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90C225"/>
              </a:buClr>
              <a:buSzPts val="2700"/>
              <a:buFont typeface="Noto Sans Symbols"/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70" name="Google Shape;247;p2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252;p21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80" name="Google Shape;253;p21"/>
          <p:cNvSpPr txBox="1">
            <a:spLocks noGrp="1"/>
          </p:cNvSpPr>
          <p:nvPr>
            <p:ph type="title"/>
          </p:nvPr>
        </p:nvSpPr>
        <p:spPr>
          <a:xfrm>
            <a:off x="784349" y="959874"/>
            <a:ext cx="8085325" cy="505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90C225"/>
                </a:solidFill>
              </a:rPr>
              <a:t>DISADVANTAGES OF </a:t>
            </a:r>
            <a:r>
              <a:rPr lang="en-US" b="1" u="sng" dirty="0" smtClean="0">
                <a:solidFill>
                  <a:srgbClr val="90C225"/>
                </a:solidFill>
              </a:rPr>
              <a:t>chat application.</a:t>
            </a:r>
            <a:endParaRPr b="1" u="sng" dirty="0"/>
          </a:p>
        </p:txBody>
      </p:sp>
      <p:sp>
        <p:nvSpPr>
          <p:cNvPr id="1048681" name="Google Shape;254;p21"/>
          <p:cNvSpPr txBox="1"/>
          <p:nvPr/>
        </p:nvSpPr>
        <p:spPr>
          <a:xfrm>
            <a:off x="665475" y="2037500"/>
            <a:ext cx="9393000" cy="6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IN" sz="3600" b="1" dirty="0">
                <a:latin typeface="Trebuchet MS" pitchFamily="34" charset="0"/>
              </a:rPr>
              <a:t>It's difficult to completely protect your privacy. </a:t>
            </a:r>
            <a:endParaRPr lang="en-IN" sz="3600" b="1" dirty="0" smtClean="0">
              <a:latin typeface="Trebuchet MS" pitchFamily="34" charset="0"/>
            </a:endParaRP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 pitchFamily="34" charset="0"/>
              <a:ea typeface="Trebuchet MS"/>
              <a:cs typeface="Trebuchet MS"/>
              <a:sym typeface="Trebuchet MS"/>
            </a:endParaRP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IN" sz="3600" b="1" dirty="0">
                <a:latin typeface="Trebuchet MS" pitchFamily="34" charset="0"/>
              </a:rPr>
              <a:t>It can quickly drain the battery of your device</a:t>
            </a:r>
            <a:r>
              <a:rPr lang="en-IN" sz="3600" b="1" dirty="0" smtClean="0">
                <a:latin typeface="Trebuchet MS" pitchFamily="34" charset="0"/>
              </a:rPr>
              <a:t>.</a:t>
            </a: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endParaRPr lang="en-IN" sz="3600" b="1" dirty="0" smtClean="0">
              <a:latin typeface="Trebuchet MS" pitchFamily="34" charset="0"/>
            </a:endParaRP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r>
              <a:rPr lang="en-IN" sz="3600" b="1" dirty="0">
                <a:latin typeface="Trebuchet MS" pitchFamily="34" charset="0"/>
              </a:rPr>
              <a:t>It takes up a lot of space</a:t>
            </a:r>
            <a:r>
              <a:rPr lang="en-IN" sz="3600" b="1" dirty="0" smtClean="0">
                <a:latin typeface="Trebuchet MS" pitchFamily="34" charset="0"/>
              </a:rPr>
              <a:t>.</a:t>
            </a:r>
          </a:p>
          <a:p>
            <a:pPr marL="355600" lvl="0" indent="-400050">
              <a:buClr>
                <a:srgbClr val="90C225"/>
              </a:buClr>
              <a:buSzPts val="2500"/>
              <a:buFont typeface="Noto Sans Symbols"/>
              <a:buChar char="❖"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90C225"/>
              </a:buClr>
              <a:buSzPts val="2900"/>
              <a:buFont typeface="Noto Sans Symbols"/>
              <a:buNone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30"/>
              </a:spcBef>
              <a:buClr>
                <a:srgbClr val="90C225"/>
              </a:buClr>
              <a:buSzPts val="2900"/>
            </a:pPr>
            <a:endParaRPr lang="en-IN" sz="3600" dirty="0">
              <a:ea typeface="Trebuchet MS"/>
            </a:endParaRPr>
          </a:p>
          <a:p>
            <a:pPr lvl="0">
              <a:spcBef>
                <a:spcPts val="30"/>
              </a:spcBef>
              <a:buClr>
                <a:srgbClr val="90C225"/>
              </a:buClr>
              <a:buSzPts val="2900"/>
            </a:pPr>
            <a:endParaRPr sz="3600" b="1" dirty="0">
              <a:solidFill>
                <a:schemeClr val="accent2">
                  <a:lumMod val="7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71" name="Google Shape;255;p2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68;p2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95" name="Title 5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61720"/>
          </a:xfrm>
        </p:spPr>
        <p:txBody>
          <a:bodyPr/>
          <a:lstStyle/>
          <a:p>
            <a:r>
              <a:rPr lang="en-IN" dirty="0" smtClean="0"/>
              <a:t>                 </a:t>
            </a:r>
            <a:endParaRPr lang="en-IN" dirty="0"/>
          </a:p>
        </p:txBody>
      </p:sp>
      <p:sp>
        <p:nvSpPr>
          <p:cNvPr id="1048696" name="Subtitle 6"/>
          <p:cNvSpPr>
            <a:spLocks noGrp="1"/>
          </p:cNvSpPr>
          <p:nvPr>
            <p:ph type="subTitle" idx="1"/>
          </p:nvPr>
        </p:nvSpPr>
        <p:spPr>
          <a:xfrm>
            <a:off x="656492" y="3840480"/>
            <a:ext cx="10410093" cy="3323987"/>
          </a:xfrm>
        </p:spPr>
        <p:txBody>
          <a:bodyPr/>
          <a:lstStyle/>
          <a:p>
            <a:endParaRPr lang="en-IN" dirty="0" smtClean="0"/>
          </a:p>
          <a:p>
            <a:pPr algn="ctr"/>
            <a:r>
              <a:rPr lang="en-IN" sz="4800" dirty="0" smtClean="0">
                <a:solidFill>
                  <a:schemeClr val="accent2">
                    <a:lumMod val="50000"/>
                  </a:schemeClr>
                </a:solidFill>
              </a:rPr>
              <a:t>SCREENSHOT OF PROJECT </a:t>
            </a:r>
          </a:p>
          <a:p>
            <a:pPr algn="ctr"/>
            <a:r>
              <a:rPr lang="en-IN" sz="4800" dirty="0" smtClean="0">
                <a:solidFill>
                  <a:schemeClr val="accent2">
                    <a:lumMod val="50000"/>
                  </a:schemeClr>
                </a:solidFill>
              </a:rPr>
              <a:t>(GUI)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97173" name="Google Shape;270;p23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275;p24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74" name="Google Shape;276;p2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Lokesh\Downloads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441296"/>
            <a:ext cx="1196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283;p25"/>
          <p:cNvSpPr/>
          <p:nvPr/>
        </p:nvSpPr>
        <p:spPr>
          <a:xfrm>
            <a:off x="0" y="4012692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76" name="Google Shape;285;p25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Lokesh\Downloads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3859213"/>
            <a:ext cx="9540875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91;p26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708" name="Google Shape;292;p26"/>
          <p:cNvSpPr txBox="1">
            <a:spLocks noGrp="1"/>
          </p:cNvSpPr>
          <p:nvPr>
            <p:ph type="title"/>
          </p:nvPr>
        </p:nvSpPr>
        <p:spPr>
          <a:xfrm>
            <a:off x="3145027" y="720674"/>
            <a:ext cx="4475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/>
          </a:p>
        </p:txBody>
      </p:sp>
      <p:pic>
        <p:nvPicPr>
          <p:cNvPr id="2097178" name="Google Shape;293;p26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C:\Users\Lokesh\Downloads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6" y="2863781"/>
            <a:ext cx="9917723" cy="51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Google Shape;299;p27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712" name="Google Shape;300;p27"/>
          <p:cNvSpPr txBox="1">
            <a:spLocks noGrp="1"/>
          </p:cNvSpPr>
          <p:nvPr>
            <p:ph type="title"/>
          </p:nvPr>
        </p:nvSpPr>
        <p:spPr>
          <a:xfrm>
            <a:off x="3546600" y="608400"/>
            <a:ext cx="3311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2097180" name="Google Shape;301;p2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C:\Users\Lokesh\Downloads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3305907"/>
            <a:ext cx="9442450" cy="476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70;p8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591" name="Google Shape;71;p8"/>
          <p:cNvSpPr txBox="1"/>
          <p:nvPr/>
        </p:nvSpPr>
        <p:spPr>
          <a:xfrm>
            <a:off x="2370933" y="4420305"/>
            <a:ext cx="7645125" cy="172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8462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FULLSTACK PROJECT 2</a:t>
            </a:r>
            <a:endParaRPr sz="65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Google Shape;72;p8"/>
          <p:cNvSpPr txBox="1"/>
          <p:nvPr/>
        </p:nvSpPr>
        <p:spPr>
          <a:xfrm>
            <a:off x="388975" y="7235402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6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latin typeface="Calibri"/>
                <a:ea typeface="Calibri"/>
                <a:cs typeface="Calibri"/>
                <a:sym typeface="Calibri"/>
              </a:rPr>
              <a:t>Submitted To</a:t>
            </a:r>
            <a:endParaRPr sz="5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3" name="Google Shape;73;p8"/>
          <p:cNvSpPr txBox="1"/>
          <p:nvPr/>
        </p:nvSpPr>
        <p:spPr>
          <a:xfrm>
            <a:off x="2286775" y="1249151"/>
            <a:ext cx="715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Bachelor of Technology</a:t>
            </a:r>
            <a:endParaRPr sz="51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4" name="Google Shape;74;p8"/>
          <p:cNvSpPr txBox="1"/>
          <p:nvPr/>
        </p:nvSpPr>
        <p:spPr>
          <a:xfrm>
            <a:off x="-6498575" y="3594350"/>
            <a:ext cx="9799500" cy="3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5" name="Google Shape;75;p8"/>
          <p:cNvSpPr txBox="1"/>
          <p:nvPr/>
        </p:nvSpPr>
        <p:spPr>
          <a:xfrm>
            <a:off x="1276577" y="2335123"/>
            <a:ext cx="94743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37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337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6" name="Google Shape;76;p8"/>
          <p:cNvSpPr txBox="1"/>
          <p:nvPr/>
        </p:nvSpPr>
        <p:spPr>
          <a:xfrm>
            <a:off x="2613596" y="10644669"/>
            <a:ext cx="71598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GLA University, Mathura</a:t>
            </a:r>
            <a:endParaRPr sz="4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7" name="Google Shape;77;p8"/>
          <p:cNvSpPr txBox="1"/>
          <p:nvPr/>
        </p:nvSpPr>
        <p:spPr>
          <a:xfrm>
            <a:off x="625918" y="11450833"/>
            <a:ext cx="11135157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317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NH2 ,Mathura-Delhi road </a:t>
            </a:r>
            <a:r>
              <a:rPr lang="en-US" sz="317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Mathura,</a:t>
            </a:r>
            <a:r>
              <a:rPr lang="en-US" sz="317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7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Uttar </a:t>
            </a:r>
            <a:r>
              <a:rPr lang="en-US" sz="317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Pradesh 281406 ,INDIA</a:t>
            </a:r>
            <a:endParaRPr sz="317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78;p8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8" name="Google Shape;79;p8"/>
          <p:cNvSpPr txBox="1"/>
          <p:nvPr/>
        </p:nvSpPr>
        <p:spPr>
          <a:xfrm>
            <a:off x="6536223" y="7325485"/>
            <a:ext cx="37956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Submitted </a:t>
            </a:r>
            <a:r>
              <a:rPr lang="en-US" sz="3800" b="1" dirty="0" smtClean="0">
                <a:latin typeface="Calibri"/>
                <a:ea typeface="Calibri"/>
                <a:cs typeface="Calibri"/>
                <a:sym typeface="Calibri"/>
              </a:rPr>
              <a:t>by</a:t>
            </a:r>
            <a:endParaRPr sz="38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81;p8"/>
          <p:cNvSpPr txBox="1"/>
          <p:nvPr/>
        </p:nvSpPr>
        <p:spPr>
          <a:xfrm>
            <a:off x="472452" y="8131461"/>
            <a:ext cx="47325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222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Pankaj Kapoor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1" name="Google Shape;82;p8"/>
          <p:cNvSpPr txBox="1"/>
          <p:nvPr/>
        </p:nvSpPr>
        <p:spPr>
          <a:xfrm>
            <a:off x="6536223" y="8131649"/>
            <a:ext cx="7989228" cy="25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Naman</a:t>
            </a: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Gupta (181500410)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Kush Mittal (181500342)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Tarun</a:t>
            </a:r>
            <a:r>
              <a:rPr lang="en-U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(181500756)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07;p28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716" name="Google Shape;308;p28"/>
          <p:cNvSpPr txBox="1">
            <a:spLocks noGrp="1"/>
          </p:cNvSpPr>
          <p:nvPr>
            <p:ph type="title"/>
          </p:nvPr>
        </p:nvSpPr>
        <p:spPr>
          <a:xfrm>
            <a:off x="3491700" y="786000"/>
            <a:ext cx="32139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700" b="1" dirty="0"/>
          </a:p>
        </p:txBody>
      </p:sp>
      <p:pic>
        <p:nvPicPr>
          <p:cNvPr id="2097182" name="Google Shape;309;p28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:\Users\Lokesh\Downloads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416441"/>
            <a:ext cx="9472613" cy="461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315;p29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84" name="Google Shape;317;p2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356527" y="2522136"/>
            <a:ext cx="9777047" cy="64610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323;p30"/>
          <p:cNvSpPr/>
          <p:nvPr/>
        </p:nvSpPr>
        <p:spPr>
          <a:xfrm>
            <a:off x="0" y="4012691"/>
            <a:ext cx="448309" cy="2845434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86" name="Google Shape;325;p3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34981" y="2391508"/>
            <a:ext cx="9807190" cy="53761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354;p34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74" y="1629880"/>
            <a:ext cx="10001250" cy="87206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97;p10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17" name="Google Shape;98;p10"/>
          <p:cNvSpPr txBox="1">
            <a:spLocks noGrp="1"/>
          </p:cNvSpPr>
          <p:nvPr>
            <p:ph type="title"/>
          </p:nvPr>
        </p:nvSpPr>
        <p:spPr>
          <a:xfrm>
            <a:off x="1830704" y="783716"/>
            <a:ext cx="6288405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solidFill>
                  <a:srgbClr val="90C225"/>
                </a:solidFill>
              </a:rPr>
              <a:t>Presentation on</a:t>
            </a:r>
            <a:endParaRPr sz="3600" u="sng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 smtClean="0">
                <a:solidFill>
                  <a:srgbClr val="90C225"/>
                </a:solidFill>
              </a:rPr>
              <a:t>CHAT APPLICATION</a:t>
            </a:r>
            <a:endParaRPr sz="3600" u="sng" dirty="0"/>
          </a:p>
        </p:txBody>
      </p:sp>
      <p:pic>
        <p:nvPicPr>
          <p:cNvPr id="2097157" name="Google Shape;100;p1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Picture 2" descr="C:\Users\lenovo pc\Desktop\09e2cd8d3a83b6e9cd4dc5d0d703a57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154" y="2601311"/>
            <a:ext cx="11449230" cy="63364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05;p11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7159" name="Google Shape;116;p11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1" name="Google Shape;106;p11"/>
          <p:cNvSpPr txBox="1"/>
          <p:nvPr/>
        </p:nvSpPr>
        <p:spPr>
          <a:xfrm>
            <a:off x="3543300" y="1026159"/>
            <a:ext cx="4045621" cy="5668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700" rIns="0" bIns="0" rtlCol="0" anchor="t" anchorCtr="0">
            <a:spAutoFit/>
          </a:bodyPr>
          <a:lstStyle>
            <a:lvl1pPr lvl="0" algn="l" defTabSz="1393363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kern="1200" cap="all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pPr marL="12700"/>
            <a:r>
              <a:rPr lang="en-US" sz="3600" u="sng" dirty="0" smtClean="0">
                <a:solidFill>
                  <a:srgbClr val="90C225"/>
                </a:solidFill>
              </a:rPr>
              <a:t>Introduction</a:t>
            </a:r>
            <a:endParaRPr lang="en-US" sz="3600" u="sng" dirty="0"/>
          </a:p>
        </p:txBody>
      </p:sp>
      <p:grpSp>
        <p:nvGrpSpPr>
          <p:cNvPr id="61" name="Google Shape;107;p11"/>
          <p:cNvGrpSpPr/>
          <p:nvPr/>
        </p:nvGrpSpPr>
        <p:grpSpPr>
          <a:xfrm>
            <a:off x="5621273" y="3128010"/>
            <a:ext cx="3129280" cy="1450975"/>
            <a:chOff x="5621273" y="3128010"/>
            <a:chExt cx="3129280" cy="1450975"/>
          </a:xfrm>
        </p:grpSpPr>
        <p:sp>
          <p:nvSpPr>
            <p:cNvPr id="1048622" name="Google Shape;108;p11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 extrusionOk="0">
                  <a:moveTo>
                    <a:pt x="2886964" y="0"/>
                  </a:moveTo>
                  <a:lnTo>
                    <a:pt x="241808" y="0"/>
                  </a:lnTo>
                  <a:lnTo>
                    <a:pt x="193058" y="4910"/>
                  </a:lnTo>
                  <a:lnTo>
                    <a:pt x="147661" y="18994"/>
                  </a:lnTo>
                  <a:lnTo>
                    <a:pt x="106585" y="41281"/>
                  </a:lnTo>
                  <a:lnTo>
                    <a:pt x="70802" y="70802"/>
                  </a:lnTo>
                  <a:lnTo>
                    <a:pt x="41281" y="106585"/>
                  </a:lnTo>
                  <a:lnTo>
                    <a:pt x="18994" y="147661"/>
                  </a:lnTo>
                  <a:lnTo>
                    <a:pt x="4910" y="193058"/>
                  </a:lnTo>
                  <a:lnTo>
                    <a:pt x="0" y="241807"/>
                  </a:lnTo>
                  <a:lnTo>
                    <a:pt x="0" y="1209039"/>
                  </a:lnTo>
                  <a:lnTo>
                    <a:pt x="4910" y="1257789"/>
                  </a:lnTo>
                  <a:lnTo>
                    <a:pt x="18994" y="1303186"/>
                  </a:lnTo>
                  <a:lnTo>
                    <a:pt x="41281" y="1344262"/>
                  </a:lnTo>
                  <a:lnTo>
                    <a:pt x="70802" y="1380045"/>
                  </a:lnTo>
                  <a:lnTo>
                    <a:pt x="106585" y="1409566"/>
                  </a:lnTo>
                  <a:lnTo>
                    <a:pt x="147661" y="1431853"/>
                  </a:lnTo>
                  <a:lnTo>
                    <a:pt x="193058" y="1445937"/>
                  </a:lnTo>
                  <a:lnTo>
                    <a:pt x="241808" y="1450847"/>
                  </a:lnTo>
                  <a:lnTo>
                    <a:pt x="2886964" y="1450847"/>
                  </a:lnTo>
                  <a:lnTo>
                    <a:pt x="2935713" y="1445937"/>
                  </a:lnTo>
                  <a:lnTo>
                    <a:pt x="2981110" y="1431853"/>
                  </a:lnTo>
                  <a:lnTo>
                    <a:pt x="3022186" y="1409566"/>
                  </a:lnTo>
                  <a:lnTo>
                    <a:pt x="3057969" y="1380045"/>
                  </a:lnTo>
                  <a:lnTo>
                    <a:pt x="3087490" y="1344262"/>
                  </a:lnTo>
                  <a:lnTo>
                    <a:pt x="3109777" y="1303186"/>
                  </a:lnTo>
                  <a:lnTo>
                    <a:pt x="3123861" y="1257789"/>
                  </a:lnTo>
                  <a:lnTo>
                    <a:pt x="3128772" y="1209039"/>
                  </a:lnTo>
                  <a:lnTo>
                    <a:pt x="3128772" y="241807"/>
                  </a:lnTo>
                  <a:lnTo>
                    <a:pt x="3123861" y="193058"/>
                  </a:lnTo>
                  <a:lnTo>
                    <a:pt x="3109777" y="147661"/>
                  </a:lnTo>
                  <a:lnTo>
                    <a:pt x="3087490" y="106585"/>
                  </a:lnTo>
                  <a:lnTo>
                    <a:pt x="3057969" y="70802"/>
                  </a:lnTo>
                  <a:lnTo>
                    <a:pt x="3022186" y="41281"/>
                  </a:lnTo>
                  <a:lnTo>
                    <a:pt x="2981110" y="18994"/>
                  </a:lnTo>
                  <a:lnTo>
                    <a:pt x="2935713" y="4910"/>
                  </a:lnTo>
                  <a:lnTo>
                    <a:pt x="288696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623" name="Google Shape;109;p11"/>
            <p:cNvSpPr/>
            <p:nvPr/>
          </p:nvSpPr>
          <p:spPr>
            <a:xfrm>
              <a:off x="5621273" y="3128010"/>
              <a:ext cx="3129280" cy="1450975"/>
            </a:xfrm>
            <a:custGeom>
              <a:avLst/>
              <a:gdLst/>
              <a:ahLst/>
              <a:cxnLst/>
              <a:rect l="l" t="t" r="r" b="b"/>
              <a:pathLst>
                <a:path w="3129279" h="1450975" extrusionOk="0">
                  <a:moveTo>
                    <a:pt x="0" y="241807"/>
                  </a:moveTo>
                  <a:lnTo>
                    <a:pt x="4910" y="193058"/>
                  </a:lnTo>
                  <a:lnTo>
                    <a:pt x="18994" y="147661"/>
                  </a:lnTo>
                  <a:lnTo>
                    <a:pt x="41281" y="106585"/>
                  </a:lnTo>
                  <a:lnTo>
                    <a:pt x="70802" y="70802"/>
                  </a:lnTo>
                  <a:lnTo>
                    <a:pt x="106585" y="41281"/>
                  </a:lnTo>
                  <a:lnTo>
                    <a:pt x="147661" y="18994"/>
                  </a:lnTo>
                  <a:lnTo>
                    <a:pt x="193058" y="4910"/>
                  </a:lnTo>
                  <a:lnTo>
                    <a:pt x="241808" y="0"/>
                  </a:lnTo>
                  <a:lnTo>
                    <a:pt x="2886964" y="0"/>
                  </a:lnTo>
                  <a:lnTo>
                    <a:pt x="2935713" y="4910"/>
                  </a:lnTo>
                  <a:lnTo>
                    <a:pt x="2981110" y="18994"/>
                  </a:lnTo>
                  <a:lnTo>
                    <a:pt x="3022186" y="41281"/>
                  </a:lnTo>
                  <a:lnTo>
                    <a:pt x="3057969" y="70802"/>
                  </a:lnTo>
                  <a:lnTo>
                    <a:pt x="3087490" y="106585"/>
                  </a:lnTo>
                  <a:lnTo>
                    <a:pt x="3109777" y="147661"/>
                  </a:lnTo>
                  <a:lnTo>
                    <a:pt x="3123861" y="193058"/>
                  </a:lnTo>
                  <a:lnTo>
                    <a:pt x="3128772" y="241807"/>
                  </a:lnTo>
                  <a:lnTo>
                    <a:pt x="3128772" y="1209039"/>
                  </a:lnTo>
                  <a:lnTo>
                    <a:pt x="3123861" y="1257789"/>
                  </a:lnTo>
                  <a:lnTo>
                    <a:pt x="3109777" y="1303186"/>
                  </a:lnTo>
                  <a:lnTo>
                    <a:pt x="3087490" y="1344262"/>
                  </a:lnTo>
                  <a:lnTo>
                    <a:pt x="3057969" y="1380045"/>
                  </a:lnTo>
                  <a:lnTo>
                    <a:pt x="3022186" y="1409566"/>
                  </a:lnTo>
                  <a:lnTo>
                    <a:pt x="2981110" y="1431853"/>
                  </a:lnTo>
                  <a:lnTo>
                    <a:pt x="2935713" y="1445937"/>
                  </a:lnTo>
                  <a:lnTo>
                    <a:pt x="2886964" y="1450847"/>
                  </a:lnTo>
                  <a:lnTo>
                    <a:pt x="241808" y="1450847"/>
                  </a:lnTo>
                  <a:lnTo>
                    <a:pt x="193058" y="1445937"/>
                  </a:lnTo>
                  <a:lnTo>
                    <a:pt x="147661" y="1431853"/>
                  </a:lnTo>
                  <a:lnTo>
                    <a:pt x="106585" y="1409566"/>
                  </a:lnTo>
                  <a:lnTo>
                    <a:pt x="70802" y="1380045"/>
                  </a:lnTo>
                  <a:lnTo>
                    <a:pt x="41281" y="1344262"/>
                  </a:lnTo>
                  <a:lnTo>
                    <a:pt x="18994" y="1303186"/>
                  </a:lnTo>
                  <a:lnTo>
                    <a:pt x="4910" y="1257789"/>
                  </a:lnTo>
                  <a:lnTo>
                    <a:pt x="0" y="1209039"/>
                  </a:lnTo>
                  <a:lnTo>
                    <a:pt x="0" y="241807"/>
                  </a:lnTo>
                  <a:close/>
                </a:path>
              </a:pathLst>
            </a:custGeom>
            <a:noFill/>
            <a:ln w="198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624" name="Google Shape;110;p11"/>
            <p:cNvSpPr/>
            <p:nvPr/>
          </p:nvSpPr>
          <p:spPr>
            <a:xfrm>
              <a:off x="6164071" y="3841877"/>
              <a:ext cx="68580" cy="15240"/>
            </a:xfrm>
            <a:custGeom>
              <a:avLst/>
              <a:gdLst/>
              <a:ahLst/>
              <a:cxnLst/>
              <a:rect l="l" t="t" r="r" b="b"/>
              <a:pathLst>
                <a:path w="68579" h="15239" extrusionOk="0">
                  <a:moveTo>
                    <a:pt x="6857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8579" y="1524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99C9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8625" name="Google Shape;111;p11"/>
          <p:cNvSpPr txBox="1"/>
          <p:nvPr/>
        </p:nvSpPr>
        <p:spPr>
          <a:xfrm>
            <a:off x="6032850" y="3504291"/>
            <a:ext cx="2717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our system</a:t>
            </a:r>
            <a:endParaRPr sz="2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2" name="Google Shape;112;p11"/>
          <p:cNvGrpSpPr/>
          <p:nvPr/>
        </p:nvGrpSpPr>
        <p:grpSpPr>
          <a:xfrm>
            <a:off x="787451" y="3132532"/>
            <a:ext cx="3895656" cy="1452880"/>
            <a:chOff x="1552193" y="3132581"/>
            <a:chExt cx="3130550" cy="1452880"/>
          </a:xfrm>
        </p:grpSpPr>
        <p:sp>
          <p:nvSpPr>
            <p:cNvPr id="1048626" name="Google Shape;113;p11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 extrusionOk="0">
                  <a:moveTo>
                    <a:pt x="2888234" y="0"/>
                  </a:moveTo>
                  <a:lnTo>
                    <a:pt x="242062" y="0"/>
                  </a:lnTo>
                  <a:lnTo>
                    <a:pt x="193265" y="4916"/>
                  </a:lnTo>
                  <a:lnTo>
                    <a:pt x="147822" y="19016"/>
                  </a:lnTo>
                  <a:lnTo>
                    <a:pt x="106703" y="41328"/>
                  </a:lnTo>
                  <a:lnTo>
                    <a:pt x="70881" y="70881"/>
                  </a:lnTo>
                  <a:lnTo>
                    <a:pt x="41328" y="106703"/>
                  </a:lnTo>
                  <a:lnTo>
                    <a:pt x="19016" y="147822"/>
                  </a:lnTo>
                  <a:lnTo>
                    <a:pt x="4916" y="193265"/>
                  </a:lnTo>
                  <a:lnTo>
                    <a:pt x="0" y="242062"/>
                  </a:lnTo>
                  <a:lnTo>
                    <a:pt x="0" y="1210309"/>
                  </a:lnTo>
                  <a:lnTo>
                    <a:pt x="4916" y="1259106"/>
                  </a:lnTo>
                  <a:lnTo>
                    <a:pt x="19016" y="1304549"/>
                  </a:lnTo>
                  <a:lnTo>
                    <a:pt x="41328" y="1345668"/>
                  </a:lnTo>
                  <a:lnTo>
                    <a:pt x="70881" y="1381490"/>
                  </a:lnTo>
                  <a:lnTo>
                    <a:pt x="106703" y="1411043"/>
                  </a:lnTo>
                  <a:lnTo>
                    <a:pt x="147822" y="1433355"/>
                  </a:lnTo>
                  <a:lnTo>
                    <a:pt x="193265" y="1447455"/>
                  </a:lnTo>
                  <a:lnTo>
                    <a:pt x="242062" y="1452371"/>
                  </a:lnTo>
                  <a:lnTo>
                    <a:pt x="2888234" y="1452371"/>
                  </a:lnTo>
                  <a:lnTo>
                    <a:pt x="2937030" y="1447455"/>
                  </a:lnTo>
                  <a:lnTo>
                    <a:pt x="2982473" y="1433355"/>
                  </a:lnTo>
                  <a:lnTo>
                    <a:pt x="3023592" y="1411043"/>
                  </a:lnTo>
                  <a:lnTo>
                    <a:pt x="3059414" y="1381490"/>
                  </a:lnTo>
                  <a:lnTo>
                    <a:pt x="3088967" y="1345668"/>
                  </a:lnTo>
                  <a:lnTo>
                    <a:pt x="3111279" y="1304549"/>
                  </a:lnTo>
                  <a:lnTo>
                    <a:pt x="3125379" y="1259106"/>
                  </a:lnTo>
                  <a:lnTo>
                    <a:pt x="3130296" y="1210309"/>
                  </a:lnTo>
                  <a:lnTo>
                    <a:pt x="3130296" y="242062"/>
                  </a:lnTo>
                  <a:lnTo>
                    <a:pt x="3125379" y="193265"/>
                  </a:lnTo>
                  <a:lnTo>
                    <a:pt x="3111279" y="147822"/>
                  </a:lnTo>
                  <a:lnTo>
                    <a:pt x="3088967" y="106703"/>
                  </a:lnTo>
                  <a:lnTo>
                    <a:pt x="3059414" y="70881"/>
                  </a:lnTo>
                  <a:lnTo>
                    <a:pt x="3023592" y="41328"/>
                  </a:lnTo>
                  <a:lnTo>
                    <a:pt x="2982473" y="19016"/>
                  </a:lnTo>
                  <a:lnTo>
                    <a:pt x="2937030" y="4916"/>
                  </a:lnTo>
                  <a:lnTo>
                    <a:pt x="2888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627" name="Google Shape;114;p11"/>
            <p:cNvSpPr/>
            <p:nvPr/>
          </p:nvSpPr>
          <p:spPr>
            <a:xfrm>
              <a:off x="1552193" y="3132581"/>
              <a:ext cx="3130550" cy="1452880"/>
            </a:xfrm>
            <a:custGeom>
              <a:avLst/>
              <a:gdLst/>
              <a:ahLst/>
              <a:cxnLst/>
              <a:rect l="l" t="t" r="r" b="b"/>
              <a:pathLst>
                <a:path w="3130550" h="1452879" extrusionOk="0">
                  <a:moveTo>
                    <a:pt x="0" y="242062"/>
                  </a:moveTo>
                  <a:lnTo>
                    <a:pt x="4916" y="193265"/>
                  </a:lnTo>
                  <a:lnTo>
                    <a:pt x="19016" y="147822"/>
                  </a:lnTo>
                  <a:lnTo>
                    <a:pt x="41328" y="106703"/>
                  </a:lnTo>
                  <a:lnTo>
                    <a:pt x="70881" y="70881"/>
                  </a:lnTo>
                  <a:lnTo>
                    <a:pt x="106703" y="41328"/>
                  </a:lnTo>
                  <a:lnTo>
                    <a:pt x="147822" y="19016"/>
                  </a:lnTo>
                  <a:lnTo>
                    <a:pt x="193265" y="4916"/>
                  </a:lnTo>
                  <a:lnTo>
                    <a:pt x="242062" y="0"/>
                  </a:lnTo>
                  <a:lnTo>
                    <a:pt x="2888234" y="0"/>
                  </a:lnTo>
                  <a:lnTo>
                    <a:pt x="2937030" y="4916"/>
                  </a:lnTo>
                  <a:lnTo>
                    <a:pt x="2982473" y="19016"/>
                  </a:lnTo>
                  <a:lnTo>
                    <a:pt x="3023592" y="41328"/>
                  </a:lnTo>
                  <a:lnTo>
                    <a:pt x="3059414" y="70881"/>
                  </a:lnTo>
                  <a:lnTo>
                    <a:pt x="3088967" y="106703"/>
                  </a:lnTo>
                  <a:lnTo>
                    <a:pt x="3111279" y="147822"/>
                  </a:lnTo>
                  <a:lnTo>
                    <a:pt x="3125379" y="193265"/>
                  </a:lnTo>
                  <a:lnTo>
                    <a:pt x="3130296" y="242062"/>
                  </a:lnTo>
                  <a:lnTo>
                    <a:pt x="3130296" y="1210309"/>
                  </a:lnTo>
                  <a:lnTo>
                    <a:pt x="3125379" y="1259106"/>
                  </a:lnTo>
                  <a:lnTo>
                    <a:pt x="3111279" y="1304549"/>
                  </a:lnTo>
                  <a:lnTo>
                    <a:pt x="3088967" y="1345668"/>
                  </a:lnTo>
                  <a:lnTo>
                    <a:pt x="3059414" y="1381490"/>
                  </a:lnTo>
                  <a:lnTo>
                    <a:pt x="3023592" y="1411043"/>
                  </a:lnTo>
                  <a:lnTo>
                    <a:pt x="2982473" y="1433355"/>
                  </a:lnTo>
                  <a:lnTo>
                    <a:pt x="2937030" y="1447455"/>
                  </a:lnTo>
                  <a:lnTo>
                    <a:pt x="2888234" y="1452371"/>
                  </a:lnTo>
                  <a:lnTo>
                    <a:pt x="242062" y="1452371"/>
                  </a:lnTo>
                  <a:lnTo>
                    <a:pt x="193265" y="1447455"/>
                  </a:lnTo>
                  <a:lnTo>
                    <a:pt x="147822" y="1433355"/>
                  </a:lnTo>
                  <a:lnTo>
                    <a:pt x="106703" y="1411043"/>
                  </a:lnTo>
                  <a:lnTo>
                    <a:pt x="70881" y="1381490"/>
                  </a:lnTo>
                  <a:lnTo>
                    <a:pt x="41328" y="1345668"/>
                  </a:lnTo>
                  <a:lnTo>
                    <a:pt x="19016" y="1304549"/>
                  </a:lnTo>
                  <a:lnTo>
                    <a:pt x="4916" y="1259106"/>
                  </a:lnTo>
                  <a:lnTo>
                    <a:pt x="0" y="1210309"/>
                  </a:lnTo>
                  <a:lnTo>
                    <a:pt x="0" y="242062"/>
                  </a:lnTo>
                  <a:close/>
                </a:path>
              </a:pathLst>
            </a:custGeom>
            <a:noFill/>
            <a:ln w="25900" cap="flat" cmpd="sng">
              <a:solidFill>
                <a:srgbClr val="161E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48628" name="Google Shape;115;p11"/>
          <p:cNvSpPr txBox="1"/>
          <p:nvPr/>
        </p:nvSpPr>
        <p:spPr>
          <a:xfrm>
            <a:off x="1143000" y="3429000"/>
            <a:ext cx="33327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u="sng" dirty="0" smtClean="0">
                <a:solidFill>
                  <a:srgbClr val="539F20"/>
                </a:solidFill>
                <a:latin typeface="Trebuchet MS"/>
                <a:ea typeface="Trebuchet MS"/>
                <a:cs typeface="Trebuchet MS"/>
                <a:sym typeface="Trebuchet MS"/>
              </a:rPr>
              <a:t>Chat Application</a:t>
            </a:r>
            <a:endParaRPr sz="21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45728" name="Google Shape;117;p11"/>
          <p:cNvCxnSpPr>
            <a:cxnSpLocks/>
          </p:cNvCxnSpPr>
          <p:nvPr/>
        </p:nvCxnSpPr>
        <p:spPr>
          <a:xfrm flipH="1">
            <a:off x="3048000" y="1752600"/>
            <a:ext cx="990600" cy="12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729" name="Google Shape;118;p11"/>
          <p:cNvCxnSpPr>
            <a:cxnSpLocks/>
            <a:stCxn id="1048621" idx="2"/>
          </p:cNvCxnSpPr>
          <p:nvPr/>
        </p:nvCxnSpPr>
        <p:spPr>
          <a:xfrm>
            <a:off x="5566111" y="1592981"/>
            <a:ext cx="1542648" cy="14548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23;p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32" name="Google Shape;124;p12"/>
          <p:cNvSpPr txBox="1">
            <a:spLocks noGrp="1"/>
          </p:cNvSpPr>
          <p:nvPr>
            <p:ph type="title"/>
          </p:nvPr>
        </p:nvSpPr>
        <p:spPr>
          <a:xfrm>
            <a:off x="1108659" y="1313510"/>
            <a:ext cx="712080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90C225"/>
                </a:solidFill>
              </a:rPr>
              <a:t>What is </a:t>
            </a:r>
            <a:r>
              <a:rPr lang="en-US" sz="4000" b="1" dirty="0" smtClean="0">
                <a:solidFill>
                  <a:srgbClr val="90C225"/>
                </a:solidFill>
              </a:rPr>
              <a:t>chat application</a:t>
            </a:r>
            <a:endParaRPr sz="4000" b="1" dirty="0"/>
          </a:p>
        </p:txBody>
      </p:sp>
      <p:sp>
        <p:nvSpPr>
          <p:cNvPr id="1048633" name="Google Shape;125;p12"/>
          <p:cNvSpPr txBox="1"/>
          <p:nvPr/>
        </p:nvSpPr>
        <p:spPr>
          <a:xfrm>
            <a:off x="1108658" y="3021329"/>
            <a:ext cx="9864141" cy="530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lvl="0" indent="-368934">
              <a:buClr>
                <a:srgbClr val="90C225"/>
              </a:buClr>
              <a:buSzPts val="2300"/>
              <a:buFont typeface="Noto Sans Symbols"/>
              <a:buChar char="❖"/>
            </a:pPr>
            <a:r>
              <a:rPr lang="en-US" sz="2800" dirty="0">
                <a:latin typeface="Trebuchet MS" pitchFamily="34" charset="0"/>
              </a:rPr>
              <a:t>Online chat may refer to any kind of communication over the Internet that offers a real-time transmission of text messages from sender to </a:t>
            </a:r>
            <a:r>
              <a:rPr lang="en-US" sz="2800" dirty="0" smtClean="0">
                <a:latin typeface="Trebuchet MS" pitchFamily="34" charset="0"/>
              </a:rPr>
              <a:t>receiver.</a:t>
            </a:r>
          </a:p>
          <a:p>
            <a:pPr marL="355600" indent="-368934">
              <a:buClr>
                <a:srgbClr val="90C225"/>
              </a:buClr>
              <a:buSzPts val="2300"/>
              <a:buFont typeface="Noto Sans Symbols"/>
              <a:buChar char="❖"/>
            </a:pPr>
            <a:endParaRPr lang="en-US" sz="2800" dirty="0" smtClean="0"/>
          </a:p>
          <a:p>
            <a:pPr marL="355600" indent="-368934">
              <a:buClr>
                <a:srgbClr val="90C225"/>
              </a:buClr>
              <a:buSzPts val="2300"/>
              <a:buFont typeface="Noto Sans Symbols"/>
              <a:buChar char="❖"/>
            </a:pPr>
            <a:r>
              <a:rPr lang="en-US" sz="2800" dirty="0" smtClean="0"/>
              <a:t>Online </a:t>
            </a:r>
            <a:r>
              <a:rPr lang="en-US" sz="2800" dirty="0"/>
              <a:t>chat in a less stringent definition may be primarily any direct </a:t>
            </a:r>
            <a:r>
              <a:rPr lang="en-US" sz="2800" dirty="0" smtClean="0"/>
              <a:t>text-based, one-on-one </a:t>
            </a:r>
            <a:r>
              <a:rPr lang="en-US" sz="2800" dirty="0"/>
              <a:t>chat or one-to-many group </a:t>
            </a:r>
            <a:r>
              <a:rPr lang="en-US" sz="2800" dirty="0" smtClean="0"/>
              <a:t>chat.</a:t>
            </a:r>
            <a:endParaRPr lang="en-IN" sz="2800" dirty="0"/>
          </a:p>
          <a:p>
            <a:pPr marL="355600" lvl="0" indent="-368934">
              <a:buClr>
                <a:srgbClr val="90C225"/>
              </a:buClr>
              <a:buSzPts val="2300"/>
              <a:buFont typeface="Noto Sans Symbols"/>
              <a:buChar char="❖"/>
            </a:pPr>
            <a:endParaRPr sz="2800" b="1" dirty="0">
              <a:latin typeface="Trebuchet MS" pitchFamily="34" charset="0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0" name="Google Shape;126;p12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31;p13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 extrusionOk="0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37" name="Google Shape;132;p13"/>
          <p:cNvSpPr txBox="1">
            <a:spLocks noGrp="1"/>
          </p:cNvSpPr>
          <p:nvPr>
            <p:ph type="title"/>
          </p:nvPr>
        </p:nvSpPr>
        <p:spPr>
          <a:xfrm>
            <a:off x="756310" y="623061"/>
            <a:ext cx="3495040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90C225"/>
                </a:solidFill>
              </a:rPr>
              <a:t>Our System</a:t>
            </a:r>
            <a:endParaRPr sz="5400"/>
          </a:p>
        </p:txBody>
      </p:sp>
      <p:sp>
        <p:nvSpPr>
          <p:cNvPr id="1048638" name="Google Shape;133;p13"/>
          <p:cNvSpPr txBox="1"/>
          <p:nvPr/>
        </p:nvSpPr>
        <p:spPr>
          <a:xfrm>
            <a:off x="756310" y="2184907"/>
            <a:ext cx="10216490" cy="641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rm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90C225"/>
                </a:solidFill>
              </a:rPr>
              <a:t></a:t>
            </a:r>
            <a:r>
              <a:rPr lang="en-US" sz="4400" b="1" dirty="0">
                <a:solidFill>
                  <a:srgbClr val="90C225"/>
                </a:solidFill>
              </a:rPr>
              <a:t>	</a:t>
            </a:r>
            <a:r>
              <a:rPr lang="en-US" sz="44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Our System is </a:t>
            </a:r>
            <a:r>
              <a:rPr lang="en-US" sz="4400" b="1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 Real Time Chat Application  </a:t>
            </a:r>
            <a:r>
              <a:rPr lang="en-US" sz="44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website from where people  can </a:t>
            </a:r>
            <a:r>
              <a:rPr lang="en-US" sz="4400" b="1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chat </a:t>
            </a:r>
            <a:r>
              <a:rPr lang="en-US" sz="44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online.</a:t>
            </a:r>
            <a:endParaRPr sz="44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260350" lvl="0" indent="-342900" algn="l" rtl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90C225"/>
                </a:solidFill>
              </a:rPr>
              <a:t>	</a:t>
            </a:r>
            <a:r>
              <a:rPr lang="en-US" sz="4000" b="1" dirty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Admin </a:t>
            </a:r>
            <a:r>
              <a:rPr lang="en-US" sz="4000" b="1" dirty="0" smtClean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mange the user database .</a:t>
            </a:r>
          </a:p>
          <a:p>
            <a:pPr marL="355600" marR="260350" lvl="0" indent="-342900" algn="l" rtl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None/>
            </a:pPr>
            <a:endParaRPr sz="40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1" name="Google Shape;134;p13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39;p14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42" name="Google Shape;140;p14"/>
          <p:cNvSpPr txBox="1">
            <a:spLocks noGrp="1"/>
          </p:cNvSpPr>
          <p:nvPr>
            <p:ph type="title"/>
          </p:nvPr>
        </p:nvSpPr>
        <p:spPr>
          <a:xfrm>
            <a:off x="1753616" y="447802"/>
            <a:ext cx="6939280" cy="124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90C225"/>
                </a:solidFill>
              </a:rPr>
              <a:t>THE PROCESS OF </a:t>
            </a:r>
            <a:r>
              <a:rPr lang="en-US" sz="4000" u="sng" dirty="0" smtClean="0">
                <a:solidFill>
                  <a:srgbClr val="90C225"/>
                </a:solidFill>
              </a:rPr>
              <a:t>chat application</a:t>
            </a:r>
            <a:endParaRPr sz="4000" u="sng" dirty="0"/>
          </a:p>
        </p:txBody>
      </p:sp>
      <p:pic>
        <p:nvPicPr>
          <p:cNvPr id="2097162" name="Google Shape;142;p1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image11.jpe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9372" y="1758463"/>
            <a:ext cx="9519919" cy="7033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47;p1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 extrusionOk="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8646" name="Google Shape;148;p15"/>
          <p:cNvSpPr txBox="1">
            <a:spLocks noGrp="1"/>
          </p:cNvSpPr>
          <p:nvPr>
            <p:ph type="title"/>
          </p:nvPr>
        </p:nvSpPr>
        <p:spPr>
          <a:xfrm>
            <a:off x="1455812" y="2064111"/>
            <a:ext cx="4250497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90C225"/>
                </a:solidFill>
              </a:rPr>
              <a:t>Features:</a:t>
            </a:r>
            <a:endParaRPr sz="5400" dirty="0"/>
          </a:p>
        </p:txBody>
      </p:sp>
      <p:sp>
        <p:nvSpPr>
          <p:cNvPr id="1048647" name="Google Shape;149;p15"/>
          <p:cNvSpPr txBox="1"/>
          <p:nvPr/>
        </p:nvSpPr>
        <p:spPr>
          <a:xfrm>
            <a:off x="1329688" y="3214690"/>
            <a:ext cx="8019264" cy="610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8425" rIns="0" bIns="0" anchor="t" anchorCtr="0"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User Login. Messaging is not only about sending text messages and pictures </a:t>
            </a:r>
            <a:r>
              <a:rPr lang="en-IN" sz="2800" dirty="0" smtClean="0"/>
              <a:t>now.</a:t>
            </a:r>
          </a:p>
          <a:p>
            <a:endParaRPr lang="en-IN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Message </a:t>
            </a:r>
            <a:r>
              <a:rPr lang="en-IN" sz="2800" dirty="0" smtClean="0"/>
              <a:t>Broadcasting.</a:t>
            </a:r>
          </a:p>
          <a:p>
            <a:pPr marL="457200" indent="-457200">
              <a:buFont typeface="Wingdings" pitchFamily="2" charset="2"/>
              <a:buChar char="v"/>
            </a:pPr>
            <a:endParaRPr lang="en-IN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smtClean="0"/>
              <a:t>Encryption.</a:t>
            </a:r>
          </a:p>
          <a:p>
            <a:pPr marL="457200" indent="-457200">
              <a:buFont typeface="Wingdings" pitchFamily="2" charset="2"/>
              <a:buChar char="v"/>
            </a:pPr>
            <a:endParaRPr lang="en-IN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 err="1"/>
              <a:t>Geolocation</a:t>
            </a:r>
            <a:r>
              <a:rPr lang="en-IN" sz="2800" dirty="0"/>
              <a:t>. </a:t>
            </a:r>
            <a:endParaRPr lang="en-IN" sz="2800" dirty="0" smtClean="0"/>
          </a:p>
          <a:p>
            <a:endParaRPr lang="en-IN" sz="2800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dirty="0"/>
              <a:t>Push Notifications.</a:t>
            </a:r>
          </a:p>
          <a:p>
            <a:pPr marL="457200" indent="-457200">
              <a:buFont typeface="Wingdings" pitchFamily="2" charset="2"/>
              <a:buChar char="v"/>
            </a:pPr>
            <a:endParaRPr lang="en-IN" sz="2800" dirty="0" smtClean="0"/>
          </a:p>
        </p:txBody>
      </p:sp>
      <p:pic>
        <p:nvPicPr>
          <p:cNvPr id="2097164" name="Google Shape;150;p15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155;p16"/>
          <p:cNvSpPr txBox="1">
            <a:spLocks noGrp="1"/>
          </p:cNvSpPr>
          <p:nvPr>
            <p:ph type="title"/>
          </p:nvPr>
        </p:nvSpPr>
        <p:spPr>
          <a:xfrm>
            <a:off x="1198988" y="4065959"/>
            <a:ext cx="7487664" cy="493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smtClean="0"/>
              <a:t>TOOLS :-</a:t>
            </a:r>
            <a:br>
              <a:rPr lang="en-IN" dirty="0" smtClean="0"/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1.REACTjs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2.Chatengine.io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.Nodejs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4.Vscode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5.github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6.internet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7.chrome browser (or any other   web application)</a:t>
            </a:r>
            <a:r>
              <a:rPr lang="en-IN" dirty="0"/>
              <a:t/>
            </a:r>
            <a:br>
              <a:rPr lang="en-IN" dirty="0"/>
            </a:br>
            <a:endParaRPr dirty="0"/>
          </a:p>
        </p:txBody>
      </p:sp>
      <p:sp>
        <p:nvSpPr>
          <p:cNvPr id="1048657" name="Google Shape;157;p16"/>
          <p:cNvSpPr txBox="1"/>
          <p:nvPr/>
        </p:nvSpPr>
        <p:spPr>
          <a:xfrm>
            <a:off x="0" y="6977383"/>
            <a:ext cx="12191998" cy="652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150" rIns="0" bIns="0" anchor="t" anchorCtr="0">
            <a:noAutofit/>
          </a:bodyPr>
          <a:lstStyle/>
          <a:p>
            <a:pPr marL="6350" lvl="0" algn="l" rtl="0">
              <a:lnSpc>
                <a:spcPct val="123636"/>
              </a:lnSpc>
              <a:spcBef>
                <a:spcPts val="1200"/>
              </a:spcBef>
              <a:spcAft>
                <a:spcPts val="0"/>
              </a:spcAft>
              <a:buSzPts val="3500"/>
            </a:pPr>
            <a:endParaRPr sz="2300" b="1" dirty="0">
              <a:solidFill>
                <a:schemeClr val="dk1"/>
              </a:solidFill>
            </a:endParaRPr>
          </a:p>
        </p:txBody>
      </p:sp>
      <p:pic>
        <p:nvPicPr>
          <p:cNvPr id="2097165" name="Google Shape;158;p16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9675" y="0"/>
            <a:ext cx="3322324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8" name="Google Shape;159;p16"/>
          <p:cNvSpPr txBox="1"/>
          <p:nvPr/>
        </p:nvSpPr>
        <p:spPr>
          <a:xfrm>
            <a:off x="1198988" y="2860856"/>
            <a:ext cx="631404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90C225"/>
                </a:solidFill>
                <a:latin typeface="Calibri"/>
                <a:ea typeface="Calibri"/>
                <a:cs typeface="Calibri"/>
                <a:sym typeface="Calibri"/>
              </a:rPr>
              <a:t>Technology used</a:t>
            </a:r>
            <a:endParaRPr sz="4600" b="1" dirty="0">
              <a:solidFill>
                <a:srgbClr val="90C2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318</Words>
  <Application>Microsoft Office PowerPoint</Application>
  <PresentationFormat>Custom</PresentationFormat>
  <Paragraphs>73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Noto Sans Symbols</vt:lpstr>
      <vt:lpstr>Trebuchet MS</vt:lpstr>
      <vt:lpstr>Wingdings</vt:lpstr>
      <vt:lpstr>Office Theme</vt:lpstr>
      <vt:lpstr>PowerPoint Presentation</vt:lpstr>
      <vt:lpstr>PowerPoint Presentation</vt:lpstr>
      <vt:lpstr>Presentation on CHAT APPLICATION</vt:lpstr>
      <vt:lpstr>PowerPoint Presentation</vt:lpstr>
      <vt:lpstr>What is chat application</vt:lpstr>
      <vt:lpstr>Our System</vt:lpstr>
      <vt:lpstr>THE PROCESS OF chat application</vt:lpstr>
      <vt:lpstr>Features:</vt:lpstr>
      <vt:lpstr>TOOLS :- 1.REACTjs 2.Chatengine.io 3.Nodejs 4.Vscode 5.github 6.internet 7.chrome browser (or any other   web application) </vt:lpstr>
      <vt:lpstr>PowerPoint Presentation</vt:lpstr>
      <vt:lpstr>                 Activity diagram</vt:lpstr>
      <vt:lpstr>Use case diagram Authntication system</vt:lpstr>
      <vt:lpstr>ADVANTAGES OF chat application</vt:lpstr>
      <vt:lpstr>DISADVANTAGES OF chat application.</vt:lpstr>
      <vt:lpstr>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</dc:creator>
  <cp:lastModifiedBy>Kush Mittal</cp:lastModifiedBy>
  <cp:revision>8</cp:revision>
  <dcterms:created xsi:type="dcterms:W3CDTF">2021-04-21T18:54:30Z</dcterms:created>
  <dcterms:modified xsi:type="dcterms:W3CDTF">2021-05-10T15:05:10Z</dcterms:modified>
</cp:coreProperties>
</file>