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32707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32707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32707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32707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9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32707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32707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b32707bc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b32707b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b32707bc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b32707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b3270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b3270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1f6a82e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1f6a82e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f6a82e5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1f6a82e5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1f6a82e5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1f6a82e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1f6a82e5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1f6a82e5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1f6a82e5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1f6a82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b32707bc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b32707bc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ML@NOVA: </a:t>
            </a:r>
            <a:br>
              <a:rPr lang="en" dirty="0"/>
            </a:br>
            <a:r>
              <a:rPr lang="en" dirty="0"/>
              <a:t>57672_60599_67548</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Semi-Supervised Learning for Predicting Survival Time in Multiple Myeloma Patients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and insights</a:t>
            </a:r>
            <a:endParaRPr/>
          </a:p>
        </p:txBody>
      </p:sp>
      <p:sp>
        <p:nvSpPr>
          <p:cNvPr id="109" name="Google Shape;109;p22"/>
          <p:cNvSpPr txBox="1">
            <a:spLocks noGrp="1"/>
          </p:cNvSpPr>
          <p:nvPr>
            <p:ph type="body" idx="1"/>
          </p:nvPr>
        </p:nvSpPr>
        <p:spPr>
          <a:xfrm>
            <a:off x="311700" y="1017725"/>
            <a:ext cx="8520600" cy="4125775"/>
          </a:xfrm>
          <a:prstGeom prst="rect">
            <a:avLst/>
          </a:prstGeom>
        </p:spPr>
        <p:txBody>
          <a:bodyPr spcFirstLastPara="1" wrap="square" lIns="91425" tIns="91425" rIns="91425" bIns="91425" anchor="t" anchorCtr="0">
            <a:normAutofit fontScale="85000" lnSpcReduction="10000"/>
          </a:bodyPr>
          <a:lstStyle/>
          <a:p>
            <a:pPr marL="0" indent="0">
              <a:spcAft>
                <a:spcPts val="1200"/>
              </a:spcAft>
              <a:buNone/>
            </a:pPr>
            <a:r>
              <a:rPr lang="en-US" dirty="0"/>
              <a:t>The models that generated the best results were mostly linear regression models and ridge regression models, using either:</a:t>
            </a:r>
          </a:p>
          <a:p>
            <a:pPr marL="285750" indent="-285750">
              <a:spcAft>
                <a:spcPts val="1200"/>
              </a:spcAft>
            </a:pPr>
            <a:r>
              <a:rPr lang="en-US" dirty="0"/>
              <a:t>A simple imputer to handle missing data and applying </a:t>
            </a:r>
            <a:r>
              <a:rPr lang="en-US" dirty="0" err="1"/>
              <a:t>sklearn’s</a:t>
            </a:r>
            <a:r>
              <a:rPr lang="en-US" dirty="0"/>
              <a:t> PCA dimensionality reduction </a:t>
            </a:r>
          </a:p>
          <a:p>
            <a:pPr marL="285750" indent="-285750">
              <a:spcAft>
                <a:spcPts val="1200"/>
              </a:spcAft>
            </a:pPr>
            <a:r>
              <a:rPr lang="en-US" dirty="0" err="1"/>
              <a:t>statsmodels</a:t>
            </a:r>
            <a:r>
              <a:rPr lang="en-US" dirty="0"/>
              <a:t>’ PCA built-in transformer for scaling and handling missing data without applying dimensionality reduction.</a:t>
            </a:r>
          </a:p>
          <a:p>
            <a:pPr marL="0" indent="0">
              <a:spcAft>
                <a:spcPts val="1200"/>
              </a:spcAft>
              <a:buNone/>
            </a:pPr>
            <a:r>
              <a:rPr lang="en-US" dirty="0"/>
              <a:t>Since the some of the best models were using data that was reduced to 2 dimensions it is possible to see why linear regression and ridge regression were favored in the end.</a:t>
            </a:r>
          </a:p>
          <a:p>
            <a:pPr marL="0" indent="0">
              <a:spcAft>
                <a:spcPts val="1200"/>
              </a:spcAft>
              <a:buNone/>
            </a:pPr>
            <a:r>
              <a:rPr lang="en-US" dirty="0"/>
              <a:t>Leveraging unlabeled data did not turn out to be a massive improvement, and the best model did not use it.</a:t>
            </a:r>
          </a:p>
          <a:p>
            <a:pPr marL="0" indent="0">
              <a:spcAft>
                <a:spcPts val="1200"/>
              </a:spcAft>
              <a:buNone/>
            </a:pPr>
            <a:r>
              <a:rPr lang="en-US" dirty="0"/>
              <a:t>In the following 2 slides will be a chart of training and validation errors (</a:t>
            </a:r>
            <a:r>
              <a:rPr lang="en-US" dirty="0" err="1"/>
              <a:t>cMSE</a:t>
            </a:r>
            <a:r>
              <a:rPr lang="en-US" dirty="0"/>
              <a:t>) for various models, purely supervised and semi-supervised, respectively. (Do note that linear and regression models have very similar errors and might overwrite one another in the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4"/>
            <a:ext cx="2687532" cy="9570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Supervised performance</a:t>
            </a:r>
            <a:endParaRPr dirty="0"/>
          </a:p>
        </p:txBody>
      </p:sp>
      <p:pic>
        <p:nvPicPr>
          <p:cNvPr id="3" name="Picture 2" descr="A graph with different colored lines&#10;&#10;Description automatically generated">
            <a:extLst>
              <a:ext uri="{FF2B5EF4-FFF2-40B4-BE49-F238E27FC236}">
                <a16:creationId xmlns:a16="http://schemas.microsoft.com/office/drawing/2014/main" id="{7DC9D64E-F61E-5F3D-96FC-1F0CCA785B1E}"/>
              </a:ext>
            </a:extLst>
          </p:cNvPr>
          <p:cNvPicPr>
            <a:picLocks noChangeAspect="1"/>
          </p:cNvPicPr>
          <p:nvPr/>
        </p:nvPicPr>
        <p:blipFill>
          <a:blip r:embed="rId3"/>
          <a:stretch>
            <a:fillRect/>
          </a:stretch>
        </p:blipFill>
        <p:spPr>
          <a:xfrm>
            <a:off x="2804160" y="0"/>
            <a:ext cx="6339841" cy="5143500"/>
          </a:xfrm>
          <a:prstGeom prst="rect">
            <a:avLst/>
          </a:prstGeom>
        </p:spPr>
      </p:pic>
    </p:spTree>
    <p:extLst>
      <p:ext uri="{BB962C8B-B14F-4D97-AF65-F5344CB8AC3E}">
        <p14:creationId xmlns:p14="http://schemas.microsoft.com/office/powerpoint/2010/main" val="254855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0" y="445024"/>
            <a:ext cx="2675340" cy="129843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Semi-supervised performance</a:t>
            </a:r>
            <a:endParaRPr dirty="0"/>
          </a:p>
        </p:txBody>
      </p:sp>
      <p:pic>
        <p:nvPicPr>
          <p:cNvPr id="4" name="Picture 3" descr="A graph with different colored lines&#10;&#10;Description automatically generated">
            <a:extLst>
              <a:ext uri="{FF2B5EF4-FFF2-40B4-BE49-F238E27FC236}">
                <a16:creationId xmlns:a16="http://schemas.microsoft.com/office/drawing/2014/main" id="{5DD0CBB6-F553-10E2-6F5B-DD7B7CBE55C4}"/>
              </a:ext>
            </a:extLst>
          </p:cNvPr>
          <p:cNvPicPr>
            <a:picLocks noChangeAspect="1"/>
          </p:cNvPicPr>
          <p:nvPr/>
        </p:nvPicPr>
        <p:blipFill>
          <a:blip r:embed="rId3"/>
          <a:stretch>
            <a:fillRect/>
          </a:stretch>
        </p:blipFill>
        <p:spPr>
          <a:xfrm>
            <a:off x="2816352" y="0"/>
            <a:ext cx="6327648" cy="5143500"/>
          </a:xfrm>
          <a:prstGeom prst="rect">
            <a:avLst/>
          </a:prstGeom>
        </p:spPr>
      </p:pic>
    </p:spTree>
    <p:extLst>
      <p:ext uri="{BB962C8B-B14F-4D97-AF65-F5344CB8AC3E}">
        <p14:creationId xmlns:p14="http://schemas.microsoft.com/office/powerpoint/2010/main" val="237894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wrong</a:t>
            </a:r>
            <a:endParaRPr/>
          </a:p>
        </p:txBody>
      </p:sp>
      <p:sp>
        <p:nvSpPr>
          <p:cNvPr id="115" name="Google Shape;115;p23"/>
          <p:cNvSpPr txBox="1">
            <a:spLocks noGrp="1"/>
          </p:cNvSpPr>
          <p:nvPr>
            <p:ph type="body" idx="1"/>
          </p:nvPr>
        </p:nvSpPr>
        <p:spPr>
          <a:xfrm>
            <a:off x="311700" y="1017726"/>
            <a:ext cx="8520600" cy="3920034"/>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Clustering was not experimented with</a:t>
            </a:r>
          </a:p>
          <a:p>
            <a:pPr marL="285750" indent="-285750">
              <a:spcAft>
                <a:spcPts val="1200"/>
              </a:spcAft>
            </a:pPr>
            <a:r>
              <a:rPr lang="en-US" dirty="0"/>
              <a:t>Tree </a:t>
            </a:r>
            <a:r>
              <a:rPr lang="en-US"/>
              <a:t>models tended </a:t>
            </a:r>
            <a:r>
              <a:rPr lang="en-US" dirty="0"/>
              <a:t>to overfit the data</a:t>
            </a:r>
          </a:p>
          <a:p>
            <a:pPr marL="285750" indent="-285750">
              <a:spcAft>
                <a:spcPts val="1200"/>
              </a:spcAft>
            </a:pPr>
            <a:r>
              <a:rPr lang="en-US" dirty="0"/>
              <a:t>For some reason, using </a:t>
            </a:r>
            <a:r>
              <a:rPr lang="en-US" dirty="0" err="1"/>
              <a:t>statsmodels</a:t>
            </a:r>
            <a:r>
              <a:rPr lang="en-US" dirty="0"/>
              <a:t>’ PCA results in a worse performance than other models that do not use it when using it to perform its role in dimensionality reduction. However, when using it for its built-in scaling on the data only we obtained the best results. This may be to an oversight in the current implementation</a:t>
            </a:r>
          </a:p>
          <a:p>
            <a:pPr marL="285750" indent="-285750">
              <a:spcAft>
                <a:spcPts val="1200"/>
              </a:spcAft>
            </a:pPr>
            <a:r>
              <a:rPr lang="en-US" dirty="0"/>
              <a:t>For the final prediction, a single model was used that was fitted with all the labeled data. This could have been improved in other ways, like using an ensemble of models or using different models depending on if the sample to predict was a censored one or not (by training a classifier to predict if a sample is censored or not in the test data</a:t>
            </a:r>
          </a:p>
          <a:p>
            <a:pPr marL="285750" indent="-285750">
              <a:spcAft>
                <a:spcPts val="1200"/>
              </a:spcAft>
            </a:pPr>
            <a:r>
              <a:rPr lang="en-US" dirty="0"/>
              <a:t>Besides </a:t>
            </a:r>
            <a:r>
              <a:rPr lang="en-US" dirty="0" err="1"/>
              <a:t>statsmodels</a:t>
            </a:r>
            <a:r>
              <a:rPr lang="en-US" dirty="0"/>
              <a:t>’ PCA, the only preprocessing done to the data in terms of scaling and encoding was with the use of </a:t>
            </a:r>
            <a:r>
              <a:rPr lang="en-US" dirty="0" err="1"/>
              <a:t>StandardScaler</a:t>
            </a:r>
            <a:r>
              <a:rPr lang="en-US" dirty="0"/>
              <a:t> and </a:t>
            </a:r>
            <a:r>
              <a:rPr lang="en-US" dirty="0" err="1"/>
              <a:t>OrdinalEncoder</a:t>
            </a:r>
            <a:r>
              <a:rPr lang="en-US" dirty="0"/>
              <a:t> only, respectively. This was due to complications of how certain combinations of transformers and models worked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great</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With the teacher’s help, we were able to use the </a:t>
            </a:r>
            <a:r>
              <a:rPr lang="en-US" dirty="0" err="1"/>
              <a:t>statsmodels</a:t>
            </a:r>
            <a:r>
              <a:rPr lang="en-US" dirty="0"/>
              <a:t>’ PCA through a wrapper class to be used in a </a:t>
            </a:r>
            <a:r>
              <a:rPr lang="en-US" dirty="0" err="1"/>
              <a:t>sklearn</a:t>
            </a:r>
            <a:r>
              <a:rPr lang="en-US" dirty="0"/>
              <a:t> pipeline.</a:t>
            </a:r>
          </a:p>
          <a:p>
            <a:pPr marL="285750" indent="-285750">
              <a:spcAft>
                <a:spcPts val="1200"/>
              </a:spcAft>
            </a:pPr>
            <a:r>
              <a:rPr lang="en-US" dirty="0"/>
              <a:t>The same was also applied to a wrapper class for a transformer that was fit on the unlabeled data as well as the labeled data.</a:t>
            </a:r>
          </a:p>
          <a:p>
            <a:pPr marL="285750" indent="-285750">
              <a:spcAft>
                <a:spcPts val="1200"/>
              </a:spcAft>
            </a:pPr>
            <a:r>
              <a:rPr lang="en-US" dirty="0"/>
              <a:t>Appropriate cross validation was applied which was shown in the Kaggle competition scores since our score did not drop after the competition closed</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identification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Name 1: Nuno Nogueira</a:t>
            </a:r>
            <a:endParaRPr dirty="0"/>
          </a:p>
          <a:p>
            <a:pPr marL="0" lvl="0" indent="0" algn="l" rtl="0">
              <a:spcBef>
                <a:spcPts val="1200"/>
              </a:spcBef>
              <a:spcAft>
                <a:spcPts val="0"/>
              </a:spcAft>
              <a:buNone/>
            </a:pPr>
            <a:r>
              <a:rPr lang="en" dirty="0"/>
              <a:t>Number 1: 60599</a:t>
            </a:r>
            <a:endParaRPr dirty="0"/>
          </a:p>
          <a:p>
            <a:pPr marL="0" lvl="0" indent="0" algn="l" rtl="0">
              <a:spcBef>
                <a:spcPts val="1200"/>
              </a:spcBef>
              <a:spcAft>
                <a:spcPts val="0"/>
              </a:spcAft>
              <a:buClr>
                <a:schemeClr val="dk1"/>
              </a:buClr>
              <a:buSzPts val="1100"/>
              <a:buFont typeface="Arial"/>
              <a:buNone/>
            </a:pPr>
            <a:r>
              <a:rPr lang="en" dirty="0"/>
              <a:t>Name 2: João Palma</a:t>
            </a:r>
            <a:endParaRPr dirty="0"/>
          </a:p>
          <a:p>
            <a:pPr marL="0" lvl="0" indent="0" algn="l" rtl="0">
              <a:spcBef>
                <a:spcPts val="1200"/>
              </a:spcBef>
              <a:spcAft>
                <a:spcPts val="0"/>
              </a:spcAft>
              <a:buClr>
                <a:schemeClr val="dk1"/>
              </a:buClr>
              <a:buSzPts val="1100"/>
              <a:buFont typeface="Arial"/>
              <a:buNone/>
            </a:pPr>
            <a:r>
              <a:rPr lang="en-GB" dirty="0"/>
              <a:t>Number 2: 57672</a:t>
            </a:r>
          </a:p>
          <a:p>
            <a:pPr marL="0" lvl="0" indent="0" algn="l" rtl="0">
              <a:spcBef>
                <a:spcPts val="1200"/>
              </a:spcBef>
              <a:spcAft>
                <a:spcPts val="0"/>
              </a:spcAft>
              <a:buClr>
                <a:schemeClr val="dk1"/>
              </a:buClr>
              <a:buSzPts val="1100"/>
              <a:buFont typeface="Arial"/>
              <a:buNone/>
            </a:pPr>
            <a:r>
              <a:rPr lang="en" dirty="0"/>
              <a:t>Name 3: Francisco Silva</a:t>
            </a:r>
            <a:endParaRPr dirty="0"/>
          </a:p>
          <a:p>
            <a:pPr marL="0" lvl="0" indent="0" algn="l" rtl="0">
              <a:spcBef>
                <a:spcPts val="1200"/>
              </a:spcBef>
              <a:spcAft>
                <a:spcPts val="0"/>
              </a:spcAft>
              <a:buClr>
                <a:schemeClr val="dk1"/>
              </a:buClr>
              <a:buSzPts val="1100"/>
              <a:buFont typeface="Arial"/>
              <a:buNone/>
            </a:pPr>
            <a:r>
              <a:rPr lang="en-GB" dirty="0"/>
              <a:t>Number 3: 67548</a:t>
            </a:r>
          </a:p>
          <a:p>
            <a:pPr marL="0" lvl="0" indent="0" algn="l" rtl="0">
              <a:spcBef>
                <a:spcPts val="1200"/>
              </a:spcBef>
              <a:spcAft>
                <a:spcPts val="0"/>
              </a:spcAft>
              <a:buNone/>
            </a:pPr>
            <a:r>
              <a:rPr lang="en" dirty="0"/>
              <a:t>Final score:   </a:t>
            </a:r>
            <a:endParaRPr dirty="0"/>
          </a:p>
          <a:p>
            <a:pPr marL="0" lvl="0" indent="0" algn="l" rtl="0">
              <a:spcBef>
                <a:spcPts val="1200"/>
              </a:spcBef>
              <a:spcAft>
                <a:spcPts val="1200"/>
              </a:spcAft>
              <a:buNone/>
            </a:pPr>
            <a:r>
              <a:rPr lang="en" dirty="0"/>
              <a:t>Leaderboard ranking: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and preprocessing</a:t>
            </a:r>
            <a:endParaRPr/>
          </a:p>
        </p:txBody>
      </p:sp>
      <p:sp>
        <p:nvSpPr>
          <p:cNvPr id="67" name="Google Shape;67;p15"/>
          <p:cNvSpPr txBox="1">
            <a:spLocks noGrp="1"/>
          </p:cNvSpPr>
          <p:nvPr>
            <p:ph type="body" idx="1"/>
          </p:nvPr>
        </p:nvSpPr>
        <p:spPr>
          <a:xfrm>
            <a:off x="311700" y="1017726"/>
            <a:ext cx="8520600" cy="402976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Preprocessing techniques applied included scalers and encoders for numerical and categorical data, respectively:</a:t>
            </a:r>
          </a:p>
          <a:p>
            <a:pPr marL="342900">
              <a:spcAft>
                <a:spcPts val="1200"/>
              </a:spcAft>
              <a:buFont typeface="+mj-lt"/>
              <a:buAutoNum type="arabicPeriod"/>
            </a:pPr>
            <a:r>
              <a:rPr lang="en-US" dirty="0"/>
              <a:t>Imputers (more about this in the next slide)</a:t>
            </a:r>
          </a:p>
          <a:p>
            <a:pPr marL="342900">
              <a:spcAft>
                <a:spcPts val="1200"/>
              </a:spcAft>
              <a:buFont typeface="+mj-lt"/>
              <a:buAutoNum type="arabicPeriod"/>
            </a:pPr>
            <a:r>
              <a:rPr lang="en-US" dirty="0"/>
              <a:t>Scaling and encoding</a:t>
            </a:r>
          </a:p>
          <a:p>
            <a:pPr marL="800100" lvl="1">
              <a:spcAft>
                <a:spcPts val="1200"/>
              </a:spcAft>
              <a:buFont typeface="+mj-lt"/>
              <a:buAutoNum type="arabicPeriod"/>
            </a:pPr>
            <a:r>
              <a:rPr lang="en-US" dirty="0" err="1"/>
              <a:t>StandardScaler</a:t>
            </a:r>
            <a:r>
              <a:rPr lang="en-US" dirty="0"/>
              <a:t>, for numerical data</a:t>
            </a:r>
          </a:p>
          <a:p>
            <a:pPr marL="800100" lvl="1">
              <a:spcAft>
                <a:spcPts val="1200"/>
              </a:spcAft>
              <a:buFont typeface="+mj-lt"/>
              <a:buAutoNum type="arabicPeriod"/>
            </a:pPr>
            <a:r>
              <a:rPr lang="en-US" dirty="0" err="1"/>
              <a:t>OrdinalEncoder</a:t>
            </a:r>
            <a:r>
              <a:rPr lang="en-US" dirty="0"/>
              <a:t>, for categorical data</a:t>
            </a:r>
          </a:p>
          <a:p>
            <a:pPr marL="342900">
              <a:spcAft>
                <a:spcPts val="1200"/>
              </a:spcAft>
              <a:buFont typeface="+mj-lt"/>
              <a:buAutoNum type="arabicPeriod"/>
            </a:pPr>
            <a:r>
              <a:rPr lang="en-US" dirty="0"/>
              <a:t>Dimensionality reduction</a:t>
            </a:r>
          </a:p>
          <a:p>
            <a:pPr marL="800100" lvl="1">
              <a:spcAft>
                <a:spcPts val="1200"/>
              </a:spcAft>
              <a:buFont typeface="+mj-lt"/>
              <a:buAutoNum type="arabicPeriod"/>
            </a:pPr>
            <a:r>
              <a:rPr lang="en-US" dirty="0" err="1"/>
              <a:t>sklearn’s</a:t>
            </a:r>
            <a:r>
              <a:rPr lang="en-US" dirty="0"/>
              <a:t> PCA or </a:t>
            </a:r>
            <a:r>
              <a:rPr lang="en-US" dirty="0" err="1"/>
              <a:t>Isomap</a:t>
            </a:r>
            <a:endParaRPr lang="en-GB" dirty="0"/>
          </a:p>
          <a:p>
            <a:pPr marL="0" indent="0">
              <a:spcAft>
                <a:spcPts val="1200"/>
              </a:spcAft>
              <a:buNone/>
            </a:pPr>
            <a:r>
              <a:rPr lang="en-GB" dirty="0"/>
              <a:t>Alternatively, </a:t>
            </a:r>
            <a:r>
              <a:rPr lang="en-GB" dirty="0" err="1"/>
              <a:t>statsmodels</a:t>
            </a:r>
            <a:r>
              <a:rPr lang="en-GB" dirty="0"/>
              <a:t>’ PCA was used to </a:t>
            </a:r>
            <a:r>
              <a:rPr lang="en-GB" dirty="0" err="1"/>
              <a:t>fulfill</a:t>
            </a:r>
            <a:r>
              <a:rPr lang="en-GB" dirty="0"/>
              <a:t> these 3 roles for a given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Missing data completion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Missing data was handled in one of four methods for multiple combinations of models and transformers in the pipeline:</a:t>
            </a:r>
          </a:p>
          <a:p>
            <a:pPr marL="342900">
              <a:spcAft>
                <a:spcPts val="1200"/>
              </a:spcAft>
              <a:buFont typeface="+mj-lt"/>
              <a:buAutoNum type="arabicPeriod"/>
            </a:pPr>
            <a:r>
              <a:rPr lang="en-US" dirty="0"/>
              <a:t>Single Imputer</a:t>
            </a:r>
          </a:p>
          <a:p>
            <a:pPr marL="342900">
              <a:spcAft>
                <a:spcPts val="1200"/>
              </a:spcAft>
              <a:buFont typeface="+mj-lt"/>
              <a:buAutoNum type="arabicPeriod"/>
            </a:pPr>
            <a:r>
              <a:rPr lang="en-US" dirty="0"/>
              <a:t>Iterative Imputer</a:t>
            </a:r>
          </a:p>
          <a:p>
            <a:pPr marL="342900">
              <a:spcAft>
                <a:spcPts val="1200"/>
              </a:spcAft>
              <a:buFont typeface="+mj-lt"/>
              <a:buAutoNum type="arabicPeriod"/>
            </a:pPr>
            <a:r>
              <a:rPr lang="en-US" dirty="0"/>
              <a:t>KNN Imputer</a:t>
            </a:r>
          </a:p>
          <a:p>
            <a:pPr marL="342900">
              <a:spcAft>
                <a:spcPts val="1200"/>
              </a:spcAft>
              <a:buFont typeface="+mj-lt"/>
              <a:buAutoNum type="arabicPeriod"/>
            </a:pPr>
            <a:r>
              <a:rPr lang="en-US" dirty="0" err="1"/>
              <a:t>statsmodels</a:t>
            </a:r>
            <a:r>
              <a:rPr lang="en-US" dirty="0"/>
              <a:t>’ PCA “fill-</a:t>
            </a:r>
            <a:r>
              <a:rPr lang="en-US" dirty="0" err="1"/>
              <a:t>em</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Semi-supervised learning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Semi-supervised learning techniques were applied by fitting a transformer with all of the labeled and unlabeled data and using that transformer with models that trained on only the labeled data. </a:t>
            </a:r>
          </a:p>
          <a:p>
            <a:pPr marL="0" lvl="0" indent="0" algn="l" rtl="0">
              <a:spcBef>
                <a:spcPts val="0"/>
              </a:spcBef>
              <a:spcAft>
                <a:spcPts val="1200"/>
              </a:spcAft>
              <a:buNone/>
            </a:pPr>
            <a:r>
              <a:rPr lang="en-US" dirty="0"/>
              <a:t>Things not available in semi-supervised models:</a:t>
            </a:r>
          </a:p>
          <a:p>
            <a:pPr marL="285750" indent="-285750">
              <a:spcAft>
                <a:spcPts val="1200"/>
              </a:spcAft>
            </a:pPr>
            <a:r>
              <a:rPr lang="en-US" dirty="0"/>
              <a:t>The use of </a:t>
            </a:r>
            <a:r>
              <a:rPr lang="en-US" dirty="0" err="1"/>
              <a:t>statsmodels</a:t>
            </a:r>
            <a:r>
              <a:rPr lang="en-US" dirty="0"/>
              <a:t>’ PCA, since the transformer is built-in, which led to the supervised models having better performance in the end.</a:t>
            </a:r>
          </a:p>
          <a:p>
            <a:pPr marL="285750" indent="-285750">
              <a:spcAft>
                <a:spcPts val="1200"/>
              </a:spcAft>
            </a:pPr>
            <a:r>
              <a:rPr lang="en-US" dirty="0" err="1"/>
              <a:t>HistGradientBoostingRegressor</a:t>
            </a:r>
            <a:r>
              <a:rPr lang="en-US" dirty="0"/>
              <a:t>, this model handles data completion directly but the transformers used for semi-supervised learning do not </a:t>
            </a:r>
          </a:p>
          <a:p>
            <a:pPr marL="0" indent="0">
              <a:spcAft>
                <a:spcPts val="1200"/>
              </a:spcAft>
              <a:buNone/>
            </a:pPr>
            <a:r>
              <a:rPr lang="en-US" dirty="0"/>
              <a:t>There were also implemented models that were purely supervised and all the semi-supervised models have a supervised variant.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Handling missing data without imputation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For handling missing data without imputation, only one method was used which was </a:t>
            </a:r>
            <a:r>
              <a:rPr lang="en-US" dirty="0" err="1"/>
              <a:t>sklearn’s</a:t>
            </a:r>
            <a:r>
              <a:rPr lang="en-US" dirty="0"/>
              <a:t> </a:t>
            </a:r>
            <a:r>
              <a:rPr lang="en-US" dirty="0" err="1"/>
              <a:t>HistGradientBoostingRegressor</a:t>
            </a:r>
            <a:r>
              <a:rPr lang="en-US" dirty="0"/>
              <a:t>.</a:t>
            </a:r>
          </a:p>
          <a:p>
            <a:pPr marL="0" lvl="0" indent="0" algn="l" rtl="0">
              <a:spcBef>
                <a:spcPts val="0"/>
              </a:spcBef>
              <a:spcAft>
                <a:spcPts val="1200"/>
              </a:spcAft>
              <a:buNone/>
            </a:pPr>
            <a:r>
              <a:rPr lang="en-US" dirty="0"/>
              <a:t>It yielded a better performance than other combinations of tree models and transformers but tended to overfit the data.</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Note: Other models that could have been used as well were </a:t>
            </a:r>
            <a:r>
              <a:rPr lang="en-US" dirty="0" err="1"/>
              <a:t>XGBoost</a:t>
            </a:r>
            <a:r>
              <a:rPr lang="en-US" dirty="0"/>
              <a:t> and </a:t>
            </a:r>
            <a:r>
              <a:rPr lang="en-US" dirty="0" err="1"/>
              <a:t>LightGBM</a:t>
            </a:r>
            <a:r>
              <a:rPr lang="en-U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development and validation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Models experimented with: Linear Regression, </a:t>
            </a:r>
            <a:r>
              <a:rPr lang="en-US" dirty="0" err="1"/>
              <a:t>RidgeRegression</a:t>
            </a:r>
            <a:r>
              <a:rPr lang="en-US" dirty="0"/>
              <a:t>, </a:t>
            </a:r>
            <a:r>
              <a:rPr lang="en-US" dirty="0" err="1"/>
              <a:t>KNeighboursRegressor</a:t>
            </a:r>
            <a:r>
              <a:rPr lang="en-US" dirty="0"/>
              <a:t>, </a:t>
            </a:r>
            <a:r>
              <a:rPr lang="en-US" dirty="0" err="1"/>
              <a:t>DecisionTreeRegressor</a:t>
            </a:r>
            <a:r>
              <a:rPr lang="en-US" dirty="0"/>
              <a:t>, </a:t>
            </a:r>
            <a:r>
              <a:rPr lang="en-US" dirty="0" err="1"/>
              <a:t>RandomForestRegressor</a:t>
            </a:r>
            <a:r>
              <a:rPr lang="en-US" dirty="0"/>
              <a:t>, </a:t>
            </a:r>
            <a:r>
              <a:rPr lang="en-US" dirty="0" err="1"/>
              <a:t>HistGradientBoostingRegressor</a:t>
            </a:r>
            <a:r>
              <a:rPr lang="en-US" dirty="0"/>
              <a:t>, SVR</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cross-validation technique used involved dividing the labeled dataset into a test set and another set, stratified on the censored column. The latter set would then be used for stratified 5 fold cross-validation also stratified on the censored column to lead to more accurate results in the provided custom metric (</a:t>
            </a:r>
            <a:r>
              <a:rPr lang="en-US" dirty="0" err="1"/>
              <a:t>cMSE</a:t>
            </a:r>
            <a:r>
              <a:rPr lang="en-US"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General architecture of the final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analysis and model interpretation</a:t>
            </a:r>
            <a:endParaRPr/>
          </a:p>
        </p:txBody>
      </p:sp>
      <p:sp>
        <p:nvSpPr>
          <p:cNvPr id="103" name="Google Shape;103;p21"/>
          <p:cNvSpPr txBox="1">
            <a:spLocks noGrp="1"/>
          </p:cNvSpPr>
          <p:nvPr>
            <p:ph type="body" idx="1"/>
          </p:nvPr>
        </p:nvSpPr>
        <p:spPr>
          <a:xfrm>
            <a:off x="311700" y="1017726"/>
            <a:ext cx="8520600" cy="4125774"/>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Since the best semi-supervised model uses dimensionality reduction on the data it is difficult to provide accurate representation of the features’ importance, so instead the analysis shown will include only the best supervised linear and ridge regression models:</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This table represents the coefficients of the given models. These models were very similar in performance and it shows in their coefficient values. The most valued feature for these models is the treatment type for the given patient.</a:t>
            </a:r>
          </a:p>
          <a:p>
            <a:pPr marL="0" lvl="0" indent="0" algn="l" rtl="0">
              <a:spcBef>
                <a:spcPts val="0"/>
              </a:spcBef>
              <a:spcAft>
                <a:spcPts val="1200"/>
              </a:spcAft>
              <a:buNone/>
            </a:pPr>
            <a:r>
              <a:rPr lang="en-US" dirty="0"/>
              <a:t>Following this data, it could be said that in the context of clinical applicability the most important feature to determine the survival time of a patient would be the treatment given to them.</a:t>
            </a: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B88AAA1C-84A8-8AFF-0BD8-A6A0F522CC6B}"/>
              </a:ext>
            </a:extLst>
          </p:cNvPr>
          <p:cNvPicPr>
            <a:picLocks noChangeAspect="1"/>
          </p:cNvPicPr>
          <p:nvPr/>
        </p:nvPicPr>
        <p:blipFill>
          <a:blip r:embed="rId3"/>
          <a:stretch>
            <a:fillRect/>
          </a:stretch>
        </p:blipFill>
        <p:spPr>
          <a:xfrm>
            <a:off x="541020" y="2045372"/>
            <a:ext cx="8061960" cy="77724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944</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ML@NOVA:  57672_60599_67548</vt:lpstr>
      <vt:lpstr>Team identification</vt:lpstr>
      <vt:lpstr>Data analysis and preprocessing</vt:lpstr>
      <vt:lpstr>Missing data completion</vt:lpstr>
      <vt:lpstr>Semi-supervised learning</vt:lpstr>
      <vt:lpstr>Handling missing data without imputation</vt:lpstr>
      <vt:lpstr>Model development and validation</vt:lpstr>
      <vt:lpstr>General architecture of the final solution</vt:lpstr>
      <vt:lpstr>Feature analysis and model interpretation</vt:lpstr>
      <vt:lpstr>Comparison and insights</vt:lpstr>
      <vt:lpstr> Supervised performance</vt:lpstr>
      <vt:lpstr> Semi-supervised performance</vt:lpstr>
      <vt:lpstr>What went wrong</vt:lpstr>
      <vt:lpstr>What went great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ML@NOVA:  &lt;TEAM NAME&gt;</dc:title>
  <cp:lastModifiedBy>Nuno Monteiro Nogueira</cp:lastModifiedBy>
  <cp:revision>16</cp:revision>
  <dcterms:modified xsi:type="dcterms:W3CDTF">2023-12-05T21:52:44Z</dcterms:modified>
</cp:coreProperties>
</file>