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6D7DE9-D8C9-46F2-9228-D430C56CB37B}" type="datetimeFigureOut">
              <a:rPr lang="en-IN" smtClean="0"/>
              <a:t>09-07-2019</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8C72AC78-AEE2-4E07-BDA2-21160204F52E}"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9289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6D7DE9-D8C9-46F2-9228-D430C56CB37B}" type="datetimeFigureOut">
              <a:rPr lang="en-IN" smtClean="0"/>
              <a:t>09-07-2019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72AC78-AEE2-4E07-BDA2-21160204F52E}"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232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6D7DE9-D8C9-46F2-9228-D430C56CB37B}" type="datetimeFigureOut">
              <a:rPr lang="en-IN" smtClean="0"/>
              <a:t>09-07-2019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72AC78-AEE2-4E07-BDA2-21160204F52E}"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3344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6D7DE9-D8C9-46F2-9228-D430C56CB37B}" type="datetimeFigureOut">
              <a:rPr lang="en-IN" smtClean="0"/>
              <a:t>09-07-2019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72AC78-AEE2-4E07-BDA2-21160204F52E}"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7098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6D7DE9-D8C9-46F2-9228-D430C56CB37B}" type="datetimeFigureOut">
              <a:rPr lang="en-IN" smtClean="0"/>
              <a:t>09-07-2019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72AC78-AEE2-4E07-BDA2-21160204F52E}"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1051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6D7DE9-D8C9-46F2-9228-D430C56CB37B}" type="datetimeFigureOut">
              <a:rPr lang="en-IN" smtClean="0"/>
              <a:t>09-07-2019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72AC78-AEE2-4E07-BDA2-21160204F52E}"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2245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6D7DE9-D8C9-46F2-9228-D430C56CB37B}" type="datetimeFigureOut">
              <a:rPr lang="en-IN" smtClean="0"/>
              <a:t>09-07-2019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72AC78-AEE2-4E07-BDA2-21160204F52E}"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761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6D7DE9-D8C9-46F2-9228-D430C56CB37B}" type="datetimeFigureOut">
              <a:rPr lang="en-IN" smtClean="0"/>
              <a:t>09-07-2019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72AC78-AEE2-4E07-BDA2-21160204F52E}"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2966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6D7DE9-D8C9-46F2-9228-D430C56CB37B}" type="datetimeFigureOut">
              <a:rPr lang="en-IN" smtClean="0"/>
              <a:t>09-07-2019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72AC78-AEE2-4E07-BDA2-21160204F52E}" type="slidenum">
              <a:rPr lang="en-IN" smtClean="0"/>
              <a:t>‹#›</a:t>
            </a:fld>
            <a:endParaRPr lang="en-IN"/>
          </a:p>
        </p:txBody>
      </p:sp>
    </p:spTree>
    <p:extLst>
      <p:ext uri="{BB962C8B-B14F-4D97-AF65-F5344CB8AC3E}">
        <p14:creationId xmlns:p14="http://schemas.microsoft.com/office/powerpoint/2010/main" val="1818112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6D7DE9-D8C9-46F2-9228-D430C56CB37B}" type="datetimeFigureOut">
              <a:rPr lang="en-IN" smtClean="0"/>
              <a:t>09-07-2019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72AC78-AEE2-4E07-BDA2-21160204F52E}"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922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A6D7DE9-D8C9-46F2-9228-D430C56CB37B}" type="datetimeFigureOut">
              <a:rPr lang="en-IN" smtClean="0"/>
              <a:t>09-07-2019</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8C72AC78-AEE2-4E07-BDA2-21160204F52E}"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450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A6D7DE9-D8C9-46F2-9228-D430C56CB37B}" type="datetimeFigureOut">
              <a:rPr lang="en-IN" smtClean="0"/>
              <a:t>09-07-2019</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C72AC78-AEE2-4E07-BDA2-21160204F52E}"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19221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EECE0-F695-4F16-91C4-453C5401AAD2}"/>
              </a:ext>
            </a:extLst>
          </p:cNvPr>
          <p:cNvSpPr>
            <a:spLocks noGrp="1"/>
          </p:cNvSpPr>
          <p:nvPr>
            <p:ph type="ctrTitle"/>
          </p:nvPr>
        </p:nvSpPr>
        <p:spPr>
          <a:xfrm>
            <a:off x="3236890" y="2767169"/>
            <a:ext cx="9144000" cy="2387600"/>
          </a:xfrm>
        </p:spPr>
        <p:txBody>
          <a:bodyPr>
            <a:normAutofit fontScale="90000"/>
          </a:bodyPr>
          <a:lstStyle/>
          <a:p>
            <a:r>
              <a:rPr lang="en-IN" sz="11500" dirty="0">
                <a:latin typeface="American Captain" pitchFamily="2" charset="0"/>
              </a:rPr>
              <a:t>Lane detection presentation </a:t>
            </a:r>
          </a:p>
        </p:txBody>
      </p:sp>
      <p:sp>
        <p:nvSpPr>
          <p:cNvPr id="4" name="TextBox 3">
            <a:extLst>
              <a:ext uri="{FF2B5EF4-FFF2-40B4-BE49-F238E27FC236}">
                <a16:creationId xmlns:a16="http://schemas.microsoft.com/office/drawing/2014/main" id="{F6015E76-8125-455A-9933-B1B78D227CC6}"/>
              </a:ext>
            </a:extLst>
          </p:cNvPr>
          <p:cNvSpPr txBox="1"/>
          <p:nvPr/>
        </p:nvSpPr>
        <p:spPr>
          <a:xfrm>
            <a:off x="10779617" y="5653826"/>
            <a:ext cx="1204945" cy="369332"/>
          </a:xfrm>
          <a:prstGeom prst="rect">
            <a:avLst/>
          </a:prstGeom>
          <a:noFill/>
        </p:spPr>
        <p:txBody>
          <a:bodyPr wrap="none" rtlCol="0">
            <a:spAutoFit/>
          </a:bodyPr>
          <a:lstStyle/>
          <a:p>
            <a:r>
              <a:rPr lang="en-IN" dirty="0"/>
              <a:t>By: </a:t>
            </a:r>
            <a:r>
              <a:rPr lang="en-IN" dirty="0" err="1"/>
              <a:t>nmnbrt</a:t>
            </a:r>
            <a:endParaRPr lang="en-IN" dirty="0"/>
          </a:p>
        </p:txBody>
      </p:sp>
    </p:spTree>
    <p:extLst>
      <p:ext uri="{BB962C8B-B14F-4D97-AF65-F5344CB8AC3E}">
        <p14:creationId xmlns:p14="http://schemas.microsoft.com/office/powerpoint/2010/main" val="2009434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A07AD-48C8-4676-8A35-41C89D96FBCF}"/>
              </a:ext>
            </a:extLst>
          </p:cNvPr>
          <p:cNvSpPr>
            <a:spLocks noGrp="1"/>
          </p:cNvSpPr>
          <p:nvPr>
            <p:ph type="title"/>
          </p:nvPr>
        </p:nvSpPr>
        <p:spPr/>
        <p:txBody>
          <a:bodyPr>
            <a:normAutofit/>
          </a:bodyPr>
          <a:lstStyle/>
          <a:p>
            <a:r>
              <a:rPr lang="en-IN" sz="6000" dirty="0">
                <a:latin typeface="American Captain" pitchFamily="2" charset="0"/>
              </a:rPr>
              <a:t>Step 0: Input Image</a:t>
            </a:r>
          </a:p>
        </p:txBody>
      </p:sp>
      <p:sp>
        <p:nvSpPr>
          <p:cNvPr id="3" name="Content Placeholder 2">
            <a:extLst>
              <a:ext uri="{FF2B5EF4-FFF2-40B4-BE49-F238E27FC236}">
                <a16:creationId xmlns:a16="http://schemas.microsoft.com/office/drawing/2014/main" id="{A36035D3-2CE3-4E14-B90E-09D7A3482C2A}"/>
              </a:ext>
            </a:extLst>
          </p:cNvPr>
          <p:cNvSpPr>
            <a:spLocks noGrp="1"/>
          </p:cNvSpPr>
          <p:nvPr>
            <p:ph idx="1"/>
          </p:nvPr>
        </p:nvSpPr>
        <p:spPr/>
        <p:txBody>
          <a:bodyPr>
            <a:normAutofit/>
          </a:bodyPr>
          <a:lstStyle/>
          <a:p>
            <a:r>
              <a:rPr lang="en-IN" sz="2800" dirty="0">
                <a:latin typeface="Bahnschrift SemiBold Condensed" panose="020B0502040204020203" pitchFamily="34" charset="0"/>
              </a:rPr>
              <a:t>The frames of a video are captured. This image inputs are from a video of a car driving on the highway.</a:t>
            </a:r>
          </a:p>
          <a:p>
            <a:pPr marL="0" indent="0">
              <a:buNone/>
            </a:pPr>
            <a:endParaRPr lang="en-IN" sz="2800" dirty="0">
              <a:latin typeface="Bahnschrift SemiBold Condensed" panose="020B0502040204020203" pitchFamily="34" charset="0"/>
            </a:endParaRPr>
          </a:p>
        </p:txBody>
      </p:sp>
      <p:pic>
        <p:nvPicPr>
          <p:cNvPr id="4" name="Picture 3">
            <a:extLst>
              <a:ext uri="{FF2B5EF4-FFF2-40B4-BE49-F238E27FC236}">
                <a16:creationId xmlns:a16="http://schemas.microsoft.com/office/drawing/2014/main" id="{610C9761-4FF0-4165-8ADF-FC56513FC8B4}"/>
              </a:ext>
            </a:extLst>
          </p:cNvPr>
          <p:cNvPicPr>
            <a:picLocks noChangeAspect="1"/>
          </p:cNvPicPr>
          <p:nvPr/>
        </p:nvPicPr>
        <p:blipFill>
          <a:blip r:embed="rId2"/>
          <a:stretch>
            <a:fillRect/>
          </a:stretch>
        </p:blipFill>
        <p:spPr>
          <a:xfrm>
            <a:off x="3489405" y="3241861"/>
            <a:ext cx="5010652" cy="2811620"/>
          </a:xfrm>
          <a:prstGeom prst="rect">
            <a:avLst/>
          </a:prstGeom>
        </p:spPr>
      </p:pic>
    </p:spTree>
    <p:extLst>
      <p:ext uri="{BB962C8B-B14F-4D97-AF65-F5344CB8AC3E}">
        <p14:creationId xmlns:p14="http://schemas.microsoft.com/office/powerpoint/2010/main" val="3852109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9DE80-9FCD-4522-899B-4B33E3741996}"/>
              </a:ext>
            </a:extLst>
          </p:cNvPr>
          <p:cNvSpPr>
            <a:spLocks noGrp="1"/>
          </p:cNvSpPr>
          <p:nvPr>
            <p:ph type="title"/>
          </p:nvPr>
        </p:nvSpPr>
        <p:spPr/>
        <p:txBody>
          <a:bodyPr>
            <a:normAutofit/>
          </a:bodyPr>
          <a:lstStyle/>
          <a:p>
            <a:r>
              <a:rPr lang="en-IN" sz="6000" dirty="0">
                <a:latin typeface="American Captain" pitchFamily="2" charset="0"/>
              </a:rPr>
              <a:t>Step 1: Denoise The Image</a:t>
            </a:r>
          </a:p>
        </p:txBody>
      </p:sp>
      <p:sp>
        <p:nvSpPr>
          <p:cNvPr id="3" name="Content Placeholder 2">
            <a:extLst>
              <a:ext uri="{FF2B5EF4-FFF2-40B4-BE49-F238E27FC236}">
                <a16:creationId xmlns:a16="http://schemas.microsoft.com/office/drawing/2014/main" id="{1015EDB1-7B4C-444C-A10B-5111D7D7728E}"/>
              </a:ext>
            </a:extLst>
          </p:cNvPr>
          <p:cNvSpPr>
            <a:spLocks noGrp="1"/>
          </p:cNvSpPr>
          <p:nvPr>
            <p:ph idx="1"/>
          </p:nvPr>
        </p:nvSpPr>
        <p:spPr/>
        <p:txBody>
          <a:bodyPr>
            <a:normAutofit/>
          </a:bodyPr>
          <a:lstStyle/>
          <a:p>
            <a:r>
              <a:rPr lang="en-IN" sz="2400" dirty="0">
                <a:latin typeface="Bahnschrift SemiBold Condensed" panose="020B0502040204020203" pitchFamily="34" charset="0"/>
              </a:rPr>
              <a:t>The first step will be to denoise the image by applying a filter like a Gaussian mask that smooths the image and removes any undesired pixel values that could prevent the correct detection of the lanes.</a:t>
            </a:r>
          </a:p>
          <a:p>
            <a:endParaRPr lang="en-IN" sz="2400" dirty="0">
              <a:latin typeface="Bahnschrift SemiBold Condensed" panose="020B0502040204020203" pitchFamily="34" charset="0"/>
            </a:endParaRPr>
          </a:p>
        </p:txBody>
      </p:sp>
      <p:pic>
        <p:nvPicPr>
          <p:cNvPr id="4" name="Picture 3" descr="denoise">
            <a:extLst>
              <a:ext uri="{FF2B5EF4-FFF2-40B4-BE49-F238E27FC236}">
                <a16:creationId xmlns:a16="http://schemas.microsoft.com/office/drawing/2014/main" id="{958110B4-77EB-4AC5-BF95-60D120232B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772" y="3429000"/>
            <a:ext cx="4602455" cy="25857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2801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C4F7E-2164-4442-AC2B-CADB0B9CAC6C}"/>
              </a:ext>
            </a:extLst>
          </p:cNvPr>
          <p:cNvSpPr>
            <a:spLocks noGrp="1"/>
          </p:cNvSpPr>
          <p:nvPr>
            <p:ph type="title"/>
          </p:nvPr>
        </p:nvSpPr>
        <p:spPr/>
        <p:txBody>
          <a:bodyPr>
            <a:normAutofit/>
          </a:bodyPr>
          <a:lstStyle/>
          <a:p>
            <a:r>
              <a:rPr lang="en-IN" sz="6000" dirty="0">
                <a:latin typeface="American Captain" pitchFamily="2" charset="0"/>
              </a:rPr>
              <a:t>Step 2: Edge Detection</a:t>
            </a:r>
          </a:p>
        </p:txBody>
      </p:sp>
      <p:sp>
        <p:nvSpPr>
          <p:cNvPr id="3" name="Content Placeholder 2">
            <a:extLst>
              <a:ext uri="{FF2B5EF4-FFF2-40B4-BE49-F238E27FC236}">
                <a16:creationId xmlns:a16="http://schemas.microsoft.com/office/drawing/2014/main" id="{865BF2A1-51A0-4523-B960-B20F9D406C10}"/>
              </a:ext>
            </a:extLst>
          </p:cNvPr>
          <p:cNvSpPr>
            <a:spLocks noGrp="1"/>
          </p:cNvSpPr>
          <p:nvPr>
            <p:ph idx="1"/>
          </p:nvPr>
        </p:nvSpPr>
        <p:spPr/>
        <p:txBody>
          <a:bodyPr>
            <a:normAutofit/>
          </a:bodyPr>
          <a:lstStyle/>
          <a:p>
            <a:r>
              <a:rPr lang="en-IN" sz="2400" dirty="0">
                <a:latin typeface="Bahnschrift SemiBold Condensed" panose="020B0502040204020203" pitchFamily="34" charset="0"/>
              </a:rPr>
              <a:t>An edge detection algorithm is used to detect the lines that form the boundaries of the lanes. For this, the image has to be converted to grayscale, and then to binary. Once this is done, the edge detection is achieved by applying a row kernel [-1 0 1] to each pixel of the image. </a:t>
            </a:r>
          </a:p>
          <a:p>
            <a:endParaRPr lang="en-IN" sz="2400" dirty="0">
              <a:latin typeface="Bahnschrift SemiBold Condensed" panose="020B0502040204020203" pitchFamily="34" charset="0"/>
            </a:endParaRPr>
          </a:p>
          <a:p>
            <a:endParaRPr lang="en-IN" sz="2400" dirty="0">
              <a:latin typeface="Bahnschrift SemiBold Condensed" panose="020B0502040204020203" pitchFamily="34" charset="0"/>
            </a:endParaRPr>
          </a:p>
        </p:txBody>
      </p:sp>
      <p:pic>
        <p:nvPicPr>
          <p:cNvPr id="4" name="Picture 3" descr="edges">
            <a:extLst>
              <a:ext uri="{FF2B5EF4-FFF2-40B4-BE49-F238E27FC236}">
                <a16:creationId xmlns:a16="http://schemas.microsoft.com/office/drawing/2014/main" id="{33730781-BACD-4B9D-BA63-FBC3D17CD0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3558" y="3429000"/>
            <a:ext cx="4644884" cy="25950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97774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C2BB8-3684-427C-862F-7FD61993373C}"/>
              </a:ext>
            </a:extLst>
          </p:cNvPr>
          <p:cNvSpPr>
            <a:spLocks noGrp="1"/>
          </p:cNvSpPr>
          <p:nvPr>
            <p:ph type="title"/>
          </p:nvPr>
        </p:nvSpPr>
        <p:spPr/>
        <p:txBody>
          <a:bodyPr>
            <a:normAutofit/>
          </a:bodyPr>
          <a:lstStyle/>
          <a:p>
            <a:r>
              <a:rPr lang="en-IN" sz="6000" dirty="0">
                <a:latin typeface="American Captain" pitchFamily="2" charset="0"/>
              </a:rPr>
              <a:t>Step 3: Masking The Image </a:t>
            </a:r>
          </a:p>
        </p:txBody>
      </p:sp>
      <p:sp>
        <p:nvSpPr>
          <p:cNvPr id="3" name="Content Placeholder 2">
            <a:extLst>
              <a:ext uri="{FF2B5EF4-FFF2-40B4-BE49-F238E27FC236}">
                <a16:creationId xmlns:a16="http://schemas.microsoft.com/office/drawing/2014/main" id="{687D03E9-84D5-4BA1-A3EE-06C6D336FD14}"/>
              </a:ext>
            </a:extLst>
          </p:cNvPr>
          <p:cNvSpPr>
            <a:spLocks noGrp="1"/>
          </p:cNvSpPr>
          <p:nvPr>
            <p:ph idx="1"/>
          </p:nvPr>
        </p:nvSpPr>
        <p:spPr/>
        <p:txBody>
          <a:bodyPr/>
          <a:lstStyle/>
          <a:p>
            <a:r>
              <a:rPr lang="en-IN" sz="2400" dirty="0">
                <a:latin typeface="Bahnschrift SemiBold Condensed" panose="020B0502040204020203" pitchFamily="34" charset="0"/>
              </a:rPr>
              <a:t>There are lots of unwanted edges being detected. To fix this, the image will be masked so that it only detects edges in a region of interest. This helps because the road is always going to be in the same location on the image.</a:t>
            </a:r>
          </a:p>
          <a:p>
            <a:endParaRPr lang="en-IN" sz="2400" dirty="0">
              <a:latin typeface="Bahnschrift SemiBold Condensed" panose="020B0502040204020203" pitchFamily="34" charset="0"/>
            </a:endParaRPr>
          </a:p>
          <a:p>
            <a:endParaRPr lang="en-IN" dirty="0"/>
          </a:p>
        </p:txBody>
      </p:sp>
      <p:pic>
        <p:nvPicPr>
          <p:cNvPr id="4" name="Picture 3" descr="mask">
            <a:extLst>
              <a:ext uri="{FF2B5EF4-FFF2-40B4-BE49-F238E27FC236}">
                <a16:creationId xmlns:a16="http://schemas.microsoft.com/office/drawing/2014/main" id="{98CE1851-DE3C-47A6-A3C4-F1F0F0F93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6504" y="3429000"/>
            <a:ext cx="4677490" cy="26320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51880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111D3-B638-4498-8544-C15D62FE0ED2}"/>
              </a:ext>
            </a:extLst>
          </p:cNvPr>
          <p:cNvSpPr>
            <a:spLocks noGrp="1"/>
          </p:cNvSpPr>
          <p:nvPr>
            <p:ph type="title"/>
          </p:nvPr>
        </p:nvSpPr>
        <p:spPr/>
        <p:txBody>
          <a:bodyPr>
            <a:normAutofit/>
          </a:bodyPr>
          <a:lstStyle/>
          <a:p>
            <a:r>
              <a:rPr lang="en-IN" sz="6000" dirty="0">
                <a:latin typeface="American Captain" pitchFamily="2" charset="0"/>
              </a:rPr>
              <a:t>Step 4: Hough Line Detection </a:t>
            </a:r>
          </a:p>
        </p:txBody>
      </p:sp>
      <p:sp>
        <p:nvSpPr>
          <p:cNvPr id="3" name="Content Placeholder 2">
            <a:extLst>
              <a:ext uri="{FF2B5EF4-FFF2-40B4-BE49-F238E27FC236}">
                <a16:creationId xmlns:a16="http://schemas.microsoft.com/office/drawing/2014/main" id="{C894905D-C418-40A6-9082-2A999B6871BC}"/>
              </a:ext>
            </a:extLst>
          </p:cNvPr>
          <p:cNvSpPr>
            <a:spLocks noGrp="1"/>
          </p:cNvSpPr>
          <p:nvPr>
            <p:ph idx="1"/>
          </p:nvPr>
        </p:nvSpPr>
        <p:spPr/>
        <p:txBody>
          <a:bodyPr>
            <a:normAutofit/>
          </a:bodyPr>
          <a:lstStyle/>
          <a:p>
            <a:r>
              <a:rPr lang="en-IN" sz="2400" dirty="0">
                <a:latin typeface="Bahnschrift SemiBold Condensed" panose="020B0502040204020203" pitchFamily="34" charset="0"/>
              </a:rPr>
              <a:t>Once the desired edges are detected and the unwanted ones have been removed, the next step is to use the Hough Lines detection algorithm, which gives the location of all the lines in the image. The parameters of the function (rho and theta) were determined by trial and error so that only the most notable lines are detected. </a:t>
            </a:r>
          </a:p>
          <a:p>
            <a:endParaRPr lang="en-IN" sz="2400" dirty="0">
              <a:latin typeface="Bahnschrift SemiBold Condensed" panose="020B0502040204020203" pitchFamily="34" charset="0"/>
            </a:endParaRPr>
          </a:p>
          <a:p>
            <a:endParaRPr lang="en-IN" sz="2400" dirty="0">
              <a:latin typeface="Bahnschrift SemiBold Condensed" panose="020B0502040204020203" pitchFamily="34" charset="0"/>
            </a:endParaRPr>
          </a:p>
        </p:txBody>
      </p:sp>
      <p:pic>
        <p:nvPicPr>
          <p:cNvPr id="4" name="Picture 3" descr="hough">
            <a:extLst>
              <a:ext uri="{FF2B5EF4-FFF2-40B4-BE49-F238E27FC236}">
                <a16:creationId xmlns:a16="http://schemas.microsoft.com/office/drawing/2014/main" id="{58B72677-CBFA-4E37-A5F7-7C90D153C7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8511" y="3851954"/>
            <a:ext cx="3960482" cy="22188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49129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3BF05-9E85-46C3-8EC5-3563F99CF2BC}"/>
              </a:ext>
            </a:extLst>
          </p:cNvPr>
          <p:cNvSpPr>
            <a:spLocks noGrp="1"/>
          </p:cNvSpPr>
          <p:nvPr>
            <p:ph type="title"/>
          </p:nvPr>
        </p:nvSpPr>
        <p:spPr/>
        <p:txBody>
          <a:bodyPr>
            <a:normAutofit/>
          </a:bodyPr>
          <a:lstStyle/>
          <a:p>
            <a:r>
              <a:rPr lang="en-IN" sz="6000" dirty="0">
                <a:latin typeface="American Captain" pitchFamily="2" charset="0"/>
              </a:rPr>
              <a:t>Step 5: Separation Of Lines</a:t>
            </a:r>
          </a:p>
        </p:txBody>
      </p:sp>
      <p:sp>
        <p:nvSpPr>
          <p:cNvPr id="3" name="Content Placeholder 2">
            <a:extLst>
              <a:ext uri="{FF2B5EF4-FFF2-40B4-BE49-F238E27FC236}">
                <a16:creationId xmlns:a16="http://schemas.microsoft.com/office/drawing/2014/main" id="{5C07301E-F1D8-439E-889E-7B3E0907FC28}"/>
              </a:ext>
            </a:extLst>
          </p:cNvPr>
          <p:cNvSpPr>
            <a:spLocks noGrp="1"/>
          </p:cNvSpPr>
          <p:nvPr>
            <p:ph idx="1"/>
          </p:nvPr>
        </p:nvSpPr>
        <p:spPr>
          <a:xfrm>
            <a:off x="1451579" y="2118763"/>
            <a:ext cx="9603275" cy="3450613"/>
          </a:xfrm>
        </p:spPr>
        <p:txBody>
          <a:bodyPr>
            <a:normAutofit/>
          </a:bodyPr>
          <a:lstStyle/>
          <a:p>
            <a:r>
              <a:rPr lang="en-IN" sz="2800" dirty="0">
                <a:latin typeface="Bahnschrift SemiBold Condensed" panose="020B0502040204020203" pitchFamily="34" charset="0"/>
              </a:rPr>
              <a:t>By applying basic linear algebra, all the detected Hough lines will be classified as left side lines or right side lines. The lines are classified depending on the value of their slope and where their initial and final points are approximately located with respect to the centre of the image.</a:t>
            </a:r>
          </a:p>
          <a:p>
            <a:pPr marL="0" indent="0">
              <a:buNone/>
            </a:pPr>
            <a:endParaRPr lang="en-IN" sz="2400" dirty="0">
              <a:latin typeface="Bahnschrift SemiBold Condensed" panose="020B0502040204020203" pitchFamily="34" charset="0"/>
            </a:endParaRPr>
          </a:p>
        </p:txBody>
      </p:sp>
    </p:spTree>
    <p:extLst>
      <p:ext uri="{BB962C8B-B14F-4D97-AF65-F5344CB8AC3E}">
        <p14:creationId xmlns:p14="http://schemas.microsoft.com/office/powerpoint/2010/main" val="3316577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74451-A4D6-4445-A004-A6C04A354688}"/>
              </a:ext>
            </a:extLst>
          </p:cNvPr>
          <p:cNvSpPr>
            <a:spLocks noGrp="1"/>
          </p:cNvSpPr>
          <p:nvPr>
            <p:ph type="title"/>
          </p:nvPr>
        </p:nvSpPr>
        <p:spPr/>
        <p:txBody>
          <a:bodyPr>
            <a:normAutofit/>
          </a:bodyPr>
          <a:lstStyle/>
          <a:p>
            <a:r>
              <a:rPr lang="en-IN" sz="6000" dirty="0">
                <a:latin typeface="American Captain" pitchFamily="2" charset="0"/>
              </a:rPr>
              <a:t>Step 6: Applying Regression</a:t>
            </a:r>
          </a:p>
        </p:txBody>
      </p:sp>
      <p:sp>
        <p:nvSpPr>
          <p:cNvPr id="3" name="Content Placeholder 2">
            <a:extLst>
              <a:ext uri="{FF2B5EF4-FFF2-40B4-BE49-F238E27FC236}">
                <a16:creationId xmlns:a16="http://schemas.microsoft.com/office/drawing/2014/main" id="{3C576A35-719A-4B16-9647-BA899A9D2910}"/>
              </a:ext>
            </a:extLst>
          </p:cNvPr>
          <p:cNvSpPr>
            <a:spLocks noGrp="1"/>
          </p:cNvSpPr>
          <p:nvPr>
            <p:ph idx="1"/>
          </p:nvPr>
        </p:nvSpPr>
        <p:spPr/>
        <p:txBody>
          <a:bodyPr/>
          <a:lstStyle/>
          <a:p>
            <a:r>
              <a:rPr lang="en-IN" sz="2800" dirty="0">
                <a:latin typeface="Bahnschrift SemiBold Condensed" panose="020B0502040204020203" pitchFamily="34" charset="0"/>
              </a:rPr>
              <a:t>Regression will be then applied to the stored left and right lines clusters to obtain only one line for each side. To accomplish this, the least squares method is used. The initial and final points of the lines are used as the data for the regression. The resultant lines will be the corresponding lane boundaries.</a:t>
            </a:r>
          </a:p>
          <a:p>
            <a:endParaRPr lang="en-IN" dirty="0"/>
          </a:p>
        </p:txBody>
      </p:sp>
    </p:spTree>
    <p:extLst>
      <p:ext uri="{BB962C8B-B14F-4D97-AF65-F5344CB8AC3E}">
        <p14:creationId xmlns:p14="http://schemas.microsoft.com/office/powerpoint/2010/main" val="708637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09C22-5A3D-4F28-B0CF-D81DA7444A46}"/>
              </a:ext>
            </a:extLst>
          </p:cNvPr>
          <p:cNvSpPr>
            <a:spLocks noGrp="1"/>
          </p:cNvSpPr>
          <p:nvPr>
            <p:ph type="title"/>
          </p:nvPr>
        </p:nvSpPr>
        <p:spPr/>
        <p:txBody>
          <a:bodyPr>
            <a:normAutofit/>
          </a:bodyPr>
          <a:lstStyle/>
          <a:p>
            <a:r>
              <a:rPr lang="en-IN" sz="6000" dirty="0">
                <a:latin typeface="American Captain" pitchFamily="2" charset="0"/>
              </a:rPr>
              <a:t>Step 7: Turn Prediction</a:t>
            </a:r>
          </a:p>
        </p:txBody>
      </p:sp>
      <p:sp>
        <p:nvSpPr>
          <p:cNvPr id="3" name="Content Placeholder 2">
            <a:extLst>
              <a:ext uri="{FF2B5EF4-FFF2-40B4-BE49-F238E27FC236}">
                <a16:creationId xmlns:a16="http://schemas.microsoft.com/office/drawing/2014/main" id="{0D9C7E76-4446-46CD-A154-92E5A6F90450}"/>
              </a:ext>
            </a:extLst>
          </p:cNvPr>
          <p:cNvSpPr>
            <a:spLocks noGrp="1"/>
          </p:cNvSpPr>
          <p:nvPr>
            <p:ph idx="1"/>
          </p:nvPr>
        </p:nvSpPr>
        <p:spPr/>
        <p:txBody>
          <a:bodyPr>
            <a:normAutofit/>
          </a:bodyPr>
          <a:lstStyle/>
          <a:p>
            <a:r>
              <a:rPr lang="en-IN" sz="2800" dirty="0">
                <a:latin typeface="Bahnschrift SemiBold Condensed" panose="020B0502040204020203" pitchFamily="34" charset="0"/>
              </a:rPr>
              <a:t>Lastly, the turn prediction is determined by obtaining the location of the vanishing point (formed by the lane boundary lines) with respect to the centre of the image.</a:t>
            </a:r>
          </a:p>
          <a:p>
            <a:r>
              <a:rPr lang="en-IN" sz="2800" dirty="0">
                <a:latin typeface="Bahnschrift SemiBold Condensed" panose="020B0502040204020203" pitchFamily="34" charset="0"/>
              </a:rPr>
              <a:t>Once everything is detected, the results are represented in the input frame, captured at the beginning of the algorithm.</a:t>
            </a:r>
          </a:p>
          <a:p>
            <a:endParaRPr lang="en-IN" sz="2800" dirty="0">
              <a:latin typeface="Bahnschrift SemiBold Condensed" panose="020B0502040204020203" pitchFamily="34" charset="0"/>
            </a:endParaRPr>
          </a:p>
        </p:txBody>
      </p:sp>
    </p:spTree>
    <p:extLst>
      <p:ext uri="{BB962C8B-B14F-4D97-AF65-F5344CB8AC3E}">
        <p14:creationId xmlns:p14="http://schemas.microsoft.com/office/powerpoint/2010/main" val="898236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70BF1-1081-4825-A17D-8833A6CD8A28}"/>
              </a:ext>
            </a:extLst>
          </p:cNvPr>
          <p:cNvSpPr>
            <a:spLocks noGrp="1"/>
          </p:cNvSpPr>
          <p:nvPr>
            <p:ph type="title"/>
          </p:nvPr>
        </p:nvSpPr>
        <p:spPr/>
        <p:txBody>
          <a:bodyPr>
            <a:normAutofit/>
          </a:bodyPr>
          <a:lstStyle/>
          <a:p>
            <a:r>
              <a:rPr lang="en-IN" sz="6000" dirty="0">
                <a:latin typeface="American Captain" pitchFamily="2" charset="0"/>
              </a:rPr>
              <a:t>Final output</a:t>
            </a:r>
          </a:p>
        </p:txBody>
      </p:sp>
      <p:pic>
        <p:nvPicPr>
          <p:cNvPr id="4" name="Content Placeholder 3" descr="result">
            <a:extLst>
              <a:ext uri="{FF2B5EF4-FFF2-40B4-BE49-F238E27FC236}">
                <a16:creationId xmlns:a16="http://schemas.microsoft.com/office/drawing/2014/main" id="{67115ACB-54ED-45BB-A067-352D8C2D5D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9978" y="2275905"/>
            <a:ext cx="6086475" cy="3419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89124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A3850-1FD8-4C6E-809B-DBA54A6CF800}"/>
              </a:ext>
            </a:extLst>
          </p:cNvPr>
          <p:cNvSpPr>
            <a:spLocks noGrp="1"/>
          </p:cNvSpPr>
          <p:nvPr>
            <p:ph type="title"/>
          </p:nvPr>
        </p:nvSpPr>
        <p:spPr/>
        <p:txBody>
          <a:bodyPr>
            <a:normAutofit/>
          </a:bodyPr>
          <a:lstStyle/>
          <a:p>
            <a:r>
              <a:rPr lang="en-IN" sz="6000" dirty="0">
                <a:latin typeface="American Captain" pitchFamily="2" charset="0"/>
              </a:rPr>
              <a:t>Introduction</a:t>
            </a:r>
          </a:p>
        </p:txBody>
      </p:sp>
      <p:sp>
        <p:nvSpPr>
          <p:cNvPr id="3" name="Content Placeholder 2">
            <a:extLst>
              <a:ext uri="{FF2B5EF4-FFF2-40B4-BE49-F238E27FC236}">
                <a16:creationId xmlns:a16="http://schemas.microsoft.com/office/drawing/2014/main" id="{1C051769-27EF-42DC-82D6-6B3EE69FDA2E}"/>
              </a:ext>
            </a:extLst>
          </p:cNvPr>
          <p:cNvSpPr>
            <a:spLocks noGrp="1"/>
          </p:cNvSpPr>
          <p:nvPr>
            <p:ph idx="1"/>
          </p:nvPr>
        </p:nvSpPr>
        <p:spPr>
          <a:xfrm>
            <a:off x="913795" y="2096063"/>
            <a:ext cx="10353762" cy="4060037"/>
          </a:xfrm>
        </p:spPr>
        <p:txBody>
          <a:bodyPr>
            <a:normAutofit/>
          </a:bodyPr>
          <a:lstStyle/>
          <a:p>
            <a:pPr marL="0" indent="0">
              <a:buNone/>
            </a:pPr>
            <a:r>
              <a:rPr lang="en-IN" sz="2800" dirty="0">
                <a:latin typeface="Bahnschrift SemiBold Condensed" panose="020B0502040204020203" pitchFamily="34" charset="0"/>
              </a:rPr>
              <a:t>During the 2</a:t>
            </a:r>
            <a:r>
              <a:rPr lang="en-IN" sz="2800" baseline="30000" dirty="0">
                <a:latin typeface="Bahnschrift SemiBold Condensed" panose="020B0502040204020203" pitchFamily="34" charset="0"/>
              </a:rPr>
              <a:t>nd</a:t>
            </a:r>
            <a:r>
              <a:rPr lang="en-IN" sz="2800" dirty="0">
                <a:latin typeface="Bahnschrift SemiBold Condensed" panose="020B0502040204020203" pitchFamily="34" charset="0"/>
              </a:rPr>
              <a:t> Year End Semester break, I was presented with the golden opportunity to undergo an internship programme from 08-June-18 to 03-July-18 with Tata Consultancy Services Ltd. The experience of my first Internship programme was very fulfilling and I was able to learn a lot from my seniors over there.</a:t>
            </a:r>
          </a:p>
          <a:p>
            <a:pPr marL="0" indent="0">
              <a:buNone/>
            </a:pPr>
            <a:r>
              <a:rPr lang="en-IN" sz="2800" dirty="0">
                <a:latin typeface="Bahnschrift SemiBold Condensed" panose="020B0502040204020203" pitchFamily="34" charset="0"/>
              </a:rPr>
              <a:t>Fortunately enough I was given the chance to work on “Next Generation Technologies” which was quite fruitful from a career point of view. I had a lot  to gain from this programme that I am sure, would help me achieve my future endeavours.</a:t>
            </a:r>
          </a:p>
        </p:txBody>
      </p:sp>
    </p:spTree>
    <p:extLst>
      <p:ext uri="{BB962C8B-B14F-4D97-AF65-F5344CB8AC3E}">
        <p14:creationId xmlns:p14="http://schemas.microsoft.com/office/powerpoint/2010/main" val="2728994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D779F-AD73-45C8-BC81-C3D65CD2763A}"/>
              </a:ext>
            </a:extLst>
          </p:cNvPr>
          <p:cNvSpPr>
            <a:spLocks noGrp="1"/>
          </p:cNvSpPr>
          <p:nvPr>
            <p:ph type="title"/>
          </p:nvPr>
        </p:nvSpPr>
        <p:spPr/>
        <p:txBody>
          <a:bodyPr>
            <a:normAutofit/>
          </a:bodyPr>
          <a:lstStyle/>
          <a:p>
            <a:r>
              <a:rPr lang="en-IN" sz="6000" dirty="0">
                <a:latin typeface="American Captain" pitchFamily="2" charset="0"/>
              </a:rPr>
              <a:t>Software and tools used</a:t>
            </a:r>
          </a:p>
        </p:txBody>
      </p:sp>
      <p:sp>
        <p:nvSpPr>
          <p:cNvPr id="3" name="Content Placeholder 2">
            <a:extLst>
              <a:ext uri="{FF2B5EF4-FFF2-40B4-BE49-F238E27FC236}">
                <a16:creationId xmlns:a16="http://schemas.microsoft.com/office/drawing/2014/main" id="{8B5D5BE8-0AAD-4227-9EE2-63B7DE9FE17B}"/>
              </a:ext>
            </a:extLst>
          </p:cNvPr>
          <p:cNvSpPr>
            <a:spLocks noGrp="1"/>
          </p:cNvSpPr>
          <p:nvPr>
            <p:ph idx="1"/>
          </p:nvPr>
        </p:nvSpPr>
        <p:spPr>
          <a:xfrm>
            <a:off x="924444" y="2129104"/>
            <a:ext cx="10353762" cy="4407767"/>
          </a:xfrm>
        </p:spPr>
        <p:txBody>
          <a:bodyPr>
            <a:normAutofit/>
          </a:bodyPr>
          <a:lstStyle/>
          <a:p>
            <a:r>
              <a:rPr lang="en-IN" sz="2400" dirty="0">
                <a:latin typeface="Bahnschrift SemiBold Condensed" panose="020B0502040204020203" pitchFamily="34" charset="0"/>
              </a:rPr>
              <a:t>Ubuntu</a:t>
            </a:r>
          </a:p>
          <a:p>
            <a:r>
              <a:rPr lang="en-IN" sz="2400" dirty="0">
                <a:latin typeface="Bahnschrift SemiBold Condensed" panose="020B0502040204020203" pitchFamily="34" charset="0"/>
              </a:rPr>
              <a:t>Linux</a:t>
            </a:r>
          </a:p>
          <a:p>
            <a:r>
              <a:rPr lang="en-IN" sz="2400" dirty="0">
                <a:latin typeface="Bahnschrift SemiBold Condensed" panose="020B0502040204020203" pitchFamily="34" charset="0"/>
              </a:rPr>
              <a:t>OpenCV</a:t>
            </a:r>
          </a:p>
          <a:p>
            <a:r>
              <a:rPr lang="en-IN" sz="2400" dirty="0">
                <a:latin typeface="Bahnschrift SemiBold Condensed" panose="020B0502040204020203" pitchFamily="34" charset="0"/>
              </a:rPr>
              <a:t>C++ Language</a:t>
            </a:r>
          </a:p>
          <a:p>
            <a:r>
              <a:rPr lang="en-IN" sz="2400" dirty="0">
                <a:latin typeface="Bahnschrift SemiBold Condensed" panose="020B0502040204020203" pitchFamily="34" charset="0"/>
              </a:rPr>
              <a:t>Python Language</a:t>
            </a:r>
          </a:p>
          <a:p>
            <a:r>
              <a:rPr lang="en-IN" sz="2400" dirty="0">
                <a:latin typeface="Bahnschrift SemiBold Condensed" panose="020B0502040204020203" pitchFamily="34" charset="0"/>
              </a:rPr>
              <a:t>TCS private software</a:t>
            </a:r>
          </a:p>
          <a:p>
            <a:r>
              <a:rPr lang="en-IN" sz="2400" dirty="0">
                <a:latin typeface="Bahnschrift SemiBold Condensed" panose="020B0502040204020203" pitchFamily="34" charset="0"/>
              </a:rPr>
              <a:t>GitHub</a:t>
            </a:r>
            <a:endParaRPr lang="en-IN" sz="2400" dirty="0"/>
          </a:p>
          <a:p>
            <a:endParaRPr lang="en-IN" sz="2800" dirty="0"/>
          </a:p>
        </p:txBody>
      </p:sp>
    </p:spTree>
    <p:extLst>
      <p:ext uri="{BB962C8B-B14F-4D97-AF65-F5344CB8AC3E}">
        <p14:creationId xmlns:p14="http://schemas.microsoft.com/office/powerpoint/2010/main" val="3336987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3168-85A6-4554-BBD9-53F08CD5136C}"/>
              </a:ext>
            </a:extLst>
          </p:cNvPr>
          <p:cNvSpPr>
            <a:spLocks noGrp="1"/>
          </p:cNvSpPr>
          <p:nvPr>
            <p:ph type="title"/>
          </p:nvPr>
        </p:nvSpPr>
        <p:spPr/>
        <p:txBody>
          <a:bodyPr>
            <a:normAutofit/>
          </a:bodyPr>
          <a:lstStyle/>
          <a:p>
            <a:r>
              <a:rPr lang="en-IN" sz="6000" dirty="0">
                <a:latin typeface="American Captain" pitchFamily="2" charset="0"/>
              </a:rPr>
              <a:t>Pre-project training</a:t>
            </a:r>
          </a:p>
        </p:txBody>
      </p:sp>
      <p:sp>
        <p:nvSpPr>
          <p:cNvPr id="3" name="Content Placeholder 2">
            <a:extLst>
              <a:ext uri="{FF2B5EF4-FFF2-40B4-BE49-F238E27FC236}">
                <a16:creationId xmlns:a16="http://schemas.microsoft.com/office/drawing/2014/main" id="{5C2EF0CF-E961-4AD0-A81A-60A306CB6135}"/>
              </a:ext>
            </a:extLst>
          </p:cNvPr>
          <p:cNvSpPr>
            <a:spLocks noGrp="1"/>
          </p:cNvSpPr>
          <p:nvPr>
            <p:ph idx="1"/>
          </p:nvPr>
        </p:nvSpPr>
        <p:spPr>
          <a:xfrm>
            <a:off x="913795" y="2096063"/>
            <a:ext cx="10353762" cy="4536557"/>
          </a:xfrm>
        </p:spPr>
        <p:txBody>
          <a:bodyPr>
            <a:normAutofit/>
          </a:bodyPr>
          <a:lstStyle/>
          <a:p>
            <a:r>
              <a:rPr lang="en-IN" sz="2500" dirty="0">
                <a:latin typeface="Bahnschrift SemiBold Condensed" panose="020B0502040204020203" pitchFamily="34" charset="0"/>
              </a:rPr>
              <a:t>Unix Basics, Operational commands.</a:t>
            </a:r>
          </a:p>
          <a:p>
            <a:r>
              <a:rPr lang="en-IN" sz="2500" dirty="0">
                <a:latin typeface="Bahnschrift SemiBold Condensed" panose="020B0502040204020203" pitchFamily="34" charset="0"/>
              </a:rPr>
              <a:t>End of day evaluation</a:t>
            </a:r>
          </a:p>
          <a:p>
            <a:r>
              <a:rPr lang="en-IN" sz="2500" dirty="0">
                <a:latin typeface="Bahnschrift SemiBold Condensed" panose="020B0502040204020203" pitchFamily="34" charset="0"/>
              </a:rPr>
              <a:t>What is Computer Vision/Video Analytics</a:t>
            </a:r>
          </a:p>
          <a:p>
            <a:r>
              <a:rPr lang="en-IN" sz="2500" dirty="0">
                <a:latin typeface="Bahnschrift SemiBold Condensed" panose="020B0502040204020203" pitchFamily="34" charset="0"/>
              </a:rPr>
              <a:t>What is Machine Learning</a:t>
            </a:r>
          </a:p>
          <a:p>
            <a:r>
              <a:rPr lang="en-IN" sz="2500" dirty="0">
                <a:latin typeface="Bahnschrift SemiBold Condensed" panose="020B0502040204020203" pitchFamily="34" charset="0"/>
              </a:rPr>
              <a:t>What is a data set?</a:t>
            </a:r>
          </a:p>
          <a:p>
            <a:r>
              <a:rPr lang="en-IN" sz="2500" dirty="0">
                <a:latin typeface="Bahnschrift SemiBold Condensed" panose="020B0502040204020203" pitchFamily="34" charset="0"/>
              </a:rPr>
              <a:t>What is a Confusion Matrix? How are data sets being used for improving machine learning accuracy</a:t>
            </a:r>
          </a:p>
          <a:p>
            <a:endParaRPr lang="en-IN" sz="2500" dirty="0">
              <a:latin typeface="Bahnschrift SemiBold Condensed" panose="020B0502040204020203" pitchFamily="34" charset="0"/>
            </a:endParaRPr>
          </a:p>
          <a:p>
            <a:endParaRPr lang="en-IN" sz="2500" dirty="0">
              <a:latin typeface="Bahnschrift SemiBold Condensed" panose="020B0502040204020203" pitchFamily="34" charset="0"/>
            </a:endParaRPr>
          </a:p>
        </p:txBody>
      </p:sp>
    </p:spTree>
    <p:extLst>
      <p:ext uri="{BB962C8B-B14F-4D97-AF65-F5344CB8AC3E}">
        <p14:creationId xmlns:p14="http://schemas.microsoft.com/office/powerpoint/2010/main" val="2440354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EE332-71C0-43E3-81FB-4DDCBC566215}"/>
              </a:ext>
            </a:extLst>
          </p:cNvPr>
          <p:cNvSpPr>
            <a:spLocks noGrp="1"/>
          </p:cNvSpPr>
          <p:nvPr>
            <p:ph type="title"/>
          </p:nvPr>
        </p:nvSpPr>
        <p:spPr>
          <a:xfrm>
            <a:off x="1467587" y="867178"/>
            <a:ext cx="10353761" cy="1326321"/>
          </a:xfrm>
        </p:spPr>
        <p:txBody>
          <a:bodyPr>
            <a:normAutofit/>
          </a:bodyPr>
          <a:lstStyle/>
          <a:p>
            <a:r>
              <a:rPr lang="en-IN" sz="6000" dirty="0">
                <a:latin typeface="American Captain" pitchFamily="2" charset="0"/>
              </a:rPr>
              <a:t>Pre-project training </a:t>
            </a:r>
            <a:r>
              <a:rPr lang="en-IN" sz="2400" dirty="0">
                <a:latin typeface="American Captain" pitchFamily="2" charset="0"/>
              </a:rPr>
              <a:t>(contd.)</a:t>
            </a:r>
            <a:endParaRPr lang="en-IN" sz="6000" dirty="0">
              <a:latin typeface="American Captain" pitchFamily="2" charset="0"/>
            </a:endParaRPr>
          </a:p>
        </p:txBody>
      </p:sp>
      <p:sp>
        <p:nvSpPr>
          <p:cNvPr id="3" name="Content Placeholder 2">
            <a:extLst>
              <a:ext uri="{FF2B5EF4-FFF2-40B4-BE49-F238E27FC236}">
                <a16:creationId xmlns:a16="http://schemas.microsoft.com/office/drawing/2014/main" id="{A5DDD03B-B3C8-4AB9-89EE-3CEEB2ACE985}"/>
              </a:ext>
            </a:extLst>
          </p:cNvPr>
          <p:cNvSpPr>
            <a:spLocks noGrp="1"/>
          </p:cNvSpPr>
          <p:nvPr>
            <p:ph idx="1"/>
          </p:nvPr>
        </p:nvSpPr>
        <p:spPr>
          <a:xfrm>
            <a:off x="919119" y="2051831"/>
            <a:ext cx="10353762" cy="4922079"/>
          </a:xfrm>
        </p:spPr>
        <p:txBody>
          <a:bodyPr>
            <a:normAutofit/>
          </a:bodyPr>
          <a:lstStyle/>
          <a:p>
            <a:r>
              <a:rPr lang="en-IN" sz="2500" dirty="0">
                <a:latin typeface="Bahnschrift SemiBold Condensed" panose="020B0502040204020203" pitchFamily="34" charset="0"/>
              </a:rPr>
              <a:t>What are some of the use-cases/applications where Computer Vision/Video Analytics is being used in industry segments Retail, Public Safety (Surveillance)</a:t>
            </a:r>
          </a:p>
          <a:p>
            <a:r>
              <a:rPr lang="en-IN" sz="2500" dirty="0">
                <a:latin typeface="Bahnschrift SemiBold Condensed" panose="020B0502040204020203" pitchFamily="34" charset="0"/>
              </a:rPr>
              <a:t>End of day evaluation</a:t>
            </a:r>
          </a:p>
          <a:p>
            <a:r>
              <a:rPr lang="en-IN" sz="2500" dirty="0">
                <a:latin typeface="Bahnschrift SemiBold Condensed" panose="020B0502040204020203" pitchFamily="34" charset="0"/>
              </a:rPr>
              <a:t>How is machine learning frameworks like Caffe, TensorFlow being used with Computer Vision</a:t>
            </a:r>
          </a:p>
          <a:p>
            <a:r>
              <a:rPr lang="en-IN" sz="2500" dirty="0">
                <a:latin typeface="Bahnschrift SemiBold Condensed" panose="020B0502040204020203" pitchFamily="34" charset="0"/>
              </a:rPr>
              <a:t>Setup a sample Video Analytics solution (and walk through the code to understand the business logic)</a:t>
            </a:r>
          </a:p>
          <a:p>
            <a:r>
              <a:rPr lang="en-IN" sz="2500" dirty="0">
                <a:latin typeface="Bahnschrift SemiBold Condensed" panose="020B0502040204020203" pitchFamily="34" charset="0"/>
              </a:rPr>
              <a:t>Present the above solution (demo) and explain how the architecture/business logic works</a:t>
            </a:r>
          </a:p>
          <a:p>
            <a:endParaRPr lang="en-IN" sz="2800" dirty="0">
              <a:latin typeface="Bahnschrift SemiBold Condensed" panose="020B0502040204020203" pitchFamily="34" charset="0"/>
            </a:endParaRPr>
          </a:p>
          <a:p>
            <a:pPr marL="0" indent="0">
              <a:buNone/>
            </a:pPr>
            <a:endParaRPr lang="en-IN" sz="2800" dirty="0">
              <a:latin typeface="Bahnschrift SemiBold Condensed" panose="020B0502040204020203" pitchFamily="34" charset="0"/>
            </a:endParaRPr>
          </a:p>
          <a:p>
            <a:endParaRPr lang="en-IN" sz="2800" dirty="0"/>
          </a:p>
        </p:txBody>
      </p:sp>
    </p:spTree>
    <p:extLst>
      <p:ext uri="{BB962C8B-B14F-4D97-AF65-F5344CB8AC3E}">
        <p14:creationId xmlns:p14="http://schemas.microsoft.com/office/powerpoint/2010/main" val="3903260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987E5-4C2C-4B22-A23F-2E229A8ADB8F}"/>
              </a:ext>
            </a:extLst>
          </p:cNvPr>
          <p:cNvSpPr>
            <a:spLocks noGrp="1"/>
          </p:cNvSpPr>
          <p:nvPr>
            <p:ph type="title"/>
          </p:nvPr>
        </p:nvSpPr>
        <p:spPr>
          <a:xfrm>
            <a:off x="1451579" y="867037"/>
            <a:ext cx="9603275" cy="1049235"/>
          </a:xfrm>
        </p:spPr>
        <p:txBody>
          <a:bodyPr>
            <a:normAutofit/>
          </a:bodyPr>
          <a:lstStyle/>
          <a:p>
            <a:r>
              <a:rPr lang="en-IN" sz="6000" dirty="0">
                <a:latin typeface="American Captain" pitchFamily="2" charset="0"/>
              </a:rPr>
              <a:t>Project Description </a:t>
            </a:r>
          </a:p>
        </p:txBody>
      </p:sp>
      <p:sp>
        <p:nvSpPr>
          <p:cNvPr id="3" name="Content Placeholder 2">
            <a:extLst>
              <a:ext uri="{FF2B5EF4-FFF2-40B4-BE49-F238E27FC236}">
                <a16:creationId xmlns:a16="http://schemas.microsoft.com/office/drawing/2014/main" id="{5F84285F-CD9B-445A-BF48-4A20C2039F0F}"/>
              </a:ext>
            </a:extLst>
          </p:cNvPr>
          <p:cNvSpPr>
            <a:spLocks noGrp="1"/>
          </p:cNvSpPr>
          <p:nvPr>
            <p:ph idx="1"/>
          </p:nvPr>
        </p:nvSpPr>
        <p:spPr>
          <a:xfrm>
            <a:off x="1451579" y="2015732"/>
            <a:ext cx="9603275" cy="3844155"/>
          </a:xfrm>
        </p:spPr>
        <p:txBody>
          <a:bodyPr>
            <a:normAutofit/>
          </a:bodyPr>
          <a:lstStyle/>
          <a:p>
            <a:r>
              <a:rPr lang="en-IN" sz="2400" dirty="0">
                <a:latin typeface="Bahnschrift SemiBold Condensed" panose="020B0502040204020203" pitchFamily="34" charset="0"/>
              </a:rPr>
              <a:t>The project that I was assigned to was “Lane Detection System”. It was a solo project that was given to me after making sure that I had appropriate knowledge about OpenCV and it’s functionalities. The main purpose of the system is to detect lanes and pathways appropriately and clearly distinguish it from the rest of the unfruitful media present in the image/video inputted to the program. The source of the media can be a saved video/photo or a live steam of frames can be captured from a video camera. There were a lot of functions/methods which were implemented in the program. Some were pre-written and some were needed to be written newly.</a:t>
            </a:r>
          </a:p>
        </p:txBody>
      </p:sp>
    </p:spTree>
    <p:extLst>
      <p:ext uri="{BB962C8B-B14F-4D97-AF65-F5344CB8AC3E}">
        <p14:creationId xmlns:p14="http://schemas.microsoft.com/office/powerpoint/2010/main" val="335810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3F56E-A5D4-4F05-8ACB-3B2E64191D2C}"/>
              </a:ext>
            </a:extLst>
          </p:cNvPr>
          <p:cNvSpPr>
            <a:spLocks noGrp="1"/>
          </p:cNvSpPr>
          <p:nvPr>
            <p:ph type="title"/>
          </p:nvPr>
        </p:nvSpPr>
        <p:spPr/>
        <p:txBody>
          <a:bodyPr>
            <a:normAutofit/>
          </a:bodyPr>
          <a:lstStyle/>
          <a:p>
            <a:r>
              <a:rPr lang="en-IN" sz="6000" dirty="0">
                <a:latin typeface="American Captain" pitchFamily="2" charset="0"/>
              </a:rPr>
              <a:t>Why Lane Detection?</a:t>
            </a:r>
          </a:p>
        </p:txBody>
      </p:sp>
      <p:sp>
        <p:nvSpPr>
          <p:cNvPr id="3" name="Content Placeholder 2">
            <a:extLst>
              <a:ext uri="{FF2B5EF4-FFF2-40B4-BE49-F238E27FC236}">
                <a16:creationId xmlns:a16="http://schemas.microsoft.com/office/drawing/2014/main" id="{90148A56-01E9-494F-A813-B62BB7C7E630}"/>
              </a:ext>
            </a:extLst>
          </p:cNvPr>
          <p:cNvSpPr>
            <a:spLocks noGrp="1"/>
          </p:cNvSpPr>
          <p:nvPr>
            <p:ph idx="1"/>
          </p:nvPr>
        </p:nvSpPr>
        <p:spPr/>
        <p:txBody>
          <a:bodyPr/>
          <a:lstStyle/>
          <a:p>
            <a:r>
              <a:rPr lang="en-IN" sz="2800" dirty="0">
                <a:latin typeface="Bahnschrift SemiBold Condensed" panose="020B0502040204020203" pitchFamily="34" charset="0"/>
              </a:rPr>
              <a:t>The self driving car market is growing at a very fast pace. Many companies are working in this problem trying to solve every aspect of it, so that autonomous cars can drive safely on the roads. It is a very complex problem due to the many aspects that it relies on: robotics, path planning, navigation, computer vision, mechanics, etc.</a:t>
            </a:r>
          </a:p>
          <a:p>
            <a:endParaRPr lang="en-IN" dirty="0"/>
          </a:p>
        </p:txBody>
      </p:sp>
    </p:spTree>
    <p:extLst>
      <p:ext uri="{BB962C8B-B14F-4D97-AF65-F5344CB8AC3E}">
        <p14:creationId xmlns:p14="http://schemas.microsoft.com/office/powerpoint/2010/main" val="2665536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DD24A-66B4-4100-A47C-A38E86BB6891}"/>
              </a:ext>
            </a:extLst>
          </p:cNvPr>
          <p:cNvSpPr>
            <a:spLocks noGrp="1"/>
          </p:cNvSpPr>
          <p:nvPr>
            <p:ph type="title"/>
          </p:nvPr>
        </p:nvSpPr>
        <p:spPr/>
        <p:txBody>
          <a:bodyPr>
            <a:normAutofit fontScale="90000"/>
          </a:bodyPr>
          <a:lstStyle/>
          <a:p>
            <a:r>
              <a:rPr lang="en-IN" sz="6000" dirty="0">
                <a:latin typeface="American Captain" pitchFamily="2" charset="0"/>
              </a:rPr>
              <a:t>What’s Basic Idea Behind The Project?</a:t>
            </a:r>
          </a:p>
        </p:txBody>
      </p:sp>
      <p:sp>
        <p:nvSpPr>
          <p:cNvPr id="3" name="Content Placeholder 2">
            <a:extLst>
              <a:ext uri="{FF2B5EF4-FFF2-40B4-BE49-F238E27FC236}">
                <a16:creationId xmlns:a16="http://schemas.microsoft.com/office/drawing/2014/main" id="{CD4561BC-1EC8-479A-92D6-0060C5A6F030}"/>
              </a:ext>
            </a:extLst>
          </p:cNvPr>
          <p:cNvSpPr>
            <a:spLocks noGrp="1"/>
          </p:cNvSpPr>
          <p:nvPr>
            <p:ph idx="1"/>
          </p:nvPr>
        </p:nvSpPr>
        <p:spPr>
          <a:xfrm>
            <a:off x="1451579" y="2015732"/>
            <a:ext cx="9603275" cy="3625214"/>
          </a:xfrm>
        </p:spPr>
        <p:txBody>
          <a:bodyPr>
            <a:normAutofit lnSpcReduction="10000"/>
          </a:bodyPr>
          <a:lstStyle/>
          <a:p>
            <a:r>
              <a:rPr lang="en-IN" sz="2800" dirty="0">
                <a:latin typeface="Bahnschrift SemiBold Condensed" panose="020B0502040204020203" pitchFamily="34" charset="0"/>
              </a:rPr>
              <a:t>This project is focused in the computer vision aspect of it, a crucial module. If an automated car is going to drive around unpredictable environments, it has to be able to perceive and detect every small detail that surrounds it.</a:t>
            </a:r>
          </a:p>
          <a:p>
            <a:r>
              <a:rPr lang="en-IN" sz="2800" dirty="0">
                <a:latin typeface="Bahnschrift SemiBold Condensed" panose="020B0502040204020203" pitchFamily="34" charset="0"/>
              </a:rPr>
              <a:t>By using a video feed input of a car driving on the highway, the algorithm will detect where the lane is so that the car can use its location to avoid getting out of the it. It will also be able to predict any turn on the road to secure a good tracking of the lane. </a:t>
            </a:r>
          </a:p>
          <a:p>
            <a:endParaRPr lang="en-IN" sz="2800" dirty="0">
              <a:latin typeface="Bahnschrift SemiBold Condensed" panose="020B0502040204020203" pitchFamily="34" charset="0"/>
            </a:endParaRPr>
          </a:p>
        </p:txBody>
      </p:sp>
    </p:spTree>
    <p:extLst>
      <p:ext uri="{BB962C8B-B14F-4D97-AF65-F5344CB8AC3E}">
        <p14:creationId xmlns:p14="http://schemas.microsoft.com/office/powerpoint/2010/main" val="3635179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8403E-CBDB-464F-B088-F42290D7DC73}"/>
              </a:ext>
            </a:extLst>
          </p:cNvPr>
          <p:cNvSpPr>
            <a:spLocks noGrp="1"/>
          </p:cNvSpPr>
          <p:nvPr>
            <p:ph type="title"/>
          </p:nvPr>
        </p:nvSpPr>
        <p:spPr/>
        <p:txBody>
          <a:bodyPr>
            <a:normAutofit/>
          </a:bodyPr>
          <a:lstStyle/>
          <a:p>
            <a:r>
              <a:rPr lang="en-IN" sz="6000" dirty="0">
                <a:latin typeface="American Captain" pitchFamily="2" charset="0"/>
              </a:rPr>
              <a:t>What’s The Algorithm used?</a:t>
            </a:r>
          </a:p>
        </p:txBody>
      </p:sp>
      <p:pic>
        <p:nvPicPr>
          <p:cNvPr id="4" name="Content Placeholder 3" descr="diagram">
            <a:extLst>
              <a:ext uri="{FF2B5EF4-FFF2-40B4-BE49-F238E27FC236}">
                <a16:creationId xmlns:a16="http://schemas.microsoft.com/office/drawing/2014/main" id="{27EE1EE8-344F-48E3-AE2A-EC45EB5447F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53" r="46692" b="276"/>
          <a:stretch/>
        </p:blipFill>
        <p:spPr bwMode="auto">
          <a:xfrm>
            <a:off x="1596980" y="2156261"/>
            <a:ext cx="9221274" cy="17011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descr="diagram">
            <a:extLst>
              <a:ext uri="{FF2B5EF4-FFF2-40B4-BE49-F238E27FC236}">
                <a16:creationId xmlns:a16="http://schemas.microsoft.com/office/drawing/2014/main" id="{DE7EA1CC-2F07-4410-93DB-7F99F07F8C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423" b="1217"/>
          <a:stretch/>
        </p:blipFill>
        <p:spPr bwMode="auto">
          <a:xfrm>
            <a:off x="1596980" y="3973344"/>
            <a:ext cx="9221274" cy="17858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8111473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100</TotalTime>
  <Words>1017</Words>
  <Application>Microsoft Office PowerPoint</Application>
  <PresentationFormat>Widescreen</PresentationFormat>
  <Paragraphs>53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American Captain</vt:lpstr>
      <vt:lpstr>Arial</vt:lpstr>
      <vt:lpstr>Bahnschrift SemiBold Condensed</vt:lpstr>
      <vt:lpstr>Gill Sans MT</vt:lpstr>
      <vt:lpstr>Gallery</vt:lpstr>
      <vt:lpstr>Lane detection presentation </vt:lpstr>
      <vt:lpstr>Introduction</vt:lpstr>
      <vt:lpstr>Software and tools used</vt:lpstr>
      <vt:lpstr>Pre-project training</vt:lpstr>
      <vt:lpstr>Pre-project training (contd.)</vt:lpstr>
      <vt:lpstr>Project Description </vt:lpstr>
      <vt:lpstr>Why Lane Detection?</vt:lpstr>
      <vt:lpstr>What’s Basic Idea Behind The Project?</vt:lpstr>
      <vt:lpstr>What’s The Algorithm used?</vt:lpstr>
      <vt:lpstr>Step 0: Input Image</vt:lpstr>
      <vt:lpstr>Step 1: Denoise The Image</vt:lpstr>
      <vt:lpstr>Step 2: Edge Detection</vt:lpstr>
      <vt:lpstr>Step 3: Masking The Image </vt:lpstr>
      <vt:lpstr>Step 4: Hough Line Detection </vt:lpstr>
      <vt:lpstr>Step 5: Separation Of Lines</vt:lpstr>
      <vt:lpstr>Step 6: Applying Regression</vt:lpstr>
      <vt:lpstr>Step 7: Turn Prediction</vt:lpstr>
      <vt:lpstr>Final 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training </dc:title>
  <dc:creator>Naman</dc:creator>
  <cp:lastModifiedBy>Naman Bharti</cp:lastModifiedBy>
  <cp:revision>14</cp:revision>
  <dcterms:created xsi:type="dcterms:W3CDTF">2018-08-20T15:03:09Z</dcterms:created>
  <dcterms:modified xsi:type="dcterms:W3CDTF">2019-07-09T06:12:36Z</dcterms:modified>
</cp:coreProperties>
</file>