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258" r:id="rId3"/>
    <p:sldId id="289" r:id="rId4"/>
    <p:sldId id="259" r:id="rId5"/>
    <p:sldId id="260" r:id="rId6"/>
    <p:sldId id="290" r:id="rId7"/>
    <p:sldId id="307" r:id="rId8"/>
    <p:sldId id="308" r:id="rId9"/>
    <p:sldId id="286" r:id="rId10"/>
    <p:sldId id="309" r:id="rId11"/>
    <p:sldId id="314" r:id="rId12"/>
    <p:sldId id="310" r:id="rId13"/>
    <p:sldId id="315" r:id="rId14"/>
    <p:sldId id="311" r:id="rId15"/>
    <p:sldId id="316" r:id="rId16"/>
    <p:sldId id="312" r:id="rId17"/>
    <p:sldId id="317" r:id="rId18"/>
    <p:sldId id="313" r:id="rId19"/>
    <p:sldId id="318" r:id="rId20"/>
    <p:sldId id="306" r:id="rId21"/>
    <p:sldId id="319" r:id="rId22"/>
    <p:sldId id="280" r:id="rId23"/>
  </p:sldIdLst>
  <p:sldSz cx="9144000" cy="5143500" type="screen16x9"/>
  <p:notesSz cx="6858000" cy="9144000"/>
  <p:embeddedFontLst>
    <p:embeddedFont>
      <p:font typeface="Helvetica Neue" panose="020B0604020202020204" charset="0"/>
      <p:regular r:id="rId25"/>
      <p:bold r:id="rId26"/>
      <p:italic r:id="rId27"/>
      <p:boldItalic r:id="rId28"/>
    </p:embeddedFont>
    <p:embeddedFont>
      <p:font typeface="Muli" panose="020B0604020202020204" charset="0"/>
      <p:regular r:id="rId29"/>
      <p:bold r:id="rId30"/>
      <p:italic r:id="rId31"/>
      <p:boldItalic r:id="rId32"/>
    </p:embeddedFont>
    <p:embeddedFont>
      <p:font typeface="Nixie One"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49FEA-A8DC-4CDF-ADF0-F4EEC92C7CAB}">
  <a:tblStyle styleId="{51F49FEA-A8DC-4CDF-ADF0-F4EEC92C7CA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958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27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924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224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040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513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596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414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255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48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326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916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779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72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98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397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296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46721" y="1698149"/>
            <a:ext cx="9144000" cy="1979474"/>
          </a:xfrm>
          <a:prstGeom prst="rect">
            <a:avLst/>
          </a:prstGeom>
        </p:spPr>
        <p:txBody>
          <a:bodyPr spcFirstLastPara="1" wrap="square" lIns="91425" tIns="91425" rIns="91425" bIns="91425" anchor="ctr" anchorCtr="0">
            <a:noAutofit/>
          </a:bodyPr>
          <a:lstStyle/>
          <a:p>
            <a:pPr lvl="0"/>
            <a:r>
              <a:rPr lang="en-US" sz="4500" dirty="0"/>
              <a:t>Final Project</a:t>
            </a:r>
            <a:endParaRPr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199" y="1735750"/>
            <a:ext cx="6821291" cy="1159800"/>
          </a:xfrm>
          <a:prstGeom prst="rect">
            <a:avLst/>
          </a:prstGeom>
        </p:spPr>
        <p:txBody>
          <a:bodyPr spcFirstLastPara="1" wrap="square" lIns="91425" tIns="91425" rIns="91425" bIns="91425" anchor="b" anchorCtr="0">
            <a:noAutofit/>
          </a:bodyPr>
          <a:lstStyle/>
          <a:p>
            <a:pPr lvl="0"/>
            <a:r>
              <a:rPr lang="en-US" dirty="0"/>
              <a:t>NAIVE BAYES</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2.1</a:t>
            </a:r>
            <a:endParaRPr b="1" dirty="0">
              <a:solidFill>
                <a:srgbClr val="FFFFFF"/>
              </a:solidFill>
            </a:endParaRPr>
          </a:p>
        </p:txBody>
      </p:sp>
    </p:spTree>
    <p:extLst>
      <p:ext uri="{BB962C8B-B14F-4D97-AF65-F5344CB8AC3E}">
        <p14:creationId xmlns:p14="http://schemas.microsoft.com/office/powerpoint/2010/main" val="84354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302685" y="457200"/>
            <a:ext cx="5639913" cy="680794"/>
          </a:xfrm>
          <a:prstGeom prst="rect">
            <a:avLst/>
          </a:prstGeom>
        </p:spPr>
        <p:txBody>
          <a:bodyPr spcFirstLastPara="1" wrap="square" lIns="91425" tIns="91425" rIns="91425" bIns="91425" anchor="ctr" anchorCtr="0">
            <a:noAutofit/>
          </a:bodyPr>
          <a:lstStyle/>
          <a:p>
            <a:pPr marL="0" lvl="0" indent="0" algn="ctr">
              <a:buNone/>
            </a:pPr>
            <a:r>
              <a:rPr lang="en-US" b="1" dirty="0"/>
              <a:t>NAIVE BAYES</a:t>
            </a:r>
            <a:endParaRPr b="1"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5" name="Google Shape;366;p15">
            <a:extLst>
              <a:ext uri="{FF2B5EF4-FFF2-40B4-BE49-F238E27FC236}">
                <a16:creationId xmlns:a16="http://schemas.microsoft.com/office/drawing/2014/main" id="{7B2B32E1-0A83-4238-A53C-C2FC9E26C757}"/>
              </a:ext>
            </a:extLst>
          </p:cNvPr>
          <p:cNvSpPr txBox="1">
            <a:spLocks/>
          </p:cNvSpPr>
          <p:nvPr/>
        </p:nvSpPr>
        <p:spPr>
          <a:xfrm>
            <a:off x="1828798" y="1121309"/>
            <a:ext cx="7081595" cy="1635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vi-VN" sz="1400" dirty="0"/>
              <a:t>Thuật toán Naive Bayes là kỹ thuật phân loại dựa trên giả định của Định lý Bayes với sự độc lập giữa các yếu tố dự đoán</a:t>
            </a:r>
            <a:endParaRPr lang="en-US" sz="1400" dirty="0"/>
          </a:p>
          <a:p>
            <a:pPr marL="0" indent="0">
              <a:buNone/>
            </a:pPr>
            <a:r>
              <a:rPr lang="vi-VN" sz="1400" dirty="0"/>
              <a:t>Định lý Bayes cung cấp một cách tính xác suất hậu nghiệm P (c | x) từP (c), P (x) và P (x | c). Nhìn vào phương trình bên dưới</a:t>
            </a:r>
            <a:endParaRPr lang="en-US" sz="1400" dirty="0"/>
          </a:p>
          <a:p>
            <a:pPr marL="0" indent="0">
              <a:buNone/>
            </a:pPr>
            <a:endParaRPr lang="vi-VN" sz="1400" dirty="0"/>
          </a:p>
        </p:txBody>
      </p:sp>
      <p:pic>
        <p:nvPicPr>
          <p:cNvPr id="6" name="Picture 5">
            <a:extLst>
              <a:ext uri="{FF2B5EF4-FFF2-40B4-BE49-F238E27FC236}">
                <a16:creationId xmlns:a16="http://schemas.microsoft.com/office/drawing/2014/main" id="{4C7FB8E4-BEE1-4A6D-9C92-B7E6328CA22C}"/>
              </a:ext>
            </a:extLst>
          </p:cNvPr>
          <p:cNvPicPr/>
          <p:nvPr/>
        </p:nvPicPr>
        <p:blipFill rotWithShape="1">
          <a:blip r:embed="rId3"/>
          <a:srcRect b="16227"/>
          <a:stretch/>
        </p:blipFill>
        <p:spPr bwMode="auto">
          <a:xfrm>
            <a:off x="2481887" y="2571750"/>
            <a:ext cx="5381625" cy="2114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14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476575" y="1991850"/>
            <a:ext cx="6667425" cy="1159800"/>
          </a:xfrm>
          <a:prstGeom prst="rect">
            <a:avLst/>
          </a:prstGeom>
        </p:spPr>
        <p:txBody>
          <a:bodyPr spcFirstLastPara="1" wrap="square" lIns="91425" tIns="91425" rIns="91425" bIns="91425" anchor="b" anchorCtr="0">
            <a:noAutofit/>
          </a:bodyPr>
          <a:lstStyle/>
          <a:p>
            <a:pPr lvl="0"/>
            <a:r>
              <a:rPr lang="en-US" dirty="0"/>
              <a:t>SUPPORT VECTOR MACHINE (SVM)</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2.2</a:t>
            </a:r>
            <a:endParaRPr b="1" dirty="0">
              <a:solidFill>
                <a:srgbClr val="FFFFFF"/>
              </a:solidFill>
            </a:endParaRPr>
          </a:p>
        </p:txBody>
      </p:sp>
    </p:spTree>
    <p:extLst>
      <p:ext uri="{BB962C8B-B14F-4D97-AF65-F5344CB8AC3E}">
        <p14:creationId xmlns:p14="http://schemas.microsoft.com/office/powerpoint/2010/main" val="382717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302685" y="457200"/>
            <a:ext cx="5639913" cy="680794"/>
          </a:xfrm>
          <a:prstGeom prst="rect">
            <a:avLst/>
          </a:prstGeom>
        </p:spPr>
        <p:txBody>
          <a:bodyPr spcFirstLastPara="1" wrap="square" lIns="91425" tIns="91425" rIns="91425" bIns="91425" anchor="ctr" anchorCtr="0">
            <a:noAutofit/>
          </a:bodyPr>
          <a:lstStyle/>
          <a:p>
            <a:pPr marL="0" lvl="0" indent="0" algn="ctr">
              <a:buNone/>
            </a:pPr>
            <a:r>
              <a:rPr lang="en-US" b="1" dirty="0"/>
              <a:t>SUPPORT VECTOR MACHINE </a:t>
            </a:r>
            <a:endParaRPr b="1"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5" name="Google Shape;366;p15">
            <a:extLst>
              <a:ext uri="{FF2B5EF4-FFF2-40B4-BE49-F238E27FC236}">
                <a16:creationId xmlns:a16="http://schemas.microsoft.com/office/drawing/2014/main" id="{7B2B32E1-0A83-4238-A53C-C2FC9E26C757}"/>
              </a:ext>
            </a:extLst>
          </p:cNvPr>
          <p:cNvSpPr txBox="1">
            <a:spLocks/>
          </p:cNvSpPr>
          <p:nvPr/>
        </p:nvSpPr>
        <p:spPr>
          <a:xfrm>
            <a:off x="1828798" y="1121309"/>
            <a:ext cx="7081595" cy="1635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vi-VN" sz="1400" dirty="0"/>
              <a:t>(SVM) là một thuật toán học máy được giám sát có thể được sử dụng cho cả các thử thách phân loại hoặc hồi quy. Tuy nhiên, nó được sử dụng nhiều nhất trong các bài toán phân loại.</a:t>
            </a:r>
          </a:p>
        </p:txBody>
      </p:sp>
      <p:pic>
        <p:nvPicPr>
          <p:cNvPr id="7" name="Picture 6">
            <a:extLst>
              <a:ext uri="{FF2B5EF4-FFF2-40B4-BE49-F238E27FC236}">
                <a16:creationId xmlns:a16="http://schemas.microsoft.com/office/drawing/2014/main" id="{4D3298E3-8F86-4093-BE1E-3E8764745531}"/>
              </a:ext>
            </a:extLst>
          </p:cNvPr>
          <p:cNvPicPr/>
          <p:nvPr/>
        </p:nvPicPr>
        <p:blipFill rotWithShape="1">
          <a:blip r:embed="rId3"/>
          <a:srcRect l="4936" r="14450" b="5859"/>
          <a:stretch/>
        </p:blipFill>
        <p:spPr>
          <a:xfrm>
            <a:off x="2950108" y="2408063"/>
            <a:ext cx="4531954" cy="2377462"/>
          </a:xfrm>
          <a:prstGeom prst="rect">
            <a:avLst/>
          </a:prstGeom>
        </p:spPr>
      </p:pic>
    </p:spTree>
    <p:extLst>
      <p:ext uri="{BB962C8B-B14F-4D97-AF65-F5344CB8AC3E}">
        <p14:creationId xmlns:p14="http://schemas.microsoft.com/office/powerpoint/2010/main" val="4057836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199" y="1735750"/>
            <a:ext cx="6821291" cy="1159800"/>
          </a:xfrm>
          <a:prstGeom prst="rect">
            <a:avLst/>
          </a:prstGeom>
        </p:spPr>
        <p:txBody>
          <a:bodyPr spcFirstLastPara="1" wrap="square" lIns="91425" tIns="91425" rIns="91425" bIns="91425" anchor="b" anchorCtr="0">
            <a:noAutofit/>
          </a:bodyPr>
          <a:lstStyle/>
          <a:p>
            <a:pPr lvl="0"/>
            <a:r>
              <a:rPr lang="en-US" dirty="0"/>
              <a:t>LOGISTIC REGRESSION</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2.3</a:t>
            </a:r>
            <a:endParaRPr b="1" dirty="0">
              <a:solidFill>
                <a:srgbClr val="FFFFFF"/>
              </a:solidFill>
            </a:endParaRPr>
          </a:p>
        </p:txBody>
      </p:sp>
    </p:spTree>
    <p:extLst>
      <p:ext uri="{BB962C8B-B14F-4D97-AF65-F5344CB8AC3E}">
        <p14:creationId xmlns:p14="http://schemas.microsoft.com/office/powerpoint/2010/main" val="403123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302685" y="457200"/>
            <a:ext cx="5639913" cy="680794"/>
          </a:xfrm>
          <a:prstGeom prst="rect">
            <a:avLst/>
          </a:prstGeom>
        </p:spPr>
        <p:txBody>
          <a:bodyPr spcFirstLastPara="1" wrap="square" lIns="91425" tIns="91425" rIns="91425" bIns="91425" anchor="ctr" anchorCtr="0">
            <a:noAutofit/>
          </a:bodyPr>
          <a:lstStyle/>
          <a:p>
            <a:pPr marL="0" lvl="0" indent="0" algn="ctr">
              <a:buNone/>
            </a:pPr>
            <a:r>
              <a:rPr lang="en-US" b="1" dirty="0"/>
              <a:t>LOGISTIC REGRESSION</a:t>
            </a:r>
            <a:endParaRPr b="1"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5" name="Google Shape;366;p15">
            <a:extLst>
              <a:ext uri="{FF2B5EF4-FFF2-40B4-BE49-F238E27FC236}">
                <a16:creationId xmlns:a16="http://schemas.microsoft.com/office/drawing/2014/main" id="{7B2B32E1-0A83-4238-A53C-C2FC9E26C757}"/>
              </a:ext>
            </a:extLst>
          </p:cNvPr>
          <p:cNvSpPr txBox="1">
            <a:spLocks/>
          </p:cNvSpPr>
          <p:nvPr/>
        </p:nvSpPr>
        <p:spPr>
          <a:xfrm>
            <a:off x="1828798" y="1121309"/>
            <a:ext cx="7081595" cy="1635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vi-VN" sz="1400" dirty="0"/>
              <a:t>Hồi quy logistic được đặt tên cho hàm được sử dụng ở cốt lõi của phương pháp, hàm thần học</a:t>
            </a:r>
          </a:p>
          <a:p>
            <a:pPr marL="0" indent="0">
              <a:buNone/>
            </a:pPr>
            <a:r>
              <a:rPr lang="vi-VN" sz="1400" dirty="0"/>
              <a:t>Logistic Regression là một thuật toán Máy học được sử dụng cho các vấn đề phân loại nhóm, nó là một thuật toán phân tích dự đoán và dựa trên xác suất </a:t>
            </a:r>
          </a:p>
        </p:txBody>
      </p:sp>
      <p:pic>
        <p:nvPicPr>
          <p:cNvPr id="6" name="Picture 5">
            <a:extLst>
              <a:ext uri="{FF2B5EF4-FFF2-40B4-BE49-F238E27FC236}">
                <a16:creationId xmlns:a16="http://schemas.microsoft.com/office/drawing/2014/main" id="{2FC50B3A-0988-49FB-8DC0-B8F901BF5785}"/>
              </a:ext>
            </a:extLst>
          </p:cNvPr>
          <p:cNvPicPr/>
          <p:nvPr/>
        </p:nvPicPr>
        <p:blipFill>
          <a:blip r:embed="rId3"/>
          <a:stretch>
            <a:fillRect/>
          </a:stretch>
        </p:blipFill>
        <p:spPr>
          <a:xfrm>
            <a:off x="2604492" y="2585250"/>
            <a:ext cx="5229860" cy="2200275"/>
          </a:xfrm>
          <a:prstGeom prst="rect">
            <a:avLst/>
          </a:prstGeom>
        </p:spPr>
      </p:pic>
    </p:spTree>
    <p:extLst>
      <p:ext uri="{BB962C8B-B14F-4D97-AF65-F5344CB8AC3E}">
        <p14:creationId xmlns:p14="http://schemas.microsoft.com/office/powerpoint/2010/main" val="380698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199" y="1735750"/>
            <a:ext cx="6821291" cy="1159800"/>
          </a:xfrm>
          <a:prstGeom prst="rect">
            <a:avLst/>
          </a:prstGeom>
        </p:spPr>
        <p:txBody>
          <a:bodyPr spcFirstLastPara="1" wrap="square" lIns="91425" tIns="91425" rIns="91425" bIns="91425" anchor="b" anchorCtr="0">
            <a:noAutofit/>
          </a:bodyPr>
          <a:lstStyle/>
          <a:p>
            <a:pPr lvl="0"/>
            <a:r>
              <a:rPr lang="en-US" dirty="0"/>
              <a:t>DECISION TREE</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2.4</a:t>
            </a:r>
            <a:endParaRPr b="1" dirty="0">
              <a:solidFill>
                <a:srgbClr val="FFFFFF"/>
              </a:solidFill>
            </a:endParaRPr>
          </a:p>
        </p:txBody>
      </p:sp>
    </p:spTree>
    <p:extLst>
      <p:ext uri="{BB962C8B-B14F-4D97-AF65-F5344CB8AC3E}">
        <p14:creationId xmlns:p14="http://schemas.microsoft.com/office/powerpoint/2010/main" val="958707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302685" y="457200"/>
            <a:ext cx="5639913" cy="680794"/>
          </a:xfrm>
          <a:prstGeom prst="rect">
            <a:avLst/>
          </a:prstGeom>
        </p:spPr>
        <p:txBody>
          <a:bodyPr spcFirstLastPara="1" wrap="square" lIns="91425" tIns="91425" rIns="91425" bIns="91425" anchor="ctr" anchorCtr="0">
            <a:noAutofit/>
          </a:bodyPr>
          <a:lstStyle/>
          <a:p>
            <a:pPr marL="0" lvl="0" indent="0" algn="ctr">
              <a:buNone/>
            </a:pPr>
            <a:r>
              <a:rPr lang="en-US" b="1" dirty="0"/>
              <a:t>DECISION TREE</a:t>
            </a:r>
            <a:endParaRPr b="1"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5" name="Google Shape;366;p15">
            <a:extLst>
              <a:ext uri="{FF2B5EF4-FFF2-40B4-BE49-F238E27FC236}">
                <a16:creationId xmlns:a16="http://schemas.microsoft.com/office/drawing/2014/main" id="{7B2B32E1-0A83-4238-A53C-C2FC9E26C757}"/>
              </a:ext>
            </a:extLst>
          </p:cNvPr>
          <p:cNvSpPr txBox="1">
            <a:spLocks/>
          </p:cNvSpPr>
          <p:nvPr/>
        </p:nvSpPr>
        <p:spPr>
          <a:xfrm>
            <a:off x="1828798" y="1121309"/>
            <a:ext cx="2910063" cy="35174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vi-VN" sz="1400" dirty="0"/>
              <a:t>Thuật toán Cây quyết định thuộc họ thuật toán học có giám sát, không giống như các thuật toán học có giám sát khác, thuật toán cây quyết định cũng có thể được sử dụng để giải các bài toán hồi quy và phân loại</a:t>
            </a:r>
            <a:endParaRPr lang="en-US" sz="1400" dirty="0"/>
          </a:p>
          <a:p>
            <a:pPr marL="0" indent="0">
              <a:buNone/>
            </a:pPr>
            <a:r>
              <a:rPr lang="vi-VN" sz="1400" dirty="0"/>
              <a:t>Thuật toán Cây quyết định thuộc họ thuật toán học có giám sát, không giống như các thuật toán học có giám sát khác, thuật toán cây quyết định cũng có thể được sử dụng để giải các bài toán hồi quy và phân loại</a:t>
            </a:r>
          </a:p>
        </p:txBody>
      </p:sp>
      <p:pic>
        <p:nvPicPr>
          <p:cNvPr id="1026" name="Picture 2" descr="Introduction to Decision Tree Algorithm - Explained with Examples">
            <a:extLst>
              <a:ext uri="{FF2B5EF4-FFF2-40B4-BE49-F238E27FC236}">
                <a16:creationId xmlns:a16="http://schemas.microsoft.com/office/drawing/2014/main" id="{A45EEB00-5026-460F-8618-5E3EB787D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904" y="1220035"/>
            <a:ext cx="4149980" cy="331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144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199" y="1735750"/>
            <a:ext cx="6821291" cy="1159800"/>
          </a:xfrm>
          <a:prstGeom prst="rect">
            <a:avLst/>
          </a:prstGeom>
        </p:spPr>
        <p:txBody>
          <a:bodyPr spcFirstLastPara="1" wrap="square" lIns="91425" tIns="91425" rIns="91425" bIns="91425" anchor="b" anchorCtr="0">
            <a:noAutofit/>
          </a:bodyPr>
          <a:lstStyle/>
          <a:p>
            <a:pPr lvl="0"/>
            <a:r>
              <a:rPr lang="en-US" dirty="0"/>
              <a:t>RANDOM FOREST</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2.5</a:t>
            </a:r>
            <a:endParaRPr b="1" dirty="0">
              <a:solidFill>
                <a:srgbClr val="FFFFFF"/>
              </a:solidFill>
            </a:endParaRPr>
          </a:p>
        </p:txBody>
      </p:sp>
    </p:spTree>
    <p:extLst>
      <p:ext uri="{BB962C8B-B14F-4D97-AF65-F5344CB8AC3E}">
        <p14:creationId xmlns:p14="http://schemas.microsoft.com/office/powerpoint/2010/main" val="1623472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302685" y="457200"/>
            <a:ext cx="5639913" cy="680794"/>
          </a:xfrm>
          <a:prstGeom prst="rect">
            <a:avLst/>
          </a:prstGeom>
        </p:spPr>
        <p:txBody>
          <a:bodyPr spcFirstLastPara="1" wrap="square" lIns="91425" tIns="91425" rIns="91425" bIns="91425" anchor="ctr" anchorCtr="0">
            <a:noAutofit/>
          </a:bodyPr>
          <a:lstStyle/>
          <a:p>
            <a:pPr marL="0" lvl="0" indent="0" algn="ctr">
              <a:buNone/>
            </a:pPr>
            <a:r>
              <a:rPr lang="en-US" b="1" dirty="0"/>
              <a:t>RANDOM FOREST</a:t>
            </a:r>
            <a:endParaRPr b="1"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5" name="Google Shape;366;p15">
            <a:extLst>
              <a:ext uri="{FF2B5EF4-FFF2-40B4-BE49-F238E27FC236}">
                <a16:creationId xmlns:a16="http://schemas.microsoft.com/office/drawing/2014/main" id="{7B2B32E1-0A83-4238-A53C-C2FC9E26C757}"/>
              </a:ext>
            </a:extLst>
          </p:cNvPr>
          <p:cNvSpPr txBox="1">
            <a:spLocks/>
          </p:cNvSpPr>
          <p:nvPr/>
        </p:nvSpPr>
        <p:spPr>
          <a:xfrm>
            <a:off x="1828798" y="1121309"/>
            <a:ext cx="7081595" cy="1635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1400" dirty="0"/>
              <a:t>Random Forest</a:t>
            </a:r>
            <a:r>
              <a:rPr lang="vi-VN" sz="1400" dirty="0"/>
              <a:t> về cơ bản là một túi chứa n Cây quyết định (DT) có một tập hợp các siêu tham số khác nhau và được huấn luyện trên các tập con dữ liệu khác nhau</a:t>
            </a:r>
          </a:p>
        </p:txBody>
      </p:sp>
      <p:pic>
        <p:nvPicPr>
          <p:cNvPr id="7" name="Picture 6">
            <a:extLst>
              <a:ext uri="{FF2B5EF4-FFF2-40B4-BE49-F238E27FC236}">
                <a16:creationId xmlns:a16="http://schemas.microsoft.com/office/drawing/2014/main" id="{D4EDA65A-B443-4F51-8E78-C413282AD57D}"/>
              </a:ext>
            </a:extLst>
          </p:cNvPr>
          <p:cNvPicPr/>
          <p:nvPr/>
        </p:nvPicPr>
        <p:blipFill>
          <a:blip r:embed="rId3"/>
          <a:stretch>
            <a:fillRect/>
          </a:stretch>
        </p:blipFill>
        <p:spPr>
          <a:xfrm>
            <a:off x="2898303" y="2342667"/>
            <a:ext cx="4637950" cy="2665956"/>
          </a:xfrm>
          <a:prstGeom prst="rect">
            <a:avLst/>
          </a:prstGeom>
        </p:spPr>
      </p:pic>
    </p:spTree>
    <p:extLst>
      <p:ext uri="{BB962C8B-B14F-4D97-AF65-F5344CB8AC3E}">
        <p14:creationId xmlns:p14="http://schemas.microsoft.com/office/powerpoint/2010/main" val="388776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287907" y="1448357"/>
            <a:ext cx="8816952" cy="887702"/>
          </a:xfrm>
          <a:prstGeom prst="rect">
            <a:avLst/>
          </a:prstGeom>
        </p:spPr>
        <p:txBody>
          <a:bodyPr spcFirstLastPara="1" wrap="square" lIns="91425" tIns="91425" rIns="91425" bIns="91425" anchor="b" anchorCtr="0">
            <a:noAutofit/>
          </a:bodyPr>
          <a:lstStyle/>
          <a:p>
            <a:pPr lvl="0" algn="ctr"/>
            <a:r>
              <a:rPr lang="en-US" sz="4500" dirty="0"/>
              <a:t>Task 3 </a:t>
            </a:r>
            <a:endParaRPr sz="4500" dirty="0"/>
          </a:p>
        </p:txBody>
      </p:sp>
      <p:sp>
        <p:nvSpPr>
          <p:cNvPr id="352" name="Google Shape;352;p13"/>
          <p:cNvSpPr txBox="1">
            <a:spLocks noGrp="1"/>
          </p:cNvSpPr>
          <p:nvPr>
            <p:ph type="body" idx="4294967295"/>
          </p:nvPr>
        </p:nvSpPr>
        <p:spPr>
          <a:xfrm>
            <a:off x="0" y="3354698"/>
            <a:ext cx="5236809" cy="129072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500" b="1" dirty="0" err="1"/>
              <a:t>Nguyễn</a:t>
            </a:r>
            <a:r>
              <a:rPr lang="en-US" sz="2500" b="1" dirty="0"/>
              <a:t> Minh Nhân-51703147</a:t>
            </a:r>
          </a:p>
          <a:p>
            <a:pPr marL="0" lvl="0" indent="0" algn="l" rtl="0">
              <a:spcBef>
                <a:spcPts val="600"/>
              </a:spcBef>
              <a:spcAft>
                <a:spcPts val="0"/>
              </a:spcAft>
              <a:buNone/>
            </a:pPr>
            <a:r>
              <a:rPr lang="en-US" sz="2500" b="1" dirty="0"/>
              <a:t>Lim </a:t>
            </a:r>
            <a:r>
              <a:rPr lang="en-US" sz="2500" b="1" dirty="0" err="1"/>
              <a:t>Hiệp</a:t>
            </a:r>
            <a:r>
              <a:rPr lang="en-US" sz="2500" b="1" dirty="0"/>
              <a:t> Tiến-51703195</a:t>
            </a:r>
            <a:endParaRPr sz="2500"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302686" y="2116194"/>
            <a:ext cx="6761220" cy="613657"/>
          </a:xfrm>
          <a:prstGeom prst="rect">
            <a:avLst/>
          </a:prstGeom>
        </p:spPr>
        <p:txBody>
          <a:bodyPr spcFirstLastPara="1" wrap="square" lIns="91425" tIns="91425" rIns="91425" bIns="91425" anchor="b" anchorCtr="0">
            <a:noAutofit/>
          </a:bodyPr>
          <a:lstStyle/>
          <a:p>
            <a:pPr lvl="0" algn="ctr"/>
            <a:r>
              <a:rPr lang="en-US" sz="2800" dirty="0"/>
              <a:t>DEMO</a:t>
            </a: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ea typeface="Nixie One"/>
                <a:cs typeface="Nixie One"/>
                <a:sym typeface="Nixie One"/>
              </a:rPr>
              <a:t>3</a:t>
            </a:r>
            <a:endParaRPr b="1" dirty="0">
              <a:solidFill>
                <a:srgbClr val="FFFFFF"/>
              </a:solidFill>
            </a:endParaRPr>
          </a:p>
        </p:txBody>
      </p:sp>
    </p:spTree>
    <p:extLst>
      <p:ext uri="{BB962C8B-B14F-4D97-AF65-F5344CB8AC3E}">
        <p14:creationId xmlns:p14="http://schemas.microsoft.com/office/powerpoint/2010/main" val="1162185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302685" y="457200"/>
            <a:ext cx="5639913" cy="680794"/>
          </a:xfrm>
          <a:prstGeom prst="rect">
            <a:avLst/>
          </a:prstGeom>
        </p:spPr>
        <p:txBody>
          <a:bodyPr spcFirstLastPara="1" wrap="square" lIns="91425" tIns="91425" rIns="91425" bIns="91425" anchor="ctr" anchorCtr="0">
            <a:noAutofit/>
          </a:bodyPr>
          <a:lstStyle/>
          <a:p>
            <a:pPr marL="0" lvl="0" indent="0" algn="ctr">
              <a:buNone/>
            </a:pPr>
            <a:r>
              <a:rPr lang="en-US" b="1" dirty="0"/>
              <a:t>Demo</a:t>
            </a:r>
            <a:endParaRPr b="1"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5" name="Google Shape;366;p15">
            <a:extLst>
              <a:ext uri="{FF2B5EF4-FFF2-40B4-BE49-F238E27FC236}">
                <a16:creationId xmlns:a16="http://schemas.microsoft.com/office/drawing/2014/main" id="{7B2B32E1-0A83-4238-A53C-C2FC9E26C757}"/>
              </a:ext>
            </a:extLst>
          </p:cNvPr>
          <p:cNvSpPr txBox="1">
            <a:spLocks/>
          </p:cNvSpPr>
          <p:nvPr/>
        </p:nvSpPr>
        <p:spPr>
          <a:xfrm>
            <a:off x="2062405" y="1137994"/>
            <a:ext cx="7081595" cy="1635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1400" dirty="0"/>
              <a:t> python codes : </a:t>
            </a:r>
            <a:r>
              <a:rPr lang="en-US" sz="1400" dirty="0" err="1"/>
              <a:t>Final_project_Datamining.ipynb</a:t>
            </a:r>
            <a:endParaRPr lang="en-US" sz="1400" dirty="0"/>
          </a:p>
          <a:p>
            <a:pPr marL="0" indent="0">
              <a:buNone/>
            </a:pPr>
            <a:r>
              <a:rPr lang="en-US" sz="1400" dirty="0"/>
              <a:t> collected data</a:t>
            </a:r>
            <a:r>
              <a:rPr lang="en-US" sz="1400"/>
              <a:t>: data-folde</a:t>
            </a:r>
            <a:r>
              <a:rPr lang="en-US" sz="1400" dirty="0"/>
              <a:t>r</a:t>
            </a:r>
          </a:p>
          <a:p>
            <a:pPr marL="0" indent="0">
              <a:buNone/>
            </a:pPr>
            <a:r>
              <a:rPr lang="en-US" sz="1400" dirty="0"/>
              <a:t>Presentation 51703147_51703195.pptx</a:t>
            </a:r>
          </a:p>
          <a:p>
            <a:pPr marL="0" indent="0">
              <a:buNone/>
            </a:pPr>
            <a:r>
              <a:rPr lang="en-US" sz="1400" dirty="0"/>
              <a:t>project report: report.docx</a:t>
            </a:r>
            <a:endParaRPr lang="vi-VN" sz="1400" dirty="0"/>
          </a:p>
        </p:txBody>
      </p:sp>
    </p:spTree>
    <p:extLst>
      <p:ext uri="{BB962C8B-B14F-4D97-AF65-F5344CB8AC3E}">
        <p14:creationId xmlns:p14="http://schemas.microsoft.com/office/powerpoint/2010/main" val="932340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3" name="Google Shape;573;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8" name="Google Shape;468;p26"/>
          <p:cNvSpPr txBox="1">
            <a:spLocks noGrp="1"/>
          </p:cNvSpPr>
          <p:nvPr>
            <p:ph type="ctrTitle" idx="4294967295"/>
          </p:nvPr>
        </p:nvSpPr>
        <p:spPr>
          <a:xfrm>
            <a:off x="126815" y="1804343"/>
            <a:ext cx="8850324" cy="3339082"/>
          </a:xfrm>
          <a:prstGeom prst="rect">
            <a:avLst/>
          </a:prstGeom>
        </p:spPr>
        <p:txBody>
          <a:bodyPr spcFirstLastPara="1" wrap="square" lIns="91425" tIns="91425" rIns="91425" bIns="91425" anchor="b" anchorCtr="0">
            <a:noAutofit/>
          </a:bodyPr>
          <a:lstStyle/>
          <a:p>
            <a:pPr lvl="0"/>
            <a:r>
              <a:rPr lang="en-US" sz="3000" b="1" dirty="0">
                <a:solidFill>
                  <a:srgbClr val="3292E1"/>
                </a:solidFill>
                <a:latin typeface="Muli"/>
                <a:ea typeface="Muli"/>
                <a:cs typeface="Muli"/>
                <a:sym typeface="Muli"/>
              </a:rPr>
              <a:t>1. Data Mining</a:t>
            </a:r>
            <a:br>
              <a:rPr lang="en-US" sz="3000" b="1" dirty="0">
                <a:solidFill>
                  <a:srgbClr val="3292E1"/>
                </a:solidFill>
                <a:latin typeface="Muli"/>
                <a:ea typeface="Muli"/>
                <a:cs typeface="Muli"/>
                <a:sym typeface="Muli"/>
              </a:rPr>
            </a:br>
            <a:r>
              <a:rPr lang="en-US" sz="3000" b="1" dirty="0">
                <a:solidFill>
                  <a:srgbClr val="3292E1"/>
                </a:solidFill>
                <a:latin typeface="Muli"/>
                <a:ea typeface="Muli"/>
                <a:cs typeface="Muli"/>
                <a:sym typeface="Muli"/>
              </a:rPr>
              <a:t>2. </a:t>
            </a:r>
            <a:r>
              <a:rPr lang="en-US" sz="3000" b="1" dirty="0" err="1">
                <a:solidFill>
                  <a:srgbClr val="3292E1"/>
                </a:solidFill>
                <a:latin typeface="Muli"/>
                <a:ea typeface="Muli"/>
                <a:cs typeface="Muli"/>
                <a:sym typeface="Muli"/>
              </a:rPr>
              <a:t>Giải</a:t>
            </a:r>
            <a:r>
              <a:rPr lang="en-US" sz="3000" b="1" dirty="0">
                <a:solidFill>
                  <a:srgbClr val="3292E1"/>
                </a:solidFill>
                <a:latin typeface="Muli"/>
                <a:ea typeface="Muli"/>
                <a:cs typeface="Muli"/>
                <a:sym typeface="Muli"/>
              </a:rPr>
              <a:t> </a:t>
            </a:r>
            <a:r>
              <a:rPr lang="en-US" sz="3000" b="1" dirty="0" err="1">
                <a:solidFill>
                  <a:srgbClr val="3292E1"/>
                </a:solidFill>
                <a:latin typeface="Muli"/>
                <a:ea typeface="Muli"/>
                <a:cs typeface="Muli"/>
                <a:sym typeface="Muli"/>
              </a:rPr>
              <a:t>Thuật</a:t>
            </a:r>
            <a:br>
              <a:rPr lang="en-US" sz="3000" b="1" dirty="0">
                <a:solidFill>
                  <a:srgbClr val="3292E1"/>
                </a:solidFill>
                <a:latin typeface="Muli"/>
                <a:ea typeface="Muli"/>
                <a:cs typeface="Muli"/>
                <a:sym typeface="Muli"/>
              </a:rPr>
            </a:br>
            <a:r>
              <a:rPr lang="en-US" sz="3000" b="1" dirty="0">
                <a:solidFill>
                  <a:srgbClr val="3292E1"/>
                </a:solidFill>
                <a:latin typeface="Muli"/>
                <a:ea typeface="Muli"/>
                <a:cs typeface="Muli"/>
                <a:sym typeface="Muli"/>
              </a:rPr>
              <a:t>		2.1 Naïve Bayes</a:t>
            </a:r>
            <a:br>
              <a:rPr lang="en-US" sz="3000" b="1" dirty="0">
                <a:solidFill>
                  <a:srgbClr val="3292E1"/>
                </a:solidFill>
                <a:latin typeface="Muli"/>
                <a:ea typeface="Muli"/>
                <a:cs typeface="Muli"/>
                <a:sym typeface="Muli"/>
              </a:rPr>
            </a:br>
            <a:r>
              <a:rPr lang="en-US" sz="3000" b="1" dirty="0">
                <a:solidFill>
                  <a:srgbClr val="3292E1"/>
                </a:solidFill>
                <a:latin typeface="Muli"/>
                <a:ea typeface="Muli"/>
                <a:cs typeface="Muli"/>
                <a:sym typeface="Muli"/>
              </a:rPr>
              <a:t>		2.2 SUPPORT VECTOR MACHINE</a:t>
            </a:r>
            <a:br>
              <a:rPr lang="en-US" sz="3000" b="1" dirty="0">
                <a:solidFill>
                  <a:srgbClr val="3292E1"/>
                </a:solidFill>
                <a:latin typeface="Muli"/>
                <a:ea typeface="Muli"/>
                <a:cs typeface="Muli"/>
                <a:sym typeface="Muli"/>
              </a:rPr>
            </a:br>
            <a:r>
              <a:rPr lang="en-US" sz="3000" b="1" dirty="0">
                <a:solidFill>
                  <a:srgbClr val="3292E1"/>
                </a:solidFill>
                <a:latin typeface="Muli"/>
                <a:ea typeface="Muli"/>
                <a:cs typeface="Muli"/>
                <a:sym typeface="Muli"/>
              </a:rPr>
              <a:t>		2.3 LOGISTIC REGRESSION</a:t>
            </a:r>
            <a:br>
              <a:rPr lang="en-US" sz="3000" b="1" dirty="0">
                <a:solidFill>
                  <a:srgbClr val="3292E1"/>
                </a:solidFill>
                <a:latin typeface="Muli"/>
                <a:ea typeface="Muli"/>
                <a:cs typeface="Muli"/>
                <a:sym typeface="Muli"/>
              </a:rPr>
            </a:br>
            <a:r>
              <a:rPr lang="en-US" sz="3000" b="1" dirty="0">
                <a:solidFill>
                  <a:srgbClr val="3292E1"/>
                </a:solidFill>
                <a:latin typeface="Muli"/>
                <a:ea typeface="Muli"/>
                <a:cs typeface="Muli"/>
                <a:sym typeface="Muli"/>
              </a:rPr>
              <a:t>		2.4 DECISION TREE</a:t>
            </a:r>
            <a:br>
              <a:rPr lang="en-US" sz="3000" b="1" dirty="0">
                <a:solidFill>
                  <a:srgbClr val="3292E1"/>
                </a:solidFill>
                <a:latin typeface="Muli"/>
                <a:ea typeface="Muli"/>
                <a:cs typeface="Muli"/>
                <a:sym typeface="Muli"/>
              </a:rPr>
            </a:br>
            <a:r>
              <a:rPr lang="en-US" sz="3000" b="1" dirty="0">
                <a:solidFill>
                  <a:srgbClr val="3292E1"/>
                </a:solidFill>
                <a:latin typeface="Muli"/>
                <a:ea typeface="Muli"/>
                <a:cs typeface="Muli"/>
                <a:sym typeface="Muli"/>
              </a:rPr>
              <a:t>		2.5 RANDOM FOREST</a:t>
            </a:r>
            <a:br>
              <a:rPr lang="en-US" sz="3000" b="1" dirty="0">
                <a:solidFill>
                  <a:srgbClr val="3292E1"/>
                </a:solidFill>
                <a:latin typeface="Muli"/>
                <a:ea typeface="Muli"/>
                <a:cs typeface="Muli"/>
                <a:sym typeface="Muli"/>
              </a:rPr>
            </a:br>
            <a:r>
              <a:rPr lang="en-US" sz="3000" b="1" dirty="0">
                <a:solidFill>
                  <a:srgbClr val="3292E1"/>
                </a:solidFill>
                <a:latin typeface="Muli"/>
                <a:ea typeface="Muli"/>
                <a:cs typeface="Muli"/>
                <a:sym typeface="Muli"/>
              </a:rPr>
              <a:t>3. Demo</a:t>
            </a:r>
          </a:p>
        </p:txBody>
      </p:sp>
      <p:sp>
        <p:nvSpPr>
          <p:cNvPr id="470" name="Google Shape;470;p26"/>
          <p:cNvSpPr txBox="1">
            <a:spLocks noGrp="1"/>
          </p:cNvSpPr>
          <p:nvPr>
            <p:ph type="ctrTitle" idx="4294967295"/>
          </p:nvPr>
        </p:nvSpPr>
        <p:spPr>
          <a:xfrm>
            <a:off x="892708" y="189827"/>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a:latin typeface="Muli"/>
                <a:ea typeface="Muli"/>
                <a:cs typeface="Muli"/>
                <a:sym typeface="Muli"/>
              </a:rPr>
              <a:t>TỔNG QUAN</a:t>
            </a:r>
            <a:endParaRPr sz="4800" b="1" dirty="0">
              <a:latin typeface="Muli"/>
              <a:ea typeface="Muli"/>
              <a:cs typeface="Muli"/>
              <a:sym typeface="Muli"/>
            </a:endParaRPr>
          </a:p>
        </p:txBody>
      </p:sp>
      <p:sp>
        <p:nvSpPr>
          <p:cNvPr id="472" name="Google Shape;472;p2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4731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Mining</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722008" y="493909"/>
            <a:ext cx="7081595" cy="2362757"/>
          </a:xfrm>
          <a:prstGeom prst="rect">
            <a:avLst/>
          </a:prstGeom>
        </p:spPr>
        <p:txBody>
          <a:bodyPr spcFirstLastPara="1" wrap="square" lIns="91425" tIns="91425" rIns="91425" bIns="91425" anchor="ctr" anchorCtr="0">
            <a:noAutofit/>
          </a:bodyPr>
          <a:lstStyle/>
          <a:p>
            <a:pPr marL="0" lvl="0" indent="0">
              <a:buNone/>
            </a:pPr>
            <a:r>
              <a:rPr lang="en-US" dirty="0"/>
              <a:t>Data mining – </a:t>
            </a:r>
            <a:r>
              <a:rPr lang="en-US" dirty="0" err="1"/>
              <a:t>khai</a:t>
            </a:r>
            <a:r>
              <a:rPr lang="en-US" dirty="0"/>
              <a:t> </a:t>
            </a:r>
            <a:r>
              <a:rPr lang="en-US" dirty="0" err="1"/>
              <a:t>phá</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quá</a:t>
            </a:r>
            <a:r>
              <a:rPr lang="en-US" dirty="0"/>
              <a:t> </a:t>
            </a:r>
            <a:r>
              <a:rPr lang="en-US" dirty="0" err="1"/>
              <a:t>trình</a:t>
            </a:r>
            <a:r>
              <a:rPr lang="en-US" dirty="0"/>
              <a:t> </a:t>
            </a:r>
            <a:r>
              <a:rPr lang="en-US" dirty="0" err="1"/>
              <a:t>phân</a:t>
            </a:r>
            <a:r>
              <a:rPr lang="en-US" dirty="0"/>
              <a:t> </a:t>
            </a:r>
            <a:r>
              <a:rPr lang="en-US" dirty="0" err="1"/>
              <a:t>loại</a:t>
            </a:r>
            <a:r>
              <a:rPr lang="en-US" dirty="0"/>
              <a:t>, </a:t>
            </a:r>
            <a:r>
              <a:rPr lang="en-US" dirty="0" err="1"/>
              <a:t>sắp</a:t>
            </a:r>
            <a:r>
              <a:rPr lang="en-US" dirty="0"/>
              <a:t> </a:t>
            </a:r>
            <a:r>
              <a:rPr lang="en-US" dirty="0" err="1"/>
              <a:t>xếp</a:t>
            </a:r>
            <a:r>
              <a:rPr lang="en-US" dirty="0"/>
              <a:t> </a:t>
            </a:r>
            <a:r>
              <a:rPr lang="en-US" dirty="0" err="1"/>
              <a:t>các</a:t>
            </a:r>
            <a:r>
              <a:rPr lang="en-US" dirty="0"/>
              <a:t> </a:t>
            </a:r>
            <a:r>
              <a:rPr lang="en-US" dirty="0" err="1"/>
              <a:t>tập</a:t>
            </a:r>
            <a:r>
              <a:rPr lang="en-US" dirty="0"/>
              <a:t> </a:t>
            </a:r>
            <a:r>
              <a:rPr lang="en-US" dirty="0" err="1"/>
              <a:t>hợp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mẫu</a:t>
            </a:r>
            <a:r>
              <a:rPr lang="en-US" dirty="0"/>
              <a:t> </a:t>
            </a:r>
            <a:r>
              <a:rPr lang="en-US" dirty="0" err="1"/>
              <a:t>và</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mối</a:t>
            </a:r>
            <a:r>
              <a:rPr lang="en-US" dirty="0"/>
              <a:t> </a:t>
            </a:r>
            <a:r>
              <a:rPr lang="en-US" dirty="0" err="1"/>
              <a:t>liên</a:t>
            </a:r>
            <a:r>
              <a:rPr lang="en-US" dirty="0"/>
              <a:t> </a:t>
            </a:r>
            <a:r>
              <a:rPr lang="en-US" dirty="0" err="1"/>
              <a:t>hệ</a:t>
            </a:r>
            <a:r>
              <a:rPr lang="en-US" dirty="0"/>
              <a:t> </a:t>
            </a:r>
            <a:r>
              <a:rPr lang="en-US" dirty="0" err="1"/>
              <a:t>nhằm</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nhờ</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pic>
        <p:nvPicPr>
          <p:cNvPr id="5" name="Picture 4" descr="Phương pháp phân tích cụm (Cluster Analysis) là gì? Nhược điểm của Phương  pháp phân tích cụm">
            <a:extLst>
              <a:ext uri="{FF2B5EF4-FFF2-40B4-BE49-F238E27FC236}">
                <a16:creationId xmlns:a16="http://schemas.microsoft.com/office/drawing/2014/main" id="{4952AB0E-05D9-4643-A77A-00E3853DAD92}"/>
              </a:ext>
            </a:extLst>
          </p:cNvPr>
          <p:cNvPicPr/>
          <p:nvPr/>
        </p:nvPicPr>
        <p:blipFill rotWithShape="1">
          <a:blip r:embed="rId3">
            <a:extLst>
              <a:ext uri="{28A0092B-C50C-407E-A947-70E740481C1C}">
                <a14:useLocalDpi xmlns:a14="http://schemas.microsoft.com/office/drawing/2010/main" val="0"/>
              </a:ext>
            </a:extLst>
          </a:blip>
          <a:srcRect l="5355" t="5524" r="2108" b="4389"/>
          <a:stretch/>
        </p:blipFill>
        <p:spPr bwMode="auto">
          <a:xfrm>
            <a:off x="3796374" y="2571750"/>
            <a:ext cx="5267325" cy="2486025"/>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743199" y="133489"/>
            <a:ext cx="5639913" cy="680794"/>
          </a:xfrm>
          <a:prstGeom prst="rect">
            <a:avLst/>
          </a:prstGeom>
        </p:spPr>
        <p:txBody>
          <a:bodyPr spcFirstLastPara="1" wrap="square" lIns="91425" tIns="91425" rIns="91425" bIns="91425" anchor="ctr" anchorCtr="0">
            <a:noAutofit/>
          </a:bodyPr>
          <a:lstStyle/>
          <a:p>
            <a:pPr marL="0" lvl="0" indent="0">
              <a:buNone/>
            </a:pPr>
            <a:r>
              <a:rPr lang="en-US" b="1" dirty="0" err="1"/>
              <a:t>Các</a:t>
            </a:r>
            <a:r>
              <a:rPr lang="en-US" b="1" dirty="0"/>
              <a:t> </a:t>
            </a:r>
            <a:r>
              <a:rPr lang="en-US" b="1" dirty="0" err="1"/>
              <a:t>Bước</a:t>
            </a:r>
            <a:r>
              <a:rPr lang="en-US" b="1" dirty="0"/>
              <a:t> </a:t>
            </a:r>
            <a:r>
              <a:rPr lang="en-US" b="1" dirty="0" err="1"/>
              <a:t>thực</a:t>
            </a:r>
            <a:r>
              <a:rPr lang="en-US" b="1" dirty="0"/>
              <a:t> </a:t>
            </a:r>
            <a:r>
              <a:rPr lang="en-US" b="1" dirty="0" err="1"/>
              <a:t>hiện</a:t>
            </a:r>
            <a:endParaRPr b="1"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5" name="Google Shape;366;p15">
            <a:extLst>
              <a:ext uri="{FF2B5EF4-FFF2-40B4-BE49-F238E27FC236}">
                <a16:creationId xmlns:a16="http://schemas.microsoft.com/office/drawing/2014/main" id="{5EF9907A-EBCB-4959-98D6-D97D9B952F22}"/>
              </a:ext>
            </a:extLst>
          </p:cNvPr>
          <p:cNvSpPr txBox="1">
            <a:spLocks/>
          </p:cNvSpPr>
          <p:nvPr/>
        </p:nvSpPr>
        <p:spPr>
          <a:xfrm>
            <a:off x="1755381" y="1735357"/>
            <a:ext cx="7081595" cy="23627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r>
              <a:rPr lang="en-US" sz="1600" dirty="0" err="1"/>
              <a:t>Bước</a:t>
            </a:r>
            <a:r>
              <a:rPr lang="en-US" sz="1600" dirty="0"/>
              <a:t> 1: </a:t>
            </a:r>
            <a:r>
              <a:rPr lang="en-US" sz="1600" dirty="0" err="1"/>
              <a:t>Làm</a:t>
            </a:r>
            <a:r>
              <a:rPr lang="en-US" sz="1600" dirty="0"/>
              <a:t> </a:t>
            </a:r>
            <a:r>
              <a:rPr lang="en-US" sz="1600" dirty="0" err="1"/>
              <a:t>sạch</a:t>
            </a:r>
            <a:r>
              <a:rPr lang="en-US" sz="1600" dirty="0"/>
              <a:t> </a:t>
            </a:r>
            <a:r>
              <a:rPr lang="en-US" sz="1600" dirty="0" err="1"/>
              <a:t>dữ</a:t>
            </a:r>
            <a:r>
              <a:rPr lang="en-US" sz="1600" dirty="0"/>
              <a:t> </a:t>
            </a:r>
            <a:r>
              <a:rPr lang="en-US" sz="1600" dirty="0" err="1"/>
              <a:t>liệu</a:t>
            </a:r>
            <a:r>
              <a:rPr lang="en-US" sz="1600" dirty="0"/>
              <a:t> – </a:t>
            </a:r>
            <a:r>
              <a:rPr lang="en-US" sz="1600" dirty="0" err="1"/>
              <a:t>Trong</a:t>
            </a:r>
            <a:r>
              <a:rPr lang="en-US" sz="1600" dirty="0"/>
              <a:t> </a:t>
            </a:r>
            <a:r>
              <a:rPr lang="en-US" sz="1600" dirty="0" err="1"/>
              <a:t>bước</a:t>
            </a:r>
            <a:r>
              <a:rPr lang="en-US" sz="1600" dirty="0"/>
              <a:t> </a:t>
            </a:r>
            <a:r>
              <a:rPr lang="en-US" sz="1600" dirty="0" err="1"/>
              <a:t>này</a:t>
            </a:r>
            <a:r>
              <a:rPr lang="en-US" sz="1600" dirty="0"/>
              <a:t>, </a:t>
            </a:r>
            <a:r>
              <a:rPr lang="en-US" sz="1600" dirty="0" err="1"/>
              <a:t>dữ</a:t>
            </a:r>
            <a:r>
              <a:rPr lang="en-US" sz="1600" dirty="0"/>
              <a:t> </a:t>
            </a:r>
            <a:r>
              <a:rPr lang="en-US" sz="1600" dirty="0" err="1"/>
              <a:t>liệu</a:t>
            </a:r>
            <a:r>
              <a:rPr lang="en-US" sz="1600" dirty="0"/>
              <a:t> </a:t>
            </a:r>
            <a:r>
              <a:rPr lang="en-US" sz="1600" dirty="0" err="1"/>
              <a:t>được</a:t>
            </a:r>
            <a:r>
              <a:rPr lang="en-US" sz="1600" dirty="0"/>
              <a:t> </a:t>
            </a:r>
            <a:r>
              <a:rPr lang="en-US" sz="1600" dirty="0" err="1"/>
              <a:t>làm</a:t>
            </a:r>
            <a:r>
              <a:rPr lang="en-US" sz="1600" dirty="0"/>
              <a:t> </a:t>
            </a:r>
            <a:r>
              <a:rPr lang="en-US" sz="1600" dirty="0" err="1"/>
              <a:t>sạch</a:t>
            </a:r>
            <a:r>
              <a:rPr lang="en-US" sz="1600" dirty="0"/>
              <a:t> </a:t>
            </a:r>
            <a:r>
              <a:rPr lang="en-US" sz="1600" dirty="0" err="1"/>
              <a:t>sao</a:t>
            </a:r>
            <a:r>
              <a:rPr lang="en-US" sz="1600" dirty="0"/>
              <a:t> </a:t>
            </a:r>
            <a:r>
              <a:rPr lang="en-US" sz="1600" dirty="0" err="1"/>
              <a:t>cho</a:t>
            </a:r>
            <a:r>
              <a:rPr lang="en-US" sz="1600" dirty="0"/>
              <a:t> </a:t>
            </a:r>
            <a:r>
              <a:rPr lang="en-US" sz="1600" dirty="0" err="1"/>
              <a:t>không</a:t>
            </a:r>
            <a:r>
              <a:rPr lang="en-US" sz="1600" dirty="0"/>
              <a:t> </a:t>
            </a:r>
            <a:r>
              <a:rPr lang="en-US" sz="1600" dirty="0" err="1"/>
              <a:t>có</a:t>
            </a:r>
            <a:r>
              <a:rPr lang="en-US" sz="1600" dirty="0"/>
              <a:t> </a:t>
            </a:r>
            <a:r>
              <a:rPr lang="en-US" sz="1600" dirty="0" err="1"/>
              <a:t>tạp</a:t>
            </a:r>
            <a:r>
              <a:rPr lang="en-US" sz="1600" dirty="0"/>
              <a:t> </a:t>
            </a:r>
            <a:r>
              <a:rPr lang="en-US" sz="1600" dirty="0" err="1"/>
              <a:t>âm</a:t>
            </a:r>
            <a:r>
              <a:rPr lang="en-US" sz="1600" dirty="0"/>
              <a:t> hay </a:t>
            </a:r>
            <a:r>
              <a:rPr lang="en-US" sz="1600" dirty="0" err="1"/>
              <a:t>bất</a:t>
            </a:r>
            <a:r>
              <a:rPr lang="en-US" sz="1600" dirty="0"/>
              <a:t> </a:t>
            </a:r>
            <a:r>
              <a:rPr lang="en-US" sz="1600" dirty="0" err="1"/>
              <a:t>thường</a:t>
            </a:r>
            <a:r>
              <a:rPr lang="en-US" sz="1600" dirty="0"/>
              <a:t> </a:t>
            </a:r>
            <a:r>
              <a:rPr lang="en-US" sz="1600" dirty="0" err="1"/>
              <a:t>trong</a:t>
            </a:r>
            <a:r>
              <a:rPr lang="en-US" sz="1600" dirty="0"/>
              <a:t> </a:t>
            </a:r>
            <a:r>
              <a:rPr lang="en-US" sz="1600" dirty="0" err="1"/>
              <a:t>dữ</a:t>
            </a:r>
            <a:r>
              <a:rPr lang="en-US" sz="1600" dirty="0"/>
              <a:t> </a:t>
            </a:r>
            <a:r>
              <a:rPr lang="en-US" sz="1600" dirty="0" err="1"/>
              <a:t>liệu</a:t>
            </a:r>
            <a:r>
              <a:rPr lang="en-US" sz="1600" dirty="0"/>
              <a:t>.</a:t>
            </a:r>
          </a:p>
          <a:p>
            <a:r>
              <a:rPr lang="en-US" sz="1600" dirty="0" err="1"/>
              <a:t>Bước</a:t>
            </a:r>
            <a:r>
              <a:rPr lang="en-US" sz="1600" dirty="0"/>
              <a:t> 2: </a:t>
            </a:r>
            <a:r>
              <a:rPr lang="en-US" sz="1600" dirty="0" err="1"/>
              <a:t>Tích</a:t>
            </a:r>
            <a:r>
              <a:rPr lang="en-US" sz="1600" dirty="0"/>
              <a:t> </a:t>
            </a:r>
            <a:r>
              <a:rPr lang="en-US" sz="1600" dirty="0" err="1"/>
              <a:t>hợp</a:t>
            </a:r>
            <a:r>
              <a:rPr lang="en-US" sz="1600" dirty="0"/>
              <a:t> </a:t>
            </a:r>
            <a:r>
              <a:rPr lang="en-US" sz="1600" dirty="0" err="1"/>
              <a:t>dữ</a:t>
            </a:r>
            <a:r>
              <a:rPr lang="en-US" sz="1600" dirty="0"/>
              <a:t> </a:t>
            </a:r>
            <a:r>
              <a:rPr lang="en-US" sz="1600" dirty="0" err="1"/>
              <a:t>liệu</a:t>
            </a:r>
            <a:r>
              <a:rPr lang="en-US" sz="1600" dirty="0"/>
              <a:t> – </a:t>
            </a:r>
            <a:r>
              <a:rPr lang="en-US" sz="1600" dirty="0" err="1"/>
              <a:t>Trong</a:t>
            </a:r>
            <a:r>
              <a:rPr lang="en-US" sz="1600" dirty="0"/>
              <a:t> </a:t>
            </a:r>
            <a:r>
              <a:rPr lang="en-US" sz="1600" dirty="0" err="1"/>
              <a:t>quá</a:t>
            </a:r>
            <a:r>
              <a:rPr lang="en-US" sz="1600" dirty="0"/>
              <a:t> </a:t>
            </a:r>
            <a:r>
              <a:rPr lang="en-US" sz="1600" dirty="0" err="1"/>
              <a:t>trình</a:t>
            </a:r>
            <a:r>
              <a:rPr lang="en-US" sz="1600" dirty="0"/>
              <a:t> </a:t>
            </a:r>
            <a:r>
              <a:rPr lang="en-US" sz="1600" dirty="0" err="1"/>
              <a:t>tích</a:t>
            </a:r>
            <a:r>
              <a:rPr lang="en-US" sz="1600" dirty="0"/>
              <a:t> </a:t>
            </a:r>
            <a:r>
              <a:rPr lang="en-US" sz="1600" dirty="0" err="1"/>
              <a:t>hợp</a:t>
            </a:r>
            <a:r>
              <a:rPr lang="en-US" sz="1600" dirty="0"/>
              <a:t> </a:t>
            </a:r>
            <a:r>
              <a:rPr lang="en-US" sz="1600" dirty="0" err="1"/>
              <a:t>dữ</a:t>
            </a:r>
            <a:r>
              <a:rPr lang="en-US" sz="1600" dirty="0"/>
              <a:t> </a:t>
            </a:r>
            <a:r>
              <a:rPr lang="en-US" sz="1600" dirty="0" err="1"/>
              <a:t>liệu</a:t>
            </a:r>
            <a:r>
              <a:rPr lang="en-US" sz="1600" dirty="0"/>
              <a:t>,  </a:t>
            </a:r>
            <a:r>
              <a:rPr lang="en-US" sz="1600" dirty="0" err="1"/>
              <a:t>nhiều</a:t>
            </a:r>
            <a:r>
              <a:rPr lang="en-US" sz="1600" dirty="0"/>
              <a:t> </a:t>
            </a:r>
            <a:r>
              <a:rPr lang="en-US" sz="1600" dirty="0" err="1"/>
              <a:t>nguồn</a:t>
            </a:r>
            <a:r>
              <a:rPr lang="en-US" sz="1600" dirty="0"/>
              <a:t> </a:t>
            </a:r>
            <a:r>
              <a:rPr lang="en-US" sz="1600" dirty="0" err="1"/>
              <a:t>dữ</a:t>
            </a:r>
            <a:r>
              <a:rPr lang="en-US" sz="1600" dirty="0"/>
              <a:t> </a:t>
            </a:r>
            <a:r>
              <a:rPr lang="en-US" sz="1600" dirty="0" err="1"/>
              <a:t>liệu</a:t>
            </a:r>
            <a:r>
              <a:rPr lang="en-US" sz="1600" dirty="0"/>
              <a:t> </a:t>
            </a:r>
            <a:r>
              <a:rPr lang="en-US" sz="1600" dirty="0" err="1"/>
              <a:t>sẽ</a:t>
            </a:r>
            <a:r>
              <a:rPr lang="en-US" sz="1600" dirty="0"/>
              <a:t> </a:t>
            </a:r>
            <a:r>
              <a:rPr lang="en-US" sz="1600" dirty="0" err="1"/>
              <a:t>kết</a:t>
            </a:r>
            <a:r>
              <a:rPr lang="en-US" sz="1600" dirty="0"/>
              <a:t> </a:t>
            </a:r>
            <a:r>
              <a:rPr lang="en-US" sz="1600" dirty="0" err="1"/>
              <a:t>hợp</a:t>
            </a:r>
            <a:r>
              <a:rPr lang="en-US" sz="1600" dirty="0"/>
              <a:t> </a:t>
            </a:r>
            <a:r>
              <a:rPr lang="en-US" sz="1600" dirty="0" err="1"/>
              <a:t>lại</a:t>
            </a:r>
            <a:r>
              <a:rPr lang="en-US" sz="1600" dirty="0"/>
              <a:t> </a:t>
            </a:r>
            <a:r>
              <a:rPr lang="en-US" sz="1600" dirty="0" err="1"/>
              <a:t>thành</a:t>
            </a:r>
            <a:r>
              <a:rPr lang="en-US" sz="1600" dirty="0"/>
              <a:t> </a:t>
            </a:r>
            <a:r>
              <a:rPr lang="en-US" sz="1600" dirty="0" err="1"/>
              <a:t>một</a:t>
            </a:r>
            <a:r>
              <a:rPr lang="en-US" sz="1600" dirty="0"/>
              <a:t>.</a:t>
            </a:r>
          </a:p>
          <a:p>
            <a:r>
              <a:rPr lang="en-US" sz="1600" dirty="0" err="1"/>
              <a:t>Bước</a:t>
            </a:r>
            <a:r>
              <a:rPr lang="en-US" sz="1600" dirty="0"/>
              <a:t> 3: </a:t>
            </a:r>
            <a:r>
              <a:rPr lang="en-US" sz="1600" dirty="0" err="1"/>
              <a:t>Lựa</a:t>
            </a:r>
            <a:r>
              <a:rPr lang="en-US" sz="1600" dirty="0"/>
              <a:t> </a:t>
            </a:r>
            <a:r>
              <a:rPr lang="en-US" sz="1600" dirty="0" err="1"/>
              <a:t>chọn</a:t>
            </a:r>
            <a:r>
              <a:rPr lang="en-US" sz="1600" dirty="0"/>
              <a:t> </a:t>
            </a:r>
            <a:r>
              <a:rPr lang="en-US" sz="1600" dirty="0" err="1"/>
              <a:t>dữ</a:t>
            </a:r>
            <a:r>
              <a:rPr lang="en-US" sz="1600" dirty="0"/>
              <a:t> </a:t>
            </a:r>
            <a:r>
              <a:rPr lang="en-US" sz="1600" dirty="0" err="1"/>
              <a:t>liệu</a:t>
            </a:r>
            <a:r>
              <a:rPr lang="en-US" sz="1600" dirty="0"/>
              <a:t> – </a:t>
            </a:r>
            <a:r>
              <a:rPr lang="en-US" sz="1600" dirty="0" err="1"/>
              <a:t>Trong</a:t>
            </a:r>
            <a:r>
              <a:rPr lang="en-US" sz="1600" dirty="0"/>
              <a:t> </a:t>
            </a:r>
            <a:r>
              <a:rPr lang="en-US" sz="1600" dirty="0" err="1"/>
              <a:t>bước</a:t>
            </a:r>
            <a:r>
              <a:rPr lang="en-US" sz="1600" dirty="0"/>
              <a:t> </a:t>
            </a:r>
            <a:r>
              <a:rPr lang="en-US" sz="1600" dirty="0" err="1"/>
              <a:t>này</a:t>
            </a:r>
            <a:r>
              <a:rPr lang="en-US" sz="1600" dirty="0"/>
              <a:t>, </a:t>
            </a:r>
            <a:r>
              <a:rPr lang="en-US" sz="1600" dirty="0" err="1"/>
              <a:t>dữ</a:t>
            </a:r>
            <a:r>
              <a:rPr lang="en-US" sz="1600" dirty="0"/>
              <a:t> </a:t>
            </a:r>
            <a:r>
              <a:rPr lang="en-US" sz="1600" dirty="0" err="1"/>
              <a:t>liệu</a:t>
            </a:r>
            <a:r>
              <a:rPr lang="en-US" sz="1600" dirty="0"/>
              <a:t> </a:t>
            </a:r>
            <a:r>
              <a:rPr lang="en-US" sz="1600" dirty="0" err="1"/>
              <a:t>được</a:t>
            </a:r>
            <a:r>
              <a:rPr lang="en-US" sz="1600" dirty="0"/>
              <a:t> </a:t>
            </a:r>
            <a:r>
              <a:rPr lang="en-US" sz="1600" dirty="0" err="1"/>
              <a:t>trích</a:t>
            </a:r>
            <a:r>
              <a:rPr lang="en-US" sz="1600" dirty="0"/>
              <a:t> </a:t>
            </a:r>
            <a:r>
              <a:rPr lang="en-US" sz="1600" dirty="0" err="1"/>
              <a:t>xuất</a:t>
            </a:r>
            <a:r>
              <a:rPr lang="en-US" sz="1600" dirty="0"/>
              <a:t> </a:t>
            </a:r>
            <a:r>
              <a:rPr lang="en-US" sz="1600" dirty="0" err="1"/>
              <a:t>từ</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a:t>
            </a:r>
          </a:p>
          <a:p>
            <a:r>
              <a:rPr lang="en-US" sz="1600" dirty="0" err="1"/>
              <a:t>Bước</a:t>
            </a:r>
            <a:r>
              <a:rPr lang="en-US" sz="1600" dirty="0"/>
              <a:t> 4: </a:t>
            </a:r>
            <a:r>
              <a:rPr lang="en-US" sz="1600" dirty="0" err="1"/>
              <a:t>Chuyển</a:t>
            </a:r>
            <a:r>
              <a:rPr lang="en-US" sz="1600" dirty="0"/>
              <a:t> </a:t>
            </a:r>
            <a:r>
              <a:rPr lang="en-US" sz="1600" dirty="0" err="1"/>
              <a:t>đổi</a:t>
            </a:r>
            <a:r>
              <a:rPr lang="en-US" sz="1600" dirty="0"/>
              <a:t> </a:t>
            </a:r>
            <a:r>
              <a:rPr lang="en-US" sz="1600" dirty="0" err="1"/>
              <a:t>dữ</a:t>
            </a:r>
            <a:r>
              <a:rPr lang="en-US" sz="1600" dirty="0"/>
              <a:t> </a:t>
            </a:r>
            <a:r>
              <a:rPr lang="en-US" sz="1600" dirty="0" err="1"/>
              <a:t>liệu</a:t>
            </a:r>
            <a:r>
              <a:rPr lang="en-US" sz="1600" dirty="0"/>
              <a:t> – </a:t>
            </a:r>
            <a:r>
              <a:rPr lang="en-US" sz="1600" dirty="0" err="1"/>
              <a:t>Trong</a:t>
            </a:r>
            <a:r>
              <a:rPr lang="en-US" sz="1600" dirty="0"/>
              <a:t> </a:t>
            </a:r>
            <a:r>
              <a:rPr lang="en-US" sz="1600" dirty="0" err="1"/>
              <a:t>bước</a:t>
            </a:r>
            <a:r>
              <a:rPr lang="en-US" sz="1600" dirty="0"/>
              <a:t> </a:t>
            </a:r>
            <a:r>
              <a:rPr lang="en-US" sz="1600" dirty="0" err="1"/>
              <a:t>này</a:t>
            </a:r>
            <a:r>
              <a:rPr lang="en-US" sz="1600" dirty="0"/>
              <a:t>, </a:t>
            </a:r>
            <a:r>
              <a:rPr lang="en-US" sz="1600" dirty="0" err="1"/>
              <a:t>dữ</a:t>
            </a:r>
            <a:r>
              <a:rPr lang="en-US" sz="1600" dirty="0"/>
              <a:t> </a:t>
            </a:r>
            <a:r>
              <a:rPr lang="en-US" sz="1600" dirty="0" err="1"/>
              <a:t>liệu</a:t>
            </a:r>
            <a:r>
              <a:rPr lang="en-US" sz="1600" dirty="0"/>
              <a:t> </a:t>
            </a:r>
            <a:r>
              <a:rPr lang="en-US" sz="1600" dirty="0" err="1"/>
              <a:t>sẽ</a:t>
            </a:r>
            <a:r>
              <a:rPr lang="en-US" sz="1600" dirty="0"/>
              <a:t> </a:t>
            </a:r>
            <a:r>
              <a:rPr lang="en-US" sz="1600" dirty="0" err="1"/>
              <a:t>được</a:t>
            </a:r>
            <a:r>
              <a:rPr lang="en-US" sz="1600" dirty="0"/>
              <a:t> </a:t>
            </a:r>
            <a:r>
              <a:rPr lang="en-US" sz="1600" dirty="0" err="1"/>
              <a:t>chuyển</a:t>
            </a:r>
            <a:r>
              <a:rPr lang="en-US" sz="1600" dirty="0"/>
              <a:t> </a:t>
            </a:r>
            <a:r>
              <a:rPr lang="en-US" sz="1600" dirty="0" err="1"/>
              <a:t>đổi</a:t>
            </a:r>
            <a:r>
              <a:rPr lang="en-US" sz="1600" dirty="0"/>
              <a:t> </a:t>
            </a:r>
            <a:r>
              <a:rPr lang="en-US" sz="1600" dirty="0" err="1"/>
              <a:t>để</a:t>
            </a:r>
            <a:r>
              <a:rPr lang="en-US" sz="1600" dirty="0"/>
              <a:t> </a:t>
            </a:r>
            <a:r>
              <a:rPr lang="en-US" sz="1600" dirty="0" err="1"/>
              <a:t>thực</a:t>
            </a:r>
            <a:r>
              <a:rPr lang="en-US" sz="1600" dirty="0"/>
              <a:t> </a:t>
            </a:r>
            <a:r>
              <a:rPr lang="en-US" sz="1600" dirty="0" err="1"/>
              <a:t>hiện</a:t>
            </a:r>
            <a:r>
              <a:rPr lang="en-US" sz="1600" dirty="0"/>
              <a:t> </a:t>
            </a:r>
            <a:r>
              <a:rPr lang="en-US" sz="1600" dirty="0" err="1"/>
              <a:t>phân</a:t>
            </a:r>
            <a:r>
              <a:rPr lang="en-US" sz="1600" dirty="0"/>
              <a:t> </a:t>
            </a:r>
            <a:r>
              <a:rPr lang="en-US" sz="1600" dirty="0" err="1"/>
              <a:t>tích</a:t>
            </a:r>
            <a:r>
              <a:rPr lang="en-US" sz="1600" dirty="0"/>
              <a:t> </a:t>
            </a:r>
            <a:r>
              <a:rPr lang="en-US" sz="1600" dirty="0" err="1"/>
              <a:t>tóm</a:t>
            </a:r>
            <a:r>
              <a:rPr lang="en-US" sz="1600" dirty="0"/>
              <a:t> </a:t>
            </a:r>
            <a:r>
              <a:rPr lang="en-US" sz="1600" dirty="0" err="1"/>
              <a:t>tắt</a:t>
            </a:r>
            <a:r>
              <a:rPr lang="en-US" sz="1600" dirty="0"/>
              <a:t> </a:t>
            </a:r>
            <a:r>
              <a:rPr lang="en-US" sz="1600" dirty="0" err="1"/>
              <a:t>cũng</a:t>
            </a:r>
            <a:r>
              <a:rPr lang="en-US" sz="1600" dirty="0"/>
              <a:t> </a:t>
            </a:r>
            <a:r>
              <a:rPr lang="en-US" sz="1600" dirty="0" err="1"/>
              <a:t>như</a:t>
            </a:r>
            <a:r>
              <a:rPr lang="en-US" sz="1600" dirty="0"/>
              <a:t> </a:t>
            </a:r>
            <a:r>
              <a:rPr lang="en-US" sz="1600" dirty="0" err="1"/>
              <a:t>các</a:t>
            </a:r>
            <a:r>
              <a:rPr lang="en-US" sz="1600" dirty="0"/>
              <a:t> </a:t>
            </a:r>
            <a:r>
              <a:rPr lang="en-US" sz="1600" dirty="0" err="1"/>
              <a:t>hoạt</a:t>
            </a:r>
            <a:r>
              <a:rPr lang="en-US" sz="1600" dirty="0"/>
              <a:t> </a:t>
            </a:r>
            <a:r>
              <a:rPr lang="en-US" sz="1600" dirty="0" err="1"/>
              <a:t>động</a:t>
            </a:r>
            <a:r>
              <a:rPr lang="en-US" sz="1600" dirty="0"/>
              <a:t> </a:t>
            </a:r>
            <a:r>
              <a:rPr lang="en-US" sz="1600" dirty="0" err="1"/>
              <a:t>tổng</a:t>
            </a:r>
            <a:r>
              <a:rPr lang="en-US" sz="1600" dirty="0"/>
              <a:t> </a:t>
            </a:r>
            <a:r>
              <a:rPr lang="en-US" sz="1600" dirty="0" err="1"/>
              <a:t>hợp</a:t>
            </a:r>
            <a:r>
              <a:rPr lang="en-US" sz="1600" dirty="0"/>
              <a:t>.</a:t>
            </a:r>
          </a:p>
          <a:p>
            <a:r>
              <a:rPr lang="en-US" sz="1600" dirty="0" err="1"/>
              <a:t>Bước</a:t>
            </a:r>
            <a:r>
              <a:rPr lang="en-US" sz="1600" dirty="0"/>
              <a:t> 5: </a:t>
            </a:r>
            <a:r>
              <a:rPr lang="en-US" sz="1600" dirty="0" err="1"/>
              <a:t>Khai</a:t>
            </a:r>
            <a:r>
              <a:rPr lang="en-US" sz="1600" dirty="0"/>
              <a:t> </a:t>
            </a:r>
            <a:r>
              <a:rPr lang="en-US" sz="1600" dirty="0" err="1"/>
              <a:t>phá</a:t>
            </a:r>
            <a:r>
              <a:rPr lang="en-US" sz="1600" dirty="0"/>
              <a:t> </a:t>
            </a:r>
            <a:r>
              <a:rPr lang="en-US" sz="1600" dirty="0" err="1"/>
              <a:t>dữ</a:t>
            </a:r>
            <a:r>
              <a:rPr lang="en-US" sz="1600" dirty="0"/>
              <a:t> </a:t>
            </a:r>
            <a:r>
              <a:rPr lang="en-US" sz="1600" dirty="0" err="1"/>
              <a:t>liệu</a:t>
            </a:r>
            <a:r>
              <a:rPr lang="en-US" sz="1600" dirty="0"/>
              <a:t> – </a:t>
            </a:r>
            <a:r>
              <a:rPr lang="en-US" sz="1600" dirty="0" err="1"/>
              <a:t>Trong</a:t>
            </a:r>
            <a:r>
              <a:rPr lang="en-US" sz="1600" dirty="0"/>
              <a:t> </a:t>
            </a:r>
            <a:r>
              <a:rPr lang="en-US" sz="1600" dirty="0" err="1"/>
              <a:t>bước</a:t>
            </a:r>
            <a:r>
              <a:rPr lang="en-US" sz="1600" dirty="0"/>
              <a:t> </a:t>
            </a:r>
            <a:r>
              <a:rPr lang="en-US" sz="1600" dirty="0" err="1"/>
              <a:t>này</a:t>
            </a:r>
            <a:r>
              <a:rPr lang="en-US" sz="1600" dirty="0"/>
              <a:t>, </a:t>
            </a:r>
            <a:r>
              <a:rPr lang="en-US" sz="1600" dirty="0" err="1"/>
              <a:t>chúng</a:t>
            </a:r>
            <a:r>
              <a:rPr lang="en-US" sz="1600" dirty="0"/>
              <a:t> </a:t>
            </a:r>
            <a:r>
              <a:rPr lang="en-US" sz="1600" dirty="0" err="1"/>
              <a:t>tôi</a:t>
            </a:r>
            <a:r>
              <a:rPr lang="en-US" sz="1600" dirty="0"/>
              <a:t> </a:t>
            </a:r>
            <a:r>
              <a:rPr lang="en-US" sz="1600" dirty="0" err="1"/>
              <a:t>trích</a:t>
            </a:r>
            <a:r>
              <a:rPr lang="en-US" sz="1600" dirty="0"/>
              <a:t> </a:t>
            </a:r>
            <a:r>
              <a:rPr lang="en-US" sz="1600" dirty="0" err="1"/>
              <a:t>xuất</a:t>
            </a:r>
            <a:r>
              <a:rPr lang="en-US" sz="1600" dirty="0"/>
              <a:t> </a:t>
            </a:r>
            <a:r>
              <a:rPr lang="en-US" sz="1600" dirty="0" err="1"/>
              <a:t>dữ</a:t>
            </a:r>
            <a:r>
              <a:rPr lang="en-US" sz="1600" dirty="0"/>
              <a:t> </a:t>
            </a:r>
            <a:r>
              <a:rPr lang="en-US" sz="1600" dirty="0" err="1"/>
              <a:t>liệu</a:t>
            </a:r>
            <a:r>
              <a:rPr lang="en-US" sz="1600" dirty="0"/>
              <a:t> </a:t>
            </a:r>
            <a:r>
              <a:rPr lang="en-US" sz="1600" dirty="0" err="1"/>
              <a:t>hữu</a:t>
            </a:r>
            <a:r>
              <a:rPr lang="en-US" sz="1600" dirty="0"/>
              <a:t> </a:t>
            </a:r>
            <a:r>
              <a:rPr lang="en-US" sz="1600" dirty="0" err="1"/>
              <a:t>ích</a:t>
            </a:r>
            <a:r>
              <a:rPr lang="en-US" sz="1600" dirty="0"/>
              <a:t> </a:t>
            </a:r>
            <a:r>
              <a:rPr lang="en-US" sz="1600" dirty="0" err="1"/>
              <a:t>từ</a:t>
            </a:r>
            <a:r>
              <a:rPr lang="en-US" sz="1600" dirty="0"/>
              <a:t> </a:t>
            </a:r>
            <a:r>
              <a:rPr lang="en-US" sz="1600" dirty="0" err="1"/>
              <a:t>nhóm</a:t>
            </a:r>
            <a:r>
              <a:rPr lang="en-US" sz="1600" dirty="0"/>
              <a:t> </a:t>
            </a:r>
            <a:r>
              <a:rPr lang="en-US" sz="1600" dirty="0" err="1"/>
              <a:t>dữ</a:t>
            </a:r>
            <a:r>
              <a:rPr lang="en-US" sz="1600" dirty="0"/>
              <a:t> </a:t>
            </a:r>
            <a:r>
              <a:rPr lang="en-US" sz="1600" dirty="0" err="1"/>
              <a:t>liệu</a:t>
            </a:r>
            <a:r>
              <a:rPr lang="en-US" sz="1600" dirty="0"/>
              <a:t> </a:t>
            </a:r>
            <a:r>
              <a:rPr lang="en-US" sz="1600" dirty="0" err="1"/>
              <a:t>hiện</a:t>
            </a:r>
            <a:r>
              <a:rPr lang="en-US" sz="1600" dirty="0"/>
              <a:t> </a:t>
            </a:r>
            <a:r>
              <a:rPr lang="en-US" sz="1600" dirty="0" err="1"/>
              <a:t>có</a:t>
            </a:r>
            <a:r>
              <a:rPr lang="en-US" sz="1600" dirty="0"/>
              <a:t>.</a:t>
            </a:r>
          </a:p>
          <a:p>
            <a:r>
              <a:rPr lang="en-US" sz="1600" dirty="0" err="1"/>
              <a:t>Bước</a:t>
            </a:r>
            <a:r>
              <a:rPr lang="en-US" sz="1600" dirty="0"/>
              <a:t> 6: </a:t>
            </a:r>
            <a:r>
              <a:rPr lang="en-US" sz="1600" dirty="0" err="1"/>
              <a:t>Đánh</a:t>
            </a:r>
            <a:r>
              <a:rPr lang="en-US" sz="1600" dirty="0"/>
              <a:t> </a:t>
            </a:r>
            <a:r>
              <a:rPr lang="en-US" sz="1600" dirty="0" err="1"/>
              <a:t>giá</a:t>
            </a:r>
            <a:r>
              <a:rPr lang="en-US" sz="1600" dirty="0"/>
              <a:t> </a:t>
            </a:r>
            <a:r>
              <a:rPr lang="en-US" sz="1600" dirty="0" err="1"/>
              <a:t>mẫu</a:t>
            </a:r>
            <a:r>
              <a:rPr lang="en-US" sz="1600" dirty="0"/>
              <a:t> – </a:t>
            </a:r>
            <a:r>
              <a:rPr lang="en-US" sz="1600" dirty="0" err="1"/>
              <a:t>Chúng</a:t>
            </a:r>
            <a:r>
              <a:rPr lang="en-US" sz="1600" dirty="0"/>
              <a:t> </a:t>
            </a:r>
            <a:r>
              <a:rPr lang="en-US" sz="1600" dirty="0" err="1"/>
              <a:t>tôi</a:t>
            </a:r>
            <a:r>
              <a:rPr lang="en-US" sz="1600" dirty="0"/>
              <a:t> </a:t>
            </a:r>
            <a:r>
              <a:rPr lang="en-US" sz="1600" dirty="0" err="1"/>
              <a:t>phân</a:t>
            </a:r>
            <a:r>
              <a:rPr lang="en-US" sz="1600" dirty="0"/>
              <a:t> </a:t>
            </a:r>
            <a:r>
              <a:rPr lang="en-US" sz="1600" dirty="0" err="1"/>
              <a:t>tích</a:t>
            </a:r>
            <a:r>
              <a:rPr lang="en-US" sz="1600" dirty="0"/>
              <a:t> </a:t>
            </a:r>
            <a:r>
              <a:rPr lang="en-US" sz="1600" dirty="0" err="1"/>
              <a:t>một</a:t>
            </a:r>
            <a:r>
              <a:rPr lang="en-US" sz="1600" dirty="0"/>
              <a:t> </a:t>
            </a:r>
            <a:r>
              <a:rPr lang="en-US" sz="1600" dirty="0" err="1"/>
              <a:t>số</a:t>
            </a:r>
            <a:r>
              <a:rPr lang="en-US" sz="1600" dirty="0"/>
              <a:t> </a:t>
            </a:r>
            <a:r>
              <a:rPr lang="en-US" sz="1600" dirty="0" err="1"/>
              <a:t>mẫu</a:t>
            </a:r>
            <a:r>
              <a:rPr lang="en-US" sz="1600" dirty="0"/>
              <a:t> </a:t>
            </a:r>
            <a:r>
              <a:rPr lang="en-US" sz="1600" dirty="0" err="1"/>
              <a:t>có</a:t>
            </a:r>
            <a:r>
              <a:rPr lang="en-US" sz="1600" dirty="0"/>
              <a:t> </a:t>
            </a:r>
            <a:r>
              <a:rPr lang="en-US" sz="1600" dirty="0" err="1"/>
              <a:t>trong</a:t>
            </a:r>
            <a:r>
              <a:rPr lang="en-US" sz="1600" dirty="0"/>
              <a:t> </a:t>
            </a:r>
            <a:r>
              <a:rPr lang="en-US" sz="1600" dirty="0" err="1"/>
              <a:t>dữ</a:t>
            </a:r>
            <a:r>
              <a:rPr lang="en-US" sz="1600" dirty="0"/>
              <a:t> </a:t>
            </a:r>
            <a:r>
              <a:rPr lang="en-US" sz="1600" dirty="0" err="1"/>
              <a:t>liệu</a:t>
            </a:r>
            <a:r>
              <a:rPr lang="en-US" sz="1600" dirty="0"/>
              <a:t>.</a:t>
            </a:r>
          </a:p>
          <a:p>
            <a:r>
              <a:rPr lang="en-US" sz="1600" dirty="0" err="1"/>
              <a:t>Bước</a:t>
            </a:r>
            <a:r>
              <a:rPr lang="en-US" sz="1600" dirty="0"/>
              <a:t> 7: </a:t>
            </a:r>
            <a:r>
              <a:rPr lang="en-US" sz="1600" dirty="0" err="1"/>
              <a:t>Trình</a:t>
            </a:r>
            <a:r>
              <a:rPr lang="en-US" sz="1600" dirty="0"/>
              <a:t> </a:t>
            </a:r>
            <a:r>
              <a:rPr lang="en-US" sz="1600" dirty="0" err="1"/>
              <a:t>bày</a:t>
            </a:r>
            <a:r>
              <a:rPr lang="en-US" sz="1600" dirty="0"/>
              <a:t> </a:t>
            </a:r>
            <a:r>
              <a:rPr lang="en-US" sz="1600" dirty="0" err="1"/>
              <a:t>thông</a:t>
            </a:r>
            <a:r>
              <a:rPr lang="en-US" sz="1600" dirty="0"/>
              <a:t> tin – </a:t>
            </a:r>
            <a:r>
              <a:rPr lang="en-US" sz="1600" dirty="0" err="1"/>
              <a:t>Trong</a:t>
            </a:r>
            <a:r>
              <a:rPr lang="en-US" sz="1600" dirty="0"/>
              <a:t> </a:t>
            </a:r>
            <a:r>
              <a:rPr lang="en-US" sz="1600" dirty="0" err="1"/>
              <a:t>bước</a:t>
            </a:r>
            <a:r>
              <a:rPr lang="en-US" sz="1600" dirty="0"/>
              <a:t> </a:t>
            </a:r>
            <a:r>
              <a:rPr lang="en-US" sz="1600" dirty="0" err="1"/>
              <a:t>cuối</a:t>
            </a:r>
            <a:r>
              <a:rPr lang="en-US" sz="1600" dirty="0"/>
              <a:t> </a:t>
            </a:r>
            <a:r>
              <a:rPr lang="en-US" sz="1600" dirty="0" err="1"/>
              <a:t>cùng</a:t>
            </a:r>
            <a:r>
              <a:rPr lang="en-US" sz="1600" dirty="0"/>
              <a:t>, </a:t>
            </a:r>
            <a:r>
              <a:rPr lang="en-US" sz="1600" dirty="0" err="1"/>
              <a:t>thông</a:t>
            </a:r>
            <a:r>
              <a:rPr lang="en-US" sz="1600" dirty="0"/>
              <a:t> tin </a:t>
            </a:r>
            <a:r>
              <a:rPr lang="en-US" sz="1600" dirty="0" err="1"/>
              <a:t>sẽ</a:t>
            </a:r>
            <a:r>
              <a:rPr lang="en-US" sz="1600" dirty="0"/>
              <a:t> </a:t>
            </a:r>
            <a:r>
              <a:rPr lang="en-US" sz="1600" dirty="0" err="1"/>
              <a:t>được</a:t>
            </a:r>
            <a:r>
              <a:rPr lang="en-US" sz="1600" dirty="0"/>
              <a:t> </a:t>
            </a:r>
            <a:r>
              <a:rPr lang="en-US" sz="1600" dirty="0" err="1"/>
              <a:t>thể</a:t>
            </a:r>
            <a:r>
              <a:rPr lang="en-US" sz="1600" dirty="0"/>
              <a:t> </a:t>
            </a:r>
            <a:r>
              <a:rPr lang="en-US" sz="1600" dirty="0" err="1"/>
              <a:t>hiện</a:t>
            </a:r>
            <a:r>
              <a:rPr lang="en-US" sz="1600" dirty="0"/>
              <a:t> </a:t>
            </a:r>
            <a:r>
              <a:rPr lang="en-US" sz="1600" dirty="0" err="1"/>
              <a:t>dưới</a:t>
            </a:r>
            <a:r>
              <a:rPr lang="en-US" sz="1600" dirty="0"/>
              <a:t> </a:t>
            </a:r>
            <a:r>
              <a:rPr lang="en-US" sz="1600" dirty="0" err="1"/>
              <a:t>dạng</a:t>
            </a:r>
            <a:r>
              <a:rPr lang="en-US" sz="1600" dirty="0"/>
              <a:t> </a:t>
            </a:r>
            <a:r>
              <a:rPr lang="en-US" sz="1600" dirty="0" err="1"/>
              <a:t>cây</a:t>
            </a:r>
            <a:r>
              <a:rPr lang="en-US" sz="1600" dirty="0"/>
              <a:t>, </a:t>
            </a:r>
            <a:r>
              <a:rPr lang="en-US" sz="1600" dirty="0" err="1"/>
              <a:t>bảng</a:t>
            </a:r>
            <a:r>
              <a:rPr lang="en-US" sz="1600" dirty="0"/>
              <a:t>, </a:t>
            </a:r>
            <a:r>
              <a:rPr lang="en-US" sz="1600" dirty="0" err="1"/>
              <a:t>biểu</a:t>
            </a:r>
            <a:r>
              <a:rPr lang="en-US" sz="1600" dirty="0"/>
              <a:t> </a:t>
            </a:r>
            <a:r>
              <a:rPr lang="en-US" sz="1600" dirty="0" err="1"/>
              <a:t>đồ</a:t>
            </a:r>
            <a:r>
              <a:rPr lang="en-US" sz="1600" dirty="0"/>
              <a:t> </a:t>
            </a:r>
            <a:r>
              <a:rPr lang="en-US" sz="1600" dirty="0" err="1"/>
              <a:t>và</a:t>
            </a:r>
            <a:r>
              <a:rPr lang="en-US" sz="1600" dirty="0"/>
              <a:t> ma </a:t>
            </a:r>
            <a:r>
              <a:rPr lang="en-US" sz="1600" dirty="0" err="1"/>
              <a:t>trận</a:t>
            </a:r>
            <a:r>
              <a:rPr lang="en-US" sz="1600" dirty="0"/>
              <a:t>.</a:t>
            </a:r>
          </a:p>
        </p:txBody>
      </p:sp>
    </p:spTree>
    <p:extLst>
      <p:ext uri="{BB962C8B-B14F-4D97-AF65-F5344CB8AC3E}">
        <p14:creationId xmlns:p14="http://schemas.microsoft.com/office/powerpoint/2010/main" val="241822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549640" y="440514"/>
            <a:ext cx="5639913" cy="680794"/>
          </a:xfrm>
          <a:prstGeom prst="rect">
            <a:avLst/>
          </a:prstGeom>
        </p:spPr>
        <p:txBody>
          <a:bodyPr spcFirstLastPara="1" wrap="square" lIns="91425" tIns="91425" rIns="91425" bIns="91425" anchor="ctr" anchorCtr="0">
            <a:noAutofit/>
          </a:bodyPr>
          <a:lstStyle/>
          <a:p>
            <a:pPr marL="0" lvl="0" indent="0">
              <a:buNone/>
            </a:pPr>
            <a:r>
              <a:rPr lang="en-US" b="1" dirty="0" err="1"/>
              <a:t>Các</a:t>
            </a:r>
            <a:r>
              <a:rPr lang="en-US" b="1" dirty="0"/>
              <a:t> </a:t>
            </a:r>
            <a:r>
              <a:rPr lang="en-US" b="1" dirty="0" err="1"/>
              <a:t>Bước</a:t>
            </a:r>
            <a:r>
              <a:rPr lang="en-US" b="1" dirty="0"/>
              <a:t> </a:t>
            </a:r>
            <a:r>
              <a:rPr lang="en-US" b="1" dirty="0" err="1"/>
              <a:t>thực</a:t>
            </a:r>
            <a:r>
              <a:rPr lang="en-US" b="1" dirty="0"/>
              <a:t> </a:t>
            </a:r>
            <a:r>
              <a:rPr lang="en-US" b="1" dirty="0" err="1"/>
              <a:t>hiện</a:t>
            </a:r>
            <a:endParaRPr b="1"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6" name="Picture 5" descr="Viện ISB_Các bước Data Mining">
            <a:extLst>
              <a:ext uri="{FF2B5EF4-FFF2-40B4-BE49-F238E27FC236}">
                <a16:creationId xmlns:a16="http://schemas.microsoft.com/office/drawing/2014/main" id="{2F497B23-50D8-4348-B731-D97548DD893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63317" y="1514954"/>
            <a:ext cx="5791835" cy="3034665"/>
          </a:xfrm>
          <a:prstGeom prst="rect">
            <a:avLst/>
          </a:prstGeom>
          <a:noFill/>
          <a:ln>
            <a:noFill/>
          </a:ln>
        </p:spPr>
      </p:pic>
    </p:spTree>
    <p:extLst>
      <p:ext uri="{BB962C8B-B14F-4D97-AF65-F5344CB8AC3E}">
        <p14:creationId xmlns:p14="http://schemas.microsoft.com/office/powerpoint/2010/main" val="268235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549640" y="440514"/>
            <a:ext cx="5639913" cy="680794"/>
          </a:xfrm>
          <a:prstGeom prst="rect">
            <a:avLst/>
          </a:prstGeom>
        </p:spPr>
        <p:txBody>
          <a:bodyPr spcFirstLastPara="1" wrap="square" lIns="91425" tIns="91425" rIns="91425" bIns="91425" anchor="ctr" anchorCtr="0">
            <a:noAutofit/>
          </a:bodyPr>
          <a:lstStyle/>
          <a:p>
            <a:pPr marL="0" lvl="0" indent="0">
              <a:buNone/>
            </a:pPr>
            <a:r>
              <a:rPr lang="en-US" b="1" dirty="0" err="1"/>
              <a:t>Ứng</a:t>
            </a:r>
            <a:r>
              <a:rPr lang="en-US" b="1" dirty="0"/>
              <a:t> </a:t>
            </a:r>
            <a:r>
              <a:rPr lang="en-US" b="1" dirty="0" err="1"/>
              <a:t>dụng</a:t>
            </a:r>
            <a:r>
              <a:rPr lang="en-US" b="1" dirty="0"/>
              <a:t> &amp; </a:t>
            </a:r>
            <a:r>
              <a:rPr lang="en-US" b="1" dirty="0" err="1"/>
              <a:t>Công</a:t>
            </a:r>
            <a:r>
              <a:rPr lang="en-US" b="1" dirty="0"/>
              <a:t> </a:t>
            </a:r>
            <a:r>
              <a:rPr lang="en-US" b="1" dirty="0" err="1"/>
              <a:t>cụ</a:t>
            </a:r>
            <a:r>
              <a:rPr lang="en-US" b="1" dirty="0"/>
              <a:t> </a:t>
            </a:r>
            <a:endParaRPr b="1"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5" name="Google Shape;366;p15">
            <a:extLst>
              <a:ext uri="{FF2B5EF4-FFF2-40B4-BE49-F238E27FC236}">
                <a16:creationId xmlns:a16="http://schemas.microsoft.com/office/drawing/2014/main" id="{7B2B32E1-0A83-4238-A53C-C2FC9E26C757}"/>
              </a:ext>
            </a:extLst>
          </p:cNvPr>
          <p:cNvSpPr txBox="1">
            <a:spLocks/>
          </p:cNvSpPr>
          <p:nvPr/>
        </p:nvSpPr>
        <p:spPr>
          <a:xfrm>
            <a:off x="1828798" y="1121308"/>
            <a:ext cx="7081595" cy="36642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285750" indent="-285750"/>
            <a:r>
              <a:rPr lang="vi-VN" sz="1400" dirty="0"/>
              <a:t>Phân tích thị trường và chứng khoán</a:t>
            </a:r>
          </a:p>
          <a:p>
            <a:pPr marL="285750" indent="-285750"/>
            <a:r>
              <a:rPr lang="vi-VN" sz="1400" dirty="0"/>
              <a:t>Phát hiện gian lận</a:t>
            </a:r>
          </a:p>
          <a:p>
            <a:pPr marL="285750" indent="-285750"/>
            <a:r>
              <a:rPr lang="vi-VN" sz="1400" dirty="0"/>
              <a:t>Quản lý rủi ro và phân tích doanh nghiệp</a:t>
            </a:r>
          </a:p>
          <a:p>
            <a:pPr marL="285750" indent="-285750"/>
            <a:r>
              <a:rPr lang="vi-VN" sz="1400" dirty="0"/>
              <a:t>Phân tích giá trị trọn đời của khách hàng</a:t>
            </a:r>
          </a:p>
          <a:p>
            <a:pPr marL="285750" indent="-285750"/>
            <a:r>
              <a:rPr lang="vi-VN" sz="1400" dirty="0"/>
              <a:t>Khám phá thêm 10 ứng dụng khai phá dữ liệu</a:t>
            </a:r>
            <a:endParaRPr lang="en-US" sz="1400" dirty="0"/>
          </a:p>
          <a:p>
            <a:pPr marL="0" indent="0">
              <a:buNone/>
            </a:pPr>
            <a:r>
              <a:rPr lang="en-US" sz="1400" dirty="0"/>
              <a:t>	</a:t>
            </a:r>
            <a:r>
              <a:rPr lang="en-US" sz="1400" b="1" dirty="0" err="1"/>
              <a:t>Công</a:t>
            </a:r>
            <a:r>
              <a:rPr lang="en-US" sz="1400" b="1" dirty="0"/>
              <a:t> </a:t>
            </a:r>
            <a:r>
              <a:rPr lang="en-US" sz="1400" b="1" dirty="0" err="1"/>
              <a:t>cụ</a:t>
            </a:r>
            <a:endParaRPr lang="en-US" sz="1400" b="1" dirty="0"/>
          </a:p>
          <a:p>
            <a:pPr marL="0" indent="0">
              <a:buNone/>
            </a:pPr>
            <a:r>
              <a:rPr lang="vi-VN" sz="1400" dirty="0"/>
              <a:t>RapidMiner</a:t>
            </a:r>
            <a:endParaRPr lang="en-US" sz="1400" dirty="0"/>
          </a:p>
          <a:p>
            <a:pPr marL="0" indent="0">
              <a:buNone/>
            </a:pPr>
            <a:r>
              <a:rPr lang="vi-VN" sz="1400" dirty="0"/>
              <a:t>Weka</a:t>
            </a:r>
            <a:endParaRPr lang="en-US" sz="1400" dirty="0"/>
          </a:p>
          <a:p>
            <a:pPr marL="0" indent="0">
              <a:buNone/>
            </a:pPr>
            <a:r>
              <a:rPr lang="vi-VN" sz="1400" dirty="0"/>
              <a:t>Knime</a:t>
            </a:r>
            <a:endParaRPr lang="en-US" sz="1400" dirty="0"/>
          </a:p>
          <a:p>
            <a:pPr marL="0" indent="0">
              <a:buNone/>
            </a:pPr>
            <a:r>
              <a:rPr lang="vi-VN" sz="1400" dirty="0"/>
              <a:t>Apache Mahout</a:t>
            </a:r>
          </a:p>
        </p:txBody>
      </p:sp>
    </p:spTree>
    <p:extLst>
      <p:ext uri="{BB962C8B-B14F-4D97-AF65-F5344CB8AC3E}">
        <p14:creationId xmlns:p14="http://schemas.microsoft.com/office/powerpoint/2010/main" val="114448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199" y="1735750"/>
            <a:ext cx="6821291" cy="1159800"/>
          </a:xfrm>
          <a:prstGeom prst="rect">
            <a:avLst/>
          </a:prstGeom>
        </p:spPr>
        <p:txBody>
          <a:bodyPr spcFirstLastPara="1" wrap="square" lIns="91425" tIns="91425" rIns="91425" bIns="91425" anchor="b" anchorCtr="0">
            <a:noAutofit/>
          </a:bodyPr>
          <a:lstStyle/>
          <a:p>
            <a:pPr lvl="0"/>
            <a:r>
              <a:rPr lang="en-US" dirty="0"/>
              <a:t>GIẢI THUẬT</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a:t>
            </a:r>
            <a:endParaRPr b="1" dirty="0">
              <a:solidFill>
                <a:srgbClr val="FFFFFF"/>
              </a:solidFill>
            </a:endParaRPr>
          </a:p>
        </p:txBody>
      </p:sp>
    </p:spTree>
    <p:extLst>
      <p:ext uri="{BB962C8B-B14F-4D97-AF65-F5344CB8AC3E}">
        <p14:creationId xmlns:p14="http://schemas.microsoft.com/office/powerpoint/2010/main" val="1954420165"/>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730</Words>
  <Application>Microsoft Office PowerPoint</Application>
  <PresentationFormat>On-screen Show (16:9)</PresentationFormat>
  <Paragraphs>76</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Muli</vt:lpstr>
      <vt:lpstr>Arial</vt:lpstr>
      <vt:lpstr>Nixie One</vt:lpstr>
      <vt:lpstr>Helvetica Neue</vt:lpstr>
      <vt:lpstr>Imogen template</vt:lpstr>
      <vt:lpstr>Final Project</vt:lpstr>
      <vt:lpstr>Task 3 </vt:lpstr>
      <vt:lpstr>1. Data Mining 2. Giải Thuật   2.1 Naïve Bayes   2.2 SUPPORT VECTOR MACHINE   2.3 LOGISTIC REGRESSION   2.4 DECISION TREE   2.5 RANDOM FOREST 3. Demo</vt:lpstr>
      <vt:lpstr>Data Mining</vt:lpstr>
      <vt:lpstr>PowerPoint Presentation</vt:lpstr>
      <vt:lpstr>PowerPoint Presentation</vt:lpstr>
      <vt:lpstr>PowerPoint Presentation</vt:lpstr>
      <vt:lpstr>PowerPoint Presentation</vt:lpstr>
      <vt:lpstr>GIẢI THUẬT</vt:lpstr>
      <vt:lpstr>NAIVE BAYES</vt:lpstr>
      <vt:lpstr>PowerPoint Presentation</vt:lpstr>
      <vt:lpstr>SUPPORT VECTOR MACHINE (SVM)</vt:lpstr>
      <vt:lpstr>PowerPoint Presentation</vt:lpstr>
      <vt:lpstr>LOGISTIC REGRESSION</vt:lpstr>
      <vt:lpstr>PowerPoint Presentation</vt:lpstr>
      <vt:lpstr>DECISION TREE</vt:lpstr>
      <vt:lpstr>PowerPoint Presentation</vt:lpstr>
      <vt:lpstr>RANDOM FOREST</vt:lpstr>
      <vt:lpstr>PowerPoint Presentation</vt:lpstr>
      <vt:lpstr>DEMO</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 Den</dc:title>
  <dc:creator>Nhan</dc:creator>
  <cp:lastModifiedBy>Minh Nhan</cp:lastModifiedBy>
  <cp:revision>98</cp:revision>
  <dcterms:modified xsi:type="dcterms:W3CDTF">2021-05-16T06:33:44Z</dcterms:modified>
</cp:coreProperties>
</file>