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64" r:id="rId6"/>
    <p:sldId id="268" r:id="rId7"/>
    <p:sldId id="266" r:id="rId8"/>
    <p:sldId id="274" r:id="rId9"/>
    <p:sldId id="278" r:id="rId10"/>
    <p:sldId id="281" r:id="rId11"/>
    <p:sldId id="270" r:id="rId12"/>
    <p:sldId id="271" r:id="rId13"/>
    <p:sldId id="269" r:id="rId14"/>
    <p:sldId id="280" r:id="rId15"/>
    <p:sldId id="263" r:id="rId16"/>
    <p:sldId id="272" r:id="rId17"/>
    <p:sldId id="267" r:id="rId18"/>
    <p:sldId id="273" r:id="rId19"/>
    <p:sldId id="277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86454" autoAdjust="0"/>
  </p:normalViewPr>
  <p:slideViewPr>
    <p:cSldViewPr snapToGrid="0">
      <p:cViewPr varScale="1">
        <p:scale>
          <a:sx n="61" d="100"/>
          <a:sy n="61" d="100"/>
        </p:scale>
        <p:origin x="62" y="5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B3765-1535-41FB-A927-AAD2D1E853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B3765-1535-41FB-A927-AAD2D1E853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2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B3765-1535-41FB-A927-AAD2D1E853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ll1776/Practicum-2/tree/m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nationaleatingdisorders.org/what-are-eating-disord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atingdisorderhope.com/" TargetMode="External"/><Relationship Id="rId13" Type="http://schemas.openxmlformats.org/officeDocument/2006/relationships/hyperlink" Target="https://stackoverflow.com/questions/19560498/faster-way-to-remove-stop-words-in-python" TargetMode="External"/><Relationship Id="rId3" Type="http://schemas.openxmlformats.org/officeDocument/2006/relationships/hyperlink" Target="https://www.kaggle.com/datasets/jabenitez88/eating-disorders-tweets" TargetMode="External"/><Relationship Id="rId7" Type="http://schemas.openxmlformats.org/officeDocument/2006/relationships/hyperlink" Target="https://www.geeksforgeeks.org/python-sentiment-analysis-using-vader/" TargetMode="External"/><Relationship Id="rId12" Type="http://schemas.openxmlformats.org/officeDocument/2006/relationships/hyperlink" Target="https://www.geeksforgeeks.org/text-preprocessing-in-python-set-1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l-label-encoding-of-datasets-in-python/" TargetMode="External"/><Relationship Id="rId11" Type="http://schemas.openxmlformats.org/officeDocument/2006/relationships/hyperlink" Target="http://www.geeksforgeeks/" TargetMode="External"/><Relationship Id="rId5" Type="http://schemas.openxmlformats.org/officeDocument/2006/relationships/hyperlink" Target="http://www.geeksforgeeks.com/" TargetMode="External"/><Relationship Id="rId10" Type="http://schemas.openxmlformats.org/officeDocument/2006/relationships/hyperlink" Target="https://stackoverflow.com/questions/71878621/python-re-suba-za-z-string-for-a-list" TargetMode="External"/><Relationship Id="rId4" Type="http://schemas.openxmlformats.org/officeDocument/2006/relationships/hyperlink" Target="http://www.stackoverflow.com/" TargetMode="External"/><Relationship Id="rId9" Type="http://schemas.openxmlformats.org/officeDocument/2006/relationships/hyperlink" Target="http://www.youtube.com/" TargetMode="External"/><Relationship Id="rId14" Type="http://schemas.openxmlformats.org/officeDocument/2006/relationships/hyperlink" Target="https://stackoverflow.com/questions/55443298/remove-meaningless-words-from-dataframe-colum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340028/how-to-use-t-ppf-which-are-the-arguments" TargetMode="External"/><Relationship Id="rId3" Type="http://schemas.openxmlformats.org/officeDocument/2006/relationships/hyperlink" Target="http://www.kaggle.com/" TargetMode="External"/><Relationship Id="rId7" Type="http://schemas.openxmlformats.org/officeDocument/2006/relationships/hyperlink" Target="http://www.stackoverflow.com/" TargetMode="External"/><Relationship Id="rId2" Type="http://schemas.openxmlformats.org/officeDocument/2006/relationships/hyperlink" Target="https://www.atmos.albany.edu/facstaff/ktyle/atm533/core/week4/geopandas.html#:~:text=You%20can%20do%20this%20before%20starting%20the%20Python,Shapely%20by%20default%2C%20even%20if%20PyGEOS%20is%20install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tutorial/wordcloud-python" TargetMode="External"/><Relationship Id="rId5" Type="http://schemas.openxmlformats.org/officeDocument/2006/relationships/hyperlink" Target="http://www.datacamp.com/" TargetMode="External"/><Relationship Id="rId4" Type="http://schemas.openxmlformats.org/officeDocument/2006/relationships/hyperlink" Target="https://www.kaggle.com/datasets/valchovalev/prevalenceofeatingdisordersinmalesvsfema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alchovalev/prevalenceofeatingdisordersinmalesvsfemales" TargetMode="External"/><Relationship Id="rId2" Type="http://schemas.openxmlformats.org/officeDocument/2006/relationships/hyperlink" Target="https://www.kaggle.com/datasets/jabenitez88/eating-disorders-twe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7" y="151155"/>
            <a:ext cx="11822546" cy="115117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 &amp; Eating Disorders: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through Sentiment and Correlation Analysis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989284-3A89-949C-567A-89ED6AE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70" y="1333016"/>
            <a:ext cx="9281786" cy="517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8256"/>
            <a:ext cx="11743765" cy="8776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Global Prevalence 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CA0F-C132-A4FB-B8C5-5CDB5B2A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2" y="1327709"/>
            <a:ext cx="10583661" cy="48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E9B1-F98B-A640-E212-F2FB966C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711841"/>
            <a:ext cx="10233800" cy="7171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71595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E1978-2EC7-CD74-5A3A-8015C811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2" y="1775760"/>
            <a:ext cx="8752915" cy="4487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98A69-C609-EAC5-89D1-F09146FF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132" y="2372454"/>
            <a:ext cx="2304444" cy="35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FB04-D706-7AA3-1517-3A3C39E3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3" y="1147828"/>
            <a:ext cx="5537352" cy="5238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2BB808-6E3B-2732-39E6-7FC3624F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7828"/>
            <a:ext cx="5896432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5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Tweet Sentiment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C6628-2940-FE72-3076-A9FE381B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01" y="2255418"/>
            <a:ext cx="10258721" cy="32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Tweet &amp; Prevalence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F8448-7B14-CA93-5E21-3DEEE697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37" y="1683868"/>
            <a:ext cx="10513864" cy="41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3"/>
            <a:ext cx="10515600" cy="1163050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720E-007E-F1AF-7327-E0B5FCF4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83" y="1674259"/>
            <a:ext cx="11428433" cy="866492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GitHub: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  <a:hlinkClick r:id="rId3"/>
              </a:rPr>
              <a:t>https://github.com/nmoll1776/Practicum-2/tree/main</a:t>
            </a:r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LinkedIn: https://www.linkedin.com/in/nick-molliconi-mba-ms-46b74619/</a:t>
            </a:r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78F49-A073-5809-6120-741A6BFCE185}"/>
              </a:ext>
            </a:extLst>
          </p:cNvPr>
          <p:cNvSpPr txBox="1">
            <a:spLocks/>
          </p:cNvSpPr>
          <p:nvPr/>
        </p:nvSpPr>
        <p:spPr>
          <a:xfrm>
            <a:off x="255083" y="3588710"/>
            <a:ext cx="11428433" cy="343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Eating Disorder Information: </a:t>
            </a:r>
            <a:r>
              <a:rPr lang="en-US" sz="1800" b="1" dirty="0">
                <a:solidFill>
                  <a:schemeClr val="tx1"/>
                </a:solidFill>
                <a:latin typeface="Helvetica Neue"/>
                <a:hlinkClick r:id="rId4"/>
              </a:rPr>
              <a:t>https://www.nationaleatingdisorders.org/what-are-eating-disorders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Emergency/Crisis: Dial 988 or text Crisis Text Line by texting “NEDA” to 741741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284BF-461D-E272-4850-A00AADFC3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987" y="1674259"/>
            <a:ext cx="3048264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E9B1-F98B-A640-E212-F2FB966C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711841"/>
            <a:ext cx="10233800" cy="7171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86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D4D0-62F5-17D3-9B0E-BFB12006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255"/>
            <a:ext cx="10515600" cy="1038385"/>
          </a:xfrm>
        </p:spPr>
        <p:txBody>
          <a:bodyPr/>
          <a:lstStyle/>
          <a:p>
            <a:pPr algn="ctr"/>
            <a:r>
              <a:rPr lang="en-US" u="sng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2ADA-4624-1806-7C50-786B68A1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1179003"/>
            <a:ext cx="11897360" cy="537781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spc="15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u="none" strike="noStrike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Alberto, J., Andrades, B. (2021). Eating Disorder Tweets.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October 23,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https://www.kaggle.com/datasets/jabenitez88/eating-disorders-tweets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Alex,. (2017, October 18). Python geopy get city and country. 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November 7, 2023 fromhttps://stackoverflow.com/questions/46809525/python-geopy-get-city-and-country.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Aakarsha_Chugh,. (2023, April, 18). Label Encoding in Python.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November 17,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https://www.geeksforgeeks.org/ml-label-encoding-of-datasets-in-python/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Ankthon,. (2021, October 7). Python | Sentiment Analysis using VADER.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November 1,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https://www.geeksforgeeks.org/python-sentiment-analysis-using-vader/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Ekern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J,. MS, LPC. The National Eating Disorders Association (NEDA). 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www.eatingdisorderhope.com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(2021, January 6). Retrieved on November 25, 2023 from https://www.eatingdisorderhope.com/information/help-overcome-eating-disorders/neda.</a:t>
            </a:r>
            <a:endParaRPr lang="en-US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George, N. PhD. (2019, November 6). Week 2 Assignment Walkthrough.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Regis University. https://www.youtube.com/watch?v=NaeyhIBIJZE.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Huerta, J. (2022, April 14). Python: re.sub('[^A-Za-z]', ' ', string) for a list.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October 29,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https://stackoverflow.com/questions/71878621/python-re-suba-za-z-string-for-a-list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Jacobperalta,. (2023, November 24).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Text Preprocessing in Python. Retrieved on October 28,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https://www.geeksforgeeks.org/text-preprocessing-in-python-set-1/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Mchangun,. (2013, October 24). Faster way to remove stop words in Python. www.stackoverflow.com. Retrieved on October 29,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https://stackoverflow.com/questions/19560498/faster-way-to-remove-stop-words-in-python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4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mGalarnyk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(2018). </a:t>
            </a:r>
            <a:r>
              <a:rPr lang="en-US" sz="4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Python_Tutorials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/Statistics/boxplot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4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Box_plot_interpretation.ipynb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www.github.com. Retrieved on November 25, 2023 from https://github.com/mGalarnyk/Python_Tutorials/blob/master/Statistics/boxplot/Box_plot_interpretation.ipynb.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n.a. (2019, March 31). Remove meaningless words from dataframe column.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www.stackoverflow.com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November 7, 2023 from </a:t>
            </a:r>
            <a:r>
              <a:rPr lang="en-US" sz="4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https://stackoverflow.com/questions/55443298/remove-meaningless-words-from-dataframe-column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n.a. (2022). What are eating disorders? www.nationaleatingdisorders.org. Retrieved on November 25, 2023 from https://www.nationaleatingdisorders.org/what-are-eating-disorders.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8862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D4D0-62F5-17D3-9B0E-BFB12006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00" y="18255"/>
            <a:ext cx="10515600" cy="1038385"/>
          </a:xfrm>
        </p:spPr>
        <p:txBody>
          <a:bodyPr/>
          <a:lstStyle/>
          <a:p>
            <a:pPr algn="ctr"/>
            <a:r>
              <a:rPr lang="en-US" u="sng" dirty="0"/>
              <a:t>References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2ADA-4624-1806-7C50-786B68A1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277655"/>
            <a:ext cx="11795760" cy="4991064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Sidani JE, Shensa A, Hoffman B, Hanmer J, Primack BA. </a:t>
            </a:r>
            <a:r>
              <a:rPr lang="en-US" sz="12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Association between Social Media Use and Eating Concerns among US Young Adults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 Acad Nutr Diet. 2016 Sep;116(9):1465-1472. doi: 10.1016/j.jand.2016.03.021. Epub 2016 May 5. PMID: 27161027; PMCID: PMC5003636.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Tyle, K. (2023). Interactive data visualization in Python: Geopandas. www.atmos.albany.edu. Retrieved on November 3, 2023 from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https://www.atmos.albany.edu/facstaff/ktyle/atm533/core/week4/geopandas.html#:~:text=You%20can%20do%20this%20before%20starting%20the%20Python,Shapely%20by%20default%2C%20even%20if%20PyGEOS%20is%20installed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Valex, V. (2021). Prevalence of eating disorders in males vs females.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October 23, 2023 from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https://www.kaggle.com/datasets/valchovalev/prevalenceofeatingdisordersinmalesvsfemales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Vu, D. (2023, February). Generating WordClouds in Python Tutorial.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www.datacamp.com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October 30, 2023 from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https://www.datacamp.com/tutorial/wordcloud-python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Yamuca, L. (2021, April 30). How to use t.ppf()? which are the arguments? 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www.stackoverflow.com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on November 23, 2023 from </a:t>
            </a:r>
            <a:r>
              <a:rPr lang="en-US" sz="1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https://stackoverflow.com/questions/67340028/how-to-use-t-ppf-which-are-the-arguments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0"/>
            <a:ext cx="10515600" cy="978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342-C782-54A9-815C-085284D9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34" y="1690688"/>
            <a:ext cx="11042865" cy="29860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30 million Americans suffer from an Eating Disorder: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Million Female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Million 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2EDEA-9506-7A35-A536-A4EEEDC3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95" y="3429000"/>
            <a:ext cx="3525104" cy="2968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E15B8-192F-7536-F543-CEEAC6951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225" y="6435395"/>
            <a:ext cx="4785775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99" y="0"/>
            <a:ext cx="10515600" cy="9790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342-C782-54A9-815C-085284D9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83" y="1325563"/>
            <a:ext cx="11428433" cy="2840037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H0: There is no significant correlation between users with over five thousand followers and negative tweet sentiment</a:t>
            </a:r>
          </a:p>
          <a:p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H0: There is no significant correlation between users with over five thousand and positive tweet sentiment</a:t>
            </a:r>
          </a:p>
          <a:p>
            <a:pPr marL="0" indent="0"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H0: There is no significant correlation between 2009-2013 total prevalence population (United States, Canada, Mexico, Brazil) and negative and neutral tweet sentiment</a:t>
            </a:r>
          </a:p>
          <a:p>
            <a:pPr marL="0" indent="0">
              <a:buNone/>
            </a:pPr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Helvetica Neue"/>
              </a:rPr>
              <a:t>H0: There is no significant correlation between 2009-2013 total prevalence population (Russia, Nigeria, India, China) and negative and neutral tweet sentiment.</a:t>
            </a:r>
          </a:p>
          <a:p>
            <a:pPr algn="l"/>
            <a:endParaRPr lang="en-US" sz="1800" b="1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76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342-C782-54A9-815C-085284D9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185995"/>
            <a:ext cx="11744325" cy="5610225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 Tweets: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https://www.kaggle.com/datasets/jabenitez88/eating-disorders-tweets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Prevalence-of-eating-disorders-in-males-vs-females: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https://www.kaggle.com/datasets/valchovalev/prevalenceofeatingdisordersinmalesvsfemales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 location data was limited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Prevalence data is dated</a:t>
            </a:r>
          </a:p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 Data: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Groups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 5 Thousand followers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5 Thousand followers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Sampled (sample_percentage = 1) 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Data: 4,900.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significance: 337</a:t>
            </a:r>
          </a:p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Prevalence Data: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2009-2013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nations: US, Brazil, Canada, Mexico, Russia, China, Nigeria &amp; India</a:t>
            </a:r>
          </a:p>
        </p:txBody>
      </p:sp>
    </p:spTree>
    <p:extLst>
      <p:ext uri="{BB962C8B-B14F-4D97-AF65-F5344CB8AC3E}">
        <p14:creationId xmlns:p14="http://schemas.microsoft.com/office/powerpoint/2010/main" val="24340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76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342-C782-54A9-815C-085284D9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100332"/>
            <a:ext cx="11744325" cy="5610225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Visualizations:</a:t>
            </a:r>
          </a:p>
          <a:p>
            <a:pPr lvl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Prevalence 2009 -2013</a:t>
            </a:r>
          </a:p>
          <a:p>
            <a:pPr lvl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Global Prevalence 2013</a:t>
            </a:r>
          </a:p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on Tweet Data:</a:t>
            </a:r>
          </a:p>
          <a:p>
            <a:pPr lvl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  <a:p>
            <a:pPr lvl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</a:p>
          <a:p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H0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 1 Million followers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Pearsons Correlation Coefficient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H0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and Neutral Sentiment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Block Nations (US, Canada, Mexico &amp; Brazil) Total ED Prevalence Population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 Block Nations (Russia, Nigeria, China &amp; India) Total ED Prevalence Population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2009-2013</a:t>
            </a:r>
          </a:p>
        </p:txBody>
      </p:sp>
    </p:spTree>
    <p:extLst>
      <p:ext uri="{BB962C8B-B14F-4D97-AF65-F5344CB8AC3E}">
        <p14:creationId xmlns:p14="http://schemas.microsoft.com/office/powerpoint/2010/main" val="249423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E9B1-F98B-A640-E212-F2FB966C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711841"/>
            <a:ext cx="10233800" cy="7171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23032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EBB-2585-C290-7F11-C7B809E0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81"/>
            <a:ext cx="10515600" cy="887478"/>
          </a:xfrm>
        </p:spPr>
        <p:txBody>
          <a:bodyPr/>
          <a:lstStyle/>
          <a:p>
            <a:pPr algn="ctr"/>
            <a:r>
              <a:rPr lang="en-US" dirty="0"/>
              <a:t>Spread of Tweet Followers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74576-6FEC-62E1-82A5-50BE4BFE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6" y="1248036"/>
            <a:ext cx="787887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1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8256"/>
            <a:ext cx="11743765" cy="87767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 Prevalence 2009-2013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4ABB8-34CC-989A-A802-979261E2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066800"/>
            <a:ext cx="8143875" cy="52387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9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951-F6E9-8F26-0D5D-1B126E8A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8256"/>
            <a:ext cx="11743765" cy="87767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 Prevalence 2009-2013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EF511F-D4AF-22A7-BDE7-DEFCD0A4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81100"/>
            <a:ext cx="75628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466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9889</TotalTime>
  <Words>1227</Words>
  <Application>Microsoft Office PowerPoint</Application>
  <PresentationFormat>Widescreen</PresentationFormat>
  <Paragraphs>108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Helvetica Neue</vt:lpstr>
      <vt:lpstr>Times New Roman</vt:lpstr>
      <vt:lpstr>Depth</vt:lpstr>
      <vt:lpstr>Social Media  &amp; Eating Disorders: Measured through Sentiment and Correlation Analysis </vt:lpstr>
      <vt:lpstr>Background</vt:lpstr>
      <vt:lpstr>Research Questions:</vt:lpstr>
      <vt:lpstr>Methodology &amp; Approach</vt:lpstr>
      <vt:lpstr>Methodology &amp; Approach</vt:lpstr>
      <vt:lpstr>PowerPoint Presentation</vt:lpstr>
      <vt:lpstr>Spread of Tweet Followers </vt:lpstr>
      <vt:lpstr>Eating Disorder Prevalence 2009-2013</vt:lpstr>
      <vt:lpstr>Eating Disorder Prevalence 2009-2013</vt:lpstr>
      <vt:lpstr>Geospatial Global Prevalence 2013</vt:lpstr>
      <vt:lpstr>PowerPoint Presentation</vt:lpstr>
      <vt:lpstr>Sentiment Analysis</vt:lpstr>
      <vt:lpstr>Vader Sentiment Analysis</vt:lpstr>
      <vt:lpstr>Results: Tweet Sentiment</vt:lpstr>
      <vt:lpstr>Results: Tweet &amp; Prevalence</vt:lpstr>
      <vt:lpstr>Conclusion &amp;Resources: </vt:lpstr>
      <vt:lpstr>PowerPoint Presentation</vt:lpstr>
      <vt:lpstr>References: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MSDS 696 Practicum II Nick Molliconi October 22, 2023</dc:title>
  <dc:creator>Nicholas Molliconi</dc:creator>
  <cp:lastModifiedBy>Nicholas Molliconi</cp:lastModifiedBy>
  <cp:revision>100</cp:revision>
  <dcterms:created xsi:type="dcterms:W3CDTF">2023-10-15T23:54:40Z</dcterms:created>
  <dcterms:modified xsi:type="dcterms:W3CDTF">2023-11-26T17:55:28Z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