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288000" cy="93265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6362"/>
            <a:ext cx="13716000" cy="3247026"/>
          </a:xfrm>
        </p:spPr>
        <p:txBody>
          <a:bodyPr anchor="b"/>
          <a:lstStyle>
            <a:lvl1pPr algn="ctr">
              <a:defRPr sz="8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98605"/>
            <a:ext cx="13716000" cy="2251760"/>
          </a:xfrm>
        </p:spPr>
        <p:txBody>
          <a:bodyPr/>
          <a:lstStyle>
            <a:lvl1pPr marL="0" indent="0" algn="ctr">
              <a:buNone/>
              <a:defRPr sz="3264"/>
            </a:lvl1pPr>
            <a:lvl2pPr marL="621792" indent="0" algn="ctr">
              <a:buNone/>
              <a:defRPr sz="2720"/>
            </a:lvl2pPr>
            <a:lvl3pPr marL="1243584" indent="0" algn="ctr">
              <a:buNone/>
              <a:defRPr sz="2448"/>
            </a:lvl3pPr>
            <a:lvl4pPr marL="1865376" indent="0" algn="ctr">
              <a:buNone/>
              <a:defRPr sz="2176"/>
            </a:lvl4pPr>
            <a:lvl5pPr marL="2487168" indent="0" algn="ctr">
              <a:buNone/>
              <a:defRPr sz="2176"/>
            </a:lvl5pPr>
            <a:lvl6pPr marL="3108960" indent="0" algn="ctr">
              <a:buNone/>
              <a:defRPr sz="2176"/>
            </a:lvl6pPr>
            <a:lvl7pPr marL="3730752" indent="0" algn="ctr">
              <a:buNone/>
              <a:defRPr sz="2176"/>
            </a:lvl7pPr>
            <a:lvl8pPr marL="4352544" indent="0" algn="ctr">
              <a:buNone/>
              <a:defRPr sz="2176"/>
            </a:lvl8pPr>
            <a:lvl9pPr marL="4974336" indent="0" algn="ctr">
              <a:buNone/>
              <a:defRPr sz="2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96553"/>
            <a:ext cx="3943350" cy="7903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96553"/>
            <a:ext cx="11601450" cy="7903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325166"/>
            <a:ext cx="15773400" cy="3879590"/>
          </a:xfrm>
        </p:spPr>
        <p:txBody>
          <a:bodyPr anchor="b"/>
          <a:lstStyle>
            <a:lvl1pPr>
              <a:defRPr sz="8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241458"/>
            <a:ext cx="15773400" cy="2040185"/>
          </a:xfrm>
        </p:spPr>
        <p:txBody>
          <a:bodyPr/>
          <a:lstStyle>
            <a:lvl1pPr marL="0" indent="0">
              <a:buNone/>
              <a:defRPr sz="3264">
                <a:solidFill>
                  <a:schemeClr val="tx1">
                    <a:tint val="75000"/>
                  </a:schemeClr>
                </a:solidFill>
              </a:defRPr>
            </a:lvl1pPr>
            <a:lvl2pPr marL="621792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2pPr>
            <a:lvl3pPr marL="1243584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3pPr>
            <a:lvl4pPr marL="1865376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4pPr>
            <a:lvl5pPr marL="2487168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5pPr>
            <a:lvl6pPr marL="3108960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6pPr>
            <a:lvl7pPr marL="3730752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7pPr>
            <a:lvl8pPr marL="4352544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8pPr>
            <a:lvl9pPr marL="4974336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82765"/>
            <a:ext cx="777240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82765"/>
            <a:ext cx="7772400" cy="5917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96554"/>
            <a:ext cx="15773400" cy="180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86304"/>
            <a:ext cx="7736681" cy="1120482"/>
          </a:xfrm>
        </p:spPr>
        <p:txBody>
          <a:bodyPr anchor="b"/>
          <a:lstStyle>
            <a:lvl1pPr marL="0" indent="0">
              <a:buNone/>
              <a:defRPr sz="3264" b="1"/>
            </a:lvl1pPr>
            <a:lvl2pPr marL="621792" indent="0">
              <a:buNone/>
              <a:defRPr sz="2720" b="1"/>
            </a:lvl2pPr>
            <a:lvl3pPr marL="1243584" indent="0">
              <a:buNone/>
              <a:defRPr sz="2448" b="1"/>
            </a:lvl3pPr>
            <a:lvl4pPr marL="1865376" indent="0">
              <a:buNone/>
              <a:defRPr sz="2176" b="1"/>
            </a:lvl4pPr>
            <a:lvl5pPr marL="2487168" indent="0">
              <a:buNone/>
              <a:defRPr sz="2176" b="1"/>
            </a:lvl5pPr>
            <a:lvl6pPr marL="3108960" indent="0">
              <a:buNone/>
              <a:defRPr sz="2176" b="1"/>
            </a:lvl6pPr>
            <a:lvl7pPr marL="3730752" indent="0">
              <a:buNone/>
              <a:defRPr sz="2176" b="1"/>
            </a:lvl7pPr>
            <a:lvl8pPr marL="4352544" indent="0">
              <a:buNone/>
              <a:defRPr sz="2176" b="1"/>
            </a:lvl8pPr>
            <a:lvl9pPr marL="4974336" indent="0">
              <a:buNone/>
              <a:defRPr sz="2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406786"/>
            <a:ext cx="7736681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86304"/>
            <a:ext cx="7774782" cy="1120482"/>
          </a:xfrm>
        </p:spPr>
        <p:txBody>
          <a:bodyPr anchor="b"/>
          <a:lstStyle>
            <a:lvl1pPr marL="0" indent="0">
              <a:buNone/>
              <a:defRPr sz="3264" b="1"/>
            </a:lvl1pPr>
            <a:lvl2pPr marL="621792" indent="0">
              <a:buNone/>
              <a:defRPr sz="2720" b="1"/>
            </a:lvl2pPr>
            <a:lvl3pPr marL="1243584" indent="0">
              <a:buNone/>
              <a:defRPr sz="2448" b="1"/>
            </a:lvl3pPr>
            <a:lvl4pPr marL="1865376" indent="0">
              <a:buNone/>
              <a:defRPr sz="2176" b="1"/>
            </a:lvl4pPr>
            <a:lvl5pPr marL="2487168" indent="0">
              <a:buNone/>
              <a:defRPr sz="2176" b="1"/>
            </a:lvl5pPr>
            <a:lvl6pPr marL="3108960" indent="0">
              <a:buNone/>
              <a:defRPr sz="2176" b="1"/>
            </a:lvl6pPr>
            <a:lvl7pPr marL="3730752" indent="0">
              <a:buNone/>
              <a:defRPr sz="2176" b="1"/>
            </a:lvl7pPr>
            <a:lvl8pPr marL="4352544" indent="0">
              <a:buNone/>
              <a:defRPr sz="2176" b="1"/>
            </a:lvl8pPr>
            <a:lvl9pPr marL="4974336" indent="0">
              <a:buNone/>
              <a:defRPr sz="2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406786"/>
            <a:ext cx="7774782" cy="501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21771"/>
            <a:ext cx="5898356" cy="2176198"/>
          </a:xfrm>
        </p:spPr>
        <p:txBody>
          <a:bodyPr anchor="b"/>
          <a:lstStyle>
            <a:lvl1pPr>
              <a:defRPr sz="4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42853"/>
            <a:ext cx="9258300" cy="6627905"/>
          </a:xfrm>
        </p:spPr>
        <p:txBody>
          <a:bodyPr/>
          <a:lstStyle>
            <a:lvl1pPr>
              <a:defRPr sz="4352"/>
            </a:lvl1pPr>
            <a:lvl2pPr>
              <a:defRPr sz="3808"/>
            </a:lvl2pPr>
            <a:lvl3pPr>
              <a:defRPr sz="3264"/>
            </a:lvl3pPr>
            <a:lvl4pPr>
              <a:defRPr sz="2720"/>
            </a:lvl4pPr>
            <a:lvl5pPr>
              <a:defRPr sz="2720"/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97969"/>
            <a:ext cx="5898356" cy="5183583"/>
          </a:xfrm>
        </p:spPr>
        <p:txBody>
          <a:bodyPr/>
          <a:lstStyle>
            <a:lvl1pPr marL="0" indent="0">
              <a:buNone/>
              <a:defRPr sz="2176"/>
            </a:lvl1pPr>
            <a:lvl2pPr marL="621792" indent="0">
              <a:buNone/>
              <a:defRPr sz="1904"/>
            </a:lvl2pPr>
            <a:lvl3pPr marL="1243584" indent="0">
              <a:buNone/>
              <a:defRPr sz="1632"/>
            </a:lvl3pPr>
            <a:lvl4pPr marL="1865376" indent="0">
              <a:buNone/>
              <a:defRPr sz="1360"/>
            </a:lvl4pPr>
            <a:lvl5pPr marL="2487168" indent="0">
              <a:buNone/>
              <a:defRPr sz="1360"/>
            </a:lvl5pPr>
            <a:lvl6pPr marL="3108960" indent="0">
              <a:buNone/>
              <a:defRPr sz="1360"/>
            </a:lvl6pPr>
            <a:lvl7pPr marL="3730752" indent="0">
              <a:buNone/>
              <a:defRPr sz="1360"/>
            </a:lvl7pPr>
            <a:lvl8pPr marL="4352544" indent="0">
              <a:buNone/>
              <a:defRPr sz="1360"/>
            </a:lvl8pPr>
            <a:lvl9pPr marL="4974336" indent="0">
              <a:buNone/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21771"/>
            <a:ext cx="5898356" cy="2176198"/>
          </a:xfrm>
        </p:spPr>
        <p:txBody>
          <a:bodyPr anchor="b"/>
          <a:lstStyle>
            <a:lvl1pPr>
              <a:defRPr sz="4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42853"/>
            <a:ext cx="9258300" cy="6627905"/>
          </a:xfrm>
        </p:spPr>
        <p:txBody>
          <a:bodyPr anchor="t"/>
          <a:lstStyle>
            <a:lvl1pPr marL="0" indent="0">
              <a:buNone/>
              <a:defRPr sz="4352"/>
            </a:lvl1pPr>
            <a:lvl2pPr marL="621792" indent="0">
              <a:buNone/>
              <a:defRPr sz="3808"/>
            </a:lvl2pPr>
            <a:lvl3pPr marL="1243584" indent="0">
              <a:buNone/>
              <a:defRPr sz="3264"/>
            </a:lvl3pPr>
            <a:lvl4pPr marL="1865376" indent="0">
              <a:buNone/>
              <a:defRPr sz="2720"/>
            </a:lvl4pPr>
            <a:lvl5pPr marL="2487168" indent="0">
              <a:buNone/>
              <a:defRPr sz="2720"/>
            </a:lvl5pPr>
            <a:lvl6pPr marL="3108960" indent="0">
              <a:buNone/>
              <a:defRPr sz="2720"/>
            </a:lvl6pPr>
            <a:lvl7pPr marL="3730752" indent="0">
              <a:buNone/>
              <a:defRPr sz="2720"/>
            </a:lvl7pPr>
            <a:lvl8pPr marL="4352544" indent="0">
              <a:buNone/>
              <a:defRPr sz="2720"/>
            </a:lvl8pPr>
            <a:lvl9pPr marL="4974336" indent="0">
              <a:buNone/>
              <a:defRPr sz="2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97969"/>
            <a:ext cx="5898356" cy="5183583"/>
          </a:xfrm>
        </p:spPr>
        <p:txBody>
          <a:bodyPr/>
          <a:lstStyle>
            <a:lvl1pPr marL="0" indent="0">
              <a:buNone/>
              <a:defRPr sz="2176"/>
            </a:lvl1pPr>
            <a:lvl2pPr marL="621792" indent="0">
              <a:buNone/>
              <a:defRPr sz="1904"/>
            </a:lvl2pPr>
            <a:lvl3pPr marL="1243584" indent="0">
              <a:buNone/>
              <a:defRPr sz="1632"/>
            </a:lvl3pPr>
            <a:lvl4pPr marL="1865376" indent="0">
              <a:buNone/>
              <a:defRPr sz="1360"/>
            </a:lvl4pPr>
            <a:lvl5pPr marL="2487168" indent="0">
              <a:buNone/>
              <a:defRPr sz="1360"/>
            </a:lvl5pPr>
            <a:lvl6pPr marL="3108960" indent="0">
              <a:buNone/>
              <a:defRPr sz="1360"/>
            </a:lvl6pPr>
            <a:lvl7pPr marL="3730752" indent="0">
              <a:buNone/>
              <a:defRPr sz="1360"/>
            </a:lvl7pPr>
            <a:lvl8pPr marL="4352544" indent="0">
              <a:buNone/>
              <a:defRPr sz="1360"/>
            </a:lvl8pPr>
            <a:lvl9pPr marL="4974336" indent="0">
              <a:buNone/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7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96554"/>
            <a:ext cx="15773400" cy="180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82765"/>
            <a:ext cx="15773400" cy="59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644343"/>
            <a:ext cx="411480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B0BE-0C5D-452F-AB76-958F5A32F5A9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644343"/>
            <a:ext cx="617220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644343"/>
            <a:ext cx="4114800" cy="496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C774-1CB2-424E-A3AD-D56F11BA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43584" rtl="0" eaLnBrk="1" latinLnBrk="0" hangingPunct="1">
        <a:lnSpc>
          <a:spcPct val="90000"/>
        </a:lnSpc>
        <a:spcBef>
          <a:spcPct val="0"/>
        </a:spcBef>
        <a:buNone/>
        <a:defRPr sz="5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896" indent="-310896" algn="l" defTabSz="1243584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3808" kern="1200">
          <a:solidFill>
            <a:schemeClr val="tx1"/>
          </a:solidFill>
          <a:latin typeface="+mn-lt"/>
          <a:ea typeface="+mn-ea"/>
          <a:cs typeface="+mn-cs"/>
        </a:defRPr>
      </a:lvl1pPr>
      <a:lvl2pPr marL="932688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3pPr>
      <a:lvl4pPr marL="2176272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798064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4041648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663440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indent="-310896" algn="l" defTabSz="1243584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584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376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168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960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752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544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algn="l" defTabSz="1243584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3BDD0FB-3BC4-476E-8D33-2181BC40E390}"/>
              </a:ext>
            </a:extLst>
          </p:cNvPr>
          <p:cNvGrpSpPr/>
          <p:nvPr/>
        </p:nvGrpSpPr>
        <p:grpSpPr>
          <a:xfrm>
            <a:off x="9213176" y="4115257"/>
            <a:ext cx="5386314" cy="3521842"/>
            <a:chOff x="9004300" y="4267237"/>
            <a:chExt cx="5386314" cy="3521842"/>
          </a:xfrm>
        </p:grpSpPr>
        <p:pic>
          <p:nvPicPr>
            <p:cNvPr id="102" name="Picture 4" descr="Filtering funnel icon. Funnel symbol. Vector EPS 10. (986835) | Icons |  Design Bundles">
              <a:extLst>
                <a:ext uri="{FF2B5EF4-FFF2-40B4-BE49-F238E27FC236}">
                  <a16:creationId xmlns:a16="http://schemas.microsoft.com/office/drawing/2014/main" id="{C0987112-47F3-4C07-B499-01FE0E1E5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4219" y="6651581"/>
              <a:ext cx="2074376" cy="11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tering funnel icon. Funnel symbol. Vector EPS 10. (986835) | Icons |  Design Bundles">
              <a:extLst>
                <a:ext uri="{FF2B5EF4-FFF2-40B4-BE49-F238E27FC236}">
                  <a16:creationId xmlns:a16="http://schemas.microsoft.com/office/drawing/2014/main" id="{F021D539-A189-4BE3-95BE-E461A2ADA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4472" y="4267237"/>
              <a:ext cx="2074376" cy="11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9F1FE8B-4565-40DF-AC40-015148D89B35}"/>
                </a:ext>
              </a:extLst>
            </p:cNvPr>
            <p:cNvSpPr/>
            <p:nvPr/>
          </p:nvSpPr>
          <p:spPr>
            <a:xfrm>
              <a:off x="10761295" y="5146839"/>
              <a:ext cx="1737360" cy="1645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Random </a:t>
              </a:r>
            </a:p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Forest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FBA39D4-4A04-45A1-B2B1-2427A91AF372}"/>
                </a:ext>
              </a:extLst>
            </p:cNvPr>
            <p:cNvSpPr/>
            <p:nvPr/>
          </p:nvSpPr>
          <p:spPr>
            <a:xfrm>
              <a:off x="9004300" y="5146839"/>
              <a:ext cx="1737360" cy="1645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Linear </a:t>
              </a:r>
              <a:r>
                <a:rPr lang="pt-BR" sz="2400" dirty="0" err="1">
                  <a:solidFill>
                    <a:schemeClr val="tx1"/>
                  </a:solidFill>
                </a:rPr>
                <a:t>Reg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F515DC6-E05F-43B1-B16F-0A1B0226C5E2}"/>
                </a:ext>
              </a:extLst>
            </p:cNvPr>
            <p:cNvCxnSpPr>
              <a:cxnSpLocks/>
              <a:stCxn id="87" idx="0"/>
              <a:endCxn id="86" idx="0"/>
            </p:cNvCxnSpPr>
            <p:nvPr/>
          </p:nvCxnSpPr>
          <p:spPr>
            <a:xfrm rot="5400000" flipH="1" flipV="1">
              <a:off x="10751477" y="4268342"/>
              <a:ext cx="12700" cy="1756995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A9E791-7424-4DFA-B141-478528FE41FC}"/>
                </a:ext>
              </a:extLst>
            </p:cNvPr>
            <p:cNvSpPr/>
            <p:nvPr/>
          </p:nvSpPr>
          <p:spPr>
            <a:xfrm>
              <a:off x="10715713" y="7129311"/>
              <a:ext cx="3674901" cy="4641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b="1" i="1" dirty="0"/>
                <a:t>Cross-</a:t>
              </a:r>
              <a:r>
                <a:rPr lang="pt-BR" sz="2400" b="1" i="1" dirty="0" err="1"/>
                <a:t>validation</a:t>
              </a:r>
              <a:r>
                <a:rPr lang="pt-BR" sz="2400" b="1" i="1" dirty="0"/>
                <a:t>/</a:t>
              </a:r>
              <a:r>
                <a:rPr lang="pt-BR" sz="2400" b="1" i="1" dirty="0" err="1"/>
                <a:t>Tunning</a:t>
              </a:r>
              <a:endParaRPr lang="pt-BR" sz="2400" b="1" i="1" dirty="0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8F89BB3A-257B-432C-9264-6E6BF4941329}"/>
              </a:ext>
            </a:extLst>
          </p:cNvPr>
          <p:cNvSpPr/>
          <p:nvPr/>
        </p:nvSpPr>
        <p:spPr>
          <a:xfrm>
            <a:off x="10146214" y="7496923"/>
            <a:ext cx="1737360" cy="1737360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Random </a:t>
            </a:r>
          </a:p>
          <a:p>
            <a:pPr algn="ctr"/>
            <a:r>
              <a:rPr lang="pt-BR" sz="2400" dirty="0"/>
              <a:t>Forest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B05704-E5AF-445D-967F-98C455026D09}"/>
              </a:ext>
            </a:extLst>
          </p:cNvPr>
          <p:cNvCxnSpPr>
            <a:cxnSpLocks/>
          </p:cNvCxnSpPr>
          <p:nvPr/>
        </p:nvCxnSpPr>
        <p:spPr>
          <a:xfrm>
            <a:off x="2093543" y="1952083"/>
            <a:ext cx="0" cy="9495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9E1DC-0D3A-4D65-83CA-C2FDA8ECB01B}"/>
              </a:ext>
            </a:extLst>
          </p:cNvPr>
          <p:cNvSpPr/>
          <p:nvPr/>
        </p:nvSpPr>
        <p:spPr>
          <a:xfrm>
            <a:off x="314543" y="4855184"/>
            <a:ext cx="3494762" cy="10262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Tratar valores faltantes e nulos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BC50D0-0312-4C5B-9530-0D3BAC6C6E3D}"/>
              </a:ext>
            </a:extLst>
          </p:cNvPr>
          <p:cNvSpPr/>
          <p:nvPr/>
        </p:nvSpPr>
        <p:spPr>
          <a:xfrm>
            <a:off x="338587" y="8132838"/>
            <a:ext cx="3494762" cy="10262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Encoder: transformar var categóricas em numéricas</a:t>
            </a:r>
            <a:r>
              <a:rPr lang="pt-BR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A20939-CEC7-4D06-9422-F80FCE2F19B8}"/>
              </a:ext>
            </a:extLst>
          </p:cNvPr>
          <p:cNvSpPr/>
          <p:nvPr/>
        </p:nvSpPr>
        <p:spPr>
          <a:xfrm>
            <a:off x="338587" y="6488508"/>
            <a:ext cx="3494762" cy="10262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Detectar </a:t>
            </a:r>
            <a:r>
              <a:rPr lang="pt-BR" sz="2400" i="1" dirty="0"/>
              <a:t>outliers</a:t>
            </a:r>
            <a:endParaRPr lang="en-US" sz="2400" i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A47E71-6393-44E5-96D2-73F49C119C8D}"/>
              </a:ext>
            </a:extLst>
          </p:cNvPr>
          <p:cNvSpPr/>
          <p:nvPr/>
        </p:nvSpPr>
        <p:spPr>
          <a:xfrm>
            <a:off x="4409546" y="8132839"/>
            <a:ext cx="3494762" cy="10262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Identificar correlação &gt; 0.95 entre variáveis</a:t>
            </a:r>
            <a:endParaRPr lang="en-US" sz="2400" i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44088D-6E0D-4FAE-AC87-2569016DA0BE}"/>
              </a:ext>
            </a:extLst>
          </p:cNvPr>
          <p:cNvSpPr/>
          <p:nvPr/>
        </p:nvSpPr>
        <p:spPr>
          <a:xfrm>
            <a:off x="4409546" y="6488508"/>
            <a:ext cx="3494762" cy="10262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Normalizar dados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FDD9F8-F7AE-4A7A-A3EA-B8A41A348C97}"/>
              </a:ext>
            </a:extLst>
          </p:cNvPr>
          <p:cNvSpPr/>
          <p:nvPr/>
        </p:nvSpPr>
        <p:spPr>
          <a:xfrm>
            <a:off x="4385502" y="4855184"/>
            <a:ext cx="3494762" cy="10262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Seleção de atributos</a:t>
            </a:r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A8CB-E49B-423E-AC28-C9AA4A903088}"/>
              </a:ext>
            </a:extLst>
          </p:cNvPr>
          <p:cNvCxnSpPr>
            <a:cxnSpLocks/>
          </p:cNvCxnSpPr>
          <p:nvPr/>
        </p:nvCxnSpPr>
        <p:spPr>
          <a:xfrm>
            <a:off x="2086628" y="4130752"/>
            <a:ext cx="0" cy="432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DE26C5-4382-4B06-A172-0884926FF197}"/>
              </a:ext>
            </a:extLst>
          </p:cNvPr>
          <p:cNvCxnSpPr>
            <a:cxnSpLocks/>
          </p:cNvCxnSpPr>
          <p:nvPr/>
        </p:nvCxnSpPr>
        <p:spPr>
          <a:xfrm>
            <a:off x="2055792" y="5881437"/>
            <a:ext cx="0" cy="432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99622A-62B3-40A2-BB2E-F4EC5284482F}"/>
              </a:ext>
            </a:extLst>
          </p:cNvPr>
          <p:cNvCxnSpPr>
            <a:cxnSpLocks/>
          </p:cNvCxnSpPr>
          <p:nvPr/>
        </p:nvCxnSpPr>
        <p:spPr>
          <a:xfrm>
            <a:off x="2068143" y="7514761"/>
            <a:ext cx="0" cy="432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B4CBC5-458A-4481-B14D-8E9BD33AAC69}"/>
              </a:ext>
            </a:extLst>
          </p:cNvPr>
          <p:cNvCxnSpPr>
            <a:cxnSpLocks/>
          </p:cNvCxnSpPr>
          <p:nvPr/>
        </p:nvCxnSpPr>
        <p:spPr>
          <a:xfrm>
            <a:off x="3841667" y="8650737"/>
            <a:ext cx="5313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A0F352-486B-4D84-9BCF-89857B50FC86}"/>
              </a:ext>
            </a:extLst>
          </p:cNvPr>
          <p:cNvCxnSpPr>
            <a:cxnSpLocks/>
          </p:cNvCxnSpPr>
          <p:nvPr/>
        </p:nvCxnSpPr>
        <p:spPr>
          <a:xfrm flipV="1">
            <a:off x="6146975" y="7668482"/>
            <a:ext cx="0" cy="469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23244B-10C1-469D-BBA4-84FFA72EA129}"/>
              </a:ext>
            </a:extLst>
          </p:cNvPr>
          <p:cNvCxnSpPr>
            <a:cxnSpLocks/>
          </p:cNvCxnSpPr>
          <p:nvPr/>
        </p:nvCxnSpPr>
        <p:spPr>
          <a:xfrm flipV="1">
            <a:off x="6146855" y="6020964"/>
            <a:ext cx="0" cy="4697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F6233E-03F4-4329-B366-CB6892EC23EB}"/>
              </a:ext>
            </a:extLst>
          </p:cNvPr>
          <p:cNvCxnSpPr>
            <a:cxnSpLocks/>
          </p:cNvCxnSpPr>
          <p:nvPr/>
        </p:nvCxnSpPr>
        <p:spPr>
          <a:xfrm flipV="1">
            <a:off x="6121575" y="4410501"/>
            <a:ext cx="0" cy="4444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3E9CA5-73C4-47F7-A7DD-9D865E782AC8}"/>
              </a:ext>
            </a:extLst>
          </p:cNvPr>
          <p:cNvCxnSpPr>
            <a:cxnSpLocks/>
          </p:cNvCxnSpPr>
          <p:nvPr/>
        </p:nvCxnSpPr>
        <p:spPr>
          <a:xfrm flipV="1">
            <a:off x="8050215" y="3598272"/>
            <a:ext cx="90604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6535DB6-6761-40E1-9AEC-FC55D3B2C343}"/>
              </a:ext>
            </a:extLst>
          </p:cNvPr>
          <p:cNvSpPr/>
          <p:nvPr/>
        </p:nvSpPr>
        <p:spPr>
          <a:xfrm>
            <a:off x="7960459" y="265940"/>
            <a:ext cx="6215497" cy="5764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Baseline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4FA758-23F0-4218-B8F7-970E014E7BFA}"/>
              </a:ext>
            </a:extLst>
          </p:cNvPr>
          <p:cNvSpPr/>
          <p:nvPr/>
        </p:nvSpPr>
        <p:spPr>
          <a:xfrm>
            <a:off x="12347156" y="903160"/>
            <a:ext cx="1828800" cy="1463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Random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Forest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7C9699-C121-416B-A516-366C30D76154}"/>
              </a:ext>
            </a:extLst>
          </p:cNvPr>
          <p:cNvSpPr/>
          <p:nvPr/>
        </p:nvSpPr>
        <p:spPr>
          <a:xfrm>
            <a:off x="10836475" y="903160"/>
            <a:ext cx="1828800" cy="1463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Tree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Decision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C65B08-DA54-4F9A-BE25-34B8C25A95AE}"/>
              </a:ext>
            </a:extLst>
          </p:cNvPr>
          <p:cNvSpPr/>
          <p:nvPr/>
        </p:nvSpPr>
        <p:spPr>
          <a:xfrm>
            <a:off x="7815114" y="903160"/>
            <a:ext cx="1828800" cy="1463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Linear </a:t>
            </a:r>
            <a:r>
              <a:rPr lang="pt-BR" sz="2400" dirty="0" err="1">
                <a:solidFill>
                  <a:schemeClr val="tx1"/>
                </a:solidFill>
              </a:rPr>
              <a:t>Reg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5C4BB6-0F71-4520-988A-7C42CDA0EFA7}"/>
              </a:ext>
            </a:extLst>
          </p:cNvPr>
          <p:cNvSpPr/>
          <p:nvPr/>
        </p:nvSpPr>
        <p:spPr>
          <a:xfrm>
            <a:off x="9325794" y="903160"/>
            <a:ext cx="1828800" cy="14630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KNN </a:t>
            </a:r>
          </a:p>
          <a:p>
            <a:pPr algn="ctr"/>
            <a:r>
              <a:rPr lang="pt-BR" sz="2400" dirty="0" err="1">
                <a:solidFill>
                  <a:schemeClr val="tx1"/>
                </a:solidFill>
              </a:rPr>
              <a:t>Reg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1A79B4-43EE-4D8C-A084-76EE726DFE30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8729514" y="2366200"/>
            <a:ext cx="2416473" cy="775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EAD4D7-FD84-4A19-A820-6642AD9B215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240194" y="2366200"/>
            <a:ext cx="905793" cy="775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FF8EE79-8208-4EE6-991A-4DCF2963A829}"/>
              </a:ext>
            </a:extLst>
          </p:cNvPr>
          <p:cNvSpPr/>
          <p:nvPr/>
        </p:nvSpPr>
        <p:spPr>
          <a:xfrm>
            <a:off x="9095475" y="3151485"/>
            <a:ext cx="4186828" cy="997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Construção dos modelos gerais </a:t>
            </a:r>
          </a:p>
          <a:p>
            <a:pPr algn="ctr"/>
            <a:r>
              <a:rPr lang="pt-BR" sz="2400" dirty="0"/>
              <a:t>(parâmetros </a:t>
            </a:r>
            <a:r>
              <a:rPr lang="pt-BR" sz="2400" i="1" dirty="0"/>
              <a:t>default</a:t>
            </a:r>
            <a:r>
              <a:rPr lang="pt-BR" sz="2400" dirty="0"/>
              <a:t>)</a:t>
            </a:r>
            <a:endParaRPr lang="en-US" sz="2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DCB54A-3F5A-4B79-A79C-59811F412A37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11145987" y="2366200"/>
            <a:ext cx="604888" cy="775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463BD9-7A96-4E23-95DC-06463655FE05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11145987" y="2366200"/>
            <a:ext cx="2115569" cy="7750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04CB584-6DFA-48FF-AFEB-68A86872E4DF}"/>
              </a:ext>
            </a:extLst>
          </p:cNvPr>
          <p:cNvSpPr txBox="1"/>
          <p:nvPr/>
        </p:nvSpPr>
        <p:spPr>
          <a:xfrm>
            <a:off x="15319141" y="4805855"/>
            <a:ext cx="2110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6"/>
                </a:solidFill>
              </a:rPr>
              <a:t>MÉTRICAS DE </a:t>
            </a:r>
          </a:p>
          <a:p>
            <a:pPr algn="ctr"/>
            <a:r>
              <a:rPr lang="pt-BR" sz="2000" b="1" dirty="0">
                <a:solidFill>
                  <a:schemeClr val="accent6"/>
                </a:solidFill>
              </a:rPr>
              <a:t>DESEMPENHO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84137BD-CEC9-4369-8595-5309711A9D59}"/>
              </a:ext>
            </a:extLst>
          </p:cNvPr>
          <p:cNvGrpSpPr/>
          <p:nvPr/>
        </p:nvGrpSpPr>
        <p:grpSpPr>
          <a:xfrm>
            <a:off x="100210" y="3079433"/>
            <a:ext cx="3986666" cy="1075670"/>
            <a:chOff x="100210" y="3623152"/>
            <a:chExt cx="3843768" cy="107567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68AD8CF-D0BA-425E-9DA6-4D293AE453D8}"/>
                </a:ext>
              </a:extLst>
            </p:cNvPr>
            <p:cNvSpPr/>
            <p:nvPr/>
          </p:nvSpPr>
          <p:spPr>
            <a:xfrm>
              <a:off x="100210" y="3623152"/>
              <a:ext cx="3843768" cy="107567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i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F1C9CB-FA2F-47F3-A114-CD765C63CC5D}"/>
                </a:ext>
              </a:extLst>
            </p:cNvPr>
            <p:cNvSpPr txBox="1"/>
            <p:nvPr/>
          </p:nvSpPr>
          <p:spPr>
            <a:xfrm>
              <a:off x="848425" y="3949389"/>
              <a:ext cx="295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PRÉ-PROCESSAMENTO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9B2CEB54-DD27-4B80-9838-201C860C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44" y="3821447"/>
              <a:ext cx="666852" cy="666852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4E45C1-8FEF-4BF1-8845-7469E7806D90}"/>
              </a:ext>
            </a:extLst>
          </p:cNvPr>
          <p:cNvGrpSpPr/>
          <p:nvPr/>
        </p:nvGrpSpPr>
        <p:grpSpPr>
          <a:xfrm>
            <a:off x="169434" y="231001"/>
            <a:ext cx="3852829" cy="1736001"/>
            <a:chOff x="100209" y="283448"/>
            <a:chExt cx="3852829" cy="1736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463011-0A99-4E0F-A5EE-F068AFA0CE6E}"/>
                </a:ext>
              </a:extLst>
            </p:cNvPr>
            <p:cNvSpPr/>
            <p:nvPr/>
          </p:nvSpPr>
          <p:spPr>
            <a:xfrm>
              <a:off x="100209" y="283448"/>
              <a:ext cx="3852829" cy="591983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2C2334-B4CF-4D08-ABAA-094338F8FD0B}"/>
                </a:ext>
              </a:extLst>
            </p:cNvPr>
            <p:cNvSpPr/>
            <p:nvPr/>
          </p:nvSpPr>
          <p:spPr>
            <a:xfrm>
              <a:off x="100209" y="875431"/>
              <a:ext cx="3852829" cy="1144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Prever o preço de venda dos imóveis residenciais</a:t>
              </a:r>
              <a:endParaRPr lang="en-US" sz="2400" dirty="0"/>
            </a:p>
          </p:txBody>
        </p:sp>
        <p:pic>
          <p:nvPicPr>
            <p:cNvPr id="112" name="Picture 1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36BE5CB-9D7F-46AB-8304-5F7F4BC41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09" y="369419"/>
              <a:ext cx="453891" cy="45389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93D595-5724-4197-A82E-0D45679CD884}"/>
                </a:ext>
              </a:extLst>
            </p:cNvPr>
            <p:cNvSpPr txBox="1"/>
            <p:nvPr/>
          </p:nvSpPr>
          <p:spPr>
            <a:xfrm>
              <a:off x="1223117" y="332810"/>
              <a:ext cx="1877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</a:rPr>
                <a:t>PROBLEMA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BA6D186-ED01-47B3-A587-7607949AF4CE}"/>
              </a:ext>
            </a:extLst>
          </p:cNvPr>
          <p:cNvGrpSpPr/>
          <p:nvPr/>
        </p:nvGrpSpPr>
        <p:grpSpPr>
          <a:xfrm>
            <a:off x="4224796" y="3079434"/>
            <a:ext cx="3843768" cy="1075670"/>
            <a:chOff x="4148596" y="3079434"/>
            <a:chExt cx="3843768" cy="107567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2E5FCDE-FA2C-437D-9D47-6BCF2198632D}"/>
                </a:ext>
              </a:extLst>
            </p:cNvPr>
            <p:cNvGrpSpPr/>
            <p:nvPr/>
          </p:nvGrpSpPr>
          <p:grpSpPr>
            <a:xfrm>
              <a:off x="4148596" y="3079434"/>
              <a:ext cx="3843768" cy="1075670"/>
              <a:chOff x="100210" y="3623152"/>
              <a:chExt cx="3843768" cy="1075670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51C2CE2D-59B5-436B-BD25-5EA7AA6DC894}"/>
                  </a:ext>
                </a:extLst>
              </p:cNvPr>
              <p:cNvSpPr/>
              <p:nvPr/>
            </p:nvSpPr>
            <p:spPr>
              <a:xfrm>
                <a:off x="100210" y="3623152"/>
                <a:ext cx="3843768" cy="107567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i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145A94B-2DC9-431B-97F1-DE8667813A04}"/>
                  </a:ext>
                </a:extLst>
              </p:cNvPr>
              <p:cNvSpPr txBox="1"/>
              <p:nvPr/>
            </p:nvSpPr>
            <p:spPr>
              <a:xfrm>
                <a:off x="909077" y="3918610"/>
                <a:ext cx="2814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</a:rPr>
                  <a:t>MACHINE LEARNING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8B7A12FD-FDD9-435C-9F1E-CBD69B528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767" y="3205704"/>
              <a:ext cx="800045" cy="800045"/>
            </a:xfrm>
            <a:prstGeom prst="rect">
              <a:avLst/>
            </a:prstGeom>
          </p:spPr>
        </p:pic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24A815D-6243-437B-8350-3A1406E3C80C}"/>
              </a:ext>
            </a:extLst>
          </p:cNvPr>
          <p:cNvSpPr/>
          <p:nvPr/>
        </p:nvSpPr>
        <p:spPr>
          <a:xfrm>
            <a:off x="15159606" y="5513741"/>
            <a:ext cx="2592801" cy="591983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MAE, MAPE, RMSE, R²</a:t>
            </a:r>
            <a:endParaRPr lang="en-US" sz="2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05DBFB9-1375-4766-BBB2-6A68170BE277}"/>
              </a:ext>
            </a:extLst>
          </p:cNvPr>
          <p:cNvCxnSpPr>
            <a:cxnSpLocks/>
            <a:stCxn id="49" idx="6"/>
            <a:endCxn id="100" idx="6"/>
          </p:cNvCxnSpPr>
          <p:nvPr/>
        </p:nvCxnSpPr>
        <p:spPr>
          <a:xfrm flipH="1">
            <a:off x="11883574" y="1634680"/>
            <a:ext cx="2292382" cy="6730923"/>
          </a:xfrm>
          <a:prstGeom prst="bentConnector3">
            <a:avLst>
              <a:gd name="adj1" fmla="val -32132"/>
            </a:avLst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F6D64D-7EE6-4CEE-9F0F-D59F371A82C0}"/>
              </a:ext>
            </a:extLst>
          </p:cNvPr>
          <p:cNvCxnSpPr>
            <a:cxnSpLocks/>
          </p:cNvCxnSpPr>
          <p:nvPr/>
        </p:nvCxnSpPr>
        <p:spPr>
          <a:xfrm flipH="1">
            <a:off x="12796220" y="5817819"/>
            <a:ext cx="2522921" cy="0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rophy free icon">
            <a:extLst>
              <a:ext uri="{FF2B5EF4-FFF2-40B4-BE49-F238E27FC236}">
                <a16:creationId xmlns:a16="http://schemas.microsoft.com/office/drawing/2014/main" id="{A8248E73-925D-49DA-9037-F9876465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838" y="8213608"/>
            <a:ext cx="883921" cy="8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Monalisa Francisco</dc:creator>
  <cp:lastModifiedBy>Nathalia Monalisa Francisco</cp:lastModifiedBy>
  <cp:revision>31</cp:revision>
  <dcterms:created xsi:type="dcterms:W3CDTF">2021-12-30T02:02:37Z</dcterms:created>
  <dcterms:modified xsi:type="dcterms:W3CDTF">2021-12-30T14:48:38Z</dcterms:modified>
</cp:coreProperties>
</file>