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1" r:id="rId3"/>
    <p:sldId id="261" r:id="rId4"/>
    <p:sldId id="282" r:id="rId5"/>
    <p:sldId id="271" r:id="rId6"/>
    <p:sldId id="283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pifl_rgb_pozi"/>
          <p:cNvSpPr>
            <a:spLocks noChangeAspect="1" noChangeArrowheads="1"/>
          </p:cNvSpPr>
          <p:nvPr/>
        </p:nvSpPr>
        <p:spPr bwMode="auto">
          <a:xfrm>
            <a:off x="4148138" y="5672138"/>
            <a:ext cx="984885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5" name="AutoShape 5" descr="pifl_rgb_pozi"/>
          <p:cNvSpPr>
            <a:spLocks noChangeAspect="1" noChangeArrowheads="1"/>
          </p:cNvSpPr>
          <p:nvPr/>
        </p:nvSpPr>
        <p:spPr bwMode="auto">
          <a:xfrm>
            <a:off x="107950" y="1989138"/>
            <a:ext cx="8856663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6" name="AutoShape 6" descr="pifl_rgb_pozi"/>
          <p:cNvSpPr>
            <a:spLocks noChangeAspect="1" noChangeArrowheads="1"/>
          </p:cNvSpPr>
          <p:nvPr/>
        </p:nvSpPr>
        <p:spPr bwMode="auto">
          <a:xfrm>
            <a:off x="179388" y="1989138"/>
            <a:ext cx="878522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3500438"/>
            <a:ext cx="9144000" cy="76200"/>
          </a:xfrm>
          <a:prstGeom prst="rect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50000">
                <a:schemeClr val="folHlink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107950" y="92075"/>
            <a:ext cx="1200150" cy="431800"/>
            <a:chOff x="2898" y="1054"/>
            <a:chExt cx="720" cy="272"/>
          </a:xfrm>
        </p:grpSpPr>
        <p:sp>
          <p:nvSpPr>
            <p:cNvPr id="9" name="Text Box 14"/>
            <p:cNvSpPr txBox="1">
              <a:spLocks noChangeAspect="1" noChangeArrowheads="1"/>
            </p:cNvSpPr>
            <p:nvPr/>
          </p:nvSpPr>
          <p:spPr bwMode="auto">
            <a:xfrm>
              <a:off x="2898" y="1054"/>
              <a:ext cx="720" cy="27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55440" tIns="0" rIns="55440" bIns="20520"/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9pPr>
            </a:lstStyle>
            <a:p>
              <a:pPr algn="l"/>
              <a:r>
                <a:rPr kumimoji="0" lang="ja-JP" altLang="en-US" b="1">
                  <a:solidFill>
                    <a:srgbClr val="FF0000"/>
                  </a:solidFill>
                  <a:latin typeface="Arial" charset="0"/>
                </a:rPr>
                <a:t>秘</a:t>
              </a:r>
            </a:p>
            <a:p>
              <a:pPr algn="l">
                <a:lnSpc>
                  <a:spcPct val="115000"/>
                </a:lnSpc>
              </a:pPr>
              <a:r>
                <a:rPr kumimoji="0" lang="en-US" altLang="ja-JP" sz="800" b="1">
                  <a:solidFill>
                    <a:srgbClr val="FF0000"/>
                  </a:solidFill>
                  <a:latin typeface="Arial" charset="0"/>
                </a:rPr>
                <a:t>Until:       </a:t>
              </a:r>
              <a:r>
                <a:rPr kumimoji="0" lang="ja-JP" altLang="en-US" sz="900" b="1">
                  <a:solidFill>
                    <a:srgbClr val="FF0000"/>
                  </a:solidFill>
                  <a:latin typeface="Arial" charset="0"/>
                </a:rPr>
                <a:t>無期限</a:t>
              </a:r>
              <a:r>
                <a:rPr kumimoji="0" lang="ja-JP" altLang="en-US" sz="800" b="1">
                  <a:solidFill>
                    <a:srgbClr val="FF0000"/>
                  </a:solidFill>
                  <a:latin typeface="Arial" charset="0"/>
                </a:rPr>
                <a:t> </a:t>
              </a:r>
              <a:r>
                <a:rPr kumimoji="0" lang="en-US" altLang="ja-JP" sz="800" b="1">
                  <a:solidFill>
                    <a:srgbClr val="FF0000"/>
                  </a:solidFill>
                  <a:latin typeface="Arial" charset="0"/>
                </a:rPr>
                <a:t> </a:t>
              </a:r>
              <a:r>
                <a:rPr kumimoji="0" lang="ja-JP" altLang="en-US" sz="800" b="1">
                  <a:solidFill>
                    <a:srgbClr val="FF0000"/>
                  </a:solidFill>
                  <a:latin typeface="Arial" charset="0"/>
                </a:rPr>
                <a:t>迄</a:t>
              </a: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3123" y="1095"/>
              <a:ext cx="450" cy="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kumimoji="0" lang="en-US" altLang="ja-JP" sz="900" b="1">
                  <a:solidFill>
                    <a:srgbClr val="FF0000"/>
                  </a:solidFill>
                  <a:latin typeface="ＭＳ Ｐゴシック" pitchFamily="50" charset="-128"/>
                </a:rPr>
                <a:t>Confidential</a:t>
              </a:r>
            </a:p>
          </p:txBody>
        </p:sp>
      </p:grpSp>
      <p:pic>
        <p:nvPicPr>
          <p:cNvPr id="11" name="Picture 16" descr="g62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6421438"/>
            <a:ext cx="2816225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412875"/>
            <a:ext cx="8064500" cy="1462088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ja-JP" altLang="en-US" noProof="0" smtClean="0"/>
              <a:t>マスター タイトルの書式設定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9850" y="4221163"/>
            <a:ext cx="6400800" cy="76676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ja-JP" altLang="en-US" noProof="0" smtClean="0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06207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0ED720-0104-4369-84BC-D37694168613}" type="datetimeFigureOut">
              <a:rPr kumimoji="1" lang="ja-JP" altLang="en-US" smtClean="0"/>
              <a:t>2018/6/4</a:t>
            </a:fld>
            <a:endParaRPr kumimoji="1" lang="ja-JP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73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04025" y="115888"/>
            <a:ext cx="2232025" cy="6265862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07950" y="115888"/>
            <a:ext cx="6543675" cy="6265862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0ED720-0104-4369-84BC-D37694168613}" type="datetimeFigureOut">
              <a:rPr kumimoji="1" lang="ja-JP" altLang="en-US" smtClean="0"/>
              <a:t>2018/6/4</a:t>
            </a:fld>
            <a:endParaRPr kumimoji="1" lang="ja-JP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49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0ED720-0104-4369-84BC-D37694168613}" type="datetimeFigureOut">
              <a:rPr kumimoji="1" lang="ja-JP" altLang="en-US" smtClean="0"/>
              <a:t>2018/6/4</a:t>
            </a:fld>
            <a:endParaRPr kumimoji="1" lang="ja-JP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469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0ED720-0104-4369-84BC-D37694168613}" type="datetimeFigureOut">
              <a:rPr kumimoji="1" lang="ja-JP" altLang="en-US" smtClean="0"/>
              <a:t>2018/6/4</a:t>
            </a:fld>
            <a:endParaRPr kumimoji="1" lang="ja-JP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222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7950" y="692150"/>
            <a:ext cx="4387850" cy="568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692150"/>
            <a:ext cx="4387850" cy="568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0ED720-0104-4369-84BC-D37694168613}" type="datetimeFigureOut">
              <a:rPr kumimoji="1" lang="ja-JP" altLang="en-US" smtClean="0"/>
              <a:t>2018/6/4</a:t>
            </a:fld>
            <a:endParaRPr kumimoji="1"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190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0ED720-0104-4369-84BC-D37694168613}" type="datetimeFigureOut">
              <a:rPr kumimoji="1" lang="ja-JP" altLang="en-US" smtClean="0"/>
              <a:t>2018/6/4</a:t>
            </a:fld>
            <a:endParaRPr kumimoji="1" lang="ja-JP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444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0ED720-0104-4369-84BC-D37694168613}" type="datetimeFigureOut">
              <a:rPr kumimoji="1" lang="ja-JP" altLang="en-US" smtClean="0"/>
              <a:t>2018/6/4</a:t>
            </a:fld>
            <a:endParaRPr kumimoji="1"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93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0ED720-0104-4369-84BC-D37694168613}" type="datetimeFigureOut">
              <a:rPr kumimoji="1" lang="ja-JP" altLang="en-US" smtClean="0"/>
              <a:t>2018/6/4</a:t>
            </a:fld>
            <a:endParaRPr kumimoji="1" lang="ja-JP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25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0ED720-0104-4369-84BC-D37694168613}" type="datetimeFigureOut">
              <a:rPr kumimoji="1" lang="ja-JP" altLang="en-US" smtClean="0"/>
              <a:t>2018/6/4</a:t>
            </a:fld>
            <a:endParaRPr kumimoji="1"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6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0ED720-0104-4369-84BC-D37694168613}" type="datetimeFigureOut">
              <a:rPr kumimoji="1" lang="ja-JP" altLang="en-US" smtClean="0"/>
              <a:t>2018/6/4</a:t>
            </a:fld>
            <a:endParaRPr kumimoji="1"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570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620713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folHlink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403350" y="115888"/>
            <a:ext cx="6913563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692150"/>
            <a:ext cx="8928100" cy="568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597650"/>
            <a:ext cx="1905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900">
                <a:latin typeface="+mn-lt"/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2018/6/4</a:t>
            </a:fld>
            <a:endParaRPr kumimoji="1" lang="ja-JP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89225" y="6630988"/>
            <a:ext cx="3744913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spAutoFit/>
          </a:bodyPr>
          <a:lstStyle>
            <a:lvl1pPr>
              <a:defRPr kumimoji="0" sz="1200" b="1"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913" y="0"/>
            <a:ext cx="8270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1" smtClean="0">
                <a:solidFill>
                  <a:schemeClr val="bg1"/>
                </a:solidFill>
                <a:latin typeface="+mn-lt"/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0" y="6381750"/>
            <a:ext cx="9144000" cy="76200"/>
          </a:xfrm>
          <a:prstGeom prst="rect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50000">
                <a:schemeClr val="folHlink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pic>
        <p:nvPicPr>
          <p:cNvPr id="1033" name="Picture 18" descr="g626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6637338"/>
            <a:ext cx="397351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4" name="Group 13"/>
          <p:cNvGrpSpPr>
            <a:grpSpLocks/>
          </p:cNvGrpSpPr>
          <p:nvPr/>
        </p:nvGrpSpPr>
        <p:grpSpPr bwMode="auto">
          <a:xfrm>
            <a:off x="107950" y="92075"/>
            <a:ext cx="1200150" cy="431800"/>
            <a:chOff x="2898" y="1054"/>
            <a:chExt cx="720" cy="272"/>
          </a:xfrm>
        </p:grpSpPr>
        <p:sp>
          <p:nvSpPr>
            <p:cNvPr id="1035" name="Text Box 14"/>
            <p:cNvSpPr txBox="1">
              <a:spLocks noChangeAspect="1" noChangeArrowheads="1"/>
            </p:cNvSpPr>
            <p:nvPr/>
          </p:nvSpPr>
          <p:spPr bwMode="auto">
            <a:xfrm>
              <a:off x="2898" y="1054"/>
              <a:ext cx="720" cy="27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55440" tIns="0" rIns="55440" bIns="20520"/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9pPr>
            </a:lstStyle>
            <a:p>
              <a:pPr algn="l"/>
              <a:r>
                <a:rPr kumimoji="0" lang="ja-JP" altLang="en-US" b="1">
                  <a:solidFill>
                    <a:srgbClr val="FF0000"/>
                  </a:solidFill>
                  <a:latin typeface="Arial" charset="0"/>
                </a:rPr>
                <a:t>秘</a:t>
              </a:r>
            </a:p>
            <a:p>
              <a:pPr algn="l">
                <a:lnSpc>
                  <a:spcPct val="115000"/>
                </a:lnSpc>
              </a:pPr>
              <a:r>
                <a:rPr kumimoji="0" lang="en-US" altLang="ja-JP" sz="800" b="1">
                  <a:solidFill>
                    <a:srgbClr val="FF0000"/>
                  </a:solidFill>
                  <a:latin typeface="Arial" charset="0"/>
                </a:rPr>
                <a:t>Until:       </a:t>
              </a:r>
              <a:r>
                <a:rPr kumimoji="0" lang="ja-JP" altLang="en-US" sz="900" b="1">
                  <a:solidFill>
                    <a:srgbClr val="FF0000"/>
                  </a:solidFill>
                  <a:latin typeface="Arial" charset="0"/>
                </a:rPr>
                <a:t>無期限</a:t>
              </a:r>
              <a:r>
                <a:rPr kumimoji="0" lang="ja-JP" altLang="en-US" sz="800" b="1">
                  <a:solidFill>
                    <a:srgbClr val="FF0000"/>
                  </a:solidFill>
                  <a:latin typeface="Arial" charset="0"/>
                </a:rPr>
                <a:t> </a:t>
              </a:r>
              <a:r>
                <a:rPr kumimoji="0" lang="en-US" altLang="ja-JP" sz="800" b="1">
                  <a:solidFill>
                    <a:srgbClr val="FF0000"/>
                  </a:solidFill>
                  <a:latin typeface="Arial" charset="0"/>
                </a:rPr>
                <a:t> </a:t>
              </a:r>
              <a:r>
                <a:rPr kumimoji="0" lang="ja-JP" altLang="en-US" sz="800" b="1">
                  <a:solidFill>
                    <a:srgbClr val="FF0000"/>
                  </a:solidFill>
                  <a:latin typeface="Arial" charset="0"/>
                </a:rPr>
                <a:t>迄</a:t>
              </a:r>
            </a:p>
          </p:txBody>
        </p:sp>
        <p:sp>
          <p:nvSpPr>
            <p:cNvPr id="1036" name="Text Box 15"/>
            <p:cNvSpPr txBox="1">
              <a:spLocks noChangeArrowheads="1"/>
            </p:cNvSpPr>
            <p:nvPr/>
          </p:nvSpPr>
          <p:spPr bwMode="auto">
            <a:xfrm>
              <a:off x="3123" y="1095"/>
              <a:ext cx="450" cy="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kumimoji="0" lang="en-US" altLang="ja-JP" sz="900" b="1">
                  <a:solidFill>
                    <a:srgbClr val="FF0000"/>
                  </a:solidFill>
                  <a:latin typeface="ＭＳ Ｐゴシック" pitchFamily="50" charset="-128"/>
                </a:rPr>
                <a:t>Confidential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ＭＳ Ｐゴシック" pitchFamily="50" charset="-128"/>
          <a:ea typeface="ＭＳ Ｐゴシック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ＭＳ Ｐゴシック" pitchFamily="50" charset="-128"/>
          <a:ea typeface="ＭＳ Ｐゴシック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ＭＳ Ｐゴシック" pitchFamily="50" charset="-128"/>
          <a:ea typeface="ＭＳ Ｐゴシック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ＭＳ Ｐゴシック" pitchFamily="50" charset="-128"/>
          <a:ea typeface="ＭＳ Ｐゴシック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ＭＳ Ｐゴシック" pitchFamily="50" charset="-128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10.78.121.15/svnrepos/soft/blocks/apl/src/work/Gui/K519_temp/imag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ja-JP" sz="2800" dirty="0"/>
              <a:t>[</a:t>
            </a:r>
            <a:r>
              <a:rPr lang="en-US" altLang="ja-JP" sz="2800" dirty="0" smtClean="0"/>
              <a:t>K519]</a:t>
            </a:r>
            <a:r>
              <a:rPr lang="ja-JP" altLang="en-US" sz="2800" dirty="0"/>
              <a:t>イメージデータ作成について</a:t>
            </a:r>
            <a:endParaRPr kumimoji="1" lang="ja-JP" altLang="en-US" sz="2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2017.03.	XXGUI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322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イメージデータ生成</a:t>
            </a:r>
            <a:r>
              <a:rPr lang="ja-JP" altLang="en-US" dirty="0" smtClean="0"/>
              <a:t>の流れ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（１）イメージデータ生成環境を</a:t>
            </a:r>
            <a:r>
              <a:rPr kumimoji="1" lang="ja-JP" altLang="en-US" dirty="0" smtClean="0"/>
              <a:t>作成している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sz="1200" dirty="0" smtClean="0">
                <a:hlinkClick r:id="rId2"/>
              </a:rPr>
              <a:t>SVN</a:t>
            </a:r>
            <a:r>
              <a:rPr lang="ja-JP" altLang="en-US" sz="1200" dirty="0" smtClean="0">
                <a:hlinkClick r:id="rId2"/>
              </a:rPr>
              <a:t>リポジトリ</a:t>
            </a:r>
            <a:endParaRPr lang="en-US" altLang="ja-JP" sz="1200" dirty="0" smtClean="0">
              <a:hlinkClick r:id="rId2"/>
            </a:endParaRPr>
          </a:p>
          <a:p>
            <a:pPr marL="0" indent="0">
              <a:buNone/>
            </a:pPr>
            <a:endParaRPr lang="en-US" altLang="ja-JP" sz="1200" dirty="0" smtClean="0">
              <a:hlinkClick r:id="rId2"/>
            </a:endParaRPr>
          </a:p>
          <a:p>
            <a:pPr marL="0" indent="0">
              <a:buNone/>
            </a:pPr>
            <a:r>
              <a:rPr lang="en-US" altLang="ja-JP" sz="1200" dirty="0" smtClean="0">
                <a:hlinkClick r:id="rId2"/>
              </a:rPr>
              <a:t>http</a:t>
            </a:r>
            <a:r>
              <a:rPr lang="en-US" altLang="ja-JP" sz="1200" dirty="0">
                <a:hlinkClick r:id="rId2"/>
              </a:rPr>
              <a:t>://</a:t>
            </a:r>
            <a:r>
              <a:rPr lang="en-US" altLang="ja-JP" sz="1200" dirty="0" smtClean="0">
                <a:hlinkClick r:id="rId2"/>
              </a:rPr>
              <a:t>10.78.121.15/svnrepos/soft/blocks/apl/src/work/Gui/K519_temp/image</a:t>
            </a:r>
            <a:endParaRPr lang="en-US" altLang="ja-JP" sz="1200" dirty="0" smtClean="0"/>
          </a:p>
        </p:txBody>
      </p:sp>
    </p:spTree>
    <p:extLst>
      <p:ext uri="{BB962C8B-B14F-4D97-AF65-F5344CB8AC3E}">
        <p14:creationId xmlns:p14="http://schemas.microsoft.com/office/powerpoint/2010/main" val="3288987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イメージデータ</a:t>
            </a:r>
            <a:r>
              <a:rPr lang="ja-JP" altLang="en-US" dirty="0"/>
              <a:t>生成</a:t>
            </a:r>
            <a:r>
              <a:rPr lang="ja-JP" altLang="en-US" dirty="0" smtClean="0"/>
              <a:t>環境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フォルダ構成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sz="1000" b="1" dirty="0" smtClean="0"/>
              <a:t>\</a:t>
            </a:r>
            <a:endParaRPr lang="en-US" altLang="ja-JP" sz="1000" b="1" dirty="0"/>
          </a:p>
          <a:p>
            <a:pPr marL="0" indent="0">
              <a:buNone/>
            </a:pPr>
            <a:r>
              <a:rPr lang="en-US" altLang="ja-JP" sz="1000" b="1" dirty="0"/>
              <a:t>│  </a:t>
            </a:r>
          </a:p>
          <a:p>
            <a:pPr marL="0" indent="0">
              <a:buNone/>
            </a:pPr>
            <a:r>
              <a:rPr lang="en-US" altLang="ja-JP" sz="1000" b="1" dirty="0"/>
              <a:t>└image</a:t>
            </a:r>
            <a:endParaRPr lang="en-US" altLang="ja-JP" sz="1000" b="1" dirty="0"/>
          </a:p>
          <a:p>
            <a:pPr marL="0" indent="0">
              <a:buNone/>
            </a:pPr>
            <a:r>
              <a:rPr lang="en-US" altLang="ja-JP" sz="1000" b="1" dirty="0"/>
              <a:t>    </a:t>
            </a:r>
            <a:r>
              <a:rPr lang="en-US" altLang="ja-JP" sz="1000" b="1" dirty="0" smtClean="0"/>
              <a:t>  </a:t>
            </a:r>
            <a:r>
              <a:rPr lang="en-US" altLang="ja-JP" sz="1000" b="1" dirty="0"/>
              <a:t>│  </a:t>
            </a:r>
            <a:r>
              <a:rPr lang="en-US" altLang="ja-JP" sz="1000" b="1" dirty="0" smtClean="0"/>
              <a:t>convert.bat	</a:t>
            </a:r>
            <a:r>
              <a:rPr lang="ja-JP" altLang="en-US" sz="1000" b="1" dirty="0" smtClean="0">
                <a:solidFill>
                  <a:srgbClr val="FF0000"/>
                </a:solidFill>
              </a:rPr>
              <a:t>インクルードファイル　（イメージデータ管理表マクロ実行に</a:t>
            </a:r>
            <a:r>
              <a:rPr lang="ja-JP" altLang="en-US" sz="1000" b="1" dirty="0">
                <a:solidFill>
                  <a:srgbClr val="FF0000"/>
                </a:solidFill>
              </a:rPr>
              <a:t>より</a:t>
            </a:r>
            <a:r>
              <a:rPr lang="ja-JP" altLang="en-US" sz="1000" b="1" dirty="0" smtClean="0">
                <a:solidFill>
                  <a:srgbClr val="FF0000"/>
                </a:solidFill>
              </a:rPr>
              <a:t>生成）</a:t>
            </a:r>
            <a:endParaRPr lang="en-US" altLang="ja-JP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sz="1000" b="1" dirty="0"/>
              <a:t>    </a:t>
            </a:r>
            <a:r>
              <a:rPr lang="en-US" altLang="ja-JP" sz="1000" b="1" dirty="0" smtClean="0"/>
              <a:t>  </a:t>
            </a:r>
            <a:r>
              <a:rPr lang="en-US" altLang="ja-JP" sz="1000" b="1" dirty="0"/>
              <a:t>│  </a:t>
            </a:r>
            <a:r>
              <a:rPr lang="en-US" altLang="ja-JP" sz="1000" b="1" dirty="0" smtClean="0"/>
              <a:t>image.def	</a:t>
            </a:r>
            <a:r>
              <a:rPr lang="ja-JP" altLang="en-US" sz="1000" b="1" dirty="0">
                <a:solidFill>
                  <a:srgbClr val="FF0000"/>
                </a:solidFill>
              </a:rPr>
              <a:t>インクルードファイル　</a:t>
            </a:r>
            <a:r>
              <a:rPr lang="ja-JP" altLang="en-US" sz="1000" b="1" dirty="0" smtClean="0">
                <a:solidFill>
                  <a:srgbClr val="FF0000"/>
                </a:solidFill>
              </a:rPr>
              <a:t>（管理表に記載した</a:t>
            </a:r>
            <a:r>
              <a:rPr lang="en-US" altLang="ja-JP" sz="1000" b="1" dirty="0" smtClean="0">
                <a:solidFill>
                  <a:srgbClr val="FF0000"/>
                </a:solidFill>
              </a:rPr>
              <a:t>ID</a:t>
            </a:r>
            <a:r>
              <a:rPr lang="ja-JP" altLang="en-US" sz="1000" b="1" dirty="0" smtClean="0">
                <a:solidFill>
                  <a:srgbClr val="FF0000"/>
                </a:solidFill>
              </a:rPr>
              <a:t>名の定義。イメージデータ</a:t>
            </a:r>
            <a:r>
              <a:rPr lang="ja-JP" altLang="en-US" sz="1000" b="1" dirty="0">
                <a:solidFill>
                  <a:srgbClr val="FF0000"/>
                </a:solidFill>
              </a:rPr>
              <a:t>管理表マクロ実行により生成）</a:t>
            </a:r>
            <a:endParaRPr lang="en-US" altLang="ja-JP" sz="1000" b="1" dirty="0"/>
          </a:p>
          <a:p>
            <a:pPr marL="0" indent="0">
              <a:buNone/>
            </a:pPr>
            <a:r>
              <a:rPr lang="en-US" altLang="ja-JP" sz="1000" b="1" dirty="0"/>
              <a:t>    </a:t>
            </a:r>
            <a:r>
              <a:rPr lang="en-US" altLang="ja-JP" sz="1000" b="1" dirty="0" smtClean="0"/>
              <a:t>  </a:t>
            </a:r>
            <a:r>
              <a:rPr lang="en-US" altLang="ja-JP" sz="1000" b="1" dirty="0"/>
              <a:t>│  </a:t>
            </a:r>
            <a:r>
              <a:rPr lang="en-US" altLang="ja-JP" sz="1000" b="1" dirty="0" smtClean="0"/>
              <a:t>imagecnv.exe	</a:t>
            </a:r>
            <a:r>
              <a:rPr lang="ja-JP" altLang="en-US" sz="1000" b="1" dirty="0">
                <a:solidFill>
                  <a:srgbClr val="00B0F0"/>
                </a:solidFill>
              </a:rPr>
              <a:t> </a:t>
            </a:r>
            <a:r>
              <a:rPr lang="ja-JP" altLang="en-US" sz="1050" b="1" dirty="0" smtClean="0"/>
              <a:t>イメージデータ変換ソフト本体</a:t>
            </a:r>
            <a:endParaRPr lang="en-US" altLang="ja-JP" sz="1050" b="1" dirty="0"/>
          </a:p>
          <a:p>
            <a:pPr marL="0" indent="0">
              <a:buNone/>
            </a:pPr>
            <a:r>
              <a:rPr lang="en-US" altLang="ja-JP" sz="1000" b="1" dirty="0"/>
              <a:t>    </a:t>
            </a:r>
            <a:r>
              <a:rPr lang="en-US" altLang="ja-JP" sz="1000" b="1" dirty="0" smtClean="0"/>
              <a:t>  </a:t>
            </a:r>
            <a:r>
              <a:rPr lang="en-US" altLang="ja-JP" sz="1000" b="1" dirty="0"/>
              <a:t>│  </a:t>
            </a:r>
            <a:r>
              <a:rPr lang="en-US" altLang="ja-JP" sz="1000" b="1" dirty="0" err="1" smtClean="0"/>
              <a:t>image_resource.c</a:t>
            </a:r>
            <a:r>
              <a:rPr lang="ja-JP" altLang="en-US" sz="1000" b="1" dirty="0">
                <a:solidFill>
                  <a:srgbClr val="00B0F0"/>
                </a:solidFill>
              </a:rPr>
              <a:t> </a:t>
            </a:r>
            <a:r>
              <a:rPr lang="en-US" altLang="ja-JP" sz="1000" b="1" dirty="0">
                <a:solidFill>
                  <a:srgbClr val="00B0F0"/>
                </a:solidFill>
              </a:rPr>
              <a:t>	</a:t>
            </a:r>
            <a:r>
              <a:rPr lang="ja-JP" altLang="en-US" sz="1000" b="1" dirty="0" smtClean="0">
                <a:solidFill>
                  <a:srgbClr val="00B0F0"/>
                </a:solidFill>
              </a:rPr>
              <a:t>　</a:t>
            </a:r>
            <a:r>
              <a:rPr lang="ja-JP" altLang="en-US" sz="1000" b="1" dirty="0">
                <a:solidFill>
                  <a:srgbClr val="FF0000"/>
                </a:solidFill>
              </a:rPr>
              <a:t>イメージデータ</a:t>
            </a:r>
            <a:r>
              <a:rPr lang="en-US" altLang="ja-JP" sz="1000" b="1" dirty="0">
                <a:solidFill>
                  <a:srgbClr val="FF0000"/>
                </a:solidFill>
              </a:rPr>
              <a:t>C</a:t>
            </a:r>
            <a:r>
              <a:rPr lang="ja-JP" altLang="en-US" sz="1000" b="1" dirty="0">
                <a:solidFill>
                  <a:srgbClr val="FF0000"/>
                </a:solidFill>
              </a:rPr>
              <a:t>化</a:t>
            </a:r>
            <a:r>
              <a:rPr lang="ja-JP" altLang="en-US" sz="1000" b="1" dirty="0" smtClean="0">
                <a:solidFill>
                  <a:srgbClr val="FF0000"/>
                </a:solidFill>
              </a:rPr>
              <a:t>ファイル　（変換実行に</a:t>
            </a:r>
            <a:r>
              <a:rPr lang="ja-JP" altLang="en-US" sz="1000" b="1" dirty="0">
                <a:solidFill>
                  <a:srgbClr val="FF0000"/>
                </a:solidFill>
              </a:rPr>
              <a:t>より</a:t>
            </a:r>
            <a:r>
              <a:rPr lang="ja-JP" altLang="en-US" sz="1000" b="1" dirty="0" smtClean="0">
                <a:solidFill>
                  <a:srgbClr val="FF0000"/>
                </a:solidFill>
              </a:rPr>
              <a:t>生成）</a:t>
            </a:r>
            <a:endParaRPr lang="en-US" altLang="ja-JP" sz="1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sz="1000" b="1" dirty="0" smtClean="0"/>
              <a:t>    </a:t>
            </a:r>
            <a:r>
              <a:rPr lang="en-US" altLang="ja-JP" sz="1000" b="1" dirty="0" smtClean="0"/>
              <a:t>  </a:t>
            </a:r>
            <a:r>
              <a:rPr lang="en-US" altLang="ja-JP" sz="1000" b="1" dirty="0" smtClean="0"/>
              <a:t>│  image_resources.xlsm	</a:t>
            </a:r>
            <a:r>
              <a:rPr lang="ja-JP" altLang="en-US" sz="1100" b="1" dirty="0" smtClean="0">
                <a:solidFill>
                  <a:srgbClr val="00B0F0"/>
                </a:solidFill>
              </a:rPr>
              <a:t>イメージデータ管理表</a:t>
            </a:r>
            <a:endParaRPr lang="en-US" altLang="ja-JP" sz="1100" b="1" dirty="0" smtClean="0"/>
          </a:p>
          <a:p>
            <a:pPr marL="0" indent="0">
              <a:buNone/>
            </a:pPr>
            <a:r>
              <a:rPr lang="en-US" altLang="ja-JP" sz="1000" b="1" dirty="0" smtClean="0"/>
              <a:t>    </a:t>
            </a:r>
            <a:r>
              <a:rPr lang="en-US" altLang="ja-JP" sz="1000" b="1" dirty="0" smtClean="0"/>
              <a:t>  </a:t>
            </a:r>
            <a:r>
              <a:rPr lang="en-US" altLang="ja-JP" sz="1000" b="1" dirty="0"/>
              <a:t>│  </a:t>
            </a:r>
            <a:r>
              <a:rPr lang="en-US" altLang="ja-JP" sz="1000" b="1" dirty="0" smtClean="0"/>
              <a:t>initial.def	</a:t>
            </a:r>
            <a:r>
              <a:rPr lang="ja-JP" altLang="en-US" sz="1000" b="1" dirty="0">
                <a:solidFill>
                  <a:srgbClr val="FF0000"/>
                </a:solidFill>
              </a:rPr>
              <a:t>インクルードファイル　（イメージデータ管理表マクロ実行により生成）</a:t>
            </a:r>
            <a:endParaRPr lang="en-US" altLang="ja-JP" sz="1000" b="1" dirty="0"/>
          </a:p>
          <a:p>
            <a:pPr marL="0" indent="0">
              <a:buNone/>
            </a:pPr>
            <a:r>
              <a:rPr lang="en-US" altLang="ja-JP" sz="1000" b="1" dirty="0"/>
              <a:t>    </a:t>
            </a:r>
            <a:r>
              <a:rPr lang="en-US" altLang="ja-JP" sz="1000" b="1" dirty="0" smtClean="0"/>
              <a:t>  </a:t>
            </a:r>
            <a:r>
              <a:rPr lang="en-US" altLang="ja-JP" sz="1000" b="1" dirty="0"/>
              <a:t>│  </a:t>
            </a:r>
          </a:p>
          <a:p>
            <a:pPr marL="0" indent="0">
              <a:buNone/>
            </a:pPr>
            <a:r>
              <a:rPr lang="en-US" altLang="ja-JP" sz="1000" b="1" dirty="0"/>
              <a:t>    </a:t>
            </a:r>
            <a:r>
              <a:rPr lang="en-US" altLang="ja-JP" sz="1000" b="1" dirty="0" smtClean="0"/>
              <a:t>  </a:t>
            </a:r>
            <a:r>
              <a:rPr lang="en-US" altLang="ja-JP" sz="1000" b="1" dirty="0"/>
              <a:t>└─</a:t>
            </a:r>
            <a:r>
              <a:rPr lang="en-US" altLang="ja-JP" sz="1000" b="1" dirty="0" err="1" smtClean="0"/>
              <a:t>img</a:t>
            </a:r>
            <a:r>
              <a:rPr lang="en-US" altLang="ja-JP" sz="800" b="1" dirty="0"/>
              <a:t>	</a:t>
            </a:r>
            <a:r>
              <a:rPr lang="en-US" altLang="ja-JP" sz="800" b="1" dirty="0" smtClean="0"/>
              <a:t>	</a:t>
            </a:r>
            <a:r>
              <a:rPr lang="ja-JP" altLang="en-US" sz="1200" b="1" dirty="0" smtClean="0"/>
              <a:t>ｓｖｇ</a:t>
            </a:r>
            <a:r>
              <a:rPr lang="en-US" altLang="ja-JP" sz="1200" b="1" dirty="0" smtClean="0"/>
              <a:t>/</a:t>
            </a:r>
            <a:r>
              <a:rPr lang="en-US" altLang="ja-JP" sz="1200" b="1" dirty="0" err="1" smtClean="0"/>
              <a:t>png</a:t>
            </a:r>
            <a:r>
              <a:rPr lang="ja-JP" altLang="en-US" sz="1200" b="1" dirty="0" smtClean="0"/>
              <a:t>ファイル置き場</a:t>
            </a:r>
            <a:endParaRPr lang="en-US" altLang="ja-JP" sz="1200" b="1" dirty="0"/>
          </a:p>
          <a:p>
            <a:pPr marL="0" indent="0">
              <a:buNone/>
            </a:pPr>
            <a:r>
              <a:rPr lang="en-US" altLang="ja-JP" sz="1000" b="1" dirty="0" smtClean="0"/>
              <a:t>    </a:t>
            </a:r>
            <a:r>
              <a:rPr lang="en-US" altLang="ja-JP" sz="1000" b="1" dirty="0" smtClean="0"/>
              <a:t>          </a:t>
            </a:r>
            <a:endParaRPr lang="en-US" altLang="ja-JP" sz="1000" b="1" dirty="0" smtClean="0"/>
          </a:p>
          <a:p>
            <a:pPr marL="0" indent="0">
              <a:buNone/>
            </a:pPr>
            <a:r>
              <a:rPr lang="en-US" altLang="ja-JP" sz="1000" b="1" dirty="0" smtClean="0"/>
              <a:t>    </a:t>
            </a:r>
            <a:endParaRPr kumimoji="1" lang="ja-JP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67577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イメージデータ</a:t>
            </a:r>
            <a:r>
              <a:rPr lang="ja-JP" altLang="en-US" dirty="0" smtClean="0"/>
              <a:t>生成の流れ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（１）以下を準備する。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・イメージデータ（</a:t>
            </a:r>
            <a:r>
              <a:rPr kumimoji="1" lang="ja-JP" altLang="en-US" dirty="0" smtClean="0"/>
              <a:t>ｓｖｇ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png</a:t>
            </a:r>
            <a:r>
              <a:rPr lang="ja-JP" altLang="en-US" dirty="0" smtClean="0"/>
              <a:t>ファイル）を置く。</a:t>
            </a:r>
            <a:endParaRPr lang="en-US" altLang="ja-JP" dirty="0" smtClean="0"/>
          </a:p>
          <a:p>
            <a:pPr marL="400050" lvl="1" indent="0">
              <a:buNone/>
            </a:pPr>
            <a:r>
              <a:rPr lang="en-US" altLang="ja-JP" sz="1200" b="1" dirty="0" smtClean="0"/>
              <a:t>           </a:t>
            </a:r>
            <a:r>
              <a:rPr lang="en-US" altLang="ja-JP" sz="1200" b="1" dirty="0"/>
              <a:t>image</a:t>
            </a:r>
            <a:r>
              <a:rPr lang="en-US" altLang="ja-JP" sz="1200" b="1" dirty="0" smtClean="0"/>
              <a:t>\</a:t>
            </a:r>
            <a:r>
              <a:rPr lang="en-US" altLang="ja-JP" sz="1200" b="1" dirty="0" err="1" smtClean="0"/>
              <a:t>img</a:t>
            </a:r>
            <a:endParaRPr kumimoji="1" lang="en-US" altLang="ja-JP" sz="1200" dirty="0" smtClean="0"/>
          </a:p>
          <a:p>
            <a:pPr marL="0" indent="0">
              <a:buNone/>
            </a:pPr>
            <a:r>
              <a:rPr lang="ja-JP" altLang="en-US" dirty="0" smtClean="0"/>
              <a:t>　・</a:t>
            </a:r>
            <a:r>
              <a:rPr lang="ja-JP" altLang="en-US" dirty="0" smtClean="0">
                <a:solidFill>
                  <a:srgbClr val="00B0F0"/>
                </a:solidFill>
              </a:rPr>
              <a:t>イメージデータ管理表</a:t>
            </a:r>
            <a:r>
              <a:rPr lang="ja-JP" altLang="en-US" dirty="0" smtClean="0"/>
              <a:t>を開き、各イメージデータ</a:t>
            </a:r>
            <a:r>
              <a:rPr lang="ja-JP" altLang="en-US" dirty="0"/>
              <a:t>の管理情報</a:t>
            </a:r>
            <a:r>
              <a:rPr lang="ja-JP" altLang="en-US" dirty="0" smtClean="0"/>
              <a:t>を記載。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sz="1200" b="1" dirty="0" smtClean="0"/>
              <a:t>	</a:t>
            </a:r>
            <a:r>
              <a:rPr lang="en-US" altLang="ja-JP" sz="1200" b="1" dirty="0" smtClean="0"/>
              <a:t>image\</a:t>
            </a:r>
            <a:r>
              <a:rPr lang="en-US" altLang="ja-JP" sz="1200" b="1" dirty="0" smtClean="0"/>
              <a:t>image_resources.xlsm</a:t>
            </a:r>
            <a:endParaRPr kumimoji="1" lang="en-US" altLang="ja-JP" sz="1200" b="1" dirty="0" smtClean="0"/>
          </a:p>
          <a:p>
            <a:pPr marL="0" indent="0">
              <a:buNone/>
            </a:pPr>
            <a:r>
              <a:rPr kumimoji="1" lang="ja-JP" altLang="en-US" dirty="0" smtClean="0"/>
              <a:t>（</a:t>
            </a:r>
            <a:r>
              <a:rPr lang="ja-JP" altLang="en-US" dirty="0"/>
              <a:t>２</a:t>
            </a:r>
            <a:r>
              <a:rPr kumimoji="1" lang="ja-JP" altLang="en-US" dirty="0" smtClean="0"/>
              <a:t>）上記の管理表からマクロ実行し、以下のファイルを作成する。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・</a:t>
            </a:r>
            <a:r>
              <a:rPr lang="en-US" altLang="ja-JP" dirty="0"/>
              <a:t> </a:t>
            </a:r>
            <a:r>
              <a:rPr lang="en-US" altLang="ja-JP" dirty="0" smtClean="0"/>
              <a:t>convert.bat</a:t>
            </a:r>
            <a:r>
              <a:rPr lang="ja-JP" altLang="en-US" dirty="0" smtClean="0"/>
              <a:t>　</a:t>
            </a:r>
            <a:r>
              <a:rPr lang="ja-JP" altLang="en-US" sz="1200" dirty="0" smtClean="0"/>
              <a:t>変換</a:t>
            </a:r>
            <a:r>
              <a:rPr kumimoji="1" lang="ja-JP" altLang="en-US" sz="1200" dirty="0" smtClean="0"/>
              <a:t>バッチファイル</a:t>
            </a:r>
            <a:endParaRPr kumimoji="1" lang="en-US" altLang="ja-JP" sz="1200" dirty="0" smtClean="0"/>
          </a:p>
          <a:p>
            <a:pPr marL="0" indent="0">
              <a:buNone/>
            </a:pPr>
            <a:r>
              <a:rPr lang="ja-JP" altLang="en-US" dirty="0" smtClean="0"/>
              <a:t>　・</a:t>
            </a:r>
            <a:r>
              <a:rPr lang="en-US" altLang="ja-JP" dirty="0"/>
              <a:t> </a:t>
            </a:r>
            <a:r>
              <a:rPr lang="en-US" altLang="ja-JP" dirty="0" smtClean="0"/>
              <a:t>initial.def</a:t>
            </a:r>
            <a:r>
              <a:rPr lang="ja-JP" altLang="en-US" dirty="0" smtClean="0"/>
              <a:t>　　</a:t>
            </a:r>
            <a:r>
              <a:rPr kumimoji="1" lang="ja-JP" altLang="en-US" sz="1200" dirty="0" smtClean="0"/>
              <a:t>ムービーソフト組み込み用のインクルードファイル</a:t>
            </a:r>
            <a:endParaRPr kumimoji="1" lang="en-US" altLang="ja-JP" sz="1200" dirty="0" smtClean="0"/>
          </a:p>
          <a:p>
            <a:pPr marL="0" indent="0">
              <a:buNone/>
            </a:pPr>
            <a:r>
              <a:rPr lang="ja-JP" altLang="en-US" dirty="0" smtClean="0"/>
              <a:t>　・</a:t>
            </a:r>
            <a:r>
              <a:rPr lang="en-US" altLang="ja-JP" dirty="0"/>
              <a:t> </a:t>
            </a:r>
            <a:r>
              <a:rPr lang="en-US" altLang="ja-JP" dirty="0" smtClean="0"/>
              <a:t>image.def</a:t>
            </a:r>
            <a:r>
              <a:rPr lang="ja-JP" altLang="en-US" dirty="0" smtClean="0"/>
              <a:t>　　</a:t>
            </a:r>
            <a:r>
              <a:rPr lang="ja-JP" altLang="en-US" sz="1200" dirty="0" smtClean="0"/>
              <a:t>同上</a:t>
            </a:r>
            <a:endParaRPr lang="en-US" altLang="ja-JP" sz="1200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（３）（２）のバッチファイルを実行すると、以下のファイルが作成される。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・</a:t>
            </a:r>
            <a:r>
              <a:rPr lang="en-US" altLang="ja-JP" dirty="0"/>
              <a:t> </a:t>
            </a:r>
            <a:r>
              <a:rPr lang="en-US" altLang="ja-JP" dirty="0" err="1" smtClean="0"/>
              <a:t>image_resource.c</a:t>
            </a:r>
            <a:r>
              <a:rPr lang="ja-JP" altLang="en-US" dirty="0" smtClean="0"/>
              <a:t>　</a:t>
            </a:r>
            <a:r>
              <a:rPr lang="ja-JP" altLang="en-US" sz="1200" dirty="0" smtClean="0"/>
              <a:t>イメージデータ</a:t>
            </a:r>
            <a:r>
              <a:rPr lang="en-US" altLang="ja-JP" sz="1200" dirty="0" smtClean="0"/>
              <a:t>C</a:t>
            </a:r>
            <a:r>
              <a:rPr lang="ja-JP" altLang="en-US" sz="1200" dirty="0" smtClean="0"/>
              <a:t>化ファイル</a:t>
            </a:r>
            <a:endParaRPr lang="en-US" altLang="ja-JP" sz="1200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5709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ja-JP" altLang="en-US" dirty="0"/>
              <a:t>イメージデータ</a:t>
            </a:r>
            <a:r>
              <a:rPr lang="ja-JP" altLang="en-US" dirty="0" smtClean="0"/>
              <a:t>管理表について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　必要最小限の情報でイメージデータをライブラリ化出来る</a:t>
            </a:r>
            <a:r>
              <a:rPr lang="ja-JP" altLang="en-US" dirty="0" smtClean="0"/>
              <a:t>よう、</a:t>
            </a:r>
            <a:endParaRPr lang="ja-JP" altLang="en-US" dirty="0"/>
          </a:p>
          <a:p>
            <a:pPr marL="0" indent="0">
              <a:buNone/>
            </a:pPr>
            <a:r>
              <a:rPr lang="ja-JP" altLang="en-US" dirty="0"/>
              <a:t>　データ変換ツール、管理ツールを刷新します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・管理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　</a:t>
            </a:r>
            <a:r>
              <a:rPr lang="en-US" altLang="ja-JP" dirty="0"/>
              <a:t>- image_resources.xlsm</a:t>
            </a:r>
            <a:r>
              <a:rPr lang="ja-JP" altLang="en-US" dirty="0" smtClean="0"/>
              <a:t>で管理。</a:t>
            </a:r>
            <a:r>
              <a:rPr lang="en-US" altLang="ja-JP" dirty="0" smtClean="0"/>
              <a:t>  </a:t>
            </a:r>
            <a:r>
              <a:rPr lang="ja-JP" altLang="en-US" dirty="0" smtClean="0"/>
              <a:t>　　　　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　　以下は管理表の</a:t>
            </a:r>
            <a:r>
              <a:rPr lang="ja-JP" altLang="en-US" dirty="0"/>
              <a:t>抜粋</a:t>
            </a:r>
            <a:r>
              <a:rPr lang="ja-JP" altLang="en-US" dirty="0" smtClean="0"/>
              <a:t>。　　　　　の部分が</a:t>
            </a:r>
            <a:r>
              <a:rPr lang="ja-JP" altLang="en-US" dirty="0"/>
              <a:t>仕様班で記載して頂きたい</a:t>
            </a:r>
            <a:r>
              <a:rPr lang="ja-JP" altLang="en-US" dirty="0" smtClean="0"/>
              <a:t>項目です。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96952"/>
            <a:ext cx="8436180" cy="198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円/楕円 3"/>
          <p:cNvSpPr/>
          <p:nvPr/>
        </p:nvSpPr>
        <p:spPr bwMode="auto">
          <a:xfrm>
            <a:off x="3347864" y="2564904"/>
            <a:ext cx="576064" cy="36004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6" name="円/楕円 5"/>
          <p:cNvSpPr/>
          <p:nvPr/>
        </p:nvSpPr>
        <p:spPr bwMode="auto">
          <a:xfrm>
            <a:off x="683568" y="3356992"/>
            <a:ext cx="576064" cy="36004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7" name="円/楕円 6"/>
          <p:cNvSpPr/>
          <p:nvPr/>
        </p:nvSpPr>
        <p:spPr bwMode="auto">
          <a:xfrm>
            <a:off x="1475656" y="3356992"/>
            <a:ext cx="576064" cy="36004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8" name="円/楕円 7"/>
          <p:cNvSpPr/>
          <p:nvPr/>
        </p:nvSpPr>
        <p:spPr bwMode="auto">
          <a:xfrm>
            <a:off x="4139952" y="3356992"/>
            <a:ext cx="576064" cy="36004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9" name="円/楕円 8"/>
          <p:cNvSpPr/>
          <p:nvPr/>
        </p:nvSpPr>
        <p:spPr bwMode="auto">
          <a:xfrm>
            <a:off x="5940152" y="3356992"/>
            <a:ext cx="576064" cy="36004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5" name="角丸四角形吹き出し 4"/>
          <p:cNvSpPr/>
          <p:nvPr/>
        </p:nvSpPr>
        <p:spPr bwMode="auto">
          <a:xfrm>
            <a:off x="71500" y="4509024"/>
            <a:ext cx="2376264" cy="504056"/>
          </a:xfrm>
          <a:prstGeom prst="wedgeRoundRectCallout">
            <a:avLst>
              <a:gd name="adj1" fmla="val -16508"/>
              <a:gd name="adj2" fmla="val -215281"/>
              <a:gd name="adj3" fmla="val 16667"/>
            </a:avLst>
          </a:prstGeom>
          <a:solidFill>
            <a:srgbClr val="FFC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400" b="1" dirty="0">
                <a:latin typeface="Tahoma" pitchFamily="34" charset="0"/>
                <a:ea typeface="ＭＳ Ｐゴシック" pitchFamily="50" charset="-128"/>
              </a:rPr>
              <a:t>ソフトはこの名前で識別</a:t>
            </a:r>
            <a:r>
              <a:rPr kumimoji="1" lang="ja-JP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ＭＳ Ｐゴシック" pitchFamily="50" charset="-128"/>
              </a:rPr>
              <a:t>します</a:t>
            </a:r>
          </a:p>
        </p:txBody>
      </p:sp>
      <p:sp>
        <p:nvSpPr>
          <p:cNvPr id="11" name="角丸四角形吹き出し 10"/>
          <p:cNvSpPr/>
          <p:nvPr/>
        </p:nvSpPr>
        <p:spPr bwMode="auto">
          <a:xfrm>
            <a:off x="1331640" y="3861048"/>
            <a:ext cx="2376264" cy="504056"/>
          </a:xfrm>
          <a:prstGeom prst="wedgeRoundRectCallout">
            <a:avLst>
              <a:gd name="adj1" fmla="val -30537"/>
              <a:gd name="adj2" fmla="val -83004"/>
              <a:gd name="adj3" fmla="val 16667"/>
            </a:avLst>
          </a:prstGeom>
          <a:solidFill>
            <a:srgbClr val="FFC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400" b="1" dirty="0" smtClean="0">
                <a:latin typeface="Tahoma" pitchFamily="34" charset="0"/>
                <a:ea typeface="ＭＳ Ｐゴシック" pitchFamily="50" charset="-128"/>
              </a:rPr>
              <a:t>ライブラリに組み込みます</a:t>
            </a:r>
            <a:endParaRPr kumimoji="1" lang="ja-JP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12" name="角丸四角形吹き出し 11"/>
          <p:cNvSpPr/>
          <p:nvPr/>
        </p:nvSpPr>
        <p:spPr bwMode="auto">
          <a:xfrm>
            <a:off x="3851920" y="4463309"/>
            <a:ext cx="2808312" cy="504056"/>
          </a:xfrm>
          <a:prstGeom prst="wedgeRoundRectCallout">
            <a:avLst>
              <a:gd name="adj1" fmla="val -28934"/>
              <a:gd name="adj2" fmla="val -200164"/>
              <a:gd name="adj3" fmla="val 16667"/>
            </a:avLst>
          </a:prstGeom>
          <a:solidFill>
            <a:srgbClr val="FFC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400" b="1" dirty="0">
                <a:latin typeface="Tahoma" pitchFamily="34" charset="0"/>
                <a:ea typeface="ＭＳ Ｐゴシック" pitchFamily="50" charset="-128"/>
              </a:rPr>
              <a:t>何</a:t>
            </a:r>
            <a:r>
              <a:rPr lang="ja-JP" altLang="en-US" sz="1400" b="1" dirty="0" smtClean="0">
                <a:latin typeface="Tahoma" pitchFamily="34" charset="0"/>
                <a:ea typeface="ＭＳ Ｐゴシック" pitchFamily="50" charset="-128"/>
              </a:rPr>
              <a:t>に</a:t>
            </a:r>
            <a:r>
              <a:rPr lang="ja-JP" altLang="en-US" sz="1400" b="1" dirty="0">
                <a:latin typeface="Tahoma" pitchFamily="34" charset="0"/>
                <a:ea typeface="ＭＳ Ｐゴシック" pitchFamily="50" charset="-128"/>
              </a:rPr>
              <a:t>使う</a:t>
            </a:r>
            <a:r>
              <a:rPr lang="ja-JP" altLang="en-US" sz="1400" b="1" dirty="0" smtClean="0">
                <a:latin typeface="Tahoma" pitchFamily="34" charset="0"/>
                <a:ea typeface="ＭＳ Ｐゴシック" pitchFamily="50" charset="-128"/>
              </a:rPr>
              <a:t>アイコンかが分かるように</a:t>
            </a:r>
            <a:endParaRPr kumimoji="1" lang="ja-JP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13" name="角丸四角形吹き出し 12"/>
          <p:cNvSpPr/>
          <p:nvPr/>
        </p:nvSpPr>
        <p:spPr bwMode="auto">
          <a:xfrm>
            <a:off x="5724128" y="3861048"/>
            <a:ext cx="1188132" cy="504056"/>
          </a:xfrm>
          <a:prstGeom prst="wedgeRoundRectCallout">
            <a:avLst>
              <a:gd name="adj1" fmla="val -18512"/>
              <a:gd name="adj2" fmla="val -88673"/>
              <a:gd name="adj3" fmla="val 16667"/>
            </a:avLst>
          </a:prstGeom>
          <a:solidFill>
            <a:srgbClr val="FFC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ＭＳ Ｐゴシック" pitchFamily="50" charset="-128"/>
              </a:rPr>
              <a:t>.</a:t>
            </a:r>
            <a:r>
              <a:rPr kumimoji="1" lang="en-US" altLang="ja-JP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ＭＳ Ｐゴシック" pitchFamily="50" charset="-128"/>
              </a:rPr>
              <a:t>svg</a:t>
            </a:r>
            <a:r>
              <a:rPr kumimoji="1" lang="en-US" altLang="ja-JP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ＭＳ Ｐゴシック" pitchFamily="50" charset="-128"/>
              </a:rPr>
              <a:t>,  .png</a:t>
            </a:r>
            <a:endParaRPr kumimoji="1" lang="ja-JP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36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（付録）</a:t>
            </a:r>
            <a:r>
              <a:rPr lang="en-US" altLang="ja-JP" dirty="0" smtClean="0"/>
              <a:t>SVG</a:t>
            </a:r>
            <a:r>
              <a:rPr lang="ja-JP" altLang="en-US" dirty="0" smtClean="0"/>
              <a:t>⇒</a:t>
            </a:r>
            <a:r>
              <a:rPr lang="en-US" altLang="ja-JP" dirty="0" smtClean="0"/>
              <a:t>PNG</a:t>
            </a:r>
            <a:r>
              <a:rPr lang="ja-JP" altLang="en-US" dirty="0" smtClean="0"/>
              <a:t>変換方法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フリーソフト</a:t>
            </a:r>
            <a:r>
              <a:rPr kumimoji="1" lang="en-US" altLang="ja-JP" dirty="0" smtClean="0"/>
              <a:t>”INKSCAPE”</a:t>
            </a:r>
            <a:r>
              <a:rPr kumimoji="1" lang="ja-JP" altLang="en-US" dirty="0" smtClean="0"/>
              <a:t>を使って、バッチ処理で一括変換する。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　</a:t>
            </a:r>
            <a:r>
              <a:rPr lang="ja-JP" altLang="en-US" dirty="0" smtClean="0"/>
              <a:t>　手順及びバッチファイルは以下をご参照。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　　</a:t>
            </a:r>
            <a:r>
              <a:rPr lang="en-US" altLang="ja-JP" sz="1400" dirty="0"/>
              <a:t>\\fs1-avcmms.avc.co.jp\vol_mms\filespace\</a:t>
            </a:r>
            <a:r>
              <a:rPr lang="ja-JP" altLang="en-US" sz="1400" dirty="0"/>
              <a:t>社内各部門</a:t>
            </a:r>
            <a:r>
              <a:rPr lang="en-US" altLang="ja-JP" sz="1400" dirty="0"/>
              <a:t>\</a:t>
            </a:r>
            <a:r>
              <a:rPr lang="ja-JP" altLang="en-US" sz="1400" dirty="0"/>
              <a:t>第</a:t>
            </a:r>
            <a:r>
              <a:rPr lang="en-US" altLang="ja-JP" sz="1400" dirty="0"/>
              <a:t>1</a:t>
            </a:r>
            <a:r>
              <a:rPr lang="ja-JP" altLang="en-US" sz="1400" dirty="0"/>
              <a:t>開発</a:t>
            </a:r>
            <a:r>
              <a:rPr lang="en-US" altLang="ja-JP" sz="1400" dirty="0"/>
              <a:t>Gr\IMAP</a:t>
            </a:r>
            <a:r>
              <a:rPr lang="ja-JP" altLang="en-US" sz="1400" dirty="0"/>
              <a:t>開発</a:t>
            </a:r>
            <a:r>
              <a:rPr lang="en-US" altLang="ja-JP" sz="1400" dirty="0"/>
              <a:t>tm\</a:t>
            </a:r>
            <a:r>
              <a:rPr lang="ja-JP" altLang="en-US" sz="1400" dirty="0"/>
              <a:t>開発共有</a:t>
            </a:r>
            <a:r>
              <a:rPr lang="en-US" altLang="ja-JP" sz="1400" dirty="0"/>
              <a:t>\GUI</a:t>
            </a:r>
            <a:r>
              <a:rPr lang="ja-JP" altLang="en-US" sz="1400" dirty="0"/>
              <a:t>共有</a:t>
            </a:r>
            <a:r>
              <a:rPr lang="en-US" altLang="ja-JP" sz="1400" dirty="0"/>
              <a:t>\Tool\</a:t>
            </a:r>
            <a:r>
              <a:rPr lang="en-US" altLang="ja-JP" sz="1400" dirty="0" err="1"/>
              <a:t>svg→</a:t>
            </a:r>
            <a:r>
              <a:rPr lang="en-US" altLang="ja-JP" sz="1400" dirty="0" err="1" smtClean="0"/>
              <a:t>png</a:t>
            </a:r>
            <a:r>
              <a:rPr lang="ja-JP" altLang="en-US" sz="1400" dirty="0"/>
              <a:t>変換</a:t>
            </a:r>
            <a:r>
              <a:rPr lang="en-US" altLang="ja-JP" sz="1400" dirty="0"/>
              <a:t>\</a:t>
            </a:r>
            <a:r>
              <a:rPr lang="ja-JP" altLang="en-US" sz="1400" dirty="0"/>
              <a:t>変換</a:t>
            </a:r>
            <a:r>
              <a:rPr lang="en-US" altLang="ja-JP" sz="1400" dirty="0"/>
              <a:t>TOOL\</a:t>
            </a:r>
            <a:r>
              <a:rPr lang="en-US" altLang="ja-JP" sz="1400" dirty="0" err="1"/>
              <a:t>inkscape</a:t>
            </a:r>
            <a:r>
              <a:rPr lang="ja-JP" altLang="en-US" sz="1400" dirty="0"/>
              <a:t>を使った一括変換</a:t>
            </a:r>
            <a:r>
              <a:rPr lang="ja-JP" altLang="en-US" sz="1400" dirty="0" smtClean="0"/>
              <a:t>バッチ</a:t>
            </a:r>
            <a:endParaRPr lang="en-US" altLang="ja-JP" sz="1400" dirty="0" smtClean="0"/>
          </a:p>
          <a:p>
            <a:pPr marL="0" indent="0">
              <a:buNone/>
            </a:pPr>
            <a:endParaRPr kumimoji="1" lang="en-US" altLang="ja-JP" sz="1400" dirty="0"/>
          </a:p>
          <a:p>
            <a:pPr marL="0" indent="0">
              <a:buNone/>
            </a:pP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93108588"/>
      </p:ext>
    </p:extLst>
  </p:cSld>
  <p:clrMapOvr>
    <a:masterClrMapping/>
  </p:clrMapOvr>
</p:sld>
</file>

<file path=ppt/theme/theme1.xml><?xml version="1.0" encoding="utf-8"?>
<a:theme xmlns:a="http://schemas.openxmlformats.org/drawingml/2006/main" name="MMS">
  <a:themeElements>
    <a:clrScheme name="AVCMMS(紺)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AVCMMS(紺)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CC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72000" tIns="72000" rIns="72000" bIns="720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CC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72000" tIns="72000" rIns="72000" bIns="720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ＭＳ Ｐゴシック" pitchFamily="50" charset="-128"/>
          </a:defRPr>
        </a:defPPr>
      </a:lstStyle>
    </a:lnDef>
  </a:objectDefaults>
  <a:extraClrSchemeLst>
    <a:extraClrScheme>
      <a:clrScheme name="AVCMMS(紺)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CMMS(紺)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CMMS(紺)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CMMS(紺)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CMMS(紺)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CMMS(紺)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MMS</Template>
  <TotalTime>1451</TotalTime>
  <Words>102</Words>
  <Application>Microsoft Office PowerPoint</Application>
  <PresentationFormat>画面に合わせる (4:3)</PresentationFormat>
  <Paragraphs>54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MMS</vt:lpstr>
      <vt:lpstr>[K519]イメージデータ作成について</vt:lpstr>
      <vt:lpstr>イメージデータ生成の流れ</vt:lpstr>
      <vt:lpstr>イメージデータ生成環境</vt:lpstr>
      <vt:lpstr>イメージデータ生成の流れ</vt:lpstr>
      <vt:lpstr>イメージデータ管理表について</vt:lpstr>
      <vt:lpstr>（付録）SVG⇒PNG変換方法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粟津 靖人</dc:creator>
  <cp:lastModifiedBy>OKB</cp:lastModifiedBy>
  <cp:revision>118</cp:revision>
  <dcterms:created xsi:type="dcterms:W3CDTF">2017-02-10T08:26:27Z</dcterms:created>
  <dcterms:modified xsi:type="dcterms:W3CDTF">2018-06-04T05:01:39Z</dcterms:modified>
</cp:coreProperties>
</file>