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xml" ContentType="application/vnd.openxmlformats-officedocument.presentationml.comments+xml"/>
  <Override PartName="/ppt/tags/tag21.xml" ContentType="application/vnd.openxmlformats-officedocument.presentationml.tags+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Lst>
  <p:notesMasterIdLst>
    <p:notesMasterId r:id="rId47"/>
  </p:notesMasterIdLst>
  <p:sldIdLst>
    <p:sldId id="256" r:id="rId3"/>
    <p:sldId id="257" r:id="rId4"/>
    <p:sldId id="260" r:id="rId5"/>
    <p:sldId id="1797" r:id="rId6"/>
    <p:sldId id="1755" r:id="rId7"/>
    <p:sldId id="1756" r:id="rId8"/>
    <p:sldId id="1798" r:id="rId9"/>
    <p:sldId id="1759" r:id="rId10"/>
    <p:sldId id="1760" r:id="rId11"/>
    <p:sldId id="1761" r:id="rId12"/>
    <p:sldId id="1762" r:id="rId13"/>
    <p:sldId id="1763" r:id="rId14"/>
    <p:sldId id="1765" r:id="rId15"/>
    <p:sldId id="1766" r:id="rId16"/>
    <p:sldId id="1795" r:id="rId17"/>
    <p:sldId id="1772" r:id="rId18"/>
    <p:sldId id="1778" r:id="rId19"/>
    <p:sldId id="1784" r:id="rId20"/>
    <p:sldId id="1783" r:id="rId21"/>
    <p:sldId id="1785" r:id="rId22"/>
    <p:sldId id="1786" r:id="rId23"/>
    <p:sldId id="1806" r:id="rId24"/>
    <p:sldId id="1807" r:id="rId25"/>
    <p:sldId id="1800" r:id="rId26"/>
    <p:sldId id="1780" r:id="rId27"/>
    <p:sldId id="1781" r:id="rId28"/>
    <p:sldId id="1787" r:id="rId29"/>
    <p:sldId id="1801" r:id="rId30"/>
    <p:sldId id="1804" r:id="rId31"/>
    <p:sldId id="1812" r:id="rId32"/>
    <p:sldId id="1788" r:id="rId33"/>
    <p:sldId id="1813" r:id="rId34"/>
    <p:sldId id="1793" r:id="rId35"/>
    <p:sldId id="1808" r:id="rId36"/>
    <p:sldId id="1809" r:id="rId37"/>
    <p:sldId id="1810" r:id="rId38"/>
    <p:sldId id="1767" r:id="rId39"/>
    <p:sldId id="1769" r:id="rId40"/>
    <p:sldId id="1775" r:id="rId41"/>
    <p:sldId id="1776" r:id="rId42"/>
    <p:sldId id="1777" r:id="rId43"/>
    <p:sldId id="303" r:id="rId44"/>
    <p:sldId id="1811" r:id="rId45"/>
    <p:sldId id="25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holas Mosier" initials="NM"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7A"/>
    <a:srgbClr val="D092A7"/>
    <a:srgbClr val="F6E4A9"/>
    <a:srgbClr val="F4E6A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8D686-C3A0-2A4C-AEC8-400A602AF57B}" v="2573" dt="2022-06-20T15:16:17.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5775"/>
  </p:normalViewPr>
  <p:slideViewPr>
    <p:cSldViewPr snapToGrid="0" snapToObjects="1">
      <p:cViewPr>
        <p:scale>
          <a:sx n="119" d="100"/>
          <a:sy n="119" d="100"/>
        </p:scale>
        <p:origin x="-1552" y="-90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23T19:08:22.155" idx="5">
    <p:pos x="7774" y="5576"/>
    <p:text>This is turning into it’s own laundry list…
could try to trim.</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CDDB1A71-7764-784D-A946-9A63AAA888EB}" type="datetimeFigureOut">
              <a:rPr lang="en-US" smtClean="0"/>
              <a:t>6/21/22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E8EA3-580C-8E4E-96C2-29D4DE25CBB6}" type="slidenum">
              <a:rPr lang="en-US" smtClean="0"/>
              <a:t>‹#›</a:t>
            </a:fld>
            <a:endParaRPr lang="en-US"/>
          </a:p>
        </p:txBody>
      </p:sp>
    </p:spTree>
    <p:extLst>
      <p:ext uri="{BB962C8B-B14F-4D97-AF65-F5344CB8AC3E}">
        <p14:creationId xmlns:p14="http://schemas.microsoft.com/office/powerpoint/2010/main" val="108485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I'm Nick Mosier, and I’m a PhD student at Stanford University advised by Caroline Trippel.</a:t>
            </a:r>
          </a:p>
          <a:p>
            <a:r>
              <a:rPr lang="en-US"/>
              <a:t>Today, I’ll be presenting our work on designing new hardware-software contracts called “Leakage Containment Models” which expose microarchitectural leakage to software.</a:t>
            </a:r>
          </a:p>
        </p:txBody>
      </p:sp>
      <p:sp>
        <p:nvSpPr>
          <p:cNvPr id="4" name="Slide Number Placeholder 3"/>
          <p:cNvSpPr>
            <a:spLocks noGrp="1"/>
          </p:cNvSpPr>
          <p:nvPr>
            <p:ph type="sldNum" sz="quarter" idx="5"/>
          </p:nvPr>
        </p:nvSpPr>
        <p:spPr/>
        <p:txBody>
          <a:bodyPr/>
          <a:lstStyle/>
          <a:p>
            <a:fld id="{796E8EA3-580C-8E4E-96C2-29D4DE25CBB6}" type="slidenum">
              <a:rPr lang="en-US" smtClean="0"/>
              <a:t>1</a:t>
            </a:fld>
            <a:endParaRPr lang="en-US"/>
          </a:p>
        </p:txBody>
      </p:sp>
    </p:spTree>
    <p:extLst>
      <p:ext uri="{BB962C8B-B14F-4D97-AF65-F5344CB8AC3E}">
        <p14:creationId xmlns:p14="http://schemas.microsoft.com/office/powerpoint/2010/main" val="1656619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1800"/>
            </a:pPr>
            <a:r>
              <a:rPr lang="en-US" dirty="0"/>
              <a:t>Now let's see what would've happened if x didn't equal 3. Say it equals 5.</a:t>
            </a:r>
          </a:p>
        </p:txBody>
      </p:sp>
      <p:sp>
        <p:nvSpPr>
          <p:cNvPr id="4" name="Slide Number Placeholder 3"/>
          <p:cNvSpPr>
            <a:spLocks noGrp="1"/>
          </p:cNvSpPr>
          <p:nvPr>
            <p:ph type="sldNum" sz="quarter" idx="5"/>
          </p:nvPr>
        </p:nvSpPr>
        <p:spPr/>
        <p:txBody>
          <a:bodyPr/>
          <a:lstStyle/>
          <a:p>
            <a:fld id="{796E8EA3-580C-8E4E-96C2-29D4DE25CBB6}" type="slidenum">
              <a:rPr lang="en-US" smtClean="0"/>
              <a:t>10</a:t>
            </a:fld>
            <a:endParaRPr lang="en-US"/>
          </a:p>
        </p:txBody>
      </p:sp>
    </p:spTree>
    <p:extLst>
      <p:ext uri="{BB962C8B-B14F-4D97-AF65-F5344CB8AC3E}">
        <p14:creationId xmlns:p14="http://schemas.microsoft.com/office/powerpoint/2010/main" val="3426354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1800"/>
            </a:pPr>
            <a:r>
              <a:rPr lang="en-US" dirty="0"/>
              <a:t>In this case, Program 2 reads from a different cache line than the one written by Program 1,</a:t>
            </a:r>
          </a:p>
          <a:p>
            <a:pPr>
              <a:defRPr sz="1800"/>
            </a:pPr>
            <a:r>
              <a:rPr lang="en-US" dirty="0"/>
              <a:t>*** experiencing a cache miss.</a:t>
            </a:r>
          </a:p>
          <a:p>
            <a:pPr>
              <a:defRPr sz="1800"/>
            </a:pPr>
            <a:r>
              <a:rPr lang="en-US" dirty="0"/>
              <a:t>*** Instead, Program 2 microarchitecturally reads from the initial state of the cache.</a:t>
            </a:r>
          </a:p>
          <a:p>
            <a:pPr>
              <a:defRPr sz="1800"/>
            </a:pPr>
            <a:r>
              <a:rPr lang="en-US" dirty="0"/>
              <a:t>### [Whichever access wrote the cache line is considered to be the transmitter instruction.]</a:t>
            </a:r>
          </a:p>
          <a:p>
            <a:pPr>
              <a:defRPr sz="1800"/>
            </a:pPr>
            <a:r>
              <a:rPr lang="en-US" dirty="0"/>
              <a:t>*** In this case the attacker learns that x is not equal to 3.</a:t>
            </a:r>
          </a:p>
          <a:p>
            <a:pPr>
              <a:defRPr sz="1800"/>
            </a:pPr>
            <a:r>
              <a:rPr lang="en-US" dirty="0"/>
              <a:t>Notably, an attacker can distinguish between the two microarchitectural data-flow scenarios by timing the latency of Program 2's load (to determine whether it was a cache hit or miss).</a:t>
            </a:r>
          </a:p>
          <a:p>
            <a:pPr>
              <a:defRPr sz="1800"/>
            </a:pPr>
            <a:r>
              <a:rPr lang="en-US" dirty="0"/>
              <a:t>If there's a microarchitectural data-flow from program 1 to 2, the attacker learns that  x = 3; otherwise, they learn x ≠ 3.</a:t>
            </a:r>
          </a:p>
        </p:txBody>
      </p:sp>
      <p:sp>
        <p:nvSpPr>
          <p:cNvPr id="4" name="Slide Number Placeholder 3"/>
          <p:cNvSpPr>
            <a:spLocks noGrp="1"/>
          </p:cNvSpPr>
          <p:nvPr>
            <p:ph type="sldNum" sz="quarter" idx="5"/>
          </p:nvPr>
        </p:nvSpPr>
        <p:spPr/>
        <p:txBody>
          <a:bodyPr/>
          <a:lstStyle/>
          <a:p>
            <a:fld id="{796E8EA3-580C-8E4E-96C2-29D4DE25CBB6}" type="slidenum">
              <a:rPr lang="en-US" smtClean="0"/>
              <a:t>11</a:t>
            </a:fld>
            <a:endParaRPr lang="en-US"/>
          </a:p>
        </p:txBody>
      </p:sp>
    </p:spTree>
    <p:extLst>
      <p:ext uri="{BB962C8B-B14F-4D97-AF65-F5344CB8AC3E}">
        <p14:creationId xmlns:p14="http://schemas.microsoft.com/office/powerpoint/2010/main" val="2854990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was a simple example which demonstrated that microarchitectural data-flow is a key building block of leakage. </a:t>
            </a:r>
          </a:p>
          <a:p>
            <a:r>
              <a:rPr lang="en-US" dirty="0"/>
              <a:t>Now, let's take a look at how microarchitectural control-flow -- specifically transient execution -- can increase scope of what’s leaking.</a:t>
            </a:r>
          </a:p>
          <a:p>
            <a:r>
              <a:rPr lang="en-US" dirty="0"/>
              <a:t>Here is the canonical Spectre v1 gadget.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When the index is out-of-bounds, the bounds check on line 2 architecturally evaluates to false, but the hardware may </a:t>
            </a:r>
            <a:r>
              <a:rPr lang="en-US" i="1" u="sng" dirty="0"/>
              <a:t>predict</a:t>
            </a:r>
            <a:r>
              <a:rPr lang="en-US" i="1" u="none" dirty="0"/>
              <a:t> </a:t>
            </a:r>
            <a:r>
              <a:rPr lang="en-US" i="0" u="none" dirty="0"/>
              <a:t>that the index is in-bounds and speculatively execute the if-body.</a:t>
            </a:r>
          </a:p>
        </p:txBody>
      </p:sp>
      <p:sp>
        <p:nvSpPr>
          <p:cNvPr id="4" name="Slide Number Placeholder 3"/>
          <p:cNvSpPr>
            <a:spLocks noGrp="1"/>
          </p:cNvSpPr>
          <p:nvPr>
            <p:ph type="sldNum" sz="quarter" idx="5"/>
          </p:nvPr>
        </p:nvSpPr>
        <p:spPr/>
        <p:txBody>
          <a:bodyPr/>
          <a:lstStyle/>
          <a:p>
            <a:fld id="{796E8EA3-580C-8E4E-96C2-29D4DE25CBB6}" type="slidenum">
              <a:rPr lang="en-US" smtClean="0"/>
              <a:t>12</a:t>
            </a:fld>
            <a:endParaRPr lang="en-US"/>
          </a:p>
        </p:txBody>
      </p:sp>
    </p:spTree>
    <p:extLst>
      <p:ext uri="{BB962C8B-B14F-4D97-AF65-F5344CB8AC3E}">
        <p14:creationId xmlns:p14="http://schemas.microsoft.com/office/powerpoint/2010/main" val="1727556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result in a speculative out-of-bounds access to array A, which may read a secret. </a:t>
            </a:r>
          </a:p>
          <a:p>
            <a:r>
              <a:rPr lang="en-US" dirty="0"/>
              <a:t>*** The secret may be used to index into array B </a:t>
            </a:r>
          </a:p>
          <a:p>
            <a:r>
              <a:rPr lang="en-US" dirty="0"/>
              <a:t>*** which causes the corresponding secret-dependent cache line to be written into the cache.</a:t>
            </a:r>
          </a:p>
          <a:p>
            <a:r>
              <a:rPr lang="en-US" dirty="0"/>
              <a:t>*** An attacker can subsequently probe the cache by loading each of the entries of B and timing each access to determine which load features a microarchitectural data-flow with the victim's transmitter.</a:t>
            </a:r>
          </a:p>
          <a:p>
            <a:r>
              <a:rPr lang="en-US" dirty="0"/>
              <a:t>The array index of such an entry reveals the secret value.</a:t>
            </a:r>
          </a:p>
        </p:txBody>
      </p:sp>
      <p:sp>
        <p:nvSpPr>
          <p:cNvPr id="4" name="Slide Number Placeholder 3"/>
          <p:cNvSpPr>
            <a:spLocks noGrp="1"/>
          </p:cNvSpPr>
          <p:nvPr>
            <p:ph type="sldNum" sz="quarter" idx="5"/>
          </p:nvPr>
        </p:nvSpPr>
        <p:spPr/>
        <p:txBody>
          <a:bodyPr/>
          <a:lstStyle/>
          <a:p>
            <a:fld id="{796E8EA3-580C-8E4E-96C2-29D4DE25CBB6}" type="slidenum">
              <a:rPr lang="en-US" smtClean="0"/>
              <a:t>13</a:t>
            </a:fld>
            <a:endParaRPr lang="en-US"/>
          </a:p>
        </p:txBody>
      </p:sp>
    </p:spTree>
    <p:extLst>
      <p:ext uri="{BB962C8B-B14F-4D97-AF65-F5344CB8AC3E}">
        <p14:creationId xmlns:p14="http://schemas.microsoft.com/office/powerpoint/2010/main" val="1573973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highlight top +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if we can use MCMs to detect the leakage we saw in the previous examples.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graph on the right describes the Spectre execution we just saw.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“top” symbol represents all initialization writes that </a:t>
            </a:r>
            <a:r>
              <a:rPr lang="en-US" i="1" u="sng" dirty="0"/>
              <a:t>precede</a:t>
            </a:r>
            <a:r>
              <a:rPr lang="en-US" dirty="0"/>
              <a:t> the program’s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”bottom” symbol represents an external receiver’s observation of all the microarchitectural writes </a:t>
            </a:r>
            <a:r>
              <a:rPr lang="en-US" i="1" u="sng" dirty="0"/>
              <a:t>due to </a:t>
            </a:r>
            <a:r>
              <a:rPr lang="en-US" dirty="0"/>
              <a:t>the program’s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looking at the execution graph, it’s not clear what, if anything, is leaking.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This is because MCMs only model </a:t>
            </a:r>
            <a:r>
              <a:rPr lang="en-US" i="1" u="sng" dirty="0"/>
              <a:t>architectural</a:t>
            </a:r>
            <a:r>
              <a:rPr lang="en-US" dirty="0"/>
              <a:t> control- and data-flow, but we also need to reason about </a:t>
            </a:r>
            <a:r>
              <a:rPr lang="en-US" i="1" u="sng" dirty="0"/>
              <a:t>microarchitectural</a:t>
            </a:r>
            <a:r>
              <a:rPr lang="en-US" dirty="0"/>
              <a:t> control- and data-flow to detect leakage.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saw that MCMs do capture *some* control- and data-flow relationships between instructions when they execute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So let's see if we can use axiomatic MCMs to detect the kinds of microarchitectural leakage we just saw.</a:t>
            </a:r>
          </a:p>
          <a:p>
            <a:r>
              <a:rPr lang="en-US" dirty="0"/>
              <a:t>The graph on the right describes the Spectre execution that we stepped through on the last slide.</a:t>
            </a:r>
          </a:p>
          <a:p>
            <a:r>
              <a:rPr lang="en-US" dirty="0"/>
              <a:t>The Top symbol is used to model all initialization accesses that precede the program’s execution, while the Bottom symbol represents all accesses on behalf of an external receiver that may detect microarchitectural state perturbations induced by the program’s execution. </a:t>
            </a:r>
          </a:p>
          <a:p>
            <a:endParaRPr lang="en-US" dirty="0"/>
          </a:p>
          <a:p>
            <a:r>
              <a:rPr lang="en-US" dirty="0"/>
              <a:t>Looking at the execution graph, it’s not clear what, if anything, is leaking.</a:t>
            </a:r>
          </a:p>
          <a:p>
            <a:r>
              <a:rPr lang="en-US" dirty="0"/>
              <a:t>This is because while MCMs do indeed model control- and data-flow they do so with respect to the *architectural* behavior of a program.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model microarchitectural leakage, we need to additionally reason about </a:t>
            </a:r>
            <a:r>
              <a:rPr lang="en-US" b="0" i="0" u="none" dirty="0"/>
              <a:t>microarchitectural control-/data-flow.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dirty="0"/>
              <a:t>TODO: draw attention to “top” and “bottom” when you talk about them</a:t>
            </a:r>
          </a:p>
        </p:txBody>
      </p:sp>
      <p:sp>
        <p:nvSpPr>
          <p:cNvPr id="4" name="Slide Number Placeholder 3"/>
          <p:cNvSpPr>
            <a:spLocks noGrp="1"/>
          </p:cNvSpPr>
          <p:nvPr>
            <p:ph type="sldNum" sz="quarter" idx="5"/>
          </p:nvPr>
        </p:nvSpPr>
        <p:spPr/>
        <p:txBody>
          <a:bodyPr/>
          <a:lstStyle/>
          <a:p>
            <a:fld id="{796E8EA3-580C-8E4E-96C2-29D4DE25CBB6}" type="slidenum">
              <a:rPr lang="en-US" smtClean="0"/>
              <a:t>14</a:t>
            </a:fld>
            <a:endParaRPr lang="en-US"/>
          </a:p>
        </p:txBody>
      </p:sp>
    </p:spTree>
    <p:extLst>
      <p:ext uri="{BB962C8B-B14F-4D97-AF65-F5344CB8AC3E}">
        <p14:creationId xmlns:p14="http://schemas.microsoft.com/office/powerpoint/2010/main" val="3073669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nutshell, LCMs leverage both an architectural and microarchitectural semantics to support automatically reasoning about hardware-induced leakage in programs.</a:t>
            </a:r>
          </a:p>
          <a:p>
            <a:r>
              <a:rPr lang="en-US" dirty="0"/>
              <a:t>*** The architectural semantics describe the </a:t>
            </a:r>
            <a:r>
              <a:rPr lang="en-US" i="1" u="sng" dirty="0"/>
              <a:t>software-visible</a:t>
            </a:r>
            <a:r>
              <a:rPr lang="en-US" dirty="0"/>
              <a:t> ways in which programs can execute, and it's directly borrowed from MCMs.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microarchitectural semantics describe the </a:t>
            </a:r>
            <a:r>
              <a:rPr lang="en-US" i="1" u="sng" dirty="0"/>
              <a:t>hardware-specific</a:t>
            </a:r>
            <a:r>
              <a:rPr lang="en-US" dirty="0"/>
              <a:t> ways in which programs can execute. This microarchitectural semantics is new in this work and features all of the components highlighted in yellow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Since we can't cover every new LCM primitive in this talk, we’ve decided to focus on describing how LCMs model microarchitectural data-flow between instructions similar to how MCMs model </a:t>
            </a:r>
            <a:r>
              <a:rPr lang="en-US" i="1" dirty="0"/>
              <a:t>architectural</a:t>
            </a:r>
            <a:r>
              <a:rPr lang="en-US" dirty="0"/>
              <a:t> dataflow.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p:txBody>
      </p:sp>
      <p:sp>
        <p:nvSpPr>
          <p:cNvPr id="4" name="Slide Number Placeholder 3"/>
          <p:cNvSpPr>
            <a:spLocks noGrp="1"/>
          </p:cNvSpPr>
          <p:nvPr>
            <p:ph type="sldNum" sz="quarter" idx="5"/>
          </p:nvPr>
        </p:nvSpPr>
        <p:spPr/>
        <p:txBody>
          <a:bodyPr/>
          <a:lstStyle/>
          <a:p>
            <a:fld id="{796E8EA3-580C-8E4E-96C2-29D4DE25CBB6}" type="slidenum">
              <a:rPr lang="en-US" smtClean="0"/>
              <a:t>15</a:t>
            </a:fld>
            <a:endParaRPr lang="en-US"/>
          </a:p>
        </p:txBody>
      </p:sp>
    </p:spTree>
    <p:extLst>
      <p:ext uri="{BB962C8B-B14F-4D97-AF65-F5344CB8AC3E}">
        <p14:creationId xmlns:p14="http://schemas.microsoft.com/office/powerpoint/2010/main" val="3644972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dirty="0"/>
              <a:t>TODO: add footnote about xstate from paper</a:t>
            </a:r>
          </a:p>
          <a:p>
            <a:pPr marL="0" marR="0" lvl="0" indent="0" algn="l" defTabSz="914400" rtl="0" eaLnBrk="1" fontAlgn="auto" latinLnBrk="0" hangingPunct="1">
              <a:lnSpc>
                <a:spcPct val="100000"/>
              </a:lnSpc>
              <a:spcBef>
                <a:spcPts val="0"/>
              </a:spcBef>
              <a:spcAft>
                <a:spcPts val="0"/>
              </a:spcAft>
              <a:buClrTx/>
              <a:buSzTx/>
              <a:buFontTx/>
              <a:buNone/>
              <a:tabLst/>
              <a:defRPr sz="1800"/>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dirty="0"/>
              <a:t>Specifically, LCMs rely on an abstraction of microarchitectural state called xstate.</a:t>
            </a:r>
          </a:p>
          <a:p>
            <a:pPr>
              <a:defRPr sz="1800"/>
            </a:pPr>
            <a:r>
              <a:rPr lang="en-US" dirty="0"/>
              <a:t>*** xstate consists of any non-architectural state in a microarchitecture.</a:t>
            </a:r>
          </a:p>
          <a:p>
            <a:pPr>
              <a:defRPr sz="1800"/>
            </a:pPr>
            <a:r>
              <a:rPr lang="en-US" dirty="0"/>
              <a:t>*** More specifically, we're interested in microarchitectural state elements which can facilitate dataflow between instructions.</a:t>
            </a:r>
          </a:p>
          <a:p>
            <a:pPr>
              <a:defRPr sz="1800"/>
            </a:pPr>
            <a:r>
              <a:rPr lang="en-US" dirty="0"/>
              <a:t>These are elements are read from by some instructions and written to by others.</a:t>
            </a:r>
          </a:p>
          <a:p>
            <a:pPr>
              <a:defRPr sz="1800"/>
            </a:pPr>
            <a:r>
              <a:rPr lang="en-US" dirty="0"/>
              <a:t>*** We can abstract away the implementation details of xstate by referring to particular groups of xstate elements via symbolic </a:t>
            </a:r>
            <a:r>
              <a:rPr lang="en-US" i="1" u="sng" dirty="0"/>
              <a:t>xstate variables</a:t>
            </a:r>
            <a:r>
              <a:rPr lang="en-US" dirty="0"/>
              <a:t>.</a:t>
            </a:r>
          </a:p>
          <a:p>
            <a:pPr>
              <a:defRPr sz="1800"/>
            </a:pPr>
            <a:r>
              <a:rPr lang="en-US" dirty="0"/>
              <a:t>*** Some examples of xstate variables are</a:t>
            </a:r>
          </a:p>
          <a:p>
            <a:pPr>
              <a:defRPr sz="1800"/>
            </a:pPr>
            <a:r>
              <a:rPr lang="en-US" dirty="0"/>
              <a:t>*** cache lines, </a:t>
            </a:r>
          </a:p>
          <a:p>
            <a:pPr>
              <a:defRPr sz="1800"/>
            </a:pPr>
            <a:r>
              <a:rPr lang="en-US" dirty="0"/>
              <a:t>*** branch predictor entries,</a:t>
            </a:r>
          </a:p>
          <a:p>
            <a:pPr>
              <a:defRPr sz="1800"/>
            </a:pPr>
            <a:r>
              <a:rPr lang="en-US" dirty="0"/>
              <a:t>*** load-store-queue entries, </a:t>
            </a:r>
          </a:p>
          <a:p>
            <a:pPr>
              <a:defRPr sz="1800"/>
            </a:pPr>
            <a:r>
              <a:rPr lang="en-US" dirty="0"/>
              <a:t>*** and so on.</a:t>
            </a:r>
          </a:p>
          <a:p>
            <a:pPr>
              <a:defRPr sz="1800"/>
            </a:pPr>
            <a:r>
              <a:rPr lang="en-US" dirty="0"/>
              <a:t>Along with identifying relevant groups of xstate, an LCM defines under what execution contexts instructions read or write xstate.    </a:t>
            </a:r>
          </a:p>
          <a:p>
            <a:pPr>
              <a:defRPr sz="1800"/>
            </a:pPr>
            <a:r>
              <a:rPr lang="en-US" dirty="0"/>
              <a:t>*** For example, an LCM modeling cache xstate would say these load instructions access different xstate if their address operands map to distinct cache lines.</a:t>
            </a:r>
          </a:p>
          <a:p>
            <a:pPr>
              <a:defRPr sz="1800"/>
            </a:pPr>
            <a:r>
              <a:rPr lang="en-US" dirty="0"/>
              <a:t>*** If a load experiences a cache hit, it only </a:t>
            </a:r>
            <a:r>
              <a:rPr lang="en-US" u="sng" dirty="0"/>
              <a:t>reads</a:t>
            </a:r>
            <a:r>
              <a:rPr lang="en-US" dirty="0"/>
              <a:t> xstate.</a:t>
            </a:r>
          </a:p>
          <a:p>
            <a:pPr>
              <a:defRPr sz="1800"/>
            </a:pPr>
            <a:r>
              <a:rPr lang="en-US" dirty="0"/>
              <a:t>*** If it's a miss, it </a:t>
            </a:r>
            <a:r>
              <a:rPr lang="en-US" u="sng" dirty="0"/>
              <a:t>reads and writes</a:t>
            </a:r>
            <a:r>
              <a:rPr lang="en-US" dirty="0"/>
              <a:t> xstate.</a:t>
            </a:r>
          </a:p>
          <a:p>
            <a:pPr>
              <a:defRPr sz="1800"/>
            </a:pPr>
            <a:r>
              <a:rPr lang="en-US" dirty="0"/>
              <a:t>In the paper, we introduce new microarchitectural data-flow relations that model data-flow through xstate.</a:t>
            </a:r>
          </a:p>
          <a:p>
            <a:pPr>
              <a:defRPr sz="1800"/>
            </a:pPr>
            <a:r>
              <a:rPr lang="en-US" dirty="0"/>
              <a:t>*** One such relation is </a:t>
            </a:r>
            <a:r>
              <a:rPr lang="en-US" dirty="0" err="1"/>
              <a:t>rfx</a:t>
            </a:r>
            <a:r>
              <a:rPr lang="en-US" dirty="0"/>
              <a:t>, short for “reads-from xstate”, which relates xstate writes to subsequent xstate reads.</a:t>
            </a:r>
          </a:p>
          <a:p>
            <a:pPr>
              <a:defRPr sz="1800"/>
            </a:pPr>
            <a:r>
              <a:rPr lang="en-US" dirty="0"/>
              <a:t>*** For this talk, we’ll just focus on modeling leakage via cache xstate. </a:t>
            </a:r>
          </a:p>
          <a:p>
            <a:pPr>
              <a:defRPr sz="1800"/>
            </a:pPr>
            <a:r>
              <a:rPr lang="en-US" dirty="0"/>
              <a:t>But keep in mind LCMs can model arbitrary xstate, and we consider more than just cache xstate in the paper.</a:t>
            </a:r>
          </a:p>
          <a:p>
            <a:pPr>
              <a:defRPr sz="1800"/>
            </a:pPr>
            <a:endParaRPr lang="en-US" dirty="0">
              <a:cs typeface="Calibri"/>
            </a:endParaRPr>
          </a:p>
          <a:p>
            <a:pPr>
              <a:defRPr sz="1800"/>
            </a:pPr>
            <a:endParaRPr lang="en-US" dirty="0">
              <a:cs typeface="Calibri"/>
            </a:endParaRPr>
          </a:p>
          <a:p>
            <a:pPr>
              <a:defRPr sz="1800"/>
            </a:pPr>
            <a:endParaRPr lang="en-US" dirty="0">
              <a:cs typeface="Calibri"/>
            </a:endParaRPr>
          </a:p>
          <a:p>
            <a:pPr>
              <a:defRPr sz="1800"/>
            </a:pPr>
            <a:r>
              <a:rPr lang="en-US" dirty="0"/>
              <a:t>---</a:t>
            </a:r>
          </a:p>
          <a:p>
            <a:pPr>
              <a:defRPr sz="1800"/>
            </a:pPr>
            <a:endParaRPr lang="en-US" dirty="0"/>
          </a:p>
          <a:p>
            <a:pPr>
              <a:defRPr sz="1800"/>
            </a:pPr>
            <a:r>
              <a:rPr lang="en-US" dirty="0"/>
              <a:t>TODO, more animations, also</a:t>
            </a:r>
          </a:p>
        </p:txBody>
      </p:sp>
      <p:sp>
        <p:nvSpPr>
          <p:cNvPr id="4" name="Slide Number Placeholder 3"/>
          <p:cNvSpPr>
            <a:spLocks noGrp="1"/>
          </p:cNvSpPr>
          <p:nvPr>
            <p:ph type="sldNum" sz="quarter" idx="5"/>
          </p:nvPr>
        </p:nvSpPr>
        <p:spPr/>
        <p:txBody>
          <a:bodyPr/>
          <a:lstStyle/>
          <a:p>
            <a:fld id="{796E8EA3-580C-8E4E-96C2-29D4DE25CBB6}" type="slidenum">
              <a:rPr lang="en-US" smtClean="0"/>
              <a:t>16</a:t>
            </a:fld>
            <a:endParaRPr lang="en-US"/>
          </a:p>
        </p:txBody>
      </p:sp>
    </p:spTree>
    <p:extLst>
      <p:ext uri="{BB962C8B-B14F-4D97-AF65-F5344CB8AC3E}">
        <p14:creationId xmlns:p14="http://schemas.microsoft.com/office/powerpoint/2010/main" val="529422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say more crisply – looking </a:t>
            </a:r>
            <a:r>
              <a:rPr lang="en-US" dirty="0" err="1"/>
              <a:t>forexecutionswher</a:t>
            </a:r>
            <a:r>
              <a:rPr lang="en-US" dirty="0"/>
              <a:t> </a:t>
            </a:r>
            <a:r>
              <a:rPr lang="en-US" dirty="0" err="1"/>
              <a:t>earch</a:t>
            </a:r>
            <a:r>
              <a:rPr lang="en-US" dirty="0"/>
              <a:t>. non-</a:t>
            </a:r>
            <a:r>
              <a:rPr lang="en-US" dirty="0" err="1"/>
              <a:t>inerference</a:t>
            </a:r>
            <a:r>
              <a:rPr lang="en-US" dirty="0"/>
              <a:t> hold but microarchitectural non-interference doesn’t</a:t>
            </a:r>
          </a:p>
          <a:p>
            <a:r>
              <a:rPr lang="en-US" dirty="0"/>
              <a:t>LCMs provide a way to model the various architectural and microarchitectural executions of a program.</a:t>
            </a:r>
          </a:p>
          <a:p>
            <a:r>
              <a:rPr lang="en-US" dirty="0"/>
              <a:t>At a high level, we can detect microarchitectural leakage by finding executions where architectural non-interference holds but microarchitectural non-interference doesn’t.</a:t>
            </a:r>
          </a:p>
          <a:p>
            <a:r>
              <a:rPr lang="en-US" dirty="0"/>
              <a:t>*** Note that we derive this leakage definition from the standard notion of conditional non-interference, using rf and </a:t>
            </a:r>
            <a:r>
              <a:rPr lang="en-US" dirty="0" err="1"/>
              <a:t>rfx</a:t>
            </a:r>
            <a:r>
              <a:rPr lang="en-US" dirty="0"/>
              <a:t> to represent architectural and microarchitectural observations.</a:t>
            </a:r>
          </a:p>
          <a:p>
            <a:r>
              <a:rPr lang="en-US" dirty="0"/>
              <a:t>*** In the paper we observe that searching for such violations of this leakage definition can be reduced to searching for violations of 3 non-interference rules.</a:t>
            </a:r>
          </a:p>
          <a:p>
            <a:r>
              <a:rPr lang="en-US" dirty="0"/>
              <a:t>*** One such rule is called “</a:t>
            </a:r>
            <a:r>
              <a:rPr lang="en-US" dirty="0" err="1"/>
              <a:t>rfx</a:t>
            </a:r>
            <a:r>
              <a:rPr lang="en-US" dirty="0"/>
              <a:t> non-interference”, </a:t>
            </a:r>
          </a:p>
          <a:p>
            <a:r>
              <a:rPr lang="en-US" dirty="0"/>
              <a:t>which holds for a particular microarchitectural execution if every rf edge is matched by a consistent </a:t>
            </a:r>
            <a:r>
              <a:rPr lang="en-US" dirty="0" err="1"/>
              <a:t>rfx</a:t>
            </a:r>
            <a:r>
              <a:rPr lang="en-US" dirty="0"/>
              <a:t> edge.</a:t>
            </a:r>
            <a:endParaRPr lang="en-US" i="1" dirty="0"/>
          </a:p>
          <a:p>
            <a:r>
              <a:rPr lang="en-US" dirty="0"/>
              <a:t>Concretely, *** if some write w sources some read r </a:t>
            </a:r>
            <a:r>
              <a:rPr lang="en-US" i="1" dirty="0"/>
              <a:t>architecturally</a:t>
            </a:r>
            <a:r>
              <a:rPr lang="en-US" dirty="0"/>
              <a:t>, *** w should source r </a:t>
            </a:r>
            <a:r>
              <a:rPr lang="en-US" i="1" dirty="0"/>
              <a:t>microarchitecturally </a:t>
            </a:r>
            <a:r>
              <a:rPr lang="en-US" dirty="0"/>
              <a:t>though the cache in the absence of interference. </a:t>
            </a:r>
          </a:p>
          <a:p>
            <a:r>
              <a:rPr lang="en-US" dirty="0"/>
              <a:t>*** Otherwise, there’s some interfering transmitter w’ causing leakage.</a:t>
            </a:r>
          </a:p>
        </p:txBody>
      </p:sp>
      <p:sp>
        <p:nvSpPr>
          <p:cNvPr id="4" name="Slide Number Placeholder 3"/>
          <p:cNvSpPr>
            <a:spLocks noGrp="1"/>
          </p:cNvSpPr>
          <p:nvPr>
            <p:ph type="sldNum" sz="quarter" idx="5"/>
          </p:nvPr>
        </p:nvSpPr>
        <p:spPr/>
        <p:txBody>
          <a:bodyPr/>
          <a:lstStyle/>
          <a:p>
            <a:fld id="{796E8EA3-580C-8E4E-96C2-29D4DE25CBB6}" type="slidenum">
              <a:rPr lang="en-US" smtClean="0"/>
              <a:t>17</a:t>
            </a:fld>
            <a:endParaRPr lang="en-US"/>
          </a:p>
        </p:txBody>
      </p:sp>
    </p:spTree>
    <p:extLst>
      <p:ext uri="{BB962C8B-B14F-4D97-AF65-F5344CB8AC3E}">
        <p14:creationId xmlns:p14="http://schemas.microsoft.com/office/powerpoint/2010/main" val="382094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apply rfx non-interference to the Spectre v1 example.</a:t>
            </a:r>
          </a:p>
          <a:p>
            <a:r>
              <a:rPr lang="en-US"/>
              <a:t>On the left is an </a:t>
            </a:r>
            <a:r>
              <a:rPr lang="en-US" i="1" u="none"/>
              <a:t>architectural</a:t>
            </a:r>
            <a:r>
              <a:rPr lang="en-US"/>
              <a:t> execution graph; on the right is a possible corresponding microarchitectural execution graph.</a:t>
            </a:r>
          </a:p>
          <a:p>
            <a:endParaRPr lang="en-US"/>
          </a:p>
          <a:p>
            <a:r>
              <a:rPr lang="en-US"/>
              <a:t>----</a:t>
            </a:r>
          </a:p>
          <a:p>
            <a:endParaRPr lang="en-US"/>
          </a:p>
          <a:p>
            <a:endParaRPr lang="en-US" i="1"/>
          </a:p>
          <a:p>
            <a:r>
              <a:rPr lang="en-US" i="1"/>
              <a:t>TODO – why can’t you go back while presenting?</a:t>
            </a:r>
          </a:p>
        </p:txBody>
      </p:sp>
      <p:sp>
        <p:nvSpPr>
          <p:cNvPr id="4" name="Slide Number Placeholder 3"/>
          <p:cNvSpPr>
            <a:spLocks noGrp="1"/>
          </p:cNvSpPr>
          <p:nvPr>
            <p:ph type="sldNum" sz="quarter" idx="5"/>
          </p:nvPr>
        </p:nvSpPr>
        <p:spPr/>
        <p:txBody>
          <a:bodyPr/>
          <a:lstStyle/>
          <a:p>
            <a:fld id="{796E8EA3-580C-8E4E-96C2-29D4DE25CBB6}" type="slidenum">
              <a:rPr lang="en-US" smtClean="0"/>
              <a:t>18</a:t>
            </a:fld>
            <a:endParaRPr lang="en-US"/>
          </a:p>
        </p:txBody>
      </p:sp>
    </p:spTree>
    <p:extLst>
      <p:ext uri="{BB962C8B-B14F-4D97-AF65-F5344CB8AC3E}">
        <p14:creationId xmlns:p14="http://schemas.microsoft.com/office/powerpoint/2010/main" val="1856455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remove arrow animation</a:t>
            </a:r>
          </a:p>
          <a:p>
            <a:endParaRPr lang="en-US" dirty="0"/>
          </a:p>
          <a:p>
            <a:r>
              <a:rPr lang="en-US" dirty="0"/>
              <a:t>Now, consider the dashed rf edge on the left from Top to Bottom.</a:t>
            </a:r>
          </a:p>
          <a:p>
            <a:r>
              <a:rPr lang="en-US" dirty="0"/>
              <a:t>It doesn't have a corresponding </a:t>
            </a:r>
            <a:r>
              <a:rPr lang="en-US" dirty="0" err="1"/>
              <a:t>rfx</a:t>
            </a:r>
            <a:r>
              <a:rPr lang="en-US" dirty="0"/>
              <a:t> edge in the right graph.</a:t>
            </a:r>
          </a:p>
          <a:p>
            <a:r>
              <a:rPr lang="en-US" dirty="0"/>
              <a:t>*** Instead, the Bottom symbol – which represents a receiver – reads xstate from four loads in the microarchitectural execution, resulting in leakage.</a:t>
            </a:r>
          </a:p>
          <a:p>
            <a:endParaRPr lang="en-US" dirty="0"/>
          </a:p>
        </p:txBody>
      </p:sp>
      <p:sp>
        <p:nvSpPr>
          <p:cNvPr id="4" name="Slide Number Placeholder 3"/>
          <p:cNvSpPr>
            <a:spLocks noGrp="1"/>
          </p:cNvSpPr>
          <p:nvPr>
            <p:ph type="sldNum" sz="quarter" idx="5"/>
          </p:nvPr>
        </p:nvSpPr>
        <p:spPr/>
        <p:txBody>
          <a:bodyPr/>
          <a:lstStyle/>
          <a:p>
            <a:fld id="{796E8EA3-580C-8E4E-96C2-29D4DE25CBB6}" type="slidenum">
              <a:rPr lang="en-US" smtClean="0"/>
              <a:t>19</a:t>
            </a:fld>
            <a:endParaRPr lang="en-US"/>
          </a:p>
        </p:txBody>
      </p:sp>
    </p:spTree>
    <p:extLst>
      <p:ext uri="{BB962C8B-B14F-4D97-AF65-F5344CB8AC3E}">
        <p14:creationId xmlns:p14="http://schemas.microsoft.com/office/powerpoint/2010/main" val="81697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Helvetica Neue"/>
                <a:ea typeface="Helvetica Neue"/>
                <a:cs typeface="Helvetica Neue"/>
                <a:sym typeface="Helvetica Neue"/>
              </a:rPr>
              <a:t>It’s becoming increasingly clear that the security of modern software ultimately depends on the hardware on which it is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Here's a sampling of hardware optimizations that can leak the data they process via hardware side channels. </a:t>
            </a:r>
            <a:endParaRPr lang="en-US" sz="1200" b="0" i="0" u="none" strike="noStrike" dirty="0">
              <a:effectLst/>
              <a:latin typeface="Helvetica Neue"/>
              <a:ea typeface="Helvetica Neue"/>
              <a:cs typeface="Helvetica Neue"/>
              <a:sym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Helvetica Neue"/>
              <a:ea typeface="Helvetica Neue"/>
              <a:cs typeface="Helvetica Neue"/>
              <a:sym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Helvetica Neue"/>
              <a:ea typeface="Helvetica Neue"/>
              <a:cs typeface="Helvetica Neue"/>
              <a:sym typeface="Helvetica Neue"/>
            </a:endParaRPr>
          </a:p>
        </p:txBody>
      </p:sp>
      <p:sp>
        <p:nvSpPr>
          <p:cNvPr id="4" name="Slide Number Placeholder 3"/>
          <p:cNvSpPr>
            <a:spLocks noGrp="1"/>
          </p:cNvSpPr>
          <p:nvPr>
            <p:ph type="sldNum" sz="quarter" idx="5"/>
          </p:nvPr>
        </p:nvSpPr>
        <p:spPr/>
        <p:txBody>
          <a:bodyPr/>
          <a:lstStyle/>
          <a:p>
            <a:fld id="{796E8EA3-580C-8E4E-96C2-29D4DE25CBB6}" type="slidenum">
              <a:rPr lang="en-US" smtClean="0"/>
              <a:t>2</a:t>
            </a:fld>
            <a:endParaRPr lang="en-US"/>
          </a:p>
        </p:txBody>
      </p:sp>
    </p:spTree>
    <p:extLst>
      <p:ext uri="{BB962C8B-B14F-4D97-AF65-F5344CB8AC3E}">
        <p14:creationId xmlns:p14="http://schemas.microsoft.com/office/powerpoint/2010/main" val="313129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cache xstate accessed by a load instruction depends on its address,  these loads leak a function of their address operand.</a:t>
            </a:r>
          </a:p>
          <a:p>
            <a:r>
              <a:rPr lang="en-US" dirty="0"/>
              <a:t>In the paper, we call these four load instructions xstate transmitters or more specifically "address transmitters".</a:t>
            </a:r>
          </a:p>
        </p:txBody>
      </p:sp>
      <p:sp>
        <p:nvSpPr>
          <p:cNvPr id="4" name="Slide Number Placeholder 3"/>
          <p:cNvSpPr>
            <a:spLocks noGrp="1"/>
          </p:cNvSpPr>
          <p:nvPr>
            <p:ph type="sldNum" sz="quarter" idx="5"/>
          </p:nvPr>
        </p:nvSpPr>
        <p:spPr/>
        <p:txBody>
          <a:bodyPr/>
          <a:lstStyle/>
          <a:p>
            <a:fld id="{796E8EA3-580C-8E4E-96C2-29D4DE25CBB6}" type="slidenum">
              <a:rPr lang="en-US" smtClean="0"/>
              <a:t>20</a:t>
            </a:fld>
            <a:endParaRPr lang="en-US"/>
          </a:p>
        </p:txBody>
      </p:sp>
    </p:spTree>
    <p:extLst>
      <p:ext uri="{BB962C8B-B14F-4D97-AF65-F5344CB8AC3E}">
        <p14:creationId xmlns:p14="http://schemas.microsoft.com/office/powerpoint/2010/main" val="1172006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just saw that LCMs flag all four loads in Spectre as </a:t>
            </a:r>
          </a:p>
          <a:p>
            <a:r>
              <a:rPr lang="en-US" dirty="0"/>
              <a:t>*** “address transmitters”.</a:t>
            </a:r>
          </a:p>
          <a:p>
            <a:r>
              <a:rPr lang="en-US" dirty="0"/>
              <a:t>However, Spectre is interesting not because it features address leakage but because it features leakage of arbitrary data at rest in memory.</a:t>
            </a:r>
          </a:p>
          <a:p>
            <a:r>
              <a:rPr lang="en-US" dirty="0"/>
              <a:t>The challenge is, how can we augment LCMs to distinguish between these different kinds of leakage?</a:t>
            </a:r>
          </a:p>
          <a:p>
            <a:r>
              <a:rPr lang="en-US" u="none" dirty="0"/>
              <a:t>In the paper, we introduce a new taxonomy for classifying cache xstate transmitters by their severity using </a:t>
            </a:r>
            <a:r>
              <a:rPr lang="en-US" i="1" u="none" dirty="0"/>
              <a:t>address dependencies </a:t>
            </a:r>
            <a:r>
              <a:rPr lang="en-US" i="0" u="none" dirty="0"/>
              <a:t>provided by MCMs.</a:t>
            </a:r>
          </a:p>
          <a:p>
            <a:r>
              <a:rPr lang="en-US" dirty="0"/>
              <a:t>*** Here are the two address dependencies present in Spectre.</a:t>
            </a:r>
          </a:p>
          <a:p>
            <a:r>
              <a:rPr lang="en-US" dirty="0"/>
              <a:t>*** We define three classes of transmitters based on the number of address dependencies we can trace back from the transmitter.</a:t>
            </a:r>
          </a:p>
          <a:p>
            <a:r>
              <a:rPr lang="en-US" dirty="0"/>
              <a:t>*** We’ve already discussed the first and least severe kind, called “address transmitters”, which are memory instructions that leak their address operand through cache xstate.</a:t>
            </a:r>
          </a:p>
          <a:p>
            <a:r>
              <a:rPr lang="en-US" dirty="0"/>
              <a:t>*** Now, note that since an address transmitter leaks its address operand, it also leaks the data sources used to compute that address.</a:t>
            </a:r>
          </a:p>
          <a:p>
            <a:r>
              <a:rPr lang="en-US" dirty="0"/>
              <a:t>This is exactly what address dependencies encode.</a:t>
            </a:r>
          </a:p>
        </p:txBody>
      </p:sp>
      <p:sp>
        <p:nvSpPr>
          <p:cNvPr id="4" name="Slide Number Placeholder 3"/>
          <p:cNvSpPr>
            <a:spLocks noGrp="1"/>
          </p:cNvSpPr>
          <p:nvPr>
            <p:ph type="sldNum" sz="quarter" idx="5"/>
          </p:nvPr>
        </p:nvSpPr>
        <p:spPr/>
        <p:txBody>
          <a:bodyPr/>
          <a:lstStyle/>
          <a:p>
            <a:fld id="{796E8EA3-580C-8E4E-96C2-29D4DE25CBB6}" type="slidenum">
              <a:rPr lang="en-US" smtClean="0"/>
              <a:t>21</a:t>
            </a:fld>
            <a:endParaRPr lang="en-US"/>
          </a:p>
        </p:txBody>
      </p:sp>
    </p:spTree>
    <p:extLst>
      <p:ext uri="{BB962C8B-B14F-4D97-AF65-F5344CB8AC3E}">
        <p14:creationId xmlns:p14="http://schemas.microsoft.com/office/powerpoint/2010/main" val="1976325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if we can trace back one address dependency from an address transmitter, we classify it as a ”data transmitter” that leaks the data source of the dependency, which we refer to here as a "secret access".</a:t>
            </a:r>
          </a:p>
          <a:p>
            <a:r>
              <a:rPr lang="en-US" dirty="0"/>
              <a:t>*** In Spectre, the third and fourth loads are data transmitters.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transmitters still have limited severity, since they only leak one fixed secret.</a:t>
            </a:r>
          </a:p>
          <a:p>
            <a:endParaRPr lang="en-US" dirty="0"/>
          </a:p>
        </p:txBody>
      </p:sp>
      <p:sp>
        <p:nvSpPr>
          <p:cNvPr id="4" name="Slide Number Placeholder 3"/>
          <p:cNvSpPr>
            <a:spLocks noGrp="1"/>
          </p:cNvSpPr>
          <p:nvPr>
            <p:ph type="sldNum" sz="quarter" idx="5"/>
          </p:nvPr>
        </p:nvSpPr>
        <p:spPr/>
        <p:txBody>
          <a:bodyPr/>
          <a:lstStyle/>
          <a:p>
            <a:fld id="{796E8EA3-580C-8E4E-96C2-29D4DE25CBB6}" type="slidenum">
              <a:rPr lang="en-US" smtClean="0"/>
              <a:t>22</a:t>
            </a:fld>
            <a:endParaRPr lang="en-US"/>
          </a:p>
        </p:txBody>
      </p:sp>
    </p:spTree>
    <p:extLst>
      <p:ext uri="{BB962C8B-B14F-4D97-AF65-F5344CB8AC3E}">
        <p14:creationId xmlns:p14="http://schemas.microsoft.com/office/powerpoint/2010/main" val="2368826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if we can trace back an additional address dependency from a data transmitter, this means an attacker can control the address of which accessed secret is leaked, pointing it to any arbitrary location.</a:t>
            </a:r>
          </a:p>
          <a:p>
            <a:r>
              <a:rPr lang="en-US" dirty="0"/>
              <a:t>We call this a </a:t>
            </a:r>
            <a:r>
              <a:rPr lang="en-US" u="sng" dirty="0"/>
              <a:t>universal data transmitter</a:t>
            </a:r>
            <a:r>
              <a:rPr lang="en-US" dirty="0"/>
              <a:t>, arguably the most severe kind of cache xstate transmitter.</a:t>
            </a:r>
          </a:p>
          <a:p>
            <a:r>
              <a:rPr lang="en-US" dirty="0"/>
              <a:t>*** The fourth load is a universal data transmitter that causes </a:t>
            </a:r>
            <a:r>
              <a:rPr lang="en-US" dirty="0" err="1"/>
              <a:t>Spectre's</a:t>
            </a:r>
            <a:r>
              <a:rPr lang="en-US" dirty="0"/>
              <a:t> leakage of arbitrary data at rest in memory.</a:t>
            </a:r>
          </a:p>
          <a:p>
            <a:r>
              <a:rPr lang="en-US" dirty="0"/>
              <a:t>LCMs and tools that use them are able to differentiate between these different categories of leakage.</a:t>
            </a:r>
          </a:p>
        </p:txBody>
      </p:sp>
      <p:sp>
        <p:nvSpPr>
          <p:cNvPr id="4" name="Slide Number Placeholder 3"/>
          <p:cNvSpPr>
            <a:spLocks noGrp="1"/>
          </p:cNvSpPr>
          <p:nvPr>
            <p:ph type="sldNum" sz="quarter" idx="5"/>
          </p:nvPr>
        </p:nvSpPr>
        <p:spPr/>
        <p:txBody>
          <a:bodyPr/>
          <a:lstStyle/>
          <a:p>
            <a:fld id="{796E8EA3-580C-8E4E-96C2-29D4DE25CBB6}" type="slidenum">
              <a:rPr lang="en-US" smtClean="0"/>
              <a:t>23</a:t>
            </a:fld>
            <a:endParaRPr lang="en-US"/>
          </a:p>
        </p:txBody>
      </p:sp>
    </p:spTree>
    <p:extLst>
      <p:ext uri="{BB962C8B-B14F-4D97-AF65-F5344CB8AC3E}">
        <p14:creationId xmlns:p14="http://schemas.microsoft.com/office/powerpoint/2010/main" val="255220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1800"/>
            </a:pPr>
            <a:r>
              <a:rPr lang="en-US" sz="1200" dirty="0"/>
              <a:t>LCMs can help us reason about the susceptibility of a program to microarchitectural leakage in an automated manner.</a:t>
            </a:r>
          </a:p>
          <a:p>
            <a:pPr>
              <a:defRPr sz="1800"/>
            </a:pPr>
            <a:r>
              <a:rPr lang="en-US" sz="1200" dirty="0"/>
              <a:t>To demonstrate this, we built a static analysis tool called Clou, which can detect and mitigate microarchitectural leakage in programs.</a:t>
            </a:r>
          </a:p>
        </p:txBody>
      </p:sp>
      <p:sp>
        <p:nvSpPr>
          <p:cNvPr id="4" name="Slide Number Placeholder 3"/>
          <p:cNvSpPr>
            <a:spLocks noGrp="1"/>
          </p:cNvSpPr>
          <p:nvPr>
            <p:ph type="sldNum" sz="quarter" idx="5"/>
          </p:nvPr>
        </p:nvSpPr>
        <p:spPr/>
        <p:txBody>
          <a:bodyPr/>
          <a:lstStyle/>
          <a:p>
            <a:fld id="{796E8EA3-580C-8E4E-96C2-29D4DE25CBB6}" type="slidenum">
              <a:rPr lang="en-US" smtClean="0"/>
              <a:t>24</a:t>
            </a:fld>
            <a:endParaRPr lang="en-US"/>
          </a:p>
        </p:txBody>
      </p:sp>
    </p:spTree>
    <p:extLst>
      <p:ext uri="{BB962C8B-B14F-4D97-AF65-F5344CB8AC3E}">
        <p14:creationId xmlns:p14="http://schemas.microsoft.com/office/powerpoint/2010/main" val="1433533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 is implemented as an LLVM compiler pass for detecting speculative data transmitters and speculative universal data transmitters in programs.</a:t>
            </a:r>
          </a:p>
          <a:p>
            <a:r>
              <a:rPr lang="en-US" dirty="0"/>
              <a:t>As input, Clou accepts</a:t>
            </a:r>
          </a:p>
          <a:p>
            <a:r>
              <a:rPr lang="en-US" dirty="0"/>
              <a:t>*** C source code and </a:t>
            </a:r>
          </a:p>
          <a:p>
            <a:r>
              <a:rPr lang="en-US" dirty="0"/>
              <a:t>*** compiles it with "clang" into IR. </a:t>
            </a:r>
          </a:p>
          <a:p>
            <a:r>
              <a:rPr lang="en-US" dirty="0"/>
              <a:t>*** Next, Clou constructs a symbolic abstract event graph using a</a:t>
            </a:r>
          </a:p>
          <a:p>
            <a:r>
              <a:rPr lang="en-US" dirty="0"/>
              <a:t>*** hard-coded LCM and </a:t>
            </a:r>
          </a:p>
          <a:p>
            <a:r>
              <a:rPr lang="en-US" dirty="0"/>
              <a:t>*** configuration parameters.</a:t>
            </a:r>
          </a:p>
          <a:p>
            <a:r>
              <a:rPr lang="en-US" dirty="0"/>
              <a:t>*** The hard-coded LCM we study in the paper models a single-core, speculative, out-of-order microarchitecture with a cache, re-order buffer, and load-store queue.</a:t>
            </a:r>
          </a:p>
          <a:p>
            <a:r>
              <a:rPr lang="en-US" dirty="0"/>
              <a:t>*** Next, Clou passes the symbolic abstract event graph to the leakage detection engine, which queries an</a:t>
            </a:r>
          </a:p>
          <a:p>
            <a:r>
              <a:rPr lang="en-US" dirty="0"/>
              <a:t>*** SMT solver to find leakage.</a:t>
            </a:r>
          </a:p>
          <a:p>
            <a:r>
              <a:rPr lang="en-US" dirty="0"/>
              <a:t>After leakage detection, Clou can output </a:t>
            </a:r>
          </a:p>
          <a:p>
            <a:r>
              <a:rPr lang="en-US" dirty="0"/>
              <a:t>*** a set of witness executions exhibiting leakage and the </a:t>
            </a:r>
          </a:p>
          <a:p>
            <a:r>
              <a:rPr lang="en-US" dirty="0"/>
              <a:t>*** set of transmitters found.</a:t>
            </a:r>
          </a:p>
          <a:p>
            <a:r>
              <a:rPr lang="en-US" dirty="0"/>
              <a:t>Next, Clou repairs all discovered leaks through</a:t>
            </a:r>
          </a:p>
          <a:p>
            <a:r>
              <a:rPr lang="en-US" dirty="0"/>
              <a:t>*** fence insertion, to produce </a:t>
            </a:r>
          </a:p>
          <a:p>
            <a:r>
              <a:rPr lang="en-US" dirty="0"/>
              <a:t>*** repaired executable.</a:t>
            </a:r>
          </a:p>
        </p:txBody>
      </p:sp>
      <p:sp>
        <p:nvSpPr>
          <p:cNvPr id="4" name="Slide Number Placeholder 3"/>
          <p:cNvSpPr>
            <a:spLocks noGrp="1"/>
          </p:cNvSpPr>
          <p:nvPr>
            <p:ph type="sldNum" sz="quarter" idx="5"/>
          </p:nvPr>
        </p:nvSpPr>
        <p:spPr/>
        <p:txBody>
          <a:bodyPr/>
          <a:lstStyle/>
          <a:p>
            <a:fld id="{796E8EA3-580C-8E4E-96C2-29D4DE25CBB6}" type="slidenum">
              <a:rPr lang="en-US" smtClean="0"/>
              <a:t>25</a:t>
            </a:fld>
            <a:endParaRPr lang="en-US"/>
          </a:p>
        </p:txBody>
      </p:sp>
    </p:spTree>
    <p:extLst>
      <p:ext uri="{BB962C8B-B14F-4D97-AF65-F5344CB8AC3E}">
        <p14:creationId xmlns:p14="http://schemas.microsoft.com/office/powerpoint/2010/main" val="2612569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 successfully detects all universal data leakage in the 4 Spectre benchmark suites we evaluate.</a:t>
            </a:r>
          </a:p>
          <a:p>
            <a:r>
              <a:rPr lang="en-US" dirty="0"/>
              <a:t>*** Our experiments show that Clou is more scalable than the state-of-the-art tools for finding speculative leakage in programs.</a:t>
            </a:r>
          </a:p>
          <a:p>
            <a:r>
              <a:rPr lang="en-US" dirty="0"/>
              <a:t>*** We also ran Clou on two real-world crypto-libraries, [searching specifically for speculative universal data transmitters].</a:t>
            </a:r>
          </a:p>
          <a:p>
            <a:r>
              <a:rPr lang="en-US" dirty="0"/>
              <a:t>Clou analyzed </a:t>
            </a:r>
            <a:r>
              <a:rPr lang="en-US" dirty="0" err="1"/>
              <a:t>libsodium’s</a:t>
            </a:r>
            <a:r>
              <a:rPr lang="en-US" dirty="0"/>
              <a:t> API to completion and discovered 7 new Spectre v4 vulnerabilities. </a:t>
            </a:r>
          </a:p>
          <a:p>
            <a:r>
              <a:rPr lang="en-US" dirty="0"/>
              <a:t>*** Clou analyzed the majority of OpenSSL’s API and discovered 5 </a:t>
            </a:r>
            <a:r>
              <a:rPr lang="en-US" b="1" i="1" u="sng" dirty="0"/>
              <a:t>new </a:t>
            </a:r>
            <a:r>
              <a:rPr lang="en-US" dirty="0"/>
              <a:t>Spectre v1 vulnerabilities, one of which appears to be exploitable.</a:t>
            </a:r>
          </a:p>
        </p:txBody>
      </p:sp>
      <p:sp>
        <p:nvSpPr>
          <p:cNvPr id="4" name="Slide Number Placeholder 3"/>
          <p:cNvSpPr>
            <a:spLocks noGrp="1"/>
          </p:cNvSpPr>
          <p:nvPr>
            <p:ph type="sldNum" sz="quarter" idx="5"/>
          </p:nvPr>
        </p:nvSpPr>
        <p:spPr/>
        <p:txBody>
          <a:bodyPr/>
          <a:lstStyle/>
          <a:p>
            <a:fld id="{796E8EA3-580C-8E4E-96C2-29D4DE25CBB6}" type="slidenum">
              <a:rPr lang="en-US" smtClean="0"/>
              <a:t>26</a:t>
            </a:fld>
            <a:endParaRPr lang="en-US"/>
          </a:p>
        </p:txBody>
      </p:sp>
    </p:spTree>
    <p:extLst>
      <p:ext uri="{BB962C8B-B14F-4D97-AF65-F5344CB8AC3E}">
        <p14:creationId xmlns:p14="http://schemas.microsoft.com/office/powerpoint/2010/main" val="1553190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see the paper for more topics which we didn’t have time to cover here.</a:t>
            </a:r>
          </a:p>
          <a:p>
            <a:endParaRPr lang="en-US"/>
          </a:p>
          <a:p>
            <a:endParaRPr lang="en-US"/>
          </a:p>
          <a:p>
            <a:r>
              <a:rPr lang="en-US"/>
              <a:t>----</a:t>
            </a:r>
          </a:p>
          <a:p>
            <a:r>
              <a:rPr lang="en-US"/>
              <a:t>Here's a brief list of some of the topics we haven't been able to cover that are in the paper.</a:t>
            </a:r>
          </a:p>
          <a:p>
            <a:r>
              <a:rPr lang="en-US"/>
              <a:t>LCMs can also classify transmitters that leak secrets through control-flow.</a:t>
            </a:r>
          </a:p>
          <a:p>
            <a:r>
              <a:rPr lang="en-US"/>
              <a:t>We also provide a full non-interference definition for all data-flow relations.</a:t>
            </a:r>
          </a:p>
          <a:p>
            <a:r>
              <a:rPr lang="en-US"/>
              <a:t>We also demonstrate how LCMs can capture leakage on behalf other optimizations besides caches.</a:t>
            </a:r>
          </a:p>
          <a:p>
            <a:r>
              <a:rPr lang="en-US"/>
              <a:t>Finally, the paper presents </a:t>
            </a:r>
            <a:r>
              <a:rPr lang="en-US" err="1"/>
              <a:t>LCMs’</a:t>
            </a:r>
            <a:r>
              <a:rPr lang="en-US"/>
              <a:t> full axiomatic vocabulary.</a:t>
            </a:r>
          </a:p>
          <a:p>
            <a:endParaRPr lang="en-US"/>
          </a:p>
        </p:txBody>
      </p:sp>
      <p:sp>
        <p:nvSpPr>
          <p:cNvPr id="4" name="Slide Number Placeholder 3"/>
          <p:cNvSpPr>
            <a:spLocks noGrp="1"/>
          </p:cNvSpPr>
          <p:nvPr>
            <p:ph type="sldNum" sz="quarter" idx="5"/>
          </p:nvPr>
        </p:nvSpPr>
        <p:spPr/>
        <p:txBody>
          <a:bodyPr/>
          <a:lstStyle/>
          <a:p>
            <a:fld id="{796E8EA3-580C-8E4E-96C2-29D4DE25CBB6}" type="slidenum">
              <a:rPr lang="en-US" smtClean="0"/>
              <a:t>27</a:t>
            </a:fld>
            <a:endParaRPr lang="en-US"/>
          </a:p>
        </p:txBody>
      </p:sp>
    </p:spTree>
    <p:extLst>
      <p:ext uri="{BB962C8B-B14F-4D97-AF65-F5344CB8AC3E}">
        <p14:creationId xmlns:p14="http://schemas.microsoft.com/office/powerpoint/2010/main" val="2174413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 conclude, we presented LCMs, a new hardware software contract for exposing microarchitectural leakage to software.</a:t>
            </a:r>
          </a:p>
          <a:p>
            <a:r>
              <a:rPr lang="en-US" sz="1200" b="0" i="0" u="none" strike="noStrike" kern="1200" dirty="0">
                <a:solidFill>
                  <a:schemeClr val="tx1"/>
                </a:solidFill>
                <a:effectLst/>
                <a:latin typeface="+mn-lt"/>
                <a:ea typeface="+mn-ea"/>
                <a:cs typeface="+mn-cs"/>
              </a:rPr>
              <a:t>Using LCMs, we built Clou which found new Spectre vulnerabilities in </a:t>
            </a:r>
            <a:r>
              <a:rPr lang="en-US" sz="1200" b="0" i="0" u="none" strike="noStrike" kern="1200" dirty="0" err="1">
                <a:solidFill>
                  <a:schemeClr val="tx1"/>
                </a:solidFill>
                <a:effectLst/>
                <a:latin typeface="+mn-lt"/>
                <a:ea typeface="+mn-ea"/>
                <a:cs typeface="+mn-cs"/>
              </a:rPr>
              <a:t>Libsodium</a:t>
            </a:r>
            <a:r>
              <a:rPr lang="en-US" sz="1200" b="0" i="0" u="none" strike="noStrike" kern="1200" dirty="0">
                <a:solidFill>
                  <a:schemeClr val="tx1"/>
                </a:solidFill>
                <a:effectLst/>
                <a:latin typeface="+mn-lt"/>
                <a:ea typeface="+mn-ea"/>
                <a:cs typeface="+mn-cs"/>
              </a:rPr>
              <a:t> and OpenSSL, the latter of which were confirmed by developers.</a:t>
            </a:r>
          </a:p>
          <a:p>
            <a:r>
              <a:rPr lang="en-US" sz="1200" b="0" i="0" u="none" strike="noStrike" kern="1200" dirty="0">
                <a:solidFill>
                  <a:schemeClr val="tx1"/>
                </a:solidFill>
                <a:effectLst/>
                <a:latin typeface="+mn-lt"/>
                <a:ea typeface="+mn-ea"/>
                <a:cs typeface="+mn-cs"/>
              </a:rPr>
              <a:t>Clou is open source, as well as </a:t>
            </a:r>
            <a:r>
              <a:rPr lang="en-US" sz="1200" b="0" i="0" u="none" strike="noStrike" kern="1200" dirty="0" err="1">
                <a:solidFill>
                  <a:schemeClr val="tx1"/>
                </a:solidFill>
                <a:effectLst/>
                <a:latin typeface="+mn-lt"/>
                <a:ea typeface="+mn-ea"/>
                <a:cs typeface="+mn-cs"/>
              </a:rPr>
              <a:t>Subrosa</a:t>
            </a:r>
            <a:r>
              <a:rPr lang="en-US" sz="1200" b="0" i="0" u="none" strike="noStrike" kern="1200" dirty="0">
                <a:solidFill>
                  <a:schemeClr val="tx1"/>
                </a:solidFill>
                <a:effectLst/>
                <a:latin typeface="+mn-lt"/>
                <a:ea typeface="+mn-ea"/>
                <a:cs typeface="+mn-cs"/>
              </a:rPr>
              <a:t>, which is a toolkit for simulating user-defined LCMs.</a:t>
            </a:r>
          </a:p>
          <a:p>
            <a:r>
              <a:rPr lang="en-US" i="0" dirty="0"/>
              <a:t>Thanks for listening. I’m now happy to take any questions.</a:t>
            </a:r>
            <a:endParaRPr lang="en-US" sz="1200" dirty="0"/>
          </a:p>
          <a:p>
            <a:endParaRPr lang="en-US" sz="1200" dirty="0"/>
          </a:p>
          <a:p>
            <a:endParaRPr lang="en-US" i="0" dirty="0"/>
          </a:p>
        </p:txBody>
      </p:sp>
      <p:sp>
        <p:nvSpPr>
          <p:cNvPr id="4" name="Slide Number Placeholder 3"/>
          <p:cNvSpPr>
            <a:spLocks noGrp="1"/>
          </p:cNvSpPr>
          <p:nvPr>
            <p:ph type="sldNum" sz="quarter" idx="5"/>
          </p:nvPr>
        </p:nvSpPr>
        <p:spPr/>
        <p:txBody>
          <a:bodyPr/>
          <a:lstStyle/>
          <a:p>
            <a:fld id="{796E8EA3-580C-8E4E-96C2-29D4DE25CBB6}" type="slidenum">
              <a:rPr lang="en-US" smtClean="0"/>
              <a:t>28</a:t>
            </a:fld>
            <a:endParaRPr lang="en-US"/>
          </a:p>
        </p:txBody>
      </p:sp>
    </p:spTree>
    <p:extLst>
      <p:ext uri="{BB962C8B-B14F-4D97-AF65-F5344CB8AC3E}">
        <p14:creationId xmlns:p14="http://schemas.microsoft.com/office/powerpoint/2010/main" val="1539151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6E8EA3-580C-8E4E-96C2-29D4DE25CBB6}" type="slidenum">
              <a:rPr lang="en-US" smtClean="0"/>
              <a:t>29</a:t>
            </a:fld>
            <a:endParaRPr lang="en-US"/>
          </a:p>
        </p:txBody>
      </p:sp>
    </p:spTree>
    <p:extLst>
      <p:ext uri="{BB962C8B-B14F-4D97-AF65-F5344CB8AC3E}">
        <p14:creationId xmlns:p14="http://schemas.microsoft.com/office/powerpoint/2010/main" val="310425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a result, its critical that hardware designers expose security-relevant implementation details to application developers via hardware-software contracts.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In particular, we need security contracts to precisely define what information programs may leak when run on a particular microarchitecture.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 this work, we propose a new class of security contracts, called Leakage Containment Models, or LCMs for short.</a:t>
            </a:r>
          </a:p>
          <a:p>
            <a:r>
              <a:rPr lang="en-US" sz="1200" kern="1200" dirty="0">
                <a:solidFill>
                  <a:schemeClr val="tx1"/>
                </a:solidFill>
                <a:effectLst/>
                <a:latin typeface="+mn-lt"/>
                <a:ea typeface="+mn-ea"/>
                <a:cs typeface="+mn-cs"/>
              </a:rPr>
              <a:t>*** And as I’ll demonstrate, memory consistency models lay the foundation for LCMs by defining a subset of a program’s execution behaviors  .</a:t>
            </a:r>
            <a:endParaRPr lang="en-US" sz="1200" b="0" i="0" u="none" strike="noStrike" dirty="0">
              <a:effectLst/>
              <a:latin typeface="Helvetica Neue"/>
              <a:ea typeface="Helvetica Neue"/>
              <a:cs typeface="Helvetica Neue"/>
              <a:sym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Helvetica Neue"/>
                <a:ea typeface="Helvetica Neue"/>
                <a:cs typeface="Helvetica Neue"/>
                <a:sym typeface="Helvetica Neu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Helvetica Neue"/>
                <a:ea typeface="Helvetica Neue"/>
                <a:cs typeface="Helvetica Neue"/>
                <a:sym typeface="Helvetica Neue"/>
              </a:rPr>
              <a:t>TODO: maybe update titles like you had before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Helvetica Neue"/>
                <a:ea typeface="Helvetica Neue"/>
                <a:cs typeface="Helvetica Neue"/>
                <a:sym typeface="Helvetica Neue"/>
              </a:rPr>
              <a:t>TODO: make sure you remove sound from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Helvetica Neue"/>
              <a:ea typeface="Helvetica Neue"/>
              <a:cs typeface="Helvetica Neue"/>
              <a:sym typeface="Helvetica Neue"/>
            </a:endParaRPr>
          </a:p>
        </p:txBody>
      </p:sp>
      <p:sp>
        <p:nvSpPr>
          <p:cNvPr id="4" name="Slide Number Placeholder 3"/>
          <p:cNvSpPr>
            <a:spLocks noGrp="1"/>
          </p:cNvSpPr>
          <p:nvPr>
            <p:ph type="sldNum" sz="quarter" idx="5"/>
          </p:nvPr>
        </p:nvSpPr>
        <p:spPr/>
        <p:txBody>
          <a:bodyPr/>
          <a:lstStyle/>
          <a:p>
            <a:fld id="{796E8EA3-580C-8E4E-96C2-29D4DE25CBB6}" type="slidenum">
              <a:rPr lang="en-US" smtClean="0"/>
              <a:t>3</a:t>
            </a:fld>
            <a:endParaRPr lang="en-US"/>
          </a:p>
        </p:txBody>
      </p:sp>
    </p:spTree>
    <p:extLst>
      <p:ext uri="{BB962C8B-B14F-4D97-AF65-F5344CB8AC3E}">
        <p14:creationId xmlns:p14="http://schemas.microsoft.com/office/powerpoint/2010/main" val="2674614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vulnerability we found in OpenSSL.</a:t>
            </a:r>
          </a:p>
          <a:p>
            <a:r>
              <a:rPr lang="en-US"/>
              <a:t>This is a public API function featuring a classic Spectre v1 vulnerability.</a:t>
            </a:r>
          </a:p>
          <a:p>
            <a:endParaRPr lang="en-US"/>
          </a:p>
          <a:p>
            <a:r>
              <a:rPr lang="en-US"/>
              <a:t>Here there is branch on a bounds check of an attacker-controlled index.</a:t>
            </a:r>
          </a:p>
          <a:p>
            <a:endParaRPr lang="en-US"/>
          </a:p>
          <a:p>
            <a:r>
              <a:rPr lang="en-US"/>
              <a:t>If the hardware </a:t>
            </a:r>
            <a:r>
              <a:rPr lang="en-US" err="1"/>
              <a:t>mispredicts</a:t>
            </a:r>
            <a:r>
              <a:rPr lang="en-US"/>
              <a:t> the branch outcome, this results in the if-body being executed on an out-of-bounds index, </a:t>
            </a:r>
          </a:p>
          <a:p>
            <a:endParaRPr lang="en-US"/>
          </a:p>
          <a:p>
            <a:r>
              <a:rPr lang="en-US"/>
              <a:t>so that this array access speculatively reads from an attacker-controlled memory location containing a secret.</a:t>
            </a:r>
          </a:p>
          <a:p>
            <a:endParaRPr lang="en-US"/>
          </a:p>
          <a:p>
            <a:r>
              <a:rPr lang="en-US"/>
              <a:t>This secret is then leaked here when it is dereferenced as a pointer.</a:t>
            </a:r>
          </a:p>
          <a:p>
            <a:endParaRPr lang="en-US"/>
          </a:p>
          <a:p>
            <a:r>
              <a:rPr lang="en-US"/>
              <a:t>Finally, this vulnerability was confirmed by OpenSSL and will be covered in an upcoming blog post!</a:t>
            </a:r>
          </a:p>
          <a:p>
            <a:endParaRPr lang="en-US"/>
          </a:p>
        </p:txBody>
      </p:sp>
      <p:sp>
        <p:nvSpPr>
          <p:cNvPr id="4" name="Slide Number Placeholder 3"/>
          <p:cNvSpPr>
            <a:spLocks noGrp="1"/>
          </p:cNvSpPr>
          <p:nvPr>
            <p:ph type="sldNum" sz="quarter" idx="5"/>
          </p:nvPr>
        </p:nvSpPr>
        <p:spPr/>
        <p:txBody>
          <a:bodyPr/>
          <a:lstStyle/>
          <a:p>
            <a:fld id="{796E8EA3-580C-8E4E-96C2-29D4DE25CBB6}" type="slidenum">
              <a:rPr lang="en-US" smtClean="0"/>
              <a:t>31</a:t>
            </a:fld>
            <a:endParaRPr lang="en-US"/>
          </a:p>
        </p:txBody>
      </p:sp>
    </p:spTree>
    <p:extLst>
      <p:ext uri="{BB962C8B-B14F-4D97-AF65-F5344CB8AC3E}">
        <p14:creationId xmlns:p14="http://schemas.microsoft.com/office/powerpoint/2010/main" val="731415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Many researchers have recognized the need for security contracts, putting forth a variety of contract proposals summarized on this slide. </a:t>
            </a:r>
          </a:p>
          <a:p>
            <a:r>
              <a:rPr lang="en-US" sz="1200" kern="1200">
                <a:solidFill>
                  <a:schemeClr val="tx1"/>
                </a:solidFill>
                <a:effectLst/>
                <a:latin typeface="+mn-lt"/>
                <a:ea typeface="+mn-ea"/>
                <a:cs typeface="+mn-cs"/>
              </a:rPr>
              <a:t>Some require hardware enhancements to explicitly track/enforce contract-level security primitives.</a:t>
            </a:r>
          </a:p>
          <a:p>
            <a:r>
              <a:rPr lang="en-US" sz="1200" kern="1200">
                <a:solidFill>
                  <a:schemeClr val="tx1"/>
                </a:solidFill>
                <a:effectLst/>
                <a:latin typeface="+mn-lt"/>
                <a:ea typeface="+mn-ea"/>
                <a:cs typeface="+mn-cs"/>
              </a:rPr>
              <a:t>Other contracts restrict the scope of hardware features that they consider, for example, focusing on in-order or single-core processors.</a:t>
            </a:r>
          </a:p>
          <a:p>
            <a:r>
              <a:rPr lang="en-US" sz="1200" kern="1200">
                <a:solidFill>
                  <a:schemeClr val="tx1"/>
                </a:solidFill>
                <a:effectLst/>
                <a:latin typeface="+mn-lt"/>
                <a:ea typeface="+mn-ea"/>
                <a:cs typeface="+mn-cs"/>
              </a:rPr>
              <a:t>Most state-of-the-art security contracts solely expose transient leakage through microarchitecture to.</a:t>
            </a:r>
          </a:p>
          <a:p>
            <a:r>
              <a:rPr lang="en-US" sz="1200" kern="1200">
                <a:solidFill>
                  <a:schemeClr val="tx1"/>
                </a:solidFill>
                <a:effectLst/>
                <a:latin typeface="+mn-lt"/>
                <a:ea typeface="+mn-ea"/>
                <a:cs typeface="+mn-cs"/>
              </a:rPr>
              <a:t>Finally, most security contract contenders are based on operational models of processor designs which pose verification challenges.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In this work, we propose a new class of security contracts, called Leakage Containment Models, or LCMs for short.  LCMs do not require hardware modifications and support automatically reasoning about both transient and non-transient leakage. They are designed support both out-of-order and multi-core microarchitectures. And most importantly, we choose to encode LCMs as </a:t>
            </a:r>
            <a:r>
              <a:rPr lang="en-US" sz="1200" i="1" kern="1200">
                <a:solidFill>
                  <a:schemeClr val="tx1"/>
                </a:solidFill>
                <a:effectLst/>
                <a:latin typeface="+mn-lt"/>
                <a:ea typeface="+mn-ea"/>
                <a:cs typeface="+mn-cs"/>
              </a:rPr>
              <a:t>axiomatic models.</a:t>
            </a:r>
          </a:p>
          <a:p>
            <a:endParaRPr lang="en-US" sz="1200" i="1" kern="1200">
              <a:solidFill>
                <a:schemeClr val="tx1"/>
              </a:solidFill>
              <a:effectLst/>
              <a:latin typeface="+mn-lt"/>
              <a:ea typeface="+mn-ea"/>
              <a:cs typeface="+mn-cs"/>
            </a:endParaRPr>
          </a:p>
          <a:p>
            <a:r>
              <a:rPr lang="en-US" sz="1200" i="0" kern="1200">
                <a:solidFill>
                  <a:schemeClr val="tx1"/>
                </a:solidFill>
                <a:effectLst/>
                <a:latin typeface="+mn-lt"/>
                <a:ea typeface="+mn-ea"/>
                <a:cs typeface="+mn-cs"/>
              </a:rPr>
              <a:t>We chose to define LCMs axiomatically, as opposed to operationally, s</a:t>
            </a:r>
            <a:r>
              <a:rPr lang="en-US" sz="1200" kern="1200">
                <a:solidFill>
                  <a:schemeClr val="tx1"/>
                </a:solidFill>
                <a:effectLst/>
                <a:latin typeface="+mn-lt"/>
                <a:ea typeface="+mn-ea"/>
                <a:cs typeface="+mn-cs"/>
              </a:rPr>
              <a:t>ince recent work has proposed a promising approach for synthesizing similar axiomatic models of hardware from RTL automatically. I will explain what axiomatic LCMs look like in more detail momentarily.</a:t>
            </a:r>
          </a:p>
          <a:p>
            <a:br>
              <a:rPr lang="en-US" sz="120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5"/>
          </p:nvPr>
        </p:nvSpPr>
        <p:spPr/>
        <p:txBody>
          <a:bodyPr/>
          <a:lstStyle/>
          <a:p>
            <a:fld id="{796E8EA3-580C-8E4E-96C2-29D4DE25CBB6}" type="slidenum">
              <a:rPr lang="en-US" smtClean="0"/>
              <a:t>33</a:t>
            </a:fld>
            <a:endParaRPr lang="en-US"/>
          </a:p>
        </p:txBody>
      </p:sp>
    </p:spTree>
    <p:extLst>
      <p:ext uri="{BB962C8B-B14F-4D97-AF65-F5344CB8AC3E}">
        <p14:creationId xmlns:p14="http://schemas.microsoft.com/office/powerpoint/2010/main" val="3776531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endParaRPr lang="en-US" dirty="0"/>
          </a:p>
          <a:p>
            <a:endParaRPr lang="en-US" dirty="0"/>
          </a:p>
          <a:p>
            <a:r>
              <a:rPr lang="en-US" dirty="0"/>
              <a:t>T_4[secret] – </a:t>
            </a:r>
            <a:r>
              <a:rPr lang="en-US" dirty="0" err="1"/>
              <a:t>addr</a:t>
            </a:r>
            <a:r>
              <a:rPr lang="en-US" dirty="0"/>
              <a:t> dep</a:t>
            </a:r>
          </a:p>
          <a:p>
            <a:endParaRPr lang="en-US" dirty="0"/>
          </a:p>
          <a:p>
            <a:endParaRPr lang="en-US" dirty="0"/>
          </a:p>
          <a:p>
            <a:r>
              <a:rPr lang="en-US" dirty="0"/>
              <a:t>for (</a:t>
            </a:r>
            <a:r>
              <a:rPr lang="en-US" dirty="0" err="1"/>
              <a:t>i</a:t>
            </a:r>
            <a:r>
              <a:rPr lang="en-US" dirty="0"/>
              <a:t> = 0; </a:t>
            </a:r>
            <a:r>
              <a:rPr lang="en-US" dirty="0" err="1"/>
              <a:t>i</a:t>
            </a:r>
            <a:r>
              <a:rPr lang="en-US" dirty="0"/>
              <a:t> &lt; </a:t>
            </a:r>
            <a:r>
              <a:rPr lang="en-US" dirty="0" err="1"/>
              <a:t>len</a:t>
            </a:r>
            <a:r>
              <a:rPr lang="en-US" dirty="0"/>
              <a:t>; ++</a:t>
            </a:r>
            <a:r>
              <a:rPr lang="en-US" dirty="0" err="1"/>
              <a:t>i</a:t>
            </a:r>
            <a:r>
              <a:rPr lang="en-US" dirty="0"/>
              <a:t>) {</a:t>
            </a:r>
          </a:p>
          <a:p>
            <a:r>
              <a:rPr lang="en-US" dirty="0"/>
              <a:t>  state[</a:t>
            </a:r>
            <a:r>
              <a:rPr lang="en-US" dirty="0" err="1"/>
              <a:t>i</a:t>
            </a:r>
            <a:r>
              <a:rPr lang="en-US" dirty="0"/>
              <a:t>] = key[ state[</a:t>
            </a:r>
            <a:r>
              <a:rPr lang="en-US" dirty="0" err="1"/>
              <a:t>i</a:t>
            </a:r>
            <a:r>
              <a:rPr lang="en-US" dirty="0"/>
              <a:t>]</a:t>
            </a:r>
          </a:p>
          <a:p>
            <a:r>
              <a:rPr lang="en-US" dirty="0"/>
              <a:t>}</a:t>
            </a:r>
          </a:p>
          <a:p>
            <a:endParaRPr lang="en-US" dirty="0"/>
          </a:p>
          <a:p>
            <a:r>
              <a:rPr lang="en-US" dirty="0"/>
              <a:t>For each byte:</a:t>
            </a:r>
          </a:p>
          <a:p>
            <a:endParaRPr lang="en-US" dirty="0"/>
          </a:p>
          <a:p>
            <a:r>
              <a:rPr lang="en-US" dirty="0"/>
              <a:t>C:</a:t>
            </a:r>
          </a:p>
          <a:p>
            <a:r>
              <a:rPr lang="en-US" dirty="0" err="1"/>
              <a:t>state_i</a:t>
            </a:r>
            <a:r>
              <a:rPr lang="en-US" dirty="0"/>
              <a:t> = round_key_10 \</a:t>
            </a:r>
            <a:r>
              <a:rPr lang="en-US" dirty="0" err="1"/>
              <a:t>oplus</a:t>
            </a:r>
            <a:r>
              <a:rPr lang="en-US" dirty="0"/>
              <a:t> T_4[</a:t>
            </a:r>
            <a:r>
              <a:rPr lang="en-US" dirty="0" err="1"/>
              <a:t>state_i</a:t>
            </a:r>
            <a:r>
              <a:rPr lang="en-US" dirty="0"/>
              <a:t>]</a:t>
            </a:r>
          </a:p>
          <a:p>
            <a:endParaRPr lang="en-US" dirty="0"/>
          </a:p>
          <a:p>
            <a:r>
              <a:rPr lang="en-US" dirty="0"/>
              <a:t>Assembly:</a:t>
            </a:r>
          </a:p>
          <a:p>
            <a:r>
              <a:rPr lang="en-US" dirty="0"/>
              <a:t>LD r1, [</a:t>
            </a:r>
            <a:r>
              <a:rPr lang="en-US" dirty="0" err="1"/>
              <a:t>state_i</a:t>
            </a:r>
            <a:r>
              <a:rPr lang="en-US" dirty="0"/>
              <a:t>]</a:t>
            </a:r>
          </a:p>
          <a:p>
            <a:r>
              <a:rPr lang="en-US" dirty="0"/>
              <a:t>LD r2, [T_4 + r1], r2</a:t>
            </a:r>
          </a:p>
          <a:p>
            <a:r>
              <a:rPr lang="en-US" dirty="0"/>
              <a:t>LD r3, [round_key_10]</a:t>
            </a:r>
          </a:p>
          <a:p>
            <a:r>
              <a:rPr lang="en-US" dirty="0"/>
              <a:t>XOR r4, r2, r3</a:t>
            </a:r>
          </a:p>
          <a:p>
            <a:r>
              <a:rPr lang="en-US" dirty="0"/>
              <a:t>ST r4, [</a:t>
            </a:r>
            <a:r>
              <a:rPr lang="en-US" dirty="0" err="1"/>
              <a:t>state_i</a:t>
            </a:r>
            <a:r>
              <a:rPr lang="en-US" dirty="0"/>
              <a:t>]</a:t>
            </a:r>
          </a:p>
          <a:p>
            <a:endParaRPr lang="en-US" dirty="0"/>
          </a:p>
          <a:p>
            <a:r>
              <a:rPr lang="en-US" dirty="0" err="1"/>
              <a:t>addr</a:t>
            </a:r>
            <a:r>
              <a:rPr lang="en-US" dirty="0"/>
              <a:t> </a:t>
            </a:r>
          </a:p>
          <a:p>
            <a:endParaRPr lang="en-US" dirty="0"/>
          </a:p>
        </p:txBody>
      </p:sp>
      <p:sp>
        <p:nvSpPr>
          <p:cNvPr id="4" name="Slide Number Placeholder 3"/>
          <p:cNvSpPr>
            <a:spLocks noGrp="1"/>
          </p:cNvSpPr>
          <p:nvPr>
            <p:ph type="sldNum" sz="quarter" idx="5"/>
          </p:nvPr>
        </p:nvSpPr>
        <p:spPr/>
        <p:txBody>
          <a:bodyPr/>
          <a:lstStyle/>
          <a:p>
            <a:fld id="{796E8EA3-580C-8E4E-96C2-29D4DE25CBB6}" type="slidenum">
              <a:rPr lang="en-US" smtClean="0"/>
              <a:t>34</a:t>
            </a:fld>
            <a:endParaRPr lang="en-US"/>
          </a:p>
        </p:txBody>
      </p:sp>
    </p:spTree>
    <p:extLst>
      <p:ext uri="{BB962C8B-B14F-4D97-AF65-F5344CB8AC3E}">
        <p14:creationId xmlns:p14="http://schemas.microsoft.com/office/powerpoint/2010/main" val="3939402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citation for AVX, micro-op cache</a:t>
            </a:r>
          </a:p>
          <a:p>
            <a:r>
              <a:rPr lang="en-US" dirty="0"/>
              <a:t>https://</a:t>
            </a:r>
            <a:r>
              <a:rPr lang="en-US" dirty="0" err="1"/>
              <a:t>martinschwarzl.at</a:t>
            </a:r>
            <a:r>
              <a:rPr lang="en-US" dirty="0"/>
              <a:t>/media/files/</a:t>
            </a:r>
            <a:r>
              <a:rPr lang="en-US" dirty="0" err="1"/>
              <a:t>netspectre.pdf</a:t>
            </a:r>
            <a:endParaRPr lang="en-US" dirty="0"/>
          </a:p>
          <a:p>
            <a:r>
              <a:rPr lang="en-US" dirty="0"/>
              <a:t>https://</a:t>
            </a:r>
            <a:r>
              <a:rPr lang="en-US" dirty="0" err="1"/>
              <a:t>ieeexplore.ieee.org</a:t>
            </a:r>
            <a:r>
              <a:rPr lang="en-US" dirty="0"/>
              <a:t>/document/9499837</a:t>
            </a:r>
          </a:p>
        </p:txBody>
      </p:sp>
      <p:sp>
        <p:nvSpPr>
          <p:cNvPr id="4" name="Slide Number Placeholder 3"/>
          <p:cNvSpPr>
            <a:spLocks noGrp="1"/>
          </p:cNvSpPr>
          <p:nvPr>
            <p:ph type="sldNum" sz="quarter" idx="5"/>
          </p:nvPr>
        </p:nvSpPr>
        <p:spPr/>
        <p:txBody>
          <a:bodyPr/>
          <a:lstStyle/>
          <a:p>
            <a:fld id="{796E8EA3-580C-8E4E-96C2-29D4DE25CBB6}" type="slidenum">
              <a:rPr lang="en-US" smtClean="0"/>
              <a:t>35</a:t>
            </a:fld>
            <a:endParaRPr lang="en-US"/>
          </a:p>
        </p:txBody>
      </p:sp>
    </p:spTree>
    <p:extLst>
      <p:ext uri="{BB962C8B-B14F-4D97-AF65-F5344CB8AC3E}">
        <p14:creationId xmlns:p14="http://schemas.microsoft.com/office/powerpoint/2010/main" val="2272254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Backup slide with other </a:t>
            </a:r>
            <a:r>
              <a:rPr lang="en-US" dirty="0" err="1"/>
              <a:t>cloue</a:t>
            </a:r>
            <a:r>
              <a:rPr lang="en-US" dirty="0"/>
              <a:t> results, like the runtimes for </a:t>
            </a:r>
            <a:r>
              <a:rPr lang="en-US" dirty="0" err="1"/>
              <a:t>libsodium</a:t>
            </a:r>
            <a:r>
              <a:rPr lang="en-US" dirty="0"/>
              <a:t> functions</a:t>
            </a:r>
          </a:p>
        </p:txBody>
      </p:sp>
      <p:sp>
        <p:nvSpPr>
          <p:cNvPr id="4" name="Slide Number Placeholder 3"/>
          <p:cNvSpPr>
            <a:spLocks noGrp="1"/>
          </p:cNvSpPr>
          <p:nvPr>
            <p:ph type="sldNum" sz="quarter" idx="5"/>
          </p:nvPr>
        </p:nvSpPr>
        <p:spPr/>
        <p:txBody>
          <a:bodyPr/>
          <a:lstStyle/>
          <a:p>
            <a:fld id="{796E8EA3-580C-8E4E-96C2-29D4DE25CBB6}" type="slidenum">
              <a:rPr lang="en-US" smtClean="0"/>
              <a:t>36</a:t>
            </a:fld>
            <a:endParaRPr lang="en-US"/>
          </a:p>
        </p:txBody>
      </p:sp>
    </p:spTree>
    <p:extLst>
      <p:ext uri="{BB962C8B-B14F-4D97-AF65-F5344CB8AC3E}">
        <p14:creationId xmlns:p14="http://schemas.microsoft.com/office/powerpoint/2010/main" val="290025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make this point a bit more clear, and explain why we need both an arch/</a:t>
            </a:r>
            <a:r>
              <a:rPr lang="en-US" err="1"/>
              <a:t>microarch</a:t>
            </a:r>
            <a:r>
              <a:rPr lang="en-US"/>
              <a:t> semantics, let’s define microarchitectural leakage using the concept of non-interference.</a:t>
            </a:r>
          </a:p>
          <a:p>
            <a:r>
              <a:rPr lang="en-US"/>
              <a:t>We say that given a state machine M, and its </a:t>
            </a:r>
            <a:r>
              <a:rPr lang="en-US" b="1"/>
              <a:t>subjects S and S’, </a:t>
            </a:r>
            <a:r>
              <a:rPr lang="en-US"/>
              <a:t> S </a:t>
            </a:r>
            <a:r>
              <a:rPr lang="en-US" b="1"/>
              <a:t>does not interfere </a:t>
            </a:r>
            <a:r>
              <a:rPr lang="en-US"/>
              <a:t>with (or is non-interfering with) S’, if the actions S on M </a:t>
            </a:r>
            <a:r>
              <a:rPr lang="en-US" b="1"/>
              <a:t>do not affect the observations</a:t>
            </a:r>
            <a:r>
              <a:rPr lang="en-US"/>
              <a:t> of S’.</a:t>
            </a:r>
          </a:p>
          <a:p>
            <a:endParaRPr lang="en-US"/>
          </a:p>
          <a:p>
            <a:r>
              <a:rPr lang="en-US"/>
              <a:t>In this work, we’ve decided to focus on modeling/detecting microarchitectural leakage on behalf of hardware memory systems optimizations.</a:t>
            </a:r>
          </a:p>
          <a:p>
            <a:r>
              <a:rPr lang="en-US"/>
              <a:t>We can map this non-interference definition onto this modeling context as follow.</a:t>
            </a:r>
          </a:p>
          <a:p>
            <a:pPr marL="285750" indent="-285750">
              <a:buFont typeface="Arial" panose="020B0604020202020204" pitchFamily="34" charset="0"/>
              <a:buChar char="•"/>
            </a:pPr>
            <a:r>
              <a:rPr lang="en-US">
                <a:solidFill>
                  <a:schemeClr val="tx1"/>
                </a:solidFill>
                <a:latin typeface="Gill Sans" panose="020B0502020104020203" pitchFamily="34" charset="-79"/>
                <a:cs typeface="Gill Sans" panose="020B0502020104020203" pitchFamily="34" charset="-79"/>
              </a:rPr>
              <a:t>subjects S and S’ can perform </a:t>
            </a:r>
            <a:r>
              <a:rPr lang="en-US" b="1">
                <a:solidFill>
                  <a:schemeClr val="tx1"/>
                </a:solidFill>
                <a:latin typeface="Gill Sans" panose="020B0502020104020203" pitchFamily="34" charset="-79"/>
                <a:cs typeface="Gill Sans" panose="020B0502020104020203" pitchFamily="34" charset="-79"/>
              </a:rPr>
              <a:t>actions {R loc, W loc},</a:t>
            </a:r>
          </a:p>
          <a:p>
            <a:pPr marL="285750" indent="-285750">
              <a:buFont typeface="Arial" panose="020B0604020202020204" pitchFamily="34" charset="0"/>
              <a:buChar char="•"/>
            </a:pPr>
            <a:r>
              <a:rPr lang="en-US">
                <a:solidFill>
                  <a:schemeClr val="tx1"/>
                </a:solidFill>
                <a:latin typeface="Gill Sans" panose="020B0502020104020203" pitchFamily="34" charset="-79"/>
                <a:cs typeface="Gill Sans" panose="020B0502020104020203" pitchFamily="34" charset="-79"/>
              </a:rPr>
              <a:t>the </a:t>
            </a:r>
            <a:r>
              <a:rPr lang="en-US" b="1">
                <a:solidFill>
                  <a:schemeClr val="tx1"/>
                </a:solidFill>
                <a:latin typeface="Gill Sans" panose="020B0502020104020203" pitchFamily="34" charset="-79"/>
                <a:cs typeface="Gill Sans" panose="020B0502020104020203" pitchFamily="34" charset="-79"/>
              </a:rPr>
              <a:t>only shared memory </a:t>
            </a:r>
            <a:r>
              <a:rPr lang="en-US">
                <a:solidFill>
                  <a:schemeClr val="tx1"/>
                </a:solidFill>
                <a:latin typeface="Gill Sans" panose="020B0502020104020203" pitchFamily="34" charset="-79"/>
                <a:cs typeface="Gill Sans" panose="020B0502020104020203" pitchFamily="34" charset="-79"/>
              </a:rPr>
              <a:t>locations between S and S’ are </a:t>
            </a:r>
            <a:r>
              <a:rPr lang="en-US" b="1">
                <a:solidFill>
                  <a:schemeClr val="tx1"/>
                </a:solidFill>
                <a:latin typeface="Gill Sans" panose="020B0502020104020203" pitchFamily="34" charset="-79"/>
                <a:cs typeface="Gill Sans" panose="020B0502020104020203" pitchFamily="34" charset="-79"/>
              </a:rPr>
              <a:t>read-only (RO), </a:t>
            </a:r>
            <a:r>
              <a:rPr lang="en-US">
                <a:solidFill>
                  <a:schemeClr val="tx1"/>
                </a:solidFill>
                <a:latin typeface="Gill Sans" panose="020B0502020104020203" pitchFamily="34" charset="-79"/>
                <a:cs typeface="Gill Sans" panose="020B0502020104020203" pitchFamily="34" charset="-79"/>
              </a:rPr>
              <a:t>and</a:t>
            </a:r>
          </a:p>
          <a:p>
            <a:pPr marL="285750" indent="-285750">
              <a:buFont typeface="Arial" panose="020B0604020202020204" pitchFamily="34" charset="0"/>
              <a:buChar char="•"/>
            </a:pPr>
            <a:r>
              <a:rPr lang="en-US">
                <a:solidFill>
                  <a:schemeClr val="tx1"/>
                </a:solidFill>
                <a:latin typeface="Gill Sans" panose="020B0502020104020203" pitchFamily="34" charset="-79"/>
                <a:cs typeface="Gill Sans" panose="020B0502020104020203" pitchFamily="34" charset="-79"/>
              </a:rPr>
              <a:t>subjects make </a:t>
            </a:r>
            <a:r>
              <a:rPr lang="en-US" b="1">
                <a:solidFill>
                  <a:schemeClr val="tx1"/>
                </a:solidFill>
                <a:latin typeface="Gill Sans" panose="020B0502020104020203" pitchFamily="34" charset="-79"/>
                <a:cs typeface="Gill Sans" panose="020B0502020104020203" pitchFamily="34" charset="-79"/>
              </a:rPr>
              <a:t>architectural</a:t>
            </a:r>
            <a:r>
              <a:rPr lang="en-US">
                <a:solidFill>
                  <a:schemeClr val="tx1"/>
                </a:solidFill>
                <a:latin typeface="Gill Sans" panose="020B0502020104020203" pitchFamily="34" charset="-79"/>
                <a:cs typeface="Gill Sans" panose="020B0502020104020203" pitchFamily="34" charset="-79"/>
              </a:rPr>
              <a:t> </a:t>
            </a:r>
            <a:r>
              <a:rPr lang="en-US" b="1">
                <a:solidFill>
                  <a:schemeClr val="tx1"/>
                </a:solidFill>
                <a:latin typeface="Gill Sans" panose="020B0502020104020203" pitchFamily="34" charset="-79"/>
                <a:cs typeface="Gill Sans" panose="020B0502020104020203" pitchFamily="34" charset="-79"/>
              </a:rPr>
              <a:t>observations through rf </a:t>
            </a:r>
            <a:r>
              <a:rPr lang="en-US">
                <a:solidFill>
                  <a:schemeClr val="tx1"/>
                </a:solidFill>
                <a:latin typeface="Gill Sans" panose="020B0502020104020203" pitchFamily="34" charset="-79"/>
                <a:cs typeface="Gill Sans" panose="020B0502020104020203" pitchFamily="34" charset="-79"/>
              </a:rPr>
              <a:t>edges involving actions.</a:t>
            </a:r>
            <a:endParaRPr lang="en-US"/>
          </a:p>
          <a:p>
            <a:endParaRPr lang="en-US"/>
          </a:p>
          <a:p>
            <a:r>
              <a:rPr lang="en-US"/>
              <a:t>---</a:t>
            </a:r>
          </a:p>
          <a:p>
            <a:r>
              <a:rPr lang="en-US" sz="1200" b="0" i="0" u="none" strike="noStrike" kern="1200">
                <a:solidFill>
                  <a:schemeClr val="tx1"/>
                </a:solidFill>
                <a:effectLst/>
                <a:latin typeface="+mn-lt"/>
                <a:ea typeface="+mn-ea"/>
                <a:cs typeface="+mn-cs"/>
              </a:rPr>
              <a:t>Given a state machine M, and its subjects S and S’, if S is non-interfering with S’, then there is no information flow from S to S’.</a:t>
            </a:r>
            <a:endParaRPr lang="en-US"/>
          </a:p>
          <a:p>
            <a:endParaRPr lang="en-US"/>
          </a:p>
          <a:p>
            <a:endParaRPr lang="en-US"/>
          </a:p>
        </p:txBody>
      </p:sp>
      <p:sp>
        <p:nvSpPr>
          <p:cNvPr id="4" name="Slide Number Placeholder 3"/>
          <p:cNvSpPr>
            <a:spLocks noGrp="1"/>
          </p:cNvSpPr>
          <p:nvPr>
            <p:ph type="sldNum" sz="quarter" idx="5"/>
          </p:nvPr>
        </p:nvSpPr>
        <p:spPr/>
        <p:txBody>
          <a:bodyPr/>
          <a:lstStyle/>
          <a:p>
            <a:fld id="{796E8EA3-580C-8E4E-96C2-29D4DE25CBB6}" type="slidenum">
              <a:rPr lang="en-US" smtClean="0"/>
              <a:t>37</a:t>
            </a:fld>
            <a:endParaRPr lang="en-US"/>
          </a:p>
        </p:txBody>
      </p:sp>
    </p:spTree>
    <p:extLst>
      <p:ext uri="{BB962C8B-B14F-4D97-AF65-F5344CB8AC3E}">
        <p14:creationId xmlns:p14="http://schemas.microsoft.com/office/powerpoint/2010/main" val="203621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specifically, we can call this property we just defined “architectural non-interference” since it relies on the architectural observation-relation rf.</a:t>
            </a:r>
          </a:p>
          <a:p>
            <a:pPr marL="0" indent="0">
              <a:buNone/>
            </a:pPr>
            <a:r>
              <a:rPr lang="en-US"/>
              <a:t>We say that S does not exhibit microarchitectural leakage with respect to S’ if:</a:t>
            </a:r>
          </a:p>
          <a:p>
            <a:pPr marL="0" indent="0">
              <a:buNone/>
            </a:pPr>
            <a:r>
              <a:rPr lang="en-US"/>
              <a:t>	</a:t>
            </a:r>
            <a:r>
              <a:rPr lang="en-US" err="1"/>
              <a:t>ArchNI</a:t>
            </a:r>
            <a:r>
              <a:rPr lang="en-US"/>
              <a:t>(S, S’) → </a:t>
            </a:r>
            <a:r>
              <a:rPr lang="en-US" err="1"/>
              <a:t>μArchNI</a:t>
            </a:r>
            <a:r>
              <a:rPr lang="en-US"/>
              <a:t>(S, S’)</a:t>
            </a:r>
          </a:p>
          <a:p>
            <a:r>
              <a:rPr lang="en-US"/>
              <a:t>Where this second term is microarchitectural non-interference. </a:t>
            </a:r>
          </a:p>
          <a:p>
            <a:r>
              <a:rPr lang="en-US"/>
              <a:t>Basically we need some way to define microarchitectural non-interference so that we can reason about microarchitectural leakage. </a:t>
            </a:r>
          </a:p>
        </p:txBody>
      </p:sp>
      <p:sp>
        <p:nvSpPr>
          <p:cNvPr id="4" name="Slide Number Placeholder 3"/>
          <p:cNvSpPr>
            <a:spLocks noGrp="1"/>
          </p:cNvSpPr>
          <p:nvPr>
            <p:ph type="sldNum" sz="quarter" idx="5"/>
          </p:nvPr>
        </p:nvSpPr>
        <p:spPr/>
        <p:txBody>
          <a:bodyPr/>
          <a:lstStyle/>
          <a:p>
            <a:fld id="{796E8EA3-580C-8E4E-96C2-29D4DE25CBB6}" type="slidenum">
              <a:rPr lang="en-US" smtClean="0"/>
              <a:t>38</a:t>
            </a:fld>
            <a:endParaRPr lang="en-US"/>
          </a:p>
        </p:txBody>
      </p:sp>
    </p:spTree>
    <p:extLst>
      <p:ext uri="{BB962C8B-B14F-4D97-AF65-F5344CB8AC3E}">
        <p14:creationId xmlns:p14="http://schemas.microsoft.com/office/powerpoint/2010/main" val="4141697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We're going to define a new control-flow relation called "</a:t>
            </a:r>
            <a:r>
              <a:rPr lang="en-US" err="1"/>
              <a:t>tfo</a:t>
            </a:r>
            <a:r>
              <a:rPr lang="en-US"/>
              <a:t>" -- stands for transient fetch order.</a:t>
            </a:r>
          </a:p>
          <a:p>
            <a:endParaRPr lang="en-US"/>
          </a:p>
          <a:p>
            <a:r>
              <a:rPr lang="en-US"/>
              <a:t>For non-transient instructions, </a:t>
            </a:r>
            <a:r>
              <a:rPr lang="en-US" err="1"/>
              <a:t>tfo</a:t>
            </a:r>
            <a:r>
              <a:rPr lang="en-US"/>
              <a:t> behaves the same as po from MCMs.</a:t>
            </a:r>
          </a:p>
          <a:p>
            <a:endParaRPr lang="en-US"/>
          </a:p>
          <a:p>
            <a:r>
              <a:rPr lang="en-US"/>
              <a:t>When instructions are executed transiently, and not committed, it behaves differently.</a:t>
            </a:r>
          </a:p>
          <a:p>
            <a:r>
              <a:rPr lang="en-US"/>
              <a:t>Allows us to simulate speculative execution behavior of a program.</a:t>
            </a:r>
          </a:p>
        </p:txBody>
      </p:sp>
      <p:sp>
        <p:nvSpPr>
          <p:cNvPr id="4" name="Slide Number Placeholder 3"/>
          <p:cNvSpPr>
            <a:spLocks noGrp="1"/>
          </p:cNvSpPr>
          <p:nvPr>
            <p:ph type="sldNum" sz="quarter" idx="5"/>
          </p:nvPr>
        </p:nvSpPr>
        <p:spPr/>
        <p:txBody>
          <a:bodyPr/>
          <a:lstStyle/>
          <a:p>
            <a:fld id="{796E8EA3-580C-8E4E-96C2-29D4DE25CBB6}" type="slidenum">
              <a:rPr lang="en-US" smtClean="0"/>
              <a:t>39</a:t>
            </a:fld>
            <a:endParaRPr lang="en-US"/>
          </a:p>
        </p:txBody>
      </p:sp>
    </p:spTree>
    <p:extLst>
      <p:ext uri="{BB962C8B-B14F-4D97-AF65-F5344CB8AC3E}">
        <p14:creationId xmlns:p14="http://schemas.microsoft.com/office/powerpoint/2010/main" val="2992989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LCM's microarchitectural data-flow semantics model information flow between instructions through xstate.</a:t>
            </a:r>
          </a:p>
          <a:p>
            <a:endParaRPr lang="en-US"/>
          </a:p>
          <a:p>
            <a:r>
              <a:rPr lang="en-US"/>
              <a:t>There are 3 microarchitectural data-flow relations -- we'll only discuss the first two for now -- rfx and cox.</a:t>
            </a:r>
          </a:p>
          <a:p>
            <a:endParaRPr lang="en-US" u="sng"/>
          </a:p>
          <a:p>
            <a:r>
              <a:rPr lang="en-US"/>
              <a:t>An rfx edge relates an xstate write to an xstate read that it sources.</a:t>
            </a:r>
          </a:p>
          <a:p>
            <a:r>
              <a:rPr lang="en-US"/>
              <a:t>In this example, a load and a store are accessing the same cache line s0. The load is a cache miss so it acts as a read-modify-write of s0, and the store is a cache hit so it reads the value of s0 written by the load.</a:t>
            </a:r>
          </a:p>
          <a:p>
            <a:r>
              <a:rPr lang="en-US"/>
              <a:t>Note that there isn't a corresponding rf edge at the architectural level, since stores do not read from loads through memory -- but here we see that stores can in fact microarchitecturally read from loads through cache xstate.</a:t>
            </a:r>
          </a:p>
          <a:p>
            <a:endParaRPr lang="en-US"/>
          </a:p>
          <a:p>
            <a:r>
              <a:rPr lang="en-US"/>
              <a:t>The cox relation defines a total order on writes to the same xstate.</a:t>
            </a:r>
          </a:p>
          <a:p>
            <a:r>
              <a:rPr lang="en-US"/>
              <a:t>These are the same instructions as before.</a:t>
            </a:r>
          </a:p>
          <a:p>
            <a:r>
              <a:rPr lang="en-US"/>
              <a:t>Because the store is writing new data into the cache xstate s0, it acts as an xstate write.</a:t>
            </a:r>
          </a:p>
          <a:p>
            <a:r>
              <a:rPr lang="en-US"/>
              <a:t>Again, note that there isn't a corresponding co edge because of a mismatch of how loads behave architecturally vs microarchitecturally.</a:t>
            </a:r>
          </a:p>
          <a:p>
            <a:endParaRPr lang="en-US"/>
          </a:p>
          <a:p>
            <a:r>
              <a:rPr lang="en-US"/>
              <a:t>Like MCM's consistency predicate, LCM's confidentiality predicate defines the legal placement of microarchitectural control-flow + data-flow edges in an execution graph and thus the legal microarchitectural executions.</a:t>
            </a:r>
          </a:p>
          <a:p>
            <a:endParaRPr lang="en-US"/>
          </a:p>
        </p:txBody>
      </p:sp>
      <p:sp>
        <p:nvSpPr>
          <p:cNvPr id="4" name="Slide Number Placeholder 3"/>
          <p:cNvSpPr>
            <a:spLocks noGrp="1"/>
          </p:cNvSpPr>
          <p:nvPr>
            <p:ph type="sldNum" sz="quarter" idx="5"/>
          </p:nvPr>
        </p:nvSpPr>
        <p:spPr/>
        <p:txBody>
          <a:bodyPr/>
          <a:lstStyle/>
          <a:p>
            <a:fld id="{796E8EA3-580C-8E4E-96C2-29D4DE25CBB6}" type="slidenum">
              <a:rPr lang="en-US" smtClean="0"/>
              <a:t>40</a:t>
            </a:fld>
            <a:endParaRPr lang="en-US"/>
          </a:p>
        </p:txBody>
      </p:sp>
    </p:spTree>
    <p:extLst>
      <p:ext uri="{BB962C8B-B14F-4D97-AF65-F5344CB8AC3E}">
        <p14:creationId xmlns:p14="http://schemas.microsoft.com/office/powerpoint/2010/main" val="4184120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coming back to this leakage definition from before, we can now define </a:t>
            </a:r>
            <a:r>
              <a:rPr lang="en-US" err="1"/>
              <a:t>uarch</a:t>
            </a:r>
            <a:r>
              <a:rPr lang="en-US"/>
              <a:t> interference.</a:t>
            </a:r>
          </a:p>
        </p:txBody>
      </p:sp>
      <p:sp>
        <p:nvSpPr>
          <p:cNvPr id="4" name="Slide Number Placeholder 3"/>
          <p:cNvSpPr>
            <a:spLocks noGrp="1"/>
          </p:cNvSpPr>
          <p:nvPr>
            <p:ph type="sldNum" sz="quarter" idx="5"/>
          </p:nvPr>
        </p:nvSpPr>
        <p:spPr/>
        <p:txBody>
          <a:bodyPr/>
          <a:lstStyle/>
          <a:p>
            <a:fld id="{796E8EA3-580C-8E4E-96C2-29D4DE25CBB6}" type="slidenum">
              <a:rPr lang="en-US" smtClean="0"/>
              <a:t>41</a:t>
            </a:fld>
            <a:endParaRPr lang="en-US"/>
          </a:p>
        </p:txBody>
      </p:sp>
    </p:spTree>
    <p:extLst>
      <p:ext uri="{BB962C8B-B14F-4D97-AF65-F5344CB8AC3E}">
        <p14:creationId xmlns:p14="http://schemas.microsoft.com/office/powerpoint/2010/main" val="2628227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 roadmap for the rest of the talk.</a:t>
            </a:r>
          </a:p>
          <a:p>
            <a:r>
              <a:rPr lang="en-US" sz="1200" kern="1200" dirty="0">
                <a:solidFill>
                  <a:schemeClr val="tx1"/>
                </a:solidFill>
                <a:effectLst/>
                <a:latin typeface="+mn-lt"/>
                <a:ea typeface="+mn-ea"/>
                <a:cs typeface="+mn-cs"/>
              </a:rPr>
              <a:t>I’ll first provide background on memory consistency models. </a:t>
            </a:r>
          </a:p>
          <a:p>
            <a:r>
              <a:rPr lang="en-US" sz="1200" kern="1200" dirty="0">
                <a:solidFill>
                  <a:schemeClr val="tx1"/>
                </a:solidFill>
                <a:effectLst/>
                <a:latin typeface="+mn-lt"/>
                <a:ea typeface="+mn-ea"/>
                <a:cs typeface="+mn-cs"/>
              </a:rPr>
              <a:t>Next, I'll present leakage containment models, a new security contract which we derive from MCMs, and I’ll demonstrate how we use LCMs to reason about microarchitectural leakage in programs. </a:t>
            </a:r>
          </a:p>
          <a:p>
            <a:r>
              <a:rPr lang="en-US" sz="1200" kern="1200" dirty="0">
                <a:solidFill>
                  <a:schemeClr val="tx1"/>
                </a:solidFill>
                <a:effectLst/>
                <a:latin typeface="+mn-lt"/>
                <a:ea typeface="+mn-ea"/>
                <a:cs typeface="+mn-cs"/>
              </a:rPr>
              <a:t>Finally, I present Clou, a static analysis tool based on LCMs which we use to detect and mitigate microarchitectural leakage in crypto-libraries.</a:t>
            </a:r>
          </a:p>
          <a:p>
            <a:r>
              <a:rPr lang="en-US" dirty="0"/>
              <a:t>--</a:t>
            </a:r>
          </a:p>
          <a:p>
            <a:r>
              <a:rPr lang="en-US" b="1" dirty="0"/>
              <a:t>TODO: I shortened this</a:t>
            </a:r>
          </a:p>
        </p:txBody>
      </p:sp>
      <p:sp>
        <p:nvSpPr>
          <p:cNvPr id="4" name="Slide Number Placeholder 3"/>
          <p:cNvSpPr>
            <a:spLocks noGrp="1"/>
          </p:cNvSpPr>
          <p:nvPr>
            <p:ph type="sldNum" sz="quarter" idx="5"/>
          </p:nvPr>
        </p:nvSpPr>
        <p:spPr/>
        <p:txBody>
          <a:bodyPr/>
          <a:lstStyle/>
          <a:p>
            <a:fld id="{796E8EA3-580C-8E4E-96C2-29D4DE25CBB6}" type="slidenum">
              <a:rPr lang="en-US" smtClean="0"/>
              <a:t>4</a:t>
            </a:fld>
            <a:endParaRPr lang="en-US"/>
          </a:p>
        </p:txBody>
      </p:sp>
    </p:spTree>
    <p:extLst>
      <p:ext uri="{BB962C8B-B14F-4D97-AF65-F5344CB8AC3E}">
        <p14:creationId xmlns:p14="http://schemas.microsoft.com/office/powerpoint/2010/main" val="25321826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8" name="Shape 2138"/>
          <p:cNvSpPr>
            <a:spLocks noGrp="1" noRot="1" noChangeAspect="1"/>
          </p:cNvSpPr>
          <p:nvPr>
            <p:ph type="sldImg"/>
          </p:nvPr>
        </p:nvSpPr>
        <p:spPr>
          <a:prstGeom prst="rect">
            <a:avLst/>
          </a:prstGeom>
        </p:spPr>
        <p:txBody>
          <a:bodyPr/>
          <a:lstStyle/>
          <a:p>
            <a:endParaRPr/>
          </a:p>
        </p:txBody>
      </p:sp>
      <p:sp>
        <p:nvSpPr>
          <p:cNvPr id="2139" name="Shape 2139"/>
          <p:cNvSpPr>
            <a:spLocks noGrp="1"/>
          </p:cNvSpPr>
          <p:nvPr>
            <p:ph type="body" sz="quarter" idx="1"/>
          </p:nvPr>
        </p:nvSpPr>
        <p:spPr>
          <a:prstGeom prst="rect">
            <a:avLst/>
          </a:prstGeom>
        </p:spPr>
        <p:txBody>
          <a:bodyPr/>
          <a:lstStyle/>
          <a:p>
            <a:r>
              <a:t>Here are some additional topics on Clou that we skipped over.</a:t>
            </a:r>
          </a:p>
          <a:p>
            <a:r>
              <a:t>First, there are numerous optimizations under the hood that make Clou scalable.</a:t>
            </a:r>
          </a:p>
          <a:p>
            <a:r>
              <a:t>Clou has runtime parameters that model the hardware and control leakage detection.</a:t>
            </a:r>
          </a:p>
          <a:p>
            <a:r>
              <a:t>Also, we leverage program abstraction + simplification techniques to make the analysis more tractable.</a:t>
            </a:r>
          </a:p>
          <a:p>
            <a:r>
              <a:t>Finally, Clou guarantees under certain conditions soundness + completeness but also has some limitations.</a:t>
            </a:r>
          </a:p>
          <a:p>
            <a:r>
              <a:t>We have some additional slides on these topics we can show later if there's time, if anyone is interested.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p>
            <a:r>
              <a:rPr lang="en-US" dirty="0"/>
              <a:t>TODO: animation</a:t>
            </a:r>
          </a:p>
          <a:p>
            <a:endParaRPr lang="en-US" dirty="0"/>
          </a:p>
          <a:p>
            <a:r>
              <a:rPr lang="en-US" dirty="0"/>
              <a:t>Axiomatic MCMs have given rise to an ecosystem of tools and research.</a:t>
            </a:r>
          </a:p>
          <a:p>
            <a:r>
              <a:rPr lang="en-US" dirty="0"/>
              <a:t>*** Research has verified compiler mappings from memory accesses in high-level languages down to architectural MCMs.</a:t>
            </a:r>
          </a:p>
          <a:p>
            <a:r>
              <a:rPr lang="en-US" dirty="0"/>
              <a:t>*** There’s ongoing work in verifying that a microarchitecture correctly implements an MCM.</a:t>
            </a:r>
          </a:p>
          <a:p>
            <a:r>
              <a:rPr lang="en-US" dirty="0"/>
              <a:t>*** Program analysis tools have also been developed that perform automatic fence insertion to ensure a program obeys a strong MCM when running on a weak MCM. </a:t>
            </a:r>
          </a:p>
          <a:p>
            <a:r>
              <a:rPr lang="en-US" dirty="0"/>
              <a:t>*** Since our new security contract, LCMs, are derived from MCMs, we apply this ecosystem of MCM research to the security domain!</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1800"/>
            </a:pPr>
            <a:r>
              <a:rPr lang="en-US" dirty="0"/>
              <a:t>TODO: add pop-up</a:t>
            </a:r>
          </a:p>
          <a:p>
            <a:pPr>
              <a:defRPr sz="1800"/>
            </a:pPr>
            <a:endParaRPr lang="en-US" dirty="0"/>
          </a:p>
          <a:p>
            <a:pPr>
              <a:defRPr sz="1800"/>
            </a:pPr>
            <a:r>
              <a:rPr lang="en-US" dirty="0"/>
              <a:t>### As I'll show, we design leakage containment models by directly extending memory consistency models.</a:t>
            </a:r>
            <a:endParaRPr lang="en-US" dirty="0">
              <a:cs typeface="Calibri"/>
            </a:endParaRPr>
          </a:p>
          <a:p>
            <a:pPr>
              <a:defRPr sz="1800"/>
            </a:pPr>
            <a:r>
              <a:rPr lang="en-US" dirty="0"/>
              <a:t>An MCM defines the legal ordering and visibility of shared memory accesses in a parallel program. </a:t>
            </a:r>
            <a:endParaRPr lang="en-US" dirty="0">
              <a:cs typeface="Calibri"/>
            </a:endParaRPr>
          </a:p>
          <a:p>
            <a:pPr>
              <a:defRPr sz="1800"/>
            </a:pPr>
            <a:r>
              <a:rPr lang="en-US" dirty="0"/>
              <a:t>*** We're going to specifically consider axiomatic MCMs, which </a:t>
            </a:r>
            <a:endParaRPr lang="en-US" dirty="0">
              <a:cs typeface="Calibri"/>
            </a:endParaRPr>
          </a:p>
          <a:p>
            <a:pPr>
              <a:defRPr sz="1800"/>
            </a:pPr>
            <a:r>
              <a:rPr lang="en-US" dirty="0"/>
              <a:t>*** model the architectural executions of a program as directed graphs.</a:t>
            </a:r>
            <a:endParaRPr lang="en-US" dirty="0">
              <a:cs typeface="Calibri"/>
            </a:endParaRPr>
          </a:p>
          <a:p>
            <a:pPr>
              <a:defRPr sz="1800"/>
            </a:pPr>
            <a:r>
              <a:rPr lang="en-US" dirty="0"/>
              <a:t>Nodes represent instructions and edges represent types of happens-before relationships between instructions.</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dirty="0"/>
              <a:t>*** Axiomatic MCMs define a consistency predicate which partitions the space of all candidate program executions into those which are permitted and those which are forbidden.</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800" b="0" i="0" kern="1200" dirty="0">
                <a:solidFill>
                  <a:schemeClr val="tx1"/>
                </a:solidFill>
                <a:effectLst/>
                <a:latin typeface="+mn-lt"/>
                <a:ea typeface="+mn-ea"/>
                <a:cs typeface="+mn-cs"/>
              </a:rPr>
              <a:t>*** MCMs will be useful for us because they encode the software-visible ways a program execute, which will be necessary for detecting microarchitectural leakage with LCMs.</a:t>
            </a:r>
            <a:endParaRPr lang="en-US" dirty="0">
              <a:cs typeface="Calibri"/>
            </a:endParaRPr>
          </a:p>
        </p:txBody>
      </p:sp>
      <p:sp>
        <p:nvSpPr>
          <p:cNvPr id="4" name="Slide Number Placeholder 3"/>
          <p:cNvSpPr>
            <a:spLocks noGrp="1"/>
          </p:cNvSpPr>
          <p:nvPr>
            <p:ph type="sldNum" sz="quarter" idx="5"/>
          </p:nvPr>
        </p:nvSpPr>
        <p:spPr/>
        <p:txBody>
          <a:bodyPr/>
          <a:lstStyle/>
          <a:p>
            <a:fld id="{796E8EA3-580C-8E4E-96C2-29D4DE25CBB6}" type="slidenum">
              <a:rPr lang="en-US" smtClean="0"/>
              <a:t>5</a:t>
            </a:fld>
            <a:endParaRPr lang="en-US"/>
          </a:p>
        </p:txBody>
      </p:sp>
    </p:spTree>
    <p:extLst>
      <p:ext uri="{BB962C8B-B14F-4D97-AF65-F5344CB8AC3E}">
        <p14:creationId xmlns:p14="http://schemas.microsoft.com/office/powerpoint/2010/main" val="421596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1800"/>
            </a:pPr>
            <a:r>
              <a:rPr lang="en-US" dirty="0"/>
              <a:t>Now I'll introduce the 3 most relevant categories of happens-before relations instantiated in the execution graphs of an axiomatic MCM.</a:t>
            </a:r>
          </a:p>
          <a:p>
            <a:pPr>
              <a:defRPr sz="1800"/>
            </a:pPr>
            <a:r>
              <a:rPr lang="en-US" dirty="0"/>
              <a:t>*** First, there's a control-flow relation “program order”, or po for short.</a:t>
            </a:r>
          </a:p>
          <a:p>
            <a:pPr>
              <a:defRPr sz="1800"/>
            </a:pPr>
            <a:r>
              <a:rPr lang="en-US" dirty="0"/>
              <a:t>It encodes the outcomes of branches in a particular execution of a program.</a:t>
            </a:r>
          </a:p>
          <a:p>
            <a:pPr>
              <a:defRPr sz="1800"/>
            </a:pPr>
            <a:r>
              <a:rPr lang="en-US" dirty="0"/>
              <a:t>*** For example, sequential code results in a single instantiation of the po relation, </a:t>
            </a:r>
          </a:p>
          <a:p>
            <a:pPr>
              <a:defRPr sz="1800"/>
            </a:pPr>
            <a:r>
              <a:rPr lang="en-US" dirty="0"/>
              <a:t>*** whereas a conditional branch results in two options for instantiating the po relation.</a:t>
            </a:r>
          </a:p>
          <a:p>
            <a:pPr>
              <a:defRPr sz="1800"/>
            </a:pPr>
            <a:endParaRPr lang="en-US" dirty="0"/>
          </a:p>
          <a:p>
            <a:pPr>
              <a:defRPr sz="1800"/>
            </a:pPr>
            <a:r>
              <a:rPr lang="en-US" dirty="0"/>
              <a:t>Next we have some data-flow relations which encode the dynamic flow of data between instructions through memory. </a:t>
            </a:r>
          </a:p>
          <a:p>
            <a:pPr>
              <a:defRPr sz="1800"/>
            </a:pPr>
            <a:r>
              <a:rPr lang="en-US" dirty="0"/>
              <a:t>Two important ones are</a:t>
            </a:r>
          </a:p>
          <a:p>
            <a:pPr>
              <a:defRPr sz="1800"/>
            </a:pPr>
            <a:r>
              <a:rPr lang="en-US" u="sng" dirty="0"/>
              <a:t>*** Reads-from (or rf)</a:t>
            </a:r>
            <a:r>
              <a:rPr lang="en-US" dirty="0"/>
              <a:t> relates a store to a load when the load reads the stored value.</a:t>
            </a:r>
          </a:p>
          <a:p>
            <a:pPr>
              <a:defRPr sz="1800"/>
            </a:pPr>
            <a:r>
              <a:rPr lang="en-US" dirty="0"/>
              <a:t>*** Coherence order (or co) defines a total order on all stores to the same address.</a:t>
            </a:r>
          </a:p>
          <a:p>
            <a:pPr>
              <a:defRPr sz="1800"/>
            </a:pPr>
            <a:endParaRPr lang="en-US" dirty="0"/>
          </a:p>
          <a:p>
            <a:pPr>
              <a:defRPr sz="1800"/>
            </a:pPr>
            <a:r>
              <a:rPr lang="en-US" dirty="0"/>
              <a:t>*** Finally, dependency relations encode syntactic dependencies between memory instructions through registers. </a:t>
            </a:r>
          </a:p>
          <a:p>
            <a:pPr>
              <a:defRPr sz="1800"/>
            </a:pPr>
            <a:r>
              <a:rPr lang="en-US" dirty="0"/>
              <a:t>We'll focus on address dependencies, </a:t>
            </a:r>
          </a:p>
          <a:p>
            <a:pPr marL="0" marR="0" indent="0" algn="l" defTabSz="914400" rtl="0" eaLnBrk="1" fontAlgn="auto" latinLnBrk="0" hangingPunct="1">
              <a:lnSpc>
                <a:spcPct val="100000"/>
              </a:lnSpc>
              <a:spcBef>
                <a:spcPts val="0"/>
              </a:spcBef>
              <a:spcAft>
                <a:spcPts val="0"/>
              </a:spcAft>
              <a:buClrTx/>
              <a:buSzTx/>
              <a:buFontTx/>
              <a:buNone/>
              <a:tabLst/>
              <a:defRPr sz="1800"/>
            </a:pPr>
            <a:r>
              <a:rPr lang="en-US" dirty="0"/>
              <a:t>which occur when a load’s result is used to compute the address operand of a subsequent memory access.</a:t>
            </a:r>
          </a:p>
          <a:p>
            <a:pPr>
              <a:defRPr sz="1800"/>
            </a:pPr>
            <a:r>
              <a:rPr lang="en-US" dirty="0"/>
              <a:t>*** Address dependencies will come in handy later when we’re trying to categorize microarchitectural leakage by severity.</a:t>
            </a:r>
          </a:p>
          <a:p>
            <a:pPr>
              <a:defRPr sz="1800"/>
            </a:pPr>
            <a:endParaRPr lang="en-US" dirty="0"/>
          </a:p>
          <a:p>
            <a:pPr>
              <a:defRPr sz="1800"/>
            </a:pPr>
            <a:r>
              <a:rPr lang="en-US" dirty="0"/>
              <a:t>--</a:t>
            </a:r>
          </a:p>
          <a:p>
            <a:pPr>
              <a:defRPr sz="1800"/>
            </a:pPr>
            <a:endParaRPr lang="en-US" dirty="0"/>
          </a:p>
          <a:p>
            <a:pPr>
              <a:defRPr sz="1800"/>
            </a:pPr>
            <a:r>
              <a:rPr lang="en-US" dirty="0"/>
              <a:t>TODO – more animations to help here, also dependencies should be in PO; pop up for “categorizing according to severity”</a:t>
            </a:r>
          </a:p>
        </p:txBody>
      </p:sp>
      <p:sp>
        <p:nvSpPr>
          <p:cNvPr id="4" name="Slide Number Placeholder 3"/>
          <p:cNvSpPr>
            <a:spLocks noGrp="1"/>
          </p:cNvSpPr>
          <p:nvPr>
            <p:ph type="sldNum" sz="quarter" idx="5"/>
          </p:nvPr>
        </p:nvSpPr>
        <p:spPr/>
        <p:txBody>
          <a:bodyPr/>
          <a:lstStyle/>
          <a:p>
            <a:fld id="{796E8EA3-580C-8E4E-96C2-29D4DE25CBB6}" type="slidenum">
              <a:rPr lang="en-US" smtClean="0"/>
              <a:t>6</a:t>
            </a:fld>
            <a:endParaRPr lang="en-US"/>
          </a:p>
        </p:txBody>
      </p:sp>
    </p:spTree>
    <p:extLst>
      <p:ext uri="{BB962C8B-B14F-4D97-AF65-F5344CB8AC3E}">
        <p14:creationId xmlns:p14="http://schemas.microsoft.com/office/powerpoint/2010/main" val="274372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1800"/>
            </a:pPr>
            <a:r>
              <a:rPr lang="en-US" sz="1200"/>
              <a:t>Okay, so let’s break down a simple example of microarchitectural leakage so that we can see how the principles established by MCMs can help.</a:t>
            </a:r>
          </a:p>
        </p:txBody>
      </p:sp>
      <p:sp>
        <p:nvSpPr>
          <p:cNvPr id="4" name="Slide Number Placeholder 3"/>
          <p:cNvSpPr>
            <a:spLocks noGrp="1"/>
          </p:cNvSpPr>
          <p:nvPr>
            <p:ph type="sldNum" sz="quarter" idx="5"/>
          </p:nvPr>
        </p:nvSpPr>
        <p:spPr/>
        <p:txBody>
          <a:bodyPr/>
          <a:lstStyle/>
          <a:p>
            <a:fld id="{796E8EA3-580C-8E4E-96C2-29D4DE25CBB6}" type="slidenum">
              <a:rPr lang="en-US" smtClean="0"/>
              <a:t>7</a:t>
            </a:fld>
            <a:endParaRPr lang="en-US"/>
          </a:p>
        </p:txBody>
      </p:sp>
    </p:spTree>
    <p:extLst>
      <p:ext uri="{BB962C8B-B14F-4D97-AF65-F5344CB8AC3E}">
        <p14:creationId xmlns:p14="http://schemas.microsoft.com/office/powerpoint/2010/main" val="158116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1800"/>
            </a:pPr>
            <a:r>
              <a:rPr lang="en-US" dirty="0"/>
              <a:t>So why is microarchitectural leakage possible in the first place.</a:t>
            </a:r>
          </a:p>
          <a:p>
            <a:pPr>
              <a:defRPr sz="1800"/>
            </a:pPr>
            <a:r>
              <a:rPr lang="en-US" dirty="0"/>
              <a:t>*** First, on modern hardware implementations, a single instruction can microarchitecturally execute in detectibly different ways.</a:t>
            </a:r>
          </a:p>
          <a:p>
            <a:pPr>
              <a:defRPr sz="1800"/>
            </a:pPr>
            <a:r>
              <a:rPr lang="en-US" dirty="0"/>
              <a:t>For example, a memory access experiencing a cache miss versus a cache hit.</a:t>
            </a:r>
          </a:p>
          <a:p>
            <a:pPr>
              <a:defRPr sz="1800"/>
            </a:pPr>
            <a:r>
              <a:rPr lang="en-US" dirty="0"/>
              <a:t>*** Second, which microarchitectural execution takes place for a given instruction typically depends on the outcomes of microarchitectural information flows.</a:t>
            </a:r>
          </a:p>
          <a:p>
            <a:pPr>
              <a:defRPr sz="1800"/>
            </a:pPr>
            <a:r>
              <a:rPr lang="en-US" dirty="0"/>
              <a:t>*** For example, Program 1 is able to leak some information about the value of x to Program 2 when both programs share a cache.</a:t>
            </a:r>
          </a:p>
        </p:txBody>
      </p:sp>
      <p:sp>
        <p:nvSpPr>
          <p:cNvPr id="4" name="Slide Number Placeholder 3"/>
          <p:cNvSpPr>
            <a:spLocks noGrp="1"/>
          </p:cNvSpPr>
          <p:nvPr>
            <p:ph type="sldNum" sz="quarter" idx="5"/>
          </p:nvPr>
        </p:nvSpPr>
        <p:spPr/>
        <p:txBody>
          <a:bodyPr/>
          <a:lstStyle/>
          <a:p>
            <a:fld id="{796E8EA3-580C-8E4E-96C2-29D4DE25CBB6}" type="slidenum">
              <a:rPr lang="en-US" smtClean="0"/>
              <a:t>8</a:t>
            </a:fld>
            <a:endParaRPr lang="en-US"/>
          </a:p>
        </p:txBody>
      </p:sp>
    </p:spTree>
    <p:extLst>
      <p:ext uri="{BB962C8B-B14F-4D97-AF65-F5344CB8AC3E}">
        <p14:creationId xmlns:p14="http://schemas.microsoft.com/office/powerpoint/2010/main" val="2119873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1800"/>
            </a:pPr>
            <a:r>
              <a:rPr lang="en-US" dirty="0"/>
              <a:t>Suppose x = 3, so program 1 reads A[3].</a:t>
            </a:r>
          </a:p>
          <a:p>
            <a:pPr>
              <a:defRPr sz="1800"/>
            </a:pPr>
            <a:r>
              <a:rPr lang="en-US" dirty="0"/>
              <a:t>This results in a microarchitectural write to the </a:t>
            </a:r>
            <a:r>
              <a:rPr lang="en-US" dirty="0" err="1"/>
              <a:t>cachel</a:t>
            </a:r>
            <a:r>
              <a:rPr lang="en-US" dirty="0"/>
              <a:t> </a:t>
            </a:r>
            <a:r>
              <a:rPr lang="en-US" dirty="0" err="1"/>
              <a:t>ine</a:t>
            </a:r>
            <a:r>
              <a:rPr lang="en-US" dirty="0"/>
              <a:t> that A[3] maps to.</a:t>
            </a:r>
          </a:p>
          <a:p>
            <a:pPr>
              <a:defRPr sz="1800"/>
            </a:pPr>
            <a:r>
              <a:rPr lang="en-US" dirty="0"/>
              <a:t>*** Now suppose program 2 performs a read of A[3].</a:t>
            </a:r>
          </a:p>
          <a:p>
            <a:pPr>
              <a:defRPr sz="1800"/>
            </a:pPr>
            <a:r>
              <a:rPr lang="en-US" dirty="0"/>
              <a:t>*** Program 2's read experienced a cache hit, and microarchitecturally read from the cache line written by Program 1.</a:t>
            </a:r>
          </a:p>
          <a:p>
            <a:pPr>
              <a:defRPr sz="1800"/>
            </a:pPr>
            <a:r>
              <a:rPr lang="en-US" dirty="0"/>
              <a:t>*** This constitutes microarchitectural dataflow between program 1 and 2.</a:t>
            </a:r>
          </a:p>
          <a:p>
            <a:pPr>
              <a:defRPr sz="1800"/>
            </a:pPr>
            <a:r>
              <a:rPr lang="en-US" dirty="0"/>
              <a:t>*** We call program 1's instruction a transmitter – it’s writing microarchitectural state as a function of its address operand .</a:t>
            </a:r>
          </a:p>
          <a:p>
            <a:pPr>
              <a:defRPr sz="1800"/>
            </a:pPr>
            <a:r>
              <a:rPr lang="en-US" dirty="0"/>
              <a:t>We represent the transmitter with the angel emoji since it executes on behalf of the victim.</a:t>
            </a:r>
          </a:p>
          <a:p>
            <a:pPr>
              <a:defRPr sz="1800"/>
            </a:pPr>
            <a:r>
              <a:rPr lang="en-US" dirty="0"/>
              <a:t>*** we call program 2's instruction a receiver, which microarchitecturally reads the address bits written into the cache by the transmitter.</a:t>
            </a:r>
          </a:p>
          <a:p>
            <a:pPr>
              <a:defRPr sz="1800"/>
            </a:pPr>
            <a:r>
              <a:rPr lang="en-US" dirty="0"/>
              <a:t>We represent the receiver with a devil emoji since it's generally executes on behalf of the attacker.</a:t>
            </a:r>
          </a:p>
          <a:p>
            <a:pPr>
              <a:defRPr sz="1800"/>
            </a:pPr>
            <a:endParaRPr lang="en-US" dirty="0"/>
          </a:p>
        </p:txBody>
      </p:sp>
      <p:sp>
        <p:nvSpPr>
          <p:cNvPr id="4" name="Slide Number Placeholder 3"/>
          <p:cNvSpPr>
            <a:spLocks noGrp="1"/>
          </p:cNvSpPr>
          <p:nvPr>
            <p:ph type="sldNum" sz="quarter" idx="5"/>
          </p:nvPr>
        </p:nvSpPr>
        <p:spPr/>
        <p:txBody>
          <a:bodyPr/>
          <a:lstStyle/>
          <a:p>
            <a:fld id="{796E8EA3-580C-8E4E-96C2-29D4DE25CBB6}" type="slidenum">
              <a:rPr lang="en-US" smtClean="0"/>
              <a:t>9</a:t>
            </a:fld>
            <a:endParaRPr lang="en-US"/>
          </a:p>
        </p:txBody>
      </p:sp>
    </p:spTree>
    <p:extLst>
      <p:ext uri="{BB962C8B-B14F-4D97-AF65-F5344CB8AC3E}">
        <p14:creationId xmlns:p14="http://schemas.microsoft.com/office/powerpoint/2010/main" val="3700106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88A0-E20A-0E45-80C0-675E700C64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F30D3-538D-864A-AD8A-6E419B007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9CBC70-1A2C-DD49-A1BB-F97250736F09}"/>
              </a:ext>
            </a:extLst>
          </p:cNvPr>
          <p:cNvSpPr>
            <a:spLocks noGrp="1"/>
          </p:cNvSpPr>
          <p:nvPr>
            <p:ph type="dt" sz="half" idx="10"/>
          </p:nvPr>
        </p:nvSpPr>
        <p:spPr/>
        <p:txBody>
          <a:bodyPr/>
          <a:lstStyle/>
          <a:p>
            <a:fld id="{F3C1C16F-2DAE-8242-878B-32911B9D0399}" type="datetime1">
              <a:rPr lang="en-US" smtClean="0"/>
              <a:t>6/21/22</a:t>
            </a:fld>
            <a:endParaRPr lang="en-US"/>
          </a:p>
        </p:txBody>
      </p:sp>
      <p:sp>
        <p:nvSpPr>
          <p:cNvPr id="5" name="Footer Placeholder 4">
            <a:extLst>
              <a:ext uri="{FF2B5EF4-FFF2-40B4-BE49-F238E27FC236}">
                <a16:creationId xmlns:a16="http://schemas.microsoft.com/office/drawing/2014/main" id="{D95F735D-00F4-ED47-805C-9E3CACB60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2DA74-1A0B-F94C-A538-8169D553A0C5}"/>
              </a:ext>
            </a:extLst>
          </p:cNvPr>
          <p:cNvSpPr>
            <a:spLocks noGrp="1"/>
          </p:cNvSpPr>
          <p:nvPr>
            <p:ph type="sldNum" sz="quarter" idx="12"/>
          </p:nvPr>
        </p:nvSpPr>
        <p:spPr/>
        <p:txBody>
          <a:bodyPr/>
          <a:lstStyle/>
          <a:p>
            <a:fld id="{C4525E55-99CE-D54F-9679-4F00051112D4}" type="slidenum">
              <a:rPr lang="en-US" smtClean="0"/>
              <a:t>‹#›</a:t>
            </a:fld>
            <a:endParaRPr lang="en-US"/>
          </a:p>
        </p:txBody>
      </p:sp>
    </p:spTree>
    <p:extLst>
      <p:ext uri="{BB962C8B-B14F-4D97-AF65-F5344CB8AC3E}">
        <p14:creationId xmlns:p14="http://schemas.microsoft.com/office/powerpoint/2010/main" val="369246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B01B-9D07-EC46-B551-7AD35D4F9E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ECD037-82B9-014B-90B5-60817B97E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179A3-B3B2-0549-B7F1-231A4CDB3FC7}"/>
              </a:ext>
            </a:extLst>
          </p:cNvPr>
          <p:cNvSpPr>
            <a:spLocks noGrp="1"/>
          </p:cNvSpPr>
          <p:nvPr>
            <p:ph type="dt" sz="half" idx="10"/>
          </p:nvPr>
        </p:nvSpPr>
        <p:spPr/>
        <p:txBody>
          <a:bodyPr/>
          <a:lstStyle/>
          <a:p>
            <a:fld id="{0CA03278-9284-AE4C-B49C-E73E39CAD3F3}" type="datetime1">
              <a:rPr lang="en-US" smtClean="0"/>
              <a:t>6/21/22</a:t>
            </a:fld>
            <a:endParaRPr lang="en-US"/>
          </a:p>
        </p:txBody>
      </p:sp>
      <p:sp>
        <p:nvSpPr>
          <p:cNvPr id="5" name="Footer Placeholder 4">
            <a:extLst>
              <a:ext uri="{FF2B5EF4-FFF2-40B4-BE49-F238E27FC236}">
                <a16:creationId xmlns:a16="http://schemas.microsoft.com/office/drawing/2014/main" id="{7515D81F-48B8-C940-86F0-B7BAFFA89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1A96E-A34D-3447-B47F-8D5F12C66AD7}"/>
              </a:ext>
            </a:extLst>
          </p:cNvPr>
          <p:cNvSpPr>
            <a:spLocks noGrp="1"/>
          </p:cNvSpPr>
          <p:nvPr>
            <p:ph type="sldNum" sz="quarter" idx="12"/>
          </p:nvPr>
        </p:nvSpPr>
        <p:spPr/>
        <p:txBody>
          <a:bodyPr/>
          <a:lstStyle/>
          <a:p>
            <a:fld id="{C4525E55-99CE-D54F-9679-4F00051112D4}" type="slidenum">
              <a:rPr lang="en-US" smtClean="0"/>
              <a:t>‹#›</a:t>
            </a:fld>
            <a:endParaRPr lang="en-US"/>
          </a:p>
        </p:txBody>
      </p:sp>
    </p:spTree>
    <p:extLst>
      <p:ext uri="{BB962C8B-B14F-4D97-AF65-F5344CB8AC3E}">
        <p14:creationId xmlns:p14="http://schemas.microsoft.com/office/powerpoint/2010/main" val="323397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B35F5-4050-414D-967C-B5503D52A1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4CB4BF-B0CA-C24A-89D6-A0AEAA5CBD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3AA5D-3453-B646-9C10-FA1A22ED94BB}"/>
              </a:ext>
            </a:extLst>
          </p:cNvPr>
          <p:cNvSpPr>
            <a:spLocks noGrp="1"/>
          </p:cNvSpPr>
          <p:nvPr>
            <p:ph type="dt" sz="half" idx="10"/>
          </p:nvPr>
        </p:nvSpPr>
        <p:spPr/>
        <p:txBody>
          <a:bodyPr/>
          <a:lstStyle/>
          <a:p>
            <a:fld id="{688B3BE1-EE99-C742-946C-616E19559E55}" type="datetime1">
              <a:rPr lang="en-US" smtClean="0"/>
              <a:t>6/21/22</a:t>
            </a:fld>
            <a:endParaRPr lang="en-US"/>
          </a:p>
        </p:txBody>
      </p:sp>
      <p:sp>
        <p:nvSpPr>
          <p:cNvPr id="5" name="Footer Placeholder 4">
            <a:extLst>
              <a:ext uri="{FF2B5EF4-FFF2-40B4-BE49-F238E27FC236}">
                <a16:creationId xmlns:a16="http://schemas.microsoft.com/office/drawing/2014/main" id="{DFD8A239-31D2-7C41-AE2E-5D7B7D7C4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A493F-544E-9A4E-B231-35AF826D6C88}"/>
              </a:ext>
            </a:extLst>
          </p:cNvPr>
          <p:cNvSpPr>
            <a:spLocks noGrp="1"/>
          </p:cNvSpPr>
          <p:nvPr>
            <p:ph type="sldNum" sz="quarter" idx="12"/>
          </p:nvPr>
        </p:nvSpPr>
        <p:spPr/>
        <p:txBody>
          <a:bodyPr/>
          <a:lstStyle/>
          <a:p>
            <a:fld id="{C4525E55-99CE-D54F-9679-4F00051112D4}" type="slidenum">
              <a:rPr lang="en-US" smtClean="0"/>
              <a:t>‹#›</a:t>
            </a:fld>
            <a:endParaRPr lang="en-US"/>
          </a:p>
        </p:txBody>
      </p:sp>
    </p:spTree>
    <p:extLst>
      <p:ext uri="{BB962C8B-B14F-4D97-AF65-F5344CB8AC3E}">
        <p14:creationId xmlns:p14="http://schemas.microsoft.com/office/powerpoint/2010/main" val="92678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889000" y="1149350"/>
            <a:ext cx="10414000" cy="2324100"/>
          </a:xfrm>
          <a:prstGeom prst="rect">
            <a:avLst/>
          </a:prstGeom>
        </p:spPr>
        <p:txBody>
          <a:bodyPr anchor="b"/>
          <a:lstStyle/>
          <a:p>
            <a:r>
              <a:t>Title Text</a:t>
            </a:r>
          </a:p>
        </p:txBody>
      </p:sp>
      <p:sp>
        <p:nvSpPr>
          <p:cNvPr id="12" name="Body Level One…"/>
          <p:cNvSpPr txBox="1">
            <a:spLocks noGrp="1"/>
          </p:cNvSpPr>
          <p:nvPr>
            <p:ph type="body" sz="quarter" idx="1"/>
          </p:nvPr>
        </p:nvSpPr>
        <p:spPr>
          <a:xfrm>
            <a:off x="889000" y="3536950"/>
            <a:ext cx="10414000" cy="793750"/>
          </a:xfrm>
          <a:prstGeom prst="rect">
            <a:avLst/>
          </a:prstGeom>
        </p:spPr>
        <p:txBody>
          <a:bodyPr anchor="t"/>
          <a:lstStyle>
            <a:lvl1pPr marL="0" indent="0" algn="ctr">
              <a:spcBef>
                <a:spcPts val="0"/>
              </a:spcBef>
              <a:buSzTx/>
              <a:buNone/>
              <a:defRPr sz="2700"/>
            </a:lvl1pPr>
            <a:lvl2pPr marL="0" indent="0" algn="ctr">
              <a:spcBef>
                <a:spcPts val="0"/>
              </a:spcBef>
              <a:buSzTx/>
              <a:buNone/>
              <a:defRPr sz="2700"/>
            </a:lvl2pPr>
            <a:lvl3pPr marL="0" indent="0" algn="ctr">
              <a:spcBef>
                <a:spcPts val="0"/>
              </a:spcBef>
              <a:buSzTx/>
              <a:buNone/>
              <a:defRPr sz="2700"/>
            </a:lvl3pPr>
            <a:lvl4pPr marL="0" indent="0" algn="ctr">
              <a:spcBef>
                <a:spcPts val="0"/>
              </a:spcBef>
              <a:buSzTx/>
              <a:buNone/>
              <a:defRPr sz="2700"/>
            </a:lvl4pPr>
            <a:lvl5pPr marL="0" indent="0" algn="ctr">
              <a:spcBef>
                <a:spcPts val="0"/>
              </a:spcBef>
              <a:buSzTx/>
              <a:buNone/>
              <a:defRPr sz="2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21159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View of beach and sea from a grassy sand dune"/>
          <p:cNvSpPr>
            <a:spLocks noGrp="1"/>
          </p:cNvSpPr>
          <p:nvPr>
            <p:ph type="pic" idx="21"/>
          </p:nvPr>
        </p:nvSpPr>
        <p:spPr>
          <a:xfrm>
            <a:off x="1562984" y="-196850"/>
            <a:ext cx="9067801" cy="60452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317500" y="4756150"/>
            <a:ext cx="11557000" cy="1003300"/>
          </a:xfrm>
          <a:prstGeom prst="rect">
            <a:avLst/>
          </a:prstGeom>
        </p:spPr>
        <p:txBody>
          <a:bodyPr anchor="b"/>
          <a:lstStyle/>
          <a:p>
            <a:r>
              <a:t>Title Text</a:t>
            </a:r>
          </a:p>
        </p:txBody>
      </p:sp>
      <p:sp>
        <p:nvSpPr>
          <p:cNvPr id="22" name="Body Level One…"/>
          <p:cNvSpPr txBox="1">
            <a:spLocks noGrp="1"/>
          </p:cNvSpPr>
          <p:nvPr>
            <p:ph type="body" sz="quarter" idx="1"/>
          </p:nvPr>
        </p:nvSpPr>
        <p:spPr>
          <a:xfrm>
            <a:off x="317500" y="5721350"/>
            <a:ext cx="11557000" cy="793750"/>
          </a:xfrm>
          <a:prstGeom prst="rect">
            <a:avLst/>
          </a:prstGeom>
        </p:spPr>
        <p:txBody>
          <a:bodyPr anchor="t"/>
          <a:lstStyle>
            <a:lvl1pPr marL="0" indent="0" algn="ctr">
              <a:spcBef>
                <a:spcPts val="0"/>
              </a:spcBef>
              <a:buSzTx/>
              <a:buNone/>
              <a:defRPr sz="2700"/>
            </a:lvl1pPr>
            <a:lvl2pPr marL="0" indent="0" algn="ctr">
              <a:spcBef>
                <a:spcPts val="0"/>
              </a:spcBef>
              <a:buSzTx/>
              <a:buNone/>
              <a:defRPr sz="2700"/>
            </a:lvl2pPr>
            <a:lvl3pPr marL="0" indent="0" algn="ctr">
              <a:spcBef>
                <a:spcPts val="0"/>
              </a:spcBef>
              <a:buSzTx/>
              <a:buNone/>
              <a:defRPr sz="2700"/>
            </a:lvl3pPr>
            <a:lvl4pPr marL="0" indent="0" algn="ctr">
              <a:spcBef>
                <a:spcPts val="0"/>
              </a:spcBef>
              <a:buSzTx/>
              <a:buNone/>
              <a:defRPr sz="2700"/>
            </a:lvl4pPr>
            <a:lvl5pPr marL="0" indent="0" algn="ctr">
              <a:spcBef>
                <a:spcPts val="0"/>
              </a:spcBef>
              <a:buSzTx/>
              <a:buNone/>
              <a:defRPr sz="2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9525913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889000" y="2266950"/>
            <a:ext cx="10414000" cy="23241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7399187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Heron flying low over a beach with a short fence in the foreground"/>
          <p:cNvSpPr>
            <a:spLocks noGrp="1"/>
          </p:cNvSpPr>
          <p:nvPr>
            <p:ph type="pic" sz="half" idx="21"/>
          </p:nvPr>
        </p:nvSpPr>
        <p:spPr>
          <a:xfrm>
            <a:off x="6413500" y="476250"/>
            <a:ext cx="5734050" cy="573405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825500" y="476250"/>
            <a:ext cx="5111750" cy="2774950"/>
          </a:xfrm>
          <a:prstGeom prst="rect">
            <a:avLst/>
          </a:prstGeom>
        </p:spPr>
        <p:txBody>
          <a:bodyPr anchor="b"/>
          <a:lstStyle>
            <a:lvl1pPr>
              <a:defRPr sz="4200"/>
            </a:lvl1pPr>
          </a:lstStyle>
          <a:p>
            <a:r>
              <a:t>Title Text</a:t>
            </a:r>
          </a:p>
        </p:txBody>
      </p:sp>
      <p:sp>
        <p:nvSpPr>
          <p:cNvPr id="40" name="Body Level One…"/>
          <p:cNvSpPr txBox="1">
            <a:spLocks noGrp="1"/>
          </p:cNvSpPr>
          <p:nvPr>
            <p:ph type="body" sz="quarter" idx="1"/>
          </p:nvPr>
        </p:nvSpPr>
        <p:spPr>
          <a:xfrm>
            <a:off x="825500" y="3263900"/>
            <a:ext cx="5111750" cy="2863850"/>
          </a:xfrm>
          <a:prstGeom prst="rect">
            <a:avLst/>
          </a:prstGeom>
        </p:spPr>
        <p:txBody>
          <a:bodyPr anchor="t"/>
          <a:lstStyle>
            <a:lvl1pPr marL="0" indent="0" algn="ctr">
              <a:spcBef>
                <a:spcPts val="0"/>
              </a:spcBef>
              <a:buSzTx/>
              <a:buNone/>
              <a:defRPr sz="2700"/>
            </a:lvl1pPr>
            <a:lvl2pPr marL="0" indent="0" algn="ctr">
              <a:spcBef>
                <a:spcPts val="0"/>
              </a:spcBef>
              <a:buSzTx/>
              <a:buNone/>
              <a:defRPr sz="2700"/>
            </a:lvl2pPr>
            <a:lvl3pPr marL="0" indent="0" algn="ctr">
              <a:spcBef>
                <a:spcPts val="0"/>
              </a:spcBef>
              <a:buSzTx/>
              <a:buNone/>
              <a:defRPr sz="2700"/>
            </a:lvl3pPr>
            <a:lvl4pPr marL="0" indent="0" algn="ctr">
              <a:spcBef>
                <a:spcPts val="0"/>
              </a:spcBef>
              <a:buSzTx/>
              <a:buNone/>
              <a:defRPr sz="2700"/>
            </a:lvl4pPr>
            <a:lvl5pPr marL="0" indent="0" algn="ctr">
              <a:spcBef>
                <a:spcPts val="0"/>
              </a:spcBef>
              <a:buSzTx/>
              <a:buNone/>
              <a:defRPr sz="2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000894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2189696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2400"/>
            </a:lvl1pPr>
            <a:lvl2pPr>
              <a:defRPr sz="2400"/>
            </a:lvl2pPr>
            <a:lvl3pPr>
              <a:defRPr sz="2400"/>
            </a:lvl3pPr>
            <a:lvl4pPr>
              <a:defRPr sz="2400"/>
            </a:lvl4pPr>
            <a:lvl5pPr>
              <a:defRPr sz="24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5605117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andy path between two hills leading to the ocean"/>
          <p:cNvSpPr>
            <a:spLocks noGrp="1"/>
          </p:cNvSpPr>
          <p:nvPr>
            <p:ph type="pic" sz="half" idx="21"/>
          </p:nvPr>
        </p:nvSpPr>
        <p:spPr>
          <a:xfrm>
            <a:off x="5480050" y="1574800"/>
            <a:ext cx="6972300" cy="46482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844550" y="1574800"/>
            <a:ext cx="5111750" cy="4648200"/>
          </a:xfrm>
          <a:prstGeom prst="rect">
            <a:avLst/>
          </a:prstGeom>
        </p:spPr>
        <p:txBody>
          <a:bodyPr/>
          <a:lstStyle>
            <a:lvl1pPr marL="279400" indent="-279400">
              <a:spcBef>
                <a:spcPts val="2250"/>
              </a:spcBef>
              <a:defRPr sz="1900"/>
            </a:lvl1pPr>
            <a:lvl2pPr marL="558800" indent="-279400">
              <a:spcBef>
                <a:spcPts val="2250"/>
              </a:spcBef>
              <a:defRPr sz="1900"/>
            </a:lvl2pPr>
            <a:lvl3pPr marL="838200" indent="-279400">
              <a:spcBef>
                <a:spcPts val="2250"/>
              </a:spcBef>
              <a:defRPr sz="1900"/>
            </a:lvl3pPr>
            <a:lvl4pPr marL="1117600" indent="-279400">
              <a:spcBef>
                <a:spcPts val="2250"/>
              </a:spcBef>
              <a:defRPr sz="1900"/>
            </a:lvl4pPr>
            <a:lvl5pPr marL="1397000" indent="-279400">
              <a:spcBef>
                <a:spcPts val="2250"/>
              </a:spcBef>
              <a:defRPr sz="19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2021985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844550" y="889000"/>
            <a:ext cx="10502900" cy="5080000"/>
          </a:xfrm>
          <a:prstGeom prst="rect">
            <a:avLst/>
          </a:prstGeom>
        </p:spPr>
        <p:txBody>
          <a:bodyPr/>
          <a:lstStyle>
            <a:lvl1pPr>
              <a:defRPr sz="2400"/>
            </a:lvl1pPr>
            <a:lvl2pPr>
              <a:defRPr sz="2400"/>
            </a:lvl2pPr>
            <a:lvl3pPr>
              <a:defRPr sz="2400"/>
            </a:lvl3pPr>
            <a:lvl4pPr>
              <a:defRPr sz="2400"/>
            </a:lvl4pPr>
            <a:lvl5pPr>
              <a:defRPr sz="24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914556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DD7C-48A2-B14B-9843-79587DC85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7E2706-0399-C846-BD9C-A38ADDD926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BA601-4B0E-474A-AB55-715728B62089}"/>
              </a:ext>
            </a:extLst>
          </p:cNvPr>
          <p:cNvSpPr>
            <a:spLocks noGrp="1"/>
          </p:cNvSpPr>
          <p:nvPr>
            <p:ph type="dt" sz="half" idx="10"/>
          </p:nvPr>
        </p:nvSpPr>
        <p:spPr/>
        <p:txBody>
          <a:bodyPr/>
          <a:lstStyle/>
          <a:p>
            <a:fld id="{378E180F-39C3-BE44-B90E-3741B221DA12}" type="datetime1">
              <a:rPr lang="en-US" smtClean="0"/>
              <a:t>6/21/22</a:t>
            </a:fld>
            <a:endParaRPr lang="en-US"/>
          </a:p>
        </p:txBody>
      </p:sp>
      <p:sp>
        <p:nvSpPr>
          <p:cNvPr id="5" name="Footer Placeholder 4">
            <a:extLst>
              <a:ext uri="{FF2B5EF4-FFF2-40B4-BE49-F238E27FC236}">
                <a16:creationId xmlns:a16="http://schemas.microsoft.com/office/drawing/2014/main" id="{CD5D749D-A1E5-1E4C-8E15-0BF69625F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FD8E6-4C49-9B46-A018-B439BCB2AE07}"/>
              </a:ext>
            </a:extLst>
          </p:cNvPr>
          <p:cNvSpPr>
            <a:spLocks noGrp="1"/>
          </p:cNvSpPr>
          <p:nvPr>
            <p:ph type="sldNum" sz="quarter" idx="12"/>
          </p:nvPr>
        </p:nvSpPr>
        <p:spPr/>
        <p:txBody>
          <a:bodyPr/>
          <a:lstStyle/>
          <a:p>
            <a:fld id="{C4525E55-99CE-D54F-9679-4F00051112D4}" type="slidenum">
              <a:rPr lang="en-US" smtClean="0"/>
              <a:t>‹#›</a:t>
            </a:fld>
            <a:endParaRPr lang="en-US"/>
          </a:p>
        </p:txBody>
      </p:sp>
    </p:spTree>
    <p:extLst>
      <p:ext uri="{BB962C8B-B14F-4D97-AF65-F5344CB8AC3E}">
        <p14:creationId xmlns:p14="http://schemas.microsoft.com/office/powerpoint/2010/main" val="1571471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andy path between two hills leading to the ocean"/>
          <p:cNvSpPr>
            <a:spLocks noGrp="1"/>
          </p:cNvSpPr>
          <p:nvPr>
            <p:ph type="pic" sz="quarter" idx="21"/>
          </p:nvPr>
        </p:nvSpPr>
        <p:spPr>
          <a:xfrm>
            <a:off x="7650163" y="3524250"/>
            <a:ext cx="4162425" cy="2774950"/>
          </a:xfrm>
          <a:prstGeom prst="rect">
            <a:avLst/>
          </a:prstGeom>
        </p:spPr>
        <p:txBody>
          <a:bodyPr lIns="91439" tIns="45719" rIns="91439" bIns="45719" anchor="t">
            <a:noAutofit/>
          </a:bodyPr>
          <a:lstStyle/>
          <a:p>
            <a:endParaRPr/>
          </a:p>
        </p:txBody>
      </p:sp>
      <p:sp>
        <p:nvSpPr>
          <p:cNvPr id="84" name="Heron flying low over a beach with a short fence in the foreground"/>
          <p:cNvSpPr>
            <a:spLocks noGrp="1"/>
          </p:cNvSpPr>
          <p:nvPr>
            <p:ph type="pic" sz="quarter" idx="22"/>
          </p:nvPr>
        </p:nvSpPr>
        <p:spPr>
          <a:xfrm>
            <a:off x="7880350" y="431800"/>
            <a:ext cx="3702050" cy="3702050"/>
          </a:xfrm>
          <a:prstGeom prst="rect">
            <a:avLst/>
          </a:prstGeom>
        </p:spPr>
        <p:txBody>
          <a:bodyPr lIns="91439" tIns="45719" rIns="91439" bIns="45719" anchor="t">
            <a:noAutofit/>
          </a:bodyPr>
          <a:lstStyle/>
          <a:p>
            <a:endParaRPr/>
          </a:p>
        </p:txBody>
      </p:sp>
      <p:sp>
        <p:nvSpPr>
          <p:cNvPr id="85" name="View of beach and sea from a grassy sand dune"/>
          <p:cNvSpPr>
            <a:spLocks noGrp="1"/>
          </p:cNvSpPr>
          <p:nvPr>
            <p:ph type="pic" idx="23"/>
          </p:nvPr>
        </p:nvSpPr>
        <p:spPr>
          <a:xfrm>
            <a:off x="-495300" y="565150"/>
            <a:ext cx="8601075" cy="573405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45644766"/>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193800" y="4476750"/>
            <a:ext cx="9810750" cy="348813"/>
          </a:xfrm>
          <a:prstGeom prst="rect">
            <a:avLst/>
          </a:prstGeom>
        </p:spPr>
        <p:txBody>
          <a:bodyPr anchor="t">
            <a:spAutoFit/>
          </a:bodyPr>
          <a:lstStyle>
            <a:lvl1pPr marL="0" indent="0" algn="ctr">
              <a:spcBef>
                <a:spcPts val="0"/>
              </a:spcBef>
              <a:buSzTx/>
              <a:buNone/>
              <a:defRPr sz="1600" i="1"/>
            </a:lvl1pPr>
          </a:lstStyle>
          <a:p>
            <a:r>
              <a:t>–Johnny Appleseed</a:t>
            </a:r>
          </a:p>
        </p:txBody>
      </p:sp>
      <p:sp>
        <p:nvSpPr>
          <p:cNvPr id="94" name="“Type a quote here.”"/>
          <p:cNvSpPr txBox="1">
            <a:spLocks noGrp="1"/>
          </p:cNvSpPr>
          <p:nvPr>
            <p:ph type="body" sz="quarter" idx="22"/>
          </p:nvPr>
        </p:nvSpPr>
        <p:spPr>
          <a:xfrm>
            <a:off x="1193800" y="3008888"/>
            <a:ext cx="9810750" cy="471924"/>
          </a:xfrm>
          <a:prstGeom prst="rect">
            <a:avLst/>
          </a:prstGeom>
        </p:spPr>
        <p:txBody>
          <a:bodyPr>
            <a:spAutoFit/>
          </a:bodyPr>
          <a:lstStyle>
            <a:lvl1pPr marL="0" indent="0" algn="ctr">
              <a:spcBef>
                <a:spcPts val="0"/>
              </a:spcBef>
              <a:buSzTx/>
              <a:buNone/>
              <a:defRPr sz="2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2762866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View of beach and sea from a grassy sand dune"/>
          <p:cNvSpPr>
            <a:spLocks noGrp="1"/>
          </p:cNvSpPr>
          <p:nvPr>
            <p:ph type="pic" idx="21"/>
          </p:nvPr>
        </p:nvSpPr>
        <p:spPr>
          <a:xfrm>
            <a:off x="-25400" y="-635000"/>
            <a:ext cx="12242800" cy="81618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06571172"/>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6709024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DA1D-34E1-9747-9587-796D80AC4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0A007B-FAEA-5D4A-A173-CD2053EB5A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E5A190-970C-074A-B2C7-B74BABE6E0AC}"/>
              </a:ext>
            </a:extLst>
          </p:cNvPr>
          <p:cNvSpPr>
            <a:spLocks noGrp="1"/>
          </p:cNvSpPr>
          <p:nvPr>
            <p:ph type="dt" sz="half" idx="10"/>
          </p:nvPr>
        </p:nvSpPr>
        <p:spPr/>
        <p:txBody>
          <a:bodyPr/>
          <a:lstStyle/>
          <a:p>
            <a:fld id="{FCEE72D4-4959-0946-9E2B-4F18FEC09C8F}" type="datetime1">
              <a:rPr lang="en-US" smtClean="0"/>
              <a:t>6/21/22</a:t>
            </a:fld>
            <a:endParaRPr lang="en-US"/>
          </a:p>
        </p:txBody>
      </p:sp>
      <p:sp>
        <p:nvSpPr>
          <p:cNvPr id="5" name="Footer Placeholder 4">
            <a:extLst>
              <a:ext uri="{FF2B5EF4-FFF2-40B4-BE49-F238E27FC236}">
                <a16:creationId xmlns:a16="http://schemas.microsoft.com/office/drawing/2014/main" id="{766F79D8-9C51-9D46-813F-90BCD6C6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2A6FD-D4BC-6244-A9C1-F8707CF6D9AE}"/>
              </a:ext>
            </a:extLst>
          </p:cNvPr>
          <p:cNvSpPr>
            <a:spLocks noGrp="1"/>
          </p:cNvSpPr>
          <p:nvPr>
            <p:ph type="sldNum" sz="quarter" idx="12"/>
          </p:nvPr>
        </p:nvSpPr>
        <p:spPr/>
        <p:txBody>
          <a:bodyPr/>
          <a:lstStyle/>
          <a:p>
            <a:fld id="{C4525E55-99CE-D54F-9679-4F00051112D4}" type="slidenum">
              <a:rPr lang="en-US" smtClean="0"/>
              <a:t>‹#›</a:t>
            </a:fld>
            <a:endParaRPr lang="en-US"/>
          </a:p>
        </p:txBody>
      </p:sp>
    </p:spTree>
    <p:extLst>
      <p:ext uri="{BB962C8B-B14F-4D97-AF65-F5344CB8AC3E}">
        <p14:creationId xmlns:p14="http://schemas.microsoft.com/office/powerpoint/2010/main" val="56173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2DE0-1E92-6544-BE58-971CA5DA44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F16F-DC11-B94B-B572-F7DA1DD066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4099BF-9893-634A-A2E0-B79F42F65A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B84858-DF04-1942-823A-6F863CD93B32}"/>
              </a:ext>
            </a:extLst>
          </p:cNvPr>
          <p:cNvSpPr>
            <a:spLocks noGrp="1"/>
          </p:cNvSpPr>
          <p:nvPr>
            <p:ph type="dt" sz="half" idx="10"/>
          </p:nvPr>
        </p:nvSpPr>
        <p:spPr/>
        <p:txBody>
          <a:bodyPr/>
          <a:lstStyle/>
          <a:p>
            <a:fld id="{37C111FF-0B4A-8E4D-AC41-23E8CBE23951}" type="datetime1">
              <a:rPr lang="en-US" smtClean="0"/>
              <a:t>6/21/22</a:t>
            </a:fld>
            <a:endParaRPr lang="en-US"/>
          </a:p>
        </p:txBody>
      </p:sp>
      <p:sp>
        <p:nvSpPr>
          <p:cNvPr id="6" name="Footer Placeholder 5">
            <a:extLst>
              <a:ext uri="{FF2B5EF4-FFF2-40B4-BE49-F238E27FC236}">
                <a16:creationId xmlns:a16="http://schemas.microsoft.com/office/drawing/2014/main" id="{869B9636-1C6B-8740-9F31-46CC6F969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0AC5FF-636E-5F41-B2BB-0B93F329982C}"/>
              </a:ext>
            </a:extLst>
          </p:cNvPr>
          <p:cNvSpPr>
            <a:spLocks noGrp="1"/>
          </p:cNvSpPr>
          <p:nvPr>
            <p:ph type="sldNum" sz="quarter" idx="12"/>
          </p:nvPr>
        </p:nvSpPr>
        <p:spPr/>
        <p:txBody>
          <a:bodyPr/>
          <a:lstStyle/>
          <a:p>
            <a:fld id="{C4525E55-99CE-D54F-9679-4F00051112D4}" type="slidenum">
              <a:rPr lang="en-US" smtClean="0"/>
              <a:t>‹#›</a:t>
            </a:fld>
            <a:endParaRPr lang="en-US"/>
          </a:p>
        </p:txBody>
      </p:sp>
    </p:spTree>
    <p:extLst>
      <p:ext uri="{BB962C8B-B14F-4D97-AF65-F5344CB8AC3E}">
        <p14:creationId xmlns:p14="http://schemas.microsoft.com/office/powerpoint/2010/main" val="310477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916C-4273-3745-B5CB-376A510C23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D653F5-01D1-6644-9D42-C8AA2A0B9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077AD-6A7A-AF48-94B9-AAC550D54D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36A369-F6AB-4B48-A4EB-BC6C98E29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7AEF0D-EDBF-0B4F-8E68-20AB03FE65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37745D-2B17-454E-9524-4D20896B5E04}"/>
              </a:ext>
            </a:extLst>
          </p:cNvPr>
          <p:cNvSpPr>
            <a:spLocks noGrp="1"/>
          </p:cNvSpPr>
          <p:nvPr>
            <p:ph type="dt" sz="half" idx="10"/>
          </p:nvPr>
        </p:nvSpPr>
        <p:spPr/>
        <p:txBody>
          <a:bodyPr/>
          <a:lstStyle/>
          <a:p>
            <a:fld id="{CF11D3F7-E8CB-B64E-9929-39C441B40F4F}" type="datetime1">
              <a:rPr lang="en-US" smtClean="0"/>
              <a:t>6/21/22</a:t>
            </a:fld>
            <a:endParaRPr lang="en-US"/>
          </a:p>
        </p:txBody>
      </p:sp>
      <p:sp>
        <p:nvSpPr>
          <p:cNvPr id="8" name="Footer Placeholder 7">
            <a:extLst>
              <a:ext uri="{FF2B5EF4-FFF2-40B4-BE49-F238E27FC236}">
                <a16:creationId xmlns:a16="http://schemas.microsoft.com/office/drawing/2014/main" id="{989A5C65-2368-484D-B99D-33D9C4FCDF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BB4E96-2608-6148-9107-FAE15CCF11DE}"/>
              </a:ext>
            </a:extLst>
          </p:cNvPr>
          <p:cNvSpPr>
            <a:spLocks noGrp="1"/>
          </p:cNvSpPr>
          <p:nvPr>
            <p:ph type="sldNum" sz="quarter" idx="12"/>
          </p:nvPr>
        </p:nvSpPr>
        <p:spPr/>
        <p:txBody>
          <a:bodyPr/>
          <a:lstStyle/>
          <a:p>
            <a:fld id="{C4525E55-99CE-D54F-9679-4F00051112D4}" type="slidenum">
              <a:rPr lang="en-US" smtClean="0"/>
              <a:t>‹#›</a:t>
            </a:fld>
            <a:endParaRPr lang="en-US"/>
          </a:p>
        </p:txBody>
      </p:sp>
    </p:spTree>
    <p:extLst>
      <p:ext uri="{BB962C8B-B14F-4D97-AF65-F5344CB8AC3E}">
        <p14:creationId xmlns:p14="http://schemas.microsoft.com/office/powerpoint/2010/main" val="89168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7561-B4E8-8F4D-BF20-54DD125F3B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487A9C-75A4-5847-846F-69435140AADD}"/>
              </a:ext>
            </a:extLst>
          </p:cNvPr>
          <p:cNvSpPr>
            <a:spLocks noGrp="1"/>
          </p:cNvSpPr>
          <p:nvPr>
            <p:ph type="dt" sz="half" idx="10"/>
          </p:nvPr>
        </p:nvSpPr>
        <p:spPr/>
        <p:txBody>
          <a:bodyPr/>
          <a:lstStyle/>
          <a:p>
            <a:fld id="{ACDF6A7E-E053-8147-B376-FEEFB115D848}" type="datetime1">
              <a:rPr lang="en-US" smtClean="0"/>
              <a:t>6/21/22</a:t>
            </a:fld>
            <a:endParaRPr lang="en-US"/>
          </a:p>
        </p:txBody>
      </p:sp>
      <p:sp>
        <p:nvSpPr>
          <p:cNvPr id="4" name="Footer Placeholder 3">
            <a:extLst>
              <a:ext uri="{FF2B5EF4-FFF2-40B4-BE49-F238E27FC236}">
                <a16:creationId xmlns:a16="http://schemas.microsoft.com/office/drawing/2014/main" id="{68BB75DB-9DE1-7F49-A04E-920FBB9741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BC2A0-F252-BD4F-AA31-0D3089BA054E}"/>
              </a:ext>
            </a:extLst>
          </p:cNvPr>
          <p:cNvSpPr>
            <a:spLocks noGrp="1"/>
          </p:cNvSpPr>
          <p:nvPr>
            <p:ph type="sldNum" sz="quarter" idx="12"/>
          </p:nvPr>
        </p:nvSpPr>
        <p:spPr/>
        <p:txBody>
          <a:bodyPr/>
          <a:lstStyle/>
          <a:p>
            <a:fld id="{C4525E55-99CE-D54F-9679-4F00051112D4}" type="slidenum">
              <a:rPr lang="en-US" smtClean="0"/>
              <a:t>‹#›</a:t>
            </a:fld>
            <a:endParaRPr lang="en-US"/>
          </a:p>
        </p:txBody>
      </p:sp>
    </p:spTree>
    <p:extLst>
      <p:ext uri="{BB962C8B-B14F-4D97-AF65-F5344CB8AC3E}">
        <p14:creationId xmlns:p14="http://schemas.microsoft.com/office/powerpoint/2010/main" val="312897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635A7A-B4B9-834D-A4A6-B152DB5633B0}"/>
              </a:ext>
            </a:extLst>
          </p:cNvPr>
          <p:cNvSpPr>
            <a:spLocks noGrp="1"/>
          </p:cNvSpPr>
          <p:nvPr>
            <p:ph type="dt" sz="half" idx="10"/>
          </p:nvPr>
        </p:nvSpPr>
        <p:spPr/>
        <p:txBody>
          <a:bodyPr/>
          <a:lstStyle/>
          <a:p>
            <a:fld id="{67B0A537-A63E-FB4E-89E2-D9BC1DEA480C}" type="datetime1">
              <a:rPr lang="en-US" smtClean="0"/>
              <a:t>6/21/22</a:t>
            </a:fld>
            <a:endParaRPr lang="en-US"/>
          </a:p>
        </p:txBody>
      </p:sp>
      <p:sp>
        <p:nvSpPr>
          <p:cNvPr id="3" name="Footer Placeholder 2">
            <a:extLst>
              <a:ext uri="{FF2B5EF4-FFF2-40B4-BE49-F238E27FC236}">
                <a16:creationId xmlns:a16="http://schemas.microsoft.com/office/drawing/2014/main" id="{416102B6-74A6-834B-8A73-88998C2453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0AB92A-910E-F342-8D78-798B1F23B09B}"/>
              </a:ext>
            </a:extLst>
          </p:cNvPr>
          <p:cNvSpPr>
            <a:spLocks noGrp="1"/>
          </p:cNvSpPr>
          <p:nvPr>
            <p:ph type="sldNum" sz="quarter" idx="12"/>
          </p:nvPr>
        </p:nvSpPr>
        <p:spPr/>
        <p:txBody>
          <a:bodyPr/>
          <a:lstStyle/>
          <a:p>
            <a:fld id="{C4525E55-99CE-D54F-9679-4F00051112D4}" type="slidenum">
              <a:rPr lang="en-US" smtClean="0"/>
              <a:t>‹#›</a:t>
            </a:fld>
            <a:endParaRPr lang="en-US"/>
          </a:p>
        </p:txBody>
      </p:sp>
    </p:spTree>
    <p:extLst>
      <p:ext uri="{BB962C8B-B14F-4D97-AF65-F5344CB8AC3E}">
        <p14:creationId xmlns:p14="http://schemas.microsoft.com/office/powerpoint/2010/main" val="377991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DB22-5844-B44A-A114-4F327114C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6C2799-5DCA-184B-B64F-6A459B35C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4572CD-5353-6E41-996C-457ACE05B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CD6CB-A558-F34F-A638-F145A76C7F8D}"/>
              </a:ext>
            </a:extLst>
          </p:cNvPr>
          <p:cNvSpPr>
            <a:spLocks noGrp="1"/>
          </p:cNvSpPr>
          <p:nvPr>
            <p:ph type="dt" sz="half" idx="10"/>
          </p:nvPr>
        </p:nvSpPr>
        <p:spPr/>
        <p:txBody>
          <a:bodyPr/>
          <a:lstStyle/>
          <a:p>
            <a:fld id="{ACFC4CA3-6108-FA4B-A1E8-7911BE37F42B}" type="datetime1">
              <a:rPr lang="en-US" smtClean="0"/>
              <a:t>6/21/22</a:t>
            </a:fld>
            <a:endParaRPr lang="en-US"/>
          </a:p>
        </p:txBody>
      </p:sp>
      <p:sp>
        <p:nvSpPr>
          <p:cNvPr id="6" name="Footer Placeholder 5">
            <a:extLst>
              <a:ext uri="{FF2B5EF4-FFF2-40B4-BE49-F238E27FC236}">
                <a16:creationId xmlns:a16="http://schemas.microsoft.com/office/drawing/2014/main" id="{2C84AEC6-F812-6F42-ABF7-0A916F931B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169CFC-9E01-254A-8EF6-944EB8BF1797}"/>
              </a:ext>
            </a:extLst>
          </p:cNvPr>
          <p:cNvSpPr>
            <a:spLocks noGrp="1"/>
          </p:cNvSpPr>
          <p:nvPr>
            <p:ph type="sldNum" sz="quarter" idx="12"/>
          </p:nvPr>
        </p:nvSpPr>
        <p:spPr/>
        <p:txBody>
          <a:bodyPr/>
          <a:lstStyle/>
          <a:p>
            <a:fld id="{C4525E55-99CE-D54F-9679-4F00051112D4}" type="slidenum">
              <a:rPr lang="en-US" smtClean="0"/>
              <a:t>‹#›</a:t>
            </a:fld>
            <a:endParaRPr lang="en-US"/>
          </a:p>
        </p:txBody>
      </p:sp>
    </p:spTree>
    <p:extLst>
      <p:ext uri="{BB962C8B-B14F-4D97-AF65-F5344CB8AC3E}">
        <p14:creationId xmlns:p14="http://schemas.microsoft.com/office/powerpoint/2010/main" val="283551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CE4E-7B5E-B147-9808-8CBF1C0B7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A073B0-C59C-C44B-A619-F1CDE441F1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CC9ECB-B189-7A4A-B9C7-FB3FC0F5E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D6422-4D87-E74F-8E2D-8B1DA534420A}"/>
              </a:ext>
            </a:extLst>
          </p:cNvPr>
          <p:cNvSpPr>
            <a:spLocks noGrp="1"/>
          </p:cNvSpPr>
          <p:nvPr>
            <p:ph type="dt" sz="half" idx="10"/>
          </p:nvPr>
        </p:nvSpPr>
        <p:spPr/>
        <p:txBody>
          <a:bodyPr/>
          <a:lstStyle/>
          <a:p>
            <a:fld id="{AEA0B7EB-E8AF-7D42-96DE-37E312F3FB86}" type="datetime1">
              <a:rPr lang="en-US" smtClean="0"/>
              <a:t>6/21/22</a:t>
            </a:fld>
            <a:endParaRPr lang="en-US"/>
          </a:p>
        </p:txBody>
      </p:sp>
      <p:sp>
        <p:nvSpPr>
          <p:cNvPr id="6" name="Footer Placeholder 5">
            <a:extLst>
              <a:ext uri="{FF2B5EF4-FFF2-40B4-BE49-F238E27FC236}">
                <a16:creationId xmlns:a16="http://schemas.microsoft.com/office/drawing/2014/main" id="{62B97B7B-34DA-9448-B16D-F7CA19EB6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76535-DDE1-0148-81CB-A99CCF7E9BB6}"/>
              </a:ext>
            </a:extLst>
          </p:cNvPr>
          <p:cNvSpPr>
            <a:spLocks noGrp="1"/>
          </p:cNvSpPr>
          <p:nvPr>
            <p:ph type="sldNum" sz="quarter" idx="12"/>
          </p:nvPr>
        </p:nvSpPr>
        <p:spPr/>
        <p:txBody>
          <a:bodyPr/>
          <a:lstStyle/>
          <a:p>
            <a:fld id="{C4525E55-99CE-D54F-9679-4F00051112D4}" type="slidenum">
              <a:rPr lang="en-US" smtClean="0"/>
              <a:t>‹#›</a:t>
            </a:fld>
            <a:endParaRPr lang="en-US"/>
          </a:p>
        </p:txBody>
      </p:sp>
    </p:spTree>
    <p:extLst>
      <p:ext uri="{BB962C8B-B14F-4D97-AF65-F5344CB8AC3E}">
        <p14:creationId xmlns:p14="http://schemas.microsoft.com/office/powerpoint/2010/main" val="195188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3A3B23-F2D1-DB48-B506-8EB6322E4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468A42-1082-7D4F-8044-3259E950C8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29347-5EAC-BA4D-8361-9DB9769174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panose="020B0502020104020203" pitchFamily="34" charset="-79"/>
                <a:cs typeface="Gill Sans" panose="020B0502020104020203" pitchFamily="34" charset="-79"/>
              </a:defRPr>
            </a:lvl1pPr>
          </a:lstStyle>
          <a:p>
            <a:fld id="{F3245427-9440-AB4E-9C5C-3AD9484B8612}" type="datetime1">
              <a:rPr lang="en-US" smtClean="0"/>
              <a:t>6/21/22</a:t>
            </a:fld>
            <a:endParaRPr lang="en-US"/>
          </a:p>
        </p:txBody>
      </p:sp>
      <p:sp>
        <p:nvSpPr>
          <p:cNvPr id="5" name="Footer Placeholder 4">
            <a:extLst>
              <a:ext uri="{FF2B5EF4-FFF2-40B4-BE49-F238E27FC236}">
                <a16:creationId xmlns:a16="http://schemas.microsoft.com/office/drawing/2014/main" id="{F316F26D-9285-3241-BBA2-849FD913C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panose="020B0502020104020203" pitchFamily="34" charset="-79"/>
                <a:cs typeface="Gill Sans" panose="020B0502020104020203" pitchFamily="34" charset="-79"/>
              </a:defRPr>
            </a:lvl1pPr>
          </a:lstStyle>
          <a:p>
            <a:endParaRPr lang="en-US"/>
          </a:p>
        </p:txBody>
      </p:sp>
      <p:sp>
        <p:nvSpPr>
          <p:cNvPr id="6" name="Slide Number Placeholder 5">
            <a:extLst>
              <a:ext uri="{FF2B5EF4-FFF2-40B4-BE49-F238E27FC236}">
                <a16:creationId xmlns:a16="http://schemas.microsoft.com/office/drawing/2014/main" id="{18F1A42D-FF6D-EE4C-9D60-7B74BC97CE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panose="020B0502020104020203" pitchFamily="34" charset="-79"/>
                <a:cs typeface="Gill Sans" panose="020B0502020104020203" pitchFamily="34" charset="-79"/>
              </a:defRPr>
            </a:lvl1pPr>
          </a:lstStyle>
          <a:p>
            <a:fld id="{C4525E55-99CE-D54F-9679-4F00051112D4}" type="slidenum">
              <a:rPr lang="en-US" smtClean="0"/>
              <a:pPr/>
              <a:t>‹#›</a:t>
            </a:fld>
            <a:endParaRPr lang="en-US"/>
          </a:p>
        </p:txBody>
      </p:sp>
    </p:spTree>
    <p:extLst>
      <p:ext uri="{BB962C8B-B14F-4D97-AF65-F5344CB8AC3E}">
        <p14:creationId xmlns:p14="http://schemas.microsoft.com/office/powerpoint/2010/main" val="2773773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i="0" kern="1200">
          <a:solidFill>
            <a:schemeClr val="tx1"/>
          </a:solidFill>
          <a:latin typeface="Gill Sans" panose="020B0502020104020203" pitchFamily="34" charset="-79"/>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ill Sans" panose="020B0502020104020203" pitchFamily="34" charset="-79"/>
          <a:ea typeface="+mn-ea"/>
          <a:cs typeface="Gill Sans" panose="020B05020201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ill Sans" panose="020B0502020104020203" pitchFamily="34" charset="-79"/>
          <a:ea typeface="+mn-ea"/>
          <a:cs typeface="Gill Sans" panose="020B05020201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ill Sans" panose="020B0502020104020203" pitchFamily="34" charset="-79"/>
          <a:ea typeface="+mn-ea"/>
          <a:cs typeface="Gill Sans" panose="020B05020201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mn-ea"/>
          <a:cs typeface="Gill Sans" panose="020B05020201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mn-ea"/>
          <a:cs typeface="Gill Sans" panose="020B05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44550" y="177800"/>
            <a:ext cx="10502900" cy="1143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Slide Number"/>
          <p:cNvSpPr txBox="1">
            <a:spLocks noGrp="1"/>
          </p:cNvSpPr>
          <p:nvPr>
            <p:ph type="sldNum" sz="quarter" idx="2"/>
          </p:nvPr>
        </p:nvSpPr>
        <p:spPr>
          <a:xfrm>
            <a:off x="5979516" y="6540500"/>
            <a:ext cx="267702" cy="287258"/>
          </a:xfrm>
          <a:prstGeom prst="rect">
            <a:avLst/>
          </a:prstGeom>
          <a:ln w="12700">
            <a:miter lim="400000"/>
          </a:ln>
        </p:spPr>
        <p:txBody>
          <a:bodyPr wrap="none" lIns="50800" tIns="50800" rIns="50800" bIns="50800">
            <a:spAutoFit/>
          </a:bodyPr>
          <a:lstStyle>
            <a:lvl1pPr>
              <a:defRPr sz="12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9294957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spd="med"/>
  <p:hf hdr="0" ftr="0" dt="0"/>
  <p:txStyles>
    <p:titleStyle>
      <a:lvl1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1pPr>
      <a:lvl2pPr marL="0" marR="0" indent="2286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2pPr>
      <a:lvl3pPr marL="0" marR="0" indent="4572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3pPr>
      <a:lvl4pPr marL="0" marR="0" indent="6858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4pPr>
      <a:lvl5pPr marL="0" marR="0" indent="9144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5pPr>
      <a:lvl6pPr marL="0" marR="0" indent="11430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6pPr>
      <a:lvl7pPr marL="0" marR="0" indent="13716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7pPr>
      <a:lvl8pPr marL="0" marR="0" indent="16002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8pPr>
      <a:lvl9pPr marL="0" marR="0" indent="18288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9pPr>
    </p:titleStyle>
    <p:bodyStyle>
      <a:lvl1pPr marL="317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1pPr>
      <a:lvl2pPr marL="6350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2pPr>
      <a:lvl3pPr marL="952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3pPr>
      <a:lvl4pPr marL="12700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4pPr>
      <a:lvl5pPr marL="1587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5pPr>
      <a:lvl6pPr marL="19050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6pPr>
      <a:lvl7pPr marL="2222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7pPr>
      <a:lvl8pPr marL="25400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8pPr>
      <a:lvl9pPr marL="2857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1pPr>
      <a:lvl2pPr marL="0" marR="0" indent="2286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2pPr>
      <a:lvl3pPr marL="0" marR="0" indent="4572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3pPr>
      <a:lvl4pPr marL="0" marR="0" indent="6858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4pPr>
      <a:lvl5pPr marL="0" marR="0" indent="9144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5pPr>
      <a:lvl6pPr marL="0" marR="0" indent="11430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6pPr>
      <a:lvl7pPr marL="0" marR="0" indent="13716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7pPr>
      <a:lvl8pPr marL="0" marR="0" indent="16002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8pPr>
      <a:lvl9pPr marL="0" marR="0" indent="18288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notesSlide" Target="../notesSlides/notesSlide16.xml"/><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slideLayout" Target="../slideLayouts/slideLayout2.xml"/><Relationship Id="rId16" Type="http://schemas.openxmlformats.org/officeDocument/2006/relationships/image" Target="../media/image38.png"/><Relationship Id="rId1" Type="http://schemas.openxmlformats.org/officeDocument/2006/relationships/tags" Target="../tags/tag12.xml"/><Relationship Id="rId6" Type="http://schemas.openxmlformats.org/officeDocument/2006/relationships/image" Target="../media/image28.png"/><Relationship Id="rId11" Type="http://schemas.openxmlformats.org/officeDocument/2006/relationships/image" Target="../media/image20.emf"/><Relationship Id="rId15" Type="http://schemas.openxmlformats.org/officeDocument/2006/relationships/image" Target="../media/image37.png"/><Relationship Id="rId10" Type="http://schemas.openxmlformats.org/officeDocument/2006/relationships/image" Target="../media/image32.png"/><Relationship Id="rId9" Type="http://schemas.openxmlformats.org/officeDocument/2006/relationships/image" Target="../media/image31.png"/><Relationship Id="rId1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7"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19.xml"/><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pn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7"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25.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33.png"/><Relationship Id="rId9"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hyperlink" Target="mailto:nmosier@stanford.edu" TargetMode="External"/><Relationship Id="rId4" Type="http://schemas.openxmlformats.org/officeDocument/2006/relationships/hyperlink" Target="https://www.openssl.org/blog/blog/2022/05/13/spectre-meltdown/"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3.xml"/><Relationship Id="rId7" Type="http://schemas.openxmlformats.org/officeDocument/2006/relationships/image" Target="../media/image13.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30.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3.xml"/><Relationship Id="rId7" Type="http://schemas.openxmlformats.org/officeDocument/2006/relationships/slide" Target="slide37.xml"/><Relationship Id="rId12" Type="http://schemas.openxmlformats.org/officeDocument/2006/relationships/slide" Target="slide44.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36.xml"/><Relationship Id="rId11" Type="http://schemas.openxmlformats.org/officeDocument/2006/relationships/slide" Target="slide43.xml"/><Relationship Id="rId5" Type="http://schemas.openxmlformats.org/officeDocument/2006/relationships/slide" Target="slide35.xml"/><Relationship Id="rId10" Type="http://schemas.openxmlformats.org/officeDocument/2006/relationships/slide" Target="slide42.xml"/><Relationship Id="rId4" Type="http://schemas.openxmlformats.org/officeDocument/2006/relationships/slide" Target="slide34.xml"/><Relationship Id="rId9" Type="http://schemas.openxmlformats.org/officeDocument/2006/relationships/slide" Target="slide40.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50.png"/><Relationship Id="rId5" Type="http://schemas.openxmlformats.org/officeDocument/2006/relationships/image" Target="../media/image540.png"/><Relationship Id="rId4" Type="http://schemas.openxmlformats.org/officeDocument/2006/relationships/image" Target="../media/image530.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590.png"/><Relationship Id="rId4" Type="http://schemas.openxmlformats.org/officeDocument/2006/relationships/image" Target="../media/image58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tags" Target="../tags/tag2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notesSlide" Target="../notesSlides/notesSlide5.xml"/><Relationship Id="rId12"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3.xml"/><Relationship Id="rId11" Type="http://schemas.openxmlformats.org/officeDocument/2006/relationships/image" Target="../media/image23.pn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0774-F4CE-0B4E-8FD3-1FB7C6434C70}"/>
              </a:ext>
            </a:extLst>
          </p:cNvPr>
          <p:cNvSpPr>
            <a:spLocks noGrp="1"/>
          </p:cNvSpPr>
          <p:nvPr>
            <p:ph type="ctrTitle"/>
          </p:nvPr>
        </p:nvSpPr>
        <p:spPr>
          <a:xfrm>
            <a:off x="1234440" y="1133793"/>
            <a:ext cx="9723120" cy="2387600"/>
          </a:xfrm>
        </p:spPr>
        <p:txBody>
          <a:bodyPr>
            <a:normAutofit/>
          </a:bodyPr>
          <a:lstStyle/>
          <a:p>
            <a:r>
              <a:rPr lang="en-US" sz="4800"/>
              <a:t>Axiomatic Hardware-Software Contracts for Security</a:t>
            </a:r>
          </a:p>
        </p:txBody>
      </p:sp>
      <p:sp>
        <p:nvSpPr>
          <p:cNvPr id="3" name="Subtitle 2">
            <a:extLst>
              <a:ext uri="{FF2B5EF4-FFF2-40B4-BE49-F238E27FC236}">
                <a16:creationId xmlns:a16="http://schemas.microsoft.com/office/drawing/2014/main" id="{C162ED50-627B-0940-BF9E-1DE768B5AD2D}"/>
              </a:ext>
            </a:extLst>
          </p:cNvPr>
          <p:cNvSpPr>
            <a:spLocks noGrp="1"/>
          </p:cNvSpPr>
          <p:nvPr>
            <p:ph type="subTitle" idx="1"/>
          </p:nvPr>
        </p:nvSpPr>
        <p:spPr>
          <a:xfrm>
            <a:off x="1524000" y="3624898"/>
            <a:ext cx="9144000" cy="1655762"/>
          </a:xfrm>
        </p:spPr>
        <p:txBody>
          <a:bodyPr>
            <a:normAutofit/>
          </a:bodyPr>
          <a:lstStyle/>
          <a:p>
            <a:r>
              <a:rPr lang="en-US" u="sng"/>
              <a:t>Nicholas Mosier</a:t>
            </a:r>
            <a:r>
              <a:rPr lang="en-US" baseline="30000"/>
              <a:t>1</a:t>
            </a:r>
            <a:r>
              <a:rPr lang="en-US"/>
              <a:t>, Hanna Lachnitt</a:t>
            </a:r>
            <a:r>
              <a:rPr lang="en-US" baseline="30000"/>
              <a:t>1</a:t>
            </a:r>
            <a:r>
              <a:rPr lang="en-US"/>
              <a:t>, Hamed Nemati</a:t>
            </a:r>
            <a:r>
              <a:rPr lang="en-US" baseline="30000"/>
              <a:t>1,2</a:t>
            </a:r>
            <a:r>
              <a:rPr lang="en-US"/>
              <a:t>, Caroline Trippel</a:t>
            </a:r>
            <a:r>
              <a:rPr lang="en-US" baseline="30000"/>
              <a:t>1</a:t>
            </a:r>
            <a:br>
              <a:rPr lang="en-US"/>
            </a:br>
            <a:endParaRPr lang="en-US"/>
          </a:p>
          <a:p>
            <a:r>
              <a:rPr lang="en-US" i="1"/>
              <a:t>49th International Symposium on Computer Architecture – ISCA 2022</a:t>
            </a:r>
          </a:p>
        </p:txBody>
      </p:sp>
      <p:pic>
        <p:nvPicPr>
          <p:cNvPr id="5" name="Picture 4" descr="Logo, company name&#10;&#10;Description automatically generated">
            <a:extLst>
              <a:ext uri="{FF2B5EF4-FFF2-40B4-BE49-F238E27FC236}">
                <a16:creationId xmlns:a16="http://schemas.microsoft.com/office/drawing/2014/main" id="{9E3A5ABC-6B9E-3E95-6DF8-E84751F7D0C0}"/>
              </a:ext>
            </a:extLst>
          </p:cNvPr>
          <p:cNvPicPr>
            <a:picLocks noChangeAspect="1"/>
          </p:cNvPicPr>
          <p:nvPr/>
        </p:nvPicPr>
        <p:blipFill>
          <a:blip r:embed="rId3"/>
          <a:stretch>
            <a:fillRect/>
          </a:stretch>
        </p:blipFill>
        <p:spPr>
          <a:xfrm>
            <a:off x="2597785" y="5069580"/>
            <a:ext cx="2844800" cy="1600200"/>
          </a:xfrm>
          <a:prstGeom prst="rect">
            <a:avLst/>
          </a:prstGeom>
        </p:spPr>
      </p:pic>
      <p:pic>
        <p:nvPicPr>
          <p:cNvPr id="1026" name="Picture 2" descr="Home">
            <a:extLst>
              <a:ext uri="{FF2B5EF4-FFF2-40B4-BE49-F238E27FC236}">
                <a16:creationId xmlns:a16="http://schemas.microsoft.com/office/drawing/2014/main" id="{38919A8C-DF51-E044-CA64-433AF6AE4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384165"/>
            <a:ext cx="3823970" cy="9710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EF9FEDE-DC27-8F60-BA6F-ABCB6B80F73E}"/>
              </a:ext>
            </a:extLst>
          </p:cNvPr>
          <p:cNvSpPr txBox="1"/>
          <p:nvPr/>
        </p:nvSpPr>
        <p:spPr>
          <a:xfrm>
            <a:off x="2597785" y="5356543"/>
            <a:ext cx="301686" cy="276999"/>
          </a:xfrm>
          <a:prstGeom prst="rect">
            <a:avLst/>
          </a:prstGeom>
          <a:noFill/>
        </p:spPr>
        <p:txBody>
          <a:bodyPr wrap="square" rtlCol="0">
            <a:spAutoFit/>
          </a:bodyPr>
          <a:lstStyle/>
          <a:p>
            <a:r>
              <a:rPr lang="en-US" baseline="30000">
                <a:latin typeface="Gill Sans" panose="020B0502020104020203" pitchFamily="34" charset="-79"/>
                <a:cs typeface="Gill Sans" panose="020B0502020104020203" pitchFamily="34" charset="-79"/>
              </a:rPr>
              <a:t>1</a:t>
            </a:r>
          </a:p>
        </p:txBody>
      </p:sp>
      <p:sp>
        <p:nvSpPr>
          <p:cNvPr id="11" name="TextBox 10">
            <a:extLst>
              <a:ext uri="{FF2B5EF4-FFF2-40B4-BE49-F238E27FC236}">
                <a16:creationId xmlns:a16="http://schemas.microsoft.com/office/drawing/2014/main" id="{7F79183D-CFCE-5167-90B2-52D7F210AFE5}"/>
              </a:ext>
            </a:extLst>
          </p:cNvPr>
          <p:cNvSpPr txBox="1"/>
          <p:nvPr/>
        </p:nvSpPr>
        <p:spPr>
          <a:xfrm>
            <a:off x="5834390" y="5404237"/>
            <a:ext cx="261610" cy="276999"/>
          </a:xfrm>
          <a:prstGeom prst="rect">
            <a:avLst/>
          </a:prstGeom>
          <a:noFill/>
        </p:spPr>
        <p:txBody>
          <a:bodyPr wrap="none" rtlCol="0">
            <a:spAutoFit/>
          </a:bodyPr>
          <a:lstStyle/>
          <a:p>
            <a:r>
              <a:rPr lang="en-US" baseline="30000">
                <a:latin typeface="Gill Sans" panose="020B0502020104020203" pitchFamily="34" charset="-79"/>
                <a:cs typeface="Gill Sans" panose="020B0502020104020203" pitchFamily="34" charset="-79"/>
              </a:rPr>
              <a:t>2</a:t>
            </a:r>
          </a:p>
        </p:txBody>
      </p:sp>
    </p:spTree>
    <p:extLst>
      <p:ext uri="{BB962C8B-B14F-4D97-AF65-F5344CB8AC3E}">
        <p14:creationId xmlns:p14="http://schemas.microsoft.com/office/powerpoint/2010/main" val="3840341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BBDD-00B2-9547-A137-EA5BAD7F42A7}"/>
              </a:ext>
            </a:extLst>
          </p:cNvPr>
          <p:cNvSpPr>
            <a:spLocks noGrp="1"/>
          </p:cNvSpPr>
          <p:nvPr>
            <p:ph type="title"/>
          </p:nvPr>
        </p:nvSpPr>
        <p:spPr/>
        <p:txBody>
          <a:bodyPr>
            <a:normAutofit/>
          </a:bodyPr>
          <a:lstStyle/>
          <a:p>
            <a:r>
              <a:rPr lang="en-US" sz="3200"/>
              <a:t>Microarchitectural data-flow enables leakage</a:t>
            </a:r>
          </a:p>
        </p:txBody>
      </p:sp>
      <p:sp>
        <p:nvSpPr>
          <p:cNvPr id="4" name="A[3]">
            <a:extLst>
              <a:ext uri="{FF2B5EF4-FFF2-40B4-BE49-F238E27FC236}">
                <a16:creationId xmlns:a16="http://schemas.microsoft.com/office/drawing/2014/main" id="{EF9699CE-EAEB-4442-BA98-544F1B540543}"/>
              </a:ext>
            </a:extLst>
          </p:cNvPr>
          <p:cNvSpPr txBox="1"/>
          <p:nvPr/>
        </p:nvSpPr>
        <p:spPr>
          <a:xfrm>
            <a:off x="2544702" y="5984966"/>
            <a:ext cx="512961" cy="359073"/>
          </a:xfrm>
          <a:prstGeom prst="rect">
            <a:avLst/>
          </a:prstGeom>
          <a:solidFill>
            <a:schemeClr val="bg2">
              <a:lumMod val="90000"/>
            </a:scheme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a:defRPr sz="4000" b="0">
                <a:latin typeface="Menlo Regular"/>
                <a:ea typeface="Menlo Regular"/>
                <a:cs typeface="Menlo Regular"/>
                <a:sym typeface="Menlo Regular"/>
              </a:defRPr>
            </a:lvl1pPr>
          </a:lstStyle>
          <a:p>
            <a:r>
              <a:rPr lang="en-US" sz="2000"/>
              <a:t>   </a:t>
            </a:r>
            <a:endParaRPr sz="2000"/>
          </a:p>
        </p:txBody>
      </p:sp>
      <p:sp>
        <p:nvSpPr>
          <p:cNvPr id="5" name="Connection Line">
            <a:extLst>
              <a:ext uri="{FF2B5EF4-FFF2-40B4-BE49-F238E27FC236}">
                <a16:creationId xmlns:a16="http://schemas.microsoft.com/office/drawing/2014/main" id="{DCB2248A-7868-9D41-AA16-9BAF84DCCC45}"/>
              </a:ext>
            </a:extLst>
          </p:cNvPr>
          <p:cNvSpPr/>
          <p:nvPr/>
        </p:nvSpPr>
        <p:spPr>
          <a:xfrm>
            <a:off x="516245" y="3729658"/>
            <a:ext cx="336710" cy="1194224"/>
          </a:xfrm>
          <a:custGeom>
            <a:avLst/>
            <a:gdLst/>
            <a:ahLst/>
            <a:cxnLst>
              <a:cxn ang="0">
                <a:pos x="wd2" y="hd2"/>
              </a:cxn>
              <a:cxn ang="5400000">
                <a:pos x="wd2" y="hd2"/>
              </a:cxn>
              <a:cxn ang="10800000">
                <a:pos x="wd2" y="hd2"/>
              </a:cxn>
              <a:cxn ang="16200000">
                <a:pos x="wd2" y="hd2"/>
              </a:cxn>
            </a:cxnLst>
            <a:rect l="0" t="0" r="r" b="b"/>
            <a:pathLst>
              <a:path w="16202" h="21600" extrusionOk="0">
                <a:moveTo>
                  <a:pt x="16202" y="21600"/>
                </a:moveTo>
                <a:cubicBezTo>
                  <a:pt x="-5185" y="13217"/>
                  <a:pt x="-5398" y="6017"/>
                  <a:pt x="15562" y="0"/>
                </a:cubicBezTo>
              </a:path>
            </a:pathLst>
          </a:custGeom>
          <a:ln w="38100">
            <a:solidFill>
              <a:schemeClr val="accent6"/>
            </a:solidFill>
            <a:miter lim="400000"/>
            <a:headEnd type="triangle"/>
          </a:ln>
        </p:spPr>
        <p:txBody>
          <a:bodyPr/>
          <a:lstStyle/>
          <a:p>
            <a:endParaRPr sz="900"/>
          </a:p>
        </p:txBody>
      </p:sp>
      <p:sp>
        <p:nvSpPr>
          <p:cNvPr id="6" name="z = A[3]">
            <a:extLst>
              <a:ext uri="{FF2B5EF4-FFF2-40B4-BE49-F238E27FC236}">
                <a16:creationId xmlns:a16="http://schemas.microsoft.com/office/drawing/2014/main" id="{8FD24110-3E32-194F-8BFF-5C205939103C}"/>
              </a:ext>
            </a:extLst>
          </p:cNvPr>
          <p:cNvSpPr txBox="1"/>
          <p:nvPr/>
        </p:nvSpPr>
        <p:spPr>
          <a:xfrm>
            <a:off x="1252229" y="4741395"/>
            <a:ext cx="1282402"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z = A[3]</a:t>
            </a:r>
          </a:p>
        </p:txBody>
      </p:sp>
      <p:sp>
        <p:nvSpPr>
          <p:cNvPr id="7" name="y = A[3]">
            <a:extLst>
              <a:ext uri="{FF2B5EF4-FFF2-40B4-BE49-F238E27FC236}">
                <a16:creationId xmlns:a16="http://schemas.microsoft.com/office/drawing/2014/main" id="{AA2928F2-E153-A54D-BABC-262B6556A195}"/>
              </a:ext>
            </a:extLst>
          </p:cNvPr>
          <p:cNvSpPr txBox="1"/>
          <p:nvPr/>
        </p:nvSpPr>
        <p:spPr>
          <a:xfrm>
            <a:off x="1252229" y="3448714"/>
            <a:ext cx="1282402"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y = A[3]</a:t>
            </a:r>
          </a:p>
        </p:txBody>
      </p:sp>
      <p:graphicFrame>
        <p:nvGraphicFramePr>
          <p:cNvPr id="8" name="Table">
            <a:extLst>
              <a:ext uri="{FF2B5EF4-FFF2-40B4-BE49-F238E27FC236}">
                <a16:creationId xmlns:a16="http://schemas.microsoft.com/office/drawing/2014/main" id="{BE596998-A313-A845-B2C6-044BA4DB9DB7}"/>
              </a:ext>
            </a:extLst>
          </p:cNvPr>
          <p:cNvGraphicFramePr/>
          <p:nvPr/>
        </p:nvGraphicFramePr>
        <p:xfrm>
          <a:off x="4342472" y="3802723"/>
          <a:ext cx="1490292" cy="1422400"/>
        </p:xfrm>
        <a:graphic>
          <a:graphicData uri="http://schemas.openxmlformats.org/drawingml/2006/table">
            <a:tbl>
              <a:tblPr bandRow="1"/>
              <a:tblGrid>
                <a:gridCol w="75600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tblGrid>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9549">
                <a:tc>
                  <a:txBody>
                    <a:bodyPr/>
                    <a:lstStyle/>
                    <a:p>
                      <a:pPr algn="ctr" defTabSz="914400">
                        <a:defRPr sz="1800"/>
                      </a:pPr>
                      <a:r>
                        <a:rPr lang="en-US" sz="1200">
                          <a:latin typeface="Menlo Regular"/>
                          <a:ea typeface="Menlo Regular"/>
                          <a:cs typeface="Menlo Regular"/>
                          <a:sym typeface="Menlo Regular"/>
                        </a:rPr>
                        <a:t>A+3</a:t>
                      </a:r>
                      <a:endParaRPr sz="1200">
                        <a:latin typeface="Menlo Regular"/>
                        <a:ea typeface="Menlo Regular"/>
                        <a:cs typeface="Menlo Regular"/>
                        <a:sym typeface="Menlo Regular"/>
                      </a:endParaRP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lang="en-US" sz="1200">
                          <a:latin typeface="Menlo Regular"/>
                          <a:ea typeface="Menlo Regular"/>
                          <a:cs typeface="Menlo Regular"/>
                          <a:sym typeface="Menlo Regular"/>
                        </a:rPr>
                        <a:t>………………</a:t>
                      </a:r>
                      <a:endParaRPr sz="1200">
                        <a:latin typeface="Menlo Regular"/>
                        <a:ea typeface="Menlo Regular"/>
                        <a:cs typeface="Menlo Regular"/>
                        <a:sym typeface="Menlo Regular"/>
                      </a:endParaRP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9" name="Line">
            <a:extLst>
              <a:ext uri="{FF2B5EF4-FFF2-40B4-BE49-F238E27FC236}">
                <a16:creationId xmlns:a16="http://schemas.microsoft.com/office/drawing/2014/main" id="{0EF2AF60-3954-CC47-B9B1-E759EA252965}"/>
              </a:ext>
            </a:extLst>
          </p:cNvPr>
          <p:cNvSpPr/>
          <p:nvPr/>
        </p:nvSpPr>
        <p:spPr>
          <a:xfrm>
            <a:off x="2634715" y="3659857"/>
            <a:ext cx="1662915" cy="502137"/>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10" name="Line">
            <a:extLst>
              <a:ext uri="{FF2B5EF4-FFF2-40B4-BE49-F238E27FC236}">
                <a16:creationId xmlns:a16="http://schemas.microsoft.com/office/drawing/2014/main" id="{F1A1F51E-B7CA-6745-9E18-0A1E223CB114}"/>
              </a:ext>
            </a:extLst>
          </p:cNvPr>
          <p:cNvSpPr/>
          <p:nvPr/>
        </p:nvSpPr>
        <p:spPr>
          <a:xfrm flipH="1">
            <a:off x="2574629" y="4227497"/>
            <a:ext cx="1754895" cy="662000"/>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11" name="A[3]">
            <a:extLst>
              <a:ext uri="{FF2B5EF4-FFF2-40B4-BE49-F238E27FC236}">
                <a16:creationId xmlns:a16="http://schemas.microsoft.com/office/drawing/2014/main" id="{73348DD0-01CA-6E42-8105-01DA8F1EB6FC}"/>
              </a:ext>
            </a:extLst>
          </p:cNvPr>
          <p:cNvSpPr txBox="1"/>
          <p:nvPr/>
        </p:nvSpPr>
        <p:spPr>
          <a:xfrm>
            <a:off x="1859924" y="3464910"/>
            <a:ext cx="666849" cy="359073"/>
          </a:xfrm>
          <a:prstGeom prst="rect">
            <a:avLst/>
          </a:prstGeom>
          <a:solidFill>
            <a:schemeClr val="bg2">
              <a:lumMod val="90000"/>
            </a:scheme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a:defRPr sz="4000" b="0">
                <a:latin typeface="Menlo Regular"/>
                <a:ea typeface="Menlo Regular"/>
                <a:cs typeface="Menlo Regular"/>
                <a:sym typeface="Menlo Regular"/>
              </a:defRPr>
            </a:lvl1pPr>
          </a:lstStyle>
          <a:p>
            <a:r>
              <a:rPr sz="2000"/>
              <a:t>A[3]</a:t>
            </a:r>
          </a:p>
        </p:txBody>
      </p:sp>
      <p:sp>
        <p:nvSpPr>
          <p:cNvPr id="13" name="Line">
            <a:extLst>
              <a:ext uri="{FF2B5EF4-FFF2-40B4-BE49-F238E27FC236}">
                <a16:creationId xmlns:a16="http://schemas.microsoft.com/office/drawing/2014/main" id="{70B3E71E-5775-DE4B-8208-7897B66D3B51}"/>
              </a:ext>
            </a:extLst>
          </p:cNvPr>
          <p:cNvSpPr/>
          <p:nvPr/>
        </p:nvSpPr>
        <p:spPr>
          <a:xfrm flipV="1">
            <a:off x="6124377" y="1485144"/>
            <a:ext cx="1" cy="1171616"/>
          </a:xfrm>
          <a:prstGeom prst="line">
            <a:avLst/>
          </a:prstGeom>
          <a:noFill/>
          <a:ln w="50800" cap="flat">
            <a:solidFill>
              <a:srgbClr val="000000"/>
            </a:solidFill>
            <a:prstDash val="solid"/>
            <a:miter lim="400000"/>
          </a:ln>
          <a:effectLst/>
        </p:spPr>
        <p:txBody>
          <a:bodyPr wrap="square" lIns="25400" tIns="25400" rIns="25400" bIns="25400" numCol="1" anchor="ctr">
            <a:noAutofit/>
          </a:bodyPr>
          <a:lstStyle/>
          <a:p>
            <a:endParaRPr sz="900"/>
          </a:p>
        </p:txBody>
      </p:sp>
      <p:grpSp>
        <p:nvGrpSpPr>
          <p:cNvPr id="16" name="Group">
            <a:extLst>
              <a:ext uri="{FF2B5EF4-FFF2-40B4-BE49-F238E27FC236}">
                <a16:creationId xmlns:a16="http://schemas.microsoft.com/office/drawing/2014/main" id="{2BB5E508-65FB-F741-87A6-7978B2B71E47}"/>
              </a:ext>
            </a:extLst>
          </p:cNvPr>
          <p:cNvGrpSpPr/>
          <p:nvPr/>
        </p:nvGrpSpPr>
        <p:grpSpPr>
          <a:xfrm>
            <a:off x="4654631" y="2060734"/>
            <a:ext cx="2283244" cy="645221"/>
            <a:chOff x="0" y="342900"/>
            <a:chExt cx="4566488" cy="1290438"/>
          </a:xfrm>
        </p:grpSpPr>
        <p:sp>
          <p:nvSpPr>
            <p:cNvPr id="17" name="y = A[x];">
              <a:extLst>
                <a:ext uri="{FF2B5EF4-FFF2-40B4-BE49-F238E27FC236}">
                  <a16:creationId xmlns:a16="http://schemas.microsoft.com/office/drawing/2014/main" id="{20ADB3B5-0584-4242-A469-82057C196577}"/>
                </a:ext>
              </a:extLst>
            </p:cNvPr>
            <p:cNvSpPr/>
            <p:nvPr/>
          </p:nvSpPr>
          <p:spPr>
            <a:xfrm>
              <a:off x="0" y="363337"/>
              <a:ext cx="1270000"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lgn="l">
                <a:defRPr sz="4000" b="0">
                  <a:latin typeface="Menlo Regular"/>
                  <a:ea typeface="Menlo Regular"/>
                  <a:cs typeface="Menlo Regular"/>
                  <a:sym typeface="Menlo Regular"/>
                </a:defRPr>
              </a:lvl1pPr>
            </a:lstStyle>
            <a:p>
              <a:r>
                <a:rPr sz="2000"/>
                <a:t>y = A[x];</a:t>
              </a:r>
            </a:p>
          </p:txBody>
        </p:sp>
        <p:sp>
          <p:nvSpPr>
            <p:cNvPr id="18" name="z = A[3];">
              <a:extLst>
                <a:ext uri="{FF2B5EF4-FFF2-40B4-BE49-F238E27FC236}">
                  <a16:creationId xmlns:a16="http://schemas.microsoft.com/office/drawing/2014/main" id="{797B4DE1-75AD-C945-8C2F-FBA4B2A98E27}"/>
                </a:ext>
              </a:extLst>
            </p:cNvPr>
            <p:cNvSpPr/>
            <p:nvPr/>
          </p:nvSpPr>
          <p:spPr>
            <a:xfrm>
              <a:off x="3296487" y="342900"/>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lgn="l">
                <a:defRPr sz="4000" b="0">
                  <a:latin typeface="Menlo Regular"/>
                  <a:ea typeface="Menlo Regular"/>
                  <a:cs typeface="Menlo Regular"/>
                  <a:sym typeface="Menlo Regular"/>
                </a:defRPr>
              </a:lvl1pPr>
            </a:lstStyle>
            <a:p>
              <a:r>
                <a:rPr sz="2000"/>
                <a:t>z = A[3];</a:t>
              </a:r>
            </a:p>
          </p:txBody>
        </p:sp>
      </p:grpSp>
      <p:sp>
        <p:nvSpPr>
          <p:cNvPr id="19" name="dataflow">
            <a:extLst>
              <a:ext uri="{FF2B5EF4-FFF2-40B4-BE49-F238E27FC236}">
                <a16:creationId xmlns:a16="http://schemas.microsoft.com/office/drawing/2014/main" id="{9AD4B81A-2C25-684D-9867-934892B3E631}"/>
              </a:ext>
            </a:extLst>
          </p:cNvPr>
          <p:cNvSpPr txBox="1"/>
          <p:nvPr/>
        </p:nvSpPr>
        <p:spPr>
          <a:xfrm>
            <a:off x="581728" y="4030269"/>
            <a:ext cx="1579920" cy="54373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a:defRPr>
                <a:solidFill>
                  <a:schemeClr val="accent1">
                    <a:lumOff val="-13575"/>
                  </a:schemeClr>
                </a:solidFill>
              </a:defRPr>
            </a:lvl1pPr>
          </a:lstStyle>
          <a:p>
            <a:pPr algn="ctr"/>
            <a:r>
              <a:rPr lang="en-US" sz="1600">
                <a:solidFill>
                  <a:schemeClr val="accent6"/>
                </a:solidFill>
                <a:latin typeface="Gill Sans" panose="020B0502020104020203" pitchFamily="34" charset="-79"/>
                <a:cs typeface="Gill Sans" panose="020B0502020104020203" pitchFamily="34" charset="-79"/>
              </a:rPr>
              <a:t>microarchitectural</a:t>
            </a:r>
          </a:p>
          <a:p>
            <a:pPr algn="ctr"/>
            <a:r>
              <a:rPr lang="en-US" sz="1600">
                <a:solidFill>
                  <a:schemeClr val="accent6"/>
                </a:solidFill>
                <a:latin typeface="Gill Sans" panose="020B0502020104020203" pitchFamily="34" charset="-79"/>
                <a:cs typeface="Gill Sans" panose="020B0502020104020203" pitchFamily="34" charset="-79"/>
              </a:rPr>
              <a:t>data-flow</a:t>
            </a:r>
            <a:endParaRPr sz="1600">
              <a:solidFill>
                <a:schemeClr val="accent6"/>
              </a:solidFill>
              <a:latin typeface="Gill Sans" panose="020B0502020104020203" pitchFamily="34" charset="-79"/>
              <a:cs typeface="Gill Sans" panose="020B0502020104020203" pitchFamily="34" charset="-79"/>
            </a:endParaRPr>
          </a:p>
        </p:txBody>
      </p:sp>
      <p:sp>
        <p:nvSpPr>
          <p:cNvPr id="20" name="TextBox 19">
            <a:extLst>
              <a:ext uri="{FF2B5EF4-FFF2-40B4-BE49-F238E27FC236}">
                <a16:creationId xmlns:a16="http://schemas.microsoft.com/office/drawing/2014/main" id="{E42F982F-B67E-0743-873E-86E54C3CD46E}"/>
              </a:ext>
            </a:extLst>
          </p:cNvPr>
          <p:cNvSpPr txBox="1"/>
          <p:nvPr/>
        </p:nvSpPr>
        <p:spPr>
          <a:xfrm>
            <a:off x="4343764" y="3493318"/>
            <a:ext cx="777264"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Address</a:t>
            </a:r>
          </a:p>
        </p:txBody>
      </p:sp>
      <p:sp>
        <p:nvSpPr>
          <p:cNvPr id="21" name="TextBox 20">
            <a:extLst>
              <a:ext uri="{FF2B5EF4-FFF2-40B4-BE49-F238E27FC236}">
                <a16:creationId xmlns:a16="http://schemas.microsoft.com/office/drawing/2014/main" id="{2D75D045-BEA9-B54B-AE7D-31B13CAF681D}"/>
              </a:ext>
            </a:extLst>
          </p:cNvPr>
          <p:cNvSpPr txBox="1"/>
          <p:nvPr/>
        </p:nvSpPr>
        <p:spPr>
          <a:xfrm>
            <a:off x="5219966" y="3500010"/>
            <a:ext cx="532518"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Data</a:t>
            </a:r>
          </a:p>
        </p:txBody>
      </p:sp>
      <p:sp>
        <p:nvSpPr>
          <p:cNvPr id="22" name="TextBox 21">
            <a:extLst>
              <a:ext uri="{FF2B5EF4-FFF2-40B4-BE49-F238E27FC236}">
                <a16:creationId xmlns:a16="http://schemas.microsoft.com/office/drawing/2014/main" id="{0449C1D8-3124-2141-9F6D-0C1E82BCE48C}"/>
              </a:ext>
            </a:extLst>
          </p:cNvPr>
          <p:cNvSpPr txBox="1"/>
          <p:nvPr/>
        </p:nvSpPr>
        <p:spPr>
          <a:xfrm>
            <a:off x="4721171" y="3237720"/>
            <a:ext cx="732893" cy="307777"/>
          </a:xfrm>
          <a:prstGeom prst="rect">
            <a:avLst/>
          </a:prstGeom>
          <a:noFill/>
        </p:spPr>
        <p:txBody>
          <a:bodyPr wrap="none" rtlCol="0">
            <a:spAutoFit/>
          </a:bodyPr>
          <a:lstStyle/>
          <a:p>
            <a:r>
              <a:rPr lang="en-US" sz="1400" b="1">
                <a:latin typeface="Gill Sans" panose="020B0502020104020203" pitchFamily="34" charset="-79"/>
                <a:cs typeface="Gill Sans" panose="020B0502020104020203" pitchFamily="34" charset="-79"/>
              </a:rPr>
              <a:t>Cache</a:t>
            </a:r>
          </a:p>
        </p:txBody>
      </p:sp>
      <p:sp>
        <p:nvSpPr>
          <p:cNvPr id="23" name="TextBox 22">
            <a:extLst>
              <a:ext uri="{FF2B5EF4-FFF2-40B4-BE49-F238E27FC236}">
                <a16:creationId xmlns:a16="http://schemas.microsoft.com/office/drawing/2014/main" id="{FFD0F90F-BFC0-464A-AFC7-C24509F96234}"/>
              </a:ext>
            </a:extLst>
          </p:cNvPr>
          <p:cNvSpPr txBox="1"/>
          <p:nvPr/>
        </p:nvSpPr>
        <p:spPr>
          <a:xfrm>
            <a:off x="3258153" y="3570597"/>
            <a:ext cx="625492"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write</a:t>
            </a:r>
          </a:p>
        </p:txBody>
      </p:sp>
      <p:sp>
        <p:nvSpPr>
          <p:cNvPr id="24" name="TextBox 23">
            <a:extLst>
              <a:ext uri="{FF2B5EF4-FFF2-40B4-BE49-F238E27FC236}">
                <a16:creationId xmlns:a16="http://schemas.microsoft.com/office/drawing/2014/main" id="{DDE234F2-4644-EB4D-8626-2D32F7574821}"/>
              </a:ext>
            </a:extLst>
          </p:cNvPr>
          <p:cNvSpPr txBox="1"/>
          <p:nvPr/>
        </p:nvSpPr>
        <p:spPr>
          <a:xfrm>
            <a:off x="3258153" y="4519916"/>
            <a:ext cx="552459"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read</a:t>
            </a:r>
          </a:p>
        </p:txBody>
      </p:sp>
      <p:sp>
        <p:nvSpPr>
          <p:cNvPr id="25" name="TextBox 24">
            <a:extLst>
              <a:ext uri="{FF2B5EF4-FFF2-40B4-BE49-F238E27FC236}">
                <a16:creationId xmlns:a16="http://schemas.microsoft.com/office/drawing/2014/main" id="{B3753223-E2DC-9548-8226-AD6E65F73D91}"/>
              </a:ext>
            </a:extLst>
          </p:cNvPr>
          <p:cNvSpPr txBox="1"/>
          <p:nvPr/>
        </p:nvSpPr>
        <p:spPr>
          <a:xfrm>
            <a:off x="467269" y="3174555"/>
            <a:ext cx="1409360" cy="338554"/>
          </a:xfrm>
          <a:prstGeom prst="rect">
            <a:avLst/>
          </a:prstGeom>
          <a:noFill/>
        </p:spPr>
        <p:txBody>
          <a:bodyPr wrap="none" rtlCol="0">
            <a:spAutoFit/>
          </a:bodyPr>
          <a:lstStyle/>
          <a:p>
            <a:r>
              <a:rPr lang="en-US" sz="1600" b="1">
                <a:latin typeface="Gill Sans" panose="020B0502020104020203" pitchFamily="34" charset="-79"/>
                <a:cs typeface="Gill Sans" panose="020B0502020104020203" pitchFamily="34" charset="-79"/>
              </a:rPr>
              <a:t>transmitter</a:t>
            </a:r>
          </a:p>
        </p:txBody>
      </p:sp>
      <p:sp>
        <p:nvSpPr>
          <p:cNvPr id="26" name="TextBox 25">
            <a:extLst>
              <a:ext uri="{FF2B5EF4-FFF2-40B4-BE49-F238E27FC236}">
                <a16:creationId xmlns:a16="http://schemas.microsoft.com/office/drawing/2014/main" id="{A74F2B70-29EC-B546-87B4-C8ABCC90593D}"/>
              </a:ext>
            </a:extLst>
          </p:cNvPr>
          <p:cNvSpPr txBox="1"/>
          <p:nvPr/>
        </p:nvSpPr>
        <p:spPr>
          <a:xfrm>
            <a:off x="701650" y="5086988"/>
            <a:ext cx="1027333" cy="338554"/>
          </a:xfrm>
          <a:prstGeom prst="rect">
            <a:avLst/>
          </a:prstGeom>
          <a:noFill/>
        </p:spPr>
        <p:txBody>
          <a:bodyPr wrap="none" rtlCol="0">
            <a:spAutoFit/>
          </a:bodyPr>
          <a:lstStyle/>
          <a:p>
            <a:r>
              <a:rPr lang="en-US" sz="1600" b="1">
                <a:latin typeface="Gill Sans" panose="020B0502020104020203" pitchFamily="34" charset="-79"/>
                <a:cs typeface="Gill Sans" panose="020B0502020104020203" pitchFamily="34" charset="-79"/>
              </a:rPr>
              <a:t>receiver</a:t>
            </a:r>
          </a:p>
        </p:txBody>
      </p:sp>
      <p:sp>
        <p:nvSpPr>
          <p:cNvPr id="27" name="TextBox 26">
            <a:extLst>
              <a:ext uri="{FF2B5EF4-FFF2-40B4-BE49-F238E27FC236}">
                <a16:creationId xmlns:a16="http://schemas.microsoft.com/office/drawing/2014/main" id="{C0844390-18D7-3D4A-9A42-B195632C56DB}"/>
              </a:ext>
            </a:extLst>
          </p:cNvPr>
          <p:cNvSpPr txBox="1"/>
          <p:nvPr/>
        </p:nvSpPr>
        <p:spPr>
          <a:xfrm>
            <a:off x="914659" y="3529305"/>
            <a:ext cx="412377" cy="369332"/>
          </a:xfrm>
          <a:prstGeom prst="rect">
            <a:avLst/>
          </a:prstGeom>
          <a:noFill/>
        </p:spPr>
        <p:txBody>
          <a:bodyPr wrap="square" rtlCol="0">
            <a:spAutoFit/>
          </a:bodyPr>
          <a:lstStyle/>
          <a:p>
            <a:r>
              <a:rPr lang="en-US"/>
              <a:t>😇</a:t>
            </a:r>
          </a:p>
        </p:txBody>
      </p:sp>
      <p:sp>
        <p:nvSpPr>
          <p:cNvPr id="28" name="TextBox 27">
            <a:extLst>
              <a:ext uri="{FF2B5EF4-FFF2-40B4-BE49-F238E27FC236}">
                <a16:creationId xmlns:a16="http://schemas.microsoft.com/office/drawing/2014/main" id="{94963928-DFF4-1441-973A-FF27527ED893}"/>
              </a:ext>
            </a:extLst>
          </p:cNvPr>
          <p:cNvSpPr txBox="1"/>
          <p:nvPr/>
        </p:nvSpPr>
        <p:spPr>
          <a:xfrm>
            <a:off x="911307" y="4832245"/>
            <a:ext cx="415498" cy="369332"/>
          </a:xfrm>
          <a:prstGeom prst="rect">
            <a:avLst/>
          </a:prstGeom>
          <a:noFill/>
        </p:spPr>
        <p:txBody>
          <a:bodyPr wrap="none" rtlCol="0">
            <a:spAutoFit/>
          </a:bodyPr>
          <a:lstStyle/>
          <a:p>
            <a:r>
              <a:rPr lang="en-US"/>
              <a:t>😈</a:t>
            </a:r>
          </a:p>
        </p:txBody>
      </p:sp>
      <p:sp>
        <p:nvSpPr>
          <p:cNvPr id="29" name="TextBox 28">
            <a:extLst>
              <a:ext uri="{FF2B5EF4-FFF2-40B4-BE49-F238E27FC236}">
                <a16:creationId xmlns:a16="http://schemas.microsoft.com/office/drawing/2014/main" id="{0E050DAE-17BC-1049-915B-CCD98900E4B6}"/>
              </a:ext>
            </a:extLst>
          </p:cNvPr>
          <p:cNvSpPr txBox="1"/>
          <p:nvPr/>
        </p:nvSpPr>
        <p:spPr>
          <a:xfrm>
            <a:off x="1893430" y="5606605"/>
            <a:ext cx="1457450"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cache hit (5 ns)</a:t>
            </a:r>
          </a:p>
        </p:txBody>
      </p:sp>
      <p:sp>
        <p:nvSpPr>
          <p:cNvPr id="30" name="TextBox 29">
            <a:extLst>
              <a:ext uri="{FF2B5EF4-FFF2-40B4-BE49-F238E27FC236}">
                <a16:creationId xmlns:a16="http://schemas.microsoft.com/office/drawing/2014/main" id="{03AD9B82-FF80-AD47-89A8-95480FDB3EF2}"/>
              </a:ext>
            </a:extLst>
          </p:cNvPr>
          <p:cNvSpPr txBox="1"/>
          <p:nvPr/>
        </p:nvSpPr>
        <p:spPr>
          <a:xfrm>
            <a:off x="2017264" y="5976088"/>
            <a:ext cx="1114729"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leaks: x = 3</a:t>
            </a:r>
          </a:p>
        </p:txBody>
      </p:sp>
      <p:graphicFrame>
        <p:nvGraphicFramePr>
          <p:cNvPr id="31" name="Table">
            <a:extLst>
              <a:ext uri="{FF2B5EF4-FFF2-40B4-BE49-F238E27FC236}">
                <a16:creationId xmlns:a16="http://schemas.microsoft.com/office/drawing/2014/main" id="{CD8A9323-0746-AD4C-AC6F-AA02001DF851}"/>
              </a:ext>
            </a:extLst>
          </p:cNvPr>
          <p:cNvGraphicFramePr/>
          <p:nvPr>
            <p:extLst>
              <p:ext uri="{D42A27DB-BD31-4B8C-83A1-F6EECF244321}">
                <p14:modId xmlns:p14="http://schemas.microsoft.com/office/powerpoint/2010/main" val="4265626565"/>
              </p:ext>
            </p:extLst>
          </p:nvPr>
        </p:nvGraphicFramePr>
        <p:xfrm>
          <a:off x="10138608" y="3801095"/>
          <a:ext cx="1490292" cy="1422400"/>
        </p:xfrm>
        <a:graphic>
          <a:graphicData uri="http://schemas.openxmlformats.org/drawingml/2006/table">
            <a:tbl>
              <a:tblPr bandRow="1"/>
              <a:tblGrid>
                <a:gridCol w="75600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tblGrid>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2" name="TextBox 31">
            <a:extLst>
              <a:ext uri="{FF2B5EF4-FFF2-40B4-BE49-F238E27FC236}">
                <a16:creationId xmlns:a16="http://schemas.microsoft.com/office/drawing/2014/main" id="{F0124768-7BC8-9040-8F34-FDE9193B5867}"/>
              </a:ext>
            </a:extLst>
          </p:cNvPr>
          <p:cNvSpPr txBox="1"/>
          <p:nvPr/>
        </p:nvSpPr>
        <p:spPr>
          <a:xfrm>
            <a:off x="10139900" y="3491690"/>
            <a:ext cx="777264"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Address</a:t>
            </a:r>
          </a:p>
        </p:txBody>
      </p:sp>
      <p:sp>
        <p:nvSpPr>
          <p:cNvPr id="33" name="TextBox 32">
            <a:extLst>
              <a:ext uri="{FF2B5EF4-FFF2-40B4-BE49-F238E27FC236}">
                <a16:creationId xmlns:a16="http://schemas.microsoft.com/office/drawing/2014/main" id="{22F71D58-2AB4-2646-96F7-3220D8FDF285}"/>
              </a:ext>
            </a:extLst>
          </p:cNvPr>
          <p:cNvSpPr txBox="1"/>
          <p:nvPr/>
        </p:nvSpPr>
        <p:spPr>
          <a:xfrm>
            <a:off x="11016102" y="3498382"/>
            <a:ext cx="532518"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Data</a:t>
            </a:r>
          </a:p>
        </p:txBody>
      </p:sp>
      <p:sp>
        <p:nvSpPr>
          <p:cNvPr id="34" name="TextBox 33">
            <a:extLst>
              <a:ext uri="{FF2B5EF4-FFF2-40B4-BE49-F238E27FC236}">
                <a16:creationId xmlns:a16="http://schemas.microsoft.com/office/drawing/2014/main" id="{BF4AA3C0-5254-6746-A347-5F0C171FF685}"/>
              </a:ext>
            </a:extLst>
          </p:cNvPr>
          <p:cNvSpPr txBox="1"/>
          <p:nvPr/>
        </p:nvSpPr>
        <p:spPr>
          <a:xfrm>
            <a:off x="10517307" y="3236092"/>
            <a:ext cx="732893" cy="307777"/>
          </a:xfrm>
          <a:prstGeom prst="rect">
            <a:avLst/>
          </a:prstGeom>
          <a:noFill/>
        </p:spPr>
        <p:txBody>
          <a:bodyPr wrap="none" rtlCol="0">
            <a:spAutoFit/>
          </a:bodyPr>
          <a:lstStyle/>
          <a:p>
            <a:r>
              <a:rPr lang="en-US" sz="1400" b="1">
                <a:latin typeface="Gill Sans" panose="020B0502020104020203" pitchFamily="34" charset="-79"/>
                <a:cs typeface="Gill Sans" panose="020B0502020104020203" pitchFamily="34" charset="-79"/>
              </a:rPr>
              <a:t>Cache</a:t>
            </a:r>
          </a:p>
        </p:txBody>
      </p:sp>
      <p:sp>
        <p:nvSpPr>
          <p:cNvPr id="35" name="z = A[3]">
            <a:extLst>
              <a:ext uri="{FF2B5EF4-FFF2-40B4-BE49-F238E27FC236}">
                <a16:creationId xmlns:a16="http://schemas.microsoft.com/office/drawing/2014/main" id="{EC55F9D4-77C8-9C49-B97B-8BF70EB707C4}"/>
              </a:ext>
            </a:extLst>
          </p:cNvPr>
          <p:cNvSpPr txBox="1"/>
          <p:nvPr/>
        </p:nvSpPr>
        <p:spPr>
          <a:xfrm>
            <a:off x="7274691" y="4852099"/>
            <a:ext cx="1282402"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z = A[3]</a:t>
            </a:r>
          </a:p>
        </p:txBody>
      </p:sp>
      <p:sp>
        <p:nvSpPr>
          <p:cNvPr id="36" name="y = A[0]">
            <a:extLst>
              <a:ext uri="{FF2B5EF4-FFF2-40B4-BE49-F238E27FC236}">
                <a16:creationId xmlns:a16="http://schemas.microsoft.com/office/drawing/2014/main" id="{88A5EDC6-EA56-0A4B-91B1-BEA296D3EC03}"/>
              </a:ext>
            </a:extLst>
          </p:cNvPr>
          <p:cNvSpPr txBox="1"/>
          <p:nvPr/>
        </p:nvSpPr>
        <p:spPr>
          <a:xfrm>
            <a:off x="7274691" y="3853540"/>
            <a:ext cx="1282402"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y = A[</a:t>
            </a:r>
            <a:r>
              <a:rPr lang="en-US" sz="2000"/>
              <a:t>5</a:t>
            </a:r>
            <a:r>
              <a:rPr sz="2000"/>
              <a:t>]</a:t>
            </a:r>
          </a:p>
        </p:txBody>
      </p:sp>
      <p:sp>
        <p:nvSpPr>
          <p:cNvPr id="51" name="TextBox 50">
            <a:extLst>
              <a:ext uri="{FF2B5EF4-FFF2-40B4-BE49-F238E27FC236}">
                <a16:creationId xmlns:a16="http://schemas.microsoft.com/office/drawing/2014/main" id="{CDF59B51-226E-1D43-B8E3-CB0D6240733E}"/>
              </a:ext>
            </a:extLst>
          </p:cNvPr>
          <p:cNvSpPr txBox="1"/>
          <p:nvPr/>
        </p:nvSpPr>
        <p:spPr>
          <a:xfrm>
            <a:off x="4640801" y="1516140"/>
            <a:ext cx="1158330" cy="369332"/>
          </a:xfrm>
          <a:prstGeom prst="rect">
            <a:avLst/>
          </a:prstGeom>
          <a:noFill/>
        </p:spPr>
        <p:txBody>
          <a:bodyPr wrap="none" rtlCol="0">
            <a:spAutoFit/>
          </a:bodyPr>
          <a:lstStyle/>
          <a:p>
            <a:r>
              <a:rPr lang="en-US">
                <a:latin typeface="Gill Sans" panose="020B0502020104020203" pitchFamily="34" charset="-79"/>
                <a:cs typeface="Gill Sans" panose="020B0502020104020203" pitchFamily="34" charset="-79"/>
              </a:rPr>
              <a:t>Program 1</a:t>
            </a:r>
          </a:p>
        </p:txBody>
      </p:sp>
      <p:sp>
        <p:nvSpPr>
          <p:cNvPr id="52" name="TextBox 51">
            <a:extLst>
              <a:ext uri="{FF2B5EF4-FFF2-40B4-BE49-F238E27FC236}">
                <a16:creationId xmlns:a16="http://schemas.microsoft.com/office/drawing/2014/main" id="{9447D156-B671-E549-BEE1-7C5D5997D12D}"/>
              </a:ext>
            </a:extLst>
          </p:cNvPr>
          <p:cNvSpPr txBox="1"/>
          <p:nvPr/>
        </p:nvSpPr>
        <p:spPr>
          <a:xfrm>
            <a:off x="6449624" y="1516140"/>
            <a:ext cx="1158330" cy="369332"/>
          </a:xfrm>
          <a:prstGeom prst="rect">
            <a:avLst/>
          </a:prstGeom>
          <a:noFill/>
        </p:spPr>
        <p:txBody>
          <a:bodyPr wrap="none" rtlCol="0">
            <a:spAutoFit/>
          </a:bodyPr>
          <a:lstStyle/>
          <a:p>
            <a:r>
              <a:rPr lang="en-US">
                <a:latin typeface="Gill Sans" panose="020B0502020104020203" pitchFamily="34" charset="-79"/>
                <a:cs typeface="Gill Sans" panose="020B0502020104020203" pitchFamily="34" charset="-79"/>
              </a:rPr>
              <a:t>Program 2</a:t>
            </a:r>
          </a:p>
        </p:txBody>
      </p:sp>
      <p:sp>
        <p:nvSpPr>
          <p:cNvPr id="12" name="Slide Number Placeholder 11">
            <a:extLst>
              <a:ext uri="{FF2B5EF4-FFF2-40B4-BE49-F238E27FC236}">
                <a16:creationId xmlns:a16="http://schemas.microsoft.com/office/drawing/2014/main" id="{8FF01E9C-F599-BD59-1427-56E9BD184DCA}"/>
              </a:ext>
            </a:extLst>
          </p:cNvPr>
          <p:cNvSpPr>
            <a:spLocks noGrp="1"/>
          </p:cNvSpPr>
          <p:nvPr>
            <p:ph type="sldNum" sz="quarter" idx="12"/>
          </p:nvPr>
        </p:nvSpPr>
        <p:spPr/>
        <p:txBody>
          <a:bodyPr/>
          <a:lstStyle/>
          <a:p>
            <a:fld id="{C4525E55-99CE-D54F-9679-4F00051112D4}" type="slidenum">
              <a:rPr lang="en-US" smtClean="0"/>
              <a:t>10</a:t>
            </a:fld>
            <a:endParaRPr lang="en-US"/>
          </a:p>
        </p:txBody>
      </p:sp>
    </p:spTree>
    <p:extLst>
      <p:ext uri="{BB962C8B-B14F-4D97-AF65-F5344CB8AC3E}">
        <p14:creationId xmlns:p14="http://schemas.microsoft.com/office/powerpoint/2010/main" val="315272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A[3]">
            <a:extLst>
              <a:ext uri="{FF2B5EF4-FFF2-40B4-BE49-F238E27FC236}">
                <a16:creationId xmlns:a16="http://schemas.microsoft.com/office/drawing/2014/main" id="{82A831AC-9445-E24B-B1CA-E4C5A8467D85}"/>
              </a:ext>
            </a:extLst>
          </p:cNvPr>
          <p:cNvSpPr txBox="1"/>
          <p:nvPr/>
        </p:nvSpPr>
        <p:spPr>
          <a:xfrm>
            <a:off x="8341166" y="2725188"/>
            <a:ext cx="359073" cy="359073"/>
          </a:xfrm>
          <a:prstGeom prst="rect">
            <a:avLst/>
          </a:prstGeom>
          <a:solidFill>
            <a:schemeClr val="bg2">
              <a:lumMod val="9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b="0">
                <a:latin typeface="Menlo Regular"/>
                <a:ea typeface="Menlo Regular"/>
                <a:cs typeface="Menlo Regular"/>
                <a:sym typeface="Menlo Regular"/>
              </a:defRPr>
            </a:lvl1pPr>
          </a:lstStyle>
          <a:p>
            <a:r>
              <a:rPr lang="en-US" sz="2000"/>
              <a:t>  </a:t>
            </a:r>
            <a:endParaRPr sz="2000"/>
          </a:p>
        </p:txBody>
      </p:sp>
      <p:sp>
        <p:nvSpPr>
          <p:cNvPr id="2" name="Title 1">
            <a:extLst>
              <a:ext uri="{FF2B5EF4-FFF2-40B4-BE49-F238E27FC236}">
                <a16:creationId xmlns:a16="http://schemas.microsoft.com/office/drawing/2014/main" id="{3FC2BBDD-00B2-9547-A137-EA5BAD7F42A7}"/>
              </a:ext>
            </a:extLst>
          </p:cNvPr>
          <p:cNvSpPr>
            <a:spLocks noGrp="1"/>
          </p:cNvSpPr>
          <p:nvPr>
            <p:ph type="title"/>
          </p:nvPr>
        </p:nvSpPr>
        <p:spPr/>
        <p:txBody>
          <a:bodyPr>
            <a:normAutofit/>
          </a:bodyPr>
          <a:lstStyle/>
          <a:p>
            <a:r>
              <a:rPr lang="en-US" sz="3200"/>
              <a:t>Microarchitectural data-flow enables leakage</a:t>
            </a:r>
          </a:p>
        </p:txBody>
      </p:sp>
      <p:sp>
        <p:nvSpPr>
          <p:cNvPr id="4" name="A[3]">
            <a:extLst>
              <a:ext uri="{FF2B5EF4-FFF2-40B4-BE49-F238E27FC236}">
                <a16:creationId xmlns:a16="http://schemas.microsoft.com/office/drawing/2014/main" id="{EF9699CE-EAEB-4442-BA98-544F1B540543}"/>
              </a:ext>
            </a:extLst>
          </p:cNvPr>
          <p:cNvSpPr txBox="1"/>
          <p:nvPr/>
        </p:nvSpPr>
        <p:spPr>
          <a:xfrm>
            <a:off x="2544702" y="5984966"/>
            <a:ext cx="512961" cy="359073"/>
          </a:xfrm>
          <a:prstGeom prst="rect">
            <a:avLst/>
          </a:prstGeom>
          <a:solidFill>
            <a:schemeClr val="bg2">
              <a:lumMod val="9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b="0">
                <a:latin typeface="Menlo Regular"/>
                <a:ea typeface="Menlo Regular"/>
                <a:cs typeface="Menlo Regular"/>
                <a:sym typeface="Menlo Regular"/>
              </a:defRPr>
            </a:lvl1pPr>
          </a:lstStyle>
          <a:p>
            <a:r>
              <a:rPr lang="en-US" sz="2000"/>
              <a:t>   </a:t>
            </a:r>
            <a:endParaRPr sz="2000"/>
          </a:p>
        </p:txBody>
      </p:sp>
      <p:sp>
        <p:nvSpPr>
          <p:cNvPr id="5" name="Connection Line">
            <a:extLst>
              <a:ext uri="{FF2B5EF4-FFF2-40B4-BE49-F238E27FC236}">
                <a16:creationId xmlns:a16="http://schemas.microsoft.com/office/drawing/2014/main" id="{DCB2248A-7868-9D41-AA16-9BAF84DCCC45}"/>
              </a:ext>
            </a:extLst>
          </p:cNvPr>
          <p:cNvSpPr/>
          <p:nvPr/>
        </p:nvSpPr>
        <p:spPr>
          <a:xfrm>
            <a:off x="516245" y="3729658"/>
            <a:ext cx="336710" cy="1194224"/>
          </a:xfrm>
          <a:custGeom>
            <a:avLst/>
            <a:gdLst/>
            <a:ahLst/>
            <a:cxnLst>
              <a:cxn ang="0">
                <a:pos x="wd2" y="hd2"/>
              </a:cxn>
              <a:cxn ang="5400000">
                <a:pos x="wd2" y="hd2"/>
              </a:cxn>
              <a:cxn ang="10800000">
                <a:pos x="wd2" y="hd2"/>
              </a:cxn>
              <a:cxn ang="16200000">
                <a:pos x="wd2" y="hd2"/>
              </a:cxn>
            </a:cxnLst>
            <a:rect l="0" t="0" r="r" b="b"/>
            <a:pathLst>
              <a:path w="16202" h="21600" extrusionOk="0">
                <a:moveTo>
                  <a:pt x="16202" y="21600"/>
                </a:moveTo>
                <a:cubicBezTo>
                  <a:pt x="-5185" y="13217"/>
                  <a:pt x="-5398" y="6017"/>
                  <a:pt x="15562" y="0"/>
                </a:cubicBezTo>
              </a:path>
            </a:pathLst>
          </a:custGeom>
          <a:ln w="38100">
            <a:solidFill>
              <a:schemeClr val="accent6"/>
            </a:solidFill>
            <a:miter lim="400000"/>
            <a:headEnd type="triangle"/>
          </a:ln>
        </p:spPr>
        <p:txBody>
          <a:bodyPr/>
          <a:lstStyle/>
          <a:p>
            <a:endParaRPr sz="900"/>
          </a:p>
        </p:txBody>
      </p:sp>
      <p:sp>
        <p:nvSpPr>
          <p:cNvPr id="6" name="z = A[3]">
            <a:extLst>
              <a:ext uri="{FF2B5EF4-FFF2-40B4-BE49-F238E27FC236}">
                <a16:creationId xmlns:a16="http://schemas.microsoft.com/office/drawing/2014/main" id="{8FD24110-3E32-194F-8BFF-5C205939103C}"/>
              </a:ext>
            </a:extLst>
          </p:cNvPr>
          <p:cNvSpPr txBox="1"/>
          <p:nvPr/>
        </p:nvSpPr>
        <p:spPr>
          <a:xfrm>
            <a:off x="1252229" y="4741395"/>
            <a:ext cx="1282402" cy="3590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z = A[3]</a:t>
            </a:r>
          </a:p>
        </p:txBody>
      </p:sp>
      <p:sp>
        <p:nvSpPr>
          <p:cNvPr id="7" name="y = A[3]">
            <a:extLst>
              <a:ext uri="{FF2B5EF4-FFF2-40B4-BE49-F238E27FC236}">
                <a16:creationId xmlns:a16="http://schemas.microsoft.com/office/drawing/2014/main" id="{AA2928F2-E153-A54D-BABC-262B6556A195}"/>
              </a:ext>
            </a:extLst>
          </p:cNvPr>
          <p:cNvSpPr txBox="1"/>
          <p:nvPr/>
        </p:nvSpPr>
        <p:spPr>
          <a:xfrm>
            <a:off x="1252229" y="3448714"/>
            <a:ext cx="1282402" cy="3590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y = A[3]</a:t>
            </a:r>
          </a:p>
        </p:txBody>
      </p:sp>
      <p:graphicFrame>
        <p:nvGraphicFramePr>
          <p:cNvPr id="8" name="Table">
            <a:extLst>
              <a:ext uri="{FF2B5EF4-FFF2-40B4-BE49-F238E27FC236}">
                <a16:creationId xmlns:a16="http://schemas.microsoft.com/office/drawing/2014/main" id="{BE596998-A313-A845-B2C6-044BA4DB9DB7}"/>
              </a:ext>
            </a:extLst>
          </p:cNvPr>
          <p:cNvGraphicFramePr/>
          <p:nvPr>
            <p:extLst>
              <p:ext uri="{D42A27DB-BD31-4B8C-83A1-F6EECF244321}">
                <p14:modId xmlns:p14="http://schemas.microsoft.com/office/powerpoint/2010/main" val="33035774"/>
              </p:ext>
            </p:extLst>
          </p:nvPr>
        </p:nvGraphicFramePr>
        <p:xfrm>
          <a:off x="4342472" y="3802723"/>
          <a:ext cx="1490292" cy="1422400"/>
        </p:xfrm>
        <a:graphic>
          <a:graphicData uri="http://schemas.openxmlformats.org/drawingml/2006/table">
            <a:tbl>
              <a:tblPr bandRow="1"/>
              <a:tblGrid>
                <a:gridCol w="75600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tblGrid>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9549">
                <a:tc>
                  <a:txBody>
                    <a:bodyPr/>
                    <a:lstStyle/>
                    <a:p>
                      <a:pPr algn="ctr" defTabSz="914400">
                        <a:defRPr sz="1800"/>
                      </a:pPr>
                      <a:r>
                        <a:rPr lang="en-US" sz="1200">
                          <a:latin typeface="Menlo Regular"/>
                          <a:ea typeface="Menlo Regular"/>
                          <a:cs typeface="Menlo Regular"/>
                          <a:sym typeface="Menlo Regular"/>
                        </a:rPr>
                        <a:t>A+3</a:t>
                      </a:r>
                      <a:endParaRPr sz="1200">
                        <a:latin typeface="Menlo Regular"/>
                        <a:ea typeface="Menlo Regular"/>
                        <a:cs typeface="Menlo Regular"/>
                        <a:sym typeface="Menlo Regular"/>
                      </a:endParaRP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lang="en-US" sz="1200">
                          <a:latin typeface="Menlo Regular"/>
                          <a:ea typeface="Menlo Regular"/>
                          <a:cs typeface="Menlo Regular"/>
                          <a:sym typeface="Menlo Regular"/>
                        </a:rPr>
                        <a:t>………………</a:t>
                      </a:r>
                      <a:endParaRPr sz="1200">
                        <a:latin typeface="Menlo Regular"/>
                        <a:ea typeface="Menlo Regular"/>
                        <a:cs typeface="Menlo Regular"/>
                        <a:sym typeface="Menlo Regular"/>
                      </a:endParaRP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9" name="Line">
            <a:extLst>
              <a:ext uri="{FF2B5EF4-FFF2-40B4-BE49-F238E27FC236}">
                <a16:creationId xmlns:a16="http://schemas.microsoft.com/office/drawing/2014/main" id="{0EF2AF60-3954-CC47-B9B1-E759EA252965}"/>
              </a:ext>
            </a:extLst>
          </p:cNvPr>
          <p:cNvSpPr/>
          <p:nvPr/>
        </p:nvSpPr>
        <p:spPr>
          <a:xfrm>
            <a:off x="2634715" y="3659857"/>
            <a:ext cx="1662915" cy="502137"/>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10" name="Line">
            <a:extLst>
              <a:ext uri="{FF2B5EF4-FFF2-40B4-BE49-F238E27FC236}">
                <a16:creationId xmlns:a16="http://schemas.microsoft.com/office/drawing/2014/main" id="{F1A1F51E-B7CA-6745-9E18-0A1E223CB114}"/>
              </a:ext>
            </a:extLst>
          </p:cNvPr>
          <p:cNvSpPr/>
          <p:nvPr/>
        </p:nvSpPr>
        <p:spPr>
          <a:xfrm flipH="1">
            <a:off x="2574629" y="4227497"/>
            <a:ext cx="1754895" cy="662000"/>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11" name="A[3]">
            <a:extLst>
              <a:ext uri="{FF2B5EF4-FFF2-40B4-BE49-F238E27FC236}">
                <a16:creationId xmlns:a16="http://schemas.microsoft.com/office/drawing/2014/main" id="{73348DD0-01CA-6E42-8105-01DA8F1EB6FC}"/>
              </a:ext>
            </a:extLst>
          </p:cNvPr>
          <p:cNvSpPr txBox="1"/>
          <p:nvPr/>
        </p:nvSpPr>
        <p:spPr>
          <a:xfrm>
            <a:off x="1859924" y="3464910"/>
            <a:ext cx="666849" cy="359073"/>
          </a:xfrm>
          <a:prstGeom prst="rect">
            <a:avLst/>
          </a:prstGeom>
          <a:solidFill>
            <a:schemeClr val="bg2">
              <a:lumMod val="9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b="0">
                <a:latin typeface="Menlo Regular"/>
                <a:ea typeface="Menlo Regular"/>
                <a:cs typeface="Menlo Regular"/>
                <a:sym typeface="Menlo Regular"/>
              </a:defRPr>
            </a:lvl1pPr>
          </a:lstStyle>
          <a:p>
            <a:r>
              <a:rPr sz="2000"/>
              <a:t>A[3]</a:t>
            </a:r>
          </a:p>
        </p:txBody>
      </p:sp>
      <p:sp>
        <p:nvSpPr>
          <p:cNvPr id="13" name="Line">
            <a:extLst>
              <a:ext uri="{FF2B5EF4-FFF2-40B4-BE49-F238E27FC236}">
                <a16:creationId xmlns:a16="http://schemas.microsoft.com/office/drawing/2014/main" id="{70B3E71E-5775-DE4B-8208-7897B66D3B51}"/>
              </a:ext>
            </a:extLst>
          </p:cNvPr>
          <p:cNvSpPr/>
          <p:nvPr/>
        </p:nvSpPr>
        <p:spPr>
          <a:xfrm flipV="1">
            <a:off x="6124377" y="1485144"/>
            <a:ext cx="1" cy="1171616"/>
          </a:xfrm>
          <a:prstGeom prst="line">
            <a:avLst/>
          </a:prstGeom>
          <a:noFill/>
          <a:ln w="50800" cap="flat">
            <a:solidFill>
              <a:srgbClr val="000000"/>
            </a:solidFill>
            <a:prstDash val="solid"/>
            <a:miter lim="400000"/>
          </a:ln>
          <a:effectLst/>
        </p:spPr>
        <p:txBody>
          <a:bodyPr wrap="square" lIns="25400" tIns="25400" rIns="25400" bIns="25400" numCol="1" anchor="ctr">
            <a:noAutofit/>
          </a:bodyPr>
          <a:lstStyle/>
          <a:p>
            <a:endParaRPr sz="900"/>
          </a:p>
        </p:txBody>
      </p:sp>
      <p:grpSp>
        <p:nvGrpSpPr>
          <p:cNvPr id="16" name="Group">
            <a:extLst>
              <a:ext uri="{FF2B5EF4-FFF2-40B4-BE49-F238E27FC236}">
                <a16:creationId xmlns:a16="http://schemas.microsoft.com/office/drawing/2014/main" id="{2BB5E508-65FB-F741-87A6-7978B2B71E47}"/>
              </a:ext>
            </a:extLst>
          </p:cNvPr>
          <p:cNvGrpSpPr/>
          <p:nvPr/>
        </p:nvGrpSpPr>
        <p:grpSpPr>
          <a:xfrm>
            <a:off x="4654631" y="2060733"/>
            <a:ext cx="2283244" cy="645220"/>
            <a:chOff x="0" y="342900"/>
            <a:chExt cx="4566487" cy="1290437"/>
          </a:xfrm>
        </p:grpSpPr>
        <p:sp>
          <p:nvSpPr>
            <p:cNvPr id="17" name="y = A[x];">
              <a:extLst>
                <a:ext uri="{FF2B5EF4-FFF2-40B4-BE49-F238E27FC236}">
                  <a16:creationId xmlns:a16="http://schemas.microsoft.com/office/drawing/2014/main" id="{20ADB3B5-0584-4242-A469-82057C196577}"/>
                </a:ext>
              </a:extLst>
            </p:cNvPr>
            <p:cNvSpPr/>
            <p:nvPr/>
          </p:nvSpPr>
          <p:spPr>
            <a:xfrm>
              <a:off x="0" y="363337"/>
              <a:ext cx="1270000"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lgn="l">
                <a:defRPr sz="4000" b="0">
                  <a:latin typeface="Menlo Regular"/>
                  <a:ea typeface="Menlo Regular"/>
                  <a:cs typeface="Menlo Regular"/>
                  <a:sym typeface="Menlo Regular"/>
                </a:defRPr>
              </a:lvl1pPr>
            </a:lstStyle>
            <a:p>
              <a:r>
                <a:rPr sz="2000"/>
                <a:t>y = A[x];</a:t>
              </a:r>
            </a:p>
          </p:txBody>
        </p:sp>
        <p:sp>
          <p:nvSpPr>
            <p:cNvPr id="18" name="z = A[3];">
              <a:extLst>
                <a:ext uri="{FF2B5EF4-FFF2-40B4-BE49-F238E27FC236}">
                  <a16:creationId xmlns:a16="http://schemas.microsoft.com/office/drawing/2014/main" id="{797B4DE1-75AD-C945-8C2F-FBA4B2A98E27}"/>
                </a:ext>
              </a:extLst>
            </p:cNvPr>
            <p:cNvSpPr/>
            <p:nvPr/>
          </p:nvSpPr>
          <p:spPr>
            <a:xfrm>
              <a:off x="3296487" y="34290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lgn="l">
                <a:defRPr sz="4000" b="0">
                  <a:latin typeface="Menlo Regular"/>
                  <a:ea typeface="Menlo Regular"/>
                  <a:cs typeface="Menlo Regular"/>
                  <a:sym typeface="Menlo Regular"/>
                </a:defRPr>
              </a:lvl1pPr>
            </a:lstStyle>
            <a:p>
              <a:r>
                <a:rPr sz="2000"/>
                <a:t>z = A[3];</a:t>
              </a:r>
            </a:p>
          </p:txBody>
        </p:sp>
      </p:grpSp>
      <p:sp>
        <p:nvSpPr>
          <p:cNvPr id="19" name="dataflow">
            <a:extLst>
              <a:ext uri="{FF2B5EF4-FFF2-40B4-BE49-F238E27FC236}">
                <a16:creationId xmlns:a16="http://schemas.microsoft.com/office/drawing/2014/main" id="{9AD4B81A-2C25-684D-9867-934892B3E631}"/>
              </a:ext>
            </a:extLst>
          </p:cNvPr>
          <p:cNvSpPr txBox="1"/>
          <p:nvPr/>
        </p:nvSpPr>
        <p:spPr>
          <a:xfrm>
            <a:off x="581728" y="4030269"/>
            <a:ext cx="1579920"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chemeClr val="accent1">
                    <a:lumOff val="-13575"/>
                  </a:schemeClr>
                </a:solidFill>
              </a:defRPr>
            </a:lvl1pPr>
          </a:lstStyle>
          <a:p>
            <a:pPr algn="ctr"/>
            <a:r>
              <a:rPr lang="en-US" sz="1600">
                <a:solidFill>
                  <a:schemeClr val="accent6"/>
                </a:solidFill>
                <a:latin typeface="Gill Sans" panose="020B0502020104020203" pitchFamily="34" charset="-79"/>
                <a:cs typeface="Gill Sans" panose="020B0502020104020203" pitchFamily="34" charset="-79"/>
              </a:rPr>
              <a:t>microarchitectural</a:t>
            </a:r>
          </a:p>
          <a:p>
            <a:pPr algn="ctr"/>
            <a:r>
              <a:rPr lang="en-US" sz="1600">
                <a:solidFill>
                  <a:schemeClr val="accent6"/>
                </a:solidFill>
                <a:latin typeface="Gill Sans" panose="020B0502020104020203" pitchFamily="34" charset="-79"/>
                <a:cs typeface="Gill Sans" panose="020B0502020104020203" pitchFamily="34" charset="-79"/>
              </a:rPr>
              <a:t>data-flow</a:t>
            </a:r>
            <a:endParaRPr sz="1600">
              <a:solidFill>
                <a:schemeClr val="accent6"/>
              </a:solidFill>
              <a:latin typeface="Gill Sans" panose="020B0502020104020203" pitchFamily="34" charset="-79"/>
              <a:cs typeface="Gill Sans" panose="020B0502020104020203" pitchFamily="34" charset="-79"/>
            </a:endParaRPr>
          </a:p>
        </p:txBody>
      </p:sp>
      <p:sp>
        <p:nvSpPr>
          <p:cNvPr id="20" name="TextBox 19">
            <a:extLst>
              <a:ext uri="{FF2B5EF4-FFF2-40B4-BE49-F238E27FC236}">
                <a16:creationId xmlns:a16="http://schemas.microsoft.com/office/drawing/2014/main" id="{E42F982F-B67E-0743-873E-86E54C3CD46E}"/>
              </a:ext>
            </a:extLst>
          </p:cNvPr>
          <p:cNvSpPr txBox="1"/>
          <p:nvPr/>
        </p:nvSpPr>
        <p:spPr>
          <a:xfrm>
            <a:off x="4343764" y="3493318"/>
            <a:ext cx="777264"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Address</a:t>
            </a:r>
          </a:p>
        </p:txBody>
      </p:sp>
      <p:sp>
        <p:nvSpPr>
          <p:cNvPr id="21" name="TextBox 20">
            <a:extLst>
              <a:ext uri="{FF2B5EF4-FFF2-40B4-BE49-F238E27FC236}">
                <a16:creationId xmlns:a16="http://schemas.microsoft.com/office/drawing/2014/main" id="{2D75D045-BEA9-B54B-AE7D-31B13CAF681D}"/>
              </a:ext>
            </a:extLst>
          </p:cNvPr>
          <p:cNvSpPr txBox="1"/>
          <p:nvPr/>
        </p:nvSpPr>
        <p:spPr>
          <a:xfrm>
            <a:off x="5219966" y="3500010"/>
            <a:ext cx="532518"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Data</a:t>
            </a:r>
          </a:p>
        </p:txBody>
      </p:sp>
      <p:sp>
        <p:nvSpPr>
          <p:cNvPr id="22" name="TextBox 21">
            <a:extLst>
              <a:ext uri="{FF2B5EF4-FFF2-40B4-BE49-F238E27FC236}">
                <a16:creationId xmlns:a16="http://schemas.microsoft.com/office/drawing/2014/main" id="{0449C1D8-3124-2141-9F6D-0C1E82BCE48C}"/>
              </a:ext>
            </a:extLst>
          </p:cNvPr>
          <p:cNvSpPr txBox="1"/>
          <p:nvPr/>
        </p:nvSpPr>
        <p:spPr>
          <a:xfrm>
            <a:off x="4721171" y="3237720"/>
            <a:ext cx="732893" cy="307777"/>
          </a:xfrm>
          <a:prstGeom prst="rect">
            <a:avLst/>
          </a:prstGeom>
          <a:noFill/>
        </p:spPr>
        <p:txBody>
          <a:bodyPr wrap="none" rtlCol="0">
            <a:spAutoFit/>
          </a:bodyPr>
          <a:lstStyle/>
          <a:p>
            <a:r>
              <a:rPr lang="en-US" sz="1400" b="1">
                <a:latin typeface="Gill Sans" panose="020B0502020104020203" pitchFamily="34" charset="-79"/>
                <a:cs typeface="Gill Sans" panose="020B0502020104020203" pitchFamily="34" charset="-79"/>
              </a:rPr>
              <a:t>Cache</a:t>
            </a:r>
          </a:p>
        </p:txBody>
      </p:sp>
      <p:sp>
        <p:nvSpPr>
          <p:cNvPr id="23" name="TextBox 22">
            <a:extLst>
              <a:ext uri="{FF2B5EF4-FFF2-40B4-BE49-F238E27FC236}">
                <a16:creationId xmlns:a16="http://schemas.microsoft.com/office/drawing/2014/main" id="{FFD0F90F-BFC0-464A-AFC7-C24509F96234}"/>
              </a:ext>
            </a:extLst>
          </p:cNvPr>
          <p:cNvSpPr txBox="1"/>
          <p:nvPr/>
        </p:nvSpPr>
        <p:spPr>
          <a:xfrm>
            <a:off x="3258153" y="3570597"/>
            <a:ext cx="625492"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write</a:t>
            </a:r>
          </a:p>
        </p:txBody>
      </p:sp>
      <p:sp>
        <p:nvSpPr>
          <p:cNvPr id="24" name="TextBox 23">
            <a:extLst>
              <a:ext uri="{FF2B5EF4-FFF2-40B4-BE49-F238E27FC236}">
                <a16:creationId xmlns:a16="http://schemas.microsoft.com/office/drawing/2014/main" id="{DDE234F2-4644-EB4D-8626-2D32F7574821}"/>
              </a:ext>
            </a:extLst>
          </p:cNvPr>
          <p:cNvSpPr txBox="1"/>
          <p:nvPr/>
        </p:nvSpPr>
        <p:spPr>
          <a:xfrm>
            <a:off x="3258153" y="4519916"/>
            <a:ext cx="552459"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read</a:t>
            </a:r>
          </a:p>
        </p:txBody>
      </p:sp>
      <p:sp>
        <p:nvSpPr>
          <p:cNvPr id="25" name="TextBox 24">
            <a:extLst>
              <a:ext uri="{FF2B5EF4-FFF2-40B4-BE49-F238E27FC236}">
                <a16:creationId xmlns:a16="http://schemas.microsoft.com/office/drawing/2014/main" id="{B3753223-E2DC-9548-8226-AD6E65F73D91}"/>
              </a:ext>
            </a:extLst>
          </p:cNvPr>
          <p:cNvSpPr txBox="1"/>
          <p:nvPr/>
        </p:nvSpPr>
        <p:spPr>
          <a:xfrm>
            <a:off x="467269" y="3174555"/>
            <a:ext cx="1409360" cy="338554"/>
          </a:xfrm>
          <a:prstGeom prst="rect">
            <a:avLst/>
          </a:prstGeom>
          <a:noFill/>
        </p:spPr>
        <p:txBody>
          <a:bodyPr wrap="none" rtlCol="0">
            <a:spAutoFit/>
          </a:bodyPr>
          <a:lstStyle/>
          <a:p>
            <a:r>
              <a:rPr lang="en-US" sz="1600" b="1">
                <a:latin typeface="Gill Sans" panose="020B0502020104020203" pitchFamily="34" charset="-79"/>
                <a:cs typeface="Gill Sans" panose="020B0502020104020203" pitchFamily="34" charset="-79"/>
              </a:rPr>
              <a:t>transmitter</a:t>
            </a:r>
          </a:p>
        </p:txBody>
      </p:sp>
      <p:sp>
        <p:nvSpPr>
          <p:cNvPr id="26" name="TextBox 25">
            <a:extLst>
              <a:ext uri="{FF2B5EF4-FFF2-40B4-BE49-F238E27FC236}">
                <a16:creationId xmlns:a16="http://schemas.microsoft.com/office/drawing/2014/main" id="{A74F2B70-29EC-B546-87B4-C8ABCC90593D}"/>
              </a:ext>
            </a:extLst>
          </p:cNvPr>
          <p:cNvSpPr txBox="1"/>
          <p:nvPr/>
        </p:nvSpPr>
        <p:spPr>
          <a:xfrm>
            <a:off x="701650" y="5086988"/>
            <a:ext cx="1027333" cy="338554"/>
          </a:xfrm>
          <a:prstGeom prst="rect">
            <a:avLst/>
          </a:prstGeom>
          <a:noFill/>
        </p:spPr>
        <p:txBody>
          <a:bodyPr wrap="none" rtlCol="0">
            <a:spAutoFit/>
          </a:bodyPr>
          <a:lstStyle/>
          <a:p>
            <a:r>
              <a:rPr lang="en-US" sz="1600" b="1">
                <a:latin typeface="Gill Sans" panose="020B0502020104020203" pitchFamily="34" charset="-79"/>
                <a:cs typeface="Gill Sans" panose="020B0502020104020203" pitchFamily="34" charset="-79"/>
              </a:rPr>
              <a:t>receiver</a:t>
            </a:r>
          </a:p>
        </p:txBody>
      </p:sp>
      <p:sp>
        <p:nvSpPr>
          <p:cNvPr id="27" name="TextBox 26">
            <a:extLst>
              <a:ext uri="{FF2B5EF4-FFF2-40B4-BE49-F238E27FC236}">
                <a16:creationId xmlns:a16="http://schemas.microsoft.com/office/drawing/2014/main" id="{C0844390-18D7-3D4A-9A42-B195632C56DB}"/>
              </a:ext>
            </a:extLst>
          </p:cNvPr>
          <p:cNvSpPr txBox="1"/>
          <p:nvPr/>
        </p:nvSpPr>
        <p:spPr>
          <a:xfrm>
            <a:off x="914659" y="3529305"/>
            <a:ext cx="412377" cy="369332"/>
          </a:xfrm>
          <a:prstGeom prst="rect">
            <a:avLst/>
          </a:prstGeom>
          <a:noFill/>
        </p:spPr>
        <p:txBody>
          <a:bodyPr wrap="square" rtlCol="0">
            <a:spAutoFit/>
          </a:bodyPr>
          <a:lstStyle/>
          <a:p>
            <a:r>
              <a:rPr lang="en-US"/>
              <a:t>😇</a:t>
            </a:r>
          </a:p>
        </p:txBody>
      </p:sp>
      <p:sp>
        <p:nvSpPr>
          <p:cNvPr id="28" name="TextBox 27">
            <a:extLst>
              <a:ext uri="{FF2B5EF4-FFF2-40B4-BE49-F238E27FC236}">
                <a16:creationId xmlns:a16="http://schemas.microsoft.com/office/drawing/2014/main" id="{94963928-DFF4-1441-973A-FF27527ED893}"/>
              </a:ext>
            </a:extLst>
          </p:cNvPr>
          <p:cNvSpPr txBox="1"/>
          <p:nvPr/>
        </p:nvSpPr>
        <p:spPr>
          <a:xfrm>
            <a:off x="911307" y="4832245"/>
            <a:ext cx="415498" cy="369332"/>
          </a:xfrm>
          <a:prstGeom prst="rect">
            <a:avLst/>
          </a:prstGeom>
          <a:noFill/>
        </p:spPr>
        <p:txBody>
          <a:bodyPr wrap="none" rtlCol="0">
            <a:spAutoFit/>
          </a:bodyPr>
          <a:lstStyle/>
          <a:p>
            <a:r>
              <a:rPr lang="en-US"/>
              <a:t>😈</a:t>
            </a:r>
          </a:p>
        </p:txBody>
      </p:sp>
      <p:sp>
        <p:nvSpPr>
          <p:cNvPr id="29" name="TextBox 28">
            <a:extLst>
              <a:ext uri="{FF2B5EF4-FFF2-40B4-BE49-F238E27FC236}">
                <a16:creationId xmlns:a16="http://schemas.microsoft.com/office/drawing/2014/main" id="{0E050DAE-17BC-1049-915B-CCD98900E4B6}"/>
              </a:ext>
            </a:extLst>
          </p:cNvPr>
          <p:cNvSpPr txBox="1"/>
          <p:nvPr/>
        </p:nvSpPr>
        <p:spPr>
          <a:xfrm>
            <a:off x="1893430" y="5606605"/>
            <a:ext cx="1457450"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cache hit (5 ns)</a:t>
            </a:r>
          </a:p>
        </p:txBody>
      </p:sp>
      <p:sp>
        <p:nvSpPr>
          <p:cNvPr id="30" name="TextBox 29">
            <a:extLst>
              <a:ext uri="{FF2B5EF4-FFF2-40B4-BE49-F238E27FC236}">
                <a16:creationId xmlns:a16="http://schemas.microsoft.com/office/drawing/2014/main" id="{03AD9B82-FF80-AD47-89A8-95480FDB3EF2}"/>
              </a:ext>
            </a:extLst>
          </p:cNvPr>
          <p:cNvSpPr txBox="1"/>
          <p:nvPr/>
        </p:nvSpPr>
        <p:spPr>
          <a:xfrm>
            <a:off x="2017264" y="5976088"/>
            <a:ext cx="1114729"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leaks: x = 3</a:t>
            </a:r>
          </a:p>
        </p:txBody>
      </p:sp>
      <p:graphicFrame>
        <p:nvGraphicFramePr>
          <p:cNvPr id="31" name="Table">
            <a:extLst>
              <a:ext uri="{FF2B5EF4-FFF2-40B4-BE49-F238E27FC236}">
                <a16:creationId xmlns:a16="http://schemas.microsoft.com/office/drawing/2014/main" id="{CD8A9323-0746-AD4C-AC6F-AA02001DF851}"/>
              </a:ext>
            </a:extLst>
          </p:cNvPr>
          <p:cNvGraphicFramePr/>
          <p:nvPr/>
        </p:nvGraphicFramePr>
        <p:xfrm>
          <a:off x="10138608" y="3801095"/>
          <a:ext cx="1490292" cy="1422400"/>
        </p:xfrm>
        <a:graphic>
          <a:graphicData uri="http://schemas.openxmlformats.org/drawingml/2006/table">
            <a:tbl>
              <a:tblPr bandRow="1"/>
              <a:tblGrid>
                <a:gridCol w="75600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tblGrid>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9549">
                <a:tc>
                  <a:txBody>
                    <a:bodyPr/>
                    <a:lstStyle/>
                    <a:p>
                      <a:pPr algn="ctr" defTabSz="914400">
                        <a:defRPr sz="1800"/>
                      </a:pPr>
                      <a:r>
                        <a:rPr lang="en-US" sz="1200">
                          <a:latin typeface="Menlo Regular"/>
                          <a:ea typeface="Menlo Regular"/>
                          <a:cs typeface="Menlo Regular"/>
                          <a:sym typeface="Menlo Regular"/>
                        </a:rPr>
                        <a:t>A+5</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lang="en-US"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2" name="TextBox 31">
            <a:extLst>
              <a:ext uri="{FF2B5EF4-FFF2-40B4-BE49-F238E27FC236}">
                <a16:creationId xmlns:a16="http://schemas.microsoft.com/office/drawing/2014/main" id="{F0124768-7BC8-9040-8F34-FDE9193B5867}"/>
              </a:ext>
            </a:extLst>
          </p:cNvPr>
          <p:cNvSpPr txBox="1"/>
          <p:nvPr/>
        </p:nvSpPr>
        <p:spPr>
          <a:xfrm>
            <a:off x="10139900" y="3491690"/>
            <a:ext cx="777264"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Address</a:t>
            </a:r>
          </a:p>
        </p:txBody>
      </p:sp>
      <p:sp>
        <p:nvSpPr>
          <p:cNvPr id="33" name="TextBox 32">
            <a:extLst>
              <a:ext uri="{FF2B5EF4-FFF2-40B4-BE49-F238E27FC236}">
                <a16:creationId xmlns:a16="http://schemas.microsoft.com/office/drawing/2014/main" id="{22F71D58-2AB4-2646-96F7-3220D8FDF285}"/>
              </a:ext>
            </a:extLst>
          </p:cNvPr>
          <p:cNvSpPr txBox="1"/>
          <p:nvPr/>
        </p:nvSpPr>
        <p:spPr>
          <a:xfrm>
            <a:off x="11016102" y="3498382"/>
            <a:ext cx="532518"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Data</a:t>
            </a:r>
          </a:p>
        </p:txBody>
      </p:sp>
      <p:sp>
        <p:nvSpPr>
          <p:cNvPr id="34" name="TextBox 33">
            <a:extLst>
              <a:ext uri="{FF2B5EF4-FFF2-40B4-BE49-F238E27FC236}">
                <a16:creationId xmlns:a16="http://schemas.microsoft.com/office/drawing/2014/main" id="{BF4AA3C0-5254-6746-A347-5F0C171FF685}"/>
              </a:ext>
            </a:extLst>
          </p:cNvPr>
          <p:cNvSpPr txBox="1"/>
          <p:nvPr/>
        </p:nvSpPr>
        <p:spPr>
          <a:xfrm>
            <a:off x="10517307" y="3236092"/>
            <a:ext cx="732893" cy="307777"/>
          </a:xfrm>
          <a:prstGeom prst="rect">
            <a:avLst/>
          </a:prstGeom>
          <a:noFill/>
        </p:spPr>
        <p:txBody>
          <a:bodyPr wrap="none" rtlCol="0">
            <a:spAutoFit/>
          </a:bodyPr>
          <a:lstStyle/>
          <a:p>
            <a:r>
              <a:rPr lang="en-US" sz="1400" b="1">
                <a:latin typeface="Gill Sans" panose="020B0502020104020203" pitchFamily="34" charset="-79"/>
                <a:cs typeface="Gill Sans" panose="020B0502020104020203" pitchFamily="34" charset="-79"/>
              </a:rPr>
              <a:t>Cache</a:t>
            </a:r>
          </a:p>
        </p:txBody>
      </p:sp>
      <p:sp>
        <p:nvSpPr>
          <p:cNvPr id="35" name="z = A[3]">
            <a:extLst>
              <a:ext uri="{FF2B5EF4-FFF2-40B4-BE49-F238E27FC236}">
                <a16:creationId xmlns:a16="http://schemas.microsoft.com/office/drawing/2014/main" id="{EC55F9D4-77C8-9C49-B97B-8BF70EB707C4}"/>
              </a:ext>
            </a:extLst>
          </p:cNvPr>
          <p:cNvSpPr txBox="1"/>
          <p:nvPr/>
        </p:nvSpPr>
        <p:spPr>
          <a:xfrm>
            <a:off x="7274691" y="4852099"/>
            <a:ext cx="1282402" cy="3590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z = A[3]</a:t>
            </a:r>
          </a:p>
        </p:txBody>
      </p:sp>
      <p:sp>
        <p:nvSpPr>
          <p:cNvPr id="36" name="y = A[0]">
            <a:extLst>
              <a:ext uri="{FF2B5EF4-FFF2-40B4-BE49-F238E27FC236}">
                <a16:creationId xmlns:a16="http://schemas.microsoft.com/office/drawing/2014/main" id="{88A5EDC6-EA56-0A4B-91B1-BEA296D3EC03}"/>
              </a:ext>
            </a:extLst>
          </p:cNvPr>
          <p:cNvSpPr txBox="1"/>
          <p:nvPr/>
        </p:nvSpPr>
        <p:spPr>
          <a:xfrm>
            <a:off x="7274691" y="3853540"/>
            <a:ext cx="1282402" cy="3590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y = A[</a:t>
            </a:r>
            <a:r>
              <a:rPr lang="en-US" sz="2000"/>
              <a:t>5</a:t>
            </a:r>
            <a:r>
              <a:rPr sz="2000"/>
              <a:t>]</a:t>
            </a:r>
          </a:p>
        </p:txBody>
      </p:sp>
      <p:sp>
        <p:nvSpPr>
          <p:cNvPr id="37" name="Line">
            <a:extLst>
              <a:ext uri="{FF2B5EF4-FFF2-40B4-BE49-F238E27FC236}">
                <a16:creationId xmlns:a16="http://schemas.microsoft.com/office/drawing/2014/main" id="{D2AB45C3-5083-374E-90B2-7EA9DF613910}"/>
              </a:ext>
            </a:extLst>
          </p:cNvPr>
          <p:cNvSpPr/>
          <p:nvPr/>
        </p:nvSpPr>
        <p:spPr>
          <a:xfrm>
            <a:off x="8586101" y="4024552"/>
            <a:ext cx="1508326" cy="753477"/>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38" name="Line">
            <a:extLst>
              <a:ext uri="{FF2B5EF4-FFF2-40B4-BE49-F238E27FC236}">
                <a16:creationId xmlns:a16="http://schemas.microsoft.com/office/drawing/2014/main" id="{50323DE6-96EF-7F47-BE62-DF775DC16CB4}"/>
              </a:ext>
            </a:extLst>
          </p:cNvPr>
          <p:cNvSpPr/>
          <p:nvPr/>
        </p:nvSpPr>
        <p:spPr>
          <a:xfrm flipH="1">
            <a:off x="8610945" y="4212613"/>
            <a:ext cx="1483481" cy="810464"/>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mc:AlternateContent xmlns:mc="http://schemas.openxmlformats.org/markup-compatibility/2006" xmlns:a14="http://schemas.microsoft.com/office/drawing/2010/main">
        <mc:Choice Requires="a14">
          <p:sp>
            <p:nvSpPr>
              <p:cNvPr id="39" name="Equation">
                <a:extLst>
                  <a:ext uri="{FF2B5EF4-FFF2-40B4-BE49-F238E27FC236}">
                    <a16:creationId xmlns:a16="http://schemas.microsoft.com/office/drawing/2014/main" id="{BC67A954-5320-274B-9858-93961BCDF07F}"/>
                  </a:ext>
                </a:extLst>
              </p:cNvPr>
              <p:cNvSpPr txBox="1"/>
              <p:nvPr/>
            </p:nvSpPr>
            <p:spPr>
              <a:xfrm>
                <a:off x="8368876" y="2683361"/>
                <a:ext cx="302968" cy="407804"/>
              </a:xfrm>
              <a:prstGeom prst="rect">
                <a:avLst/>
              </a:prstGeom>
              <a:ln w="12700">
                <a:miter lim="400000"/>
              </a:ln>
            </p:spPr>
            <p:txBody>
              <a:bodyPr wrap="none" lIns="0" tIns="0" rIns="0" bIns="0">
                <a:spAutoFit/>
              </a:bodyPr>
              <a:lstStyle/>
              <a:p>
                <a:pPr defTabSz="457200" latinLnBrk="1">
                  <a:defRPr sz="1800" b="0"/>
                </a:pPr>
                <a14:m>
                  <m:oMathPara xmlns:m="http://schemas.openxmlformats.org/officeDocument/2006/math">
                    <m:oMathParaPr>
                      <m:jc m:val="centerGroup"/>
                    </m:oMathParaPr>
                    <m:oMath xmlns:m="http://schemas.openxmlformats.org/officeDocument/2006/math">
                      <m:r>
                        <a:rPr sz="2650" i="1">
                          <a:solidFill>
                            <a:srgbClr val="000000"/>
                          </a:solidFill>
                          <a:latin typeface="Cambria Math" panose="02040503050406030204" pitchFamily="18" charset="0"/>
                        </a:rPr>
                        <m:t>⊤</m:t>
                      </m:r>
                    </m:oMath>
                  </m:oMathPara>
                </a14:m>
                <a:endParaRPr sz="2650"/>
              </a:p>
            </p:txBody>
          </p:sp>
        </mc:Choice>
        <mc:Fallback xmlns="">
          <p:sp>
            <p:nvSpPr>
              <p:cNvPr id="39" name="Equation">
                <a:extLst>
                  <a:ext uri="{FF2B5EF4-FFF2-40B4-BE49-F238E27FC236}">
                    <a16:creationId xmlns:a16="http://schemas.microsoft.com/office/drawing/2014/main" id="{BC67A954-5320-274B-9858-93961BCDF07F}"/>
                  </a:ext>
                </a:extLst>
              </p:cNvPr>
              <p:cNvSpPr txBox="1">
                <a:spLocks noRot="1" noChangeAspect="1" noMove="1" noResize="1" noEditPoints="1" noAdjustHandles="1" noChangeArrowheads="1" noChangeShapeType="1" noTextEdit="1"/>
              </p:cNvSpPr>
              <p:nvPr/>
            </p:nvSpPr>
            <p:spPr>
              <a:xfrm>
                <a:off x="8368876" y="2683361"/>
                <a:ext cx="302968" cy="407804"/>
              </a:xfrm>
              <a:prstGeom prst="rect">
                <a:avLst/>
              </a:prstGeom>
              <a:blipFill>
                <a:blip r:embed="rId6"/>
                <a:stretch>
                  <a:fillRect l="-24000" r="-20000" b="-3030"/>
                </a:stretch>
              </a:blipFill>
              <a:ln w="12700">
                <a:miter lim="400000"/>
              </a:ln>
            </p:spPr>
            <p:txBody>
              <a:bodyPr/>
              <a:lstStyle/>
              <a:p>
                <a:r>
                  <a:rPr lang="en-US">
                    <a:noFill/>
                  </a:rPr>
                  <a:t> </a:t>
                </a:r>
              </a:p>
            </p:txBody>
          </p:sp>
        </mc:Fallback>
      </mc:AlternateContent>
      <p:sp>
        <p:nvSpPr>
          <p:cNvPr id="40" name="Connection Line">
            <a:extLst>
              <a:ext uri="{FF2B5EF4-FFF2-40B4-BE49-F238E27FC236}">
                <a16:creationId xmlns:a16="http://schemas.microsoft.com/office/drawing/2014/main" id="{CF572B2E-0D0B-844E-83B1-AD1877B2D811}"/>
              </a:ext>
            </a:extLst>
          </p:cNvPr>
          <p:cNvSpPr/>
          <p:nvPr/>
        </p:nvSpPr>
        <p:spPr>
          <a:xfrm>
            <a:off x="6292827" y="2984645"/>
            <a:ext cx="1661135" cy="2046990"/>
          </a:xfrm>
          <a:custGeom>
            <a:avLst/>
            <a:gdLst/>
            <a:ahLst/>
            <a:cxnLst>
              <a:cxn ang="0">
                <a:pos x="wd2" y="hd2"/>
              </a:cxn>
              <a:cxn ang="5400000">
                <a:pos x="wd2" y="hd2"/>
              </a:cxn>
              <a:cxn ang="10800000">
                <a:pos x="wd2" y="hd2"/>
              </a:cxn>
              <a:cxn ang="16200000">
                <a:pos x="wd2" y="hd2"/>
              </a:cxn>
            </a:cxnLst>
            <a:rect l="0" t="0" r="r" b="b"/>
            <a:pathLst>
              <a:path w="16656" h="21600" extrusionOk="0">
                <a:moveTo>
                  <a:pt x="7458" y="21600"/>
                </a:moveTo>
                <a:cubicBezTo>
                  <a:pt x="-4944" y="14928"/>
                  <a:pt x="-1878" y="7728"/>
                  <a:pt x="16656" y="0"/>
                </a:cubicBezTo>
              </a:path>
            </a:pathLst>
          </a:custGeom>
          <a:ln w="38100">
            <a:solidFill>
              <a:schemeClr val="accent6"/>
            </a:solidFill>
            <a:miter lim="400000"/>
            <a:headEnd type="triangle"/>
          </a:ln>
        </p:spPr>
        <p:txBody>
          <a:bodyPr/>
          <a:lstStyle/>
          <a:p>
            <a:endParaRPr sz="900"/>
          </a:p>
        </p:txBody>
      </p:sp>
      <p:sp>
        <p:nvSpPr>
          <p:cNvPr id="42" name="dataflow">
            <a:extLst>
              <a:ext uri="{FF2B5EF4-FFF2-40B4-BE49-F238E27FC236}">
                <a16:creationId xmlns:a16="http://schemas.microsoft.com/office/drawing/2014/main" id="{8F91D2F2-76D7-BD4E-93D8-69F152215963}"/>
              </a:ext>
            </a:extLst>
          </p:cNvPr>
          <p:cNvSpPr txBox="1"/>
          <p:nvPr/>
        </p:nvSpPr>
        <p:spPr>
          <a:xfrm>
            <a:off x="7479391" y="3157130"/>
            <a:ext cx="1579920"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chemeClr val="accent1">
                    <a:lumOff val="-13575"/>
                  </a:schemeClr>
                </a:solidFill>
              </a:defRPr>
            </a:lvl1pPr>
          </a:lstStyle>
          <a:p>
            <a:pPr algn="ctr"/>
            <a:r>
              <a:rPr lang="en-US" sz="1600">
                <a:solidFill>
                  <a:schemeClr val="accent6"/>
                </a:solidFill>
                <a:latin typeface="Gill Sans" panose="020B0502020104020203" pitchFamily="34" charset="-79"/>
                <a:cs typeface="Gill Sans" panose="020B0502020104020203" pitchFamily="34" charset="-79"/>
              </a:rPr>
              <a:t>microarchitectural</a:t>
            </a:r>
          </a:p>
          <a:p>
            <a:pPr algn="ctr"/>
            <a:r>
              <a:rPr lang="en-US" sz="1600">
                <a:solidFill>
                  <a:schemeClr val="accent6"/>
                </a:solidFill>
                <a:latin typeface="Gill Sans" panose="020B0502020104020203" pitchFamily="34" charset="-79"/>
                <a:cs typeface="Gill Sans" panose="020B0502020104020203" pitchFamily="34" charset="-79"/>
              </a:rPr>
              <a:t>data-flow</a:t>
            </a:r>
            <a:endParaRPr sz="1600">
              <a:solidFill>
                <a:schemeClr val="accent6"/>
              </a:solidFill>
              <a:latin typeface="Gill Sans" panose="020B0502020104020203" pitchFamily="34" charset="-79"/>
              <a:cs typeface="Gill Sans" panose="020B0502020104020203" pitchFamily="34" charset="-79"/>
            </a:endParaRPr>
          </a:p>
        </p:txBody>
      </p:sp>
      <p:sp>
        <p:nvSpPr>
          <p:cNvPr id="43" name="A[3]">
            <a:extLst>
              <a:ext uri="{FF2B5EF4-FFF2-40B4-BE49-F238E27FC236}">
                <a16:creationId xmlns:a16="http://schemas.microsoft.com/office/drawing/2014/main" id="{0425FDCD-89D0-5642-B5E8-472BE8E11E1A}"/>
              </a:ext>
            </a:extLst>
          </p:cNvPr>
          <p:cNvSpPr txBox="1"/>
          <p:nvPr/>
        </p:nvSpPr>
        <p:spPr>
          <a:xfrm>
            <a:off x="8840576" y="5954037"/>
            <a:ext cx="512961" cy="359073"/>
          </a:xfrm>
          <a:prstGeom prst="rect">
            <a:avLst/>
          </a:prstGeom>
          <a:solidFill>
            <a:schemeClr val="bg2">
              <a:lumMod val="9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b="0">
                <a:latin typeface="Menlo Regular"/>
                <a:ea typeface="Menlo Regular"/>
                <a:cs typeface="Menlo Regular"/>
                <a:sym typeface="Menlo Regular"/>
              </a:defRPr>
            </a:lvl1pPr>
          </a:lstStyle>
          <a:p>
            <a:r>
              <a:rPr lang="en-US" sz="2000"/>
              <a:t>   </a:t>
            </a:r>
            <a:endParaRPr sz="2000"/>
          </a:p>
        </p:txBody>
      </p:sp>
      <p:sp>
        <p:nvSpPr>
          <p:cNvPr id="44" name="TextBox 43">
            <a:extLst>
              <a:ext uri="{FF2B5EF4-FFF2-40B4-BE49-F238E27FC236}">
                <a16:creationId xmlns:a16="http://schemas.microsoft.com/office/drawing/2014/main" id="{98C5C63A-B0E5-7442-8E6B-8BA2C9C90C93}"/>
              </a:ext>
            </a:extLst>
          </p:cNvPr>
          <p:cNvSpPr txBox="1"/>
          <p:nvPr/>
        </p:nvSpPr>
        <p:spPr>
          <a:xfrm>
            <a:off x="8189304" y="5575676"/>
            <a:ext cx="1704313"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cache miss (50 ns)</a:t>
            </a:r>
          </a:p>
        </p:txBody>
      </p:sp>
      <p:sp>
        <p:nvSpPr>
          <p:cNvPr id="45" name="TextBox 44">
            <a:extLst>
              <a:ext uri="{FF2B5EF4-FFF2-40B4-BE49-F238E27FC236}">
                <a16:creationId xmlns:a16="http://schemas.microsoft.com/office/drawing/2014/main" id="{A4B847CF-19CB-CB42-B9A0-2507CC72DCB3}"/>
              </a:ext>
            </a:extLst>
          </p:cNvPr>
          <p:cNvSpPr txBox="1"/>
          <p:nvPr/>
        </p:nvSpPr>
        <p:spPr>
          <a:xfrm>
            <a:off x="8313138" y="5945159"/>
            <a:ext cx="1117935"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leaks: x </a:t>
            </a:r>
            <a:r>
              <a:rPr lang="en-US" sz="1600">
                <a:latin typeface="Menlo Regular"/>
                <a:ea typeface="Menlo Regular"/>
                <a:cs typeface="Menlo Regular"/>
                <a:sym typeface="Menlo Regular"/>
              </a:rPr>
              <a:t>≠</a:t>
            </a:r>
            <a:r>
              <a:rPr lang="en-US" sz="1600">
                <a:latin typeface="Gill Sans" panose="020B0502020104020203" pitchFamily="34" charset="-79"/>
                <a:cs typeface="Gill Sans" panose="020B0502020104020203" pitchFamily="34" charset="-79"/>
              </a:rPr>
              <a:t> 3</a:t>
            </a:r>
          </a:p>
        </p:txBody>
      </p:sp>
      <p:sp>
        <p:nvSpPr>
          <p:cNvPr id="46" name="TextBox 45">
            <a:extLst>
              <a:ext uri="{FF2B5EF4-FFF2-40B4-BE49-F238E27FC236}">
                <a16:creationId xmlns:a16="http://schemas.microsoft.com/office/drawing/2014/main" id="{C1917D26-75E3-3A48-8276-021C0AD236B4}"/>
              </a:ext>
            </a:extLst>
          </p:cNvPr>
          <p:cNvSpPr txBox="1"/>
          <p:nvPr/>
        </p:nvSpPr>
        <p:spPr>
          <a:xfrm>
            <a:off x="8007217" y="2812510"/>
            <a:ext cx="412377" cy="369332"/>
          </a:xfrm>
          <a:prstGeom prst="rect">
            <a:avLst/>
          </a:prstGeom>
          <a:noFill/>
        </p:spPr>
        <p:txBody>
          <a:bodyPr wrap="square" rtlCol="0">
            <a:spAutoFit/>
          </a:bodyPr>
          <a:lstStyle/>
          <a:p>
            <a:r>
              <a:rPr lang="en-US"/>
              <a:t>😇</a:t>
            </a:r>
          </a:p>
        </p:txBody>
      </p:sp>
      <p:sp>
        <p:nvSpPr>
          <p:cNvPr id="47" name="TextBox 46">
            <a:extLst>
              <a:ext uri="{FF2B5EF4-FFF2-40B4-BE49-F238E27FC236}">
                <a16:creationId xmlns:a16="http://schemas.microsoft.com/office/drawing/2014/main" id="{D5720D00-71AC-F94C-872A-FC596F7D1A99}"/>
              </a:ext>
            </a:extLst>
          </p:cNvPr>
          <p:cNvSpPr txBox="1"/>
          <p:nvPr/>
        </p:nvSpPr>
        <p:spPr>
          <a:xfrm>
            <a:off x="6949354" y="4903751"/>
            <a:ext cx="415498" cy="369332"/>
          </a:xfrm>
          <a:prstGeom prst="rect">
            <a:avLst/>
          </a:prstGeom>
          <a:noFill/>
        </p:spPr>
        <p:txBody>
          <a:bodyPr wrap="none" rtlCol="0">
            <a:spAutoFit/>
          </a:bodyPr>
          <a:lstStyle/>
          <a:p>
            <a:r>
              <a:rPr lang="en-US"/>
              <a:t>😈</a:t>
            </a:r>
          </a:p>
        </p:txBody>
      </p:sp>
      <p:sp>
        <p:nvSpPr>
          <p:cNvPr id="48" name="TextBox 47">
            <a:extLst>
              <a:ext uri="{FF2B5EF4-FFF2-40B4-BE49-F238E27FC236}">
                <a16:creationId xmlns:a16="http://schemas.microsoft.com/office/drawing/2014/main" id="{E7D99281-6C32-A44C-A6A3-86C66DF7AC8C}"/>
              </a:ext>
            </a:extLst>
          </p:cNvPr>
          <p:cNvSpPr txBox="1"/>
          <p:nvPr/>
        </p:nvSpPr>
        <p:spPr>
          <a:xfrm>
            <a:off x="7484809" y="2468104"/>
            <a:ext cx="1409360" cy="338554"/>
          </a:xfrm>
          <a:prstGeom prst="rect">
            <a:avLst/>
          </a:prstGeom>
          <a:noFill/>
        </p:spPr>
        <p:txBody>
          <a:bodyPr wrap="none" rtlCol="0">
            <a:spAutoFit/>
          </a:bodyPr>
          <a:lstStyle/>
          <a:p>
            <a:r>
              <a:rPr lang="en-US" sz="1600" b="1">
                <a:latin typeface="Gill Sans" panose="020B0502020104020203" pitchFamily="34" charset="-79"/>
                <a:cs typeface="Gill Sans" panose="020B0502020104020203" pitchFamily="34" charset="-79"/>
              </a:rPr>
              <a:t>transmitter</a:t>
            </a:r>
          </a:p>
        </p:txBody>
      </p:sp>
      <p:sp>
        <p:nvSpPr>
          <p:cNvPr id="49" name="TextBox 48">
            <a:extLst>
              <a:ext uri="{FF2B5EF4-FFF2-40B4-BE49-F238E27FC236}">
                <a16:creationId xmlns:a16="http://schemas.microsoft.com/office/drawing/2014/main" id="{884EF03D-279F-514E-911C-EC4E2FD7A956}"/>
              </a:ext>
            </a:extLst>
          </p:cNvPr>
          <p:cNvSpPr txBox="1"/>
          <p:nvPr/>
        </p:nvSpPr>
        <p:spPr>
          <a:xfrm>
            <a:off x="6688991" y="5114698"/>
            <a:ext cx="1027333" cy="338554"/>
          </a:xfrm>
          <a:prstGeom prst="rect">
            <a:avLst/>
          </a:prstGeom>
          <a:noFill/>
        </p:spPr>
        <p:txBody>
          <a:bodyPr wrap="none" rtlCol="0">
            <a:spAutoFit/>
          </a:bodyPr>
          <a:lstStyle/>
          <a:p>
            <a:r>
              <a:rPr lang="en-US" sz="1600" b="1">
                <a:latin typeface="Gill Sans" panose="020B0502020104020203" pitchFamily="34" charset="-79"/>
                <a:cs typeface="Gill Sans" panose="020B0502020104020203" pitchFamily="34" charset="-79"/>
              </a:rPr>
              <a:t>receiver</a:t>
            </a:r>
          </a:p>
        </p:txBody>
      </p:sp>
      <p:sp>
        <p:nvSpPr>
          <p:cNvPr id="51" name="TextBox 50">
            <a:extLst>
              <a:ext uri="{FF2B5EF4-FFF2-40B4-BE49-F238E27FC236}">
                <a16:creationId xmlns:a16="http://schemas.microsoft.com/office/drawing/2014/main" id="{B64E0EEA-5B76-334B-82C6-767EACD57038}"/>
              </a:ext>
            </a:extLst>
          </p:cNvPr>
          <p:cNvSpPr txBox="1"/>
          <p:nvPr/>
        </p:nvSpPr>
        <p:spPr>
          <a:xfrm>
            <a:off x="8935826" y="3963584"/>
            <a:ext cx="625492"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write</a:t>
            </a:r>
          </a:p>
        </p:txBody>
      </p:sp>
      <p:sp>
        <p:nvSpPr>
          <p:cNvPr id="52" name="TextBox 51">
            <a:extLst>
              <a:ext uri="{FF2B5EF4-FFF2-40B4-BE49-F238E27FC236}">
                <a16:creationId xmlns:a16="http://schemas.microsoft.com/office/drawing/2014/main" id="{7EF5E7D3-7141-A144-AFAB-6679FBFB8FDB}"/>
              </a:ext>
            </a:extLst>
          </p:cNvPr>
          <p:cNvSpPr txBox="1"/>
          <p:nvPr/>
        </p:nvSpPr>
        <p:spPr>
          <a:xfrm>
            <a:off x="8840576" y="4803979"/>
            <a:ext cx="552459"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read</a:t>
            </a:r>
          </a:p>
        </p:txBody>
      </p:sp>
      <p:sp>
        <p:nvSpPr>
          <p:cNvPr id="53" name="TextBox 52">
            <a:extLst>
              <a:ext uri="{FF2B5EF4-FFF2-40B4-BE49-F238E27FC236}">
                <a16:creationId xmlns:a16="http://schemas.microsoft.com/office/drawing/2014/main" id="{2F878546-1B0A-C240-AAD2-FAD5C72A327E}"/>
              </a:ext>
            </a:extLst>
          </p:cNvPr>
          <p:cNvSpPr txBox="1"/>
          <p:nvPr/>
        </p:nvSpPr>
        <p:spPr>
          <a:xfrm>
            <a:off x="4640801" y="1516140"/>
            <a:ext cx="1158330" cy="369332"/>
          </a:xfrm>
          <a:prstGeom prst="rect">
            <a:avLst/>
          </a:prstGeom>
          <a:noFill/>
        </p:spPr>
        <p:txBody>
          <a:bodyPr wrap="none" rtlCol="0">
            <a:spAutoFit/>
          </a:bodyPr>
          <a:lstStyle/>
          <a:p>
            <a:r>
              <a:rPr lang="en-US">
                <a:latin typeface="Gill Sans" panose="020B0502020104020203" pitchFamily="34" charset="-79"/>
                <a:cs typeface="Gill Sans" panose="020B0502020104020203" pitchFamily="34" charset="-79"/>
              </a:rPr>
              <a:t>Program 1</a:t>
            </a:r>
          </a:p>
        </p:txBody>
      </p:sp>
      <p:sp>
        <p:nvSpPr>
          <p:cNvPr id="54" name="TextBox 53">
            <a:extLst>
              <a:ext uri="{FF2B5EF4-FFF2-40B4-BE49-F238E27FC236}">
                <a16:creationId xmlns:a16="http://schemas.microsoft.com/office/drawing/2014/main" id="{425BE937-1D46-0940-91DA-ED9B5E6D7B29}"/>
              </a:ext>
            </a:extLst>
          </p:cNvPr>
          <p:cNvSpPr txBox="1"/>
          <p:nvPr/>
        </p:nvSpPr>
        <p:spPr>
          <a:xfrm>
            <a:off x="6449624" y="1516140"/>
            <a:ext cx="1158330" cy="369332"/>
          </a:xfrm>
          <a:prstGeom prst="rect">
            <a:avLst/>
          </a:prstGeom>
          <a:noFill/>
        </p:spPr>
        <p:txBody>
          <a:bodyPr wrap="none" rtlCol="0">
            <a:spAutoFit/>
          </a:bodyPr>
          <a:lstStyle/>
          <a:p>
            <a:r>
              <a:rPr lang="en-US">
                <a:latin typeface="Gill Sans" panose="020B0502020104020203" pitchFamily="34" charset="-79"/>
                <a:cs typeface="Gill Sans" panose="020B0502020104020203" pitchFamily="34" charset="-79"/>
              </a:rPr>
              <a:t>Program 2</a:t>
            </a:r>
          </a:p>
        </p:txBody>
      </p:sp>
      <p:sp>
        <p:nvSpPr>
          <p:cNvPr id="12" name="Slide Number Placeholder 11">
            <a:extLst>
              <a:ext uri="{FF2B5EF4-FFF2-40B4-BE49-F238E27FC236}">
                <a16:creationId xmlns:a16="http://schemas.microsoft.com/office/drawing/2014/main" id="{052AC2EE-2E44-EF1B-1171-A37FF94DA6C3}"/>
              </a:ext>
            </a:extLst>
          </p:cNvPr>
          <p:cNvSpPr>
            <a:spLocks noGrp="1"/>
          </p:cNvSpPr>
          <p:nvPr>
            <p:ph type="sldNum" sz="quarter" idx="12"/>
          </p:nvPr>
        </p:nvSpPr>
        <p:spPr/>
        <p:txBody>
          <a:bodyPr/>
          <a:lstStyle/>
          <a:p>
            <a:fld id="{C4525E55-99CE-D54F-9679-4F00051112D4}" type="slidenum">
              <a:rPr lang="en-US" smtClean="0"/>
              <a:t>11</a:t>
            </a:fld>
            <a:endParaRPr lang="en-US"/>
          </a:p>
        </p:txBody>
      </p:sp>
    </p:spTree>
    <p:custDataLst>
      <p:tags r:id="rId1"/>
    </p:custDataLst>
    <p:extLst>
      <p:ext uri="{BB962C8B-B14F-4D97-AF65-F5344CB8AC3E}">
        <p14:creationId xmlns:p14="http://schemas.microsoft.com/office/powerpoint/2010/main" val="156842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9" grpId="0" animBg="1"/>
      <p:bldP spid="40" grpId="0" animBg="1"/>
      <p:bldP spid="42" grpId="0" animBg="1"/>
      <p:bldP spid="43" grpId="0" animBg="1"/>
      <p:bldP spid="44" grpId="0"/>
      <p:bldP spid="45" grpId="0"/>
      <p:bldP spid="46" grpId="0"/>
      <p:bldP spid="47"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3]">
            <a:extLst>
              <a:ext uri="{FF2B5EF4-FFF2-40B4-BE49-F238E27FC236}">
                <a16:creationId xmlns:a16="http://schemas.microsoft.com/office/drawing/2014/main" id="{88E9BFA9-5F10-F940-A3B6-1B2F9F81CF54}"/>
              </a:ext>
            </a:extLst>
          </p:cNvPr>
          <p:cNvSpPr txBox="1"/>
          <p:nvPr/>
        </p:nvSpPr>
        <p:spPr>
          <a:xfrm>
            <a:off x="5270173" y="2818354"/>
            <a:ext cx="1736626" cy="297517"/>
          </a:xfrm>
          <a:prstGeom prst="rect">
            <a:avLst/>
          </a:prstGeom>
          <a:solidFill>
            <a:schemeClr val="bg2">
              <a:lumMod val="9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sz="4000" b="0">
                <a:latin typeface="Menlo Regular"/>
                <a:ea typeface="Menlo Regular"/>
                <a:cs typeface="Menlo Regular"/>
                <a:sym typeface="Menlo Regular"/>
              </a:defRPr>
            </a:lvl1pPr>
          </a:lstStyle>
          <a:p>
            <a:r>
              <a:rPr lang="en-US" sz="1600"/>
              <a:t>   </a:t>
            </a:r>
            <a:endParaRPr sz="1600"/>
          </a:p>
        </p:txBody>
      </p:sp>
      <p:sp>
        <p:nvSpPr>
          <p:cNvPr id="2" name="Title 1">
            <a:extLst>
              <a:ext uri="{FF2B5EF4-FFF2-40B4-BE49-F238E27FC236}">
                <a16:creationId xmlns:a16="http://schemas.microsoft.com/office/drawing/2014/main" id="{E7D87673-8805-1B4C-95CE-D075144DD331}"/>
              </a:ext>
            </a:extLst>
          </p:cNvPr>
          <p:cNvSpPr>
            <a:spLocks noGrp="1"/>
          </p:cNvSpPr>
          <p:nvPr>
            <p:ph type="title"/>
          </p:nvPr>
        </p:nvSpPr>
        <p:spPr/>
        <p:txBody>
          <a:bodyPr>
            <a:normAutofit/>
          </a:bodyPr>
          <a:lstStyle/>
          <a:p>
            <a:r>
              <a:rPr lang="en-US" sz="3600"/>
              <a:t>Microarchitectural control flow increases leakage scope</a:t>
            </a:r>
          </a:p>
        </p:txBody>
      </p:sp>
      <p:grpSp>
        <p:nvGrpSpPr>
          <p:cNvPr id="7" name="Group">
            <a:extLst>
              <a:ext uri="{FF2B5EF4-FFF2-40B4-BE49-F238E27FC236}">
                <a16:creationId xmlns:a16="http://schemas.microsoft.com/office/drawing/2014/main" id="{B3977724-13F1-5343-AFA2-7F9B0A0281F6}"/>
              </a:ext>
            </a:extLst>
          </p:cNvPr>
          <p:cNvGrpSpPr/>
          <p:nvPr/>
        </p:nvGrpSpPr>
        <p:grpSpPr>
          <a:xfrm>
            <a:off x="4527051" y="2329278"/>
            <a:ext cx="635001" cy="1864540"/>
            <a:chOff x="216027" y="274066"/>
            <a:chExt cx="1270000" cy="3729077"/>
          </a:xfrm>
        </p:grpSpPr>
        <p:sp>
          <p:nvSpPr>
            <p:cNvPr id="8" name="1:">
              <a:extLst>
                <a:ext uri="{FF2B5EF4-FFF2-40B4-BE49-F238E27FC236}">
                  <a16:creationId xmlns:a16="http://schemas.microsoft.com/office/drawing/2014/main" id="{28EB7B18-C790-DD4E-BB33-628064AA3D92}"/>
                </a:ext>
              </a:extLst>
            </p:cNvPr>
            <p:cNvSpPr/>
            <p:nvPr/>
          </p:nvSpPr>
          <p:spPr>
            <a:xfrm>
              <a:off x="216027" y="274066"/>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solidFill>
                    <a:srgbClr val="FFFFFF"/>
                  </a:solidFill>
                </a:defRPr>
              </a:lvl1pPr>
            </a:lstStyle>
            <a:p>
              <a:r>
                <a:rPr sz="1400">
                  <a:latin typeface="Gill Sans" panose="020B0502020104020203" pitchFamily="34" charset="-79"/>
                  <a:cs typeface="Gill Sans" panose="020B0502020104020203" pitchFamily="34" charset="-79"/>
                </a:rPr>
                <a:t>1:</a:t>
              </a:r>
            </a:p>
          </p:txBody>
        </p:sp>
        <p:sp>
          <p:nvSpPr>
            <p:cNvPr id="9" name="2:">
              <a:extLst>
                <a:ext uri="{FF2B5EF4-FFF2-40B4-BE49-F238E27FC236}">
                  <a16:creationId xmlns:a16="http://schemas.microsoft.com/office/drawing/2014/main" id="{A61F3D3A-76E0-9C41-89AD-22BB0D639199}"/>
                </a:ext>
              </a:extLst>
            </p:cNvPr>
            <p:cNvSpPr/>
            <p:nvPr/>
          </p:nvSpPr>
          <p:spPr>
            <a:xfrm>
              <a:off x="216027" y="1506864"/>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vl1pPr>
            </a:lstStyle>
            <a:p>
              <a:r>
                <a:rPr sz="1400">
                  <a:latin typeface="Gill Sans" panose="020B0502020104020203" pitchFamily="34" charset="-79"/>
                  <a:cs typeface="Gill Sans" panose="020B0502020104020203" pitchFamily="34" charset="-79"/>
                </a:rPr>
                <a:t>2:</a:t>
              </a:r>
            </a:p>
          </p:txBody>
        </p:sp>
        <p:sp>
          <p:nvSpPr>
            <p:cNvPr id="10" name="3:">
              <a:extLst>
                <a:ext uri="{FF2B5EF4-FFF2-40B4-BE49-F238E27FC236}">
                  <a16:creationId xmlns:a16="http://schemas.microsoft.com/office/drawing/2014/main" id="{DE9566A4-5086-1443-8A7D-DF5D9916515A}"/>
                </a:ext>
              </a:extLst>
            </p:cNvPr>
            <p:cNvSpPr/>
            <p:nvPr/>
          </p:nvSpPr>
          <p:spPr>
            <a:xfrm>
              <a:off x="216027" y="2102027"/>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vl1pPr>
            </a:lstStyle>
            <a:p>
              <a:r>
                <a:rPr sz="1400">
                  <a:latin typeface="Gill Sans" panose="020B0502020104020203" pitchFamily="34" charset="-79"/>
                  <a:cs typeface="Gill Sans" panose="020B0502020104020203" pitchFamily="34" charset="-79"/>
                </a:rPr>
                <a:t>3:</a:t>
              </a:r>
            </a:p>
          </p:txBody>
        </p:sp>
        <p:sp>
          <p:nvSpPr>
            <p:cNvPr id="11" name="4:">
              <a:extLst>
                <a:ext uri="{FF2B5EF4-FFF2-40B4-BE49-F238E27FC236}">
                  <a16:creationId xmlns:a16="http://schemas.microsoft.com/office/drawing/2014/main" id="{F5990884-34F0-7442-99AD-C4914B0F0304}"/>
                </a:ext>
              </a:extLst>
            </p:cNvPr>
            <p:cNvSpPr/>
            <p:nvPr/>
          </p:nvSpPr>
          <p:spPr>
            <a:xfrm>
              <a:off x="216027" y="2733143"/>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vl1pPr>
            </a:lstStyle>
            <a:p>
              <a:r>
                <a:rPr sz="1400">
                  <a:latin typeface="Gill Sans" panose="020B0502020104020203" pitchFamily="34" charset="-79"/>
                  <a:cs typeface="Gill Sans" panose="020B0502020104020203" pitchFamily="34" charset="-79"/>
                </a:rPr>
                <a:t>4:</a:t>
              </a:r>
            </a:p>
          </p:txBody>
        </p:sp>
      </p:grpSp>
      <p:sp>
        <p:nvSpPr>
          <p:cNvPr id="12" name="TextBox 11">
            <a:extLst>
              <a:ext uri="{FF2B5EF4-FFF2-40B4-BE49-F238E27FC236}">
                <a16:creationId xmlns:a16="http://schemas.microsoft.com/office/drawing/2014/main" id="{33E280AD-8E50-F44E-B429-6870DFD2CB7B}"/>
              </a:ext>
            </a:extLst>
          </p:cNvPr>
          <p:cNvSpPr txBox="1"/>
          <p:nvPr/>
        </p:nvSpPr>
        <p:spPr>
          <a:xfrm>
            <a:off x="4179536" y="2006246"/>
            <a:ext cx="4103688" cy="369332"/>
          </a:xfrm>
          <a:prstGeom prst="rect">
            <a:avLst/>
          </a:prstGeom>
          <a:noFill/>
        </p:spPr>
        <p:txBody>
          <a:bodyPr wrap="none" rtlCol="0">
            <a:spAutoFit/>
          </a:bodyPr>
          <a:lstStyle/>
          <a:p>
            <a:r>
              <a:rPr lang="en-US" b="1">
                <a:latin typeface="Gill Sans" panose="020B0502020104020203" pitchFamily="34" charset="-79"/>
                <a:cs typeface="Gill Sans" panose="020B0502020104020203" pitchFamily="34" charset="-79"/>
              </a:rPr>
              <a:t>Spectre v1: Bounds Check Bypass</a:t>
            </a:r>
          </a:p>
        </p:txBody>
      </p:sp>
      <p:sp>
        <p:nvSpPr>
          <p:cNvPr id="15" name="TextBox 14">
            <a:extLst>
              <a:ext uri="{FF2B5EF4-FFF2-40B4-BE49-F238E27FC236}">
                <a16:creationId xmlns:a16="http://schemas.microsoft.com/office/drawing/2014/main" id="{3026A741-40EF-F54E-89F4-C7E697088278}"/>
              </a:ext>
            </a:extLst>
          </p:cNvPr>
          <p:cNvSpPr txBox="1"/>
          <p:nvPr/>
        </p:nvSpPr>
        <p:spPr>
          <a:xfrm>
            <a:off x="4395781" y="2508520"/>
            <a:ext cx="3671198" cy="1477328"/>
          </a:xfrm>
          <a:prstGeom prst="rect">
            <a:avLst/>
          </a:prstGeom>
          <a:noFill/>
        </p:spPr>
        <p:txBody>
          <a:bodyPr wrap="none" rtlCol="0">
            <a:spAutoFit/>
          </a:bodyPr>
          <a:lstStyle>
            <a:defPPr>
              <a:defRPr lang="en-US"/>
            </a:defPPr>
            <a:lvl1pPr>
              <a:defRPr b="1">
                <a:latin typeface="Gill Sans" panose="020B0502020104020203" pitchFamily="34" charset="-79"/>
                <a:cs typeface="Gill Sans" panose="020B0502020104020203" pitchFamily="34" charset="-79"/>
              </a:defRPr>
            </a:lvl1pPr>
          </a:lstStyle>
          <a:p>
            <a:r>
              <a:rPr lang="en-US" b="0">
                <a:latin typeface="Menlo" panose="020B0609030804020204" pitchFamily="49" charset="0"/>
                <a:ea typeface="Menlo" panose="020B0609030804020204" pitchFamily="49" charset="0"/>
                <a:cs typeface="Menlo" panose="020B0609030804020204" pitchFamily="49" charset="0"/>
              </a:rPr>
              <a:t>  // </a:t>
            </a:r>
            <a:r>
              <a:rPr lang="en-US" b="0" err="1">
                <a:latin typeface="Menlo" panose="020B0609030804020204" pitchFamily="49" charset="0"/>
                <a:ea typeface="Menlo" panose="020B0609030804020204" pitchFamily="49" charset="0"/>
                <a:cs typeface="Menlo" panose="020B0609030804020204" pitchFamily="49" charset="0"/>
              </a:rPr>
              <a:t>idx</a:t>
            </a:r>
            <a:r>
              <a:rPr lang="en-US" b="0">
                <a:latin typeface="Menlo" panose="020B0609030804020204" pitchFamily="49" charset="0"/>
                <a:ea typeface="Menlo" panose="020B0609030804020204" pitchFamily="49" charset="0"/>
                <a:cs typeface="Menlo" panose="020B0609030804020204" pitchFamily="49" charset="0"/>
              </a:rPr>
              <a:t> out-of-bounds</a:t>
            </a:r>
            <a:br>
              <a:rPr lang="en-US" b="0">
                <a:latin typeface="Menlo" panose="020B0609030804020204" pitchFamily="49" charset="0"/>
                <a:ea typeface="Menlo" panose="020B0609030804020204" pitchFamily="49" charset="0"/>
                <a:cs typeface="Menlo" panose="020B0609030804020204" pitchFamily="49" charset="0"/>
              </a:rPr>
            </a:br>
            <a:r>
              <a:rPr lang="en-US" b="0">
                <a:latin typeface="Menlo" panose="020B0609030804020204" pitchFamily="49" charset="0"/>
                <a:ea typeface="Menlo" panose="020B0609030804020204" pitchFamily="49" charset="0"/>
                <a:cs typeface="Menlo" panose="020B0609030804020204" pitchFamily="49" charset="0"/>
              </a:rPr>
              <a:t>  if (</a:t>
            </a:r>
            <a:r>
              <a:rPr lang="en-US" b="0" err="1">
                <a:latin typeface="Menlo" panose="020B0609030804020204" pitchFamily="49" charset="0"/>
                <a:ea typeface="Menlo" panose="020B0609030804020204" pitchFamily="49" charset="0"/>
                <a:cs typeface="Menlo" panose="020B0609030804020204" pitchFamily="49" charset="0"/>
              </a:rPr>
              <a:t>idx</a:t>
            </a:r>
            <a:r>
              <a:rPr lang="en-US" b="0">
                <a:latin typeface="Menlo" panose="020B0609030804020204" pitchFamily="49" charset="0"/>
                <a:ea typeface="Menlo" panose="020B0609030804020204" pitchFamily="49" charset="0"/>
                <a:cs typeface="Menlo" panose="020B0609030804020204" pitchFamily="49" charset="0"/>
              </a:rPr>
              <a:t> &lt; </a:t>
            </a:r>
            <a:r>
              <a:rPr lang="en-US" b="0" err="1">
                <a:latin typeface="Menlo" panose="020B0609030804020204" pitchFamily="49" charset="0"/>
                <a:ea typeface="Menlo" panose="020B0609030804020204" pitchFamily="49" charset="0"/>
                <a:cs typeface="Menlo" panose="020B0609030804020204" pitchFamily="49" charset="0"/>
              </a:rPr>
              <a:t>A_size</a:t>
            </a:r>
            <a:r>
              <a:rPr lang="en-US" b="0">
                <a:latin typeface="Menlo" panose="020B0609030804020204" pitchFamily="49" charset="0"/>
                <a:ea typeface="Menlo" panose="020B0609030804020204" pitchFamily="49" charset="0"/>
                <a:cs typeface="Menlo" panose="020B0609030804020204" pitchFamily="49" charset="0"/>
              </a:rPr>
              <a:t>) {</a:t>
            </a:r>
            <a:br>
              <a:rPr lang="en-US" b="0">
                <a:latin typeface="Menlo" panose="020B0609030804020204" pitchFamily="49" charset="0"/>
                <a:ea typeface="Menlo" panose="020B0609030804020204" pitchFamily="49" charset="0"/>
                <a:cs typeface="Menlo" panose="020B0609030804020204" pitchFamily="49" charset="0"/>
              </a:rPr>
            </a:br>
            <a:r>
              <a:rPr lang="en-US" b="0">
                <a:latin typeface="Menlo" panose="020B0609030804020204" pitchFamily="49" charset="0"/>
                <a:ea typeface="Menlo" panose="020B0609030804020204" pitchFamily="49" charset="0"/>
                <a:cs typeface="Menlo" panose="020B0609030804020204" pitchFamily="49" charset="0"/>
              </a:rPr>
              <a:t>    char secret = A[</a:t>
            </a:r>
            <a:r>
              <a:rPr lang="en-US" b="0" err="1">
                <a:latin typeface="Menlo" panose="020B0609030804020204" pitchFamily="49" charset="0"/>
                <a:ea typeface="Menlo" panose="020B0609030804020204" pitchFamily="49" charset="0"/>
                <a:cs typeface="Menlo" panose="020B0609030804020204" pitchFamily="49" charset="0"/>
              </a:rPr>
              <a:t>idx</a:t>
            </a:r>
            <a:r>
              <a:rPr lang="en-US" b="0">
                <a:latin typeface="Menlo" panose="020B0609030804020204" pitchFamily="49" charset="0"/>
                <a:ea typeface="Menlo" panose="020B0609030804020204" pitchFamily="49" charset="0"/>
                <a:cs typeface="Menlo" panose="020B0609030804020204" pitchFamily="49" charset="0"/>
              </a:rPr>
              <a:t>];</a:t>
            </a:r>
          </a:p>
          <a:p>
            <a:r>
              <a:rPr lang="en-US" b="0">
                <a:latin typeface="Menlo" panose="020B0609030804020204" pitchFamily="49" charset="0"/>
                <a:ea typeface="Menlo" panose="020B0609030804020204" pitchFamily="49" charset="0"/>
                <a:cs typeface="Menlo" panose="020B0609030804020204" pitchFamily="49" charset="0"/>
              </a:rPr>
              <a:t>    </a:t>
            </a:r>
            <a:r>
              <a:rPr lang="en-US" b="0" err="1">
                <a:latin typeface="Menlo" panose="020B0609030804020204" pitchFamily="49" charset="0"/>
                <a:ea typeface="Menlo" panose="020B0609030804020204" pitchFamily="49" charset="0"/>
                <a:cs typeface="Menlo" panose="020B0609030804020204" pitchFamily="49" charset="0"/>
              </a:rPr>
              <a:t>tmp</a:t>
            </a:r>
            <a:r>
              <a:rPr lang="en-US" b="0">
                <a:latin typeface="Menlo" panose="020B0609030804020204" pitchFamily="49" charset="0"/>
                <a:ea typeface="Menlo" panose="020B0609030804020204" pitchFamily="49" charset="0"/>
                <a:cs typeface="Menlo" panose="020B0609030804020204" pitchFamily="49" charset="0"/>
              </a:rPr>
              <a:t> = B[secret];</a:t>
            </a:r>
          </a:p>
          <a:p>
            <a:r>
              <a:rPr lang="en-US" b="0">
                <a:latin typeface="Menlo" panose="020B0609030804020204" pitchFamily="49" charset="0"/>
                <a:ea typeface="Menlo" panose="020B0609030804020204" pitchFamily="49" charset="0"/>
                <a:cs typeface="Menlo" panose="020B0609030804020204" pitchFamily="49" charset="0"/>
              </a:rPr>
              <a:t>  }</a:t>
            </a:r>
          </a:p>
        </p:txBody>
      </p:sp>
      <p:sp>
        <p:nvSpPr>
          <p:cNvPr id="17" name="TextBox 16">
            <a:extLst>
              <a:ext uri="{FF2B5EF4-FFF2-40B4-BE49-F238E27FC236}">
                <a16:creationId xmlns:a16="http://schemas.microsoft.com/office/drawing/2014/main" id="{DA00367B-D221-B94E-9578-BE20547D9E2A}"/>
              </a:ext>
            </a:extLst>
          </p:cNvPr>
          <p:cNvSpPr txBox="1"/>
          <p:nvPr/>
        </p:nvSpPr>
        <p:spPr>
          <a:xfrm>
            <a:off x="8283224" y="2735561"/>
            <a:ext cx="2592056" cy="369332"/>
          </a:xfrm>
          <a:prstGeom prst="rect">
            <a:avLst/>
          </a:prstGeom>
          <a:noFill/>
        </p:spPr>
        <p:txBody>
          <a:bodyPr wrap="none" rtlCol="0">
            <a:spAutoFit/>
          </a:bodyPr>
          <a:lstStyle/>
          <a:p>
            <a:r>
              <a:rPr lang="en-US" b="1" err="1">
                <a:latin typeface="Gill Sans" panose="020B0502020104020203" pitchFamily="34" charset="-79"/>
                <a:cs typeface="Gill Sans" panose="020B0502020104020203" pitchFamily="34" charset="-79"/>
              </a:rPr>
              <a:t>mispredicted</a:t>
            </a:r>
            <a:r>
              <a:rPr lang="en-US" b="1">
                <a:latin typeface="Gill Sans" panose="020B0502020104020203" pitchFamily="34" charset="-79"/>
                <a:cs typeface="Gill Sans" panose="020B0502020104020203" pitchFamily="34" charset="-79"/>
              </a:rPr>
              <a:t> branch</a:t>
            </a:r>
          </a:p>
        </p:txBody>
      </p:sp>
      <p:sp>
        <p:nvSpPr>
          <p:cNvPr id="34" name="TextBox 33">
            <a:extLst>
              <a:ext uri="{FF2B5EF4-FFF2-40B4-BE49-F238E27FC236}">
                <a16:creationId xmlns:a16="http://schemas.microsoft.com/office/drawing/2014/main" id="{40D53A2D-A062-8B48-AEAE-5170C452F736}"/>
              </a:ext>
            </a:extLst>
          </p:cNvPr>
          <p:cNvSpPr txBox="1"/>
          <p:nvPr/>
        </p:nvSpPr>
        <p:spPr>
          <a:xfrm>
            <a:off x="424207" y="6398529"/>
            <a:ext cx="11008078" cy="369332"/>
          </a:xfrm>
          <a:prstGeom prst="rect">
            <a:avLst/>
          </a:prstGeom>
          <a:noFill/>
        </p:spPr>
        <p:txBody>
          <a:bodyPr wrap="none" rtlCol="0">
            <a:spAutoFit/>
          </a:bodyPr>
          <a:lstStyle/>
          <a:p>
            <a:r>
              <a:rPr lang="en-US">
                <a:latin typeface="Gill Sans" panose="020B0502020104020203" pitchFamily="34" charset="-79"/>
                <a:cs typeface="Gill Sans" panose="020B0502020104020203" pitchFamily="34" charset="-79"/>
              </a:rPr>
              <a:t>Modern hardware predicts branch outcomes and </a:t>
            </a:r>
            <a:r>
              <a:rPr lang="en-US" b="1">
                <a:latin typeface="Gill Sans" panose="020B0502020104020203" pitchFamily="34" charset="-79"/>
                <a:cs typeface="Gill Sans" panose="020B0502020104020203" pitchFamily="34" charset="-79"/>
              </a:rPr>
              <a:t>speculatively executes </a:t>
            </a:r>
            <a:r>
              <a:rPr lang="en-US">
                <a:latin typeface="Gill Sans" panose="020B0502020104020203" pitchFamily="34" charset="-79"/>
                <a:cs typeface="Gill Sans" panose="020B0502020104020203" pitchFamily="34" charset="-79"/>
              </a:rPr>
              <a:t>instructions along predicted paths.</a:t>
            </a:r>
          </a:p>
        </p:txBody>
      </p:sp>
      <p:sp>
        <p:nvSpPr>
          <p:cNvPr id="4" name="Slide Number Placeholder 3">
            <a:extLst>
              <a:ext uri="{FF2B5EF4-FFF2-40B4-BE49-F238E27FC236}">
                <a16:creationId xmlns:a16="http://schemas.microsoft.com/office/drawing/2014/main" id="{B0A8C7BF-2212-131B-F072-1B13F3FE526D}"/>
              </a:ext>
            </a:extLst>
          </p:cNvPr>
          <p:cNvSpPr>
            <a:spLocks noGrp="1"/>
          </p:cNvSpPr>
          <p:nvPr>
            <p:ph type="sldNum" sz="quarter" idx="12"/>
          </p:nvPr>
        </p:nvSpPr>
        <p:spPr/>
        <p:txBody>
          <a:bodyPr/>
          <a:lstStyle/>
          <a:p>
            <a:fld id="{C4525E55-99CE-D54F-9679-4F00051112D4}" type="slidenum">
              <a:rPr lang="en-US" smtClean="0"/>
              <a:t>12</a:t>
            </a:fld>
            <a:endParaRPr lang="en-US"/>
          </a:p>
        </p:txBody>
      </p:sp>
    </p:spTree>
    <p:custDataLst>
      <p:tags r:id="rId1"/>
    </p:custDataLst>
    <p:extLst>
      <p:ext uri="{BB962C8B-B14F-4D97-AF65-F5344CB8AC3E}">
        <p14:creationId xmlns:p14="http://schemas.microsoft.com/office/powerpoint/2010/main" val="68371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7"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3]">
            <a:extLst>
              <a:ext uri="{FF2B5EF4-FFF2-40B4-BE49-F238E27FC236}">
                <a16:creationId xmlns:a16="http://schemas.microsoft.com/office/drawing/2014/main" id="{355251B7-D55A-EE46-A89F-7E7022367FE0}"/>
              </a:ext>
            </a:extLst>
          </p:cNvPr>
          <p:cNvSpPr txBox="1"/>
          <p:nvPr/>
        </p:nvSpPr>
        <p:spPr>
          <a:xfrm>
            <a:off x="5822678" y="3376339"/>
            <a:ext cx="1307327" cy="297517"/>
          </a:xfrm>
          <a:prstGeom prst="rect">
            <a:avLst/>
          </a:prstGeom>
          <a:solidFill>
            <a:schemeClr val="bg2">
              <a:lumMod val="90000"/>
            </a:scheme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ctr">
            <a:spAutoFit/>
          </a:bodyPr>
          <a:lstStyle>
            <a:lvl1pPr>
              <a:defRPr sz="4000" b="0">
                <a:latin typeface="Menlo Regular"/>
                <a:ea typeface="Menlo Regular"/>
                <a:cs typeface="Menlo Regular"/>
                <a:sym typeface="Menlo Regular"/>
              </a:defRPr>
            </a:lvl1pPr>
          </a:lstStyle>
          <a:p>
            <a:r>
              <a:rPr lang="en-US" sz="1600"/>
              <a:t>   </a:t>
            </a:r>
            <a:endParaRPr sz="1600"/>
          </a:p>
        </p:txBody>
      </p:sp>
      <p:sp>
        <p:nvSpPr>
          <p:cNvPr id="14" name="A[3]">
            <a:extLst>
              <a:ext uri="{FF2B5EF4-FFF2-40B4-BE49-F238E27FC236}">
                <a16:creationId xmlns:a16="http://schemas.microsoft.com/office/drawing/2014/main" id="{4323D386-F953-7040-B308-CC7517650185}"/>
              </a:ext>
            </a:extLst>
          </p:cNvPr>
          <p:cNvSpPr txBox="1"/>
          <p:nvPr/>
        </p:nvSpPr>
        <p:spPr>
          <a:xfrm>
            <a:off x="6914503" y="3087026"/>
            <a:ext cx="875259" cy="297517"/>
          </a:xfrm>
          <a:prstGeom prst="rect">
            <a:avLst/>
          </a:prstGeom>
          <a:solidFill>
            <a:schemeClr val="bg2">
              <a:lumMod val="90000"/>
            </a:scheme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ctr">
            <a:spAutoFit/>
          </a:bodyPr>
          <a:lstStyle>
            <a:lvl1pPr>
              <a:defRPr sz="4000" b="0">
                <a:latin typeface="Menlo Regular"/>
                <a:ea typeface="Menlo Regular"/>
                <a:cs typeface="Menlo Regular"/>
                <a:sym typeface="Menlo Regular"/>
              </a:defRPr>
            </a:lvl1pPr>
          </a:lstStyle>
          <a:p>
            <a:r>
              <a:rPr lang="en-US" sz="1600"/>
              <a:t>   </a:t>
            </a:r>
            <a:endParaRPr sz="1600"/>
          </a:p>
        </p:txBody>
      </p:sp>
      <p:sp>
        <p:nvSpPr>
          <p:cNvPr id="2" name="Title 1">
            <a:extLst>
              <a:ext uri="{FF2B5EF4-FFF2-40B4-BE49-F238E27FC236}">
                <a16:creationId xmlns:a16="http://schemas.microsoft.com/office/drawing/2014/main" id="{E7D87673-8805-1B4C-95CE-D075144DD331}"/>
              </a:ext>
            </a:extLst>
          </p:cNvPr>
          <p:cNvSpPr>
            <a:spLocks noGrp="1"/>
          </p:cNvSpPr>
          <p:nvPr>
            <p:ph type="title"/>
          </p:nvPr>
        </p:nvSpPr>
        <p:spPr/>
        <p:txBody>
          <a:bodyPr>
            <a:normAutofit/>
          </a:bodyPr>
          <a:lstStyle/>
          <a:p>
            <a:r>
              <a:rPr lang="en-US" sz="3600"/>
              <a:t>Microarchitectural control flow increases leakage scope</a:t>
            </a:r>
          </a:p>
        </p:txBody>
      </p:sp>
      <p:grpSp>
        <p:nvGrpSpPr>
          <p:cNvPr id="7" name="Group">
            <a:extLst>
              <a:ext uri="{FF2B5EF4-FFF2-40B4-BE49-F238E27FC236}">
                <a16:creationId xmlns:a16="http://schemas.microsoft.com/office/drawing/2014/main" id="{B3977724-13F1-5343-AFA2-7F9B0A0281F6}"/>
              </a:ext>
            </a:extLst>
          </p:cNvPr>
          <p:cNvGrpSpPr/>
          <p:nvPr/>
        </p:nvGrpSpPr>
        <p:grpSpPr>
          <a:xfrm>
            <a:off x="4527051" y="2329278"/>
            <a:ext cx="635001" cy="1864540"/>
            <a:chOff x="216027" y="274066"/>
            <a:chExt cx="1270000" cy="3729077"/>
          </a:xfrm>
        </p:grpSpPr>
        <p:sp>
          <p:nvSpPr>
            <p:cNvPr id="8" name="1:">
              <a:extLst>
                <a:ext uri="{FF2B5EF4-FFF2-40B4-BE49-F238E27FC236}">
                  <a16:creationId xmlns:a16="http://schemas.microsoft.com/office/drawing/2014/main" id="{28EB7B18-C790-DD4E-BB33-628064AA3D92}"/>
                </a:ext>
              </a:extLst>
            </p:cNvPr>
            <p:cNvSpPr/>
            <p:nvPr/>
          </p:nvSpPr>
          <p:spPr>
            <a:xfrm>
              <a:off x="216027" y="274066"/>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b="0">
                  <a:solidFill>
                    <a:srgbClr val="FFFFFF"/>
                  </a:solidFill>
                </a:defRPr>
              </a:lvl1pPr>
            </a:lstStyle>
            <a:p>
              <a:r>
                <a:rPr sz="1400">
                  <a:latin typeface="Gill Sans" panose="020B0502020104020203" pitchFamily="34" charset="-79"/>
                  <a:cs typeface="Gill Sans" panose="020B0502020104020203" pitchFamily="34" charset="-79"/>
                </a:rPr>
                <a:t>1:</a:t>
              </a:r>
            </a:p>
          </p:txBody>
        </p:sp>
        <p:sp>
          <p:nvSpPr>
            <p:cNvPr id="9" name="2:">
              <a:extLst>
                <a:ext uri="{FF2B5EF4-FFF2-40B4-BE49-F238E27FC236}">
                  <a16:creationId xmlns:a16="http://schemas.microsoft.com/office/drawing/2014/main" id="{A61F3D3A-76E0-9C41-89AD-22BB0D639199}"/>
                </a:ext>
              </a:extLst>
            </p:cNvPr>
            <p:cNvSpPr/>
            <p:nvPr/>
          </p:nvSpPr>
          <p:spPr>
            <a:xfrm>
              <a:off x="216027" y="150686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b="0"/>
              </a:lvl1pPr>
            </a:lstStyle>
            <a:p>
              <a:r>
                <a:rPr sz="1400">
                  <a:latin typeface="Gill Sans" panose="020B0502020104020203" pitchFamily="34" charset="-79"/>
                  <a:cs typeface="Gill Sans" panose="020B0502020104020203" pitchFamily="34" charset="-79"/>
                </a:rPr>
                <a:t>2:</a:t>
              </a:r>
            </a:p>
          </p:txBody>
        </p:sp>
        <p:sp>
          <p:nvSpPr>
            <p:cNvPr id="10" name="3:">
              <a:extLst>
                <a:ext uri="{FF2B5EF4-FFF2-40B4-BE49-F238E27FC236}">
                  <a16:creationId xmlns:a16="http://schemas.microsoft.com/office/drawing/2014/main" id="{DE9566A4-5086-1443-8A7D-DF5D9916515A}"/>
                </a:ext>
              </a:extLst>
            </p:cNvPr>
            <p:cNvSpPr/>
            <p:nvPr/>
          </p:nvSpPr>
          <p:spPr>
            <a:xfrm>
              <a:off x="216027" y="210202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b="0"/>
              </a:lvl1pPr>
            </a:lstStyle>
            <a:p>
              <a:r>
                <a:rPr sz="1400">
                  <a:latin typeface="Gill Sans" panose="020B0502020104020203" pitchFamily="34" charset="-79"/>
                  <a:cs typeface="Gill Sans" panose="020B0502020104020203" pitchFamily="34" charset="-79"/>
                </a:rPr>
                <a:t>3:</a:t>
              </a:r>
            </a:p>
          </p:txBody>
        </p:sp>
        <p:sp>
          <p:nvSpPr>
            <p:cNvPr id="11" name="4:">
              <a:extLst>
                <a:ext uri="{FF2B5EF4-FFF2-40B4-BE49-F238E27FC236}">
                  <a16:creationId xmlns:a16="http://schemas.microsoft.com/office/drawing/2014/main" id="{F5990884-34F0-7442-99AD-C4914B0F0304}"/>
                </a:ext>
              </a:extLst>
            </p:cNvPr>
            <p:cNvSpPr/>
            <p:nvPr/>
          </p:nvSpPr>
          <p:spPr>
            <a:xfrm>
              <a:off x="216027" y="273314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b="0"/>
              </a:lvl1pPr>
            </a:lstStyle>
            <a:p>
              <a:r>
                <a:rPr sz="1400">
                  <a:latin typeface="Gill Sans" panose="020B0502020104020203" pitchFamily="34" charset="-79"/>
                  <a:cs typeface="Gill Sans" panose="020B0502020104020203" pitchFamily="34" charset="-79"/>
                </a:rPr>
                <a:t>4:</a:t>
              </a:r>
            </a:p>
          </p:txBody>
        </p:sp>
      </p:grpSp>
      <p:sp>
        <p:nvSpPr>
          <p:cNvPr id="12" name="TextBox 11">
            <a:extLst>
              <a:ext uri="{FF2B5EF4-FFF2-40B4-BE49-F238E27FC236}">
                <a16:creationId xmlns:a16="http://schemas.microsoft.com/office/drawing/2014/main" id="{33E280AD-8E50-F44E-B429-6870DFD2CB7B}"/>
              </a:ext>
            </a:extLst>
          </p:cNvPr>
          <p:cNvSpPr txBox="1"/>
          <p:nvPr/>
        </p:nvSpPr>
        <p:spPr>
          <a:xfrm>
            <a:off x="4179536" y="2006246"/>
            <a:ext cx="4103688" cy="369332"/>
          </a:xfrm>
          <a:prstGeom prst="rect">
            <a:avLst/>
          </a:prstGeom>
          <a:noFill/>
        </p:spPr>
        <p:txBody>
          <a:bodyPr wrap="none" rtlCol="0">
            <a:spAutoFit/>
          </a:bodyPr>
          <a:lstStyle/>
          <a:p>
            <a:r>
              <a:rPr lang="en-US" b="1">
                <a:latin typeface="Gill Sans" panose="020B0502020104020203" pitchFamily="34" charset="-79"/>
                <a:cs typeface="Gill Sans" panose="020B0502020104020203" pitchFamily="34" charset="-79"/>
              </a:rPr>
              <a:t>Spectre v1: Bounds Check Bypass</a:t>
            </a:r>
          </a:p>
        </p:txBody>
      </p:sp>
      <p:sp>
        <p:nvSpPr>
          <p:cNvPr id="15" name="TextBox 14">
            <a:extLst>
              <a:ext uri="{FF2B5EF4-FFF2-40B4-BE49-F238E27FC236}">
                <a16:creationId xmlns:a16="http://schemas.microsoft.com/office/drawing/2014/main" id="{3026A741-40EF-F54E-89F4-C7E697088278}"/>
              </a:ext>
            </a:extLst>
          </p:cNvPr>
          <p:cNvSpPr txBox="1"/>
          <p:nvPr/>
        </p:nvSpPr>
        <p:spPr>
          <a:xfrm>
            <a:off x="4395781" y="2508520"/>
            <a:ext cx="3671198" cy="1477328"/>
          </a:xfrm>
          <a:prstGeom prst="rect">
            <a:avLst/>
          </a:prstGeom>
          <a:noFill/>
        </p:spPr>
        <p:txBody>
          <a:bodyPr wrap="none" rtlCol="0">
            <a:spAutoFit/>
          </a:bodyPr>
          <a:lstStyle>
            <a:defPPr>
              <a:defRPr lang="en-US"/>
            </a:defPPr>
            <a:lvl1pPr>
              <a:defRPr b="1">
                <a:latin typeface="Gill Sans" panose="020B0502020104020203" pitchFamily="34" charset="-79"/>
                <a:cs typeface="Gill Sans" panose="020B0502020104020203" pitchFamily="34" charset="-79"/>
              </a:defRPr>
            </a:lvl1pPr>
          </a:lstStyle>
          <a:p>
            <a:r>
              <a:rPr lang="en-US" b="0">
                <a:latin typeface="Menlo" panose="020B0609030804020204" pitchFamily="49" charset="0"/>
                <a:ea typeface="Menlo" panose="020B0609030804020204" pitchFamily="49" charset="0"/>
                <a:cs typeface="Menlo" panose="020B0609030804020204" pitchFamily="49" charset="0"/>
              </a:rPr>
              <a:t>  // </a:t>
            </a:r>
            <a:r>
              <a:rPr lang="en-US" b="0" err="1">
                <a:latin typeface="Menlo" panose="020B0609030804020204" pitchFamily="49" charset="0"/>
                <a:ea typeface="Menlo" panose="020B0609030804020204" pitchFamily="49" charset="0"/>
                <a:cs typeface="Menlo" panose="020B0609030804020204" pitchFamily="49" charset="0"/>
              </a:rPr>
              <a:t>idx</a:t>
            </a:r>
            <a:r>
              <a:rPr lang="en-US" b="0">
                <a:latin typeface="Menlo" panose="020B0609030804020204" pitchFamily="49" charset="0"/>
                <a:ea typeface="Menlo" panose="020B0609030804020204" pitchFamily="49" charset="0"/>
                <a:cs typeface="Menlo" panose="020B0609030804020204" pitchFamily="49" charset="0"/>
              </a:rPr>
              <a:t> out-of-bounds</a:t>
            </a:r>
            <a:br>
              <a:rPr lang="en-US" b="0">
                <a:latin typeface="Menlo" panose="020B0609030804020204" pitchFamily="49" charset="0"/>
                <a:ea typeface="Menlo" panose="020B0609030804020204" pitchFamily="49" charset="0"/>
                <a:cs typeface="Menlo" panose="020B0609030804020204" pitchFamily="49" charset="0"/>
              </a:rPr>
            </a:br>
            <a:r>
              <a:rPr lang="en-US" b="0">
                <a:latin typeface="Menlo" panose="020B0609030804020204" pitchFamily="49" charset="0"/>
                <a:ea typeface="Menlo" panose="020B0609030804020204" pitchFamily="49" charset="0"/>
                <a:cs typeface="Menlo" panose="020B0609030804020204" pitchFamily="49" charset="0"/>
              </a:rPr>
              <a:t>  if (</a:t>
            </a:r>
            <a:r>
              <a:rPr lang="en-US" b="0" err="1">
                <a:latin typeface="Menlo" panose="020B0609030804020204" pitchFamily="49" charset="0"/>
                <a:ea typeface="Menlo" panose="020B0609030804020204" pitchFamily="49" charset="0"/>
                <a:cs typeface="Menlo" panose="020B0609030804020204" pitchFamily="49" charset="0"/>
              </a:rPr>
              <a:t>idx</a:t>
            </a:r>
            <a:r>
              <a:rPr lang="en-US" b="0">
                <a:latin typeface="Menlo" panose="020B0609030804020204" pitchFamily="49" charset="0"/>
                <a:ea typeface="Menlo" panose="020B0609030804020204" pitchFamily="49" charset="0"/>
                <a:cs typeface="Menlo" panose="020B0609030804020204" pitchFamily="49" charset="0"/>
              </a:rPr>
              <a:t> &lt; </a:t>
            </a:r>
            <a:r>
              <a:rPr lang="en-US" b="0" err="1">
                <a:latin typeface="Menlo" panose="020B0609030804020204" pitchFamily="49" charset="0"/>
                <a:ea typeface="Menlo" panose="020B0609030804020204" pitchFamily="49" charset="0"/>
                <a:cs typeface="Menlo" panose="020B0609030804020204" pitchFamily="49" charset="0"/>
              </a:rPr>
              <a:t>A_size</a:t>
            </a:r>
            <a:r>
              <a:rPr lang="en-US" b="0">
                <a:latin typeface="Menlo" panose="020B0609030804020204" pitchFamily="49" charset="0"/>
                <a:ea typeface="Menlo" panose="020B0609030804020204" pitchFamily="49" charset="0"/>
                <a:cs typeface="Menlo" panose="020B0609030804020204" pitchFamily="49" charset="0"/>
              </a:rPr>
              <a:t>) {</a:t>
            </a:r>
            <a:br>
              <a:rPr lang="en-US" b="0">
                <a:latin typeface="Menlo" panose="020B0609030804020204" pitchFamily="49" charset="0"/>
                <a:ea typeface="Menlo" panose="020B0609030804020204" pitchFamily="49" charset="0"/>
                <a:cs typeface="Menlo" panose="020B0609030804020204" pitchFamily="49" charset="0"/>
              </a:rPr>
            </a:br>
            <a:r>
              <a:rPr lang="en-US" b="0">
                <a:latin typeface="Menlo" panose="020B0609030804020204" pitchFamily="49" charset="0"/>
                <a:ea typeface="Menlo" panose="020B0609030804020204" pitchFamily="49" charset="0"/>
                <a:cs typeface="Menlo" panose="020B0609030804020204" pitchFamily="49" charset="0"/>
              </a:rPr>
              <a:t>    </a:t>
            </a:r>
            <a:r>
              <a:rPr lang="en-US" b="0">
                <a:solidFill>
                  <a:srgbClr val="FF7E7A"/>
                </a:solidFill>
                <a:latin typeface="Menlo" panose="020B0609030804020204" pitchFamily="49" charset="0"/>
                <a:ea typeface="Menlo" panose="020B0609030804020204" pitchFamily="49" charset="0"/>
                <a:cs typeface="Menlo" panose="020B0609030804020204" pitchFamily="49" charset="0"/>
              </a:rPr>
              <a:t>char secret = A[</a:t>
            </a:r>
            <a:r>
              <a:rPr lang="en-US" b="0" err="1">
                <a:solidFill>
                  <a:srgbClr val="FF7E7A"/>
                </a:solidFill>
                <a:latin typeface="Menlo" panose="020B0609030804020204" pitchFamily="49" charset="0"/>
                <a:ea typeface="Menlo" panose="020B0609030804020204" pitchFamily="49" charset="0"/>
                <a:cs typeface="Menlo" panose="020B0609030804020204" pitchFamily="49" charset="0"/>
              </a:rPr>
              <a:t>idx</a:t>
            </a:r>
            <a:r>
              <a:rPr lang="en-US" b="0">
                <a:solidFill>
                  <a:srgbClr val="FF7E7A"/>
                </a:solidFill>
                <a:latin typeface="Menlo" panose="020B0609030804020204" pitchFamily="49" charset="0"/>
                <a:ea typeface="Menlo" panose="020B0609030804020204" pitchFamily="49" charset="0"/>
                <a:cs typeface="Menlo" panose="020B0609030804020204" pitchFamily="49" charset="0"/>
              </a:rPr>
              <a:t>];</a:t>
            </a:r>
          </a:p>
          <a:p>
            <a:r>
              <a:rPr lang="en-US" b="0">
                <a:solidFill>
                  <a:srgbClr val="FF7E7A"/>
                </a:solidFill>
                <a:latin typeface="Menlo" panose="020B0609030804020204" pitchFamily="49" charset="0"/>
                <a:ea typeface="Menlo" panose="020B0609030804020204" pitchFamily="49" charset="0"/>
                <a:cs typeface="Menlo" panose="020B0609030804020204" pitchFamily="49" charset="0"/>
              </a:rPr>
              <a:t>    </a:t>
            </a:r>
            <a:r>
              <a:rPr lang="en-US" b="0" err="1">
                <a:solidFill>
                  <a:srgbClr val="FF7E7A"/>
                </a:solidFill>
                <a:latin typeface="Menlo" panose="020B0609030804020204" pitchFamily="49" charset="0"/>
                <a:ea typeface="Menlo" panose="020B0609030804020204" pitchFamily="49" charset="0"/>
                <a:cs typeface="Menlo" panose="020B0609030804020204" pitchFamily="49" charset="0"/>
              </a:rPr>
              <a:t>tmp</a:t>
            </a:r>
            <a:r>
              <a:rPr lang="en-US" b="0">
                <a:solidFill>
                  <a:srgbClr val="FF7E7A"/>
                </a:solidFill>
                <a:latin typeface="Menlo" panose="020B0609030804020204" pitchFamily="49" charset="0"/>
                <a:ea typeface="Menlo" panose="020B0609030804020204" pitchFamily="49" charset="0"/>
                <a:cs typeface="Menlo" panose="020B0609030804020204" pitchFamily="49" charset="0"/>
              </a:rPr>
              <a:t> = B[secret];</a:t>
            </a:r>
          </a:p>
          <a:p>
            <a:r>
              <a:rPr lang="en-US" b="0">
                <a:latin typeface="Menlo" panose="020B0609030804020204" pitchFamily="49" charset="0"/>
                <a:ea typeface="Menlo" panose="020B0609030804020204" pitchFamily="49" charset="0"/>
                <a:cs typeface="Menlo" panose="020B0609030804020204" pitchFamily="49" charset="0"/>
              </a:rPr>
              <a:t>  }</a:t>
            </a:r>
          </a:p>
        </p:txBody>
      </p:sp>
      <p:sp>
        <p:nvSpPr>
          <p:cNvPr id="17" name="TextBox 16">
            <a:extLst>
              <a:ext uri="{FF2B5EF4-FFF2-40B4-BE49-F238E27FC236}">
                <a16:creationId xmlns:a16="http://schemas.microsoft.com/office/drawing/2014/main" id="{DA00367B-D221-B94E-9578-BE20547D9E2A}"/>
              </a:ext>
            </a:extLst>
          </p:cNvPr>
          <p:cNvSpPr txBox="1"/>
          <p:nvPr/>
        </p:nvSpPr>
        <p:spPr>
          <a:xfrm>
            <a:off x="8283224" y="2735561"/>
            <a:ext cx="2592056" cy="369332"/>
          </a:xfrm>
          <a:prstGeom prst="rect">
            <a:avLst/>
          </a:prstGeom>
          <a:noFill/>
        </p:spPr>
        <p:txBody>
          <a:bodyPr wrap="none" rtlCol="0">
            <a:spAutoFit/>
          </a:bodyPr>
          <a:lstStyle/>
          <a:p>
            <a:r>
              <a:rPr lang="en-US" b="1" err="1">
                <a:latin typeface="Gill Sans" panose="020B0502020104020203" pitchFamily="34" charset="-79"/>
                <a:cs typeface="Gill Sans" panose="020B0502020104020203" pitchFamily="34" charset="-79"/>
              </a:rPr>
              <a:t>mispredicted</a:t>
            </a:r>
            <a:r>
              <a:rPr lang="en-US" b="1">
                <a:latin typeface="Gill Sans" panose="020B0502020104020203" pitchFamily="34" charset="-79"/>
                <a:cs typeface="Gill Sans" panose="020B0502020104020203" pitchFamily="34" charset="-79"/>
              </a:rPr>
              <a:t> branch</a:t>
            </a:r>
          </a:p>
        </p:txBody>
      </p:sp>
      <p:sp>
        <p:nvSpPr>
          <p:cNvPr id="34" name="TextBox 33">
            <a:extLst>
              <a:ext uri="{FF2B5EF4-FFF2-40B4-BE49-F238E27FC236}">
                <a16:creationId xmlns:a16="http://schemas.microsoft.com/office/drawing/2014/main" id="{40D53A2D-A062-8B48-AEAE-5170C452F736}"/>
              </a:ext>
            </a:extLst>
          </p:cNvPr>
          <p:cNvSpPr txBox="1"/>
          <p:nvPr/>
        </p:nvSpPr>
        <p:spPr>
          <a:xfrm>
            <a:off x="424207" y="6398529"/>
            <a:ext cx="11008078" cy="369332"/>
          </a:xfrm>
          <a:prstGeom prst="rect">
            <a:avLst/>
          </a:prstGeom>
          <a:noFill/>
        </p:spPr>
        <p:txBody>
          <a:bodyPr wrap="none" rtlCol="0">
            <a:spAutoFit/>
          </a:bodyPr>
          <a:lstStyle/>
          <a:p>
            <a:r>
              <a:rPr lang="en-US">
                <a:latin typeface="Gill Sans" panose="020B0502020104020203" pitchFamily="34" charset="-79"/>
                <a:cs typeface="Gill Sans" panose="020B0502020104020203" pitchFamily="34" charset="-79"/>
              </a:rPr>
              <a:t>Modern hardware predicts branch outcomes and </a:t>
            </a:r>
            <a:r>
              <a:rPr lang="en-US" b="1">
                <a:latin typeface="Gill Sans" panose="020B0502020104020203" pitchFamily="34" charset="-79"/>
                <a:cs typeface="Gill Sans" panose="020B0502020104020203" pitchFamily="34" charset="-79"/>
              </a:rPr>
              <a:t>speculatively executes </a:t>
            </a:r>
            <a:r>
              <a:rPr lang="en-US">
                <a:latin typeface="Gill Sans" panose="020B0502020104020203" pitchFamily="34" charset="-79"/>
                <a:cs typeface="Gill Sans" panose="020B0502020104020203" pitchFamily="34" charset="-79"/>
              </a:rPr>
              <a:t>instructions along predicted paths.</a:t>
            </a:r>
          </a:p>
        </p:txBody>
      </p:sp>
      <p:sp>
        <p:nvSpPr>
          <p:cNvPr id="13" name="TextBox 12">
            <a:extLst>
              <a:ext uri="{FF2B5EF4-FFF2-40B4-BE49-F238E27FC236}">
                <a16:creationId xmlns:a16="http://schemas.microsoft.com/office/drawing/2014/main" id="{755700D2-0F85-424A-B8DE-85707C5716CF}"/>
              </a:ext>
            </a:extLst>
          </p:cNvPr>
          <p:cNvSpPr txBox="1"/>
          <p:nvPr/>
        </p:nvSpPr>
        <p:spPr>
          <a:xfrm>
            <a:off x="8283224" y="3051119"/>
            <a:ext cx="2460866" cy="369332"/>
          </a:xfrm>
          <a:prstGeom prst="rect">
            <a:avLst/>
          </a:prstGeom>
          <a:noFill/>
        </p:spPr>
        <p:txBody>
          <a:bodyPr wrap="none" rtlCol="0">
            <a:spAutoFit/>
          </a:bodyPr>
          <a:lstStyle/>
          <a:p>
            <a:r>
              <a:rPr lang="en-US" b="1">
                <a:solidFill>
                  <a:srgbClr val="FF7E7A"/>
                </a:solidFill>
                <a:latin typeface="Gill Sans" panose="020B0502020104020203" pitchFamily="34" charset="-79"/>
                <a:cs typeface="Gill Sans" panose="020B0502020104020203" pitchFamily="34" charset="-79"/>
              </a:rPr>
              <a:t>out-of-bounds load</a:t>
            </a:r>
          </a:p>
        </p:txBody>
      </p:sp>
      <p:sp>
        <p:nvSpPr>
          <p:cNvPr id="19" name="TextBox 18">
            <a:extLst>
              <a:ext uri="{FF2B5EF4-FFF2-40B4-BE49-F238E27FC236}">
                <a16:creationId xmlns:a16="http://schemas.microsoft.com/office/drawing/2014/main" id="{88789A89-778D-C449-A7FC-41A635FF0004}"/>
              </a:ext>
            </a:extLst>
          </p:cNvPr>
          <p:cNvSpPr txBox="1"/>
          <p:nvPr/>
        </p:nvSpPr>
        <p:spPr>
          <a:xfrm>
            <a:off x="8283224" y="3366677"/>
            <a:ext cx="2843727" cy="369332"/>
          </a:xfrm>
          <a:prstGeom prst="rect">
            <a:avLst/>
          </a:prstGeom>
          <a:noFill/>
        </p:spPr>
        <p:txBody>
          <a:bodyPr wrap="none" rtlCol="0">
            <a:spAutoFit/>
          </a:bodyPr>
          <a:lstStyle/>
          <a:p>
            <a:r>
              <a:rPr lang="en-US" b="1">
                <a:solidFill>
                  <a:srgbClr val="FF7E7A"/>
                </a:solidFill>
                <a:latin typeface="Gill Sans" panose="020B0502020104020203" pitchFamily="34" charset="-79"/>
                <a:cs typeface="Gill Sans" panose="020B0502020104020203" pitchFamily="34" charset="-79"/>
              </a:rPr>
              <a:t>secret-dependent load</a:t>
            </a:r>
          </a:p>
        </p:txBody>
      </p:sp>
      <p:sp>
        <p:nvSpPr>
          <p:cNvPr id="20" name="Connection Line">
            <a:extLst>
              <a:ext uri="{FF2B5EF4-FFF2-40B4-BE49-F238E27FC236}">
                <a16:creationId xmlns:a16="http://schemas.microsoft.com/office/drawing/2014/main" id="{F365594B-415C-9648-A0CC-16479DB735AF}"/>
              </a:ext>
            </a:extLst>
          </p:cNvPr>
          <p:cNvSpPr/>
          <p:nvPr/>
        </p:nvSpPr>
        <p:spPr>
          <a:xfrm>
            <a:off x="1129039" y="3125306"/>
            <a:ext cx="361815" cy="1421527"/>
          </a:xfrm>
          <a:custGeom>
            <a:avLst/>
            <a:gdLst/>
            <a:ahLst/>
            <a:cxnLst>
              <a:cxn ang="0">
                <a:pos x="wd2" y="hd2"/>
              </a:cxn>
              <a:cxn ang="5400000">
                <a:pos x="wd2" y="hd2"/>
              </a:cxn>
              <a:cxn ang="10800000">
                <a:pos x="wd2" y="hd2"/>
              </a:cxn>
              <a:cxn ang="16200000">
                <a:pos x="wd2" y="hd2"/>
              </a:cxn>
            </a:cxnLst>
            <a:rect l="0" t="0" r="r" b="b"/>
            <a:pathLst>
              <a:path w="21600" h="21600" extrusionOk="0">
                <a:moveTo>
                  <a:pt x="18798" y="21600"/>
                </a:moveTo>
                <a:lnTo>
                  <a:pt x="0" y="21600"/>
                </a:lnTo>
                <a:lnTo>
                  <a:pt x="0" y="0"/>
                </a:lnTo>
                <a:lnTo>
                  <a:pt x="21600" y="0"/>
                </a:lnTo>
              </a:path>
            </a:pathLst>
          </a:custGeom>
          <a:noFill/>
          <a:ln w="19050" cap="flat">
            <a:solidFill>
              <a:srgbClr val="000000"/>
            </a:solidFill>
            <a:prstDash val="solid"/>
            <a:miter lim="400000"/>
          </a:ln>
          <a:effectLst/>
        </p:spPr>
        <p:txBody>
          <a:bodyPr/>
          <a:lstStyle/>
          <a:p>
            <a:endParaRPr sz="900"/>
          </a:p>
        </p:txBody>
      </p:sp>
      <p:graphicFrame>
        <p:nvGraphicFramePr>
          <p:cNvPr id="21" name="Table">
            <a:extLst>
              <a:ext uri="{FF2B5EF4-FFF2-40B4-BE49-F238E27FC236}">
                <a16:creationId xmlns:a16="http://schemas.microsoft.com/office/drawing/2014/main" id="{F21C4C5C-65D3-4446-814B-5F46413C2053}"/>
              </a:ext>
            </a:extLst>
          </p:cNvPr>
          <p:cNvGraphicFramePr/>
          <p:nvPr>
            <p:extLst>
              <p:ext uri="{D42A27DB-BD31-4B8C-83A1-F6EECF244321}">
                <p14:modId xmlns:p14="http://schemas.microsoft.com/office/powerpoint/2010/main" val="2950753991"/>
              </p:ext>
            </p:extLst>
          </p:nvPr>
        </p:nvGraphicFramePr>
        <p:xfrm>
          <a:off x="1432570" y="2563448"/>
          <a:ext cx="1626199" cy="2844800"/>
        </p:xfrm>
        <a:graphic>
          <a:graphicData uri="http://schemas.openxmlformats.org/drawingml/2006/table">
            <a:tbl>
              <a:tblPr bandRow="1"/>
              <a:tblGrid>
                <a:gridCol w="827886">
                  <a:extLst>
                    <a:ext uri="{9D8B030D-6E8A-4147-A177-3AD203B41FA5}">
                      <a16:colId xmlns:a16="http://schemas.microsoft.com/office/drawing/2014/main" val="20000"/>
                    </a:ext>
                  </a:extLst>
                </a:gridCol>
                <a:gridCol w="798313">
                  <a:extLst>
                    <a:ext uri="{9D8B030D-6E8A-4147-A177-3AD203B41FA5}">
                      <a16:colId xmlns:a16="http://schemas.microsoft.com/office/drawing/2014/main" val="20001"/>
                    </a:ext>
                  </a:extLst>
                </a:gridCol>
              </a:tblGrid>
              <a:tr h="271546">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71546">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1546">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1546">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1546">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1546">
                <a:tc>
                  <a:txBody>
                    <a:bodyPr/>
                    <a:lstStyle/>
                    <a:p>
                      <a:pPr marL="0" algn="ctr" defTabSz="914400" rtl="0" eaLnBrk="1" latinLnBrk="0" hangingPunct="1">
                        <a:defRPr sz="1800"/>
                      </a:pPr>
                      <a:r>
                        <a:rPr lang="en-US" sz="1200" kern="1200">
                          <a:solidFill>
                            <a:schemeClr val="tx1"/>
                          </a:solidFill>
                          <a:latin typeface="Menlo Regular"/>
                          <a:ea typeface="Menlo Regular"/>
                          <a:cs typeface="Menlo Regular"/>
                          <a:sym typeface="Menlo Regular"/>
                        </a:rPr>
                        <a:t>B+42</a:t>
                      </a:r>
                      <a:endParaRPr sz="1200" kern="1200">
                        <a:solidFill>
                          <a:schemeClr val="tx1"/>
                        </a:solidFill>
                        <a:latin typeface="Menlo Regular"/>
                        <a:ea typeface="Menlo Regular"/>
                        <a:cs typeface="Menlo Regular"/>
                        <a:sym typeface="Menlo Regular"/>
                      </a:endParaRP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71546">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71546">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71546">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0">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marL="0" algn="ctr" defTabSz="914400" rtl="0" eaLnBrk="1" latinLnBrk="0" hangingPunct="1">
                        <a:defRPr sz="1800"/>
                      </a:pPr>
                      <a:r>
                        <a:rPr sz="1200" kern="1200">
                          <a:solidFill>
                            <a:schemeClr val="tx1"/>
                          </a:solidFill>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22" name="TextBox 21">
            <a:extLst>
              <a:ext uri="{FF2B5EF4-FFF2-40B4-BE49-F238E27FC236}">
                <a16:creationId xmlns:a16="http://schemas.microsoft.com/office/drawing/2014/main" id="{811E2617-7120-CD40-9DEB-53009F709CC4}"/>
              </a:ext>
            </a:extLst>
          </p:cNvPr>
          <p:cNvSpPr txBox="1"/>
          <p:nvPr/>
        </p:nvSpPr>
        <p:spPr>
          <a:xfrm>
            <a:off x="1538184" y="2263891"/>
            <a:ext cx="777264"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Address</a:t>
            </a:r>
          </a:p>
        </p:txBody>
      </p:sp>
      <p:sp>
        <p:nvSpPr>
          <p:cNvPr id="23" name="TextBox 22">
            <a:extLst>
              <a:ext uri="{FF2B5EF4-FFF2-40B4-BE49-F238E27FC236}">
                <a16:creationId xmlns:a16="http://schemas.microsoft.com/office/drawing/2014/main" id="{DC13B6CC-AEB9-7942-8F89-481A835929E8}"/>
              </a:ext>
            </a:extLst>
          </p:cNvPr>
          <p:cNvSpPr txBox="1"/>
          <p:nvPr/>
        </p:nvSpPr>
        <p:spPr>
          <a:xfrm>
            <a:off x="2414386" y="2270583"/>
            <a:ext cx="532518"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Data</a:t>
            </a:r>
          </a:p>
        </p:txBody>
      </p:sp>
      <p:sp>
        <p:nvSpPr>
          <p:cNvPr id="24" name="TextBox 23">
            <a:extLst>
              <a:ext uri="{FF2B5EF4-FFF2-40B4-BE49-F238E27FC236}">
                <a16:creationId xmlns:a16="http://schemas.microsoft.com/office/drawing/2014/main" id="{CD2A0093-A12E-2943-914B-08ACB3AA5A6D}"/>
              </a:ext>
            </a:extLst>
          </p:cNvPr>
          <p:cNvSpPr txBox="1"/>
          <p:nvPr/>
        </p:nvSpPr>
        <p:spPr>
          <a:xfrm>
            <a:off x="1915591" y="2008293"/>
            <a:ext cx="732893" cy="307777"/>
          </a:xfrm>
          <a:prstGeom prst="rect">
            <a:avLst/>
          </a:prstGeom>
          <a:noFill/>
        </p:spPr>
        <p:txBody>
          <a:bodyPr wrap="none" rtlCol="0">
            <a:spAutoFit/>
          </a:bodyPr>
          <a:lstStyle/>
          <a:p>
            <a:r>
              <a:rPr lang="en-US" sz="1400" b="1">
                <a:latin typeface="Gill Sans" panose="020B0502020104020203" pitchFamily="34" charset="-79"/>
                <a:cs typeface="Gill Sans" panose="020B0502020104020203" pitchFamily="34" charset="-79"/>
              </a:rPr>
              <a:t>Cache</a:t>
            </a:r>
          </a:p>
        </p:txBody>
      </p:sp>
      <p:sp>
        <p:nvSpPr>
          <p:cNvPr id="25" name="TextBox 24">
            <a:extLst>
              <a:ext uri="{FF2B5EF4-FFF2-40B4-BE49-F238E27FC236}">
                <a16:creationId xmlns:a16="http://schemas.microsoft.com/office/drawing/2014/main" id="{156515E4-3B63-7849-BFAC-FC1BC06C65FC}"/>
              </a:ext>
            </a:extLst>
          </p:cNvPr>
          <p:cNvSpPr txBox="1"/>
          <p:nvPr/>
        </p:nvSpPr>
        <p:spPr>
          <a:xfrm>
            <a:off x="345749" y="3847348"/>
            <a:ext cx="835485" cy="276999"/>
          </a:xfrm>
          <a:prstGeom prst="rect">
            <a:avLst/>
          </a:prstGeom>
          <a:noFill/>
        </p:spPr>
        <p:txBody>
          <a:bodyPr wrap="none" rtlCol="0">
            <a:spAutoFit/>
          </a:bodyPr>
          <a:lstStyle/>
          <a:p>
            <a:r>
              <a:rPr lang="en-US" sz="1200">
                <a:latin typeface="Menlo" panose="020B0609030804020204" pitchFamily="49" charset="0"/>
                <a:ea typeface="Menlo" panose="020B0609030804020204" pitchFamily="49" charset="0"/>
                <a:cs typeface="Menlo" panose="020B0609030804020204" pitchFamily="49" charset="0"/>
              </a:rPr>
              <a:t>array B</a:t>
            </a:r>
          </a:p>
        </p:txBody>
      </p:sp>
      <p:sp>
        <p:nvSpPr>
          <p:cNvPr id="26" name="Line">
            <a:extLst>
              <a:ext uri="{FF2B5EF4-FFF2-40B4-BE49-F238E27FC236}">
                <a16:creationId xmlns:a16="http://schemas.microsoft.com/office/drawing/2014/main" id="{F470A290-DF0D-6B47-89FB-861E12EE7F4C}"/>
              </a:ext>
            </a:extLst>
          </p:cNvPr>
          <p:cNvSpPr/>
          <p:nvPr/>
        </p:nvSpPr>
        <p:spPr>
          <a:xfrm flipH="1">
            <a:off x="3190038" y="3581967"/>
            <a:ext cx="1710381" cy="575273"/>
          </a:xfrm>
          <a:prstGeom prst="line">
            <a:avLst/>
          </a:prstGeom>
          <a:noFill/>
          <a:ln w="38100" cap="flat">
            <a:solidFill>
              <a:srgbClr val="FF7E7A"/>
            </a:solidFill>
            <a:prstDash val="solid"/>
            <a:miter lim="400000"/>
            <a:tailEnd type="triangle" w="med" len="med"/>
          </a:ln>
          <a:effectLst/>
        </p:spPr>
        <p:txBody>
          <a:bodyPr wrap="square" lIns="25400" tIns="25400" rIns="25400" bIns="25400" numCol="1" anchor="ctr">
            <a:noAutofit/>
          </a:bodyPr>
          <a:lstStyle/>
          <a:p>
            <a:endParaRPr sz="900"/>
          </a:p>
        </p:txBody>
      </p:sp>
      <p:sp>
        <p:nvSpPr>
          <p:cNvPr id="27" name="TextBox 26">
            <a:extLst>
              <a:ext uri="{FF2B5EF4-FFF2-40B4-BE49-F238E27FC236}">
                <a16:creationId xmlns:a16="http://schemas.microsoft.com/office/drawing/2014/main" id="{923B5338-7B7E-E544-9641-18ED766C2D72}"/>
              </a:ext>
            </a:extLst>
          </p:cNvPr>
          <p:cNvSpPr txBox="1"/>
          <p:nvPr/>
        </p:nvSpPr>
        <p:spPr>
          <a:xfrm>
            <a:off x="3358597" y="3626316"/>
            <a:ext cx="625492" cy="338554"/>
          </a:xfrm>
          <a:prstGeom prst="rect">
            <a:avLst/>
          </a:prstGeom>
          <a:noFill/>
        </p:spPr>
        <p:txBody>
          <a:bodyPr wrap="none" rtlCol="0">
            <a:spAutoFit/>
          </a:bodyPr>
          <a:lstStyle/>
          <a:p>
            <a:r>
              <a:rPr lang="en-US" sz="1600">
                <a:solidFill>
                  <a:srgbClr val="FF7E7A"/>
                </a:solidFill>
                <a:latin typeface="Gill Sans" panose="020B0502020104020203" pitchFamily="34" charset="-79"/>
                <a:cs typeface="Gill Sans" panose="020B0502020104020203" pitchFamily="34" charset="-79"/>
              </a:rPr>
              <a:t>write</a:t>
            </a:r>
          </a:p>
        </p:txBody>
      </p:sp>
      <p:sp>
        <p:nvSpPr>
          <p:cNvPr id="28" name="Rectangle">
            <a:extLst>
              <a:ext uri="{FF2B5EF4-FFF2-40B4-BE49-F238E27FC236}">
                <a16:creationId xmlns:a16="http://schemas.microsoft.com/office/drawing/2014/main" id="{6DE28672-40C2-9C47-B240-450EB1E20C44}"/>
              </a:ext>
            </a:extLst>
          </p:cNvPr>
          <p:cNvSpPr/>
          <p:nvPr/>
        </p:nvSpPr>
        <p:spPr>
          <a:xfrm>
            <a:off x="1432569" y="3981222"/>
            <a:ext cx="1626199" cy="298419"/>
          </a:xfrm>
          <a:prstGeom prst="rect">
            <a:avLst/>
          </a:prstGeom>
          <a:ln w="38100">
            <a:solidFill>
              <a:srgbClr val="FF7E7A"/>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29" name="TextBox 28">
            <a:extLst>
              <a:ext uri="{FF2B5EF4-FFF2-40B4-BE49-F238E27FC236}">
                <a16:creationId xmlns:a16="http://schemas.microsoft.com/office/drawing/2014/main" id="{8138064A-5620-AD47-8FBD-82DBC02C129F}"/>
              </a:ext>
            </a:extLst>
          </p:cNvPr>
          <p:cNvSpPr txBox="1"/>
          <p:nvPr/>
        </p:nvSpPr>
        <p:spPr>
          <a:xfrm>
            <a:off x="4650492" y="4555676"/>
            <a:ext cx="2555508" cy="1754326"/>
          </a:xfrm>
          <a:prstGeom prst="rect">
            <a:avLst/>
          </a:prstGeom>
          <a:noFill/>
        </p:spPr>
        <p:txBody>
          <a:bodyPr wrap="none" rtlCol="0">
            <a:spAutoFit/>
          </a:bodyPr>
          <a:lstStyle/>
          <a:p>
            <a:r>
              <a:rPr lang="en-US">
                <a:latin typeface="Menlo" panose="020B0609030804020204" pitchFamily="49" charset="0"/>
                <a:ea typeface="Menlo" panose="020B0609030804020204" pitchFamily="49" charset="0"/>
                <a:cs typeface="Menlo" panose="020B0609030804020204" pitchFamily="49" charset="0"/>
              </a:rPr>
              <a:t>void attacker() {</a:t>
            </a:r>
          </a:p>
          <a:p>
            <a:r>
              <a:rPr lang="en-US">
                <a:latin typeface="Menlo" panose="020B0609030804020204" pitchFamily="49" charset="0"/>
                <a:ea typeface="Menlo" panose="020B0609030804020204" pitchFamily="49" charset="0"/>
                <a:cs typeface="Menlo" panose="020B0609030804020204" pitchFamily="49" charset="0"/>
              </a:rPr>
              <a:t>  x = B[0];</a:t>
            </a:r>
          </a:p>
          <a:p>
            <a:r>
              <a:rPr lang="en-US">
                <a:latin typeface="Menlo" panose="020B0609030804020204" pitchFamily="49" charset="0"/>
                <a:ea typeface="Menlo" panose="020B0609030804020204" pitchFamily="49" charset="0"/>
                <a:cs typeface="Menlo" panose="020B0609030804020204" pitchFamily="49" charset="0"/>
              </a:rPr>
              <a:t>  x = B[1];</a:t>
            </a:r>
          </a:p>
          <a:p>
            <a:r>
              <a:rPr lang="en-US">
                <a:latin typeface="Menlo" panose="020B0609030804020204" pitchFamily="49" charset="0"/>
                <a:ea typeface="Menlo" panose="020B0609030804020204" pitchFamily="49" charset="0"/>
                <a:cs typeface="Menlo" panose="020B0609030804020204" pitchFamily="49" charset="0"/>
              </a:rPr>
              <a:t>  ...</a:t>
            </a:r>
          </a:p>
          <a:p>
            <a:r>
              <a:rPr lang="en-US">
                <a:latin typeface="Menlo" panose="020B0609030804020204" pitchFamily="49" charset="0"/>
                <a:ea typeface="Menlo" panose="020B0609030804020204" pitchFamily="49" charset="0"/>
                <a:cs typeface="Menlo" panose="020B0609030804020204" pitchFamily="49" charset="0"/>
              </a:rPr>
              <a:t>  x = B[42];</a:t>
            </a:r>
          </a:p>
          <a:p>
            <a:r>
              <a:rPr lang="en-US">
                <a:latin typeface="Menlo" panose="020B0609030804020204" pitchFamily="49" charset="0"/>
                <a:ea typeface="Menlo" panose="020B0609030804020204" pitchFamily="49" charset="0"/>
                <a:cs typeface="Menlo" panose="020B0609030804020204" pitchFamily="49" charset="0"/>
              </a:rPr>
              <a:t>}</a:t>
            </a:r>
          </a:p>
        </p:txBody>
      </p:sp>
      <p:sp>
        <p:nvSpPr>
          <p:cNvPr id="30" name="Line">
            <a:extLst>
              <a:ext uri="{FF2B5EF4-FFF2-40B4-BE49-F238E27FC236}">
                <a16:creationId xmlns:a16="http://schemas.microsoft.com/office/drawing/2014/main" id="{17D57AD4-D850-494E-87DF-DA0C335984C4}"/>
              </a:ext>
            </a:extLst>
          </p:cNvPr>
          <p:cNvSpPr/>
          <p:nvPr/>
        </p:nvSpPr>
        <p:spPr>
          <a:xfrm>
            <a:off x="3190037" y="4201589"/>
            <a:ext cx="1710381" cy="1614977"/>
          </a:xfrm>
          <a:prstGeom prst="line">
            <a:avLst/>
          </a:prstGeom>
          <a:noFill/>
          <a:ln w="38100" cap="flat">
            <a:solidFill>
              <a:schemeClr val="tx1"/>
            </a:solidFill>
            <a:prstDash val="solid"/>
            <a:miter lim="400000"/>
            <a:tailEnd type="triangle" w="med" len="med"/>
          </a:ln>
          <a:effectLst/>
        </p:spPr>
        <p:txBody>
          <a:bodyPr wrap="square" lIns="25400" tIns="25400" rIns="25400" bIns="25400" numCol="1" anchor="ctr">
            <a:noAutofit/>
          </a:bodyPr>
          <a:lstStyle/>
          <a:p>
            <a:endParaRPr sz="900"/>
          </a:p>
        </p:txBody>
      </p:sp>
      <p:sp>
        <p:nvSpPr>
          <p:cNvPr id="31" name="TextBox 30">
            <a:extLst>
              <a:ext uri="{FF2B5EF4-FFF2-40B4-BE49-F238E27FC236}">
                <a16:creationId xmlns:a16="http://schemas.microsoft.com/office/drawing/2014/main" id="{7D3697E2-85B8-4A41-8C6B-A376F6FEC895}"/>
              </a:ext>
            </a:extLst>
          </p:cNvPr>
          <p:cNvSpPr txBox="1"/>
          <p:nvPr/>
        </p:nvSpPr>
        <p:spPr>
          <a:xfrm>
            <a:off x="3583127" y="5000912"/>
            <a:ext cx="552459"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read</a:t>
            </a:r>
          </a:p>
        </p:txBody>
      </p:sp>
      <p:sp>
        <p:nvSpPr>
          <p:cNvPr id="32" name="Connection Line">
            <a:extLst>
              <a:ext uri="{FF2B5EF4-FFF2-40B4-BE49-F238E27FC236}">
                <a16:creationId xmlns:a16="http://schemas.microsoft.com/office/drawing/2014/main" id="{7FE0E1CC-45BB-5148-8935-1764AFFD7F90}"/>
              </a:ext>
            </a:extLst>
          </p:cNvPr>
          <p:cNvSpPr/>
          <p:nvPr/>
        </p:nvSpPr>
        <p:spPr>
          <a:xfrm>
            <a:off x="6560902" y="3723354"/>
            <a:ext cx="861343" cy="2129810"/>
          </a:xfrm>
          <a:custGeom>
            <a:avLst/>
            <a:gdLst/>
            <a:ahLst/>
            <a:cxnLst>
              <a:cxn ang="0">
                <a:pos x="wd2" y="hd2"/>
              </a:cxn>
              <a:cxn ang="5400000">
                <a:pos x="wd2" y="hd2"/>
              </a:cxn>
              <a:cxn ang="10800000">
                <a:pos x="wd2" y="hd2"/>
              </a:cxn>
              <a:cxn ang="16200000">
                <a:pos x="wd2" y="hd2"/>
              </a:cxn>
            </a:cxnLst>
            <a:rect l="0" t="0" r="r" b="b"/>
            <a:pathLst>
              <a:path w="18042" h="21600" extrusionOk="0">
                <a:moveTo>
                  <a:pt x="0" y="21600"/>
                </a:moveTo>
                <a:cubicBezTo>
                  <a:pt x="16369" y="15831"/>
                  <a:pt x="21600" y="8631"/>
                  <a:pt x="15692" y="0"/>
                </a:cubicBezTo>
              </a:path>
            </a:pathLst>
          </a:custGeom>
          <a:noFill/>
          <a:ln w="38100" cap="flat">
            <a:solidFill>
              <a:schemeClr val="accent6"/>
            </a:solidFill>
            <a:prstDash val="solid"/>
            <a:miter lim="400000"/>
            <a:headEnd type="triangle" w="med" len="med"/>
          </a:ln>
          <a:effectLst/>
        </p:spPr>
        <p:txBody>
          <a:bodyPr/>
          <a:lstStyle/>
          <a:p>
            <a:endParaRPr sz="900"/>
          </a:p>
        </p:txBody>
      </p:sp>
      <p:sp>
        <p:nvSpPr>
          <p:cNvPr id="39" name="dataflow">
            <a:extLst>
              <a:ext uri="{FF2B5EF4-FFF2-40B4-BE49-F238E27FC236}">
                <a16:creationId xmlns:a16="http://schemas.microsoft.com/office/drawing/2014/main" id="{2E3CC4C7-DD1D-A14E-8A1F-A644578C2F2A}"/>
              </a:ext>
            </a:extLst>
          </p:cNvPr>
          <p:cNvSpPr txBox="1"/>
          <p:nvPr/>
        </p:nvSpPr>
        <p:spPr>
          <a:xfrm>
            <a:off x="7451923" y="4259343"/>
            <a:ext cx="1579920"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chemeClr val="accent1">
                    <a:lumOff val="-13575"/>
                  </a:schemeClr>
                </a:solidFill>
              </a:defRPr>
            </a:lvl1pPr>
          </a:lstStyle>
          <a:p>
            <a:pPr algn="ctr"/>
            <a:r>
              <a:rPr lang="en-US" sz="1600">
                <a:solidFill>
                  <a:schemeClr val="accent6"/>
                </a:solidFill>
                <a:latin typeface="Gill Sans" panose="020B0502020104020203" pitchFamily="34" charset="-79"/>
                <a:cs typeface="Gill Sans" panose="020B0502020104020203" pitchFamily="34" charset="-79"/>
              </a:rPr>
              <a:t>microarchitectural</a:t>
            </a:r>
          </a:p>
          <a:p>
            <a:pPr algn="ctr"/>
            <a:r>
              <a:rPr lang="en-US" sz="1600">
                <a:solidFill>
                  <a:schemeClr val="accent6"/>
                </a:solidFill>
                <a:latin typeface="Gill Sans" panose="020B0502020104020203" pitchFamily="34" charset="-79"/>
                <a:cs typeface="Gill Sans" panose="020B0502020104020203" pitchFamily="34" charset="-79"/>
              </a:rPr>
              <a:t>data-flow</a:t>
            </a:r>
            <a:endParaRPr sz="1600">
              <a:solidFill>
                <a:schemeClr val="accent6"/>
              </a:solidFill>
              <a:latin typeface="Gill Sans" panose="020B0502020104020203" pitchFamily="34" charset="-79"/>
              <a:cs typeface="Gill Sans" panose="020B0502020104020203" pitchFamily="34" charset="-79"/>
            </a:endParaRPr>
          </a:p>
        </p:txBody>
      </p:sp>
      <p:sp>
        <p:nvSpPr>
          <p:cNvPr id="40" name="TextBox 39">
            <a:extLst>
              <a:ext uri="{FF2B5EF4-FFF2-40B4-BE49-F238E27FC236}">
                <a16:creationId xmlns:a16="http://schemas.microsoft.com/office/drawing/2014/main" id="{96DD8DC1-5DDD-0741-BE34-41BEBA011281}"/>
              </a:ext>
            </a:extLst>
          </p:cNvPr>
          <p:cNvSpPr txBox="1"/>
          <p:nvPr/>
        </p:nvSpPr>
        <p:spPr>
          <a:xfrm>
            <a:off x="7242231" y="3428296"/>
            <a:ext cx="412377" cy="369332"/>
          </a:xfrm>
          <a:prstGeom prst="rect">
            <a:avLst/>
          </a:prstGeom>
          <a:noFill/>
        </p:spPr>
        <p:txBody>
          <a:bodyPr wrap="square" rtlCol="0">
            <a:spAutoFit/>
          </a:bodyPr>
          <a:lstStyle/>
          <a:p>
            <a:r>
              <a:rPr lang="en-US"/>
              <a:t>😇</a:t>
            </a:r>
          </a:p>
        </p:txBody>
      </p:sp>
      <p:sp>
        <p:nvSpPr>
          <p:cNvPr id="41" name="TextBox 40">
            <a:extLst>
              <a:ext uri="{FF2B5EF4-FFF2-40B4-BE49-F238E27FC236}">
                <a16:creationId xmlns:a16="http://schemas.microsoft.com/office/drawing/2014/main" id="{E329942D-54B3-074E-BB07-9FE1312F4926}"/>
              </a:ext>
            </a:extLst>
          </p:cNvPr>
          <p:cNvSpPr txBox="1"/>
          <p:nvPr/>
        </p:nvSpPr>
        <p:spPr>
          <a:xfrm>
            <a:off x="6353153" y="5888724"/>
            <a:ext cx="415498" cy="369332"/>
          </a:xfrm>
          <a:prstGeom prst="rect">
            <a:avLst/>
          </a:prstGeom>
          <a:noFill/>
        </p:spPr>
        <p:txBody>
          <a:bodyPr wrap="none" rtlCol="0">
            <a:spAutoFit/>
          </a:bodyPr>
          <a:lstStyle/>
          <a:p>
            <a:r>
              <a:rPr lang="en-US"/>
              <a:t>😈</a:t>
            </a:r>
          </a:p>
        </p:txBody>
      </p:sp>
      <p:sp>
        <p:nvSpPr>
          <p:cNvPr id="3" name="TextBox 2">
            <a:extLst>
              <a:ext uri="{FF2B5EF4-FFF2-40B4-BE49-F238E27FC236}">
                <a16:creationId xmlns:a16="http://schemas.microsoft.com/office/drawing/2014/main" id="{E8CE4546-80AA-D44A-859B-30B2BED9AC37}"/>
              </a:ext>
            </a:extLst>
          </p:cNvPr>
          <p:cNvSpPr txBox="1"/>
          <p:nvPr/>
        </p:nvSpPr>
        <p:spPr>
          <a:xfrm>
            <a:off x="6768651" y="5825525"/>
            <a:ext cx="3110339" cy="369332"/>
          </a:xfrm>
          <a:prstGeom prst="rect">
            <a:avLst/>
          </a:prstGeom>
          <a:noFill/>
        </p:spPr>
        <p:txBody>
          <a:bodyPr wrap="none" rtlCol="0">
            <a:spAutoFit/>
          </a:bodyPr>
          <a:lstStyle/>
          <a:p>
            <a:r>
              <a:rPr lang="en-US" b="1">
                <a:latin typeface="Gill Sans" panose="020B0502020104020203" pitchFamily="34" charset="-79"/>
                <a:cs typeface="Gill Sans" panose="020B0502020104020203" pitchFamily="34" charset="-79"/>
              </a:rPr>
              <a:t>Cache hit! </a:t>
            </a:r>
            <a:r>
              <a:rPr lang="en-US">
                <a:latin typeface="Gill Sans" panose="020B0502020104020203" pitchFamily="34" charset="-79"/>
                <a:cs typeface="Gill Sans" panose="020B0502020104020203" pitchFamily="34" charset="-79"/>
              </a:rPr>
              <a:t>Leaks secret = 42</a:t>
            </a:r>
          </a:p>
        </p:txBody>
      </p:sp>
      <p:sp>
        <p:nvSpPr>
          <p:cNvPr id="5" name="Slide Number Placeholder 4">
            <a:extLst>
              <a:ext uri="{FF2B5EF4-FFF2-40B4-BE49-F238E27FC236}">
                <a16:creationId xmlns:a16="http://schemas.microsoft.com/office/drawing/2014/main" id="{BA1FD9F4-8587-7E94-FB2B-3DF397E26AD1}"/>
              </a:ext>
            </a:extLst>
          </p:cNvPr>
          <p:cNvSpPr>
            <a:spLocks noGrp="1"/>
          </p:cNvSpPr>
          <p:nvPr>
            <p:ph type="sldNum" sz="quarter" idx="12"/>
          </p:nvPr>
        </p:nvSpPr>
        <p:spPr/>
        <p:txBody>
          <a:bodyPr/>
          <a:lstStyle/>
          <a:p>
            <a:fld id="{C4525E55-99CE-D54F-9679-4F00051112D4}" type="slidenum">
              <a:rPr lang="en-US" smtClean="0"/>
              <a:t>13</a:t>
            </a:fld>
            <a:endParaRPr lang="en-US"/>
          </a:p>
        </p:txBody>
      </p:sp>
    </p:spTree>
    <p:custDataLst>
      <p:tags r:id="rId1"/>
    </p:custDataLst>
    <p:extLst>
      <p:ext uri="{BB962C8B-B14F-4D97-AF65-F5344CB8AC3E}">
        <p14:creationId xmlns:p14="http://schemas.microsoft.com/office/powerpoint/2010/main" val="275623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iterate>
                                    <p:tmAbs val="0"/>
                                  </p:iterate>
                                  <p:childTnLst>
                                    <p:set>
                                      <p:cBhvr>
                                        <p:cTn id="36" fill="hold"/>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14" grpId="1" animBg="1"/>
      <p:bldP spid="13" grpId="0"/>
      <p:bldP spid="19" grpId="0"/>
      <p:bldP spid="20" grpId="0" animBg="1"/>
      <p:bldP spid="22" grpId="0"/>
      <p:bldP spid="23" grpId="0"/>
      <p:bldP spid="24" grpId="0"/>
      <p:bldP spid="25" grpId="0"/>
      <p:bldP spid="26" grpId="0" animBg="1"/>
      <p:bldP spid="27" grpId="0"/>
      <p:bldP spid="28" grpId="0" animBg="1" advAuto="0"/>
      <p:bldP spid="29" grpId="0"/>
      <p:bldP spid="30" grpId="0" animBg="1"/>
      <p:bldP spid="31" grpId="0"/>
      <p:bldP spid="32" grpId="0" animBg="1"/>
      <p:bldP spid="39" grpId="0" animBg="1"/>
      <p:bldP spid="40" grpId="0"/>
      <p:bldP spid="41"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F872-68BD-9846-BD9A-D996B1A39676}"/>
              </a:ext>
            </a:extLst>
          </p:cNvPr>
          <p:cNvSpPr>
            <a:spLocks noGrp="1"/>
          </p:cNvSpPr>
          <p:nvPr>
            <p:ph type="title"/>
          </p:nvPr>
        </p:nvSpPr>
        <p:spPr/>
        <p:txBody>
          <a:bodyPr>
            <a:noAutofit/>
          </a:bodyPr>
          <a:lstStyle/>
          <a:p>
            <a:r>
              <a:rPr lang="en-US" sz="3200"/>
              <a:t>MCMs lay the foundation for LCMs but fall short for modeling microarchitectural leakage</a:t>
            </a:r>
          </a:p>
        </p:txBody>
      </p:sp>
      <p:sp>
        <p:nvSpPr>
          <p:cNvPr id="4" name="if (idx &lt; A_size) {   char secret = A[idx];…">
            <a:extLst>
              <a:ext uri="{FF2B5EF4-FFF2-40B4-BE49-F238E27FC236}">
                <a16:creationId xmlns:a16="http://schemas.microsoft.com/office/drawing/2014/main" id="{0BC9D758-2AA7-F946-9CD7-3864F11702F9}"/>
              </a:ext>
            </a:extLst>
          </p:cNvPr>
          <p:cNvSpPr txBox="1"/>
          <p:nvPr/>
        </p:nvSpPr>
        <p:spPr>
          <a:xfrm>
            <a:off x="1635286" y="3254033"/>
            <a:ext cx="3148298" cy="112851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p>
            <a:pPr defTabSz="6350">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3500" b="0">
                <a:latin typeface="Menlo Regular"/>
                <a:ea typeface="Menlo Regular"/>
                <a:cs typeface="Menlo Regular"/>
                <a:sym typeface="Menlo Regular"/>
              </a:defRPr>
            </a:pPr>
            <a:r>
              <a:rPr sz="1750"/>
              <a:t>if (</a:t>
            </a:r>
            <a:r>
              <a:rPr sz="1750" err="1"/>
              <a:t>idx</a:t>
            </a:r>
            <a:r>
              <a:rPr sz="1750"/>
              <a:t> &lt; </a:t>
            </a:r>
            <a:r>
              <a:rPr sz="1750" err="1"/>
              <a:t>A_size</a:t>
            </a:r>
            <a:r>
              <a:rPr sz="1750"/>
              <a:t>) {</a:t>
            </a:r>
            <a:br>
              <a:rPr sz="1750"/>
            </a:br>
            <a:r>
              <a:rPr sz="1750"/>
              <a:t>  char secret = A[</a:t>
            </a:r>
            <a:r>
              <a:rPr sz="1750" err="1"/>
              <a:t>idx</a:t>
            </a:r>
            <a:r>
              <a:rPr sz="1750"/>
              <a:t>];</a:t>
            </a:r>
          </a:p>
          <a:p>
            <a:pPr defTabSz="6350">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3500" b="0">
                <a:latin typeface="Menlo Regular"/>
                <a:ea typeface="Menlo Regular"/>
                <a:cs typeface="Menlo Regular"/>
                <a:sym typeface="Menlo Regular"/>
              </a:defRPr>
            </a:pPr>
            <a:r>
              <a:rPr sz="1750"/>
              <a:t>  </a:t>
            </a:r>
            <a:r>
              <a:rPr sz="1750" err="1"/>
              <a:t>tmp</a:t>
            </a:r>
            <a:r>
              <a:rPr sz="1750"/>
              <a:t> = B[secret];</a:t>
            </a:r>
          </a:p>
          <a:p>
            <a:pPr defTabSz="6350">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3500" b="0">
                <a:latin typeface="Menlo Regular"/>
                <a:ea typeface="Menlo Regular"/>
                <a:cs typeface="Menlo Regular"/>
                <a:sym typeface="Menlo Regular"/>
              </a:defRPr>
            </a:pPr>
            <a:r>
              <a:rPr sz="1750"/>
              <a:t>}</a:t>
            </a:r>
          </a:p>
        </p:txBody>
      </p:sp>
      <p:sp>
        <p:nvSpPr>
          <p:cNvPr id="5" name="TextBox 4">
            <a:extLst>
              <a:ext uri="{FF2B5EF4-FFF2-40B4-BE49-F238E27FC236}">
                <a16:creationId xmlns:a16="http://schemas.microsoft.com/office/drawing/2014/main" id="{F408C532-EA25-ED4D-86C1-840D2ECFED0D}"/>
              </a:ext>
            </a:extLst>
          </p:cNvPr>
          <p:cNvSpPr txBox="1"/>
          <p:nvPr/>
        </p:nvSpPr>
        <p:spPr>
          <a:xfrm>
            <a:off x="7850306" y="2525629"/>
            <a:ext cx="2416046" cy="2585323"/>
          </a:xfrm>
          <a:prstGeom prst="rect">
            <a:avLst/>
          </a:prstGeom>
          <a:noFill/>
        </p:spPr>
        <p:txBody>
          <a:bodyPr wrap="none" rtlCol="0">
            <a:spAutoFit/>
          </a:bodyPr>
          <a:lstStyle/>
          <a:p>
            <a:r>
              <a:rPr lang="en-US">
                <a:latin typeface="Menlo" panose="020B0609030804020204" pitchFamily="49" charset="0"/>
                <a:ea typeface="Menlo" panose="020B0609030804020204" pitchFamily="49" charset="0"/>
                <a:cs typeface="Menlo" panose="020B0609030804020204" pitchFamily="49" charset="0"/>
              </a:rPr>
              <a:t>LD r0, [</a:t>
            </a:r>
            <a:r>
              <a:rPr lang="en-US" err="1">
                <a:latin typeface="Menlo" panose="020B0609030804020204" pitchFamily="49" charset="0"/>
                <a:ea typeface="Menlo" panose="020B0609030804020204" pitchFamily="49" charset="0"/>
                <a:cs typeface="Menlo" panose="020B0609030804020204" pitchFamily="49" charset="0"/>
              </a:rPr>
              <a:t>idx</a:t>
            </a:r>
            <a:r>
              <a:rPr lang="en-US">
                <a:latin typeface="Menlo" panose="020B0609030804020204" pitchFamily="49" charset="0"/>
                <a:ea typeface="Menlo" panose="020B0609030804020204" pitchFamily="49" charset="0"/>
                <a:cs typeface="Menlo" panose="020B0609030804020204" pitchFamily="49" charset="0"/>
              </a:rPr>
              <a:t>]</a:t>
            </a:r>
          </a:p>
          <a:p>
            <a:endParaRPr lang="en-US">
              <a:latin typeface="Menlo" panose="020B0609030804020204" pitchFamily="49" charset="0"/>
              <a:ea typeface="Menlo" panose="020B0609030804020204" pitchFamily="49" charset="0"/>
              <a:cs typeface="Menlo" panose="020B0609030804020204" pitchFamily="49" charset="0"/>
            </a:endParaRPr>
          </a:p>
          <a:p>
            <a:r>
              <a:rPr lang="en-US">
                <a:latin typeface="Menlo" panose="020B0609030804020204" pitchFamily="49" charset="0"/>
                <a:ea typeface="Menlo" panose="020B0609030804020204" pitchFamily="49" charset="0"/>
                <a:cs typeface="Menlo" panose="020B0609030804020204" pitchFamily="49" charset="0"/>
              </a:rPr>
              <a:t>LD r1, [</a:t>
            </a:r>
            <a:r>
              <a:rPr lang="en-US" err="1">
                <a:latin typeface="Menlo" panose="020B0609030804020204" pitchFamily="49" charset="0"/>
                <a:ea typeface="Menlo" panose="020B0609030804020204" pitchFamily="49" charset="0"/>
                <a:cs typeface="Menlo" panose="020B0609030804020204" pitchFamily="49" charset="0"/>
              </a:rPr>
              <a:t>A_size</a:t>
            </a:r>
            <a:r>
              <a:rPr lang="en-US">
                <a:latin typeface="Menlo" panose="020B0609030804020204" pitchFamily="49" charset="0"/>
                <a:ea typeface="Menlo" panose="020B0609030804020204" pitchFamily="49" charset="0"/>
                <a:cs typeface="Menlo" panose="020B0609030804020204" pitchFamily="49" charset="0"/>
              </a:rPr>
              <a:t>]</a:t>
            </a:r>
          </a:p>
          <a:p>
            <a:endParaRPr lang="en-US">
              <a:latin typeface="Menlo" panose="020B0609030804020204" pitchFamily="49" charset="0"/>
              <a:ea typeface="Menlo" panose="020B0609030804020204" pitchFamily="49" charset="0"/>
              <a:cs typeface="Menlo" panose="020B0609030804020204" pitchFamily="49" charset="0"/>
            </a:endParaRPr>
          </a:p>
          <a:p>
            <a:r>
              <a:rPr lang="en-US">
                <a:latin typeface="Menlo" panose="020B0609030804020204" pitchFamily="49" charset="0"/>
                <a:ea typeface="Menlo" panose="020B0609030804020204" pitchFamily="49" charset="0"/>
                <a:cs typeface="Menlo" panose="020B0609030804020204" pitchFamily="49" charset="0"/>
              </a:rPr>
              <a:t>BR r0 &gt;= r1, end</a:t>
            </a:r>
          </a:p>
          <a:p>
            <a:endParaRPr lang="en-US">
              <a:latin typeface="Menlo" panose="020B0609030804020204" pitchFamily="49" charset="0"/>
              <a:ea typeface="Menlo" panose="020B0609030804020204" pitchFamily="49" charset="0"/>
              <a:cs typeface="Menlo" panose="020B0609030804020204" pitchFamily="49" charset="0"/>
            </a:endParaRPr>
          </a:p>
          <a:p>
            <a:r>
              <a:rPr lang="en-US">
                <a:latin typeface="Menlo" panose="020B0609030804020204" pitchFamily="49" charset="0"/>
                <a:ea typeface="Menlo" panose="020B0609030804020204" pitchFamily="49" charset="0"/>
                <a:cs typeface="Menlo" panose="020B0609030804020204" pitchFamily="49" charset="0"/>
              </a:rPr>
              <a:t>  </a:t>
            </a:r>
            <a:r>
              <a:rPr lang="en-US">
                <a:solidFill>
                  <a:schemeClr val="bg1">
                    <a:lumMod val="75000"/>
                  </a:schemeClr>
                </a:solidFill>
                <a:latin typeface="Menlo" panose="020B0609030804020204" pitchFamily="49" charset="0"/>
                <a:ea typeface="Menlo" panose="020B0609030804020204" pitchFamily="49" charset="0"/>
                <a:cs typeface="Menlo" panose="020B0609030804020204" pitchFamily="49" charset="0"/>
              </a:rPr>
              <a:t>LD r2, [A+r0]</a:t>
            </a:r>
          </a:p>
          <a:p>
            <a:endParaRPr lang="en-US">
              <a:solidFill>
                <a:schemeClr val="bg1">
                  <a:lumMod val="75000"/>
                </a:schemeClr>
              </a:solidFill>
              <a:latin typeface="Menlo" panose="020B0609030804020204" pitchFamily="49" charset="0"/>
              <a:ea typeface="Menlo" panose="020B0609030804020204" pitchFamily="49" charset="0"/>
              <a:cs typeface="Menlo" panose="020B0609030804020204" pitchFamily="49" charset="0"/>
            </a:endParaRPr>
          </a:p>
          <a:p>
            <a:r>
              <a:rPr lang="en-US">
                <a:solidFill>
                  <a:schemeClr val="bg1">
                    <a:lumMod val="75000"/>
                  </a:schemeClr>
                </a:solidFill>
                <a:latin typeface="Menlo" panose="020B0609030804020204" pitchFamily="49" charset="0"/>
                <a:ea typeface="Menlo" panose="020B0609030804020204" pitchFamily="49" charset="0"/>
                <a:cs typeface="Menlo" panose="020B0609030804020204" pitchFamily="49" charset="0"/>
              </a:rPr>
              <a:t>  LD r3, [B+r2]</a:t>
            </a:r>
          </a:p>
        </p:txBody>
      </p:sp>
      <p:sp>
        <p:nvSpPr>
          <p:cNvPr id="6" name="Connection Line">
            <a:extLst>
              <a:ext uri="{FF2B5EF4-FFF2-40B4-BE49-F238E27FC236}">
                <a16:creationId xmlns:a16="http://schemas.microsoft.com/office/drawing/2014/main" id="{37E392B8-80DE-7140-B008-2FC78D67FDB4}"/>
              </a:ext>
            </a:extLst>
          </p:cNvPr>
          <p:cNvSpPr/>
          <p:nvPr/>
        </p:nvSpPr>
        <p:spPr>
          <a:xfrm>
            <a:off x="8102213" y="1884681"/>
            <a:ext cx="599450" cy="640948"/>
          </a:xfrm>
          <a:custGeom>
            <a:avLst/>
            <a:gdLst/>
            <a:ahLst/>
            <a:cxnLst>
              <a:cxn ang="0">
                <a:pos x="wd2" y="hd2"/>
              </a:cxn>
              <a:cxn ang="5400000">
                <a:pos x="wd2" y="hd2"/>
              </a:cxn>
              <a:cxn ang="10800000">
                <a:pos x="wd2" y="hd2"/>
              </a:cxn>
              <a:cxn ang="16200000">
                <a:pos x="wd2" y="hd2"/>
              </a:cxn>
            </a:cxnLst>
            <a:rect l="0" t="0" r="r" b="b"/>
            <a:pathLst>
              <a:path w="18811" h="21600" extrusionOk="0">
                <a:moveTo>
                  <a:pt x="1222" y="21600"/>
                </a:moveTo>
                <a:cubicBezTo>
                  <a:pt x="-2789" y="11300"/>
                  <a:pt x="3074" y="4100"/>
                  <a:pt x="18811" y="0"/>
                </a:cubicBezTo>
              </a:path>
            </a:pathLst>
          </a:custGeom>
          <a:noFill/>
          <a:ln w="38100" cap="flat">
            <a:solidFill>
              <a:schemeClr val="accent6"/>
            </a:solidFill>
            <a:prstDash val="solid"/>
            <a:miter lim="400000"/>
            <a:headEnd type="triangle" w="med" len="med"/>
          </a:ln>
          <a:effectLst/>
        </p:spPr>
        <p:txBody>
          <a:bodyPr/>
          <a:lstStyle/>
          <a:p>
            <a:endParaRPr sz="900"/>
          </a:p>
        </p:txBody>
      </p:sp>
      <p:sp>
        <p:nvSpPr>
          <p:cNvPr id="7" name="Connection Line">
            <a:extLst>
              <a:ext uri="{FF2B5EF4-FFF2-40B4-BE49-F238E27FC236}">
                <a16:creationId xmlns:a16="http://schemas.microsoft.com/office/drawing/2014/main" id="{9E9C0239-A35B-614F-B7FE-3A1FC8434DD3}"/>
              </a:ext>
            </a:extLst>
          </p:cNvPr>
          <p:cNvSpPr/>
          <p:nvPr/>
        </p:nvSpPr>
        <p:spPr>
          <a:xfrm>
            <a:off x="7750897" y="2007971"/>
            <a:ext cx="599450" cy="1184791"/>
          </a:xfrm>
          <a:custGeom>
            <a:avLst/>
            <a:gdLst/>
            <a:ahLst/>
            <a:cxnLst>
              <a:cxn ang="0">
                <a:pos x="wd2" y="hd2"/>
              </a:cxn>
              <a:cxn ang="5400000">
                <a:pos x="wd2" y="hd2"/>
              </a:cxn>
              <a:cxn ang="10800000">
                <a:pos x="wd2" y="hd2"/>
              </a:cxn>
              <a:cxn ang="16200000">
                <a:pos x="wd2" y="hd2"/>
              </a:cxn>
            </a:cxnLst>
            <a:rect l="0" t="0" r="r" b="b"/>
            <a:pathLst>
              <a:path w="18014" h="21600" extrusionOk="0">
                <a:moveTo>
                  <a:pt x="2406" y="21600"/>
                </a:moveTo>
                <a:cubicBezTo>
                  <a:pt x="-3586" y="11477"/>
                  <a:pt x="1617" y="4277"/>
                  <a:pt x="18014" y="0"/>
                </a:cubicBezTo>
              </a:path>
            </a:pathLst>
          </a:custGeom>
          <a:noFill/>
          <a:ln w="38100" cap="flat">
            <a:solidFill>
              <a:schemeClr val="accent6"/>
            </a:solidFill>
            <a:prstDash val="solid"/>
            <a:miter lim="400000"/>
            <a:headEnd type="triangle" w="med" len="med"/>
          </a:ln>
          <a:effectLst/>
        </p:spPr>
        <p:txBody>
          <a:bodyPr/>
          <a:lstStyle/>
          <a:p>
            <a:endParaRPr sz="900"/>
          </a:p>
        </p:txBody>
      </p:sp>
      <mc:AlternateContent xmlns:mc="http://schemas.openxmlformats.org/markup-compatibility/2006" xmlns:a14="http://schemas.microsoft.com/office/drawing/2010/main">
        <mc:Choice Requires="a14">
          <p:sp>
            <p:nvSpPr>
              <p:cNvPr id="8" name="Equation">
                <a:extLst>
                  <a:ext uri="{FF2B5EF4-FFF2-40B4-BE49-F238E27FC236}">
                    <a16:creationId xmlns:a16="http://schemas.microsoft.com/office/drawing/2014/main" id="{420EF4DF-E900-BB4E-802E-F3542DB62250}"/>
                  </a:ext>
                </a:extLst>
              </p:cNvPr>
              <p:cNvSpPr txBox="1"/>
              <p:nvPr/>
            </p:nvSpPr>
            <p:spPr>
              <a:xfrm>
                <a:off x="8618879" y="1690688"/>
                <a:ext cx="302968" cy="407804"/>
              </a:xfrm>
              <a:prstGeom prst="rect">
                <a:avLst/>
              </a:prstGeom>
              <a:ln w="12700">
                <a:miter lim="400000"/>
              </a:ln>
            </p:spPr>
            <p:txBody>
              <a:bodyPr wrap="none" lIns="0" tIns="0" rIns="0" bIns="0">
                <a:spAutoFit/>
              </a:bodyPr>
              <a:lstStyle/>
              <a:p>
                <a:pPr defTabSz="457200" latinLnBrk="1">
                  <a:defRPr sz="1800" b="0"/>
                </a:pPr>
                <a14:m>
                  <m:oMathPara xmlns:m="http://schemas.openxmlformats.org/officeDocument/2006/math">
                    <m:oMathParaPr>
                      <m:jc m:val="centerGroup"/>
                    </m:oMathParaPr>
                    <m:oMath xmlns:m="http://schemas.openxmlformats.org/officeDocument/2006/math">
                      <m:r>
                        <a:rPr sz="2650" i="1">
                          <a:solidFill>
                            <a:srgbClr val="000000"/>
                          </a:solidFill>
                          <a:latin typeface="Cambria Math" panose="02040503050406030204" pitchFamily="18" charset="0"/>
                        </a:rPr>
                        <m:t>⊤</m:t>
                      </m:r>
                    </m:oMath>
                  </m:oMathPara>
                </a14:m>
                <a:endParaRPr sz="2650"/>
              </a:p>
            </p:txBody>
          </p:sp>
        </mc:Choice>
        <mc:Fallback xmlns="">
          <p:sp>
            <p:nvSpPr>
              <p:cNvPr id="8" name="Equation">
                <a:extLst>
                  <a:ext uri="{FF2B5EF4-FFF2-40B4-BE49-F238E27FC236}">
                    <a16:creationId xmlns:a16="http://schemas.microsoft.com/office/drawing/2014/main" id="{420EF4DF-E900-BB4E-802E-F3542DB62250}"/>
                  </a:ext>
                </a:extLst>
              </p:cNvPr>
              <p:cNvSpPr txBox="1">
                <a:spLocks noRot="1" noChangeAspect="1" noMove="1" noResize="1" noEditPoints="1" noAdjustHandles="1" noChangeArrowheads="1" noChangeShapeType="1" noTextEdit="1"/>
              </p:cNvSpPr>
              <p:nvPr/>
            </p:nvSpPr>
            <p:spPr>
              <a:xfrm>
                <a:off x="8618879" y="1690688"/>
                <a:ext cx="302968" cy="407804"/>
              </a:xfrm>
              <a:prstGeom prst="rect">
                <a:avLst/>
              </a:prstGeom>
              <a:blipFill>
                <a:blip r:embed="rId6"/>
                <a:stretch>
                  <a:fillRect l="-24000" r="-20000" b="-5882"/>
                </a:stretch>
              </a:blipFill>
              <a:ln w="12700">
                <a:miter lim="400000"/>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Equation">
                <a:extLst>
                  <a:ext uri="{FF2B5EF4-FFF2-40B4-BE49-F238E27FC236}">
                    <a16:creationId xmlns:a16="http://schemas.microsoft.com/office/drawing/2014/main" id="{59660326-0EE4-0448-B1FC-7B97F3A2AA7B}"/>
                  </a:ext>
                </a:extLst>
              </p:cNvPr>
              <p:cNvSpPr txBox="1"/>
              <p:nvPr/>
            </p:nvSpPr>
            <p:spPr>
              <a:xfrm rot="10800000">
                <a:off x="8633881" y="5384429"/>
                <a:ext cx="302968" cy="407804"/>
              </a:xfrm>
              <a:prstGeom prst="rect">
                <a:avLst/>
              </a:prstGeom>
              <a:ln w="12700">
                <a:miter lim="400000"/>
              </a:ln>
            </p:spPr>
            <p:txBody>
              <a:bodyPr wrap="none" lIns="0" tIns="0" rIns="0" bIns="0">
                <a:spAutoFit/>
              </a:bodyPr>
              <a:lstStyle/>
              <a:p>
                <a:pPr defTabSz="457200" latinLnBrk="1">
                  <a:defRPr sz="1800" b="0"/>
                </a:pPr>
                <a14:m>
                  <m:oMathPara xmlns:m="http://schemas.openxmlformats.org/officeDocument/2006/math">
                    <m:oMathParaPr>
                      <m:jc m:val="centerGroup"/>
                    </m:oMathParaPr>
                    <m:oMath xmlns:m="http://schemas.openxmlformats.org/officeDocument/2006/math">
                      <m:r>
                        <a:rPr sz="2650" i="1">
                          <a:solidFill>
                            <a:srgbClr val="000000"/>
                          </a:solidFill>
                          <a:latin typeface="Cambria Math" panose="02040503050406030204" pitchFamily="18" charset="0"/>
                        </a:rPr>
                        <m:t>⊤</m:t>
                      </m:r>
                    </m:oMath>
                  </m:oMathPara>
                </a14:m>
                <a:endParaRPr sz="2650"/>
              </a:p>
            </p:txBody>
          </p:sp>
        </mc:Choice>
        <mc:Fallback xmlns="">
          <p:sp>
            <p:nvSpPr>
              <p:cNvPr id="9" name="Equation">
                <a:extLst>
                  <a:ext uri="{FF2B5EF4-FFF2-40B4-BE49-F238E27FC236}">
                    <a16:creationId xmlns:a16="http://schemas.microsoft.com/office/drawing/2014/main" id="{59660326-0EE4-0448-B1FC-7B97F3A2AA7B}"/>
                  </a:ext>
                </a:extLst>
              </p:cNvPr>
              <p:cNvSpPr txBox="1">
                <a:spLocks noRot="1" noChangeAspect="1" noMove="1" noResize="1" noEditPoints="1" noAdjustHandles="1" noChangeArrowheads="1" noChangeShapeType="1" noTextEdit="1"/>
              </p:cNvSpPr>
              <p:nvPr/>
            </p:nvSpPr>
            <p:spPr>
              <a:xfrm rot="10800000">
                <a:off x="8633881" y="5384429"/>
                <a:ext cx="302968" cy="407804"/>
              </a:xfrm>
              <a:prstGeom prst="rect">
                <a:avLst/>
              </a:prstGeom>
              <a:blipFill>
                <a:blip r:embed="rId7"/>
                <a:stretch>
                  <a:fillRect l="-20000" t="-2941" r="-24000"/>
                </a:stretch>
              </a:blipFill>
              <a:ln w="12700">
                <a:miter lim="400000"/>
              </a:ln>
            </p:spPr>
            <p:txBody>
              <a:bodyPr/>
              <a:lstStyle/>
              <a:p>
                <a:r>
                  <a:rPr lang="en-US">
                    <a:noFill/>
                  </a:rPr>
                  <a:t> </a:t>
                </a:r>
              </a:p>
            </p:txBody>
          </p:sp>
        </mc:Fallback>
      </mc:AlternateContent>
      <p:sp>
        <p:nvSpPr>
          <p:cNvPr id="10" name="Line">
            <a:extLst>
              <a:ext uri="{FF2B5EF4-FFF2-40B4-BE49-F238E27FC236}">
                <a16:creationId xmlns:a16="http://schemas.microsoft.com/office/drawing/2014/main" id="{AE25D0B3-BA5F-914E-A53B-C0EBBCEC9AD2}"/>
              </a:ext>
            </a:extLst>
          </p:cNvPr>
          <p:cNvSpPr/>
          <p:nvPr/>
        </p:nvSpPr>
        <p:spPr>
          <a:xfrm flipH="1">
            <a:off x="8785365" y="2210578"/>
            <a:ext cx="0" cy="347472"/>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11" name="Line">
            <a:extLst>
              <a:ext uri="{FF2B5EF4-FFF2-40B4-BE49-F238E27FC236}">
                <a16:creationId xmlns:a16="http://schemas.microsoft.com/office/drawing/2014/main" id="{067BD3AE-503A-E04A-A84F-4FE8A1E2C401}"/>
              </a:ext>
            </a:extLst>
          </p:cNvPr>
          <p:cNvSpPr/>
          <p:nvPr/>
        </p:nvSpPr>
        <p:spPr>
          <a:xfrm>
            <a:off x="8785365" y="2862906"/>
            <a:ext cx="0" cy="347472"/>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13" name="Connection Line">
            <a:extLst>
              <a:ext uri="{FF2B5EF4-FFF2-40B4-BE49-F238E27FC236}">
                <a16:creationId xmlns:a16="http://schemas.microsoft.com/office/drawing/2014/main" id="{1FC6FE6B-B375-0648-A9A3-B47FC4E5DACB}"/>
              </a:ext>
            </a:extLst>
          </p:cNvPr>
          <p:cNvSpPr/>
          <p:nvPr/>
        </p:nvSpPr>
        <p:spPr>
          <a:xfrm rot="20337213">
            <a:off x="7410539" y="3984210"/>
            <a:ext cx="846023" cy="1839327"/>
          </a:xfrm>
          <a:custGeom>
            <a:avLst/>
            <a:gdLst/>
            <a:ahLst/>
            <a:cxnLst>
              <a:cxn ang="0">
                <a:pos x="wd2" y="hd2"/>
              </a:cxn>
              <a:cxn ang="5400000">
                <a:pos x="wd2" y="hd2"/>
              </a:cxn>
              <a:cxn ang="10800000">
                <a:pos x="wd2" y="hd2"/>
              </a:cxn>
              <a:cxn ang="16200000">
                <a:pos x="wd2" y="hd2"/>
              </a:cxn>
            </a:cxnLst>
            <a:rect l="0" t="0" r="r" b="b"/>
            <a:pathLst>
              <a:path w="16202" h="21600" extrusionOk="0">
                <a:moveTo>
                  <a:pt x="15559" y="21600"/>
                </a:moveTo>
                <a:cubicBezTo>
                  <a:pt x="-5398" y="13723"/>
                  <a:pt x="-5184" y="6523"/>
                  <a:pt x="16202" y="0"/>
                </a:cubicBezTo>
              </a:path>
            </a:pathLst>
          </a:custGeom>
          <a:noFill/>
          <a:ln w="38100" cap="flat">
            <a:solidFill>
              <a:srgbClr val="000000"/>
            </a:solidFill>
            <a:prstDash val="solid"/>
            <a:miter lim="400000"/>
            <a:headEnd type="triangle" w="med" len="med"/>
          </a:ln>
          <a:effectLst/>
        </p:spPr>
        <p:txBody>
          <a:bodyPr/>
          <a:lstStyle/>
          <a:p>
            <a:endParaRPr sz="900"/>
          </a:p>
        </p:txBody>
      </p:sp>
      <p:sp>
        <p:nvSpPr>
          <p:cNvPr id="14" name="Line">
            <a:extLst>
              <a:ext uri="{FF2B5EF4-FFF2-40B4-BE49-F238E27FC236}">
                <a16:creationId xmlns:a16="http://schemas.microsoft.com/office/drawing/2014/main" id="{C7B2DB27-A794-304F-9D84-555C737F27E0}"/>
              </a:ext>
            </a:extLst>
          </p:cNvPr>
          <p:cNvSpPr/>
          <p:nvPr/>
        </p:nvSpPr>
        <p:spPr>
          <a:xfrm>
            <a:off x="8785365" y="3355275"/>
            <a:ext cx="0" cy="347472"/>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15" name="TextBox 14">
            <a:extLst>
              <a:ext uri="{FF2B5EF4-FFF2-40B4-BE49-F238E27FC236}">
                <a16:creationId xmlns:a16="http://schemas.microsoft.com/office/drawing/2014/main" id="{29080A03-FDFB-1342-895F-1784C5444D59}"/>
              </a:ext>
            </a:extLst>
          </p:cNvPr>
          <p:cNvSpPr txBox="1"/>
          <p:nvPr/>
        </p:nvSpPr>
        <p:spPr>
          <a:xfrm>
            <a:off x="9502227" y="4489404"/>
            <a:ext cx="1409360" cy="338554"/>
          </a:xfrm>
          <a:prstGeom prst="rect">
            <a:avLst/>
          </a:prstGeom>
          <a:noFill/>
        </p:spPr>
        <p:txBody>
          <a:bodyPr wrap="none" rtlCol="0">
            <a:spAutoFit/>
          </a:bodyPr>
          <a:lstStyle/>
          <a:p>
            <a:r>
              <a:rPr lang="en-US" sz="1600" b="1">
                <a:latin typeface="Gill Sans" panose="020B0502020104020203" pitchFamily="34" charset="-79"/>
                <a:cs typeface="Gill Sans" panose="020B0502020104020203" pitchFamily="34" charset="-79"/>
              </a:rPr>
              <a:t>transmitter</a:t>
            </a:r>
          </a:p>
        </p:txBody>
      </p:sp>
      <p:sp>
        <p:nvSpPr>
          <p:cNvPr id="16" name="TextBox 15">
            <a:extLst>
              <a:ext uri="{FF2B5EF4-FFF2-40B4-BE49-F238E27FC236}">
                <a16:creationId xmlns:a16="http://schemas.microsoft.com/office/drawing/2014/main" id="{9EAEBCDE-2807-9A4D-8F31-2021B72C765B}"/>
              </a:ext>
            </a:extLst>
          </p:cNvPr>
          <p:cNvSpPr txBox="1"/>
          <p:nvPr/>
        </p:nvSpPr>
        <p:spPr>
          <a:xfrm>
            <a:off x="8565745" y="5628610"/>
            <a:ext cx="1027333" cy="338554"/>
          </a:xfrm>
          <a:prstGeom prst="rect">
            <a:avLst/>
          </a:prstGeom>
          <a:noFill/>
        </p:spPr>
        <p:txBody>
          <a:bodyPr wrap="none" rtlCol="0">
            <a:spAutoFit/>
          </a:bodyPr>
          <a:lstStyle/>
          <a:p>
            <a:r>
              <a:rPr lang="en-US" sz="1600" b="1">
                <a:latin typeface="Gill Sans" panose="020B0502020104020203" pitchFamily="34" charset="-79"/>
                <a:cs typeface="Gill Sans" panose="020B0502020104020203" pitchFamily="34" charset="-79"/>
              </a:rPr>
              <a:t>receiver</a:t>
            </a:r>
          </a:p>
        </p:txBody>
      </p:sp>
      <p:sp>
        <p:nvSpPr>
          <p:cNvPr id="17" name="TextBox 16">
            <a:extLst>
              <a:ext uri="{FF2B5EF4-FFF2-40B4-BE49-F238E27FC236}">
                <a16:creationId xmlns:a16="http://schemas.microsoft.com/office/drawing/2014/main" id="{DCA78F1F-C9AB-B442-B0AF-3E5383DEA950}"/>
              </a:ext>
            </a:extLst>
          </p:cNvPr>
          <p:cNvSpPr txBox="1"/>
          <p:nvPr/>
        </p:nvSpPr>
        <p:spPr>
          <a:xfrm>
            <a:off x="10000719" y="4766977"/>
            <a:ext cx="412377" cy="369332"/>
          </a:xfrm>
          <a:prstGeom prst="rect">
            <a:avLst/>
          </a:prstGeom>
          <a:noFill/>
        </p:spPr>
        <p:txBody>
          <a:bodyPr wrap="square" rtlCol="0">
            <a:spAutoFit/>
          </a:bodyPr>
          <a:lstStyle/>
          <a:p>
            <a:r>
              <a:rPr lang="en-US"/>
              <a:t>😇</a:t>
            </a:r>
          </a:p>
        </p:txBody>
      </p:sp>
      <p:sp>
        <p:nvSpPr>
          <p:cNvPr id="18" name="TextBox 17">
            <a:extLst>
              <a:ext uri="{FF2B5EF4-FFF2-40B4-BE49-F238E27FC236}">
                <a16:creationId xmlns:a16="http://schemas.microsoft.com/office/drawing/2014/main" id="{B82F8232-DED7-FB4C-9A9B-89DA9E8F5227}"/>
              </a:ext>
            </a:extLst>
          </p:cNvPr>
          <p:cNvSpPr txBox="1"/>
          <p:nvPr/>
        </p:nvSpPr>
        <p:spPr>
          <a:xfrm>
            <a:off x="8871663" y="5443944"/>
            <a:ext cx="415498" cy="369332"/>
          </a:xfrm>
          <a:prstGeom prst="rect">
            <a:avLst/>
          </a:prstGeom>
          <a:noFill/>
        </p:spPr>
        <p:txBody>
          <a:bodyPr wrap="none" rtlCol="0">
            <a:spAutoFit/>
          </a:bodyPr>
          <a:lstStyle/>
          <a:p>
            <a:r>
              <a:rPr lang="en-US"/>
              <a:t>😈</a:t>
            </a:r>
          </a:p>
        </p:txBody>
      </p:sp>
      <p:sp>
        <p:nvSpPr>
          <p:cNvPr id="19" name="TextBox 18">
            <a:extLst>
              <a:ext uri="{FF2B5EF4-FFF2-40B4-BE49-F238E27FC236}">
                <a16:creationId xmlns:a16="http://schemas.microsoft.com/office/drawing/2014/main" id="{115DDA83-02C7-0844-8830-B9047B459FF8}"/>
              </a:ext>
            </a:extLst>
          </p:cNvPr>
          <p:cNvSpPr txBox="1"/>
          <p:nvPr/>
        </p:nvSpPr>
        <p:spPr>
          <a:xfrm>
            <a:off x="8774293" y="2125050"/>
            <a:ext cx="431528" cy="338554"/>
          </a:xfrm>
          <a:prstGeom prst="rect">
            <a:avLst/>
          </a:prstGeom>
          <a:noFill/>
        </p:spPr>
        <p:txBody>
          <a:bodyPr wrap="none" rtlCol="0">
            <a:spAutoFit/>
          </a:bodyPr>
          <a:lstStyle/>
          <a:p>
            <a:r>
              <a:rPr lang="en-US" sz="1600">
                <a:latin typeface="Menlo" panose="020B0609030804020204" pitchFamily="49" charset="0"/>
                <a:ea typeface="Menlo" panose="020B0609030804020204" pitchFamily="49" charset="0"/>
                <a:cs typeface="Menlo" panose="020B0609030804020204" pitchFamily="49" charset="0"/>
              </a:rPr>
              <a:t>po</a:t>
            </a:r>
          </a:p>
        </p:txBody>
      </p:sp>
      <p:sp>
        <p:nvSpPr>
          <p:cNvPr id="20" name="TextBox 19">
            <a:extLst>
              <a:ext uri="{FF2B5EF4-FFF2-40B4-BE49-F238E27FC236}">
                <a16:creationId xmlns:a16="http://schemas.microsoft.com/office/drawing/2014/main" id="{25F12E4C-5C48-A942-B913-3F0936CCA643}"/>
              </a:ext>
            </a:extLst>
          </p:cNvPr>
          <p:cNvSpPr txBox="1"/>
          <p:nvPr/>
        </p:nvSpPr>
        <p:spPr>
          <a:xfrm>
            <a:off x="8760176" y="2777423"/>
            <a:ext cx="431528" cy="338554"/>
          </a:xfrm>
          <a:prstGeom prst="rect">
            <a:avLst/>
          </a:prstGeom>
          <a:noFill/>
        </p:spPr>
        <p:txBody>
          <a:bodyPr wrap="none" rtlCol="0">
            <a:spAutoFit/>
          </a:bodyPr>
          <a:lstStyle/>
          <a:p>
            <a:r>
              <a:rPr lang="en-US" sz="1600">
                <a:latin typeface="Menlo" panose="020B0609030804020204" pitchFamily="49" charset="0"/>
                <a:ea typeface="Menlo" panose="020B0609030804020204" pitchFamily="49" charset="0"/>
                <a:cs typeface="Menlo" panose="020B0609030804020204" pitchFamily="49" charset="0"/>
              </a:rPr>
              <a:t>po</a:t>
            </a:r>
          </a:p>
        </p:txBody>
      </p:sp>
      <p:sp>
        <p:nvSpPr>
          <p:cNvPr id="21" name="TextBox 20">
            <a:extLst>
              <a:ext uri="{FF2B5EF4-FFF2-40B4-BE49-F238E27FC236}">
                <a16:creationId xmlns:a16="http://schemas.microsoft.com/office/drawing/2014/main" id="{7FA3C054-0346-C745-8F64-775A11B8842B}"/>
              </a:ext>
            </a:extLst>
          </p:cNvPr>
          <p:cNvSpPr txBox="1"/>
          <p:nvPr/>
        </p:nvSpPr>
        <p:spPr>
          <a:xfrm>
            <a:off x="8757132" y="3329918"/>
            <a:ext cx="431528" cy="338554"/>
          </a:xfrm>
          <a:prstGeom prst="rect">
            <a:avLst/>
          </a:prstGeom>
          <a:noFill/>
        </p:spPr>
        <p:txBody>
          <a:bodyPr wrap="none" rtlCol="0">
            <a:spAutoFit/>
          </a:bodyPr>
          <a:lstStyle/>
          <a:p>
            <a:r>
              <a:rPr lang="en-US" sz="1600">
                <a:latin typeface="Menlo" panose="020B0609030804020204" pitchFamily="49" charset="0"/>
                <a:ea typeface="Menlo" panose="020B0609030804020204" pitchFamily="49" charset="0"/>
                <a:cs typeface="Menlo" panose="020B0609030804020204" pitchFamily="49" charset="0"/>
              </a:rPr>
              <a:t>po</a:t>
            </a:r>
          </a:p>
        </p:txBody>
      </p:sp>
      <p:sp>
        <p:nvSpPr>
          <p:cNvPr id="22" name="TextBox 21">
            <a:extLst>
              <a:ext uri="{FF2B5EF4-FFF2-40B4-BE49-F238E27FC236}">
                <a16:creationId xmlns:a16="http://schemas.microsoft.com/office/drawing/2014/main" id="{DC7D39EE-D424-1743-9452-37B0F40C53C6}"/>
              </a:ext>
            </a:extLst>
          </p:cNvPr>
          <p:cNvSpPr txBox="1"/>
          <p:nvPr/>
        </p:nvSpPr>
        <p:spPr>
          <a:xfrm>
            <a:off x="6985000" y="4655523"/>
            <a:ext cx="431528" cy="338554"/>
          </a:xfrm>
          <a:prstGeom prst="rect">
            <a:avLst/>
          </a:prstGeom>
          <a:noFill/>
        </p:spPr>
        <p:txBody>
          <a:bodyPr wrap="none" rtlCol="0">
            <a:spAutoFit/>
          </a:bodyPr>
          <a:lstStyle/>
          <a:p>
            <a:r>
              <a:rPr lang="en-US" sz="1600">
                <a:latin typeface="Menlo" panose="020B0609030804020204" pitchFamily="49" charset="0"/>
                <a:ea typeface="Menlo" panose="020B0609030804020204" pitchFamily="49" charset="0"/>
                <a:cs typeface="Menlo" panose="020B0609030804020204" pitchFamily="49" charset="0"/>
              </a:rPr>
              <a:t>po</a:t>
            </a:r>
          </a:p>
        </p:txBody>
      </p:sp>
      <p:sp>
        <p:nvSpPr>
          <p:cNvPr id="23" name="TextBox 22">
            <a:extLst>
              <a:ext uri="{FF2B5EF4-FFF2-40B4-BE49-F238E27FC236}">
                <a16:creationId xmlns:a16="http://schemas.microsoft.com/office/drawing/2014/main" id="{BBFEF6FF-A2F8-F44E-81C4-47468AA0056F}"/>
              </a:ext>
            </a:extLst>
          </p:cNvPr>
          <p:cNvSpPr txBox="1"/>
          <p:nvPr/>
        </p:nvSpPr>
        <p:spPr>
          <a:xfrm>
            <a:off x="7369074" y="2768642"/>
            <a:ext cx="431528" cy="338554"/>
          </a:xfrm>
          <a:prstGeom prst="rect">
            <a:avLst/>
          </a:prstGeom>
          <a:noFill/>
        </p:spPr>
        <p:txBody>
          <a:bodyPr wrap="none" rtlCol="0">
            <a:spAutoFit/>
          </a:bodyPr>
          <a:lstStyle/>
          <a:p>
            <a:r>
              <a:rPr lang="en-US" sz="1600">
                <a:solidFill>
                  <a:schemeClr val="accent6"/>
                </a:solidFill>
                <a:latin typeface="Menlo" panose="020B0609030804020204" pitchFamily="49" charset="0"/>
                <a:ea typeface="Menlo" panose="020B0609030804020204" pitchFamily="49" charset="0"/>
                <a:cs typeface="Menlo" panose="020B0609030804020204" pitchFamily="49" charset="0"/>
              </a:rPr>
              <a:t>rf</a:t>
            </a:r>
          </a:p>
        </p:txBody>
      </p:sp>
      <p:sp>
        <p:nvSpPr>
          <p:cNvPr id="24" name="TextBox 23">
            <a:extLst>
              <a:ext uri="{FF2B5EF4-FFF2-40B4-BE49-F238E27FC236}">
                <a16:creationId xmlns:a16="http://schemas.microsoft.com/office/drawing/2014/main" id="{C25ED556-44DB-CE46-84F0-A2A90DD9465B}"/>
              </a:ext>
            </a:extLst>
          </p:cNvPr>
          <p:cNvSpPr txBox="1"/>
          <p:nvPr/>
        </p:nvSpPr>
        <p:spPr>
          <a:xfrm>
            <a:off x="8091822" y="2114739"/>
            <a:ext cx="431528" cy="338554"/>
          </a:xfrm>
          <a:prstGeom prst="rect">
            <a:avLst/>
          </a:prstGeom>
          <a:noFill/>
        </p:spPr>
        <p:txBody>
          <a:bodyPr wrap="none" rtlCol="0">
            <a:spAutoFit/>
          </a:bodyPr>
          <a:lstStyle/>
          <a:p>
            <a:r>
              <a:rPr lang="en-US" sz="1600">
                <a:solidFill>
                  <a:schemeClr val="accent6"/>
                </a:solidFill>
                <a:latin typeface="Menlo" panose="020B0609030804020204" pitchFamily="49" charset="0"/>
                <a:ea typeface="Menlo" panose="020B0609030804020204" pitchFamily="49" charset="0"/>
                <a:cs typeface="Menlo" panose="020B0609030804020204" pitchFamily="49" charset="0"/>
              </a:rPr>
              <a:t>rf</a:t>
            </a:r>
          </a:p>
        </p:txBody>
      </p:sp>
      <p:sp>
        <p:nvSpPr>
          <p:cNvPr id="25" name="TextBox 24">
            <a:extLst>
              <a:ext uri="{FF2B5EF4-FFF2-40B4-BE49-F238E27FC236}">
                <a16:creationId xmlns:a16="http://schemas.microsoft.com/office/drawing/2014/main" id="{C5C4D393-6A14-F146-A203-6BC2B7F07871}"/>
              </a:ext>
            </a:extLst>
          </p:cNvPr>
          <p:cNvSpPr txBox="1"/>
          <p:nvPr/>
        </p:nvSpPr>
        <p:spPr>
          <a:xfrm>
            <a:off x="936649" y="6098766"/>
            <a:ext cx="10750229" cy="707886"/>
          </a:xfrm>
          <a:prstGeom prst="rect">
            <a:avLst/>
          </a:prstGeom>
          <a:noFill/>
        </p:spPr>
        <p:txBody>
          <a:bodyPr wrap="square" rtlCol="0">
            <a:spAutoFit/>
          </a:bodyPr>
          <a:lstStyle/>
          <a:p>
            <a:pPr algn="ctr">
              <a:defRPr sz="4500" b="0"/>
            </a:pPr>
            <a:r>
              <a:rPr lang="en-US" sz="2000">
                <a:latin typeface="Gill Sans" panose="020B0502020104020203" pitchFamily="34" charset="-79"/>
                <a:cs typeface="Gill Sans" panose="020B0502020104020203" pitchFamily="34" charset="-79"/>
              </a:rPr>
              <a:t>MCMs do not capture </a:t>
            </a:r>
            <a:r>
              <a:rPr lang="en-US" sz="2000" b="1">
                <a:latin typeface="Gill Sans" panose="020B0502020104020203" pitchFamily="34" charset="-79"/>
                <a:cs typeface="Gill Sans" panose="020B0502020104020203" pitchFamily="34" charset="-79"/>
              </a:rPr>
              <a:t>microarchitectural control-flow </a:t>
            </a:r>
            <a:r>
              <a:rPr lang="en-US" sz="2000">
                <a:latin typeface="Gill Sans" panose="020B0502020104020203" pitchFamily="34" charset="-79"/>
                <a:cs typeface="Gill Sans" panose="020B0502020104020203" pitchFamily="34" charset="-79"/>
              </a:rPr>
              <a:t>or </a:t>
            </a:r>
            <a:r>
              <a:rPr lang="en-US" sz="2000" b="1">
                <a:latin typeface="Gill Sans" panose="020B0502020104020203" pitchFamily="34" charset="-79"/>
                <a:cs typeface="Gill Sans" panose="020B0502020104020203" pitchFamily="34" charset="-79"/>
              </a:rPr>
              <a:t>microarchitectural data-flow </a:t>
            </a:r>
          </a:p>
          <a:p>
            <a:pPr algn="ctr">
              <a:defRPr sz="4500" b="0"/>
            </a:pPr>
            <a:r>
              <a:rPr lang="en-US" sz="2000">
                <a:latin typeface="Gill Sans" panose="020B0502020104020203" pitchFamily="34" charset="-79"/>
                <a:cs typeface="Gill Sans" panose="020B0502020104020203" pitchFamily="34" charset="-79"/>
              </a:rPr>
              <a:t>… but they tell us how to construct a model that does!</a:t>
            </a:r>
          </a:p>
        </p:txBody>
      </p:sp>
      <p:sp>
        <p:nvSpPr>
          <p:cNvPr id="26" name="apply similar solution">
            <a:extLst>
              <a:ext uri="{FF2B5EF4-FFF2-40B4-BE49-F238E27FC236}">
                <a16:creationId xmlns:a16="http://schemas.microsoft.com/office/drawing/2014/main" id="{42C76D3B-B907-8D4C-955C-9D07BDD475AD}"/>
              </a:ext>
            </a:extLst>
          </p:cNvPr>
          <p:cNvSpPr/>
          <p:nvPr/>
        </p:nvSpPr>
        <p:spPr>
          <a:xfrm>
            <a:off x="5098870" y="3384269"/>
            <a:ext cx="2270204" cy="568406"/>
          </a:xfrm>
          <a:prstGeom prst="rightArrow">
            <a:avLst>
              <a:gd name="adj1" fmla="val 54719"/>
              <a:gd name="adj2" fmla="val 48799"/>
            </a:avLst>
          </a:prstGeom>
          <a:solidFill>
            <a:srgbClr val="000000"/>
          </a:solidFill>
          <a:ln w="38100">
            <a:solidFill>
              <a:srgbClr val="000000"/>
            </a:solid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lstStyle>
            <a:lvl1pPr>
              <a:defRPr sz="3200"/>
            </a:lvl1pPr>
          </a:lstStyle>
          <a:p>
            <a:pPr algn="ctr"/>
            <a:r>
              <a:rPr lang="en-US" sz="1600">
                <a:solidFill>
                  <a:schemeClr val="bg1"/>
                </a:solidFill>
                <a:latin typeface="Gill Sans" panose="020B0502020104020203" pitchFamily="34" charset="-79"/>
                <a:cs typeface="Gill Sans" panose="020B0502020104020203" pitchFamily="34" charset="-79"/>
              </a:rPr>
              <a:t>applying MCM axioms</a:t>
            </a:r>
            <a:endParaRPr sz="1600">
              <a:solidFill>
                <a:schemeClr val="bg1"/>
              </a:solidFill>
              <a:latin typeface="Gill Sans" panose="020B0502020104020203" pitchFamily="34" charset="-79"/>
              <a:cs typeface="Gill Sans" panose="020B0502020104020203" pitchFamily="34" charset="-79"/>
            </a:endParaRPr>
          </a:p>
        </p:txBody>
      </p:sp>
      <p:sp>
        <p:nvSpPr>
          <p:cNvPr id="27" name="TextBox 26">
            <a:extLst>
              <a:ext uri="{FF2B5EF4-FFF2-40B4-BE49-F238E27FC236}">
                <a16:creationId xmlns:a16="http://schemas.microsoft.com/office/drawing/2014/main" id="{EAD18205-DA7D-4FF4-7DD1-DCCAFA253088}"/>
              </a:ext>
            </a:extLst>
          </p:cNvPr>
          <p:cNvSpPr txBox="1"/>
          <p:nvPr/>
        </p:nvSpPr>
        <p:spPr>
          <a:xfrm>
            <a:off x="838200" y="4489404"/>
            <a:ext cx="6000056" cy="1569660"/>
          </a:xfrm>
          <a:prstGeom prst="rect">
            <a:avLst/>
          </a:prstGeom>
          <a:noFill/>
        </p:spPr>
        <p:txBody>
          <a:bodyPr wrap="square" rtlCol="0">
            <a:spAutoFit/>
          </a:bodyPr>
          <a:lstStyle/>
          <a:p>
            <a:r>
              <a:rPr lang="en-US" sz="2400" b="1" dirty="0">
                <a:solidFill>
                  <a:srgbClr val="FF7E7A"/>
                </a:solidFill>
                <a:latin typeface="Gill Sans" panose="020B0502020104020203" pitchFamily="34" charset="-79"/>
                <a:cs typeface="Gill Sans" panose="020B0502020104020203" pitchFamily="34" charset="-79"/>
              </a:rPr>
              <a:t>To model microarchitectural leakage, we need:</a:t>
            </a:r>
          </a:p>
          <a:p>
            <a:pPr marL="457200" indent="-457200">
              <a:buAutoNum type="arabicPeriod"/>
            </a:pPr>
            <a:r>
              <a:rPr lang="en-US" sz="2400" b="1" dirty="0">
                <a:solidFill>
                  <a:srgbClr val="FF7E7A"/>
                </a:solidFill>
                <a:latin typeface="Gill Sans" panose="020B0502020104020203" pitchFamily="34" charset="-79"/>
                <a:cs typeface="Gill Sans" panose="020B0502020104020203" pitchFamily="34" charset="-79"/>
              </a:rPr>
              <a:t>Architectural semantics (MCMs)</a:t>
            </a:r>
          </a:p>
          <a:p>
            <a:pPr marL="457200" indent="-457200">
              <a:buAutoNum type="arabicPeriod"/>
            </a:pPr>
            <a:r>
              <a:rPr lang="en-US" sz="2400" b="1" dirty="0">
                <a:solidFill>
                  <a:srgbClr val="FF7E7A"/>
                </a:solidFill>
                <a:latin typeface="Gill Sans" panose="020B0502020104020203" pitchFamily="34" charset="-79"/>
                <a:cs typeface="Gill Sans" panose="020B0502020104020203" pitchFamily="34" charset="-79"/>
              </a:rPr>
              <a:t>Microarchitectural semantics (???)</a:t>
            </a:r>
          </a:p>
        </p:txBody>
      </p:sp>
      <p:sp>
        <p:nvSpPr>
          <p:cNvPr id="3" name="TextBox 2">
            <a:extLst>
              <a:ext uri="{FF2B5EF4-FFF2-40B4-BE49-F238E27FC236}">
                <a16:creationId xmlns:a16="http://schemas.microsoft.com/office/drawing/2014/main" id="{C820C2D4-7A05-AF56-3B78-E51E4264C593}"/>
              </a:ext>
            </a:extLst>
          </p:cNvPr>
          <p:cNvSpPr txBox="1"/>
          <p:nvPr/>
        </p:nvSpPr>
        <p:spPr>
          <a:xfrm rot="16200000">
            <a:off x="-251938" y="5432690"/>
            <a:ext cx="1035925" cy="461665"/>
          </a:xfrm>
          <a:prstGeom prst="rect">
            <a:avLst/>
          </a:prstGeom>
          <a:noFill/>
        </p:spPr>
        <p:txBody>
          <a:bodyPr wrap="none" rtlCol="0">
            <a:spAutoFit/>
          </a:bodyPr>
          <a:lstStyle/>
          <a:p>
            <a:r>
              <a:rPr lang="en-US" sz="2400" b="1">
                <a:latin typeface="Gill Sans" panose="020B0502020104020203" pitchFamily="34" charset="-79"/>
                <a:cs typeface="Gill Sans" panose="020B0502020104020203" pitchFamily="34" charset="-79"/>
              </a:rPr>
              <a:t>LCMs</a:t>
            </a:r>
          </a:p>
        </p:txBody>
      </p:sp>
      <p:sp>
        <p:nvSpPr>
          <p:cNvPr id="12" name="Left Brace 11">
            <a:extLst>
              <a:ext uri="{FF2B5EF4-FFF2-40B4-BE49-F238E27FC236}">
                <a16:creationId xmlns:a16="http://schemas.microsoft.com/office/drawing/2014/main" id="{D1C78908-6CD3-918A-10A0-CE05740D5A4D}"/>
              </a:ext>
            </a:extLst>
          </p:cNvPr>
          <p:cNvSpPr/>
          <p:nvPr/>
        </p:nvSpPr>
        <p:spPr>
          <a:xfrm>
            <a:off x="454981" y="5136309"/>
            <a:ext cx="347794" cy="1035925"/>
          </a:xfrm>
          <a:prstGeom prst="leftBrace">
            <a:avLst>
              <a:gd name="adj1" fmla="val 5769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2" name="Group 31">
            <a:extLst>
              <a:ext uri="{FF2B5EF4-FFF2-40B4-BE49-F238E27FC236}">
                <a16:creationId xmlns:a16="http://schemas.microsoft.com/office/drawing/2014/main" id="{D3CA35B1-D111-D243-CC11-45D8D9B640BD}"/>
              </a:ext>
            </a:extLst>
          </p:cNvPr>
          <p:cNvGrpSpPr/>
          <p:nvPr/>
        </p:nvGrpSpPr>
        <p:grpSpPr>
          <a:xfrm>
            <a:off x="9367438" y="5025751"/>
            <a:ext cx="2294249" cy="954227"/>
            <a:chOff x="9367438" y="5025751"/>
            <a:chExt cx="2294249" cy="954227"/>
          </a:xfrm>
        </p:grpSpPr>
        <p:sp>
          <p:nvSpPr>
            <p:cNvPr id="28" name="Connection Line">
              <a:extLst>
                <a:ext uri="{FF2B5EF4-FFF2-40B4-BE49-F238E27FC236}">
                  <a16:creationId xmlns:a16="http://schemas.microsoft.com/office/drawing/2014/main" id="{ED513D53-C74C-9FC7-34BA-F9FAD433DC7C}"/>
                </a:ext>
              </a:extLst>
            </p:cNvPr>
            <p:cNvSpPr/>
            <p:nvPr/>
          </p:nvSpPr>
          <p:spPr>
            <a:xfrm rot="5884012" flipH="1">
              <a:off x="9315583" y="5077606"/>
              <a:ext cx="588390" cy="4846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134" y="9153"/>
                    <a:pt x="9334" y="1953"/>
                    <a:pt x="21600" y="0"/>
                  </a:cubicBezTo>
                </a:path>
              </a:pathLst>
            </a:custGeom>
            <a:noFill/>
            <a:ln w="38100" cap="flat">
              <a:solidFill>
                <a:srgbClr val="FF7E7A"/>
              </a:solidFill>
              <a:prstDash val="dash"/>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9" name="TextBox 28">
              <a:extLst>
                <a:ext uri="{FF2B5EF4-FFF2-40B4-BE49-F238E27FC236}">
                  <a16:creationId xmlns:a16="http://schemas.microsoft.com/office/drawing/2014/main" id="{968E9383-FA76-A6F9-8200-60A3A690ED1F}"/>
                </a:ext>
              </a:extLst>
            </p:cNvPr>
            <p:cNvSpPr txBox="1"/>
            <p:nvPr/>
          </p:nvSpPr>
          <p:spPr>
            <a:xfrm>
              <a:off x="9891005" y="5148981"/>
              <a:ext cx="1770682" cy="830997"/>
            </a:xfrm>
            <a:prstGeom prst="rect">
              <a:avLst/>
            </a:prstGeom>
            <a:noFill/>
          </p:spPr>
          <p:txBody>
            <a:bodyPr wrap="square" rtlCol="0">
              <a:spAutoFit/>
            </a:bodyPr>
            <a:lstStyle/>
            <a:p>
              <a:r>
                <a:rPr lang="en-US" sz="1600" dirty="0">
                  <a:solidFill>
                    <a:srgbClr val="FF7E7A"/>
                  </a:solidFill>
                  <a:latin typeface="Gill Sans" panose="020B0502020104020203" pitchFamily="34" charset="-79"/>
                  <a:ea typeface="Menlo" panose="020B0609030804020204" pitchFamily="49" charset="0"/>
                  <a:cs typeface="Gill Sans" panose="020B0502020104020203" pitchFamily="34" charset="-79"/>
                </a:rPr>
                <a:t>microarchitectural data-flow </a:t>
              </a:r>
              <a:br>
                <a:rPr lang="en-US" sz="1600" dirty="0">
                  <a:solidFill>
                    <a:srgbClr val="FF7E7A"/>
                  </a:solidFill>
                  <a:latin typeface="Gill Sans" panose="020B0502020104020203" pitchFamily="34" charset="-79"/>
                  <a:ea typeface="Menlo" panose="020B0609030804020204" pitchFamily="49" charset="0"/>
                  <a:cs typeface="Gill Sans" panose="020B0502020104020203" pitchFamily="34" charset="-79"/>
                </a:rPr>
              </a:br>
              <a:r>
                <a:rPr lang="en-US" sz="1600" dirty="0">
                  <a:solidFill>
                    <a:srgbClr val="FF7E7A"/>
                  </a:solidFill>
                  <a:latin typeface="Gill Sans" panose="020B0502020104020203" pitchFamily="34" charset="-79"/>
                  <a:ea typeface="Menlo" panose="020B0609030804020204" pitchFamily="49" charset="0"/>
                  <a:cs typeface="Gill Sans" panose="020B0502020104020203" pitchFamily="34" charset="-79"/>
                </a:rPr>
                <a:t>(missing in MCMs)</a:t>
              </a:r>
            </a:p>
          </p:txBody>
        </p:sp>
      </p:grpSp>
      <p:sp>
        <p:nvSpPr>
          <p:cNvPr id="30" name="Rectangle 29">
            <a:extLst>
              <a:ext uri="{FF2B5EF4-FFF2-40B4-BE49-F238E27FC236}">
                <a16:creationId xmlns:a16="http://schemas.microsoft.com/office/drawing/2014/main" id="{3A0A8BB3-21BC-BEBC-8999-05A7DDAD6FD4}"/>
              </a:ext>
            </a:extLst>
          </p:cNvPr>
          <p:cNvSpPr/>
          <p:nvPr/>
        </p:nvSpPr>
        <p:spPr>
          <a:xfrm>
            <a:off x="8497950" y="1588279"/>
            <a:ext cx="555028" cy="549963"/>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EF07D51-828D-9530-67CE-E616B9F2AE7F}"/>
              </a:ext>
            </a:extLst>
          </p:cNvPr>
          <p:cNvSpPr/>
          <p:nvPr/>
        </p:nvSpPr>
        <p:spPr>
          <a:xfrm>
            <a:off x="8506914" y="5299668"/>
            <a:ext cx="1093291" cy="707886"/>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lide Number Placeholder 33">
            <a:extLst>
              <a:ext uri="{FF2B5EF4-FFF2-40B4-BE49-F238E27FC236}">
                <a16:creationId xmlns:a16="http://schemas.microsoft.com/office/drawing/2014/main" id="{C55764C7-97A2-376F-3C25-9547D23CAEBD}"/>
              </a:ext>
            </a:extLst>
          </p:cNvPr>
          <p:cNvSpPr>
            <a:spLocks noGrp="1"/>
          </p:cNvSpPr>
          <p:nvPr>
            <p:ph type="sldNum" sz="quarter" idx="12"/>
          </p:nvPr>
        </p:nvSpPr>
        <p:spPr/>
        <p:txBody>
          <a:bodyPr/>
          <a:lstStyle/>
          <a:p>
            <a:fld id="{C4525E55-99CE-D54F-9679-4F00051112D4}" type="slidenum">
              <a:rPr lang="en-US" smtClean="0"/>
              <a:t>14</a:t>
            </a:fld>
            <a:endParaRPr lang="en-US"/>
          </a:p>
        </p:txBody>
      </p:sp>
    </p:spTree>
    <p:custDataLst>
      <p:tags r:id="rId1"/>
    </p:custDataLst>
    <p:extLst>
      <p:ext uri="{BB962C8B-B14F-4D97-AF65-F5344CB8AC3E}">
        <p14:creationId xmlns:p14="http://schemas.microsoft.com/office/powerpoint/2010/main" val="241143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p:bldP spid="12" grpId="0" animBg="1"/>
      <p:bldP spid="30" grpId="0" animBg="1"/>
      <p:bldP spid="30" grpId="1" animBg="1"/>
      <p:bldP spid="31" grpId="0" animBg="1"/>
      <p:bldP spid="3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B2F9-7AD2-72E1-3745-CC9CDE18E01A}"/>
              </a:ext>
            </a:extLst>
          </p:cNvPr>
          <p:cNvSpPr>
            <a:spLocks noGrp="1"/>
          </p:cNvSpPr>
          <p:nvPr>
            <p:ph type="title"/>
          </p:nvPr>
        </p:nvSpPr>
        <p:spPr/>
        <p:txBody>
          <a:bodyPr>
            <a:normAutofit/>
          </a:bodyPr>
          <a:lstStyle/>
          <a:p>
            <a:r>
              <a:rPr lang="en-US"/>
              <a:t>Deriving a microarchitectural semantics from architectural MCMs</a:t>
            </a:r>
          </a:p>
        </p:txBody>
      </p:sp>
      <p:graphicFrame>
        <p:nvGraphicFramePr>
          <p:cNvPr id="4" name="Table 4">
            <a:extLst>
              <a:ext uri="{FF2B5EF4-FFF2-40B4-BE49-F238E27FC236}">
                <a16:creationId xmlns:a16="http://schemas.microsoft.com/office/drawing/2014/main" id="{0D305A17-E3CB-B16A-83E3-7AEA05373BE3}"/>
              </a:ext>
            </a:extLst>
          </p:cNvPr>
          <p:cNvGraphicFramePr>
            <a:graphicFrameLocks noGrp="1"/>
          </p:cNvGraphicFramePr>
          <p:nvPr>
            <p:ph idx="1"/>
            <p:extLst>
              <p:ext uri="{D42A27DB-BD31-4B8C-83A1-F6EECF244321}">
                <p14:modId xmlns:p14="http://schemas.microsoft.com/office/powerpoint/2010/main" val="102751652"/>
              </p:ext>
            </p:extLst>
          </p:nvPr>
        </p:nvGraphicFramePr>
        <p:xfrm>
          <a:off x="2979147" y="2395191"/>
          <a:ext cx="6597460" cy="2354580"/>
        </p:xfrm>
        <a:graphic>
          <a:graphicData uri="http://schemas.openxmlformats.org/drawingml/2006/table">
            <a:tbl>
              <a:tblPr firstRow="1" bandRow="1">
                <a:tableStyleId>{5C22544A-7EE6-4342-B048-85BDC9FD1C3A}</a:tableStyleId>
              </a:tblPr>
              <a:tblGrid>
                <a:gridCol w="2619375">
                  <a:extLst>
                    <a:ext uri="{9D8B030D-6E8A-4147-A177-3AD203B41FA5}">
                      <a16:colId xmlns:a16="http://schemas.microsoft.com/office/drawing/2014/main" val="3224112736"/>
                    </a:ext>
                  </a:extLst>
                </a:gridCol>
                <a:gridCol w="1889824">
                  <a:extLst>
                    <a:ext uri="{9D8B030D-6E8A-4147-A177-3AD203B41FA5}">
                      <a16:colId xmlns:a16="http://schemas.microsoft.com/office/drawing/2014/main" val="3158798404"/>
                    </a:ext>
                  </a:extLst>
                </a:gridCol>
                <a:gridCol w="2088261">
                  <a:extLst>
                    <a:ext uri="{9D8B030D-6E8A-4147-A177-3AD203B41FA5}">
                      <a16:colId xmlns:a16="http://schemas.microsoft.com/office/drawing/2014/main" val="1686803230"/>
                    </a:ext>
                  </a:extLst>
                </a:gridCol>
              </a:tblGrid>
              <a:tr h="370840">
                <a:tc>
                  <a:txBody>
                    <a:bodyPr/>
                    <a:lstStyle/>
                    <a:p>
                      <a:pPr algn="ctr" defTabSz="914400">
                        <a:defRPr sz="3200" b="1">
                          <a:sym typeface="Helvetica Neue"/>
                        </a:defRPr>
                      </a:pPr>
                      <a:endParaRPr sz="1600" b="0" i="0">
                        <a:solidFill>
                          <a:sysClr val="windowText" lastClr="000000"/>
                        </a:solidFill>
                        <a:latin typeface="Gill Sans" panose="020B0502020104020203" pitchFamily="34" charset="-79"/>
                        <a:cs typeface="Gill Sans" panose="020B0502020104020203" pitchFamily="34" charset="-79"/>
                      </a:endParaRPr>
                    </a:p>
                  </a:txBody>
                  <a:tcPr marL="31750" marR="31750" marT="6350" marB="6350" anchor="ctr" horzOverflow="overflow"/>
                </a:tc>
                <a:tc>
                  <a:txBody>
                    <a:bodyPr/>
                    <a:lstStyle/>
                    <a:p>
                      <a:pPr algn="ctr" defTabSz="355600">
                        <a:defRPr sz="1800"/>
                      </a:pPr>
                      <a:r>
                        <a:rPr sz="1600" b="1" i="0">
                          <a:solidFill>
                            <a:sysClr val="windowText" lastClr="000000"/>
                          </a:solidFill>
                          <a:latin typeface="Gill Sans" panose="020B0502020104020203" pitchFamily="34" charset="-79"/>
                          <a:cs typeface="Gill Sans" panose="020B0502020104020203" pitchFamily="34" charset="-79"/>
                          <a:sym typeface="Helvetica Neue"/>
                        </a:rPr>
                        <a:t>MCMs</a:t>
                      </a:r>
                      <a:r>
                        <a:rPr lang="en-US" sz="1600" b="1" i="0">
                          <a:solidFill>
                            <a:sysClr val="windowText" lastClr="000000"/>
                          </a:solidFill>
                          <a:latin typeface="Gill Sans" panose="020B0502020104020203" pitchFamily="34" charset="-79"/>
                          <a:cs typeface="Gill Sans" panose="020B0502020104020203" pitchFamily="34" charset="-79"/>
                          <a:sym typeface="Helvetica Neue"/>
                        </a:rPr>
                        <a:t> / LCMs Arch. Semantics</a:t>
                      </a:r>
                      <a:endParaRPr sz="1600" b="1" i="0">
                        <a:solidFill>
                          <a:sysClr val="windowText" lastClr="000000"/>
                        </a:solidFill>
                        <a:latin typeface="Gill Sans" panose="020B0502020104020203" pitchFamily="34" charset="-79"/>
                        <a:cs typeface="Gill Sans" panose="020B0502020104020203" pitchFamily="34" charset="-79"/>
                        <a:sym typeface="Helvetica Neue"/>
                      </a:endParaRPr>
                    </a:p>
                  </a:txBody>
                  <a:tcPr marL="31750" marR="31750" marT="6350" marB="6350" anchor="ctr" horzOverflow="overflow"/>
                </a:tc>
                <a:tc>
                  <a:txBody>
                    <a:bodyPr/>
                    <a:lstStyle/>
                    <a:p>
                      <a:pPr algn="ctr" defTabSz="355600">
                        <a:defRPr sz="1800"/>
                      </a:pPr>
                      <a:r>
                        <a:rPr sz="1600" b="1" i="0">
                          <a:solidFill>
                            <a:sysClr val="windowText" lastClr="000000"/>
                          </a:solidFill>
                          <a:latin typeface="Gill Sans" panose="020B0502020104020203" pitchFamily="34" charset="-79"/>
                          <a:cs typeface="Gill Sans" panose="020B0502020104020203" pitchFamily="34" charset="-79"/>
                          <a:sym typeface="Helvetica Neue"/>
                        </a:rPr>
                        <a:t>LCMs</a:t>
                      </a:r>
                      <a:r>
                        <a:rPr lang="en-US" sz="1600" b="1" i="0">
                          <a:solidFill>
                            <a:sysClr val="windowText" lastClr="000000"/>
                          </a:solidFill>
                          <a:latin typeface="Gill Sans" panose="020B0502020104020203" pitchFamily="34" charset="-79"/>
                          <a:cs typeface="Gill Sans" panose="020B0502020104020203" pitchFamily="34" charset="-79"/>
                          <a:sym typeface="Helvetica Neue"/>
                        </a:rPr>
                        <a:t> </a:t>
                      </a:r>
                      <a:r>
                        <a:rPr lang="en-US" sz="1600" b="1" i="0" err="1">
                          <a:solidFill>
                            <a:sysClr val="windowText" lastClr="000000"/>
                          </a:solidFill>
                          <a:latin typeface="Gill Sans" panose="020B0502020104020203" pitchFamily="34" charset="-79"/>
                          <a:cs typeface="Gill Sans" panose="020B0502020104020203" pitchFamily="34" charset="-79"/>
                          <a:sym typeface="Helvetica Neue"/>
                        </a:rPr>
                        <a:t>Microarch</a:t>
                      </a:r>
                      <a:r>
                        <a:rPr lang="en-US" sz="1600" b="1" i="0">
                          <a:solidFill>
                            <a:sysClr val="windowText" lastClr="000000"/>
                          </a:solidFill>
                          <a:latin typeface="Gill Sans" panose="020B0502020104020203" pitchFamily="34" charset="-79"/>
                          <a:cs typeface="Gill Sans" panose="020B0502020104020203" pitchFamily="34" charset="-79"/>
                          <a:sym typeface="Helvetica Neue"/>
                        </a:rPr>
                        <a:t>. Semantics</a:t>
                      </a:r>
                      <a:endParaRPr sz="1600" b="1" i="0">
                        <a:solidFill>
                          <a:sysClr val="windowText" lastClr="000000"/>
                        </a:solidFill>
                        <a:latin typeface="Gill Sans" panose="020B0502020104020203" pitchFamily="34" charset="-79"/>
                        <a:cs typeface="Gill Sans" panose="020B0502020104020203" pitchFamily="34" charset="-79"/>
                        <a:sym typeface="Helvetica Neue"/>
                      </a:endParaRPr>
                    </a:p>
                  </a:txBody>
                  <a:tcPr marL="31750" marR="31750" marT="6350" marB="6350" anchor="ctr" horzOverflow="overflow"/>
                </a:tc>
                <a:extLst>
                  <a:ext uri="{0D108BD9-81ED-4DB2-BD59-A6C34878D82A}">
                    <a16:rowId xmlns:a16="http://schemas.microsoft.com/office/drawing/2014/main" val="3190735413"/>
                  </a:ext>
                </a:extLst>
              </a:tr>
              <a:tr h="370840">
                <a:tc>
                  <a:txBody>
                    <a:bodyPr/>
                    <a:lstStyle/>
                    <a:p>
                      <a:pPr algn="l" defTabSz="914400">
                        <a:defRPr sz="1800"/>
                      </a:pPr>
                      <a:r>
                        <a:rPr lang="en-US" sz="1600" b="1" i="0">
                          <a:solidFill>
                            <a:sysClr val="windowText" lastClr="000000"/>
                          </a:solidFill>
                          <a:latin typeface="Gill Sans" panose="020B0502020104020203" pitchFamily="34" charset="-79"/>
                          <a:cs typeface="Gill Sans" panose="020B0502020104020203" pitchFamily="34" charset="-79"/>
                          <a:sym typeface="Helvetica Neue"/>
                        </a:rPr>
                        <a:t>abstraction level</a:t>
                      </a:r>
                      <a:endParaRPr sz="1600" b="1" i="0">
                        <a:solidFill>
                          <a:sysClr val="windowText" lastClr="000000"/>
                        </a:solidFill>
                        <a:latin typeface="Gill Sans" panose="020B0502020104020203" pitchFamily="34" charset="-79"/>
                        <a:cs typeface="Gill Sans" panose="020B0502020104020203" pitchFamily="34" charset="-79"/>
                        <a:sym typeface="Helvetica Neue"/>
                      </a:endParaRPr>
                    </a:p>
                  </a:txBody>
                  <a:tcPr marL="31750" marR="31750" marT="6350" marB="6350" anchor="ctr" horzOverflow="overflow"/>
                </a:tc>
                <a:tc>
                  <a:txBody>
                    <a:bodyPr/>
                    <a:lstStyle/>
                    <a:p>
                      <a:pPr algn="ctr" defTabSz="355600">
                        <a:defRPr sz="1800"/>
                      </a:pPr>
                      <a:r>
                        <a:rPr sz="1600" b="0" i="0">
                          <a:solidFill>
                            <a:sysClr val="windowText" lastClr="000000"/>
                          </a:solidFill>
                          <a:latin typeface="Gill Sans" panose="020B0502020104020203" pitchFamily="34" charset="-79"/>
                          <a:cs typeface="Gill Sans" panose="020B0502020104020203" pitchFamily="34" charset="-79"/>
                          <a:sym typeface="Helvetica Neue"/>
                        </a:rPr>
                        <a:t>architecture</a:t>
                      </a:r>
                    </a:p>
                  </a:txBody>
                  <a:tcPr marL="31750" marR="31750" marT="6350" marB="6350" anchor="ctr" horzOverflow="overflow"/>
                </a:tc>
                <a:tc>
                  <a:txBody>
                    <a:bodyPr/>
                    <a:lstStyle/>
                    <a:p>
                      <a:pPr algn="ctr"/>
                      <a:r>
                        <a:rPr lang="en-US" sz="1600" kern="1200">
                          <a:solidFill>
                            <a:schemeClr val="tx1"/>
                          </a:solidFill>
                          <a:highlight>
                            <a:srgbClr val="F6E4A9"/>
                          </a:highlight>
                          <a:latin typeface="Gill Sans" panose="020B0502020104020203" pitchFamily="34" charset="-79"/>
                          <a:ea typeface="+mn-ea"/>
                          <a:cs typeface="Gill Sans" panose="020B0502020104020203" pitchFamily="34" charset="-79"/>
                        </a:rPr>
                        <a:t>microarchitecture</a:t>
                      </a:r>
                    </a:p>
                  </a:txBody>
                  <a:tcPr marL="31750" marR="31750" marT="6350" marB="6350" anchor="ctr" horzOverflow="overflow"/>
                </a:tc>
                <a:extLst>
                  <a:ext uri="{0D108BD9-81ED-4DB2-BD59-A6C34878D82A}">
                    <a16:rowId xmlns:a16="http://schemas.microsoft.com/office/drawing/2014/main" val="1119015029"/>
                  </a:ext>
                </a:extLst>
              </a:tr>
              <a:tr h="370840">
                <a:tc>
                  <a:txBody>
                    <a:bodyPr/>
                    <a:lstStyle/>
                    <a:p>
                      <a:pPr algn="l" defTabSz="355600">
                        <a:defRPr sz="1800"/>
                      </a:pPr>
                      <a:r>
                        <a:rPr lang="en-US" sz="1600" b="1" i="0">
                          <a:solidFill>
                            <a:sysClr val="windowText" lastClr="000000"/>
                          </a:solidFill>
                          <a:latin typeface="Gill Sans" panose="020B0502020104020203" pitchFamily="34" charset="-79"/>
                          <a:cs typeface="Gill Sans" panose="020B0502020104020203" pitchFamily="34" charset="-79"/>
                          <a:sym typeface="Helvetica Neue"/>
                        </a:rPr>
                        <a:t>communication medium</a:t>
                      </a:r>
                      <a:endParaRPr sz="1600" b="1" i="0">
                        <a:solidFill>
                          <a:sysClr val="windowText" lastClr="000000"/>
                        </a:solidFill>
                        <a:latin typeface="Gill Sans" panose="020B0502020104020203" pitchFamily="34" charset="-79"/>
                        <a:cs typeface="Gill Sans" panose="020B0502020104020203" pitchFamily="34" charset="-79"/>
                        <a:sym typeface="Helvetica Neue"/>
                      </a:endParaRPr>
                    </a:p>
                  </a:txBody>
                  <a:tcPr marL="31750" marR="31750" marT="6350" marB="6350" anchor="ctr" horzOverflow="overflow"/>
                </a:tc>
                <a:tc>
                  <a:txBody>
                    <a:bodyPr/>
                    <a:lstStyle/>
                    <a:p>
                      <a:pPr algn="ctr" defTabSz="355600">
                        <a:defRPr sz="1800"/>
                      </a:pPr>
                      <a:r>
                        <a:rPr sz="1600" b="0" i="0">
                          <a:solidFill>
                            <a:sysClr val="windowText" lastClr="000000"/>
                          </a:solidFill>
                          <a:latin typeface="Gill Sans" panose="020B0502020104020203" pitchFamily="34" charset="-79"/>
                          <a:cs typeface="Gill Sans" panose="020B0502020104020203" pitchFamily="34" charset="-79"/>
                          <a:sym typeface="Helvetica Neue"/>
                        </a:rPr>
                        <a:t>memory location</a:t>
                      </a:r>
                      <a:r>
                        <a:rPr lang="en-US" sz="1600" b="0" i="0">
                          <a:solidFill>
                            <a:sysClr val="windowText" lastClr="000000"/>
                          </a:solidFill>
                          <a:latin typeface="Gill Sans" panose="020B0502020104020203" pitchFamily="34" charset="-79"/>
                          <a:cs typeface="Gill Sans" panose="020B0502020104020203" pitchFamily="34" charset="-79"/>
                          <a:sym typeface="Helvetica Neue"/>
                        </a:rPr>
                        <a:t>s</a:t>
                      </a:r>
                      <a:endParaRPr sz="1600" b="0" i="0">
                        <a:solidFill>
                          <a:sysClr val="windowText" lastClr="000000"/>
                        </a:solidFill>
                        <a:latin typeface="Gill Sans" panose="020B0502020104020203" pitchFamily="34" charset="-79"/>
                        <a:cs typeface="Gill Sans" panose="020B0502020104020203" pitchFamily="34" charset="-79"/>
                        <a:sym typeface="Helvetica Neue"/>
                      </a:endParaRPr>
                    </a:p>
                  </a:txBody>
                  <a:tcPr marL="31750" marR="31750" marT="6350" marB="6350" anchor="ctr" horzOverflow="overflow"/>
                </a:tc>
                <a:tc>
                  <a:txBody>
                    <a:bodyPr/>
                    <a:lstStyle/>
                    <a:p>
                      <a:pPr algn="ctr"/>
                      <a:r>
                        <a:rPr lang="en-US" sz="1600" kern="1200">
                          <a:solidFill>
                            <a:schemeClr val="tx1"/>
                          </a:solidFill>
                          <a:highlight>
                            <a:srgbClr val="F6E4A9"/>
                          </a:highlight>
                          <a:latin typeface="Gill Sans" panose="020B0502020104020203" pitchFamily="34" charset="-79"/>
                          <a:ea typeface="+mn-ea"/>
                          <a:cs typeface="Gill Sans" panose="020B0502020104020203" pitchFamily="34" charset="-79"/>
                        </a:rPr>
                        <a:t>xstate</a:t>
                      </a:r>
                    </a:p>
                  </a:txBody>
                  <a:tcPr marL="31750" marR="31750" marT="6350" marB="6350" anchor="ctr" horzOverflow="overflow"/>
                </a:tc>
                <a:extLst>
                  <a:ext uri="{0D108BD9-81ED-4DB2-BD59-A6C34878D82A}">
                    <a16:rowId xmlns:a16="http://schemas.microsoft.com/office/drawing/2014/main" val="2880448373"/>
                  </a:ext>
                </a:extLst>
              </a:tr>
              <a:tr h="370840">
                <a:tc>
                  <a:txBody>
                    <a:bodyPr/>
                    <a:lstStyle/>
                    <a:p>
                      <a:pPr algn="l" defTabSz="355600">
                        <a:defRPr sz="1800"/>
                      </a:pPr>
                      <a:r>
                        <a:rPr sz="1600" b="1" i="0">
                          <a:solidFill>
                            <a:sysClr val="windowText" lastClr="000000"/>
                          </a:solidFill>
                          <a:latin typeface="Gill Sans" panose="020B0502020104020203" pitchFamily="34" charset="-79"/>
                          <a:cs typeface="Gill Sans" panose="020B0502020104020203" pitchFamily="34" charset="-79"/>
                          <a:sym typeface="Helvetica Neue"/>
                        </a:rPr>
                        <a:t>control-flow</a:t>
                      </a:r>
                    </a:p>
                  </a:txBody>
                  <a:tcPr marL="31750" marR="31750" marT="6350" marB="6350" anchor="ctr" horzOverflow="overflow"/>
                </a:tc>
                <a:tc>
                  <a:txBody>
                    <a:bodyPr/>
                    <a:lstStyle/>
                    <a:p>
                      <a:pPr algn="ctr" defTabSz="355600">
                        <a:defRPr sz="1800"/>
                      </a:pPr>
                      <a:r>
                        <a:rPr sz="1600" b="0" i="0">
                          <a:solidFill>
                            <a:sysClr val="windowText" lastClr="000000"/>
                          </a:solidFill>
                          <a:latin typeface="Gill Sans" panose="020B0502020104020203" pitchFamily="34" charset="-79"/>
                          <a:cs typeface="Gill Sans" panose="020B0502020104020203" pitchFamily="34" charset="-79"/>
                          <a:sym typeface="Helvetica Neue"/>
                        </a:rPr>
                        <a:t>po</a:t>
                      </a:r>
                    </a:p>
                  </a:txBody>
                  <a:tcPr marL="31750" marR="31750" marT="6350" marB="6350" anchor="ctr" horzOverflow="overflow"/>
                </a:tc>
                <a:tc>
                  <a:txBody>
                    <a:bodyPr/>
                    <a:lstStyle/>
                    <a:p>
                      <a:pPr marL="0" marR="0" lvl="0" indent="0" algn="ctr" defTabSz="355600" rtl="0" eaLnBrk="1" fontAlgn="auto" latinLnBrk="0" hangingPunct="1">
                        <a:lnSpc>
                          <a:spcPct val="100000"/>
                        </a:lnSpc>
                        <a:spcBef>
                          <a:spcPts val="0"/>
                        </a:spcBef>
                        <a:spcAft>
                          <a:spcPts val="0"/>
                        </a:spcAft>
                        <a:buClrTx/>
                        <a:buSzTx/>
                        <a:buFontTx/>
                        <a:buNone/>
                        <a:tabLst/>
                        <a:defRPr sz="1800"/>
                      </a:pPr>
                      <a:r>
                        <a:rPr lang="en-US" sz="1600" kern="1200" err="1">
                          <a:solidFill>
                            <a:schemeClr val="tx1"/>
                          </a:solidFill>
                          <a:highlight>
                            <a:srgbClr val="F6E4A9"/>
                          </a:highlight>
                          <a:latin typeface="Gill Sans" panose="020B0502020104020203" pitchFamily="34" charset="-79"/>
                          <a:ea typeface="+mn-ea"/>
                          <a:cs typeface="Gill Sans" panose="020B0502020104020203" pitchFamily="34" charset="-79"/>
                        </a:rPr>
                        <a:t>tfo</a:t>
                      </a:r>
                      <a:endParaRPr lang="en-US" sz="1600" kern="1200">
                        <a:solidFill>
                          <a:schemeClr val="tx1"/>
                        </a:solidFill>
                        <a:highlight>
                          <a:srgbClr val="F6E4A9"/>
                        </a:highlight>
                        <a:latin typeface="Gill Sans" panose="020B0502020104020203" pitchFamily="34" charset="-79"/>
                        <a:ea typeface="+mn-ea"/>
                        <a:cs typeface="Gill Sans" panose="020B0502020104020203" pitchFamily="34" charset="-79"/>
                      </a:endParaRPr>
                    </a:p>
                  </a:txBody>
                  <a:tcPr marL="31750" marR="31750" marT="6350" marB="6350" anchor="ctr" horzOverflow="overflow"/>
                </a:tc>
                <a:extLst>
                  <a:ext uri="{0D108BD9-81ED-4DB2-BD59-A6C34878D82A}">
                    <a16:rowId xmlns:a16="http://schemas.microsoft.com/office/drawing/2014/main" val="1342593266"/>
                  </a:ext>
                </a:extLst>
              </a:tr>
              <a:tr h="370840">
                <a:tc>
                  <a:txBody>
                    <a:bodyPr/>
                    <a:lstStyle/>
                    <a:p>
                      <a:pPr algn="l" defTabSz="355600">
                        <a:defRPr sz="1800"/>
                      </a:pPr>
                      <a:r>
                        <a:rPr sz="1600" b="1" i="0">
                          <a:solidFill>
                            <a:sysClr val="windowText" lastClr="000000"/>
                          </a:solidFill>
                          <a:latin typeface="Gill Sans" panose="020B0502020104020203" pitchFamily="34" charset="-79"/>
                          <a:cs typeface="Gill Sans" panose="020B0502020104020203" pitchFamily="34" charset="-79"/>
                          <a:sym typeface="Helvetica Neue"/>
                        </a:rPr>
                        <a:t>data-flow</a:t>
                      </a:r>
                    </a:p>
                  </a:txBody>
                  <a:tcPr marL="31750" marR="31750" marT="6350" marB="6350" anchor="ctr" horzOverflow="overflow"/>
                </a:tc>
                <a:tc>
                  <a:txBody>
                    <a:bodyPr/>
                    <a:lstStyle/>
                    <a:p>
                      <a:pPr algn="ctr" defTabSz="355600">
                        <a:defRPr sz="1800"/>
                      </a:pPr>
                      <a:r>
                        <a:rPr sz="1600" b="0" i="0">
                          <a:solidFill>
                            <a:sysClr val="windowText" lastClr="000000"/>
                          </a:solidFill>
                          <a:latin typeface="Gill Sans" panose="020B0502020104020203" pitchFamily="34" charset="-79"/>
                          <a:cs typeface="Gill Sans" panose="020B0502020104020203" pitchFamily="34" charset="-79"/>
                          <a:sym typeface="Helvetica Neue"/>
                        </a:rPr>
                        <a:t>rf, co</a:t>
                      </a:r>
                    </a:p>
                  </a:txBody>
                  <a:tcPr marL="31750" marR="31750" marT="6350" marB="6350" anchor="ctr" horzOverflow="overflow"/>
                </a:tc>
                <a:tc>
                  <a:txBody>
                    <a:bodyPr/>
                    <a:lstStyle/>
                    <a:p>
                      <a:pPr algn="ctr" defTabSz="355600">
                        <a:defRPr sz="1800"/>
                      </a:pPr>
                      <a:r>
                        <a:rPr lang="en-US" sz="1600">
                          <a:solidFill>
                            <a:schemeClr val="tx1"/>
                          </a:solidFill>
                          <a:highlight>
                            <a:srgbClr val="F6E4A9"/>
                          </a:highlight>
                          <a:latin typeface="Gill Sans" panose="020B0502020104020203" pitchFamily="34" charset="-79"/>
                          <a:cs typeface="Gill Sans" panose="020B0502020104020203" pitchFamily="34" charset="-79"/>
                        </a:rPr>
                        <a:t>rfx, cox</a:t>
                      </a:r>
                      <a:endParaRPr sz="1600" b="0" i="0">
                        <a:solidFill>
                          <a:sysClr val="windowText" lastClr="000000"/>
                        </a:solidFill>
                        <a:highlight>
                          <a:srgbClr val="F6E4A9"/>
                        </a:highlight>
                        <a:latin typeface="Gill Sans" panose="020B0502020104020203" pitchFamily="34" charset="-79"/>
                        <a:cs typeface="Gill Sans" panose="020B0502020104020203" pitchFamily="34" charset="-79"/>
                        <a:sym typeface="Helvetica Neue"/>
                      </a:endParaRPr>
                    </a:p>
                  </a:txBody>
                  <a:tcPr marL="31750" marR="31750" marT="6350" marB="6350" anchor="ctr" horzOverflow="overflow"/>
                </a:tc>
                <a:extLst>
                  <a:ext uri="{0D108BD9-81ED-4DB2-BD59-A6C34878D82A}">
                    <a16:rowId xmlns:a16="http://schemas.microsoft.com/office/drawing/2014/main" val="2137620480"/>
                  </a:ext>
                </a:extLst>
              </a:tr>
              <a:tr h="370840">
                <a:tc>
                  <a:txBody>
                    <a:bodyPr/>
                    <a:lstStyle/>
                    <a:p>
                      <a:pPr algn="l" defTabSz="355600">
                        <a:defRPr sz="1800"/>
                      </a:pPr>
                      <a:r>
                        <a:rPr sz="1600" b="1" i="0">
                          <a:solidFill>
                            <a:sysClr val="windowText" lastClr="000000"/>
                          </a:solidFill>
                          <a:latin typeface="Gill Sans" panose="020B0502020104020203" pitchFamily="34" charset="-79"/>
                          <a:cs typeface="Gill Sans" panose="020B0502020104020203" pitchFamily="34" charset="-79"/>
                          <a:sym typeface="Helvetica Neue"/>
                        </a:rPr>
                        <a:t>legal executions</a:t>
                      </a:r>
                    </a:p>
                  </a:txBody>
                  <a:tcPr marL="31750" marR="31750" marT="6350" marB="6350" anchor="ctr" horzOverflow="overflow"/>
                </a:tc>
                <a:tc>
                  <a:txBody>
                    <a:bodyPr/>
                    <a:lstStyle/>
                    <a:p>
                      <a:pPr algn="ctr" defTabSz="355600">
                        <a:defRPr sz="1800"/>
                      </a:pPr>
                      <a:r>
                        <a:rPr sz="1600" b="0" i="0">
                          <a:solidFill>
                            <a:sysClr val="windowText" lastClr="000000"/>
                          </a:solidFill>
                          <a:latin typeface="Gill Sans" panose="020B0502020104020203" pitchFamily="34" charset="-79"/>
                          <a:cs typeface="Gill Sans" panose="020B0502020104020203" pitchFamily="34" charset="-79"/>
                          <a:sym typeface="Helvetica Neue"/>
                        </a:rPr>
                        <a:t>consistency predicate</a:t>
                      </a:r>
                    </a:p>
                  </a:txBody>
                  <a:tcPr marL="31750" marR="31750" marT="6350" marB="6350" anchor="ctr" horzOverflow="overflow"/>
                </a:tc>
                <a:tc>
                  <a:txBody>
                    <a:bodyPr/>
                    <a:lstStyle/>
                    <a:p>
                      <a:pPr marL="0" marR="0" lvl="0" indent="0" algn="ctr" defTabSz="355600" rtl="0" eaLnBrk="1" fontAlgn="auto" latinLnBrk="0" hangingPunct="1">
                        <a:lnSpc>
                          <a:spcPct val="100000"/>
                        </a:lnSpc>
                        <a:spcBef>
                          <a:spcPts val="0"/>
                        </a:spcBef>
                        <a:spcAft>
                          <a:spcPts val="0"/>
                        </a:spcAft>
                        <a:buClrTx/>
                        <a:buSzTx/>
                        <a:buFontTx/>
                        <a:buNone/>
                        <a:tabLst/>
                        <a:defRPr sz="1800"/>
                      </a:pPr>
                      <a:r>
                        <a:rPr lang="en-US" sz="1600">
                          <a:solidFill>
                            <a:schemeClr val="tx1"/>
                          </a:solidFill>
                          <a:highlight>
                            <a:srgbClr val="F6E4A9"/>
                          </a:highlight>
                          <a:latin typeface="Gill Sans" panose="020B0502020104020203" pitchFamily="34" charset="-79"/>
                          <a:cs typeface="Gill Sans" panose="020B0502020104020203" pitchFamily="34" charset="-79"/>
                        </a:rPr>
                        <a:t>confidentiality predicate</a:t>
                      </a:r>
                      <a:endParaRPr lang="en-US" sz="1600" b="0" i="0">
                        <a:solidFill>
                          <a:sysClr val="windowText" lastClr="000000"/>
                        </a:solidFill>
                        <a:highlight>
                          <a:srgbClr val="F6E4A9"/>
                        </a:highlight>
                        <a:latin typeface="Gill Sans" panose="020B0502020104020203" pitchFamily="34" charset="-79"/>
                        <a:cs typeface="Gill Sans" panose="020B0502020104020203" pitchFamily="34" charset="-79"/>
                        <a:sym typeface="Helvetica Neue"/>
                      </a:endParaRPr>
                    </a:p>
                  </a:txBody>
                  <a:tcPr marL="31750" marR="31750" marT="6350" marB="6350" anchor="ctr" horzOverflow="overflow"/>
                </a:tc>
                <a:extLst>
                  <a:ext uri="{0D108BD9-81ED-4DB2-BD59-A6C34878D82A}">
                    <a16:rowId xmlns:a16="http://schemas.microsoft.com/office/drawing/2014/main" val="135381804"/>
                  </a:ext>
                </a:extLst>
              </a:tr>
            </a:tbl>
          </a:graphicData>
        </a:graphic>
      </p:graphicFrame>
      <p:sp>
        <p:nvSpPr>
          <p:cNvPr id="3" name="Rectangle 2">
            <a:extLst>
              <a:ext uri="{FF2B5EF4-FFF2-40B4-BE49-F238E27FC236}">
                <a16:creationId xmlns:a16="http://schemas.microsoft.com/office/drawing/2014/main" id="{3985953B-FEDC-EBC2-3F85-ABE5CCCDDBE8}"/>
              </a:ext>
            </a:extLst>
          </p:cNvPr>
          <p:cNvSpPr/>
          <p:nvPr/>
        </p:nvSpPr>
        <p:spPr>
          <a:xfrm>
            <a:off x="2979147" y="3993776"/>
            <a:ext cx="6597460" cy="383989"/>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D08C99-5DB9-802A-E172-1B9A1E22703D}"/>
              </a:ext>
            </a:extLst>
          </p:cNvPr>
          <p:cNvSpPr/>
          <p:nvPr/>
        </p:nvSpPr>
        <p:spPr>
          <a:xfrm>
            <a:off x="5594540" y="2395190"/>
            <a:ext cx="1889993" cy="2354579"/>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39B627-79E3-5C04-8BBD-09CB4DAC1ADF}"/>
              </a:ext>
            </a:extLst>
          </p:cNvPr>
          <p:cNvSpPr/>
          <p:nvPr/>
        </p:nvSpPr>
        <p:spPr>
          <a:xfrm>
            <a:off x="7484534" y="2395189"/>
            <a:ext cx="2092074" cy="2354579"/>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FA2BC46-D6C8-43CA-1183-07BBD175506B}"/>
              </a:ext>
            </a:extLst>
          </p:cNvPr>
          <p:cNvSpPr txBox="1"/>
          <p:nvPr/>
        </p:nvSpPr>
        <p:spPr>
          <a:xfrm>
            <a:off x="5819869" y="4777138"/>
            <a:ext cx="1439333" cy="1200329"/>
          </a:xfrm>
          <a:prstGeom prst="rect">
            <a:avLst/>
          </a:prstGeom>
          <a:noFill/>
        </p:spPr>
        <p:txBody>
          <a:bodyPr wrap="square" rtlCol="0">
            <a:spAutoFit/>
          </a:bodyPr>
          <a:lstStyle/>
          <a:p>
            <a:pPr algn="ctr"/>
            <a:r>
              <a:rPr lang="en-US">
                <a:latin typeface="Gill Sans" panose="020B0502020104020203" pitchFamily="34" charset="-79"/>
                <a:cs typeface="Gill Sans" panose="020B0502020104020203" pitchFamily="34" charset="-79"/>
              </a:rPr>
              <a:t>encodes </a:t>
            </a:r>
            <a:r>
              <a:rPr lang="en-US" b="1">
                <a:latin typeface="Gill Sans" panose="020B0502020104020203" pitchFamily="34" charset="-79"/>
                <a:cs typeface="Gill Sans" panose="020B0502020104020203" pitchFamily="34" charset="-79"/>
              </a:rPr>
              <a:t>software-visible</a:t>
            </a:r>
            <a:r>
              <a:rPr lang="en-US">
                <a:latin typeface="Gill Sans" panose="020B0502020104020203" pitchFamily="34" charset="-79"/>
                <a:cs typeface="Gill Sans" panose="020B0502020104020203" pitchFamily="34" charset="-79"/>
              </a:rPr>
              <a:t> executions</a:t>
            </a:r>
          </a:p>
        </p:txBody>
      </p:sp>
      <p:sp>
        <p:nvSpPr>
          <p:cNvPr id="9" name="TextBox 8">
            <a:extLst>
              <a:ext uri="{FF2B5EF4-FFF2-40B4-BE49-F238E27FC236}">
                <a16:creationId xmlns:a16="http://schemas.microsoft.com/office/drawing/2014/main" id="{66096692-6DDB-3B63-5C3A-9EEC800AEF32}"/>
              </a:ext>
            </a:extLst>
          </p:cNvPr>
          <p:cNvSpPr txBox="1"/>
          <p:nvPr/>
        </p:nvSpPr>
        <p:spPr>
          <a:xfrm>
            <a:off x="7810904" y="4777138"/>
            <a:ext cx="1439333" cy="1200329"/>
          </a:xfrm>
          <a:prstGeom prst="rect">
            <a:avLst/>
          </a:prstGeom>
          <a:noFill/>
        </p:spPr>
        <p:txBody>
          <a:bodyPr wrap="square" rtlCol="0">
            <a:spAutoFit/>
          </a:bodyPr>
          <a:lstStyle/>
          <a:p>
            <a:pPr algn="ctr"/>
            <a:r>
              <a:rPr lang="en-US">
                <a:latin typeface="Gill Sans" panose="020B0502020104020203" pitchFamily="34" charset="-79"/>
                <a:cs typeface="Gill Sans" panose="020B0502020104020203" pitchFamily="34" charset="-79"/>
              </a:rPr>
              <a:t>encodes </a:t>
            </a:r>
            <a:r>
              <a:rPr lang="en-US" b="1">
                <a:latin typeface="Gill Sans" panose="020B0502020104020203" pitchFamily="34" charset="-79"/>
                <a:cs typeface="Gill Sans" panose="020B0502020104020203" pitchFamily="34" charset="-79"/>
              </a:rPr>
              <a:t>hardware-specific</a:t>
            </a:r>
            <a:r>
              <a:rPr lang="en-US">
                <a:latin typeface="Gill Sans" panose="020B0502020104020203" pitchFamily="34" charset="-79"/>
                <a:cs typeface="Gill Sans" panose="020B0502020104020203" pitchFamily="34" charset="-79"/>
              </a:rPr>
              <a:t> executions</a:t>
            </a:r>
          </a:p>
        </p:txBody>
      </p:sp>
      <p:sp>
        <p:nvSpPr>
          <p:cNvPr id="10" name="Slide Number Placeholder 9">
            <a:extLst>
              <a:ext uri="{FF2B5EF4-FFF2-40B4-BE49-F238E27FC236}">
                <a16:creationId xmlns:a16="http://schemas.microsoft.com/office/drawing/2014/main" id="{A0A0AE44-A986-DBC8-F040-3EF85CE4B961}"/>
              </a:ext>
            </a:extLst>
          </p:cNvPr>
          <p:cNvSpPr>
            <a:spLocks noGrp="1"/>
          </p:cNvSpPr>
          <p:nvPr>
            <p:ph type="sldNum" sz="quarter" idx="12"/>
          </p:nvPr>
        </p:nvSpPr>
        <p:spPr/>
        <p:txBody>
          <a:bodyPr/>
          <a:lstStyle/>
          <a:p>
            <a:fld id="{C4525E55-99CE-D54F-9679-4F00051112D4}" type="slidenum">
              <a:rPr lang="en-US" smtClean="0"/>
              <a:t>15</a:t>
            </a:fld>
            <a:endParaRPr lang="en-US"/>
          </a:p>
        </p:txBody>
      </p:sp>
    </p:spTree>
    <p:custDataLst>
      <p:tags r:id="rId1"/>
    </p:custDataLst>
    <p:extLst>
      <p:ext uri="{BB962C8B-B14F-4D97-AF65-F5344CB8AC3E}">
        <p14:creationId xmlns:p14="http://schemas.microsoft.com/office/powerpoint/2010/main" val="93267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6" grpId="1" animBg="1"/>
      <p:bldP spid="7" grpId="0" animBg="1"/>
      <p:bldP spid="7" grpId="1"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B73F-427B-9932-8864-C091868B57C4}"/>
              </a:ext>
            </a:extLst>
          </p:cNvPr>
          <p:cNvSpPr>
            <a:spLocks noGrp="1"/>
          </p:cNvSpPr>
          <p:nvPr>
            <p:ph type="title"/>
          </p:nvPr>
        </p:nvSpPr>
        <p:spPr/>
        <p:txBody>
          <a:bodyPr/>
          <a:lstStyle/>
          <a:p>
            <a:r>
              <a:rPr lang="en-US"/>
              <a:t>LCMs model microarchitectural data-flow through xstate</a:t>
            </a:r>
          </a:p>
        </p:txBody>
      </p:sp>
      <p:sp>
        <p:nvSpPr>
          <p:cNvPr id="3" name="Content Placeholder 2">
            <a:extLst>
              <a:ext uri="{FF2B5EF4-FFF2-40B4-BE49-F238E27FC236}">
                <a16:creationId xmlns:a16="http://schemas.microsoft.com/office/drawing/2014/main" id="{C49D741A-D61B-6C53-C537-2F8271E1DA97}"/>
              </a:ext>
            </a:extLst>
          </p:cNvPr>
          <p:cNvSpPr>
            <a:spLocks noGrp="1"/>
          </p:cNvSpPr>
          <p:nvPr>
            <p:ph idx="1"/>
          </p:nvPr>
        </p:nvSpPr>
        <p:spPr>
          <a:xfrm>
            <a:off x="838200" y="1825625"/>
            <a:ext cx="4695737" cy="4795892"/>
          </a:xfrm>
        </p:spPr>
        <p:txBody>
          <a:bodyPr>
            <a:normAutofit fontScale="92500"/>
          </a:bodyPr>
          <a:lstStyle/>
          <a:p>
            <a:r>
              <a:rPr lang="en-US" b="1" dirty="0"/>
              <a:t>xstate</a:t>
            </a:r>
            <a:r>
              <a:rPr lang="en-US" baseline="30000" dirty="0"/>
              <a:t>1</a:t>
            </a:r>
            <a:r>
              <a:rPr lang="en-US" b="1" dirty="0"/>
              <a:t>: </a:t>
            </a:r>
            <a:r>
              <a:rPr lang="en-US" dirty="0"/>
              <a:t>any non-architectural state in a microarchitecture</a:t>
            </a:r>
          </a:p>
          <a:p>
            <a:r>
              <a:rPr lang="en-US" b="1" dirty="0"/>
              <a:t>xstate variables </a:t>
            </a:r>
            <a:r>
              <a:rPr lang="en-US" dirty="0"/>
              <a:t>represent hardware state elements which:</a:t>
            </a:r>
          </a:p>
          <a:p>
            <a:pPr lvl="1"/>
            <a:r>
              <a:rPr lang="en-US" dirty="0"/>
              <a:t>facilitate</a:t>
            </a:r>
            <a:r>
              <a:rPr lang="en-US" b="1" dirty="0"/>
              <a:t> microarchitectural data-flow</a:t>
            </a:r>
            <a:r>
              <a:rPr lang="en-US" dirty="0"/>
              <a:t> between instructions</a:t>
            </a:r>
          </a:p>
          <a:p>
            <a:pPr lvl="1"/>
            <a:r>
              <a:rPr lang="en-US" dirty="0"/>
              <a:t>be </a:t>
            </a:r>
            <a:r>
              <a:rPr lang="en-US" b="1" dirty="0"/>
              <a:t>read from </a:t>
            </a:r>
            <a:r>
              <a:rPr lang="en-US" i="1" dirty="0"/>
              <a:t>and</a:t>
            </a:r>
            <a:r>
              <a:rPr lang="en-US" dirty="0"/>
              <a:t> </a:t>
            </a:r>
            <a:r>
              <a:rPr lang="en-US" b="1" dirty="0"/>
              <a:t>written to </a:t>
            </a:r>
            <a:r>
              <a:rPr lang="en-US" dirty="0"/>
              <a:t>by instructions</a:t>
            </a:r>
          </a:p>
          <a:p>
            <a:r>
              <a:rPr lang="en-US" dirty="0"/>
              <a:t>Instructions may </a:t>
            </a:r>
            <a:r>
              <a:rPr lang="en-US" b="1" dirty="0"/>
              <a:t>read and/or write </a:t>
            </a:r>
            <a:r>
              <a:rPr lang="en-US" dirty="0"/>
              <a:t>xstate variable(s)</a:t>
            </a:r>
          </a:p>
        </p:txBody>
      </p:sp>
      <p:sp>
        <p:nvSpPr>
          <p:cNvPr id="7" name="Connection Line">
            <a:extLst>
              <a:ext uri="{FF2B5EF4-FFF2-40B4-BE49-F238E27FC236}">
                <a16:creationId xmlns:a16="http://schemas.microsoft.com/office/drawing/2014/main" id="{13683BF0-921F-49DF-459B-2230C6CFA1C7}"/>
              </a:ext>
            </a:extLst>
          </p:cNvPr>
          <p:cNvSpPr/>
          <p:nvPr/>
        </p:nvSpPr>
        <p:spPr>
          <a:xfrm>
            <a:off x="7320387" y="2325516"/>
            <a:ext cx="336710" cy="1194224"/>
          </a:xfrm>
          <a:custGeom>
            <a:avLst/>
            <a:gdLst/>
            <a:ahLst/>
            <a:cxnLst>
              <a:cxn ang="0">
                <a:pos x="wd2" y="hd2"/>
              </a:cxn>
              <a:cxn ang="5400000">
                <a:pos x="wd2" y="hd2"/>
              </a:cxn>
              <a:cxn ang="10800000">
                <a:pos x="wd2" y="hd2"/>
              </a:cxn>
              <a:cxn ang="16200000">
                <a:pos x="wd2" y="hd2"/>
              </a:cxn>
            </a:cxnLst>
            <a:rect l="0" t="0" r="r" b="b"/>
            <a:pathLst>
              <a:path w="16202" h="21600" extrusionOk="0">
                <a:moveTo>
                  <a:pt x="16202" y="21600"/>
                </a:moveTo>
                <a:cubicBezTo>
                  <a:pt x="-5185" y="13217"/>
                  <a:pt x="-5398" y="6017"/>
                  <a:pt x="15562" y="0"/>
                </a:cubicBezTo>
              </a:path>
            </a:pathLst>
          </a:custGeom>
          <a:noFill/>
          <a:ln w="38100" cap="flat">
            <a:solidFill>
              <a:schemeClr val="accent6"/>
            </a:solidFill>
            <a:prstDash val="solid"/>
            <a:miter lim="400000"/>
            <a:headEnd type="triangle" w="med" len="med"/>
          </a:ln>
          <a:effectLst/>
        </p:spPr>
        <p:txBody>
          <a:bodyPr/>
          <a:lstStyle/>
          <a:p>
            <a:endParaRPr sz="900"/>
          </a:p>
        </p:txBody>
      </p:sp>
      <p:sp>
        <p:nvSpPr>
          <p:cNvPr id="16" name="Group">
            <a:extLst>
              <a:ext uri="{FF2B5EF4-FFF2-40B4-BE49-F238E27FC236}">
                <a16:creationId xmlns:a16="http://schemas.microsoft.com/office/drawing/2014/main" id="{021BF8FC-1CD5-E094-ECC6-4EA4A114D053}"/>
              </a:ext>
            </a:extLst>
          </p:cNvPr>
          <p:cNvSpPr/>
          <p:nvPr/>
        </p:nvSpPr>
        <p:spPr>
          <a:xfrm>
            <a:off x="8062098" y="2295582"/>
            <a:ext cx="1662915" cy="502135"/>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10" name="Group">
            <a:extLst>
              <a:ext uri="{FF2B5EF4-FFF2-40B4-BE49-F238E27FC236}">
                <a16:creationId xmlns:a16="http://schemas.microsoft.com/office/drawing/2014/main" id="{F38A3A36-D1AE-0F2E-032F-D3465B176961}"/>
              </a:ext>
            </a:extLst>
          </p:cNvPr>
          <p:cNvSpPr/>
          <p:nvPr/>
        </p:nvSpPr>
        <p:spPr>
          <a:xfrm flipH="1">
            <a:off x="8064990" y="2865195"/>
            <a:ext cx="1660022" cy="626210"/>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6" name="Xstate facilitates data-flow">
            <a:extLst>
              <a:ext uri="{FF2B5EF4-FFF2-40B4-BE49-F238E27FC236}">
                <a16:creationId xmlns:a16="http://schemas.microsoft.com/office/drawing/2014/main" id="{95D586A2-40CB-34E0-2A68-1EC6702E40FA}"/>
              </a:ext>
            </a:extLst>
          </p:cNvPr>
          <p:cNvSpPr txBox="1"/>
          <p:nvPr/>
        </p:nvSpPr>
        <p:spPr>
          <a:xfrm>
            <a:off x="7331312" y="1852615"/>
            <a:ext cx="4300793" cy="274434"/>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lgn="l">
              <a:defRPr sz="2900"/>
            </a:lvl1pPr>
          </a:lstStyle>
          <a:p>
            <a:r>
              <a:rPr lang="en-US" sz="1450" b="1">
                <a:latin typeface="Gill Sans" panose="020B0502020104020203" pitchFamily="34" charset="-79"/>
                <a:cs typeface="Gill Sans" panose="020B0502020104020203" pitchFamily="34" charset="-79"/>
              </a:rPr>
              <a:t>xstate facilitates microarchitectural dataflow</a:t>
            </a:r>
            <a:endParaRPr sz="1450" b="1">
              <a:latin typeface="Gill Sans" panose="020B0502020104020203" pitchFamily="34" charset="-79"/>
              <a:cs typeface="Gill Sans" panose="020B0502020104020203" pitchFamily="34" charset="-79"/>
            </a:endParaRPr>
          </a:p>
        </p:txBody>
      </p:sp>
      <p:graphicFrame>
        <p:nvGraphicFramePr>
          <p:cNvPr id="17" name="Table">
            <a:extLst>
              <a:ext uri="{FF2B5EF4-FFF2-40B4-BE49-F238E27FC236}">
                <a16:creationId xmlns:a16="http://schemas.microsoft.com/office/drawing/2014/main" id="{6AA23E97-081E-5EC3-3BFC-9D917973B42A}"/>
              </a:ext>
            </a:extLst>
          </p:cNvPr>
          <p:cNvGraphicFramePr/>
          <p:nvPr>
            <p:extLst>
              <p:ext uri="{D42A27DB-BD31-4B8C-83A1-F6EECF244321}">
                <p14:modId xmlns:p14="http://schemas.microsoft.com/office/powerpoint/2010/main" val="246182846"/>
              </p:ext>
            </p:extLst>
          </p:nvPr>
        </p:nvGraphicFramePr>
        <p:xfrm>
          <a:off x="9811909" y="2427782"/>
          <a:ext cx="1490292" cy="1422400"/>
        </p:xfrm>
        <a:graphic>
          <a:graphicData uri="http://schemas.openxmlformats.org/drawingml/2006/table">
            <a:tbl>
              <a:tblPr bandRow="1"/>
              <a:tblGrid>
                <a:gridCol w="75600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tblGrid>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9549">
                <a:tc>
                  <a:txBody>
                    <a:bodyPr/>
                    <a:lstStyle/>
                    <a:p>
                      <a:pPr algn="ctr" defTabSz="914400">
                        <a:defRPr sz="1800"/>
                      </a:pPr>
                      <a:r>
                        <a:rPr lang="en-US" sz="1200">
                          <a:latin typeface="Menlo Regular"/>
                          <a:ea typeface="Menlo Regular"/>
                          <a:cs typeface="Menlo Regular"/>
                          <a:sym typeface="Menlo Regular"/>
                        </a:rPr>
                        <a:t>A+3</a:t>
                      </a:r>
                      <a:endParaRPr sz="1200">
                        <a:latin typeface="Menlo Regular"/>
                        <a:ea typeface="Menlo Regular"/>
                        <a:cs typeface="Menlo Regular"/>
                        <a:sym typeface="Menlo Regular"/>
                      </a:endParaRP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lang="en-US" sz="1200">
                          <a:latin typeface="Menlo Regular"/>
                          <a:ea typeface="Menlo Regular"/>
                          <a:cs typeface="Menlo Regular"/>
                          <a:sym typeface="Menlo Regular"/>
                        </a:rPr>
                        <a:t>………………</a:t>
                      </a:r>
                      <a:endParaRPr sz="1200">
                        <a:latin typeface="Menlo Regular"/>
                        <a:ea typeface="Menlo Regular"/>
                        <a:cs typeface="Menlo Regular"/>
                        <a:sym typeface="Menlo Regular"/>
                      </a:endParaRP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8" name="TextBox 17">
            <a:extLst>
              <a:ext uri="{FF2B5EF4-FFF2-40B4-BE49-F238E27FC236}">
                <a16:creationId xmlns:a16="http://schemas.microsoft.com/office/drawing/2014/main" id="{BF2E3CD6-1BA4-574F-9AC5-61E5CE93EB84}"/>
              </a:ext>
            </a:extLst>
          </p:cNvPr>
          <p:cNvSpPr txBox="1"/>
          <p:nvPr/>
        </p:nvSpPr>
        <p:spPr>
          <a:xfrm>
            <a:off x="7649721" y="2140850"/>
            <a:ext cx="412377" cy="369332"/>
          </a:xfrm>
          <a:prstGeom prst="rect">
            <a:avLst/>
          </a:prstGeom>
          <a:noFill/>
        </p:spPr>
        <p:txBody>
          <a:bodyPr wrap="square" rtlCol="0">
            <a:spAutoFit/>
          </a:bodyPr>
          <a:lstStyle/>
          <a:p>
            <a:r>
              <a:rPr lang="en-US"/>
              <a:t>😇</a:t>
            </a:r>
          </a:p>
        </p:txBody>
      </p:sp>
      <p:sp>
        <p:nvSpPr>
          <p:cNvPr id="19" name="TextBox 18">
            <a:extLst>
              <a:ext uri="{FF2B5EF4-FFF2-40B4-BE49-F238E27FC236}">
                <a16:creationId xmlns:a16="http://schemas.microsoft.com/office/drawing/2014/main" id="{E07256A2-A830-FD24-53B7-ABCECCBF795A}"/>
              </a:ext>
            </a:extLst>
          </p:cNvPr>
          <p:cNvSpPr txBox="1"/>
          <p:nvPr/>
        </p:nvSpPr>
        <p:spPr>
          <a:xfrm>
            <a:off x="7646600" y="3342527"/>
            <a:ext cx="415498" cy="369332"/>
          </a:xfrm>
          <a:prstGeom prst="rect">
            <a:avLst/>
          </a:prstGeom>
          <a:noFill/>
        </p:spPr>
        <p:txBody>
          <a:bodyPr wrap="none" rtlCol="0">
            <a:spAutoFit/>
          </a:bodyPr>
          <a:lstStyle/>
          <a:p>
            <a:r>
              <a:rPr lang="en-US"/>
              <a:t>😈</a:t>
            </a:r>
          </a:p>
        </p:txBody>
      </p:sp>
      <mc:AlternateContent xmlns:mc="http://schemas.openxmlformats.org/markup-compatibility/2006" xmlns:a14="http://schemas.microsoft.com/office/drawing/2010/main">
        <mc:Choice Requires="a14">
          <p:sp>
            <p:nvSpPr>
              <p:cNvPr id="20" name="Rectangle">
                <a:extLst>
                  <a:ext uri="{FF2B5EF4-FFF2-40B4-BE49-F238E27FC236}">
                    <a16:creationId xmlns:a16="http://schemas.microsoft.com/office/drawing/2014/main" id="{541538BD-B81E-8398-26F3-B26ECAAB6401}"/>
                  </a:ext>
                </a:extLst>
              </p:cNvPr>
              <p:cNvSpPr/>
              <p:nvPr/>
            </p:nvSpPr>
            <p:spPr>
              <a:xfrm>
                <a:off x="9802283" y="2717739"/>
                <a:ext cx="1490293" cy="274433"/>
              </a:xfrm>
              <a:prstGeom prst="rect">
                <a:avLst/>
              </a:prstGeom>
              <a:solidFill>
                <a:schemeClr val="bg1"/>
              </a:solidFill>
              <a:ln w="38100" cap="flat">
                <a:solidFill>
                  <a:srgbClr val="FF7E7A"/>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14:m>
                  <m:oMathPara xmlns:m="http://schemas.openxmlformats.org/officeDocument/2006/math">
                    <m:oMathParaPr>
                      <m:jc m:val="centerGroup"/>
                    </m:oMathParaPr>
                    <m:oMath xmlns:m="http://schemas.openxmlformats.org/officeDocument/2006/math">
                      <m:sSub>
                        <m:sSubPr>
                          <m:ctrlPr>
                            <a:rPr lang="ar-AE" sz="1600" i="1" smtClean="0">
                              <a:solidFill>
                                <a:srgbClr val="000000"/>
                              </a:solidFill>
                              <a:latin typeface="Cambria Math" panose="02040503050406030204" pitchFamily="18" charset="0"/>
                            </a:rPr>
                          </m:ctrlPr>
                        </m:sSubPr>
                        <m:e>
                          <m:r>
                            <a:rPr lang="ar-AE" sz="1600" i="1" smtClean="0">
                              <a:solidFill>
                                <a:srgbClr val="000000"/>
                              </a:solidFill>
                              <a:latin typeface="Cambria Math" panose="02040503050406030204" pitchFamily="18" charset="0"/>
                            </a:rPr>
                            <m:t>𝑠</m:t>
                          </m:r>
                        </m:e>
                        <m:sub>
                          <m:r>
                            <a:rPr lang="ar-AE" sz="1600" i="1">
                              <a:solidFill>
                                <a:srgbClr val="000000"/>
                              </a:solidFill>
                              <a:latin typeface="Cambria Math" panose="02040503050406030204" pitchFamily="18" charset="0"/>
                            </a:rPr>
                            <m:t>0</m:t>
                          </m:r>
                        </m:sub>
                      </m:sSub>
                    </m:oMath>
                  </m:oMathPara>
                </a14:m>
                <a:endParaRPr sz="1600"/>
              </a:p>
            </p:txBody>
          </p:sp>
        </mc:Choice>
        <mc:Fallback xmlns="">
          <p:sp>
            <p:nvSpPr>
              <p:cNvPr id="20" name="Rectangle">
                <a:extLst>
                  <a:ext uri="{FF2B5EF4-FFF2-40B4-BE49-F238E27FC236}">
                    <a16:creationId xmlns:a16="http://schemas.microsoft.com/office/drawing/2014/main" id="{541538BD-B81E-8398-26F3-B26ECAAB6401}"/>
                  </a:ext>
                </a:extLst>
              </p:cNvPr>
              <p:cNvSpPr>
                <a:spLocks noRot="1" noChangeAspect="1" noMove="1" noResize="1" noEditPoints="1" noAdjustHandles="1" noChangeArrowheads="1" noChangeShapeType="1" noTextEdit="1"/>
              </p:cNvSpPr>
              <p:nvPr/>
            </p:nvSpPr>
            <p:spPr>
              <a:xfrm>
                <a:off x="9802283" y="2717739"/>
                <a:ext cx="1490293" cy="274433"/>
              </a:xfrm>
              <a:prstGeom prst="rect">
                <a:avLst/>
              </a:prstGeom>
              <a:blipFill>
                <a:blip r:embed="rId6"/>
                <a:stretch>
                  <a:fillRect/>
                </a:stretch>
              </a:blipFill>
              <a:ln w="38100" cap="flat">
                <a:solidFill>
                  <a:srgbClr val="FF7E7A"/>
                </a:solidFill>
                <a:prstDash val="solid"/>
                <a:miter lim="400000"/>
              </a:ln>
              <a:effectLst/>
            </p:spPr>
            <p:txBody>
              <a:bodyPr/>
              <a:lstStyle/>
              <a:p>
                <a:r>
                  <a:rPr lang="en-US">
                    <a:noFill/>
                  </a:rPr>
                  <a:t> </a:t>
                </a:r>
              </a:p>
            </p:txBody>
          </p:sp>
        </mc:Fallback>
      </mc:AlternateContent>
      <p:sp>
        <p:nvSpPr>
          <p:cNvPr id="21" name="Xstate facilitates data-flow">
            <a:extLst>
              <a:ext uri="{FF2B5EF4-FFF2-40B4-BE49-F238E27FC236}">
                <a16:creationId xmlns:a16="http://schemas.microsoft.com/office/drawing/2014/main" id="{EC054DE2-6FA9-0946-E787-78EB5C923B5F}"/>
              </a:ext>
            </a:extLst>
          </p:cNvPr>
          <p:cNvSpPr txBox="1"/>
          <p:nvPr/>
        </p:nvSpPr>
        <p:spPr>
          <a:xfrm>
            <a:off x="9123810" y="4241251"/>
            <a:ext cx="1592808" cy="274434"/>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lgn="l">
              <a:defRPr sz="2900"/>
            </a:lvl1pPr>
          </a:lstStyle>
          <a:p>
            <a:r>
              <a:rPr lang="en-US" sz="1450" b="1">
                <a:latin typeface="Gill Sans" panose="020B0502020104020203" pitchFamily="34" charset="-79"/>
                <a:cs typeface="Gill Sans" panose="020B0502020104020203" pitchFamily="34" charset="-79"/>
              </a:rPr>
              <a:t>xstate examples</a:t>
            </a:r>
            <a:endParaRPr sz="1450" b="1">
              <a:latin typeface="Gill Sans" panose="020B0502020104020203" pitchFamily="34" charset="-79"/>
              <a:cs typeface="Gill Sans" panose="020B0502020104020203" pitchFamily="34" charset="-79"/>
            </a:endParaRPr>
          </a:p>
        </p:txBody>
      </p:sp>
      <p:sp>
        <p:nvSpPr>
          <p:cNvPr id="31" name="TextBox 30">
            <a:extLst>
              <a:ext uri="{FF2B5EF4-FFF2-40B4-BE49-F238E27FC236}">
                <a16:creationId xmlns:a16="http://schemas.microsoft.com/office/drawing/2014/main" id="{23F8717B-8349-A296-128B-B666BC645277}"/>
              </a:ext>
            </a:extLst>
          </p:cNvPr>
          <p:cNvSpPr txBox="1"/>
          <p:nvPr/>
        </p:nvSpPr>
        <p:spPr>
          <a:xfrm>
            <a:off x="11267336" y="5897205"/>
            <a:ext cx="968535" cy="200055"/>
          </a:xfrm>
          <a:prstGeom prst="rect">
            <a:avLst/>
          </a:prstGeom>
          <a:noFill/>
        </p:spPr>
        <p:txBody>
          <a:bodyPr wrap="none" rtlCol="0">
            <a:spAutoFit/>
          </a:bodyPr>
          <a:lstStyle/>
          <a:p>
            <a:r>
              <a:rPr lang="en-US" sz="700" b="1">
                <a:latin typeface="Gill Sans" panose="020B0502020104020203" pitchFamily="34" charset="-79"/>
                <a:cs typeface="Gill Sans" panose="020B0502020104020203" pitchFamily="34" charset="-79"/>
              </a:rPr>
              <a:t>load-store queue</a:t>
            </a:r>
          </a:p>
        </p:txBody>
      </p:sp>
      <p:sp>
        <p:nvSpPr>
          <p:cNvPr id="32" name="TextBox 31">
            <a:extLst>
              <a:ext uri="{FF2B5EF4-FFF2-40B4-BE49-F238E27FC236}">
                <a16:creationId xmlns:a16="http://schemas.microsoft.com/office/drawing/2014/main" id="{73357B1A-D554-340B-65DE-C7A36326C5DA}"/>
              </a:ext>
            </a:extLst>
          </p:cNvPr>
          <p:cNvSpPr txBox="1"/>
          <p:nvPr/>
        </p:nvSpPr>
        <p:spPr>
          <a:xfrm>
            <a:off x="8315890" y="5625609"/>
            <a:ext cx="482824" cy="200055"/>
          </a:xfrm>
          <a:prstGeom prst="rect">
            <a:avLst/>
          </a:prstGeom>
          <a:noFill/>
        </p:spPr>
        <p:txBody>
          <a:bodyPr wrap="square" rtlCol="0">
            <a:spAutoFit/>
          </a:bodyPr>
          <a:lstStyle>
            <a:defPPr>
              <a:defRPr lang="en-US"/>
            </a:defPPr>
            <a:lvl1pPr>
              <a:defRPr sz="700" b="1">
                <a:latin typeface="Gill Sans" panose="020B0502020104020203" pitchFamily="34" charset="-79"/>
                <a:cs typeface="Gill Sans" panose="020B0502020104020203" pitchFamily="34" charset="-79"/>
              </a:defRPr>
            </a:lvl1pPr>
          </a:lstStyle>
          <a:p>
            <a:r>
              <a:rPr lang="en-US"/>
              <a:t>caches</a:t>
            </a:r>
          </a:p>
        </p:txBody>
      </p:sp>
      <p:sp>
        <p:nvSpPr>
          <p:cNvPr id="33" name="TextBox 32">
            <a:extLst>
              <a:ext uri="{FF2B5EF4-FFF2-40B4-BE49-F238E27FC236}">
                <a16:creationId xmlns:a16="http://schemas.microsoft.com/office/drawing/2014/main" id="{41E3A954-EE14-F6FD-5048-1630F843A0CC}"/>
              </a:ext>
            </a:extLst>
          </p:cNvPr>
          <p:cNvSpPr txBox="1"/>
          <p:nvPr/>
        </p:nvSpPr>
        <p:spPr>
          <a:xfrm>
            <a:off x="9562822" y="5699780"/>
            <a:ext cx="1002197" cy="200055"/>
          </a:xfrm>
          <a:prstGeom prst="rect">
            <a:avLst/>
          </a:prstGeom>
          <a:noFill/>
        </p:spPr>
        <p:txBody>
          <a:bodyPr wrap="square" rtlCol="0">
            <a:spAutoFit/>
          </a:bodyPr>
          <a:lstStyle/>
          <a:p>
            <a:r>
              <a:rPr lang="en-US" sz="700" b="1">
                <a:latin typeface="Gill Sans" panose="020B0502020104020203" pitchFamily="34" charset="-79"/>
                <a:cs typeface="Gill Sans" panose="020B0502020104020203" pitchFamily="34" charset="-79"/>
              </a:rPr>
              <a:t>branch predictors</a:t>
            </a:r>
          </a:p>
        </p:txBody>
      </p:sp>
      <p:grpSp>
        <p:nvGrpSpPr>
          <p:cNvPr id="35" name="Group 34">
            <a:extLst>
              <a:ext uri="{FF2B5EF4-FFF2-40B4-BE49-F238E27FC236}">
                <a16:creationId xmlns:a16="http://schemas.microsoft.com/office/drawing/2014/main" id="{F68490C1-C6FA-3CD3-123F-C1DB72415948}"/>
              </a:ext>
            </a:extLst>
          </p:cNvPr>
          <p:cNvGrpSpPr/>
          <p:nvPr/>
        </p:nvGrpSpPr>
        <p:grpSpPr>
          <a:xfrm>
            <a:off x="11554071" y="4569297"/>
            <a:ext cx="378612" cy="1330538"/>
            <a:chOff x="9794090" y="4859707"/>
            <a:chExt cx="272986" cy="959343"/>
          </a:xfrm>
        </p:grpSpPr>
        <p:sp>
          <p:nvSpPr>
            <p:cNvPr id="23" name="Rectangle">
              <a:extLst>
                <a:ext uri="{FF2B5EF4-FFF2-40B4-BE49-F238E27FC236}">
                  <a16:creationId xmlns:a16="http://schemas.microsoft.com/office/drawing/2014/main" id="{F449D94F-DC21-D012-4FED-36AD7B7D4E8E}"/>
                </a:ext>
              </a:extLst>
            </p:cNvPr>
            <p:cNvSpPr/>
            <p:nvPr/>
          </p:nvSpPr>
          <p:spPr>
            <a:xfrm>
              <a:off x="9794090" y="5000678"/>
              <a:ext cx="272986" cy="679682"/>
            </a:xfrm>
            <a:prstGeom prst="rect">
              <a:avLst/>
            </a:prstGeom>
            <a:noFill/>
            <a:ln w="19050" cap="flat">
              <a:solidFill>
                <a:srgbClr val="000000"/>
              </a:solidFill>
              <a:prstDash val="solid"/>
              <a:miter lim="400000"/>
            </a:ln>
            <a:effectLst/>
          </p:spPr>
          <p:txBody>
            <a:bodyPr wrap="square" lIns="0" tIns="0" rIns="0" bIns="0" numCol="1" anchor="ctr">
              <a:noAutofit/>
            </a:bodyPr>
            <a:lstStyle/>
            <a:p>
              <a:pPr>
                <a:defRPr sz="3200" b="0">
                  <a:latin typeface="+mn-lt"/>
                  <a:ea typeface="+mn-ea"/>
                  <a:cs typeface="+mn-cs"/>
                  <a:sym typeface="Helvetica Neue Medium"/>
                </a:defRPr>
              </a:pPr>
              <a:endParaRPr sz="1600"/>
            </a:p>
          </p:txBody>
        </p:sp>
        <mc:AlternateContent xmlns:mc="http://schemas.openxmlformats.org/markup-compatibility/2006" xmlns:a14="http://schemas.microsoft.com/office/drawing/2010/main">
          <mc:Choice Requires="a14">
            <p:sp>
              <p:nvSpPr>
                <p:cNvPr id="24" name="Rectangle">
                  <a:extLst>
                    <a:ext uri="{FF2B5EF4-FFF2-40B4-BE49-F238E27FC236}">
                      <a16:creationId xmlns:a16="http://schemas.microsoft.com/office/drawing/2014/main" id="{AE766F54-AB1C-2C34-9CFA-A73FFF6444B7}"/>
                    </a:ext>
                  </a:extLst>
                </p:cNvPr>
                <p:cNvSpPr/>
                <p:nvPr/>
              </p:nvSpPr>
              <p:spPr>
                <a:xfrm>
                  <a:off x="9823032" y="5036826"/>
                  <a:ext cx="210932" cy="98476"/>
                </a:xfrm>
                <a:prstGeom prst="rect">
                  <a:avLst/>
                </a:prstGeom>
                <a:noFill/>
                <a:ln w="1905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14:m>
                    <m:oMathPara xmlns:m="http://schemas.openxmlformats.org/officeDocument/2006/math">
                      <m:oMathParaPr>
                        <m:jc m:val="centerGroup"/>
                      </m:oMathParaPr>
                      <m:oMath xmlns:m="http://schemas.openxmlformats.org/officeDocument/2006/math">
                        <m:sSub>
                          <m:sSubPr>
                            <m:ctrlPr>
                              <a:rPr lang="ar-AE" sz="1050" i="1">
                                <a:solidFill>
                                  <a:srgbClr val="000000"/>
                                </a:solidFill>
                                <a:latin typeface="Cambria Math" panose="02040503050406030204" pitchFamily="18" charset="0"/>
                              </a:rPr>
                            </m:ctrlPr>
                          </m:sSubPr>
                          <m:e>
                            <m:r>
                              <a:rPr lang="ar-AE" sz="1050" i="1">
                                <a:solidFill>
                                  <a:srgbClr val="000000"/>
                                </a:solidFill>
                                <a:latin typeface="Cambria Math" panose="02040503050406030204" pitchFamily="18" charset="0"/>
                              </a:rPr>
                              <m:t>𝑠</m:t>
                            </m:r>
                          </m:e>
                          <m:sub>
                            <m:r>
                              <a:rPr lang="ar-AE" sz="1050" i="1">
                                <a:solidFill>
                                  <a:srgbClr val="000000"/>
                                </a:solidFill>
                                <a:latin typeface="Cambria Math" panose="02040503050406030204" pitchFamily="18" charset="0"/>
                              </a:rPr>
                              <m:t>0</m:t>
                            </m:r>
                          </m:sub>
                        </m:sSub>
                      </m:oMath>
                    </m:oMathPara>
                  </a14:m>
                  <a:endParaRPr sz="1100"/>
                </a:p>
              </p:txBody>
            </p:sp>
          </mc:Choice>
          <mc:Fallback xmlns="">
            <p:sp>
              <p:nvSpPr>
                <p:cNvPr id="24" name="Rectangle">
                  <a:extLst>
                    <a:ext uri="{FF2B5EF4-FFF2-40B4-BE49-F238E27FC236}">
                      <a16:creationId xmlns:a16="http://schemas.microsoft.com/office/drawing/2014/main" id="{AE766F54-AB1C-2C34-9CFA-A73FFF6444B7}"/>
                    </a:ext>
                  </a:extLst>
                </p:cNvPr>
                <p:cNvSpPr>
                  <a:spLocks noRot="1" noChangeAspect="1" noMove="1" noResize="1" noEditPoints="1" noAdjustHandles="1" noChangeArrowheads="1" noChangeShapeType="1" noTextEdit="1"/>
                </p:cNvSpPr>
                <p:nvPr/>
              </p:nvSpPr>
              <p:spPr>
                <a:xfrm>
                  <a:off x="9823032" y="5036826"/>
                  <a:ext cx="210932" cy="98476"/>
                </a:xfrm>
                <a:prstGeom prst="rect">
                  <a:avLst/>
                </a:prstGeom>
                <a:blipFill>
                  <a:blip r:embed="rId7"/>
                  <a:stretch>
                    <a:fillRect b="-23077"/>
                  </a:stretch>
                </a:blipFill>
                <a:ln w="19050" cap="flat">
                  <a:solidFill>
                    <a:srgbClr val="000000"/>
                  </a:solidFill>
                  <a:prstDash val="solid"/>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a:extLst>
                    <a:ext uri="{FF2B5EF4-FFF2-40B4-BE49-F238E27FC236}">
                      <a16:creationId xmlns:a16="http://schemas.microsoft.com/office/drawing/2014/main" id="{9AE162C3-0FCC-C8EC-4873-2CF7995F434A}"/>
                    </a:ext>
                  </a:extLst>
                </p:cNvPr>
                <p:cNvSpPr/>
                <p:nvPr/>
              </p:nvSpPr>
              <p:spPr>
                <a:xfrm>
                  <a:off x="9823032" y="5164053"/>
                  <a:ext cx="210932" cy="98476"/>
                </a:xfrm>
                <a:prstGeom prst="rect">
                  <a:avLst/>
                </a:prstGeom>
                <a:noFill/>
                <a:ln w="1905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14:m>
                    <m:oMathPara xmlns:m="http://schemas.openxmlformats.org/officeDocument/2006/math">
                      <m:oMathParaPr>
                        <m:jc m:val="centerGroup"/>
                      </m:oMathParaPr>
                      <m:oMath xmlns:m="http://schemas.openxmlformats.org/officeDocument/2006/math">
                        <m:sSub>
                          <m:sSubPr>
                            <m:ctrlPr>
                              <a:rPr lang="ar-AE" sz="1050" i="1" smtClean="0">
                                <a:solidFill>
                                  <a:srgbClr val="000000"/>
                                </a:solidFill>
                                <a:latin typeface="Cambria Math" panose="02040503050406030204" pitchFamily="18" charset="0"/>
                              </a:rPr>
                            </m:ctrlPr>
                          </m:sSubPr>
                          <m:e>
                            <m:r>
                              <a:rPr lang="ar-AE" sz="1050" i="1">
                                <a:solidFill>
                                  <a:srgbClr val="000000"/>
                                </a:solidFill>
                                <a:latin typeface="Cambria Math" panose="02040503050406030204" pitchFamily="18" charset="0"/>
                              </a:rPr>
                              <m:t>𝑠</m:t>
                            </m:r>
                          </m:e>
                          <m:sub>
                            <m:r>
                              <a:rPr lang="en-US" sz="1050" b="0" i="1" smtClean="0">
                                <a:solidFill>
                                  <a:srgbClr val="000000"/>
                                </a:solidFill>
                                <a:latin typeface="Cambria Math" panose="02040503050406030204" pitchFamily="18" charset="0"/>
                              </a:rPr>
                              <m:t>1</m:t>
                            </m:r>
                          </m:sub>
                        </m:sSub>
                      </m:oMath>
                    </m:oMathPara>
                  </a14:m>
                  <a:endParaRPr sz="1050"/>
                </a:p>
              </p:txBody>
            </p:sp>
          </mc:Choice>
          <mc:Fallback xmlns="">
            <p:sp>
              <p:nvSpPr>
                <p:cNvPr id="25" name="Rectangle">
                  <a:extLst>
                    <a:ext uri="{FF2B5EF4-FFF2-40B4-BE49-F238E27FC236}">
                      <a16:creationId xmlns:a16="http://schemas.microsoft.com/office/drawing/2014/main" id="{9AE162C3-0FCC-C8EC-4873-2CF7995F434A}"/>
                    </a:ext>
                  </a:extLst>
                </p:cNvPr>
                <p:cNvSpPr>
                  <a:spLocks noRot="1" noChangeAspect="1" noMove="1" noResize="1" noEditPoints="1" noAdjustHandles="1" noChangeArrowheads="1" noChangeShapeType="1" noTextEdit="1"/>
                </p:cNvSpPr>
                <p:nvPr/>
              </p:nvSpPr>
              <p:spPr>
                <a:xfrm>
                  <a:off x="9823032" y="5164053"/>
                  <a:ext cx="210932" cy="98476"/>
                </a:xfrm>
                <a:prstGeom prst="rect">
                  <a:avLst/>
                </a:prstGeom>
                <a:blipFill>
                  <a:blip r:embed="rId8"/>
                  <a:stretch>
                    <a:fillRect b="-23077"/>
                  </a:stretch>
                </a:blipFill>
                <a:ln w="19050" cap="flat">
                  <a:solidFill>
                    <a:srgbClr val="000000"/>
                  </a:solidFill>
                  <a:prstDash val="solid"/>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a:extLst>
                    <a:ext uri="{FF2B5EF4-FFF2-40B4-BE49-F238E27FC236}">
                      <a16:creationId xmlns:a16="http://schemas.microsoft.com/office/drawing/2014/main" id="{F955D8C1-A3F9-823D-8E73-DBD92D9F39C0}"/>
                    </a:ext>
                  </a:extLst>
                </p:cNvPr>
                <p:cNvSpPr/>
                <p:nvPr/>
              </p:nvSpPr>
              <p:spPr>
                <a:xfrm>
                  <a:off x="9825117" y="5291280"/>
                  <a:ext cx="210932" cy="98476"/>
                </a:xfrm>
                <a:prstGeom prst="rect">
                  <a:avLst/>
                </a:prstGeom>
                <a:noFill/>
                <a:ln w="1905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14:m>
                    <m:oMathPara xmlns:m="http://schemas.openxmlformats.org/officeDocument/2006/math">
                      <m:oMathParaPr>
                        <m:jc m:val="centerGroup"/>
                      </m:oMathParaPr>
                      <m:oMath xmlns:m="http://schemas.openxmlformats.org/officeDocument/2006/math">
                        <m:sSub>
                          <m:sSubPr>
                            <m:ctrlPr>
                              <a:rPr lang="ar-AE" sz="1000" i="1" smtClean="0">
                                <a:solidFill>
                                  <a:srgbClr val="000000"/>
                                </a:solidFill>
                                <a:latin typeface="Cambria Math" panose="02040503050406030204" pitchFamily="18" charset="0"/>
                              </a:rPr>
                            </m:ctrlPr>
                          </m:sSubPr>
                          <m:e>
                            <m:r>
                              <a:rPr lang="ar-AE" sz="1000" i="1">
                                <a:solidFill>
                                  <a:srgbClr val="000000"/>
                                </a:solidFill>
                                <a:latin typeface="Cambria Math" panose="02040503050406030204" pitchFamily="18" charset="0"/>
                              </a:rPr>
                              <m:t>𝑠</m:t>
                            </m:r>
                          </m:e>
                          <m:sub>
                            <m:r>
                              <a:rPr lang="en-US" sz="1000" b="0" i="1" smtClean="0">
                                <a:solidFill>
                                  <a:srgbClr val="000000"/>
                                </a:solidFill>
                                <a:latin typeface="Cambria Math" panose="02040503050406030204" pitchFamily="18" charset="0"/>
                              </a:rPr>
                              <m:t>2</m:t>
                            </m:r>
                          </m:sub>
                        </m:sSub>
                      </m:oMath>
                    </m:oMathPara>
                  </a14:m>
                  <a:endParaRPr sz="1600"/>
                </a:p>
              </p:txBody>
            </p:sp>
          </mc:Choice>
          <mc:Fallback xmlns="">
            <p:sp>
              <p:nvSpPr>
                <p:cNvPr id="26" name="Rectangle">
                  <a:extLst>
                    <a:ext uri="{FF2B5EF4-FFF2-40B4-BE49-F238E27FC236}">
                      <a16:creationId xmlns:a16="http://schemas.microsoft.com/office/drawing/2014/main" id="{F955D8C1-A3F9-823D-8E73-DBD92D9F39C0}"/>
                    </a:ext>
                  </a:extLst>
                </p:cNvPr>
                <p:cNvSpPr>
                  <a:spLocks noRot="1" noChangeAspect="1" noMove="1" noResize="1" noEditPoints="1" noAdjustHandles="1" noChangeArrowheads="1" noChangeShapeType="1" noTextEdit="1"/>
                </p:cNvSpPr>
                <p:nvPr/>
              </p:nvSpPr>
              <p:spPr>
                <a:xfrm>
                  <a:off x="9825117" y="5291280"/>
                  <a:ext cx="210932" cy="98476"/>
                </a:xfrm>
                <a:prstGeom prst="rect">
                  <a:avLst/>
                </a:prstGeom>
                <a:blipFill>
                  <a:blip r:embed="rId9"/>
                  <a:stretch>
                    <a:fillRect b="-15385"/>
                  </a:stretch>
                </a:blipFill>
                <a:ln w="19050" cap="flat">
                  <a:solidFill>
                    <a:srgbClr val="000000"/>
                  </a:solidFill>
                  <a:prstDash val="solid"/>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a:extLst>
                    <a:ext uri="{FF2B5EF4-FFF2-40B4-BE49-F238E27FC236}">
                      <a16:creationId xmlns:a16="http://schemas.microsoft.com/office/drawing/2014/main" id="{604D5D92-8B16-B184-D30F-116DC5A6B9C9}"/>
                    </a:ext>
                  </a:extLst>
                </p:cNvPr>
                <p:cNvSpPr/>
                <p:nvPr/>
              </p:nvSpPr>
              <p:spPr>
                <a:xfrm>
                  <a:off x="9825117" y="5418508"/>
                  <a:ext cx="210932" cy="98476"/>
                </a:xfrm>
                <a:prstGeom prst="rect">
                  <a:avLst/>
                </a:prstGeom>
                <a:noFill/>
                <a:ln w="1905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14:m>
                    <m:oMathPara xmlns:m="http://schemas.openxmlformats.org/officeDocument/2006/math">
                      <m:oMathParaPr>
                        <m:jc m:val="centerGroup"/>
                      </m:oMathParaPr>
                      <m:oMath xmlns:m="http://schemas.openxmlformats.org/officeDocument/2006/math">
                        <m:sSub>
                          <m:sSubPr>
                            <m:ctrlPr>
                              <a:rPr lang="ar-AE" sz="1000" i="1" smtClean="0">
                                <a:solidFill>
                                  <a:srgbClr val="000000"/>
                                </a:solidFill>
                                <a:latin typeface="Cambria Math" panose="02040503050406030204" pitchFamily="18" charset="0"/>
                              </a:rPr>
                            </m:ctrlPr>
                          </m:sSubPr>
                          <m:e>
                            <m:r>
                              <a:rPr lang="ar-AE" sz="1000" i="1">
                                <a:solidFill>
                                  <a:srgbClr val="000000"/>
                                </a:solidFill>
                                <a:latin typeface="Cambria Math" panose="02040503050406030204" pitchFamily="18" charset="0"/>
                              </a:rPr>
                              <m:t>𝑠</m:t>
                            </m:r>
                          </m:e>
                          <m:sub>
                            <m:r>
                              <a:rPr lang="en-US" sz="1000" b="0" i="1" smtClean="0">
                                <a:solidFill>
                                  <a:srgbClr val="000000"/>
                                </a:solidFill>
                                <a:latin typeface="Cambria Math" panose="02040503050406030204" pitchFamily="18" charset="0"/>
                              </a:rPr>
                              <m:t>3</m:t>
                            </m:r>
                          </m:sub>
                        </m:sSub>
                      </m:oMath>
                    </m:oMathPara>
                  </a14:m>
                  <a:endParaRPr sz="1000"/>
                </a:p>
              </p:txBody>
            </p:sp>
          </mc:Choice>
          <mc:Fallback xmlns="">
            <p:sp>
              <p:nvSpPr>
                <p:cNvPr id="27" name="Rectangle">
                  <a:extLst>
                    <a:ext uri="{FF2B5EF4-FFF2-40B4-BE49-F238E27FC236}">
                      <a16:creationId xmlns:a16="http://schemas.microsoft.com/office/drawing/2014/main" id="{604D5D92-8B16-B184-D30F-116DC5A6B9C9}"/>
                    </a:ext>
                  </a:extLst>
                </p:cNvPr>
                <p:cNvSpPr>
                  <a:spLocks noRot="1" noChangeAspect="1" noMove="1" noResize="1" noEditPoints="1" noAdjustHandles="1" noChangeArrowheads="1" noChangeShapeType="1" noTextEdit="1"/>
                </p:cNvSpPr>
                <p:nvPr/>
              </p:nvSpPr>
              <p:spPr>
                <a:xfrm>
                  <a:off x="9825117" y="5418508"/>
                  <a:ext cx="210932" cy="98476"/>
                </a:xfrm>
                <a:prstGeom prst="rect">
                  <a:avLst/>
                </a:prstGeom>
                <a:blipFill>
                  <a:blip r:embed="rId10"/>
                  <a:stretch>
                    <a:fillRect b="-7692"/>
                  </a:stretch>
                </a:blipFill>
                <a:ln w="19050" cap="flat">
                  <a:solidFill>
                    <a:srgbClr val="000000"/>
                  </a:solidFill>
                  <a:prstDash val="solid"/>
                  <a:miter lim="400000"/>
                </a:ln>
                <a:effectLst/>
              </p:spPr>
              <p:txBody>
                <a:bodyPr/>
                <a:lstStyle/>
                <a:p>
                  <a:r>
                    <a:rPr lang="en-US">
                      <a:noFill/>
                    </a:rPr>
                    <a:t> </a:t>
                  </a:r>
                </a:p>
              </p:txBody>
            </p:sp>
          </mc:Fallback>
        </mc:AlternateContent>
        <p:sp>
          <p:nvSpPr>
            <p:cNvPr id="28" name="Rectangle">
              <a:extLst>
                <a:ext uri="{FF2B5EF4-FFF2-40B4-BE49-F238E27FC236}">
                  <a16:creationId xmlns:a16="http://schemas.microsoft.com/office/drawing/2014/main" id="{32796982-BB8B-04B0-8935-2FC29821182D}"/>
                </a:ext>
              </a:extLst>
            </p:cNvPr>
            <p:cNvSpPr/>
            <p:nvPr/>
          </p:nvSpPr>
          <p:spPr>
            <a:xfrm>
              <a:off x="9825117" y="5545735"/>
              <a:ext cx="210932" cy="98476"/>
            </a:xfrm>
            <a:prstGeom prst="rect">
              <a:avLst/>
            </a:prstGeom>
            <a:noFill/>
            <a:ln w="19050" cap="flat">
              <a:solidFill>
                <a:srgbClr val="000000"/>
              </a:solidFill>
              <a:prstDash val="solid"/>
              <a:miter lim="400000"/>
            </a:ln>
            <a:effectLst/>
          </p:spPr>
          <p:txBody>
            <a:bodyPr wrap="square" lIns="0" tIns="0" rIns="0" bIns="0" numCol="1" anchor="ctr">
              <a:noAutofit/>
            </a:bodyPr>
            <a:lstStyle/>
            <a:p>
              <a:pPr algn="ctr">
                <a:defRPr sz="3200" b="0">
                  <a:solidFill>
                    <a:srgbClr val="FFFFFF"/>
                  </a:solidFill>
                  <a:latin typeface="+mn-lt"/>
                  <a:ea typeface="+mn-ea"/>
                  <a:cs typeface="+mn-cs"/>
                  <a:sym typeface="Helvetica Neue Medium"/>
                </a:defRPr>
              </a:pPr>
              <a:r>
                <a:rPr lang="en-US" sz="1000">
                  <a:solidFill>
                    <a:sysClr val="windowText" lastClr="000000"/>
                  </a:solidFill>
                </a:rPr>
                <a:t>…</a:t>
              </a:r>
              <a:endParaRPr sz="1000">
                <a:solidFill>
                  <a:sysClr val="windowText" lastClr="000000"/>
                </a:solidFill>
              </a:endParaRPr>
            </a:p>
          </p:txBody>
        </p:sp>
        <p:sp>
          <p:nvSpPr>
            <p:cNvPr id="29" name="Line">
              <a:extLst>
                <a:ext uri="{FF2B5EF4-FFF2-40B4-BE49-F238E27FC236}">
                  <a16:creationId xmlns:a16="http://schemas.microsoft.com/office/drawing/2014/main" id="{0AF13537-550B-F659-BFE3-31E5C236DACE}"/>
                </a:ext>
              </a:extLst>
            </p:cNvPr>
            <p:cNvSpPr/>
            <p:nvPr/>
          </p:nvSpPr>
          <p:spPr>
            <a:xfrm>
              <a:off x="9936515" y="4859707"/>
              <a:ext cx="0" cy="138690"/>
            </a:xfrm>
            <a:prstGeom prst="line">
              <a:avLst/>
            </a:prstGeom>
            <a:noFill/>
            <a:ln w="1905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34" name="Line">
              <a:extLst>
                <a:ext uri="{FF2B5EF4-FFF2-40B4-BE49-F238E27FC236}">
                  <a16:creationId xmlns:a16="http://schemas.microsoft.com/office/drawing/2014/main" id="{05640EF3-86F4-6B2C-C76D-DC487DBF4B0D}"/>
                </a:ext>
              </a:extLst>
            </p:cNvPr>
            <p:cNvSpPr/>
            <p:nvPr/>
          </p:nvSpPr>
          <p:spPr>
            <a:xfrm>
              <a:off x="9925590" y="5680360"/>
              <a:ext cx="0" cy="138690"/>
            </a:xfrm>
            <a:prstGeom prst="line">
              <a:avLst/>
            </a:prstGeom>
            <a:noFill/>
            <a:ln w="1905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grpSp>
      <p:grpSp>
        <p:nvGrpSpPr>
          <p:cNvPr id="49" name="Group 48">
            <a:extLst>
              <a:ext uri="{FF2B5EF4-FFF2-40B4-BE49-F238E27FC236}">
                <a16:creationId xmlns:a16="http://schemas.microsoft.com/office/drawing/2014/main" id="{0CF3BBEA-CC9C-310F-2717-30BBF46CAC8D}"/>
              </a:ext>
            </a:extLst>
          </p:cNvPr>
          <p:cNvGrpSpPr/>
          <p:nvPr/>
        </p:nvGrpSpPr>
        <p:grpSpPr>
          <a:xfrm>
            <a:off x="8984491" y="4773393"/>
            <a:ext cx="2263032" cy="962457"/>
            <a:chOff x="8481969" y="5630477"/>
            <a:chExt cx="2263032" cy="962457"/>
          </a:xfrm>
        </p:grpSpPr>
        <p:pic>
          <p:nvPicPr>
            <p:cNvPr id="30" name="Picture 29">
              <a:extLst>
                <a:ext uri="{FF2B5EF4-FFF2-40B4-BE49-F238E27FC236}">
                  <a16:creationId xmlns:a16="http://schemas.microsoft.com/office/drawing/2014/main" id="{BB2AD62E-47C5-1D8C-3CCD-BBDB3BDC9A57}"/>
                </a:ext>
              </a:extLst>
            </p:cNvPr>
            <p:cNvPicPr>
              <a:picLocks noChangeAspect="1"/>
            </p:cNvPicPr>
            <p:nvPr/>
          </p:nvPicPr>
          <p:blipFill rotWithShape="1">
            <a:blip r:embed="rId11"/>
            <a:srcRect l="8528" t="8532" r="61446" b="81600"/>
            <a:stretch/>
          </p:blipFill>
          <p:spPr>
            <a:xfrm>
              <a:off x="8481969" y="5630477"/>
              <a:ext cx="2263032" cy="962457"/>
            </a:xfrm>
            <a:prstGeom prst="rect">
              <a:avLst/>
            </a:prstGeom>
          </p:spPr>
        </p:pic>
        <mc:AlternateContent xmlns:mc="http://schemas.openxmlformats.org/markup-compatibility/2006" xmlns:a14="http://schemas.microsoft.com/office/drawing/2010/main">
          <mc:Choice Requires="a14">
            <p:sp>
              <p:nvSpPr>
                <p:cNvPr id="43" name="Rectangle">
                  <a:extLst>
                    <a:ext uri="{FF2B5EF4-FFF2-40B4-BE49-F238E27FC236}">
                      <a16:creationId xmlns:a16="http://schemas.microsoft.com/office/drawing/2014/main" id="{3C613028-D82C-A82B-9DB9-7468ED11B462}"/>
                    </a:ext>
                  </a:extLst>
                </p:cNvPr>
                <p:cNvSpPr/>
                <p:nvPr/>
              </p:nvSpPr>
              <p:spPr>
                <a:xfrm>
                  <a:off x="10272805" y="5779448"/>
                  <a:ext cx="417230" cy="153933"/>
                </a:xfrm>
                <a:prstGeom prst="rect">
                  <a:avLst/>
                </a:prstGeom>
                <a:solidFill>
                  <a:schemeClr val="bg1"/>
                </a:solidFill>
                <a:ln w="19050" cap="flat">
                  <a:no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14:m>
                    <m:oMathPara xmlns:m="http://schemas.openxmlformats.org/officeDocument/2006/math">
                      <m:oMathParaPr>
                        <m:jc m:val="centerGroup"/>
                      </m:oMathParaPr>
                      <m:oMath xmlns:m="http://schemas.openxmlformats.org/officeDocument/2006/math">
                        <m:sSub>
                          <m:sSubPr>
                            <m:ctrlPr>
                              <a:rPr lang="ar-AE" sz="1050" i="1" smtClean="0">
                                <a:solidFill>
                                  <a:srgbClr val="000000"/>
                                </a:solidFill>
                                <a:latin typeface="Cambria Math" panose="02040503050406030204" pitchFamily="18" charset="0"/>
                              </a:rPr>
                            </m:ctrlPr>
                          </m:sSubPr>
                          <m:e>
                            <m:r>
                              <a:rPr lang="ar-AE" sz="1050" i="1">
                                <a:solidFill>
                                  <a:srgbClr val="000000"/>
                                </a:solidFill>
                                <a:latin typeface="Cambria Math" panose="02040503050406030204" pitchFamily="18" charset="0"/>
                              </a:rPr>
                              <m:t>𝑠</m:t>
                            </m:r>
                          </m:e>
                          <m:sub>
                            <m:r>
                              <a:rPr lang="ar-AE" sz="1050" i="1" smtClean="0">
                                <a:solidFill>
                                  <a:srgbClr val="000000"/>
                                </a:solidFill>
                                <a:latin typeface="Cambria Math" panose="02040503050406030204" pitchFamily="18" charset="0"/>
                              </a:rPr>
                              <m:t>0</m:t>
                            </m:r>
                          </m:sub>
                        </m:sSub>
                      </m:oMath>
                    </m:oMathPara>
                  </a14:m>
                  <a:endParaRPr sz="1100"/>
                </a:p>
              </p:txBody>
            </p:sp>
          </mc:Choice>
          <mc:Fallback xmlns="">
            <p:sp>
              <p:nvSpPr>
                <p:cNvPr id="43" name="Rectangle">
                  <a:extLst>
                    <a:ext uri="{FF2B5EF4-FFF2-40B4-BE49-F238E27FC236}">
                      <a16:creationId xmlns:a16="http://schemas.microsoft.com/office/drawing/2014/main" id="{3C613028-D82C-A82B-9DB9-7468ED11B462}"/>
                    </a:ext>
                  </a:extLst>
                </p:cNvPr>
                <p:cNvSpPr>
                  <a:spLocks noRot="1" noChangeAspect="1" noMove="1" noResize="1" noEditPoints="1" noAdjustHandles="1" noChangeArrowheads="1" noChangeShapeType="1" noTextEdit="1"/>
                </p:cNvSpPr>
                <p:nvPr/>
              </p:nvSpPr>
              <p:spPr>
                <a:xfrm>
                  <a:off x="10272805" y="5779448"/>
                  <a:ext cx="417230" cy="153933"/>
                </a:xfrm>
                <a:prstGeom prst="rect">
                  <a:avLst/>
                </a:prstGeom>
                <a:blipFill>
                  <a:blip r:embed="rId12"/>
                  <a:stretch>
                    <a:fillRect b="-23077"/>
                  </a:stretch>
                </a:blipFill>
                <a:ln w="19050" cap="flat">
                  <a:noFill/>
                  <a:prstDash val="solid"/>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a:extLst>
                    <a:ext uri="{FF2B5EF4-FFF2-40B4-BE49-F238E27FC236}">
                      <a16:creationId xmlns:a16="http://schemas.microsoft.com/office/drawing/2014/main" id="{4FF139B7-4F5C-BBCA-1159-A4EBFFE9809C}"/>
                    </a:ext>
                  </a:extLst>
                </p:cNvPr>
                <p:cNvSpPr/>
                <p:nvPr/>
              </p:nvSpPr>
              <p:spPr>
                <a:xfrm>
                  <a:off x="10272805" y="5950451"/>
                  <a:ext cx="417230" cy="153933"/>
                </a:xfrm>
                <a:prstGeom prst="rect">
                  <a:avLst/>
                </a:prstGeom>
                <a:solidFill>
                  <a:schemeClr val="bg1"/>
                </a:solidFill>
                <a:ln w="19050" cap="flat">
                  <a:no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14:m>
                    <m:oMathPara xmlns:m="http://schemas.openxmlformats.org/officeDocument/2006/math">
                      <m:oMathParaPr>
                        <m:jc m:val="centerGroup"/>
                      </m:oMathParaPr>
                      <m:oMath xmlns:m="http://schemas.openxmlformats.org/officeDocument/2006/math">
                        <m:sSub>
                          <m:sSubPr>
                            <m:ctrlPr>
                              <a:rPr lang="ar-AE" sz="1050" i="1" smtClean="0">
                                <a:solidFill>
                                  <a:srgbClr val="000000"/>
                                </a:solidFill>
                                <a:latin typeface="Cambria Math" panose="02040503050406030204" pitchFamily="18" charset="0"/>
                              </a:rPr>
                            </m:ctrlPr>
                          </m:sSubPr>
                          <m:e>
                            <m:r>
                              <a:rPr lang="ar-AE" sz="1050" i="1">
                                <a:solidFill>
                                  <a:srgbClr val="000000"/>
                                </a:solidFill>
                                <a:latin typeface="Cambria Math" panose="02040503050406030204" pitchFamily="18" charset="0"/>
                              </a:rPr>
                              <m:t>𝑠</m:t>
                            </m:r>
                          </m:e>
                          <m:sub>
                            <m:r>
                              <a:rPr lang="en-US" sz="1050" b="0" i="1" smtClean="0">
                                <a:solidFill>
                                  <a:srgbClr val="000000"/>
                                </a:solidFill>
                                <a:latin typeface="Cambria Math" panose="02040503050406030204" pitchFamily="18" charset="0"/>
                              </a:rPr>
                              <m:t>1</m:t>
                            </m:r>
                          </m:sub>
                        </m:sSub>
                      </m:oMath>
                    </m:oMathPara>
                  </a14:m>
                  <a:endParaRPr sz="1050"/>
                </a:p>
              </p:txBody>
            </p:sp>
          </mc:Choice>
          <mc:Fallback xmlns="">
            <p:sp>
              <p:nvSpPr>
                <p:cNvPr id="44" name="Rectangle">
                  <a:extLst>
                    <a:ext uri="{FF2B5EF4-FFF2-40B4-BE49-F238E27FC236}">
                      <a16:creationId xmlns:a16="http://schemas.microsoft.com/office/drawing/2014/main" id="{4FF139B7-4F5C-BBCA-1159-A4EBFFE9809C}"/>
                    </a:ext>
                  </a:extLst>
                </p:cNvPr>
                <p:cNvSpPr>
                  <a:spLocks noRot="1" noChangeAspect="1" noMove="1" noResize="1" noEditPoints="1" noAdjustHandles="1" noChangeArrowheads="1" noChangeShapeType="1" noTextEdit="1"/>
                </p:cNvSpPr>
                <p:nvPr/>
              </p:nvSpPr>
              <p:spPr>
                <a:xfrm>
                  <a:off x="10272805" y="5950451"/>
                  <a:ext cx="417230" cy="153933"/>
                </a:xfrm>
                <a:prstGeom prst="rect">
                  <a:avLst/>
                </a:prstGeom>
                <a:blipFill>
                  <a:blip r:embed="rId13"/>
                  <a:stretch>
                    <a:fillRect b="-15385"/>
                  </a:stretch>
                </a:blipFill>
                <a:ln w="19050" cap="flat">
                  <a:noFill/>
                  <a:prstDash val="solid"/>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a:extLst>
                    <a:ext uri="{FF2B5EF4-FFF2-40B4-BE49-F238E27FC236}">
                      <a16:creationId xmlns:a16="http://schemas.microsoft.com/office/drawing/2014/main" id="{C90C9769-3FFD-B49C-CFA5-10885C146C68}"/>
                    </a:ext>
                  </a:extLst>
                </p:cNvPr>
                <p:cNvSpPr/>
                <p:nvPr/>
              </p:nvSpPr>
              <p:spPr>
                <a:xfrm>
                  <a:off x="10272805" y="6119691"/>
                  <a:ext cx="417230" cy="153933"/>
                </a:xfrm>
                <a:prstGeom prst="rect">
                  <a:avLst/>
                </a:prstGeom>
                <a:solidFill>
                  <a:schemeClr val="bg1"/>
                </a:solidFill>
                <a:ln w="19050" cap="flat">
                  <a:no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14:m>
                    <m:oMathPara xmlns:m="http://schemas.openxmlformats.org/officeDocument/2006/math">
                      <m:oMathParaPr>
                        <m:jc m:val="centerGroup"/>
                      </m:oMathParaPr>
                      <m:oMath xmlns:m="http://schemas.openxmlformats.org/officeDocument/2006/math">
                        <m:sSub>
                          <m:sSubPr>
                            <m:ctrlPr>
                              <a:rPr lang="ar-AE" sz="1000" i="1" smtClean="0">
                                <a:solidFill>
                                  <a:srgbClr val="000000"/>
                                </a:solidFill>
                                <a:latin typeface="Cambria Math" panose="02040503050406030204" pitchFamily="18" charset="0"/>
                              </a:rPr>
                            </m:ctrlPr>
                          </m:sSubPr>
                          <m:e>
                            <m:r>
                              <a:rPr lang="ar-AE" sz="1000" i="1">
                                <a:solidFill>
                                  <a:srgbClr val="000000"/>
                                </a:solidFill>
                                <a:latin typeface="Cambria Math" panose="02040503050406030204" pitchFamily="18" charset="0"/>
                              </a:rPr>
                              <m:t>𝑠</m:t>
                            </m:r>
                          </m:e>
                          <m:sub>
                            <m:r>
                              <a:rPr lang="en-US" sz="1000" b="0" i="1" smtClean="0">
                                <a:solidFill>
                                  <a:srgbClr val="000000"/>
                                </a:solidFill>
                                <a:latin typeface="Cambria Math" panose="02040503050406030204" pitchFamily="18" charset="0"/>
                              </a:rPr>
                              <m:t>2</m:t>
                            </m:r>
                          </m:sub>
                        </m:sSub>
                      </m:oMath>
                    </m:oMathPara>
                  </a14:m>
                  <a:endParaRPr sz="1600"/>
                </a:p>
              </p:txBody>
            </p:sp>
          </mc:Choice>
          <mc:Fallback xmlns="">
            <p:sp>
              <p:nvSpPr>
                <p:cNvPr id="45" name="Rectangle">
                  <a:extLst>
                    <a:ext uri="{FF2B5EF4-FFF2-40B4-BE49-F238E27FC236}">
                      <a16:creationId xmlns:a16="http://schemas.microsoft.com/office/drawing/2014/main" id="{C90C9769-3FFD-B49C-CFA5-10885C146C68}"/>
                    </a:ext>
                  </a:extLst>
                </p:cNvPr>
                <p:cNvSpPr>
                  <a:spLocks noRot="1" noChangeAspect="1" noMove="1" noResize="1" noEditPoints="1" noAdjustHandles="1" noChangeArrowheads="1" noChangeShapeType="1" noTextEdit="1"/>
                </p:cNvSpPr>
                <p:nvPr/>
              </p:nvSpPr>
              <p:spPr>
                <a:xfrm>
                  <a:off x="10272805" y="6119691"/>
                  <a:ext cx="417230" cy="153933"/>
                </a:xfrm>
                <a:prstGeom prst="rect">
                  <a:avLst/>
                </a:prstGeom>
                <a:blipFill>
                  <a:blip r:embed="rId14"/>
                  <a:stretch>
                    <a:fillRect b="-15385"/>
                  </a:stretch>
                </a:blipFill>
                <a:ln w="19050" cap="flat">
                  <a:noFill/>
                  <a:prstDash val="solid"/>
                  <a:miter lim="400000"/>
                </a:ln>
                <a:effectLst/>
              </p:spPr>
              <p:txBody>
                <a:bodyPr/>
                <a:lstStyle/>
                <a:p>
                  <a:r>
                    <a:rPr lang="en-US">
                      <a:noFill/>
                    </a:rPr>
                    <a:t> </a:t>
                  </a:r>
                </a:p>
              </p:txBody>
            </p:sp>
          </mc:Fallback>
        </mc:AlternateContent>
        <p:sp>
          <p:nvSpPr>
            <p:cNvPr id="47" name="Rectangle">
              <a:extLst>
                <a:ext uri="{FF2B5EF4-FFF2-40B4-BE49-F238E27FC236}">
                  <a16:creationId xmlns:a16="http://schemas.microsoft.com/office/drawing/2014/main" id="{961A0FAE-CE07-357A-0B8C-225439CD553E}"/>
                </a:ext>
              </a:extLst>
            </p:cNvPr>
            <p:cNvSpPr/>
            <p:nvPr/>
          </p:nvSpPr>
          <p:spPr>
            <a:xfrm>
              <a:off x="10272805" y="6289288"/>
              <a:ext cx="417230" cy="153933"/>
            </a:xfrm>
            <a:prstGeom prst="rect">
              <a:avLst/>
            </a:prstGeom>
            <a:solidFill>
              <a:schemeClr val="bg1"/>
            </a:solidFill>
            <a:ln w="19050" cap="flat">
              <a:noFill/>
              <a:prstDash val="solid"/>
              <a:miter lim="400000"/>
            </a:ln>
            <a:effectLst/>
          </p:spPr>
          <p:txBody>
            <a:bodyPr wrap="square" lIns="0" tIns="0" rIns="0" bIns="0" numCol="1" anchor="ctr">
              <a:noAutofit/>
            </a:bodyPr>
            <a:lstStyle/>
            <a:p>
              <a:pPr algn="ctr">
                <a:defRPr sz="3200" b="0">
                  <a:solidFill>
                    <a:srgbClr val="FFFFFF"/>
                  </a:solidFill>
                  <a:latin typeface="+mn-lt"/>
                  <a:ea typeface="+mn-ea"/>
                  <a:cs typeface="+mn-cs"/>
                  <a:sym typeface="Helvetica Neue Medium"/>
                </a:defRPr>
              </a:pPr>
              <a:r>
                <a:rPr lang="en-US" sz="1000">
                  <a:solidFill>
                    <a:sysClr val="windowText" lastClr="000000"/>
                  </a:solidFill>
                </a:rPr>
                <a:t>…</a:t>
              </a:r>
              <a:endParaRPr sz="1000">
                <a:solidFill>
                  <a:sysClr val="windowText" lastClr="000000"/>
                </a:solidFill>
              </a:endParaRPr>
            </a:p>
          </p:txBody>
        </p:sp>
      </p:grpSp>
      <mc:AlternateContent xmlns:mc="http://schemas.openxmlformats.org/markup-compatibility/2006" xmlns:a14="http://schemas.microsoft.com/office/drawing/2010/main">
        <mc:Choice Requires="a14">
          <p:graphicFrame>
            <p:nvGraphicFramePr>
              <p:cNvPr id="48" name="Table">
                <a:extLst>
                  <a:ext uri="{FF2B5EF4-FFF2-40B4-BE49-F238E27FC236}">
                    <a16:creationId xmlns:a16="http://schemas.microsoft.com/office/drawing/2014/main" id="{6D3283E9-8240-E397-16EC-5C956C6D24C8}"/>
                  </a:ext>
                </a:extLst>
              </p:cNvPr>
              <p:cNvGraphicFramePr/>
              <p:nvPr>
                <p:extLst>
                  <p:ext uri="{D42A27DB-BD31-4B8C-83A1-F6EECF244321}">
                    <p14:modId xmlns:p14="http://schemas.microsoft.com/office/powerpoint/2010/main" val="221541274"/>
                  </p:ext>
                </p:extLst>
              </p:nvPr>
            </p:nvGraphicFramePr>
            <p:xfrm>
              <a:off x="8225782" y="4863609"/>
              <a:ext cx="618491" cy="762000"/>
            </p:xfrm>
            <a:graphic>
              <a:graphicData uri="http://schemas.openxmlformats.org/drawingml/2006/table">
                <a:tbl>
                  <a:tblPr bandRow="1"/>
                  <a:tblGrid>
                    <a:gridCol w="146542">
                      <a:extLst>
                        <a:ext uri="{9D8B030D-6E8A-4147-A177-3AD203B41FA5}">
                          <a16:colId xmlns:a16="http://schemas.microsoft.com/office/drawing/2014/main" val="20000"/>
                        </a:ext>
                      </a:extLst>
                    </a:gridCol>
                    <a:gridCol w="471949">
                      <a:extLst>
                        <a:ext uri="{9D8B030D-6E8A-4147-A177-3AD203B41FA5}">
                          <a16:colId xmlns:a16="http://schemas.microsoft.com/office/drawing/2014/main" val="20001"/>
                        </a:ext>
                      </a:extLst>
                    </a:gridCol>
                  </a:tblGrid>
                  <a:tr h="123571">
                    <a:tc>
                      <a:txBody>
                        <a:bodyPr/>
                        <a:lstStyle/>
                        <a:p>
                          <a:pPr algn="ctr" defTabSz="914400">
                            <a:defRPr sz="1800"/>
                          </a:pPr>
                          <a:endParaRPr sz="1000">
                            <a:latin typeface="Menlo Regular"/>
                            <a:ea typeface="Menlo Regular"/>
                            <a:cs typeface="Menlo Regular"/>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14:m>
                            <m:oMathPara xmlns:m="http://schemas.openxmlformats.org/officeDocument/2006/math">
                              <m:oMathParaPr>
                                <m:jc m:val="centerGroup"/>
                              </m:oMathParaPr>
                              <m:oMath xmlns:m="http://schemas.openxmlformats.org/officeDocument/2006/math">
                                <m:sSub>
                                  <m:sSubPr>
                                    <m:ctrlPr>
                                      <a:rPr lang="ar-AE" sz="1000" i="1" smtClean="0">
                                        <a:solidFill>
                                          <a:srgbClr val="000000"/>
                                        </a:solidFill>
                                        <a:latin typeface="Cambria Math" panose="02040503050406030204" pitchFamily="18" charset="0"/>
                                      </a:rPr>
                                    </m:ctrlPr>
                                  </m:sSubPr>
                                  <m:e>
                                    <m:r>
                                      <a:rPr lang="ar-AE" sz="1000" i="1">
                                        <a:solidFill>
                                          <a:srgbClr val="000000"/>
                                        </a:solidFill>
                                        <a:latin typeface="Cambria Math" panose="02040503050406030204" pitchFamily="18" charset="0"/>
                                      </a:rPr>
                                      <m:t>𝑠</m:t>
                                    </m:r>
                                  </m:e>
                                  <m:sub>
                                    <m:r>
                                      <a:rPr lang="ar-AE" sz="1000" i="1" smtClean="0">
                                        <a:solidFill>
                                          <a:srgbClr val="000000"/>
                                        </a:solidFill>
                                        <a:latin typeface="Cambria Math" panose="02040503050406030204" pitchFamily="18" charset="0"/>
                                      </a:rPr>
                                      <m:t>0</m:t>
                                    </m:r>
                                  </m:sub>
                                </m:sSub>
                              </m:oMath>
                            </m:oMathPara>
                          </a14:m>
                          <a:endParaRPr sz="1000">
                            <a:latin typeface="Menlo Regular"/>
                            <a:ea typeface="Menlo Regular"/>
                            <a:cs typeface="Menlo Regular"/>
                            <a:sym typeface="Menlo Regular"/>
                          </a:endParaRPr>
                        </a:p>
                      </a:txBody>
                      <a:tcPr marL="0" marR="0" marT="0" marB="0" anchor="ctr" horzOverflow="overflow">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3571">
                    <a:tc>
                      <a:txBody>
                        <a:bodyPr/>
                        <a:lstStyle/>
                        <a:p>
                          <a:pPr algn="ctr" defTabSz="914400">
                            <a:defRPr sz="1800"/>
                          </a:pPr>
                          <a:endParaRPr sz="1000">
                            <a:latin typeface="Menlo Regular"/>
                            <a:ea typeface="Menlo Regular"/>
                            <a:cs typeface="Menlo Regular"/>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14:m>
                            <m:oMathPara xmlns:m="http://schemas.openxmlformats.org/officeDocument/2006/math">
                              <m:oMathParaPr>
                                <m:jc m:val="centerGroup"/>
                              </m:oMathParaPr>
                              <m:oMath xmlns:m="http://schemas.openxmlformats.org/officeDocument/2006/math">
                                <m:sSub>
                                  <m:sSubPr>
                                    <m:ctrlPr>
                                      <a:rPr lang="ar-AE" sz="1000" i="1" smtClean="0">
                                        <a:solidFill>
                                          <a:srgbClr val="000000"/>
                                        </a:solidFill>
                                        <a:latin typeface="Cambria Math" panose="02040503050406030204" pitchFamily="18" charset="0"/>
                                      </a:rPr>
                                    </m:ctrlPr>
                                  </m:sSubPr>
                                  <m:e>
                                    <m:r>
                                      <a:rPr lang="ar-AE" sz="1000" i="1">
                                        <a:solidFill>
                                          <a:srgbClr val="000000"/>
                                        </a:solidFill>
                                        <a:latin typeface="Cambria Math" panose="02040503050406030204" pitchFamily="18" charset="0"/>
                                      </a:rPr>
                                      <m:t>𝑠</m:t>
                                    </m:r>
                                  </m:e>
                                  <m:sub>
                                    <m:r>
                                      <a:rPr lang="en-US" sz="1000" b="0" i="1" smtClean="0">
                                        <a:solidFill>
                                          <a:srgbClr val="000000"/>
                                        </a:solidFill>
                                        <a:latin typeface="Cambria Math" panose="02040503050406030204" pitchFamily="18" charset="0"/>
                                      </a:rPr>
                                      <m:t>1</m:t>
                                    </m:r>
                                  </m:sub>
                                </m:sSub>
                              </m:oMath>
                            </m:oMathPara>
                          </a14:m>
                          <a:endParaRPr sz="1000">
                            <a:latin typeface="Menlo Regular"/>
                            <a:ea typeface="Menlo Regular"/>
                            <a:cs typeface="Menlo Regular"/>
                            <a:sym typeface="Menlo Regular"/>
                          </a:endParaRPr>
                        </a:p>
                      </a:txBody>
                      <a:tcPr marL="0" marR="0" marT="0" marB="0" anchor="ctr" horzOverflow="overflow">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3571">
                    <a:tc>
                      <a:txBody>
                        <a:bodyPr/>
                        <a:lstStyle/>
                        <a:p>
                          <a:pPr algn="ctr" defTabSz="914400">
                            <a:defRPr sz="1800"/>
                          </a:pPr>
                          <a:endParaRPr sz="1000">
                            <a:latin typeface="Menlo Regular"/>
                            <a:ea typeface="Menlo Regular"/>
                            <a:cs typeface="Menlo Regular"/>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14:m>
                            <m:oMathPara xmlns:m="http://schemas.openxmlformats.org/officeDocument/2006/math">
                              <m:oMathParaPr>
                                <m:jc m:val="centerGroup"/>
                              </m:oMathParaPr>
                              <m:oMath xmlns:m="http://schemas.openxmlformats.org/officeDocument/2006/math">
                                <m:sSub>
                                  <m:sSubPr>
                                    <m:ctrlPr>
                                      <a:rPr lang="ar-AE" sz="1000" i="1" smtClean="0">
                                        <a:solidFill>
                                          <a:srgbClr val="000000"/>
                                        </a:solidFill>
                                        <a:latin typeface="Cambria Math" panose="02040503050406030204" pitchFamily="18" charset="0"/>
                                      </a:rPr>
                                    </m:ctrlPr>
                                  </m:sSubPr>
                                  <m:e>
                                    <m:r>
                                      <a:rPr lang="ar-AE" sz="1000" i="1">
                                        <a:solidFill>
                                          <a:srgbClr val="000000"/>
                                        </a:solidFill>
                                        <a:latin typeface="Cambria Math" panose="02040503050406030204" pitchFamily="18" charset="0"/>
                                      </a:rPr>
                                      <m:t>𝑠</m:t>
                                    </m:r>
                                  </m:e>
                                  <m:sub>
                                    <m:r>
                                      <a:rPr lang="en-US" sz="1000" b="0" i="1" smtClean="0">
                                        <a:solidFill>
                                          <a:srgbClr val="000000"/>
                                        </a:solidFill>
                                        <a:latin typeface="Cambria Math" panose="02040503050406030204" pitchFamily="18" charset="0"/>
                                      </a:rPr>
                                      <m:t>2</m:t>
                                    </m:r>
                                  </m:sub>
                                </m:sSub>
                              </m:oMath>
                            </m:oMathPara>
                          </a14:m>
                          <a:endParaRPr sz="1000">
                            <a:latin typeface="Menlo Regular"/>
                            <a:ea typeface="Menlo Regular"/>
                            <a:cs typeface="Menlo Regular"/>
                            <a:sym typeface="Menlo Regular"/>
                          </a:endParaRPr>
                        </a:p>
                      </a:txBody>
                      <a:tcPr marL="0" marR="0" marT="0" marB="0" anchor="ctr" horzOverflow="overflow">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3571">
                    <a:tc>
                      <a:txBody>
                        <a:bodyPr/>
                        <a:lstStyle/>
                        <a:p>
                          <a:pPr algn="ctr" defTabSz="914400">
                            <a:defRPr sz="1800"/>
                          </a:pPr>
                          <a:endParaRPr sz="1000">
                            <a:latin typeface="Menlo Regular"/>
                            <a:ea typeface="Menlo Regular"/>
                            <a:cs typeface="Menlo Regular"/>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14:m>
                            <m:oMathPara xmlns:m="http://schemas.openxmlformats.org/officeDocument/2006/math">
                              <m:oMathParaPr>
                                <m:jc m:val="centerGroup"/>
                              </m:oMathParaPr>
                              <m:oMath xmlns:m="http://schemas.openxmlformats.org/officeDocument/2006/math">
                                <m:sSub>
                                  <m:sSubPr>
                                    <m:ctrlPr>
                                      <a:rPr lang="ar-AE" sz="1000" i="1" smtClean="0">
                                        <a:solidFill>
                                          <a:srgbClr val="000000"/>
                                        </a:solidFill>
                                        <a:latin typeface="Cambria Math" panose="02040503050406030204" pitchFamily="18" charset="0"/>
                                      </a:rPr>
                                    </m:ctrlPr>
                                  </m:sSubPr>
                                  <m:e>
                                    <m:r>
                                      <a:rPr lang="ar-AE" sz="1000" i="1">
                                        <a:solidFill>
                                          <a:srgbClr val="000000"/>
                                        </a:solidFill>
                                        <a:latin typeface="Cambria Math" panose="02040503050406030204" pitchFamily="18" charset="0"/>
                                      </a:rPr>
                                      <m:t>𝑠</m:t>
                                    </m:r>
                                  </m:e>
                                  <m:sub>
                                    <m:r>
                                      <a:rPr lang="en-US" sz="1000" b="0" i="1" smtClean="0">
                                        <a:solidFill>
                                          <a:srgbClr val="000000"/>
                                        </a:solidFill>
                                        <a:latin typeface="Cambria Math" panose="02040503050406030204" pitchFamily="18" charset="0"/>
                                      </a:rPr>
                                      <m:t>3</m:t>
                                    </m:r>
                                  </m:sub>
                                </m:sSub>
                              </m:oMath>
                            </m:oMathPara>
                          </a14:m>
                          <a:endParaRPr sz="1000">
                            <a:latin typeface="Menlo Regular"/>
                            <a:ea typeface="Menlo Regular"/>
                            <a:cs typeface="Menlo Regular"/>
                            <a:sym typeface="Menlo Regular"/>
                          </a:endParaRPr>
                        </a:p>
                      </a:txBody>
                      <a:tcPr marL="0" marR="0" marT="0" marB="0" anchor="ctr" horzOverflow="overflow">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23571">
                    <a:tc>
                      <a:txBody>
                        <a:bodyPr/>
                        <a:lstStyle/>
                        <a:p>
                          <a:pPr algn="ctr" defTabSz="914400">
                            <a:defRPr sz="1800"/>
                          </a:pPr>
                          <a:endParaRPr sz="1000">
                            <a:latin typeface="Menlo Regular"/>
                            <a:ea typeface="Menlo Regular"/>
                            <a:cs typeface="Menlo Regular"/>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lang="en-US" sz="1000">
                              <a:latin typeface="Menlo Regular"/>
                              <a:ea typeface="Menlo Regular"/>
                              <a:cs typeface="Menlo Regular"/>
                              <a:sym typeface="Menlo Regular"/>
                            </a:rPr>
                            <a:t>…</a:t>
                          </a:r>
                          <a:endParaRPr sz="1000">
                            <a:latin typeface="Menlo Regular"/>
                            <a:ea typeface="Menlo Regular"/>
                            <a:cs typeface="Menlo Regular"/>
                            <a:sym typeface="Menlo Regular"/>
                          </a:endParaRPr>
                        </a:p>
                      </a:txBody>
                      <a:tcPr marL="0" marR="0" marT="0" marB="0" anchor="ctr" horzOverflow="overflow">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48" name="Table">
                <a:extLst>
                  <a:ext uri="{FF2B5EF4-FFF2-40B4-BE49-F238E27FC236}">
                    <a16:creationId xmlns:a16="http://schemas.microsoft.com/office/drawing/2014/main" id="{6D3283E9-8240-E397-16EC-5C956C6D24C8}"/>
                  </a:ext>
                </a:extLst>
              </p:cNvPr>
              <p:cNvGraphicFramePr/>
              <p:nvPr>
                <p:extLst>
                  <p:ext uri="{D42A27DB-BD31-4B8C-83A1-F6EECF244321}">
                    <p14:modId xmlns:p14="http://schemas.microsoft.com/office/powerpoint/2010/main" val="221541274"/>
                  </p:ext>
                </p:extLst>
              </p:nvPr>
            </p:nvGraphicFramePr>
            <p:xfrm>
              <a:off x="8225782" y="4863609"/>
              <a:ext cx="618491" cy="762000"/>
            </p:xfrm>
            <a:graphic>
              <a:graphicData uri="http://schemas.openxmlformats.org/drawingml/2006/table">
                <a:tbl>
                  <a:tblPr bandRow="1"/>
                  <a:tblGrid>
                    <a:gridCol w="146542">
                      <a:extLst>
                        <a:ext uri="{9D8B030D-6E8A-4147-A177-3AD203B41FA5}">
                          <a16:colId xmlns:a16="http://schemas.microsoft.com/office/drawing/2014/main" val="20000"/>
                        </a:ext>
                      </a:extLst>
                    </a:gridCol>
                    <a:gridCol w="471949">
                      <a:extLst>
                        <a:ext uri="{9D8B030D-6E8A-4147-A177-3AD203B41FA5}">
                          <a16:colId xmlns:a16="http://schemas.microsoft.com/office/drawing/2014/main" val="20001"/>
                        </a:ext>
                      </a:extLst>
                    </a:gridCol>
                  </a:tblGrid>
                  <a:tr h="152400">
                    <a:tc>
                      <a:txBody>
                        <a:bodyPr/>
                        <a:lstStyle/>
                        <a:p>
                          <a:pPr algn="ctr" defTabSz="914400">
                            <a:defRPr sz="1800"/>
                          </a:pPr>
                          <a:endParaRPr sz="1000">
                            <a:latin typeface="Menlo Regular"/>
                            <a:ea typeface="Menlo Regular"/>
                            <a:cs typeface="Menlo Regular"/>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endParaRPr lang="en-US"/>
                        </a:p>
                      </a:txBody>
                      <a:tcPr marL="0" marR="0" marT="0" marB="0" anchor="ctr" horzOverflow="overflow">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5"/>
                          <a:stretch>
                            <a:fillRect l="-31579" r="-2632" b="-466667"/>
                          </a:stretch>
                        </a:blipFill>
                      </a:tcPr>
                    </a:tc>
                    <a:extLst>
                      <a:ext uri="{0D108BD9-81ED-4DB2-BD59-A6C34878D82A}">
                        <a16:rowId xmlns:a16="http://schemas.microsoft.com/office/drawing/2014/main" val="10000"/>
                      </a:ext>
                    </a:extLst>
                  </a:tr>
                  <a:tr h="152400">
                    <a:tc>
                      <a:txBody>
                        <a:bodyPr/>
                        <a:lstStyle/>
                        <a:p>
                          <a:pPr algn="ctr" defTabSz="914400">
                            <a:defRPr sz="1800"/>
                          </a:pPr>
                          <a:endParaRPr sz="1000">
                            <a:latin typeface="Menlo Regular"/>
                            <a:ea typeface="Menlo Regular"/>
                            <a:cs typeface="Menlo Regular"/>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endParaRPr lang="en-US"/>
                        </a:p>
                      </a:txBody>
                      <a:tcPr marL="0" marR="0" marT="0" marB="0" anchor="ctr" horzOverflow="overflow">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5"/>
                          <a:stretch>
                            <a:fillRect l="-31579" t="-100000" r="-2632" b="-366667"/>
                          </a:stretch>
                        </a:blipFill>
                      </a:tcPr>
                    </a:tc>
                    <a:extLst>
                      <a:ext uri="{0D108BD9-81ED-4DB2-BD59-A6C34878D82A}">
                        <a16:rowId xmlns:a16="http://schemas.microsoft.com/office/drawing/2014/main" val="10001"/>
                      </a:ext>
                    </a:extLst>
                  </a:tr>
                  <a:tr h="152400">
                    <a:tc>
                      <a:txBody>
                        <a:bodyPr/>
                        <a:lstStyle/>
                        <a:p>
                          <a:pPr algn="ctr" defTabSz="914400">
                            <a:defRPr sz="1800"/>
                          </a:pPr>
                          <a:endParaRPr sz="1000">
                            <a:latin typeface="Menlo Regular"/>
                            <a:ea typeface="Menlo Regular"/>
                            <a:cs typeface="Menlo Regular"/>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endParaRPr lang="en-US"/>
                        </a:p>
                      </a:txBody>
                      <a:tcPr marL="0" marR="0" marT="0" marB="0" anchor="ctr" horzOverflow="overflow">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5"/>
                          <a:stretch>
                            <a:fillRect l="-31579" t="-184615" r="-2632" b="-238462"/>
                          </a:stretch>
                        </a:blipFill>
                      </a:tcPr>
                    </a:tc>
                    <a:extLst>
                      <a:ext uri="{0D108BD9-81ED-4DB2-BD59-A6C34878D82A}">
                        <a16:rowId xmlns:a16="http://schemas.microsoft.com/office/drawing/2014/main" val="10002"/>
                      </a:ext>
                    </a:extLst>
                  </a:tr>
                  <a:tr h="152400">
                    <a:tc>
                      <a:txBody>
                        <a:bodyPr/>
                        <a:lstStyle/>
                        <a:p>
                          <a:pPr algn="ctr" defTabSz="914400">
                            <a:defRPr sz="1800"/>
                          </a:pPr>
                          <a:endParaRPr sz="1000">
                            <a:latin typeface="Menlo Regular"/>
                            <a:ea typeface="Menlo Regular"/>
                            <a:cs typeface="Menlo Regular"/>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endParaRPr lang="en-US"/>
                        </a:p>
                      </a:txBody>
                      <a:tcPr marL="0" marR="0" marT="0" marB="0" anchor="ctr" horzOverflow="overflow">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5"/>
                          <a:stretch>
                            <a:fillRect l="-31579" t="-308333" r="-2632" b="-158333"/>
                          </a:stretch>
                        </a:blipFill>
                      </a:tcPr>
                    </a:tc>
                    <a:extLst>
                      <a:ext uri="{0D108BD9-81ED-4DB2-BD59-A6C34878D82A}">
                        <a16:rowId xmlns:a16="http://schemas.microsoft.com/office/drawing/2014/main" val="10003"/>
                      </a:ext>
                    </a:extLst>
                  </a:tr>
                  <a:tr h="152400">
                    <a:tc>
                      <a:txBody>
                        <a:bodyPr/>
                        <a:lstStyle/>
                        <a:p>
                          <a:pPr algn="ctr" defTabSz="914400">
                            <a:defRPr sz="1800"/>
                          </a:pPr>
                          <a:endParaRPr sz="1000">
                            <a:latin typeface="Menlo Regular"/>
                            <a:ea typeface="Menlo Regular"/>
                            <a:cs typeface="Menlo Regular"/>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lang="en-US" sz="1000">
                              <a:latin typeface="Menlo Regular"/>
                              <a:ea typeface="Menlo Regular"/>
                              <a:cs typeface="Menlo Regular"/>
                              <a:sym typeface="Menlo Regular"/>
                            </a:rPr>
                            <a:t>…</a:t>
                          </a:r>
                          <a:endParaRPr sz="1000">
                            <a:latin typeface="Menlo Regular"/>
                            <a:ea typeface="Menlo Regular"/>
                            <a:cs typeface="Menlo Regular"/>
                            <a:sym typeface="Menlo Regular"/>
                          </a:endParaRPr>
                        </a:p>
                      </a:txBody>
                      <a:tcPr marL="0" marR="0" marT="0" marB="0" anchor="ctr" horzOverflow="overflow">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Fallback>
      </mc:AlternateContent>
      <p:sp>
        <p:nvSpPr>
          <p:cNvPr id="50" name="TextBox 49">
            <a:extLst>
              <a:ext uri="{FF2B5EF4-FFF2-40B4-BE49-F238E27FC236}">
                <a16:creationId xmlns:a16="http://schemas.microsoft.com/office/drawing/2014/main" id="{08F7BF93-31EF-C851-7B1A-5D16CB09A535}"/>
              </a:ext>
            </a:extLst>
          </p:cNvPr>
          <p:cNvSpPr txBox="1"/>
          <p:nvPr/>
        </p:nvSpPr>
        <p:spPr>
          <a:xfrm>
            <a:off x="10809522" y="6007699"/>
            <a:ext cx="343364" cy="369332"/>
          </a:xfrm>
          <a:prstGeom prst="rect">
            <a:avLst/>
          </a:prstGeom>
          <a:noFill/>
        </p:spPr>
        <p:txBody>
          <a:bodyPr wrap="none" rtlCol="0">
            <a:spAutoFit/>
          </a:bodyPr>
          <a:lstStyle/>
          <a:p>
            <a:r>
              <a:rPr lang="en-US" dirty="0"/>
              <a:t>…</a:t>
            </a:r>
          </a:p>
        </p:txBody>
      </p:sp>
      <p:sp>
        <p:nvSpPr>
          <p:cNvPr id="57" name="hit">
            <a:extLst>
              <a:ext uri="{FF2B5EF4-FFF2-40B4-BE49-F238E27FC236}">
                <a16:creationId xmlns:a16="http://schemas.microsoft.com/office/drawing/2014/main" id="{50BF84AB-8525-34F3-60C4-11BE11FE4269}"/>
              </a:ext>
            </a:extLst>
          </p:cNvPr>
          <p:cNvSpPr txBox="1"/>
          <p:nvPr/>
        </p:nvSpPr>
        <p:spPr>
          <a:xfrm>
            <a:off x="7804192" y="4491491"/>
            <a:ext cx="339837" cy="29751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a:defRPr>
                <a:solidFill>
                  <a:schemeClr val="accent3">
                    <a:hueOff val="914337"/>
                    <a:satOff val="31515"/>
                    <a:lumOff val="-30790"/>
                  </a:schemeClr>
                </a:solidFill>
              </a:defRPr>
            </a:lvl1pPr>
          </a:lstStyle>
          <a:p>
            <a:r>
              <a:rPr sz="1600" b="1">
                <a:solidFill>
                  <a:schemeClr val="accent1"/>
                </a:solidFill>
                <a:latin typeface="Gill Sans" panose="020B0502020104020203" pitchFamily="34" charset="-79"/>
                <a:cs typeface="Gill Sans" panose="020B0502020104020203" pitchFamily="34" charset="-79"/>
              </a:rPr>
              <a:t>hit</a:t>
            </a:r>
          </a:p>
        </p:txBody>
      </p:sp>
      <mc:AlternateContent xmlns:mc="http://schemas.openxmlformats.org/markup-compatibility/2006" xmlns:a14="http://schemas.microsoft.com/office/drawing/2010/main">
        <mc:Choice Requires="a14">
          <p:sp>
            <p:nvSpPr>
              <p:cNvPr id="58" name="LD r2, [ ]">
                <a:extLst>
                  <a:ext uri="{FF2B5EF4-FFF2-40B4-BE49-F238E27FC236}">
                    <a16:creationId xmlns:a16="http://schemas.microsoft.com/office/drawing/2014/main" id="{BE1530C7-8844-B7A6-BD47-86C2032B1692}"/>
                  </a:ext>
                </a:extLst>
              </p:cNvPr>
              <p:cNvSpPr txBox="1"/>
              <p:nvPr/>
            </p:nvSpPr>
            <p:spPr>
              <a:xfrm>
                <a:off x="5664339" y="4517790"/>
                <a:ext cx="2013052" cy="339901"/>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wrap="none" lIns="25400" tIns="25400" rIns="25400" bIns="25400" anchor="ctr">
                <a:spAutoFit/>
              </a:bodyPr>
              <a:lstStyle/>
              <a:p>
                <a:pPr>
                  <a:defRPr sz="4000" b="0">
                    <a:latin typeface="Menlo Regular"/>
                    <a:ea typeface="Menlo Regular"/>
                    <a:cs typeface="Menlo Regular"/>
                    <a:sym typeface="Menlo Regular"/>
                  </a:defRPr>
                </a:pPr>
                <a:r>
                  <a:rPr sz="1600"/>
                  <a:t>LD r2, [</a:t>
                </a:r>
                <a14:m>
                  <m:oMath xmlns:m="http://schemas.openxmlformats.org/officeDocument/2006/math">
                    <m:sSub>
                      <m:sSubPr>
                        <m:ctrlPr>
                          <a:rPr sz="1600" i="1">
                            <a:solidFill>
                              <a:srgbClr val="000000"/>
                            </a:solidFill>
                            <a:latin typeface="Cambria Math" panose="02040503050406030204" pitchFamily="18" charset="0"/>
                          </a:rPr>
                        </m:ctrlPr>
                      </m:sSubPr>
                      <m:e>
                        <m:r>
                          <a:rPr sz="1600" i="1">
                            <a:solidFill>
                              <a:srgbClr val="000000"/>
                            </a:solidFill>
                            <a:latin typeface="Cambria Math" panose="02040503050406030204" pitchFamily="18" charset="0"/>
                          </a:rPr>
                          <m:t>𝐴</m:t>
                        </m:r>
                      </m:e>
                      <m:sub>
                        <m:r>
                          <a:rPr sz="1600" i="1">
                            <a:solidFill>
                              <a:srgbClr val="000000"/>
                            </a:solidFill>
                            <a:latin typeface="Cambria Math" panose="02040503050406030204" pitchFamily="18" charset="0"/>
                          </a:rPr>
                          <m:t>0</m:t>
                        </m:r>
                      </m:sub>
                    </m:sSub>
                  </m:oMath>
                </a14:m>
                <a:r>
                  <a:rPr sz="1600"/>
                  <a:t>] </a:t>
                </a:r>
                <a14:m>
                  <m:oMath xmlns:m="http://schemas.openxmlformats.org/officeDocument/2006/math">
                    <m:d>
                      <m:dPr>
                        <m:begChr m:val="{"/>
                        <m:endChr m:val="}"/>
                        <m:ctrlPr>
                          <a:rPr sz="1600" i="1">
                            <a:solidFill>
                              <a:srgbClr val="000000"/>
                            </a:solidFill>
                            <a:latin typeface="Cambria Math" panose="02040503050406030204" pitchFamily="18" charset="0"/>
                          </a:rPr>
                        </m:ctrlPr>
                      </m:dPr>
                      <m:e>
                        <m:sSubSup>
                          <m:sSubSupPr>
                            <m:ctrlPr>
                              <a:rPr lang="ar-AE" sz="1600" i="1">
                                <a:solidFill>
                                  <a:srgbClr val="000000"/>
                                </a:solidFill>
                                <a:latin typeface="Cambria Math" panose="02040503050406030204" pitchFamily="18" charset="0"/>
                              </a:rPr>
                            </m:ctrlPr>
                          </m:sSubSupPr>
                          <m:e>
                            <m:sSub>
                              <m:sSubPr>
                                <m:ctrlPr>
                                  <a:rPr lang="ar-AE" sz="1600" i="1">
                                    <a:solidFill>
                                      <a:srgbClr val="000000"/>
                                    </a:solidFill>
                                    <a:latin typeface="Cambria Math" panose="02040503050406030204" pitchFamily="18" charset="0"/>
                                  </a:rPr>
                                </m:ctrlPr>
                              </m:sSubPr>
                              <m:e>
                                <m:r>
                                  <a:rPr lang="ar-AE" sz="1600" i="1">
                                    <a:solidFill>
                                      <a:srgbClr val="000000"/>
                                    </a:solidFill>
                                    <a:latin typeface="Cambria Math" panose="02040503050406030204" pitchFamily="18" charset="0"/>
                                  </a:rPr>
                                  <m:t>𝑠</m:t>
                                </m:r>
                              </m:e>
                              <m:sub>
                                <m:r>
                                  <a:rPr lang="ar-AE" sz="1600" i="1">
                                    <a:solidFill>
                                      <a:srgbClr val="000000"/>
                                    </a:solidFill>
                                    <a:latin typeface="Cambria Math" panose="02040503050406030204" pitchFamily="18" charset="0"/>
                                  </a:rPr>
                                  <m:t>0</m:t>
                                </m:r>
                              </m:sub>
                            </m:sSub>
                          </m:e>
                          <m:sub/>
                          <m:sup>
                            <m:r>
                              <a:rPr lang="en-US" sz="1600" i="1">
                                <a:solidFill>
                                  <a:srgbClr val="000000"/>
                                </a:solidFill>
                                <a:latin typeface="Cambria Math" panose="02040503050406030204" pitchFamily="18" charset="0"/>
                              </a:rPr>
                              <m:t>𝑅</m:t>
                            </m:r>
                          </m:sup>
                        </m:sSubSup>
                      </m:e>
                    </m:d>
                  </m:oMath>
                </a14:m>
                <a:endParaRPr sz="1600"/>
              </a:p>
            </p:txBody>
          </p:sp>
        </mc:Choice>
        <mc:Fallback xmlns="">
          <p:sp>
            <p:nvSpPr>
              <p:cNvPr id="58" name="LD r2, [ ]">
                <a:extLst>
                  <a:ext uri="{FF2B5EF4-FFF2-40B4-BE49-F238E27FC236}">
                    <a16:creationId xmlns:a16="http://schemas.microsoft.com/office/drawing/2014/main" id="{BE1530C7-8844-B7A6-BD47-86C2032B1692}"/>
                  </a:ext>
                </a:extLst>
              </p:cNvPr>
              <p:cNvSpPr txBox="1">
                <a:spLocks noRot="1" noChangeAspect="1" noMove="1" noResize="1" noEditPoints="1" noAdjustHandles="1" noChangeArrowheads="1" noChangeShapeType="1" noTextEdit="1"/>
              </p:cNvSpPr>
              <p:nvPr/>
            </p:nvSpPr>
            <p:spPr>
              <a:xfrm>
                <a:off x="5664339" y="4517790"/>
                <a:ext cx="2013052" cy="339901"/>
              </a:xfrm>
              <a:prstGeom prst="rect">
                <a:avLst/>
              </a:prstGeom>
              <a:blipFill>
                <a:blip r:embed="rId16"/>
                <a:stretch>
                  <a:fillRect l="-4375" t="-3571" b="-21429"/>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LD r2, [ ]">
                <a:extLst>
                  <a:ext uri="{FF2B5EF4-FFF2-40B4-BE49-F238E27FC236}">
                    <a16:creationId xmlns:a16="http://schemas.microsoft.com/office/drawing/2014/main" id="{210EFA5A-2B6B-0F6C-7329-497F2E6A1B62}"/>
                  </a:ext>
                </a:extLst>
              </p:cNvPr>
              <p:cNvSpPr txBox="1"/>
              <p:nvPr/>
            </p:nvSpPr>
            <p:spPr>
              <a:xfrm>
                <a:off x="5669084" y="5042237"/>
                <a:ext cx="2003562" cy="338362"/>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wrap="none" lIns="25400" tIns="25400" rIns="25400" bIns="25400" anchor="ctr">
                <a:spAutoFit/>
              </a:bodyPr>
              <a:lstStyle/>
              <a:p>
                <a:pPr>
                  <a:defRPr sz="4000" b="0">
                    <a:latin typeface="Menlo Regular"/>
                    <a:ea typeface="Menlo Regular"/>
                    <a:cs typeface="Menlo Regular"/>
                    <a:sym typeface="Menlo Regular"/>
                  </a:defRPr>
                </a:pPr>
                <a:r>
                  <a:rPr lang="en-US" sz="1600" dirty="0"/>
                  <a:t>LD r2, [</a:t>
                </a:r>
                <a14:m>
                  <m:oMath xmlns:m="http://schemas.openxmlformats.org/officeDocument/2006/math">
                    <m:sSub>
                      <m:sSubPr>
                        <m:ctrlPr>
                          <a:rPr lang="ar-AE" sz="1600" i="1">
                            <a:solidFill>
                              <a:srgbClr val="000000"/>
                            </a:solidFill>
                            <a:latin typeface="Cambria Math" panose="02040503050406030204" pitchFamily="18" charset="0"/>
                          </a:rPr>
                        </m:ctrlPr>
                      </m:sSubPr>
                      <m:e>
                        <m:r>
                          <a:rPr lang="ar-AE" sz="1600" i="1">
                            <a:solidFill>
                              <a:srgbClr val="000000"/>
                            </a:solidFill>
                            <a:latin typeface="Cambria Math" panose="02040503050406030204" pitchFamily="18" charset="0"/>
                          </a:rPr>
                          <m:t>𝐴</m:t>
                        </m:r>
                      </m:e>
                      <m:sub>
                        <m:r>
                          <a:rPr lang="ar-AE" sz="1600" i="1">
                            <a:solidFill>
                              <a:srgbClr val="000000"/>
                            </a:solidFill>
                            <a:latin typeface="Cambria Math" panose="02040503050406030204" pitchFamily="18" charset="0"/>
                          </a:rPr>
                          <m:t>1</m:t>
                        </m:r>
                      </m:sub>
                    </m:sSub>
                  </m:oMath>
                </a14:m>
                <a:r>
                  <a:rPr lang="en-US" sz="1600" dirty="0"/>
                  <a:t>] </a:t>
                </a:r>
                <a14:m>
                  <m:oMath xmlns:m="http://schemas.openxmlformats.org/officeDocument/2006/math">
                    <m:d>
                      <m:dPr>
                        <m:begChr m:val="{"/>
                        <m:endChr m:val="}"/>
                        <m:ctrlPr>
                          <a:rPr lang="ar-AE" sz="1600" i="1" smtClean="0">
                            <a:solidFill>
                              <a:srgbClr val="000000"/>
                            </a:solidFill>
                            <a:latin typeface="Cambria Math" panose="02040503050406030204" pitchFamily="18" charset="0"/>
                          </a:rPr>
                        </m:ctrlPr>
                      </m:dPr>
                      <m:e>
                        <m:sSubSup>
                          <m:sSubSupPr>
                            <m:ctrlPr>
                              <a:rPr lang="ar-AE" sz="1600" i="1">
                                <a:solidFill>
                                  <a:srgbClr val="000000"/>
                                </a:solidFill>
                                <a:latin typeface="Cambria Math" panose="02040503050406030204" pitchFamily="18" charset="0"/>
                              </a:rPr>
                            </m:ctrlPr>
                          </m:sSubSupPr>
                          <m:e>
                            <m:sSub>
                              <m:sSubPr>
                                <m:ctrlPr>
                                  <a:rPr lang="ar-AE" sz="1600" i="1">
                                    <a:solidFill>
                                      <a:srgbClr val="000000"/>
                                    </a:solidFill>
                                    <a:latin typeface="Cambria Math" panose="02040503050406030204" pitchFamily="18" charset="0"/>
                                  </a:rPr>
                                </m:ctrlPr>
                              </m:sSubPr>
                              <m:e>
                                <m:r>
                                  <a:rPr lang="ar-AE" sz="1600" i="1">
                                    <a:solidFill>
                                      <a:srgbClr val="000000"/>
                                    </a:solidFill>
                                    <a:latin typeface="Cambria Math" panose="02040503050406030204" pitchFamily="18" charset="0"/>
                                  </a:rPr>
                                  <m:t>𝑠</m:t>
                                </m:r>
                              </m:e>
                              <m:sub>
                                <m:r>
                                  <a:rPr lang="ar-AE" sz="1600" b="0" i="1" smtClean="0">
                                    <a:solidFill>
                                      <a:srgbClr val="000000"/>
                                    </a:solidFill>
                                    <a:latin typeface="Cambria Math" panose="02040503050406030204" pitchFamily="18" charset="0"/>
                                  </a:rPr>
                                  <m:t>1</m:t>
                                </m:r>
                              </m:sub>
                            </m:sSub>
                          </m:e>
                          <m:sub>
                            <m:r>
                              <a:rPr lang="ar-AE" sz="1600" i="1">
                                <a:solidFill>
                                  <a:srgbClr val="000000"/>
                                </a:solidFill>
                                <a:latin typeface="Cambria Math" panose="02040503050406030204" pitchFamily="18" charset="0"/>
                              </a:rPr>
                              <m:t>𝑊</m:t>
                            </m:r>
                          </m:sub>
                          <m:sup>
                            <m:r>
                              <a:rPr lang="ar-AE" sz="1600" i="1">
                                <a:solidFill>
                                  <a:srgbClr val="000000"/>
                                </a:solidFill>
                                <a:latin typeface="Cambria Math" panose="02040503050406030204" pitchFamily="18" charset="0"/>
                              </a:rPr>
                              <m:t>𝑅</m:t>
                            </m:r>
                          </m:sup>
                        </m:sSubSup>
                      </m:e>
                    </m:d>
                  </m:oMath>
                </a14:m>
                <a:endParaRPr sz="1600" dirty="0"/>
              </a:p>
            </p:txBody>
          </p:sp>
        </mc:Choice>
        <mc:Fallback xmlns="">
          <p:sp>
            <p:nvSpPr>
              <p:cNvPr id="59" name="LD r2, [ ]">
                <a:extLst>
                  <a:ext uri="{FF2B5EF4-FFF2-40B4-BE49-F238E27FC236}">
                    <a16:creationId xmlns:a16="http://schemas.microsoft.com/office/drawing/2014/main" id="{210EFA5A-2B6B-0F6C-7329-497F2E6A1B62}"/>
                  </a:ext>
                </a:extLst>
              </p:cNvPr>
              <p:cNvSpPr txBox="1">
                <a:spLocks noRot="1" noChangeAspect="1" noMove="1" noResize="1" noEditPoints="1" noAdjustHandles="1" noChangeArrowheads="1" noChangeShapeType="1" noTextEdit="1"/>
              </p:cNvSpPr>
              <p:nvPr/>
            </p:nvSpPr>
            <p:spPr>
              <a:xfrm>
                <a:off x="5669084" y="5042237"/>
                <a:ext cx="2003562" cy="338362"/>
              </a:xfrm>
              <a:prstGeom prst="rect">
                <a:avLst/>
              </a:prstGeom>
              <a:blipFill>
                <a:blip r:embed="rId17"/>
                <a:stretch>
                  <a:fillRect l="-5031" b="-25000"/>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60" name="miss">
            <a:extLst>
              <a:ext uri="{FF2B5EF4-FFF2-40B4-BE49-F238E27FC236}">
                <a16:creationId xmlns:a16="http://schemas.microsoft.com/office/drawing/2014/main" id="{BF55B8C3-F382-7698-67E5-EFBF44C6CCCF}"/>
              </a:ext>
            </a:extLst>
          </p:cNvPr>
          <p:cNvSpPr txBox="1"/>
          <p:nvPr/>
        </p:nvSpPr>
        <p:spPr>
          <a:xfrm>
            <a:off x="7686054" y="5190814"/>
            <a:ext cx="523790" cy="29751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defRPr>
                <a:solidFill>
                  <a:schemeClr val="accent5">
                    <a:lumOff val="-29866"/>
                  </a:schemeClr>
                </a:solidFill>
              </a:defRPr>
            </a:lvl1pPr>
          </a:lstStyle>
          <a:p>
            <a:r>
              <a:rPr sz="1600" b="1">
                <a:solidFill>
                  <a:srgbClr val="FF7E7A"/>
                </a:solidFill>
                <a:latin typeface="Gill Sans" panose="020B0502020104020203" pitchFamily="34" charset="-79"/>
                <a:cs typeface="Gill Sans" panose="020B0502020104020203" pitchFamily="34" charset="-79"/>
              </a:rPr>
              <a:t>miss</a:t>
            </a:r>
          </a:p>
        </p:txBody>
      </p:sp>
      <p:sp>
        <p:nvSpPr>
          <p:cNvPr id="64" name="Line">
            <a:extLst>
              <a:ext uri="{FF2B5EF4-FFF2-40B4-BE49-F238E27FC236}">
                <a16:creationId xmlns:a16="http://schemas.microsoft.com/office/drawing/2014/main" id="{B68D2A70-7065-9B58-2285-D501192131D3}"/>
              </a:ext>
            </a:extLst>
          </p:cNvPr>
          <p:cNvSpPr/>
          <p:nvPr/>
        </p:nvSpPr>
        <p:spPr>
          <a:xfrm>
            <a:off x="7617380" y="4725696"/>
            <a:ext cx="603251" cy="225831"/>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1600"/>
          </a:p>
        </p:txBody>
      </p:sp>
      <p:sp>
        <p:nvSpPr>
          <p:cNvPr id="65" name="Line">
            <a:extLst>
              <a:ext uri="{FF2B5EF4-FFF2-40B4-BE49-F238E27FC236}">
                <a16:creationId xmlns:a16="http://schemas.microsoft.com/office/drawing/2014/main" id="{C4A371BB-A7CE-1349-B608-DD27F878EB91}"/>
              </a:ext>
            </a:extLst>
          </p:cNvPr>
          <p:cNvSpPr/>
          <p:nvPr/>
        </p:nvSpPr>
        <p:spPr>
          <a:xfrm flipV="1">
            <a:off x="7617381" y="5106906"/>
            <a:ext cx="603257" cy="140394"/>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1600"/>
          </a:p>
        </p:txBody>
      </p:sp>
      <p:sp>
        <p:nvSpPr>
          <p:cNvPr id="67" name="dataflow">
            <a:extLst>
              <a:ext uri="{FF2B5EF4-FFF2-40B4-BE49-F238E27FC236}">
                <a16:creationId xmlns:a16="http://schemas.microsoft.com/office/drawing/2014/main" id="{D74C5C92-8B9C-0D41-0700-B523B6E36C60}"/>
              </a:ext>
            </a:extLst>
          </p:cNvPr>
          <p:cNvSpPr txBox="1"/>
          <p:nvPr/>
        </p:nvSpPr>
        <p:spPr>
          <a:xfrm>
            <a:off x="5893274" y="2238312"/>
            <a:ext cx="1579920"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chemeClr val="accent1">
                    <a:lumOff val="-13575"/>
                  </a:schemeClr>
                </a:solidFill>
              </a:defRPr>
            </a:lvl1pPr>
          </a:lstStyle>
          <a:p>
            <a:pPr algn="ctr"/>
            <a:r>
              <a:rPr lang="en-US" sz="1600" dirty="0">
                <a:solidFill>
                  <a:schemeClr val="accent6"/>
                </a:solidFill>
                <a:latin typeface="Gill Sans" panose="020B0502020104020203" pitchFamily="34" charset="-79"/>
                <a:cs typeface="Gill Sans" panose="020B0502020104020203" pitchFamily="34" charset="-79"/>
              </a:rPr>
              <a:t>microarchitectural</a:t>
            </a:r>
          </a:p>
          <a:p>
            <a:pPr algn="ctr"/>
            <a:r>
              <a:rPr lang="en-US" sz="1600" dirty="0">
                <a:solidFill>
                  <a:schemeClr val="accent6"/>
                </a:solidFill>
                <a:latin typeface="Gill Sans" panose="020B0502020104020203" pitchFamily="34" charset="-79"/>
                <a:cs typeface="Gill Sans" panose="020B0502020104020203" pitchFamily="34" charset="-79"/>
              </a:rPr>
              <a:t>data-flow</a:t>
            </a:r>
            <a:endParaRPr sz="1600" dirty="0">
              <a:solidFill>
                <a:schemeClr val="accent6"/>
              </a:solidFill>
              <a:latin typeface="Gill Sans" panose="020B0502020104020203" pitchFamily="34" charset="-79"/>
              <a:cs typeface="Gill Sans" panose="020B0502020104020203" pitchFamily="34" charset="-79"/>
            </a:endParaRPr>
          </a:p>
        </p:txBody>
      </p:sp>
      <p:sp>
        <p:nvSpPr>
          <p:cNvPr id="68" name="TextBox 67">
            <a:extLst>
              <a:ext uri="{FF2B5EF4-FFF2-40B4-BE49-F238E27FC236}">
                <a16:creationId xmlns:a16="http://schemas.microsoft.com/office/drawing/2014/main" id="{263EA557-D6BB-CE13-A7AD-C3AD5E5C1EF5}"/>
              </a:ext>
            </a:extLst>
          </p:cNvPr>
          <p:cNvSpPr txBox="1"/>
          <p:nvPr/>
        </p:nvSpPr>
        <p:spPr>
          <a:xfrm>
            <a:off x="8716408" y="2214152"/>
            <a:ext cx="625492"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write</a:t>
            </a:r>
          </a:p>
        </p:txBody>
      </p:sp>
      <p:sp>
        <p:nvSpPr>
          <p:cNvPr id="69" name="TextBox 68">
            <a:extLst>
              <a:ext uri="{FF2B5EF4-FFF2-40B4-BE49-F238E27FC236}">
                <a16:creationId xmlns:a16="http://schemas.microsoft.com/office/drawing/2014/main" id="{165C9C80-2F23-278C-96A9-059EEE62830D}"/>
              </a:ext>
            </a:extLst>
          </p:cNvPr>
          <p:cNvSpPr txBox="1"/>
          <p:nvPr/>
        </p:nvSpPr>
        <p:spPr>
          <a:xfrm>
            <a:off x="8649355" y="3173250"/>
            <a:ext cx="552459"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read</a:t>
            </a:r>
          </a:p>
        </p:txBody>
      </p:sp>
      <p:sp>
        <p:nvSpPr>
          <p:cNvPr id="42" name="Rectangle 41">
            <a:extLst>
              <a:ext uri="{FF2B5EF4-FFF2-40B4-BE49-F238E27FC236}">
                <a16:creationId xmlns:a16="http://schemas.microsoft.com/office/drawing/2014/main" id="{EDCCFF0A-527E-1CEC-43F7-04F3F7B3EC88}"/>
              </a:ext>
            </a:extLst>
          </p:cNvPr>
          <p:cNvSpPr/>
          <p:nvPr/>
        </p:nvSpPr>
        <p:spPr>
          <a:xfrm>
            <a:off x="5533938" y="4449695"/>
            <a:ext cx="2686694" cy="592541"/>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396F286-7358-F3D6-8C2F-13F4F49D2D90}"/>
              </a:ext>
            </a:extLst>
          </p:cNvPr>
          <p:cNvSpPr/>
          <p:nvPr/>
        </p:nvSpPr>
        <p:spPr>
          <a:xfrm>
            <a:off x="5533938" y="5038975"/>
            <a:ext cx="2686694" cy="592541"/>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A34708E-3D37-F95F-1740-569A70328179}"/>
              </a:ext>
            </a:extLst>
          </p:cNvPr>
          <p:cNvSpPr/>
          <p:nvPr/>
        </p:nvSpPr>
        <p:spPr>
          <a:xfrm>
            <a:off x="5513617" y="4332835"/>
            <a:ext cx="3424945" cy="1564370"/>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ular Callout 51">
            <a:extLst>
              <a:ext uri="{FF2B5EF4-FFF2-40B4-BE49-F238E27FC236}">
                <a16:creationId xmlns:a16="http://schemas.microsoft.com/office/drawing/2014/main" id="{B6CDEEC7-296E-3DC5-E91A-08A5AAE89EFA}"/>
              </a:ext>
            </a:extLst>
          </p:cNvPr>
          <p:cNvSpPr/>
          <p:nvPr/>
        </p:nvSpPr>
        <p:spPr>
          <a:xfrm>
            <a:off x="4299241" y="6340328"/>
            <a:ext cx="6417377" cy="391416"/>
          </a:xfrm>
          <a:prstGeom prst="wedgeRoundRectCallout">
            <a:avLst>
              <a:gd name="adj1" fmla="val -11170"/>
              <a:gd name="adj2" fmla="val -177692"/>
              <a:gd name="adj3" fmla="val 1666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Gill Sans" panose="020B0502020104020203" pitchFamily="34" charset="-79"/>
                <a:cs typeface="Gill Sans" panose="020B0502020104020203" pitchFamily="34" charset="-79"/>
              </a:rPr>
              <a:t>We’ll only focus on modeling </a:t>
            </a:r>
            <a:r>
              <a:rPr lang="en-US" b="1" dirty="0">
                <a:solidFill>
                  <a:schemeClr val="tx1"/>
                </a:solidFill>
                <a:latin typeface="Gill Sans" panose="020B0502020104020203" pitchFamily="34" charset="-79"/>
                <a:cs typeface="Gill Sans" panose="020B0502020104020203" pitchFamily="34" charset="-79"/>
              </a:rPr>
              <a:t>cache xstate </a:t>
            </a:r>
            <a:r>
              <a:rPr lang="en-US" dirty="0">
                <a:solidFill>
                  <a:schemeClr val="tx1"/>
                </a:solidFill>
                <a:latin typeface="Gill Sans" panose="020B0502020104020203" pitchFamily="34" charset="-79"/>
                <a:cs typeface="Gill Sans" panose="020B0502020104020203" pitchFamily="34" charset="-79"/>
              </a:rPr>
              <a:t>in this presentation.</a:t>
            </a:r>
          </a:p>
        </p:txBody>
      </p:sp>
      <p:grpSp>
        <p:nvGrpSpPr>
          <p:cNvPr id="4" name="Group 3">
            <a:extLst>
              <a:ext uri="{FF2B5EF4-FFF2-40B4-BE49-F238E27FC236}">
                <a16:creationId xmlns:a16="http://schemas.microsoft.com/office/drawing/2014/main" id="{4E11B6DE-BAB7-6857-C553-42CFD97B4435}"/>
              </a:ext>
            </a:extLst>
          </p:cNvPr>
          <p:cNvGrpSpPr/>
          <p:nvPr/>
        </p:nvGrpSpPr>
        <p:grpSpPr>
          <a:xfrm>
            <a:off x="5553457" y="2800233"/>
            <a:ext cx="1739875" cy="631669"/>
            <a:chOff x="5553457" y="2800233"/>
            <a:chExt cx="1739875" cy="631669"/>
          </a:xfrm>
        </p:grpSpPr>
        <p:sp>
          <p:nvSpPr>
            <p:cNvPr id="53" name="dataflow">
              <a:extLst>
                <a:ext uri="{FF2B5EF4-FFF2-40B4-BE49-F238E27FC236}">
                  <a16:creationId xmlns:a16="http://schemas.microsoft.com/office/drawing/2014/main" id="{5B0BA01E-48E2-CA30-1929-502E1297ECB1}"/>
                </a:ext>
              </a:extLst>
            </p:cNvPr>
            <p:cNvSpPr txBox="1"/>
            <p:nvPr/>
          </p:nvSpPr>
          <p:spPr>
            <a:xfrm>
              <a:off x="5606588" y="2803548"/>
              <a:ext cx="1686744"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chemeClr val="accent1">
                      <a:lumOff val="-13575"/>
                    </a:schemeClr>
                  </a:solidFill>
                </a:defRPr>
              </a:lvl1pPr>
            </a:lstStyle>
            <a:p>
              <a:pPr algn="ctr"/>
              <a:r>
                <a:rPr lang="en-US" sz="1600" b="1" dirty="0" err="1">
                  <a:solidFill>
                    <a:schemeClr val="accent6"/>
                  </a:solidFill>
                  <a:highlight>
                    <a:srgbClr val="FFFF00"/>
                  </a:highlight>
                  <a:latin typeface="Gill Sans" panose="020B0502020104020203" pitchFamily="34" charset="-79"/>
                  <a:cs typeface="Gill Sans" panose="020B0502020104020203" pitchFamily="34" charset="-79"/>
                </a:rPr>
                <a:t>rfx</a:t>
              </a:r>
              <a:br>
                <a:rPr lang="en-US" sz="1600" dirty="0">
                  <a:solidFill>
                    <a:schemeClr val="accent6"/>
                  </a:solidFill>
                  <a:highlight>
                    <a:srgbClr val="FFFF00"/>
                  </a:highlight>
                  <a:latin typeface="Gill Sans" panose="020B0502020104020203" pitchFamily="34" charset="-79"/>
                  <a:cs typeface="Gill Sans" panose="020B0502020104020203" pitchFamily="34" charset="-79"/>
                </a:rPr>
              </a:br>
              <a:r>
                <a:rPr lang="en-US" sz="1600" dirty="0">
                  <a:solidFill>
                    <a:schemeClr val="accent6"/>
                  </a:solidFill>
                  <a:highlight>
                    <a:srgbClr val="FFFF00"/>
                  </a:highlight>
                  <a:latin typeface="Gill Sans" panose="020B0502020104020203" pitchFamily="34" charset="-79"/>
                  <a:cs typeface="Gill Sans" panose="020B0502020104020203" pitchFamily="34" charset="-79"/>
                </a:rPr>
                <a:t>“reads-from xstate”</a:t>
              </a:r>
              <a:endParaRPr sz="1600" dirty="0">
                <a:solidFill>
                  <a:schemeClr val="accent6"/>
                </a:solidFill>
                <a:highlight>
                  <a:srgbClr val="FFFF00"/>
                </a:highlight>
                <a:latin typeface="Gill Sans" panose="020B0502020104020203" pitchFamily="34" charset="-79"/>
                <a:cs typeface="Gill Sans" panose="020B0502020104020203" pitchFamily="34" charset="-79"/>
              </a:endParaRPr>
            </a:p>
          </p:txBody>
        </p:sp>
        <p:sp>
          <p:nvSpPr>
            <p:cNvPr id="54" name="Rectangle 53">
              <a:extLst>
                <a:ext uri="{FF2B5EF4-FFF2-40B4-BE49-F238E27FC236}">
                  <a16:creationId xmlns:a16="http://schemas.microsoft.com/office/drawing/2014/main" id="{8DAF4F4C-AF09-31B8-B3CD-BA062106862A}"/>
                </a:ext>
              </a:extLst>
            </p:cNvPr>
            <p:cNvSpPr/>
            <p:nvPr/>
          </p:nvSpPr>
          <p:spPr>
            <a:xfrm>
              <a:off x="5553457" y="2800233"/>
              <a:ext cx="1739875" cy="631669"/>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a:extLst>
              <a:ext uri="{FF2B5EF4-FFF2-40B4-BE49-F238E27FC236}">
                <a16:creationId xmlns:a16="http://schemas.microsoft.com/office/drawing/2014/main" id="{CFE566D3-A7D0-DD01-7A74-399B841E988F}"/>
              </a:ext>
            </a:extLst>
          </p:cNvPr>
          <p:cNvSpPr>
            <a:spLocks noGrp="1"/>
          </p:cNvSpPr>
          <p:nvPr>
            <p:ph type="sldNum" sz="quarter" idx="12"/>
          </p:nvPr>
        </p:nvSpPr>
        <p:spPr/>
        <p:txBody>
          <a:bodyPr/>
          <a:lstStyle/>
          <a:p>
            <a:fld id="{C4525E55-99CE-D54F-9679-4F00051112D4}" type="slidenum">
              <a:rPr lang="en-US" smtClean="0"/>
              <a:t>16</a:t>
            </a:fld>
            <a:endParaRPr lang="en-US"/>
          </a:p>
        </p:txBody>
      </p:sp>
      <p:sp>
        <p:nvSpPr>
          <p:cNvPr id="9" name="TextBox 8">
            <a:extLst>
              <a:ext uri="{FF2B5EF4-FFF2-40B4-BE49-F238E27FC236}">
                <a16:creationId xmlns:a16="http://schemas.microsoft.com/office/drawing/2014/main" id="{5BD12A1B-63AD-1E37-3E52-4603BAE18ED4}"/>
              </a:ext>
            </a:extLst>
          </p:cNvPr>
          <p:cNvSpPr txBox="1"/>
          <p:nvPr/>
        </p:nvSpPr>
        <p:spPr>
          <a:xfrm>
            <a:off x="9007697" y="5911334"/>
            <a:ext cx="1825033" cy="215444"/>
          </a:xfrm>
          <a:prstGeom prst="rect">
            <a:avLst/>
          </a:prstGeom>
          <a:noFill/>
        </p:spPr>
        <p:txBody>
          <a:bodyPr wrap="square" rtlCol="0">
            <a:spAutoFit/>
          </a:bodyPr>
          <a:lstStyle/>
          <a:p>
            <a:r>
              <a:rPr lang="en-US" sz="800" dirty="0">
                <a:latin typeface="Gill Sans" panose="020B0502020104020203" pitchFamily="34" charset="-79"/>
                <a:cs typeface="Gill Sans" panose="020B0502020104020203" pitchFamily="34" charset="-79"/>
              </a:rPr>
              <a:t>Image source: </a:t>
            </a:r>
            <a:r>
              <a:rPr lang="en-US" sz="800" dirty="0" err="1">
                <a:latin typeface="Gill Sans" panose="020B0502020104020203" pitchFamily="34" charset="-79"/>
                <a:cs typeface="Gill Sans" panose="020B0502020104020203" pitchFamily="34" charset="-79"/>
              </a:rPr>
              <a:t>Evtyushkin</a:t>
            </a:r>
            <a:r>
              <a:rPr lang="en-US" sz="800" dirty="0">
                <a:latin typeface="Gill Sans" panose="020B0502020104020203" pitchFamily="34" charset="-79"/>
                <a:cs typeface="Gill Sans" panose="020B0502020104020203" pitchFamily="34" charset="-79"/>
              </a:rPr>
              <a:t>+ SIGPLAN’18</a:t>
            </a:r>
          </a:p>
        </p:txBody>
      </p:sp>
      <p:sp>
        <p:nvSpPr>
          <p:cNvPr id="5" name="TextBox 4">
            <a:extLst>
              <a:ext uri="{FF2B5EF4-FFF2-40B4-BE49-F238E27FC236}">
                <a16:creationId xmlns:a16="http://schemas.microsoft.com/office/drawing/2014/main" id="{28C1DE44-ACAE-1676-37E8-3ABA2688F919}"/>
              </a:ext>
            </a:extLst>
          </p:cNvPr>
          <p:cNvSpPr txBox="1"/>
          <p:nvPr/>
        </p:nvSpPr>
        <p:spPr>
          <a:xfrm>
            <a:off x="80682" y="6085317"/>
            <a:ext cx="4195482" cy="692497"/>
          </a:xfrm>
          <a:prstGeom prst="rect">
            <a:avLst/>
          </a:prstGeom>
          <a:noFill/>
        </p:spPr>
        <p:txBody>
          <a:bodyPr wrap="square" rtlCol="0">
            <a:spAutoFit/>
          </a:bodyPr>
          <a:lstStyle/>
          <a:p>
            <a:r>
              <a:rPr lang="en-US" sz="1300" baseline="30000" dirty="0">
                <a:latin typeface="Gill Sans" panose="020B0502020104020203" pitchFamily="34" charset="-79"/>
                <a:cs typeface="Gill Sans" panose="020B0502020104020203" pitchFamily="34" charset="-79"/>
              </a:rPr>
              <a:t>1 </a:t>
            </a:r>
            <a:r>
              <a:rPr lang="en-US" sz="1300" dirty="0">
                <a:latin typeface="Gill Sans" panose="020B0502020104020203" pitchFamily="34" charset="-79"/>
                <a:cs typeface="Gill Sans" panose="020B0502020104020203" pitchFamily="34" charset="-79"/>
              </a:rPr>
              <a:t>The term extra-architectural state was coined in prior work [Lowe-Power+ HASP’18]; however, we assign it a different meaning in this paper. </a:t>
            </a:r>
          </a:p>
        </p:txBody>
      </p:sp>
    </p:spTree>
    <p:custDataLst>
      <p:tags r:id="rId1"/>
    </p:custDataLst>
    <p:extLst>
      <p:ext uri="{BB962C8B-B14F-4D97-AF65-F5344CB8AC3E}">
        <p14:creationId xmlns:p14="http://schemas.microsoft.com/office/powerpoint/2010/main" val="242391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iterate>
                                    <p:tmAbs val="0"/>
                                  </p:iterate>
                                  <p:childTnLst>
                                    <p:set>
                                      <p:cBhvr>
                                        <p:cTn id="72" fill="hold"/>
                                        <p:tgtEl>
                                          <p:spTgt spid="58"/>
                                        </p:tgtEl>
                                        <p:attrNameLst>
                                          <p:attrName>style.visibility</p:attrName>
                                        </p:attrNameLst>
                                      </p:cBhvr>
                                      <p:to>
                                        <p:strVal val="visible"/>
                                      </p:to>
                                    </p:set>
                                  </p:childTnLst>
                                </p:cTn>
                              </p:par>
                              <p:par>
                                <p:cTn id="73" presetID="1" presetClass="entr" presetSubtype="0" fill="hold" grpId="0" nodeType="withEffect">
                                  <p:stCondLst>
                                    <p:cond delay="0"/>
                                  </p:stCondLst>
                                  <p:iterate>
                                    <p:tmAbs val="0"/>
                                  </p:iterate>
                                  <p:childTnLst>
                                    <p:set>
                                      <p:cBhvr>
                                        <p:cTn id="74" fill="hold"/>
                                        <p:tgtEl>
                                          <p:spTgt spid="59"/>
                                        </p:tgtEl>
                                        <p:attrNameLst>
                                          <p:attrName>style.visibility</p:attrName>
                                        </p:attrNameLst>
                                      </p:cBhvr>
                                      <p:to>
                                        <p:strVal val="visible"/>
                                      </p:to>
                                    </p:set>
                                  </p:childTnLst>
                                </p:cTn>
                              </p:par>
                              <p:par>
                                <p:cTn id="75" presetID="1" presetClass="entr" presetSubtype="0" fill="hold" grpId="0" nodeType="withEffect">
                                  <p:stCondLst>
                                    <p:cond delay="0"/>
                                  </p:stCondLst>
                                  <p:iterate>
                                    <p:tmAbs val="0"/>
                                  </p:iterate>
                                  <p:childTnLst>
                                    <p:set>
                                      <p:cBhvr>
                                        <p:cTn id="76" fill="hold"/>
                                        <p:tgtEl>
                                          <p:spTgt spid="57"/>
                                        </p:tgtEl>
                                        <p:attrNameLst>
                                          <p:attrName>style.visibility</p:attrName>
                                        </p:attrNameLst>
                                      </p:cBhvr>
                                      <p:to>
                                        <p:strVal val="visible"/>
                                      </p:to>
                                    </p:set>
                                  </p:childTnLst>
                                </p:cTn>
                              </p:par>
                              <p:par>
                                <p:cTn id="77" presetID="1" presetClass="entr" presetSubtype="0" fill="hold" grpId="0" nodeType="withEffect">
                                  <p:stCondLst>
                                    <p:cond delay="0"/>
                                  </p:stCondLst>
                                  <p:iterate>
                                    <p:tmAbs val="0"/>
                                  </p:iterate>
                                  <p:childTnLst>
                                    <p:set>
                                      <p:cBhvr>
                                        <p:cTn id="78" fill="hold"/>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1"/>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42"/>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0" grpId="0" animBg="1"/>
      <p:bldP spid="6" grpId="0"/>
      <p:bldP spid="18" grpId="0"/>
      <p:bldP spid="19" grpId="0"/>
      <p:bldP spid="20" grpId="0" animBg="1"/>
      <p:bldP spid="21" grpId="0"/>
      <p:bldP spid="31" grpId="0"/>
      <p:bldP spid="32" grpId="0"/>
      <p:bldP spid="33" grpId="0"/>
      <p:bldP spid="50" grpId="0"/>
      <p:bldP spid="57" grpId="0" animBg="1" advAuto="0"/>
      <p:bldP spid="58" grpId="0" animBg="1" advAuto="0"/>
      <p:bldP spid="59" grpId="0" animBg="1" advAuto="0"/>
      <p:bldP spid="60" grpId="0" animBg="1" advAuto="0"/>
      <p:bldP spid="64" grpId="0" animBg="1"/>
      <p:bldP spid="65" grpId="0" animBg="1"/>
      <p:bldP spid="67" grpId="0" animBg="1"/>
      <p:bldP spid="68" grpId="0"/>
      <p:bldP spid="69" grpId="0"/>
      <p:bldP spid="42" grpId="0" animBg="1"/>
      <p:bldP spid="42" grpId="1" animBg="1"/>
      <p:bldP spid="46" grpId="0" animBg="1"/>
      <p:bldP spid="51" grpId="0" animBg="1"/>
      <p:bldP spid="51" grpId="1" animBg="1"/>
      <p:bldP spid="52" grpId="0" animBg="1"/>
      <p:bldP spid="9"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3461-9413-B019-38BA-16C16C8B5E3E}"/>
              </a:ext>
            </a:extLst>
          </p:cNvPr>
          <p:cNvSpPr>
            <a:spLocks noGrp="1"/>
          </p:cNvSpPr>
          <p:nvPr>
            <p:ph type="title"/>
          </p:nvPr>
        </p:nvSpPr>
        <p:spPr/>
        <p:txBody>
          <a:bodyPr/>
          <a:lstStyle/>
          <a:p>
            <a:r>
              <a:rPr lang="en-US"/>
              <a:t>Detecting Leakage in Programs with LCMs</a:t>
            </a:r>
          </a:p>
        </p:txBody>
      </p:sp>
      <p:sp>
        <p:nvSpPr>
          <p:cNvPr id="4" name="control-flow">
            <a:extLst>
              <a:ext uri="{FF2B5EF4-FFF2-40B4-BE49-F238E27FC236}">
                <a16:creationId xmlns:a16="http://schemas.microsoft.com/office/drawing/2014/main" id="{1F39B92A-087D-34D1-4217-BE0A90811D40}"/>
              </a:ext>
            </a:extLst>
          </p:cNvPr>
          <p:cNvSpPr txBox="1"/>
          <p:nvPr/>
        </p:nvSpPr>
        <p:spPr>
          <a:xfrm>
            <a:off x="840363" y="2244479"/>
            <a:ext cx="1373768" cy="97462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sz="3600"/>
            </a:lvl1pPr>
          </a:lstStyle>
          <a:p>
            <a:pPr defTabSz="412750" hangingPunct="0"/>
            <a:r>
              <a:rPr lang="en-US" sz="2000" b="1" kern="0">
                <a:solidFill>
                  <a:srgbClr val="000000"/>
                </a:solidFill>
                <a:latin typeface="Gill Sans" panose="020B0502020104020203" pitchFamily="34" charset="-79"/>
                <a:ea typeface="Helvetica Neue"/>
                <a:cs typeface="Gill Sans" panose="020B0502020104020203" pitchFamily="34" charset="-79"/>
                <a:sym typeface="Helvetica Neue"/>
              </a:rPr>
              <a:t>High level leakage definition:</a:t>
            </a:r>
            <a:endParaRPr sz="2000" b="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5" name="TextBox 4">
            <a:extLst>
              <a:ext uri="{FF2B5EF4-FFF2-40B4-BE49-F238E27FC236}">
                <a16:creationId xmlns:a16="http://schemas.microsoft.com/office/drawing/2014/main" id="{208E88AC-DD57-64C2-B679-A85DC58811C7}"/>
              </a:ext>
            </a:extLst>
          </p:cNvPr>
          <p:cNvSpPr txBox="1"/>
          <p:nvPr/>
        </p:nvSpPr>
        <p:spPr>
          <a:xfrm>
            <a:off x="2346875" y="2391736"/>
            <a:ext cx="1927514" cy="707886"/>
          </a:xfrm>
          <a:prstGeom prst="rect">
            <a:avLst/>
          </a:prstGeom>
          <a:noFill/>
        </p:spPr>
        <p:txBody>
          <a:bodyPr wrap="none" rtlCol="0">
            <a:spAutoFit/>
          </a:bodyPr>
          <a:lstStyle/>
          <a:p>
            <a:pPr algn="ctr"/>
            <a:r>
              <a:rPr lang="en-US" sz="2000" dirty="0">
                <a:latin typeface="Gill Sans" panose="020B0502020104020203" pitchFamily="34" charset="-79"/>
                <a:cs typeface="Gill Sans" panose="020B0502020104020203" pitchFamily="34" charset="-79"/>
              </a:rPr>
              <a:t>architectural</a:t>
            </a:r>
          </a:p>
          <a:p>
            <a:pPr algn="ctr"/>
            <a:r>
              <a:rPr lang="en-US" sz="2000" dirty="0">
                <a:latin typeface="Gill Sans" panose="020B0502020104020203" pitchFamily="34" charset="-79"/>
                <a:cs typeface="Gill Sans" panose="020B0502020104020203" pitchFamily="34" charset="-79"/>
              </a:rPr>
              <a:t>non-interference</a:t>
            </a:r>
          </a:p>
        </p:txBody>
      </p:sp>
      <p:sp>
        <p:nvSpPr>
          <p:cNvPr id="6" name="TextBox 5">
            <a:extLst>
              <a:ext uri="{FF2B5EF4-FFF2-40B4-BE49-F238E27FC236}">
                <a16:creationId xmlns:a16="http://schemas.microsoft.com/office/drawing/2014/main" id="{752A4305-52F9-6525-81FA-A2920DBAAD3F}"/>
              </a:ext>
            </a:extLst>
          </p:cNvPr>
          <p:cNvSpPr txBox="1"/>
          <p:nvPr/>
        </p:nvSpPr>
        <p:spPr>
          <a:xfrm>
            <a:off x="5134010" y="2391736"/>
            <a:ext cx="2156360" cy="707886"/>
          </a:xfrm>
          <a:prstGeom prst="rect">
            <a:avLst/>
          </a:prstGeom>
          <a:noFill/>
        </p:spPr>
        <p:txBody>
          <a:bodyPr wrap="none" rtlCol="0">
            <a:spAutoFit/>
          </a:bodyPr>
          <a:lstStyle/>
          <a:p>
            <a:pPr algn="ctr"/>
            <a:r>
              <a:rPr lang="en-US" sz="2000">
                <a:latin typeface="Gill Sans" panose="020B0502020104020203" pitchFamily="34" charset="-79"/>
                <a:cs typeface="Gill Sans" panose="020B0502020104020203" pitchFamily="34" charset="-79"/>
              </a:rPr>
              <a:t>microarchitectural </a:t>
            </a:r>
          </a:p>
          <a:p>
            <a:pPr algn="ctr"/>
            <a:r>
              <a:rPr lang="en-US" sz="2000">
                <a:latin typeface="Gill Sans" panose="020B0502020104020203" pitchFamily="34" charset="-79"/>
                <a:cs typeface="Gill Sans" panose="020B0502020104020203" pitchFamily="34" charset="-79"/>
              </a:rPr>
              <a:t>non-interference</a:t>
            </a:r>
          </a:p>
        </p:txBody>
      </p:sp>
      <p:sp>
        <p:nvSpPr>
          <p:cNvPr id="7" name="TextBox 6">
            <a:extLst>
              <a:ext uri="{FF2B5EF4-FFF2-40B4-BE49-F238E27FC236}">
                <a16:creationId xmlns:a16="http://schemas.microsoft.com/office/drawing/2014/main" id="{46AAE37E-5BED-EFB9-7DBD-B950D75540E6}"/>
              </a:ext>
            </a:extLst>
          </p:cNvPr>
          <p:cNvSpPr txBox="1"/>
          <p:nvPr/>
        </p:nvSpPr>
        <p:spPr>
          <a:xfrm>
            <a:off x="4477301" y="2535734"/>
            <a:ext cx="487634" cy="400110"/>
          </a:xfrm>
          <a:prstGeom prst="rect">
            <a:avLst/>
          </a:prstGeom>
          <a:noFill/>
        </p:spPr>
        <p:txBody>
          <a:bodyPr wrap="none" rtlCol="0">
            <a:spAutoFit/>
          </a:bodyPr>
          <a:lstStyle/>
          <a:p>
            <a:r>
              <a:rPr lang="en-US" sz="2000"/>
              <a:t>⟹</a:t>
            </a:r>
          </a:p>
        </p:txBody>
      </p:sp>
      <p:sp>
        <p:nvSpPr>
          <p:cNvPr id="8" name="TextBox 7">
            <a:extLst>
              <a:ext uri="{FF2B5EF4-FFF2-40B4-BE49-F238E27FC236}">
                <a16:creationId xmlns:a16="http://schemas.microsoft.com/office/drawing/2014/main" id="{2D3E5AF3-DDF5-40E0-9497-0A1D9FF3F9CB}"/>
              </a:ext>
            </a:extLst>
          </p:cNvPr>
          <p:cNvSpPr txBox="1"/>
          <p:nvPr/>
        </p:nvSpPr>
        <p:spPr>
          <a:xfrm>
            <a:off x="838200" y="3492355"/>
            <a:ext cx="9242496" cy="707886"/>
          </a:xfrm>
          <a:prstGeom prst="rect">
            <a:avLst/>
          </a:prstGeom>
          <a:noFill/>
        </p:spPr>
        <p:txBody>
          <a:bodyPr wrap="square" rtlCol="0">
            <a:spAutoFit/>
          </a:bodyPr>
          <a:lstStyle/>
          <a:p>
            <a:pPr defTabSz="412750" hangingPunct="0"/>
            <a:r>
              <a:rPr lang="en-US" sz="2000" b="1" kern="0">
                <a:solidFill>
                  <a:srgbClr val="000000"/>
                </a:solidFill>
                <a:latin typeface="Gill Sans" panose="020B0502020104020203" pitchFamily="34" charset="-79"/>
                <a:ea typeface="Helvetica Neue"/>
                <a:cs typeface="Gill Sans" panose="020B0502020104020203" pitchFamily="34" charset="-79"/>
                <a:sym typeface="Helvetica Neue"/>
              </a:rPr>
              <a:t>Observation: </a:t>
            </a:r>
            <a:r>
              <a:rPr lang="en-US" sz="2000" kern="0">
                <a:solidFill>
                  <a:srgbClr val="000000"/>
                </a:solidFill>
                <a:latin typeface="Gill Sans" panose="020B0502020104020203" pitchFamily="34" charset="-79"/>
                <a:ea typeface="Helvetica Neue"/>
                <a:cs typeface="Gill Sans" panose="020B0502020104020203" pitchFamily="34" charset="-79"/>
                <a:sym typeface="Helvetica Neue"/>
              </a:rPr>
              <a:t>searching for instances of microarchitectural leakage in programs can be reduced to searching for violations of </a:t>
            </a:r>
            <a:r>
              <a:rPr lang="en-US" sz="2000" b="1" kern="0">
                <a:solidFill>
                  <a:srgbClr val="000000"/>
                </a:solidFill>
                <a:latin typeface="Gill Sans" panose="020B0502020104020203" pitchFamily="34" charset="-79"/>
                <a:ea typeface="Helvetica Neue"/>
                <a:cs typeface="Gill Sans" panose="020B0502020104020203" pitchFamily="34" charset="-79"/>
                <a:sym typeface="Helvetica Neue"/>
              </a:rPr>
              <a:t>three non-interference rules.</a:t>
            </a:r>
          </a:p>
        </p:txBody>
      </p:sp>
      <p:sp>
        <p:nvSpPr>
          <p:cNvPr id="9" name="control-flow">
            <a:extLst>
              <a:ext uri="{FF2B5EF4-FFF2-40B4-BE49-F238E27FC236}">
                <a16:creationId xmlns:a16="http://schemas.microsoft.com/office/drawing/2014/main" id="{44CDEA14-891A-2AB9-CD22-97F12E39F078}"/>
              </a:ext>
            </a:extLst>
          </p:cNvPr>
          <p:cNvSpPr txBox="1"/>
          <p:nvPr/>
        </p:nvSpPr>
        <p:spPr>
          <a:xfrm>
            <a:off x="7489903" y="2253606"/>
            <a:ext cx="2590793" cy="97462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sz="3600"/>
            </a:lvl1pPr>
          </a:lstStyle>
          <a:p>
            <a:pPr algn="ctr" defTabSz="412750" hangingPunct="0"/>
            <a:r>
              <a:rPr lang="en-US" sz="2000" b="1" kern="0">
                <a:solidFill>
                  <a:srgbClr val="000000"/>
                </a:solidFill>
                <a:latin typeface="Gill Sans" panose="020B0502020104020203" pitchFamily="34" charset="-79"/>
                <a:ea typeface="Helvetica Neue"/>
                <a:cs typeface="Gill Sans" panose="020B0502020104020203" pitchFamily="34" charset="-79"/>
                <a:sym typeface="Helvetica Neue"/>
              </a:rPr>
              <a:t>else, microarchitectural leakage</a:t>
            </a:r>
            <a:endParaRPr sz="2000" b="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10" name="control-flow">
            <a:extLst>
              <a:ext uri="{FF2B5EF4-FFF2-40B4-BE49-F238E27FC236}">
                <a16:creationId xmlns:a16="http://schemas.microsoft.com/office/drawing/2014/main" id="{EE62E468-7EDC-304C-A3E0-5E550E5E7C21}"/>
              </a:ext>
            </a:extLst>
          </p:cNvPr>
          <p:cNvSpPr txBox="1"/>
          <p:nvPr/>
        </p:nvSpPr>
        <p:spPr>
          <a:xfrm>
            <a:off x="838200" y="4721456"/>
            <a:ext cx="1838645"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3600"/>
            </a:lvl1pPr>
          </a:lstStyle>
          <a:p>
            <a:pPr algn="ctr" defTabSz="412750" hangingPunct="0"/>
            <a:r>
              <a:rPr lang="en-US" sz="2000" b="1" kern="0">
                <a:solidFill>
                  <a:srgbClr val="000000"/>
                </a:solidFill>
                <a:latin typeface="Gill Sans" panose="020B0502020104020203" pitchFamily="34" charset="-79"/>
                <a:ea typeface="Helvetica Neue"/>
                <a:cs typeface="Gill Sans" panose="020B0502020104020203" pitchFamily="34" charset="-79"/>
                <a:sym typeface="Helvetica Neue"/>
              </a:rPr>
              <a:t>Example rule:</a:t>
            </a:r>
            <a:endParaRPr sz="2000" b="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mc:AlternateContent xmlns:mc="http://schemas.openxmlformats.org/markup-compatibility/2006" xmlns:a14="http://schemas.microsoft.com/office/drawing/2010/main">
        <mc:Choice Requires="a14">
          <p:sp>
            <p:nvSpPr>
              <p:cNvPr id="11" name="rfx noninterference (😇 😈) holds if for all writes   and reads  ,">
                <a:extLst>
                  <a:ext uri="{FF2B5EF4-FFF2-40B4-BE49-F238E27FC236}">
                    <a16:creationId xmlns:a16="http://schemas.microsoft.com/office/drawing/2014/main" id="{D79150EC-2BFC-FF3A-0EC6-0ECA7873C893}"/>
                  </a:ext>
                </a:extLst>
              </p:cNvPr>
              <p:cNvSpPr txBox="1">
                <a:spLocks/>
              </p:cNvSpPr>
              <p:nvPr/>
            </p:nvSpPr>
            <p:spPr>
              <a:xfrm>
                <a:off x="2891795" y="4721456"/>
                <a:ext cx="5708507" cy="1344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ill Sans" panose="020B0502020104020203" pitchFamily="34" charset="-79"/>
                    <a:ea typeface="+mn-ea"/>
                    <a:cs typeface="Gill Sans" panose="020B05020201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ill Sans" panose="020B0502020104020203" pitchFamily="34" charset="-79"/>
                    <a:ea typeface="+mn-ea"/>
                    <a:cs typeface="Gill Sans" panose="020B05020201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ill Sans" panose="020B0502020104020203" pitchFamily="34" charset="-79"/>
                    <a:ea typeface="+mn-ea"/>
                    <a:cs typeface="Gill Sans" panose="020B05020201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mn-ea"/>
                    <a:cs typeface="Gill Sans" panose="020B05020201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mn-ea"/>
                    <a:cs typeface="Gill Sans" panose="020B05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solidFill>
                      <a:schemeClr val="accent4"/>
                    </a:solidFill>
                    <a:ea typeface="Menlo Regular"/>
                    <a:sym typeface="Menlo Regular"/>
                  </a:rPr>
                  <a:t>rfx</a:t>
                </a:r>
                <a:r>
                  <a:rPr lang="en-US" sz="2000" b="1" dirty="0"/>
                  <a:t> non-interference </a:t>
                </a:r>
                <a:r>
                  <a:rPr lang="en-US" sz="2000" dirty="0"/>
                  <a:t>(😇</a:t>
                </a:r>
                <a14:m>
                  <m:oMath xmlns:m="http://schemas.openxmlformats.org/officeDocument/2006/math">
                    <m:r>
                      <a:rPr lang="en-US" sz="2000" b="0" i="0">
                        <a:solidFill>
                          <a:srgbClr val="000000"/>
                        </a:solidFill>
                        <a:latin typeface="Cambria Math" panose="02040503050406030204" pitchFamily="18" charset="0"/>
                      </a:rPr>
                      <m:t>↛</m:t>
                    </m:r>
                  </m:oMath>
                </a14:m>
                <a:r>
                  <a:rPr lang="en-US" sz="2000" dirty="0"/>
                  <a:t>😈) holds if for all writes </a:t>
                </a:r>
                <a14:m>
                  <m:oMath xmlns:m="http://schemas.openxmlformats.org/officeDocument/2006/math">
                    <m:r>
                      <a:rPr lang="en-US" sz="2000" b="1" i="1">
                        <a:solidFill>
                          <a:srgbClr val="000000"/>
                        </a:solidFill>
                        <a:latin typeface="Cambria Math" panose="02040503050406030204" pitchFamily="18" charset="0"/>
                      </a:rPr>
                      <m:t>𝒘</m:t>
                    </m:r>
                  </m:oMath>
                </a14:m>
                <a:r>
                  <a:rPr lang="en-US" sz="2000" dirty="0"/>
                  <a:t> and all reads </a:t>
                </a:r>
                <a14:m>
                  <m:oMath xmlns:m="http://schemas.openxmlformats.org/officeDocument/2006/math">
                    <m:r>
                      <a:rPr lang="en-US" sz="2000" b="1" i="1">
                        <a:solidFill>
                          <a:srgbClr val="000000"/>
                        </a:solidFill>
                        <a:latin typeface="Cambria Math" panose="02040503050406030204" pitchFamily="18" charset="0"/>
                      </a:rPr>
                      <m:t>𝒓</m:t>
                    </m:r>
                  </m:oMath>
                </a14:m>
                <a:r>
                  <a:rPr lang="en-US" sz="2000" dirty="0"/>
                  <a:t>,</a:t>
                </a:r>
              </a:p>
              <a:p>
                <a:pPr marL="0" indent="0" algn="ctr">
                  <a:buFont typeface="Arial" panose="020B0604020202020204" pitchFamily="34" charset="0"/>
                  <a:buNone/>
                  <a:defRPr>
                    <a:solidFill>
                      <a:schemeClr val="accent1">
                        <a:lumOff val="-13575"/>
                      </a:schemeClr>
                    </a:solidFill>
                  </a:defRPr>
                </a:pPr>
                <a14:m>
                  <m:oMathPara xmlns:m="http://schemas.openxmlformats.org/officeDocument/2006/math">
                    <m:oMathParaPr>
                      <m:jc m:val="center"/>
                    </m:oMathParaPr>
                    <m:oMath xmlns:m="http://schemas.openxmlformats.org/officeDocument/2006/math">
                      <m:r>
                        <a:rPr lang="en-US" sz="2875" b="1" i="1">
                          <a:solidFill>
                            <a:srgbClr val="000000"/>
                          </a:solidFill>
                          <a:latin typeface="Cambria Math" panose="02040503050406030204" pitchFamily="18" charset="0"/>
                        </a:rPr>
                        <m:t>𝒘</m:t>
                      </m:r>
                      <m:limUpp>
                        <m:limUppPr>
                          <m:ctrlPr>
                            <a:rPr lang="ar-AE" sz="2875" i="1">
                              <a:solidFill>
                                <a:srgbClr val="000000"/>
                              </a:solidFill>
                              <a:latin typeface="Cambria Math" panose="02040503050406030204" pitchFamily="18" charset="0"/>
                            </a:rPr>
                          </m:ctrlPr>
                        </m:limUppPr>
                        <m:e>
                          <m:limLow>
                            <m:limLowPr>
                              <m:ctrlPr>
                                <a:rPr lang="ar-AE" sz="2875" i="1">
                                  <a:solidFill>
                                    <a:srgbClr val="000000"/>
                                  </a:solidFill>
                                  <a:latin typeface="Cambria Math" panose="02040503050406030204" pitchFamily="18" charset="0"/>
                                </a:rPr>
                              </m:ctrlPr>
                            </m:limLowPr>
                            <m:e>
                              <m:r>
                                <a:rPr lang="ar-AE" sz="2875" i="1" smtClean="0">
                                  <a:solidFill>
                                    <a:schemeClr val="accent6"/>
                                  </a:solidFill>
                                  <a:latin typeface="Cambria Math" panose="02040503050406030204" pitchFamily="18" charset="0"/>
                                </a:rPr>
                                <m:t>→</m:t>
                              </m:r>
                            </m:e>
                            <m:lim/>
                          </m:limLow>
                        </m:e>
                        <m:lim>
                          <m:r>
                            <m:rPr>
                              <m:sty m:val="p"/>
                            </m:rPr>
                            <a:rPr lang="en-US" sz="2875" i="1" smtClean="0">
                              <a:solidFill>
                                <a:schemeClr val="accent6"/>
                              </a:solidFill>
                              <a:latin typeface="Cambria Math" panose="02040503050406030204" pitchFamily="18" charset="0"/>
                            </a:rPr>
                            <m:t>rf</m:t>
                          </m:r>
                        </m:lim>
                      </m:limUpp>
                      <m:r>
                        <a:rPr lang="ar-AE" sz="2875" b="1" i="1">
                          <a:solidFill>
                            <a:srgbClr val="000000"/>
                          </a:solidFill>
                          <a:latin typeface="Cambria Math" panose="02040503050406030204" pitchFamily="18" charset="0"/>
                        </a:rPr>
                        <m:t>𝒓</m:t>
                      </m:r>
                      <m:r>
                        <a:rPr lang="ar-AE" sz="2875" i="1">
                          <a:solidFill>
                            <a:srgbClr val="000000"/>
                          </a:solidFill>
                          <a:latin typeface="Cambria Math" panose="02040503050406030204" pitchFamily="18" charset="0"/>
                        </a:rPr>
                        <m:t>⟹</m:t>
                      </m:r>
                      <m:r>
                        <a:rPr lang="ar-AE" sz="2875" b="1" i="1">
                          <a:solidFill>
                            <a:srgbClr val="000000"/>
                          </a:solidFill>
                          <a:latin typeface="Cambria Math" panose="02040503050406030204" pitchFamily="18" charset="0"/>
                        </a:rPr>
                        <m:t>𝒘</m:t>
                      </m:r>
                      <m:limUpp>
                        <m:limUppPr>
                          <m:ctrlPr>
                            <a:rPr lang="ar-AE" sz="2875" i="1">
                              <a:solidFill>
                                <a:srgbClr val="000000"/>
                              </a:solidFill>
                              <a:latin typeface="Cambria Math" panose="02040503050406030204" pitchFamily="18" charset="0"/>
                            </a:rPr>
                          </m:ctrlPr>
                        </m:limUppPr>
                        <m:e>
                          <m:limLow>
                            <m:limLowPr>
                              <m:ctrlPr>
                                <a:rPr lang="ar-AE" sz="2875" i="1">
                                  <a:solidFill>
                                    <a:srgbClr val="000000"/>
                                  </a:solidFill>
                                  <a:latin typeface="Cambria Math" panose="02040503050406030204" pitchFamily="18" charset="0"/>
                                </a:rPr>
                              </m:ctrlPr>
                            </m:limLowPr>
                            <m:e>
                              <m:r>
                                <a:rPr lang="ar-AE" sz="2875" i="1" smtClean="0">
                                  <a:solidFill>
                                    <a:schemeClr val="accent4"/>
                                  </a:solidFill>
                                  <a:latin typeface="Cambria Math" panose="02040503050406030204" pitchFamily="18" charset="0"/>
                                </a:rPr>
                                <m:t>→</m:t>
                              </m:r>
                            </m:e>
                            <m:lim/>
                          </m:limLow>
                        </m:e>
                        <m:lim>
                          <m:r>
                            <m:rPr>
                              <m:sty m:val="p"/>
                            </m:rPr>
                            <a:rPr lang="en-US" sz="2875" i="1" smtClean="0">
                              <a:solidFill>
                                <a:schemeClr val="accent4"/>
                              </a:solidFill>
                              <a:latin typeface="Cambria Math" panose="02040503050406030204" pitchFamily="18" charset="0"/>
                            </a:rPr>
                            <m:t>rfx</m:t>
                          </m:r>
                        </m:lim>
                      </m:limUpp>
                      <m:r>
                        <a:rPr lang="ar-AE" sz="2875" b="1" i="1">
                          <a:solidFill>
                            <a:srgbClr val="000000"/>
                          </a:solidFill>
                          <a:latin typeface="Cambria Math" panose="02040503050406030204" pitchFamily="18" charset="0"/>
                        </a:rPr>
                        <m:t>𝒓</m:t>
                      </m:r>
                    </m:oMath>
                  </m:oMathPara>
                </a14:m>
                <a:endParaRPr lang="ar-AE" b="1" dirty="0">
                  <a:solidFill>
                    <a:srgbClr val="0076BA"/>
                  </a:solidFill>
                </a:endParaRPr>
              </a:p>
            </p:txBody>
          </p:sp>
        </mc:Choice>
        <mc:Fallback xmlns="">
          <p:sp>
            <p:nvSpPr>
              <p:cNvPr id="11" name="rfx noninterference (😇 😈) holds if for all writes   and reads  ,">
                <a:extLst>
                  <a:ext uri="{FF2B5EF4-FFF2-40B4-BE49-F238E27FC236}">
                    <a16:creationId xmlns:a16="http://schemas.microsoft.com/office/drawing/2014/main" id="{D79150EC-2BFC-FF3A-0EC6-0ECA7873C893}"/>
                  </a:ext>
                </a:extLst>
              </p:cNvPr>
              <p:cNvSpPr txBox="1">
                <a:spLocks noRot="1" noChangeAspect="1" noMove="1" noResize="1" noEditPoints="1" noAdjustHandles="1" noChangeArrowheads="1" noChangeShapeType="1" noTextEdit="1"/>
              </p:cNvSpPr>
              <p:nvPr/>
            </p:nvSpPr>
            <p:spPr>
              <a:xfrm>
                <a:off x="2891795" y="4721456"/>
                <a:ext cx="5708507" cy="1344018"/>
              </a:xfrm>
              <a:prstGeom prst="rect">
                <a:avLst/>
              </a:prstGeom>
              <a:blipFill>
                <a:blip r:embed="rId6"/>
                <a:stretch>
                  <a:fillRect l="-1109" t="-5660"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therwise there's an interfering transmitter   where">
                <a:extLst>
                  <a:ext uri="{FF2B5EF4-FFF2-40B4-BE49-F238E27FC236}">
                    <a16:creationId xmlns:a16="http://schemas.microsoft.com/office/drawing/2014/main" id="{B08E0E49-308F-609E-D552-D3C38B72B50B}"/>
                  </a:ext>
                </a:extLst>
              </p:cNvPr>
              <p:cNvSpPr txBox="1"/>
              <p:nvPr/>
            </p:nvSpPr>
            <p:spPr>
              <a:xfrm>
                <a:off x="2891795" y="6172275"/>
                <a:ext cx="6064802" cy="464807"/>
              </a:xfrm>
              <a:prstGeom prst="rect">
                <a:avLst/>
              </a:prstGeom>
              <a:noFill/>
              <a:ln w="12700" cap="flat">
                <a:noFill/>
                <a:miter lim="400000"/>
              </a:ln>
              <a:effectLst/>
              <a:extLst>
                <a:ext uri="{C572A759-6A51-4108-AA02-DFA0A04FC94B}">
                  <ma14:wrappingTextBoxFlag xmlns="" xmlns:ma14="http://schemas.microsoft.com/office/mac/drawingml/2011/main" xmlns:m="http://schemas.openxmlformats.org/officeDocument/2006/math" val="1"/>
                </a:ext>
              </a:extLst>
            </p:spPr>
            <p:txBody>
              <a:bodyPr wrap="none" lIns="25400" tIns="25400" rIns="25400" bIns="25400" numCol="1" anchor="ctr">
                <a:spAutoFit/>
              </a:bodyPr>
              <a:lstStyle/>
              <a:p>
                <a:pPr>
                  <a:defRPr b="0"/>
                </a:pPr>
                <a:r>
                  <a:rPr lang="en-US" sz="2000">
                    <a:latin typeface="Gill Sans" panose="020B0502020104020203" pitchFamily="34" charset="-79"/>
                    <a:cs typeface="Gill Sans" panose="020B0502020104020203" pitchFamily="34" charset="-79"/>
                  </a:rPr>
                  <a:t>Else,</a:t>
                </a:r>
                <a:r>
                  <a:rPr sz="2000">
                    <a:latin typeface="Gill Sans" panose="020B0502020104020203" pitchFamily="34" charset="-79"/>
                    <a:cs typeface="Gill Sans" panose="020B0502020104020203" pitchFamily="34" charset="-79"/>
                  </a:rPr>
                  <a:t> there</a:t>
                </a:r>
                <a:r>
                  <a:rPr lang="en-US" sz="2000">
                    <a:latin typeface="Gill Sans" panose="020B0502020104020203" pitchFamily="34" charset="-79"/>
                    <a:cs typeface="Gill Sans" panose="020B0502020104020203" pitchFamily="34" charset="-79"/>
                  </a:rPr>
                  <a:t> is</a:t>
                </a:r>
                <a:r>
                  <a:rPr sz="2000">
                    <a:latin typeface="Gill Sans" panose="020B0502020104020203" pitchFamily="34" charset="-79"/>
                    <a:cs typeface="Gill Sans" panose="020B0502020104020203" pitchFamily="34" charset="-79"/>
                  </a:rPr>
                  <a:t> an interfering transmitter </a:t>
                </a:r>
                <a14:m>
                  <m:oMath xmlns:m="http://schemas.openxmlformats.org/officeDocument/2006/math">
                    <m:sSup>
                      <m:sSupPr>
                        <m:ctrlPr>
                          <a:rPr lang="ar-AE" sz="2000" b="1" i="1" smtClean="0">
                            <a:solidFill>
                              <a:schemeClr val="tx1"/>
                            </a:solidFill>
                            <a:latin typeface="Cambria Math" panose="02040503050406030204" pitchFamily="18" charset="0"/>
                          </a:rPr>
                        </m:ctrlPr>
                      </m:sSupPr>
                      <m:e>
                        <m:r>
                          <a:rPr lang="ar-AE" sz="2000" b="1" i="1">
                            <a:solidFill>
                              <a:schemeClr val="tx1"/>
                            </a:solidFill>
                            <a:latin typeface="Cambria Math" panose="02040503050406030204" pitchFamily="18" charset="0"/>
                          </a:rPr>
                          <m:t>𝒘</m:t>
                        </m:r>
                      </m:e>
                      <m:sup>
                        <m:r>
                          <a:rPr lang="ar-AE" sz="2000" b="1" i="1">
                            <a:solidFill>
                              <a:schemeClr val="tx1"/>
                            </a:solidFill>
                            <a:latin typeface="Cambria Math" panose="02040503050406030204" pitchFamily="18" charset="0"/>
                          </a:rPr>
                          <m:t>′</m:t>
                        </m:r>
                      </m:sup>
                    </m:sSup>
                  </m:oMath>
                </a14:m>
                <a:r>
                  <a:rPr lang="ar-AE" sz="2000" b="1" i="1">
                    <a:solidFill>
                      <a:schemeClr val="tx1"/>
                    </a:solidFill>
                    <a:latin typeface="Gill Sans" panose="020B0502020104020203" pitchFamily="34" charset="-79"/>
                    <a:cs typeface="Gill Sans" panose="020B0502020104020203" pitchFamily="34" charset="-79"/>
                  </a:rPr>
                  <a:t> </a:t>
                </a:r>
                <a:r>
                  <a:rPr lang="en-US" sz="2000">
                    <a:solidFill>
                      <a:schemeClr val="tx1"/>
                    </a:solidFill>
                    <a:latin typeface="Gill Sans" panose="020B0502020104020203" pitchFamily="34" charset="-79"/>
                    <a:cs typeface="Gill Sans" panose="020B0502020104020203" pitchFamily="34" charset="-79"/>
                  </a:rPr>
                  <a:t>where </a:t>
                </a:r>
                <a14:m>
                  <m:oMath xmlns:m="http://schemas.openxmlformats.org/officeDocument/2006/math">
                    <m:sSup>
                      <m:sSupPr>
                        <m:ctrlPr>
                          <a:rPr lang="ar-AE" sz="2000" b="1" i="1">
                            <a:solidFill>
                              <a:schemeClr val="tx1"/>
                            </a:solidFill>
                            <a:latin typeface="Cambria Math" panose="02040503050406030204" pitchFamily="18" charset="0"/>
                          </a:rPr>
                        </m:ctrlPr>
                      </m:sSupPr>
                      <m:e>
                        <m:r>
                          <a:rPr lang="ar-AE" sz="2000" b="1" i="1">
                            <a:solidFill>
                              <a:schemeClr val="tx1"/>
                            </a:solidFill>
                            <a:latin typeface="Cambria Math" panose="02040503050406030204" pitchFamily="18" charset="0"/>
                          </a:rPr>
                          <m:t>𝒘</m:t>
                        </m:r>
                      </m:e>
                      <m:sup>
                        <m:r>
                          <a:rPr lang="ar-AE" sz="2000" b="1" i="1">
                            <a:solidFill>
                              <a:schemeClr val="tx1"/>
                            </a:solidFill>
                            <a:latin typeface="Cambria Math" panose="02040503050406030204" pitchFamily="18" charset="0"/>
                          </a:rPr>
                          <m:t>′</m:t>
                        </m:r>
                      </m:sup>
                    </m:sSup>
                    <m:limUpp>
                      <m:limUppPr>
                        <m:ctrlPr>
                          <a:rPr lang="ar-AE" sz="2000" b="1" i="1" smtClean="0">
                            <a:solidFill>
                              <a:schemeClr val="accent4"/>
                            </a:solidFill>
                            <a:latin typeface="Cambria Math" panose="02040503050406030204" pitchFamily="18" charset="0"/>
                          </a:rPr>
                        </m:ctrlPr>
                      </m:limUppPr>
                      <m:e>
                        <m:r>
                          <a:rPr lang="ar-AE" sz="2000" b="1" i="1">
                            <a:solidFill>
                              <a:schemeClr val="accent4"/>
                            </a:solidFill>
                            <a:latin typeface="Cambria Math" panose="02040503050406030204" pitchFamily="18" charset="0"/>
                          </a:rPr>
                          <m:t>→</m:t>
                        </m:r>
                      </m:e>
                      <m:lim>
                        <m:r>
                          <a:rPr lang="en-US" sz="2000" b="1" i="1">
                            <a:solidFill>
                              <a:schemeClr val="accent4"/>
                            </a:solidFill>
                            <a:latin typeface="Cambria Math" panose="02040503050406030204" pitchFamily="18" charset="0"/>
                          </a:rPr>
                          <m:t>𝒓𝒇𝒙</m:t>
                        </m:r>
                      </m:lim>
                    </m:limUpp>
                    <m:r>
                      <a:rPr lang="ar-AE" sz="2000" b="1" i="1">
                        <a:solidFill>
                          <a:schemeClr val="tx1"/>
                        </a:solidFill>
                        <a:latin typeface="Cambria Math" panose="02040503050406030204" pitchFamily="18" charset="0"/>
                      </a:rPr>
                      <m:t>𝒓</m:t>
                    </m:r>
                  </m:oMath>
                </a14:m>
                <a:endParaRPr lang="ar-AE" sz="2000" b="1">
                  <a:solidFill>
                    <a:srgbClr val="EE220C"/>
                  </a:solidFill>
                </a:endParaRPr>
              </a:p>
            </p:txBody>
          </p:sp>
        </mc:Choice>
        <mc:Fallback xmlns="">
          <p:sp>
            <p:nvSpPr>
              <p:cNvPr id="14" name="otherwise there's an interfering transmitter   where">
                <a:extLst>
                  <a:ext uri="{FF2B5EF4-FFF2-40B4-BE49-F238E27FC236}">
                    <a16:creationId xmlns:a16="http://schemas.microsoft.com/office/drawing/2014/main" id="{B08E0E49-308F-609E-D552-D3C38B72B50B}"/>
                  </a:ext>
                </a:extLst>
              </p:cNvPr>
              <p:cNvSpPr txBox="1">
                <a:spLocks noRot="1" noChangeAspect="1" noMove="1" noResize="1" noEditPoints="1" noAdjustHandles="1" noChangeArrowheads="1" noChangeShapeType="1" noTextEdit="1"/>
              </p:cNvSpPr>
              <p:nvPr/>
            </p:nvSpPr>
            <p:spPr>
              <a:xfrm>
                <a:off x="2891795" y="6172275"/>
                <a:ext cx="6064802" cy="464807"/>
              </a:xfrm>
              <a:prstGeom prst="rect">
                <a:avLst/>
              </a:prstGeom>
              <a:blipFill>
                <a:blip r:embed="rId7"/>
                <a:stretch>
                  <a:fillRect l="-2088" t="-2703" r="-2296" b="-27027"/>
                </a:stretch>
              </a:blipFill>
              <a:ln w="12700" cap="flat">
                <a:noFill/>
                <a:miter lim="400000"/>
              </a:ln>
              <a:effectLst/>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5" name="😇">
            <a:extLst>
              <a:ext uri="{FF2B5EF4-FFF2-40B4-BE49-F238E27FC236}">
                <a16:creationId xmlns:a16="http://schemas.microsoft.com/office/drawing/2014/main" id="{3A2A3FD7-3513-658B-A1E8-A35728B22425}"/>
              </a:ext>
            </a:extLst>
          </p:cNvPr>
          <p:cNvSpPr txBox="1"/>
          <p:nvPr/>
        </p:nvSpPr>
        <p:spPr>
          <a:xfrm>
            <a:off x="7935801" y="6020083"/>
            <a:ext cx="359073"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16" name="😈">
            <a:extLst>
              <a:ext uri="{FF2B5EF4-FFF2-40B4-BE49-F238E27FC236}">
                <a16:creationId xmlns:a16="http://schemas.microsoft.com/office/drawing/2014/main" id="{95555BC4-CBDF-7570-7AD3-BAC239B5CE4A}"/>
              </a:ext>
            </a:extLst>
          </p:cNvPr>
          <p:cNvSpPr txBox="1"/>
          <p:nvPr/>
        </p:nvSpPr>
        <p:spPr>
          <a:xfrm>
            <a:off x="8608736" y="6020083"/>
            <a:ext cx="359073"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17" name="Rounded Rectangular Callout 16">
            <a:extLst>
              <a:ext uri="{FF2B5EF4-FFF2-40B4-BE49-F238E27FC236}">
                <a16:creationId xmlns:a16="http://schemas.microsoft.com/office/drawing/2014/main" id="{B6177C38-C3CB-E63B-F6A0-864737476A43}"/>
              </a:ext>
            </a:extLst>
          </p:cNvPr>
          <p:cNvSpPr/>
          <p:nvPr/>
        </p:nvSpPr>
        <p:spPr>
          <a:xfrm>
            <a:off x="5873657" y="1304098"/>
            <a:ext cx="5823284" cy="823821"/>
          </a:xfrm>
          <a:prstGeom prst="wedgeRoundRectCallout">
            <a:avLst>
              <a:gd name="adj1" fmla="val -56538"/>
              <a:gd name="adj2" fmla="val 78504"/>
              <a:gd name="adj3" fmla="val 1666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Gill Sans" panose="020B0502020104020203" pitchFamily="34" charset="-79"/>
                <a:cs typeface="Gill Sans" panose="020B0502020104020203" pitchFamily="34" charset="-79"/>
              </a:rPr>
              <a:t>Key idea: </a:t>
            </a:r>
            <a:r>
              <a:rPr lang="en-US" dirty="0">
                <a:solidFill>
                  <a:schemeClr val="tx1"/>
                </a:solidFill>
                <a:latin typeface="Gill Sans" panose="020B0502020104020203" pitchFamily="34" charset="-79"/>
                <a:cs typeface="Gill Sans" panose="020B0502020104020203" pitchFamily="34" charset="-79"/>
              </a:rPr>
              <a:t>apply the standard notion of </a:t>
            </a:r>
            <a:r>
              <a:rPr lang="en-US" i="1" dirty="0">
                <a:solidFill>
                  <a:schemeClr val="tx1"/>
                </a:solidFill>
                <a:latin typeface="Gill Sans" panose="020B0502020104020203" pitchFamily="34" charset="-79"/>
                <a:cs typeface="Gill Sans" panose="020B0502020104020203" pitchFamily="34" charset="-79"/>
              </a:rPr>
              <a:t>conditional non-interference </a:t>
            </a:r>
            <a:r>
              <a:rPr lang="en-US" dirty="0">
                <a:solidFill>
                  <a:schemeClr val="tx1"/>
                </a:solidFill>
                <a:latin typeface="Gill Sans" panose="020B0502020104020203" pitchFamily="34" charset="-79"/>
                <a:cs typeface="Gill Sans" panose="020B0502020104020203" pitchFamily="34" charset="-79"/>
              </a:rPr>
              <a:t>using rf and </a:t>
            </a:r>
            <a:r>
              <a:rPr lang="en-US" dirty="0" err="1">
                <a:solidFill>
                  <a:schemeClr val="tx1"/>
                </a:solidFill>
                <a:latin typeface="Gill Sans" panose="020B0502020104020203" pitchFamily="34" charset="-79"/>
                <a:cs typeface="Gill Sans" panose="020B0502020104020203" pitchFamily="34" charset="-79"/>
              </a:rPr>
              <a:t>rfx</a:t>
            </a:r>
            <a:r>
              <a:rPr lang="en-US" dirty="0">
                <a:solidFill>
                  <a:schemeClr val="tx1"/>
                </a:solidFill>
                <a:latin typeface="Gill Sans" panose="020B0502020104020203" pitchFamily="34" charset="-79"/>
                <a:cs typeface="Gill Sans" panose="020B0502020104020203" pitchFamily="34" charset="-79"/>
              </a:rPr>
              <a:t> to represent architectural and microarchitectural observations, respectively. </a:t>
            </a:r>
          </a:p>
        </p:txBody>
      </p:sp>
      <p:sp>
        <p:nvSpPr>
          <p:cNvPr id="19" name="Rectangle 18">
            <a:extLst>
              <a:ext uri="{FF2B5EF4-FFF2-40B4-BE49-F238E27FC236}">
                <a16:creationId xmlns:a16="http://schemas.microsoft.com/office/drawing/2014/main" id="{C8119107-7831-260B-329E-15F1C70E369A}"/>
              </a:ext>
            </a:extLst>
          </p:cNvPr>
          <p:cNvSpPr/>
          <p:nvPr/>
        </p:nvSpPr>
        <p:spPr>
          <a:xfrm>
            <a:off x="4366874" y="5290791"/>
            <a:ext cx="1102594" cy="774684"/>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D0C774-B70A-9653-F1CC-F85BED9DF870}"/>
              </a:ext>
            </a:extLst>
          </p:cNvPr>
          <p:cNvSpPr/>
          <p:nvPr/>
        </p:nvSpPr>
        <p:spPr>
          <a:xfrm>
            <a:off x="6000940" y="5282324"/>
            <a:ext cx="1102594" cy="774684"/>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CC9C6D-2E89-53ED-3DF0-F71B21594FAA}"/>
              </a:ext>
            </a:extLst>
          </p:cNvPr>
          <p:cNvSpPr/>
          <p:nvPr/>
        </p:nvSpPr>
        <p:spPr>
          <a:xfrm>
            <a:off x="2783606" y="5976587"/>
            <a:ext cx="6275727" cy="774684"/>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C95C197A-2672-BB45-A65C-874F9209612C}"/>
              </a:ext>
            </a:extLst>
          </p:cNvPr>
          <p:cNvSpPr>
            <a:spLocks noGrp="1"/>
          </p:cNvSpPr>
          <p:nvPr>
            <p:ph type="sldNum" sz="quarter" idx="12"/>
          </p:nvPr>
        </p:nvSpPr>
        <p:spPr/>
        <p:txBody>
          <a:bodyPr/>
          <a:lstStyle/>
          <a:p>
            <a:fld id="{C4525E55-99CE-D54F-9679-4F00051112D4}" type="slidenum">
              <a:rPr lang="en-US" smtClean="0"/>
              <a:t>17</a:t>
            </a:fld>
            <a:endParaRPr lang="en-US"/>
          </a:p>
        </p:txBody>
      </p:sp>
    </p:spTree>
    <p:custDataLst>
      <p:tags r:id="rId1"/>
    </p:custDataLst>
    <p:extLst>
      <p:ext uri="{BB962C8B-B14F-4D97-AF65-F5344CB8AC3E}">
        <p14:creationId xmlns:p14="http://schemas.microsoft.com/office/powerpoint/2010/main" val="329936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4" grpId="0"/>
      <p:bldP spid="15" grpId="0"/>
      <p:bldP spid="16" grpId="0"/>
      <p:bldP spid="17" grpId="0" animBg="1"/>
      <p:bldP spid="19" grpId="0" animBg="1"/>
      <p:bldP spid="19" grpId="1" animBg="1"/>
      <p:bldP spid="20" grpId="0" animBg="1"/>
      <p:bldP spid="20" grpId="1"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5415-1D2F-4EE8-E8CD-E2FAF327E9C4}"/>
              </a:ext>
            </a:extLst>
          </p:cNvPr>
          <p:cNvSpPr>
            <a:spLocks noGrp="1"/>
          </p:cNvSpPr>
          <p:nvPr>
            <p:ph type="title"/>
          </p:nvPr>
        </p:nvSpPr>
        <p:spPr/>
        <p:txBody>
          <a:bodyPr/>
          <a:lstStyle/>
          <a:p>
            <a:r>
              <a:rPr lang="en-US"/>
              <a:t>rfx non-interference detects Spectre v1 leakage</a:t>
            </a:r>
          </a:p>
        </p:txBody>
      </p:sp>
      <p:grpSp>
        <p:nvGrpSpPr>
          <p:cNvPr id="5" name="Group">
            <a:extLst>
              <a:ext uri="{FF2B5EF4-FFF2-40B4-BE49-F238E27FC236}">
                <a16:creationId xmlns:a16="http://schemas.microsoft.com/office/drawing/2014/main" id="{0B454660-094A-2618-1AB7-493C9E2B0350}"/>
              </a:ext>
            </a:extLst>
          </p:cNvPr>
          <p:cNvGrpSpPr/>
          <p:nvPr/>
        </p:nvGrpSpPr>
        <p:grpSpPr>
          <a:xfrm>
            <a:off x="7351900" y="2404996"/>
            <a:ext cx="891440" cy="3402016"/>
            <a:chOff x="0" y="0"/>
            <a:chExt cx="1782877" cy="6804025"/>
          </a:xfrm>
        </p:grpSpPr>
        <p:sp>
          <p:nvSpPr>
            <p:cNvPr id="6" name="LD r0, [&amp;idx] {s0}…">
              <a:extLst>
                <a:ext uri="{FF2B5EF4-FFF2-40B4-BE49-F238E27FC236}">
                  <a16:creationId xmlns:a16="http://schemas.microsoft.com/office/drawing/2014/main" id="{BF9DE5A0-2682-2158-6510-A6610F544DC5}"/>
                </a:ext>
              </a:extLst>
            </p:cNvPr>
            <p:cNvSpPr/>
            <p:nvPr/>
          </p:nvSpPr>
          <p:spPr>
            <a:xfrm>
              <a:off x="0" y="3223019"/>
              <a:ext cx="1270000"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r0, [&amp;</a:t>
              </a:r>
              <a:r>
                <a:rPr sz="1300" kern="0" err="1">
                  <a:solidFill>
                    <a:srgbClr val="000000"/>
                  </a:solidFill>
                  <a:latin typeface="Menlo Regular"/>
                  <a:ea typeface="Menlo Regular"/>
                  <a:cs typeface="Menlo Regular"/>
                  <a:sym typeface="Menlo Regular"/>
                </a:rPr>
                <a:t>idx</a:t>
              </a:r>
              <a:r>
                <a:rPr sz="1300" kern="0">
                  <a:solidFill>
                    <a:srgbClr val="000000"/>
                  </a:solidFill>
                  <a:latin typeface="Menlo Regular"/>
                  <a:ea typeface="Menlo Regular"/>
                  <a:cs typeface="Menlo Regular"/>
                  <a:sym typeface="Menlo Regular"/>
                </a:rPr>
                <a:t>] {s0}</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r1, [&amp;</a:t>
              </a:r>
              <a:r>
                <a:rPr sz="1300" kern="0" err="1">
                  <a:solidFill>
                    <a:srgbClr val="000000"/>
                  </a:solidFill>
                  <a:latin typeface="Menlo Regular"/>
                  <a:ea typeface="Menlo Regular"/>
                  <a:cs typeface="Menlo Regular"/>
                  <a:sym typeface="Menlo Regular"/>
                </a:rPr>
                <a:t>A_size</a:t>
              </a:r>
              <a:r>
                <a:rPr sz="1300" kern="0">
                  <a:solidFill>
                    <a:srgbClr val="000000"/>
                  </a:solidFill>
                  <a:latin typeface="Menlo Regular"/>
                  <a:ea typeface="Menlo Regular"/>
                  <a:cs typeface="Menlo Regular"/>
                  <a:sym typeface="Menlo Regular"/>
                </a:rPr>
                <a:t>] {s1}</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BR r0 &gt;= r1, end</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LD r2, [A+r0] {s2}</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LD r3, [B+r2] {s3}</a:t>
              </a:r>
            </a:p>
          </p:txBody>
        </p:sp>
        <mc:AlternateContent xmlns:mc="http://schemas.openxmlformats.org/markup-compatibility/2006" xmlns:a14="http://schemas.microsoft.com/office/drawing/2010/main">
          <mc:Choice Requires="a14">
            <p:sp>
              <p:nvSpPr>
                <p:cNvPr id="7" name="Equation">
                  <a:extLst>
                    <a:ext uri="{FF2B5EF4-FFF2-40B4-BE49-F238E27FC236}">
                      <a16:creationId xmlns:a16="http://schemas.microsoft.com/office/drawing/2014/main" id="{74B0F7B5-0D58-7338-E94B-16C02FABF509}"/>
                    </a:ext>
                  </a:extLst>
                </p:cNvPr>
                <p:cNvSpPr txBox="1"/>
                <p:nvPr/>
              </p:nvSpPr>
              <p:spPr>
                <a:xfrm>
                  <a:off x="1132110" y="0"/>
                  <a:ext cx="628377"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7" name="Equation">
                  <a:extLst>
                    <a:ext uri="{FF2B5EF4-FFF2-40B4-BE49-F238E27FC236}">
                      <a16:creationId xmlns:a16="http://schemas.microsoft.com/office/drawing/2014/main" id="{74B0F7B5-0D58-7338-E94B-16C02FABF509}"/>
                    </a:ext>
                  </a:extLst>
                </p:cNvPr>
                <p:cNvSpPr txBox="1">
                  <a:spLocks noRot="1" noChangeAspect="1" noMove="1" noResize="1" noEditPoints="1" noAdjustHandles="1" noChangeArrowheads="1" noChangeShapeType="1" noTextEdit="1"/>
                </p:cNvSpPr>
                <p:nvPr/>
              </p:nvSpPr>
              <p:spPr>
                <a:xfrm>
                  <a:off x="1132110" y="0"/>
                  <a:ext cx="628377" cy="800220"/>
                </a:xfrm>
                <a:prstGeom prst="rect">
                  <a:avLst/>
                </a:prstGeom>
                <a:blipFill>
                  <a:blip r:embed="rId5"/>
                  <a:stretch>
                    <a:fillRect l="-20000" r="-20000" b="-625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Equation">
                  <a:extLst>
                    <a:ext uri="{FF2B5EF4-FFF2-40B4-BE49-F238E27FC236}">
                      <a16:creationId xmlns:a16="http://schemas.microsoft.com/office/drawing/2014/main" id="{1FE4CAE4-F414-CDA5-BD7C-19CE7A5CCC3D}"/>
                    </a:ext>
                  </a:extLst>
                </p:cNvPr>
                <p:cNvSpPr txBox="1"/>
                <p:nvPr/>
              </p:nvSpPr>
              <p:spPr>
                <a:xfrm>
                  <a:off x="1154500" y="6003805"/>
                  <a:ext cx="628377"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8" name="Equation">
                  <a:extLst>
                    <a:ext uri="{FF2B5EF4-FFF2-40B4-BE49-F238E27FC236}">
                      <a16:creationId xmlns:a16="http://schemas.microsoft.com/office/drawing/2014/main" id="{1FE4CAE4-F414-CDA5-BD7C-19CE7A5CCC3D}"/>
                    </a:ext>
                  </a:extLst>
                </p:cNvPr>
                <p:cNvSpPr txBox="1">
                  <a:spLocks noRot="1" noChangeAspect="1" noMove="1" noResize="1" noEditPoints="1" noAdjustHandles="1" noChangeArrowheads="1" noChangeShapeType="1" noTextEdit="1"/>
                </p:cNvSpPr>
                <p:nvPr/>
              </p:nvSpPr>
              <p:spPr>
                <a:xfrm>
                  <a:off x="1154500" y="6003805"/>
                  <a:ext cx="628377" cy="800220"/>
                </a:xfrm>
                <a:prstGeom prst="rect">
                  <a:avLst/>
                </a:prstGeom>
                <a:blipFill>
                  <a:blip r:embed="rId6"/>
                  <a:stretch>
                    <a:fillRect l="-20000" r="-20000" b="-3030"/>
                  </a:stretch>
                </a:blipFill>
                <a:ln w="12700" cap="flat">
                  <a:noFill/>
                  <a:miter lim="400000"/>
                </a:ln>
                <a:effectLst/>
              </p:spPr>
              <p:txBody>
                <a:bodyPr/>
                <a:lstStyle/>
                <a:p>
                  <a:r>
                    <a:rPr lang="en-US">
                      <a:noFill/>
                    </a:rPr>
                    <a:t> </a:t>
                  </a:r>
                </a:p>
              </p:txBody>
            </p:sp>
          </mc:Fallback>
        </mc:AlternateContent>
      </p:grpSp>
      <p:grpSp>
        <p:nvGrpSpPr>
          <p:cNvPr id="9" name="Group">
            <a:extLst>
              <a:ext uri="{FF2B5EF4-FFF2-40B4-BE49-F238E27FC236}">
                <a16:creationId xmlns:a16="http://schemas.microsoft.com/office/drawing/2014/main" id="{CD4A5C34-0D8C-3F14-89D1-920526ACC7AD}"/>
              </a:ext>
            </a:extLst>
          </p:cNvPr>
          <p:cNvGrpSpPr/>
          <p:nvPr/>
        </p:nvGrpSpPr>
        <p:grpSpPr>
          <a:xfrm>
            <a:off x="8110467" y="2828642"/>
            <a:ext cx="745600" cy="3140576"/>
            <a:chOff x="113285" y="5775"/>
            <a:chExt cx="1491198" cy="6281149"/>
          </a:xfrm>
        </p:grpSpPr>
        <p:grpSp>
          <p:nvGrpSpPr>
            <p:cNvPr id="10" name="Group">
              <a:extLst>
                <a:ext uri="{FF2B5EF4-FFF2-40B4-BE49-F238E27FC236}">
                  <a16:creationId xmlns:a16="http://schemas.microsoft.com/office/drawing/2014/main" id="{DBAF3CAC-D046-7617-824B-D659A204FF6A}"/>
                </a:ext>
              </a:extLst>
            </p:cNvPr>
            <p:cNvGrpSpPr/>
            <p:nvPr/>
          </p:nvGrpSpPr>
          <p:grpSpPr>
            <a:xfrm>
              <a:off x="113289" y="1034915"/>
              <a:ext cx="1491194" cy="1467429"/>
              <a:chOff x="113288" y="5775"/>
              <a:chExt cx="1491194" cy="1467425"/>
            </a:xfrm>
          </p:grpSpPr>
          <p:sp>
            <p:nvSpPr>
              <p:cNvPr id="26" name="Line">
                <a:extLst>
                  <a:ext uri="{FF2B5EF4-FFF2-40B4-BE49-F238E27FC236}">
                    <a16:creationId xmlns:a16="http://schemas.microsoft.com/office/drawing/2014/main" id="{91720FEA-E9CB-9087-45C8-AC88FEEE10DD}"/>
                  </a:ext>
                </a:extLst>
              </p:cNvPr>
              <p:cNvSpPr/>
              <p:nvPr/>
            </p:nvSpPr>
            <p:spPr>
              <a:xfrm flipH="1">
                <a:off x="113288" y="5775"/>
                <a:ext cx="2" cy="418135"/>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7" name="tfo">
                <a:extLst>
                  <a:ext uri="{FF2B5EF4-FFF2-40B4-BE49-F238E27FC236}">
                    <a16:creationId xmlns:a16="http://schemas.microsoft.com/office/drawing/2014/main" id="{BD4B9A8E-E80D-F5AF-2FF9-6A2F52D1E04E}"/>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1" name="Group">
              <a:extLst>
                <a:ext uri="{FF2B5EF4-FFF2-40B4-BE49-F238E27FC236}">
                  <a16:creationId xmlns:a16="http://schemas.microsoft.com/office/drawing/2014/main" id="{892AE7FC-C7DA-F826-ED8A-B70763CBBAA5}"/>
                </a:ext>
              </a:extLst>
            </p:cNvPr>
            <p:cNvGrpSpPr/>
            <p:nvPr/>
          </p:nvGrpSpPr>
          <p:grpSpPr>
            <a:xfrm>
              <a:off x="113289" y="1947864"/>
              <a:ext cx="1491194" cy="1467425"/>
              <a:chOff x="113288" y="5775"/>
              <a:chExt cx="1491194" cy="1467425"/>
            </a:xfrm>
          </p:grpSpPr>
          <p:sp>
            <p:nvSpPr>
              <p:cNvPr id="24" name="Line">
                <a:extLst>
                  <a:ext uri="{FF2B5EF4-FFF2-40B4-BE49-F238E27FC236}">
                    <a16:creationId xmlns:a16="http://schemas.microsoft.com/office/drawing/2014/main" id="{CC580779-EE1D-FC10-B447-A57E6D8E41BF}"/>
                  </a:ext>
                </a:extLst>
              </p:cNvPr>
              <p:cNvSpPr/>
              <p:nvPr/>
            </p:nvSpPr>
            <p:spPr>
              <a:xfrm flipH="1">
                <a:off x="113288"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5" name="tfo">
                <a:extLst>
                  <a:ext uri="{FF2B5EF4-FFF2-40B4-BE49-F238E27FC236}">
                    <a16:creationId xmlns:a16="http://schemas.microsoft.com/office/drawing/2014/main" id="{BDD892BC-CD95-D6AE-7523-4FFCC3DEF491}"/>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2" name="Group">
              <a:extLst>
                <a:ext uri="{FF2B5EF4-FFF2-40B4-BE49-F238E27FC236}">
                  <a16:creationId xmlns:a16="http://schemas.microsoft.com/office/drawing/2014/main" id="{7BB8E00B-F8AE-2582-8889-751852C3BF5A}"/>
                </a:ext>
              </a:extLst>
            </p:cNvPr>
            <p:cNvGrpSpPr/>
            <p:nvPr/>
          </p:nvGrpSpPr>
          <p:grpSpPr>
            <a:xfrm>
              <a:off x="113285" y="2860811"/>
              <a:ext cx="1491196" cy="1467425"/>
              <a:chOff x="113286" y="5775"/>
              <a:chExt cx="1491196" cy="1467425"/>
            </a:xfrm>
          </p:grpSpPr>
          <p:sp>
            <p:nvSpPr>
              <p:cNvPr id="22" name="Line">
                <a:extLst>
                  <a:ext uri="{FF2B5EF4-FFF2-40B4-BE49-F238E27FC236}">
                    <a16:creationId xmlns:a16="http://schemas.microsoft.com/office/drawing/2014/main" id="{0C299BB3-6B3A-0241-DB1B-A27200CE834B}"/>
                  </a:ext>
                </a:extLst>
              </p:cNvPr>
              <p:cNvSpPr/>
              <p:nvPr/>
            </p:nvSpPr>
            <p:spPr>
              <a:xfrm flipH="1">
                <a:off x="113286"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3" name="tfo">
                <a:extLst>
                  <a:ext uri="{FF2B5EF4-FFF2-40B4-BE49-F238E27FC236}">
                    <a16:creationId xmlns:a16="http://schemas.microsoft.com/office/drawing/2014/main" id="{8543C59F-D4A6-9EDA-1CF4-C77FF17EF286}"/>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3" name="Group">
              <a:extLst>
                <a:ext uri="{FF2B5EF4-FFF2-40B4-BE49-F238E27FC236}">
                  <a16:creationId xmlns:a16="http://schemas.microsoft.com/office/drawing/2014/main" id="{95B162E5-4420-3CA9-470A-0AFD5DB61626}"/>
                </a:ext>
              </a:extLst>
            </p:cNvPr>
            <p:cNvGrpSpPr/>
            <p:nvPr/>
          </p:nvGrpSpPr>
          <p:grpSpPr>
            <a:xfrm>
              <a:off x="113285" y="3773759"/>
              <a:ext cx="1491196" cy="1467425"/>
              <a:chOff x="113286" y="5775"/>
              <a:chExt cx="1491196" cy="1467425"/>
            </a:xfrm>
          </p:grpSpPr>
          <p:sp>
            <p:nvSpPr>
              <p:cNvPr id="20" name="Line">
                <a:extLst>
                  <a:ext uri="{FF2B5EF4-FFF2-40B4-BE49-F238E27FC236}">
                    <a16:creationId xmlns:a16="http://schemas.microsoft.com/office/drawing/2014/main" id="{C8AA3903-4902-4905-9A99-B3BDDA324A0F}"/>
                  </a:ext>
                </a:extLst>
              </p:cNvPr>
              <p:cNvSpPr/>
              <p:nvPr/>
            </p:nvSpPr>
            <p:spPr>
              <a:xfrm flipH="1">
                <a:off x="113286"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1" name="tfo">
                <a:extLst>
                  <a:ext uri="{FF2B5EF4-FFF2-40B4-BE49-F238E27FC236}">
                    <a16:creationId xmlns:a16="http://schemas.microsoft.com/office/drawing/2014/main" id="{862E60C7-A01D-2EDA-9470-9109632DB2F3}"/>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4" name="Group">
              <a:extLst>
                <a:ext uri="{FF2B5EF4-FFF2-40B4-BE49-F238E27FC236}">
                  <a16:creationId xmlns:a16="http://schemas.microsoft.com/office/drawing/2014/main" id="{FD793EE6-7031-7D7F-D7C0-94EAD859E091}"/>
                </a:ext>
              </a:extLst>
            </p:cNvPr>
            <p:cNvGrpSpPr/>
            <p:nvPr/>
          </p:nvGrpSpPr>
          <p:grpSpPr>
            <a:xfrm>
              <a:off x="113289" y="4819499"/>
              <a:ext cx="1491194" cy="1467425"/>
              <a:chOff x="113288" y="5775"/>
              <a:chExt cx="1491194" cy="1467425"/>
            </a:xfrm>
          </p:grpSpPr>
          <p:sp>
            <p:nvSpPr>
              <p:cNvPr id="18" name="Line">
                <a:extLst>
                  <a:ext uri="{FF2B5EF4-FFF2-40B4-BE49-F238E27FC236}">
                    <a16:creationId xmlns:a16="http://schemas.microsoft.com/office/drawing/2014/main" id="{14F62EBD-FA86-3571-96A8-BCD353A922DD}"/>
                  </a:ext>
                </a:extLst>
              </p:cNvPr>
              <p:cNvSpPr/>
              <p:nvPr/>
            </p:nvSpPr>
            <p:spPr>
              <a:xfrm flipH="1">
                <a:off x="113288"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19" name="tfo">
                <a:extLst>
                  <a:ext uri="{FF2B5EF4-FFF2-40B4-BE49-F238E27FC236}">
                    <a16:creationId xmlns:a16="http://schemas.microsoft.com/office/drawing/2014/main" id="{5627BE07-4D80-0A06-CE58-ECAB3EB5167C}"/>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5" name="Group">
              <a:extLst>
                <a:ext uri="{FF2B5EF4-FFF2-40B4-BE49-F238E27FC236}">
                  <a16:creationId xmlns:a16="http://schemas.microsoft.com/office/drawing/2014/main" id="{774D90BC-A2B8-3385-A599-A7E1987D154B}"/>
                </a:ext>
              </a:extLst>
            </p:cNvPr>
            <p:cNvGrpSpPr/>
            <p:nvPr/>
          </p:nvGrpSpPr>
          <p:grpSpPr>
            <a:xfrm>
              <a:off x="113287" y="5775"/>
              <a:ext cx="1491196" cy="1467425"/>
              <a:chOff x="113286" y="5775"/>
              <a:chExt cx="1491196" cy="1467425"/>
            </a:xfrm>
          </p:grpSpPr>
          <p:sp>
            <p:nvSpPr>
              <p:cNvPr id="16" name="Line">
                <a:extLst>
                  <a:ext uri="{FF2B5EF4-FFF2-40B4-BE49-F238E27FC236}">
                    <a16:creationId xmlns:a16="http://schemas.microsoft.com/office/drawing/2014/main" id="{D5FF7CEF-E87E-89CB-973A-A94F8B6BEC85}"/>
                  </a:ext>
                </a:extLst>
              </p:cNvPr>
              <p:cNvSpPr/>
              <p:nvPr/>
            </p:nvSpPr>
            <p:spPr>
              <a:xfrm flipH="1">
                <a:off x="113286"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17" name="tfo">
                <a:extLst>
                  <a:ext uri="{FF2B5EF4-FFF2-40B4-BE49-F238E27FC236}">
                    <a16:creationId xmlns:a16="http://schemas.microsoft.com/office/drawing/2014/main" id="{4C807FFA-8855-15C2-0E89-CBC1BE30BFEB}"/>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grpSp>
        <p:nvGrpSpPr>
          <p:cNvPr id="28" name="Group">
            <a:extLst>
              <a:ext uri="{FF2B5EF4-FFF2-40B4-BE49-F238E27FC236}">
                <a16:creationId xmlns:a16="http://schemas.microsoft.com/office/drawing/2014/main" id="{FA522893-3D1B-797A-4CF3-3B3A667F6996}"/>
              </a:ext>
            </a:extLst>
          </p:cNvPr>
          <p:cNvGrpSpPr/>
          <p:nvPr/>
        </p:nvGrpSpPr>
        <p:grpSpPr>
          <a:xfrm>
            <a:off x="6857172" y="2490020"/>
            <a:ext cx="888613" cy="2442381"/>
            <a:chOff x="0" y="0"/>
            <a:chExt cx="1777223" cy="4884754"/>
          </a:xfrm>
        </p:grpSpPr>
        <p:sp>
          <p:nvSpPr>
            <p:cNvPr id="29" name="Connection Line">
              <a:extLst>
                <a:ext uri="{FF2B5EF4-FFF2-40B4-BE49-F238E27FC236}">
                  <a16:creationId xmlns:a16="http://schemas.microsoft.com/office/drawing/2014/main" id="{E2FC441C-FCBF-64AB-A5B7-7BAF87B616E8}"/>
                </a:ext>
              </a:extLst>
            </p:cNvPr>
            <p:cNvSpPr/>
            <p:nvPr/>
          </p:nvSpPr>
          <p:spPr>
            <a:xfrm>
              <a:off x="966944" y="13287"/>
              <a:ext cx="810279" cy="916039"/>
            </a:xfrm>
            <a:custGeom>
              <a:avLst/>
              <a:gdLst/>
              <a:ahLst/>
              <a:cxnLst>
                <a:cxn ang="0">
                  <a:pos x="wd2" y="hd2"/>
                </a:cxn>
                <a:cxn ang="5400000">
                  <a:pos x="wd2" y="hd2"/>
                </a:cxn>
                <a:cxn ang="10800000">
                  <a:pos x="wd2" y="hd2"/>
                </a:cxn>
                <a:cxn ang="16200000">
                  <a:pos x="wd2" y="hd2"/>
                </a:cxn>
              </a:cxnLst>
              <a:rect l="0" t="0" r="r" b="b"/>
              <a:pathLst>
                <a:path w="20837" h="21600" extrusionOk="0">
                  <a:moveTo>
                    <a:pt x="66" y="21600"/>
                  </a:moveTo>
                  <a:cubicBezTo>
                    <a:pt x="-763" y="9726"/>
                    <a:pt x="6161" y="2526"/>
                    <a:pt x="20837"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0" name="Connection Line">
              <a:extLst>
                <a:ext uri="{FF2B5EF4-FFF2-40B4-BE49-F238E27FC236}">
                  <a16:creationId xmlns:a16="http://schemas.microsoft.com/office/drawing/2014/main" id="{E63E2554-4D78-BBBD-1881-5EA946A2ED68}"/>
                </a:ext>
              </a:extLst>
            </p:cNvPr>
            <p:cNvSpPr/>
            <p:nvPr/>
          </p:nvSpPr>
          <p:spPr>
            <a:xfrm>
              <a:off x="672665" y="13287"/>
              <a:ext cx="1007139" cy="1860823"/>
            </a:xfrm>
            <a:custGeom>
              <a:avLst/>
              <a:gdLst/>
              <a:ahLst/>
              <a:cxnLst>
                <a:cxn ang="0">
                  <a:pos x="wd2" y="hd2"/>
                </a:cxn>
                <a:cxn ang="5400000">
                  <a:pos x="wd2" y="hd2"/>
                </a:cxn>
                <a:cxn ang="10800000">
                  <a:pos x="wd2" y="hd2"/>
                </a:cxn>
                <a:cxn ang="16200000">
                  <a:pos x="wd2" y="hd2"/>
                </a:cxn>
              </a:cxnLst>
              <a:rect l="0" t="0" r="r" b="b"/>
              <a:pathLst>
                <a:path w="17774" h="21600" extrusionOk="0">
                  <a:moveTo>
                    <a:pt x="2914" y="21600"/>
                  </a:moveTo>
                  <a:cubicBezTo>
                    <a:pt x="-3826" y="10475"/>
                    <a:pt x="1127" y="3275"/>
                    <a:pt x="17774"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1" name="Connection Line">
              <a:extLst>
                <a:ext uri="{FF2B5EF4-FFF2-40B4-BE49-F238E27FC236}">
                  <a16:creationId xmlns:a16="http://schemas.microsoft.com/office/drawing/2014/main" id="{3BD1292D-43F2-288C-F316-7CA00B07CF87}"/>
                </a:ext>
              </a:extLst>
            </p:cNvPr>
            <p:cNvSpPr/>
            <p:nvPr/>
          </p:nvSpPr>
          <p:spPr>
            <a:xfrm>
              <a:off x="165115" y="0"/>
              <a:ext cx="1525248" cy="3829301"/>
            </a:xfrm>
            <a:custGeom>
              <a:avLst/>
              <a:gdLst/>
              <a:ahLst/>
              <a:cxnLst>
                <a:cxn ang="0">
                  <a:pos x="wd2" y="hd2"/>
                </a:cxn>
                <a:cxn ang="5400000">
                  <a:pos x="wd2" y="hd2"/>
                </a:cxn>
                <a:cxn ang="10800000">
                  <a:pos x="wd2" y="hd2"/>
                </a:cxn>
                <a:cxn ang="16200000">
                  <a:pos x="wd2" y="hd2"/>
                </a:cxn>
              </a:cxnLst>
              <a:rect l="0" t="0" r="r" b="b"/>
              <a:pathLst>
                <a:path w="16355" h="21600" extrusionOk="0">
                  <a:moveTo>
                    <a:pt x="10600" y="21600"/>
                  </a:moveTo>
                  <a:cubicBezTo>
                    <a:pt x="-5245" y="11739"/>
                    <a:pt x="-3327" y="4539"/>
                    <a:pt x="16355"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2" name="Connection Line">
              <a:extLst>
                <a:ext uri="{FF2B5EF4-FFF2-40B4-BE49-F238E27FC236}">
                  <a16:creationId xmlns:a16="http://schemas.microsoft.com/office/drawing/2014/main" id="{B7C0D74F-EB0C-2FF5-50AE-7F5558156677}"/>
                </a:ext>
              </a:extLst>
            </p:cNvPr>
            <p:cNvSpPr/>
            <p:nvPr/>
          </p:nvSpPr>
          <p:spPr>
            <a:xfrm>
              <a:off x="0" y="12436"/>
              <a:ext cx="1615390" cy="4872318"/>
            </a:xfrm>
            <a:custGeom>
              <a:avLst/>
              <a:gdLst/>
              <a:ahLst/>
              <a:cxnLst>
                <a:cxn ang="0">
                  <a:pos x="wd2" y="hd2"/>
                </a:cxn>
                <a:cxn ang="5400000">
                  <a:pos x="wd2" y="hd2"/>
                </a:cxn>
                <a:cxn ang="10800000">
                  <a:pos x="wd2" y="hd2"/>
                </a:cxn>
                <a:cxn ang="16200000">
                  <a:pos x="wd2" y="hd2"/>
                </a:cxn>
              </a:cxnLst>
              <a:rect l="0" t="0" r="r" b="b"/>
              <a:pathLst>
                <a:path w="16294" h="21600" extrusionOk="0">
                  <a:moveTo>
                    <a:pt x="11717" y="21600"/>
                  </a:moveTo>
                  <a:cubicBezTo>
                    <a:pt x="-5306" y="11174"/>
                    <a:pt x="-3780" y="3974"/>
                    <a:pt x="16294"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3" name="rfx">
              <a:extLst>
                <a:ext uri="{FF2B5EF4-FFF2-40B4-BE49-F238E27FC236}">
                  <a16:creationId xmlns:a16="http://schemas.microsoft.com/office/drawing/2014/main" id="{26FF2DC1-21A6-B092-DD75-525BD4DC9486}"/>
                </a:ext>
              </a:extLst>
            </p:cNvPr>
            <p:cNvSpPr txBox="1"/>
            <p:nvPr/>
          </p:nvSpPr>
          <p:spPr>
            <a:xfrm>
              <a:off x="141540" y="259880"/>
              <a:ext cx="564260" cy="410368"/>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lang="en-US" sz="1000">
                  <a:solidFill>
                    <a:schemeClr val="accent4"/>
                  </a:solidFill>
                  <a:latin typeface="Menlo" panose="020B0609030804020204" pitchFamily="49" charset="0"/>
                  <a:ea typeface="Menlo" panose="020B0609030804020204" pitchFamily="49" charset="0"/>
                  <a:cs typeface="Menlo" panose="020B0609030804020204" pitchFamily="49" charset="0"/>
                </a:rPr>
                <a:t>rfx</a:t>
              </a:r>
            </a:p>
          </p:txBody>
        </p:sp>
      </p:grpSp>
      <p:grpSp>
        <p:nvGrpSpPr>
          <p:cNvPr id="34" name="Group">
            <a:extLst>
              <a:ext uri="{FF2B5EF4-FFF2-40B4-BE49-F238E27FC236}">
                <a16:creationId xmlns:a16="http://schemas.microsoft.com/office/drawing/2014/main" id="{B6BE036C-EAB6-4863-2CFE-42852A305C80}"/>
              </a:ext>
            </a:extLst>
          </p:cNvPr>
          <p:cNvGrpSpPr/>
          <p:nvPr/>
        </p:nvGrpSpPr>
        <p:grpSpPr>
          <a:xfrm>
            <a:off x="6767989" y="3170938"/>
            <a:ext cx="1045114" cy="2288117"/>
            <a:chOff x="286531" y="0"/>
            <a:chExt cx="2090226" cy="4576231"/>
          </a:xfrm>
        </p:grpSpPr>
        <p:sp>
          <p:nvSpPr>
            <p:cNvPr id="35" name="Connection Line">
              <a:extLst>
                <a:ext uri="{FF2B5EF4-FFF2-40B4-BE49-F238E27FC236}">
                  <a16:creationId xmlns:a16="http://schemas.microsoft.com/office/drawing/2014/main" id="{D45251F9-E6EB-E097-DC7D-3E265087748A}"/>
                </a:ext>
              </a:extLst>
            </p:cNvPr>
            <p:cNvSpPr/>
            <p:nvPr/>
          </p:nvSpPr>
          <p:spPr>
            <a:xfrm>
              <a:off x="354993" y="0"/>
              <a:ext cx="2010771" cy="4572562"/>
            </a:xfrm>
            <a:custGeom>
              <a:avLst/>
              <a:gdLst/>
              <a:ahLst/>
              <a:cxnLst>
                <a:cxn ang="0">
                  <a:pos x="wd2" y="hd2"/>
                </a:cxn>
                <a:cxn ang="5400000">
                  <a:pos x="wd2" y="hd2"/>
                </a:cxn>
                <a:cxn ang="10800000">
                  <a:pos x="wd2" y="hd2"/>
                </a:cxn>
                <a:cxn ang="16200000">
                  <a:pos x="wd2" y="hd2"/>
                </a:cxn>
              </a:cxnLst>
              <a:rect l="0" t="0" r="r" b="b"/>
              <a:pathLst>
                <a:path w="16523" h="21600" extrusionOk="0">
                  <a:moveTo>
                    <a:pt x="16523" y="21600"/>
                  </a:moveTo>
                  <a:cubicBezTo>
                    <a:pt x="-2429" y="16433"/>
                    <a:pt x="-5077" y="9233"/>
                    <a:pt x="8579"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6" name="Connection Line">
              <a:extLst>
                <a:ext uri="{FF2B5EF4-FFF2-40B4-BE49-F238E27FC236}">
                  <a16:creationId xmlns:a16="http://schemas.microsoft.com/office/drawing/2014/main" id="{C69BE5FB-A2FE-119C-AFB9-3E4596BD3728}"/>
                </a:ext>
              </a:extLst>
            </p:cNvPr>
            <p:cNvSpPr/>
            <p:nvPr/>
          </p:nvSpPr>
          <p:spPr>
            <a:xfrm>
              <a:off x="493235" y="897126"/>
              <a:ext cx="1883522" cy="3650732"/>
            </a:xfrm>
            <a:custGeom>
              <a:avLst/>
              <a:gdLst/>
              <a:ahLst/>
              <a:cxnLst>
                <a:cxn ang="0">
                  <a:pos x="wd2" y="hd2"/>
                </a:cxn>
                <a:cxn ang="5400000">
                  <a:pos x="wd2" y="hd2"/>
                </a:cxn>
                <a:cxn ang="10800000">
                  <a:pos x="wd2" y="hd2"/>
                </a:cxn>
                <a:cxn ang="16200000">
                  <a:pos x="wd2" y="hd2"/>
                </a:cxn>
              </a:cxnLst>
              <a:rect l="0" t="0" r="r" b="b"/>
              <a:pathLst>
                <a:path w="16701" h="21600" extrusionOk="0">
                  <a:moveTo>
                    <a:pt x="16701" y="21600"/>
                  </a:moveTo>
                  <a:cubicBezTo>
                    <a:pt x="-1709" y="16399"/>
                    <a:pt x="-4899" y="9199"/>
                    <a:pt x="7132"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7" name="Connection Line">
              <a:extLst>
                <a:ext uri="{FF2B5EF4-FFF2-40B4-BE49-F238E27FC236}">
                  <a16:creationId xmlns:a16="http://schemas.microsoft.com/office/drawing/2014/main" id="{F33E3819-7A1B-BDD8-BA40-E2553D0D85DD}"/>
                </a:ext>
              </a:extLst>
            </p:cNvPr>
            <p:cNvSpPr/>
            <p:nvPr/>
          </p:nvSpPr>
          <p:spPr>
            <a:xfrm>
              <a:off x="1037613" y="2742932"/>
              <a:ext cx="1294654" cy="1757987"/>
            </a:xfrm>
            <a:custGeom>
              <a:avLst/>
              <a:gdLst/>
              <a:ahLst/>
              <a:cxnLst>
                <a:cxn ang="0">
                  <a:pos x="wd2" y="hd2"/>
                </a:cxn>
                <a:cxn ang="5400000">
                  <a:pos x="wd2" y="hd2"/>
                </a:cxn>
                <a:cxn ang="10800000">
                  <a:pos x="wd2" y="hd2"/>
                </a:cxn>
                <a:cxn ang="16200000">
                  <a:pos x="wd2" y="hd2"/>
                </a:cxn>
              </a:cxnLst>
              <a:rect l="0" t="0" r="r" b="b"/>
              <a:pathLst>
                <a:path w="16620" h="21600" extrusionOk="0">
                  <a:moveTo>
                    <a:pt x="16620" y="21600"/>
                  </a:moveTo>
                  <a:cubicBezTo>
                    <a:pt x="-2018" y="13907"/>
                    <a:pt x="-4980" y="6707"/>
                    <a:pt x="7735"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8" name="Connection Line">
              <a:extLst>
                <a:ext uri="{FF2B5EF4-FFF2-40B4-BE49-F238E27FC236}">
                  <a16:creationId xmlns:a16="http://schemas.microsoft.com/office/drawing/2014/main" id="{6A6BED23-CDDE-5FD5-5756-855C838A4BC5}"/>
                </a:ext>
              </a:extLst>
            </p:cNvPr>
            <p:cNvSpPr/>
            <p:nvPr/>
          </p:nvSpPr>
          <p:spPr>
            <a:xfrm>
              <a:off x="1721788" y="3784509"/>
              <a:ext cx="617189" cy="771705"/>
            </a:xfrm>
            <a:custGeom>
              <a:avLst/>
              <a:gdLst/>
              <a:ahLst/>
              <a:cxnLst>
                <a:cxn ang="0">
                  <a:pos x="wd2" y="hd2"/>
                </a:cxn>
                <a:cxn ang="5400000">
                  <a:pos x="wd2" y="hd2"/>
                </a:cxn>
                <a:cxn ang="10800000">
                  <a:pos x="wd2" y="hd2"/>
                </a:cxn>
                <a:cxn ang="16200000">
                  <a:pos x="wd2" y="hd2"/>
                </a:cxn>
              </a:cxnLst>
              <a:rect l="0" t="0" r="r" b="b"/>
              <a:pathLst>
                <a:path w="17881" h="21600" extrusionOk="0">
                  <a:moveTo>
                    <a:pt x="17881" y="21600"/>
                  </a:moveTo>
                  <a:cubicBezTo>
                    <a:pt x="1349" y="14799"/>
                    <a:pt x="-3719" y="7599"/>
                    <a:pt x="2676"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9" name="rfx">
              <a:extLst>
                <a:ext uri="{FF2B5EF4-FFF2-40B4-BE49-F238E27FC236}">
                  <a16:creationId xmlns:a16="http://schemas.microsoft.com/office/drawing/2014/main" id="{F2735860-1587-4DD0-E715-A076499228F8}"/>
                </a:ext>
              </a:extLst>
            </p:cNvPr>
            <p:cNvSpPr/>
            <p:nvPr/>
          </p:nvSpPr>
          <p:spPr>
            <a:xfrm>
              <a:off x="286531" y="3306230"/>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lang="en-US" sz="1200">
                  <a:solidFill>
                    <a:schemeClr val="accent4"/>
                  </a:solidFill>
                  <a:latin typeface="Menlo" panose="020B0609030804020204" pitchFamily="49" charset="0"/>
                  <a:ea typeface="Menlo" panose="020B0609030804020204" pitchFamily="49" charset="0"/>
                  <a:cs typeface="Menlo" panose="020B0609030804020204" pitchFamily="49" charset="0"/>
                </a:rPr>
                <a:t>rfx</a:t>
              </a:r>
            </a:p>
          </p:txBody>
        </p:sp>
      </p:grpSp>
      <p:sp>
        <p:nvSpPr>
          <p:cNvPr id="62" name="LD r0, [&amp;idx]…">
            <a:extLst>
              <a:ext uri="{FF2B5EF4-FFF2-40B4-BE49-F238E27FC236}">
                <a16:creationId xmlns:a16="http://schemas.microsoft.com/office/drawing/2014/main" id="{5CBD58B3-37AB-CE65-7085-3AD6AB79DD3F}"/>
              </a:ext>
            </a:extLst>
          </p:cNvPr>
          <p:cNvSpPr/>
          <p:nvPr/>
        </p:nvSpPr>
        <p:spPr>
          <a:xfrm>
            <a:off x="2629786" y="4010913"/>
            <a:ext cx="635001" cy="635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r0, [&amp;</a:t>
            </a:r>
            <a:r>
              <a:rPr sz="1300" kern="0" err="1">
                <a:solidFill>
                  <a:srgbClr val="000000"/>
                </a:solidFill>
                <a:latin typeface="Menlo Regular"/>
                <a:ea typeface="Menlo Regular"/>
                <a:cs typeface="Menlo Regular"/>
                <a:sym typeface="Menlo Regular"/>
              </a:rPr>
              <a:t>idx</a:t>
            </a:r>
            <a:r>
              <a:rPr sz="1300" kern="0">
                <a:solidFill>
                  <a:srgbClr val="000000"/>
                </a:solidFill>
                <a:latin typeface="Menlo Regular"/>
                <a:ea typeface="Menlo Regular"/>
                <a:cs typeface="Menlo Regular"/>
                <a:sym typeface="Menlo Regular"/>
              </a:rPr>
              <a:t>]</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r1, [&amp;</a:t>
            </a:r>
            <a:r>
              <a:rPr sz="1300" kern="0" err="1">
                <a:solidFill>
                  <a:srgbClr val="000000"/>
                </a:solidFill>
                <a:latin typeface="Menlo Regular"/>
                <a:ea typeface="Menlo Regular"/>
                <a:cs typeface="Menlo Regular"/>
                <a:sym typeface="Menlo Regular"/>
              </a:rPr>
              <a:t>A_size</a:t>
            </a:r>
            <a:r>
              <a:rPr sz="1300" kern="0">
                <a:solidFill>
                  <a:srgbClr val="000000"/>
                </a:solidFill>
                <a:latin typeface="Menlo Regular"/>
                <a:ea typeface="Menlo Regular"/>
                <a:cs typeface="Menlo Regular"/>
                <a:sym typeface="Menlo Regular"/>
              </a:rPr>
              <a:t>]</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BR r0 &gt;= r1, end</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a:t>
            </a:r>
            <a:r>
              <a:rPr sz="1300" kern="0">
                <a:solidFill>
                  <a:srgbClr val="FFFFFF"/>
                </a:solidFill>
                <a:latin typeface="Menlo Regular"/>
                <a:ea typeface="Menlo Regular"/>
                <a:cs typeface="Menlo Regular"/>
                <a:sym typeface="Menlo Regular"/>
              </a:rPr>
              <a:t>LD r2, [array1+r0]</a:t>
            </a:r>
          </a:p>
          <a:p>
            <a:pPr defTabSz="412750" hangingPunct="0">
              <a:lnSpc>
                <a:spcPct val="250000"/>
              </a:lnSpc>
              <a:defRPr sz="2600" b="0">
                <a:solidFill>
                  <a:srgbClr val="FFFFFF"/>
                </a:solidFill>
                <a:latin typeface="Menlo Regular"/>
                <a:ea typeface="Menlo Regular"/>
                <a:cs typeface="Menlo Regular"/>
                <a:sym typeface="Menlo Regular"/>
              </a:defRPr>
            </a:pPr>
            <a:r>
              <a:rPr sz="1300" kern="0">
                <a:solidFill>
                  <a:srgbClr val="FFFFFF"/>
                </a:solidFill>
                <a:latin typeface="Menlo Regular"/>
                <a:ea typeface="Menlo Regular"/>
                <a:cs typeface="Menlo Regular"/>
                <a:sym typeface="Menlo Regular"/>
              </a:rPr>
              <a:t>  LD r3, [array2+r2]</a:t>
            </a:r>
          </a:p>
        </p:txBody>
      </p:sp>
      <mc:AlternateContent xmlns:mc="http://schemas.openxmlformats.org/markup-compatibility/2006" xmlns:a14="http://schemas.microsoft.com/office/drawing/2010/main">
        <mc:Choice Requires="a14">
          <p:sp>
            <p:nvSpPr>
              <p:cNvPr id="63" name="Equation">
                <a:extLst>
                  <a:ext uri="{FF2B5EF4-FFF2-40B4-BE49-F238E27FC236}">
                    <a16:creationId xmlns:a16="http://schemas.microsoft.com/office/drawing/2014/main" id="{F4A0DE9E-D8A7-7CE0-86D7-AA651723BA4B}"/>
                  </a:ext>
                </a:extLst>
              </p:cNvPr>
              <p:cNvSpPr txBox="1"/>
              <p:nvPr/>
            </p:nvSpPr>
            <p:spPr>
              <a:xfrm>
                <a:off x="3202192" y="2399403"/>
                <a:ext cx="314189" cy="40011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63" name="Equation">
                <a:extLst>
                  <a:ext uri="{FF2B5EF4-FFF2-40B4-BE49-F238E27FC236}">
                    <a16:creationId xmlns:a16="http://schemas.microsoft.com/office/drawing/2014/main" id="{F4A0DE9E-D8A7-7CE0-86D7-AA651723BA4B}"/>
                  </a:ext>
                </a:extLst>
              </p:cNvPr>
              <p:cNvSpPr txBox="1">
                <a:spLocks noRot="1" noChangeAspect="1" noMove="1" noResize="1" noEditPoints="1" noAdjustHandles="1" noChangeArrowheads="1" noChangeShapeType="1" noTextEdit="1"/>
              </p:cNvSpPr>
              <p:nvPr/>
            </p:nvSpPr>
            <p:spPr>
              <a:xfrm>
                <a:off x="3202192" y="2399403"/>
                <a:ext cx="314189" cy="400110"/>
              </a:xfrm>
              <a:prstGeom prst="rect">
                <a:avLst/>
              </a:prstGeom>
              <a:blipFill>
                <a:blip r:embed="rId7"/>
                <a:stretch>
                  <a:fillRect l="-20000" r="-20000" b="-625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Equation">
                <a:extLst>
                  <a:ext uri="{FF2B5EF4-FFF2-40B4-BE49-F238E27FC236}">
                    <a16:creationId xmlns:a16="http://schemas.microsoft.com/office/drawing/2014/main" id="{5CD8204F-2820-494B-34E3-D8A82F8E9D4E}"/>
                  </a:ext>
                </a:extLst>
              </p:cNvPr>
              <p:cNvSpPr txBox="1"/>
              <p:nvPr/>
            </p:nvSpPr>
            <p:spPr>
              <a:xfrm>
                <a:off x="3213387" y="5401307"/>
                <a:ext cx="314189" cy="40011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64" name="Equation">
                <a:extLst>
                  <a:ext uri="{FF2B5EF4-FFF2-40B4-BE49-F238E27FC236}">
                    <a16:creationId xmlns:a16="http://schemas.microsoft.com/office/drawing/2014/main" id="{5CD8204F-2820-494B-34E3-D8A82F8E9D4E}"/>
                  </a:ext>
                </a:extLst>
              </p:cNvPr>
              <p:cNvSpPr txBox="1">
                <a:spLocks noRot="1" noChangeAspect="1" noMove="1" noResize="1" noEditPoints="1" noAdjustHandles="1" noChangeArrowheads="1" noChangeShapeType="1" noTextEdit="1"/>
              </p:cNvSpPr>
              <p:nvPr/>
            </p:nvSpPr>
            <p:spPr>
              <a:xfrm>
                <a:off x="3213387" y="5401307"/>
                <a:ext cx="314189" cy="400110"/>
              </a:xfrm>
              <a:prstGeom prst="rect">
                <a:avLst/>
              </a:prstGeom>
              <a:blipFill>
                <a:blip r:embed="rId8"/>
                <a:stretch>
                  <a:fillRect l="-15385" r="-19231" b="-6250"/>
                </a:stretch>
              </a:blipFill>
              <a:ln w="12700" cap="flat">
                <a:noFill/>
                <a:miter lim="400000"/>
              </a:ln>
              <a:effectLst/>
            </p:spPr>
            <p:txBody>
              <a:bodyPr/>
              <a:lstStyle/>
              <a:p>
                <a:r>
                  <a:rPr lang="en-US">
                    <a:noFill/>
                  </a:rPr>
                  <a:t> </a:t>
                </a:r>
              </a:p>
            </p:txBody>
          </p:sp>
        </mc:Fallback>
      </mc:AlternateContent>
      <p:grpSp>
        <p:nvGrpSpPr>
          <p:cNvPr id="43" name="Group">
            <a:extLst>
              <a:ext uri="{FF2B5EF4-FFF2-40B4-BE49-F238E27FC236}">
                <a16:creationId xmlns:a16="http://schemas.microsoft.com/office/drawing/2014/main" id="{048D302C-7617-E696-76B8-5E0D504CB267}"/>
              </a:ext>
            </a:extLst>
          </p:cNvPr>
          <p:cNvGrpSpPr/>
          <p:nvPr/>
        </p:nvGrpSpPr>
        <p:grpSpPr>
          <a:xfrm>
            <a:off x="2674069" y="2835186"/>
            <a:ext cx="1408718" cy="2702004"/>
            <a:chOff x="320814" y="203199"/>
            <a:chExt cx="2817433" cy="5404001"/>
          </a:xfrm>
        </p:grpSpPr>
        <p:sp>
          <p:nvSpPr>
            <p:cNvPr id="60" name="Line">
              <a:extLst>
                <a:ext uri="{FF2B5EF4-FFF2-40B4-BE49-F238E27FC236}">
                  <a16:creationId xmlns:a16="http://schemas.microsoft.com/office/drawing/2014/main" id="{CB2289D2-AAE2-5C54-560F-49BF13903E07}"/>
                </a:ext>
              </a:extLst>
            </p:cNvPr>
            <p:cNvSpPr/>
            <p:nvPr/>
          </p:nvSpPr>
          <p:spPr>
            <a:xfrm flipH="1">
              <a:off x="1584747" y="1247228"/>
              <a:ext cx="2" cy="548639"/>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8" name="Line">
              <a:extLst>
                <a:ext uri="{FF2B5EF4-FFF2-40B4-BE49-F238E27FC236}">
                  <a16:creationId xmlns:a16="http://schemas.microsoft.com/office/drawing/2014/main" id="{F0330697-5B1B-F4C7-8F65-478BDA8BE86B}"/>
                </a:ext>
              </a:extLst>
            </p:cNvPr>
            <p:cNvSpPr/>
            <p:nvPr/>
          </p:nvSpPr>
          <p:spPr>
            <a:xfrm flipH="1">
              <a:off x="1584747" y="2160177"/>
              <a:ext cx="2" cy="548639"/>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7" name="Connection Line">
              <a:extLst>
                <a:ext uri="{FF2B5EF4-FFF2-40B4-BE49-F238E27FC236}">
                  <a16:creationId xmlns:a16="http://schemas.microsoft.com/office/drawing/2014/main" id="{BEE901E9-F9ED-0212-D7C4-269AD858DB85}"/>
                </a:ext>
              </a:extLst>
            </p:cNvPr>
            <p:cNvSpPr/>
            <p:nvPr/>
          </p:nvSpPr>
          <p:spPr>
            <a:xfrm>
              <a:off x="320814" y="2902699"/>
              <a:ext cx="1216137" cy="2704501"/>
            </a:xfrm>
            <a:custGeom>
              <a:avLst/>
              <a:gdLst/>
              <a:ahLst/>
              <a:cxnLst>
                <a:cxn ang="0">
                  <a:pos x="wd2" y="hd2"/>
                </a:cxn>
                <a:cxn ang="5400000">
                  <a:pos x="wd2" y="hd2"/>
                </a:cxn>
                <a:cxn ang="10800000">
                  <a:pos x="wd2" y="hd2"/>
                </a:cxn>
                <a:cxn ang="16200000">
                  <a:pos x="wd2" y="hd2"/>
                </a:cxn>
              </a:cxnLst>
              <a:rect l="0" t="0" r="r" b="b"/>
              <a:pathLst>
                <a:path w="16228" h="21600" extrusionOk="0">
                  <a:moveTo>
                    <a:pt x="13627" y="21600"/>
                  </a:moveTo>
                  <a:cubicBezTo>
                    <a:pt x="-5372" y="10417"/>
                    <a:pt x="-4505" y="3217"/>
                    <a:pt x="16228" y="0"/>
                  </a:cubicBezTo>
                </a:path>
              </a:pathLst>
            </a:custGeom>
            <a:noFill/>
            <a:ln w="38100" cap="flat">
              <a:solidFill>
                <a:schemeClr val="accent3"/>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grpSp>
          <p:nvGrpSpPr>
            <p:cNvPr id="53" name="Group">
              <a:extLst>
                <a:ext uri="{FF2B5EF4-FFF2-40B4-BE49-F238E27FC236}">
                  <a16:creationId xmlns:a16="http://schemas.microsoft.com/office/drawing/2014/main" id="{3DC3C37B-9442-7E8D-6079-03D3F865A061}"/>
                </a:ext>
              </a:extLst>
            </p:cNvPr>
            <p:cNvGrpSpPr/>
            <p:nvPr/>
          </p:nvGrpSpPr>
          <p:grpSpPr>
            <a:xfrm>
              <a:off x="1584747" y="203199"/>
              <a:ext cx="1553500" cy="1270001"/>
              <a:chOff x="50982" y="203199"/>
              <a:chExt cx="1553500" cy="1270001"/>
            </a:xfrm>
          </p:grpSpPr>
          <p:sp>
            <p:nvSpPr>
              <p:cNvPr id="54" name="Line">
                <a:extLst>
                  <a:ext uri="{FF2B5EF4-FFF2-40B4-BE49-F238E27FC236}">
                    <a16:creationId xmlns:a16="http://schemas.microsoft.com/office/drawing/2014/main" id="{78F3482C-929D-ACD0-CF81-FCC3FE487ADB}"/>
                  </a:ext>
                </a:extLst>
              </p:cNvPr>
              <p:cNvSpPr/>
              <p:nvPr/>
            </p:nvSpPr>
            <p:spPr>
              <a:xfrm flipH="1">
                <a:off x="50982" y="218089"/>
                <a:ext cx="2" cy="548639"/>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5" name="po">
                <a:extLst>
                  <a:ext uri="{FF2B5EF4-FFF2-40B4-BE49-F238E27FC236}">
                    <a16:creationId xmlns:a16="http://schemas.microsoft.com/office/drawing/2014/main" id="{DE23FEB8-F8CA-666B-B02D-E34EA60B1874}"/>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endParaRPr sz="1000" b="1" kern="0">
                  <a:solidFill>
                    <a:srgbClr val="000000"/>
                  </a:solidFill>
                </a:endParaRPr>
              </a:p>
            </p:txBody>
          </p:sp>
        </p:grpSp>
      </p:grpSp>
      <p:grpSp>
        <p:nvGrpSpPr>
          <p:cNvPr id="44" name="Group">
            <a:extLst>
              <a:ext uri="{FF2B5EF4-FFF2-40B4-BE49-F238E27FC236}">
                <a16:creationId xmlns:a16="http://schemas.microsoft.com/office/drawing/2014/main" id="{53433A40-B1EA-8FA5-B79B-7260F3480395}"/>
              </a:ext>
            </a:extLst>
          </p:cNvPr>
          <p:cNvGrpSpPr/>
          <p:nvPr/>
        </p:nvGrpSpPr>
        <p:grpSpPr>
          <a:xfrm>
            <a:off x="2127699" y="2491070"/>
            <a:ext cx="1036528" cy="3061710"/>
            <a:chOff x="0" y="0"/>
            <a:chExt cx="2073053" cy="6123417"/>
          </a:xfrm>
        </p:grpSpPr>
        <p:sp>
          <p:nvSpPr>
            <p:cNvPr id="46" name="Connection Line">
              <a:extLst>
                <a:ext uri="{FF2B5EF4-FFF2-40B4-BE49-F238E27FC236}">
                  <a16:creationId xmlns:a16="http://schemas.microsoft.com/office/drawing/2014/main" id="{D7DFA73F-EC90-C6AF-53C6-E2F17E83B627}"/>
                </a:ext>
              </a:extLst>
            </p:cNvPr>
            <p:cNvSpPr/>
            <p:nvPr/>
          </p:nvSpPr>
          <p:spPr>
            <a:xfrm>
              <a:off x="1172386" y="0"/>
              <a:ext cx="810280" cy="916039"/>
            </a:xfrm>
            <a:custGeom>
              <a:avLst/>
              <a:gdLst/>
              <a:ahLst/>
              <a:cxnLst>
                <a:cxn ang="0">
                  <a:pos x="wd2" y="hd2"/>
                </a:cxn>
                <a:cxn ang="5400000">
                  <a:pos x="wd2" y="hd2"/>
                </a:cxn>
                <a:cxn ang="10800000">
                  <a:pos x="wd2" y="hd2"/>
                </a:cxn>
                <a:cxn ang="16200000">
                  <a:pos x="wd2" y="hd2"/>
                </a:cxn>
              </a:cxnLst>
              <a:rect l="0" t="0" r="r" b="b"/>
              <a:pathLst>
                <a:path w="20837" h="21600" extrusionOk="0">
                  <a:moveTo>
                    <a:pt x="66" y="21600"/>
                  </a:moveTo>
                  <a:cubicBezTo>
                    <a:pt x="-763" y="9726"/>
                    <a:pt x="6161" y="2526"/>
                    <a:pt x="20837" y="0"/>
                  </a:cubicBezTo>
                </a:path>
              </a:pathLst>
            </a:custGeom>
            <a:noFill/>
            <a:ln w="38100" cap="flat">
              <a:solidFill>
                <a:schemeClr val="accent6"/>
              </a:solidFill>
              <a:prstDash val="solid"/>
              <a:miter lim="400000"/>
              <a:headEnd type="triangle" w="med" len="med"/>
            </a:ln>
            <a:effectLst/>
          </p:spPr>
          <p:txBody>
            <a:bodyPr/>
            <a:lstStyle/>
            <a:p>
              <a:pPr algn="ctr" defTabSz="412750" hangingPunct="0"/>
              <a:endParaRPr sz="1500" b="1" kern="0">
                <a:solidFill>
                  <a:schemeClr val="accent6"/>
                </a:solidFill>
                <a:latin typeface="Helvetica Neue"/>
                <a:ea typeface="Helvetica Neue"/>
                <a:cs typeface="Helvetica Neue"/>
                <a:sym typeface="Helvetica Neue"/>
              </a:endParaRPr>
            </a:p>
          </p:txBody>
        </p:sp>
        <p:sp>
          <p:nvSpPr>
            <p:cNvPr id="47" name="Connection Line">
              <a:extLst>
                <a:ext uri="{FF2B5EF4-FFF2-40B4-BE49-F238E27FC236}">
                  <a16:creationId xmlns:a16="http://schemas.microsoft.com/office/drawing/2014/main" id="{C9C2D133-E669-A0BC-09AC-F43F7EC3F7C3}"/>
                </a:ext>
              </a:extLst>
            </p:cNvPr>
            <p:cNvSpPr/>
            <p:nvPr/>
          </p:nvSpPr>
          <p:spPr>
            <a:xfrm>
              <a:off x="878108" y="0"/>
              <a:ext cx="1007139" cy="1860823"/>
            </a:xfrm>
            <a:custGeom>
              <a:avLst/>
              <a:gdLst/>
              <a:ahLst/>
              <a:cxnLst>
                <a:cxn ang="0">
                  <a:pos x="wd2" y="hd2"/>
                </a:cxn>
                <a:cxn ang="5400000">
                  <a:pos x="wd2" y="hd2"/>
                </a:cxn>
                <a:cxn ang="10800000">
                  <a:pos x="wd2" y="hd2"/>
                </a:cxn>
                <a:cxn ang="16200000">
                  <a:pos x="wd2" y="hd2"/>
                </a:cxn>
              </a:cxnLst>
              <a:rect l="0" t="0" r="r" b="b"/>
              <a:pathLst>
                <a:path w="17774" h="21600" extrusionOk="0">
                  <a:moveTo>
                    <a:pt x="2914" y="21600"/>
                  </a:moveTo>
                  <a:cubicBezTo>
                    <a:pt x="-3826" y="10475"/>
                    <a:pt x="1127" y="3275"/>
                    <a:pt x="17774" y="0"/>
                  </a:cubicBezTo>
                </a:path>
              </a:pathLst>
            </a:custGeom>
            <a:noFill/>
            <a:ln w="38100" cap="flat">
              <a:solidFill>
                <a:schemeClr val="accent6"/>
              </a:solidFill>
              <a:prstDash val="solid"/>
              <a:miter lim="400000"/>
              <a:headEnd type="triangle" w="med" len="med"/>
            </a:ln>
            <a:effectLst/>
          </p:spPr>
          <p:txBody>
            <a:bodyPr/>
            <a:lstStyle/>
            <a:p>
              <a:pPr algn="ctr" defTabSz="412750" hangingPunct="0"/>
              <a:endParaRPr sz="1500" b="1" kern="0">
                <a:solidFill>
                  <a:schemeClr val="accent6"/>
                </a:solidFill>
                <a:latin typeface="Helvetica Neue"/>
                <a:ea typeface="Helvetica Neue"/>
                <a:cs typeface="Helvetica Neue"/>
                <a:sym typeface="Helvetica Neue"/>
              </a:endParaRPr>
            </a:p>
          </p:txBody>
        </p:sp>
        <p:sp>
          <p:nvSpPr>
            <p:cNvPr id="49" name="Connection Line">
              <a:extLst>
                <a:ext uri="{FF2B5EF4-FFF2-40B4-BE49-F238E27FC236}">
                  <a16:creationId xmlns:a16="http://schemas.microsoft.com/office/drawing/2014/main" id="{109B03F2-BC9C-07EF-027F-89B39A20575B}"/>
                </a:ext>
              </a:extLst>
            </p:cNvPr>
            <p:cNvSpPr/>
            <p:nvPr/>
          </p:nvSpPr>
          <p:spPr>
            <a:xfrm>
              <a:off x="0" y="0"/>
              <a:ext cx="2073053" cy="6123417"/>
            </a:xfrm>
            <a:custGeom>
              <a:avLst/>
              <a:gdLst/>
              <a:ahLst/>
              <a:cxnLst>
                <a:cxn ang="0">
                  <a:pos x="wd2" y="hd2"/>
                </a:cxn>
                <a:cxn ang="5400000">
                  <a:pos x="wd2" y="hd2"/>
                </a:cxn>
                <a:cxn ang="10800000">
                  <a:pos x="wd2" y="hd2"/>
                </a:cxn>
                <a:cxn ang="16200000">
                  <a:pos x="wd2" y="hd2"/>
                </a:cxn>
              </a:cxnLst>
              <a:rect l="0" t="0" r="r" b="b"/>
              <a:pathLst>
                <a:path w="16212" h="21600" extrusionOk="0">
                  <a:moveTo>
                    <a:pt x="16212" y="21600"/>
                  </a:moveTo>
                  <a:cubicBezTo>
                    <a:pt x="-4809" y="11986"/>
                    <a:pt x="-5388" y="4786"/>
                    <a:pt x="14474" y="0"/>
                  </a:cubicBezTo>
                </a:path>
              </a:pathLst>
            </a:custGeom>
            <a:noFill/>
            <a:ln w="38100" cap="flat">
              <a:solidFill>
                <a:schemeClr val="accent6"/>
              </a:solidFill>
              <a:prstDash val="solid"/>
              <a:miter lim="400000"/>
              <a:headEnd type="triangle" w="med" len="med"/>
            </a:ln>
            <a:effectLst/>
          </p:spPr>
          <p:txBody>
            <a:bodyPr/>
            <a:lstStyle/>
            <a:p>
              <a:pPr algn="ctr" defTabSz="412750" hangingPunct="0"/>
              <a:endParaRPr sz="1500" b="1" kern="0">
                <a:solidFill>
                  <a:schemeClr val="accent6"/>
                </a:solidFill>
                <a:latin typeface="Helvetica Neue"/>
                <a:ea typeface="Helvetica Neue"/>
                <a:cs typeface="Helvetica Neue"/>
                <a:sym typeface="Helvetica Neue"/>
              </a:endParaRPr>
            </a:p>
          </p:txBody>
        </p:sp>
      </p:grpSp>
      <p:grpSp>
        <p:nvGrpSpPr>
          <p:cNvPr id="80" name="Group">
            <a:extLst>
              <a:ext uri="{FF2B5EF4-FFF2-40B4-BE49-F238E27FC236}">
                <a16:creationId xmlns:a16="http://schemas.microsoft.com/office/drawing/2014/main" id="{CADCA787-C8B3-ABBA-EA00-E6D1D932C5C4}"/>
              </a:ext>
            </a:extLst>
          </p:cNvPr>
          <p:cNvGrpSpPr/>
          <p:nvPr/>
        </p:nvGrpSpPr>
        <p:grpSpPr>
          <a:xfrm flipH="1">
            <a:off x="8272169" y="2490020"/>
            <a:ext cx="1637245" cy="2397381"/>
            <a:chOff x="-229653" y="0"/>
            <a:chExt cx="3274488" cy="4794756"/>
          </a:xfrm>
        </p:grpSpPr>
        <p:sp>
          <p:nvSpPr>
            <p:cNvPr id="81" name="Connection Line">
              <a:extLst>
                <a:ext uri="{FF2B5EF4-FFF2-40B4-BE49-F238E27FC236}">
                  <a16:creationId xmlns:a16="http://schemas.microsoft.com/office/drawing/2014/main" id="{B7FAD2B4-0C10-5C1F-5B84-BE258B93D305}"/>
                </a:ext>
              </a:extLst>
            </p:cNvPr>
            <p:cNvSpPr/>
            <p:nvPr/>
          </p:nvSpPr>
          <p:spPr>
            <a:xfrm>
              <a:off x="1868056" y="13287"/>
              <a:ext cx="1176779" cy="96935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134" y="9153"/>
                    <a:pt x="9334" y="1953"/>
                    <a:pt x="21600"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2" name="Connection Line">
              <a:extLst>
                <a:ext uri="{FF2B5EF4-FFF2-40B4-BE49-F238E27FC236}">
                  <a16:creationId xmlns:a16="http://schemas.microsoft.com/office/drawing/2014/main" id="{A0AFD64D-1C82-60EB-BA2E-E6E576440A79}"/>
                </a:ext>
              </a:extLst>
            </p:cNvPr>
            <p:cNvSpPr/>
            <p:nvPr/>
          </p:nvSpPr>
          <p:spPr>
            <a:xfrm>
              <a:off x="908278" y="13287"/>
              <a:ext cx="2039139" cy="1851768"/>
            </a:xfrm>
            <a:custGeom>
              <a:avLst/>
              <a:gdLst/>
              <a:ahLst/>
              <a:cxnLst>
                <a:cxn ang="0">
                  <a:pos x="wd2" y="hd2"/>
                </a:cxn>
                <a:cxn ang="5400000">
                  <a:pos x="wd2" y="hd2"/>
                </a:cxn>
                <a:cxn ang="10800000">
                  <a:pos x="wd2" y="hd2"/>
                </a:cxn>
                <a:cxn ang="16200000">
                  <a:pos x="wd2" y="hd2"/>
                </a:cxn>
              </a:cxnLst>
              <a:rect l="0" t="0" r="r" b="b"/>
              <a:pathLst>
                <a:path w="18587" h="21600" extrusionOk="0">
                  <a:moveTo>
                    <a:pt x="1491" y="21600"/>
                  </a:moveTo>
                  <a:cubicBezTo>
                    <a:pt x="-3013" y="13202"/>
                    <a:pt x="2686" y="6002"/>
                    <a:pt x="18587"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3" name="Connection Line">
              <a:extLst>
                <a:ext uri="{FF2B5EF4-FFF2-40B4-BE49-F238E27FC236}">
                  <a16:creationId xmlns:a16="http://schemas.microsoft.com/office/drawing/2014/main" id="{ACC5157E-A260-43A2-43DD-EEB4C2BE42CC}"/>
                </a:ext>
              </a:extLst>
            </p:cNvPr>
            <p:cNvSpPr/>
            <p:nvPr/>
          </p:nvSpPr>
          <p:spPr>
            <a:xfrm>
              <a:off x="244856" y="0"/>
              <a:ext cx="2713119" cy="3851951"/>
            </a:xfrm>
            <a:custGeom>
              <a:avLst/>
              <a:gdLst/>
              <a:ahLst/>
              <a:cxnLst>
                <a:cxn ang="0">
                  <a:pos x="wd2" y="hd2"/>
                </a:cxn>
                <a:cxn ang="5400000">
                  <a:pos x="wd2" y="hd2"/>
                </a:cxn>
                <a:cxn ang="10800000">
                  <a:pos x="wd2" y="hd2"/>
                </a:cxn>
                <a:cxn ang="16200000">
                  <a:pos x="wd2" y="hd2"/>
                </a:cxn>
              </a:cxnLst>
              <a:rect l="0" t="0" r="r" b="b"/>
              <a:pathLst>
                <a:path w="17357" h="21600" extrusionOk="0">
                  <a:moveTo>
                    <a:pt x="4059" y="21600"/>
                  </a:moveTo>
                  <a:cubicBezTo>
                    <a:pt x="-4243" y="11475"/>
                    <a:pt x="190" y="4275"/>
                    <a:pt x="17357"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4" name="Connection Line">
              <a:extLst>
                <a:ext uri="{FF2B5EF4-FFF2-40B4-BE49-F238E27FC236}">
                  <a16:creationId xmlns:a16="http://schemas.microsoft.com/office/drawing/2014/main" id="{43E2EF6D-4860-4556-AF70-0B245135D721}"/>
                </a:ext>
              </a:extLst>
            </p:cNvPr>
            <p:cNvSpPr/>
            <p:nvPr/>
          </p:nvSpPr>
          <p:spPr>
            <a:xfrm>
              <a:off x="-1" y="12436"/>
              <a:ext cx="2883003" cy="4782320"/>
            </a:xfrm>
            <a:custGeom>
              <a:avLst/>
              <a:gdLst/>
              <a:ahLst/>
              <a:cxnLst>
                <a:cxn ang="0">
                  <a:pos x="wd2" y="hd2"/>
                </a:cxn>
                <a:cxn ang="5400000">
                  <a:pos x="wd2" y="hd2"/>
                </a:cxn>
                <a:cxn ang="10800000">
                  <a:pos x="wd2" y="hd2"/>
                </a:cxn>
                <a:cxn ang="16200000">
                  <a:pos x="wd2" y="hd2"/>
                </a:cxn>
              </a:cxnLst>
              <a:rect l="0" t="0" r="r" b="b"/>
              <a:pathLst>
                <a:path w="17058" h="21600" extrusionOk="0">
                  <a:moveTo>
                    <a:pt x="5190" y="21600"/>
                  </a:moveTo>
                  <a:cubicBezTo>
                    <a:pt x="-4542" y="10721"/>
                    <a:pt x="-586" y="3521"/>
                    <a:pt x="17058"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5" name="cox">
              <a:extLst>
                <a:ext uri="{FF2B5EF4-FFF2-40B4-BE49-F238E27FC236}">
                  <a16:creationId xmlns:a16="http://schemas.microsoft.com/office/drawing/2014/main" id="{FA10C90B-A738-BB6C-B841-67F9F55D6E2F}"/>
                </a:ext>
              </a:extLst>
            </p:cNvPr>
            <p:cNvSpPr/>
            <p:nvPr/>
          </p:nvSpPr>
          <p:spPr>
            <a:xfrm flipH="1">
              <a:off x="-229653" y="396283"/>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a:solidFill>
                    <a:schemeClr val="accent4"/>
                  </a:solidFill>
                  <a:latin typeface="Menlo" panose="020B0609030804020204" pitchFamily="49" charset="0"/>
                  <a:ea typeface="Menlo" panose="020B0609030804020204" pitchFamily="49" charset="0"/>
                  <a:cs typeface="Menlo" panose="020B0609030804020204" pitchFamily="49" charset="0"/>
                </a:rPr>
                <a:t>cox</a:t>
              </a:r>
            </a:p>
          </p:txBody>
        </p:sp>
      </p:grpSp>
      <p:sp>
        <p:nvSpPr>
          <p:cNvPr id="97" name="TextBox 96">
            <a:extLst>
              <a:ext uri="{FF2B5EF4-FFF2-40B4-BE49-F238E27FC236}">
                <a16:creationId xmlns:a16="http://schemas.microsoft.com/office/drawing/2014/main" id="{8534E4D8-8123-D0D7-8F87-997EA52F4888}"/>
              </a:ext>
            </a:extLst>
          </p:cNvPr>
          <p:cNvSpPr txBox="1"/>
          <p:nvPr/>
        </p:nvSpPr>
        <p:spPr>
          <a:xfrm>
            <a:off x="2208499" y="2648142"/>
            <a:ext cx="370614" cy="276999"/>
          </a:xfrm>
          <a:prstGeom prst="rect">
            <a:avLst/>
          </a:prstGeom>
          <a:noFill/>
        </p:spPr>
        <p:txBody>
          <a:bodyPr wrap="none" rtlCol="0">
            <a:spAutoFit/>
          </a:bodyPr>
          <a:lstStyle/>
          <a:p>
            <a:r>
              <a:rPr lang="en-US" sz="1200">
                <a:solidFill>
                  <a:schemeClr val="accent6"/>
                </a:solidFill>
                <a:latin typeface="Menlo" panose="020B0609030804020204" pitchFamily="49" charset="0"/>
                <a:ea typeface="Menlo" panose="020B0609030804020204" pitchFamily="49" charset="0"/>
                <a:cs typeface="Menlo" panose="020B0609030804020204" pitchFamily="49" charset="0"/>
              </a:rPr>
              <a:t>rf</a:t>
            </a:r>
          </a:p>
        </p:txBody>
      </p:sp>
      <p:sp>
        <p:nvSpPr>
          <p:cNvPr id="99" name="TextBox 98">
            <a:extLst>
              <a:ext uri="{FF2B5EF4-FFF2-40B4-BE49-F238E27FC236}">
                <a16:creationId xmlns:a16="http://schemas.microsoft.com/office/drawing/2014/main" id="{A59CF2DB-7D56-6D60-CF49-1252A22B6F43}"/>
              </a:ext>
            </a:extLst>
          </p:cNvPr>
          <p:cNvSpPr txBox="1"/>
          <p:nvPr/>
        </p:nvSpPr>
        <p:spPr>
          <a:xfrm>
            <a:off x="3304554" y="2785035"/>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100" name="TextBox 99">
            <a:extLst>
              <a:ext uri="{FF2B5EF4-FFF2-40B4-BE49-F238E27FC236}">
                <a16:creationId xmlns:a16="http://schemas.microsoft.com/office/drawing/2014/main" id="{2DF75F1C-6A86-C256-F4F2-32B4F104FC67}"/>
              </a:ext>
            </a:extLst>
          </p:cNvPr>
          <p:cNvSpPr txBox="1"/>
          <p:nvPr/>
        </p:nvSpPr>
        <p:spPr>
          <a:xfrm>
            <a:off x="3303870" y="3285468"/>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101" name="TextBox 100">
            <a:extLst>
              <a:ext uri="{FF2B5EF4-FFF2-40B4-BE49-F238E27FC236}">
                <a16:creationId xmlns:a16="http://schemas.microsoft.com/office/drawing/2014/main" id="{81C67D18-CEB2-0A78-28D2-073C30C28B85}"/>
              </a:ext>
            </a:extLst>
          </p:cNvPr>
          <p:cNvSpPr txBox="1"/>
          <p:nvPr/>
        </p:nvSpPr>
        <p:spPr>
          <a:xfrm>
            <a:off x="3302078" y="3767599"/>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104" name="TextBox 103">
            <a:extLst>
              <a:ext uri="{FF2B5EF4-FFF2-40B4-BE49-F238E27FC236}">
                <a16:creationId xmlns:a16="http://schemas.microsoft.com/office/drawing/2014/main" id="{22AF224A-B596-8DC9-3042-403E1EF80587}"/>
              </a:ext>
            </a:extLst>
          </p:cNvPr>
          <p:cNvSpPr txBox="1"/>
          <p:nvPr/>
        </p:nvSpPr>
        <p:spPr>
          <a:xfrm>
            <a:off x="2389180" y="4328413"/>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65" name="Microarchitectural execution">
            <a:extLst>
              <a:ext uri="{FF2B5EF4-FFF2-40B4-BE49-F238E27FC236}">
                <a16:creationId xmlns:a16="http://schemas.microsoft.com/office/drawing/2014/main" id="{CA39C53C-EDD3-205C-9541-7B88174D9E6C}"/>
              </a:ext>
            </a:extLst>
          </p:cNvPr>
          <p:cNvSpPr txBox="1"/>
          <p:nvPr/>
        </p:nvSpPr>
        <p:spPr>
          <a:xfrm>
            <a:off x="6629141" y="1990924"/>
            <a:ext cx="2891817"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lvl1pPr>
              <a:defRPr b="0"/>
            </a:lvl1pPr>
          </a:lstStyle>
          <a:p>
            <a:pPr algn="ctr" defTabSz="412750" hangingPunct="0"/>
            <a:r>
              <a:rPr sz="1500" b="1" kern="0">
                <a:solidFill>
                  <a:srgbClr val="000000"/>
                </a:solidFill>
                <a:latin typeface="Gill Sans" panose="020B0502020104020203" pitchFamily="34" charset="-79"/>
                <a:ea typeface="Helvetica Neue"/>
                <a:cs typeface="Gill Sans" panose="020B0502020104020203" pitchFamily="34" charset="-79"/>
                <a:sym typeface="Helvetica Neue"/>
              </a:rPr>
              <a:t>Microarchitectural execution</a:t>
            </a:r>
          </a:p>
        </p:txBody>
      </p:sp>
      <p:sp>
        <p:nvSpPr>
          <p:cNvPr id="66" name="Microarchitectural execution">
            <a:extLst>
              <a:ext uri="{FF2B5EF4-FFF2-40B4-BE49-F238E27FC236}">
                <a16:creationId xmlns:a16="http://schemas.microsoft.com/office/drawing/2014/main" id="{5898FE24-40D8-9573-DBE2-060E93BA2B3C}"/>
              </a:ext>
            </a:extLst>
          </p:cNvPr>
          <p:cNvSpPr txBox="1"/>
          <p:nvPr/>
        </p:nvSpPr>
        <p:spPr>
          <a:xfrm>
            <a:off x="2167458" y="1990924"/>
            <a:ext cx="2383666"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lvl1pPr>
              <a:defRPr b="0"/>
            </a:lvl1pPr>
          </a:lstStyle>
          <a:p>
            <a:pPr algn="ctr" defTabSz="412750" hangingPunct="0"/>
            <a:r>
              <a:rPr lang="en-US" sz="1500" b="1" kern="0">
                <a:solidFill>
                  <a:srgbClr val="000000"/>
                </a:solidFill>
                <a:latin typeface="Gill Sans" panose="020B0502020104020203" pitchFamily="34" charset="-79"/>
                <a:ea typeface="Helvetica Neue"/>
                <a:cs typeface="Gill Sans" panose="020B0502020104020203" pitchFamily="34" charset="-79"/>
                <a:sym typeface="Helvetica Neue"/>
              </a:rPr>
              <a:t>Architectural execution</a:t>
            </a:r>
            <a:endParaRPr sz="1500" b="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67" name="Rounded Rectangular Callout 66">
            <a:extLst>
              <a:ext uri="{FF2B5EF4-FFF2-40B4-BE49-F238E27FC236}">
                <a16:creationId xmlns:a16="http://schemas.microsoft.com/office/drawing/2014/main" id="{8529683F-DEB1-9441-E660-0703FCDE6CC3}"/>
              </a:ext>
            </a:extLst>
          </p:cNvPr>
          <p:cNvSpPr/>
          <p:nvPr/>
        </p:nvSpPr>
        <p:spPr>
          <a:xfrm>
            <a:off x="8644704" y="5601362"/>
            <a:ext cx="3481986" cy="1014732"/>
          </a:xfrm>
          <a:prstGeom prst="wedgeRoundRectCallout">
            <a:avLst>
              <a:gd name="adj1" fmla="val -52736"/>
              <a:gd name="adj2" fmla="val -75879"/>
              <a:gd name="adj3" fmla="val 1666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Gill Sans" panose="020B0502020104020203" pitchFamily="34" charset="-79"/>
                <a:cs typeface="Gill Sans" panose="020B0502020104020203" pitchFamily="34" charset="-79"/>
              </a:rPr>
              <a:t>Transient fetch order (</a:t>
            </a:r>
            <a:r>
              <a:rPr lang="en-US" b="1" err="1">
                <a:solidFill>
                  <a:schemeClr val="tx1"/>
                </a:solidFill>
                <a:latin typeface="Gill Sans" panose="020B0502020104020203" pitchFamily="34" charset="-79"/>
                <a:cs typeface="Gill Sans" panose="020B0502020104020203" pitchFamily="34" charset="-79"/>
              </a:rPr>
              <a:t>tfo</a:t>
            </a:r>
            <a:r>
              <a:rPr lang="en-US" b="1">
                <a:solidFill>
                  <a:schemeClr val="tx1"/>
                </a:solidFill>
                <a:latin typeface="Gill Sans" panose="020B0502020104020203" pitchFamily="34" charset="-79"/>
                <a:cs typeface="Gill Sans" panose="020B0502020104020203" pitchFamily="34" charset="-79"/>
              </a:rPr>
              <a:t>) </a:t>
            </a:r>
            <a:r>
              <a:rPr lang="en-US">
                <a:solidFill>
                  <a:schemeClr val="tx1"/>
                </a:solidFill>
                <a:latin typeface="Gill Sans" panose="020B0502020104020203" pitchFamily="34" charset="-79"/>
                <a:cs typeface="Gill Sans" panose="020B0502020104020203" pitchFamily="34" charset="-79"/>
              </a:rPr>
              <a:t>is used to model </a:t>
            </a:r>
            <a:r>
              <a:rPr lang="en-US" b="1">
                <a:solidFill>
                  <a:schemeClr val="tx1"/>
                </a:solidFill>
                <a:latin typeface="Gill Sans" panose="020B0502020104020203" pitchFamily="34" charset="-79"/>
                <a:cs typeface="Gill Sans" panose="020B0502020104020203" pitchFamily="34" charset="-79"/>
              </a:rPr>
              <a:t>transient execution paths </a:t>
            </a:r>
            <a:r>
              <a:rPr lang="en-US">
                <a:solidFill>
                  <a:schemeClr val="tx1"/>
                </a:solidFill>
                <a:latin typeface="Gill Sans" panose="020B0502020104020203" pitchFamily="34" charset="-79"/>
                <a:cs typeface="Gill Sans" panose="020B0502020104020203" pitchFamily="34" charset="-79"/>
              </a:rPr>
              <a:t>of a program.</a:t>
            </a:r>
          </a:p>
        </p:txBody>
      </p:sp>
      <p:sp>
        <p:nvSpPr>
          <p:cNvPr id="4" name="Slide Number Placeholder 3">
            <a:extLst>
              <a:ext uri="{FF2B5EF4-FFF2-40B4-BE49-F238E27FC236}">
                <a16:creationId xmlns:a16="http://schemas.microsoft.com/office/drawing/2014/main" id="{BD2FF9B1-C4AC-2B28-BE5D-931953CD3611}"/>
              </a:ext>
            </a:extLst>
          </p:cNvPr>
          <p:cNvSpPr>
            <a:spLocks noGrp="1"/>
          </p:cNvSpPr>
          <p:nvPr>
            <p:ph type="sldNum" sz="quarter" idx="12"/>
          </p:nvPr>
        </p:nvSpPr>
        <p:spPr/>
        <p:txBody>
          <a:bodyPr/>
          <a:lstStyle/>
          <a:p>
            <a:fld id="{C4525E55-99CE-D54F-9679-4F00051112D4}" type="slidenum">
              <a:rPr lang="en-US" smtClean="0"/>
              <a:t>18</a:t>
            </a:fld>
            <a:endParaRPr lang="en-US"/>
          </a:p>
        </p:txBody>
      </p:sp>
    </p:spTree>
    <p:extLst>
      <p:ext uri="{BB962C8B-B14F-4D97-AF65-F5344CB8AC3E}">
        <p14:creationId xmlns:p14="http://schemas.microsoft.com/office/powerpoint/2010/main" val="3676768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5415-1D2F-4EE8-E8CD-E2FAF327E9C4}"/>
              </a:ext>
            </a:extLst>
          </p:cNvPr>
          <p:cNvSpPr>
            <a:spLocks noGrp="1"/>
          </p:cNvSpPr>
          <p:nvPr>
            <p:ph type="title"/>
          </p:nvPr>
        </p:nvSpPr>
        <p:spPr/>
        <p:txBody>
          <a:bodyPr/>
          <a:lstStyle/>
          <a:p>
            <a:r>
              <a:rPr lang="en-US"/>
              <a:t>rfx non-interference detects Spectre v1 leakage</a:t>
            </a:r>
          </a:p>
        </p:txBody>
      </p:sp>
      <p:grpSp>
        <p:nvGrpSpPr>
          <p:cNvPr id="5" name="Group">
            <a:extLst>
              <a:ext uri="{FF2B5EF4-FFF2-40B4-BE49-F238E27FC236}">
                <a16:creationId xmlns:a16="http://schemas.microsoft.com/office/drawing/2014/main" id="{0B454660-094A-2618-1AB7-493C9E2B0350}"/>
              </a:ext>
            </a:extLst>
          </p:cNvPr>
          <p:cNvGrpSpPr/>
          <p:nvPr/>
        </p:nvGrpSpPr>
        <p:grpSpPr>
          <a:xfrm>
            <a:off x="7351900" y="2404996"/>
            <a:ext cx="891440" cy="3402014"/>
            <a:chOff x="0" y="0"/>
            <a:chExt cx="1782877" cy="6804025"/>
          </a:xfrm>
        </p:grpSpPr>
        <p:sp>
          <p:nvSpPr>
            <p:cNvPr id="6" name="LD r0, [&amp;idx] {s0}…">
              <a:extLst>
                <a:ext uri="{FF2B5EF4-FFF2-40B4-BE49-F238E27FC236}">
                  <a16:creationId xmlns:a16="http://schemas.microsoft.com/office/drawing/2014/main" id="{BF9DE5A0-2682-2158-6510-A6610F544DC5}"/>
                </a:ext>
              </a:extLst>
            </p:cNvPr>
            <p:cNvSpPr/>
            <p:nvPr/>
          </p:nvSpPr>
          <p:spPr>
            <a:xfrm>
              <a:off x="0" y="3223019"/>
              <a:ext cx="1270000"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r0, [&amp;</a:t>
              </a:r>
              <a:r>
                <a:rPr sz="1300" kern="0" err="1">
                  <a:solidFill>
                    <a:srgbClr val="000000"/>
                  </a:solidFill>
                  <a:latin typeface="Menlo Regular"/>
                  <a:ea typeface="Menlo Regular"/>
                  <a:cs typeface="Menlo Regular"/>
                  <a:sym typeface="Menlo Regular"/>
                </a:rPr>
                <a:t>idx</a:t>
              </a:r>
              <a:r>
                <a:rPr sz="1300" kern="0">
                  <a:solidFill>
                    <a:srgbClr val="000000"/>
                  </a:solidFill>
                  <a:latin typeface="Menlo Regular"/>
                  <a:ea typeface="Menlo Regular"/>
                  <a:cs typeface="Menlo Regular"/>
                  <a:sym typeface="Menlo Regular"/>
                </a:rPr>
                <a:t>] {s0}</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r1, [&amp;</a:t>
              </a:r>
              <a:r>
                <a:rPr sz="1300" kern="0" err="1">
                  <a:solidFill>
                    <a:srgbClr val="000000"/>
                  </a:solidFill>
                  <a:latin typeface="Menlo Regular"/>
                  <a:ea typeface="Menlo Regular"/>
                  <a:cs typeface="Menlo Regular"/>
                  <a:sym typeface="Menlo Regular"/>
                </a:rPr>
                <a:t>A_size</a:t>
              </a:r>
              <a:r>
                <a:rPr sz="1300" kern="0">
                  <a:solidFill>
                    <a:srgbClr val="000000"/>
                  </a:solidFill>
                  <a:latin typeface="Menlo Regular"/>
                  <a:ea typeface="Menlo Regular"/>
                  <a:cs typeface="Menlo Regular"/>
                  <a:sym typeface="Menlo Regular"/>
                </a:rPr>
                <a:t>] {s1}</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BR r0 &gt;= r1, end</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a:t>
              </a:r>
              <a:r>
                <a:rPr sz="1300" b="1">
                  <a:solidFill>
                    <a:srgbClr val="FF7E7A"/>
                  </a:solidFill>
                  <a:latin typeface="Menlo" panose="020B0609030804020204" pitchFamily="49" charset="0"/>
                  <a:ea typeface="Menlo" panose="020B0609030804020204" pitchFamily="49" charset="0"/>
                  <a:cs typeface="Menlo" panose="020B0609030804020204" pitchFamily="49" charset="0"/>
                  <a:sym typeface="Menlo Regular"/>
                </a:rPr>
                <a:t>LD r2, [A+r0] {s2}</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a:t>
              </a:r>
              <a:r>
                <a:rPr sz="1300" b="1">
                  <a:solidFill>
                    <a:srgbClr val="FF7E7A"/>
                  </a:solidFill>
                  <a:latin typeface="Menlo" panose="020B0609030804020204" pitchFamily="49" charset="0"/>
                  <a:ea typeface="Menlo" panose="020B0609030804020204" pitchFamily="49" charset="0"/>
                  <a:cs typeface="Menlo" panose="020B0609030804020204" pitchFamily="49" charset="0"/>
                  <a:sym typeface="Menlo Regular"/>
                </a:rPr>
                <a:t>LD r3, [B+r2] {s3}</a:t>
              </a:r>
            </a:p>
          </p:txBody>
        </p:sp>
        <mc:AlternateContent xmlns:mc="http://schemas.openxmlformats.org/markup-compatibility/2006" xmlns:a14="http://schemas.microsoft.com/office/drawing/2010/main">
          <mc:Choice Requires="a14">
            <p:sp>
              <p:nvSpPr>
                <p:cNvPr id="7" name="Equation">
                  <a:extLst>
                    <a:ext uri="{FF2B5EF4-FFF2-40B4-BE49-F238E27FC236}">
                      <a16:creationId xmlns:a16="http://schemas.microsoft.com/office/drawing/2014/main" id="{74B0F7B5-0D58-7338-E94B-16C02FABF509}"/>
                    </a:ext>
                  </a:extLst>
                </p:cNvPr>
                <p:cNvSpPr txBox="1"/>
                <p:nvPr/>
              </p:nvSpPr>
              <p:spPr>
                <a:xfrm>
                  <a:off x="1132110" y="0"/>
                  <a:ext cx="628377"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7" name="Equation">
                  <a:extLst>
                    <a:ext uri="{FF2B5EF4-FFF2-40B4-BE49-F238E27FC236}">
                      <a16:creationId xmlns:a16="http://schemas.microsoft.com/office/drawing/2014/main" id="{74B0F7B5-0D58-7338-E94B-16C02FABF509}"/>
                    </a:ext>
                  </a:extLst>
                </p:cNvPr>
                <p:cNvSpPr txBox="1">
                  <a:spLocks noRot="1" noChangeAspect="1" noMove="1" noResize="1" noEditPoints="1" noAdjustHandles="1" noChangeArrowheads="1" noChangeShapeType="1" noTextEdit="1"/>
                </p:cNvSpPr>
                <p:nvPr/>
              </p:nvSpPr>
              <p:spPr>
                <a:xfrm>
                  <a:off x="1132110" y="0"/>
                  <a:ext cx="628377" cy="800220"/>
                </a:xfrm>
                <a:prstGeom prst="rect">
                  <a:avLst/>
                </a:prstGeom>
                <a:blipFill>
                  <a:blip r:embed="rId6"/>
                  <a:stretch>
                    <a:fillRect l="-20000" r="-20000" b="-625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Equation">
                  <a:extLst>
                    <a:ext uri="{FF2B5EF4-FFF2-40B4-BE49-F238E27FC236}">
                      <a16:creationId xmlns:a16="http://schemas.microsoft.com/office/drawing/2014/main" id="{1FE4CAE4-F414-CDA5-BD7C-19CE7A5CCC3D}"/>
                    </a:ext>
                  </a:extLst>
                </p:cNvPr>
                <p:cNvSpPr txBox="1"/>
                <p:nvPr/>
              </p:nvSpPr>
              <p:spPr>
                <a:xfrm>
                  <a:off x="1154500" y="6003805"/>
                  <a:ext cx="628377"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8" name="Equation">
                  <a:extLst>
                    <a:ext uri="{FF2B5EF4-FFF2-40B4-BE49-F238E27FC236}">
                      <a16:creationId xmlns:a16="http://schemas.microsoft.com/office/drawing/2014/main" id="{1FE4CAE4-F414-CDA5-BD7C-19CE7A5CCC3D}"/>
                    </a:ext>
                  </a:extLst>
                </p:cNvPr>
                <p:cNvSpPr txBox="1">
                  <a:spLocks noRot="1" noChangeAspect="1" noMove="1" noResize="1" noEditPoints="1" noAdjustHandles="1" noChangeArrowheads="1" noChangeShapeType="1" noTextEdit="1"/>
                </p:cNvSpPr>
                <p:nvPr/>
              </p:nvSpPr>
              <p:spPr>
                <a:xfrm>
                  <a:off x="1154500" y="6003805"/>
                  <a:ext cx="628377" cy="800220"/>
                </a:xfrm>
                <a:prstGeom prst="rect">
                  <a:avLst/>
                </a:prstGeom>
                <a:blipFill>
                  <a:blip r:embed="rId7"/>
                  <a:stretch>
                    <a:fillRect l="-20000" r="-20000" b="-3030"/>
                  </a:stretch>
                </a:blipFill>
                <a:ln w="12700" cap="flat">
                  <a:noFill/>
                  <a:miter lim="400000"/>
                </a:ln>
                <a:effectLst/>
              </p:spPr>
              <p:txBody>
                <a:bodyPr/>
                <a:lstStyle/>
                <a:p>
                  <a:r>
                    <a:rPr lang="en-US">
                      <a:noFill/>
                    </a:rPr>
                    <a:t> </a:t>
                  </a:r>
                </a:p>
              </p:txBody>
            </p:sp>
          </mc:Fallback>
        </mc:AlternateContent>
      </p:grpSp>
      <p:grpSp>
        <p:nvGrpSpPr>
          <p:cNvPr id="9" name="Group">
            <a:extLst>
              <a:ext uri="{FF2B5EF4-FFF2-40B4-BE49-F238E27FC236}">
                <a16:creationId xmlns:a16="http://schemas.microsoft.com/office/drawing/2014/main" id="{CD4A5C34-0D8C-3F14-89D1-920526ACC7AD}"/>
              </a:ext>
            </a:extLst>
          </p:cNvPr>
          <p:cNvGrpSpPr/>
          <p:nvPr/>
        </p:nvGrpSpPr>
        <p:grpSpPr>
          <a:xfrm>
            <a:off x="8110467" y="2828642"/>
            <a:ext cx="745601" cy="3140577"/>
            <a:chOff x="113285" y="5775"/>
            <a:chExt cx="1491199" cy="6281150"/>
          </a:xfrm>
        </p:grpSpPr>
        <p:grpSp>
          <p:nvGrpSpPr>
            <p:cNvPr id="10" name="Group">
              <a:extLst>
                <a:ext uri="{FF2B5EF4-FFF2-40B4-BE49-F238E27FC236}">
                  <a16:creationId xmlns:a16="http://schemas.microsoft.com/office/drawing/2014/main" id="{DBAF3CAC-D046-7617-824B-D659A204FF6A}"/>
                </a:ext>
              </a:extLst>
            </p:cNvPr>
            <p:cNvGrpSpPr/>
            <p:nvPr/>
          </p:nvGrpSpPr>
          <p:grpSpPr>
            <a:xfrm>
              <a:off x="113289" y="1034915"/>
              <a:ext cx="1491195" cy="1467427"/>
              <a:chOff x="113288" y="5775"/>
              <a:chExt cx="1491194" cy="1467425"/>
            </a:xfrm>
          </p:grpSpPr>
          <p:sp>
            <p:nvSpPr>
              <p:cNvPr id="26" name="Line">
                <a:extLst>
                  <a:ext uri="{FF2B5EF4-FFF2-40B4-BE49-F238E27FC236}">
                    <a16:creationId xmlns:a16="http://schemas.microsoft.com/office/drawing/2014/main" id="{91720FEA-E9CB-9087-45C8-AC88FEEE10DD}"/>
                  </a:ext>
                </a:extLst>
              </p:cNvPr>
              <p:cNvSpPr/>
              <p:nvPr/>
            </p:nvSpPr>
            <p:spPr>
              <a:xfrm flipH="1">
                <a:off x="113288" y="5775"/>
                <a:ext cx="2" cy="418135"/>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7" name="tfo">
                <a:extLst>
                  <a:ext uri="{FF2B5EF4-FFF2-40B4-BE49-F238E27FC236}">
                    <a16:creationId xmlns:a16="http://schemas.microsoft.com/office/drawing/2014/main" id="{BD4B9A8E-E80D-F5AF-2FF9-6A2F52D1E04E}"/>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1" name="Group">
              <a:extLst>
                <a:ext uri="{FF2B5EF4-FFF2-40B4-BE49-F238E27FC236}">
                  <a16:creationId xmlns:a16="http://schemas.microsoft.com/office/drawing/2014/main" id="{892AE7FC-C7DA-F826-ED8A-B70763CBBAA5}"/>
                </a:ext>
              </a:extLst>
            </p:cNvPr>
            <p:cNvGrpSpPr/>
            <p:nvPr/>
          </p:nvGrpSpPr>
          <p:grpSpPr>
            <a:xfrm>
              <a:off x="113289" y="1947864"/>
              <a:ext cx="1491195" cy="1467426"/>
              <a:chOff x="113288" y="5775"/>
              <a:chExt cx="1491194" cy="1467425"/>
            </a:xfrm>
          </p:grpSpPr>
          <p:sp>
            <p:nvSpPr>
              <p:cNvPr id="24" name="Line">
                <a:extLst>
                  <a:ext uri="{FF2B5EF4-FFF2-40B4-BE49-F238E27FC236}">
                    <a16:creationId xmlns:a16="http://schemas.microsoft.com/office/drawing/2014/main" id="{CC580779-EE1D-FC10-B447-A57E6D8E41BF}"/>
                  </a:ext>
                </a:extLst>
              </p:cNvPr>
              <p:cNvSpPr/>
              <p:nvPr/>
            </p:nvSpPr>
            <p:spPr>
              <a:xfrm flipH="1">
                <a:off x="113288"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5" name="tfo">
                <a:extLst>
                  <a:ext uri="{FF2B5EF4-FFF2-40B4-BE49-F238E27FC236}">
                    <a16:creationId xmlns:a16="http://schemas.microsoft.com/office/drawing/2014/main" id="{BDD892BC-CD95-D6AE-7523-4FFCC3DEF491}"/>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2" name="Group">
              <a:extLst>
                <a:ext uri="{FF2B5EF4-FFF2-40B4-BE49-F238E27FC236}">
                  <a16:creationId xmlns:a16="http://schemas.microsoft.com/office/drawing/2014/main" id="{7BB8E00B-F8AE-2582-8889-751852C3BF5A}"/>
                </a:ext>
              </a:extLst>
            </p:cNvPr>
            <p:cNvGrpSpPr/>
            <p:nvPr/>
          </p:nvGrpSpPr>
          <p:grpSpPr>
            <a:xfrm>
              <a:off x="113285" y="2860811"/>
              <a:ext cx="1491198" cy="1467426"/>
              <a:chOff x="113286" y="5775"/>
              <a:chExt cx="1491196" cy="1467425"/>
            </a:xfrm>
          </p:grpSpPr>
          <p:sp>
            <p:nvSpPr>
              <p:cNvPr id="22" name="Line">
                <a:extLst>
                  <a:ext uri="{FF2B5EF4-FFF2-40B4-BE49-F238E27FC236}">
                    <a16:creationId xmlns:a16="http://schemas.microsoft.com/office/drawing/2014/main" id="{0C299BB3-6B3A-0241-DB1B-A27200CE834B}"/>
                  </a:ext>
                </a:extLst>
              </p:cNvPr>
              <p:cNvSpPr/>
              <p:nvPr/>
            </p:nvSpPr>
            <p:spPr>
              <a:xfrm flipH="1">
                <a:off x="113286"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3" name="tfo">
                <a:extLst>
                  <a:ext uri="{FF2B5EF4-FFF2-40B4-BE49-F238E27FC236}">
                    <a16:creationId xmlns:a16="http://schemas.microsoft.com/office/drawing/2014/main" id="{8543C59F-D4A6-9EDA-1CF4-C77FF17EF286}"/>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3" name="Group">
              <a:extLst>
                <a:ext uri="{FF2B5EF4-FFF2-40B4-BE49-F238E27FC236}">
                  <a16:creationId xmlns:a16="http://schemas.microsoft.com/office/drawing/2014/main" id="{95B162E5-4420-3CA9-470A-0AFD5DB61626}"/>
                </a:ext>
              </a:extLst>
            </p:cNvPr>
            <p:cNvGrpSpPr/>
            <p:nvPr/>
          </p:nvGrpSpPr>
          <p:grpSpPr>
            <a:xfrm>
              <a:off x="113285" y="3773759"/>
              <a:ext cx="1491198" cy="1467426"/>
              <a:chOff x="113286" y="5775"/>
              <a:chExt cx="1491196" cy="1467425"/>
            </a:xfrm>
          </p:grpSpPr>
          <p:sp>
            <p:nvSpPr>
              <p:cNvPr id="20" name="Line">
                <a:extLst>
                  <a:ext uri="{FF2B5EF4-FFF2-40B4-BE49-F238E27FC236}">
                    <a16:creationId xmlns:a16="http://schemas.microsoft.com/office/drawing/2014/main" id="{C8AA3903-4902-4905-9A99-B3BDDA324A0F}"/>
                  </a:ext>
                </a:extLst>
              </p:cNvPr>
              <p:cNvSpPr/>
              <p:nvPr/>
            </p:nvSpPr>
            <p:spPr>
              <a:xfrm flipH="1">
                <a:off x="113286"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1" name="tfo">
                <a:extLst>
                  <a:ext uri="{FF2B5EF4-FFF2-40B4-BE49-F238E27FC236}">
                    <a16:creationId xmlns:a16="http://schemas.microsoft.com/office/drawing/2014/main" id="{862E60C7-A01D-2EDA-9470-9109632DB2F3}"/>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4" name="Group">
              <a:extLst>
                <a:ext uri="{FF2B5EF4-FFF2-40B4-BE49-F238E27FC236}">
                  <a16:creationId xmlns:a16="http://schemas.microsoft.com/office/drawing/2014/main" id="{FD793EE6-7031-7D7F-D7C0-94EAD859E091}"/>
                </a:ext>
              </a:extLst>
            </p:cNvPr>
            <p:cNvGrpSpPr/>
            <p:nvPr/>
          </p:nvGrpSpPr>
          <p:grpSpPr>
            <a:xfrm>
              <a:off x="113289" y="4819499"/>
              <a:ext cx="1491195" cy="1467426"/>
              <a:chOff x="113288" y="5775"/>
              <a:chExt cx="1491194" cy="1467425"/>
            </a:xfrm>
          </p:grpSpPr>
          <p:sp>
            <p:nvSpPr>
              <p:cNvPr id="18" name="Line">
                <a:extLst>
                  <a:ext uri="{FF2B5EF4-FFF2-40B4-BE49-F238E27FC236}">
                    <a16:creationId xmlns:a16="http://schemas.microsoft.com/office/drawing/2014/main" id="{14F62EBD-FA86-3571-96A8-BCD353A922DD}"/>
                  </a:ext>
                </a:extLst>
              </p:cNvPr>
              <p:cNvSpPr/>
              <p:nvPr/>
            </p:nvSpPr>
            <p:spPr>
              <a:xfrm flipH="1">
                <a:off x="113288"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19" name="tfo">
                <a:extLst>
                  <a:ext uri="{FF2B5EF4-FFF2-40B4-BE49-F238E27FC236}">
                    <a16:creationId xmlns:a16="http://schemas.microsoft.com/office/drawing/2014/main" id="{5627BE07-4D80-0A06-CE58-ECAB3EB5167C}"/>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5" name="Group">
              <a:extLst>
                <a:ext uri="{FF2B5EF4-FFF2-40B4-BE49-F238E27FC236}">
                  <a16:creationId xmlns:a16="http://schemas.microsoft.com/office/drawing/2014/main" id="{774D90BC-A2B8-3385-A599-A7E1987D154B}"/>
                </a:ext>
              </a:extLst>
            </p:cNvPr>
            <p:cNvGrpSpPr/>
            <p:nvPr/>
          </p:nvGrpSpPr>
          <p:grpSpPr>
            <a:xfrm>
              <a:off x="113287" y="5775"/>
              <a:ext cx="1491197" cy="1467426"/>
              <a:chOff x="113286" y="5775"/>
              <a:chExt cx="1491196" cy="1467425"/>
            </a:xfrm>
          </p:grpSpPr>
          <p:sp>
            <p:nvSpPr>
              <p:cNvPr id="16" name="Line">
                <a:extLst>
                  <a:ext uri="{FF2B5EF4-FFF2-40B4-BE49-F238E27FC236}">
                    <a16:creationId xmlns:a16="http://schemas.microsoft.com/office/drawing/2014/main" id="{D5FF7CEF-E87E-89CB-973A-A94F8B6BEC85}"/>
                  </a:ext>
                </a:extLst>
              </p:cNvPr>
              <p:cNvSpPr/>
              <p:nvPr/>
            </p:nvSpPr>
            <p:spPr>
              <a:xfrm flipH="1">
                <a:off x="113286"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17" name="tfo">
                <a:extLst>
                  <a:ext uri="{FF2B5EF4-FFF2-40B4-BE49-F238E27FC236}">
                    <a16:creationId xmlns:a16="http://schemas.microsoft.com/office/drawing/2014/main" id="{4C807FFA-8855-15C2-0E89-CBC1BE30BFEB}"/>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grpSp>
        <p:nvGrpSpPr>
          <p:cNvPr id="28" name="Group">
            <a:extLst>
              <a:ext uri="{FF2B5EF4-FFF2-40B4-BE49-F238E27FC236}">
                <a16:creationId xmlns:a16="http://schemas.microsoft.com/office/drawing/2014/main" id="{FA522893-3D1B-797A-4CF3-3B3A667F6996}"/>
              </a:ext>
            </a:extLst>
          </p:cNvPr>
          <p:cNvGrpSpPr/>
          <p:nvPr/>
        </p:nvGrpSpPr>
        <p:grpSpPr>
          <a:xfrm>
            <a:off x="6857172" y="2490020"/>
            <a:ext cx="888612" cy="2442378"/>
            <a:chOff x="0" y="0"/>
            <a:chExt cx="1777223" cy="4884754"/>
          </a:xfrm>
        </p:grpSpPr>
        <p:sp>
          <p:nvSpPr>
            <p:cNvPr id="29" name="Connection Line">
              <a:extLst>
                <a:ext uri="{FF2B5EF4-FFF2-40B4-BE49-F238E27FC236}">
                  <a16:creationId xmlns:a16="http://schemas.microsoft.com/office/drawing/2014/main" id="{E2FC441C-FCBF-64AB-A5B7-7BAF87B616E8}"/>
                </a:ext>
              </a:extLst>
            </p:cNvPr>
            <p:cNvSpPr/>
            <p:nvPr/>
          </p:nvSpPr>
          <p:spPr>
            <a:xfrm>
              <a:off x="966944" y="13287"/>
              <a:ext cx="810279" cy="916039"/>
            </a:xfrm>
            <a:custGeom>
              <a:avLst/>
              <a:gdLst/>
              <a:ahLst/>
              <a:cxnLst>
                <a:cxn ang="0">
                  <a:pos x="wd2" y="hd2"/>
                </a:cxn>
                <a:cxn ang="5400000">
                  <a:pos x="wd2" y="hd2"/>
                </a:cxn>
                <a:cxn ang="10800000">
                  <a:pos x="wd2" y="hd2"/>
                </a:cxn>
                <a:cxn ang="16200000">
                  <a:pos x="wd2" y="hd2"/>
                </a:cxn>
              </a:cxnLst>
              <a:rect l="0" t="0" r="r" b="b"/>
              <a:pathLst>
                <a:path w="20837" h="21600" extrusionOk="0">
                  <a:moveTo>
                    <a:pt x="66" y="21600"/>
                  </a:moveTo>
                  <a:cubicBezTo>
                    <a:pt x="-763" y="9726"/>
                    <a:pt x="6161" y="2526"/>
                    <a:pt x="20837"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0" name="Connection Line">
              <a:extLst>
                <a:ext uri="{FF2B5EF4-FFF2-40B4-BE49-F238E27FC236}">
                  <a16:creationId xmlns:a16="http://schemas.microsoft.com/office/drawing/2014/main" id="{E63E2554-4D78-BBBD-1881-5EA946A2ED68}"/>
                </a:ext>
              </a:extLst>
            </p:cNvPr>
            <p:cNvSpPr/>
            <p:nvPr/>
          </p:nvSpPr>
          <p:spPr>
            <a:xfrm>
              <a:off x="672665" y="13287"/>
              <a:ext cx="1007139" cy="1860823"/>
            </a:xfrm>
            <a:custGeom>
              <a:avLst/>
              <a:gdLst/>
              <a:ahLst/>
              <a:cxnLst>
                <a:cxn ang="0">
                  <a:pos x="wd2" y="hd2"/>
                </a:cxn>
                <a:cxn ang="5400000">
                  <a:pos x="wd2" y="hd2"/>
                </a:cxn>
                <a:cxn ang="10800000">
                  <a:pos x="wd2" y="hd2"/>
                </a:cxn>
                <a:cxn ang="16200000">
                  <a:pos x="wd2" y="hd2"/>
                </a:cxn>
              </a:cxnLst>
              <a:rect l="0" t="0" r="r" b="b"/>
              <a:pathLst>
                <a:path w="17774" h="21600" extrusionOk="0">
                  <a:moveTo>
                    <a:pt x="2914" y="21600"/>
                  </a:moveTo>
                  <a:cubicBezTo>
                    <a:pt x="-3826" y="10475"/>
                    <a:pt x="1127" y="3275"/>
                    <a:pt x="17774"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1" name="Connection Line">
              <a:extLst>
                <a:ext uri="{FF2B5EF4-FFF2-40B4-BE49-F238E27FC236}">
                  <a16:creationId xmlns:a16="http://schemas.microsoft.com/office/drawing/2014/main" id="{3BD1292D-43F2-288C-F316-7CA00B07CF87}"/>
                </a:ext>
              </a:extLst>
            </p:cNvPr>
            <p:cNvSpPr/>
            <p:nvPr/>
          </p:nvSpPr>
          <p:spPr>
            <a:xfrm>
              <a:off x="165115" y="0"/>
              <a:ext cx="1525248" cy="3829301"/>
            </a:xfrm>
            <a:custGeom>
              <a:avLst/>
              <a:gdLst/>
              <a:ahLst/>
              <a:cxnLst>
                <a:cxn ang="0">
                  <a:pos x="wd2" y="hd2"/>
                </a:cxn>
                <a:cxn ang="5400000">
                  <a:pos x="wd2" y="hd2"/>
                </a:cxn>
                <a:cxn ang="10800000">
                  <a:pos x="wd2" y="hd2"/>
                </a:cxn>
                <a:cxn ang="16200000">
                  <a:pos x="wd2" y="hd2"/>
                </a:cxn>
              </a:cxnLst>
              <a:rect l="0" t="0" r="r" b="b"/>
              <a:pathLst>
                <a:path w="16355" h="21600" extrusionOk="0">
                  <a:moveTo>
                    <a:pt x="10600" y="21600"/>
                  </a:moveTo>
                  <a:cubicBezTo>
                    <a:pt x="-5245" y="11739"/>
                    <a:pt x="-3327" y="4539"/>
                    <a:pt x="16355"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2" name="Connection Line">
              <a:extLst>
                <a:ext uri="{FF2B5EF4-FFF2-40B4-BE49-F238E27FC236}">
                  <a16:creationId xmlns:a16="http://schemas.microsoft.com/office/drawing/2014/main" id="{B7C0D74F-EB0C-2FF5-50AE-7F5558156677}"/>
                </a:ext>
              </a:extLst>
            </p:cNvPr>
            <p:cNvSpPr/>
            <p:nvPr/>
          </p:nvSpPr>
          <p:spPr>
            <a:xfrm>
              <a:off x="0" y="12436"/>
              <a:ext cx="1615390" cy="4872318"/>
            </a:xfrm>
            <a:custGeom>
              <a:avLst/>
              <a:gdLst/>
              <a:ahLst/>
              <a:cxnLst>
                <a:cxn ang="0">
                  <a:pos x="wd2" y="hd2"/>
                </a:cxn>
                <a:cxn ang="5400000">
                  <a:pos x="wd2" y="hd2"/>
                </a:cxn>
                <a:cxn ang="10800000">
                  <a:pos x="wd2" y="hd2"/>
                </a:cxn>
                <a:cxn ang="16200000">
                  <a:pos x="wd2" y="hd2"/>
                </a:cxn>
              </a:cxnLst>
              <a:rect l="0" t="0" r="r" b="b"/>
              <a:pathLst>
                <a:path w="16294" h="21600" extrusionOk="0">
                  <a:moveTo>
                    <a:pt x="11717" y="21600"/>
                  </a:moveTo>
                  <a:cubicBezTo>
                    <a:pt x="-5306" y="11174"/>
                    <a:pt x="-3780" y="3974"/>
                    <a:pt x="16294"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3" name="rfx">
              <a:extLst>
                <a:ext uri="{FF2B5EF4-FFF2-40B4-BE49-F238E27FC236}">
                  <a16:creationId xmlns:a16="http://schemas.microsoft.com/office/drawing/2014/main" id="{26FF2DC1-21A6-B092-DD75-525BD4DC9486}"/>
                </a:ext>
              </a:extLst>
            </p:cNvPr>
            <p:cNvSpPr txBox="1"/>
            <p:nvPr/>
          </p:nvSpPr>
          <p:spPr>
            <a:xfrm>
              <a:off x="141540" y="259880"/>
              <a:ext cx="564260" cy="410368"/>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lang="en-US" sz="1000">
                  <a:solidFill>
                    <a:schemeClr val="accent4"/>
                  </a:solidFill>
                  <a:latin typeface="Menlo" panose="020B0609030804020204" pitchFamily="49" charset="0"/>
                  <a:ea typeface="Menlo" panose="020B0609030804020204" pitchFamily="49" charset="0"/>
                  <a:cs typeface="Menlo" panose="020B0609030804020204" pitchFamily="49" charset="0"/>
                </a:rPr>
                <a:t>rfx</a:t>
              </a:r>
            </a:p>
          </p:txBody>
        </p:sp>
      </p:grpSp>
      <p:grpSp>
        <p:nvGrpSpPr>
          <p:cNvPr id="34" name="Group">
            <a:extLst>
              <a:ext uri="{FF2B5EF4-FFF2-40B4-BE49-F238E27FC236}">
                <a16:creationId xmlns:a16="http://schemas.microsoft.com/office/drawing/2014/main" id="{B6BE036C-EAB6-4863-2CFE-42852A305C80}"/>
              </a:ext>
            </a:extLst>
          </p:cNvPr>
          <p:cNvGrpSpPr/>
          <p:nvPr/>
        </p:nvGrpSpPr>
        <p:grpSpPr>
          <a:xfrm>
            <a:off x="6767989" y="3170938"/>
            <a:ext cx="1045113" cy="2288116"/>
            <a:chOff x="286531" y="0"/>
            <a:chExt cx="2090225" cy="4576230"/>
          </a:xfrm>
        </p:grpSpPr>
        <p:sp>
          <p:nvSpPr>
            <p:cNvPr id="35" name="Connection Line">
              <a:extLst>
                <a:ext uri="{FF2B5EF4-FFF2-40B4-BE49-F238E27FC236}">
                  <a16:creationId xmlns:a16="http://schemas.microsoft.com/office/drawing/2014/main" id="{D45251F9-E6EB-E097-DC7D-3E265087748A}"/>
                </a:ext>
              </a:extLst>
            </p:cNvPr>
            <p:cNvSpPr/>
            <p:nvPr/>
          </p:nvSpPr>
          <p:spPr>
            <a:xfrm>
              <a:off x="354993" y="0"/>
              <a:ext cx="2010771" cy="4572562"/>
            </a:xfrm>
            <a:custGeom>
              <a:avLst/>
              <a:gdLst/>
              <a:ahLst/>
              <a:cxnLst>
                <a:cxn ang="0">
                  <a:pos x="wd2" y="hd2"/>
                </a:cxn>
                <a:cxn ang="5400000">
                  <a:pos x="wd2" y="hd2"/>
                </a:cxn>
                <a:cxn ang="10800000">
                  <a:pos x="wd2" y="hd2"/>
                </a:cxn>
                <a:cxn ang="16200000">
                  <a:pos x="wd2" y="hd2"/>
                </a:cxn>
              </a:cxnLst>
              <a:rect l="0" t="0" r="r" b="b"/>
              <a:pathLst>
                <a:path w="16523" h="21600" extrusionOk="0">
                  <a:moveTo>
                    <a:pt x="16523" y="21600"/>
                  </a:moveTo>
                  <a:cubicBezTo>
                    <a:pt x="-2429" y="16433"/>
                    <a:pt x="-5077" y="9233"/>
                    <a:pt x="8579" y="0"/>
                  </a:cubicBezTo>
                </a:path>
              </a:pathLst>
            </a:custGeom>
            <a:noFill/>
            <a:ln w="38100" cap="flat">
              <a:solidFill>
                <a:schemeClr val="accent4"/>
              </a:solidFill>
              <a:prstDash val="dash"/>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6" name="Connection Line">
              <a:extLst>
                <a:ext uri="{FF2B5EF4-FFF2-40B4-BE49-F238E27FC236}">
                  <a16:creationId xmlns:a16="http://schemas.microsoft.com/office/drawing/2014/main" id="{C69BE5FB-A2FE-119C-AFB9-3E4596BD3728}"/>
                </a:ext>
              </a:extLst>
            </p:cNvPr>
            <p:cNvSpPr/>
            <p:nvPr/>
          </p:nvSpPr>
          <p:spPr>
            <a:xfrm>
              <a:off x="493235" y="897126"/>
              <a:ext cx="1883522" cy="3650732"/>
            </a:xfrm>
            <a:custGeom>
              <a:avLst/>
              <a:gdLst/>
              <a:ahLst/>
              <a:cxnLst>
                <a:cxn ang="0">
                  <a:pos x="wd2" y="hd2"/>
                </a:cxn>
                <a:cxn ang="5400000">
                  <a:pos x="wd2" y="hd2"/>
                </a:cxn>
                <a:cxn ang="10800000">
                  <a:pos x="wd2" y="hd2"/>
                </a:cxn>
                <a:cxn ang="16200000">
                  <a:pos x="wd2" y="hd2"/>
                </a:cxn>
              </a:cxnLst>
              <a:rect l="0" t="0" r="r" b="b"/>
              <a:pathLst>
                <a:path w="16701" h="21600" extrusionOk="0">
                  <a:moveTo>
                    <a:pt x="16701" y="21600"/>
                  </a:moveTo>
                  <a:cubicBezTo>
                    <a:pt x="-1709" y="16399"/>
                    <a:pt x="-4899" y="9199"/>
                    <a:pt x="7132" y="0"/>
                  </a:cubicBezTo>
                </a:path>
              </a:pathLst>
            </a:custGeom>
            <a:noFill/>
            <a:ln w="38100" cap="flat">
              <a:solidFill>
                <a:schemeClr val="accent4"/>
              </a:solidFill>
              <a:prstDash val="dash"/>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7" name="Connection Line">
              <a:extLst>
                <a:ext uri="{FF2B5EF4-FFF2-40B4-BE49-F238E27FC236}">
                  <a16:creationId xmlns:a16="http://schemas.microsoft.com/office/drawing/2014/main" id="{F33E3819-7A1B-BDD8-BA40-E2553D0D85DD}"/>
                </a:ext>
              </a:extLst>
            </p:cNvPr>
            <p:cNvSpPr/>
            <p:nvPr/>
          </p:nvSpPr>
          <p:spPr>
            <a:xfrm>
              <a:off x="1037613" y="2742932"/>
              <a:ext cx="1294654" cy="1757987"/>
            </a:xfrm>
            <a:custGeom>
              <a:avLst/>
              <a:gdLst/>
              <a:ahLst/>
              <a:cxnLst>
                <a:cxn ang="0">
                  <a:pos x="wd2" y="hd2"/>
                </a:cxn>
                <a:cxn ang="5400000">
                  <a:pos x="wd2" y="hd2"/>
                </a:cxn>
                <a:cxn ang="10800000">
                  <a:pos x="wd2" y="hd2"/>
                </a:cxn>
                <a:cxn ang="16200000">
                  <a:pos x="wd2" y="hd2"/>
                </a:cxn>
              </a:cxnLst>
              <a:rect l="0" t="0" r="r" b="b"/>
              <a:pathLst>
                <a:path w="16620" h="21600" extrusionOk="0">
                  <a:moveTo>
                    <a:pt x="16620" y="21600"/>
                  </a:moveTo>
                  <a:cubicBezTo>
                    <a:pt x="-2018" y="13907"/>
                    <a:pt x="-4980" y="6707"/>
                    <a:pt x="7735" y="0"/>
                  </a:cubicBezTo>
                </a:path>
              </a:pathLst>
            </a:custGeom>
            <a:noFill/>
            <a:ln w="38100" cap="flat">
              <a:solidFill>
                <a:schemeClr val="accent4"/>
              </a:solidFill>
              <a:prstDash val="dash"/>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8" name="Connection Line">
              <a:extLst>
                <a:ext uri="{FF2B5EF4-FFF2-40B4-BE49-F238E27FC236}">
                  <a16:creationId xmlns:a16="http://schemas.microsoft.com/office/drawing/2014/main" id="{6A6BED23-CDDE-5FD5-5756-855C838A4BC5}"/>
                </a:ext>
              </a:extLst>
            </p:cNvPr>
            <p:cNvSpPr/>
            <p:nvPr/>
          </p:nvSpPr>
          <p:spPr>
            <a:xfrm>
              <a:off x="1721788" y="3784509"/>
              <a:ext cx="617189" cy="771705"/>
            </a:xfrm>
            <a:custGeom>
              <a:avLst/>
              <a:gdLst/>
              <a:ahLst/>
              <a:cxnLst>
                <a:cxn ang="0">
                  <a:pos x="wd2" y="hd2"/>
                </a:cxn>
                <a:cxn ang="5400000">
                  <a:pos x="wd2" y="hd2"/>
                </a:cxn>
                <a:cxn ang="10800000">
                  <a:pos x="wd2" y="hd2"/>
                </a:cxn>
                <a:cxn ang="16200000">
                  <a:pos x="wd2" y="hd2"/>
                </a:cxn>
              </a:cxnLst>
              <a:rect l="0" t="0" r="r" b="b"/>
              <a:pathLst>
                <a:path w="17881" h="21600" extrusionOk="0">
                  <a:moveTo>
                    <a:pt x="17881" y="21600"/>
                  </a:moveTo>
                  <a:cubicBezTo>
                    <a:pt x="1349" y="14799"/>
                    <a:pt x="-3719" y="7599"/>
                    <a:pt x="2676"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9" name="rfx">
              <a:extLst>
                <a:ext uri="{FF2B5EF4-FFF2-40B4-BE49-F238E27FC236}">
                  <a16:creationId xmlns:a16="http://schemas.microsoft.com/office/drawing/2014/main" id="{F2735860-1587-4DD0-E715-A076499228F8}"/>
                </a:ext>
              </a:extLst>
            </p:cNvPr>
            <p:cNvSpPr/>
            <p:nvPr/>
          </p:nvSpPr>
          <p:spPr>
            <a:xfrm>
              <a:off x="286531" y="3306230"/>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lang="en-US" sz="1200">
                  <a:solidFill>
                    <a:schemeClr val="accent4"/>
                  </a:solidFill>
                  <a:latin typeface="Menlo" panose="020B0609030804020204" pitchFamily="49" charset="0"/>
                  <a:ea typeface="Menlo" panose="020B0609030804020204" pitchFamily="49" charset="0"/>
                  <a:cs typeface="Menlo" panose="020B0609030804020204" pitchFamily="49" charset="0"/>
                </a:rPr>
                <a:t>rfx</a:t>
              </a:r>
            </a:p>
          </p:txBody>
        </p:sp>
      </p:grpSp>
      <p:sp>
        <p:nvSpPr>
          <p:cNvPr id="62" name="LD r0, [&amp;idx]…">
            <a:extLst>
              <a:ext uri="{FF2B5EF4-FFF2-40B4-BE49-F238E27FC236}">
                <a16:creationId xmlns:a16="http://schemas.microsoft.com/office/drawing/2014/main" id="{5CBD58B3-37AB-CE65-7085-3AD6AB79DD3F}"/>
              </a:ext>
            </a:extLst>
          </p:cNvPr>
          <p:cNvSpPr/>
          <p:nvPr/>
        </p:nvSpPr>
        <p:spPr>
          <a:xfrm>
            <a:off x="2629786" y="4010913"/>
            <a:ext cx="635001" cy="635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r0, [&amp;</a:t>
            </a:r>
            <a:r>
              <a:rPr sz="1300" kern="0" err="1">
                <a:solidFill>
                  <a:srgbClr val="000000"/>
                </a:solidFill>
                <a:latin typeface="Menlo Regular"/>
                <a:ea typeface="Menlo Regular"/>
                <a:cs typeface="Menlo Regular"/>
                <a:sym typeface="Menlo Regular"/>
              </a:rPr>
              <a:t>idx</a:t>
            </a:r>
            <a:r>
              <a:rPr sz="1300" kern="0">
                <a:solidFill>
                  <a:srgbClr val="000000"/>
                </a:solidFill>
                <a:latin typeface="Menlo Regular"/>
                <a:ea typeface="Menlo Regular"/>
                <a:cs typeface="Menlo Regular"/>
                <a:sym typeface="Menlo Regular"/>
              </a:rPr>
              <a:t>]</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r1, [&amp;</a:t>
            </a:r>
            <a:r>
              <a:rPr sz="1300" kern="0" err="1">
                <a:solidFill>
                  <a:srgbClr val="000000"/>
                </a:solidFill>
                <a:latin typeface="Menlo Regular"/>
                <a:ea typeface="Menlo Regular"/>
                <a:cs typeface="Menlo Regular"/>
                <a:sym typeface="Menlo Regular"/>
              </a:rPr>
              <a:t>A_size</a:t>
            </a:r>
            <a:r>
              <a:rPr sz="1300" kern="0">
                <a:solidFill>
                  <a:srgbClr val="000000"/>
                </a:solidFill>
                <a:latin typeface="Menlo Regular"/>
                <a:ea typeface="Menlo Regular"/>
                <a:cs typeface="Menlo Regular"/>
                <a:sym typeface="Menlo Regular"/>
              </a:rPr>
              <a:t>]</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BR r0 &gt;= r1, end</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a:t>
            </a:r>
            <a:r>
              <a:rPr sz="1300" kern="0">
                <a:solidFill>
                  <a:srgbClr val="FFFFFF"/>
                </a:solidFill>
                <a:latin typeface="Menlo Regular"/>
                <a:ea typeface="Menlo Regular"/>
                <a:cs typeface="Menlo Regular"/>
                <a:sym typeface="Menlo Regular"/>
              </a:rPr>
              <a:t>LD r2, [array1+r0]</a:t>
            </a:r>
          </a:p>
          <a:p>
            <a:pPr defTabSz="412750" hangingPunct="0">
              <a:lnSpc>
                <a:spcPct val="250000"/>
              </a:lnSpc>
              <a:defRPr sz="2600" b="0">
                <a:solidFill>
                  <a:srgbClr val="FFFFFF"/>
                </a:solidFill>
                <a:latin typeface="Menlo Regular"/>
                <a:ea typeface="Menlo Regular"/>
                <a:cs typeface="Menlo Regular"/>
                <a:sym typeface="Menlo Regular"/>
              </a:defRPr>
            </a:pPr>
            <a:r>
              <a:rPr sz="1300" kern="0">
                <a:solidFill>
                  <a:srgbClr val="FFFFFF"/>
                </a:solidFill>
                <a:latin typeface="Menlo Regular"/>
                <a:ea typeface="Menlo Regular"/>
                <a:cs typeface="Menlo Regular"/>
                <a:sym typeface="Menlo Regular"/>
              </a:rPr>
              <a:t>  LD r3, [array2+r2]</a:t>
            </a:r>
          </a:p>
        </p:txBody>
      </p:sp>
      <mc:AlternateContent xmlns:mc="http://schemas.openxmlformats.org/markup-compatibility/2006" xmlns:a14="http://schemas.microsoft.com/office/drawing/2010/main">
        <mc:Choice Requires="a14">
          <p:sp>
            <p:nvSpPr>
              <p:cNvPr id="63" name="Equation">
                <a:extLst>
                  <a:ext uri="{FF2B5EF4-FFF2-40B4-BE49-F238E27FC236}">
                    <a16:creationId xmlns:a16="http://schemas.microsoft.com/office/drawing/2014/main" id="{F4A0DE9E-D8A7-7CE0-86D7-AA651723BA4B}"/>
                  </a:ext>
                </a:extLst>
              </p:cNvPr>
              <p:cNvSpPr txBox="1"/>
              <p:nvPr/>
            </p:nvSpPr>
            <p:spPr>
              <a:xfrm>
                <a:off x="3202192" y="2399403"/>
                <a:ext cx="314189" cy="40011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63" name="Equation">
                <a:extLst>
                  <a:ext uri="{FF2B5EF4-FFF2-40B4-BE49-F238E27FC236}">
                    <a16:creationId xmlns:a16="http://schemas.microsoft.com/office/drawing/2014/main" id="{F4A0DE9E-D8A7-7CE0-86D7-AA651723BA4B}"/>
                  </a:ext>
                </a:extLst>
              </p:cNvPr>
              <p:cNvSpPr txBox="1">
                <a:spLocks noRot="1" noChangeAspect="1" noMove="1" noResize="1" noEditPoints="1" noAdjustHandles="1" noChangeArrowheads="1" noChangeShapeType="1" noTextEdit="1"/>
              </p:cNvSpPr>
              <p:nvPr/>
            </p:nvSpPr>
            <p:spPr>
              <a:xfrm>
                <a:off x="3202192" y="2399403"/>
                <a:ext cx="314189" cy="400110"/>
              </a:xfrm>
              <a:prstGeom prst="rect">
                <a:avLst/>
              </a:prstGeom>
              <a:blipFill>
                <a:blip r:embed="rId8"/>
                <a:stretch>
                  <a:fillRect l="-20000" r="-20000" b="-625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Equation">
                <a:extLst>
                  <a:ext uri="{FF2B5EF4-FFF2-40B4-BE49-F238E27FC236}">
                    <a16:creationId xmlns:a16="http://schemas.microsoft.com/office/drawing/2014/main" id="{5CD8204F-2820-494B-34E3-D8A82F8E9D4E}"/>
                  </a:ext>
                </a:extLst>
              </p:cNvPr>
              <p:cNvSpPr txBox="1"/>
              <p:nvPr/>
            </p:nvSpPr>
            <p:spPr>
              <a:xfrm>
                <a:off x="3213387" y="5401307"/>
                <a:ext cx="314189" cy="40011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64" name="Equation">
                <a:extLst>
                  <a:ext uri="{FF2B5EF4-FFF2-40B4-BE49-F238E27FC236}">
                    <a16:creationId xmlns:a16="http://schemas.microsoft.com/office/drawing/2014/main" id="{5CD8204F-2820-494B-34E3-D8A82F8E9D4E}"/>
                  </a:ext>
                </a:extLst>
              </p:cNvPr>
              <p:cNvSpPr txBox="1">
                <a:spLocks noRot="1" noChangeAspect="1" noMove="1" noResize="1" noEditPoints="1" noAdjustHandles="1" noChangeArrowheads="1" noChangeShapeType="1" noTextEdit="1"/>
              </p:cNvSpPr>
              <p:nvPr/>
            </p:nvSpPr>
            <p:spPr>
              <a:xfrm>
                <a:off x="3213387" y="5401307"/>
                <a:ext cx="314189" cy="400110"/>
              </a:xfrm>
              <a:prstGeom prst="rect">
                <a:avLst/>
              </a:prstGeom>
              <a:blipFill>
                <a:blip r:embed="rId9"/>
                <a:stretch>
                  <a:fillRect l="-15385" r="-19231" b="-6250"/>
                </a:stretch>
              </a:blipFill>
              <a:ln w="12700" cap="flat">
                <a:noFill/>
                <a:miter lim="400000"/>
              </a:ln>
              <a:effectLst/>
            </p:spPr>
            <p:txBody>
              <a:bodyPr/>
              <a:lstStyle/>
              <a:p>
                <a:r>
                  <a:rPr lang="en-US">
                    <a:noFill/>
                  </a:rPr>
                  <a:t> </a:t>
                </a:r>
              </a:p>
            </p:txBody>
          </p:sp>
        </mc:Fallback>
      </mc:AlternateContent>
      <p:grpSp>
        <p:nvGrpSpPr>
          <p:cNvPr id="43" name="Group">
            <a:extLst>
              <a:ext uri="{FF2B5EF4-FFF2-40B4-BE49-F238E27FC236}">
                <a16:creationId xmlns:a16="http://schemas.microsoft.com/office/drawing/2014/main" id="{048D302C-7617-E696-76B8-5E0D504CB267}"/>
              </a:ext>
            </a:extLst>
          </p:cNvPr>
          <p:cNvGrpSpPr/>
          <p:nvPr/>
        </p:nvGrpSpPr>
        <p:grpSpPr>
          <a:xfrm>
            <a:off x="2674069" y="2835165"/>
            <a:ext cx="1408719" cy="2702003"/>
            <a:chOff x="320814" y="203199"/>
            <a:chExt cx="2817435" cy="5404001"/>
          </a:xfrm>
        </p:grpSpPr>
        <p:sp>
          <p:nvSpPr>
            <p:cNvPr id="60" name="Line">
              <a:extLst>
                <a:ext uri="{FF2B5EF4-FFF2-40B4-BE49-F238E27FC236}">
                  <a16:creationId xmlns:a16="http://schemas.microsoft.com/office/drawing/2014/main" id="{CB2289D2-AAE2-5C54-560F-49BF13903E07}"/>
                </a:ext>
              </a:extLst>
            </p:cNvPr>
            <p:cNvSpPr/>
            <p:nvPr/>
          </p:nvSpPr>
          <p:spPr>
            <a:xfrm flipH="1">
              <a:off x="1584747" y="1247228"/>
              <a:ext cx="2" cy="548639"/>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8" name="Line">
              <a:extLst>
                <a:ext uri="{FF2B5EF4-FFF2-40B4-BE49-F238E27FC236}">
                  <a16:creationId xmlns:a16="http://schemas.microsoft.com/office/drawing/2014/main" id="{F0330697-5B1B-F4C7-8F65-478BDA8BE86B}"/>
                </a:ext>
              </a:extLst>
            </p:cNvPr>
            <p:cNvSpPr/>
            <p:nvPr/>
          </p:nvSpPr>
          <p:spPr>
            <a:xfrm flipH="1">
              <a:off x="1584747" y="2160177"/>
              <a:ext cx="2" cy="548639"/>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7" name="Connection Line">
              <a:extLst>
                <a:ext uri="{FF2B5EF4-FFF2-40B4-BE49-F238E27FC236}">
                  <a16:creationId xmlns:a16="http://schemas.microsoft.com/office/drawing/2014/main" id="{BEE901E9-F9ED-0212-D7C4-269AD858DB85}"/>
                </a:ext>
              </a:extLst>
            </p:cNvPr>
            <p:cNvSpPr/>
            <p:nvPr/>
          </p:nvSpPr>
          <p:spPr>
            <a:xfrm>
              <a:off x="320814" y="2902699"/>
              <a:ext cx="1216137" cy="2704501"/>
            </a:xfrm>
            <a:custGeom>
              <a:avLst/>
              <a:gdLst/>
              <a:ahLst/>
              <a:cxnLst>
                <a:cxn ang="0">
                  <a:pos x="wd2" y="hd2"/>
                </a:cxn>
                <a:cxn ang="5400000">
                  <a:pos x="wd2" y="hd2"/>
                </a:cxn>
                <a:cxn ang="10800000">
                  <a:pos x="wd2" y="hd2"/>
                </a:cxn>
                <a:cxn ang="16200000">
                  <a:pos x="wd2" y="hd2"/>
                </a:cxn>
              </a:cxnLst>
              <a:rect l="0" t="0" r="r" b="b"/>
              <a:pathLst>
                <a:path w="16228" h="21600" extrusionOk="0">
                  <a:moveTo>
                    <a:pt x="13627" y="21600"/>
                  </a:moveTo>
                  <a:cubicBezTo>
                    <a:pt x="-5372" y="10417"/>
                    <a:pt x="-4505" y="3217"/>
                    <a:pt x="16228" y="0"/>
                  </a:cubicBezTo>
                </a:path>
              </a:pathLst>
            </a:custGeom>
            <a:noFill/>
            <a:ln w="38100" cap="flat">
              <a:solidFill>
                <a:schemeClr val="accent3"/>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grpSp>
          <p:nvGrpSpPr>
            <p:cNvPr id="53" name="Group">
              <a:extLst>
                <a:ext uri="{FF2B5EF4-FFF2-40B4-BE49-F238E27FC236}">
                  <a16:creationId xmlns:a16="http://schemas.microsoft.com/office/drawing/2014/main" id="{3DC3C37B-9442-7E8D-6079-03D3F865A061}"/>
                </a:ext>
              </a:extLst>
            </p:cNvPr>
            <p:cNvGrpSpPr/>
            <p:nvPr/>
          </p:nvGrpSpPr>
          <p:grpSpPr>
            <a:xfrm>
              <a:off x="1584747" y="203199"/>
              <a:ext cx="1553502" cy="1270002"/>
              <a:chOff x="50982" y="203199"/>
              <a:chExt cx="1553500" cy="1270001"/>
            </a:xfrm>
          </p:grpSpPr>
          <p:sp>
            <p:nvSpPr>
              <p:cNvPr id="54" name="Line">
                <a:extLst>
                  <a:ext uri="{FF2B5EF4-FFF2-40B4-BE49-F238E27FC236}">
                    <a16:creationId xmlns:a16="http://schemas.microsoft.com/office/drawing/2014/main" id="{78F3482C-929D-ACD0-CF81-FCC3FE487ADB}"/>
                  </a:ext>
                </a:extLst>
              </p:cNvPr>
              <p:cNvSpPr/>
              <p:nvPr/>
            </p:nvSpPr>
            <p:spPr>
              <a:xfrm flipH="1">
                <a:off x="50982" y="218089"/>
                <a:ext cx="2" cy="548639"/>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5" name="po">
                <a:extLst>
                  <a:ext uri="{FF2B5EF4-FFF2-40B4-BE49-F238E27FC236}">
                    <a16:creationId xmlns:a16="http://schemas.microsoft.com/office/drawing/2014/main" id="{DE23FEB8-F8CA-666B-B02D-E34EA60B1874}"/>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endParaRPr sz="1000" b="1" kern="0">
                  <a:solidFill>
                    <a:srgbClr val="000000"/>
                  </a:solidFill>
                </a:endParaRPr>
              </a:p>
            </p:txBody>
          </p:sp>
        </p:grpSp>
      </p:grpSp>
      <p:grpSp>
        <p:nvGrpSpPr>
          <p:cNvPr id="44" name="Group">
            <a:extLst>
              <a:ext uri="{FF2B5EF4-FFF2-40B4-BE49-F238E27FC236}">
                <a16:creationId xmlns:a16="http://schemas.microsoft.com/office/drawing/2014/main" id="{53433A40-B1EA-8FA5-B79B-7260F3480395}"/>
              </a:ext>
            </a:extLst>
          </p:cNvPr>
          <p:cNvGrpSpPr/>
          <p:nvPr/>
        </p:nvGrpSpPr>
        <p:grpSpPr>
          <a:xfrm>
            <a:off x="2127699" y="2491070"/>
            <a:ext cx="1036528" cy="3061710"/>
            <a:chOff x="0" y="0"/>
            <a:chExt cx="2073053" cy="6123417"/>
          </a:xfrm>
        </p:grpSpPr>
        <p:sp>
          <p:nvSpPr>
            <p:cNvPr id="46" name="Connection Line">
              <a:extLst>
                <a:ext uri="{FF2B5EF4-FFF2-40B4-BE49-F238E27FC236}">
                  <a16:creationId xmlns:a16="http://schemas.microsoft.com/office/drawing/2014/main" id="{D7DFA73F-EC90-C6AF-53C6-E2F17E83B627}"/>
                </a:ext>
              </a:extLst>
            </p:cNvPr>
            <p:cNvSpPr/>
            <p:nvPr/>
          </p:nvSpPr>
          <p:spPr>
            <a:xfrm>
              <a:off x="1172386" y="0"/>
              <a:ext cx="810280" cy="916039"/>
            </a:xfrm>
            <a:custGeom>
              <a:avLst/>
              <a:gdLst/>
              <a:ahLst/>
              <a:cxnLst>
                <a:cxn ang="0">
                  <a:pos x="wd2" y="hd2"/>
                </a:cxn>
                <a:cxn ang="5400000">
                  <a:pos x="wd2" y="hd2"/>
                </a:cxn>
                <a:cxn ang="10800000">
                  <a:pos x="wd2" y="hd2"/>
                </a:cxn>
                <a:cxn ang="16200000">
                  <a:pos x="wd2" y="hd2"/>
                </a:cxn>
              </a:cxnLst>
              <a:rect l="0" t="0" r="r" b="b"/>
              <a:pathLst>
                <a:path w="20837" h="21600" extrusionOk="0">
                  <a:moveTo>
                    <a:pt x="66" y="21600"/>
                  </a:moveTo>
                  <a:cubicBezTo>
                    <a:pt x="-763" y="9726"/>
                    <a:pt x="6161" y="2526"/>
                    <a:pt x="20837" y="0"/>
                  </a:cubicBezTo>
                </a:path>
              </a:pathLst>
            </a:custGeom>
            <a:noFill/>
            <a:ln w="38100" cap="flat">
              <a:solidFill>
                <a:schemeClr val="accent6"/>
              </a:solidFill>
              <a:prstDash val="solid"/>
              <a:miter lim="400000"/>
              <a:headEnd type="triangle" w="med" len="med"/>
            </a:ln>
            <a:effectLst/>
          </p:spPr>
          <p:txBody>
            <a:bodyPr/>
            <a:lstStyle/>
            <a:p>
              <a:pPr algn="ctr" defTabSz="412750" hangingPunct="0"/>
              <a:endParaRPr sz="1500" b="1" kern="0">
                <a:solidFill>
                  <a:schemeClr val="accent6"/>
                </a:solidFill>
                <a:latin typeface="Helvetica Neue"/>
                <a:ea typeface="Helvetica Neue"/>
                <a:cs typeface="Helvetica Neue"/>
                <a:sym typeface="Helvetica Neue"/>
              </a:endParaRPr>
            </a:p>
          </p:txBody>
        </p:sp>
        <p:sp>
          <p:nvSpPr>
            <p:cNvPr id="47" name="Connection Line">
              <a:extLst>
                <a:ext uri="{FF2B5EF4-FFF2-40B4-BE49-F238E27FC236}">
                  <a16:creationId xmlns:a16="http://schemas.microsoft.com/office/drawing/2014/main" id="{C9C2D133-E669-A0BC-09AC-F43F7EC3F7C3}"/>
                </a:ext>
              </a:extLst>
            </p:cNvPr>
            <p:cNvSpPr/>
            <p:nvPr/>
          </p:nvSpPr>
          <p:spPr>
            <a:xfrm>
              <a:off x="878108" y="0"/>
              <a:ext cx="1007139" cy="1860823"/>
            </a:xfrm>
            <a:custGeom>
              <a:avLst/>
              <a:gdLst/>
              <a:ahLst/>
              <a:cxnLst>
                <a:cxn ang="0">
                  <a:pos x="wd2" y="hd2"/>
                </a:cxn>
                <a:cxn ang="5400000">
                  <a:pos x="wd2" y="hd2"/>
                </a:cxn>
                <a:cxn ang="10800000">
                  <a:pos x="wd2" y="hd2"/>
                </a:cxn>
                <a:cxn ang="16200000">
                  <a:pos x="wd2" y="hd2"/>
                </a:cxn>
              </a:cxnLst>
              <a:rect l="0" t="0" r="r" b="b"/>
              <a:pathLst>
                <a:path w="17774" h="21600" extrusionOk="0">
                  <a:moveTo>
                    <a:pt x="2914" y="21600"/>
                  </a:moveTo>
                  <a:cubicBezTo>
                    <a:pt x="-3826" y="10475"/>
                    <a:pt x="1127" y="3275"/>
                    <a:pt x="17774" y="0"/>
                  </a:cubicBezTo>
                </a:path>
              </a:pathLst>
            </a:custGeom>
            <a:noFill/>
            <a:ln w="38100" cap="flat">
              <a:solidFill>
                <a:schemeClr val="accent6"/>
              </a:solidFill>
              <a:prstDash val="solid"/>
              <a:miter lim="400000"/>
              <a:headEnd type="triangle" w="med" len="med"/>
            </a:ln>
            <a:effectLst/>
          </p:spPr>
          <p:txBody>
            <a:bodyPr/>
            <a:lstStyle/>
            <a:p>
              <a:pPr algn="ctr" defTabSz="412750" hangingPunct="0"/>
              <a:endParaRPr sz="1500" b="1" kern="0">
                <a:solidFill>
                  <a:schemeClr val="accent6"/>
                </a:solidFill>
                <a:latin typeface="Helvetica Neue"/>
                <a:ea typeface="Helvetica Neue"/>
                <a:cs typeface="Helvetica Neue"/>
                <a:sym typeface="Helvetica Neue"/>
              </a:endParaRPr>
            </a:p>
          </p:txBody>
        </p:sp>
        <p:sp>
          <p:nvSpPr>
            <p:cNvPr id="49" name="Connection Line">
              <a:extLst>
                <a:ext uri="{FF2B5EF4-FFF2-40B4-BE49-F238E27FC236}">
                  <a16:creationId xmlns:a16="http://schemas.microsoft.com/office/drawing/2014/main" id="{109B03F2-BC9C-07EF-027F-89B39A20575B}"/>
                </a:ext>
              </a:extLst>
            </p:cNvPr>
            <p:cNvSpPr/>
            <p:nvPr/>
          </p:nvSpPr>
          <p:spPr>
            <a:xfrm>
              <a:off x="0" y="0"/>
              <a:ext cx="2073053" cy="6123417"/>
            </a:xfrm>
            <a:custGeom>
              <a:avLst/>
              <a:gdLst/>
              <a:ahLst/>
              <a:cxnLst>
                <a:cxn ang="0">
                  <a:pos x="wd2" y="hd2"/>
                </a:cxn>
                <a:cxn ang="5400000">
                  <a:pos x="wd2" y="hd2"/>
                </a:cxn>
                <a:cxn ang="10800000">
                  <a:pos x="wd2" y="hd2"/>
                </a:cxn>
                <a:cxn ang="16200000">
                  <a:pos x="wd2" y="hd2"/>
                </a:cxn>
              </a:cxnLst>
              <a:rect l="0" t="0" r="r" b="b"/>
              <a:pathLst>
                <a:path w="16212" h="21600" extrusionOk="0">
                  <a:moveTo>
                    <a:pt x="16212" y="21600"/>
                  </a:moveTo>
                  <a:cubicBezTo>
                    <a:pt x="-4809" y="11986"/>
                    <a:pt x="-5388" y="4786"/>
                    <a:pt x="14474" y="0"/>
                  </a:cubicBezTo>
                </a:path>
              </a:pathLst>
            </a:custGeom>
            <a:noFill/>
            <a:ln w="38100" cap="flat">
              <a:solidFill>
                <a:schemeClr val="accent6"/>
              </a:solidFill>
              <a:prstDash val="dash"/>
              <a:miter lim="400000"/>
              <a:headEnd type="triangle" w="med" len="med"/>
            </a:ln>
            <a:effectLst/>
          </p:spPr>
          <p:txBody>
            <a:bodyPr/>
            <a:lstStyle/>
            <a:p>
              <a:pPr algn="ctr" defTabSz="412750" hangingPunct="0"/>
              <a:endParaRPr sz="1500" b="1" kern="0">
                <a:solidFill>
                  <a:schemeClr val="accent6"/>
                </a:solidFill>
                <a:latin typeface="Helvetica Neue"/>
                <a:ea typeface="Helvetica Neue"/>
                <a:cs typeface="Helvetica Neue"/>
                <a:sym typeface="Helvetica Neue"/>
              </a:endParaRPr>
            </a:p>
          </p:txBody>
        </p:sp>
      </p:grpSp>
      <p:grpSp>
        <p:nvGrpSpPr>
          <p:cNvPr id="80" name="Group">
            <a:extLst>
              <a:ext uri="{FF2B5EF4-FFF2-40B4-BE49-F238E27FC236}">
                <a16:creationId xmlns:a16="http://schemas.microsoft.com/office/drawing/2014/main" id="{CADCA787-C8B3-ABBA-EA00-E6D1D932C5C4}"/>
              </a:ext>
            </a:extLst>
          </p:cNvPr>
          <p:cNvGrpSpPr/>
          <p:nvPr/>
        </p:nvGrpSpPr>
        <p:grpSpPr>
          <a:xfrm flipH="1">
            <a:off x="8272148" y="2490020"/>
            <a:ext cx="1637245" cy="2397378"/>
            <a:chOff x="-229652" y="0"/>
            <a:chExt cx="3274487" cy="4794755"/>
          </a:xfrm>
        </p:grpSpPr>
        <p:sp>
          <p:nvSpPr>
            <p:cNvPr id="81" name="Connection Line">
              <a:extLst>
                <a:ext uri="{FF2B5EF4-FFF2-40B4-BE49-F238E27FC236}">
                  <a16:creationId xmlns:a16="http://schemas.microsoft.com/office/drawing/2014/main" id="{B7FAD2B4-0C10-5C1F-5B84-BE258B93D305}"/>
                </a:ext>
              </a:extLst>
            </p:cNvPr>
            <p:cNvSpPr/>
            <p:nvPr/>
          </p:nvSpPr>
          <p:spPr>
            <a:xfrm>
              <a:off x="1868056" y="13287"/>
              <a:ext cx="1176779" cy="96935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134" y="9153"/>
                    <a:pt x="9334" y="1953"/>
                    <a:pt x="21600"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2" name="Connection Line">
              <a:extLst>
                <a:ext uri="{FF2B5EF4-FFF2-40B4-BE49-F238E27FC236}">
                  <a16:creationId xmlns:a16="http://schemas.microsoft.com/office/drawing/2014/main" id="{A0AFD64D-1C82-60EB-BA2E-E6E576440A79}"/>
                </a:ext>
              </a:extLst>
            </p:cNvPr>
            <p:cNvSpPr/>
            <p:nvPr/>
          </p:nvSpPr>
          <p:spPr>
            <a:xfrm>
              <a:off x="908278" y="13287"/>
              <a:ext cx="2039139" cy="1851768"/>
            </a:xfrm>
            <a:custGeom>
              <a:avLst/>
              <a:gdLst/>
              <a:ahLst/>
              <a:cxnLst>
                <a:cxn ang="0">
                  <a:pos x="wd2" y="hd2"/>
                </a:cxn>
                <a:cxn ang="5400000">
                  <a:pos x="wd2" y="hd2"/>
                </a:cxn>
                <a:cxn ang="10800000">
                  <a:pos x="wd2" y="hd2"/>
                </a:cxn>
                <a:cxn ang="16200000">
                  <a:pos x="wd2" y="hd2"/>
                </a:cxn>
              </a:cxnLst>
              <a:rect l="0" t="0" r="r" b="b"/>
              <a:pathLst>
                <a:path w="18587" h="21600" extrusionOk="0">
                  <a:moveTo>
                    <a:pt x="1491" y="21600"/>
                  </a:moveTo>
                  <a:cubicBezTo>
                    <a:pt x="-3013" y="13202"/>
                    <a:pt x="2686" y="6002"/>
                    <a:pt x="18587"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3" name="Connection Line">
              <a:extLst>
                <a:ext uri="{FF2B5EF4-FFF2-40B4-BE49-F238E27FC236}">
                  <a16:creationId xmlns:a16="http://schemas.microsoft.com/office/drawing/2014/main" id="{ACC5157E-A260-43A2-43DD-EEB4C2BE42CC}"/>
                </a:ext>
              </a:extLst>
            </p:cNvPr>
            <p:cNvSpPr/>
            <p:nvPr/>
          </p:nvSpPr>
          <p:spPr>
            <a:xfrm>
              <a:off x="244856" y="0"/>
              <a:ext cx="2713119" cy="3851951"/>
            </a:xfrm>
            <a:custGeom>
              <a:avLst/>
              <a:gdLst/>
              <a:ahLst/>
              <a:cxnLst>
                <a:cxn ang="0">
                  <a:pos x="wd2" y="hd2"/>
                </a:cxn>
                <a:cxn ang="5400000">
                  <a:pos x="wd2" y="hd2"/>
                </a:cxn>
                <a:cxn ang="10800000">
                  <a:pos x="wd2" y="hd2"/>
                </a:cxn>
                <a:cxn ang="16200000">
                  <a:pos x="wd2" y="hd2"/>
                </a:cxn>
              </a:cxnLst>
              <a:rect l="0" t="0" r="r" b="b"/>
              <a:pathLst>
                <a:path w="17357" h="21600" extrusionOk="0">
                  <a:moveTo>
                    <a:pt x="4059" y="21600"/>
                  </a:moveTo>
                  <a:cubicBezTo>
                    <a:pt x="-4243" y="11475"/>
                    <a:pt x="190" y="4275"/>
                    <a:pt x="17357"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4" name="Connection Line">
              <a:extLst>
                <a:ext uri="{FF2B5EF4-FFF2-40B4-BE49-F238E27FC236}">
                  <a16:creationId xmlns:a16="http://schemas.microsoft.com/office/drawing/2014/main" id="{43E2EF6D-4860-4556-AF70-0B245135D721}"/>
                </a:ext>
              </a:extLst>
            </p:cNvPr>
            <p:cNvSpPr/>
            <p:nvPr/>
          </p:nvSpPr>
          <p:spPr>
            <a:xfrm>
              <a:off x="-1" y="12436"/>
              <a:ext cx="2883003" cy="4782320"/>
            </a:xfrm>
            <a:custGeom>
              <a:avLst/>
              <a:gdLst/>
              <a:ahLst/>
              <a:cxnLst>
                <a:cxn ang="0">
                  <a:pos x="wd2" y="hd2"/>
                </a:cxn>
                <a:cxn ang="5400000">
                  <a:pos x="wd2" y="hd2"/>
                </a:cxn>
                <a:cxn ang="10800000">
                  <a:pos x="wd2" y="hd2"/>
                </a:cxn>
                <a:cxn ang="16200000">
                  <a:pos x="wd2" y="hd2"/>
                </a:cxn>
              </a:cxnLst>
              <a:rect l="0" t="0" r="r" b="b"/>
              <a:pathLst>
                <a:path w="17058" h="21600" extrusionOk="0">
                  <a:moveTo>
                    <a:pt x="5190" y="21600"/>
                  </a:moveTo>
                  <a:cubicBezTo>
                    <a:pt x="-4542" y="10721"/>
                    <a:pt x="-586" y="3521"/>
                    <a:pt x="17058"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5" name="cox">
              <a:extLst>
                <a:ext uri="{FF2B5EF4-FFF2-40B4-BE49-F238E27FC236}">
                  <a16:creationId xmlns:a16="http://schemas.microsoft.com/office/drawing/2014/main" id="{FA10C90B-A738-BB6C-B841-67F9F55D6E2F}"/>
                </a:ext>
              </a:extLst>
            </p:cNvPr>
            <p:cNvSpPr/>
            <p:nvPr/>
          </p:nvSpPr>
          <p:spPr>
            <a:xfrm flipH="1">
              <a:off x="-229653" y="396283"/>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a:solidFill>
                    <a:schemeClr val="accent4"/>
                  </a:solidFill>
                  <a:latin typeface="Menlo" panose="020B0609030804020204" pitchFamily="49" charset="0"/>
                  <a:ea typeface="Menlo" panose="020B0609030804020204" pitchFamily="49" charset="0"/>
                  <a:cs typeface="Menlo" panose="020B0609030804020204" pitchFamily="49" charset="0"/>
                </a:rPr>
                <a:t>cox</a:t>
              </a:r>
            </a:p>
          </p:txBody>
        </p:sp>
      </p:grpSp>
      <p:sp>
        <p:nvSpPr>
          <p:cNvPr id="97" name="TextBox 96">
            <a:extLst>
              <a:ext uri="{FF2B5EF4-FFF2-40B4-BE49-F238E27FC236}">
                <a16:creationId xmlns:a16="http://schemas.microsoft.com/office/drawing/2014/main" id="{8534E4D8-8123-D0D7-8F87-997EA52F4888}"/>
              </a:ext>
            </a:extLst>
          </p:cNvPr>
          <p:cNvSpPr txBox="1"/>
          <p:nvPr/>
        </p:nvSpPr>
        <p:spPr>
          <a:xfrm>
            <a:off x="2208499" y="2648142"/>
            <a:ext cx="370614" cy="276999"/>
          </a:xfrm>
          <a:prstGeom prst="rect">
            <a:avLst/>
          </a:prstGeom>
          <a:noFill/>
        </p:spPr>
        <p:txBody>
          <a:bodyPr wrap="none" rtlCol="0">
            <a:spAutoFit/>
          </a:bodyPr>
          <a:lstStyle/>
          <a:p>
            <a:r>
              <a:rPr lang="en-US" sz="1200">
                <a:solidFill>
                  <a:schemeClr val="accent6"/>
                </a:solidFill>
                <a:latin typeface="Menlo" panose="020B0609030804020204" pitchFamily="49" charset="0"/>
                <a:ea typeface="Menlo" panose="020B0609030804020204" pitchFamily="49" charset="0"/>
                <a:cs typeface="Menlo" panose="020B0609030804020204" pitchFamily="49" charset="0"/>
              </a:rPr>
              <a:t>rf</a:t>
            </a:r>
          </a:p>
        </p:txBody>
      </p:sp>
      <p:sp>
        <p:nvSpPr>
          <p:cNvPr id="99" name="TextBox 98">
            <a:extLst>
              <a:ext uri="{FF2B5EF4-FFF2-40B4-BE49-F238E27FC236}">
                <a16:creationId xmlns:a16="http://schemas.microsoft.com/office/drawing/2014/main" id="{A59CF2DB-7D56-6D60-CF49-1252A22B6F43}"/>
              </a:ext>
            </a:extLst>
          </p:cNvPr>
          <p:cNvSpPr txBox="1"/>
          <p:nvPr/>
        </p:nvSpPr>
        <p:spPr>
          <a:xfrm>
            <a:off x="3304554" y="2785035"/>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100" name="TextBox 99">
            <a:extLst>
              <a:ext uri="{FF2B5EF4-FFF2-40B4-BE49-F238E27FC236}">
                <a16:creationId xmlns:a16="http://schemas.microsoft.com/office/drawing/2014/main" id="{2DF75F1C-6A86-C256-F4F2-32B4F104FC67}"/>
              </a:ext>
            </a:extLst>
          </p:cNvPr>
          <p:cNvSpPr txBox="1"/>
          <p:nvPr/>
        </p:nvSpPr>
        <p:spPr>
          <a:xfrm>
            <a:off x="3303870" y="3285468"/>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101" name="TextBox 100">
            <a:extLst>
              <a:ext uri="{FF2B5EF4-FFF2-40B4-BE49-F238E27FC236}">
                <a16:creationId xmlns:a16="http://schemas.microsoft.com/office/drawing/2014/main" id="{81C67D18-CEB2-0A78-28D2-073C30C28B85}"/>
              </a:ext>
            </a:extLst>
          </p:cNvPr>
          <p:cNvSpPr txBox="1"/>
          <p:nvPr/>
        </p:nvSpPr>
        <p:spPr>
          <a:xfrm>
            <a:off x="3302078" y="3767599"/>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104" name="TextBox 103">
            <a:extLst>
              <a:ext uri="{FF2B5EF4-FFF2-40B4-BE49-F238E27FC236}">
                <a16:creationId xmlns:a16="http://schemas.microsoft.com/office/drawing/2014/main" id="{22AF224A-B596-8DC9-3042-403E1EF80587}"/>
              </a:ext>
            </a:extLst>
          </p:cNvPr>
          <p:cNvSpPr txBox="1"/>
          <p:nvPr/>
        </p:nvSpPr>
        <p:spPr>
          <a:xfrm>
            <a:off x="2389180" y="4328413"/>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67" name="😇">
            <a:extLst>
              <a:ext uri="{FF2B5EF4-FFF2-40B4-BE49-F238E27FC236}">
                <a16:creationId xmlns:a16="http://schemas.microsoft.com/office/drawing/2014/main" id="{504C1624-A18B-A8EF-0644-18A59164A1CB}"/>
              </a:ext>
            </a:extLst>
          </p:cNvPr>
          <p:cNvSpPr txBox="1"/>
          <p:nvPr/>
        </p:nvSpPr>
        <p:spPr>
          <a:xfrm>
            <a:off x="7044526" y="3001022"/>
            <a:ext cx="359073"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68" name="😈">
            <a:extLst>
              <a:ext uri="{FF2B5EF4-FFF2-40B4-BE49-F238E27FC236}">
                <a16:creationId xmlns:a16="http://schemas.microsoft.com/office/drawing/2014/main" id="{8B0E508E-22C3-311C-A1CB-82F6D89EF365}"/>
              </a:ext>
            </a:extLst>
          </p:cNvPr>
          <p:cNvSpPr txBox="1"/>
          <p:nvPr/>
        </p:nvSpPr>
        <p:spPr>
          <a:xfrm>
            <a:off x="7754896" y="5450263"/>
            <a:ext cx="359073"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69" name="😇">
            <a:extLst>
              <a:ext uri="{FF2B5EF4-FFF2-40B4-BE49-F238E27FC236}">
                <a16:creationId xmlns:a16="http://schemas.microsoft.com/office/drawing/2014/main" id="{6CB14613-0CC7-E6A6-4DB0-1A7C6B541107}"/>
              </a:ext>
            </a:extLst>
          </p:cNvPr>
          <p:cNvSpPr txBox="1"/>
          <p:nvPr/>
        </p:nvSpPr>
        <p:spPr>
          <a:xfrm>
            <a:off x="7042036" y="3500854"/>
            <a:ext cx="359073"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70" name="😇">
            <a:extLst>
              <a:ext uri="{FF2B5EF4-FFF2-40B4-BE49-F238E27FC236}">
                <a16:creationId xmlns:a16="http://schemas.microsoft.com/office/drawing/2014/main" id="{3949213D-87C2-A32B-23B8-BDF9B95E5EEF}"/>
              </a:ext>
            </a:extLst>
          </p:cNvPr>
          <p:cNvSpPr txBox="1"/>
          <p:nvPr/>
        </p:nvSpPr>
        <p:spPr>
          <a:xfrm>
            <a:off x="7213157" y="4477005"/>
            <a:ext cx="359073"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71" name="😇">
            <a:extLst>
              <a:ext uri="{FF2B5EF4-FFF2-40B4-BE49-F238E27FC236}">
                <a16:creationId xmlns:a16="http://schemas.microsoft.com/office/drawing/2014/main" id="{9DC25DF9-D17A-6AAE-9D98-240BD8134004}"/>
              </a:ext>
            </a:extLst>
          </p:cNvPr>
          <p:cNvSpPr txBox="1"/>
          <p:nvPr/>
        </p:nvSpPr>
        <p:spPr>
          <a:xfrm>
            <a:off x="7246224" y="4966873"/>
            <a:ext cx="359073"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72" name="Microarchitectural execution">
            <a:extLst>
              <a:ext uri="{FF2B5EF4-FFF2-40B4-BE49-F238E27FC236}">
                <a16:creationId xmlns:a16="http://schemas.microsoft.com/office/drawing/2014/main" id="{216650C4-9723-A665-D0EB-E2662EFAA61D}"/>
              </a:ext>
            </a:extLst>
          </p:cNvPr>
          <p:cNvSpPr txBox="1"/>
          <p:nvPr/>
        </p:nvSpPr>
        <p:spPr>
          <a:xfrm>
            <a:off x="6629141" y="1990924"/>
            <a:ext cx="2891817"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0"/>
            </a:lvl1pPr>
          </a:lstStyle>
          <a:p>
            <a:pPr algn="ctr" defTabSz="412750" hangingPunct="0"/>
            <a:r>
              <a:rPr sz="1500" b="1" kern="0">
                <a:solidFill>
                  <a:srgbClr val="000000"/>
                </a:solidFill>
                <a:latin typeface="Gill Sans" panose="020B0502020104020203" pitchFamily="34" charset="-79"/>
                <a:ea typeface="Helvetica Neue"/>
                <a:cs typeface="Gill Sans" panose="020B0502020104020203" pitchFamily="34" charset="-79"/>
                <a:sym typeface="Helvetica Neue"/>
              </a:rPr>
              <a:t>Microarchitectural execution</a:t>
            </a:r>
          </a:p>
        </p:txBody>
      </p:sp>
      <p:sp>
        <p:nvSpPr>
          <p:cNvPr id="73" name="Microarchitectural execution">
            <a:extLst>
              <a:ext uri="{FF2B5EF4-FFF2-40B4-BE49-F238E27FC236}">
                <a16:creationId xmlns:a16="http://schemas.microsoft.com/office/drawing/2014/main" id="{D0371D23-2AF3-85A6-7B3A-8AC597F17C92}"/>
              </a:ext>
            </a:extLst>
          </p:cNvPr>
          <p:cNvSpPr txBox="1"/>
          <p:nvPr/>
        </p:nvSpPr>
        <p:spPr>
          <a:xfrm>
            <a:off x="2167458" y="1990924"/>
            <a:ext cx="2383666"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0"/>
            </a:lvl1pPr>
          </a:lstStyle>
          <a:p>
            <a:pPr algn="ctr" defTabSz="412750" hangingPunct="0"/>
            <a:r>
              <a:rPr lang="en-US" sz="1500" b="1" kern="0">
                <a:solidFill>
                  <a:srgbClr val="000000"/>
                </a:solidFill>
                <a:latin typeface="Gill Sans" panose="020B0502020104020203" pitchFamily="34" charset="-79"/>
                <a:ea typeface="Helvetica Neue"/>
                <a:cs typeface="Gill Sans" panose="020B0502020104020203" pitchFamily="34" charset="-79"/>
                <a:sym typeface="Helvetica Neue"/>
              </a:rPr>
              <a:t>Architectural execution</a:t>
            </a:r>
            <a:endParaRPr sz="1500" b="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75" name="apply similar solution">
            <a:extLst>
              <a:ext uri="{FF2B5EF4-FFF2-40B4-BE49-F238E27FC236}">
                <a16:creationId xmlns:a16="http://schemas.microsoft.com/office/drawing/2014/main" id="{B47BAEC2-2476-0DCD-73F1-CB225993E226}"/>
              </a:ext>
            </a:extLst>
          </p:cNvPr>
          <p:cNvSpPr/>
          <p:nvPr/>
        </p:nvSpPr>
        <p:spPr>
          <a:xfrm>
            <a:off x="4369195" y="3342253"/>
            <a:ext cx="2303010" cy="898981"/>
          </a:xfrm>
          <a:prstGeom prst="rightArrow">
            <a:avLst>
              <a:gd name="adj1" fmla="val 54719"/>
              <a:gd name="adj2" fmla="val 48799"/>
            </a:avLst>
          </a:prstGeom>
          <a:solidFill>
            <a:srgbClr val="000000"/>
          </a:solidFill>
          <a:ln w="38100">
            <a:solidFill>
              <a:srgbClr val="000000"/>
            </a:solid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lstStyle>
            <a:lvl1pPr>
              <a:defRPr sz="3200"/>
            </a:lvl1pPr>
          </a:lstStyle>
          <a:p>
            <a:pPr algn="ctr"/>
            <a:r>
              <a:rPr lang="en-US" sz="1600" dirty="0" err="1">
                <a:solidFill>
                  <a:schemeClr val="bg1"/>
                </a:solidFill>
                <a:latin typeface="Gill Sans" panose="020B0502020104020203" pitchFamily="34" charset="-79"/>
                <a:cs typeface="Gill Sans" panose="020B0502020104020203" pitchFamily="34" charset="-79"/>
              </a:rPr>
              <a:t>rfx</a:t>
            </a:r>
            <a:r>
              <a:rPr lang="en-US" sz="1600" dirty="0">
                <a:solidFill>
                  <a:schemeClr val="bg1"/>
                </a:solidFill>
                <a:latin typeface="Gill Sans" panose="020B0502020104020203" pitchFamily="34" charset="-79"/>
                <a:cs typeface="Gill Sans" panose="020B0502020104020203" pitchFamily="34" charset="-79"/>
              </a:rPr>
              <a:t> non-interference violation</a:t>
            </a:r>
            <a:endParaRPr sz="1600" dirty="0">
              <a:solidFill>
                <a:schemeClr val="bg1"/>
              </a:solidFill>
              <a:latin typeface="Gill Sans" panose="020B0502020104020203" pitchFamily="34" charset="-79"/>
              <a:cs typeface="Gill Sans" panose="020B0502020104020203" pitchFamily="34" charset="-79"/>
            </a:endParaRPr>
          </a:p>
        </p:txBody>
      </p:sp>
      <p:sp>
        <p:nvSpPr>
          <p:cNvPr id="77" name="Rounded Rectangular Callout 76">
            <a:extLst>
              <a:ext uri="{FF2B5EF4-FFF2-40B4-BE49-F238E27FC236}">
                <a16:creationId xmlns:a16="http://schemas.microsoft.com/office/drawing/2014/main" id="{8E89CF20-C395-E4B5-6ED7-65922FA9A72C}"/>
              </a:ext>
            </a:extLst>
          </p:cNvPr>
          <p:cNvSpPr/>
          <p:nvPr/>
        </p:nvSpPr>
        <p:spPr>
          <a:xfrm>
            <a:off x="8644704" y="5601362"/>
            <a:ext cx="3481986" cy="1014732"/>
          </a:xfrm>
          <a:prstGeom prst="wedgeRoundRectCallout">
            <a:avLst>
              <a:gd name="adj1" fmla="val -52736"/>
              <a:gd name="adj2" fmla="val -75879"/>
              <a:gd name="adj3" fmla="val 1666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Gill Sans" panose="020B0502020104020203" pitchFamily="34" charset="-79"/>
                <a:cs typeface="Gill Sans" panose="020B0502020104020203" pitchFamily="34" charset="-79"/>
              </a:rPr>
              <a:t>Transient fetch order (</a:t>
            </a:r>
            <a:r>
              <a:rPr lang="en-US" b="1" err="1">
                <a:solidFill>
                  <a:schemeClr val="tx1"/>
                </a:solidFill>
                <a:latin typeface="Gill Sans" panose="020B0502020104020203" pitchFamily="34" charset="-79"/>
                <a:cs typeface="Gill Sans" panose="020B0502020104020203" pitchFamily="34" charset="-79"/>
              </a:rPr>
              <a:t>tfo</a:t>
            </a:r>
            <a:r>
              <a:rPr lang="en-US" b="1">
                <a:solidFill>
                  <a:schemeClr val="tx1"/>
                </a:solidFill>
                <a:latin typeface="Gill Sans" panose="020B0502020104020203" pitchFamily="34" charset="-79"/>
                <a:cs typeface="Gill Sans" panose="020B0502020104020203" pitchFamily="34" charset="-79"/>
              </a:rPr>
              <a:t>) </a:t>
            </a:r>
            <a:r>
              <a:rPr lang="en-US">
                <a:solidFill>
                  <a:schemeClr val="tx1"/>
                </a:solidFill>
                <a:latin typeface="Gill Sans" panose="020B0502020104020203" pitchFamily="34" charset="-79"/>
                <a:cs typeface="Gill Sans" panose="020B0502020104020203" pitchFamily="34" charset="-79"/>
              </a:rPr>
              <a:t>is used to model </a:t>
            </a:r>
            <a:r>
              <a:rPr lang="en-US" b="1">
                <a:solidFill>
                  <a:schemeClr val="tx1"/>
                </a:solidFill>
                <a:latin typeface="Gill Sans" panose="020B0502020104020203" pitchFamily="34" charset="-79"/>
                <a:cs typeface="Gill Sans" panose="020B0502020104020203" pitchFamily="34" charset="-79"/>
              </a:rPr>
              <a:t>transient execution paths </a:t>
            </a:r>
            <a:r>
              <a:rPr lang="en-US">
                <a:solidFill>
                  <a:schemeClr val="tx1"/>
                </a:solidFill>
                <a:latin typeface="Gill Sans" panose="020B0502020104020203" pitchFamily="34" charset="-79"/>
                <a:cs typeface="Gill Sans" panose="020B0502020104020203" pitchFamily="34" charset="-79"/>
              </a:rPr>
              <a:t>of a program.</a:t>
            </a:r>
          </a:p>
        </p:txBody>
      </p:sp>
      <p:sp>
        <p:nvSpPr>
          <p:cNvPr id="4" name="Slide Number Placeholder 3">
            <a:extLst>
              <a:ext uri="{FF2B5EF4-FFF2-40B4-BE49-F238E27FC236}">
                <a16:creationId xmlns:a16="http://schemas.microsoft.com/office/drawing/2014/main" id="{8E3AD609-62CF-9E4D-2E8F-2EB3EBB8E02C}"/>
              </a:ext>
            </a:extLst>
          </p:cNvPr>
          <p:cNvSpPr>
            <a:spLocks noGrp="1"/>
          </p:cNvSpPr>
          <p:nvPr>
            <p:ph type="sldNum" sz="quarter" idx="12"/>
          </p:nvPr>
        </p:nvSpPr>
        <p:spPr/>
        <p:txBody>
          <a:bodyPr/>
          <a:lstStyle/>
          <a:p>
            <a:fld id="{C4525E55-99CE-D54F-9679-4F00051112D4}" type="slidenum">
              <a:rPr lang="en-US" smtClean="0"/>
              <a:t>19</a:t>
            </a:fld>
            <a:endParaRPr lang="en-US"/>
          </a:p>
        </p:txBody>
      </p:sp>
    </p:spTree>
    <p:custDataLst>
      <p:tags r:id="rId1"/>
    </p:custDataLst>
    <p:extLst>
      <p:ext uri="{BB962C8B-B14F-4D97-AF65-F5344CB8AC3E}">
        <p14:creationId xmlns:p14="http://schemas.microsoft.com/office/powerpoint/2010/main" val="379233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50B9-2967-E641-A703-F19FF80A18F5}"/>
              </a:ext>
            </a:extLst>
          </p:cNvPr>
          <p:cNvSpPr>
            <a:spLocks noGrp="1"/>
          </p:cNvSpPr>
          <p:nvPr>
            <p:ph type="title"/>
          </p:nvPr>
        </p:nvSpPr>
        <p:spPr/>
        <p:txBody>
          <a:bodyPr>
            <a:normAutofit/>
          </a:bodyPr>
          <a:lstStyle/>
          <a:p>
            <a:r>
              <a:rPr lang="en-US" sz="4000"/>
              <a:t>Hardware underpins software security</a:t>
            </a:r>
          </a:p>
        </p:txBody>
      </p:sp>
      <p:pic>
        <p:nvPicPr>
          <p:cNvPr id="1026" name="Picture 2">
            <a:extLst>
              <a:ext uri="{FF2B5EF4-FFF2-40B4-BE49-F238E27FC236}">
                <a16:creationId xmlns:a16="http://schemas.microsoft.com/office/drawing/2014/main" id="{B4786840-A980-1648-9367-994AA7E729D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252596" y="5220088"/>
            <a:ext cx="587574" cy="9677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ltdown and Spectre">
            <a:extLst>
              <a:ext uri="{FF2B5EF4-FFF2-40B4-BE49-F238E27FC236}">
                <a16:creationId xmlns:a16="http://schemas.microsoft.com/office/drawing/2014/main" id="{BD997C28-3034-604E-B0D2-2DADF77A8C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5741" y="5430335"/>
            <a:ext cx="856186" cy="6795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eshadow - Wikipedia">
            <a:extLst>
              <a:ext uri="{FF2B5EF4-FFF2-40B4-BE49-F238E27FC236}">
                <a16:creationId xmlns:a16="http://schemas.microsoft.com/office/drawing/2014/main" id="{A941F331-49D4-4142-A869-A1D3CB84EAC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71" r="10833" b="13616"/>
          <a:stretch/>
        </p:blipFill>
        <p:spPr bwMode="auto">
          <a:xfrm>
            <a:off x="3978978" y="5305392"/>
            <a:ext cx="747417" cy="8309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AMBleed">
            <a:extLst>
              <a:ext uri="{FF2B5EF4-FFF2-40B4-BE49-F238E27FC236}">
                <a16:creationId xmlns:a16="http://schemas.microsoft.com/office/drawing/2014/main" id="{69F091D8-AD27-9E49-9FAA-76C50B8683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0706" y="3655285"/>
            <a:ext cx="1160339" cy="102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DS Attacks: Microarchitectural Data Sampling">
            <a:extLst>
              <a:ext uri="{FF2B5EF4-FFF2-40B4-BE49-F238E27FC236}">
                <a16:creationId xmlns:a16="http://schemas.microsoft.com/office/drawing/2014/main" id="{B3E0AEDD-72A4-9346-BD1B-3D171E2F0A3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507" t="2147" r="11485" b="7297"/>
          <a:stretch/>
        </p:blipFill>
        <p:spPr bwMode="auto">
          <a:xfrm>
            <a:off x="8169623" y="5267655"/>
            <a:ext cx="793621" cy="86240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ZombieLoad Attack">
            <a:extLst>
              <a:ext uri="{FF2B5EF4-FFF2-40B4-BE49-F238E27FC236}">
                <a16:creationId xmlns:a16="http://schemas.microsoft.com/office/drawing/2014/main" id="{D7C2C04E-0047-A549-B5F2-A0900C1FF0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46292" y="5665130"/>
            <a:ext cx="572141" cy="10182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PU.fail">
            <a:extLst>
              <a:ext uri="{FF2B5EF4-FFF2-40B4-BE49-F238E27FC236}">
                <a16:creationId xmlns:a16="http://schemas.microsoft.com/office/drawing/2014/main" id="{27032C13-0014-7242-A820-480E10A569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8179" y="5443221"/>
            <a:ext cx="614870" cy="618882"/>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Web design outline">
            <a:extLst>
              <a:ext uri="{FF2B5EF4-FFF2-40B4-BE49-F238E27FC236}">
                <a16:creationId xmlns:a16="http://schemas.microsoft.com/office/drawing/2014/main" id="{FEB0C8B8-EAF2-904A-AC3B-E4D24C836BD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58091" y="970621"/>
            <a:ext cx="2271132" cy="2271132"/>
          </a:xfrm>
          <a:prstGeom prst="rect">
            <a:avLst/>
          </a:prstGeom>
        </p:spPr>
      </p:pic>
      <p:pic>
        <p:nvPicPr>
          <p:cNvPr id="10" name="Graphic 9" descr="Processor outline">
            <a:extLst>
              <a:ext uri="{FF2B5EF4-FFF2-40B4-BE49-F238E27FC236}">
                <a16:creationId xmlns:a16="http://schemas.microsoft.com/office/drawing/2014/main" id="{A0782999-FB5A-924A-A764-A7C9660AB5E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758091" y="4244908"/>
            <a:ext cx="2271132" cy="2271132"/>
          </a:xfrm>
          <a:prstGeom prst="rect">
            <a:avLst/>
          </a:prstGeom>
        </p:spPr>
      </p:pic>
      <p:sp>
        <p:nvSpPr>
          <p:cNvPr id="43" name="Arrow">
            <a:extLst>
              <a:ext uri="{FF2B5EF4-FFF2-40B4-BE49-F238E27FC236}">
                <a16:creationId xmlns:a16="http://schemas.microsoft.com/office/drawing/2014/main" id="{C05772B7-3F4C-AA4E-86F4-5D786E07135C}"/>
              </a:ext>
            </a:extLst>
          </p:cNvPr>
          <p:cNvSpPr/>
          <p:nvPr/>
        </p:nvSpPr>
        <p:spPr>
          <a:xfrm rot="16200000" flipH="1">
            <a:off x="5393569" y="3615877"/>
            <a:ext cx="1000176" cy="684540"/>
          </a:xfrm>
          <a:prstGeom prst="rightArrow">
            <a:avLst>
              <a:gd name="adj1" fmla="val 40056"/>
              <a:gd name="adj2" fmla="val 54635"/>
            </a:avLst>
          </a:prstGeom>
          <a:solidFill>
            <a:srgbClr val="000000"/>
          </a:solidFill>
          <a:ln w="50800">
            <a:solidFill>
              <a:srgbClr val="000000"/>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cxnSp>
        <p:nvCxnSpPr>
          <p:cNvPr id="38" name="Straight Connector 37">
            <a:extLst>
              <a:ext uri="{FF2B5EF4-FFF2-40B4-BE49-F238E27FC236}">
                <a16:creationId xmlns:a16="http://schemas.microsoft.com/office/drawing/2014/main" id="{033F02BC-7463-CD42-83B8-EFC9757ACA6F}"/>
              </a:ext>
            </a:extLst>
          </p:cNvPr>
          <p:cNvCxnSpPr/>
          <p:nvPr/>
        </p:nvCxnSpPr>
        <p:spPr>
          <a:xfrm>
            <a:off x="1296977" y="3135176"/>
            <a:ext cx="97189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BCDD606-B869-7747-A7CD-3258FC57FEBD}"/>
              </a:ext>
            </a:extLst>
          </p:cNvPr>
          <p:cNvSpPr txBox="1"/>
          <p:nvPr/>
        </p:nvSpPr>
        <p:spPr>
          <a:xfrm>
            <a:off x="481913" y="4549477"/>
            <a:ext cx="2056526" cy="830997"/>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Caches</a:t>
            </a:r>
          </a:p>
          <a:p>
            <a:pPr algn="ctr" defTabSz="609493" fontAlgn="base">
              <a:spcBef>
                <a:spcPct val="0"/>
              </a:spcBef>
              <a:spcAft>
                <a:spcPct val="0"/>
              </a:spcAft>
            </a:pP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a:t>
            </a:r>
            <a:r>
              <a:rPr lang="en-US" sz="1600" err="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Osvik</a:t>
            </a: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 CT-RSA ’06]</a:t>
            </a:r>
            <a:b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b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a:t>
            </a:r>
            <a:r>
              <a:rPr lang="en-US" sz="1600" err="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Yarom</a:t>
            </a: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 USENIX ’14]</a:t>
            </a:r>
          </a:p>
        </p:txBody>
      </p:sp>
      <p:sp>
        <p:nvSpPr>
          <p:cNvPr id="49" name="TextBox 48">
            <a:extLst>
              <a:ext uri="{FF2B5EF4-FFF2-40B4-BE49-F238E27FC236}">
                <a16:creationId xmlns:a16="http://schemas.microsoft.com/office/drawing/2014/main" id="{53B42354-4065-144C-9F84-6AD0DBCFAADC}"/>
              </a:ext>
            </a:extLst>
          </p:cNvPr>
          <p:cNvSpPr txBox="1"/>
          <p:nvPr/>
        </p:nvSpPr>
        <p:spPr>
          <a:xfrm>
            <a:off x="46400" y="6157991"/>
            <a:ext cx="2903532"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Digit-serial multiplication</a:t>
            </a:r>
            <a:b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b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a:t>
            </a:r>
            <a:r>
              <a:rPr lang="en-US" sz="1600" err="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Großschäd</a:t>
            </a: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 ISISC ‘09]</a:t>
            </a:r>
          </a:p>
        </p:txBody>
      </p:sp>
      <p:sp>
        <p:nvSpPr>
          <p:cNvPr id="50" name="TextBox 49">
            <a:extLst>
              <a:ext uri="{FF2B5EF4-FFF2-40B4-BE49-F238E27FC236}">
                <a16:creationId xmlns:a16="http://schemas.microsoft.com/office/drawing/2014/main" id="{B8F8CA5D-3AF1-F548-8BA8-285274AA1EC1}"/>
              </a:ext>
            </a:extLst>
          </p:cNvPr>
          <p:cNvSpPr txBox="1"/>
          <p:nvPr/>
        </p:nvSpPr>
        <p:spPr>
          <a:xfrm>
            <a:off x="394126" y="5477328"/>
            <a:ext cx="2229650"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Division early exit</a:t>
            </a:r>
            <a:b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b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[Coppens, S&amp;P ‘09]</a:t>
            </a:r>
          </a:p>
        </p:txBody>
      </p:sp>
      <p:sp>
        <p:nvSpPr>
          <p:cNvPr id="58" name="TextBox 57">
            <a:extLst>
              <a:ext uri="{FF2B5EF4-FFF2-40B4-BE49-F238E27FC236}">
                <a16:creationId xmlns:a16="http://schemas.microsoft.com/office/drawing/2014/main" id="{D818E686-21B0-0F49-95A2-725CCC7182A2}"/>
              </a:ext>
            </a:extLst>
          </p:cNvPr>
          <p:cNvSpPr txBox="1"/>
          <p:nvPr/>
        </p:nvSpPr>
        <p:spPr>
          <a:xfrm>
            <a:off x="2615572" y="4548959"/>
            <a:ext cx="2341178"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Coherence</a:t>
            </a:r>
          </a:p>
          <a:p>
            <a:pPr algn="ctr" defTabSz="609493" fontAlgn="base">
              <a:spcBef>
                <a:spcPct val="0"/>
              </a:spcBef>
              <a:spcAft>
                <a:spcPct val="0"/>
              </a:spcAft>
            </a:pP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[Guanciale+, Oakland ‘16]</a:t>
            </a:r>
          </a:p>
        </p:txBody>
      </p:sp>
      <p:sp>
        <p:nvSpPr>
          <p:cNvPr id="60" name="TextBox 59">
            <a:extLst>
              <a:ext uri="{FF2B5EF4-FFF2-40B4-BE49-F238E27FC236}">
                <a16:creationId xmlns:a16="http://schemas.microsoft.com/office/drawing/2014/main" id="{643D2EC6-9636-EA42-828E-0BE9503EF30A}"/>
              </a:ext>
            </a:extLst>
          </p:cNvPr>
          <p:cNvSpPr txBox="1"/>
          <p:nvPr/>
        </p:nvSpPr>
        <p:spPr>
          <a:xfrm>
            <a:off x="114457" y="3894889"/>
            <a:ext cx="2925522"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Subnormal floating point</a:t>
            </a:r>
            <a:b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b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a:t>
            </a:r>
            <a:r>
              <a:rPr lang="en-US" sz="1600" err="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Andrysco</a:t>
            </a: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 S&amp;P ‘15]</a:t>
            </a:r>
          </a:p>
        </p:txBody>
      </p:sp>
      <p:sp>
        <p:nvSpPr>
          <p:cNvPr id="64" name="TextBox 63">
            <a:extLst>
              <a:ext uri="{FF2B5EF4-FFF2-40B4-BE49-F238E27FC236}">
                <a16:creationId xmlns:a16="http://schemas.microsoft.com/office/drawing/2014/main" id="{66AEEA5A-8E39-A94D-84E4-081F1A2B153E}"/>
              </a:ext>
            </a:extLst>
          </p:cNvPr>
          <p:cNvSpPr txBox="1"/>
          <p:nvPr/>
        </p:nvSpPr>
        <p:spPr>
          <a:xfrm>
            <a:off x="3039482" y="6186640"/>
            <a:ext cx="1906421"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OoO Execution</a:t>
            </a:r>
          </a:p>
          <a:p>
            <a:pPr algn="ctr" defTabSz="609493" fontAlgn="base">
              <a:spcBef>
                <a:spcPct val="0"/>
              </a:spcBef>
              <a:spcAft>
                <a:spcPct val="0"/>
              </a:spcAft>
            </a:pP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a:t>
            </a:r>
            <a:r>
              <a:rPr lang="en-US" sz="1600" err="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Lipp</a:t>
            </a: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 USENIX ‘18]</a:t>
            </a:r>
          </a:p>
        </p:txBody>
      </p:sp>
      <p:sp>
        <p:nvSpPr>
          <p:cNvPr id="65" name="TextBox 64">
            <a:extLst>
              <a:ext uri="{FF2B5EF4-FFF2-40B4-BE49-F238E27FC236}">
                <a16:creationId xmlns:a16="http://schemas.microsoft.com/office/drawing/2014/main" id="{16C9240A-620F-944D-A6F1-5345ACEC1C5A}"/>
              </a:ext>
            </a:extLst>
          </p:cNvPr>
          <p:cNvSpPr txBox="1"/>
          <p:nvPr/>
        </p:nvSpPr>
        <p:spPr>
          <a:xfrm>
            <a:off x="9690297" y="4720617"/>
            <a:ext cx="1956804"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Silent stores</a:t>
            </a:r>
            <a:b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b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a:t>
            </a:r>
            <a:r>
              <a:rPr lang="en-US" sz="1600" err="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Vicarte</a:t>
            </a: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 ISCA ‘21]</a:t>
            </a:r>
          </a:p>
        </p:txBody>
      </p:sp>
      <p:sp>
        <p:nvSpPr>
          <p:cNvPr id="66" name="TextBox 65">
            <a:extLst>
              <a:ext uri="{FF2B5EF4-FFF2-40B4-BE49-F238E27FC236}">
                <a16:creationId xmlns:a16="http://schemas.microsoft.com/office/drawing/2014/main" id="{99BB91F1-7186-F847-809E-B1DB0542511E}"/>
              </a:ext>
            </a:extLst>
          </p:cNvPr>
          <p:cNvSpPr txBox="1"/>
          <p:nvPr/>
        </p:nvSpPr>
        <p:spPr>
          <a:xfrm>
            <a:off x="9488695" y="6027995"/>
            <a:ext cx="2360008"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Computation reuse</a:t>
            </a:r>
            <a:b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b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a:t>
            </a:r>
            <a:r>
              <a:rPr lang="en-US" sz="1600" err="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Vicarte</a:t>
            </a: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 ISCA ‘21]</a:t>
            </a:r>
          </a:p>
        </p:txBody>
      </p:sp>
      <p:sp>
        <p:nvSpPr>
          <p:cNvPr id="67" name="TextBox 66">
            <a:extLst>
              <a:ext uri="{FF2B5EF4-FFF2-40B4-BE49-F238E27FC236}">
                <a16:creationId xmlns:a16="http://schemas.microsoft.com/office/drawing/2014/main" id="{C6145C39-61F9-6C4A-BBA2-C14C089E9140}"/>
              </a:ext>
            </a:extLst>
          </p:cNvPr>
          <p:cNvSpPr txBox="1"/>
          <p:nvPr/>
        </p:nvSpPr>
        <p:spPr>
          <a:xfrm>
            <a:off x="9690297" y="5372347"/>
            <a:ext cx="2008698"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Value prediction</a:t>
            </a:r>
            <a:b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b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a:t>
            </a:r>
            <a:r>
              <a:rPr lang="en-US" sz="1600" err="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Vicarte</a:t>
            </a: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 ISCA ‘21]</a:t>
            </a:r>
          </a:p>
        </p:txBody>
      </p:sp>
      <p:sp>
        <p:nvSpPr>
          <p:cNvPr id="68" name="TextBox 67">
            <a:extLst>
              <a:ext uri="{FF2B5EF4-FFF2-40B4-BE49-F238E27FC236}">
                <a16:creationId xmlns:a16="http://schemas.microsoft.com/office/drawing/2014/main" id="{14A744A8-DE97-D24A-80F1-37997064296B}"/>
              </a:ext>
            </a:extLst>
          </p:cNvPr>
          <p:cNvSpPr txBox="1"/>
          <p:nvPr/>
        </p:nvSpPr>
        <p:spPr>
          <a:xfrm>
            <a:off x="7949328" y="4068886"/>
            <a:ext cx="2841364"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Register-file compression</a:t>
            </a:r>
            <a:b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b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a:t>
            </a:r>
            <a:r>
              <a:rPr lang="en-US" sz="1600" err="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Vicarte</a:t>
            </a: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 ISCA ‘21]</a:t>
            </a:r>
          </a:p>
        </p:txBody>
      </p:sp>
      <p:sp>
        <p:nvSpPr>
          <p:cNvPr id="69" name="TextBox 68">
            <a:extLst>
              <a:ext uri="{FF2B5EF4-FFF2-40B4-BE49-F238E27FC236}">
                <a16:creationId xmlns:a16="http://schemas.microsoft.com/office/drawing/2014/main" id="{D27315A0-E083-8D41-A5D8-D69DA89E17C0}"/>
              </a:ext>
            </a:extLst>
          </p:cNvPr>
          <p:cNvSpPr txBox="1"/>
          <p:nvPr/>
        </p:nvSpPr>
        <p:spPr>
          <a:xfrm>
            <a:off x="7743459" y="3417156"/>
            <a:ext cx="3611933"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Indirect memory prefetchers</a:t>
            </a:r>
            <a:b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b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a:t>
            </a:r>
            <a:r>
              <a:rPr lang="en-US" sz="1600" err="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Vicarte</a:t>
            </a: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 ISCA ‘21]</a:t>
            </a:r>
          </a:p>
        </p:txBody>
      </p:sp>
      <p:sp>
        <p:nvSpPr>
          <p:cNvPr id="70" name="TextBox 69">
            <a:extLst>
              <a:ext uri="{FF2B5EF4-FFF2-40B4-BE49-F238E27FC236}">
                <a16:creationId xmlns:a16="http://schemas.microsoft.com/office/drawing/2014/main" id="{91A45CE2-BE70-D443-93E2-25FDFF63DE4E}"/>
              </a:ext>
            </a:extLst>
          </p:cNvPr>
          <p:cNvSpPr txBox="1"/>
          <p:nvPr/>
        </p:nvSpPr>
        <p:spPr>
          <a:xfrm>
            <a:off x="7110456" y="4720617"/>
            <a:ext cx="2259554"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Compressed Caches</a:t>
            </a:r>
            <a:b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b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[Tsai+, ISCA ‘20]</a:t>
            </a:r>
          </a:p>
        </p:txBody>
      </p:sp>
      <p:sp>
        <p:nvSpPr>
          <p:cNvPr id="76" name="TextBox 75">
            <a:extLst>
              <a:ext uri="{FF2B5EF4-FFF2-40B4-BE49-F238E27FC236}">
                <a16:creationId xmlns:a16="http://schemas.microsoft.com/office/drawing/2014/main" id="{66D04137-9841-EC47-8123-5DF17C3F70B4}"/>
              </a:ext>
            </a:extLst>
          </p:cNvPr>
          <p:cNvSpPr txBox="1"/>
          <p:nvPr/>
        </p:nvSpPr>
        <p:spPr>
          <a:xfrm>
            <a:off x="6809103" y="6157990"/>
            <a:ext cx="1868712"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Speculation</a:t>
            </a:r>
          </a:p>
          <a:p>
            <a:pPr algn="ctr" defTabSz="609493" fontAlgn="base">
              <a:spcBef>
                <a:spcPct val="0"/>
              </a:spcBef>
              <a:spcAft>
                <a:spcPct val="0"/>
              </a:spcAft>
            </a:pP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[Kocher+, S&amp;P ‘19]</a:t>
            </a:r>
          </a:p>
        </p:txBody>
      </p:sp>
      <p:sp>
        <p:nvSpPr>
          <p:cNvPr id="79" name="TextBox 78">
            <a:extLst>
              <a:ext uri="{FF2B5EF4-FFF2-40B4-BE49-F238E27FC236}">
                <a16:creationId xmlns:a16="http://schemas.microsoft.com/office/drawing/2014/main" id="{24B11EED-62C9-524D-8E21-00AE1562A63E}"/>
              </a:ext>
            </a:extLst>
          </p:cNvPr>
          <p:cNvSpPr txBox="1"/>
          <p:nvPr/>
        </p:nvSpPr>
        <p:spPr>
          <a:xfrm>
            <a:off x="3099214" y="3901777"/>
            <a:ext cx="2341178" cy="584775"/>
          </a:xfrm>
          <a:prstGeom prst="rect">
            <a:avLst/>
          </a:prstGeom>
          <a:solidFill>
            <a:schemeClr val="bg1"/>
          </a:solidFill>
          <a:ln>
            <a:solidFill>
              <a:schemeClr val="tx1"/>
            </a:solidFill>
          </a:ln>
        </p:spPr>
        <p:txBody>
          <a:bodyPr wrap="square" rtlCol="0">
            <a:spAutoFit/>
          </a:bodyPr>
          <a:lstStyle/>
          <a:p>
            <a:pPr algn="ctr" defTabSz="609493" fontAlgn="base">
              <a:spcBef>
                <a:spcPct val="0"/>
              </a:spcBef>
              <a:spcAft>
                <a:spcPct val="0"/>
              </a:spcAft>
            </a:pPr>
            <a:r>
              <a:rPr lang="en-US" sz="1600" b="1">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DRAM</a:t>
            </a:r>
          </a:p>
          <a:p>
            <a:pPr algn="ctr" defTabSz="609493" fontAlgn="base">
              <a:spcBef>
                <a:spcPct val="0"/>
              </a:spcBef>
              <a:spcAft>
                <a:spcPct val="0"/>
              </a:spcAft>
            </a:pPr>
            <a:r>
              <a:rPr lang="en-US" sz="1600">
                <a:solidFill>
                  <a:srgbClr val="000000"/>
                </a:solidFill>
                <a:latin typeface="Gill Sans" panose="020B0502020104020203" pitchFamily="34" charset="-79"/>
                <a:ea typeface="ＭＳ Ｐゴシック" panose="020B0600070205080204" pitchFamily="34" charset="-128"/>
                <a:cs typeface="Gill Sans" panose="020B0502020104020203" pitchFamily="34" charset="-79"/>
              </a:rPr>
              <a:t>[Google Project Zero ‘15]</a:t>
            </a:r>
          </a:p>
        </p:txBody>
      </p:sp>
      <p:sp>
        <p:nvSpPr>
          <p:cNvPr id="80" name="Rounded Rectangular Callout 79">
            <a:extLst>
              <a:ext uri="{FF2B5EF4-FFF2-40B4-BE49-F238E27FC236}">
                <a16:creationId xmlns:a16="http://schemas.microsoft.com/office/drawing/2014/main" id="{B7D9C0A7-BA44-2748-B9BB-99719229DC80}"/>
              </a:ext>
            </a:extLst>
          </p:cNvPr>
          <p:cNvSpPr/>
          <p:nvPr/>
        </p:nvSpPr>
        <p:spPr>
          <a:xfrm>
            <a:off x="114458" y="2091593"/>
            <a:ext cx="4611938" cy="1325563"/>
          </a:xfrm>
          <a:prstGeom prst="wedgeRoundRectCallout">
            <a:avLst>
              <a:gd name="adj1" fmla="val -20904"/>
              <a:gd name="adj2" fmla="val 81735"/>
              <a:gd name="adj3" fmla="val 1666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Gill Sans" panose="020B0502020104020203" pitchFamily="34" charset="-79"/>
                <a:cs typeface="Gill Sans" panose="020B0502020104020203" pitchFamily="34" charset="-79"/>
              </a:rPr>
              <a:t>If one considers the union of all optimizations on this slide, </a:t>
            </a:r>
            <a:r>
              <a:rPr lang="en-US" b="1">
                <a:solidFill>
                  <a:schemeClr val="tx1"/>
                </a:solidFill>
                <a:latin typeface="Gill Sans" panose="020B0502020104020203" pitchFamily="34" charset="-79"/>
                <a:cs typeface="Gill Sans" panose="020B0502020104020203" pitchFamily="34" charset="-79"/>
              </a:rPr>
              <a:t>no instruction operand/result or data at rest is safe [</a:t>
            </a:r>
            <a:r>
              <a:rPr lang="en-US" b="1" err="1">
                <a:solidFill>
                  <a:schemeClr val="tx1"/>
                </a:solidFill>
                <a:latin typeface="Gill Sans" panose="020B0502020104020203" pitchFamily="34" charset="-79"/>
                <a:cs typeface="Gill Sans" panose="020B0502020104020203" pitchFamily="34" charset="-79"/>
              </a:rPr>
              <a:t>Vicarte</a:t>
            </a:r>
            <a:r>
              <a:rPr lang="en-US" b="1">
                <a:solidFill>
                  <a:schemeClr val="tx1"/>
                </a:solidFill>
                <a:latin typeface="Gill Sans" panose="020B0502020104020203" pitchFamily="34" charset="-79"/>
                <a:cs typeface="Gill Sans" panose="020B0502020104020203" pitchFamily="34" charset="-79"/>
              </a:rPr>
              <a:t>+, ISCA’21].</a:t>
            </a:r>
          </a:p>
        </p:txBody>
      </p:sp>
      <p:sp>
        <p:nvSpPr>
          <p:cNvPr id="5" name="Slide Number Placeholder 4">
            <a:extLst>
              <a:ext uri="{FF2B5EF4-FFF2-40B4-BE49-F238E27FC236}">
                <a16:creationId xmlns:a16="http://schemas.microsoft.com/office/drawing/2014/main" id="{835FB6F4-D0BC-57AE-6029-BE07C9781A27}"/>
              </a:ext>
            </a:extLst>
          </p:cNvPr>
          <p:cNvSpPr>
            <a:spLocks noGrp="1"/>
          </p:cNvSpPr>
          <p:nvPr>
            <p:ph type="sldNum" sz="quarter" idx="12"/>
          </p:nvPr>
        </p:nvSpPr>
        <p:spPr>
          <a:xfrm>
            <a:off x="9402400" y="6450377"/>
            <a:ext cx="2743200" cy="365125"/>
          </a:xfrm>
        </p:spPr>
        <p:txBody>
          <a:bodyPr/>
          <a:lstStyle/>
          <a:p>
            <a:fld id="{C4525E55-99CE-D54F-9679-4F00051112D4}" type="slidenum">
              <a:rPr lang="en-US" smtClean="0"/>
              <a:t>2</a:t>
            </a:fld>
            <a:endParaRPr lang="en-US" dirty="0"/>
          </a:p>
        </p:txBody>
      </p:sp>
    </p:spTree>
    <p:custDataLst>
      <p:tags r:id="rId1"/>
    </p:custDataLst>
    <p:extLst>
      <p:ext uri="{BB962C8B-B14F-4D97-AF65-F5344CB8AC3E}">
        <p14:creationId xmlns:p14="http://schemas.microsoft.com/office/powerpoint/2010/main" val="228700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50" grpId="0" animBg="1"/>
      <p:bldP spid="58" grpId="0" animBg="1"/>
      <p:bldP spid="60" grpId="0" animBg="1"/>
      <p:bldP spid="64" grpId="0" animBg="1"/>
      <p:bldP spid="65" grpId="0" animBg="1"/>
      <p:bldP spid="66" grpId="0" animBg="1"/>
      <p:bldP spid="67" grpId="0" animBg="1"/>
      <p:bldP spid="68" grpId="0" animBg="1"/>
      <p:bldP spid="69" grpId="0" animBg="1"/>
      <p:bldP spid="70" grpId="0" animBg="1"/>
      <p:bldP spid="76" grpId="0" animBg="1"/>
      <p:bldP spid="79" grpId="0" animBg="1"/>
      <p:bldP spid="8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5415-1D2F-4EE8-E8CD-E2FAF327E9C4}"/>
              </a:ext>
            </a:extLst>
          </p:cNvPr>
          <p:cNvSpPr>
            <a:spLocks noGrp="1"/>
          </p:cNvSpPr>
          <p:nvPr>
            <p:ph type="title"/>
          </p:nvPr>
        </p:nvSpPr>
        <p:spPr/>
        <p:txBody>
          <a:bodyPr/>
          <a:lstStyle/>
          <a:p>
            <a:r>
              <a:rPr lang="en-US"/>
              <a:t>rfx non-interference detects Spectre v1 leakage</a:t>
            </a:r>
          </a:p>
        </p:txBody>
      </p:sp>
      <p:grpSp>
        <p:nvGrpSpPr>
          <p:cNvPr id="5" name="Group">
            <a:extLst>
              <a:ext uri="{FF2B5EF4-FFF2-40B4-BE49-F238E27FC236}">
                <a16:creationId xmlns:a16="http://schemas.microsoft.com/office/drawing/2014/main" id="{0B454660-094A-2618-1AB7-493C9E2B0350}"/>
              </a:ext>
            </a:extLst>
          </p:cNvPr>
          <p:cNvGrpSpPr/>
          <p:nvPr/>
        </p:nvGrpSpPr>
        <p:grpSpPr>
          <a:xfrm>
            <a:off x="7351900" y="2404996"/>
            <a:ext cx="891440" cy="3402014"/>
            <a:chOff x="0" y="0"/>
            <a:chExt cx="1782877" cy="6804025"/>
          </a:xfrm>
        </p:grpSpPr>
        <p:sp>
          <p:nvSpPr>
            <p:cNvPr id="6" name="LD r0, [&amp;idx] {s0}…">
              <a:extLst>
                <a:ext uri="{FF2B5EF4-FFF2-40B4-BE49-F238E27FC236}">
                  <a16:creationId xmlns:a16="http://schemas.microsoft.com/office/drawing/2014/main" id="{BF9DE5A0-2682-2158-6510-A6610F544DC5}"/>
                </a:ext>
              </a:extLst>
            </p:cNvPr>
            <p:cNvSpPr/>
            <p:nvPr/>
          </p:nvSpPr>
          <p:spPr>
            <a:xfrm>
              <a:off x="0" y="3223019"/>
              <a:ext cx="1270000"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r0, [&amp;</a:t>
              </a:r>
              <a:r>
                <a:rPr sz="1300" kern="0" err="1">
                  <a:solidFill>
                    <a:srgbClr val="000000"/>
                  </a:solidFill>
                  <a:latin typeface="Menlo Regular"/>
                  <a:ea typeface="Menlo Regular"/>
                  <a:cs typeface="Menlo Regular"/>
                  <a:sym typeface="Menlo Regular"/>
                </a:rPr>
                <a:t>idx</a:t>
              </a:r>
              <a:r>
                <a:rPr sz="1300" kern="0">
                  <a:solidFill>
                    <a:srgbClr val="000000"/>
                  </a:solidFill>
                  <a:latin typeface="Menlo Regular"/>
                  <a:ea typeface="Menlo Regular"/>
                  <a:cs typeface="Menlo Regular"/>
                  <a:sym typeface="Menlo Regular"/>
                </a:rPr>
                <a:t>] {</a:t>
              </a:r>
              <a:r>
                <a:rPr sz="1300" kern="0">
                  <a:solidFill>
                    <a:srgbClr val="000000"/>
                  </a:solidFill>
                  <a:highlight>
                    <a:srgbClr val="F6E4A9"/>
                  </a:highlight>
                  <a:latin typeface="Menlo Regular"/>
                  <a:ea typeface="Menlo Regular"/>
                  <a:cs typeface="Menlo Regular"/>
                  <a:sym typeface="Menlo Regular"/>
                </a:rPr>
                <a:t>s0</a:t>
              </a:r>
              <a:r>
                <a:rPr sz="1300" kern="0">
                  <a:solidFill>
                    <a:srgbClr val="000000"/>
                  </a:solidFill>
                  <a:latin typeface="Menlo Regular"/>
                  <a:ea typeface="Menlo Regular"/>
                  <a:cs typeface="Menlo Regular"/>
                  <a:sym typeface="Menlo Regular"/>
                </a:rPr>
                <a:t>}</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r1, [&amp;</a:t>
              </a:r>
              <a:r>
                <a:rPr sz="1300" kern="0" err="1">
                  <a:solidFill>
                    <a:srgbClr val="000000"/>
                  </a:solidFill>
                  <a:latin typeface="Menlo Regular"/>
                  <a:ea typeface="Menlo Regular"/>
                  <a:cs typeface="Menlo Regular"/>
                  <a:sym typeface="Menlo Regular"/>
                </a:rPr>
                <a:t>A_size</a:t>
              </a:r>
              <a:r>
                <a:rPr sz="1300" kern="0">
                  <a:solidFill>
                    <a:srgbClr val="000000"/>
                  </a:solidFill>
                  <a:latin typeface="Menlo Regular"/>
                  <a:ea typeface="Menlo Regular"/>
                  <a:cs typeface="Menlo Regular"/>
                  <a:sym typeface="Menlo Regular"/>
                </a:rPr>
                <a:t>] {</a:t>
              </a:r>
              <a:r>
                <a:rPr sz="1300" kern="0">
                  <a:solidFill>
                    <a:srgbClr val="000000"/>
                  </a:solidFill>
                  <a:highlight>
                    <a:srgbClr val="F6E4A9"/>
                  </a:highlight>
                  <a:latin typeface="Menlo Regular"/>
                  <a:ea typeface="Menlo Regular"/>
                  <a:cs typeface="Menlo Regular"/>
                  <a:sym typeface="Menlo Regular"/>
                </a:rPr>
                <a:t>s1</a:t>
              </a:r>
              <a:r>
                <a:rPr sz="1300" kern="0">
                  <a:solidFill>
                    <a:srgbClr val="000000"/>
                  </a:solidFill>
                  <a:latin typeface="Menlo Regular"/>
                  <a:ea typeface="Menlo Regular"/>
                  <a:cs typeface="Menlo Regular"/>
                  <a:sym typeface="Menlo Regular"/>
                </a:rPr>
                <a:t>}</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BR r0 &gt;= r1, end</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a:t>
              </a:r>
              <a:r>
                <a:rPr sz="1300" b="1">
                  <a:solidFill>
                    <a:srgbClr val="FF7E7A"/>
                  </a:solidFill>
                  <a:latin typeface="Menlo" panose="020B0609030804020204" pitchFamily="49" charset="0"/>
                  <a:ea typeface="Menlo" panose="020B0609030804020204" pitchFamily="49" charset="0"/>
                  <a:cs typeface="Menlo" panose="020B0609030804020204" pitchFamily="49" charset="0"/>
                  <a:sym typeface="Menlo Regular"/>
                </a:rPr>
                <a:t>LD r2, [A+r0] {</a:t>
              </a:r>
              <a:r>
                <a:rPr sz="1300" b="1">
                  <a:solidFill>
                    <a:srgbClr val="FF7E7A"/>
                  </a:solidFill>
                  <a:highlight>
                    <a:srgbClr val="F6E4A9"/>
                  </a:highlight>
                  <a:latin typeface="Menlo" panose="020B0609030804020204" pitchFamily="49" charset="0"/>
                  <a:ea typeface="Menlo" panose="020B0609030804020204" pitchFamily="49" charset="0"/>
                  <a:cs typeface="Menlo" panose="020B0609030804020204" pitchFamily="49" charset="0"/>
                  <a:sym typeface="Menlo Regular"/>
                </a:rPr>
                <a:t>s2</a:t>
              </a:r>
              <a:r>
                <a:rPr sz="1300" b="1">
                  <a:solidFill>
                    <a:srgbClr val="FF7E7A"/>
                  </a:solidFill>
                  <a:latin typeface="Menlo" panose="020B0609030804020204" pitchFamily="49" charset="0"/>
                  <a:ea typeface="Menlo" panose="020B0609030804020204" pitchFamily="49" charset="0"/>
                  <a:cs typeface="Menlo" panose="020B0609030804020204" pitchFamily="49" charset="0"/>
                  <a:sym typeface="Menlo Regular"/>
                </a:rPr>
                <a:t>}</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a:t>
              </a:r>
              <a:r>
                <a:rPr sz="1300" b="1">
                  <a:solidFill>
                    <a:srgbClr val="FF7E7A"/>
                  </a:solidFill>
                  <a:latin typeface="Menlo" panose="020B0609030804020204" pitchFamily="49" charset="0"/>
                  <a:ea typeface="Menlo" panose="020B0609030804020204" pitchFamily="49" charset="0"/>
                  <a:cs typeface="Menlo" panose="020B0609030804020204" pitchFamily="49" charset="0"/>
                  <a:sym typeface="Menlo Regular"/>
                </a:rPr>
                <a:t>LD r3, [B+r2] {</a:t>
              </a:r>
              <a:r>
                <a:rPr sz="1300" b="1">
                  <a:solidFill>
                    <a:srgbClr val="FF7E7A"/>
                  </a:solidFill>
                  <a:highlight>
                    <a:srgbClr val="F6E4A9"/>
                  </a:highlight>
                  <a:latin typeface="Menlo" panose="020B0609030804020204" pitchFamily="49" charset="0"/>
                  <a:ea typeface="Menlo" panose="020B0609030804020204" pitchFamily="49" charset="0"/>
                  <a:cs typeface="Menlo" panose="020B0609030804020204" pitchFamily="49" charset="0"/>
                  <a:sym typeface="Menlo Regular"/>
                </a:rPr>
                <a:t>s3</a:t>
              </a:r>
              <a:r>
                <a:rPr sz="1300" b="1">
                  <a:solidFill>
                    <a:srgbClr val="FF7E7A"/>
                  </a:solidFill>
                  <a:latin typeface="Menlo" panose="020B0609030804020204" pitchFamily="49" charset="0"/>
                  <a:ea typeface="Menlo" panose="020B0609030804020204" pitchFamily="49" charset="0"/>
                  <a:cs typeface="Menlo" panose="020B0609030804020204" pitchFamily="49" charset="0"/>
                  <a:sym typeface="Menlo Regular"/>
                </a:rPr>
                <a:t>}</a:t>
              </a:r>
            </a:p>
          </p:txBody>
        </p:sp>
        <mc:AlternateContent xmlns:mc="http://schemas.openxmlformats.org/markup-compatibility/2006" xmlns:a14="http://schemas.microsoft.com/office/drawing/2010/main">
          <mc:Choice Requires="a14">
            <p:sp>
              <p:nvSpPr>
                <p:cNvPr id="7" name="Equation">
                  <a:extLst>
                    <a:ext uri="{FF2B5EF4-FFF2-40B4-BE49-F238E27FC236}">
                      <a16:creationId xmlns:a16="http://schemas.microsoft.com/office/drawing/2014/main" id="{74B0F7B5-0D58-7338-E94B-16C02FABF509}"/>
                    </a:ext>
                  </a:extLst>
                </p:cNvPr>
                <p:cNvSpPr txBox="1"/>
                <p:nvPr/>
              </p:nvSpPr>
              <p:spPr>
                <a:xfrm>
                  <a:off x="1132110" y="0"/>
                  <a:ext cx="628377"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7" name="Equation">
                  <a:extLst>
                    <a:ext uri="{FF2B5EF4-FFF2-40B4-BE49-F238E27FC236}">
                      <a16:creationId xmlns:a16="http://schemas.microsoft.com/office/drawing/2014/main" id="{74B0F7B5-0D58-7338-E94B-16C02FABF509}"/>
                    </a:ext>
                  </a:extLst>
                </p:cNvPr>
                <p:cNvSpPr txBox="1">
                  <a:spLocks noRot="1" noChangeAspect="1" noMove="1" noResize="1" noEditPoints="1" noAdjustHandles="1" noChangeArrowheads="1" noChangeShapeType="1" noTextEdit="1"/>
                </p:cNvSpPr>
                <p:nvPr/>
              </p:nvSpPr>
              <p:spPr>
                <a:xfrm>
                  <a:off x="1132110" y="0"/>
                  <a:ext cx="628377" cy="800220"/>
                </a:xfrm>
                <a:prstGeom prst="rect">
                  <a:avLst/>
                </a:prstGeom>
                <a:blipFill>
                  <a:blip r:embed="rId5"/>
                  <a:stretch>
                    <a:fillRect l="-20000" r="-20000" b="-625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Equation">
                  <a:extLst>
                    <a:ext uri="{FF2B5EF4-FFF2-40B4-BE49-F238E27FC236}">
                      <a16:creationId xmlns:a16="http://schemas.microsoft.com/office/drawing/2014/main" id="{1FE4CAE4-F414-CDA5-BD7C-19CE7A5CCC3D}"/>
                    </a:ext>
                  </a:extLst>
                </p:cNvPr>
                <p:cNvSpPr txBox="1"/>
                <p:nvPr/>
              </p:nvSpPr>
              <p:spPr>
                <a:xfrm>
                  <a:off x="1154500" y="6003805"/>
                  <a:ext cx="628377"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8" name="Equation">
                  <a:extLst>
                    <a:ext uri="{FF2B5EF4-FFF2-40B4-BE49-F238E27FC236}">
                      <a16:creationId xmlns:a16="http://schemas.microsoft.com/office/drawing/2014/main" id="{1FE4CAE4-F414-CDA5-BD7C-19CE7A5CCC3D}"/>
                    </a:ext>
                  </a:extLst>
                </p:cNvPr>
                <p:cNvSpPr txBox="1">
                  <a:spLocks noRot="1" noChangeAspect="1" noMove="1" noResize="1" noEditPoints="1" noAdjustHandles="1" noChangeArrowheads="1" noChangeShapeType="1" noTextEdit="1"/>
                </p:cNvSpPr>
                <p:nvPr/>
              </p:nvSpPr>
              <p:spPr>
                <a:xfrm>
                  <a:off x="1154500" y="6003805"/>
                  <a:ext cx="628377" cy="800220"/>
                </a:xfrm>
                <a:prstGeom prst="rect">
                  <a:avLst/>
                </a:prstGeom>
                <a:blipFill>
                  <a:blip r:embed="rId6"/>
                  <a:stretch>
                    <a:fillRect l="-20000" r="-20000" b="-3030"/>
                  </a:stretch>
                </a:blipFill>
                <a:ln w="12700" cap="flat">
                  <a:noFill/>
                  <a:miter lim="400000"/>
                </a:ln>
                <a:effectLst/>
              </p:spPr>
              <p:txBody>
                <a:bodyPr/>
                <a:lstStyle/>
                <a:p>
                  <a:r>
                    <a:rPr lang="en-US">
                      <a:noFill/>
                    </a:rPr>
                    <a:t> </a:t>
                  </a:r>
                </a:p>
              </p:txBody>
            </p:sp>
          </mc:Fallback>
        </mc:AlternateContent>
      </p:grpSp>
      <p:grpSp>
        <p:nvGrpSpPr>
          <p:cNvPr id="9" name="Group">
            <a:extLst>
              <a:ext uri="{FF2B5EF4-FFF2-40B4-BE49-F238E27FC236}">
                <a16:creationId xmlns:a16="http://schemas.microsoft.com/office/drawing/2014/main" id="{CD4A5C34-0D8C-3F14-89D1-920526ACC7AD}"/>
              </a:ext>
            </a:extLst>
          </p:cNvPr>
          <p:cNvGrpSpPr/>
          <p:nvPr/>
        </p:nvGrpSpPr>
        <p:grpSpPr>
          <a:xfrm>
            <a:off x="8110467" y="2828642"/>
            <a:ext cx="745601" cy="3140577"/>
            <a:chOff x="113285" y="5775"/>
            <a:chExt cx="1491199" cy="6281150"/>
          </a:xfrm>
        </p:grpSpPr>
        <p:grpSp>
          <p:nvGrpSpPr>
            <p:cNvPr id="10" name="Group">
              <a:extLst>
                <a:ext uri="{FF2B5EF4-FFF2-40B4-BE49-F238E27FC236}">
                  <a16:creationId xmlns:a16="http://schemas.microsoft.com/office/drawing/2014/main" id="{DBAF3CAC-D046-7617-824B-D659A204FF6A}"/>
                </a:ext>
              </a:extLst>
            </p:cNvPr>
            <p:cNvGrpSpPr/>
            <p:nvPr/>
          </p:nvGrpSpPr>
          <p:grpSpPr>
            <a:xfrm>
              <a:off x="113289" y="1034915"/>
              <a:ext cx="1491195" cy="1467427"/>
              <a:chOff x="113288" y="5775"/>
              <a:chExt cx="1491194" cy="1467425"/>
            </a:xfrm>
          </p:grpSpPr>
          <p:sp>
            <p:nvSpPr>
              <p:cNvPr id="26" name="Line">
                <a:extLst>
                  <a:ext uri="{FF2B5EF4-FFF2-40B4-BE49-F238E27FC236}">
                    <a16:creationId xmlns:a16="http://schemas.microsoft.com/office/drawing/2014/main" id="{91720FEA-E9CB-9087-45C8-AC88FEEE10DD}"/>
                  </a:ext>
                </a:extLst>
              </p:cNvPr>
              <p:cNvSpPr/>
              <p:nvPr/>
            </p:nvSpPr>
            <p:spPr>
              <a:xfrm flipH="1">
                <a:off x="113288" y="5775"/>
                <a:ext cx="2" cy="418135"/>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7" name="tfo">
                <a:extLst>
                  <a:ext uri="{FF2B5EF4-FFF2-40B4-BE49-F238E27FC236}">
                    <a16:creationId xmlns:a16="http://schemas.microsoft.com/office/drawing/2014/main" id="{BD4B9A8E-E80D-F5AF-2FF9-6A2F52D1E04E}"/>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1" name="Group">
              <a:extLst>
                <a:ext uri="{FF2B5EF4-FFF2-40B4-BE49-F238E27FC236}">
                  <a16:creationId xmlns:a16="http://schemas.microsoft.com/office/drawing/2014/main" id="{892AE7FC-C7DA-F826-ED8A-B70763CBBAA5}"/>
                </a:ext>
              </a:extLst>
            </p:cNvPr>
            <p:cNvGrpSpPr/>
            <p:nvPr/>
          </p:nvGrpSpPr>
          <p:grpSpPr>
            <a:xfrm>
              <a:off x="113289" y="1947864"/>
              <a:ext cx="1491195" cy="1467426"/>
              <a:chOff x="113288" y="5775"/>
              <a:chExt cx="1491194" cy="1467425"/>
            </a:xfrm>
          </p:grpSpPr>
          <p:sp>
            <p:nvSpPr>
              <p:cNvPr id="24" name="Line">
                <a:extLst>
                  <a:ext uri="{FF2B5EF4-FFF2-40B4-BE49-F238E27FC236}">
                    <a16:creationId xmlns:a16="http://schemas.microsoft.com/office/drawing/2014/main" id="{CC580779-EE1D-FC10-B447-A57E6D8E41BF}"/>
                  </a:ext>
                </a:extLst>
              </p:cNvPr>
              <p:cNvSpPr/>
              <p:nvPr/>
            </p:nvSpPr>
            <p:spPr>
              <a:xfrm flipH="1">
                <a:off x="113288"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5" name="tfo">
                <a:extLst>
                  <a:ext uri="{FF2B5EF4-FFF2-40B4-BE49-F238E27FC236}">
                    <a16:creationId xmlns:a16="http://schemas.microsoft.com/office/drawing/2014/main" id="{BDD892BC-CD95-D6AE-7523-4FFCC3DEF491}"/>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2" name="Group">
              <a:extLst>
                <a:ext uri="{FF2B5EF4-FFF2-40B4-BE49-F238E27FC236}">
                  <a16:creationId xmlns:a16="http://schemas.microsoft.com/office/drawing/2014/main" id="{7BB8E00B-F8AE-2582-8889-751852C3BF5A}"/>
                </a:ext>
              </a:extLst>
            </p:cNvPr>
            <p:cNvGrpSpPr/>
            <p:nvPr/>
          </p:nvGrpSpPr>
          <p:grpSpPr>
            <a:xfrm>
              <a:off x="113285" y="2860811"/>
              <a:ext cx="1491198" cy="1467426"/>
              <a:chOff x="113286" y="5775"/>
              <a:chExt cx="1491196" cy="1467425"/>
            </a:xfrm>
          </p:grpSpPr>
          <p:sp>
            <p:nvSpPr>
              <p:cNvPr id="22" name="Line">
                <a:extLst>
                  <a:ext uri="{FF2B5EF4-FFF2-40B4-BE49-F238E27FC236}">
                    <a16:creationId xmlns:a16="http://schemas.microsoft.com/office/drawing/2014/main" id="{0C299BB3-6B3A-0241-DB1B-A27200CE834B}"/>
                  </a:ext>
                </a:extLst>
              </p:cNvPr>
              <p:cNvSpPr/>
              <p:nvPr/>
            </p:nvSpPr>
            <p:spPr>
              <a:xfrm flipH="1">
                <a:off x="113286"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3" name="tfo">
                <a:extLst>
                  <a:ext uri="{FF2B5EF4-FFF2-40B4-BE49-F238E27FC236}">
                    <a16:creationId xmlns:a16="http://schemas.microsoft.com/office/drawing/2014/main" id="{8543C59F-D4A6-9EDA-1CF4-C77FF17EF286}"/>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3" name="Group">
              <a:extLst>
                <a:ext uri="{FF2B5EF4-FFF2-40B4-BE49-F238E27FC236}">
                  <a16:creationId xmlns:a16="http://schemas.microsoft.com/office/drawing/2014/main" id="{95B162E5-4420-3CA9-470A-0AFD5DB61626}"/>
                </a:ext>
              </a:extLst>
            </p:cNvPr>
            <p:cNvGrpSpPr/>
            <p:nvPr/>
          </p:nvGrpSpPr>
          <p:grpSpPr>
            <a:xfrm>
              <a:off x="113285" y="3773759"/>
              <a:ext cx="1491198" cy="1467426"/>
              <a:chOff x="113286" y="5775"/>
              <a:chExt cx="1491196" cy="1467425"/>
            </a:xfrm>
          </p:grpSpPr>
          <p:sp>
            <p:nvSpPr>
              <p:cNvPr id="20" name="Line">
                <a:extLst>
                  <a:ext uri="{FF2B5EF4-FFF2-40B4-BE49-F238E27FC236}">
                    <a16:creationId xmlns:a16="http://schemas.microsoft.com/office/drawing/2014/main" id="{C8AA3903-4902-4905-9A99-B3BDDA324A0F}"/>
                  </a:ext>
                </a:extLst>
              </p:cNvPr>
              <p:cNvSpPr/>
              <p:nvPr/>
            </p:nvSpPr>
            <p:spPr>
              <a:xfrm flipH="1">
                <a:off x="113286"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1" name="tfo">
                <a:extLst>
                  <a:ext uri="{FF2B5EF4-FFF2-40B4-BE49-F238E27FC236}">
                    <a16:creationId xmlns:a16="http://schemas.microsoft.com/office/drawing/2014/main" id="{862E60C7-A01D-2EDA-9470-9109632DB2F3}"/>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4" name="Group">
              <a:extLst>
                <a:ext uri="{FF2B5EF4-FFF2-40B4-BE49-F238E27FC236}">
                  <a16:creationId xmlns:a16="http://schemas.microsoft.com/office/drawing/2014/main" id="{FD793EE6-7031-7D7F-D7C0-94EAD859E091}"/>
                </a:ext>
              </a:extLst>
            </p:cNvPr>
            <p:cNvGrpSpPr/>
            <p:nvPr/>
          </p:nvGrpSpPr>
          <p:grpSpPr>
            <a:xfrm>
              <a:off x="113289" y="4819499"/>
              <a:ext cx="1491195" cy="1467426"/>
              <a:chOff x="113288" y="5775"/>
              <a:chExt cx="1491194" cy="1467425"/>
            </a:xfrm>
          </p:grpSpPr>
          <p:sp>
            <p:nvSpPr>
              <p:cNvPr id="18" name="Line">
                <a:extLst>
                  <a:ext uri="{FF2B5EF4-FFF2-40B4-BE49-F238E27FC236}">
                    <a16:creationId xmlns:a16="http://schemas.microsoft.com/office/drawing/2014/main" id="{14F62EBD-FA86-3571-96A8-BCD353A922DD}"/>
                  </a:ext>
                </a:extLst>
              </p:cNvPr>
              <p:cNvSpPr/>
              <p:nvPr/>
            </p:nvSpPr>
            <p:spPr>
              <a:xfrm flipH="1">
                <a:off x="113288"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19" name="tfo">
                <a:extLst>
                  <a:ext uri="{FF2B5EF4-FFF2-40B4-BE49-F238E27FC236}">
                    <a16:creationId xmlns:a16="http://schemas.microsoft.com/office/drawing/2014/main" id="{5627BE07-4D80-0A06-CE58-ECAB3EB5167C}"/>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5" name="Group">
              <a:extLst>
                <a:ext uri="{FF2B5EF4-FFF2-40B4-BE49-F238E27FC236}">
                  <a16:creationId xmlns:a16="http://schemas.microsoft.com/office/drawing/2014/main" id="{774D90BC-A2B8-3385-A599-A7E1987D154B}"/>
                </a:ext>
              </a:extLst>
            </p:cNvPr>
            <p:cNvGrpSpPr/>
            <p:nvPr/>
          </p:nvGrpSpPr>
          <p:grpSpPr>
            <a:xfrm>
              <a:off x="113287" y="5775"/>
              <a:ext cx="1491197" cy="1467426"/>
              <a:chOff x="113286" y="5775"/>
              <a:chExt cx="1491196" cy="1467425"/>
            </a:xfrm>
          </p:grpSpPr>
          <p:sp>
            <p:nvSpPr>
              <p:cNvPr id="16" name="Line">
                <a:extLst>
                  <a:ext uri="{FF2B5EF4-FFF2-40B4-BE49-F238E27FC236}">
                    <a16:creationId xmlns:a16="http://schemas.microsoft.com/office/drawing/2014/main" id="{D5FF7CEF-E87E-89CB-973A-A94F8B6BEC85}"/>
                  </a:ext>
                </a:extLst>
              </p:cNvPr>
              <p:cNvSpPr/>
              <p:nvPr/>
            </p:nvSpPr>
            <p:spPr>
              <a:xfrm flipH="1">
                <a:off x="113286" y="5775"/>
                <a:ext cx="2" cy="418136"/>
              </a:xfrm>
              <a:prstGeom prst="line">
                <a:avLst/>
              </a:prstGeom>
              <a:noFill/>
              <a:ln w="254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17" name="tfo">
                <a:extLst>
                  <a:ext uri="{FF2B5EF4-FFF2-40B4-BE49-F238E27FC236}">
                    <a16:creationId xmlns:a16="http://schemas.microsoft.com/office/drawing/2014/main" id="{4C807FFA-8855-15C2-0E89-CBC1BE30BFEB}"/>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grpSp>
      <p:grpSp>
        <p:nvGrpSpPr>
          <p:cNvPr id="28" name="Group">
            <a:extLst>
              <a:ext uri="{FF2B5EF4-FFF2-40B4-BE49-F238E27FC236}">
                <a16:creationId xmlns:a16="http://schemas.microsoft.com/office/drawing/2014/main" id="{FA522893-3D1B-797A-4CF3-3B3A667F6996}"/>
              </a:ext>
            </a:extLst>
          </p:cNvPr>
          <p:cNvGrpSpPr/>
          <p:nvPr/>
        </p:nvGrpSpPr>
        <p:grpSpPr>
          <a:xfrm>
            <a:off x="6857172" y="2490020"/>
            <a:ext cx="888612" cy="2442378"/>
            <a:chOff x="0" y="0"/>
            <a:chExt cx="1777223" cy="4884754"/>
          </a:xfrm>
        </p:grpSpPr>
        <p:sp>
          <p:nvSpPr>
            <p:cNvPr id="29" name="Connection Line">
              <a:extLst>
                <a:ext uri="{FF2B5EF4-FFF2-40B4-BE49-F238E27FC236}">
                  <a16:creationId xmlns:a16="http://schemas.microsoft.com/office/drawing/2014/main" id="{E2FC441C-FCBF-64AB-A5B7-7BAF87B616E8}"/>
                </a:ext>
              </a:extLst>
            </p:cNvPr>
            <p:cNvSpPr/>
            <p:nvPr/>
          </p:nvSpPr>
          <p:spPr>
            <a:xfrm>
              <a:off x="966944" y="13287"/>
              <a:ext cx="810279" cy="916039"/>
            </a:xfrm>
            <a:custGeom>
              <a:avLst/>
              <a:gdLst/>
              <a:ahLst/>
              <a:cxnLst>
                <a:cxn ang="0">
                  <a:pos x="wd2" y="hd2"/>
                </a:cxn>
                <a:cxn ang="5400000">
                  <a:pos x="wd2" y="hd2"/>
                </a:cxn>
                <a:cxn ang="10800000">
                  <a:pos x="wd2" y="hd2"/>
                </a:cxn>
                <a:cxn ang="16200000">
                  <a:pos x="wd2" y="hd2"/>
                </a:cxn>
              </a:cxnLst>
              <a:rect l="0" t="0" r="r" b="b"/>
              <a:pathLst>
                <a:path w="20837" h="21600" extrusionOk="0">
                  <a:moveTo>
                    <a:pt x="66" y="21600"/>
                  </a:moveTo>
                  <a:cubicBezTo>
                    <a:pt x="-763" y="9726"/>
                    <a:pt x="6161" y="2526"/>
                    <a:pt x="20837"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0" name="Connection Line">
              <a:extLst>
                <a:ext uri="{FF2B5EF4-FFF2-40B4-BE49-F238E27FC236}">
                  <a16:creationId xmlns:a16="http://schemas.microsoft.com/office/drawing/2014/main" id="{E63E2554-4D78-BBBD-1881-5EA946A2ED68}"/>
                </a:ext>
              </a:extLst>
            </p:cNvPr>
            <p:cNvSpPr/>
            <p:nvPr/>
          </p:nvSpPr>
          <p:spPr>
            <a:xfrm>
              <a:off x="672665" y="13287"/>
              <a:ext cx="1007139" cy="1860823"/>
            </a:xfrm>
            <a:custGeom>
              <a:avLst/>
              <a:gdLst/>
              <a:ahLst/>
              <a:cxnLst>
                <a:cxn ang="0">
                  <a:pos x="wd2" y="hd2"/>
                </a:cxn>
                <a:cxn ang="5400000">
                  <a:pos x="wd2" y="hd2"/>
                </a:cxn>
                <a:cxn ang="10800000">
                  <a:pos x="wd2" y="hd2"/>
                </a:cxn>
                <a:cxn ang="16200000">
                  <a:pos x="wd2" y="hd2"/>
                </a:cxn>
              </a:cxnLst>
              <a:rect l="0" t="0" r="r" b="b"/>
              <a:pathLst>
                <a:path w="17774" h="21600" extrusionOk="0">
                  <a:moveTo>
                    <a:pt x="2914" y="21600"/>
                  </a:moveTo>
                  <a:cubicBezTo>
                    <a:pt x="-3826" y="10475"/>
                    <a:pt x="1127" y="3275"/>
                    <a:pt x="17774"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1" name="Connection Line">
              <a:extLst>
                <a:ext uri="{FF2B5EF4-FFF2-40B4-BE49-F238E27FC236}">
                  <a16:creationId xmlns:a16="http://schemas.microsoft.com/office/drawing/2014/main" id="{3BD1292D-43F2-288C-F316-7CA00B07CF87}"/>
                </a:ext>
              </a:extLst>
            </p:cNvPr>
            <p:cNvSpPr/>
            <p:nvPr/>
          </p:nvSpPr>
          <p:spPr>
            <a:xfrm>
              <a:off x="165115" y="0"/>
              <a:ext cx="1525248" cy="3829301"/>
            </a:xfrm>
            <a:custGeom>
              <a:avLst/>
              <a:gdLst/>
              <a:ahLst/>
              <a:cxnLst>
                <a:cxn ang="0">
                  <a:pos x="wd2" y="hd2"/>
                </a:cxn>
                <a:cxn ang="5400000">
                  <a:pos x="wd2" y="hd2"/>
                </a:cxn>
                <a:cxn ang="10800000">
                  <a:pos x="wd2" y="hd2"/>
                </a:cxn>
                <a:cxn ang="16200000">
                  <a:pos x="wd2" y="hd2"/>
                </a:cxn>
              </a:cxnLst>
              <a:rect l="0" t="0" r="r" b="b"/>
              <a:pathLst>
                <a:path w="16355" h="21600" extrusionOk="0">
                  <a:moveTo>
                    <a:pt x="10600" y="21600"/>
                  </a:moveTo>
                  <a:cubicBezTo>
                    <a:pt x="-5245" y="11739"/>
                    <a:pt x="-3327" y="4539"/>
                    <a:pt x="16355"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2" name="Connection Line">
              <a:extLst>
                <a:ext uri="{FF2B5EF4-FFF2-40B4-BE49-F238E27FC236}">
                  <a16:creationId xmlns:a16="http://schemas.microsoft.com/office/drawing/2014/main" id="{B7C0D74F-EB0C-2FF5-50AE-7F5558156677}"/>
                </a:ext>
              </a:extLst>
            </p:cNvPr>
            <p:cNvSpPr/>
            <p:nvPr/>
          </p:nvSpPr>
          <p:spPr>
            <a:xfrm>
              <a:off x="0" y="12436"/>
              <a:ext cx="1615390" cy="4872318"/>
            </a:xfrm>
            <a:custGeom>
              <a:avLst/>
              <a:gdLst/>
              <a:ahLst/>
              <a:cxnLst>
                <a:cxn ang="0">
                  <a:pos x="wd2" y="hd2"/>
                </a:cxn>
                <a:cxn ang="5400000">
                  <a:pos x="wd2" y="hd2"/>
                </a:cxn>
                <a:cxn ang="10800000">
                  <a:pos x="wd2" y="hd2"/>
                </a:cxn>
                <a:cxn ang="16200000">
                  <a:pos x="wd2" y="hd2"/>
                </a:cxn>
              </a:cxnLst>
              <a:rect l="0" t="0" r="r" b="b"/>
              <a:pathLst>
                <a:path w="16294" h="21600" extrusionOk="0">
                  <a:moveTo>
                    <a:pt x="11717" y="21600"/>
                  </a:moveTo>
                  <a:cubicBezTo>
                    <a:pt x="-5306" y="11174"/>
                    <a:pt x="-3780" y="3974"/>
                    <a:pt x="16294"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3" name="rfx">
              <a:extLst>
                <a:ext uri="{FF2B5EF4-FFF2-40B4-BE49-F238E27FC236}">
                  <a16:creationId xmlns:a16="http://schemas.microsoft.com/office/drawing/2014/main" id="{26FF2DC1-21A6-B092-DD75-525BD4DC9486}"/>
                </a:ext>
              </a:extLst>
            </p:cNvPr>
            <p:cNvSpPr txBox="1"/>
            <p:nvPr/>
          </p:nvSpPr>
          <p:spPr>
            <a:xfrm>
              <a:off x="141540" y="259880"/>
              <a:ext cx="564260" cy="4103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lang="en-US" sz="1000">
                  <a:solidFill>
                    <a:schemeClr val="accent4"/>
                  </a:solidFill>
                  <a:latin typeface="Menlo" panose="020B0609030804020204" pitchFamily="49" charset="0"/>
                  <a:ea typeface="Menlo" panose="020B0609030804020204" pitchFamily="49" charset="0"/>
                  <a:cs typeface="Menlo" panose="020B0609030804020204" pitchFamily="49" charset="0"/>
                </a:rPr>
                <a:t>rfx</a:t>
              </a:r>
            </a:p>
          </p:txBody>
        </p:sp>
      </p:grpSp>
      <p:grpSp>
        <p:nvGrpSpPr>
          <p:cNvPr id="34" name="Group">
            <a:extLst>
              <a:ext uri="{FF2B5EF4-FFF2-40B4-BE49-F238E27FC236}">
                <a16:creationId xmlns:a16="http://schemas.microsoft.com/office/drawing/2014/main" id="{B6BE036C-EAB6-4863-2CFE-42852A305C80}"/>
              </a:ext>
            </a:extLst>
          </p:cNvPr>
          <p:cNvGrpSpPr/>
          <p:nvPr/>
        </p:nvGrpSpPr>
        <p:grpSpPr>
          <a:xfrm>
            <a:off x="6767989" y="3170938"/>
            <a:ext cx="1045113" cy="2288116"/>
            <a:chOff x="286531" y="0"/>
            <a:chExt cx="2090225" cy="4576230"/>
          </a:xfrm>
        </p:grpSpPr>
        <p:sp>
          <p:nvSpPr>
            <p:cNvPr id="35" name="Connection Line">
              <a:extLst>
                <a:ext uri="{FF2B5EF4-FFF2-40B4-BE49-F238E27FC236}">
                  <a16:creationId xmlns:a16="http://schemas.microsoft.com/office/drawing/2014/main" id="{D45251F9-E6EB-E097-DC7D-3E265087748A}"/>
                </a:ext>
              </a:extLst>
            </p:cNvPr>
            <p:cNvSpPr/>
            <p:nvPr/>
          </p:nvSpPr>
          <p:spPr>
            <a:xfrm>
              <a:off x="354993" y="0"/>
              <a:ext cx="2010771" cy="4572562"/>
            </a:xfrm>
            <a:custGeom>
              <a:avLst/>
              <a:gdLst/>
              <a:ahLst/>
              <a:cxnLst>
                <a:cxn ang="0">
                  <a:pos x="wd2" y="hd2"/>
                </a:cxn>
                <a:cxn ang="5400000">
                  <a:pos x="wd2" y="hd2"/>
                </a:cxn>
                <a:cxn ang="10800000">
                  <a:pos x="wd2" y="hd2"/>
                </a:cxn>
                <a:cxn ang="16200000">
                  <a:pos x="wd2" y="hd2"/>
                </a:cxn>
              </a:cxnLst>
              <a:rect l="0" t="0" r="r" b="b"/>
              <a:pathLst>
                <a:path w="16523" h="21600" extrusionOk="0">
                  <a:moveTo>
                    <a:pt x="16523" y="21600"/>
                  </a:moveTo>
                  <a:cubicBezTo>
                    <a:pt x="-2429" y="16433"/>
                    <a:pt x="-5077" y="9233"/>
                    <a:pt x="8579" y="0"/>
                  </a:cubicBezTo>
                </a:path>
              </a:pathLst>
            </a:custGeom>
            <a:noFill/>
            <a:ln w="38100" cap="flat">
              <a:solidFill>
                <a:schemeClr val="accent4"/>
              </a:solidFill>
              <a:prstDash val="dash"/>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6" name="Connection Line">
              <a:extLst>
                <a:ext uri="{FF2B5EF4-FFF2-40B4-BE49-F238E27FC236}">
                  <a16:creationId xmlns:a16="http://schemas.microsoft.com/office/drawing/2014/main" id="{C69BE5FB-A2FE-119C-AFB9-3E4596BD3728}"/>
                </a:ext>
              </a:extLst>
            </p:cNvPr>
            <p:cNvSpPr/>
            <p:nvPr/>
          </p:nvSpPr>
          <p:spPr>
            <a:xfrm>
              <a:off x="493235" y="897126"/>
              <a:ext cx="1883522" cy="3650732"/>
            </a:xfrm>
            <a:custGeom>
              <a:avLst/>
              <a:gdLst/>
              <a:ahLst/>
              <a:cxnLst>
                <a:cxn ang="0">
                  <a:pos x="wd2" y="hd2"/>
                </a:cxn>
                <a:cxn ang="5400000">
                  <a:pos x="wd2" y="hd2"/>
                </a:cxn>
                <a:cxn ang="10800000">
                  <a:pos x="wd2" y="hd2"/>
                </a:cxn>
                <a:cxn ang="16200000">
                  <a:pos x="wd2" y="hd2"/>
                </a:cxn>
              </a:cxnLst>
              <a:rect l="0" t="0" r="r" b="b"/>
              <a:pathLst>
                <a:path w="16701" h="21600" extrusionOk="0">
                  <a:moveTo>
                    <a:pt x="16701" y="21600"/>
                  </a:moveTo>
                  <a:cubicBezTo>
                    <a:pt x="-1709" y="16399"/>
                    <a:pt x="-4899" y="9199"/>
                    <a:pt x="7132" y="0"/>
                  </a:cubicBezTo>
                </a:path>
              </a:pathLst>
            </a:custGeom>
            <a:noFill/>
            <a:ln w="38100" cap="flat">
              <a:solidFill>
                <a:schemeClr val="accent4"/>
              </a:solidFill>
              <a:prstDash val="dash"/>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7" name="Connection Line">
              <a:extLst>
                <a:ext uri="{FF2B5EF4-FFF2-40B4-BE49-F238E27FC236}">
                  <a16:creationId xmlns:a16="http://schemas.microsoft.com/office/drawing/2014/main" id="{F33E3819-7A1B-BDD8-BA40-E2553D0D85DD}"/>
                </a:ext>
              </a:extLst>
            </p:cNvPr>
            <p:cNvSpPr/>
            <p:nvPr/>
          </p:nvSpPr>
          <p:spPr>
            <a:xfrm>
              <a:off x="1037613" y="2742932"/>
              <a:ext cx="1294654" cy="1757987"/>
            </a:xfrm>
            <a:custGeom>
              <a:avLst/>
              <a:gdLst/>
              <a:ahLst/>
              <a:cxnLst>
                <a:cxn ang="0">
                  <a:pos x="wd2" y="hd2"/>
                </a:cxn>
                <a:cxn ang="5400000">
                  <a:pos x="wd2" y="hd2"/>
                </a:cxn>
                <a:cxn ang="10800000">
                  <a:pos x="wd2" y="hd2"/>
                </a:cxn>
                <a:cxn ang="16200000">
                  <a:pos x="wd2" y="hd2"/>
                </a:cxn>
              </a:cxnLst>
              <a:rect l="0" t="0" r="r" b="b"/>
              <a:pathLst>
                <a:path w="16620" h="21600" extrusionOk="0">
                  <a:moveTo>
                    <a:pt x="16620" y="21600"/>
                  </a:moveTo>
                  <a:cubicBezTo>
                    <a:pt x="-2018" y="13907"/>
                    <a:pt x="-4980" y="6707"/>
                    <a:pt x="7735" y="0"/>
                  </a:cubicBezTo>
                </a:path>
              </a:pathLst>
            </a:custGeom>
            <a:noFill/>
            <a:ln w="38100" cap="flat">
              <a:solidFill>
                <a:schemeClr val="accent4"/>
              </a:solidFill>
              <a:prstDash val="dash"/>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8" name="Connection Line">
              <a:extLst>
                <a:ext uri="{FF2B5EF4-FFF2-40B4-BE49-F238E27FC236}">
                  <a16:creationId xmlns:a16="http://schemas.microsoft.com/office/drawing/2014/main" id="{6A6BED23-CDDE-5FD5-5756-855C838A4BC5}"/>
                </a:ext>
              </a:extLst>
            </p:cNvPr>
            <p:cNvSpPr/>
            <p:nvPr/>
          </p:nvSpPr>
          <p:spPr>
            <a:xfrm>
              <a:off x="1721788" y="3784509"/>
              <a:ext cx="617189" cy="771705"/>
            </a:xfrm>
            <a:custGeom>
              <a:avLst/>
              <a:gdLst/>
              <a:ahLst/>
              <a:cxnLst>
                <a:cxn ang="0">
                  <a:pos x="wd2" y="hd2"/>
                </a:cxn>
                <a:cxn ang="5400000">
                  <a:pos x="wd2" y="hd2"/>
                </a:cxn>
                <a:cxn ang="10800000">
                  <a:pos x="wd2" y="hd2"/>
                </a:cxn>
                <a:cxn ang="16200000">
                  <a:pos x="wd2" y="hd2"/>
                </a:cxn>
              </a:cxnLst>
              <a:rect l="0" t="0" r="r" b="b"/>
              <a:pathLst>
                <a:path w="17881" h="21600" extrusionOk="0">
                  <a:moveTo>
                    <a:pt x="17881" y="21600"/>
                  </a:moveTo>
                  <a:cubicBezTo>
                    <a:pt x="1349" y="14799"/>
                    <a:pt x="-3719" y="7599"/>
                    <a:pt x="2676"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9" name="rfx">
              <a:extLst>
                <a:ext uri="{FF2B5EF4-FFF2-40B4-BE49-F238E27FC236}">
                  <a16:creationId xmlns:a16="http://schemas.microsoft.com/office/drawing/2014/main" id="{F2735860-1587-4DD0-E715-A076499228F8}"/>
                </a:ext>
              </a:extLst>
            </p:cNvPr>
            <p:cNvSpPr/>
            <p:nvPr/>
          </p:nvSpPr>
          <p:spPr>
            <a:xfrm>
              <a:off x="286531" y="330623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lang="en-US" sz="1200">
                  <a:solidFill>
                    <a:schemeClr val="accent4"/>
                  </a:solidFill>
                  <a:latin typeface="Menlo" panose="020B0609030804020204" pitchFamily="49" charset="0"/>
                  <a:ea typeface="Menlo" panose="020B0609030804020204" pitchFamily="49" charset="0"/>
                  <a:cs typeface="Menlo" panose="020B0609030804020204" pitchFamily="49" charset="0"/>
                </a:rPr>
                <a:t>rfx</a:t>
              </a:r>
            </a:p>
          </p:txBody>
        </p:sp>
      </p:grpSp>
      <p:sp>
        <p:nvSpPr>
          <p:cNvPr id="40" name="Microarchitectural execution">
            <a:extLst>
              <a:ext uri="{FF2B5EF4-FFF2-40B4-BE49-F238E27FC236}">
                <a16:creationId xmlns:a16="http://schemas.microsoft.com/office/drawing/2014/main" id="{53974212-282B-F539-7D88-3BD979015D6E}"/>
              </a:ext>
            </a:extLst>
          </p:cNvPr>
          <p:cNvSpPr txBox="1"/>
          <p:nvPr/>
        </p:nvSpPr>
        <p:spPr>
          <a:xfrm>
            <a:off x="6629141" y="1990924"/>
            <a:ext cx="2891817"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0"/>
            </a:lvl1pPr>
          </a:lstStyle>
          <a:p>
            <a:pPr algn="ctr" defTabSz="412750" hangingPunct="0"/>
            <a:r>
              <a:rPr sz="1500" b="1" kern="0">
                <a:solidFill>
                  <a:srgbClr val="000000"/>
                </a:solidFill>
                <a:latin typeface="Gill Sans" panose="020B0502020104020203" pitchFamily="34" charset="-79"/>
                <a:ea typeface="Helvetica Neue"/>
                <a:cs typeface="Gill Sans" panose="020B0502020104020203" pitchFamily="34" charset="-79"/>
                <a:sym typeface="Helvetica Neue"/>
              </a:rPr>
              <a:t>Microarchitectural execution</a:t>
            </a:r>
          </a:p>
        </p:txBody>
      </p:sp>
      <p:sp>
        <p:nvSpPr>
          <p:cNvPr id="62" name="LD r0, [&amp;idx]…">
            <a:extLst>
              <a:ext uri="{FF2B5EF4-FFF2-40B4-BE49-F238E27FC236}">
                <a16:creationId xmlns:a16="http://schemas.microsoft.com/office/drawing/2014/main" id="{5CBD58B3-37AB-CE65-7085-3AD6AB79DD3F}"/>
              </a:ext>
            </a:extLst>
          </p:cNvPr>
          <p:cNvSpPr/>
          <p:nvPr/>
        </p:nvSpPr>
        <p:spPr>
          <a:xfrm>
            <a:off x="2629786" y="4010913"/>
            <a:ext cx="635001" cy="635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r0, [&amp;</a:t>
            </a:r>
            <a:r>
              <a:rPr sz="1300" kern="0" err="1">
                <a:solidFill>
                  <a:srgbClr val="000000"/>
                </a:solidFill>
                <a:latin typeface="Menlo Regular"/>
                <a:ea typeface="Menlo Regular"/>
                <a:cs typeface="Menlo Regular"/>
                <a:sym typeface="Menlo Regular"/>
              </a:rPr>
              <a:t>idx</a:t>
            </a:r>
            <a:r>
              <a:rPr sz="1300" kern="0">
                <a:solidFill>
                  <a:srgbClr val="000000"/>
                </a:solidFill>
                <a:latin typeface="Menlo Regular"/>
                <a:ea typeface="Menlo Regular"/>
                <a:cs typeface="Menlo Regular"/>
                <a:sym typeface="Menlo Regular"/>
              </a:rPr>
              <a:t>]</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r1, [&amp;</a:t>
            </a:r>
            <a:r>
              <a:rPr sz="1300" kern="0" err="1">
                <a:solidFill>
                  <a:srgbClr val="000000"/>
                </a:solidFill>
                <a:latin typeface="Menlo Regular"/>
                <a:ea typeface="Menlo Regular"/>
                <a:cs typeface="Menlo Regular"/>
                <a:sym typeface="Menlo Regular"/>
              </a:rPr>
              <a:t>A_size</a:t>
            </a:r>
            <a:r>
              <a:rPr sz="1300" kern="0">
                <a:solidFill>
                  <a:srgbClr val="000000"/>
                </a:solidFill>
                <a:latin typeface="Menlo Regular"/>
                <a:ea typeface="Menlo Regular"/>
                <a:cs typeface="Menlo Regular"/>
                <a:sym typeface="Menlo Regular"/>
              </a:rPr>
              <a:t>]</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BR r0 &gt;= r1, end</a:t>
            </a:r>
          </a:p>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a:t>
            </a:r>
            <a:r>
              <a:rPr sz="1300" kern="0">
                <a:solidFill>
                  <a:srgbClr val="FFFFFF"/>
                </a:solidFill>
                <a:latin typeface="Menlo Regular"/>
                <a:ea typeface="Menlo Regular"/>
                <a:cs typeface="Menlo Regular"/>
                <a:sym typeface="Menlo Regular"/>
              </a:rPr>
              <a:t>LD r2, [array1+r0]</a:t>
            </a:r>
          </a:p>
          <a:p>
            <a:pPr defTabSz="412750" hangingPunct="0">
              <a:lnSpc>
                <a:spcPct val="250000"/>
              </a:lnSpc>
              <a:defRPr sz="2600" b="0">
                <a:solidFill>
                  <a:srgbClr val="FFFFFF"/>
                </a:solidFill>
                <a:latin typeface="Menlo Regular"/>
                <a:ea typeface="Menlo Regular"/>
                <a:cs typeface="Menlo Regular"/>
                <a:sym typeface="Menlo Regular"/>
              </a:defRPr>
            </a:pPr>
            <a:r>
              <a:rPr sz="1300" kern="0">
                <a:solidFill>
                  <a:srgbClr val="FFFFFF"/>
                </a:solidFill>
                <a:latin typeface="Menlo Regular"/>
                <a:ea typeface="Menlo Regular"/>
                <a:cs typeface="Menlo Regular"/>
                <a:sym typeface="Menlo Regular"/>
              </a:rPr>
              <a:t>  LD r3, [array2+r2]</a:t>
            </a:r>
          </a:p>
        </p:txBody>
      </p:sp>
      <mc:AlternateContent xmlns:mc="http://schemas.openxmlformats.org/markup-compatibility/2006" xmlns:a14="http://schemas.microsoft.com/office/drawing/2010/main">
        <mc:Choice Requires="a14">
          <p:sp>
            <p:nvSpPr>
              <p:cNvPr id="63" name="Equation">
                <a:extLst>
                  <a:ext uri="{FF2B5EF4-FFF2-40B4-BE49-F238E27FC236}">
                    <a16:creationId xmlns:a16="http://schemas.microsoft.com/office/drawing/2014/main" id="{F4A0DE9E-D8A7-7CE0-86D7-AA651723BA4B}"/>
                  </a:ext>
                </a:extLst>
              </p:cNvPr>
              <p:cNvSpPr txBox="1"/>
              <p:nvPr/>
            </p:nvSpPr>
            <p:spPr>
              <a:xfrm>
                <a:off x="3202192" y="2399403"/>
                <a:ext cx="314189" cy="40011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63" name="Equation">
                <a:extLst>
                  <a:ext uri="{FF2B5EF4-FFF2-40B4-BE49-F238E27FC236}">
                    <a16:creationId xmlns:a16="http://schemas.microsoft.com/office/drawing/2014/main" id="{F4A0DE9E-D8A7-7CE0-86D7-AA651723BA4B}"/>
                  </a:ext>
                </a:extLst>
              </p:cNvPr>
              <p:cNvSpPr txBox="1">
                <a:spLocks noRot="1" noChangeAspect="1" noMove="1" noResize="1" noEditPoints="1" noAdjustHandles="1" noChangeArrowheads="1" noChangeShapeType="1" noTextEdit="1"/>
              </p:cNvSpPr>
              <p:nvPr/>
            </p:nvSpPr>
            <p:spPr>
              <a:xfrm>
                <a:off x="3202192" y="2399403"/>
                <a:ext cx="314189" cy="400110"/>
              </a:xfrm>
              <a:prstGeom prst="rect">
                <a:avLst/>
              </a:prstGeom>
              <a:blipFill>
                <a:blip r:embed="rId7"/>
                <a:stretch>
                  <a:fillRect l="-20000" r="-20000" b="-625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Equation">
                <a:extLst>
                  <a:ext uri="{FF2B5EF4-FFF2-40B4-BE49-F238E27FC236}">
                    <a16:creationId xmlns:a16="http://schemas.microsoft.com/office/drawing/2014/main" id="{5CD8204F-2820-494B-34E3-D8A82F8E9D4E}"/>
                  </a:ext>
                </a:extLst>
              </p:cNvPr>
              <p:cNvSpPr txBox="1"/>
              <p:nvPr/>
            </p:nvSpPr>
            <p:spPr>
              <a:xfrm>
                <a:off x="3213387" y="5401307"/>
                <a:ext cx="314189" cy="40011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64" name="Equation">
                <a:extLst>
                  <a:ext uri="{FF2B5EF4-FFF2-40B4-BE49-F238E27FC236}">
                    <a16:creationId xmlns:a16="http://schemas.microsoft.com/office/drawing/2014/main" id="{5CD8204F-2820-494B-34E3-D8A82F8E9D4E}"/>
                  </a:ext>
                </a:extLst>
              </p:cNvPr>
              <p:cNvSpPr txBox="1">
                <a:spLocks noRot="1" noChangeAspect="1" noMove="1" noResize="1" noEditPoints="1" noAdjustHandles="1" noChangeArrowheads="1" noChangeShapeType="1" noTextEdit="1"/>
              </p:cNvSpPr>
              <p:nvPr/>
            </p:nvSpPr>
            <p:spPr>
              <a:xfrm>
                <a:off x="3213387" y="5401307"/>
                <a:ext cx="314189" cy="400110"/>
              </a:xfrm>
              <a:prstGeom prst="rect">
                <a:avLst/>
              </a:prstGeom>
              <a:blipFill>
                <a:blip r:embed="rId8"/>
                <a:stretch>
                  <a:fillRect l="-15385" r="-19231" b="-6250"/>
                </a:stretch>
              </a:blipFill>
              <a:ln w="12700" cap="flat">
                <a:noFill/>
                <a:miter lim="400000"/>
              </a:ln>
              <a:effectLst/>
            </p:spPr>
            <p:txBody>
              <a:bodyPr/>
              <a:lstStyle/>
              <a:p>
                <a:r>
                  <a:rPr lang="en-US">
                    <a:noFill/>
                  </a:rPr>
                  <a:t> </a:t>
                </a:r>
              </a:p>
            </p:txBody>
          </p:sp>
        </mc:Fallback>
      </mc:AlternateContent>
      <p:grpSp>
        <p:nvGrpSpPr>
          <p:cNvPr id="43" name="Group">
            <a:extLst>
              <a:ext uri="{FF2B5EF4-FFF2-40B4-BE49-F238E27FC236}">
                <a16:creationId xmlns:a16="http://schemas.microsoft.com/office/drawing/2014/main" id="{048D302C-7617-E696-76B8-5E0D504CB267}"/>
              </a:ext>
            </a:extLst>
          </p:cNvPr>
          <p:cNvGrpSpPr/>
          <p:nvPr/>
        </p:nvGrpSpPr>
        <p:grpSpPr>
          <a:xfrm>
            <a:off x="2674069" y="2835165"/>
            <a:ext cx="1408719" cy="2702003"/>
            <a:chOff x="320814" y="203199"/>
            <a:chExt cx="2817435" cy="5404001"/>
          </a:xfrm>
        </p:grpSpPr>
        <p:sp>
          <p:nvSpPr>
            <p:cNvPr id="60" name="Line">
              <a:extLst>
                <a:ext uri="{FF2B5EF4-FFF2-40B4-BE49-F238E27FC236}">
                  <a16:creationId xmlns:a16="http://schemas.microsoft.com/office/drawing/2014/main" id="{CB2289D2-AAE2-5C54-560F-49BF13903E07}"/>
                </a:ext>
              </a:extLst>
            </p:cNvPr>
            <p:cNvSpPr/>
            <p:nvPr/>
          </p:nvSpPr>
          <p:spPr>
            <a:xfrm flipH="1">
              <a:off x="1584747" y="1247228"/>
              <a:ext cx="2" cy="548639"/>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8" name="Line">
              <a:extLst>
                <a:ext uri="{FF2B5EF4-FFF2-40B4-BE49-F238E27FC236}">
                  <a16:creationId xmlns:a16="http://schemas.microsoft.com/office/drawing/2014/main" id="{F0330697-5B1B-F4C7-8F65-478BDA8BE86B}"/>
                </a:ext>
              </a:extLst>
            </p:cNvPr>
            <p:cNvSpPr/>
            <p:nvPr/>
          </p:nvSpPr>
          <p:spPr>
            <a:xfrm flipH="1">
              <a:off x="1584747" y="2160177"/>
              <a:ext cx="2" cy="548639"/>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7" name="Connection Line">
              <a:extLst>
                <a:ext uri="{FF2B5EF4-FFF2-40B4-BE49-F238E27FC236}">
                  <a16:creationId xmlns:a16="http://schemas.microsoft.com/office/drawing/2014/main" id="{BEE901E9-F9ED-0212-D7C4-269AD858DB85}"/>
                </a:ext>
              </a:extLst>
            </p:cNvPr>
            <p:cNvSpPr/>
            <p:nvPr/>
          </p:nvSpPr>
          <p:spPr>
            <a:xfrm>
              <a:off x="320814" y="2902699"/>
              <a:ext cx="1216137" cy="2704501"/>
            </a:xfrm>
            <a:custGeom>
              <a:avLst/>
              <a:gdLst/>
              <a:ahLst/>
              <a:cxnLst>
                <a:cxn ang="0">
                  <a:pos x="wd2" y="hd2"/>
                </a:cxn>
                <a:cxn ang="5400000">
                  <a:pos x="wd2" y="hd2"/>
                </a:cxn>
                <a:cxn ang="10800000">
                  <a:pos x="wd2" y="hd2"/>
                </a:cxn>
                <a:cxn ang="16200000">
                  <a:pos x="wd2" y="hd2"/>
                </a:cxn>
              </a:cxnLst>
              <a:rect l="0" t="0" r="r" b="b"/>
              <a:pathLst>
                <a:path w="16228" h="21600" extrusionOk="0">
                  <a:moveTo>
                    <a:pt x="13627" y="21600"/>
                  </a:moveTo>
                  <a:cubicBezTo>
                    <a:pt x="-5372" y="10417"/>
                    <a:pt x="-4505" y="3217"/>
                    <a:pt x="16228" y="0"/>
                  </a:cubicBezTo>
                </a:path>
              </a:pathLst>
            </a:custGeom>
            <a:noFill/>
            <a:ln w="38100" cap="flat">
              <a:solidFill>
                <a:schemeClr val="accent3"/>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grpSp>
          <p:nvGrpSpPr>
            <p:cNvPr id="53" name="Group">
              <a:extLst>
                <a:ext uri="{FF2B5EF4-FFF2-40B4-BE49-F238E27FC236}">
                  <a16:creationId xmlns:a16="http://schemas.microsoft.com/office/drawing/2014/main" id="{3DC3C37B-9442-7E8D-6079-03D3F865A061}"/>
                </a:ext>
              </a:extLst>
            </p:cNvPr>
            <p:cNvGrpSpPr/>
            <p:nvPr/>
          </p:nvGrpSpPr>
          <p:grpSpPr>
            <a:xfrm>
              <a:off x="1584747" y="203199"/>
              <a:ext cx="1553502" cy="1270002"/>
              <a:chOff x="50982" y="203199"/>
              <a:chExt cx="1553500" cy="1270001"/>
            </a:xfrm>
          </p:grpSpPr>
          <p:sp>
            <p:nvSpPr>
              <p:cNvPr id="54" name="Line">
                <a:extLst>
                  <a:ext uri="{FF2B5EF4-FFF2-40B4-BE49-F238E27FC236}">
                    <a16:creationId xmlns:a16="http://schemas.microsoft.com/office/drawing/2014/main" id="{78F3482C-929D-ACD0-CF81-FCC3FE487ADB}"/>
                  </a:ext>
                </a:extLst>
              </p:cNvPr>
              <p:cNvSpPr/>
              <p:nvPr/>
            </p:nvSpPr>
            <p:spPr>
              <a:xfrm flipH="1">
                <a:off x="50982" y="218089"/>
                <a:ext cx="2" cy="548639"/>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5" name="po">
                <a:extLst>
                  <a:ext uri="{FF2B5EF4-FFF2-40B4-BE49-F238E27FC236}">
                    <a16:creationId xmlns:a16="http://schemas.microsoft.com/office/drawing/2014/main" id="{DE23FEB8-F8CA-666B-B02D-E34EA60B1874}"/>
                  </a:ext>
                </a:extLst>
              </p:cNvPr>
              <p:cNvSpPr/>
              <p:nvPr/>
            </p:nvSpPr>
            <p:spPr>
              <a:xfrm>
                <a:off x="334481" y="2031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endParaRPr sz="1000" b="1" kern="0">
                  <a:solidFill>
                    <a:srgbClr val="000000"/>
                  </a:solidFill>
                </a:endParaRPr>
              </a:p>
            </p:txBody>
          </p:sp>
        </p:grpSp>
      </p:grpSp>
      <p:grpSp>
        <p:nvGrpSpPr>
          <p:cNvPr id="44" name="Group">
            <a:extLst>
              <a:ext uri="{FF2B5EF4-FFF2-40B4-BE49-F238E27FC236}">
                <a16:creationId xmlns:a16="http://schemas.microsoft.com/office/drawing/2014/main" id="{53433A40-B1EA-8FA5-B79B-7260F3480395}"/>
              </a:ext>
            </a:extLst>
          </p:cNvPr>
          <p:cNvGrpSpPr/>
          <p:nvPr/>
        </p:nvGrpSpPr>
        <p:grpSpPr>
          <a:xfrm>
            <a:off x="2127699" y="2491070"/>
            <a:ext cx="1036528" cy="3061710"/>
            <a:chOff x="0" y="0"/>
            <a:chExt cx="2073053" cy="6123417"/>
          </a:xfrm>
        </p:grpSpPr>
        <p:sp>
          <p:nvSpPr>
            <p:cNvPr id="46" name="Connection Line">
              <a:extLst>
                <a:ext uri="{FF2B5EF4-FFF2-40B4-BE49-F238E27FC236}">
                  <a16:creationId xmlns:a16="http://schemas.microsoft.com/office/drawing/2014/main" id="{D7DFA73F-EC90-C6AF-53C6-E2F17E83B627}"/>
                </a:ext>
              </a:extLst>
            </p:cNvPr>
            <p:cNvSpPr/>
            <p:nvPr/>
          </p:nvSpPr>
          <p:spPr>
            <a:xfrm>
              <a:off x="1172386" y="0"/>
              <a:ext cx="810280" cy="916039"/>
            </a:xfrm>
            <a:custGeom>
              <a:avLst/>
              <a:gdLst/>
              <a:ahLst/>
              <a:cxnLst>
                <a:cxn ang="0">
                  <a:pos x="wd2" y="hd2"/>
                </a:cxn>
                <a:cxn ang="5400000">
                  <a:pos x="wd2" y="hd2"/>
                </a:cxn>
                <a:cxn ang="10800000">
                  <a:pos x="wd2" y="hd2"/>
                </a:cxn>
                <a:cxn ang="16200000">
                  <a:pos x="wd2" y="hd2"/>
                </a:cxn>
              </a:cxnLst>
              <a:rect l="0" t="0" r="r" b="b"/>
              <a:pathLst>
                <a:path w="20837" h="21600" extrusionOk="0">
                  <a:moveTo>
                    <a:pt x="66" y="21600"/>
                  </a:moveTo>
                  <a:cubicBezTo>
                    <a:pt x="-763" y="9726"/>
                    <a:pt x="6161" y="2526"/>
                    <a:pt x="20837" y="0"/>
                  </a:cubicBezTo>
                </a:path>
              </a:pathLst>
            </a:custGeom>
            <a:noFill/>
            <a:ln w="38100" cap="flat">
              <a:solidFill>
                <a:schemeClr val="accent6"/>
              </a:solidFill>
              <a:prstDash val="solid"/>
              <a:miter lim="400000"/>
              <a:headEnd type="triangle" w="med" len="med"/>
            </a:ln>
            <a:effectLst/>
          </p:spPr>
          <p:txBody>
            <a:bodyPr/>
            <a:lstStyle/>
            <a:p>
              <a:pPr algn="ctr" defTabSz="412750" hangingPunct="0"/>
              <a:endParaRPr sz="1500" b="1" kern="0">
                <a:solidFill>
                  <a:schemeClr val="accent6"/>
                </a:solidFill>
                <a:latin typeface="Helvetica Neue"/>
                <a:ea typeface="Helvetica Neue"/>
                <a:cs typeface="Helvetica Neue"/>
                <a:sym typeface="Helvetica Neue"/>
              </a:endParaRPr>
            </a:p>
          </p:txBody>
        </p:sp>
        <p:sp>
          <p:nvSpPr>
            <p:cNvPr id="47" name="Connection Line">
              <a:extLst>
                <a:ext uri="{FF2B5EF4-FFF2-40B4-BE49-F238E27FC236}">
                  <a16:creationId xmlns:a16="http://schemas.microsoft.com/office/drawing/2014/main" id="{C9C2D133-E669-A0BC-09AC-F43F7EC3F7C3}"/>
                </a:ext>
              </a:extLst>
            </p:cNvPr>
            <p:cNvSpPr/>
            <p:nvPr/>
          </p:nvSpPr>
          <p:spPr>
            <a:xfrm>
              <a:off x="878108" y="0"/>
              <a:ext cx="1007139" cy="1860823"/>
            </a:xfrm>
            <a:custGeom>
              <a:avLst/>
              <a:gdLst/>
              <a:ahLst/>
              <a:cxnLst>
                <a:cxn ang="0">
                  <a:pos x="wd2" y="hd2"/>
                </a:cxn>
                <a:cxn ang="5400000">
                  <a:pos x="wd2" y="hd2"/>
                </a:cxn>
                <a:cxn ang="10800000">
                  <a:pos x="wd2" y="hd2"/>
                </a:cxn>
                <a:cxn ang="16200000">
                  <a:pos x="wd2" y="hd2"/>
                </a:cxn>
              </a:cxnLst>
              <a:rect l="0" t="0" r="r" b="b"/>
              <a:pathLst>
                <a:path w="17774" h="21600" extrusionOk="0">
                  <a:moveTo>
                    <a:pt x="2914" y="21600"/>
                  </a:moveTo>
                  <a:cubicBezTo>
                    <a:pt x="-3826" y="10475"/>
                    <a:pt x="1127" y="3275"/>
                    <a:pt x="17774" y="0"/>
                  </a:cubicBezTo>
                </a:path>
              </a:pathLst>
            </a:custGeom>
            <a:noFill/>
            <a:ln w="38100" cap="flat">
              <a:solidFill>
                <a:schemeClr val="accent6"/>
              </a:solidFill>
              <a:prstDash val="solid"/>
              <a:miter lim="400000"/>
              <a:headEnd type="triangle" w="med" len="med"/>
            </a:ln>
            <a:effectLst/>
          </p:spPr>
          <p:txBody>
            <a:bodyPr/>
            <a:lstStyle/>
            <a:p>
              <a:pPr algn="ctr" defTabSz="412750" hangingPunct="0"/>
              <a:endParaRPr sz="1500" b="1" kern="0">
                <a:solidFill>
                  <a:schemeClr val="accent6"/>
                </a:solidFill>
                <a:latin typeface="Helvetica Neue"/>
                <a:ea typeface="Helvetica Neue"/>
                <a:cs typeface="Helvetica Neue"/>
                <a:sym typeface="Helvetica Neue"/>
              </a:endParaRPr>
            </a:p>
          </p:txBody>
        </p:sp>
        <p:sp>
          <p:nvSpPr>
            <p:cNvPr id="49" name="Connection Line">
              <a:extLst>
                <a:ext uri="{FF2B5EF4-FFF2-40B4-BE49-F238E27FC236}">
                  <a16:creationId xmlns:a16="http://schemas.microsoft.com/office/drawing/2014/main" id="{109B03F2-BC9C-07EF-027F-89B39A20575B}"/>
                </a:ext>
              </a:extLst>
            </p:cNvPr>
            <p:cNvSpPr/>
            <p:nvPr/>
          </p:nvSpPr>
          <p:spPr>
            <a:xfrm>
              <a:off x="0" y="0"/>
              <a:ext cx="2073053" cy="6123417"/>
            </a:xfrm>
            <a:custGeom>
              <a:avLst/>
              <a:gdLst/>
              <a:ahLst/>
              <a:cxnLst>
                <a:cxn ang="0">
                  <a:pos x="wd2" y="hd2"/>
                </a:cxn>
                <a:cxn ang="5400000">
                  <a:pos x="wd2" y="hd2"/>
                </a:cxn>
                <a:cxn ang="10800000">
                  <a:pos x="wd2" y="hd2"/>
                </a:cxn>
                <a:cxn ang="16200000">
                  <a:pos x="wd2" y="hd2"/>
                </a:cxn>
              </a:cxnLst>
              <a:rect l="0" t="0" r="r" b="b"/>
              <a:pathLst>
                <a:path w="16212" h="21600" extrusionOk="0">
                  <a:moveTo>
                    <a:pt x="16212" y="21600"/>
                  </a:moveTo>
                  <a:cubicBezTo>
                    <a:pt x="-4809" y="11986"/>
                    <a:pt x="-5388" y="4786"/>
                    <a:pt x="14474" y="0"/>
                  </a:cubicBezTo>
                </a:path>
              </a:pathLst>
            </a:custGeom>
            <a:noFill/>
            <a:ln w="38100" cap="flat">
              <a:solidFill>
                <a:schemeClr val="accent6"/>
              </a:solidFill>
              <a:prstDash val="dash"/>
              <a:miter lim="400000"/>
              <a:headEnd type="triangle" w="med" len="med"/>
            </a:ln>
            <a:effectLst/>
          </p:spPr>
          <p:txBody>
            <a:bodyPr/>
            <a:lstStyle/>
            <a:p>
              <a:pPr algn="ctr" defTabSz="412750" hangingPunct="0"/>
              <a:endParaRPr sz="1500" b="1" kern="0">
                <a:solidFill>
                  <a:schemeClr val="accent6"/>
                </a:solidFill>
                <a:latin typeface="Helvetica Neue"/>
                <a:ea typeface="Helvetica Neue"/>
                <a:cs typeface="Helvetica Neue"/>
                <a:sym typeface="Helvetica Neue"/>
              </a:endParaRPr>
            </a:p>
          </p:txBody>
        </p:sp>
      </p:grpSp>
      <p:grpSp>
        <p:nvGrpSpPr>
          <p:cNvPr id="80" name="Group">
            <a:extLst>
              <a:ext uri="{FF2B5EF4-FFF2-40B4-BE49-F238E27FC236}">
                <a16:creationId xmlns:a16="http://schemas.microsoft.com/office/drawing/2014/main" id="{CADCA787-C8B3-ABBA-EA00-E6D1D932C5C4}"/>
              </a:ext>
            </a:extLst>
          </p:cNvPr>
          <p:cNvGrpSpPr/>
          <p:nvPr/>
        </p:nvGrpSpPr>
        <p:grpSpPr>
          <a:xfrm flipH="1">
            <a:off x="8272148" y="2490020"/>
            <a:ext cx="1637245" cy="2397378"/>
            <a:chOff x="-229652" y="0"/>
            <a:chExt cx="3274487" cy="4794755"/>
          </a:xfrm>
        </p:grpSpPr>
        <p:sp>
          <p:nvSpPr>
            <p:cNvPr id="81" name="Connection Line">
              <a:extLst>
                <a:ext uri="{FF2B5EF4-FFF2-40B4-BE49-F238E27FC236}">
                  <a16:creationId xmlns:a16="http://schemas.microsoft.com/office/drawing/2014/main" id="{B7FAD2B4-0C10-5C1F-5B84-BE258B93D305}"/>
                </a:ext>
              </a:extLst>
            </p:cNvPr>
            <p:cNvSpPr/>
            <p:nvPr/>
          </p:nvSpPr>
          <p:spPr>
            <a:xfrm>
              <a:off x="1868056" y="13287"/>
              <a:ext cx="1176779" cy="96935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134" y="9153"/>
                    <a:pt x="9334" y="1953"/>
                    <a:pt x="21600"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2" name="Connection Line">
              <a:extLst>
                <a:ext uri="{FF2B5EF4-FFF2-40B4-BE49-F238E27FC236}">
                  <a16:creationId xmlns:a16="http://schemas.microsoft.com/office/drawing/2014/main" id="{A0AFD64D-1C82-60EB-BA2E-E6E576440A79}"/>
                </a:ext>
              </a:extLst>
            </p:cNvPr>
            <p:cNvSpPr/>
            <p:nvPr/>
          </p:nvSpPr>
          <p:spPr>
            <a:xfrm>
              <a:off x="908278" y="13287"/>
              <a:ext cx="2039139" cy="1851768"/>
            </a:xfrm>
            <a:custGeom>
              <a:avLst/>
              <a:gdLst/>
              <a:ahLst/>
              <a:cxnLst>
                <a:cxn ang="0">
                  <a:pos x="wd2" y="hd2"/>
                </a:cxn>
                <a:cxn ang="5400000">
                  <a:pos x="wd2" y="hd2"/>
                </a:cxn>
                <a:cxn ang="10800000">
                  <a:pos x="wd2" y="hd2"/>
                </a:cxn>
                <a:cxn ang="16200000">
                  <a:pos x="wd2" y="hd2"/>
                </a:cxn>
              </a:cxnLst>
              <a:rect l="0" t="0" r="r" b="b"/>
              <a:pathLst>
                <a:path w="18587" h="21600" extrusionOk="0">
                  <a:moveTo>
                    <a:pt x="1491" y="21600"/>
                  </a:moveTo>
                  <a:cubicBezTo>
                    <a:pt x="-3013" y="13202"/>
                    <a:pt x="2686" y="6002"/>
                    <a:pt x="18587"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3" name="Connection Line">
              <a:extLst>
                <a:ext uri="{FF2B5EF4-FFF2-40B4-BE49-F238E27FC236}">
                  <a16:creationId xmlns:a16="http://schemas.microsoft.com/office/drawing/2014/main" id="{ACC5157E-A260-43A2-43DD-EEB4C2BE42CC}"/>
                </a:ext>
              </a:extLst>
            </p:cNvPr>
            <p:cNvSpPr/>
            <p:nvPr/>
          </p:nvSpPr>
          <p:spPr>
            <a:xfrm>
              <a:off x="244856" y="0"/>
              <a:ext cx="2713119" cy="3851951"/>
            </a:xfrm>
            <a:custGeom>
              <a:avLst/>
              <a:gdLst/>
              <a:ahLst/>
              <a:cxnLst>
                <a:cxn ang="0">
                  <a:pos x="wd2" y="hd2"/>
                </a:cxn>
                <a:cxn ang="5400000">
                  <a:pos x="wd2" y="hd2"/>
                </a:cxn>
                <a:cxn ang="10800000">
                  <a:pos x="wd2" y="hd2"/>
                </a:cxn>
                <a:cxn ang="16200000">
                  <a:pos x="wd2" y="hd2"/>
                </a:cxn>
              </a:cxnLst>
              <a:rect l="0" t="0" r="r" b="b"/>
              <a:pathLst>
                <a:path w="17357" h="21600" extrusionOk="0">
                  <a:moveTo>
                    <a:pt x="4059" y="21600"/>
                  </a:moveTo>
                  <a:cubicBezTo>
                    <a:pt x="-4243" y="11475"/>
                    <a:pt x="190" y="4275"/>
                    <a:pt x="17357"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4" name="Connection Line">
              <a:extLst>
                <a:ext uri="{FF2B5EF4-FFF2-40B4-BE49-F238E27FC236}">
                  <a16:creationId xmlns:a16="http://schemas.microsoft.com/office/drawing/2014/main" id="{43E2EF6D-4860-4556-AF70-0B245135D721}"/>
                </a:ext>
              </a:extLst>
            </p:cNvPr>
            <p:cNvSpPr/>
            <p:nvPr/>
          </p:nvSpPr>
          <p:spPr>
            <a:xfrm>
              <a:off x="-1" y="12436"/>
              <a:ext cx="2883003" cy="4782320"/>
            </a:xfrm>
            <a:custGeom>
              <a:avLst/>
              <a:gdLst/>
              <a:ahLst/>
              <a:cxnLst>
                <a:cxn ang="0">
                  <a:pos x="wd2" y="hd2"/>
                </a:cxn>
                <a:cxn ang="5400000">
                  <a:pos x="wd2" y="hd2"/>
                </a:cxn>
                <a:cxn ang="10800000">
                  <a:pos x="wd2" y="hd2"/>
                </a:cxn>
                <a:cxn ang="16200000">
                  <a:pos x="wd2" y="hd2"/>
                </a:cxn>
              </a:cxnLst>
              <a:rect l="0" t="0" r="r" b="b"/>
              <a:pathLst>
                <a:path w="17058" h="21600" extrusionOk="0">
                  <a:moveTo>
                    <a:pt x="5190" y="21600"/>
                  </a:moveTo>
                  <a:cubicBezTo>
                    <a:pt x="-4542" y="10721"/>
                    <a:pt x="-586" y="3521"/>
                    <a:pt x="17058" y="0"/>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5" name="cox">
              <a:extLst>
                <a:ext uri="{FF2B5EF4-FFF2-40B4-BE49-F238E27FC236}">
                  <a16:creationId xmlns:a16="http://schemas.microsoft.com/office/drawing/2014/main" id="{FA10C90B-A738-BB6C-B841-67F9F55D6E2F}"/>
                </a:ext>
              </a:extLst>
            </p:cNvPr>
            <p:cNvSpPr/>
            <p:nvPr/>
          </p:nvSpPr>
          <p:spPr>
            <a:xfrm flipH="1">
              <a:off x="-229653" y="39628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r>
                <a:rPr lang="en-US" sz="1200">
                  <a:solidFill>
                    <a:schemeClr val="accent4"/>
                  </a:solidFill>
                  <a:latin typeface="Menlo" panose="020B0609030804020204" pitchFamily="49" charset="0"/>
                  <a:ea typeface="Menlo" panose="020B0609030804020204" pitchFamily="49" charset="0"/>
                  <a:cs typeface="Menlo" panose="020B0609030804020204" pitchFamily="49" charset="0"/>
                </a:rPr>
                <a:t>cox</a:t>
              </a:r>
            </a:p>
          </p:txBody>
        </p:sp>
      </p:grpSp>
      <p:sp>
        <p:nvSpPr>
          <p:cNvPr id="97" name="TextBox 96">
            <a:extLst>
              <a:ext uri="{FF2B5EF4-FFF2-40B4-BE49-F238E27FC236}">
                <a16:creationId xmlns:a16="http://schemas.microsoft.com/office/drawing/2014/main" id="{8534E4D8-8123-D0D7-8F87-997EA52F4888}"/>
              </a:ext>
            </a:extLst>
          </p:cNvPr>
          <p:cNvSpPr txBox="1"/>
          <p:nvPr/>
        </p:nvSpPr>
        <p:spPr>
          <a:xfrm>
            <a:off x="2208499" y="2648142"/>
            <a:ext cx="370614" cy="276999"/>
          </a:xfrm>
          <a:prstGeom prst="rect">
            <a:avLst/>
          </a:prstGeom>
          <a:noFill/>
        </p:spPr>
        <p:txBody>
          <a:bodyPr wrap="none" rtlCol="0">
            <a:spAutoFit/>
          </a:bodyPr>
          <a:lstStyle/>
          <a:p>
            <a:r>
              <a:rPr lang="en-US" sz="1200">
                <a:solidFill>
                  <a:schemeClr val="accent6"/>
                </a:solidFill>
                <a:latin typeface="Menlo" panose="020B0609030804020204" pitchFamily="49" charset="0"/>
                <a:ea typeface="Menlo" panose="020B0609030804020204" pitchFamily="49" charset="0"/>
                <a:cs typeface="Menlo" panose="020B0609030804020204" pitchFamily="49" charset="0"/>
              </a:rPr>
              <a:t>rf</a:t>
            </a:r>
          </a:p>
        </p:txBody>
      </p:sp>
      <p:sp>
        <p:nvSpPr>
          <p:cNvPr id="99" name="TextBox 98">
            <a:extLst>
              <a:ext uri="{FF2B5EF4-FFF2-40B4-BE49-F238E27FC236}">
                <a16:creationId xmlns:a16="http://schemas.microsoft.com/office/drawing/2014/main" id="{A59CF2DB-7D56-6D60-CF49-1252A22B6F43}"/>
              </a:ext>
            </a:extLst>
          </p:cNvPr>
          <p:cNvSpPr txBox="1"/>
          <p:nvPr/>
        </p:nvSpPr>
        <p:spPr>
          <a:xfrm>
            <a:off x="3304554" y="2785035"/>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100" name="TextBox 99">
            <a:extLst>
              <a:ext uri="{FF2B5EF4-FFF2-40B4-BE49-F238E27FC236}">
                <a16:creationId xmlns:a16="http://schemas.microsoft.com/office/drawing/2014/main" id="{2DF75F1C-6A86-C256-F4F2-32B4F104FC67}"/>
              </a:ext>
            </a:extLst>
          </p:cNvPr>
          <p:cNvSpPr txBox="1"/>
          <p:nvPr/>
        </p:nvSpPr>
        <p:spPr>
          <a:xfrm>
            <a:off x="3303870" y="3285468"/>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101" name="TextBox 100">
            <a:extLst>
              <a:ext uri="{FF2B5EF4-FFF2-40B4-BE49-F238E27FC236}">
                <a16:creationId xmlns:a16="http://schemas.microsoft.com/office/drawing/2014/main" id="{81C67D18-CEB2-0A78-28D2-073C30C28B85}"/>
              </a:ext>
            </a:extLst>
          </p:cNvPr>
          <p:cNvSpPr txBox="1"/>
          <p:nvPr/>
        </p:nvSpPr>
        <p:spPr>
          <a:xfrm>
            <a:off x="3302078" y="3767599"/>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104" name="TextBox 103">
            <a:extLst>
              <a:ext uri="{FF2B5EF4-FFF2-40B4-BE49-F238E27FC236}">
                <a16:creationId xmlns:a16="http://schemas.microsoft.com/office/drawing/2014/main" id="{22AF224A-B596-8DC9-3042-403E1EF80587}"/>
              </a:ext>
            </a:extLst>
          </p:cNvPr>
          <p:cNvSpPr txBox="1"/>
          <p:nvPr/>
        </p:nvSpPr>
        <p:spPr>
          <a:xfrm>
            <a:off x="2389180" y="4328413"/>
            <a:ext cx="370614" cy="276999"/>
          </a:xfrm>
          <a:prstGeom prst="rect">
            <a:avLst/>
          </a:prstGeom>
          <a:noFill/>
        </p:spPr>
        <p:txBody>
          <a:bodyPr wrap="none" rtlCol="0">
            <a:spAutoFit/>
          </a:bodyPr>
          <a:lstStyle/>
          <a:p>
            <a:r>
              <a:rPr lang="en-US" sz="120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67" name="😇">
            <a:extLst>
              <a:ext uri="{FF2B5EF4-FFF2-40B4-BE49-F238E27FC236}">
                <a16:creationId xmlns:a16="http://schemas.microsoft.com/office/drawing/2014/main" id="{504C1624-A18B-A8EF-0644-18A59164A1CB}"/>
              </a:ext>
            </a:extLst>
          </p:cNvPr>
          <p:cNvSpPr txBox="1"/>
          <p:nvPr/>
        </p:nvSpPr>
        <p:spPr>
          <a:xfrm>
            <a:off x="7044526" y="3001022"/>
            <a:ext cx="359073" cy="3590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68" name="😈">
            <a:extLst>
              <a:ext uri="{FF2B5EF4-FFF2-40B4-BE49-F238E27FC236}">
                <a16:creationId xmlns:a16="http://schemas.microsoft.com/office/drawing/2014/main" id="{8B0E508E-22C3-311C-A1CB-82F6D89EF365}"/>
              </a:ext>
            </a:extLst>
          </p:cNvPr>
          <p:cNvSpPr txBox="1"/>
          <p:nvPr/>
        </p:nvSpPr>
        <p:spPr>
          <a:xfrm>
            <a:off x="7754896" y="5450263"/>
            <a:ext cx="359073" cy="3590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69" name="😇">
            <a:extLst>
              <a:ext uri="{FF2B5EF4-FFF2-40B4-BE49-F238E27FC236}">
                <a16:creationId xmlns:a16="http://schemas.microsoft.com/office/drawing/2014/main" id="{6CB14613-0CC7-E6A6-4DB0-1A7C6B541107}"/>
              </a:ext>
            </a:extLst>
          </p:cNvPr>
          <p:cNvSpPr txBox="1"/>
          <p:nvPr/>
        </p:nvSpPr>
        <p:spPr>
          <a:xfrm>
            <a:off x="7042036" y="3500854"/>
            <a:ext cx="359073" cy="3590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70" name="😇">
            <a:extLst>
              <a:ext uri="{FF2B5EF4-FFF2-40B4-BE49-F238E27FC236}">
                <a16:creationId xmlns:a16="http://schemas.microsoft.com/office/drawing/2014/main" id="{3949213D-87C2-A32B-23B8-BDF9B95E5EEF}"/>
              </a:ext>
            </a:extLst>
          </p:cNvPr>
          <p:cNvSpPr txBox="1"/>
          <p:nvPr/>
        </p:nvSpPr>
        <p:spPr>
          <a:xfrm>
            <a:off x="7213157" y="4477005"/>
            <a:ext cx="359073" cy="3590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71" name="😇">
            <a:extLst>
              <a:ext uri="{FF2B5EF4-FFF2-40B4-BE49-F238E27FC236}">
                <a16:creationId xmlns:a16="http://schemas.microsoft.com/office/drawing/2014/main" id="{9DC25DF9-D17A-6AAE-9D98-240BD8134004}"/>
              </a:ext>
            </a:extLst>
          </p:cNvPr>
          <p:cNvSpPr txBox="1"/>
          <p:nvPr/>
        </p:nvSpPr>
        <p:spPr>
          <a:xfrm>
            <a:off x="7246224" y="4966873"/>
            <a:ext cx="359073" cy="3590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l">
              <a:spcBef>
                <a:spcPts val="5900"/>
              </a:spcBef>
              <a:defRPr sz="4800" b="0"/>
            </a:lvl1pPr>
          </a:lstStyle>
          <a:p>
            <a:pPr algn="ctr"/>
            <a:r>
              <a:rPr sz="2000"/>
              <a:t>😇</a:t>
            </a:r>
          </a:p>
        </p:txBody>
      </p:sp>
      <p:sp>
        <p:nvSpPr>
          <p:cNvPr id="72" name="Microarchitectural execution">
            <a:extLst>
              <a:ext uri="{FF2B5EF4-FFF2-40B4-BE49-F238E27FC236}">
                <a16:creationId xmlns:a16="http://schemas.microsoft.com/office/drawing/2014/main" id="{F13FB106-D9AC-649D-F681-68809383D709}"/>
              </a:ext>
            </a:extLst>
          </p:cNvPr>
          <p:cNvSpPr txBox="1"/>
          <p:nvPr/>
        </p:nvSpPr>
        <p:spPr>
          <a:xfrm>
            <a:off x="2167458" y="1990924"/>
            <a:ext cx="2383666"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0"/>
            </a:lvl1pPr>
          </a:lstStyle>
          <a:p>
            <a:pPr algn="ctr" defTabSz="412750" hangingPunct="0"/>
            <a:r>
              <a:rPr lang="en-US" sz="1500" b="1" kern="0">
                <a:solidFill>
                  <a:srgbClr val="000000"/>
                </a:solidFill>
                <a:latin typeface="Gill Sans" panose="020B0502020104020203" pitchFamily="34" charset="-79"/>
                <a:ea typeface="Helvetica Neue"/>
                <a:cs typeface="Gill Sans" panose="020B0502020104020203" pitchFamily="34" charset="-79"/>
                <a:sym typeface="Helvetica Neue"/>
              </a:rPr>
              <a:t>Architectural execution</a:t>
            </a:r>
            <a:endParaRPr sz="1500" b="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74" name="apply similar solution">
            <a:extLst>
              <a:ext uri="{FF2B5EF4-FFF2-40B4-BE49-F238E27FC236}">
                <a16:creationId xmlns:a16="http://schemas.microsoft.com/office/drawing/2014/main" id="{EFD4D328-BA34-5C2B-4939-9902CA040897}"/>
              </a:ext>
            </a:extLst>
          </p:cNvPr>
          <p:cNvSpPr/>
          <p:nvPr/>
        </p:nvSpPr>
        <p:spPr>
          <a:xfrm>
            <a:off x="4369195" y="3342253"/>
            <a:ext cx="2303010" cy="898981"/>
          </a:xfrm>
          <a:prstGeom prst="rightArrow">
            <a:avLst>
              <a:gd name="adj1" fmla="val 54719"/>
              <a:gd name="adj2" fmla="val 48799"/>
            </a:avLst>
          </a:prstGeom>
          <a:solidFill>
            <a:srgbClr val="000000"/>
          </a:solidFill>
          <a:ln w="38100">
            <a:solidFill>
              <a:srgbClr val="000000"/>
            </a:solid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lstStyle>
            <a:lvl1pPr>
              <a:defRPr sz="3200"/>
            </a:lvl1pPr>
          </a:lstStyle>
          <a:p>
            <a:pPr algn="ctr"/>
            <a:r>
              <a:rPr lang="en-US" sz="1600" err="1">
                <a:solidFill>
                  <a:schemeClr val="bg1"/>
                </a:solidFill>
                <a:latin typeface="Gill Sans" panose="020B0502020104020203" pitchFamily="34" charset="-79"/>
                <a:cs typeface="Gill Sans" panose="020B0502020104020203" pitchFamily="34" charset="-79"/>
              </a:rPr>
              <a:t>rfx</a:t>
            </a:r>
            <a:r>
              <a:rPr lang="en-US" sz="1600">
                <a:solidFill>
                  <a:schemeClr val="bg1"/>
                </a:solidFill>
                <a:latin typeface="Gill Sans" panose="020B0502020104020203" pitchFamily="34" charset="-79"/>
                <a:cs typeface="Gill Sans" panose="020B0502020104020203" pitchFamily="34" charset="-79"/>
              </a:rPr>
              <a:t> non-interference violation</a:t>
            </a:r>
            <a:endParaRPr sz="1600">
              <a:solidFill>
                <a:schemeClr val="bg1"/>
              </a:solidFill>
              <a:latin typeface="Gill Sans" panose="020B0502020104020203" pitchFamily="34" charset="-79"/>
              <a:cs typeface="Gill Sans" panose="020B0502020104020203" pitchFamily="34" charset="-79"/>
            </a:endParaRPr>
          </a:p>
        </p:txBody>
      </p:sp>
      <p:sp>
        <p:nvSpPr>
          <p:cNvPr id="75" name="Rounded Rectangular Callout 74">
            <a:extLst>
              <a:ext uri="{FF2B5EF4-FFF2-40B4-BE49-F238E27FC236}">
                <a16:creationId xmlns:a16="http://schemas.microsoft.com/office/drawing/2014/main" id="{2191884E-0168-585F-4569-6CE5B97E77FD}"/>
              </a:ext>
            </a:extLst>
          </p:cNvPr>
          <p:cNvSpPr/>
          <p:nvPr/>
        </p:nvSpPr>
        <p:spPr>
          <a:xfrm>
            <a:off x="8644704" y="5601362"/>
            <a:ext cx="3481986" cy="1014732"/>
          </a:xfrm>
          <a:prstGeom prst="wedgeRoundRectCallout">
            <a:avLst>
              <a:gd name="adj1" fmla="val -52736"/>
              <a:gd name="adj2" fmla="val -75879"/>
              <a:gd name="adj3" fmla="val 1666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Gill Sans" panose="020B0502020104020203" pitchFamily="34" charset="-79"/>
                <a:cs typeface="Gill Sans" panose="020B0502020104020203" pitchFamily="34" charset="-79"/>
              </a:rPr>
              <a:t>Transient fetch order (</a:t>
            </a:r>
            <a:r>
              <a:rPr lang="en-US" b="1" err="1">
                <a:solidFill>
                  <a:schemeClr val="tx1"/>
                </a:solidFill>
                <a:latin typeface="Gill Sans" panose="020B0502020104020203" pitchFamily="34" charset="-79"/>
                <a:cs typeface="Gill Sans" panose="020B0502020104020203" pitchFamily="34" charset="-79"/>
              </a:rPr>
              <a:t>tfo</a:t>
            </a:r>
            <a:r>
              <a:rPr lang="en-US" b="1">
                <a:solidFill>
                  <a:schemeClr val="tx1"/>
                </a:solidFill>
                <a:latin typeface="Gill Sans" panose="020B0502020104020203" pitchFamily="34" charset="-79"/>
                <a:cs typeface="Gill Sans" panose="020B0502020104020203" pitchFamily="34" charset="-79"/>
              </a:rPr>
              <a:t>) </a:t>
            </a:r>
            <a:r>
              <a:rPr lang="en-US">
                <a:solidFill>
                  <a:schemeClr val="tx1"/>
                </a:solidFill>
                <a:latin typeface="Gill Sans" panose="020B0502020104020203" pitchFamily="34" charset="-79"/>
                <a:cs typeface="Gill Sans" panose="020B0502020104020203" pitchFamily="34" charset="-79"/>
              </a:rPr>
              <a:t>is used to model </a:t>
            </a:r>
            <a:r>
              <a:rPr lang="en-US" b="1">
                <a:solidFill>
                  <a:schemeClr val="tx1"/>
                </a:solidFill>
                <a:latin typeface="Gill Sans" panose="020B0502020104020203" pitchFamily="34" charset="-79"/>
                <a:cs typeface="Gill Sans" panose="020B0502020104020203" pitchFamily="34" charset="-79"/>
              </a:rPr>
              <a:t>transient execution paths </a:t>
            </a:r>
            <a:r>
              <a:rPr lang="en-US">
                <a:solidFill>
                  <a:schemeClr val="tx1"/>
                </a:solidFill>
                <a:latin typeface="Gill Sans" panose="020B0502020104020203" pitchFamily="34" charset="-79"/>
                <a:cs typeface="Gill Sans" panose="020B0502020104020203" pitchFamily="34" charset="-79"/>
              </a:rPr>
              <a:t>of a program.</a:t>
            </a:r>
          </a:p>
        </p:txBody>
      </p:sp>
      <p:sp>
        <p:nvSpPr>
          <p:cNvPr id="4" name="Slide Number Placeholder 3">
            <a:extLst>
              <a:ext uri="{FF2B5EF4-FFF2-40B4-BE49-F238E27FC236}">
                <a16:creationId xmlns:a16="http://schemas.microsoft.com/office/drawing/2014/main" id="{4121C84D-9FE1-9BAE-EC47-518001C8C321}"/>
              </a:ext>
            </a:extLst>
          </p:cNvPr>
          <p:cNvSpPr>
            <a:spLocks noGrp="1"/>
          </p:cNvSpPr>
          <p:nvPr>
            <p:ph type="sldNum" sz="quarter" idx="12"/>
          </p:nvPr>
        </p:nvSpPr>
        <p:spPr/>
        <p:txBody>
          <a:bodyPr/>
          <a:lstStyle/>
          <a:p>
            <a:fld id="{C4525E55-99CE-D54F-9679-4F00051112D4}" type="slidenum">
              <a:rPr lang="en-US" smtClean="0"/>
              <a:t>20</a:t>
            </a:fld>
            <a:endParaRPr lang="en-US"/>
          </a:p>
        </p:txBody>
      </p:sp>
    </p:spTree>
    <p:extLst>
      <p:ext uri="{BB962C8B-B14F-4D97-AF65-F5344CB8AC3E}">
        <p14:creationId xmlns:p14="http://schemas.microsoft.com/office/powerpoint/2010/main" val="328921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F210-2891-3758-81BC-CE211F1ABD83}"/>
              </a:ext>
            </a:extLst>
          </p:cNvPr>
          <p:cNvSpPr>
            <a:spLocks noGrp="1"/>
          </p:cNvSpPr>
          <p:nvPr>
            <p:ph type="title"/>
          </p:nvPr>
        </p:nvSpPr>
        <p:spPr/>
        <p:txBody>
          <a:bodyPr>
            <a:normAutofit/>
          </a:bodyPr>
          <a:lstStyle/>
          <a:p>
            <a:r>
              <a:rPr lang="en-US"/>
              <a:t>A taxonomy for classifying transmitters by severity</a:t>
            </a:r>
          </a:p>
        </p:txBody>
      </p:sp>
      <p:sp>
        <p:nvSpPr>
          <p:cNvPr id="4" name="Rectangle">
            <a:extLst>
              <a:ext uri="{FF2B5EF4-FFF2-40B4-BE49-F238E27FC236}">
                <a16:creationId xmlns:a16="http://schemas.microsoft.com/office/drawing/2014/main" id="{A449FC00-0170-DE01-89F3-648FD0F08ECF}"/>
              </a:ext>
            </a:extLst>
          </p:cNvPr>
          <p:cNvSpPr/>
          <p:nvPr/>
        </p:nvSpPr>
        <p:spPr>
          <a:xfrm>
            <a:off x="1360129" y="3341080"/>
            <a:ext cx="2757980" cy="574116"/>
          </a:xfrm>
          <a:prstGeom prst="rect">
            <a:avLst/>
          </a:prstGeom>
          <a:ln w="38100">
            <a:solidFill>
              <a:srgbClr val="FF7E7A"/>
            </a:solidFill>
            <a:prstDash val="dash"/>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6" name="microarchitectural execution">
            <a:extLst>
              <a:ext uri="{FF2B5EF4-FFF2-40B4-BE49-F238E27FC236}">
                <a16:creationId xmlns:a16="http://schemas.microsoft.com/office/drawing/2014/main" id="{14E61914-B445-C952-0D63-1E101EBC4A1D}"/>
              </a:ext>
            </a:extLst>
          </p:cNvPr>
          <p:cNvSpPr txBox="1"/>
          <p:nvPr/>
        </p:nvSpPr>
        <p:spPr>
          <a:xfrm>
            <a:off x="5274678" y="1853692"/>
            <a:ext cx="2898229"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lvl1pPr>
              <a:defRPr b="0"/>
            </a:lvl1pPr>
          </a:lstStyle>
          <a:p>
            <a:pPr algn="ctr" defTabSz="412750" hangingPunct="0"/>
            <a:r>
              <a:rPr sz="1500" b="1" kern="0">
                <a:solidFill>
                  <a:srgbClr val="000000"/>
                </a:solidFill>
                <a:latin typeface="Gill Sans" panose="020B0502020104020203" pitchFamily="34" charset="-79"/>
                <a:ea typeface="Helvetica Neue"/>
                <a:cs typeface="Gill Sans" panose="020B0502020104020203" pitchFamily="34" charset="-79"/>
                <a:sym typeface="Helvetica Neue"/>
              </a:rPr>
              <a:t>microarchitectural execution</a:t>
            </a:r>
          </a:p>
        </p:txBody>
      </p:sp>
      <p:sp>
        <p:nvSpPr>
          <p:cNvPr id="7" name="int victim_function(int idx) {…">
            <a:extLst>
              <a:ext uri="{FF2B5EF4-FFF2-40B4-BE49-F238E27FC236}">
                <a16:creationId xmlns:a16="http://schemas.microsoft.com/office/drawing/2014/main" id="{1520E8AF-1B47-3505-3677-8FC43B5C5CD4}"/>
              </a:ext>
            </a:extLst>
          </p:cNvPr>
          <p:cNvSpPr txBox="1"/>
          <p:nvPr/>
        </p:nvSpPr>
        <p:spPr>
          <a:xfrm>
            <a:off x="975783" y="2505747"/>
            <a:ext cx="3404778" cy="224478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int </a:t>
            </a:r>
            <a:r>
              <a:rPr sz="1500" kern="0" err="1">
                <a:solidFill>
                  <a:srgbClr val="000000"/>
                </a:solidFill>
                <a:latin typeface="Menlo Regular"/>
                <a:ea typeface="Menlo Regular"/>
                <a:cs typeface="Menlo Regular"/>
                <a:sym typeface="Menlo Regular"/>
              </a:rPr>
              <a:t>victim_function</a:t>
            </a:r>
            <a:r>
              <a:rPr sz="1500" kern="0">
                <a:solidFill>
                  <a:srgbClr val="000000"/>
                </a:solidFill>
                <a:latin typeface="Menlo Regular"/>
                <a:ea typeface="Menlo Regular"/>
                <a:cs typeface="Menlo Regular"/>
                <a:sym typeface="Menlo Regular"/>
              </a:rPr>
              <a:t>(int </a:t>
            </a:r>
            <a:r>
              <a:rPr sz="1500" b="1" u="sng" kern="0" err="1">
                <a:solidFill>
                  <a:srgbClr val="000000"/>
                </a:solidFill>
                <a:latin typeface="Menlo Regular"/>
                <a:ea typeface="Menlo Regular"/>
                <a:cs typeface="Menlo Regular"/>
                <a:sym typeface="Menlo Regular"/>
              </a:rPr>
              <a:t>idx</a:t>
            </a:r>
            <a:r>
              <a:rPr sz="1500" kern="0">
                <a:solidFill>
                  <a:srgbClr val="000000"/>
                </a:solidFill>
                <a:latin typeface="Menlo Regular"/>
                <a:ea typeface="Menlo Regular"/>
                <a:cs typeface="Menlo Regular"/>
                <a:sym typeface="Menlo Regular"/>
              </a:rPr>
              <a:t>) {</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 index out-of-bounds</a:t>
            </a:r>
            <a:br>
              <a:rPr sz="1500" kern="0">
                <a:solidFill>
                  <a:srgbClr val="000000"/>
                </a:solidFill>
                <a:latin typeface="Menlo Regular"/>
                <a:ea typeface="Menlo Regular"/>
                <a:cs typeface="Menlo Regular"/>
                <a:sym typeface="Menlo Regular"/>
              </a:rPr>
            </a:br>
            <a:r>
              <a:rPr sz="1500" kern="0">
                <a:solidFill>
                  <a:srgbClr val="000000"/>
                </a:solidFill>
                <a:latin typeface="Menlo Regular"/>
                <a:ea typeface="Menlo Regular"/>
                <a:cs typeface="Menlo Regular"/>
                <a:sym typeface="Menlo Regular"/>
              </a:rPr>
              <a:t>  if (</a:t>
            </a:r>
            <a:r>
              <a:rPr sz="1500" kern="0" err="1">
                <a:solidFill>
                  <a:srgbClr val="000000"/>
                </a:solidFill>
                <a:latin typeface="Menlo Regular"/>
                <a:ea typeface="Menlo Regular"/>
                <a:cs typeface="Menlo Regular"/>
                <a:sym typeface="Menlo Regular"/>
              </a:rPr>
              <a:t>idx</a:t>
            </a:r>
            <a:r>
              <a:rPr sz="1500" kern="0">
                <a:solidFill>
                  <a:srgbClr val="000000"/>
                </a:solidFill>
                <a:latin typeface="Menlo Regular"/>
                <a:ea typeface="Menlo Regular"/>
                <a:cs typeface="Menlo Regular"/>
                <a:sym typeface="Menlo Regular"/>
              </a:rPr>
              <a:t> &lt; </a:t>
            </a:r>
            <a:r>
              <a:rPr sz="1500" kern="0" err="1">
                <a:solidFill>
                  <a:srgbClr val="000000"/>
                </a:solidFill>
                <a:latin typeface="Menlo Regular"/>
                <a:ea typeface="Menlo Regular"/>
                <a:cs typeface="Menlo Regular"/>
                <a:sym typeface="Menlo Regular"/>
              </a:rPr>
              <a:t>A_size</a:t>
            </a:r>
            <a:r>
              <a:rPr sz="1500" kern="0">
                <a:solidFill>
                  <a:srgbClr val="000000"/>
                </a:solidFill>
                <a:latin typeface="Menlo Regular"/>
                <a:ea typeface="Menlo Regular"/>
                <a:cs typeface="Menlo Regular"/>
                <a:sym typeface="Menlo Regular"/>
              </a:rPr>
              <a:t>) {</a:t>
            </a:r>
            <a:br>
              <a:rPr sz="1500" kern="0">
                <a:solidFill>
                  <a:srgbClr val="000000"/>
                </a:solidFill>
                <a:latin typeface="Menlo Regular"/>
                <a:ea typeface="Menlo Regular"/>
                <a:cs typeface="Menlo Regular"/>
                <a:sym typeface="Menlo Regular"/>
              </a:rPr>
            </a:br>
            <a:r>
              <a:rPr sz="1500" kern="0">
                <a:solidFill>
                  <a:srgbClr val="000000"/>
                </a:solidFill>
                <a:latin typeface="Menlo Regular"/>
                <a:ea typeface="Menlo Regular"/>
                <a:cs typeface="Menlo Regular"/>
                <a:sym typeface="Menlo Regular"/>
              </a:rPr>
              <a:t>    uint8_t secret = </a:t>
            </a:r>
            <a:r>
              <a:rPr sz="1500" b="1" kern="0">
                <a:solidFill>
                  <a:srgbClr val="000000"/>
                </a:solidFill>
                <a:latin typeface="Gill Sans" panose="020B0502020104020203" pitchFamily="34" charset="-79"/>
                <a:ea typeface="Helvetica Neue"/>
                <a:cs typeface="Gill Sans" panose="020B0502020104020203" pitchFamily="34" charset="-79"/>
                <a:sym typeface="Menlo Regular"/>
              </a:rPr>
              <a:t>A[</a:t>
            </a:r>
            <a:r>
              <a:rPr sz="1500" b="1" kern="0" err="1">
                <a:solidFill>
                  <a:srgbClr val="000000"/>
                </a:solidFill>
                <a:latin typeface="Gill Sans" panose="020B0502020104020203" pitchFamily="34" charset="-79"/>
                <a:ea typeface="Helvetica Neue"/>
                <a:cs typeface="Gill Sans" panose="020B0502020104020203" pitchFamily="34" charset="-79"/>
                <a:sym typeface="Menlo Regular"/>
              </a:rPr>
              <a:t>idx</a:t>
            </a:r>
            <a:r>
              <a:rPr sz="1500" b="1" kern="0">
                <a:solidFill>
                  <a:srgbClr val="000000"/>
                </a:solidFill>
                <a:latin typeface="Gill Sans" panose="020B0502020104020203" pitchFamily="34" charset="-79"/>
                <a:ea typeface="Helvetica Neue"/>
                <a:cs typeface="Gill Sans" panose="020B0502020104020203" pitchFamily="34" charset="-79"/>
                <a:sym typeface="Menlo Regular"/>
              </a:rPr>
              <a: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return        </a:t>
            </a:r>
            <a:r>
              <a:rPr sz="1500" b="1" kern="0">
                <a:solidFill>
                  <a:srgbClr val="000000"/>
                </a:solidFill>
                <a:latin typeface="Gill Sans" panose="020B0502020104020203" pitchFamily="34" charset="-79"/>
                <a:ea typeface="Helvetica Neue"/>
                <a:cs typeface="Gill Sans" panose="020B0502020104020203" pitchFamily="34" charset="-79"/>
                <a:sym typeface="Menlo Regular"/>
              </a:rPr>
              <a:t>B[secret];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return 0;</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a:t>
            </a:r>
          </a:p>
        </p:txBody>
      </p:sp>
      <p:grpSp>
        <p:nvGrpSpPr>
          <p:cNvPr id="8" name="Group">
            <a:extLst>
              <a:ext uri="{FF2B5EF4-FFF2-40B4-BE49-F238E27FC236}">
                <a16:creationId xmlns:a16="http://schemas.microsoft.com/office/drawing/2014/main" id="{14A92E94-ED6D-0E5D-9BE0-C52A0ECD6F9B}"/>
              </a:ext>
            </a:extLst>
          </p:cNvPr>
          <p:cNvGrpSpPr/>
          <p:nvPr/>
        </p:nvGrpSpPr>
        <p:grpSpPr>
          <a:xfrm>
            <a:off x="5823814" y="2038838"/>
            <a:ext cx="2251232" cy="3587246"/>
            <a:chOff x="0" y="0"/>
            <a:chExt cx="4502461" cy="7174489"/>
          </a:xfrm>
        </p:grpSpPr>
        <mc:AlternateContent xmlns:mc="http://schemas.openxmlformats.org/markup-compatibility/2006" xmlns:a14="http://schemas.microsoft.com/office/drawing/2010/main">
          <mc:Choice Requires="a14">
            <p:sp>
              <p:nvSpPr>
                <p:cNvPr id="9" name="Equation">
                  <a:extLst>
                    <a:ext uri="{FF2B5EF4-FFF2-40B4-BE49-F238E27FC236}">
                      <a16:creationId xmlns:a16="http://schemas.microsoft.com/office/drawing/2014/main" id="{C9822029-9BD9-6A4F-C7C3-07CB93445087}"/>
                    </a:ext>
                  </a:extLst>
                </p:cNvPr>
                <p:cNvSpPr txBox="1"/>
                <p:nvPr/>
              </p:nvSpPr>
              <p:spPr>
                <a:xfrm>
                  <a:off x="1082437" y="0"/>
                  <a:ext cx="628378"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9" name="Equation">
                  <a:extLst>
                    <a:ext uri="{FF2B5EF4-FFF2-40B4-BE49-F238E27FC236}">
                      <a16:creationId xmlns:a16="http://schemas.microsoft.com/office/drawing/2014/main" id="{C9822029-9BD9-6A4F-C7C3-07CB93445087}"/>
                    </a:ext>
                  </a:extLst>
                </p:cNvPr>
                <p:cNvSpPr txBox="1">
                  <a:spLocks noRot="1" noChangeAspect="1" noMove="1" noResize="1" noEditPoints="1" noAdjustHandles="1" noChangeArrowheads="1" noChangeShapeType="1" noTextEdit="1"/>
                </p:cNvSpPr>
                <p:nvPr/>
              </p:nvSpPr>
              <p:spPr>
                <a:xfrm>
                  <a:off x="1082437" y="0"/>
                  <a:ext cx="628378" cy="800220"/>
                </a:xfrm>
                <a:prstGeom prst="rect">
                  <a:avLst/>
                </a:prstGeom>
                <a:blipFill>
                  <a:blip r:embed="rId6"/>
                  <a:stretch>
                    <a:fillRect l="-19231" r="-15385" b="-625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Equation">
                  <a:extLst>
                    <a:ext uri="{FF2B5EF4-FFF2-40B4-BE49-F238E27FC236}">
                      <a16:creationId xmlns:a16="http://schemas.microsoft.com/office/drawing/2014/main" id="{C9C473EE-239B-72CB-41E9-E018131EA594}"/>
                    </a:ext>
                  </a:extLst>
                </p:cNvPr>
                <p:cNvSpPr txBox="1"/>
                <p:nvPr/>
              </p:nvSpPr>
              <p:spPr>
                <a:xfrm>
                  <a:off x="1082437" y="6369628"/>
                  <a:ext cx="628378"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10" name="Equation">
                  <a:extLst>
                    <a:ext uri="{FF2B5EF4-FFF2-40B4-BE49-F238E27FC236}">
                      <a16:creationId xmlns:a16="http://schemas.microsoft.com/office/drawing/2014/main" id="{C9C473EE-239B-72CB-41E9-E018131EA594}"/>
                    </a:ext>
                  </a:extLst>
                </p:cNvPr>
                <p:cNvSpPr txBox="1">
                  <a:spLocks noRot="1" noChangeAspect="1" noMove="1" noResize="1" noEditPoints="1" noAdjustHandles="1" noChangeArrowheads="1" noChangeShapeType="1" noTextEdit="1"/>
                </p:cNvSpPr>
                <p:nvPr/>
              </p:nvSpPr>
              <p:spPr>
                <a:xfrm>
                  <a:off x="1082437" y="6369628"/>
                  <a:ext cx="628378" cy="800220"/>
                </a:xfrm>
                <a:prstGeom prst="rect">
                  <a:avLst/>
                </a:prstGeom>
                <a:blipFill>
                  <a:blip r:embed="rId7"/>
                  <a:stretch>
                    <a:fillRect l="-19231" r="-15385" b="-3030"/>
                  </a:stretch>
                </a:blipFill>
                <a:ln w="12700" cap="flat">
                  <a:noFill/>
                  <a:miter lim="400000"/>
                </a:ln>
                <a:effectLst/>
              </p:spPr>
              <p:txBody>
                <a:bodyPr/>
                <a:lstStyle/>
                <a:p>
                  <a:r>
                    <a:rPr lang="en-US">
                      <a:noFill/>
                    </a:rPr>
                    <a:t> </a:t>
                  </a:r>
                </a:p>
              </p:txBody>
            </p:sp>
          </mc:Fallback>
        </mc:AlternateContent>
        <p:grpSp>
          <p:nvGrpSpPr>
            <p:cNvPr id="11" name="Group">
              <a:extLst>
                <a:ext uri="{FF2B5EF4-FFF2-40B4-BE49-F238E27FC236}">
                  <a16:creationId xmlns:a16="http://schemas.microsoft.com/office/drawing/2014/main" id="{22F58FCA-962D-558B-2BB5-F9B60C48F724}"/>
                </a:ext>
              </a:extLst>
            </p:cNvPr>
            <p:cNvGrpSpPr/>
            <p:nvPr/>
          </p:nvGrpSpPr>
          <p:grpSpPr>
            <a:xfrm>
              <a:off x="1257097" y="679064"/>
              <a:ext cx="1604488" cy="6495425"/>
              <a:chOff x="-2" y="114961"/>
              <a:chExt cx="1604486" cy="6495424"/>
            </a:xfrm>
          </p:grpSpPr>
          <p:grpSp>
            <p:nvGrpSpPr>
              <p:cNvPr id="18" name="Group">
                <a:extLst>
                  <a:ext uri="{FF2B5EF4-FFF2-40B4-BE49-F238E27FC236}">
                    <a16:creationId xmlns:a16="http://schemas.microsoft.com/office/drawing/2014/main" id="{F84D5504-FF0B-219E-C800-183C905F96BE}"/>
                  </a:ext>
                </a:extLst>
              </p:cNvPr>
              <p:cNvGrpSpPr/>
              <p:nvPr/>
            </p:nvGrpSpPr>
            <p:grpSpPr>
              <a:xfrm>
                <a:off x="-1" y="1174807"/>
                <a:ext cx="1604485" cy="1402691"/>
                <a:chOff x="-2" y="145667"/>
                <a:chExt cx="1604484" cy="1402689"/>
              </a:xfrm>
            </p:grpSpPr>
            <p:sp>
              <p:nvSpPr>
                <p:cNvPr id="34" name="Line">
                  <a:extLst>
                    <a:ext uri="{FF2B5EF4-FFF2-40B4-BE49-F238E27FC236}">
                      <a16:creationId xmlns:a16="http://schemas.microsoft.com/office/drawing/2014/main" id="{05812152-3759-7EF5-7E95-9888BF717F97}"/>
                    </a:ext>
                  </a:extLst>
                </p:cNvPr>
                <p:cNvSpPr/>
                <p:nvPr/>
              </p:nvSpPr>
              <p:spPr>
                <a:xfrm flipH="1">
                  <a:off x="-2" y="145667"/>
                  <a:ext cx="2" cy="418135"/>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5" name="tfo">
                  <a:extLst>
                    <a:ext uri="{FF2B5EF4-FFF2-40B4-BE49-F238E27FC236}">
                      <a16:creationId xmlns:a16="http://schemas.microsoft.com/office/drawing/2014/main" id="{8B9CD4EE-3545-5260-C08E-A8932028C394}"/>
                    </a:ext>
                  </a:extLst>
                </p:cNvPr>
                <p:cNvSpPr/>
                <p:nvPr/>
              </p:nvSpPr>
              <p:spPr>
                <a:xfrm>
                  <a:off x="334481" y="278355"/>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19" name="Group">
                <a:extLst>
                  <a:ext uri="{FF2B5EF4-FFF2-40B4-BE49-F238E27FC236}">
                    <a16:creationId xmlns:a16="http://schemas.microsoft.com/office/drawing/2014/main" id="{C0233E1C-4B46-E4F2-3CAD-393457699ED2}"/>
                  </a:ext>
                </a:extLst>
              </p:cNvPr>
              <p:cNvGrpSpPr/>
              <p:nvPr/>
            </p:nvGrpSpPr>
            <p:grpSpPr>
              <a:xfrm>
                <a:off x="-1" y="2222150"/>
                <a:ext cx="1604485" cy="1440616"/>
                <a:chOff x="-2" y="165761"/>
                <a:chExt cx="1604484" cy="1440615"/>
              </a:xfrm>
            </p:grpSpPr>
            <p:sp>
              <p:nvSpPr>
                <p:cNvPr id="32" name="Line">
                  <a:extLst>
                    <a:ext uri="{FF2B5EF4-FFF2-40B4-BE49-F238E27FC236}">
                      <a16:creationId xmlns:a16="http://schemas.microsoft.com/office/drawing/2014/main" id="{9D9A35DF-42AE-F006-318F-732EEF969943}"/>
                    </a:ext>
                  </a:extLst>
                </p:cNvPr>
                <p:cNvSpPr/>
                <p:nvPr/>
              </p:nvSpPr>
              <p:spPr>
                <a:xfrm flipH="1">
                  <a:off x="-2" y="165761"/>
                  <a:ext cx="2" cy="418136"/>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3" name="tfo">
                  <a:extLst>
                    <a:ext uri="{FF2B5EF4-FFF2-40B4-BE49-F238E27FC236}">
                      <a16:creationId xmlns:a16="http://schemas.microsoft.com/office/drawing/2014/main" id="{37609764-C57A-8A9B-F178-ACE1130D055B}"/>
                    </a:ext>
                  </a:extLst>
                </p:cNvPr>
                <p:cNvSpPr/>
                <p:nvPr/>
              </p:nvSpPr>
              <p:spPr>
                <a:xfrm>
                  <a:off x="334481" y="336375"/>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50" kern="0" err="1">
                      <a:solidFill>
                        <a:srgbClr val="000000"/>
                      </a:solidFill>
                    </a:rPr>
                    <a:t>tfo</a:t>
                  </a:r>
                  <a:endParaRPr sz="1050" kern="0">
                    <a:solidFill>
                      <a:srgbClr val="000000"/>
                    </a:solidFill>
                  </a:endParaRPr>
                </a:p>
              </p:txBody>
            </p:sp>
          </p:grpSp>
          <p:grpSp>
            <p:nvGrpSpPr>
              <p:cNvPr id="20" name="Group">
                <a:extLst>
                  <a:ext uri="{FF2B5EF4-FFF2-40B4-BE49-F238E27FC236}">
                    <a16:creationId xmlns:a16="http://schemas.microsoft.com/office/drawing/2014/main" id="{8D27A296-9900-EF44-A158-2CF9A6CFFE36}"/>
                  </a:ext>
                </a:extLst>
              </p:cNvPr>
              <p:cNvGrpSpPr/>
              <p:nvPr/>
            </p:nvGrpSpPr>
            <p:grpSpPr>
              <a:xfrm>
                <a:off x="-2" y="3024703"/>
                <a:ext cx="1604484" cy="1426411"/>
                <a:chOff x="-1" y="207767"/>
                <a:chExt cx="1604482" cy="1426410"/>
              </a:xfrm>
            </p:grpSpPr>
            <p:sp>
              <p:nvSpPr>
                <p:cNvPr id="30" name="Line">
                  <a:extLst>
                    <a:ext uri="{FF2B5EF4-FFF2-40B4-BE49-F238E27FC236}">
                      <a16:creationId xmlns:a16="http://schemas.microsoft.com/office/drawing/2014/main" id="{371CB95C-4672-72A6-E721-A5541B5BFA0F}"/>
                    </a:ext>
                  </a:extLst>
                </p:cNvPr>
                <p:cNvSpPr/>
                <p:nvPr/>
              </p:nvSpPr>
              <p:spPr>
                <a:xfrm flipH="1">
                  <a:off x="-1" y="207767"/>
                  <a:ext cx="2" cy="418135"/>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1" name="tfo">
                  <a:extLst>
                    <a:ext uri="{FF2B5EF4-FFF2-40B4-BE49-F238E27FC236}">
                      <a16:creationId xmlns:a16="http://schemas.microsoft.com/office/drawing/2014/main" id="{BB8F391C-7300-18E2-BF36-C9A719DE83D9}"/>
                    </a:ext>
                  </a:extLst>
                </p:cNvPr>
                <p:cNvSpPr/>
                <p:nvPr/>
              </p:nvSpPr>
              <p:spPr>
                <a:xfrm>
                  <a:off x="334480" y="364177"/>
                  <a:ext cx="1270001" cy="1270000"/>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21" name="Group">
                <a:extLst>
                  <a:ext uri="{FF2B5EF4-FFF2-40B4-BE49-F238E27FC236}">
                    <a16:creationId xmlns:a16="http://schemas.microsoft.com/office/drawing/2014/main" id="{20749249-493C-E33D-D8EE-ECFAD6FE5940}"/>
                  </a:ext>
                </a:extLst>
              </p:cNvPr>
              <p:cNvGrpSpPr/>
              <p:nvPr/>
            </p:nvGrpSpPr>
            <p:grpSpPr>
              <a:xfrm>
                <a:off x="-1" y="3990903"/>
                <a:ext cx="1604484" cy="1409612"/>
                <a:chOff x="0" y="152408"/>
                <a:chExt cx="1604482" cy="1409611"/>
              </a:xfrm>
            </p:grpSpPr>
            <p:sp>
              <p:nvSpPr>
                <p:cNvPr id="28" name="Line">
                  <a:extLst>
                    <a:ext uri="{FF2B5EF4-FFF2-40B4-BE49-F238E27FC236}">
                      <a16:creationId xmlns:a16="http://schemas.microsoft.com/office/drawing/2014/main" id="{C70C4A1D-D70C-5CCD-6708-C6C2A3FDE281}"/>
                    </a:ext>
                  </a:extLst>
                </p:cNvPr>
                <p:cNvSpPr/>
                <p:nvPr/>
              </p:nvSpPr>
              <p:spPr>
                <a:xfrm flipH="1">
                  <a:off x="0" y="152408"/>
                  <a:ext cx="2" cy="418136"/>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9" name="tfo">
                  <a:extLst>
                    <a:ext uri="{FF2B5EF4-FFF2-40B4-BE49-F238E27FC236}">
                      <a16:creationId xmlns:a16="http://schemas.microsoft.com/office/drawing/2014/main" id="{E39991F1-0D19-1ED1-775F-65352A204079}"/>
                    </a:ext>
                  </a:extLst>
                </p:cNvPr>
                <p:cNvSpPr/>
                <p:nvPr/>
              </p:nvSpPr>
              <p:spPr>
                <a:xfrm>
                  <a:off x="334481" y="292018"/>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22" name="Group">
                <a:extLst>
                  <a:ext uri="{FF2B5EF4-FFF2-40B4-BE49-F238E27FC236}">
                    <a16:creationId xmlns:a16="http://schemas.microsoft.com/office/drawing/2014/main" id="{D10B4EC0-5567-365A-5340-84D3664FC1EE}"/>
                  </a:ext>
                </a:extLst>
              </p:cNvPr>
              <p:cNvGrpSpPr/>
              <p:nvPr/>
            </p:nvGrpSpPr>
            <p:grpSpPr>
              <a:xfrm>
                <a:off x="1" y="5011235"/>
                <a:ext cx="1604482" cy="1599150"/>
                <a:chOff x="0" y="0"/>
                <a:chExt cx="1604481" cy="1599149"/>
              </a:xfrm>
            </p:grpSpPr>
            <p:sp>
              <p:nvSpPr>
                <p:cNvPr id="26" name="Line">
                  <a:extLst>
                    <a:ext uri="{FF2B5EF4-FFF2-40B4-BE49-F238E27FC236}">
                      <a16:creationId xmlns:a16="http://schemas.microsoft.com/office/drawing/2014/main" id="{A5F6D7F0-D390-CC09-4943-96A67FDCC418}"/>
                    </a:ext>
                  </a:extLst>
                </p:cNvPr>
                <p:cNvSpPr/>
                <p:nvPr/>
              </p:nvSpPr>
              <p:spPr>
                <a:xfrm flipH="1">
                  <a:off x="-1" y="0"/>
                  <a:ext cx="2" cy="658299"/>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7" name="tfo">
                  <a:extLst>
                    <a:ext uri="{FF2B5EF4-FFF2-40B4-BE49-F238E27FC236}">
                      <a16:creationId xmlns:a16="http://schemas.microsoft.com/office/drawing/2014/main" id="{2FE6F96E-97B3-761F-B2C1-B072D8EAD2E7}"/>
                    </a:ext>
                  </a:extLst>
                </p:cNvPr>
                <p:cNvSpPr/>
                <p:nvPr/>
              </p:nvSpPr>
              <p:spPr>
                <a:xfrm>
                  <a:off x="334481" y="329149"/>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23" name="Group">
                <a:extLst>
                  <a:ext uri="{FF2B5EF4-FFF2-40B4-BE49-F238E27FC236}">
                    <a16:creationId xmlns:a16="http://schemas.microsoft.com/office/drawing/2014/main" id="{44BA9DF9-7FCA-5B9F-C5CF-48A61E11633A}"/>
                  </a:ext>
                </a:extLst>
              </p:cNvPr>
              <p:cNvGrpSpPr/>
              <p:nvPr/>
            </p:nvGrpSpPr>
            <p:grpSpPr>
              <a:xfrm>
                <a:off x="0" y="114961"/>
                <a:ext cx="1604483" cy="1472539"/>
                <a:chOff x="-1" y="114961"/>
                <a:chExt cx="1604482" cy="1472538"/>
              </a:xfrm>
            </p:grpSpPr>
            <p:sp>
              <p:nvSpPr>
                <p:cNvPr id="24" name="Line">
                  <a:extLst>
                    <a:ext uri="{FF2B5EF4-FFF2-40B4-BE49-F238E27FC236}">
                      <a16:creationId xmlns:a16="http://schemas.microsoft.com/office/drawing/2014/main" id="{7160576C-7665-D0D5-B367-6661676D616F}"/>
                    </a:ext>
                  </a:extLst>
                </p:cNvPr>
                <p:cNvSpPr/>
                <p:nvPr/>
              </p:nvSpPr>
              <p:spPr>
                <a:xfrm flipH="1">
                  <a:off x="-1" y="114961"/>
                  <a:ext cx="2" cy="418135"/>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5" name="tfo">
                  <a:extLst>
                    <a:ext uri="{FF2B5EF4-FFF2-40B4-BE49-F238E27FC236}">
                      <a16:creationId xmlns:a16="http://schemas.microsoft.com/office/drawing/2014/main" id="{F1C3B1DA-691B-2D04-66A9-87A89CBBBBAD}"/>
                    </a:ext>
                  </a:extLst>
                </p:cNvPr>
                <p:cNvSpPr/>
                <p:nvPr/>
              </p:nvSpPr>
              <p:spPr>
                <a:xfrm>
                  <a:off x="334480" y="317499"/>
                  <a:ext cx="1270001" cy="1270000"/>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sp>
          <p:nvSpPr>
            <p:cNvPr id="12" name="Rectangle">
              <a:extLst>
                <a:ext uri="{FF2B5EF4-FFF2-40B4-BE49-F238E27FC236}">
                  <a16:creationId xmlns:a16="http://schemas.microsoft.com/office/drawing/2014/main" id="{CB1C3AEE-BCF2-6D1D-1DAA-F0F0E8A0DA15}"/>
                </a:ext>
              </a:extLst>
            </p:cNvPr>
            <p:cNvSpPr/>
            <p:nvPr/>
          </p:nvSpPr>
          <p:spPr>
            <a:xfrm>
              <a:off x="132214" y="3916788"/>
              <a:ext cx="4370247" cy="1886779"/>
            </a:xfrm>
            <a:prstGeom prst="rect">
              <a:avLst/>
            </a:prstGeom>
            <a:noFill/>
            <a:ln w="38100" cap="flat">
              <a:solidFill>
                <a:srgbClr val="FF7E7A"/>
              </a:solidFill>
              <a:prstDash val="dash"/>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13" name="LD r0, [&amp;idx] {s0}">
              <a:extLst>
                <a:ext uri="{FF2B5EF4-FFF2-40B4-BE49-F238E27FC236}">
                  <a16:creationId xmlns:a16="http://schemas.microsoft.com/office/drawing/2014/main" id="{4FB12A83-8F82-B6CF-8EB7-5E5251052E42}"/>
                </a:ext>
              </a:extLst>
            </p:cNvPr>
            <p:cNvSpPr/>
            <p:nvPr/>
          </p:nvSpPr>
          <p:spPr>
            <a:xfrm>
              <a:off x="0" y="1315229"/>
              <a:ext cx="1269999"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defTabSz="412750" hangingPunct="0">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r0, [&amp;</a:t>
              </a:r>
              <a:r>
                <a:rPr sz="1300" kern="0" err="1">
                  <a:solidFill>
                    <a:srgbClr val="000000"/>
                  </a:solidFill>
                  <a:latin typeface="Menlo Regular"/>
                  <a:ea typeface="Menlo Regular"/>
                  <a:cs typeface="Menlo Regular"/>
                  <a:sym typeface="Menlo Regular"/>
                </a:rPr>
                <a:t>idx</a:t>
              </a:r>
              <a:r>
                <a:rPr sz="1300" kern="0">
                  <a:solidFill>
                    <a:srgbClr val="000000"/>
                  </a:solidFill>
                  <a:latin typeface="Menlo Regular"/>
                  <a:ea typeface="Menlo Regular"/>
                  <a:cs typeface="Menlo Regular"/>
                  <a:sym typeface="Menlo Regular"/>
                </a:rPr>
                <a:t>] {s0}</a:t>
              </a:r>
            </a:p>
          </p:txBody>
        </p:sp>
        <p:sp>
          <p:nvSpPr>
            <p:cNvPr id="14" name="LD r1, [&amp;A_size] {s1}">
              <a:extLst>
                <a:ext uri="{FF2B5EF4-FFF2-40B4-BE49-F238E27FC236}">
                  <a16:creationId xmlns:a16="http://schemas.microsoft.com/office/drawing/2014/main" id="{F3A95AC6-1A03-1362-8327-05462499C82E}"/>
                </a:ext>
              </a:extLst>
            </p:cNvPr>
            <p:cNvSpPr/>
            <p:nvPr/>
          </p:nvSpPr>
          <p:spPr>
            <a:xfrm>
              <a:off x="0" y="2334365"/>
              <a:ext cx="1269999"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r1, [&amp;</a:t>
              </a:r>
              <a:r>
                <a:rPr sz="1300" kern="0" err="1">
                  <a:solidFill>
                    <a:srgbClr val="000000"/>
                  </a:solidFill>
                  <a:latin typeface="Menlo Regular"/>
                  <a:ea typeface="Menlo Regular"/>
                  <a:cs typeface="Menlo Regular"/>
                  <a:sym typeface="Menlo Regular"/>
                </a:rPr>
                <a:t>A_size</a:t>
              </a:r>
              <a:r>
                <a:rPr sz="1300" kern="0">
                  <a:solidFill>
                    <a:srgbClr val="000000"/>
                  </a:solidFill>
                  <a:latin typeface="Menlo Regular"/>
                  <a:ea typeface="Menlo Regular"/>
                  <a:cs typeface="Menlo Regular"/>
                  <a:sym typeface="Menlo Regular"/>
                </a:rPr>
                <a:t>] {s1}</a:t>
              </a:r>
            </a:p>
          </p:txBody>
        </p:sp>
        <p:sp>
          <p:nvSpPr>
            <p:cNvPr id="15" name="BR r0 &gt;= r1, end">
              <a:extLst>
                <a:ext uri="{FF2B5EF4-FFF2-40B4-BE49-F238E27FC236}">
                  <a16:creationId xmlns:a16="http://schemas.microsoft.com/office/drawing/2014/main" id="{EE22DC46-CD00-8D62-815F-53A5AC0EE80B}"/>
                </a:ext>
              </a:extLst>
            </p:cNvPr>
            <p:cNvSpPr/>
            <p:nvPr/>
          </p:nvSpPr>
          <p:spPr>
            <a:xfrm>
              <a:off x="0" y="3215288"/>
              <a:ext cx="1270000"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lgn="l">
                <a:lnSpc>
                  <a:spcPct val="250000"/>
                </a:lnSpc>
                <a:defRPr sz="2600" b="0">
                  <a:latin typeface="Menlo Regular"/>
                  <a:ea typeface="Menlo Regular"/>
                  <a:cs typeface="Menlo Regular"/>
                  <a:sym typeface="Menlo Regular"/>
                </a:defRPr>
              </a:lvl1pPr>
            </a:lstStyle>
            <a:p>
              <a:pPr defTabSz="412750" hangingPunct="0"/>
              <a:r>
                <a:rPr sz="1300" kern="0">
                  <a:solidFill>
                    <a:srgbClr val="000000"/>
                  </a:solidFill>
                </a:rPr>
                <a:t>BR r0 &gt;= r1, end</a:t>
              </a:r>
            </a:p>
          </p:txBody>
        </p:sp>
        <p:sp>
          <p:nvSpPr>
            <p:cNvPr id="16" name="LD r2, [A+r0] {s2}">
              <a:extLst>
                <a:ext uri="{FF2B5EF4-FFF2-40B4-BE49-F238E27FC236}">
                  <a16:creationId xmlns:a16="http://schemas.microsoft.com/office/drawing/2014/main" id="{204CE306-EEFB-9364-F454-37DC245C89E9}"/>
                </a:ext>
              </a:extLst>
            </p:cNvPr>
            <p:cNvSpPr/>
            <p:nvPr/>
          </p:nvSpPr>
          <p:spPr>
            <a:xfrm>
              <a:off x="42867" y="4134452"/>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dirty="0">
                  <a:solidFill>
                    <a:srgbClr val="000000"/>
                  </a:solidFill>
                  <a:latin typeface="Menlo Regular"/>
                  <a:ea typeface="Menlo Regular"/>
                  <a:cs typeface="Menlo Regular"/>
                  <a:sym typeface="Menlo Regular"/>
                </a:rPr>
                <a:t>  LD r2, [A+r0] {s2}</a:t>
              </a:r>
            </a:p>
          </p:txBody>
        </p:sp>
        <p:sp>
          <p:nvSpPr>
            <p:cNvPr id="17" name="LD r3, [B+r2] {s3}">
              <a:extLst>
                <a:ext uri="{FF2B5EF4-FFF2-40B4-BE49-F238E27FC236}">
                  <a16:creationId xmlns:a16="http://schemas.microsoft.com/office/drawing/2014/main" id="{E01F8749-DFA4-98DE-BAE8-E2C6C8CA73AA}"/>
                </a:ext>
              </a:extLst>
            </p:cNvPr>
            <p:cNvSpPr/>
            <p:nvPr/>
          </p:nvSpPr>
          <p:spPr>
            <a:xfrm>
              <a:off x="42867" y="5165451"/>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LD r3, [B+r2] {s3}</a:t>
              </a:r>
            </a:p>
          </p:txBody>
        </p:sp>
      </p:grpSp>
      <p:grpSp>
        <p:nvGrpSpPr>
          <p:cNvPr id="36" name="Group">
            <a:extLst>
              <a:ext uri="{FF2B5EF4-FFF2-40B4-BE49-F238E27FC236}">
                <a16:creationId xmlns:a16="http://schemas.microsoft.com/office/drawing/2014/main" id="{4B2E51C1-310E-B1CE-355F-8128D154C618}"/>
              </a:ext>
            </a:extLst>
          </p:cNvPr>
          <p:cNvGrpSpPr/>
          <p:nvPr/>
        </p:nvGrpSpPr>
        <p:grpSpPr>
          <a:xfrm>
            <a:off x="7933663" y="4104915"/>
            <a:ext cx="976953" cy="967408"/>
            <a:chOff x="0" y="0"/>
            <a:chExt cx="1953904" cy="1934814"/>
          </a:xfrm>
        </p:grpSpPr>
        <p:sp>
          <p:nvSpPr>
            <p:cNvPr id="37" name="Connection Line">
              <a:extLst>
                <a:ext uri="{FF2B5EF4-FFF2-40B4-BE49-F238E27FC236}">
                  <a16:creationId xmlns:a16="http://schemas.microsoft.com/office/drawing/2014/main" id="{F58B5939-6336-B248-7F82-799D031E17C5}"/>
                </a:ext>
              </a:extLst>
            </p:cNvPr>
            <p:cNvSpPr/>
            <p:nvPr/>
          </p:nvSpPr>
          <p:spPr>
            <a:xfrm>
              <a:off x="0" y="0"/>
              <a:ext cx="381649" cy="1067133"/>
            </a:xfrm>
            <a:custGeom>
              <a:avLst/>
              <a:gdLst/>
              <a:ahLst/>
              <a:cxnLst>
                <a:cxn ang="0">
                  <a:pos x="wd2" y="hd2"/>
                </a:cxn>
                <a:cxn ang="5400000">
                  <a:pos x="wd2" y="hd2"/>
                </a:cxn>
                <a:cxn ang="10800000">
                  <a:pos x="wd2" y="hd2"/>
                </a:cxn>
                <a:cxn ang="16200000">
                  <a:pos x="wd2" y="hd2"/>
                </a:cxn>
              </a:cxnLst>
              <a:rect l="0" t="0" r="r" b="b"/>
              <a:pathLst>
                <a:path w="16217" h="21600" extrusionOk="0">
                  <a:moveTo>
                    <a:pt x="0" y="21600"/>
                  </a:moveTo>
                  <a:cubicBezTo>
                    <a:pt x="20932" y="12362"/>
                    <a:pt x="21600" y="5162"/>
                    <a:pt x="2005" y="0"/>
                  </a:cubicBezTo>
                </a:path>
              </a:pathLst>
            </a:custGeom>
            <a:noFill/>
            <a:ln w="381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8" name="addr">
              <a:extLst>
                <a:ext uri="{FF2B5EF4-FFF2-40B4-BE49-F238E27FC236}">
                  <a16:creationId xmlns:a16="http://schemas.microsoft.com/office/drawing/2014/main" id="{78C21C14-73C1-B50E-0851-40CC1E41B848}"/>
                </a:ext>
              </a:extLst>
            </p:cNvPr>
            <p:cNvSpPr/>
            <p:nvPr/>
          </p:nvSpPr>
          <p:spPr>
            <a:xfrm>
              <a:off x="683903" y="664813"/>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sz="1000" b="1" kern="0">
                <a:solidFill>
                  <a:srgbClr val="FF644E">
                    <a:hueOff val="-82419"/>
                    <a:satOff val="-9513"/>
                    <a:lumOff val="-16343"/>
                  </a:srgbClr>
                </a:solidFill>
              </a:endParaRPr>
            </a:p>
          </p:txBody>
        </p:sp>
      </p:grpSp>
      <p:grpSp>
        <p:nvGrpSpPr>
          <p:cNvPr id="39" name="Group">
            <a:extLst>
              <a:ext uri="{FF2B5EF4-FFF2-40B4-BE49-F238E27FC236}">
                <a16:creationId xmlns:a16="http://schemas.microsoft.com/office/drawing/2014/main" id="{B37E6D76-7448-D282-8C57-BC1276F3464F}"/>
              </a:ext>
            </a:extLst>
          </p:cNvPr>
          <p:cNvGrpSpPr/>
          <p:nvPr/>
        </p:nvGrpSpPr>
        <p:grpSpPr>
          <a:xfrm>
            <a:off x="7609571" y="2680407"/>
            <a:ext cx="963373" cy="1627048"/>
            <a:chOff x="0" y="0"/>
            <a:chExt cx="1926744" cy="3254093"/>
          </a:xfrm>
        </p:grpSpPr>
        <p:sp>
          <p:nvSpPr>
            <p:cNvPr id="40" name="Connection Line">
              <a:extLst>
                <a:ext uri="{FF2B5EF4-FFF2-40B4-BE49-F238E27FC236}">
                  <a16:creationId xmlns:a16="http://schemas.microsoft.com/office/drawing/2014/main" id="{3F164F15-48B6-8B08-78F1-F98875719798}"/>
                </a:ext>
              </a:extLst>
            </p:cNvPr>
            <p:cNvSpPr/>
            <p:nvPr/>
          </p:nvSpPr>
          <p:spPr>
            <a:xfrm>
              <a:off x="0" y="0"/>
              <a:ext cx="1395991" cy="2577303"/>
            </a:xfrm>
            <a:custGeom>
              <a:avLst/>
              <a:gdLst/>
              <a:ahLst/>
              <a:cxnLst>
                <a:cxn ang="0">
                  <a:pos x="wd2" y="hd2"/>
                </a:cxn>
                <a:cxn ang="5400000">
                  <a:pos x="wd2" y="hd2"/>
                </a:cxn>
                <a:cxn ang="10800000">
                  <a:pos x="wd2" y="hd2"/>
                </a:cxn>
                <a:cxn ang="16200000">
                  <a:pos x="wd2" y="hd2"/>
                </a:cxn>
              </a:cxnLst>
              <a:rect l="0" t="0" r="r" b="b"/>
              <a:pathLst>
                <a:path w="16483" h="21600" extrusionOk="0">
                  <a:moveTo>
                    <a:pt x="7502" y="21600"/>
                  </a:moveTo>
                  <a:cubicBezTo>
                    <a:pt x="21600" y="12027"/>
                    <a:pt x="19099" y="4827"/>
                    <a:pt x="0" y="0"/>
                  </a:cubicBezTo>
                </a:path>
              </a:pathLst>
            </a:custGeom>
            <a:noFill/>
            <a:ln w="381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41" name="addr">
              <a:extLst>
                <a:ext uri="{FF2B5EF4-FFF2-40B4-BE49-F238E27FC236}">
                  <a16:creationId xmlns:a16="http://schemas.microsoft.com/office/drawing/2014/main" id="{A6F9EB5E-3742-B47B-425F-8B875C7522DD}"/>
                </a:ext>
              </a:extLst>
            </p:cNvPr>
            <p:cNvSpPr/>
            <p:nvPr/>
          </p:nvSpPr>
          <p:spPr>
            <a:xfrm>
              <a:off x="656743" y="1984092"/>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sz="1000" b="1" kern="0">
                <a:solidFill>
                  <a:srgbClr val="FF644E">
                    <a:hueOff val="-82419"/>
                    <a:satOff val="-9513"/>
                    <a:lumOff val="-16343"/>
                  </a:srgbClr>
                </a:solidFill>
              </a:endParaRPr>
            </a:p>
          </p:txBody>
        </p:sp>
      </p:grpSp>
      <p:sp>
        <p:nvSpPr>
          <p:cNvPr id="44" name="address transmitter (!)">
            <a:extLst>
              <a:ext uri="{FF2B5EF4-FFF2-40B4-BE49-F238E27FC236}">
                <a16:creationId xmlns:a16="http://schemas.microsoft.com/office/drawing/2014/main" id="{93BD1CD5-2827-5D04-29B6-E0E6CC15F649}"/>
              </a:ext>
            </a:extLst>
          </p:cNvPr>
          <p:cNvSpPr txBox="1"/>
          <p:nvPr/>
        </p:nvSpPr>
        <p:spPr>
          <a:xfrm>
            <a:off x="8450277" y="3196717"/>
            <a:ext cx="1990931"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kern="0" dirty="0">
                <a:solidFill>
                  <a:srgbClr val="000000"/>
                </a:solidFill>
                <a:latin typeface="Gill Sans" panose="020B0502020104020203" pitchFamily="34" charset="-79"/>
                <a:ea typeface="Helvetica Neue"/>
                <a:cs typeface="Gill Sans" panose="020B0502020104020203" pitchFamily="34" charset="-79"/>
                <a:sym typeface="Helvetica Neue"/>
              </a:rPr>
              <a:t>address</a:t>
            </a: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 transmitter </a:t>
            </a:r>
            <a:r>
              <a:rPr sz="1500" b="1" kern="0" dirty="0">
                <a:solidFill>
                  <a:schemeClr val="bg1">
                    <a:lumMod val="75000"/>
                  </a:schemeClr>
                </a:solidFill>
                <a:latin typeface="Gill Sans" panose="020B0502020104020203" pitchFamily="34" charset="-79"/>
                <a:ea typeface="Helvetica Neue"/>
                <a:cs typeface="Gill Sans" panose="020B0502020104020203" pitchFamily="34" charset="-79"/>
                <a:sym typeface="Helvetica Neue"/>
              </a:rPr>
              <a:t>(!)</a:t>
            </a:r>
          </a:p>
        </p:txBody>
      </p:sp>
      <p:sp>
        <p:nvSpPr>
          <p:cNvPr id="45" name="address transmitter (!)">
            <a:extLst>
              <a:ext uri="{FF2B5EF4-FFF2-40B4-BE49-F238E27FC236}">
                <a16:creationId xmlns:a16="http://schemas.microsoft.com/office/drawing/2014/main" id="{6DC89EB3-E02F-D30C-4B5E-EA37804E9C34}"/>
              </a:ext>
            </a:extLst>
          </p:cNvPr>
          <p:cNvSpPr txBox="1"/>
          <p:nvPr/>
        </p:nvSpPr>
        <p:spPr>
          <a:xfrm>
            <a:off x="8450277" y="2605434"/>
            <a:ext cx="1990931"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kern="0" dirty="0">
                <a:solidFill>
                  <a:srgbClr val="000000"/>
                </a:solidFill>
                <a:latin typeface="Gill Sans" panose="020B0502020104020203" pitchFamily="34" charset="-79"/>
                <a:ea typeface="Helvetica Neue"/>
                <a:cs typeface="Gill Sans" panose="020B0502020104020203" pitchFamily="34" charset="-79"/>
                <a:sym typeface="Helvetica Neue"/>
              </a:rPr>
              <a:t>address</a:t>
            </a: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 transmitter </a:t>
            </a:r>
            <a:r>
              <a:rPr sz="1500" b="1" kern="0" dirty="0">
                <a:solidFill>
                  <a:schemeClr val="bg1">
                    <a:lumMod val="75000"/>
                  </a:schemeClr>
                </a:solidFill>
                <a:latin typeface="Gill Sans" panose="020B0502020104020203" pitchFamily="34" charset="-79"/>
                <a:ea typeface="Helvetica Neue"/>
                <a:cs typeface="Gill Sans" panose="020B0502020104020203" pitchFamily="34" charset="-79"/>
                <a:sym typeface="Helvetica Neue"/>
              </a:rPr>
              <a:t>(!)</a:t>
            </a:r>
          </a:p>
        </p:txBody>
      </p:sp>
      <p:sp>
        <p:nvSpPr>
          <p:cNvPr id="46" name="Spectre v1 leaks  arbitrary data in memory">
            <a:extLst>
              <a:ext uri="{FF2B5EF4-FFF2-40B4-BE49-F238E27FC236}">
                <a16:creationId xmlns:a16="http://schemas.microsoft.com/office/drawing/2014/main" id="{B7700132-0813-2CE5-7368-7CAC4BDC35C9}"/>
              </a:ext>
            </a:extLst>
          </p:cNvPr>
          <p:cNvSpPr txBox="1"/>
          <p:nvPr/>
        </p:nvSpPr>
        <p:spPr>
          <a:xfrm>
            <a:off x="1465533" y="1863777"/>
            <a:ext cx="2547172" cy="51296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defRPr b="0"/>
            </a:pPr>
            <a:r>
              <a:rPr sz="1500" b="1" kern="0">
                <a:solidFill>
                  <a:srgbClr val="000000"/>
                </a:solidFill>
                <a:latin typeface="Gill Sans" panose="020B0502020104020203" pitchFamily="34" charset="-79"/>
                <a:ea typeface="Helvetica Neue"/>
                <a:cs typeface="Gill Sans" panose="020B0502020104020203" pitchFamily="34" charset="-79"/>
                <a:sym typeface="Helvetica Neue"/>
              </a:rPr>
              <a:t>Spectre v1 leaks </a:t>
            </a:r>
            <a:br>
              <a:rPr sz="1500" b="1" kern="0">
                <a:solidFill>
                  <a:srgbClr val="000000"/>
                </a:solidFill>
                <a:latin typeface="Gill Sans" panose="020B0502020104020203" pitchFamily="34" charset="-79"/>
                <a:ea typeface="Helvetica Neue"/>
                <a:cs typeface="Gill Sans" panose="020B0502020104020203" pitchFamily="34" charset="-79"/>
                <a:sym typeface="Helvetica Neue"/>
              </a:rPr>
            </a:br>
            <a:r>
              <a:rPr sz="1500" b="1" kern="0">
                <a:solidFill>
                  <a:srgbClr val="000000"/>
                </a:solidFill>
                <a:latin typeface="Gill Sans" panose="020B0502020104020203" pitchFamily="34" charset="-79"/>
                <a:ea typeface="Helvetica Neue"/>
                <a:cs typeface="Gill Sans" panose="020B0502020104020203" pitchFamily="34" charset="-79"/>
                <a:sym typeface="Helvetica Neue"/>
              </a:rPr>
              <a:t>arbitrary data in memory</a:t>
            </a:r>
          </a:p>
        </p:txBody>
      </p:sp>
      <p:grpSp>
        <p:nvGrpSpPr>
          <p:cNvPr id="47" name="Group">
            <a:extLst>
              <a:ext uri="{FF2B5EF4-FFF2-40B4-BE49-F238E27FC236}">
                <a16:creationId xmlns:a16="http://schemas.microsoft.com/office/drawing/2014/main" id="{67526445-24F2-3372-E28D-EEDC161C6B4A}"/>
              </a:ext>
            </a:extLst>
          </p:cNvPr>
          <p:cNvGrpSpPr/>
          <p:nvPr/>
        </p:nvGrpSpPr>
        <p:grpSpPr>
          <a:xfrm>
            <a:off x="3986027" y="2825912"/>
            <a:ext cx="873570" cy="907130"/>
            <a:chOff x="0" y="0"/>
            <a:chExt cx="1747139" cy="1814259"/>
          </a:xfrm>
        </p:grpSpPr>
        <p:sp>
          <p:nvSpPr>
            <p:cNvPr id="48" name="Connection Line">
              <a:extLst>
                <a:ext uri="{FF2B5EF4-FFF2-40B4-BE49-F238E27FC236}">
                  <a16:creationId xmlns:a16="http://schemas.microsoft.com/office/drawing/2014/main" id="{71D0496B-7ADA-AB56-C373-0EAB6ECCC7ED}"/>
                </a:ext>
              </a:extLst>
            </p:cNvPr>
            <p:cNvSpPr/>
            <p:nvPr/>
          </p:nvSpPr>
          <p:spPr>
            <a:xfrm>
              <a:off x="0" y="0"/>
              <a:ext cx="351677" cy="1103950"/>
            </a:xfrm>
            <a:custGeom>
              <a:avLst/>
              <a:gdLst/>
              <a:ahLst/>
              <a:cxnLst>
                <a:cxn ang="0">
                  <a:pos x="wd2" y="hd2"/>
                </a:cxn>
                <a:cxn ang="5400000">
                  <a:pos x="wd2" y="hd2"/>
                </a:cxn>
                <a:cxn ang="10800000">
                  <a:pos x="wd2" y="hd2"/>
                </a:cxn>
                <a:cxn ang="16200000">
                  <a:pos x="wd2" y="hd2"/>
                </a:cxn>
              </a:cxnLst>
              <a:rect l="0" t="0" r="r" b="b"/>
              <a:pathLst>
                <a:path w="16763" h="21600" extrusionOk="0">
                  <a:moveTo>
                    <a:pt x="10034" y="0"/>
                  </a:moveTo>
                  <a:cubicBezTo>
                    <a:pt x="21600" y="8533"/>
                    <a:pt x="18255" y="15733"/>
                    <a:pt x="0" y="21600"/>
                  </a:cubicBezTo>
                </a:path>
              </a:pathLst>
            </a:custGeom>
            <a:noFill/>
            <a:ln w="38100" cap="flat">
              <a:solidFill>
                <a:schemeClr val="accent5"/>
              </a:solidFill>
              <a:prstDash val="solid"/>
              <a:miter lim="400000"/>
              <a:tail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49" name="addr">
              <a:extLst>
                <a:ext uri="{FF2B5EF4-FFF2-40B4-BE49-F238E27FC236}">
                  <a16:creationId xmlns:a16="http://schemas.microsoft.com/office/drawing/2014/main" id="{ACF0B30E-382F-E709-4EA1-E0E2C1552F1B}"/>
                </a:ext>
              </a:extLst>
            </p:cNvPr>
            <p:cNvSpPr/>
            <p:nvPr/>
          </p:nvSpPr>
          <p:spPr>
            <a:xfrm>
              <a:off x="477138" y="544258"/>
              <a:ext cx="1270001" cy="1270001"/>
            </a:xfrm>
            <a:prstGeom prst="line">
              <a:avLst/>
            </a:prstGeom>
            <a:solidFill>
              <a:srgbClr val="FFFFFF"/>
            </a:solid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lang="en-US" sz="1000">
                <a:solidFill>
                  <a:schemeClr val="accent5"/>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50" name="Group">
            <a:extLst>
              <a:ext uri="{FF2B5EF4-FFF2-40B4-BE49-F238E27FC236}">
                <a16:creationId xmlns:a16="http://schemas.microsoft.com/office/drawing/2014/main" id="{D5554EAE-E747-3550-462E-CB2A1D6E3B58}"/>
              </a:ext>
            </a:extLst>
          </p:cNvPr>
          <p:cNvGrpSpPr/>
          <p:nvPr/>
        </p:nvGrpSpPr>
        <p:grpSpPr>
          <a:xfrm>
            <a:off x="4161397" y="3477094"/>
            <a:ext cx="836487" cy="888847"/>
            <a:chOff x="0" y="181779"/>
            <a:chExt cx="1672973" cy="1777692"/>
          </a:xfrm>
        </p:grpSpPr>
        <p:sp>
          <p:nvSpPr>
            <p:cNvPr id="51" name="Connection Line">
              <a:extLst>
                <a:ext uri="{FF2B5EF4-FFF2-40B4-BE49-F238E27FC236}">
                  <a16:creationId xmlns:a16="http://schemas.microsoft.com/office/drawing/2014/main" id="{003B79DE-A1A8-4458-C872-DA077DD74641}"/>
                </a:ext>
              </a:extLst>
            </p:cNvPr>
            <p:cNvSpPr/>
            <p:nvPr/>
          </p:nvSpPr>
          <p:spPr>
            <a:xfrm>
              <a:off x="0" y="181779"/>
              <a:ext cx="266642" cy="596874"/>
            </a:xfrm>
            <a:custGeom>
              <a:avLst/>
              <a:gdLst/>
              <a:ahLst/>
              <a:cxnLst>
                <a:cxn ang="0">
                  <a:pos x="wd2" y="hd2"/>
                </a:cxn>
                <a:cxn ang="5400000">
                  <a:pos x="wd2" y="hd2"/>
                </a:cxn>
                <a:cxn ang="10800000">
                  <a:pos x="wd2" y="hd2"/>
                </a:cxn>
                <a:cxn ang="16200000">
                  <a:pos x="wd2" y="hd2"/>
                </a:cxn>
              </a:cxnLst>
              <a:rect l="0" t="0" r="r" b="b"/>
              <a:pathLst>
                <a:path w="16282" h="21600" extrusionOk="0">
                  <a:moveTo>
                    <a:pt x="4293" y="0"/>
                  </a:moveTo>
                  <a:cubicBezTo>
                    <a:pt x="21600" y="5697"/>
                    <a:pt x="20169" y="12897"/>
                    <a:pt x="0" y="21600"/>
                  </a:cubicBezTo>
                </a:path>
              </a:pathLst>
            </a:custGeom>
            <a:noFill/>
            <a:ln w="38100" cap="flat">
              <a:solidFill>
                <a:schemeClr val="accent5"/>
              </a:solidFill>
              <a:prstDash val="solid"/>
              <a:miter lim="400000"/>
              <a:tail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2" name="addr">
              <a:extLst>
                <a:ext uri="{FF2B5EF4-FFF2-40B4-BE49-F238E27FC236}">
                  <a16:creationId xmlns:a16="http://schemas.microsoft.com/office/drawing/2014/main" id="{70A6D058-A4A5-137C-A242-0BAB4240A230}"/>
                </a:ext>
              </a:extLst>
            </p:cNvPr>
            <p:cNvSpPr/>
            <p:nvPr/>
          </p:nvSpPr>
          <p:spPr>
            <a:xfrm>
              <a:off x="402972" y="203199"/>
              <a:ext cx="1270001" cy="1270001"/>
            </a:xfrm>
            <a:prstGeom prst="line">
              <a:avLst/>
            </a:prstGeom>
            <a:solidFill>
              <a:srgbClr val="FFFFFF"/>
            </a:solid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lang="en-US" sz="1000">
                <a:solidFill>
                  <a:schemeClr val="accent5"/>
                </a:solidFill>
                <a:latin typeface="Menlo" panose="020B0609030804020204" pitchFamily="49" charset="0"/>
                <a:ea typeface="Menlo" panose="020B0609030804020204" pitchFamily="49" charset="0"/>
                <a:cs typeface="Menlo" panose="020B0609030804020204" pitchFamily="49" charset="0"/>
              </a:endParaRPr>
            </a:p>
          </p:txBody>
        </p:sp>
        <p:sp>
          <p:nvSpPr>
            <p:cNvPr id="53" name="(!!!)">
              <a:extLst>
                <a:ext uri="{FF2B5EF4-FFF2-40B4-BE49-F238E27FC236}">
                  <a16:creationId xmlns:a16="http://schemas.microsoft.com/office/drawing/2014/main" id="{38AFE8FC-7F06-6DCD-59A9-763466E5D0FD}"/>
                </a:ext>
              </a:extLst>
            </p:cNvPr>
            <p:cNvSpPr/>
            <p:nvPr/>
          </p:nvSpPr>
          <p:spPr>
            <a:xfrm>
              <a:off x="275500" y="689470"/>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pPr>
                <a:defRPr>
                  <a:solidFill>
                    <a:srgbClr val="000000"/>
                  </a:solidFill>
                </a:defRPr>
              </a:pPr>
              <a:r>
                <a:rPr sz="1200" b="1">
                  <a:solidFill>
                    <a:srgbClr val="FF7E7A"/>
                  </a:solidFill>
                  <a:latin typeface="Gill Sans" panose="020B0502020104020203" pitchFamily="34" charset="-79"/>
                  <a:ea typeface="Menlo" panose="020B0609030804020204" pitchFamily="49" charset="0"/>
                  <a:cs typeface="Gill Sans" panose="020B0502020104020203" pitchFamily="34" charset="-79"/>
                  <a:sym typeface="Helvetica Neue"/>
                </a:rPr>
                <a:t>(!!!)</a:t>
              </a:r>
              <a:endParaRPr sz="1000" b="1">
                <a:solidFill>
                  <a:srgbClr val="FF7E7A"/>
                </a:solidFill>
                <a:latin typeface="Gill Sans" panose="020B0502020104020203" pitchFamily="34" charset="-79"/>
                <a:ea typeface="Menlo" panose="020B0609030804020204" pitchFamily="49" charset="0"/>
                <a:cs typeface="Gill Sans" panose="020B0502020104020203" pitchFamily="34" charset="-79"/>
                <a:sym typeface="Helvetica Neue"/>
              </a:endParaRPr>
            </a:p>
          </p:txBody>
        </p:sp>
      </p:grpSp>
      <p:sp>
        <p:nvSpPr>
          <p:cNvPr id="54" name="Rectangle">
            <a:extLst>
              <a:ext uri="{FF2B5EF4-FFF2-40B4-BE49-F238E27FC236}">
                <a16:creationId xmlns:a16="http://schemas.microsoft.com/office/drawing/2014/main" id="{68658A3F-B884-7B28-E37A-25EC0E216586}"/>
              </a:ext>
            </a:extLst>
          </p:cNvPr>
          <p:cNvSpPr/>
          <p:nvPr/>
        </p:nvSpPr>
        <p:spPr>
          <a:xfrm>
            <a:off x="5801435" y="2565348"/>
            <a:ext cx="1844717" cy="297160"/>
          </a:xfrm>
          <a:prstGeom prst="rect">
            <a:avLst/>
          </a:prstGeom>
          <a:ln w="38100">
            <a:solidFill>
              <a:schemeClr val="bg1">
                <a:lumMod val="75000"/>
              </a:schemeClr>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55" name="Rectangle">
            <a:extLst>
              <a:ext uri="{FF2B5EF4-FFF2-40B4-BE49-F238E27FC236}">
                <a16:creationId xmlns:a16="http://schemas.microsoft.com/office/drawing/2014/main" id="{BDAA68C4-0121-60A2-1947-3ECD28816A85}"/>
              </a:ext>
            </a:extLst>
          </p:cNvPr>
          <p:cNvSpPr/>
          <p:nvPr/>
        </p:nvSpPr>
        <p:spPr>
          <a:xfrm>
            <a:off x="5801435" y="3161330"/>
            <a:ext cx="2194806" cy="297160"/>
          </a:xfrm>
          <a:prstGeom prst="rect">
            <a:avLst/>
          </a:prstGeom>
          <a:ln w="38100">
            <a:solidFill>
              <a:schemeClr val="bg1">
                <a:lumMod val="75000"/>
              </a:schemeClr>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59" name="😈">
            <a:extLst>
              <a:ext uri="{FF2B5EF4-FFF2-40B4-BE49-F238E27FC236}">
                <a16:creationId xmlns:a16="http://schemas.microsoft.com/office/drawing/2014/main" id="{470CEFC5-7624-8F9B-0C36-35F203E9BDD6}"/>
              </a:ext>
            </a:extLst>
          </p:cNvPr>
          <p:cNvSpPr txBox="1"/>
          <p:nvPr/>
        </p:nvSpPr>
        <p:spPr>
          <a:xfrm>
            <a:off x="5905160" y="5141214"/>
            <a:ext cx="371898" cy="43601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lvl1pPr>
              <a:defRPr sz="5000"/>
            </a:lvl1pPr>
          </a:lstStyle>
          <a:p>
            <a:pPr algn="ctr" defTabSz="412750" hangingPunct="0"/>
            <a:r>
              <a:rPr sz="2500" b="1" kern="0">
                <a:solidFill>
                  <a:srgbClr val="000000"/>
                </a:solidFill>
                <a:latin typeface="Helvetica Neue"/>
                <a:ea typeface="Helvetica Neue"/>
                <a:cs typeface="Helvetica Neue"/>
                <a:sym typeface="Helvetica Neue"/>
              </a:rPr>
              <a:t>😈</a:t>
            </a:r>
          </a:p>
        </p:txBody>
      </p:sp>
      <p:sp>
        <p:nvSpPr>
          <p:cNvPr id="61" name="😇">
            <a:extLst>
              <a:ext uri="{FF2B5EF4-FFF2-40B4-BE49-F238E27FC236}">
                <a16:creationId xmlns:a16="http://schemas.microsoft.com/office/drawing/2014/main" id="{3FA463D1-544A-C19E-49EC-8E8C27C91654}"/>
              </a:ext>
            </a:extLst>
          </p:cNvPr>
          <p:cNvSpPr txBox="1"/>
          <p:nvPr/>
        </p:nvSpPr>
        <p:spPr>
          <a:xfrm>
            <a:off x="5339549" y="4546341"/>
            <a:ext cx="371898" cy="43601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grpSp>
        <p:nvGrpSpPr>
          <p:cNvPr id="74" name="Group">
            <a:extLst>
              <a:ext uri="{FF2B5EF4-FFF2-40B4-BE49-F238E27FC236}">
                <a16:creationId xmlns:a16="http://schemas.microsoft.com/office/drawing/2014/main" id="{5805DD87-5AA5-E4EE-A50F-0332C1B189A3}"/>
              </a:ext>
            </a:extLst>
          </p:cNvPr>
          <p:cNvGrpSpPr/>
          <p:nvPr/>
        </p:nvGrpSpPr>
        <p:grpSpPr>
          <a:xfrm>
            <a:off x="9526968" y="5408354"/>
            <a:ext cx="2152779" cy="1022415"/>
            <a:chOff x="-224448" y="-31789"/>
            <a:chExt cx="4305557" cy="2044828"/>
          </a:xfrm>
        </p:grpSpPr>
        <p:sp>
          <p:nvSpPr>
            <p:cNvPr id="75" name="transmitter">
              <a:extLst>
                <a:ext uri="{FF2B5EF4-FFF2-40B4-BE49-F238E27FC236}">
                  <a16:creationId xmlns:a16="http://schemas.microsoft.com/office/drawing/2014/main" id="{DA899167-DDE6-0632-A596-2071F58D857A}"/>
                </a:ext>
              </a:extLst>
            </p:cNvPr>
            <p:cNvSpPr txBox="1"/>
            <p:nvPr/>
          </p:nvSpPr>
          <p:spPr>
            <a:xfrm>
              <a:off x="-224448" y="987118"/>
              <a:ext cx="2398093" cy="102592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b="0"/>
              </a:lvl1pPr>
            </a:lstStyle>
            <a:p>
              <a:pPr algn="ctr" defTabSz="412750" hangingPunct="0"/>
              <a:r>
                <a:rPr lang="en-US" sz="1500" b="1" kern="0" dirty="0">
                  <a:solidFill>
                    <a:srgbClr val="000000"/>
                  </a:solidFill>
                  <a:latin typeface="Gill Sans" panose="020B0502020104020203" pitchFamily="34" charset="-79"/>
                  <a:ea typeface="Helvetica Neue"/>
                  <a:cs typeface="Gill Sans" panose="020B0502020104020203" pitchFamily="34" charset="-79"/>
                  <a:sym typeface="Helvetica Neue"/>
                </a:rPr>
                <a:t>address</a:t>
              </a:r>
            </a:p>
            <a:p>
              <a:pPr algn="ctr" defTabSz="412750" hangingPunct="0"/>
              <a:r>
                <a:rPr sz="1500" b="1" kern="0" dirty="0">
                  <a:solidFill>
                    <a:srgbClr val="000000"/>
                  </a:solidFill>
                  <a:latin typeface="Gill Sans" panose="020B0502020104020203" pitchFamily="34" charset="-79"/>
                  <a:ea typeface="Helvetica Neue"/>
                  <a:cs typeface="Gill Sans" panose="020B0502020104020203" pitchFamily="34" charset="-79"/>
                  <a:sym typeface="Helvetica Neue"/>
                </a:rPr>
                <a:t>transmitter</a:t>
              </a:r>
            </a:p>
          </p:txBody>
        </p:sp>
        <p:sp>
          <p:nvSpPr>
            <p:cNvPr id="76" name="receiver">
              <a:extLst>
                <a:ext uri="{FF2B5EF4-FFF2-40B4-BE49-F238E27FC236}">
                  <a16:creationId xmlns:a16="http://schemas.microsoft.com/office/drawing/2014/main" id="{0724B81C-5F76-05E4-5869-E90EE81B3700}"/>
                </a:ext>
              </a:extLst>
            </p:cNvPr>
            <p:cNvSpPr txBox="1"/>
            <p:nvPr/>
          </p:nvSpPr>
          <p:spPr>
            <a:xfrm>
              <a:off x="2699319" y="1227542"/>
              <a:ext cx="1381790" cy="56425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b="0"/>
              </a:lvl1pPr>
            </a:lstStyle>
            <a:p>
              <a:pPr algn="ctr" defTabSz="412750" hangingPunct="0"/>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receiver</a:t>
              </a:r>
            </a:p>
          </p:txBody>
        </p:sp>
        <p:sp>
          <p:nvSpPr>
            <p:cNvPr id="77" name="😈">
              <a:extLst>
                <a:ext uri="{FF2B5EF4-FFF2-40B4-BE49-F238E27FC236}">
                  <a16:creationId xmlns:a16="http://schemas.microsoft.com/office/drawing/2014/main" id="{AAAC657B-8910-7EAD-0A05-2C998FA5B6BA}"/>
                </a:ext>
              </a:extLst>
            </p:cNvPr>
            <p:cNvSpPr txBox="1"/>
            <p:nvPr/>
          </p:nvSpPr>
          <p:spPr>
            <a:xfrm>
              <a:off x="3018317" y="355989"/>
              <a:ext cx="743796" cy="872033"/>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a:solidFill>
                    <a:srgbClr val="000000"/>
                  </a:solidFill>
                  <a:latin typeface="Helvetica Neue"/>
                  <a:ea typeface="Helvetica Neue"/>
                  <a:cs typeface="Helvetica Neue"/>
                  <a:sym typeface="Helvetica Neue"/>
                </a:rPr>
                <a:t>😈</a:t>
              </a:r>
            </a:p>
          </p:txBody>
        </p:sp>
        <p:sp>
          <p:nvSpPr>
            <p:cNvPr id="78" name="😇">
              <a:extLst>
                <a:ext uri="{FF2B5EF4-FFF2-40B4-BE49-F238E27FC236}">
                  <a16:creationId xmlns:a16="http://schemas.microsoft.com/office/drawing/2014/main" id="{3E8E5941-98A7-7535-91C3-828BCC440D8F}"/>
                </a:ext>
              </a:extLst>
            </p:cNvPr>
            <p:cNvSpPr txBox="1"/>
            <p:nvPr/>
          </p:nvSpPr>
          <p:spPr>
            <a:xfrm>
              <a:off x="602702" y="300791"/>
              <a:ext cx="743796" cy="872033"/>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a:solidFill>
                    <a:srgbClr val="000000"/>
                  </a:solidFill>
                  <a:latin typeface="Helvetica Neue"/>
                  <a:ea typeface="Helvetica Neue"/>
                  <a:cs typeface="Helvetica Neue"/>
                  <a:sym typeface="Helvetica Neue"/>
                </a:rPr>
                <a:t>😇</a:t>
              </a:r>
            </a:p>
          </p:txBody>
        </p:sp>
        <p:sp>
          <p:nvSpPr>
            <p:cNvPr id="79" name="Connection Line">
              <a:extLst>
                <a:ext uri="{FF2B5EF4-FFF2-40B4-BE49-F238E27FC236}">
                  <a16:creationId xmlns:a16="http://schemas.microsoft.com/office/drawing/2014/main" id="{3DCF8275-DBDE-EE59-9B6D-47589C29BE47}"/>
                </a:ext>
              </a:extLst>
            </p:cNvPr>
            <p:cNvSpPr/>
            <p:nvPr/>
          </p:nvSpPr>
          <p:spPr>
            <a:xfrm>
              <a:off x="1357746" y="558035"/>
              <a:ext cx="1608261" cy="171187"/>
            </a:xfrm>
            <a:custGeom>
              <a:avLst/>
              <a:gdLst/>
              <a:ahLst/>
              <a:cxnLst>
                <a:cxn ang="0">
                  <a:pos x="wd2" y="hd2"/>
                </a:cxn>
                <a:cxn ang="5400000">
                  <a:pos x="wd2" y="hd2"/>
                </a:cxn>
                <a:cxn ang="10800000">
                  <a:pos x="wd2" y="hd2"/>
                </a:cxn>
                <a:cxn ang="16200000">
                  <a:pos x="wd2" y="hd2"/>
                </a:cxn>
              </a:cxnLst>
              <a:rect l="0" t="0" r="r" b="b"/>
              <a:pathLst>
                <a:path w="21600" h="16207" extrusionOk="0">
                  <a:moveTo>
                    <a:pt x="21600" y="16207"/>
                  </a:moveTo>
                  <a:cubicBezTo>
                    <a:pt x="14377" y="-4960"/>
                    <a:pt x="7177" y="-5393"/>
                    <a:pt x="0" y="14907"/>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0" name="rfx">
              <a:extLst>
                <a:ext uri="{FF2B5EF4-FFF2-40B4-BE49-F238E27FC236}">
                  <a16:creationId xmlns:a16="http://schemas.microsoft.com/office/drawing/2014/main" id="{5B88B3A9-DB6B-AB56-5D05-76B65A327197}"/>
                </a:ext>
              </a:extLst>
            </p:cNvPr>
            <p:cNvSpPr txBox="1"/>
            <p:nvPr/>
          </p:nvSpPr>
          <p:spPr>
            <a:xfrm>
              <a:off x="1760350" y="-31789"/>
              <a:ext cx="747000" cy="53348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5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400">
                  <a:solidFill>
                    <a:schemeClr val="accent4"/>
                  </a:solidFill>
                  <a:latin typeface="Menlo" panose="020B0609030804020204" pitchFamily="49" charset="0"/>
                  <a:ea typeface="Menlo" panose="020B0609030804020204" pitchFamily="49" charset="0"/>
                  <a:cs typeface="Menlo" panose="020B0609030804020204" pitchFamily="49" charset="0"/>
                </a:rPr>
                <a:t>rfx</a:t>
              </a:r>
              <a:endParaRPr sz="1250" b="1" kern="0">
                <a:solidFill>
                  <a:schemeClr val="accent4"/>
                </a:solidFill>
              </a:endParaRPr>
            </a:p>
          </p:txBody>
        </p:sp>
      </p:grpSp>
      <p:sp>
        <p:nvSpPr>
          <p:cNvPr id="82" name="😇">
            <a:extLst>
              <a:ext uri="{FF2B5EF4-FFF2-40B4-BE49-F238E27FC236}">
                <a16:creationId xmlns:a16="http://schemas.microsoft.com/office/drawing/2014/main" id="{05F7CD61-38A3-E585-FA15-EB6115CD619F}"/>
              </a:ext>
            </a:extLst>
          </p:cNvPr>
          <p:cNvSpPr txBox="1"/>
          <p:nvPr/>
        </p:nvSpPr>
        <p:spPr>
          <a:xfrm>
            <a:off x="5280534" y="2573464"/>
            <a:ext cx="371898" cy="43601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sp>
        <p:nvSpPr>
          <p:cNvPr id="83" name="😇">
            <a:extLst>
              <a:ext uri="{FF2B5EF4-FFF2-40B4-BE49-F238E27FC236}">
                <a16:creationId xmlns:a16="http://schemas.microsoft.com/office/drawing/2014/main" id="{FE81973A-C6B7-1C0A-5BE8-00933D54C4FD}"/>
              </a:ext>
            </a:extLst>
          </p:cNvPr>
          <p:cNvSpPr txBox="1"/>
          <p:nvPr/>
        </p:nvSpPr>
        <p:spPr>
          <a:xfrm>
            <a:off x="5288660" y="3159878"/>
            <a:ext cx="371898" cy="43601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sp>
        <p:nvSpPr>
          <p:cNvPr id="86" name="😇">
            <a:extLst>
              <a:ext uri="{FF2B5EF4-FFF2-40B4-BE49-F238E27FC236}">
                <a16:creationId xmlns:a16="http://schemas.microsoft.com/office/drawing/2014/main" id="{BF310431-73D7-D5FE-2E17-1E1595671148}"/>
              </a:ext>
            </a:extLst>
          </p:cNvPr>
          <p:cNvSpPr txBox="1"/>
          <p:nvPr/>
        </p:nvSpPr>
        <p:spPr>
          <a:xfrm>
            <a:off x="5325425" y="4010938"/>
            <a:ext cx="371898" cy="43601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sp>
        <p:nvSpPr>
          <p:cNvPr id="87" name="(!)">
            <a:extLst>
              <a:ext uri="{FF2B5EF4-FFF2-40B4-BE49-F238E27FC236}">
                <a16:creationId xmlns:a16="http://schemas.microsoft.com/office/drawing/2014/main" id="{0257FAB1-B9B2-35C8-C7B2-51DF8F60DBAA}"/>
              </a:ext>
            </a:extLst>
          </p:cNvPr>
          <p:cNvSpPr txBox="1"/>
          <p:nvPr/>
        </p:nvSpPr>
        <p:spPr>
          <a:xfrm>
            <a:off x="10005186" y="5253182"/>
            <a:ext cx="256481"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kern="0" dirty="0">
                <a:solidFill>
                  <a:schemeClr val="bg1">
                    <a:lumMod val="75000"/>
                  </a:schemeClr>
                </a:solidFill>
                <a:latin typeface="Gill Sans" panose="020B0502020104020203" pitchFamily="34" charset="-79"/>
                <a:ea typeface="Helvetica Neue"/>
                <a:cs typeface="Gill Sans" panose="020B0502020104020203" pitchFamily="34" charset="-79"/>
                <a:sym typeface="Helvetica Neue"/>
              </a:rPr>
              <a:t>(!)</a:t>
            </a:r>
          </a:p>
        </p:txBody>
      </p:sp>
      <p:grpSp>
        <p:nvGrpSpPr>
          <p:cNvPr id="5" name="Group 4">
            <a:extLst>
              <a:ext uri="{FF2B5EF4-FFF2-40B4-BE49-F238E27FC236}">
                <a16:creationId xmlns:a16="http://schemas.microsoft.com/office/drawing/2014/main" id="{41D03861-168E-8315-3FBB-EA669E4E5E2A}"/>
              </a:ext>
            </a:extLst>
          </p:cNvPr>
          <p:cNvGrpSpPr/>
          <p:nvPr/>
        </p:nvGrpSpPr>
        <p:grpSpPr>
          <a:xfrm>
            <a:off x="964283" y="4786327"/>
            <a:ext cx="3901323" cy="1622370"/>
            <a:chOff x="964283" y="4786327"/>
            <a:chExt cx="3901323" cy="1622370"/>
          </a:xfrm>
        </p:grpSpPr>
        <p:graphicFrame>
          <p:nvGraphicFramePr>
            <p:cNvPr id="58" name="Table">
              <a:extLst>
                <a:ext uri="{FF2B5EF4-FFF2-40B4-BE49-F238E27FC236}">
                  <a16:creationId xmlns:a16="http://schemas.microsoft.com/office/drawing/2014/main" id="{041072D9-A099-C0E9-A2BF-92427DACADFB}"/>
                </a:ext>
              </a:extLst>
            </p:cNvPr>
            <p:cNvGraphicFramePr/>
            <p:nvPr>
              <p:extLst>
                <p:ext uri="{D42A27DB-BD31-4B8C-83A1-F6EECF244321}">
                  <p14:modId xmlns:p14="http://schemas.microsoft.com/office/powerpoint/2010/main" val="326319414"/>
                </p:ext>
              </p:extLst>
            </p:nvPr>
          </p:nvGraphicFramePr>
          <p:xfrm>
            <a:off x="964283" y="5265697"/>
            <a:ext cx="3901323" cy="1143000"/>
          </p:xfrm>
          <a:graphic>
            <a:graphicData uri="http://schemas.openxmlformats.org/drawingml/2006/table">
              <a:tbl>
                <a:tblPr bandRow="1"/>
                <a:tblGrid>
                  <a:gridCol w="2579682">
                    <a:extLst>
                      <a:ext uri="{9D8B030D-6E8A-4147-A177-3AD203B41FA5}">
                        <a16:colId xmlns:a16="http://schemas.microsoft.com/office/drawing/2014/main" val="20000"/>
                      </a:ext>
                    </a:extLst>
                  </a:gridCol>
                  <a:gridCol w="446099">
                    <a:extLst>
                      <a:ext uri="{9D8B030D-6E8A-4147-A177-3AD203B41FA5}">
                        <a16:colId xmlns:a16="http://schemas.microsoft.com/office/drawing/2014/main" val="20001"/>
                      </a:ext>
                    </a:extLst>
                  </a:gridCol>
                  <a:gridCol w="875542">
                    <a:extLst>
                      <a:ext uri="{9D8B030D-6E8A-4147-A177-3AD203B41FA5}">
                        <a16:colId xmlns:a16="http://schemas.microsoft.com/office/drawing/2014/main" val="20002"/>
                      </a:ext>
                    </a:extLst>
                  </a:gridCol>
                </a:tblGrid>
                <a:tr h="381000">
                  <a:tc>
                    <a:txBody>
                      <a:bodyPr/>
                      <a:lstStyle/>
                      <a:p>
                        <a:pPr defTabSz="914400">
                          <a:defRPr sz="3200">
                            <a:sym typeface="Helvetica Neue"/>
                          </a:defRPr>
                        </a:pPr>
                        <a:r>
                          <a:rPr sz="1600" b="1" i="0">
                            <a:latin typeface="Gill Sans" panose="020B0502020104020203" pitchFamily="34" charset="-79"/>
                            <a:cs typeface="Gill Sans" panose="020B0502020104020203" pitchFamily="34" charset="-79"/>
                          </a:rPr>
                          <a:t>address</a:t>
                        </a:r>
                        <a:r>
                          <a:rPr sz="1600" b="0" i="0">
                            <a:latin typeface="Gill Sans" panose="020B0502020104020203" pitchFamily="34" charset="-79"/>
                            <a:cs typeface="Gill Sans" panose="020B0502020104020203" pitchFamily="34" charset="-79"/>
                          </a:rPr>
                          <a:t> transmitter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1" i="0">
                            <a:solidFill>
                              <a:schemeClr val="bg1">
                                <a:lumMod val="75000"/>
                              </a:schemeClr>
                            </a:solidFill>
                            <a:latin typeface="Gill Sans" panose="020B0502020104020203" pitchFamily="34" charset="-79"/>
                            <a:cs typeface="Gill Sans" panose="020B0502020104020203" pitchFamily="34" charset="-79"/>
                            <a:sym typeface="Helvetica Neue"/>
                          </a:rPr>
                          <a:t>(!)</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0" i="0">
                            <a:latin typeface="Gill Sans" panose="020B0502020104020203" pitchFamily="34" charset="-79"/>
                            <a:cs typeface="Gill Sans" panose="020B0502020104020203" pitchFamily="34" charset="-79"/>
                            <a:sym typeface="Helvetica Neue"/>
                          </a:rPr>
                          <a:t>0 addr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0"/>
                    </a:ext>
                  </a:extLst>
                </a:tr>
                <a:tr h="381000">
                  <a:tc>
                    <a:txBody>
                      <a:bodyPr/>
                      <a:lstStyle/>
                      <a:p>
                        <a:pPr defTabSz="914400">
                          <a:defRPr sz="3200">
                            <a:sym typeface="Helvetica Neue"/>
                          </a:defRPr>
                        </a:pPr>
                        <a:r>
                          <a:rPr sz="1600" b="1" i="0">
                            <a:latin typeface="Gill Sans" panose="020B0502020104020203" pitchFamily="34" charset="-79"/>
                            <a:cs typeface="Gill Sans" panose="020B0502020104020203" pitchFamily="34" charset="-79"/>
                          </a:rPr>
                          <a:t>data</a:t>
                        </a:r>
                        <a:r>
                          <a:rPr sz="1600" b="0" i="0">
                            <a:latin typeface="Gill Sans" panose="020B0502020104020203" pitchFamily="34" charset="-79"/>
                            <a:cs typeface="Gill Sans" panose="020B0502020104020203" pitchFamily="34" charset="-79"/>
                          </a:rPr>
                          <a:t> transmitter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1" i="0">
                            <a:solidFill>
                              <a:srgbClr val="FF7E7A"/>
                            </a:solidFill>
                            <a:latin typeface="Gill Sans" panose="020B0502020104020203" pitchFamily="34" charset="-79"/>
                            <a:cs typeface="Gill Sans" panose="020B0502020104020203" pitchFamily="34" charset="-79"/>
                            <a:sym typeface="Helvetica Neue"/>
                          </a:rPr>
                          <a:t>(!!)</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0" i="0">
                            <a:latin typeface="Gill Sans" panose="020B0502020104020203" pitchFamily="34" charset="-79"/>
                            <a:cs typeface="Gill Sans" panose="020B0502020104020203" pitchFamily="34" charset="-79"/>
                            <a:sym typeface="Helvetica Neue"/>
                          </a:rPr>
                          <a:t>1 </a:t>
                        </a:r>
                        <a:r>
                          <a:rPr sz="1600" b="0" i="0" err="1">
                            <a:latin typeface="Gill Sans" panose="020B0502020104020203" pitchFamily="34" charset="-79"/>
                            <a:cs typeface="Gill Sans" panose="020B0502020104020203" pitchFamily="34" charset="-79"/>
                            <a:sym typeface="Helvetica Neue"/>
                          </a:rPr>
                          <a:t>addr</a:t>
                        </a:r>
                        <a:endParaRPr sz="1600" b="0" i="0">
                          <a:latin typeface="Gill Sans" panose="020B0502020104020203" pitchFamily="34" charset="-79"/>
                          <a:cs typeface="Gill Sans" panose="020B0502020104020203" pitchFamily="34" charset="-79"/>
                          <a:sym typeface="Helvetica Neue"/>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1"/>
                    </a:ext>
                  </a:extLst>
                </a:tr>
                <a:tr h="381000">
                  <a:tc>
                    <a:txBody>
                      <a:bodyPr/>
                      <a:lstStyle/>
                      <a:p>
                        <a:pPr defTabSz="914400">
                          <a:defRPr sz="3200">
                            <a:sym typeface="Helvetica Neue"/>
                          </a:defRPr>
                        </a:pPr>
                        <a:r>
                          <a:rPr sz="1600" b="1" i="0">
                            <a:latin typeface="Gill Sans" panose="020B0502020104020203" pitchFamily="34" charset="-79"/>
                            <a:cs typeface="Gill Sans" panose="020B0502020104020203" pitchFamily="34" charset="-79"/>
                          </a:rPr>
                          <a:t>universal</a:t>
                        </a:r>
                        <a:r>
                          <a:rPr sz="1600" b="0" i="0">
                            <a:latin typeface="Gill Sans" panose="020B0502020104020203" pitchFamily="34" charset="-79"/>
                            <a:cs typeface="Gill Sans" panose="020B0502020104020203" pitchFamily="34" charset="-79"/>
                          </a:rPr>
                          <a:t> data transmitter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1" i="0">
                            <a:solidFill>
                              <a:srgbClr val="FF7E7A"/>
                            </a:solidFill>
                            <a:latin typeface="Gill Sans" panose="020B0502020104020203" pitchFamily="34" charset="-79"/>
                            <a:cs typeface="Gill Sans" panose="020B0502020104020203" pitchFamily="34" charset="-79"/>
                            <a:sym typeface="Helvetica Neue"/>
                          </a:rPr>
                          <a:t>(!!!)</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0" i="0" dirty="0">
                            <a:latin typeface="Gill Sans" panose="020B0502020104020203" pitchFamily="34" charset="-79"/>
                            <a:cs typeface="Gill Sans" panose="020B0502020104020203" pitchFamily="34" charset="-79"/>
                            <a:sym typeface="Helvetica Neue"/>
                          </a:rPr>
                          <a:t>2 </a:t>
                        </a:r>
                        <a:r>
                          <a:rPr sz="1600" b="0" i="0" dirty="0" err="1">
                            <a:latin typeface="Gill Sans" panose="020B0502020104020203" pitchFamily="34" charset="-79"/>
                            <a:cs typeface="Gill Sans" panose="020B0502020104020203" pitchFamily="34" charset="-79"/>
                            <a:sym typeface="Helvetica Neue"/>
                          </a:rPr>
                          <a:t>addr</a:t>
                        </a:r>
                        <a:endParaRPr sz="1600" b="0" i="0" dirty="0">
                          <a:latin typeface="Gill Sans" panose="020B0502020104020203" pitchFamily="34" charset="-79"/>
                          <a:cs typeface="Gill Sans" panose="020B0502020104020203" pitchFamily="34" charset="-79"/>
                          <a:sym typeface="Helvetica Neue"/>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E4C0F8DD-1F2A-3482-EB7B-68B260EF866C}"/>
                </a:ext>
              </a:extLst>
            </p:cNvPr>
            <p:cNvSpPr txBox="1"/>
            <p:nvPr/>
          </p:nvSpPr>
          <p:spPr>
            <a:xfrm>
              <a:off x="2239370" y="4786327"/>
              <a:ext cx="1423147" cy="369332"/>
            </a:xfrm>
            <a:prstGeom prst="rect">
              <a:avLst/>
            </a:prstGeom>
            <a:noFill/>
          </p:spPr>
          <p:txBody>
            <a:bodyPr wrap="none" rtlCol="0">
              <a:spAutoFit/>
            </a:bodyPr>
            <a:lstStyle/>
            <a:p>
              <a:r>
                <a:rPr lang="en-US" b="1" dirty="0">
                  <a:latin typeface="Gill Sans" panose="020B0502020104020203" pitchFamily="34" charset="-79"/>
                  <a:cs typeface="Gill Sans" panose="020B0502020104020203" pitchFamily="34" charset="-79"/>
                </a:rPr>
                <a:t>Taxonomy</a:t>
              </a:r>
            </a:p>
          </p:txBody>
        </p:sp>
      </p:grpSp>
      <p:sp>
        <p:nvSpPr>
          <p:cNvPr id="91" name="Slide Number Placeholder 90">
            <a:extLst>
              <a:ext uri="{FF2B5EF4-FFF2-40B4-BE49-F238E27FC236}">
                <a16:creationId xmlns:a16="http://schemas.microsoft.com/office/drawing/2014/main" id="{C830AD7A-7E6A-D1BD-7E18-BC92F528170A}"/>
              </a:ext>
            </a:extLst>
          </p:cNvPr>
          <p:cNvSpPr>
            <a:spLocks noGrp="1"/>
          </p:cNvSpPr>
          <p:nvPr>
            <p:ph type="sldNum" sz="quarter" idx="12"/>
          </p:nvPr>
        </p:nvSpPr>
        <p:spPr/>
        <p:txBody>
          <a:bodyPr/>
          <a:lstStyle/>
          <a:p>
            <a:fld id="{C4525E55-99CE-D54F-9679-4F00051112D4}" type="slidenum">
              <a:rPr lang="en-US" smtClean="0"/>
              <a:t>21</a:t>
            </a:fld>
            <a:endParaRPr lang="en-US" dirty="0"/>
          </a:p>
        </p:txBody>
      </p:sp>
      <p:sp>
        <p:nvSpPr>
          <p:cNvPr id="92" name="address transmitter (!)">
            <a:extLst>
              <a:ext uri="{FF2B5EF4-FFF2-40B4-BE49-F238E27FC236}">
                <a16:creationId xmlns:a16="http://schemas.microsoft.com/office/drawing/2014/main" id="{57339D86-C416-57F3-1162-84FC1EAB6757}"/>
              </a:ext>
            </a:extLst>
          </p:cNvPr>
          <p:cNvSpPr txBox="1"/>
          <p:nvPr/>
        </p:nvSpPr>
        <p:spPr>
          <a:xfrm>
            <a:off x="8454182" y="4020341"/>
            <a:ext cx="1990931"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kern="0" dirty="0">
                <a:solidFill>
                  <a:srgbClr val="000000"/>
                </a:solidFill>
                <a:latin typeface="Gill Sans" panose="020B0502020104020203" pitchFamily="34" charset="-79"/>
                <a:ea typeface="Helvetica Neue"/>
                <a:cs typeface="Gill Sans" panose="020B0502020104020203" pitchFamily="34" charset="-79"/>
                <a:sym typeface="Helvetica Neue"/>
              </a:rPr>
              <a:t>address</a:t>
            </a: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 transmitter </a:t>
            </a:r>
            <a:r>
              <a:rPr sz="1500" b="1" kern="0" dirty="0">
                <a:solidFill>
                  <a:schemeClr val="bg1">
                    <a:lumMod val="75000"/>
                  </a:schemeClr>
                </a:solidFill>
                <a:latin typeface="Gill Sans" panose="020B0502020104020203" pitchFamily="34" charset="-79"/>
                <a:ea typeface="Helvetica Neue"/>
                <a:cs typeface="Gill Sans" panose="020B0502020104020203" pitchFamily="34" charset="-79"/>
                <a:sym typeface="Helvetica Neue"/>
              </a:rPr>
              <a:t>(!)</a:t>
            </a:r>
          </a:p>
        </p:txBody>
      </p:sp>
      <p:sp>
        <p:nvSpPr>
          <p:cNvPr id="93" name="address transmitter (!)">
            <a:extLst>
              <a:ext uri="{FF2B5EF4-FFF2-40B4-BE49-F238E27FC236}">
                <a16:creationId xmlns:a16="http://schemas.microsoft.com/office/drawing/2014/main" id="{5C805881-0950-A733-BE06-4E005ACDBB2E}"/>
              </a:ext>
            </a:extLst>
          </p:cNvPr>
          <p:cNvSpPr txBox="1"/>
          <p:nvPr/>
        </p:nvSpPr>
        <p:spPr>
          <a:xfrm>
            <a:off x="8431073" y="4575377"/>
            <a:ext cx="1990931"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kern="0" dirty="0">
                <a:solidFill>
                  <a:srgbClr val="000000"/>
                </a:solidFill>
                <a:latin typeface="Gill Sans" panose="020B0502020104020203" pitchFamily="34" charset="-79"/>
                <a:ea typeface="Helvetica Neue"/>
                <a:cs typeface="Gill Sans" panose="020B0502020104020203" pitchFamily="34" charset="-79"/>
                <a:sym typeface="Helvetica Neue"/>
              </a:rPr>
              <a:t>address</a:t>
            </a: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 transmitter </a:t>
            </a:r>
            <a:r>
              <a:rPr sz="1500" b="1" kern="0" dirty="0">
                <a:solidFill>
                  <a:schemeClr val="bg1">
                    <a:lumMod val="75000"/>
                  </a:schemeClr>
                </a:solidFill>
                <a:latin typeface="Gill Sans" panose="020B0502020104020203" pitchFamily="34" charset="-79"/>
                <a:ea typeface="Helvetica Neue"/>
                <a:cs typeface="Gill Sans" panose="020B0502020104020203" pitchFamily="34" charset="-79"/>
                <a:sym typeface="Helvetica Neue"/>
              </a:rPr>
              <a:t>(!)</a:t>
            </a:r>
          </a:p>
        </p:txBody>
      </p:sp>
      <p:sp>
        <p:nvSpPr>
          <p:cNvPr id="94" name="Rectangle">
            <a:extLst>
              <a:ext uri="{FF2B5EF4-FFF2-40B4-BE49-F238E27FC236}">
                <a16:creationId xmlns:a16="http://schemas.microsoft.com/office/drawing/2014/main" id="{5FB129EF-183D-1E1A-104A-0525C9F9F864}"/>
              </a:ext>
            </a:extLst>
          </p:cNvPr>
          <p:cNvSpPr/>
          <p:nvPr/>
        </p:nvSpPr>
        <p:spPr>
          <a:xfrm>
            <a:off x="5984086" y="4055433"/>
            <a:ext cx="1900136" cy="326957"/>
          </a:xfrm>
          <a:prstGeom prst="rect">
            <a:avLst/>
          </a:prstGeom>
          <a:ln w="38100">
            <a:solidFill>
              <a:schemeClr val="bg1">
                <a:lumMod val="75000"/>
              </a:schemeClr>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96" name="Rectangle">
            <a:extLst>
              <a:ext uri="{FF2B5EF4-FFF2-40B4-BE49-F238E27FC236}">
                <a16:creationId xmlns:a16="http://schemas.microsoft.com/office/drawing/2014/main" id="{E4A76DEC-5AA8-2B70-B38E-045780843438}"/>
              </a:ext>
            </a:extLst>
          </p:cNvPr>
          <p:cNvSpPr/>
          <p:nvPr/>
        </p:nvSpPr>
        <p:spPr>
          <a:xfrm>
            <a:off x="5996965" y="4557709"/>
            <a:ext cx="1900136" cy="326957"/>
          </a:xfrm>
          <a:prstGeom prst="rect">
            <a:avLst/>
          </a:prstGeom>
          <a:ln w="38100">
            <a:solidFill>
              <a:schemeClr val="bg1">
                <a:lumMod val="75000"/>
              </a:schemeClr>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97" name="Rectangle">
            <a:extLst>
              <a:ext uri="{FF2B5EF4-FFF2-40B4-BE49-F238E27FC236}">
                <a16:creationId xmlns:a16="http://schemas.microsoft.com/office/drawing/2014/main" id="{A2C0D887-C8CB-9FA0-1ABD-DC2EF91E4797}"/>
              </a:ext>
            </a:extLst>
          </p:cNvPr>
          <p:cNvSpPr/>
          <p:nvPr/>
        </p:nvSpPr>
        <p:spPr>
          <a:xfrm>
            <a:off x="9359866" y="5208175"/>
            <a:ext cx="2643244" cy="1284700"/>
          </a:xfrm>
          <a:prstGeom prst="rect">
            <a:avLst/>
          </a:prstGeom>
          <a:ln w="38100">
            <a:solidFill>
              <a:srgbClr val="FF7E7A"/>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Tree>
    <p:custDataLst>
      <p:tags r:id="rId1"/>
    </p:custDataLst>
    <p:extLst>
      <p:ext uri="{BB962C8B-B14F-4D97-AF65-F5344CB8AC3E}">
        <p14:creationId xmlns:p14="http://schemas.microsoft.com/office/powerpoint/2010/main" val="62585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39"/>
                                        </p:tgtEl>
                                        <p:attrNameLst>
                                          <p:attrName>style.visibility</p:attrName>
                                        </p:attrNameLst>
                                      </p:cBhvr>
                                      <p:to>
                                        <p:strVal val="visible"/>
                                      </p:to>
                                    </p:set>
                                  </p:childTnLst>
                                </p:cTn>
                              </p:par>
                              <p:par>
                                <p:cTn id="35" presetID="1" presetClass="entr" presetSubtype="0" fill="hold" grpId="0" nodeType="withEffect">
                                  <p:stCondLst>
                                    <p:cond delay="0"/>
                                  </p:stCondLst>
                                  <p:iterate>
                                    <p:tmAbs val="0"/>
                                  </p:iterate>
                                  <p:childTnLst>
                                    <p:set>
                                      <p:cBhvr>
                                        <p:cTn id="36" fill="hold"/>
                                        <p:tgtEl>
                                          <p:spTgt spid="47"/>
                                        </p:tgtEl>
                                        <p:attrNameLst>
                                          <p:attrName>style.visibility</p:attrName>
                                        </p:attrNameLst>
                                      </p:cBhvr>
                                      <p:to>
                                        <p:strVal val="visible"/>
                                      </p:to>
                                    </p:set>
                                  </p:childTnLst>
                                </p:cTn>
                              </p:par>
                              <p:par>
                                <p:cTn id="37" presetID="1" presetClass="entr" presetSubtype="0" fill="hold" grpId="0" nodeType="withEffect">
                                  <p:stCondLst>
                                    <p:cond delay="0"/>
                                  </p:stCondLst>
                                  <p:iterate>
                                    <p:tmAbs val="0"/>
                                  </p:iterate>
                                  <p:childTnLst>
                                    <p:set>
                                      <p:cBhvr>
                                        <p:cTn id="38" fill="hold"/>
                                        <p:tgtEl>
                                          <p:spTgt spid="36"/>
                                        </p:tgtEl>
                                        <p:attrNameLst>
                                          <p:attrName>style.visibility</p:attrName>
                                        </p:attrNameLst>
                                      </p:cBhvr>
                                      <p:to>
                                        <p:strVal val="visible"/>
                                      </p:to>
                                    </p:set>
                                  </p:childTnLst>
                                </p:cTn>
                              </p:par>
                              <p:par>
                                <p:cTn id="39" presetID="1" presetClass="entr" presetSubtype="0" fill="hold" grpId="0" nodeType="withEffect">
                                  <p:stCondLst>
                                    <p:cond delay="0"/>
                                  </p:stCondLst>
                                  <p:iterate>
                                    <p:tmAbs val="0"/>
                                  </p:iterate>
                                  <p:childTnLst>
                                    <p:set>
                                      <p:cBhvr>
                                        <p:cTn id="40" fill="hold"/>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advAuto="0"/>
      <p:bldP spid="39" grpId="0" animBg="1" advAuto="0"/>
      <p:bldP spid="44" grpId="0" animBg="1"/>
      <p:bldP spid="45" grpId="0" animBg="1"/>
      <p:bldP spid="47" grpId="0" animBg="1" advAuto="0"/>
      <p:bldP spid="50" grpId="0" animBg="1" advAuto="0"/>
      <p:bldP spid="54" grpId="0" animBg="1"/>
      <p:bldP spid="55" grpId="0" animBg="1"/>
      <p:bldP spid="59" grpId="0" animBg="1"/>
      <p:bldP spid="61" grpId="0"/>
      <p:bldP spid="82" grpId="0"/>
      <p:bldP spid="83" grpId="0"/>
      <p:bldP spid="86" grpId="0"/>
      <p:bldP spid="87" grpId="0" animBg="1"/>
      <p:bldP spid="92" grpId="0" animBg="1"/>
      <p:bldP spid="93" grpId="0" animBg="1"/>
      <p:bldP spid="94" grpId="0" animBg="1"/>
      <p:bldP spid="96" grpId="0" animBg="1"/>
      <p:bldP spid="97" grpId="0" animBg="1"/>
      <p:bldP spid="9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F210-2891-3758-81BC-CE211F1ABD83}"/>
              </a:ext>
            </a:extLst>
          </p:cNvPr>
          <p:cNvSpPr>
            <a:spLocks noGrp="1"/>
          </p:cNvSpPr>
          <p:nvPr>
            <p:ph type="title"/>
          </p:nvPr>
        </p:nvSpPr>
        <p:spPr/>
        <p:txBody>
          <a:bodyPr>
            <a:normAutofit/>
          </a:bodyPr>
          <a:lstStyle/>
          <a:p>
            <a:r>
              <a:rPr lang="en-US"/>
              <a:t>A taxonomy for classifying transmitters by severity</a:t>
            </a:r>
          </a:p>
        </p:txBody>
      </p:sp>
      <p:sp>
        <p:nvSpPr>
          <p:cNvPr id="4" name="Rectangle">
            <a:extLst>
              <a:ext uri="{FF2B5EF4-FFF2-40B4-BE49-F238E27FC236}">
                <a16:creationId xmlns:a16="http://schemas.microsoft.com/office/drawing/2014/main" id="{A449FC00-0170-DE01-89F3-648FD0F08ECF}"/>
              </a:ext>
            </a:extLst>
          </p:cNvPr>
          <p:cNvSpPr/>
          <p:nvPr/>
        </p:nvSpPr>
        <p:spPr>
          <a:xfrm>
            <a:off x="1360129" y="3341080"/>
            <a:ext cx="2757980" cy="574116"/>
          </a:xfrm>
          <a:prstGeom prst="rect">
            <a:avLst/>
          </a:prstGeom>
          <a:ln w="38100">
            <a:solidFill>
              <a:srgbClr val="FF7E7A"/>
            </a:solidFill>
            <a:prstDash val="dash"/>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6" name="microarchitectural execution">
            <a:extLst>
              <a:ext uri="{FF2B5EF4-FFF2-40B4-BE49-F238E27FC236}">
                <a16:creationId xmlns:a16="http://schemas.microsoft.com/office/drawing/2014/main" id="{14E61914-B445-C952-0D63-1E101EBC4A1D}"/>
              </a:ext>
            </a:extLst>
          </p:cNvPr>
          <p:cNvSpPr txBox="1"/>
          <p:nvPr/>
        </p:nvSpPr>
        <p:spPr>
          <a:xfrm>
            <a:off x="5274678" y="1853692"/>
            <a:ext cx="2898229" cy="2821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a:defRPr b="0"/>
            </a:lvl1pPr>
          </a:lstStyle>
          <a:p>
            <a:pPr algn="ctr" defTabSz="412750" hangingPunct="0"/>
            <a:r>
              <a:rPr sz="1500" b="1" kern="0">
                <a:solidFill>
                  <a:srgbClr val="000000"/>
                </a:solidFill>
                <a:latin typeface="Gill Sans" panose="020B0502020104020203" pitchFamily="34" charset="-79"/>
                <a:ea typeface="Helvetica Neue"/>
                <a:cs typeface="Gill Sans" panose="020B0502020104020203" pitchFamily="34" charset="-79"/>
                <a:sym typeface="Helvetica Neue"/>
              </a:rPr>
              <a:t>microarchitectural execution</a:t>
            </a:r>
          </a:p>
        </p:txBody>
      </p:sp>
      <p:sp>
        <p:nvSpPr>
          <p:cNvPr id="7" name="int victim_function(int idx) {…">
            <a:extLst>
              <a:ext uri="{FF2B5EF4-FFF2-40B4-BE49-F238E27FC236}">
                <a16:creationId xmlns:a16="http://schemas.microsoft.com/office/drawing/2014/main" id="{1520E8AF-1B47-3505-3677-8FC43B5C5CD4}"/>
              </a:ext>
            </a:extLst>
          </p:cNvPr>
          <p:cNvSpPr txBox="1"/>
          <p:nvPr/>
        </p:nvSpPr>
        <p:spPr>
          <a:xfrm>
            <a:off x="975783" y="2505747"/>
            <a:ext cx="3404778" cy="22447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int </a:t>
            </a:r>
            <a:r>
              <a:rPr sz="1500" kern="0" err="1">
                <a:solidFill>
                  <a:srgbClr val="000000"/>
                </a:solidFill>
                <a:latin typeface="Menlo Regular"/>
                <a:ea typeface="Menlo Regular"/>
                <a:cs typeface="Menlo Regular"/>
                <a:sym typeface="Menlo Regular"/>
              </a:rPr>
              <a:t>victim_function</a:t>
            </a:r>
            <a:r>
              <a:rPr sz="1500" kern="0">
                <a:solidFill>
                  <a:srgbClr val="000000"/>
                </a:solidFill>
                <a:latin typeface="Menlo Regular"/>
                <a:ea typeface="Menlo Regular"/>
                <a:cs typeface="Menlo Regular"/>
                <a:sym typeface="Menlo Regular"/>
              </a:rPr>
              <a:t>(int </a:t>
            </a:r>
            <a:r>
              <a:rPr sz="1500" b="1" u="sng" kern="0" err="1">
                <a:solidFill>
                  <a:srgbClr val="000000"/>
                </a:solidFill>
                <a:latin typeface="Menlo Regular"/>
                <a:ea typeface="Menlo Regular"/>
                <a:cs typeface="Menlo Regular"/>
                <a:sym typeface="Menlo Regular"/>
              </a:rPr>
              <a:t>idx</a:t>
            </a:r>
            <a:r>
              <a:rPr sz="1500" kern="0">
                <a:solidFill>
                  <a:srgbClr val="000000"/>
                </a:solidFill>
                <a:latin typeface="Menlo Regular"/>
                <a:ea typeface="Menlo Regular"/>
                <a:cs typeface="Menlo Regular"/>
                <a:sym typeface="Menlo Regular"/>
              </a:rPr>
              <a:t>) {</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 index out-of-bounds</a:t>
            </a:r>
            <a:br>
              <a:rPr sz="1500" kern="0">
                <a:solidFill>
                  <a:srgbClr val="000000"/>
                </a:solidFill>
                <a:latin typeface="Menlo Regular"/>
                <a:ea typeface="Menlo Regular"/>
                <a:cs typeface="Menlo Regular"/>
                <a:sym typeface="Menlo Regular"/>
              </a:rPr>
            </a:br>
            <a:r>
              <a:rPr sz="1500" kern="0">
                <a:solidFill>
                  <a:srgbClr val="000000"/>
                </a:solidFill>
                <a:latin typeface="Menlo Regular"/>
                <a:ea typeface="Menlo Regular"/>
                <a:cs typeface="Menlo Regular"/>
                <a:sym typeface="Menlo Regular"/>
              </a:rPr>
              <a:t>  if (</a:t>
            </a:r>
            <a:r>
              <a:rPr sz="1500" kern="0" err="1">
                <a:solidFill>
                  <a:srgbClr val="000000"/>
                </a:solidFill>
                <a:latin typeface="Menlo Regular"/>
                <a:ea typeface="Menlo Regular"/>
                <a:cs typeface="Menlo Regular"/>
                <a:sym typeface="Menlo Regular"/>
              </a:rPr>
              <a:t>idx</a:t>
            </a:r>
            <a:r>
              <a:rPr sz="1500" kern="0">
                <a:solidFill>
                  <a:srgbClr val="000000"/>
                </a:solidFill>
                <a:latin typeface="Menlo Regular"/>
                <a:ea typeface="Menlo Regular"/>
                <a:cs typeface="Menlo Regular"/>
                <a:sym typeface="Menlo Regular"/>
              </a:rPr>
              <a:t> &lt; </a:t>
            </a:r>
            <a:r>
              <a:rPr sz="1500" kern="0" err="1">
                <a:solidFill>
                  <a:srgbClr val="000000"/>
                </a:solidFill>
                <a:latin typeface="Menlo Regular"/>
                <a:ea typeface="Menlo Regular"/>
                <a:cs typeface="Menlo Regular"/>
                <a:sym typeface="Menlo Regular"/>
              </a:rPr>
              <a:t>A_size</a:t>
            </a:r>
            <a:r>
              <a:rPr sz="1500" kern="0">
                <a:solidFill>
                  <a:srgbClr val="000000"/>
                </a:solidFill>
                <a:latin typeface="Menlo Regular"/>
                <a:ea typeface="Menlo Regular"/>
                <a:cs typeface="Menlo Regular"/>
                <a:sym typeface="Menlo Regular"/>
              </a:rPr>
              <a:t>) {</a:t>
            </a:r>
            <a:br>
              <a:rPr sz="1500" kern="0">
                <a:solidFill>
                  <a:srgbClr val="000000"/>
                </a:solidFill>
                <a:latin typeface="Menlo Regular"/>
                <a:ea typeface="Menlo Regular"/>
                <a:cs typeface="Menlo Regular"/>
                <a:sym typeface="Menlo Regular"/>
              </a:rPr>
            </a:br>
            <a:r>
              <a:rPr sz="1500" kern="0">
                <a:solidFill>
                  <a:srgbClr val="000000"/>
                </a:solidFill>
                <a:latin typeface="Menlo Regular"/>
                <a:ea typeface="Menlo Regular"/>
                <a:cs typeface="Menlo Regular"/>
                <a:sym typeface="Menlo Regular"/>
              </a:rPr>
              <a:t>    uint8_t secret = </a:t>
            </a:r>
            <a:r>
              <a:rPr sz="1500" b="1" kern="0">
                <a:solidFill>
                  <a:srgbClr val="000000"/>
                </a:solidFill>
                <a:latin typeface="Gill Sans" panose="020B0502020104020203" pitchFamily="34" charset="-79"/>
                <a:ea typeface="Helvetica Neue"/>
                <a:cs typeface="Gill Sans" panose="020B0502020104020203" pitchFamily="34" charset="-79"/>
                <a:sym typeface="Menlo Regular"/>
              </a:rPr>
              <a:t>A[</a:t>
            </a:r>
            <a:r>
              <a:rPr sz="1500" b="1" kern="0" err="1">
                <a:solidFill>
                  <a:srgbClr val="000000"/>
                </a:solidFill>
                <a:latin typeface="Gill Sans" panose="020B0502020104020203" pitchFamily="34" charset="-79"/>
                <a:ea typeface="Helvetica Neue"/>
                <a:cs typeface="Gill Sans" panose="020B0502020104020203" pitchFamily="34" charset="-79"/>
                <a:sym typeface="Menlo Regular"/>
              </a:rPr>
              <a:t>idx</a:t>
            </a:r>
            <a:r>
              <a:rPr sz="1500" b="1" kern="0">
                <a:solidFill>
                  <a:srgbClr val="000000"/>
                </a:solidFill>
                <a:latin typeface="Gill Sans" panose="020B0502020104020203" pitchFamily="34" charset="-79"/>
                <a:ea typeface="Helvetica Neue"/>
                <a:cs typeface="Gill Sans" panose="020B0502020104020203" pitchFamily="34" charset="-79"/>
                <a:sym typeface="Menlo Regular"/>
              </a:rPr>
              <a: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return        </a:t>
            </a:r>
            <a:r>
              <a:rPr sz="1500" b="1" kern="0">
                <a:solidFill>
                  <a:srgbClr val="000000"/>
                </a:solidFill>
                <a:latin typeface="Gill Sans" panose="020B0502020104020203" pitchFamily="34" charset="-79"/>
                <a:ea typeface="Helvetica Neue"/>
                <a:cs typeface="Gill Sans" panose="020B0502020104020203" pitchFamily="34" charset="-79"/>
                <a:sym typeface="Menlo Regular"/>
              </a:rPr>
              <a:t>B[secret];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return 0;</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a:t>
            </a:r>
          </a:p>
        </p:txBody>
      </p:sp>
      <p:grpSp>
        <p:nvGrpSpPr>
          <p:cNvPr id="8" name="Group">
            <a:extLst>
              <a:ext uri="{FF2B5EF4-FFF2-40B4-BE49-F238E27FC236}">
                <a16:creationId xmlns:a16="http://schemas.microsoft.com/office/drawing/2014/main" id="{14A92E94-ED6D-0E5D-9BE0-C52A0ECD6F9B}"/>
              </a:ext>
            </a:extLst>
          </p:cNvPr>
          <p:cNvGrpSpPr/>
          <p:nvPr/>
        </p:nvGrpSpPr>
        <p:grpSpPr>
          <a:xfrm>
            <a:off x="5823814" y="2038838"/>
            <a:ext cx="2251232" cy="3587246"/>
            <a:chOff x="0" y="0"/>
            <a:chExt cx="4502461" cy="7174489"/>
          </a:xfrm>
        </p:grpSpPr>
        <mc:AlternateContent xmlns:mc="http://schemas.openxmlformats.org/markup-compatibility/2006" xmlns:a14="http://schemas.microsoft.com/office/drawing/2010/main">
          <mc:Choice Requires="a14">
            <p:sp>
              <p:nvSpPr>
                <p:cNvPr id="9" name="Equation">
                  <a:extLst>
                    <a:ext uri="{FF2B5EF4-FFF2-40B4-BE49-F238E27FC236}">
                      <a16:creationId xmlns:a16="http://schemas.microsoft.com/office/drawing/2014/main" id="{C9822029-9BD9-6A4F-C7C3-07CB93445087}"/>
                    </a:ext>
                  </a:extLst>
                </p:cNvPr>
                <p:cNvSpPr txBox="1"/>
                <p:nvPr/>
              </p:nvSpPr>
              <p:spPr>
                <a:xfrm>
                  <a:off x="1082437" y="0"/>
                  <a:ext cx="628378"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9" name="Equation">
                  <a:extLst>
                    <a:ext uri="{FF2B5EF4-FFF2-40B4-BE49-F238E27FC236}">
                      <a16:creationId xmlns:a16="http://schemas.microsoft.com/office/drawing/2014/main" id="{C9822029-9BD9-6A4F-C7C3-07CB93445087}"/>
                    </a:ext>
                  </a:extLst>
                </p:cNvPr>
                <p:cNvSpPr txBox="1">
                  <a:spLocks noRot="1" noChangeAspect="1" noMove="1" noResize="1" noEditPoints="1" noAdjustHandles="1" noChangeArrowheads="1" noChangeShapeType="1" noTextEdit="1"/>
                </p:cNvSpPr>
                <p:nvPr/>
              </p:nvSpPr>
              <p:spPr>
                <a:xfrm>
                  <a:off x="1082437" y="0"/>
                  <a:ext cx="628378" cy="800220"/>
                </a:xfrm>
                <a:prstGeom prst="rect">
                  <a:avLst/>
                </a:prstGeom>
                <a:blipFill>
                  <a:blip r:embed="rId6"/>
                  <a:stretch>
                    <a:fillRect l="-19231" r="-15385" b="-625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Equation">
                  <a:extLst>
                    <a:ext uri="{FF2B5EF4-FFF2-40B4-BE49-F238E27FC236}">
                      <a16:creationId xmlns:a16="http://schemas.microsoft.com/office/drawing/2014/main" id="{C9C473EE-239B-72CB-41E9-E018131EA594}"/>
                    </a:ext>
                  </a:extLst>
                </p:cNvPr>
                <p:cNvSpPr txBox="1"/>
                <p:nvPr/>
              </p:nvSpPr>
              <p:spPr>
                <a:xfrm>
                  <a:off x="1082437" y="6369628"/>
                  <a:ext cx="628378"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10" name="Equation">
                  <a:extLst>
                    <a:ext uri="{FF2B5EF4-FFF2-40B4-BE49-F238E27FC236}">
                      <a16:creationId xmlns:a16="http://schemas.microsoft.com/office/drawing/2014/main" id="{C9C473EE-239B-72CB-41E9-E018131EA594}"/>
                    </a:ext>
                  </a:extLst>
                </p:cNvPr>
                <p:cNvSpPr txBox="1">
                  <a:spLocks noRot="1" noChangeAspect="1" noMove="1" noResize="1" noEditPoints="1" noAdjustHandles="1" noChangeArrowheads="1" noChangeShapeType="1" noTextEdit="1"/>
                </p:cNvSpPr>
                <p:nvPr/>
              </p:nvSpPr>
              <p:spPr>
                <a:xfrm>
                  <a:off x="1082437" y="6369628"/>
                  <a:ext cx="628378" cy="800220"/>
                </a:xfrm>
                <a:prstGeom prst="rect">
                  <a:avLst/>
                </a:prstGeom>
                <a:blipFill>
                  <a:blip r:embed="rId7"/>
                  <a:stretch>
                    <a:fillRect l="-19231" r="-15385" b="-3030"/>
                  </a:stretch>
                </a:blipFill>
                <a:ln w="12700" cap="flat">
                  <a:noFill/>
                  <a:miter lim="400000"/>
                </a:ln>
                <a:effectLst/>
              </p:spPr>
              <p:txBody>
                <a:bodyPr/>
                <a:lstStyle/>
                <a:p>
                  <a:r>
                    <a:rPr lang="en-US">
                      <a:noFill/>
                    </a:rPr>
                    <a:t> </a:t>
                  </a:r>
                </a:p>
              </p:txBody>
            </p:sp>
          </mc:Fallback>
        </mc:AlternateContent>
        <p:grpSp>
          <p:nvGrpSpPr>
            <p:cNvPr id="11" name="Group">
              <a:extLst>
                <a:ext uri="{FF2B5EF4-FFF2-40B4-BE49-F238E27FC236}">
                  <a16:creationId xmlns:a16="http://schemas.microsoft.com/office/drawing/2014/main" id="{22F58FCA-962D-558B-2BB5-F9B60C48F724}"/>
                </a:ext>
              </a:extLst>
            </p:cNvPr>
            <p:cNvGrpSpPr/>
            <p:nvPr/>
          </p:nvGrpSpPr>
          <p:grpSpPr>
            <a:xfrm>
              <a:off x="1257097" y="679064"/>
              <a:ext cx="1604488" cy="6495425"/>
              <a:chOff x="-2" y="114961"/>
              <a:chExt cx="1604486" cy="6495424"/>
            </a:xfrm>
          </p:grpSpPr>
          <p:grpSp>
            <p:nvGrpSpPr>
              <p:cNvPr id="18" name="Group">
                <a:extLst>
                  <a:ext uri="{FF2B5EF4-FFF2-40B4-BE49-F238E27FC236}">
                    <a16:creationId xmlns:a16="http://schemas.microsoft.com/office/drawing/2014/main" id="{F84D5504-FF0B-219E-C800-183C905F96BE}"/>
                  </a:ext>
                </a:extLst>
              </p:cNvPr>
              <p:cNvGrpSpPr/>
              <p:nvPr/>
            </p:nvGrpSpPr>
            <p:grpSpPr>
              <a:xfrm>
                <a:off x="-1" y="1174807"/>
                <a:ext cx="1604485" cy="1402691"/>
                <a:chOff x="-2" y="145667"/>
                <a:chExt cx="1604484" cy="1402689"/>
              </a:xfrm>
            </p:grpSpPr>
            <p:sp>
              <p:nvSpPr>
                <p:cNvPr id="34" name="Line">
                  <a:extLst>
                    <a:ext uri="{FF2B5EF4-FFF2-40B4-BE49-F238E27FC236}">
                      <a16:creationId xmlns:a16="http://schemas.microsoft.com/office/drawing/2014/main" id="{05812152-3759-7EF5-7E95-9888BF717F97}"/>
                    </a:ext>
                  </a:extLst>
                </p:cNvPr>
                <p:cNvSpPr/>
                <p:nvPr/>
              </p:nvSpPr>
              <p:spPr>
                <a:xfrm flipH="1">
                  <a:off x="-2" y="145667"/>
                  <a:ext cx="2" cy="418135"/>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5" name="tfo">
                  <a:extLst>
                    <a:ext uri="{FF2B5EF4-FFF2-40B4-BE49-F238E27FC236}">
                      <a16:creationId xmlns:a16="http://schemas.microsoft.com/office/drawing/2014/main" id="{8B9CD4EE-3545-5260-C08E-A8932028C394}"/>
                    </a:ext>
                  </a:extLst>
                </p:cNvPr>
                <p:cNvSpPr/>
                <p:nvPr/>
              </p:nvSpPr>
              <p:spPr>
                <a:xfrm>
                  <a:off x="334481" y="278355"/>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19" name="Group">
                <a:extLst>
                  <a:ext uri="{FF2B5EF4-FFF2-40B4-BE49-F238E27FC236}">
                    <a16:creationId xmlns:a16="http://schemas.microsoft.com/office/drawing/2014/main" id="{C0233E1C-4B46-E4F2-3CAD-393457699ED2}"/>
                  </a:ext>
                </a:extLst>
              </p:cNvPr>
              <p:cNvGrpSpPr/>
              <p:nvPr/>
            </p:nvGrpSpPr>
            <p:grpSpPr>
              <a:xfrm>
                <a:off x="-1" y="2222150"/>
                <a:ext cx="1604485" cy="1440616"/>
                <a:chOff x="-2" y="165761"/>
                <a:chExt cx="1604484" cy="1440615"/>
              </a:xfrm>
            </p:grpSpPr>
            <p:sp>
              <p:nvSpPr>
                <p:cNvPr id="32" name="Line">
                  <a:extLst>
                    <a:ext uri="{FF2B5EF4-FFF2-40B4-BE49-F238E27FC236}">
                      <a16:creationId xmlns:a16="http://schemas.microsoft.com/office/drawing/2014/main" id="{9D9A35DF-42AE-F006-318F-732EEF969943}"/>
                    </a:ext>
                  </a:extLst>
                </p:cNvPr>
                <p:cNvSpPr/>
                <p:nvPr/>
              </p:nvSpPr>
              <p:spPr>
                <a:xfrm flipH="1">
                  <a:off x="-2" y="165761"/>
                  <a:ext cx="2" cy="418136"/>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3" name="tfo">
                  <a:extLst>
                    <a:ext uri="{FF2B5EF4-FFF2-40B4-BE49-F238E27FC236}">
                      <a16:creationId xmlns:a16="http://schemas.microsoft.com/office/drawing/2014/main" id="{37609764-C57A-8A9B-F178-ACE1130D055B}"/>
                    </a:ext>
                  </a:extLst>
                </p:cNvPr>
                <p:cNvSpPr/>
                <p:nvPr/>
              </p:nvSpPr>
              <p:spPr>
                <a:xfrm>
                  <a:off x="334481" y="336375"/>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50" kern="0" err="1">
                      <a:solidFill>
                        <a:srgbClr val="000000"/>
                      </a:solidFill>
                    </a:rPr>
                    <a:t>tfo</a:t>
                  </a:r>
                  <a:endParaRPr sz="1050" kern="0">
                    <a:solidFill>
                      <a:srgbClr val="000000"/>
                    </a:solidFill>
                  </a:endParaRPr>
                </a:p>
              </p:txBody>
            </p:sp>
          </p:grpSp>
          <p:grpSp>
            <p:nvGrpSpPr>
              <p:cNvPr id="20" name="Group">
                <a:extLst>
                  <a:ext uri="{FF2B5EF4-FFF2-40B4-BE49-F238E27FC236}">
                    <a16:creationId xmlns:a16="http://schemas.microsoft.com/office/drawing/2014/main" id="{8D27A296-9900-EF44-A158-2CF9A6CFFE36}"/>
                  </a:ext>
                </a:extLst>
              </p:cNvPr>
              <p:cNvGrpSpPr/>
              <p:nvPr/>
            </p:nvGrpSpPr>
            <p:grpSpPr>
              <a:xfrm>
                <a:off x="-2" y="3024703"/>
                <a:ext cx="1604484" cy="1426411"/>
                <a:chOff x="-1" y="207767"/>
                <a:chExt cx="1604482" cy="1426410"/>
              </a:xfrm>
            </p:grpSpPr>
            <p:sp>
              <p:nvSpPr>
                <p:cNvPr id="30" name="Line">
                  <a:extLst>
                    <a:ext uri="{FF2B5EF4-FFF2-40B4-BE49-F238E27FC236}">
                      <a16:creationId xmlns:a16="http://schemas.microsoft.com/office/drawing/2014/main" id="{371CB95C-4672-72A6-E721-A5541B5BFA0F}"/>
                    </a:ext>
                  </a:extLst>
                </p:cNvPr>
                <p:cNvSpPr/>
                <p:nvPr/>
              </p:nvSpPr>
              <p:spPr>
                <a:xfrm flipH="1">
                  <a:off x="-1" y="207767"/>
                  <a:ext cx="2" cy="418135"/>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1" name="tfo">
                  <a:extLst>
                    <a:ext uri="{FF2B5EF4-FFF2-40B4-BE49-F238E27FC236}">
                      <a16:creationId xmlns:a16="http://schemas.microsoft.com/office/drawing/2014/main" id="{BB8F391C-7300-18E2-BF36-C9A719DE83D9}"/>
                    </a:ext>
                  </a:extLst>
                </p:cNvPr>
                <p:cNvSpPr/>
                <p:nvPr/>
              </p:nvSpPr>
              <p:spPr>
                <a:xfrm>
                  <a:off x="334480" y="364177"/>
                  <a:ext cx="1270001" cy="1270000"/>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21" name="Group">
                <a:extLst>
                  <a:ext uri="{FF2B5EF4-FFF2-40B4-BE49-F238E27FC236}">
                    <a16:creationId xmlns:a16="http://schemas.microsoft.com/office/drawing/2014/main" id="{20749249-493C-E33D-D8EE-ECFAD6FE5940}"/>
                  </a:ext>
                </a:extLst>
              </p:cNvPr>
              <p:cNvGrpSpPr/>
              <p:nvPr/>
            </p:nvGrpSpPr>
            <p:grpSpPr>
              <a:xfrm>
                <a:off x="-1" y="3990903"/>
                <a:ext cx="1604484" cy="1409612"/>
                <a:chOff x="0" y="152408"/>
                <a:chExt cx="1604482" cy="1409611"/>
              </a:xfrm>
            </p:grpSpPr>
            <p:sp>
              <p:nvSpPr>
                <p:cNvPr id="28" name="Line">
                  <a:extLst>
                    <a:ext uri="{FF2B5EF4-FFF2-40B4-BE49-F238E27FC236}">
                      <a16:creationId xmlns:a16="http://schemas.microsoft.com/office/drawing/2014/main" id="{C70C4A1D-D70C-5CCD-6708-C6C2A3FDE281}"/>
                    </a:ext>
                  </a:extLst>
                </p:cNvPr>
                <p:cNvSpPr/>
                <p:nvPr/>
              </p:nvSpPr>
              <p:spPr>
                <a:xfrm flipH="1">
                  <a:off x="0" y="152408"/>
                  <a:ext cx="2" cy="418136"/>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9" name="tfo">
                  <a:extLst>
                    <a:ext uri="{FF2B5EF4-FFF2-40B4-BE49-F238E27FC236}">
                      <a16:creationId xmlns:a16="http://schemas.microsoft.com/office/drawing/2014/main" id="{E39991F1-0D19-1ED1-775F-65352A204079}"/>
                    </a:ext>
                  </a:extLst>
                </p:cNvPr>
                <p:cNvSpPr/>
                <p:nvPr/>
              </p:nvSpPr>
              <p:spPr>
                <a:xfrm>
                  <a:off x="334481" y="292018"/>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22" name="Group">
                <a:extLst>
                  <a:ext uri="{FF2B5EF4-FFF2-40B4-BE49-F238E27FC236}">
                    <a16:creationId xmlns:a16="http://schemas.microsoft.com/office/drawing/2014/main" id="{D10B4EC0-5567-365A-5340-84D3664FC1EE}"/>
                  </a:ext>
                </a:extLst>
              </p:cNvPr>
              <p:cNvGrpSpPr/>
              <p:nvPr/>
            </p:nvGrpSpPr>
            <p:grpSpPr>
              <a:xfrm>
                <a:off x="1" y="5011235"/>
                <a:ext cx="1604482" cy="1599150"/>
                <a:chOff x="0" y="0"/>
                <a:chExt cx="1604481" cy="1599149"/>
              </a:xfrm>
            </p:grpSpPr>
            <p:sp>
              <p:nvSpPr>
                <p:cNvPr id="26" name="Line">
                  <a:extLst>
                    <a:ext uri="{FF2B5EF4-FFF2-40B4-BE49-F238E27FC236}">
                      <a16:creationId xmlns:a16="http://schemas.microsoft.com/office/drawing/2014/main" id="{A5F6D7F0-D390-CC09-4943-96A67FDCC418}"/>
                    </a:ext>
                  </a:extLst>
                </p:cNvPr>
                <p:cNvSpPr/>
                <p:nvPr/>
              </p:nvSpPr>
              <p:spPr>
                <a:xfrm flipH="1">
                  <a:off x="-1" y="0"/>
                  <a:ext cx="2" cy="658299"/>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7" name="tfo">
                  <a:extLst>
                    <a:ext uri="{FF2B5EF4-FFF2-40B4-BE49-F238E27FC236}">
                      <a16:creationId xmlns:a16="http://schemas.microsoft.com/office/drawing/2014/main" id="{2FE6F96E-97B3-761F-B2C1-B072D8EAD2E7}"/>
                    </a:ext>
                  </a:extLst>
                </p:cNvPr>
                <p:cNvSpPr/>
                <p:nvPr/>
              </p:nvSpPr>
              <p:spPr>
                <a:xfrm>
                  <a:off x="334481" y="329149"/>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23" name="Group">
                <a:extLst>
                  <a:ext uri="{FF2B5EF4-FFF2-40B4-BE49-F238E27FC236}">
                    <a16:creationId xmlns:a16="http://schemas.microsoft.com/office/drawing/2014/main" id="{44BA9DF9-7FCA-5B9F-C5CF-48A61E11633A}"/>
                  </a:ext>
                </a:extLst>
              </p:cNvPr>
              <p:cNvGrpSpPr/>
              <p:nvPr/>
            </p:nvGrpSpPr>
            <p:grpSpPr>
              <a:xfrm>
                <a:off x="0" y="114961"/>
                <a:ext cx="1604483" cy="1472539"/>
                <a:chOff x="-1" y="114961"/>
                <a:chExt cx="1604482" cy="1472538"/>
              </a:xfrm>
            </p:grpSpPr>
            <p:sp>
              <p:nvSpPr>
                <p:cNvPr id="24" name="Line">
                  <a:extLst>
                    <a:ext uri="{FF2B5EF4-FFF2-40B4-BE49-F238E27FC236}">
                      <a16:creationId xmlns:a16="http://schemas.microsoft.com/office/drawing/2014/main" id="{7160576C-7665-D0D5-B367-6661676D616F}"/>
                    </a:ext>
                  </a:extLst>
                </p:cNvPr>
                <p:cNvSpPr/>
                <p:nvPr/>
              </p:nvSpPr>
              <p:spPr>
                <a:xfrm flipH="1">
                  <a:off x="-1" y="114961"/>
                  <a:ext cx="2" cy="418135"/>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5" name="tfo">
                  <a:extLst>
                    <a:ext uri="{FF2B5EF4-FFF2-40B4-BE49-F238E27FC236}">
                      <a16:creationId xmlns:a16="http://schemas.microsoft.com/office/drawing/2014/main" id="{F1C3B1DA-691B-2D04-66A9-87A89CBBBBAD}"/>
                    </a:ext>
                  </a:extLst>
                </p:cNvPr>
                <p:cNvSpPr/>
                <p:nvPr/>
              </p:nvSpPr>
              <p:spPr>
                <a:xfrm>
                  <a:off x="334480" y="317499"/>
                  <a:ext cx="1270001" cy="1270000"/>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sp>
          <p:nvSpPr>
            <p:cNvPr id="12" name="Rectangle">
              <a:extLst>
                <a:ext uri="{FF2B5EF4-FFF2-40B4-BE49-F238E27FC236}">
                  <a16:creationId xmlns:a16="http://schemas.microsoft.com/office/drawing/2014/main" id="{CB1C3AEE-BCF2-6D1D-1DAA-F0F0E8A0DA15}"/>
                </a:ext>
              </a:extLst>
            </p:cNvPr>
            <p:cNvSpPr/>
            <p:nvPr/>
          </p:nvSpPr>
          <p:spPr>
            <a:xfrm>
              <a:off x="132214" y="3916788"/>
              <a:ext cx="4370247" cy="1886779"/>
            </a:xfrm>
            <a:prstGeom prst="rect">
              <a:avLst/>
            </a:prstGeom>
            <a:noFill/>
            <a:ln w="38100" cap="flat">
              <a:solidFill>
                <a:srgbClr val="FF7E7A"/>
              </a:solidFill>
              <a:prstDash val="dash"/>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13" name="LD r0, [&amp;idx] {s0}">
              <a:extLst>
                <a:ext uri="{FF2B5EF4-FFF2-40B4-BE49-F238E27FC236}">
                  <a16:creationId xmlns:a16="http://schemas.microsoft.com/office/drawing/2014/main" id="{4FB12A83-8F82-B6CF-8EB7-5E5251052E42}"/>
                </a:ext>
              </a:extLst>
            </p:cNvPr>
            <p:cNvSpPr/>
            <p:nvPr/>
          </p:nvSpPr>
          <p:spPr>
            <a:xfrm>
              <a:off x="0" y="1315229"/>
              <a:ext cx="1269999"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p>
              <a:pPr defTabSz="412750" hangingPunct="0">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r0, [&amp;</a:t>
              </a:r>
              <a:r>
                <a:rPr sz="1300" kern="0" err="1">
                  <a:solidFill>
                    <a:srgbClr val="000000"/>
                  </a:solidFill>
                  <a:latin typeface="Menlo Regular"/>
                  <a:ea typeface="Menlo Regular"/>
                  <a:cs typeface="Menlo Regular"/>
                  <a:sym typeface="Menlo Regular"/>
                </a:rPr>
                <a:t>idx</a:t>
              </a:r>
              <a:r>
                <a:rPr sz="1300" kern="0">
                  <a:solidFill>
                    <a:srgbClr val="000000"/>
                  </a:solidFill>
                  <a:latin typeface="Menlo Regular"/>
                  <a:ea typeface="Menlo Regular"/>
                  <a:cs typeface="Menlo Regular"/>
                  <a:sym typeface="Menlo Regular"/>
                </a:rPr>
                <a:t>] {s0}</a:t>
              </a:r>
            </a:p>
          </p:txBody>
        </p:sp>
        <p:sp>
          <p:nvSpPr>
            <p:cNvPr id="14" name="LD r1, [&amp;A_size] {s1}">
              <a:extLst>
                <a:ext uri="{FF2B5EF4-FFF2-40B4-BE49-F238E27FC236}">
                  <a16:creationId xmlns:a16="http://schemas.microsoft.com/office/drawing/2014/main" id="{F3A95AC6-1A03-1362-8327-05462499C82E}"/>
                </a:ext>
              </a:extLst>
            </p:cNvPr>
            <p:cNvSpPr/>
            <p:nvPr/>
          </p:nvSpPr>
          <p:spPr>
            <a:xfrm>
              <a:off x="0" y="2334365"/>
              <a:ext cx="1269999"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r1, [&amp;</a:t>
              </a:r>
              <a:r>
                <a:rPr sz="1300" kern="0" err="1">
                  <a:solidFill>
                    <a:srgbClr val="000000"/>
                  </a:solidFill>
                  <a:latin typeface="Menlo Regular"/>
                  <a:ea typeface="Menlo Regular"/>
                  <a:cs typeface="Menlo Regular"/>
                  <a:sym typeface="Menlo Regular"/>
                </a:rPr>
                <a:t>A_size</a:t>
              </a:r>
              <a:r>
                <a:rPr sz="1300" kern="0">
                  <a:solidFill>
                    <a:srgbClr val="000000"/>
                  </a:solidFill>
                  <a:latin typeface="Menlo Regular"/>
                  <a:ea typeface="Menlo Regular"/>
                  <a:cs typeface="Menlo Regular"/>
                  <a:sym typeface="Menlo Regular"/>
                </a:rPr>
                <a:t>] {s1}</a:t>
              </a:r>
            </a:p>
          </p:txBody>
        </p:sp>
        <p:sp>
          <p:nvSpPr>
            <p:cNvPr id="15" name="BR r0 &gt;= r1, end">
              <a:extLst>
                <a:ext uri="{FF2B5EF4-FFF2-40B4-BE49-F238E27FC236}">
                  <a16:creationId xmlns:a16="http://schemas.microsoft.com/office/drawing/2014/main" id="{EE22DC46-CD00-8D62-815F-53A5AC0EE80B}"/>
                </a:ext>
              </a:extLst>
            </p:cNvPr>
            <p:cNvSpPr/>
            <p:nvPr/>
          </p:nvSpPr>
          <p:spPr>
            <a:xfrm>
              <a:off x="0" y="3215288"/>
              <a:ext cx="1270000"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lgn="l">
                <a:lnSpc>
                  <a:spcPct val="250000"/>
                </a:lnSpc>
                <a:defRPr sz="2600" b="0">
                  <a:latin typeface="Menlo Regular"/>
                  <a:ea typeface="Menlo Regular"/>
                  <a:cs typeface="Menlo Regular"/>
                  <a:sym typeface="Menlo Regular"/>
                </a:defRPr>
              </a:lvl1pPr>
            </a:lstStyle>
            <a:p>
              <a:pPr defTabSz="412750" hangingPunct="0"/>
              <a:r>
                <a:rPr sz="1300" kern="0">
                  <a:solidFill>
                    <a:srgbClr val="000000"/>
                  </a:solidFill>
                </a:rPr>
                <a:t>BR r0 &gt;= r1, end</a:t>
              </a:r>
            </a:p>
          </p:txBody>
        </p:sp>
        <p:sp>
          <p:nvSpPr>
            <p:cNvPr id="16" name="LD r2, [A+r0] {s2}">
              <a:extLst>
                <a:ext uri="{FF2B5EF4-FFF2-40B4-BE49-F238E27FC236}">
                  <a16:creationId xmlns:a16="http://schemas.microsoft.com/office/drawing/2014/main" id="{204CE306-EEFB-9364-F454-37DC245C89E9}"/>
                </a:ext>
              </a:extLst>
            </p:cNvPr>
            <p:cNvSpPr/>
            <p:nvPr/>
          </p:nvSpPr>
          <p:spPr>
            <a:xfrm>
              <a:off x="42867" y="4134452"/>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LD r2, [A+r0] {s2}</a:t>
              </a:r>
            </a:p>
          </p:txBody>
        </p:sp>
        <p:sp>
          <p:nvSpPr>
            <p:cNvPr id="17" name="LD r3, [B+r2] {s3}">
              <a:extLst>
                <a:ext uri="{FF2B5EF4-FFF2-40B4-BE49-F238E27FC236}">
                  <a16:creationId xmlns:a16="http://schemas.microsoft.com/office/drawing/2014/main" id="{E01F8749-DFA4-98DE-BAE8-E2C6C8CA73AA}"/>
                </a:ext>
              </a:extLst>
            </p:cNvPr>
            <p:cNvSpPr/>
            <p:nvPr/>
          </p:nvSpPr>
          <p:spPr>
            <a:xfrm>
              <a:off x="42867" y="5165451"/>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LD r3, [B+r2] {s3}</a:t>
              </a:r>
            </a:p>
          </p:txBody>
        </p:sp>
      </p:grpSp>
      <p:grpSp>
        <p:nvGrpSpPr>
          <p:cNvPr id="36" name="Group">
            <a:extLst>
              <a:ext uri="{FF2B5EF4-FFF2-40B4-BE49-F238E27FC236}">
                <a16:creationId xmlns:a16="http://schemas.microsoft.com/office/drawing/2014/main" id="{4B2E51C1-310E-B1CE-355F-8128D154C618}"/>
              </a:ext>
            </a:extLst>
          </p:cNvPr>
          <p:cNvGrpSpPr/>
          <p:nvPr/>
        </p:nvGrpSpPr>
        <p:grpSpPr>
          <a:xfrm>
            <a:off x="7933663" y="4104915"/>
            <a:ext cx="976953" cy="967408"/>
            <a:chOff x="0" y="0"/>
            <a:chExt cx="1953904" cy="1934814"/>
          </a:xfrm>
        </p:grpSpPr>
        <p:sp>
          <p:nvSpPr>
            <p:cNvPr id="37" name="Connection Line">
              <a:extLst>
                <a:ext uri="{FF2B5EF4-FFF2-40B4-BE49-F238E27FC236}">
                  <a16:creationId xmlns:a16="http://schemas.microsoft.com/office/drawing/2014/main" id="{F58B5939-6336-B248-7F82-799D031E17C5}"/>
                </a:ext>
              </a:extLst>
            </p:cNvPr>
            <p:cNvSpPr/>
            <p:nvPr/>
          </p:nvSpPr>
          <p:spPr>
            <a:xfrm>
              <a:off x="0" y="0"/>
              <a:ext cx="381649" cy="1067133"/>
            </a:xfrm>
            <a:custGeom>
              <a:avLst/>
              <a:gdLst/>
              <a:ahLst/>
              <a:cxnLst>
                <a:cxn ang="0">
                  <a:pos x="wd2" y="hd2"/>
                </a:cxn>
                <a:cxn ang="5400000">
                  <a:pos x="wd2" y="hd2"/>
                </a:cxn>
                <a:cxn ang="10800000">
                  <a:pos x="wd2" y="hd2"/>
                </a:cxn>
                <a:cxn ang="16200000">
                  <a:pos x="wd2" y="hd2"/>
                </a:cxn>
              </a:cxnLst>
              <a:rect l="0" t="0" r="r" b="b"/>
              <a:pathLst>
                <a:path w="16217" h="21600" extrusionOk="0">
                  <a:moveTo>
                    <a:pt x="0" y="21600"/>
                  </a:moveTo>
                  <a:cubicBezTo>
                    <a:pt x="20932" y="12362"/>
                    <a:pt x="21600" y="5162"/>
                    <a:pt x="2005" y="0"/>
                  </a:cubicBezTo>
                </a:path>
              </a:pathLst>
            </a:custGeom>
            <a:noFill/>
            <a:ln w="381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8" name="addr">
              <a:extLst>
                <a:ext uri="{FF2B5EF4-FFF2-40B4-BE49-F238E27FC236}">
                  <a16:creationId xmlns:a16="http://schemas.microsoft.com/office/drawing/2014/main" id="{78C21C14-73C1-B50E-0851-40CC1E41B848}"/>
                </a:ext>
              </a:extLst>
            </p:cNvPr>
            <p:cNvSpPr/>
            <p:nvPr/>
          </p:nvSpPr>
          <p:spPr>
            <a:xfrm>
              <a:off x="683903" y="664813"/>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sz="1000" b="1" kern="0">
                <a:solidFill>
                  <a:srgbClr val="FF644E">
                    <a:hueOff val="-82419"/>
                    <a:satOff val="-9513"/>
                    <a:lumOff val="-16343"/>
                  </a:srgbClr>
                </a:solidFill>
              </a:endParaRPr>
            </a:p>
          </p:txBody>
        </p:sp>
      </p:grpSp>
      <p:grpSp>
        <p:nvGrpSpPr>
          <p:cNvPr id="39" name="Group">
            <a:extLst>
              <a:ext uri="{FF2B5EF4-FFF2-40B4-BE49-F238E27FC236}">
                <a16:creationId xmlns:a16="http://schemas.microsoft.com/office/drawing/2014/main" id="{B37E6D76-7448-D282-8C57-BC1276F3464F}"/>
              </a:ext>
            </a:extLst>
          </p:cNvPr>
          <p:cNvGrpSpPr/>
          <p:nvPr/>
        </p:nvGrpSpPr>
        <p:grpSpPr>
          <a:xfrm>
            <a:off x="7609571" y="2680407"/>
            <a:ext cx="963373" cy="1627048"/>
            <a:chOff x="0" y="0"/>
            <a:chExt cx="1926744" cy="3254093"/>
          </a:xfrm>
        </p:grpSpPr>
        <p:sp>
          <p:nvSpPr>
            <p:cNvPr id="40" name="Connection Line">
              <a:extLst>
                <a:ext uri="{FF2B5EF4-FFF2-40B4-BE49-F238E27FC236}">
                  <a16:creationId xmlns:a16="http://schemas.microsoft.com/office/drawing/2014/main" id="{3F164F15-48B6-8B08-78F1-F98875719798}"/>
                </a:ext>
              </a:extLst>
            </p:cNvPr>
            <p:cNvSpPr/>
            <p:nvPr/>
          </p:nvSpPr>
          <p:spPr>
            <a:xfrm>
              <a:off x="0" y="0"/>
              <a:ext cx="1395991" cy="2577303"/>
            </a:xfrm>
            <a:custGeom>
              <a:avLst/>
              <a:gdLst/>
              <a:ahLst/>
              <a:cxnLst>
                <a:cxn ang="0">
                  <a:pos x="wd2" y="hd2"/>
                </a:cxn>
                <a:cxn ang="5400000">
                  <a:pos x="wd2" y="hd2"/>
                </a:cxn>
                <a:cxn ang="10800000">
                  <a:pos x="wd2" y="hd2"/>
                </a:cxn>
                <a:cxn ang="16200000">
                  <a:pos x="wd2" y="hd2"/>
                </a:cxn>
              </a:cxnLst>
              <a:rect l="0" t="0" r="r" b="b"/>
              <a:pathLst>
                <a:path w="16483" h="21600" extrusionOk="0">
                  <a:moveTo>
                    <a:pt x="7502" y="21600"/>
                  </a:moveTo>
                  <a:cubicBezTo>
                    <a:pt x="21600" y="12027"/>
                    <a:pt x="19099" y="4827"/>
                    <a:pt x="0" y="0"/>
                  </a:cubicBezTo>
                </a:path>
              </a:pathLst>
            </a:custGeom>
            <a:noFill/>
            <a:ln w="381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41" name="addr">
              <a:extLst>
                <a:ext uri="{FF2B5EF4-FFF2-40B4-BE49-F238E27FC236}">
                  <a16:creationId xmlns:a16="http://schemas.microsoft.com/office/drawing/2014/main" id="{A6F9EB5E-3742-B47B-425F-8B875C7522DD}"/>
                </a:ext>
              </a:extLst>
            </p:cNvPr>
            <p:cNvSpPr/>
            <p:nvPr/>
          </p:nvSpPr>
          <p:spPr>
            <a:xfrm>
              <a:off x="656743" y="1984092"/>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sz="1000" b="1" kern="0">
                <a:solidFill>
                  <a:srgbClr val="FF644E">
                    <a:hueOff val="-82419"/>
                    <a:satOff val="-9513"/>
                    <a:lumOff val="-16343"/>
                  </a:srgbClr>
                </a:solidFill>
              </a:endParaRPr>
            </a:p>
          </p:txBody>
        </p:sp>
      </p:grpSp>
      <p:sp>
        <p:nvSpPr>
          <p:cNvPr id="43" name="speculative data transmitter (!!)">
            <a:extLst>
              <a:ext uri="{FF2B5EF4-FFF2-40B4-BE49-F238E27FC236}">
                <a16:creationId xmlns:a16="http://schemas.microsoft.com/office/drawing/2014/main" id="{2C6236B4-B9B6-CDE3-A2B2-DBF049D64375}"/>
              </a:ext>
            </a:extLst>
          </p:cNvPr>
          <p:cNvSpPr txBox="1"/>
          <p:nvPr/>
        </p:nvSpPr>
        <p:spPr>
          <a:xfrm>
            <a:off x="8485743" y="4016060"/>
            <a:ext cx="1729640" cy="2821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p>
            <a:pPr algn="ctr" defTabSz="412750" hangingPunct="0"/>
            <a:r>
              <a:rPr sz="1500" b="1" kern="0" dirty="0">
                <a:solidFill>
                  <a:sysClr val="windowText" lastClr="000000"/>
                </a:solidFill>
                <a:highlight>
                  <a:srgbClr val="FFFF00"/>
                </a:highlight>
                <a:latin typeface="Gill Sans" panose="020B0502020104020203" pitchFamily="34" charset="-79"/>
                <a:ea typeface="Helvetica Neue"/>
                <a:cs typeface="Gill Sans" panose="020B0502020104020203" pitchFamily="34" charset="-79"/>
                <a:sym typeface="Helvetica Neue"/>
              </a:rPr>
              <a:t>data</a:t>
            </a:r>
            <a:r>
              <a:rPr sz="1500" kern="0" dirty="0">
                <a:solidFill>
                  <a:sysClr val="windowText" lastClr="000000"/>
                </a:solidFill>
                <a:highlight>
                  <a:srgbClr val="FFFF00"/>
                </a:highlight>
                <a:latin typeface="Gill Sans" panose="020B0502020104020203" pitchFamily="34" charset="-79"/>
                <a:ea typeface="Helvetica Neue"/>
                <a:cs typeface="Gill Sans" panose="020B0502020104020203" pitchFamily="34" charset="-79"/>
                <a:sym typeface="Helvetica Neue"/>
              </a:rPr>
              <a:t> transmitter </a:t>
            </a:r>
            <a:r>
              <a:rPr sz="1500" b="1" kern="0" dirty="0">
                <a:solidFill>
                  <a:srgbClr val="FF7E7A"/>
                </a:solidFill>
                <a:highlight>
                  <a:srgbClr val="FFFF00"/>
                </a:highlight>
                <a:latin typeface="Gill Sans" panose="020B0502020104020203" pitchFamily="34" charset="-79"/>
                <a:ea typeface="Helvetica Neue"/>
                <a:cs typeface="Gill Sans" panose="020B0502020104020203" pitchFamily="34" charset="-79"/>
                <a:sym typeface="Helvetica Neue"/>
              </a:rPr>
              <a:t>(!!)</a:t>
            </a:r>
          </a:p>
        </p:txBody>
      </p:sp>
      <p:sp>
        <p:nvSpPr>
          <p:cNvPr id="44" name="address transmitter (!)">
            <a:extLst>
              <a:ext uri="{FF2B5EF4-FFF2-40B4-BE49-F238E27FC236}">
                <a16:creationId xmlns:a16="http://schemas.microsoft.com/office/drawing/2014/main" id="{93BD1CD5-2827-5D04-29B6-E0E6CC15F649}"/>
              </a:ext>
            </a:extLst>
          </p:cNvPr>
          <p:cNvSpPr txBox="1"/>
          <p:nvPr/>
        </p:nvSpPr>
        <p:spPr>
          <a:xfrm>
            <a:off x="8476033" y="3196717"/>
            <a:ext cx="1990931" cy="2821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p>
            <a:pPr algn="ctr" defTabSz="412750" hangingPunct="0"/>
            <a:r>
              <a:rPr sz="1500" b="1" kern="0" dirty="0">
                <a:solidFill>
                  <a:srgbClr val="000000"/>
                </a:solidFill>
                <a:latin typeface="Gill Sans" panose="020B0502020104020203" pitchFamily="34" charset="-79"/>
                <a:ea typeface="Helvetica Neue"/>
                <a:cs typeface="Gill Sans" panose="020B0502020104020203" pitchFamily="34" charset="-79"/>
                <a:sym typeface="Helvetica Neue"/>
              </a:rPr>
              <a:t>address</a:t>
            </a: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 transmitter </a:t>
            </a:r>
            <a:r>
              <a:rPr sz="1500" b="1" kern="0" dirty="0">
                <a:solidFill>
                  <a:schemeClr val="bg1">
                    <a:lumMod val="75000"/>
                  </a:schemeClr>
                </a:solidFill>
                <a:latin typeface="Gill Sans" panose="020B0502020104020203" pitchFamily="34" charset="-79"/>
                <a:ea typeface="Helvetica Neue"/>
                <a:cs typeface="Gill Sans" panose="020B0502020104020203" pitchFamily="34" charset="-79"/>
                <a:sym typeface="Helvetica Neue"/>
              </a:rPr>
              <a:t>(!)</a:t>
            </a:r>
          </a:p>
        </p:txBody>
      </p:sp>
      <p:sp>
        <p:nvSpPr>
          <p:cNvPr id="45" name="address transmitter (!)">
            <a:extLst>
              <a:ext uri="{FF2B5EF4-FFF2-40B4-BE49-F238E27FC236}">
                <a16:creationId xmlns:a16="http://schemas.microsoft.com/office/drawing/2014/main" id="{6DC89EB3-E02F-D30C-4B5E-EA37804E9C34}"/>
              </a:ext>
            </a:extLst>
          </p:cNvPr>
          <p:cNvSpPr txBox="1"/>
          <p:nvPr/>
        </p:nvSpPr>
        <p:spPr>
          <a:xfrm>
            <a:off x="8476033" y="2605434"/>
            <a:ext cx="1990931" cy="2821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p>
            <a:pPr algn="ctr" defTabSz="412750" hangingPunct="0"/>
            <a:r>
              <a:rPr sz="1500" b="1" kern="0" dirty="0">
                <a:solidFill>
                  <a:srgbClr val="000000"/>
                </a:solidFill>
                <a:latin typeface="Gill Sans" panose="020B0502020104020203" pitchFamily="34" charset="-79"/>
                <a:ea typeface="Helvetica Neue"/>
                <a:cs typeface="Gill Sans" panose="020B0502020104020203" pitchFamily="34" charset="-79"/>
                <a:sym typeface="Helvetica Neue"/>
              </a:rPr>
              <a:t>address</a:t>
            </a: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 transmitter </a:t>
            </a:r>
            <a:r>
              <a:rPr sz="1500" b="1" kern="0" dirty="0">
                <a:solidFill>
                  <a:schemeClr val="bg1">
                    <a:lumMod val="75000"/>
                  </a:schemeClr>
                </a:solidFill>
                <a:latin typeface="Gill Sans" panose="020B0502020104020203" pitchFamily="34" charset="-79"/>
                <a:ea typeface="Helvetica Neue"/>
                <a:cs typeface="Gill Sans" panose="020B0502020104020203" pitchFamily="34" charset="-79"/>
                <a:sym typeface="Helvetica Neue"/>
              </a:rPr>
              <a:t>(!)</a:t>
            </a:r>
          </a:p>
        </p:txBody>
      </p:sp>
      <p:sp>
        <p:nvSpPr>
          <p:cNvPr id="46" name="Spectre v1 leaks  arbitrary data in memory">
            <a:extLst>
              <a:ext uri="{FF2B5EF4-FFF2-40B4-BE49-F238E27FC236}">
                <a16:creationId xmlns:a16="http://schemas.microsoft.com/office/drawing/2014/main" id="{B7700132-0813-2CE5-7368-7CAC4BDC35C9}"/>
              </a:ext>
            </a:extLst>
          </p:cNvPr>
          <p:cNvSpPr txBox="1"/>
          <p:nvPr/>
        </p:nvSpPr>
        <p:spPr>
          <a:xfrm>
            <a:off x="1465533" y="1863777"/>
            <a:ext cx="2547172" cy="51296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p>
            <a:pPr algn="ctr" defTabSz="412750" hangingPunct="0">
              <a:defRPr b="0"/>
            </a:pPr>
            <a:r>
              <a:rPr sz="1500" b="1" kern="0">
                <a:solidFill>
                  <a:srgbClr val="000000"/>
                </a:solidFill>
                <a:latin typeface="Gill Sans" panose="020B0502020104020203" pitchFamily="34" charset="-79"/>
                <a:ea typeface="Helvetica Neue"/>
                <a:cs typeface="Gill Sans" panose="020B0502020104020203" pitchFamily="34" charset="-79"/>
                <a:sym typeface="Helvetica Neue"/>
              </a:rPr>
              <a:t>Spectre v1 leaks </a:t>
            </a:r>
            <a:br>
              <a:rPr sz="1500" b="1" kern="0">
                <a:solidFill>
                  <a:srgbClr val="000000"/>
                </a:solidFill>
                <a:latin typeface="Gill Sans" panose="020B0502020104020203" pitchFamily="34" charset="-79"/>
                <a:ea typeface="Helvetica Neue"/>
                <a:cs typeface="Gill Sans" panose="020B0502020104020203" pitchFamily="34" charset="-79"/>
                <a:sym typeface="Helvetica Neue"/>
              </a:rPr>
            </a:br>
            <a:r>
              <a:rPr sz="1500" b="1" kern="0">
                <a:solidFill>
                  <a:srgbClr val="000000"/>
                </a:solidFill>
                <a:latin typeface="Gill Sans" panose="020B0502020104020203" pitchFamily="34" charset="-79"/>
                <a:ea typeface="Helvetica Neue"/>
                <a:cs typeface="Gill Sans" panose="020B0502020104020203" pitchFamily="34" charset="-79"/>
                <a:sym typeface="Helvetica Neue"/>
              </a:rPr>
              <a:t>arbitrary data in memory</a:t>
            </a:r>
          </a:p>
        </p:txBody>
      </p:sp>
      <p:grpSp>
        <p:nvGrpSpPr>
          <p:cNvPr id="47" name="Group">
            <a:extLst>
              <a:ext uri="{FF2B5EF4-FFF2-40B4-BE49-F238E27FC236}">
                <a16:creationId xmlns:a16="http://schemas.microsoft.com/office/drawing/2014/main" id="{67526445-24F2-3372-E28D-EEDC161C6B4A}"/>
              </a:ext>
            </a:extLst>
          </p:cNvPr>
          <p:cNvGrpSpPr/>
          <p:nvPr/>
        </p:nvGrpSpPr>
        <p:grpSpPr>
          <a:xfrm>
            <a:off x="3986027" y="2825912"/>
            <a:ext cx="873570" cy="907130"/>
            <a:chOff x="0" y="0"/>
            <a:chExt cx="1747139" cy="1814259"/>
          </a:xfrm>
        </p:grpSpPr>
        <p:sp>
          <p:nvSpPr>
            <p:cNvPr id="48" name="Connection Line">
              <a:extLst>
                <a:ext uri="{FF2B5EF4-FFF2-40B4-BE49-F238E27FC236}">
                  <a16:creationId xmlns:a16="http://schemas.microsoft.com/office/drawing/2014/main" id="{71D0496B-7ADA-AB56-C373-0EAB6ECCC7ED}"/>
                </a:ext>
              </a:extLst>
            </p:cNvPr>
            <p:cNvSpPr/>
            <p:nvPr/>
          </p:nvSpPr>
          <p:spPr>
            <a:xfrm>
              <a:off x="0" y="0"/>
              <a:ext cx="351677" cy="1103950"/>
            </a:xfrm>
            <a:custGeom>
              <a:avLst/>
              <a:gdLst/>
              <a:ahLst/>
              <a:cxnLst>
                <a:cxn ang="0">
                  <a:pos x="wd2" y="hd2"/>
                </a:cxn>
                <a:cxn ang="5400000">
                  <a:pos x="wd2" y="hd2"/>
                </a:cxn>
                <a:cxn ang="10800000">
                  <a:pos x="wd2" y="hd2"/>
                </a:cxn>
                <a:cxn ang="16200000">
                  <a:pos x="wd2" y="hd2"/>
                </a:cxn>
              </a:cxnLst>
              <a:rect l="0" t="0" r="r" b="b"/>
              <a:pathLst>
                <a:path w="16763" h="21600" extrusionOk="0">
                  <a:moveTo>
                    <a:pt x="10034" y="0"/>
                  </a:moveTo>
                  <a:cubicBezTo>
                    <a:pt x="21600" y="8533"/>
                    <a:pt x="18255" y="15733"/>
                    <a:pt x="0" y="21600"/>
                  </a:cubicBezTo>
                </a:path>
              </a:pathLst>
            </a:custGeom>
            <a:noFill/>
            <a:ln w="38100" cap="flat">
              <a:solidFill>
                <a:schemeClr val="accent5"/>
              </a:solidFill>
              <a:prstDash val="solid"/>
              <a:miter lim="400000"/>
              <a:tail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49" name="addr">
              <a:extLst>
                <a:ext uri="{FF2B5EF4-FFF2-40B4-BE49-F238E27FC236}">
                  <a16:creationId xmlns:a16="http://schemas.microsoft.com/office/drawing/2014/main" id="{ACF0B30E-382F-E709-4EA1-E0E2C1552F1B}"/>
                </a:ext>
              </a:extLst>
            </p:cNvPr>
            <p:cNvSpPr/>
            <p:nvPr/>
          </p:nvSpPr>
          <p:spPr>
            <a:xfrm>
              <a:off x="477138" y="544258"/>
              <a:ext cx="1270001" cy="1270001"/>
            </a:xfrm>
            <a:prstGeom prst="line">
              <a:avLst/>
            </a:prstGeom>
            <a:solidFill>
              <a:srgbClr val="FFFFFF"/>
            </a:solid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lang="en-US" sz="1000">
                <a:solidFill>
                  <a:schemeClr val="accent5"/>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50" name="Group">
            <a:extLst>
              <a:ext uri="{FF2B5EF4-FFF2-40B4-BE49-F238E27FC236}">
                <a16:creationId xmlns:a16="http://schemas.microsoft.com/office/drawing/2014/main" id="{D5554EAE-E747-3550-462E-CB2A1D6E3B58}"/>
              </a:ext>
            </a:extLst>
          </p:cNvPr>
          <p:cNvGrpSpPr/>
          <p:nvPr/>
        </p:nvGrpSpPr>
        <p:grpSpPr>
          <a:xfrm>
            <a:off x="4161397" y="3477094"/>
            <a:ext cx="836487" cy="888847"/>
            <a:chOff x="0" y="181779"/>
            <a:chExt cx="1672973" cy="1777692"/>
          </a:xfrm>
        </p:grpSpPr>
        <p:sp>
          <p:nvSpPr>
            <p:cNvPr id="51" name="Connection Line">
              <a:extLst>
                <a:ext uri="{FF2B5EF4-FFF2-40B4-BE49-F238E27FC236}">
                  <a16:creationId xmlns:a16="http://schemas.microsoft.com/office/drawing/2014/main" id="{003B79DE-A1A8-4458-C872-DA077DD74641}"/>
                </a:ext>
              </a:extLst>
            </p:cNvPr>
            <p:cNvSpPr/>
            <p:nvPr/>
          </p:nvSpPr>
          <p:spPr>
            <a:xfrm>
              <a:off x="0" y="181779"/>
              <a:ext cx="266642" cy="596874"/>
            </a:xfrm>
            <a:custGeom>
              <a:avLst/>
              <a:gdLst/>
              <a:ahLst/>
              <a:cxnLst>
                <a:cxn ang="0">
                  <a:pos x="wd2" y="hd2"/>
                </a:cxn>
                <a:cxn ang="5400000">
                  <a:pos x="wd2" y="hd2"/>
                </a:cxn>
                <a:cxn ang="10800000">
                  <a:pos x="wd2" y="hd2"/>
                </a:cxn>
                <a:cxn ang="16200000">
                  <a:pos x="wd2" y="hd2"/>
                </a:cxn>
              </a:cxnLst>
              <a:rect l="0" t="0" r="r" b="b"/>
              <a:pathLst>
                <a:path w="16282" h="21600" extrusionOk="0">
                  <a:moveTo>
                    <a:pt x="4293" y="0"/>
                  </a:moveTo>
                  <a:cubicBezTo>
                    <a:pt x="21600" y="5697"/>
                    <a:pt x="20169" y="12897"/>
                    <a:pt x="0" y="21600"/>
                  </a:cubicBezTo>
                </a:path>
              </a:pathLst>
            </a:custGeom>
            <a:noFill/>
            <a:ln w="38100" cap="flat">
              <a:solidFill>
                <a:schemeClr val="accent5"/>
              </a:solidFill>
              <a:prstDash val="solid"/>
              <a:miter lim="400000"/>
              <a:tail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2" name="addr">
              <a:extLst>
                <a:ext uri="{FF2B5EF4-FFF2-40B4-BE49-F238E27FC236}">
                  <a16:creationId xmlns:a16="http://schemas.microsoft.com/office/drawing/2014/main" id="{70A6D058-A4A5-137C-A242-0BAB4240A230}"/>
                </a:ext>
              </a:extLst>
            </p:cNvPr>
            <p:cNvSpPr/>
            <p:nvPr/>
          </p:nvSpPr>
          <p:spPr>
            <a:xfrm>
              <a:off x="402972" y="203199"/>
              <a:ext cx="1270001" cy="1270001"/>
            </a:xfrm>
            <a:prstGeom prst="line">
              <a:avLst/>
            </a:prstGeom>
            <a:solidFill>
              <a:srgbClr val="FFFFFF"/>
            </a:solid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lang="en-US" sz="1000">
                <a:solidFill>
                  <a:schemeClr val="accent5"/>
                </a:solidFill>
                <a:latin typeface="Menlo" panose="020B0609030804020204" pitchFamily="49" charset="0"/>
                <a:ea typeface="Menlo" panose="020B0609030804020204" pitchFamily="49" charset="0"/>
                <a:cs typeface="Menlo" panose="020B0609030804020204" pitchFamily="49" charset="0"/>
              </a:endParaRPr>
            </a:p>
          </p:txBody>
        </p:sp>
        <p:sp>
          <p:nvSpPr>
            <p:cNvPr id="53" name="(!!!)">
              <a:extLst>
                <a:ext uri="{FF2B5EF4-FFF2-40B4-BE49-F238E27FC236}">
                  <a16:creationId xmlns:a16="http://schemas.microsoft.com/office/drawing/2014/main" id="{38AFE8FC-7F06-6DCD-59A9-763466E5D0FD}"/>
                </a:ext>
              </a:extLst>
            </p:cNvPr>
            <p:cNvSpPr/>
            <p:nvPr/>
          </p:nvSpPr>
          <p:spPr>
            <a:xfrm>
              <a:off x="275500" y="689470"/>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pPr>
                <a:defRPr>
                  <a:solidFill>
                    <a:srgbClr val="000000"/>
                  </a:solidFill>
                </a:defRPr>
              </a:pPr>
              <a:r>
                <a:rPr sz="1200" b="1">
                  <a:solidFill>
                    <a:srgbClr val="FF7E7A"/>
                  </a:solidFill>
                  <a:latin typeface="Gill Sans" panose="020B0502020104020203" pitchFamily="34" charset="-79"/>
                  <a:ea typeface="Menlo" panose="020B0609030804020204" pitchFamily="49" charset="0"/>
                  <a:cs typeface="Gill Sans" panose="020B0502020104020203" pitchFamily="34" charset="-79"/>
                  <a:sym typeface="Helvetica Neue"/>
                </a:rPr>
                <a:t>(!!!)</a:t>
              </a:r>
              <a:endParaRPr sz="1000" b="1">
                <a:solidFill>
                  <a:srgbClr val="FF7E7A"/>
                </a:solidFill>
                <a:latin typeface="Gill Sans" panose="020B0502020104020203" pitchFamily="34" charset="-79"/>
                <a:ea typeface="Menlo" panose="020B0609030804020204" pitchFamily="49" charset="0"/>
                <a:cs typeface="Gill Sans" panose="020B0502020104020203" pitchFamily="34" charset="-79"/>
                <a:sym typeface="Helvetica Neue"/>
              </a:endParaRPr>
            </a:p>
          </p:txBody>
        </p:sp>
      </p:grpSp>
      <p:sp>
        <p:nvSpPr>
          <p:cNvPr id="56" name="Rectangle">
            <a:extLst>
              <a:ext uri="{FF2B5EF4-FFF2-40B4-BE49-F238E27FC236}">
                <a16:creationId xmlns:a16="http://schemas.microsoft.com/office/drawing/2014/main" id="{2C6F88E1-5EEB-2C15-09C7-EAD2A8DEC748}"/>
              </a:ext>
            </a:extLst>
          </p:cNvPr>
          <p:cNvSpPr/>
          <p:nvPr/>
        </p:nvSpPr>
        <p:spPr>
          <a:xfrm>
            <a:off x="6008707" y="4050805"/>
            <a:ext cx="1905149" cy="297160"/>
          </a:xfrm>
          <a:prstGeom prst="rect">
            <a:avLst/>
          </a:prstGeom>
          <a:ln w="38100">
            <a:solidFill>
              <a:srgbClr val="FF7E7A"/>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57" name="Rectangle">
            <a:extLst>
              <a:ext uri="{FF2B5EF4-FFF2-40B4-BE49-F238E27FC236}">
                <a16:creationId xmlns:a16="http://schemas.microsoft.com/office/drawing/2014/main" id="{8A194A2B-51AE-A75B-DEA0-115DD6A7D4E0}"/>
              </a:ext>
            </a:extLst>
          </p:cNvPr>
          <p:cNvSpPr/>
          <p:nvPr/>
        </p:nvSpPr>
        <p:spPr>
          <a:xfrm>
            <a:off x="6008707" y="4562713"/>
            <a:ext cx="1905149" cy="297160"/>
          </a:xfrm>
          <a:prstGeom prst="rect">
            <a:avLst/>
          </a:prstGeom>
          <a:ln w="38100">
            <a:solidFill>
              <a:srgbClr val="FF7E7A"/>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59" name="😈">
            <a:extLst>
              <a:ext uri="{FF2B5EF4-FFF2-40B4-BE49-F238E27FC236}">
                <a16:creationId xmlns:a16="http://schemas.microsoft.com/office/drawing/2014/main" id="{470CEFC5-7624-8F9B-0C36-35F203E9BDD6}"/>
              </a:ext>
            </a:extLst>
          </p:cNvPr>
          <p:cNvSpPr txBox="1"/>
          <p:nvPr/>
        </p:nvSpPr>
        <p:spPr>
          <a:xfrm>
            <a:off x="5905160" y="5141214"/>
            <a:ext cx="371898" cy="43601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sp>
        <p:nvSpPr>
          <p:cNvPr id="61" name="😇">
            <a:extLst>
              <a:ext uri="{FF2B5EF4-FFF2-40B4-BE49-F238E27FC236}">
                <a16:creationId xmlns:a16="http://schemas.microsoft.com/office/drawing/2014/main" id="{3FA463D1-544A-C19E-49EC-8E8C27C91654}"/>
              </a:ext>
            </a:extLst>
          </p:cNvPr>
          <p:cNvSpPr txBox="1"/>
          <p:nvPr/>
        </p:nvSpPr>
        <p:spPr>
          <a:xfrm>
            <a:off x="5380774" y="4585131"/>
            <a:ext cx="371898" cy="43601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grpSp>
        <p:nvGrpSpPr>
          <p:cNvPr id="69" name="Group">
            <a:extLst>
              <a:ext uri="{FF2B5EF4-FFF2-40B4-BE49-F238E27FC236}">
                <a16:creationId xmlns:a16="http://schemas.microsoft.com/office/drawing/2014/main" id="{E0C9B4CF-773E-5C8E-3003-7CB0C8CB4A02}"/>
              </a:ext>
            </a:extLst>
          </p:cNvPr>
          <p:cNvGrpSpPr/>
          <p:nvPr/>
        </p:nvGrpSpPr>
        <p:grpSpPr>
          <a:xfrm>
            <a:off x="8668231" y="5416248"/>
            <a:ext cx="1362824" cy="1091074"/>
            <a:chOff x="70146" y="-31789"/>
            <a:chExt cx="2725646" cy="2182146"/>
          </a:xfrm>
        </p:grpSpPr>
        <p:sp>
          <p:nvSpPr>
            <p:cNvPr id="70" name="secret  access">
              <a:extLst>
                <a:ext uri="{FF2B5EF4-FFF2-40B4-BE49-F238E27FC236}">
                  <a16:creationId xmlns:a16="http://schemas.microsoft.com/office/drawing/2014/main" id="{254F5552-6D92-1421-5A5F-0EDCA2CF9D29}"/>
                </a:ext>
              </a:extLst>
            </p:cNvPr>
            <p:cNvSpPr txBox="1"/>
            <p:nvPr/>
          </p:nvSpPr>
          <p:spPr>
            <a:xfrm>
              <a:off x="70146" y="1124436"/>
              <a:ext cx="1173397" cy="102592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p>
              <a:pPr algn="ctr" defTabSz="412750" hangingPunct="0">
                <a:defRPr b="0"/>
              </a:pP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secret </a:t>
              </a:r>
              <a:br>
                <a:rPr sz="1500" kern="0" dirty="0">
                  <a:solidFill>
                    <a:srgbClr val="000000"/>
                  </a:solidFill>
                  <a:latin typeface="Gill Sans" panose="020B0502020104020203" pitchFamily="34" charset="-79"/>
                  <a:ea typeface="Helvetica Neue"/>
                  <a:cs typeface="Gill Sans" panose="020B0502020104020203" pitchFamily="34" charset="-79"/>
                  <a:sym typeface="Helvetica Neue"/>
                </a:rPr>
              </a:b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access</a:t>
              </a:r>
            </a:p>
          </p:txBody>
        </p:sp>
        <p:sp>
          <p:nvSpPr>
            <p:cNvPr id="71" name="🎯">
              <a:extLst>
                <a:ext uri="{FF2B5EF4-FFF2-40B4-BE49-F238E27FC236}">
                  <a16:creationId xmlns:a16="http://schemas.microsoft.com/office/drawing/2014/main" id="{E055B59C-77A3-0694-4BE6-63C157251EE6}"/>
                </a:ext>
              </a:extLst>
            </p:cNvPr>
            <p:cNvSpPr txBox="1"/>
            <p:nvPr/>
          </p:nvSpPr>
          <p:spPr>
            <a:xfrm>
              <a:off x="357718" y="302121"/>
              <a:ext cx="743795" cy="87203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5000"/>
              </a:lvl1pPr>
            </a:lstStyle>
            <a:p>
              <a:pPr algn="ctr" defTabSz="412750" hangingPunct="0"/>
              <a:r>
                <a:rPr sz="2500" b="1" kern="0">
                  <a:solidFill>
                    <a:srgbClr val="000000"/>
                  </a:solidFill>
                  <a:latin typeface="Helvetica Neue"/>
                  <a:ea typeface="Helvetica Neue"/>
                  <a:cs typeface="Helvetica Neue"/>
                  <a:sym typeface="Helvetica Neue"/>
                </a:rPr>
                <a:t>🎯</a:t>
              </a:r>
            </a:p>
          </p:txBody>
        </p:sp>
        <p:sp>
          <p:nvSpPr>
            <p:cNvPr id="72" name="Connection Line">
              <a:extLst>
                <a:ext uri="{FF2B5EF4-FFF2-40B4-BE49-F238E27FC236}">
                  <a16:creationId xmlns:a16="http://schemas.microsoft.com/office/drawing/2014/main" id="{73D01EA7-73DC-453C-F60B-DE5DA5668DA5}"/>
                </a:ext>
              </a:extLst>
            </p:cNvPr>
            <p:cNvSpPr/>
            <p:nvPr/>
          </p:nvSpPr>
          <p:spPr>
            <a:xfrm>
              <a:off x="1187532" y="558035"/>
              <a:ext cx="1608260" cy="171187"/>
            </a:xfrm>
            <a:custGeom>
              <a:avLst/>
              <a:gdLst/>
              <a:ahLst/>
              <a:cxnLst>
                <a:cxn ang="0">
                  <a:pos x="wd2" y="hd2"/>
                </a:cxn>
                <a:cxn ang="5400000">
                  <a:pos x="wd2" y="hd2"/>
                </a:cxn>
                <a:cxn ang="10800000">
                  <a:pos x="wd2" y="hd2"/>
                </a:cxn>
                <a:cxn ang="16200000">
                  <a:pos x="wd2" y="hd2"/>
                </a:cxn>
              </a:cxnLst>
              <a:rect l="0" t="0" r="r" b="b"/>
              <a:pathLst>
                <a:path w="21600" h="16207" extrusionOk="0">
                  <a:moveTo>
                    <a:pt x="21600" y="16207"/>
                  </a:moveTo>
                  <a:cubicBezTo>
                    <a:pt x="14377" y="-4960"/>
                    <a:pt x="7177" y="-5393"/>
                    <a:pt x="0" y="14907"/>
                  </a:cubicBezTo>
                </a:path>
              </a:pathLst>
            </a:custGeom>
            <a:noFill/>
            <a:ln w="381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73" name="addr">
              <a:extLst>
                <a:ext uri="{FF2B5EF4-FFF2-40B4-BE49-F238E27FC236}">
                  <a16:creationId xmlns:a16="http://schemas.microsoft.com/office/drawing/2014/main" id="{3B2EF639-973F-E4C6-D767-C01DDC9D592A}"/>
                </a:ext>
              </a:extLst>
            </p:cNvPr>
            <p:cNvSpPr txBox="1"/>
            <p:nvPr/>
          </p:nvSpPr>
          <p:spPr>
            <a:xfrm>
              <a:off x="1482731" y="-31789"/>
              <a:ext cx="961803" cy="53347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4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sz="1250" b="1" kern="0">
                <a:solidFill>
                  <a:srgbClr val="FF644E">
                    <a:hueOff val="-82419"/>
                    <a:satOff val="-9513"/>
                    <a:lumOff val="-16343"/>
                  </a:srgbClr>
                </a:solidFill>
              </a:endParaRPr>
            </a:p>
          </p:txBody>
        </p:sp>
      </p:grpSp>
      <p:grpSp>
        <p:nvGrpSpPr>
          <p:cNvPr id="74" name="Group">
            <a:extLst>
              <a:ext uri="{FF2B5EF4-FFF2-40B4-BE49-F238E27FC236}">
                <a16:creationId xmlns:a16="http://schemas.microsoft.com/office/drawing/2014/main" id="{5805DD87-5AA5-E4EE-A50F-0332C1B189A3}"/>
              </a:ext>
            </a:extLst>
          </p:cNvPr>
          <p:cNvGrpSpPr/>
          <p:nvPr/>
        </p:nvGrpSpPr>
        <p:grpSpPr>
          <a:xfrm>
            <a:off x="9636447" y="5416913"/>
            <a:ext cx="2152779" cy="1022415"/>
            <a:chOff x="-224448" y="-31789"/>
            <a:chExt cx="4305557" cy="2044828"/>
          </a:xfrm>
        </p:grpSpPr>
        <p:sp>
          <p:nvSpPr>
            <p:cNvPr id="75" name="transmitter">
              <a:extLst>
                <a:ext uri="{FF2B5EF4-FFF2-40B4-BE49-F238E27FC236}">
                  <a16:creationId xmlns:a16="http://schemas.microsoft.com/office/drawing/2014/main" id="{DA899167-DDE6-0632-A596-2071F58D857A}"/>
                </a:ext>
              </a:extLst>
            </p:cNvPr>
            <p:cNvSpPr txBox="1"/>
            <p:nvPr/>
          </p:nvSpPr>
          <p:spPr>
            <a:xfrm>
              <a:off x="-224448" y="987118"/>
              <a:ext cx="2398093" cy="102592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vl1pPr>
            </a:lstStyle>
            <a:p>
              <a:pPr algn="ctr" defTabSz="412750" hangingPunct="0"/>
              <a:r>
                <a:rPr lang="en-US" sz="1500" b="1" kern="0" dirty="0">
                  <a:solidFill>
                    <a:srgbClr val="000000"/>
                  </a:solidFill>
                  <a:latin typeface="Gill Sans" panose="020B0502020104020203" pitchFamily="34" charset="-79"/>
                  <a:ea typeface="Helvetica Neue"/>
                  <a:cs typeface="Gill Sans" panose="020B0502020104020203" pitchFamily="34" charset="-79"/>
                  <a:sym typeface="Helvetica Neue"/>
                </a:rPr>
                <a:t>data</a:t>
              </a:r>
            </a:p>
            <a:p>
              <a:pPr algn="ctr" defTabSz="412750" hangingPunct="0"/>
              <a:r>
                <a:rPr sz="1500" b="1" kern="0" dirty="0">
                  <a:solidFill>
                    <a:srgbClr val="000000"/>
                  </a:solidFill>
                  <a:latin typeface="Gill Sans" panose="020B0502020104020203" pitchFamily="34" charset="-79"/>
                  <a:ea typeface="Helvetica Neue"/>
                  <a:cs typeface="Gill Sans" panose="020B0502020104020203" pitchFamily="34" charset="-79"/>
                  <a:sym typeface="Helvetica Neue"/>
                </a:rPr>
                <a:t>transmitter</a:t>
              </a:r>
            </a:p>
          </p:txBody>
        </p:sp>
        <p:sp>
          <p:nvSpPr>
            <p:cNvPr id="76" name="receiver">
              <a:extLst>
                <a:ext uri="{FF2B5EF4-FFF2-40B4-BE49-F238E27FC236}">
                  <a16:creationId xmlns:a16="http://schemas.microsoft.com/office/drawing/2014/main" id="{0724B81C-5F76-05E4-5869-E90EE81B3700}"/>
                </a:ext>
              </a:extLst>
            </p:cNvPr>
            <p:cNvSpPr txBox="1"/>
            <p:nvPr/>
          </p:nvSpPr>
          <p:spPr>
            <a:xfrm>
              <a:off x="2699319" y="1227542"/>
              <a:ext cx="1381790" cy="56425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vl1pPr>
            </a:lstStyle>
            <a:p>
              <a:pPr algn="ctr" defTabSz="412750" hangingPunct="0"/>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receiver</a:t>
              </a:r>
            </a:p>
          </p:txBody>
        </p:sp>
        <p:sp>
          <p:nvSpPr>
            <p:cNvPr id="77" name="😈">
              <a:extLst>
                <a:ext uri="{FF2B5EF4-FFF2-40B4-BE49-F238E27FC236}">
                  <a16:creationId xmlns:a16="http://schemas.microsoft.com/office/drawing/2014/main" id="{AAAC657B-8910-7EAD-0A05-2C998FA5B6BA}"/>
                </a:ext>
              </a:extLst>
            </p:cNvPr>
            <p:cNvSpPr txBox="1"/>
            <p:nvPr/>
          </p:nvSpPr>
          <p:spPr>
            <a:xfrm>
              <a:off x="3018317" y="355989"/>
              <a:ext cx="743796" cy="87203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5000"/>
              </a:lvl1pPr>
            </a:lstStyle>
            <a:p>
              <a:pPr algn="ctr" defTabSz="412750" hangingPunct="0"/>
              <a:r>
                <a:rPr sz="2500" b="1" kern="0">
                  <a:solidFill>
                    <a:srgbClr val="000000"/>
                  </a:solidFill>
                  <a:latin typeface="Helvetica Neue"/>
                  <a:ea typeface="Helvetica Neue"/>
                  <a:cs typeface="Helvetica Neue"/>
                  <a:sym typeface="Helvetica Neue"/>
                </a:rPr>
                <a:t>😈</a:t>
              </a:r>
            </a:p>
          </p:txBody>
        </p:sp>
        <p:sp>
          <p:nvSpPr>
            <p:cNvPr id="78" name="😇">
              <a:extLst>
                <a:ext uri="{FF2B5EF4-FFF2-40B4-BE49-F238E27FC236}">
                  <a16:creationId xmlns:a16="http://schemas.microsoft.com/office/drawing/2014/main" id="{3E8E5941-98A7-7535-91C3-828BCC440D8F}"/>
                </a:ext>
              </a:extLst>
            </p:cNvPr>
            <p:cNvSpPr txBox="1"/>
            <p:nvPr/>
          </p:nvSpPr>
          <p:spPr>
            <a:xfrm>
              <a:off x="602702" y="300791"/>
              <a:ext cx="743796" cy="87203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5000"/>
              </a:lvl1pPr>
            </a:lstStyle>
            <a:p>
              <a:pPr algn="ctr" defTabSz="412750" hangingPunct="0"/>
              <a:r>
                <a:rPr sz="2500" b="1" kern="0">
                  <a:solidFill>
                    <a:srgbClr val="000000"/>
                  </a:solidFill>
                  <a:latin typeface="Helvetica Neue"/>
                  <a:ea typeface="Helvetica Neue"/>
                  <a:cs typeface="Helvetica Neue"/>
                  <a:sym typeface="Helvetica Neue"/>
                </a:rPr>
                <a:t>😇</a:t>
              </a:r>
            </a:p>
          </p:txBody>
        </p:sp>
        <p:sp>
          <p:nvSpPr>
            <p:cNvPr id="79" name="Connection Line">
              <a:extLst>
                <a:ext uri="{FF2B5EF4-FFF2-40B4-BE49-F238E27FC236}">
                  <a16:creationId xmlns:a16="http://schemas.microsoft.com/office/drawing/2014/main" id="{3DCF8275-DBDE-EE59-9B6D-47589C29BE47}"/>
                </a:ext>
              </a:extLst>
            </p:cNvPr>
            <p:cNvSpPr/>
            <p:nvPr/>
          </p:nvSpPr>
          <p:spPr>
            <a:xfrm>
              <a:off x="1357746" y="558035"/>
              <a:ext cx="1608261" cy="171187"/>
            </a:xfrm>
            <a:custGeom>
              <a:avLst/>
              <a:gdLst/>
              <a:ahLst/>
              <a:cxnLst>
                <a:cxn ang="0">
                  <a:pos x="wd2" y="hd2"/>
                </a:cxn>
                <a:cxn ang="5400000">
                  <a:pos x="wd2" y="hd2"/>
                </a:cxn>
                <a:cxn ang="10800000">
                  <a:pos x="wd2" y="hd2"/>
                </a:cxn>
                <a:cxn ang="16200000">
                  <a:pos x="wd2" y="hd2"/>
                </a:cxn>
              </a:cxnLst>
              <a:rect l="0" t="0" r="r" b="b"/>
              <a:pathLst>
                <a:path w="21600" h="16207" extrusionOk="0">
                  <a:moveTo>
                    <a:pt x="21600" y="16207"/>
                  </a:moveTo>
                  <a:cubicBezTo>
                    <a:pt x="14377" y="-4960"/>
                    <a:pt x="7177" y="-5393"/>
                    <a:pt x="0" y="14907"/>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0" name="rfx">
              <a:extLst>
                <a:ext uri="{FF2B5EF4-FFF2-40B4-BE49-F238E27FC236}">
                  <a16:creationId xmlns:a16="http://schemas.microsoft.com/office/drawing/2014/main" id="{5B88B3A9-DB6B-AB56-5D05-76B65A327197}"/>
                </a:ext>
              </a:extLst>
            </p:cNvPr>
            <p:cNvSpPr txBox="1"/>
            <p:nvPr/>
          </p:nvSpPr>
          <p:spPr>
            <a:xfrm>
              <a:off x="1760350" y="-31789"/>
              <a:ext cx="747000" cy="53348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400" dirty="0" err="1">
                  <a:solidFill>
                    <a:schemeClr val="accent4"/>
                  </a:solidFill>
                  <a:latin typeface="Menlo" panose="020B0609030804020204" pitchFamily="49" charset="0"/>
                  <a:ea typeface="Menlo" panose="020B0609030804020204" pitchFamily="49" charset="0"/>
                  <a:cs typeface="Menlo" panose="020B0609030804020204" pitchFamily="49" charset="0"/>
                </a:rPr>
                <a:t>rfx</a:t>
              </a:r>
              <a:endParaRPr sz="1250" b="1" kern="0" dirty="0">
                <a:solidFill>
                  <a:schemeClr val="accent4"/>
                </a:solidFill>
              </a:endParaRPr>
            </a:p>
          </p:txBody>
        </p:sp>
      </p:grpSp>
      <p:sp>
        <p:nvSpPr>
          <p:cNvPr id="86" name="😇">
            <a:extLst>
              <a:ext uri="{FF2B5EF4-FFF2-40B4-BE49-F238E27FC236}">
                <a16:creationId xmlns:a16="http://schemas.microsoft.com/office/drawing/2014/main" id="{BF310431-73D7-D5FE-2E17-1E1595671148}"/>
              </a:ext>
            </a:extLst>
          </p:cNvPr>
          <p:cNvSpPr txBox="1"/>
          <p:nvPr/>
        </p:nvSpPr>
        <p:spPr>
          <a:xfrm>
            <a:off x="4881897" y="3989131"/>
            <a:ext cx="905697" cy="43601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5000"/>
            </a:lvl1pPr>
          </a:lstStyle>
          <a:p>
            <a:pPr algn="ctr" defTabSz="412750" hangingPunct="0"/>
            <a:r>
              <a:rPr sz="2500" kern="0" dirty="0">
                <a:solidFill>
                  <a:srgbClr val="000000"/>
                </a:solidFill>
                <a:latin typeface="Gill Sans" panose="020B0502020104020203" pitchFamily="34" charset="-79"/>
                <a:ea typeface="Helvetica Neue"/>
                <a:cs typeface="Gill Sans" panose="020B0502020104020203" pitchFamily="34" charset="-79"/>
                <a:sym typeface="Helvetica Neue"/>
              </a:rPr>
              <a:t>😇</a:t>
            </a:r>
            <a:r>
              <a:rPr lang="en-US" sz="2500" kern="0" dirty="0">
                <a:solidFill>
                  <a:srgbClr val="000000"/>
                </a:solidFill>
                <a:latin typeface="Gill Sans" panose="020B0502020104020203" pitchFamily="34" charset="-79"/>
                <a:ea typeface="Helvetica Neue"/>
                <a:cs typeface="Gill Sans" panose="020B0502020104020203" pitchFamily="34" charset="-79"/>
                <a:sym typeface="Helvetica Neue"/>
              </a:rPr>
              <a:t>+🎯</a:t>
            </a:r>
          </a:p>
        </p:txBody>
      </p:sp>
      <p:sp>
        <p:nvSpPr>
          <p:cNvPr id="87" name="(!)">
            <a:extLst>
              <a:ext uri="{FF2B5EF4-FFF2-40B4-BE49-F238E27FC236}">
                <a16:creationId xmlns:a16="http://schemas.microsoft.com/office/drawing/2014/main" id="{0257FAB1-B9B2-35C8-C7B2-51DF8F60DBAA}"/>
              </a:ext>
            </a:extLst>
          </p:cNvPr>
          <p:cNvSpPr txBox="1"/>
          <p:nvPr/>
        </p:nvSpPr>
        <p:spPr>
          <a:xfrm>
            <a:off x="10114665" y="5261741"/>
            <a:ext cx="256481" cy="2821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p>
            <a:pPr algn="ctr" defTabSz="412750" hangingPunct="0"/>
            <a:r>
              <a:rPr sz="1500" b="1" kern="0">
                <a:solidFill>
                  <a:schemeClr val="bg1">
                    <a:lumMod val="75000"/>
                  </a:schemeClr>
                </a:solidFill>
                <a:latin typeface="Gill Sans" panose="020B0502020104020203" pitchFamily="34" charset="-79"/>
                <a:ea typeface="Helvetica Neue"/>
                <a:cs typeface="Gill Sans" panose="020B0502020104020203" pitchFamily="34" charset="-79"/>
                <a:sym typeface="Helvetica Neue"/>
              </a:rPr>
              <a:t>(!)</a:t>
            </a:r>
          </a:p>
        </p:txBody>
      </p:sp>
      <p:sp>
        <p:nvSpPr>
          <p:cNvPr id="88" name="(!!)">
            <a:extLst>
              <a:ext uri="{FF2B5EF4-FFF2-40B4-BE49-F238E27FC236}">
                <a16:creationId xmlns:a16="http://schemas.microsoft.com/office/drawing/2014/main" id="{1A989A6F-3651-831A-8621-CA5F21AF5105}"/>
              </a:ext>
            </a:extLst>
          </p:cNvPr>
          <p:cNvSpPr txBox="1"/>
          <p:nvPr/>
        </p:nvSpPr>
        <p:spPr>
          <a:xfrm>
            <a:off x="8811003" y="5261740"/>
            <a:ext cx="314189" cy="2821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p>
            <a:pPr algn="ctr" defTabSz="412750" hangingPunct="0"/>
            <a:r>
              <a:rPr sz="1500" b="1" dirty="0">
                <a:solidFill>
                  <a:srgbClr val="FF7E7A"/>
                </a:solidFill>
                <a:latin typeface="Gill Sans" panose="020B0502020104020203" pitchFamily="34" charset="-79"/>
                <a:cs typeface="Gill Sans" panose="020B0502020104020203" pitchFamily="34" charset="-79"/>
                <a:sym typeface="Helvetica Neue"/>
              </a:rPr>
              <a:t>(!!)</a:t>
            </a:r>
          </a:p>
        </p:txBody>
      </p:sp>
      <p:grpSp>
        <p:nvGrpSpPr>
          <p:cNvPr id="5" name="Group 4">
            <a:extLst>
              <a:ext uri="{FF2B5EF4-FFF2-40B4-BE49-F238E27FC236}">
                <a16:creationId xmlns:a16="http://schemas.microsoft.com/office/drawing/2014/main" id="{41D03861-168E-8315-3FBB-EA669E4E5E2A}"/>
              </a:ext>
            </a:extLst>
          </p:cNvPr>
          <p:cNvGrpSpPr/>
          <p:nvPr/>
        </p:nvGrpSpPr>
        <p:grpSpPr>
          <a:xfrm>
            <a:off x="964283" y="4786327"/>
            <a:ext cx="3901323" cy="1622370"/>
            <a:chOff x="964283" y="4786327"/>
            <a:chExt cx="3901323" cy="1622370"/>
          </a:xfrm>
        </p:grpSpPr>
        <p:graphicFrame>
          <p:nvGraphicFramePr>
            <p:cNvPr id="58" name="Table">
              <a:extLst>
                <a:ext uri="{FF2B5EF4-FFF2-40B4-BE49-F238E27FC236}">
                  <a16:creationId xmlns:a16="http://schemas.microsoft.com/office/drawing/2014/main" id="{041072D9-A099-C0E9-A2BF-92427DACADFB}"/>
                </a:ext>
              </a:extLst>
            </p:cNvPr>
            <p:cNvGraphicFramePr/>
            <p:nvPr/>
          </p:nvGraphicFramePr>
          <p:xfrm>
            <a:off x="964283" y="5265697"/>
            <a:ext cx="3901323" cy="1143000"/>
          </p:xfrm>
          <a:graphic>
            <a:graphicData uri="http://schemas.openxmlformats.org/drawingml/2006/table">
              <a:tbl>
                <a:tblPr bandRow="1"/>
                <a:tblGrid>
                  <a:gridCol w="2579682">
                    <a:extLst>
                      <a:ext uri="{9D8B030D-6E8A-4147-A177-3AD203B41FA5}">
                        <a16:colId xmlns:a16="http://schemas.microsoft.com/office/drawing/2014/main" val="20000"/>
                      </a:ext>
                    </a:extLst>
                  </a:gridCol>
                  <a:gridCol w="446099">
                    <a:extLst>
                      <a:ext uri="{9D8B030D-6E8A-4147-A177-3AD203B41FA5}">
                        <a16:colId xmlns:a16="http://schemas.microsoft.com/office/drawing/2014/main" val="20001"/>
                      </a:ext>
                    </a:extLst>
                  </a:gridCol>
                  <a:gridCol w="875542">
                    <a:extLst>
                      <a:ext uri="{9D8B030D-6E8A-4147-A177-3AD203B41FA5}">
                        <a16:colId xmlns:a16="http://schemas.microsoft.com/office/drawing/2014/main" val="20002"/>
                      </a:ext>
                    </a:extLst>
                  </a:gridCol>
                </a:tblGrid>
                <a:tr h="381000">
                  <a:tc>
                    <a:txBody>
                      <a:bodyPr/>
                      <a:lstStyle/>
                      <a:p>
                        <a:pPr defTabSz="914400">
                          <a:defRPr sz="3200">
                            <a:sym typeface="Helvetica Neue"/>
                          </a:defRPr>
                        </a:pPr>
                        <a:r>
                          <a:rPr sz="1600" b="1" i="0">
                            <a:latin typeface="Gill Sans" panose="020B0502020104020203" pitchFamily="34" charset="-79"/>
                            <a:cs typeface="Gill Sans" panose="020B0502020104020203" pitchFamily="34" charset="-79"/>
                          </a:rPr>
                          <a:t>address</a:t>
                        </a:r>
                        <a:r>
                          <a:rPr sz="1600" b="0" i="0">
                            <a:latin typeface="Gill Sans" panose="020B0502020104020203" pitchFamily="34" charset="-79"/>
                            <a:cs typeface="Gill Sans" panose="020B0502020104020203" pitchFamily="34" charset="-79"/>
                          </a:rPr>
                          <a:t> transmitter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1" i="0">
                            <a:solidFill>
                              <a:schemeClr val="bg1">
                                <a:lumMod val="75000"/>
                              </a:schemeClr>
                            </a:solidFill>
                            <a:latin typeface="Gill Sans" panose="020B0502020104020203" pitchFamily="34" charset="-79"/>
                            <a:cs typeface="Gill Sans" panose="020B0502020104020203" pitchFamily="34" charset="-79"/>
                            <a:sym typeface="Helvetica Neue"/>
                          </a:rPr>
                          <a:t>(!)</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0" i="0">
                            <a:latin typeface="Gill Sans" panose="020B0502020104020203" pitchFamily="34" charset="-79"/>
                            <a:cs typeface="Gill Sans" panose="020B0502020104020203" pitchFamily="34" charset="-79"/>
                            <a:sym typeface="Helvetica Neue"/>
                          </a:rPr>
                          <a:t>0 addr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0"/>
                    </a:ext>
                  </a:extLst>
                </a:tr>
                <a:tr h="381000">
                  <a:tc>
                    <a:txBody>
                      <a:bodyPr/>
                      <a:lstStyle/>
                      <a:p>
                        <a:pPr defTabSz="914400">
                          <a:defRPr sz="3200">
                            <a:sym typeface="Helvetica Neue"/>
                          </a:defRPr>
                        </a:pPr>
                        <a:r>
                          <a:rPr sz="1600" b="1" i="0">
                            <a:latin typeface="Gill Sans" panose="020B0502020104020203" pitchFamily="34" charset="-79"/>
                            <a:cs typeface="Gill Sans" panose="020B0502020104020203" pitchFamily="34" charset="-79"/>
                          </a:rPr>
                          <a:t>data</a:t>
                        </a:r>
                        <a:r>
                          <a:rPr sz="1600" b="0" i="0">
                            <a:latin typeface="Gill Sans" panose="020B0502020104020203" pitchFamily="34" charset="-79"/>
                            <a:cs typeface="Gill Sans" panose="020B0502020104020203" pitchFamily="34" charset="-79"/>
                          </a:rPr>
                          <a:t> transmitter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1" i="0">
                            <a:solidFill>
                              <a:srgbClr val="FF7E7A"/>
                            </a:solidFill>
                            <a:latin typeface="Gill Sans" panose="020B0502020104020203" pitchFamily="34" charset="-79"/>
                            <a:cs typeface="Gill Sans" panose="020B0502020104020203" pitchFamily="34" charset="-79"/>
                            <a:sym typeface="Helvetica Neue"/>
                          </a:rPr>
                          <a:t>(!!)</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0" i="0">
                            <a:latin typeface="Gill Sans" panose="020B0502020104020203" pitchFamily="34" charset="-79"/>
                            <a:cs typeface="Gill Sans" panose="020B0502020104020203" pitchFamily="34" charset="-79"/>
                            <a:sym typeface="Helvetica Neue"/>
                          </a:rPr>
                          <a:t>1 </a:t>
                        </a:r>
                        <a:r>
                          <a:rPr sz="1600" b="0" i="0" err="1">
                            <a:latin typeface="Gill Sans" panose="020B0502020104020203" pitchFamily="34" charset="-79"/>
                            <a:cs typeface="Gill Sans" panose="020B0502020104020203" pitchFamily="34" charset="-79"/>
                            <a:sym typeface="Helvetica Neue"/>
                          </a:rPr>
                          <a:t>addr</a:t>
                        </a:r>
                        <a:endParaRPr sz="1600" b="0" i="0">
                          <a:latin typeface="Gill Sans" panose="020B0502020104020203" pitchFamily="34" charset="-79"/>
                          <a:cs typeface="Gill Sans" panose="020B0502020104020203" pitchFamily="34" charset="-79"/>
                          <a:sym typeface="Helvetica Neue"/>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1"/>
                    </a:ext>
                  </a:extLst>
                </a:tr>
                <a:tr h="381000">
                  <a:tc>
                    <a:txBody>
                      <a:bodyPr/>
                      <a:lstStyle/>
                      <a:p>
                        <a:pPr defTabSz="914400">
                          <a:defRPr sz="3200">
                            <a:sym typeface="Helvetica Neue"/>
                          </a:defRPr>
                        </a:pPr>
                        <a:r>
                          <a:rPr sz="1600" b="1" i="0">
                            <a:latin typeface="Gill Sans" panose="020B0502020104020203" pitchFamily="34" charset="-79"/>
                            <a:cs typeface="Gill Sans" panose="020B0502020104020203" pitchFamily="34" charset="-79"/>
                          </a:rPr>
                          <a:t>universal</a:t>
                        </a:r>
                        <a:r>
                          <a:rPr sz="1600" b="0" i="0">
                            <a:latin typeface="Gill Sans" panose="020B0502020104020203" pitchFamily="34" charset="-79"/>
                            <a:cs typeface="Gill Sans" panose="020B0502020104020203" pitchFamily="34" charset="-79"/>
                          </a:rPr>
                          <a:t> data transmitter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1" i="0">
                            <a:solidFill>
                              <a:srgbClr val="FF7E7A"/>
                            </a:solidFill>
                            <a:latin typeface="Gill Sans" panose="020B0502020104020203" pitchFamily="34" charset="-79"/>
                            <a:cs typeface="Gill Sans" panose="020B0502020104020203" pitchFamily="34" charset="-79"/>
                            <a:sym typeface="Helvetica Neue"/>
                          </a:rPr>
                          <a:t>(!!!)</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0" i="0" dirty="0">
                            <a:latin typeface="Gill Sans" panose="020B0502020104020203" pitchFamily="34" charset="-79"/>
                            <a:cs typeface="Gill Sans" panose="020B0502020104020203" pitchFamily="34" charset="-79"/>
                            <a:sym typeface="Helvetica Neue"/>
                          </a:rPr>
                          <a:t>2 </a:t>
                        </a:r>
                        <a:r>
                          <a:rPr sz="1600" b="0" i="0" dirty="0" err="1">
                            <a:latin typeface="Gill Sans" panose="020B0502020104020203" pitchFamily="34" charset="-79"/>
                            <a:cs typeface="Gill Sans" panose="020B0502020104020203" pitchFamily="34" charset="-79"/>
                            <a:sym typeface="Helvetica Neue"/>
                          </a:rPr>
                          <a:t>addr</a:t>
                        </a:r>
                        <a:endParaRPr sz="1600" b="0" i="0" dirty="0">
                          <a:latin typeface="Gill Sans" panose="020B0502020104020203" pitchFamily="34" charset="-79"/>
                          <a:cs typeface="Gill Sans" panose="020B0502020104020203" pitchFamily="34" charset="-79"/>
                          <a:sym typeface="Helvetica Neue"/>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E4C0F8DD-1F2A-3482-EB7B-68B260EF866C}"/>
                </a:ext>
              </a:extLst>
            </p:cNvPr>
            <p:cNvSpPr txBox="1"/>
            <p:nvPr/>
          </p:nvSpPr>
          <p:spPr>
            <a:xfrm>
              <a:off x="2239370" y="4786327"/>
              <a:ext cx="1423147" cy="369332"/>
            </a:xfrm>
            <a:prstGeom prst="rect">
              <a:avLst/>
            </a:prstGeom>
            <a:noFill/>
          </p:spPr>
          <p:txBody>
            <a:bodyPr wrap="none" rtlCol="0">
              <a:spAutoFit/>
            </a:bodyPr>
            <a:lstStyle/>
            <a:p>
              <a:r>
                <a:rPr lang="en-US" b="1" dirty="0">
                  <a:latin typeface="Gill Sans" panose="020B0502020104020203" pitchFamily="34" charset="-79"/>
                  <a:cs typeface="Gill Sans" panose="020B0502020104020203" pitchFamily="34" charset="-79"/>
                </a:rPr>
                <a:t>Taxonomy</a:t>
              </a:r>
            </a:p>
          </p:txBody>
        </p:sp>
      </p:grpSp>
      <p:sp>
        <p:nvSpPr>
          <p:cNvPr id="91" name="Slide Number Placeholder 90">
            <a:extLst>
              <a:ext uri="{FF2B5EF4-FFF2-40B4-BE49-F238E27FC236}">
                <a16:creationId xmlns:a16="http://schemas.microsoft.com/office/drawing/2014/main" id="{C830AD7A-7E6A-D1BD-7E18-BC92F528170A}"/>
              </a:ext>
            </a:extLst>
          </p:cNvPr>
          <p:cNvSpPr>
            <a:spLocks noGrp="1"/>
          </p:cNvSpPr>
          <p:nvPr>
            <p:ph type="sldNum" sz="quarter" idx="12"/>
          </p:nvPr>
        </p:nvSpPr>
        <p:spPr/>
        <p:txBody>
          <a:bodyPr/>
          <a:lstStyle/>
          <a:p>
            <a:fld id="{C4525E55-99CE-D54F-9679-4F00051112D4}" type="slidenum">
              <a:rPr lang="en-US" smtClean="0"/>
              <a:t>22</a:t>
            </a:fld>
            <a:endParaRPr lang="en-US" dirty="0"/>
          </a:p>
        </p:txBody>
      </p:sp>
      <p:sp>
        <p:nvSpPr>
          <p:cNvPr id="96" name="🎯">
            <a:extLst>
              <a:ext uri="{FF2B5EF4-FFF2-40B4-BE49-F238E27FC236}">
                <a16:creationId xmlns:a16="http://schemas.microsoft.com/office/drawing/2014/main" id="{935EA258-790C-962A-280D-A9A0626B4C4D}"/>
              </a:ext>
            </a:extLst>
          </p:cNvPr>
          <p:cNvSpPr txBox="1"/>
          <p:nvPr/>
        </p:nvSpPr>
        <p:spPr>
          <a:xfrm>
            <a:off x="5351556" y="3143952"/>
            <a:ext cx="371898" cy="43601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sp>
        <p:nvSpPr>
          <p:cNvPr id="97" name="speculative data transmitter (!!)">
            <a:extLst>
              <a:ext uri="{FF2B5EF4-FFF2-40B4-BE49-F238E27FC236}">
                <a16:creationId xmlns:a16="http://schemas.microsoft.com/office/drawing/2014/main" id="{C1267024-428E-1F18-CADD-5A07CB5E14C4}"/>
              </a:ext>
            </a:extLst>
          </p:cNvPr>
          <p:cNvSpPr txBox="1"/>
          <p:nvPr/>
        </p:nvSpPr>
        <p:spPr>
          <a:xfrm>
            <a:off x="8451404" y="4585021"/>
            <a:ext cx="1729640" cy="2821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p>
            <a:pPr algn="ctr" defTabSz="412750" hangingPunct="0"/>
            <a:r>
              <a:rPr sz="1500" b="1" kern="0" dirty="0">
                <a:solidFill>
                  <a:sysClr val="windowText" lastClr="000000"/>
                </a:solidFill>
                <a:highlight>
                  <a:srgbClr val="FFFF00"/>
                </a:highlight>
                <a:latin typeface="Gill Sans" panose="020B0502020104020203" pitchFamily="34" charset="-79"/>
                <a:ea typeface="Helvetica Neue"/>
                <a:cs typeface="Gill Sans" panose="020B0502020104020203" pitchFamily="34" charset="-79"/>
                <a:sym typeface="Helvetica Neue"/>
              </a:rPr>
              <a:t>data</a:t>
            </a:r>
            <a:r>
              <a:rPr sz="1500" kern="0" dirty="0">
                <a:solidFill>
                  <a:sysClr val="windowText" lastClr="000000"/>
                </a:solidFill>
                <a:highlight>
                  <a:srgbClr val="FFFF00"/>
                </a:highlight>
                <a:latin typeface="Gill Sans" panose="020B0502020104020203" pitchFamily="34" charset="-79"/>
                <a:ea typeface="Helvetica Neue"/>
                <a:cs typeface="Gill Sans" panose="020B0502020104020203" pitchFamily="34" charset="-79"/>
                <a:sym typeface="Helvetica Neue"/>
              </a:rPr>
              <a:t> transmitter </a:t>
            </a:r>
            <a:r>
              <a:rPr sz="1500" b="1" kern="0" dirty="0">
                <a:solidFill>
                  <a:srgbClr val="FF7E7A"/>
                </a:solidFill>
                <a:highlight>
                  <a:srgbClr val="FFFF00"/>
                </a:highlight>
                <a:latin typeface="Gill Sans" panose="020B0502020104020203" pitchFamily="34" charset="-79"/>
                <a:ea typeface="Helvetica Neue"/>
                <a:cs typeface="Gill Sans" panose="020B0502020104020203" pitchFamily="34" charset="-79"/>
                <a:sym typeface="Helvetica Neue"/>
              </a:rPr>
              <a:t>(!!)</a:t>
            </a:r>
          </a:p>
        </p:txBody>
      </p:sp>
      <p:sp>
        <p:nvSpPr>
          <p:cNvPr id="98" name="Rectangle">
            <a:extLst>
              <a:ext uri="{FF2B5EF4-FFF2-40B4-BE49-F238E27FC236}">
                <a16:creationId xmlns:a16="http://schemas.microsoft.com/office/drawing/2014/main" id="{E01D310F-CD15-DDF9-A1EC-599D9FC45C53}"/>
              </a:ext>
            </a:extLst>
          </p:cNvPr>
          <p:cNvSpPr/>
          <p:nvPr/>
        </p:nvSpPr>
        <p:spPr>
          <a:xfrm>
            <a:off x="8411346" y="5188104"/>
            <a:ext cx="3685806" cy="1533371"/>
          </a:xfrm>
          <a:prstGeom prst="rect">
            <a:avLst/>
          </a:prstGeom>
          <a:ln w="38100">
            <a:solidFill>
              <a:srgbClr val="FF7E7A"/>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Tree>
    <p:custDataLst>
      <p:tags r:id="rId1"/>
    </p:custDataLst>
    <p:extLst>
      <p:ext uri="{BB962C8B-B14F-4D97-AF65-F5344CB8AC3E}">
        <p14:creationId xmlns:p14="http://schemas.microsoft.com/office/powerpoint/2010/main" val="404270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6" grpId="0" animBg="1"/>
      <p:bldP spid="57" grpId="0" animBg="1"/>
      <p:bldP spid="59" grpId="0" animBg="1"/>
      <p:bldP spid="61" grpId="0"/>
      <p:bldP spid="86" grpId="0"/>
      <p:bldP spid="96" grpId="0"/>
      <p:bldP spid="97" grpId="0" animBg="1"/>
      <p:bldP spid="98" grpId="0" animBg="1"/>
      <p:bldP spid="9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F210-2891-3758-81BC-CE211F1ABD83}"/>
              </a:ext>
            </a:extLst>
          </p:cNvPr>
          <p:cNvSpPr>
            <a:spLocks noGrp="1"/>
          </p:cNvSpPr>
          <p:nvPr>
            <p:ph type="title"/>
          </p:nvPr>
        </p:nvSpPr>
        <p:spPr/>
        <p:txBody>
          <a:bodyPr>
            <a:normAutofit/>
          </a:bodyPr>
          <a:lstStyle/>
          <a:p>
            <a:r>
              <a:rPr lang="en-US"/>
              <a:t>A taxonomy for classifying transmitters by severity</a:t>
            </a:r>
          </a:p>
        </p:txBody>
      </p:sp>
      <p:sp>
        <p:nvSpPr>
          <p:cNvPr id="4" name="Rectangle">
            <a:extLst>
              <a:ext uri="{FF2B5EF4-FFF2-40B4-BE49-F238E27FC236}">
                <a16:creationId xmlns:a16="http://schemas.microsoft.com/office/drawing/2014/main" id="{A449FC00-0170-DE01-89F3-648FD0F08ECF}"/>
              </a:ext>
            </a:extLst>
          </p:cNvPr>
          <p:cNvSpPr/>
          <p:nvPr/>
        </p:nvSpPr>
        <p:spPr>
          <a:xfrm>
            <a:off x="1360129" y="3341080"/>
            <a:ext cx="2757980" cy="574116"/>
          </a:xfrm>
          <a:prstGeom prst="rect">
            <a:avLst/>
          </a:prstGeom>
          <a:ln w="38100">
            <a:solidFill>
              <a:srgbClr val="FF7E7A"/>
            </a:solidFill>
            <a:prstDash val="dash"/>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6" name="microarchitectural execution">
            <a:extLst>
              <a:ext uri="{FF2B5EF4-FFF2-40B4-BE49-F238E27FC236}">
                <a16:creationId xmlns:a16="http://schemas.microsoft.com/office/drawing/2014/main" id="{14E61914-B445-C952-0D63-1E101EBC4A1D}"/>
              </a:ext>
            </a:extLst>
          </p:cNvPr>
          <p:cNvSpPr txBox="1"/>
          <p:nvPr/>
        </p:nvSpPr>
        <p:spPr>
          <a:xfrm>
            <a:off x="5274678" y="1853692"/>
            <a:ext cx="2898229"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lvl1pPr>
              <a:defRPr b="0"/>
            </a:lvl1pPr>
          </a:lstStyle>
          <a:p>
            <a:pPr algn="ctr" defTabSz="412750" hangingPunct="0"/>
            <a:r>
              <a:rPr sz="1500" b="1" kern="0">
                <a:solidFill>
                  <a:srgbClr val="000000"/>
                </a:solidFill>
                <a:latin typeface="Gill Sans" panose="020B0502020104020203" pitchFamily="34" charset="-79"/>
                <a:ea typeface="Helvetica Neue"/>
                <a:cs typeface="Gill Sans" panose="020B0502020104020203" pitchFamily="34" charset="-79"/>
                <a:sym typeface="Helvetica Neue"/>
              </a:rPr>
              <a:t>microarchitectural execution</a:t>
            </a:r>
          </a:p>
        </p:txBody>
      </p:sp>
      <p:sp>
        <p:nvSpPr>
          <p:cNvPr id="7" name="int victim_function(int idx) {…">
            <a:extLst>
              <a:ext uri="{FF2B5EF4-FFF2-40B4-BE49-F238E27FC236}">
                <a16:creationId xmlns:a16="http://schemas.microsoft.com/office/drawing/2014/main" id="{1520E8AF-1B47-3505-3677-8FC43B5C5CD4}"/>
              </a:ext>
            </a:extLst>
          </p:cNvPr>
          <p:cNvSpPr txBox="1"/>
          <p:nvPr/>
        </p:nvSpPr>
        <p:spPr>
          <a:xfrm>
            <a:off x="975783" y="2505747"/>
            <a:ext cx="3404778" cy="224478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int </a:t>
            </a:r>
            <a:r>
              <a:rPr sz="1500" kern="0" err="1">
                <a:solidFill>
                  <a:srgbClr val="000000"/>
                </a:solidFill>
                <a:latin typeface="Menlo Regular"/>
                <a:ea typeface="Menlo Regular"/>
                <a:cs typeface="Menlo Regular"/>
                <a:sym typeface="Menlo Regular"/>
              </a:rPr>
              <a:t>victim_function</a:t>
            </a:r>
            <a:r>
              <a:rPr sz="1500" kern="0">
                <a:solidFill>
                  <a:srgbClr val="000000"/>
                </a:solidFill>
                <a:latin typeface="Menlo Regular"/>
                <a:ea typeface="Menlo Regular"/>
                <a:cs typeface="Menlo Regular"/>
                <a:sym typeface="Menlo Regular"/>
              </a:rPr>
              <a:t>(int </a:t>
            </a:r>
            <a:r>
              <a:rPr sz="1500" b="1" u="sng" kern="0" err="1">
                <a:solidFill>
                  <a:srgbClr val="000000"/>
                </a:solidFill>
                <a:latin typeface="Menlo Regular"/>
                <a:ea typeface="Menlo Regular"/>
                <a:cs typeface="Menlo Regular"/>
                <a:sym typeface="Menlo Regular"/>
              </a:rPr>
              <a:t>idx</a:t>
            </a:r>
            <a:r>
              <a:rPr sz="1500" kern="0">
                <a:solidFill>
                  <a:srgbClr val="000000"/>
                </a:solidFill>
                <a:latin typeface="Menlo Regular"/>
                <a:ea typeface="Menlo Regular"/>
                <a:cs typeface="Menlo Regular"/>
                <a:sym typeface="Menlo Regular"/>
              </a:rPr>
              <a:t>) {</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 index out-of-bounds</a:t>
            </a:r>
            <a:br>
              <a:rPr sz="1500" kern="0">
                <a:solidFill>
                  <a:srgbClr val="000000"/>
                </a:solidFill>
                <a:latin typeface="Menlo Regular"/>
                <a:ea typeface="Menlo Regular"/>
                <a:cs typeface="Menlo Regular"/>
                <a:sym typeface="Menlo Regular"/>
              </a:rPr>
            </a:br>
            <a:r>
              <a:rPr sz="1500" kern="0">
                <a:solidFill>
                  <a:srgbClr val="000000"/>
                </a:solidFill>
                <a:latin typeface="Menlo Regular"/>
                <a:ea typeface="Menlo Regular"/>
                <a:cs typeface="Menlo Regular"/>
                <a:sym typeface="Menlo Regular"/>
              </a:rPr>
              <a:t>  if (</a:t>
            </a:r>
            <a:r>
              <a:rPr sz="1500" kern="0" err="1">
                <a:solidFill>
                  <a:srgbClr val="000000"/>
                </a:solidFill>
                <a:latin typeface="Menlo Regular"/>
                <a:ea typeface="Menlo Regular"/>
                <a:cs typeface="Menlo Regular"/>
                <a:sym typeface="Menlo Regular"/>
              </a:rPr>
              <a:t>idx</a:t>
            </a:r>
            <a:r>
              <a:rPr sz="1500" kern="0">
                <a:solidFill>
                  <a:srgbClr val="000000"/>
                </a:solidFill>
                <a:latin typeface="Menlo Regular"/>
                <a:ea typeface="Menlo Regular"/>
                <a:cs typeface="Menlo Regular"/>
                <a:sym typeface="Menlo Regular"/>
              </a:rPr>
              <a:t> &lt; </a:t>
            </a:r>
            <a:r>
              <a:rPr sz="1500" kern="0" err="1">
                <a:solidFill>
                  <a:srgbClr val="000000"/>
                </a:solidFill>
                <a:latin typeface="Menlo Regular"/>
                <a:ea typeface="Menlo Regular"/>
                <a:cs typeface="Menlo Regular"/>
                <a:sym typeface="Menlo Regular"/>
              </a:rPr>
              <a:t>A_size</a:t>
            </a:r>
            <a:r>
              <a:rPr sz="1500" kern="0">
                <a:solidFill>
                  <a:srgbClr val="000000"/>
                </a:solidFill>
                <a:latin typeface="Menlo Regular"/>
                <a:ea typeface="Menlo Regular"/>
                <a:cs typeface="Menlo Regular"/>
                <a:sym typeface="Menlo Regular"/>
              </a:rPr>
              <a:t>) {</a:t>
            </a:r>
            <a:br>
              <a:rPr sz="1500" kern="0">
                <a:solidFill>
                  <a:srgbClr val="000000"/>
                </a:solidFill>
                <a:latin typeface="Menlo Regular"/>
                <a:ea typeface="Menlo Regular"/>
                <a:cs typeface="Menlo Regular"/>
                <a:sym typeface="Menlo Regular"/>
              </a:rPr>
            </a:br>
            <a:r>
              <a:rPr sz="1500" kern="0">
                <a:solidFill>
                  <a:srgbClr val="000000"/>
                </a:solidFill>
                <a:latin typeface="Menlo Regular"/>
                <a:ea typeface="Menlo Regular"/>
                <a:cs typeface="Menlo Regular"/>
                <a:sym typeface="Menlo Regular"/>
              </a:rPr>
              <a:t>    uint8_t secret = </a:t>
            </a:r>
            <a:r>
              <a:rPr sz="1500" b="1" kern="0">
                <a:solidFill>
                  <a:srgbClr val="000000"/>
                </a:solidFill>
                <a:latin typeface="Gill Sans" panose="020B0502020104020203" pitchFamily="34" charset="-79"/>
                <a:ea typeface="Helvetica Neue"/>
                <a:cs typeface="Gill Sans" panose="020B0502020104020203" pitchFamily="34" charset="-79"/>
                <a:sym typeface="Menlo Regular"/>
              </a:rPr>
              <a:t>A[</a:t>
            </a:r>
            <a:r>
              <a:rPr sz="1500" b="1" kern="0" err="1">
                <a:solidFill>
                  <a:srgbClr val="000000"/>
                </a:solidFill>
                <a:latin typeface="Gill Sans" panose="020B0502020104020203" pitchFamily="34" charset="-79"/>
                <a:ea typeface="Helvetica Neue"/>
                <a:cs typeface="Gill Sans" panose="020B0502020104020203" pitchFamily="34" charset="-79"/>
                <a:sym typeface="Menlo Regular"/>
              </a:rPr>
              <a:t>idx</a:t>
            </a:r>
            <a:r>
              <a:rPr sz="1500" b="1" kern="0">
                <a:solidFill>
                  <a:srgbClr val="000000"/>
                </a:solidFill>
                <a:latin typeface="Gill Sans" panose="020B0502020104020203" pitchFamily="34" charset="-79"/>
                <a:ea typeface="Helvetica Neue"/>
                <a:cs typeface="Gill Sans" panose="020B0502020104020203" pitchFamily="34" charset="-79"/>
                <a:sym typeface="Menlo Regular"/>
              </a:rPr>
              <a: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return        </a:t>
            </a:r>
            <a:r>
              <a:rPr sz="1500" b="1" kern="0">
                <a:solidFill>
                  <a:srgbClr val="000000"/>
                </a:solidFill>
                <a:latin typeface="Gill Sans" panose="020B0502020104020203" pitchFamily="34" charset="-79"/>
                <a:ea typeface="Helvetica Neue"/>
                <a:cs typeface="Gill Sans" panose="020B0502020104020203" pitchFamily="34" charset="-79"/>
                <a:sym typeface="Menlo Regular"/>
              </a:rPr>
              <a:t>B[secret];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return 0;</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a:t>
            </a:r>
          </a:p>
        </p:txBody>
      </p:sp>
      <p:grpSp>
        <p:nvGrpSpPr>
          <p:cNvPr id="8" name="Group">
            <a:extLst>
              <a:ext uri="{FF2B5EF4-FFF2-40B4-BE49-F238E27FC236}">
                <a16:creationId xmlns:a16="http://schemas.microsoft.com/office/drawing/2014/main" id="{14A92E94-ED6D-0E5D-9BE0-C52A0ECD6F9B}"/>
              </a:ext>
            </a:extLst>
          </p:cNvPr>
          <p:cNvGrpSpPr/>
          <p:nvPr/>
        </p:nvGrpSpPr>
        <p:grpSpPr>
          <a:xfrm>
            <a:off x="5823814" y="2038838"/>
            <a:ext cx="2251232" cy="3587246"/>
            <a:chOff x="0" y="0"/>
            <a:chExt cx="4502461" cy="7174489"/>
          </a:xfrm>
        </p:grpSpPr>
        <mc:AlternateContent xmlns:mc="http://schemas.openxmlformats.org/markup-compatibility/2006" xmlns:a14="http://schemas.microsoft.com/office/drawing/2010/main">
          <mc:Choice Requires="a14">
            <p:sp>
              <p:nvSpPr>
                <p:cNvPr id="9" name="Equation">
                  <a:extLst>
                    <a:ext uri="{FF2B5EF4-FFF2-40B4-BE49-F238E27FC236}">
                      <a16:creationId xmlns:a16="http://schemas.microsoft.com/office/drawing/2014/main" id="{C9822029-9BD9-6A4F-C7C3-07CB93445087}"/>
                    </a:ext>
                  </a:extLst>
                </p:cNvPr>
                <p:cNvSpPr txBox="1"/>
                <p:nvPr/>
              </p:nvSpPr>
              <p:spPr>
                <a:xfrm>
                  <a:off x="1082437" y="0"/>
                  <a:ext cx="628378"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9" name="Equation">
                  <a:extLst>
                    <a:ext uri="{FF2B5EF4-FFF2-40B4-BE49-F238E27FC236}">
                      <a16:creationId xmlns:a16="http://schemas.microsoft.com/office/drawing/2014/main" id="{C9822029-9BD9-6A4F-C7C3-07CB93445087}"/>
                    </a:ext>
                  </a:extLst>
                </p:cNvPr>
                <p:cNvSpPr txBox="1">
                  <a:spLocks noRot="1" noChangeAspect="1" noMove="1" noResize="1" noEditPoints="1" noAdjustHandles="1" noChangeArrowheads="1" noChangeShapeType="1" noTextEdit="1"/>
                </p:cNvSpPr>
                <p:nvPr/>
              </p:nvSpPr>
              <p:spPr>
                <a:xfrm>
                  <a:off x="1082437" y="0"/>
                  <a:ext cx="628378" cy="800220"/>
                </a:xfrm>
                <a:prstGeom prst="rect">
                  <a:avLst/>
                </a:prstGeom>
                <a:blipFill>
                  <a:blip r:embed="rId6"/>
                  <a:stretch>
                    <a:fillRect l="-19231" r="-15385" b="-625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Equation">
                  <a:extLst>
                    <a:ext uri="{FF2B5EF4-FFF2-40B4-BE49-F238E27FC236}">
                      <a16:creationId xmlns:a16="http://schemas.microsoft.com/office/drawing/2014/main" id="{C9C473EE-239B-72CB-41E9-E018131EA594}"/>
                    </a:ext>
                  </a:extLst>
                </p:cNvPr>
                <p:cNvSpPr txBox="1"/>
                <p:nvPr/>
              </p:nvSpPr>
              <p:spPr>
                <a:xfrm>
                  <a:off x="1082437" y="6369628"/>
                  <a:ext cx="628378" cy="800220"/>
                </a:xfrm>
                <a:prstGeom prst="rect">
                  <a:avLst/>
                </a:prstGeom>
                <a:noFill/>
                <a:ln w="12700" cap="flat">
                  <a:noFill/>
                  <a:miter lim="400000"/>
                </a:ln>
                <a:effectLst/>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2600" i="1" kern="0">
                            <a:solidFill>
                              <a:srgbClr val="000000"/>
                            </a:solidFill>
                            <a:latin typeface="Cambria Math" panose="02040503050406030204" pitchFamily="18" charset="0"/>
                            <a:sym typeface="Helvetica Neue"/>
                          </a:rPr>
                          <m:t>⊥</m:t>
                        </m:r>
                      </m:oMath>
                    </m:oMathPara>
                  </a14:m>
                  <a:endParaRPr sz="2600" kern="0">
                    <a:solidFill>
                      <a:srgbClr val="000000"/>
                    </a:solidFill>
                    <a:latin typeface="Helvetica Neue"/>
                    <a:ea typeface="Helvetica Neue"/>
                    <a:cs typeface="Helvetica Neue"/>
                    <a:sym typeface="Helvetica Neue"/>
                  </a:endParaRPr>
                </a:p>
              </p:txBody>
            </p:sp>
          </mc:Choice>
          <mc:Fallback xmlns="">
            <p:sp>
              <p:nvSpPr>
                <p:cNvPr id="10" name="Equation">
                  <a:extLst>
                    <a:ext uri="{FF2B5EF4-FFF2-40B4-BE49-F238E27FC236}">
                      <a16:creationId xmlns:a16="http://schemas.microsoft.com/office/drawing/2014/main" id="{C9C473EE-239B-72CB-41E9-E018131EA594}"/>
                    </a:ext>
                  </a:extLst>
                </p:cNvPr>
                <p:cNvSpPr txBox="1">
                  <a:spLocks noRot="1" noChangeAspect="1" noMove="1" noResize="1" noEditPoints="1" noAdjustHandles="1" noChangeArrowheads="1" noChangeShapeType="1" noTextEdit="1"/>
                </p:cNvSpPr>
                <p:nvPr/>
              </p:nvSpPr>
              <p:spPr>
                <a:xfrm>
                  <a:off x="1082437" y="6369628"/>
                  <a:ext cx="628378" cy="800220"/>
                </a:xfrm>
                <a:prstGeom prst="rect">
                  <a:avLst/>
                </a:prstGeom>
                <a:blipFill>
                  <a:blip r:embed="rId7"/>
                  <a:stretch>
                    <a:fillRect l="-19231" r="-15385" b="-3030"/>
                  </a:stretch>
                </a:blipFill>
                <a:ln w="12700" cap="flat">
                  <a:noFill/>
                  <a:miter lim="400000"/>
                </a:ln>
                <a:effectLst/>
              </p:spPr>
              <p:txBody>
                <a:bodyPr/>
                <a:lstStyle/>
                <a:p>
                  <a:r>
                    <a:rPr lang="en-US">
                      <a:noFill/>
                    </a:rPr>
                    <a:t> </a:t>
                  </a:r>
                </a:p>
              </p:txBody>
            </p:sp>
          </mc:Fallback>
        </mc:AlternateContent>
        <p:grpSp>
          <p:nvGrpSpPr>
            <p:cNvPr id="11" name="Group">
              <a:extLst>
                <a:ext uri="{FF2B5EF4-FFF2-40B4-BE49-F238E27FC236}">
                  <a16:creationId xmlns:a16="http://schemas.microsoft.com/office/drawing/2014/main" id="{22F58FCA-962D-558B-2BB5-F9B60C48F724}"/>
                </a:ext>
              </a:extLst>
            </p:cNvPr>
            <p:cNvGrpSpPr/>
            <p:nvPr/>
          </p:nvGrpSpPr>
          <p:grpSpPr>
            <a:xfrm>
              <a:off x="1257097" y="679064"/>
              <a:ext cx="1604488" cy="6495425"/>
              <a:chOff x="-2" y="114961"/>
              <a:chExt cx="1604486" cy="6495424"/>
            </a:xfrm>
          </p:grpSpPr>
          <p:grpSp>
            <p:nvGrpSpPr>
              <p:cNvPr id="18" name="Group">
                <a:extLst>
                  <a:ext uri="{FF2B5EF4-FFF2-40B4-BE49-F238E27FC236}">
                    <a16:creationId xmlns:a16="http://schemas.microsoft.com/office/drawing/2014/main" id="{F84D5504-FF0B-219E-C800-183C905F96BE}"/>
                  </a:ext>
                </a:extLst>
              </p:cNvPr>
              <p:cNvGrpSpPr/>
              <p:nvPr/>
            </p:nvGrpSpPr>
            <p:grpSpPr>
              <a:xfrm>
                <a:off x="-1" y="1174807"/>
                <a:ext cx="1604485" cy="1402691"/>
                <a:chOff x="-2" y="145667"/>
                <a:chExt cx="1604484" cy="1402689"/>
              </a:xfrm>
            </p:grpSpPr>
            <p:sp>
              <p:nvSpPr>
                <p:cNvPr id="34" name="Line">
                  <a:extLst>
                    <a:ext uri="{FF2B5EF4-FFF2-40B4-BE49-F238E27FC236}">
                      <a16:creationId xmlns:a16="http://schemas.microsoft.com/office/drawing/2014/main" id="{05812152-3759-7EF5-7E95-9888BF717F97}"/>
                    </a:ext>
                  </a:extLst>
                </p:cNvPr>
                <p:cNvSpPr/>
                <p:nvPr/>
              </p:nvSpPr>
              <p:spPr>
                <a:xfrm flipH="1">
                  <a:off x="-2" y="145667"/>
                  <a:ext cx="2" cy="418135"/>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5" name="tfo">
                  <a:extLst>
                    <a:ext uri="{FF2B5EF4-FFF2-40B4-BE49-F238E27FC236}">
                      <a16:creationId xmlns:a16="http://schemas.microsoft.com/office/drawing/2014/main" id="{8B9CD4EE-3545-5260-C08E-A8932028C394}"/>
                    </a:ext>
                  </a:extLst>
                </p:cNvPr>
                <p:cNvSpPr/>
                <p:nvPr/>
              </p:nvSpPr>
              <p:spPr>
                <a:xfrm>
                  <a:off x="334481" y="278355"/>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19" name="Group">
                <a:extLst>
                  <a:ext uri="{FF2B5EF4-FFF2-40B4-BE49-F238E27FC236}">
                    <a16:creationId xmlns:a16="http://schemas.microsoft.com/office/drawing/2014/main" id="{C0233E1C-4B46-E4F2-3CAD-393457699ED2}"/>
                  </a:ext>
                </a:extLst>
              </p:cNvPr>
              <p:cNvGrpSpPr/>
              <p:nvPr/>
            </p:nvGrpSpPr>
            <p:grpSpPr>
              <a:xfrm>
                <a:off x="-1" y="2222150"/>
                <a:ext cx="1604485" cy="1440616"/>
                <a:chOff x="-2" y="165761"/>
                <a:chExt cx="1604484" cy="1440615"/>
              </a:xfrm>
            </p:grpSpPr>
            <p:sp>
              <p:nvSpPr>
                <p:cNvPr id="32" name="Line">
                  <a:extLst>
                    <a:ext uri="{FF2B5EF4-FFF2-40B4-BE49-F238E27FC236}">
                      <a16:creationId xmlns:a16="http://schemas.microsoft.com/office/drawing/2014/main" id="{9D9A35DF-42AE-F006-318F-732EEF969943}"/>
                    </a:ext>
                  </a:extLst>
                </p:cNvPr>
                <p:cNvSpPr/>
                <p:nvPr/>
              </p:nvSpPr>
              <p:spPr>
                <a:xfrm flipH="1">
                  <a:off x="-2" y="165761"/>
                  <a:ext cx="2" cy="418136"/>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3" name="tfo">
                  <a:extLst>
                    <a:ext uri="{FF2B5EF4-FFF2-40B4-BE49-F238E27FC236}">
                      <a16:creationId xmlns:a16="http://schemas.microsoft.com/office/drawing/2014/main" id="{37609764-C57A-8A9B-F178-ACE1130D055B}"/>
                    </a:ext>
                  </a:extLst>
                </p:cNvPr>
                <p:cNvSpPr/>
                <p:nvPr/>
              </p:nvSpPr>
              <p:spPr>
                <a:xfrm>
                  <a:off x="334481" y="336375"/>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50" kern="0" err="1">
                      <a:solidFill>
                        <a:srgbClr val="000000"/>
                      </a:solidFill>
                    </a:rPr>
                    <a:t>tfo</a:t>
                  </a:r>
                  <a:endParaRPr sz="1050" kern="0">
                    <a:solidFill>
                      <a:srgbClr val="000000"/>
                    </a:solidFill>
                  </a:endParaRPr>
                </a:p>
              </p:txBody>
            </p:sp>
          </p:grpSp>
          <p:grpSp>
            <p:nvGrpSpPr>
              <p:cNvPr id="20" name="Group">
                <a:extLst>
                  <a:ext uri="{FF2B5EF4-FFF2-40B4-BE49-F238E27FC236}">
                    <a16:creationId xmlns:a16="http://schemas.microsoft.com/office/drawing/2014/main" id="{8D27A296-9900-EF44-A158-2CF9A6CFFE36}"/>
                  </a:ext>
                </a:extLst>
              </p:cNvPr>
              <p:cNvGrpSpPr/>
              <p:nvPr/>
            </p:nvGrpSpPr>
            <p:grpSpPr>
              <a:xfrm>
                <a:off x="-2" y="3024703"/>
                <a:ext cx="1604484" cy="1426411"/>
                <a:chOff x="-1" y="207767"/>
                <a:chExt cx="1604482" cy="1426410"/>
              </a:xfrm>
            </p:grpSpPr>
            <p:sp>
              <p:nvSpPr>
                <p:cNvPr id="30" name="Line">
                  <a:extLst>
                    <a:ext uri="{FF2B5EF4-FFF2-40B4-BE49-F238E27FC236}">
                      <a16:creationId xmlns:a16="http://schemas.microsoft.com/office/drawing/2014/main" id="{371CB95C-4672-72A6-E721-A5541B5BFA0F}"/>
                    </a:ext>
                  </a:extLst>
                </p:cNvPr>
                <p:cNvSpPr/>
                <p:nvPr/>
              </p:nvSpPr>
              <p:spPr>
                <a:xfrm flipH="1">
                  <a:off x="-1" y="207767"/>
                  <a:ext cx="2" cy="418135"/>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1" name="tfo">
                  <a:extLst>
                    <a:ext uri="{FF2B5EF4-FFF2-40B4-BE49-F238E27FC236}">
                      <a16:creationId xmlns:a16="http://schemas.microsoft.com/office/drawing/2014/main" id="{BB8F391C-7300-18E2-BF36-C9A719DE83D9}"/>
                    </a:ext>
                  </a:extLst>
                </p:cNvPr>
                <p:cNvSpPr/>
                <p:nvPr/>
              </p:nvSpPr>
              <p:spPr>
                <a:xfrm>
                  <a:off x="334480" y="364177"/>
                  <a:ext cx="1270001" cy="1270000"/>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21" name="Group">
                <a:extLst>
                  <a:ext uri="{FF2B5EF4-FFF2-40B4-BE49-F238E27FC236}">
                    <a16:creationId xmlns:a16="http://schemas.microsoft.com/office/drawing/2014/main" id="{20749249-493C-E33D-D8EE-ECFAD6FE5940}"/>
                  </a:ext>
                </a:extLst>
              </p:cNvPr>
              <p:cNvGrpSpPr/>
              <p:nvPr/>
            </p:nvGrpSpPr>
            <p:grpSpPr>
              <a:xfrm>
                <a:off x="-1" y="3990903"/>
                <a:ext cx="1604484" cy="1409612"/>
                <a:chOff x="0" y="152408"/>
                <a:chExt cx="1604482" cy="1409611"/>
              </a:xfrm>
            </p:grpSpPr>
            <p:sp>
              <p:nvSpPr>
                <p:cNvPr id="28" name="Line">
                  <a:extLst>
                    <a:ext uri="{FF2B5EF4-FFF2-40B4-BE49-F238E27FC236}">
                      <a16:creationId xmlns:a16="http://schemas.microsoft.com/office/drawing/2014/main" id="{C70C4A1D-D70C-5CCD-6708-C6C2A3FDE281}"/>
                    </a:ext>
                  </a:extLst>
                </p:cNvPr>
                <p:cNvSpPr/>
                <p:nvPr/>
              </p:nvSpPr>
              <p:spPr>
                <a:xfrm flipH="1">
                  <a:off x="0" y="152408"/>
                  <a:ext cx="2" cy="418136"/>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9" name="tfo">
                  <a:extLst>
                    <a:ext uri="{FF2B5EF4-FFF2-40B4-BE49-F238E27FC236}">
                      <a16:creationId xmlns:a16="http://schemas.microsoft.com/office/drawing/2014/main" id="{E39991F1-0D19-1ED1-775F-65352A204079}"/>
                    </a:ext>
                  </a:extLst>
                </p:cNvPr>
                <p:cNvSpPr/>
                <p:nvPr/>
              </p:nvSpPr>
              <p:spPr>
                <a:xfrm>
                  <a:off x="334481" y="292018"/>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22" name="Group">
                <a:extLst>
                  <a:ext uri="{FF2B5EF4-FFF2-40B4-BE49-F238E27FC236}">
                    <a16:creationId xmlns:a16="http://schemas.microsoft.com/office/drawing/2014/main" id="{D10B4EC0-5567-365A-5340-84D3664FC1EE}"/>
                  </a:ext>
                </a:extLst>
              </p:cNvPr>
              <p:cNvGrpSpPr/>
              <p:nvPr/>
            </p:nvGrpSpPr>
            <p:grpSpPr>
              <a:xfrm>
                <a:off x="1" y="5011235"/>
                <a:ext cx="1604482" cy="1599150"/>
                <a:chOff x="0" y="0"/>
                <a:chExt cx="1604481" cy="1599149"/>
              </a:xfrm>
            </p:grpSpPr>
            <p:sp>
              <p:nvSpPr>
                <p:cNvPr id="26" name="Line">
                  <a:extLst>
                    <a:ext uri="{FF2B5EF4-FFF2-40B4-BE49-F238E27FC236}">
                      <a16:creationId xmlns:a16="http://schemas.microsoft.com/office/drawing/2014/main" id="{A5F6D7F0-D390-CC09-4943-96A67FDCC418}"/>
                    </a:ext>
                  </a:extLst>
                </p:cNvPr>
                <p:cNvSpPr/>
                <p:nvPr/>
              </p:nvSpPr>
              <p:spPr>
                <a:xfrm flipH="1">
                  <a:off x="-1" y="0"/>
                  <a:ext cx="2" cy="658299"/>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7" name="tfo">
                  <a:extLst>
                    <a:ext uri="{FF2B5EF4-FFF2-40B4-BE49-F238E27FC236}">
                      <a16:creationId xmlns:a16="http://schemas.microsoft.com/office/drawing/2014/main" id="{2FE6F96E-97B3-761F-B2C1-B072D8EAD2E7}"/>
                    </a:ext>
                  </a:extLst>
                </p:cNvPr>
                <p:cNvSpPr/>
                <p:nvPr/>
              </p:nvSpPr>
              <p:spPr>
                <a:xfrm>
                  <a:off x="334481" y="329149"/>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nvGrpSpPr>
              <p:cNvPr id="23" name="Group">
                <a:extLst>
                  <a:ext uri="{FF2B5EF4-FFF2-40B4-BE49-F238E27FC236}">
                    <a16:creationId xmlns:a16="http://schemas.microsoft.com/office/drawing/2014/main" id="{44BA9DF9-7FCA-5B9F-C5CF-48A61E11633A}"/>
                  </a:ext>
                </a:extLst>
              </p:cNvPr>
              <p:cNvGrpSpPr/>
              <p:nvPr/>
            </p:nvGrpSpPr>
            <p:grpSpPr>
              <a:xfrm>
                <a:off x="0" y="114961"/>
                <a:ext cx="1604483" cy="1472539"/>
                <a:chOff x="-1" y="114961"/>
                <a:chExt cx="1604482" cy="1472538"/>
              </a:xfrm>
            </p:grpSpPr>
            <p:sp>
              <p:nvSpPr>
                <p:cNvPr id="24" name="Line">
                  <a:extLst>
                    <a:ext uri="{FF2B5EF4-FFF2-40B4-BE49-F238E27FC236}">
                      <a16:creationId xmlns:a16="http://schemas.microsoft.com/office/drawing/2014/main" id="{7160576C-7665-D0D5-B367-6661676D616F}"/>
                    </a:ext>
                  </a:extLst>
                </p:cNvPr>
                <p:cNvSpPr/>
                <p:nvPr/>
              </p:nvSpPr>
              <p:spPr>
                <a:xfrm flipH="1">
                  <a:off x="-1" y="114961"/>
                  <a:ext cx="2" cy="418135"/>
                </a:xfrm>
                <a:prstGeom prst="line">
                  <a:avLst/>
                </a:prstGeom>
                <a:noFill/>
                <a:ln w="254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5" name="tfo">
                  <a:extLst>
                    <a:ext uri="{FF2B5EF4-FFF2-40B4-BE49-F238E27FC236}">
                      <a16:creationId xmlns:a16="http://schemas.microsoft.com/office/drawing/2014/main" id="{F1C3B1DA-691B-2D04-66A9-87A89CBBBBAD}"/>
                    </a:ext>
                  </a:extLst>
                </p:cNvPr>
                <p:cNvSpPr/>
                <p:nvPr/>
              </p:nvSpPr>
              <p:spPr>
                <a:xfrm>
                  <a:off x="334480" y="317499"/>
                  <a:ext cx="1270001" cy="1270000"/>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latin typeface="Menlo Regular"/>
                      <a:ea typeface="Menlo Regular"/>
                      <a:cs typeface="Menlo Regular"/>
                      <a:sym typeface="Menlo Regular"/>
                    </a:defRPr>
                  </a:lvl1pPr>
                </a:lstStyle>
                <a:p>
                  <a:pPr algn="ctr" defTabSz="412750" hangingPunct="0"/>
                  <a:r>
                    <a:rPr sz="1000" kern="0" err="1">
                      <a:solidFill>
                        <a:srgbClr val="000000"/>
                      </a:solidFill>
                    </a:rPr>
                    <a:t>tfo</a:t>
                  </a:r>
                  <a:endParaRPr sz="1000" kern="0">
                    <a:solidFill>
                      <a:srgbClr val="000000"/>
                    </a:solidFill>
                  </a:endParaRPr>
                </a:p>
              </p:txBody>
            </p:sp>
          </p:grpSp>
        </p:grpSp>
        <p:sp>
          <p:nvSpPr>
            <p:cNvPr id="12" name="Rectangle">
              <a:extLst>
                <a:ext uri="{FF2B5EF4-FFF2-40B4-BE49-F238E27FC236}">
                  <a16:creationId xmlns:a16="http://schemas.microsoft.com/office/drawing/2014/main" id="{CB1C3AEE-BCF2-6D1D-1DAA-F0F0E8A0DA15}"/>
                </a:ext>
              </a:extLst>
            </p:cNvPr>
            <p:cNvSpPr/>
            <p:nvPr/>
          </p:nvSpPr>
          <p:spPr>
            <a:xfrm>
              <a:off x="132214" y="3916788"/>
              <a:ext cx="4370247" cy="1886779"/>
            </a:xfrm>
            <a:prstGeom prst="rect">
              <a:avLst/>
            </a:prstGeom>
            <a:noFill/>
            <a:ln w="38100" cap="flat">
              <a:solidFill>
                <a:srgbClr val="FF7E7A"/>
              </a:solidFill>
              <a:prstDash val="dash"/>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13" name="LD r0, [&amp;idx] {s0}">
              <a:extLst>
                <a:ext uri="{FF2B5EF4-FFF2-40B4-BE49-F238E27FC236}">
                  <a16:creationId xmlns:a16="http://schemas.microsoft.com/office/drawing/2014/main" id="{4FB12A83-8F82-B6CF-8EB7-5E5251052E42}"/>
                </a:ext>
              </a:extLst>
            </p:cNvPr>
            <p:cNvSpPr/>
            <p:nvPr/>
          </p:nvSpPr>
          <p:spPr>
            <a:xfrm>
              <a:off x="0" y="1315229"/>
              <a:ext cx="1269999"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defTabSz="412750" hangingPunct="0">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r0, [&amp;</a:t>
              </a:r>
              <a:r>
                <a:rPr sz="1300" kern="0" err="1">
                  <a:solidFill>
                    <a:srgbClr val="000000"/>
                  </a:solidFill>
                  <a:latin typeface="Menlo Regular"/>
                  <a:ea typeface="Menlo Regular"/>
                  <a:cs typeface="Menlo Regular"/>
                  <a:sym typeface="Menlo Regular"/>
                </a:rPr>
                <a:t>idx</a:t>
              </a:r>
              <a:r>
                <a:rPr sz="1300" kern="0">
                  <a:solidFill>
                    <a:srgbClr val="000000"/>
                  </a:solidFill>
                  <a:latin typeface="Menlo Regular"/>
                  <a:ea typeface="Menlo Regular"/>
                  <a:cs typeface="Menlo Regular"/>
                  <a:sym typeface="Menlo Regular"/>
                </a:rPr>
                <a:t>] {s0}</a:t>
              </a:r>
            </a:p>
          </p:txBody>
        </p:sp>
        <p:sp>
          <p:nvSpPr>
            <p:cNvPr id="14" name="LD r1, [&amp;A_size] {s1}">
              <a:extLst>
                <a:ext uri="{FF2B5EF4-FFF2-40B4-BE49-F238E27FC236}">
                  <a16:creationId xmlns:a16="http://schemas.microsoft.com/office/drawing/2014/main" id="{F3A95AC6-1A03-1362-8327-05462499C82E}"/>
                </a:ext>
              </a:extLst>
            </p:cNvPr>
            <p:cNvSpPr/>
            <p:nvPr/>
          </p:nvSpPr>
          <p:spPr>
            <a:xfrm>
              <a:off x="0" y="2334365"/>
              <a:ext cx="1269999"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LD r1, [&amp;</a:t>
              </a:r>
              <a:r>
                <a:rPr sz="1300" kern="0" err="1">
                  <a:solidFill>
                    <a:srgbClr val="000000"/>
                  </a:solidFill>
                  <a:latin typeface="Menlo Regular"/>
                  <a:ea typeface="Menlo Regular"/>
                  <a:cs typeface="Menlo Regular"/>
                  <a:sym typeface="Menlo Regular"/>
                </a:rPr>
                <a:t>A_size</a:t>
              </a:r>
              <a:r>
                <a:rPr sz="1300" kern="0">
                  <a:solidFill>
                    <a:srgbClr val="000000"/>
                  </a:solidFill>
                  <a:latin typeface="Menlo Regular"/>
                  <a:ea typeface="Menlo Regular"/>
                  <a:cs typeface="Menlo Regular"/>
                  <a:sym typeface="Menlo Regular"/>
                </a:rPr>
                <a:t>] {s1}</a:t>
              </a:r>
            </a:p>
          </p:txBody>
        </p:sp>
        <p:sp>
          <p:nvSpPr>
            <p:cNvPr id="15" name="BR r0 &gt;= r1, end">
              <a:extLst>
                <a:ext uri="{FF2B5EF4-FFF2-40B4-BE49-F238E27FC236}">
                  <a16:creationId xmlns:a16="http://schemas.microsoft.com/office/drawing/2014/main" id="{EE22DC46-CD00-8D62-815F-53A5AC0EE80B}"/>
                </a:ext>
              </a:extLst>
            </p:cNvPr>
            <p:cNvSpPr/>
            <p:nvPr/>
          </p:nvSpPr>
          <p:spPr>
            <a:xfrm>
              <a:off x="0" y="3215288"/>
              <a:ext cx="1270000"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lgn="l">
                <a:lnSpc>
                  <a:spcPct val="250000"/>
                </a:lnSpc>
                <a:defRPr sz="2600" b="0">
                  <a:latin typeface="Menlo Regular"/>
                  <a:ea typeface="Menlo Regular"/>
                  <a:cs typeface="Menlo Regular"/>
                  <a:sym typeface="Menlo Regular"/>
                </a:defRPr>
              </a:lvl1pPr>
            </a:lstStyle>
            <a:p>
              <a:pPr defTabSz="412750" hangingPunct="0"/>
              <a:r>
                <a:rPr sz="1300" kern="0">
                  <a:solidFill>
                    <a:srgbClr val="000000"/>
                  </a:solidFill>
                </a:rPr>
                <a:t>BR r0 &gt;= r1, end</a:t>
              </a:r>
            </a:p>
          </p:txBody>
        </p:sp>
        <p:sp>
          <p:nvSpPr>
            <p:cNvPr id="16" name="LD r2, [A+r0] {s2}">
              <a:extLst>
                <a:ext uri="{FF2B5EF4-FFF2-40B4-BE49-F238E27FC236}">
                  <a16:creationId xmlns:a16="http://schemas.microsoft.com/office/drawing/2014/main" id="{204CE306-EEFB-9364-F454-37DC245C89E9}"/>
                </a:ext>
              </a:extLst>
            </p:cNvPr>
            <p:cNvSpPr/>
            <p:nvPr/>
          </p:nvSpPr>
          <p:spPr>
            <a:xfrm>
              <a:off x="42867" y="4134452"/>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dirty="0">
                  <a:solidFill>
                    <a:srgbClr val="000000"/>
                  </a:solidFill>
                  <a:latin typeface="Menlo Regular"/>
                  <a:ea typeface="Menlo Regular"/>
                  <a:cs typeface="Menlo Regular"/>
                  <a:sym typeface="Menlo Regular"/>
                </a:rPr>
                <a:t>  LD r2, [A+r0] {s2}</a:t>
              </a:r>
            </a:p>
          </p:txBody>
        </p:sp>
        <p:sp>
          <p:nvSpPr>
            <p:cNvPr id="17" name="LD r3, [B+r2] {s3}">
              <a:extLst>
                <a:ext uri="{FF2B5EF4-FFF2-40B4-BE49-F238E27FC236}">
                  <a16:creationId xmlns:a16="http://schemas.microsoft.com/office/drawing/2014/main" id="{E01F8749-DFA4-98DE-BAE8-E2C6C8CA73AA}"/>
                </a:ext>
              </a:extLst>
            </p:cNvPr>
            <p:cNvSpPr/>
            <p:nvPr/>
          </p:nvSpPr>
          <p:spPr>
            <a:xfrm>
              <a:off x="42867" y="5165451"/>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defTabSz="412750" hangingPunct="0">
                <a:lnSpc>
                  <a:spcPct val="250000"/>
                </a:lnSpc>
                <a:defRPr sz="2600" b="0">
                  <a:latin typeface="Menlo Regular"/>
                  <a:ea typeface="Menlo Regular"/>
                  <a:cs typeface="Menlo Regular"/>
                  <a:sym typeface="Menlo Regular"/>
                </a:defRPr>
              </a:pPr>
              <a:r>
                <a:rPr sz="1300" kern="0">
                  <a:solidFill>
                    <a:srgbClr val="000000"/>
                  </a:solidFill>
                  <a:latin typeface="Menlo Regular"/>
                  <a:ea typeface="Menlo Regular"/>
                  <a:cs typeface="Menlo Regular"/>
                  <a:sym typeface="Menlo Regular"/>
                </a:rPr>
                <a:t>  LD r3, [B+r2] {s3}</a:t>
              </a:r>
            </a:p>
          </p:txBody>
        </p:sp>
      </p:grpSp>
      <p:grpSp>
        <p:nvGrpSpPr>
          <p:cNvPr id="36" name="Group">
            <a:extLst>
              <a:ext uri="{FF2B5EF4-FFF2-40B4-BE49-F238E27FC236}">
                <a16:creationId xmlns:a16="http://schemas.microsoft.com/office/drawing/2014/main" id="{4B2E51C1-310E-B1CE-355F-8128D154C618}"/>
              </a:ext>
            </a:extLst>
          </p:cNvPr>
          <p:cNvGrpSpPr/>
          <p:nvPr/>
        </p:nvGrpSpPr>
        <p:grpSpPr>
          <a:xfrm>
            <a:off x="7933663" y="4104915"/>
            <a:ext cx="976953" cy="967408"/>
            <a:chOff x="0" y="0"/>
            <a:chExt cx="1953904" cy="1934814"/>
          </a:xfrm>
        </p:grpSpPr>
        <p:sp>
          <p:nvSpPr>
            <p:cNvPr id="37" name="Connection Line">
              <a:extLst>
                <a:ext uri="{FF2B5EF4-FFF2-40B4-BE49-F238E27FC236}">
                  <a16:creationId xmlns:a16="http://schemas.microsoft.com/office/drawing/2014/main" id="{F58B5939-6336-B248-7F82-799D031E17C5}"/>
                </a:ext>
              </a:extLst>
            </p:cNvPr>
            <p:cNvSpPr/>
            <p:nvPr/>
          </p:nvSpPr>
          <p:spPr>
            <a:xfrm>
              <a:off x="0" y="0"/>
              <a:ext cx="381649" cy="1067133"/>
            </a:xfrm>
            <a:custGeom>
              <a:avLst/>
              <a:gdLst/>
              <a:ahLst/>
              <a:cxnLst>
                <a:cxn ang="0">
                  <a:pos x="wd2" y="hd2"/>
                </a:cxn>
                <a:cxn ang="5400000">
                  <a:pos x="wd2" y="hd2"/>
                </a:cxn>
                <a:cxn ang="10800000">
                  <a:pos x="wd2" y="hd2"/>
                </a:cxn>
                <a:cxn ang="16200000">
                  <a:pos x="wd2" y="hd2"/>
                </a:cxn>
              </a:cxnLst>
              <a:rect l="0" t="0" r="r" b="b"/>
              <a:pathLst>
                <a:path w="16217" h="21600" extrusionOk="0">
                  <a:moveTo>
                    <a:pt x="0" y="21600"/>
                  </a:moveTo>
                  <a:cubicBezTo>
                    <a:pt x="20932" y="12362"/>
                    <a:pt x="21600" y="5162"/>
                    <a:pt x="2005" y="0"/>
                  </a:cubicBezTo>
                </a:path>
              </a:pathLst>
            </a:custGeom>
            <a:noFill/>
            <a:ln w="381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8" name="addr">
              <a:extLst>
                <a:ext uri="{FF2B5EF4-FFF2-40B4-BE49-F238E27FC236}">
                  <a16:creationId xmlns:a16="http://schemas.microsoft.com/office/drawing/2014/main" id="{78C21C14-73C1-B50E-0851-40CC1E41B848}"/>
                </a:ext>
              </a:extLst>
            </p:cNvPr>
            <p:cNvSpPr/>
            <p:nvPr/>
          </p:nvSpPr>
          <p:spPr>
            <a:xfrm>
              <a:off x="683903" y="664813"/>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sz="1000" b="1" kern="0">
                <a:solidFill>
                  <a:srgbClr val="FF644E">
                    <a:hueOff val="-82419"/>
                    <a:satOff val="-9513"/>
                    <a:lumOff val="-16343"/>
                  </a:srgbClr>
                </a:solidFill>
              </a:endParaRPr>
            </a:p>
          </p:txBody>
        </p:sp>
      </p:grpSp>
      <p:grpSp>
        <p:nvGrpSpPr>
          <p:cNvPr id="39" name="Group">
            <a:extLst>
              <a:ext uri="{FF2B5EF4-FFF2-40B4-BE49-F238E27FC236}">
                <a16:creationId xmlns:a16="http://schemas.microsoft.com/office/drawing/2014/main" id="{B37E6D76-7448-D282-8C57-BC1276F3464F}"/>
              </a:ext>
            </a:extLst>
          </p:cNvPr>
          <p:cNvGrpSpPr/>
          <p:nvPr/>
        </p:nvGrpSpPr>
        <p:grpSpPr>
          <a:xfrm>
            <a:off x="7609571" y="2680407"/>
            <a:ext cx="963373" cy="1627048"/>
            <a:chOff x="0" y="0"/>
            <a:chExt cx="1926744" cy="3254093"/>
          </a:xfrm>
        </p:grpSpPr>
        <p:sp>
          <p:nvSpPr>
            <p:cNvPr id="40" name="Connection Line">
              <a:extLst>
                <a:ext uri="{FF2B5EF4-FFF2-40B4-BE49-F238E27FC236}">
                  <a16:creationId xmlns:a16="http://schemas.microsoft.com/office/drawing/2014/main" id="{3F164F15-48B6-8B08-78F1-F98875719798}"/>
                </a:ext>
              </a:extLst>
            </p:cNvPr>
            <p:cNvSpPr/>
            <p:nvPr/>
          </p:nvSpPr>
          <p:spPr>
            <a:xfrm>
              <a:off x="0" y="0"/>
              <a:ext cx="1395991" cy="2577303"/>
            </a:xfrm>
            <a:custGeom>
              <a:avLst/>
              <a:gdLst/>
              <a:ahLst/>
              <a:cxnLst>
                <a:cxn ang="0">
                  <a:pos x="wd2" y="hd2"/>
                </a:cxn>
                <a:cxn ang="5400000">
                  <a:pos x="wd2" y="hd2"/>
                </a:cxn>
                <a:cxn ang="10800000">
                  <a:pos x="wd2" y="hd2"/>
                </a:cxn>
                <a:cxn ang="16200000">
                  <a:pos x="wd2" y="hd2"/>
                </a:cxn>
              </a:cxnLst>
              <a:rect l="0" t="0" r="r" b="b"/>
              <a:pathLst>
                <a:path w="16483" h="21600" extrusionOk="0">
                  <a:moveTo>
                    <a:pt x="7502" y="21600"/>
                  </a:moveTo>
                  <a:cubicBezTo>
                    <a:pt x="21600" y="12027"/>
                    <a:pt x="19099" y="4827"/>
                    <a:pt x="0" y="0"/>
                  </a:cubicBezTo>
                </a:path>
              </a:pathLst>
            </a:custGeom>
            <a:noFill/>
            <a:ln w="381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41" name="addr">
              <a:extLst>
                <a:ext uri="{FF2B5EF4-FFF2-40B4-BE49-F238E27FC236}">
                  <a16:creationId xmlns:a16="http://schemas.microsoft.com/office/drawing/2014/main" id="{A6F9EB5E-3742-B47B-425F-8B875C7522DD}"/>
                </a:ext>
              </a:extLst>
            </p:cNvPr>
            <p:cNvSpPr/>
            <p:nvPr/>
          </p:nvSpPr>
          <p:spPr>
            <a:xfrm>
              <a:off x="656743" y="1984092"/>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sz="1000" b="1" kern="0">
                <a:solidFill>
                  <a:srgbClr val="FF644E">
                    <a:hueOff val="-82419"/>
                    <a:satOff val="-9513"/>
                    <a:lumOff val="-16343"/>
                  </a:srgbClr>
                </a:solidFill>
              </a:endParaRPr>
            </a:p>
          </p:txBody>
        </p:sp>
      </p:grpSp>
      <p:sp>
        <p:nvSpPr>
          <p:cNvPr id="42" name="speculative universal data transmitter (!!!)">
            <a:extLst>
              <a:ext uri="{FF2B5EF4-FFF2-40B4-BE49-F238E27FC236}">
                <a16:creationId xmlns:a16="http://schemas.microsoft.com/office/drawing/2014/main" id="{74C8721D-4185-11A4-6A99-711CB4C88641}"/>
              </a:ext>
            </a:extLst>
          </p:cNvPr>
          <p:cNvSpPr txBox="1"/>
          <p:nvPr/>
        </p:nvSpPr>
        <p:spPr>
          <a:xfrm>
            <a:off x="8522090" y="4574272"/>
            <a:ext cx="2736327"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kern="0" dirty="0">
                <a:solidFill>
                  <a:sysClr val="windowText" lastClr="000000"/>
                </a:solidFill>
                <a:highlight>
                  <a:srgbClr val="FFFF00"/>
                </a:highlight>
                <a:latin typeface="Gill Sans" panose="020B0502020104020203" pitchFamily="34" charset="-79"/>
                <a:ea typeface="Helvetica Neue"/>
                <a:cs typeface="Gill Sans" panose="020B0502020104020203" pitchFamily="34" charset="-79"/>
                <a:sym typeface="Helvetica Neue"/>
              </a:rPr>
              <a:t>universal data </a:t>
            </a:r>
            <a:r>
              <a:rPr sz="1500" kern="0" dirty="0">
                <a:solidFill>
                  <a:sysClr val="windowText" lastClr="000000"/>
                </a:solidFill>
                <a:highlight>
                  <a:srgbClr val="FFFF00"/>
                </a:highlight>
                <a:latin typeface="Gill Sans" panose="020B0502020104020203" pitchFamily="34" charset="-79"/>
                <a:ea typeface="Helvetica Neue"/>
                <a:cs typeface="Gill Sans" panose="020B0502020104020203" pitchFamily="34" charset="-79"/>
                <a:sym typeface="Helvetica Neue"/>
              </a:rPr>
              <a:t>transmitter </a:t>
            </a:r>
            <a:r>
              <a:rPr lang="en-US" sz="1500" b="1" dirty="0">
                <a:solidFill>
                  <a:srgbClr val="FF7E7A"/>
                </a:solidFill>
                <a:highlight>
                  <a:srgbClr val="FFFF00"/>
                </a:highlight>
                <a:latin typeface="Gill Sans" panose="020B0502020104020203" pitchFamily="34" charset="-79"/>
                <a:cs typeface="Gill Sans" panose="020B0502020104020203" pitchFamily="34" charset="-79"/>
                <a:sym typeface="Helvetica Neue"/>
              </a:rPr>
              <a:t>(!!!)</a:t>
            </a:r>
            <a:endParaRPr sz="1500" b="1" kern="0" dirty="0">
              <a:solidFill>
                <a:srgbClr val="FF7E7A"/>
              </a:solidFill>
              <a:highlight>
                <a:srgbClr val="FFFF00"/>
              </a:highlight>
              <a:latin typeface="Gill Sans" panose="020B0502020104020203" pitchFamily="34" charset="-79"/>
              <a:ea typeface="Helvetica Neue"/>
              <a:cs typeface="Gill Sans" panose="020B0502020104020203" pitchFamily="34" charset="-79"/>
              <a:sym typeface="Helvetica Neue"/>
            </a:endParaRPr>
          </a:p>
        </p:txBody>
      </p:sp>
      <p:sp>
        <p:nvSpPr>
          <p:cNvPr id="43" name="speculative data transmitter (!!)">
            <a:extLst>
              <a:ext uri="{FF2B5EF4-FFF2-40B4-BE49-F238E27FC236}">
                <a16:creationId xmlns:a16="http://schemas.microsoft.com/office/drawing/2014/main" id="{2C6236B4-B9B6-CDE3-A2B2-DBF049D64375}"/>
              </a:ext>
            </a:extLst>
          </p:cNvPr>
          <p:cNvSpPr txBox="1"/>
          <p:nvPr/>
        </p:nvSpPr>
        <p:spPr>
          <a:xfrm>
            <a:off x="8552693" y="4007585"/>
            <a:ext cx="1729640"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kern="0" dirty="0">
                <a:solidFill>
                  <a:sysClr val="windowText" lastClr="000000"/>
                </a:solidFill>
                <a:latin typeface="Gill Sans" panose="020B0502020104020203" pitchFamily="34" charset="-79"/>
                <a:ea typeface="Helvetica Neue"/>
                <a:cs typeface="Gill Sans" panose="020B0502020104020203" pitchFamily="34" charset="-79"/>
                <a:sym typeface="Helvetica Neue"/>
              </a:rPr>
              <a:t>data</a:t>
            </a:r>
            <a:r>
              <a:rPr sz="1500" kern="0" dirty="0">
                <a:solidFill>
                  <a:sysClr val="windowText" lastClr="000000"/>
                </a:solidFill>
                <a:latin typeface="Gill Sans" panose="020B0502020104020203" pitchFamily="34" charset="-79"/>
                <a:ea typeface="Helvetica Neue"/>
                <a:cs typeface="Gill Sans" panose="020B0502020104020203" pitchFamily="34" charset="-79"/>
                <a:sym typeface="Helvetica Neue"/>
              </a:rPr>
              <a:t> transmitter </a:t>
            </a:r>
            <a:r>
              <a:rPr sz="1500" b="1" kern="0" dirty="0">
                <a:solidFill>
                  <a:srgbClr val="FF7E7A"/>
                </a:solidFill>
                <a:latin typeface="Gill Sans" panose="020B0502020104020203" pitchFamily="34" charset="-79"/>
                <a:ea typeface="Helvetica Neue"/>
                <a:cs typeface="Gill Sans" panose="020B0502020104020203" pitchFamily="34" charset="-79"/>
                <a:sym typeface="Helvetica Neue"/>
              </a:rPr>
              <a:t>(!!)</a:t>
            </a:r>
          </a:p>
        </p:txBody>
      </p:sp>
      <p:sp>
        <p:nvSpPr>
          <p:cNvPr id="44" name="address transmitter (!)">
            <a:extLst>
              <a:ext uri="{FF2B5EF4-FFF2-40B4-BE49-F238E27FC236}">
                <a16:creationId xmlns:a16="http://schemas.microsoft.com/office/drawing/2014/main" id="{93BD1CD5-2827-5D04-29B6-E0E6CC15F649}"/>
              </a:ext>
            </a:extLst>
          </p:cNvPr>
          <p:cNvSpPr txBox="1"/>
          <p:nvPr/>
        </p:nvSpPr>
        <p:spPr>
          <a:xfrm>
            <a:off x="8476033" y="3196717"/>
            <a:ext cx="1990931"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kern="0" dirty="0">
                <a:solidFill>
                  <a:srgbClr val="000000"/>
                </a:solidFill>
                <a:latin typeface="Gill Sans" panose="020B0502020104020203" pitchFamily="34" charset="-79"/>
                <a:ea typeface="Helvetica Neue"/>
                <a:cs typeface="Gill Sans" panose="020B0502020104020203" pitchFamily="34" charset="-79"/>
                <a:sym typeface="Helvetica Neue"/>
              </a:rPr>
              <a:t>address</a:t>
            </a: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 transmitter </a:t>
            </a:r>
            <a:r>
              <a:rPr sz="1500" b="1" kern="0" dirty="0">
                <a:solidFill>
                  <a:schemeClr val="bg1">
                    <a:lumMod val="75000"/>
                  </a:schemeClr>
                </a:solidFill>
                <a:latin typeface="Gill Sans" panose="020B0502020104020203" pitchFamily="34" charset="-79"/>
                <a:ea typeface="Helvetica Neue"/>
                <a:cs typeface="Gill Sans" panose="020B0502020104020203" pitchFamily="34" charset="-79"/>
                <a:sym typeface="Helvetica Neue"/>
              </a:rPr>
              <a:t>(!)</a:t>
            </a:r>
          </a:p>
        </p:txBody>
      </p:sp>
      <p:sp>
        <p:nvSpPr>
          <p:cNvPr id="45" name="address transmitter (!)">
            <a:extLst>
              <a:ext uri="{FF2B5EF4-FFF2-40B4-BE49-F238E27FC236}">
                <a16:creationId xmlns:a16="http://schemas.microsoft.com/office/drawing/2014/main" id="{6DC89EB3-E02F-D30C-4B5E-EA37804E9C34}"/>
              </a:ext>
            </a:extLst>
          </p:cNvPr>
          <p:cNvSpPr txBox="1"/>
          <p:nvPr/>
        </p:nvSpPr>
        <p:spPr>
          <a:xfrm>
            <a:off x="8476033" y="2605434"/>
            <a:ext cx="1990931"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kern="0" dirty="0">
                <a:solidFill>
                  <a:srgbClr val="000000"/>
                </a:solidFill>
                <a:latin typeface="Gill Sans" panose="020B0502020104020203" pitchFamily="34" charset="-79"/>
                <a:ea typeface="Helvetica Neue"/>
                <a:cs typeface="Gill Sans" panose="020B0502020104020203" pitchFamily="34" charset="-79"/>
                <a:sym typeface="Helvetica Neue"/>
              </a:rPr>
              <a:t>address</a:t>
            </a: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 transmitter </a:t>
            </a:r>
            <a:r>
              <a:rPr sz="1500" b="1" kern="0" dirty="0">
                <a:solidFill>
                  <a:schemeClr val="bg1">
                    <a:lumMod val="75000"/>
                  </a:schemeClr>
                </a:solidFill>
                <a:latin typeface="Gill Sans" panose="020B0502020104020203" pitchFamily="34" charset="-79"/>
                <a:ea typeface="Helvetica Neue"/>
                <a:cs typeface="Gill Sans" panose="020B0502020104020203" pitchFamily="34" charset="-79"/>
                <a:sym typeface="Helvetica Neue"/>
              </a:rPr>
              <a:t>(!)</a:t>
            </a:r>
          </a:p>
        </p:txBody>
      </p:sp>
      <p:sp>
        <p:nvSpPr>
          <p:cNvPr id="46" name="Spectre v1 leaks  arbitrary data in memory">
            <a:extLst>
              <a:ext uri="{FF2B5EF4-FFF2-40B4-BE49-F238E27FC236}">
                <a16:creationId xmlns:a16="http://schemas.microsoft.com/office/drawing/2014/main" id="{B7700132-0813-2CE5-7368-7CAC4BDC35C9}"/>
              </a:ext>
            </a:extLst>
          </p:cNvPr>
          <p:cNvSpPr txBox="1"/>
          <p:nvPr/>
        </p:nvSpPr>
        <p:spPr>
          <a:xfrm>
            <a:off x="1465533" y="1863777"/>
            <a:ext cx="2547172" cy="51296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defRPr b="0"/>
            </a:pPr>
            <a:r>
              <a:rPr sz="1500" b="1" kern="0">
                <a:solidFill>
                  <a:srgbClr val="000000"/>
                </a:solidFill>
                <a:latin typeface="Gill Sans" panose="020B0502020104020203" pitchFamily="34" charset="-79"/>
                <a:ea typeface="Helvetica Neue"/>
                <a:cs typeface="Gill Sans" panose="020B0502020104020203" pitchFamily="34" charset="-79"/>
                <a:sym typeface="Helvetica Neue"/>
              </a:rPr>
              <a:t>Spectre v1 leaks </a:t>
            </a:r>
            <a:br>
              <a:rPr sz="1500" b="1" kern="0">
                <a:solidFill>
                  <a:srgbClr val="000000"/>
                </a:solidFill>
                <a:latin typeface="Gill Sans" panose="020B0502020104020203" pitchFamily="34" charset="-79"/>
                <a:ea typeface="Helvetica Neue"/>
                <a:cs typeface="Gill Sans" panose="020B0502020104020203" pitchFamily="34" charset="-79"/>
                <a:sym typeface="Helvetica Neue"/>
              </a:rPr>
            </a:br>
            <a:r>
              <a:rPr sz="1500" b="1" kern="0">
                <a:solidFill>
                  <a:srgbClr val="000000"/>
                </a:solidFill>
                <a:latin typeface="Gill Sans" panose="020B0502020104020203" pitchFamily="34" charset="-79"/>
                <a:ea typeface="Helvetica Neue"/>
                <a:cs typeface="Gill Sans" panose="020B0502020104020203" pitchFamily="34" charset="-79"/>
                <a:sym typeface="Helvetica Neue"/>
              </a:rPr>
              <a:t>arbitrary data in memory</a:t>
            </a:r>
          </a:p>
        </p:txBody>
      </p:sp>
      <p:grpSp>
        <p:nvGrpSpPr>
          <p:cNvPr id="47" name="Group">
            <a:extLst>
              <a:ext uri="{FF2B5EF4-FFF2-40B4-BE49-F238E27FC236}">
                <a16:creationId xmlns:a16="http://schemas.microsoft.com/office/drawing/2014/main" id="{67526445-24F2-3372-E28D-EEDC161C6B4A}"/>
              </a:ext>
            </a:extLst>
          </p:cNvPr>
          <p:cNvGrpSpPr/>
          <p:nvPr/>
        </p:nvGrpSpPr>
        <p:grpSpPr>
          <a:xfrm>
            <a:off x="3986027" y="2825912"/>
            <a:ext cx="873570" cy="907130"/>
            <a:chOff x="0" y="0"/>
            <a:chExt cx="1747139" cy="1814259"/>
          </a:xfrm>
        </p:grpSpPr>
        <p:sp>
          <p:nvSpPr>
            <p:cNvPr id="48" name="Connection Line">
              <a:extLst>
                <a:ext uri="{FF2B5EF4-FFF2-40B4-BE49-F238E27FC236}">
                  <a16:creationId xmlns:a16="http://schemas.microsoft.com/office/drawing/2014/main" id="{71D0496B-7ADA-AB56-C373-0EAB6ECCC7ED}"/>
                </a:ext>
              </a:extLst>
            </p:cNvPr>
            <p:cNvSpPr/>
            <p:nvPr/>
          </p:nvSpPr>
          <p:spPr>
            <a:xfrm>
              <a:off x="0" y="0"/>
              <a:ext cx="351677" cy="1103950"/>
            </a:xfrm>
            <a:custGeom>
              <a:avLst/>
              <a:gdLst/>
              <a:ahLst/>
              <a:cxnLst>
                <a:cxn ang="0">
                  <a:pos x="wd2" y="hd2"/>
                </a:cxn>
                <a:cxn ang="5400000">
                  <a:pos x="wd2" y="hd2"/>
                </a:cxn>
                <a:cxn ang="10800000">
                  <a:pos x="wd2" y="hd2"/>
                </a:cxn>
                <a:cxn ang="16200000">
                  <a:pos x="wd2" y="hd2"/>
                </a:cxn>
              </a:cxnLst>
              <a:rect l="0" t="0" r="r" b="b"/>
              <a:pathLst>
                <a:path w="16763" h="21600" extrusionOk="0">
                  <a:moveTo>
                    <a:pt x="10034" y="0"/>
                  </a:moveTo>
                  <a:cubicBezTo>
                    <a:pt x="21600" y="8533"/>
                    <a:pt x="18255" y="15733"/>
                    <a:pt x="0" y="21600"/>
                  </a:cubicBezTo>
                </a:path>
              </a:pathLst>
            </a:custGeom>
            <a:noFill/>
            <a:ln w="38100" cap="flat">
              <a:solidFill>
                <a:schemeClr val="accent5"/>
              </a:solidFill>
              <a:prstDash val="solid"/>
              <a:miter lim="400000"/>
              <a:tail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49" name="addr">
              <a:extLst>
                <a:ext uri="{FF2B5EF4-FFF2-40B4-BE49-F238E27FC236}">
                  <a16:creationId xmlns:a16="http://schemas.microsoft.com/office/drawing/2014/main" id="{ACF0B30E-382F-E709-4EA1-E0E2C1552F1B}"/>
                </a:ext>
              </a:extLst>
            </p:cNvPr>
            <p:cNvSpPr/>
            <p:nvPr/>
          </p:nvSpPr>
          <p:spPr>
            <a:xfrm>
              <a:off x="477138" y="544258"/>
              <a:ext cx="1270001" cy="1270001"/>
            </a:xfrm>
            <a:prstGeom prst="line">
              <a:avLst/>
            </a:prstGeom>
            <a:solidFill>
              <a:srgbClr val="FFFFFF"/>
            </a:solid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lang="en-US" sz="1000">
                <a:solidFill>
                  <a:schemeClr val="accent5"/>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50" name="Group">
            <a:extLst>
              <a:ext uri="{FF2B5EF4-FFF2-40B4-BE49-F238E27FC236}">
                <a16:creationId xmlns:a16="http://schemas.microsoft.com/office/drawing/2014/main" id="{D5554EAE-E747-3550-462E-CB2A1D6E3B58}"/>
              </a:ext>
            </a:extLst>
          </p:cNvPr>
          <p:cNvGrpSpPr/>
          <p:nvPr/>
        </p:nvGrpSpPr>
        <p:grpSpPr>
          <a:xfrm>
            <a:off x="4161397" y="3477094"/>
            <a:ext cx="836487" cy="888847"/>
            <a:chOff x="0" y="181779"/>
            <a:chExt cx="1672973" cy="1777692"/>
          </a:xfrm>
        </p:grpSpPr>
        <p:sp>
          <p:nvSpPr>
            <p:cNvPr id="51" name="Connection Line">
              <a:extLst>
                <a:ext uri="{FF2B5EF4-FFF2-40B4-BE49-F238E27FC236}">
                  <a16:creationId xmlns:a16="http://schemas.microsoft.com/office/drawing/2014/main" id="{003B79DE-A1A8-4458-C872-DA077DD74641}"/>
                </a:ext>
              </a:extLst>
            </p:cNvPr>
            <p:cNvSpPr/>
            <p:nvPr/>
          </p:nvSpPr>
          <p:spPr>
            <a:xfrm>
              <a:off x="0" y="181779"/>
              <a:ext cx="266642" cy="596874"/>
            </a:xfrm>
            <a:custGeom>
              <a:avLst/>
              <a:gdLst/>
              <a:ahLst/>
              <a:cxnLst>
                <a:cxn ang="0">
                  <a:pos x="wd2" y="hd2"/>
                </a:cxn>
                <a:cxn ang="5400000">
                  <a:pos x="wd2" y="hd2"/>
                </a:cxn>
                <a:cxn ang="10800000">
                  <a:pos x="wd2" y="hd2"/>
                </a:cxn>
                <a:cxn ang="16200000">
                  <a:pos x="wd2" y="hd2"/>
                </a:cxn>
              </a:cxnLst>
              <a:rect l="0" t="0" r="r" b="b"/>
              <a:pathLst>
                <a:path w="16282" h="21600" extrusionOk="0">
                  <a:moveTo>
                    <a:pt x="4293" y="0"/>
                  </a:moveTo>
                  <a:cubicBezTo>
                    <a:pt x="21600" y="5697"/>
                    <a:pt x="20169" y="12897"/>
                    <a:pt x="0" y="21600"/>
                  </a:cubicBezTo>
                </a:path>
              </a:pathLst>
            </a:custGeom>
            <a:noFill/>
            <a:ln w="38100" cap="flat">
              <a:solidFill>
                <a:schemeClr val="accent5"/>
              </a:solidFill>
              <a:prstDash val="solid"/>
              <a:miter lim="400000"/>
              <a:tail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2" name="addr">
              <a:extLst>
                <a:ext uri="{FF2B5EF4-FFF2-40B4-BE49-F238E27FC236}">
                  <a16:creationId xmlns:a16="http://schemas.microsoft.com/office/drawing/2014/main" id="{70A6D058-A4A5-137C-A242-0BAB4240A230}"/>
                </a:ext>
              </a:extLst>
            </p:cNvPr>
            <p:cNvSpPr/>
            <p:nvPr/>
          </p:nvSpPr>
          <p:spPr>
            <a:xfrm>
              <a:off x="402972" y="203199"/>
              <a:ext cx="1270001" cy="1270001"/>
            </a:xfrm>
            <a:prstGeom prst="line">
              <a:avLst/>
            </a:prstGeom>
            <a:solidFill>
              <a:srgbClr val="FFFFFF"/>
            </a:solid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000">
                  <a:solidFill>
                    <a:schemeClr val="accent5">
                      <a:hueOff val="-82419"/>
                      <a:satOff val="-9513"/>
                      <a:lumOff val="-16343"/>
                    </a:schemeClr>
                  </a:solidFill>
                  <a:latin typeface="Menlo Regular"/>
                  <a:ea typeface="Menlo Regular"/>
                  <a:cs typeface="Menlo Regular"/>
                  <a:sym typeface="Menlo Regular"/>
                </a:defRPr>
              </a:lvl1pPr>
            </a:lstStyle>
            <a:p>
              <a:r>
                <a:rPr lang="en-US" sz="10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lang="en-US" sz="1000">
                <a:solidFill>
                  <a:schemeClr val="accent5"/>
                </a:solidFill>
                <a:latin typeface="Menlo" panose="020B0609030804020204" pitchFamily="49" charset="0"/>
                <a:ea typeface="Menlo" panose="020B0609030804020204" pitchFamily="49" charset="0"/>
                <a:cs typeface="Menlo" panose="020B0609030804020204" pitchFamily="49" charset="0"/>
              </a:endParaRPr>
            </a:p>
          </p:txBody>
        </p:sp>
        <p:sp>
          <p:nvSpPr>
            <p:cNvPr id="53" name="(!!!)">
              <a:extLst>
                <a:ext uri="{FF2B5EF4-FFF2-40B4-BE49-F238E27FC236}">
                  <a16:creationId xmlns:a16="http://schemas.microsoft.com/office/drawing/2014/main" id="{38AFE8FC-7F06-6DCD-59A9-763466E5D0FD}"/>
                </a:ext>
              </a:extLst>
            </p:cNvPr>
            <p:cNvSpPr/>
            <p:nvPr/>
          </p:nvSpPr>
          <p:spPr>
            <a:xfrm>
              <a:off x="275500" y="689470"/>
              <a:ext cx="1270001"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pPr>
                <a:defRPr>
                  <a:solidFill>
                    <a:srgbClr val="000000"/>
                  </a:solidFill>
                </a:defRPr>
              </a:pPr>
              <a:r>
                <a:rPr sz="1200" b="1">
                  <a:solidFill>
                    <a:srgbClr val="FF7E7A"/>
                  </a:solidFill>
                  <a:latin typeface="Gill Sans" panose="020B0502020104020203" pitchFamily="34" charset="-79"/>
                  <a:ea typeface="Menlo" panose="020B0609030804020204" pitchFamily="49" charset="0"/>
                  <a:cs typeface="Gill Sans" panose="020B0502020104020203" pitchFamily="34" charset="-79"/>
                  <a:sym typeface="Helvetica Neue"/>
                </a:rPr>
                <a:t>(!!!)</a:t>
              </a:r>
              <a:endParaRPr sz="1000" b="1">
                <a:solidFill>
                  <a:srgbClr val="FF7E7A"/>
                </a:solidFill>
                <a:latin typeface="Gill Sans" panose="020B0502020104020203" pitchFamily="34" charset="-79"/>
                <a:ea typeface="Menlo" panose="020B0609030804020204" pitchFamily="49" charset="0"/>
                <a:cs typeface="Gill Sans" panose="020B0502020104020203" pitchFamily="34" charset="-79"/>
                <a:sym typeface="Helvetica Neue"/>
              </a:endParaRPr>
            </a:p>
          </p:txBody>
        </p:sp>
      </p:grpSp>
      <p:sp>
        <p:nvSpPr>
          <p:cNvPr id="57" name="Rectangle">
            <a:extLst>
              <a:ext uri="{FF2B5EF4-FFF2-40B4-BE49-F238E27FC236}">
                <a16:creationId xmlns:a16="http://schemas.microsoft.com/office/drawing/2014/main" id="{8A194A2B-51AE-A75B-DEA0-115DD6A7D4E0}"/>
              </a:ext>
            </a:extLst>
          </p:cNvPr>
          <p:cNvSpPr/>
          <p:nvPr/>
        </p:nvSpPr>
        <p:spPr>
          <a:xfrm>
            <a:off x="6008707" y="4562713"/>
            <a:ext cx="1905149" cy="297160"/>
          </a:xfrm>
          <a:prstGeom prst="rect">
            <a:avLst/>
          </a:prstGeom>
          <a:ln w="38100">
            <a:solidFill>
              <a:srgbClr val="FF7E7A"/>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59" name="😈">
            <a:extLst>
              <a:ext uri="{FF2B5EF4-FFF2-40B4-BE49-F238E27FC236}">
                <a16:creationId xmlns:a16="http://schemas.microsoft.com/office/drawing/2014/main" id="{470CEFC5-7624-8F9B-0C36-35F203E9BDD6}"/>
              </a:ext>
            </a:extLst>
          </p:cNvPr>
          <p:cNvSpPr txBox="1"/>
          <p:nvPr/>
        </p:nvSpPr>
        <p:spPr>
          <a:xfrm>
            <a:off x="5905160" y="5141214"/>
            <a:ext cx="371898" cy="43601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sp>
        <p:nvSpPr>
          <p:cNvPr id="62" name="🎯">
            <a:extLst>
              <a:ext uri="{FF2B5EF4-FFF2-40B4-BE49-F238E27FC236}">
                <a16:creationId xmlns:a16="http://schemas.microsoft.com/office/drawing/2014/main" id="{D9338E8B-1B19-30F6-B92F-774362068383}"/>
              </a:ext>
            </a:extLst>
          </p:cNvPr>
          <p:cNvSpPr txBox="1"/>
          <p:nvPr/>
        </p:nvSpPr>
        <p:spPr>
          <a:xfrm>
            <a:off x="5393433" y="4003260"/>
            <a:ext cx="371898" cy="43601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a:solidFill>
                  <a:srgbClr val="000000"/>
                </a:solidFill>
                <a:latin typeface="Helvetica Neue"/>
                <a:ea typeface="Helvetica Neue"/>
                <a:cs typeface="Helvetica Neue"/>
                <a:sym typeface="Helvetica Neue"/>
              </a:rPr>
              <a:t>🎯</a:t>
            </a:r>
          </a:p>
        </p:txBody>
      </p:sp>
      <p:sp>
        <p:nvSpPr>
          <p:cNvPr id="63" name="🏹">
            <a:extLst>
              <a:ext uri="{FF2B5EF4-FFF2-40B4-BE49-F238E27FC236}">
                <a16:creationId xmlns:a16="http://schemas.microsoft.com/office/drawing/2014/main" id="{3B36005C-430C-25F3-8942-22DA64677A0D}"/>
              </a:ext>
            </a:extLst>
          </p:cNvPr>
          <p:cNvSpPr txBox="1"/>
          <p:nvPr/>
        </p:nvSpPr>
        <p:spPr>
          <a:xfrm>
            <a:off x="5301211" y="2569003"/>
            <a:ext cx="371898" cy="43601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grpSp>
        <p:nvGrpSpPr>
          <p:cNvPr id="64" name="Group">
            <a:extLst>
              <a:ext uri="{FF2B5EF4-FFF2-40B4-BE49-F238E27FC236}">
                <a16:creationId xmlns:a16="http://schemas.microsoft.com/office/drawing/2014/main" id="{BA79A6D0-60ED-111A-B9C5-D06A6021A96F}"/>
              </a:ext>
            </a:extLst>
          </p:cNvPr>
          <p:cNvGrpSpPr/>
          <p:nvPr/>
        </p:nvGrpSpPr>
        <p:grpSpPr>
          <a:xfrm>
            <a:off x="7338840" y="5429126"/>
            <a:ext cx="1365236" cy="1091924"/>
            <a:chOff x="114430" y="-31789"/>
            <a:chExt cx="2730471" cy="2183844"/>
          </a:xfrm>
        </p:grpSpPr>
        <p:sp>
          <p:nvSpPr>
            <p:cNvPr id="65" name="attacker  index">
              <a:extLst>
                <a:ext uri="{FF2B5EF4-FFF2-40B4-BE49-F238E27FC236}">
                  <a16:creationId xmlns:a16="http://schemas.microsoft.com/office/drawing/2014/main" id="{11D28234-449A-6298-9F66-2AF853C8C33A}"/>
                </a:ext>
              </a:extLst>
            </p:cNvPr>
            <p:cNvSpPr txBox="1"/>
            <p:nvPr/>
          </p:nvSpPr>
          <p:spPr>
            <a:xfrm>
              <a:off x="114430" y="1126135"/>
              <a:ext cx="1375376" cy="102592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algn="ctr" defTabSz="412750" hangingPunct="0">
                <a:defRPr b="0"/>
              </a:pP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attacker</a:t>
              </a:r>
              <a:endParaRPr lang="en-US" sz="1500" kern="0" dirty="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b="0"/>
              </a:pP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index</a:t>
              </a:r>
            </a:p>
          </p:txBody>
        </p:sp>
        <p:sp>
          <p:nvSpPr>
            <p:cNvPr id="66" name="🏹">
              <a:extLst>
                <a:ext uri="{FF2B5EF4-FFF2-40B4-BE49-F238E27FC236}">
                  <a16:creationId xmlns:a16="http://schemas.microsoft.com/office/drawing/2014/main" id="{ABB9C8FB-C93A-5BF4-8A6C-B7A52A04CCB3}"/>
                </a:ext>
              </a:extLst>
            </p:cNvPr>
            <p:cNvSpPr txBox="1"/>
            <p:nvPr/>
          </p:nvSpPr>
          <p:spPr>
            <a:xfrm>
              <a:off x="430222" y="357319"/>
              <a:ext cx="743796" cy="8720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sp>
          <p:nvSpPr>
            <p:cNvPr id="67" name="Connection Line">
              <a:extLst>
                <a:ext uri="{FF2B5EF4-FFF2-40B4-BE49-F238E27FC236}">
                  <a16:creationId xmlns:a16="http://schemas.microsoft.com/office/drawing/2014/main" id="{DE07431C-B76B-5B90-FD3F-BCAE318FFB47}"/>
                </a:ext>
              </a:extLst>
            </p:cNvPr>
            <p:cNvSpPr/>
            <p:nvPr/>
          </p:nvSpPr>
          <p:spPr>
            <a:xfrm>
              <a:off x="1236640" y="558035"/>
              <a:ext cx="1608261" cy="171187"/>
            </a:xfrm>
            <a:custGeom>
              <a:avLst/>
              <a:gdLst/>
              <a:ahLst/>
              <a:cxnLst>
                <a:cxn ang="0">
                  <a:pos x="wd2" y="hd2"/>
                </a:cxn>
                <a:cxn ang="5400000">
                  <a:pos x="wd2" y="hd2"/>
                </a:cxn>
                <a:cxn ang="10800000">
                  <a:pos x="wd2" y="hd2"/>
                </a:cxn>
                <a:cxn ang="16200000">
                  <a:pos x="wd2" y="hd2"/>
                </a:cxn>
              </a:cxnLst>
              <a:rect l="0" t="0" r="r" b="b"/>
              <a:pathLst>
                <a:path w="21600" h="16207" extrusionOk="0">
                  <a:moveTo>
                    <a:pt x="21600" y="16207"/>
                  </a:moveTo>
                  <a:cubicBezTo>
                    <a:pt x="14377" y="-4960"/>
                    <a:pt x="7177" y="-5393"/>
                    <a:pt x="0" y="14907"/>
                  </a:cubicBezTo>
                </a:path>
              </a:pathLst>
            </a:custGeom>
            <a:noFill/>
            <a:ln w="381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68" name="addr">
              <a:extLst>
                <a:ext uri="{FF2B5EF4-FFF2-40B4-BE49-F238E27FC236}">
                  <a16:creationId xmlns:a16="http://schemas.microsoft.com/office/drawing/2014/main" id="{26795B10-86F8-1643-8533-3ED7CFC48C2D}"/>
                </a:ext>
              </a:extLst>
            </p:cNvPr>
            <p:cNvSpPr txBox="1"/>
            <p:nvPr/>
          </p:nvSpPr>
          <p:spPr>
            <a:xfrm>
              <a:off x="1531839" y="-31789"/>
              <a:ext cx="961804" cy="53347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5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4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sz="1250" kern="0">
                <a:solidFill>
                  <a:srgbClr val="FF644E">
                    <a:hueOff val="-82419"/>
                    <a:satOff val="-9513"/>
                    <a:lumOff val="-16343"/>
                  </a:srgbClr>
                </a:solidFill>
              </a:endParaRPr>
            </a:p>
          </p:txBody>
        </p:sp>
      </p:grpSp>
      <p:grpSp>
        <p:nvGrpSpPr>
          <p:cNvPr id="69" name="Group">
            <a:extLst>
              <a:ext uri="{FF2B5EF4-FFF2-40B4-BE49-F238E27FC236}">
                <a16:creationId xmlns:a16="http://schemas.microsoft.com/office/drawing/2014/main" id="{E0C9B4CF-773E-5C8E-3003-7CB0C8CB4A02}"/>
              </a:ext>
            </a:extLst>
          </p:cNvPr>
          <p:cNvGrpSpPr/>
          <p:nvPr/>
        </p:nvGrpSpPr>
        <p:grpSpPr>
          <a:xfrm>
            <a:off x="8590954" y="5429126"/>
            <a:ext cx="1362824" cy="1091074"/>
            <a:chOff x="70146" y="-31789"/>
            <a:chExt cx="2725646" cy="2182146"/>
          </a:xfrm>
        </p:grpSpPr>
        <p:sp>
          <p:nvSpPr>
            <p:cNvPr id="70" name="secret  access">
              <a:extLst>
                <a:ext uri="{FF2B5EF4-FFF2-40B4-BE49-F238E27FC236}">
                  <a16:creationId xmlns:a16="http://schemas.microsoft.com/office/drawing/2014/main" id="{254F5552-6D92-1421-5A5F-0EDCA2CF9D29}"/>
                </a:ext>
              </a:extLst>
            </p:cNvPr>
            <p:cNvSpPr txBox="1"/>
            <p:nvPr/>
          </p:nvSpPr>
          <p:spPr>
            <a:xfrm>
              <a:off x="70146" y="1124436"/>
              <a:ext cx="1173397" cy="102592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algn="ctr" defTabSz="412750" hangingPunct="0">
                <a:defRPr b="0"/>
              </a:pP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secret </a:t>
              </a:r>
              <a:br>
                <a:rPr sz="1500" kern="0" dirty="0">
                  <a:solidFill>
                    <a:srgbClr val="000000"/>
                  </a:solidFill>
                  <a:latin typeface="Gill Sans" panose="020B0502020104020203" pitchFamily="34" charset="-79"/>
                  <a:ea typeface="Helvetica Neue"/>
                  <a:cs typeface="Gill Sans" panose="020B0502020104020203" pitchFamily="34" charset="-79"/>
                  <a:sym typeface="Helvetica Neue"/>
                </a:rPr>
              </a:br>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access</a:t>
              </a:r>
            </a:p>
          </p:txBody>
        </p:sp>
        <p:sp>
          <p:nvSpPr>
            <p:cNvPr id="71" name="🎯">
              <a:extLst>
                <a:ext uri="{FF2B5EF4-FFF2-40B4-BE49-F238E27FC236}">
                  <a16:creationId xmlns:a16="http://schemas.microsoft.com/office/drawing/2014/main" id="{E055B59C-77A3-0694-4BE6-63C157251EE6}"/>
                </a:ext>
              </a:extLst>
            </p:cNvPr>
            <p:cNvSpPr txBox="1"/>
            <p:nvPr/>
          </p:nvSpPr>
          <p:spPr>
            <a:xfrm>
              <a:off x="357718" y="302121"/>
              <a:ext cx="743795" cy="872033"/>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sp>
          <p:nvSpPr>
            <p:cNvPr id="72" name="Connection Line">
              <a:extLst>
                <a:ext uri="{FF2B5EF4-FFF2-40B4-BE49-F238E27FC236}">
                  <a16:creationId xmlns:a16="http://schemas.microsoft.com/office/drawing/2014/main" id="{73D01EA7-73DC-453C-F60B-DE5DA5668DA5}"/>
                </a:ext>
              </a:extLst>
            </p:cNvPr>
            <p:cNvSpPr/>
            <p:nvPr/>
          </p:nvSpPr>
          <p:spPr>
            <a:xfrm>
              <a:off x="1187532" y="558035"/>
              <a:ext cx="1608260" cy="171187"/>
            </a:xfrm>
            <a:custGeom>
              <a:avLst/>
              <a:gdLst/>
              <a:ahLst/>
              <a:cxnLst>
                <a:cxn ang="0">
                  <a:pos x="wd2" y="hd2"/>
                </a:cxn>
                <a:cxn ang="5400000">
                  <a:pos x="wd2" y="hd2"/>
                </a:cxn>
                <a:cxn ang="10800000">
                  <a:pos x="wd2" y="hd2"/>
                </a:cxn>
                <a:cxn ang="16200000">
                  <a:pos x="wd2" y="hd2"/>
                </a:cxn>
              </a:cxnLst>
              <a:rect l="0" t="0" r="r" b="b"/>
              <a:pathLst>
                <a:path w="21600" h="16207" extrusionOk="0">
                  <a:moveTo>
                    <a:pt x="21600" y="16207"/>
                  </a:moveTo>
                  <a:cubicBezTo>
                    <a:pt x="14377" y="-4960"/>
                    <a:pt x="7177" y="-5393"/>
                    <a:pt x="0" y="14907"/>
                  </a:cubicBezTo>
                </a:path>
              </a:pathLst>
            </a:custGeom>
            <a:noFill/>
            <a:ln w="381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73" name="addr">
              <a:extLst>
                <a:ext uri="{FF2B5EF4-FFF2-40B4-BE49-F238E27FC236}">
                  <a16:creationId xmlns:a16="http://schemas.microsoft.com/office/drawing/2014/main" id="{3B2EF639-973F-E4C6-D767-C01DDC9D592A}"/>
                </a:ext>
              </a:extLst>
            </p:cNvPr>
            <p:cNvSpPr txBox="1"/>
            <p:nvPr/>
          </p:nvSpPr>
          <p:spPr>
            <a:xfrm>
              <a:off x="1482731" y="-31789"/>
              <a:ext cx="961803" cy="53347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5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4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sz="1250" b="1" kern="0">
                <a:solidFill>
                  <a:srgbClr val="FF644E">
                    <a:hueOff val="-82419"/>
                    <a:satOff val="-9513"/>
                    <a:lumOff val="-16343"/>
                  </a:srgbClr>
                </a:solidFill>
              </a:endParaRPr>
            </a:p>
          </p:txBody>
        </p:sp>
      </p:grpSp>
      <p:grpSp>
        <p:nvGrpSpPr>
          <p:cNvPr id="74" name="Group">
            <a:extLst>
              <a:ext uri="{FF2B5EF4-FFF2-40B4-BE49-F238E27FC236}">
                <a16:creationId xmlns:a16="http://schemas.microsoft.com/office/drawing/2014/main" id="{5805DD87-5AA5-E4EE-A50F-0332C1B189A3}"/>
              </a:ext>
            </a:extLst>
          </p:cNvPr>
          <p:cNvGrpSpPr/>
          <p:nvPr/>
        </p:nvGrpSpPr>
        <p:grpSpPr>
          <a:xfrm>
            <a:off x="9446159" y="5429791"/>
            <a:ext cx="2265790" cy="1083871"/>
            <a:chOff x="-450470" y="-31789"/>
            <a:chExt cx="4531579" cy="2167740"/>
          </a:xfrm>
        </p:grpSpPr>
        <p:sp>
          <p:nvSpPr>
            <p:cNvPr id="75" name="transmitter">
              <a:extLst>
                <a:ext uri="{FF2B5EF4-FFF2-40B4-BE49-F238E27FC236}">
                  <a16:creationId xmlns:a16="http://schemas.microsoft.com/office/drawing/2014/main" id="{DA899167-DDE6-0632-A596-2071F58D857A}"/>
                </a:ext>
              </a:extLst>
            </p:cNvPr>
            <p:cNvSpPr txBox="1"/>
            <p:nvPr/>
          </p:nvSpPr>
          <p:spPr>
            <a:xfrm>
              <a:off x="-450470" y="1110030"/>
              <a:ext cx="2850139" cy="102592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b="0"/>
              </a:lvl1pPr>
            </a:lstStyle>
            <a:p>
              <a:pPr algn="ctr" defTabSz="412750" hangingPunct="0"/>
              <a:r>
                <a:rPr lang="en-US" sz="1500" b="1" kern="0" dirty="0">
                  <a:solidFill>
                    <a:srgbClr val="000000"/>
                  </a:solidFill>
                  <a:latin typeface="Gill Sans" panose="020B0502020104020203" pitchFamily="34" charset="-79"/>
                  <a:ea typeface="Helvetica Neue"/>
                  <a:cs typeface="Gill Sans" panose="020B0502020104020203" pitchFamily="34" charset="-79"/>
                  <a:sym typeface="Helvetica Neue"/>
                </a:rPr>
                <a:t>universal data</a:t>
              </a:r>
            </a:p>
            <a:p>
              <a:pPr algn="ctr" defTabSz="412750" hangingPunct="0"/>
              <a:r>
                <a:rPr sz="1500" b="1" kern="0" dirty="0">
                  <a:solidFill>
                    <a:srgbClr val="000000"/>
                  </a:solidFill>
                  <a:latin typeface="Gill Sans" panose="020B0502020104020203" pitchFamily="34" charset="-79"/>
                  <a:ea typeface="Helvetica Neue"/>
                  <a:cs typeface="Gill Sans" panose="020B0502020104020203" pitchFamily="34" charset="-79"/>
                  <a:sym typeface="Helvetica Neue"/>
                </a:rPr>
                <a:t>transmitter</a:t>
              </a:r>
            </a:p>
          </p:txBody>
        </p:sp>
        <p:sp>
          <p:nvSpPr>
            <p:cNvPr id="76" name="receiver">
              <a:extLst>
                <a:ext uri="{FF2B5EF4-FFF2-40B4-BE49-F238E27FC236}">
                  <a16:creationId xmlns:a16="http://schemas.microsoft.com/office/drawing/2014/main" id="{0724B81C-5F76-05E4-5869-E90EE81B3700}"/>
                </a:ext>
              </a:extLst>
            </p:cNvPr>
            <p:cNvSpPr txBox="1"/>
            <p:nvPr/>
          </p:nvSpPr>
          <p:spPr>
            <a:xfrm>
              <a:off x="2699319" y="1227542"/>
              <a:ext cx="1381790" cy="56425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b="0"/>
              </a:lvl1pPr>
            </a:lstStyle>
            <a:p>
              <a:pPr algn="ctr" defTabSz="412750" hangingPunct="0"/>
              <a:r>
                <a:rPr sz="1500" kern="0" dirty="0">
                  <a:solidFill>
                    <a:srgbClr val="000000"/>
                  </a:solidFill>
                  <a:latin typeface="Gill Sans" panose="020B0502020104020203" pitchFamily="34" charset="-79"/>
                  <a:ea typeface="Helvetica Neue"/>
                  <a:cs typeface="Gill Sans" panose="020B0502020104020203" pitchFamily="34" charset="-79"/>
                  <a:sym typeface="Helvetica Neue"/>
                </a:rPr>
                <a:t>receiver</a:t>
              </a:r>
            </a:p>
          </p:txBody>
        </p:sp>
        <p:sp>
          <p:nvSpPr>
            <p:cNvPr id="77" name="😈">
              <a:extLst>
                <a:ext uri="{FF2B5EF4-FFF2-40B4-BE49-F238E27FC236}">
                  <a16:creationId xmlns:a16="http://schemas.microsoft.com/office/drawing/2014/main" id="{AAAC657B-8910-7EAD-0A05-2C998FA5B6BA}"/>
                </a:ext>
              </a:extLst>
            </p:cNvPr>
            <p:cNvSpPr txBox="1"/>
            <p:nvPr/>
          </p:nvSpPr>
          <p:spPr>
            <a:xfrm>
              <a:off x="3018317" y="355989"/>
              <a:ext cx="743796" cy="872033"/>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a:solidFill>
                    <a:srgbClr val="000000"/>
                  </a:solidFill>
                  <a:latin typeface="Helvetica Neue"/>
                  <a:ea typeface="Helvetica Neue"/>
                  <a:cs typeface="Helvetica Neue"/>
                  <a:sym typeface="Helvetica Neue"/>
                </a:rPr>
                <a:t>😈</a:t>
              </a:r>
            </a:p>
          </p:txBody>
        </p:sp>
        <p:sp>
          <p:nvSpPr>
            <p:cNvPr id="78" name="😇">
              <a:extLst>
                <a:ext uri="{FF2B5EF4-FFF2-40B4-BE49-F238E27FC236}">
                  <a16:creationId xmlns:a16="http://schemas.microsoft.com/office/drawing/2014/main" id="{3E8E5941-98A7-7535-91C3-828BCC440D8F}"/>
                </a:ext>
              </a:extLst>
            </p:cNvPr>
            <p:cNvSpPr txBox="1"/>
            <p:nvPr/>
          </p:nvSpPr>
          <p:spPr>
            <a:xfrm>
              <a:off x="602702" y="300791"/>
              <a:ext cx="743796" cy="872033"/>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a:solidFill>
                    <a:srgbClr val="000000"/>
                  </a:solidFill>
                  <a:latin typeface="Helvetica Neue"/>
                  <a:ea typeface="Helvetica Neue"/>
                  <a:cs typeface="Helvetica Neue"/>
                  <a:sym typeface="Helvetica Neue"/>
                </a:rPr>
                <a:t>😇</a:t>
              </a:r>
            </a:p>
          </p:txBody>
        </p:sp>
        <p:sp>
          <p:nvSpPr>
            <p:cNvPr id="79" name="Connection Line">
              <a:extLst>
                <a:ext uri="{FF2B5EF4-FFF2-40B4-BE49-F238E27FC236}">
                  <a16:creationId xmlns:a16="http://schemas.microsoft.com/office/drawing/2014/main" id="{3DCF8275-DBDE-EE59-9B6D-47589C29BE47}"/>
                </a:ext>
              </a:extLst>
            </p:cNvPr>
            <p:cNvSpPr/>
            <p:nvPr/>
          </p:nvSpPr>
          <p:spPr>
            <a:xfrm>
              <a:off x="1357746" y="558035"/>
              <a:ext cx="1608261" cy="171187"/>
            </a:xfrm>
            <a:custGeom>
              <a:avLst/>
              <a:gdLst/>
              <a:ahLst/>
              <a:cxnLst>
                <a:cxn ang="0">
                  <a:pos x="wd2" y="hd2"/>
                </a:cxn>
                <a:cxn ang="5400000">
                  <a:pos x="wd2" y="hd2"/>
                </a:cxn>
                <a:cxn ang="10800000">
                  <a:pos x="wd2" y="hd2"/>
                </a:cxn>
                <a:cxn ang="16200000">
                  <a:pos x="wd2" y="hd2"/>
                </a:cxn>
              </a:cxnLst>
              <a:rect l="0" t="0" r="r" b="b"/>
              <a:pathLst>
                <a:path w="21600" h="16207" extrusionOk="0">
                  <a:moveTo>
                    <a:pt x="21600" y="16207"/>
                  </a:moveTo>
                  <a:cubicBezTo>
                    <a:pt x="14377" y="-4960"/>
                    <a:pt x="7177" y="-5393"/>
                    <a:pt x="0" y="14907"/>
                  </a:cubicBezTo>
                </a:path>
              </a:pathLst>
            </a:custGeom>
            <a:noFill/>
            <a:ln w="38100" cap="flat">
              <a:solidFill>
                <a:schemeClr val="accent4"/>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0" name="rfx">
              <a:extLst>
                <a:ext uri="{FF2B5EF4-FFF2-40B4-BE49-F238E27FC236}">
                  <a16:creationId xmlns:a16="http://schemas.microsoft.com/office/drawing/2014/main" id="{5B88B3A9-DB6B-AB56-5D05-76B65A327197}"/>
                </a:ext>
              </a:extLst>
            </p:cNvPr>
            <p:cNvSpPr txBox="1"/>
            <p:nvPr/>
          </p:nvSpPr>
          <p:spPr>
            <a:xfrm>
              <a:off x="1760350" y="-31789"/>
              <a:ext cx="747000" cy="53348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25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400">
                  <a:solidFill>
                    <a:schemeClr val="accent4"/>
                  </a:solidFill>
                  <a:latin typeface="Menlo" panose="020B0609030804020204" pitchFamily="49" charset="0"/>
                  <a:ea typeface="Menlo" panose="020B0609030804020204" pitchFamily="49" charset="0"/>
                  <a:cs typeface="Menlo" panose="020B0609030804020204" pitchFamily="49" charset="0"/>
                </a:rPr>
                <a:t>rfx</a:t>
              </a:r>
              <a:endParaRPr sz="1250" b="1" kern="0">
                <a:solidFill>
                  <a:schemeClr val="accent4"/>
                </a:solidFill>
              </a:endParaRPr>
            </a:p>
          </p:txBody>
        </p:sp>
      </p:grpSp>
      <p:sp>
        <p:nvSpPr>
          <p:cNvPr id="86" name="😇">
            <a:extLst>
              <a:ext uri="{FF2B5EF4-FFF2-40B4-BE49-F238E27FC236}">
                <a16:creationId xmlns:a16="http://schemas.microsoft.com/office/drawing/2014/main" id="{BF310431-73D7-D5FE-2E17-1E1595671148}"/>
              </a:ext>
            </a:extLst>
          </p:cNvPr>
          <p:cNvSpPr txBox="1"/>
          <p:nvPr/>
        </p:nvSpPr>
        <p:spPr>
          <a:xfrm>
            <a:off x="5418780" y="4568318"/>
            <a:ext cx="371898" cy="43601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sz="5000"/>
            </a:lvl1pPr>
          </a:lstStyle>
          <a:p>
            <a:pPr algn="ctr" defTabSz="412750" hangingPunct="0"/>
            <a:r>
              <a:rPr sz="2500" b="1" kern="0" dirty="0">
                <a:solidFill>
                  <a:srgbClr val="000000"/>
                </a:solidFill>
                <a:latin typeface="Helvetica Neue"/>
                <a:ea typeface="Helvetica Neue"/>
                <a:cs typeface="Helvetica Neue"/>
                <a:sym typeface="Helvetica Neue"/>
              </a:rPr>
              <a:t>😇</a:t>
            </a:r>
          </a:p>
        </p:txBody>
      </p:sp>
      <p:sp>
        <p:nvSpPr>
          <p:cNvPr id="87" name="(!)">
            <a:extLst>
              <a:ext uri="{FF2B5EF4-FFF2-40B4-BE49-F238E27FC236}">
                <a16:creationId xmlns:a16="http://schemas.microsoft.com/office/drawing/2014/main" id="{0257FAB1-B9B2-35C8-C7B2-51DF8F60DBAA}"/>
              </a:ext>
            </a:extLst>
          </p:cNvPr>
          <p:cNvSpPr txBox="1"/>
          <p:nvPr/>
        </p:nvSpPr>
        <p:spPr>
          <a:xfrm>
            <a:off x="10037388" y="5274619"/>
            <a:ext cx="256481"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kern="0">
                <a:solidFill>
                  <a:schemeClr val="bg1">
                    <a:lumMod val="75000"/>
                  </a:schemeClr>
                </a:solidFill>
                <a:latin typeface="Gill Sans" panose="020B0502020104020203" pitchFamily="34" charset="-79"/>
                <a:ea typeface="Helvetica Neue"/>
                <a:cs typeface="Gill Sans" panose="020B0502020104020203" pitchFamily="34" charset="-79"/>
                <a:sym typeface="Helvetica Neue"/>
              </a:rPr>
              <a:t>(!)</a:t>
            </a:r>
          </a:p>
        </p:txBody>
      </p:sp>
      <p:sp>
        <p:nvSpPr>
          <p:cNvPr id="88" name="(!!)">
            <a:extLst>
              <a:ext uri="{FF2B5EF4-FFF2-40B4-BE49-F238E27FC236}">
                <a16:creationId xmlns:a16="http://schemas.microsoft.com/office/drawing/2014/main" id="{1A989A6F-3651-831A-8621-CA5F21AF5105}"/>
              </a:ext>
            </a:extLst>
          </p:cNvPr>
          <p:cNvSpPr txBox="1"/>
          <p:nvPr/>
        </p:nvSpPr>
        <p:spPr>
          <a:xfrm>
            <a:off x="8733726" y="5274618"/>
            <a:ext cx="314189"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a:solidFill>
                  <a:srgbClr val="FF7E7A"/>
                </a:solidFill>
                <a:latin typeface="Gill Sans" panose="020B0502020104020203" pitchFamily="34" charset="-79"/>
                <a:cs typeface="Gill Sans" panose="020B0502020104020203" pitchFamily="34" charset="-79"/>
                <a:sym typeface="Helvetica Neue"/>
              </a:rPr>
              <a:t>(!!)</a:t>
            </a:r>
          </a:p>
        </p:txBody>
      </p:sp>
      <p:sp>
        <p:nvSpPr>
          <p:cNvPr id="89" name="(!!!)">
            <a:extLst>
              <a:ext uri="{FF2B5EF4-FFF2-40B4-BE49-F238E27FC236}">
                <a16:creationId xmlns:a16="http://schemas.microsoft.com/office/drawing/2014/main" id="{C6457281-279C-516C-1FA7-93D29A71A679}"/>
              </a:ext>
            </a:extLst>
          </p:cNvPr>
          <p:cNvSpPr txBox="1"/>
          <p:nvPr/>
        </p:nvSpPr>
        <p:spPr>
          <a:xfrm>
            <a:off x="7488985" y="5274863"/>
            <a:ext cx="371897" cy="2821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p>
            <a:pPr algn="ctr" defTabSz="412750" hangingPunct="0"/>
            <a:r>
              <a:rPr sz="1500" b="1" dirty="0">
                <a:solidFill>
                  <a:srgbClr val="FF7E7A"/>
                </a:solidFill>
                <a:latin typeface="Gill Sans" panose="020B0502020104020203" pitchFamily="34" charset="-79"/>
                <a:cs typeface="Gill Sans" panose="020B0502020104020203" pitchFamily="34" charset="-79"/>
                <a:sym typeface="Helvetica Neue"/>
              </a:rPr>
              <a:t>(!!!)</a:t>
            </a:r>
          </a:p>
        </p:txBody>
      </p:sp>
      <p:grpSp>
        <p:nvGrpSpPr>
          <p:cNvPr id="5" name="Group 4">
            <a:extLst>
              <a:ext uri="{FF2B5EF4-FFF2-40B4-BE49-F238E27FC236}">
                <a16:creationId xmlns:a16="http://schemas.microsoft.com/office/drawing/2014/main" id="{41D03861-168E-8315-3FBB-EA669E4E5E2A}"/>
              </a:ext>
            </a:extLst>
          </p:cNvPr>
          <p:cNvGrpSpPr/>
          <p:nvPr/>
        </p:nvGrpSpPr>
        <p:grpSpPr>
          <a:xfrm>
            <a:off x="964283" y="4786327"/>
            <a:ext cx="3901323" cy="1622370"/>
            <a:chOff x="964283" y="4786327"/>
            <a:chExt cx="3901323" cy="1622370"/>
          </a:xfrm>
        </p:grpSpPr>
        <p:graphicFrame>
          <p:nvGraphicFramePr>
            <p:cNvPr id="58" name="Table">
              <a:extLst>
                <a:ext uri="{FF2B5EF4-FFF2-40B4-BE49-F238E27FC236}">
                  <a16:creationId xmlns:a16="http://schemas.microsoft.com/office/drawing/2014/main" id="{041072D9-A099-C0E9-A2BF-92427DACADFB}"/>
                </a:ext>
              </a:extLst>
            </p:cNvPr>
            <p:cNvGraphicFramePr/>
            <p:nvPr/>
          </p:nvGraphicFramePr>
          <p:xfrm>
            <a:off x="964283" y="5265697"/>
            <a:ext cx="3901323" cy="1143000"/>
          </p:xfrm>
          <a:graphic>
            <a:graphicData uri="http://schemas.openxmlformats.org/drawingml/2006/table">
              <a:tbl>
                <a:tblPr bandRow="1"/>
                <a:tblGrid>
                  <a:gridCol w="2579682">
                    <a:extLst>
                      <a:ext uri="{9D8B030D-6E8A-4147-A177-3AD203B41FA5}">
                        <a16:colId xmlns:a16="http://schemas.microsoft.com/office/drawing/2014/main" val="20000"/>
                      </a:ext>
                    </a:extLst>
                  </a:gridCol>
                  <a:gridCol w="446099">
                    <a:extLst>
                      <a:ext uri="{9D8B030D-6E8A-4147-A177-3AD203B41FA5}">
                        <a16:colId xmlns:a16="http://schemas.microsoft.com/office/drawing/2014/main" val="20001"/>
                      </a:ext>
                    </a:extLst>
                  </a:gridCol>
                  <a:gridCol w="875542">
                    <a:extLst>
                      <a:ext uri="{9D8B030D-6E8A-4147-A177-3AD203B41FA5}">
                        <a16:colId xmlns:a16="http://schemas.microsoft.com/office/drawing/2014/main" val="20002"/>
                      </a:ext>
                    </a:extLst>
                  </a:gridCol>
                </a:tblGrid>
                <a:tr h="381000">
                  <a:tc>
                    <a:txBody>
                      <a:bodyPr/>
                      <a:lstStyle/>
                      <a:p>
                        <a:pPr defTabSz="914400">
                          <a:defRPr sz="3200">
                            <a:sym typeface="Helvetica Neue"/>
                          </a:defRPr>
                        </a:pPr>
                        <a:r>
                          <a:rPr sz="1600" b="1" i="0">
                            <a:latin typeface="Gill Sans" panose="020B0502020104020203" pitchFamily="34" charset="-79"/>
                            <a:cs typeface="Gill Sans" panose="020B0502020104020203" pitchFamily="34" charset="-79"/>
                          </a:rPr>
                          <a:t>address</a:t>
                        </a:r>
                        <a:r>
                          <a:rPr sz="1600" b="0" i="0">
                            <a:latin typeface="Gill Sans" panose="020B0502020104020203" pitchFamily="34" charset="-79"/>
                            <a:cs typeface="Gill Sans" panose="020B0502020104020203" pitchFamily="34" charset="-79"/>
                          </a:rPr>
                          <a:t> transmitter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1" i="0">
                            <a:solidFill>
                              <a:schemeClr val="bg1">
                                <a:lumMod val="75000"/>
                              </a:schemeClr>
                            </a:solidFill>
                            <a:latin typeface="Gill Sans" panose="020B0502020104020203" pitchFamily="34" charset="-79"/>
                            <a:cs typeface="Gill Sans" panose="020B0502020104020203" pitchFamily="34" charset="-79"/>
                            <a:sym typeface="Helvetica Neue"/>
                          </a:rPr>
                          <a:t>(!)</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0" i="0">
                            <a:latin typeface="Gill Sans" panose="020B0502020104020203" pitchFamily="34" charset="-79"/>
                            <a:cs typeface="Gill Sans" panose="020B0502020104020203" pitchFamily="34" charset="-79"/>
                            <a:sym typeface="Helvetica Neue"/>
                          </a:rPr>
                          <a:t>0 addr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0"/>
                    </a:ext>
                  </a:extLst>
                </a:tr>
                <a:tr h="381000">
                  <a:tc>
                    <a:txBody>
                      <a:bodyPr/>
                      <a:lstStyle/>
                      <a:p>
                        <a:pPr defTabSz="914400">
                          <a:defRPr sz="3200">
                            <a:sym typeface="Helvetica Neue"/>
                          </a:defRPr>
                        </a:pPr>
                        <a:r>
                          <a:rPr sz="1600" b="1" i="0">
                            <a:latin typeface="Gill Sans" panose="020B0502020104020203" pitchFamily="34" charset="-79"/>
                            <a:cs typeface="Gill Sans" panose="020B0502020104020203" pitchFamily="34" charset="-79"/>
                          </a:rPr>
                          <a:t>data</a:t>
                        </a:r>
                        <a:r>
                          <a:rPr sz="1600" b="0" i="0">
                            <a:latin typeface="Gill Sans" panose="020B0502020104020203" pitchFamily="34" charset="-79"/>
                            <a:cs typeface="Gill Sans" panose="020B0502020104020203" pitchFamily="34" charset="-79"/>
                          </a:rPr>
                          <a:t> transmitter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1" i="0">
                            <a:solidFill>
                              <a:srgbClr val="FF7E7A"/>
                            </a:solidFill>
                            <a:latin typeface="Gill Sans" panose="020B0502020104020203" pitchFamily="34" charset="-79"/>
                            <a:cs typeface="Gill Sans" panose="020B0502020104020203" pitchFamily="34" charset="-79"/>
                            <a:sym typeface="Helvetica Neue"/>
                          </a:rPr>
                          <a:t>(!!)</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0" i="0">
                            <a:latin typeface="Gill Sans" panose="020B0502020104020203" pitchFamily="34" charset="-79"/>
                            <a:cs typeface="Gill Sans" panose="020B0502020104020203" pitchFamily="34" charset="-79"/>
                            <a:sym typeface="Helvetica Neue"/>
                          </a:rPr>
                          <a:t>1 </a:t>
                        </a:r>
                        <a:r>
                          <a:rPr sz="1600" b="0" i="0" err="1">
                            <a:latin typeface="Gill Sans" panose="020B0502020104020203" pitchFamily="34" charset="-79"/>
                            <a:cs typeface="Gill Sans" panose="020B0502020104020203" pitchFamily="34" charset="-79"/>
                            <a:sym typeface="Helvetica Neue"/>
                          </a:rPr>
                          <a:t>addr</a:t>
                        </a:r>
                        <a:endParaRPr sz="1600" b="0" i="0">
                          <a:latin typeface="Gill Sans" panose="020B0502020104020203" pitchFamily="34" charset="-79"/>
                          <a:cs typeface="Gill Sans" panose="020B0502020104020203" pitchFamily="34" charset="-79"/>
                          <a:sym typeface="Helvetica Neue"/>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1"/>
                    </a:ext>
                  </a:extLst>
                </a:tr>
                <a:tr h="381000">
                  <a:tc>
                    <a:txBody>
                      <a:bodyPr/>
                      <a:lstStyle/>
                      <a:p>
                        <a:pPr defTabSz="914400">
                          <a:defRPr sz="3200">
                            <a:sym typeface="Helvetica Neue"/>
                          </a:defRPr>
                        </a:pPr>
                        <a:r>
                          <a:rPr sz="1600" b="1" i="0">
                            <a:latin typeface="Gill Sans" panose="020B0502020104020203" pitchFamily="34" charset="-79"/>
                            <a:cs typeface="Gill Sans" panose="020B0502020104020203" pitchFamily="34" charset="-79"/>
                          </a:rPr>
                          <a:t>universal</a:t>
                        </a:r>
                        <a:r>
                          <a:rPr sz="1600" b="0" i="0">
                            <a:latin typeface="Gill Sans" panose="020B0502020104020203" pitchFamily="34" charset="-79"/>
                            <a:cs typeface="Gill Sans" panose="020B0502020104020203" pitchFamily="34" charset="-79"/>
                          </a:rPr>
                          <a:t> data transmitter</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1" i="0">
                            <a:solidFill>
                              <a:srgbClr val="FF7E7A"/>
                            </a:solidFill>
                            <a:latin typeface="Gill Sans" panose="020B0502020104020203" pitchFamily="34" charset="-79"/>
                            <a:cs typeface="Gill Sans" panose="020B0502020104020203" pitchFamily="34" charset="-79"/>
                            <a:sym typeface="Helvetica Neue"/>
                          </a:rPr>
                          <a:t>(!!!)</a:t>
                        </a: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914400">
                          <a:defRPr sz="1800"/>
                        </a:pPr>
                        <a:r>
                          <a:rPr sz="1600" b="0" i="0" dirty="0">
                            <a:latin typeface="Gill Sans" panose="020B0502020104020203" pitchFamily="34" charset="-79"/>
                            <a:cs typeface="Gill Sans" panose="020B0502020104020203" pitchFamily="34" charset="-79"/>
                            <a:sym typeface="Helvetica Neue"/>
                          </a:rPr>
                          <a:t>2 </a:t>
                        </a:r>
                        <a:r>
                          <a:rPr sz="1600" b="0" i="0" dirty="0" err="1">
                            <a:latin typeface="Gill Sans" panose="020B0502020104020203" pitchFamily="34" charset="-79"/>
                            <a:cs typeface="Gill Sans" panose="020B0502020104020203" pitchFamily="34" charset="-79"/>
                            <a:sym typeface="Helvetica Neue"/>
                          </a:rPr>
                          <a:t>addr</a:t>
                        </a:r>
                        <a:endParaRPr sz="1600" b="0" i="0" dirty="0">
                          <a:latin typeface="Gill Sans" panose="020B0502020104020203" pitchFamily="34" charset="-79"/>
                          <a:cs typeface="Gill Sans" panose="020B0502020104020203" pitchFamily="34" charset="-79"/>
                          <a:sym typeface="Helvetica Neue"/>
                        </a:endParaRPr>
                      </a:p>
                    </a:txBody>
                    <a:tcPr marL="25400" marR="25400" marT="25400" marB="254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E4C0F8DD-1F2A-3482-EB7B-68B260EF866C}"/>
                </a:ext>
              </a:extLst>
            </p:cNvPr>
            <p:cNvSpPr txBox="1"/>
            <p:nvPr/>
          </p:nvSpPr>
          <p:spPr>
            <a:xfrm>
              <a:off x="2239370" y="4786327"/>
              <a:ext cx="1423147" cy="369332"/>
            </a:xfrm>
            <a:prstGeom prst="rect">
              <a:avLst/>
            </a:prstGeom>
            <a:noFill/>
          </p:spPr>
          <p:txBody>
            <a:bodyPr wrap="none" rtlCol="0">
              <a:spAutoFit/>
            </a:bodyPr>
            <a:lstStyle/>
            <a:p>
              <a:r>
                <a:rPr lang="en-US" b="1" dirty="0">
                  <a:latin typeface="Gill Sans" panose="020B0502020104020203" pitchFamily="34" charset="-79"/>
                  <a:cs typeface="Gill Sans" panose="020B0502020104020203" pitchFamily="34" charset="-79"/>
                </a:rPr>
                <a:t>Taxonomy</a:t>
              </a:r>
            </a:p>
          </p:txBody>
        </p:sp>
      </p:grpSp>
      <p:sp>
        <p:nvSpPr>
          <p:cNvPr id="91" name="Slide Number Placeholder 90">
            <a:extLst>
              <a:ext uri="{FF2B5EF4-FFF2-40B4-BE49-F238E27FC236}">
                <a16:creationId xmlns:a16="http://schemas.microsoft.com/office/drawing/2014/main" id="{C830AD7A-7E6A-D1BD-7E18-BC92F528170A}"/>
              </a:ext>
            </a:extLst>
          </p:cNvPr>
          <p:cNvSpPr>
            <a:spLocks noGrp="1"/>
          </p:cNvSpPr>
          <p:nvPr>
            <p:ph type="sldNum" sz="quarter" idx="12"/>
          </p:nvPr>
        </p:nvSpPr>
        <p:spPr/>
        <p:txBody>
          <a:bodyPr/>
          <a:lstStyle/>
          <a:p>
            <a:fld id="{C4525E55-99CE-D54F-9679-4F00051112D4}" type="slidenum">
              <a:rPr lang="en-US" smtClean="0"/>
              <a:t>23</a:t>
            </a:fld>
            <a:endParaRPr lang="en-US"/>
          </a:p>
        </p:txBody>
      </p:sp>
      <p:sp>
        <p:nvSpPr>
          <p:cNvPr id="97" name="Rectangle">
            <a:extLst>
              <a:ext uri="{FF2B5EF4-FFF2-40B4-BE49-F238E27FC236}">
                <a16:creationId xmlns:a16="http://schemas.microsoft.com/office/drawing/2014/main" id="{8A2F1BDB-0A0C-2949-4DA0-17402015CEBF}"/>
              </a:ext>
            </a:extLst>
          </p:cNvPr>
          <p:cNvSpPr/>
          <p:nvPr/>
        </p:nvSpPr>
        <p:spPr>
          <a:xfrm>
            <a:off x="7126779" y="5188104"/>
            <a:ext cx="4770756" cy="1533371"/>
          </a:xfrm>
          <a:prstGeom prst="rect">
            <a:avLst/>
          </a:prstGeom>
          <a:ln w="38100">
            <a:solidFill>
              <a:srgbClr val="FF7E7A"/>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Tree>
    <p:custDataLst>
      <p:tags r:id="rId1"/>
    </p:custDataLst>
    <p:extLst>
      <p:ext uri="{BB962C8B-B14F-4D97-AF65-F5344CB8AC3E}">
        <p14:creationId xmlns:p14="http://schemas.microsoft.com/office/powerpoint/2010/main" val="38782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9" grpId="0" animBg="1"/>
      <p:bldP spid="62" grpId="0"/>
      <p:bldP spid="63" grpId="0"/>
      <p:bldP spid="86" grpId="0"/>
      <p:bldP spid="9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443C-0B41-1F08-851A-C4DB00162A27}"/>
              </a:ext>
            </a:extLst>
          </p:cNvPr>
          <p:cNvSpPr>
            <a:spLocks noGrp="1"/>
          </p:cNvSpPr>
          <p:nvPr>
            <p:ph type="title"/>
          </p:nvPr>
        </p:nvSpPr>
        <p:spPr/>
        <p:txBody>
          <a:bodyPr/>
          <a:lstStyle/>
          <a:p>
            <a:r>
              <a:rPr lang="en-US"/>
              <a:t>Roadmap</a:t>
            </a:r>
          </a:p>
        </p:txBody>
      </p:sp>
      <p:sp>
        <p:nvSpPr>
          <p:cNvPr id="3" name="Content Placeholder 2">
            <a:extLst>
              <a:ext uri="{FF2B5EF4-FFF2-40B4-BE49-F238E27FC236}">
                <a16:creationId xmlns:a16="http://schemas.microsoft.com/office/drawing/2014/main" id="{5B430675-2D78-C0F7-19E3-54A80C53AE9C}"/>
              </a:ext>
            </a:extLst>
          </p:cNvPr>
          <p:cNvSpPr>
            <a:spLocks noGrp="1"/>
          </p:cNvSpPr>
          <p:nvPr>
            <p:ph idx="1"/>
          </p:nvPr>
        </p:nvSpPr>
        <p:spPr>
          <a:xfrm>
            <a:off x="483009" y="2005012"/>
            <a:ext cx="11225981" cy="4351338"/>
          </a:xfrm>
        </p:spPr>
        <p:txBody>
          <a:bodyPr>
            <a:normAutofit/>
          </a:bodyPr>
          <a:lstStyle/>
          <a:p>
            <a:r>
              <a:rPr lang="en-US" sz="2400" b="1" dirty="0"/>
              <a:t>Background: </a:t>
            </a:r>
            <a:r>
              <a:rPr lang="en-US" sz="2400" dirty="0"/>
              <a:t>Memory Consistency Models (MCMs)</a:t>
            </a:r>
          </a:p>
          <a:p>
            <a:r>
              <a:rPr lang="en-US" sz="2400" b="1" dirty="0"/>
              <a:t>Leakage Containment Models (LCMs): </a:t>
            </a:r>
            <a:r>
              <a:rPr lang="en-US" sz="2400" dirty="0"/>
              <a:t>Modeling Microarchitectural Leakage</a:t>
            </a:r>
            <a:endParaRPr lang="en-US" sz="2400" b="1" dirty="0"/>
          </a:p>
          <a:p>
            <a:r>
              <a:rPr lang="en-US" sz="2400" b="1" dirty="0">
                <a:solidFill>
                  <a:srgbClr val="FF7E7A"/>
                </a:solidFill>
              </a:rPr>
              <a:t>Clou: </a:t>
            </a:r>
            <a:r>
              <a:rPr lang="en-US" sz="2400" dirty="0">
                <a:solidFill>
                  <a:srgbClr val="FF7E7A"/>
                </a:solidFill>
              </a:rPr>
              <a:t>Detecting and Mitigating Microarchitectural Leakage in Programs</a:t>
            </a:r>
            <a:endParaRPr lang="en-US" sz="2400" b="1" dirty="0">
              <a:solidFill>
                <a:srgbClr val="FF7E7A"/>
              </a:solidFill>
            </a:endParaRPr>
          </a:p>
        </p:txBody>
      </p:sp>
      <p:sp>
        <p:nvSpPr>
          <p:cNvPr id="5" name="Slide Number Placeholder 4">
            <a:extLst>
              <a:ext uri="{FF2B5EF4-FFF2-40B4-BE49-F238E27FC236}">
                <a16:creationId xmlns:a16="http://schemas.microsoft.com/office/drawing/2014/main" id="{E8A6403E-6EDB-08C4-8956-615CFC45F340}"/>
              </a:ext>
            </a:extLst>
          </p:cNvPr>
          <p:cNvSpPr>
            <a:spLocks noGrp="1"/>
          </p:cNvSpPr>
          <p:nvPr>
            <p:ph type="sldNum" sz="quarter" idx="12"/>
          </p:nvPr>
        </p:nvSpPr>
        <p:spPr/>
        <p:txBody>
          <a:bodyPr/>
          <a:lstStyle/>
          <a:p>
            <a:fld id="{C4525E55-99CE-D54F-9679-4F00051112D4}" type="slidenum">
              <a:rPr lang="en-US" smtClean="0"/>
              <a:t>24</a:t>
            </a:fld>
            <a:endParaRPr lang="en-US"/>
          </a:p>
        </p:txBody>
      </p:sp>
    </p:spTree>
    <p:extLst>
      <p:ext uri="{BB962C8B-B14F-4D97-AF65-F5344CB8AC3E}">
        <p14:creationId xmlns:p14="http://schemas.microsoft.com/office/powerpoint/2010/main" val="1745618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23C9-4DB5-2933-E471-62938254CAB6}"/>
              </a:ext>
            </a:extLst>
          </p:cNvPr>
          <p:cNvSpPr>
            <a:spLocks noGrp="1"/>
          </p:cNvSpPr>
          <p:nvPr>
            <p:ph type="title"/>
          </p:nvPr>
        </p:nvSpPr>
        <p:spPr/>
        <p:txBody>
          <a:bodyPr>
            <a:normAutofit/>
          </a:bodyPr>
          <a:lstStyle/>
          <a:p>
            <a:r>
              <a:rPr lang="en-US"/>
              <a:t>Clou: detecting and and mitigating speculative leakage with LCMs</a:t>
            </a:r>
          </a:p>
        </p:txBody>
      </p:sp>
      <p:sp>
        <p:nvSpPr>
          <p:cNvPr id="6" name="{}…">
            <a:extLst>
              <a:ext uri="{FF2B5EF4-FFF2-40B4-BE49-F238E27FC236}">
                <a16:creationId xmlns:a16="http://schemas.microsoft.com/office/drawing/2014/main" id="{19ECFE94-C597-667C-2A96-44C2CDAEA086}"/>
              </a:ext>
            </a:extLst>
          </p:cNvPr>
          <p:cNvSpPr/>
          <p:nvPr/>
        </p:nvSpPr>
        <p:spPr>
          <a:xfrm>
            <a:off x="326429" y="3833725"/>
            <a:ext cx="879695" cy="699517"/>
          </a:xfrm>
          <a:prstGeom prst="ellipse">
            <a:avLst/>
          </a:prstGeom>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algn="ctr" defTabSz="412750" hangingPunct="0">
              <a:defRPr sz="3200" b="0">
                <a:latin typeface="Menlo Regular"/>
                <a:ea typeface="Menlo Regular"/>
                <a:cs typeface="Menlo Regular"/>
                <a:sym typeface="Menlo Regular"/>
              </a:defRPr>
            </a:pPr>
            <a:r>
              <a:rPr sz="1400" kern="0">
                <a:solidFill>
                  <a:srgbClr val="000000"/>
                </a:solidFill>
                <a:latin typeface="Gill Sans" panose="020B0502020104020203" pitchFamily="34" charset="-79"/>
                <a:ea typeface="Menlo Regular"/>
                <a:cs typeface="Gill Sans" panose="020B0502020104020203" pitchFamily="34" charset="-79"/>
                <a:sym typeface="Menlo Regular"/>
              </a:rPr>
              <a:t>{}</a:t>
            </a:r>
          </a:p>
          <a:p>
            <a:pPr algn="ctr" defTabSz="412750" hangingPunct="0">
              <a:defRPr sz="2500" b="0"/>
            </a:pPr>
            <a:r>
              <a:rPr sz="1400" kern="0">
                <a:solidFill>
                  <a:srgbClr val="000000"/>
                </a:solidFill>
                <a:latin typeface="Gill Sans" panose="020B0502020104020203" pitchFamily="34" charset="-79"/>
                <a:ea typeface="Helvetica Neue"/>
                <a:cs typeface="Gill Sans" panose="020B0502020104020203" pitchFamily="34" charset="-79"/>
                <a:sym typeface="Helvetica Neue"/>
              </a:rPr>
              <a:t>source</a:t>
            </a:r>
          </a:p>
        </p:txBody>
      </p:sp>
      <p:sp>
        <p:nvSpPr>
          <p:cNvPr id="7" name="symbolic abstract event graph">
            <a:extLst>
              <a:ext uri="{FF2B5EF4-FFF2-40B4-BE49-F238E27FC236}">
                <a16:creationId xmlns:a16="http://schemas.microsoft.com/office/drawing/2014/main" id="{EC364A95-5AA6-D4A3-A4E4-306E11082348}"/>
              </a:ext>
            </a:extLst>
          </p:cNvPr>
          <p:cNvSpPr/>
          <p:nvPr/>
        </p:nvSpPr>
        <p:spPr>
          <a:xfrm>
            <a:off x="3459939" y="3532748"/>
            <a:ext cx="1114395" cy="1301471"/>
          </a:xfrm>
          <a:prstGeom prst="roundRect">
            <a:avLst>
              <a:gd name="adj" fmla="val 5401"/>
            </a:avLst>
          </a:prstGeom>
          <a:solidFill>
            <a:srgbClr val="D5D5D5"/>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algn="ctr" defTabSz="412750" hangingPunct="0">
              <a:defRPr sz="2500" b="0"/>
            </a:pPr>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sz="2500" b="0"/>
            </a:pPr>
            <a:endParaRPr lang="en-US"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sz="2500" b="0"/>
            </a:pPr>
            <a:r>
              <a:rPr sz="1400" kern="0">
                <a:solidFill>
                  <a:srgbClr val="000000"/>
                </a:solidFill>
                <a:latin typeface="Gill Sans" panose="020B0502020104020203" pitchFamily="34" charset="-79"/>
                <a:ea typeface="Helvetica Neue"/>
                <a:cs typeface="Gill Sans" panose="020B0502020104020203" pitchFamily="34" charset="-79"/>
                <a:sym typeface="Helvetica Neue"/>
              </a:rPr>
              <a:t>symbolic abstract event graph</a:t>
            </a:r>
          </a:p>
        </p:txBody>
      </p:sp>
      <p:pic>
        <p:nvPicPr>
          <p:cNvPr id="8" name="Image" descr="Image">
            <a:extLst>
              <a:ext uri="{FF2B5EF4-FFF2-40B4-BE49-F238E27FC236}">
                <a16:creationId xmlns:a16="http://schemas.microsoft.com/office/drawing/2014/main" id="{624AFC83-F2E1-E632-0EE1-13ADAD67DBF7}"/>
              </a:ext>
            </a:extLst>
          </p:cNvPr>
          <p:cNvPicPr>
            <a:picLocks noChangeAspect="1"/>
          </p:cNvPicPr>
          <p:nvPr/>
        </p:nvPicPr>
        <p:blipFill>
          <a:blip r:embed="rId4"/>
          <a:stretch>
            <a:fillRect/>
          </a:stretch>
        </p:blipFill>
        <p:spPr>
          <a:xfrm>
            <a:off x="3728633" y="3555965"/>
            <a:ext cx="578803" cy="578803"/>
          </a:xfrm>
          <a:prstGeom prst="rect">
            <a:avLst/>
          </a:prstGeom>
          <a:ln w="12700">
            <a:miter lim="400000"/>
          </a:ln>
        </p:spPr>
      </p:pic>
      <p:sp>
        <p:nvSpPr>
          <p:cNvPr id="9" name="leakage detection engine">
            <a:extLst>
              <a:ext uri="{FF2B5EF4-FFF2-40B4-BE49-F238E27FC236}">
                <a16:creationId xmlns:a16="http://schemas.microsoft.com/office/drawing/2014/main" id="{4B39B23A-677E-4592-5A8E-DBE7F7CB688C}"/>
              </a:ext>
            </a:extLst>
          </p:cNvPr>
          <p:cNvSpPr/>
          <p:nvPr/>
        </p:nvSpPr>
        <p:spPr>
          <a:xfrm>
            <a:off x="5459740" y="3510540"/>
            <a:ext cx="942023" cy="1301472"/>
          </a:xfrm>
          <a:prstGeom prst="roundRect">
            <a:avLst>
              <a:gd name="adj" fmla="val 13783"/>
            </a:avLst>
          </a:prstGeom>
          <a:solidFill>
            <a:srgbClr val="D5D5D5"/>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algn="ctr" defTabSz="412750" hangingPunct="0">
              <a:defRPr sz="2500" b="0"/>
            </a:pPr>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sz="2500" b="0"/>
            </a:pPr>
            <a:endParaRPr lang="en-US"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sz="2500" b="0"/>
            </a:pPr>
            <a:r>
              <a:rPr sz="1400" kern="0">
                <a:solidFill>
                  <a:srgbClr val="000000"/>
                </a:solidFill>
                <a:latin typeface="Gill Sans" panose="020B0502020104020203" pitchFamily="34" charset="-79"/>
                <a:ea typeface="Helvetica Neue"/>
                <a:cs typeface="Gill Sans" panose="020B0502020104020203" pitchFamily="34" charset="-79"/>
                <a:sym typeface="Helvetica Neue"/>
              </a:rPr>
              <a:t>leakage detection engine</a:t>
            </a:r>
          </a:p>
        </p:txBody>
      </p:sp>
      <p:pic>
        <p:nvPicPr>
          <p:cNvPr id="10" name="Image" descr="Image">
            <a:extLst>
              <a:ext uri="{FF2B5EF4-FFF2-40B4-BE49-F238E27FC236}">
                <a16:creationId xmlns:a16="http://schemas.microsoft.com/office/drawing/2014/main" id="{7C92206E-CF5B-D453-6FA5-EF17A3C90667}"/>
              </a:ext>
            </a:extLst>
          </p:cNvPr>
          <p:cNvPicPr>
            <a:picLocks noChangeAspect="1"/>
          </p:cNvPicPr>
          <p:nvPr/>
        </p:nvPicPr>
        <p:blipFill>
          <a:blip r:embed="rId5"/>
          <a:stretch>
            <a:fillRect/>
          </a:stretch>
        </p:blipFill>
        <p:spPr>
          <a:xfrm>
            <a:off x="5701128" y="3544323"/>
            <a:ext cx="457201" cy="463551"/>
          </a:xfrm>
          <a:prstGeom prst="rect">
            <a:avLst/>
          </a:prstGeom>
          <a:ln w="12700">
            <a:miter lim="400000"/>
          </a:ln>
        </p:spPr>
      </p:pic>
      <p:sp>
        <p:nvSpPr>
          <p:cNvPr id="11" name="LLVM-IR">
            <a:extLst>
              <a:ext uri="{FF2B5EF4-FFF2-40B4-BE49-F238E27FC236}">
                <a16:creationId xmlns:a16="http://schemas.microsoft.com/office/drawing/2014/main" id="{D7A9046C-CE26-E33E-B008-9B8B4706597E}"/>
              </a:ext>
            </a:extLst>
          </p:cNvPr>
          <p:cNvSpPr/>
          <p:nvPr/>
        </p:nvSpPr>
        <p:spPr>
          <a:xfrm>
            <a:off x="1862020" y="3845367"/>
            <a:ext cx="942023" cy="635001"/>
          </a:xfrm>
          <a:prstGeom prst="roundRect">
            <a:avLst>
              <a:gd name="adj" fmla="val 15000"/>
            </a:avLst>
          </a:prstGeom>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3200" b="0"/>
            </a:lvl1pPr>
          </a:lstStyle>
          <a:p>
            <a:pPr algn="ctr" defTabSz="412750" hangingPunct="0"/>
            <a:r>
              <a:rPr sz="1400" kern="0">
                <a:solidFill>
                  <a:srgbClr val="000000"/>
                </a:solidFill>
                <a:latin typeface="Gill Sans" panose="020B0502020104020203" pitchFamily="34" charset="-79"/>
                <a:ea typeface="Helvetica Neue"/>
                <a:cs typeface="Gill Sans" panose="020B0502020104020203" pitchFamily="34" charset="-79"/>
                <a:sym typeface="Helvetica Neue"/>
              </a:rPr>
              <a:t>LLVM-IR</a:t>
            </a:r>
          </a:p>
        </p:txBody>
      </p:sp>
      <p:sp>
        <p:nvSpPr>
          <p:cNvPr id="12" name="clang">
            <a:extLst>
              <a:ext uri="{FF2B5EF4-FFF2-40B4-BE49-F238E27FC236}">
                <a16:creationId xmlns:a16="http://schemas.microsoft.com/office/drawing/2014/main" id="{792E8725-984C-85A1-C4A6-073213092DED}"/>
              </a:ext>
            </a:extLst>
          </p:cNvPr>
          <p:cNvSpPr txBox="1"/>
          <p:nvPr/>
        </p:nvSpPr>
        <p:spPr>
          <a:xfrm>
            <a:off x="1289686" y="4335472"/>
            <a:ext cx="413575"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0">
                <a:latin typeface="Menlo Regular"/>
                <a:ea typeface="Menlo Regular"/>
                <a:cs typeface="Menlo Regular"/>
                <a:sym typeface="Menlo Regular"/>
              </a:defRPr>
            </a:lvl1pPr>
          </a:lstStyle>
          <a:p>
            <a:pPr algn="ctr" defTabSz="412750" hangingPunct="0"/>
            <a:r>
              <a:rPr sz="1400" kern="0">
                <a:solidFill>
                  <a:srgbClr val="000000"/>
                </a:solidFill>
                <a:latin typeface="Gill Sans" panose="020B0502020104020203" pitchFamily="34" charset="-79"/>
                <a:cs typeface="Gill Sans" panose="020B0502020104020203" pitchFamily="34" charset="-79"/>
              </a:rPr>
              <a:t>clang</a:t>
            </a:r>
          </a:p>
        </p:txBody>
      </p:sp>
      <p:sp>
        <p:nvSpPr>
          <p:cNvPr id="13" name="Line">
            <a:extLst>
              <a:ext uri="{FF2B5EF4-FFF2-40B4-BE49-F238E27FC236}">
                <a16:creationId xmlns:a16="http://schemas.microsoft.com/office/drawing/2014/main" id="{1AC5A126-D569-6891-0672-4E34E9DD6754}"/>
              </a:ext>
            </a:extLst>
          </p:cNvPr>
          <p:cNvSpPr/>
          <p:nvPr/>
        </p:nvSpPr>
        <p:spPr>
          <a:xfrm flipV="1">
            <a:off x="6393070" y="2984330"/>
            <a:ext cx="929026" cy="575580"/>
          </a:xfrm>
          <a:prstGeom prst="line">
            <a:avLst/>
          </a:prstGeom>
          <a:ln w="38100">
            <a:solidFill>
              <a:srgbClr val="000000"/>
            </a:solidFill>
            <a:miter lim="400000"/>
            <a:tailEnd type="triangle"/>
          </a:ln>
        </p:spPr>
        <p:txBody>
          <a:bodyPr lIns="25400" tIns="25400" rIns="25400" bIns="25400" anchor="ctr"/>
          <a:lstStyle/>
          <a:p>
            <a:pPr algn="ctr" defTabSz="412750" hangingPunct="0"/>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14" name="Line">
            <a:extLst>
              <a:ext uri="{FF2B5EF4-FFF2-40B4-BE49-F238E27FC236}">
                <a16:creationId xmlns:a16="http://schemas.microsoft.com/office/drawing/2014/main" id="{9F81602C-FCA0-063E-DD36-D956D3C510E2}"/>
              </a:ext>
            </a:extLst>
          </p:cNvPr>
          <p:cNvSpPr/>
          <p:nvPr/>
        </p:nvSpPr>
        <p:spPr>
          <a:xfrm>
            <a:off x="6415471" y="4436354"/>
            <a:ext cx="843973" cy="606262"/>
          </a:xfrm>
          <a:prstGeom prst="line">
            <a:avLst/>
          </a:prstGeom>
          <a:ln w="38100">
            <a:solidFill>
              <a:srgbClr val="000000"/>
            </a:solidFill>
            <a:miter lim="400000"/>
            <a:tailEnd type="triangle"/>
          </a:ln>
        </p:spPr>
        <p:txBody>
          <a:bodyPr lIns="25400" tIns="25400" rIns="25400" bIns="25400" anchor="ctr"/>
          <a:lstStyle/>
          <a:p>
            <a:pPr algn="ctr" defTabSz="412750" hangingPunct="0"/>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15" name="SMT solver">
            <a:extLst>
              <a:ext uri="{FF2B5EF4-FFF2-40B4-BE49-F238E27FC236}">
                <a16:creationId xmlns:a16="http://schemas.microsoft.com/office/drawing/2014/main" id="{B3478FE8-5196-BE6E-B3CD-DCCD32FE7EFC}"/>
              </a:ext>
            </a:extLst>
          </p:cNvPr>
          <p:cNvSpPr/>
          <p:nvPr/>
        </p:nvSpPr>
        <p:spPr>
          <a:xfrm>
            <a:off x="5396183" y="5399351"/>
            <a:ext cx="1069137" cy="836933"/>
          </a:xfrm>
          <a:prstGeom prst="roundRect">
            <a:avLst>
              <a:gd name="adj" fmla="val 14446"/>
            </a:avLst>
          </a:prstGeom>
          <a:solidFill>
            <a:srgbClr val="D5D5D5"/>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algn="ctr" defTabSz="412750" hangingPunct="0">
              <a:defRPr sz="3200" b="0"/>
            </a:pPr>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sz="2500" b="0"/>
            </a:pPr>
            <a:endParaRPr lang="en-US"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sz="2500" b="0"/>
            </a:pPr>
            <a:r>
              <a:rPr sz="1400" kern="0">
                <a:solidFill>
                  <a:srgbClr val="000000"/>
                </a:solidFill>
                <a:latin typeface="Gill Sans" panose="020B0502020104020203" pitchFamily="34" charset="-79"/>
                <a:ea typeface="Helvetica Neue"/>
                <a:cs typeface="Gill Sans" panose="020B0502020104020203" pitchFamily="34" charset="-79"/>
                <a:sym typeface="Helvetica Neue"/>
              </a:rPr>
              <a:t>SMT solver</a:t>
            </a:r>
          </a:p>
        </p:txBody>
      </p:sp>
      <p:pic>
        <p:nvPicPr>
          <p:cNvPr id="16" name="Image" descr="Image">
            <a:extLst>
              <a:ext uri="{FF2B5EF4-FFF2-40B4-BE49-F238E27FC236}">
                <a16:creationId xmlns:a16="http://schemas.microsoft.com/office/drawing/2014/main" id="{FEAF920E-DFE4-674B-4D67-6C910AB60806}"/>
              </a:ext>
            </a:extLst>
          </p:cNvPr>
          <p:cNvPicPr>
            <a:picLocks noChangeAspect="1"/>
          </p:cNvPicPr>
          <p:nvPr/>
        </p:nvPicPr>
        <p:blipFill>
          <a:blip r:embed="rId6"/>
          <a:stretch>
            <a:fillRect/>
          </a:stretch>
        </p:blipFill>
        <p:spPr>
          <a:xfrm>
            <a:off x="5702150" y="5468961"/>
            <a:ext cx="457201" cy="457201"/>
          </a:xfrm>
          <a:prstGeom prst="rect">
            <a:avLst/>
          </a:prstGeom>
          <a:ln w="12700">
            <a:miter lim="400000"/>
          </a:ln>
        </p:spPr>
      </p:pic>
      <p:sp>
        <p:nvSpPr>
          <p:cNvPr id="17" name="Line">
            <a:extLst>
              <a:ext uri="{FF2B5EF4-FFF2-40B4-BE49-F238E27FC236}">
                <a16:creationId xmlns:a16="http://schemas.microsoft.com/office/drawing/2014/main" id="{6B650B49-C899-D92B-EF29-038BB15643D3}"/>
              </a:ext>
            </a:extLst>
          </p:cNvPr>
          <p:cNvSpPr/>
          <p:nvPr/>
        </p:nvSpPr>
        <p:spPr>
          <a:xfrm>
            <a:off x="5930751" y="4816171"/>
            <a:ext cx="1" cy="578594"/>
          </a:xfrm>
          <a:prstGeom prst="line">
            <a:avLst/>
          </a:prstGeom>
          <a:ln w="38100">
            <a:solidFill>
              <a:srgbClr val="000000"/>
            </a:solidFill>
            <a:miter lim="400000"/>
            <a:headEnd type="triangle"/>
            <a:tailEnd type="triangle"/>
          </a:ln>
        </p:spPr>
        <p:txBody>
          <a:bodyPr lIns="25400" tIns="25400" rIns="25400" bIns="25400" anchor="ctr"/>
          <a:lstStyle/>
          <a:p>
            <a:pPr algn="ctr" defTabSz="412750" hangingPunct="0"/>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18" name="Arrow">
            <a:extLst>
              <a:ext uri="{FF2B5EF4-FFF2-40B4-BE49-F238E27FC236}">
                <a16:creationId xmlns:a16="http://schemas.microsoft.com/office/drawing/2014/main" id="{B3352169-06EF-867A-1371-D2487D52CB3E}"/>
              </a:ext>
            </a:extLst>
          </p:cNvPr>
          <p:cNvSpPr/>
          <p:nvPr/>
        </p:nvSpPr>
        <p:spPr>
          <a:xfrm>
            <a:off x="2810415" y="4037554"/>
            <a:ext cx="626164" cy="250626"/>
          </a:xfrm>
          <a:prstGeom prst="rightArrow">
            <a:avLst>
              <a:gd name="adj1" fmla="val 32000"/>
              <a:gd name="adj2" fmla="val 97744"/>
            </a:avLst>
          </a:prstGeom>
          <a:ln w="50800">
            <a:solidFill>
              <a:srgbClr val="000000"/>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400" kern="0">
              <a:solidFill>
                <a:srgbClr val="FFFFFF"/>
              </a:solidFill>
              <a:latin typeface="Gill Sans" panose="020B0502020104020203" pitchFamily="34" charset="-79"/>
              <a:ea typeface="Helvetica Neue Medium"/>
              <a:cs typeface="Gill Sans" panose="020B0502020104020203" pitchFamily="34" charset="-79"/>
              <a:sym typeface="Helvetica Neue Medium"/>
            </a:endParaRPr>
          </a:p>
        </p:txBody>
      </p:sp>
      <p:sp>
        <p:nvSpPr>
          <p:cNvPr id="19" name="Arrow">
            <a:extLst>
              <a:ext uri="{FF2B5EF4-FFF2-40B4-BE49-F238E27FC236}">
                <a16:creationId xmlns:a16="http://schemas.microsoft.com/office/drawing/2014/main" id="{294CBB1B-684D-3110-3866-5A40F69BC462}"/>
              </a:ext>
            </a:extLst>
          </p:cNvPr>
          <p:cNvSpPr/>
          <p:nvPr/>
        </p:nvSpPr>
        <p:spPr>
          <a:xfrm>
            <a:off x="4587370" y="4058171"/>
            <a:ext cx="866511" cy="250626"/>
          </a:xfrm>
          <a:prstGeom prst="rightArrow">
            <a:avLst>
              <a:gd name="adj1" fmla="val 32000"/>
              <a:gd name="adj2" fmla="val 97744"/>
            </a:avLst>
          </a:prstGeom>
          <a:solidFill>
            <a:srgbClr val="D5D5D5"/>
          </a:solidFill>
          <a:ln w="50800">
            <a:solidFill>
              <a:srgbClr val="000000"/>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400" kern="0">
              <a:solidFill>
                <a:srgbClr val="FFFFFF"/>
              </a:solidFill>
              <a:latin typeface="Gill Sans" panose="020B0502020104020203" pitchFamily="34" charset="-79"/>
              <a:ea typeface="Helvetica Neue Medium"/>
              <a:cs typeface="Gill Sans" panose="020B0502020104020203" pitchFamily="34" charset="-79"/>
              <a:sym typeface="Helvetica Neue Medium"/>
            </a:endParaRPr>
          </a:p>
        </p:txBody>
      </p:sp>
      <p:sp>
        <p:nvSpPr>
          <p:cNvPr id="20" name="configuration parameters">
            <a:extLst>
              <a:ext uri="{FF2B5EF4-FFF2-40B4-BE49-F238E27FC236}">
                <a16:creationId xmlns:a16="http://schemas.microsoft.com/office/drawing/2014/main" id="{945F461B-86A7-8D9B-E228-638EA3AD37EB}"/>
              </a:ext>
            </a:extLst>
          </p:cNvPr>
          <p:cNvSpPr/>
          <p:nvPr/>
        </p:nvSpPr>
        <p:spPr>
          <a:xfrm>
            <a:off x="3490648" y="1729304"/>
            <a:ext cx="1069137" cy="1227318"/>
          </a:xfrm>
          <a:prstGeom prst="roundRect">
            <a:avLst>
              <a:gd name="adj" fmla="val 9586"/>
            </a:avLst>
          </a:prstGeom>
          <a:solidFill>
            <a:srgbClr val="D5D5D5"/>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2500" b="0"/>
            </a:lvl1pPr>
          </a:lstStyle>
          <a:p>
            <a:pPr algn="ctr" defTabSz="412750" hangingPunct="0"/>
            <a:r>
              <a:rPr sz="1400" kern="0">
                <a:solidFill>
                  <a:srgbClr val="000000"/>
                </a:solidFill>
                <a:latin typeface="Gill Sans" panose="020B0502020104020203" pitchFamily="34" charset="-79"/>
                <a:ea typeface="Helvetica Neue"/>
                <a:cs typeface="Gill Sans" panose="020B0502020104020203" pitchFamily="34" charset="-79"/>
                <a:sym typeface="Helvetica Neue"/>
              </a:rPr>
              <a:t> </a:t>
            </a:r>
            <a:endParaRPr lang="en-US"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r>
              <a:rPr sz="1400" kern="0">
                <a:solidFill>
                  <a:srgbClr val="000000"/>
                </a:solidFill>
                <a:latin typeface="Gill Sans" panose="020B0502020104020203" pitchFamily="34" charset="-79"/>
                <a:ea typeface="Helvetica Neue"/>
                <a:cs typeface="Gill Sans" panose="020B0502020104020203" pitchFamily="34" charset="-79"/>
                <a:sym typeface="Helvetica Neue"/>
              </a:rPr>
              <a:t>configuration parameters</a:t>
            </a:r>
          </a:p>
        </p:txBody>
      </p:sp>
      <p:pic>
        <p:nvPicPr>
          <p:cNvPr id="21" name="Image" descr="Image">
            <a:extLst>
              <a:ext uri="{FF2B5EF4-FFF2-40B4-BE49-F238E27FC236}">
                <a16:creationId xmlns:a16="http://schemas.microsoft.com/office/drawing/2014/main" id="{2767DE5D-E274-100E-F396-AFF18EB9D629}"/>
              </a:ext>
            </a:extLst>
          </p:cNvPr>
          <p:cNvPicPr>
            <a:picLocks noChangeAspect="1"/>
          </p:cNvPicPr>
          <p:nvPr/>
        </p:nvPicPr>
        <p:blipFill>
          <a:blip r:embed="rId7"/>
          <a:stretch>
            <a:fillRect/>
          </a:stretch>
        </p:blipFill>
        <p:spPr>
          <a:xfrm>
            <a:off x="3743182" y="1785688"/>
            <a:ext cx="457201" cy="457201"/>
          </a:xfrm>
          <a:prstGeom prst="rect">
            <a:avLst/>
          </a:prstGeom>
          <a:ln w="12700">
            <a:miter lim="400000"/>
          </a:ln>
        </p:spPr>
      </p:pic>
      <p:sp>
        <p:nvSpPr>
          <p:cNvPr id="22" name="witness executions">
            <a:extLst>
              <a:ext uri="{FF2B5EF4-FFF2-40B4-BE49-F238E27FC236}">
                <a16:creationId xmlns:a16="http://schemas.microsoft.com/office/drawing/2014/main" id="{F2D32D75-CB01-CF21-1086-F2739BB96B3A}"/>
              </a:ext>
            </a:extLst>
          </p:cNvPr>
          <p:cNvSpPr/>
          <p:nvPr/>
        </p:nvSpPr>
        <p:spPr>
          <a:xfrm>
            <a:off x="7125395" y="2327039"/>
            <a:ext cx="1327087" cy="776606"/>
          </a:xfrm>
          <a:prstGeom prst="ellipse">
            <a:avLst/>
          </a:prstGeom>
          <a:solidFill>
            <a:srgbClr val="D5D5D5"/>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3200" b="0"/>
            </a:lvl1pPr>
          </a:lstStyle>
          <a:p>
            <a:pPr algn="ctr" defTabSz="412750" hangingPunct="0"/>
            <a:r>
              <a:rPr sz="1400" kern="0">
                <a:solidFill>
                  <a:srgbClr val="000000"/>
                </a:solidFill>
                <a:latin typeface="Gill Sans" panose="020B0502020104020203" pitchFamily="34" charset="-79"/>
                <a:ea typeface="Helvetica Neue"/>
                <a:cs typeface="Gill Sans" panose="020B0502020104020203" pitchFamily="34" charset="-79"/>
                <a:sym typeface="Helvetica Neue"/>
              </a:rPr>
              <a:t>witness executions</a:t>
            </a:r>
          </a:p>
        </p:txBody>
      </p:sp>
      <p:sp>
        <p:nvSpPr>
          <p:cNvPr id="23" name="set of transmitters">
            <a:extLst>
              <a:ext uri="{FF2B5EF4-FFF2-40B4-BE49-F238E27FC236}">
                <a16:creationId xmlns:a16="http://schemas.microsoft.com/office/drawing/2014/main" id="{BC45A0D5-52D8-9E7E-8CC1-7C6DE390B511}"/>
              </a:ext>
            </a:extLst>
          </p:cNvPr>
          <p:cNvSpPr/>
          <p:nvPr/>
        </p:nvSpPr>
        <p:spPr>
          <a:xfrm>
            <a:off x="7197125" y="4891705"/>
            <a:ext cx="1650059" cy="836933"/>
          </a:xfrm>
          <a:prstGeom prst="ellipse">
            <a:avLst/>
          </a:prstGeom>
          <a:solidFill>
            <a:srgbClr val="D5D5D5"/>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3200" b="0"/>
            </a:lvl1pPr>
          </a:lstStyle>
          <a:p>
            <a:pPr algn="ctr" defTabSz="412750" hangingPunct="0"/>
            <a:r>
              <a:rPr sz="1400" kern="0">
                <a:solidFill>
                  <a:srgbClr val="000000"/>
                </a:solidFill>
                <a:latin typeface="Gill Sans" panose="020B0502020104020203" pitchFamily="34" charset="-79"/>
                <a:ea typeface="Helvetica Neue"/>
                <a:cs typeface="Gill Sans" panose="020B0502020104020203" pitchFamily="34" charset="-79"/>
                <a:sym typeface="Helvetica Neue"/>
              </a:rPr>
              <a:t>set of transmitters</a:t>
            </a:r>
          </a:p>
        </p:txBody>
      </p:sp>
      <p:sp>
        <p:nvSpPr>
          <p:cNvPr id="24" name="Line">
            <a:extLst>
              <a:ext uri="{FF2B5EF4-FFF2-40B4-BE49-F238E27FC236}">
                <a16:creationId xmlns:a16="http://schemas.microsoft.com/office/drawing/2014/main" id="{CA01EDBE-5059-2328-421E-52C5D6A69299}"/>
              </a:ext>
            </a:extLst>
          </p:cNvPr>
          <p:cNvSpPr/>
          <p:nvPr/>
        </p:nvSpPr>
        <p:spPr>
          <a:xfrm>
            <a:off x="4025217" y="2958725"/>
            <a:ext cx="1" cy="578594"/>
          </a:xfrm>
          <a:prstGeom prst="line">
            <a:avLst/>
          </a:prstGeom>
          <a:ln w="38100">
            <a:solidFill>
              <a:srgbClr val="000000"/>
            </a:solidFill>
            <a:miter lim="400000"/>
            <a:tailEnd type="triangle"/>
          </a:ln>
        </p:spPr>
        <p:txBody>
          <a:bodyPr lIns="25400" tIns="25400" rIns="25400" bIns="25400" anchor="ctr"/>
          <a:lstStyle/>
          <a:p>
            <a:pPr algn="ctr" defTabSz="412750" hangingPunct="0"/>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25" name="fence insertion">
            <a:extLst>
              <a:ext uri="{FF2B5EF4-FFF2-40B4-BE49-F238E27FC236}">
                <a16:creationId xmlns:a16="http://schemas.microsoft.com/office/drawing/2014/main" id="{0E682BA1-C464-24B7-FD57-1991214363B2}"/>
              </a:ext>
            </a:extLst>
          </p:cNvPr>
          <p:cNvSpPr/>
          <p:nvPr/>
        </p:nvSpPr>
        <p:spPr>
          <a:xfrm>
            <a:off x="7206037" y="3589111"/>
            <a:ext cx="875348" cy="1008502"/>
          </a:xfrm>
          <a:prstGeom prst="roundRect">
            <a:avLst>
              <a:gd name="adj" fmla="val 13243"/>
            </a:avLst>
          </a:prstGeom>
          <a:solidFill>
            <a:srgbClr val="D5D5D5"/>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algn="ctr" defTabSz="412750" hangingPunct="0">
              <a:defRPr sz="2500" b="0"/>
            </a:pPr>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sz="2500" b="0"/>
            </a:pPr>
            <a:r>
              <a:rPr sz="1400" kern="0">
                <a:solidFill>
                  <a:srgbClr val="000000"/>
                </a:solidFill>
                <a:latin typeface="Gill Sans" panose="020B0502020104020203" pitchFamily="34" charset="-79"/>
                <a:ea typeface="Helvetica Neue"/>
                <a:cs typeface="Gill Sans" panose="020B0502020104020203" pitchFamily="34" charset="-79"/>
                <a:sym typeface="Helvetica Neue"/>
              </a:rPr>
              <a:t>fence insertion</a:t>
            </a:r>
          </a:p>
        </p:txBody>
      </p:sp>
      <p:pic>
        <p:nvPicPr>
          <p:cNvPr id="26" name="Image" descr="Image">
            <a:extLst>
              <a:ext uri="{FF2B5EF4-FFF2-40B4-BE49-F238E27FC236}">
                <a16:creationId xmlns:a16="http://schemas.microsoft.com/office/drawing/2014/main" id="{CFED4492-5992-A8A6-1C26-A0BAA7E258F9}"/>
              </a:ext>
            </a:extLst>
          </p:cNvPr>
          <p:cNvPicPr>
            <a:picLocks noChangeAspect="1"/>
          </p:cNvPicPr>
          <p:nvPr/>
        </p:nvPicPr>
        <p:blipFill>
          <a:blip r:embed="rId8"/>
          <a:stretch>
            <a:fillRect/>
          </a:stretch>
        </p:blipFill>
        <p:spPr>
          <a:xfrm>
            <a:off x="7408051" y="3589111"/>
            <a:ext cx="457201" cy="457201"/>
          </a:xfrm>
          <a:prstGeom prst="rect">
            <a:avLst/>
          </a:prstGeom>
          <a:ln w="12700">
            <a:miter lim="400000"/>
          </a:ln>
        </p:spPr>
      </p:pic>
      <p:sp>
        <p:nvSpPr>
          <p:cNvPr id="27" name="Arrow">
            <a:extLst>
              <a:ext uri="{FF2B5EF4-FFF2-40B4-BE49-F238E27FC236}">
                <a16:creationId xmlns:a16="http://schemas.microsoft.com/office/drawing/2014/main" id="{FE1C4B00-CE3C-8E3B-6DF2-85160DDE96E0}"/>
              </a:ext>
            </a:extLst>
          </p:cNvPr>
          <p:cNvSpPr/>
          <p:nvPr/>
        </p:nvSpPr>
        <p:spPr>
          <a:xfrm>
            <a:off x="6416155" y="4023433"/>
            <a:ext cx="755353" cy="250626"/>
          </a:xfrm>
          <a:prstGeom prst="rightArrow">
            <a:avLst>
              <a:gd name="adj1" fmla="val 32000"/>
              <a:gd name="adj2" fmla="val 97744"/>
            </a:avLst>
          </a:prstGeom>
          <a:solidFill>
            <a:srgbClr val="D5D5D5"/>
          </a:solidFill>
          <a:ln w="50800">
            <a:solidFill>
              <a:srgbClr val="000000"/>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400" kern="0">
              <a:solidFill>
                <a:srgbClr val="FFFFFF"/>
              </a:solidFill>
              <a:latin typeface="Gill Sans" panose="020B0502020104020203" pitchFamily="34" charset="-79"/>
              <a:ea typeface="Helvetica Neue Medium"/>
              <a:cs typeface="Gill Sans" panose="020B0502020104020203" pitchFamily="34" charset="-79"/>
              <a:sym typeface="Helvetica Neue Medium"/>
            </a:endParaRPr>
          </a:p>
        </p:txBody>
      </p:sp>
      <p:sp>
        <p:nvSpPr>
          <p:cNvPr id="28" name="repaired LLVM-IR">
            <a:extLst>
              <a:ext uri="{FF2B5EF4-FFF2-40B4-BE49-F238E27FC236}">
                <a16:creationId xmlns:a16="http://schemas.microsoft.com/office/drawing/2014/main" id="{E201A49C-BDDC-EA4A-2130-5B8945D7AAB0}"/>
              </a:ext>
            </a:extLst>
          </p:cNvPr>
          <p:cNvSpPr/>
          <p:nvPr/>
        </p:nvSpPr>
        <p:spPr>
          <a:xfrm>
            <a:off x="8690105" y="3732314"/>
            <a:ext cx="1183628" cy="836933"/>
          </a:xfrm>
          <a:prstGeom prst="ellipse">
            <a:avLst/>
          </a:prstGeom>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3200" b="0"/>
            </a:lvl1pPr>
          </a:lstStyle>
          <a:p>
            <a:pPr algn="ctr" defTabSz="412750" hangingPunct="0"/>
            <a:r>
              <a:rPr sz="1400" kern="0">
                <a:solidFill>
                  <a:srgbClr val="000000"/>
                </a:solidFill>
                <a:latin typeface="Gill Sans" panose="020B0502020104020203" pitchFamily="34" charset="-79"/>
                <a:ea typeface="Helvetica Neue"/>
                <a:cs typeface="Gill Sans" panose="020B0502020104020203" pitchFamily="34" charset="-79"/>
                <a:sym typeface="Helvetica Neue"/>
              </a:rPr>
              <a:t>repaired LLVM-IR</a:t>
            </a:r>
          </a:p>
        </p:txBody>
      </p:sp>
      <p:sp>
        <p:nvSpPr>
          <p:cNvPr id="30" name="Arrow">
            <a:extLst>
              <a:ext uri="{FF2B5EF4-FFF2-40B4-BE49-F238E27FC236}">
                <a16:creationId xmlns:a16="http://schemas.microsoft.com/office/drawing/2014/main" id="{6F92CD29-E15F-BD67-598D-B004D907D3DA}"/>
              </a:ext>
            </a:extLst>
          </p:cNvPr>
          <p:cNvSpPr/>
          <p:nvPr/>
        </p:nvSpPr>
        <p:spPr>
          <a:xfrm>
            <a:off x="8076236" y="4029809"/>
            <a:ext cx="590017" cy="250626"/>
          </a:xfrm>
          <a:prstGeom prst="rightArrow">
            <a:avLst>
              <a:gd name="adj1" fmla="val 32000"/>
              <a:gd name="adj2" fmla="val 97744"/>
            </a:avLst>
          </a:prstGeom>
          <a:ln w="50800">
            <a:solidFill>
              <a:srgbClr val="000000"/>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400" kern="0">
              <a:solidFill>
                <a:srgbClr val="FFFFFF"/>
              </a:solidFill>
              <a:latin typeface="Gill Sans" panose="020B0502020104020203" pitchFamily="34" charset="-79"/>
              <a:ea typeface="Helvetica Neue Medium"/>
              <a:cs typeface="Gill Sans" panose="020B0502020104020203" pitchFamily="34" charset="-79"/>
              <a:sym typeface="Helvetica Neue Medium"/>
            </a:endParaRPr>
          </a:p>
        </p:txBody>
      </p:sp>
      <p:sp>
        <p:nvSpPr>
          <p:cNvPr id="31" name="Arrow">
            <a:extLst>
              <a:ext uri="{FF2B5EF4-FFF2-40B4-BE49-F238E27FC236}">
                <a16:creationId xmlns:a16="http://schemas.microsoft.com/office/drawing/2014/main" id="{E7BD1FEC-F942-22ED-96A9-B720E86CF668}"/>
              </a:ext>
            </a:extLst>
          </p:cNvPr>
          <p:cNvSpPr/>
          <p:nvPr/>
        </p:nvSpPr>
        <p:spPr>
          <a:xfrm>
            <a:off x="9864906" y="4025468"/>
            <a:ext cx="590017" cy="250626"/>
          </a:xfrm>
          <a:prstGeom prst="rightArrow">
            <a:avLst>
              <a:gd name="adj1" fmla="val 32000"/>
              <a:gd name="adj2" fmla="val 97744"/>
            </a:avLst>
          </a:prstGeom>
          <a:ln w="50800">
            <a:solidFill>
              <a:srgbClr val="000000"/>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400" kern="0">
              <a:solidFill>
                <a:srgbClr val="FFFFFF"/>
              </a:solidFill>
              <a:latin typeface="Gill Sans" panose="020B0502020104020203" pitchFamily="34" charset="-79"/>
              <a:ea typeface="Helvetica Neue Medium"/>
              <a:cs typeface="Gill Sans" panose="020B0502020104020203" pitchFamily="34" charset="-79"/>
              <a:sym typeface="Helvetica Neue Medium"/>
            </a:endParaRPr>
          </a:p>
        </p:txBody>
      </p:sp>
      <p:sp>
        <p:nvSpPr>
          <p:cNvPr id="32" name="Arrow">
            <a:extLst>
              <a:ext uri="{FF2B5EF4-FFF2-40B4-BE49-F238E27FC236}">
                <a16:creationId xmlns:a16="http://schemas.microsoft.com/office/drawing/2014/main" id="{AA13ACDF-DDA8-084F-5BEA-5149D73AF3DC}"/>
              </a:ext>
            </a:extLst>
          </p:cNvPr>
          <p:cNvSpPr/>
          <p:nvPr/>
        </p:nvSpPr>
        <p:spPr>
          <a:xfrm>
            <a:off x="1215242" y="4037554"/>
            <a:ext cx="626164" cy="250626"/>
          </a:xfrm>
          <a:prstGeom prst="rightArrow">
            <a:avLst>
              <a:gd name="adj1" fmla="val 32000"/>
              <a:gd name="adj2" fmla="val 97744"/>
            </a:avLst>
          </a:prstGeom>
          <a:ln w="50800">
            <a:solidFill>
              <a:srgbClr val="000000"/>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400" kern="0">
              <a:solidFill>
                <a:srgbClr val="FFFFFF"/>
              </a:solidFill>
              <a:latin typeface="Gill Sans" panose="020B0502020104020203" pitchFamily="34" charset="-79"/>
              <a:ea typeface="Helvetica Neue Medium"/>
              <a:cs typeface="Gill Sans" panose="020B0502020104020203" pitchFamily="34" charset="-79"/>
              <a:sym typeface="Helvetica Neue Medium"/>
            </a:endParaRPr>
          </a:p>
        </p:txBody>
      </p:sp>
      <p:sp>
        <p:nvSpPr>
          <p:cNvPr id="33" name="executable">
            <a:extLst>
              <a:ext uri="{FF2B5EF4-FFF2-40B4-BE49-F238E27FC236}">
                <a16:creationId xmlns:a16="http://schemas.microsoft.com/office/drawing/2014/main" id="{64F0F312-807E-E380-10EC-3C32BA663F5A}"/>
              </a:ext>
            </a:extLst>
          </p:cNvPr>
          <p:cNvSpPr/>
          <p:nvPr/>
        </p:nvSpPr>
        <p:spPr>
          <a:xfrm>
            <a:off x="10482455" y="3732315"/>
            <a:ext cx="1327087" cy="836933"/>
          </a:xfrm>
          <a:prstGeom prst="ellipse">
            <a:avLst/>
          </a:prstGeom>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algn="ctr" defTabSz="412750" hangingPunct="0">
              <a:defRPr sz="2500" b="0"/>
            </a:pPr>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sz="2500" b="0"/>
            </a:pPr>
            <a:r>
              <a:rPr sz="1400" kern="0">
                <a:solidFill>
                  <a:srgbClr val="000000"/>
                </a:solidFill>
                <a:latin typeface="Gill Sans" panose="020B0502020104020203" pitchFamily="34" charset="-79"/>
                <a:ea typeface="Helvetica Neue"/>
                <a:cs typeface="Gill Sans" panose="020B0502020104020203" pitchFamily="34" charset="-79"/>
                <a:sym typeface="Helvetica Neue"/>
              </a:rPr>
              <a:t>executable</a:t>
            </a:r>
          </a:p>
        </p:txBody>
      </p:sp>
      <p:pic>
        <p:nvPicPr>
          <p:cNvPr id="34" name="Image" descr="Image">
            <a:extLst>
              <a:ext uri="{FF2B5EF4-FFF2-40B4-BE49-F238E27FC236}">
                <a16:creationId xmlns:a16="http://schemas.microsoft.com/office/drawing/2014/main" id="{219F8652-1E6C-3786-CEDF-76F3E9EC7C32}"/>
              </a:ext>
            </a:extLst>
          </p:cNvPr>
          <p:cNvPicPr>
            <a:picLocks noChangeAspect="1"/>
          </p:cNvPicPr>
          <p:nvPr/>
        </p:nvPicPr>
        <p:blipFill>
          <a:blip r:embed="rId9"/>
          <a:stretch>
            <a:fillRect/>
          </a:stretch>
        </p:blipFill>
        <p:spPr>
          <a:xfrm>
            <a:off x="10917397" y="3794832"/>
            <a:ext cx="457201" cy="457201"/>
          </a:xfrm>
          <a:prstGeom prst="rect">
            <a:avLst/>
          </a:prstGeom>
          <a:ln w="12700">
            <a:miter lim="400000"/>
          </a:ln>
        </p:spPr>
      </p:pic>
      <p:sp>
        <p:nvSpPr>
          <p:cNvPr id="35" name="hard-coded LCM">
            <a:extLst>
              <a:ext uri="{FF2B5EF4-FFF2-40B4-BE49-F238E27FC236}">
                <a16:creationId xmlns:a16="http://schemas.microsoft.com/office/drawing/2014/main" id="{8CC21C58-9592-6640-031D-BE58FA98826E}"/>
              </a:ext>
            </a:extLst>
          </p:cNvPr>
          <p:cNvSpPr/>
          <p:nvPr/>
        </p:nvSpPr>
        <p:spPr>
          <a:xfrm>
            <a:off x="3490648" y="5468961"/>
            <a:ext cx="1069137" cy="1227318"/>
          </a:xfrm>
          <a:prstGeom prst="roundRect">
            <a:avLst>
              <a:gd name="adj" fmla="val 9586"/>
            </a:avLst>
          </a:prstGeom>
          <a:solidFill>
            <a:srgbClr val="D5D5D5"/>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algn="ctr" defTabSz="412750" hangingPunct="0">
              <a:defRPr sz="2500" b="0"/>
            </a:pPr>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sz="2500" b="0"/>
            </a:pPr>
            <a:endParaRPr lang="en-US"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sz="2500" b="0"/>
            </a:pPr>
            <a:endParaRPr lang="en-US" sz="1400" kern="0">
              <a:solidFill>
                <a:srgbClr val="000000"/>
              </a:solidFill>
              <a:latin typeface="Gill Sans" panose="020B0502020104020203" pitchFamily="34" charset="-79"/>
              <a:ea typeface="Helvetica Neue"/>
              <a:cs typeface="Gill Sans" panose="020B0502020104020203" pitchFamily="34" charset="-79"/>
              <a:sym typeface="Helvetica Neue"/>
            </a:endParaRPr>
          </a:p>
          <a:p>
            <a:pPr algn="ctr" defTabSz="412750" hangingPunct="0">
              <a:defRPr sz="2500" b="0"/>
            </a:pPr>
            <a:r>
              <a:rPr sz="1400" kern="0">
                <a:solidFill>
                  <a:srgbClr val="000000"/>
                </a:solidFill>
                <a:latin typeface="Gill Sans" panose="020B0502020104020203" pitchFamily="34" charset="-79"/>
                <a:ea typeface="Helvetica Neue"/>
                <a:cs typeface="Gill Sans" panose="020B0502020104020203" pitchFamily="34" charset="-79"/>
                <a:sym typeface="Helvetica Neue"/>
              </a:rPr>
              <a:t>hard-coded</a:t>
            </a:r>
            <a:br>
              <a:rPr sz="1400" kern="0">
                <a:solidFill>
                  <a:srgbClr val="000000"/>
                </a:solidFill>
                <a:latin typeface="Gill Sans" panose="020B0502020104020203" pitchFamily="34" charset="-79"/>
                <a:ea typeface="Helvetica Neue"/>
                <a:cs typeface="Gill Sans" panose="020B0502020104020203" pitchFamily="34" charset="-79"/>
                <a:sym typeface="Helvetica Neue"/>
              </a:rPr>
            </a:br>
            <a:r>
              <a:rPr sz="1400" kern="0">
                <a:solidFill>
                  <a:srgbClr val="000000"/>
                </a:solidFill>
                <a:latin typeface="Gill Sans" panose="020B0502020104020203" pitchFamily="34" charset="-79"/>
                <a:ea typeface="Helvetica Neue"/>
                <a:cs typeface="Gill Sans" panose="020B0502020104020203" pitchFamily="34" charset="-79"/>
                <a:sym typeface="Helvetica Neue"/>
              </a:rPr>
              <a:t>LCM</a:t>
            </a:r>
          </a:p>
        </p:txBody>
      </p:sp>
      <p:pic>
        <p:nvPicPr>
          <p:cNvPr id="36" name="Image" descr="Image">
            <a:extLst>
              <a:ext uri="{FF2B5EF4-FFF2-40B4-BE49-F238E27FC236}">
                <a16:creationId xmlns:a16="http://schemas.microsoft.com/office/drawing/2014/main" id="{09295355-A77B-D6E0-D534-E9500F5ABE20}"/>
              </a:ext>
            </a:extLst>
          </p:cNvPr>
          <p:cNvPicPr>
            <a:picLocks noChangeAspect="1"/>
          </p:cNvPicPr>
          <p:nvPr/>
        </p:nvPicPr>
        <p:blipFill>
          <a:blip r:embed="rId10"/>
          <a:stretch>
            <a:fillRect/>
          </a:stretch>
        </p:blipFill>
        <p:spPr>
          <a:xfrm>
            <a:off x="3805387" y="5513804"/>
            <a:ext cx="630604" cy="630604"/>
          </a:xfrm>
          <a:prstGeom prst="rect">
            <a:avLst/>
          </a:prstGeom>
          <a:ln w="12700">
            <a:miter lim="400000"/>
          </a:ln>
        </p:spPr>
      </p:pic>
      <p:sp>
        <p:nvSpPr>
          <p:cNvPr id="37" name="Line">
            <a:extLst>
              <a:ext uri="{FF2B5EF4-FFF2-40B4-BE49-F238E27FC236}">
                <a16:creationId xmlns:a16="http://schemas.microsoft.com/office/drawing/2014/main" id="{D70209B7-D720-6BE0-616B-E10E1CF46A89}"/>
              </a:ext>
            </a:extLst>
          </p:cNvPr>
          <p:cNvSpPr/>
          <p:nvPr/>
        </p:nvSpPr>
        <p:spPr>
          <a:xfrm flipV="1">
            <a:off x="4017136" y="4868643"/>
            <a:ext cx="1" cy="578594"/>
          </a:xfrm>
          <a:prstGeom prst="line">
            <a:avLst/>
          </a:prstGeom>
          <a:ln w="38100">
            <a:solidFill>
              <a:srgbClr val="000000"/>
            </a:solidFill>
            <a:miter lim="400000"/>
            <a:tailEnd type="triangle"/>
          </a:ln>
        </p:spPr>
        <p:txBody>
          <a:bodyPr lIns="25400" tIns="25400" rIns="25400" bIns="25400" anchor="ctr"/>
          <a:lstStyle/>
          <a:p>
            <a:pPr algn="ctr" defTabSz="412750" hangingPunct="0"/>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grpSp>
        <p:nvGrpSpPr>
          <p:cNvPr id="41" name="Group">
            <a:extLst>
              <a:ext uri="{FF2B5EF4-FFF2-40B4-BE49-F238E27FC236}">
                <a16:creationId xmlns:a16="http://schemas.microsoft.com/office/drawing/2014/main" id="{FE9E65CD-303F-4E31-49FD-164060C2A3F5}"/>
              </a:ext>
            </a:extLst>
          </p:cNvPr>
          <p:cNvGrpSpPr/>
          <p:nvPr/>
        </p:nvGrpSpPr>
        <p:grpSpPr>
          <a:xfrm>
            <a:off x="1254942" y="5798112"/>
            <a:ext cx="2204997" cy="836934"/>
            <a:chOff x="-465614" y="-259808"/>
            <a:chExt cx="4409990" cy="1673864"/>
          </a:xfrm>
        </p:grpSpPr>
        <p:sp>
          <p:nvSpPr>
            <p:cNvPr id="42" name="single-core, speculative, out-of-order, cache, ROB, LSQ">
              <a:extLst>
                <a:ext uri="{FF2B5EF4-FFF2-40B4-BE49-F238E27FC236}">
                  <a16:creationId xmlns:a16="http://schemas.microsoft.com/office/drawing/2014/main" id="{85315D9A-0488-59AC-AFED-4F18714FD4F0}"/>
                </a:ext>
              </a:extLst>
            </p:cNvPr>
            <p:cNvSpPr txBox="1"/>
            <p:nvPr/>
          </p:nvSpPr>
          <p:spPr>
            <a:xfrm>
              <a:off x="-465614" y="-259808"/>
              <a:ext cx="3737107" cy="1673864"/>
            </a:xfrm>
            <a:prstGeom prst="rect">
              <a:avLst/>
            </a:prstGeom>
            <a:noFill/>
            <a:ln w="38100" cap="flat">
              <a:solidFill>
                <a:srgbClr val="000000"/>
              </a:solidFill>
              <a:prstDash val="sysDot"/>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oAutofit/>
            </a:bodyPr>
            <a:lstStyle>
              <a:lvl1pPr>
                <a:defRPr sz="2500" b="0"/>
              </a:lvl1pPr>
            </a:lstStyle>
            <a:p>
              <a:pPr algn="ctr" defTabSz="412750" hangingPunct="0"/>
              <a:r>
                <a:rPr sz="1400" kern="0" dirty="0">
                  <a:solidFill>
                    <a:srgbClr val="000000"/>
                  </a:solidFill>
                  <a:latin typeface="Gill Sans" panose="020B0502020104020203" pitchFamily="34" charset="-79"/>
                  <a:ea typeface="Helvetica Neue"/>
                  <a:cs typeface="Gill Sans" panose="020B0502020104020203" pitchFamily="34" charset="-79"/>
                  <a:sym typeface="Helvetica Neue"/>
                </a:rPr>
                <a:t>single-core, speculative, out-of-order, cache, ROB, LSQ</a:t>
              </a:r>
              <a:endParaRPr lang="en-US" sz="1400" kern="0" dirty="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43" name="Line">
              <a:extLst>
                <a:ext uri="{FF2B5EF4-FFF2-40B4-BE49-F238E27FC236}">
                  <a16:creationId xmlns:a16="http://schemas.microsoft.com/office/drawing/2014/main" id="{C76609D7-B3D7-5A71-EAE6-55DB00F353FA}"/>
                </a:ext>
              </a:extLst>
            </p:cNvPr>
            <p:cNvSpPr/>
            <p:nvPr/>
          </p:nvSpPr>
          <p:spPr>
            <a:xfrm flipV="1">
              <a:off x="3284853" y="746166"/>
              <a:ext cx="659523" cy="0"/>
            </a:xfrm>
            <a:prstGeom prst="line">
              <a:avLst/>
            </a:prstGeom>
            <a:noFill/>
            <a:ln w="25400" cap="flat">
              <a:solidFill>
                <a:srgbClr val="000000"/>
              </a:solidFill>
              <a:prstDash val="solid"/>
              <a:miter lim="400000"/>
            </a:ln>
            <a:effectLst/>
          </p:spPr>
          <p:txBody>
            <a:bodyPr wrap="square" lIns="25400" tIns="25400" rIns="25400" bIns="25400" numCol="1" anchor="ctr">
              <a:noAutofit/>
            </a:bodyPr>
            <a:lstStyle/>
            <a:p>
              <a:pPr algn="ctr" defTabSz="412750" hangingPunct="0"/>
              <a:endParaRPr sz="1400"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grpSp>
      <p:sp>
        <p:nvSpPr>
          <p:cNvPr id="4" name="Slide Number Placeholder 3">
            <a:extLst>
              <a:ext uri="{FF2B5EF4-FFF2-40B4-BE49-F238E27FC236}">
                <a16:creationId xmlns:a16="http://schemas.microsoft.com/office/drawing/2014/main" id="{CA005D90-74DC-5507-6D63-776D38938D68}"/>
              </a:ext>
            </a:extLst>
          </p:cNvPr>
          <p:cNvSpPr>
            <a:spLocks noGrp="1"/>
          </p:cNvSpPr>
          <p:nvPr>
            <p:ph type="sldNum" sz="quarter" idx="12"/>
          </p:nvPr>
        </p:nvSpPr>
        <p:spPr/>
        <p:txBody>
          <a:bodyPr/>
          <a:lstStyle/>
          <a:p>
            <a:fld id="{C4525E55-99CE-D54F-9679-4F00051112D4}" type="slidenum">
              <a:rPr lang="en-US" smtClean="0"/>
              <a:t>25</a:t>
            </a:fld>
            <a:endParaRPr lang="en-US"/>
          </a:p>
        </p:txBody>
      </p:sp>
    </p:spTree>
    <p:custDataLst>
      <p:tags r:id="rId1"/>
    </p:custDataLst>
    <p:extLst>
      <p:ext uri="{BB962C8B-B14F-4D97-AF65-F5344CB8AC3E}">
        <p14:creationId xmlns:p14="http://schemas.microsoft.com/office/powerpoint/2010/main" val="334083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3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7"/>
                                        </p:tgtEl>
                                        <p:attrNameLst>
                                          <p:attrName>style.visibility</p:attrName>
                                        </p:attrNameLst>
                                      </p:cBhvr>
                                      <p:to>
                                        <p:strVal val="visible"/>
                                      </p:to>
                                    </p:set>
                                  </p:childTnLst>
                                </p:cTn>
                              </p:par>
                              <p:par>
                                <p:cTn id="21" presetID="1" presetClass="entr" presetSubtype="0" fill="hold" nodeType="withEffect">
                                  <p:stCondLst>
                                    <p:cond delay="0"/>
                                  </p:stCondLst>
                                  <p:iterate>
                                    <p:tmAbs val="0"/>
                                  </p:iterate>
                                  <p:childTnLst>
                                    <p:set>
                                      <p:cBhvr>
                                        <p:cTn id="22" fill="hold"/>
                                        <p:tgtEl>
                                          <p:spTgt spid="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p:tmAbs val="0"/>
                                  </p:iterate>
                                  <p:childTnLst>
                                    <p:set>
                                      <p:cBhvr>
                                        <p:cTn id="29" fill="hold"/>
                                        <p:tgtEl>
                                          <p:spTgt spid="35"/>
                                        </p:tgtEl>
                                        <p:attrNameLst>
                                          <p:attrName>style.visibility</p:attrName>
                                        </p:attrNameLst>
                                      </p:cBhvr>
                                      <p:to>
                                        <p:strVal val="visible"/>
                                      </p:to>
                                    </p:set>
                                  </p:childTnLst>
                                </p:cTn>
                              </p:par>
                              <p:par>
                                <p:cTn id="30" presetID="1" presetClass="entr" presetSubtype="0" fill="hold" nodeType="withEffect">
                                  <p:stCondLst>
                                    <p:cond delay="0"/>
                                  </p:stCondLst>
                                  <p:iterate>
                                    <p:tmAbs val="0"/>
                                  </p:iterate>
                                  <p:childTnLst>
                                    <p:set>
                                      <p:cBhvr>
                                        <p:cTn id="31" fill="hold"/>
                                        <p:tgtEl>
                                          <p:spTgt spid="3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20"/>
                                        </p:tgtEl>
                                        <p:attrNameLst>
                                          <p:attrName>style.visibility</p:attrName>
                                        </p:attrNameLst>
                                      </p:cBhvr>
                                      <p:to>
                                        <p:strVal val="visible"/>
                                      </p:to>
                                    </p:set>
                                  </p:childTnLst>
                                </p:cTn>
                              </p:par>
                              <p:par>
                                <p:cTn id="39" presetID="1" presetClass="entr" presetSubtype="0" fill="hold" nodeType="withEffect">
                                  <p:stCondLst>
                                    <p:cond delay="0"/>
                                  </p:stCondLst>
                                  <p:iterate>
                                    <p:tmAbs val="0"/>
                                  </p:iterate>
                                  <p:childTnLst>
                                    <p:set>
                                      <p:cBhvr>
                                        <p:cTn id="40" fill="hold"/>
                                        <p:tgtEl>
                                          <p:spTgt spid="2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iterate>
                                    <p:tmAbs val="0"/>
                                  </p:iterate>
                                  <p:childTnLst>
                                    <p:set>
                                      <p:cBhvr>
                                        <p:cTn id="43" fill="hold"/>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p:tmAbs val="0"/>
                                  </p:iterate>
                                  <p:childTnLst>
                                    <p:set>
                                      <p:cBhvr>
                                        <p:cTn id="47" fill="hold"/>
                                        <p:tgtEl>
                                          <p:spTgt spid="4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p:tmAbs val="0"/>
                                  </p:iterate>
                                  <p:childTnLst>
                                    <p:set>
                                      <p:cBhvr>
                                        <p:cTn id="51" fill="hold"/>
                                        <p:tgtEl>
                                          <p:spTgt spid="9"/>
                                        </p:tgtEl>
                                        <p:attrNameLst>
                                          <p:attrName>style.visibility</p:attrName>
                                        </p:attrNameLst>
                                      </p:cBhvr>
                                      <p:to>
                                        <p:strVal val="visible"/>
                                      </p:to>
                                    </p:set>
                                  </p:childTnLst>
                                </p:cTn>
                              </p:par>
                              <p:par>
                                <p:cTn id="52" presetID="1" presetClass="entr" presetSubtype="0" fill="hold" nodeType="withEffect">
                                  <p:stCondLst>
                                    <p:cond delay="0"/>
                                  </p:stCondLst>
                                  <p:iterate>
                                    <p:tmAbs val="0"/>
                                  </p:iterate>
                                  <p:childTnLst>
                                    <p:set>
                                      <p:cBhvr>
                                        <p:cTn id="53" fill="hold"/>
                                        <p:tgtEl>
                                          <p:spTgt spid="10"/>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iterate>
                                    <p:tmAbs val="0"/>
                                  </p:iterate>
                                  <p:childTnLst>
                                    <p:set>
                                      <p:cBhvr>
                                        <p:cTn id="56" fill="hold"/>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p:tmAbs val="0"/>
                                  </p:iterate>
                                  <p:childTnLst>
                                    <p:set>
                                      <p:cBhvr>
                                        <p:cTn id="60" fill="hold"/>
                                        <p:tgtEl>
                                          <p:spTgt spid="17"/>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iterate>
                                    <p:tmAbs val="0"/>
                                  </p:iterate>
                                  <p:childTnLst>
                                    <p:set>
                                      <p:cBhvr>
                                        <p:cTn id="63" fill="hold"/>
                                        <p:tgtEl>
                                          <p:spTgt spid="15"/>
                                        </p:tgtEl>
                                        <p:attrNameLst>
                                          <p:attrName>style.visibility</p:attrName>
                                        </p:attrNameLst>
                                      </p:cBhvr>
                                      <p:to>
                                        <p:strVal val="visible"/>
                                      </p:to>
                                    </p:set>
                                  </p:childTnLst>
                                </p:cTn>
                              </p:par>
                              <p:par>
                                <p:cTn id="64" presetID="1" presetClass="entr" presetSubtype="0" fill="hold" nodeType="withEffect">
                                  <p:stCondLst>
                                    <p:cond delay="0"/>
                                  </p:stCondLst>
                                  <p:iterate>
                                    <p:tmAbs val="0"/>
                                  </p:iterate>
                                  <p:childTnLst>
                                    <p:set>
                                      <p:cBhvr>
                                        <p:cTn id="65" fill="hold"/>
                                        <p:tgtEl>
                                          <p:spTgt spid="1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iterate>
                                    <p:tmAbs val="0"/>
                                  </p:iterate>
                                  <p:childTnLst>
                                    <p:set>
                                      <p:cBhvr>
                                        <p:cTn id="69" fill="hold"/>
                                        <p:tgtEl>
                                          <p:spTgt spid="22"/>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iterate>
                                    <p:tmAbs val="0"/>
                                  </p:iterate>
                                  <p:childTnLst>
                                    <p:set>
                                      <p:cBhvr>
                                        <p:cTn id="72" fill="hold"/>
                                        <p:tgtEl>
                                          <p:spTgt spid="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iterate>
                                    <p:tmAbs val="0"/>
                                  </p:iterate>
                                  <p:childTnLst>
                                    <p:set>
                                      <p:cBhvr>
                                        <p:cTn id="76" fill="hold"/>
                                        <p:tgtEl>
                                          <p:spTgt spid="1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iterate>
                                    <p:tmAbs val="0"/>
                                  </p:iterate>
                                  <p:childTnLst>
                                    <p:set>
                                      <p:cBhvr>
                                        <p:cTn id="79" fill="hold"/>
                                        <p:tgtEl>
                                          <p:spTgt spid="2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iterate>
                                    <p:tmAbs val="0"/>
                                  </p:iterate>
                                  <p:childTnLst>
                                    <p:set>
                                      <p:cBhvr>
                                        <p:cTn id="83" fill="hold"/>
                                        <p:tgtEl>
                                          <p:spTgt spid="25"/>
                                        </p:tgtEl>
                                        <p:attrNameLst>
                                          <p:attrName>style.visibility</p:attrName>
                                        </p:attrNameLst>
                                      </p:cBhvr>
                                      <p:to>
                                        <p:strVal val="visible"/>
                                      </p:to>
                                    </p:set>
                                  </p:childTnLst>
                                </p:cTn>
                              </p:par>
                              <p:par>
                                <p:cTn id="84" presetID="1" presetClass="entr" presetSubtype="0" fill="hold" nodeType="withEffect">
                                  <p:stCondLst>
                                    <p:cond delay="0"/>
                                  </p:stCondLst>
                                  <p:iterate>
                                    <p:tmAbs val="0"/>
                                  </p:iterate>
                                  <p:childTnLst>
                                    <p:set>
                                      <p:cBhvr>
                                        <p:cTn id="85" fill="hold"/>
                                        <p:tgtEl>
                                          <p:spTgt spid="26"/>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grpId="0" nodeType="afterEffect">
                                  <p:stCondLst>
                                    <p:cond delay="0"/>
                                  </p:stCondLst>
                                  <p:iterate>
                                    <p:tmAbs val="0"/>
                                  </p:iterate>
                                  <p:childTnLst>
                                    <p:set>
                                      <p:cBhvr>
                                        <p:cTn id="88" fill="hold"/>
                                        <p:tgtEl>
                                          <p:spTgt spid="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iterate>
                                    <p:tmAbs val="0"/>
                                  </p:iterate>
                                  <p:childTnLst>
                                    <p:set>
                                      <p:cBhvr>
                                        <p:cTn id="92" fill="hold"/>
                                        <p:tgtEl>
                                          <p:spTgt spid="28"/>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grpId="0" nodeType="afterEffect">
                                  <p:stCondLst>
                                    <p:cond delay="0"/>
                                  </p:stCondLst>
                                  <p:iterate>
                                    <p:tmAbs val="0"/>
                                  </p:iterate>
                                  <p:childTnLst>
                                    <p:set>
                                      <p:cBhvr>
                                        <p:cTn id="95" fill="hold"/>
                                        <p:tgtEl>
                                          <p:spTgt spid="30"/>
                                        </p:tgtEl>
                                        <p:attrNameLst>
                                          <p:attrName>style.visibility</p:attrName>
                                        </p:attrNameLst>
                                      </p:cBhvr>
                                      <p:to>
                                        <p:strVal val="visible"/>
                                      </p:to>
                                    </p:set>
                                  </p:childTnLst>
                                </p:cTn>
                              </p:par>
                              <p:par>
                                <p:cTn id="96" presetID="1" presetClass="entr" presetSubtype="0" fill="hold" grpId="0" nodeType="withEffect">
                                  <p:stCondLst>
                                    <p:cond delay="0"/>
                                  </p:stCondLst>
                                  <p:iterate>
                                    <p:tmAbs val="0"/>
                                  </p:iterate>
                                  <p:childTnLst>
                                    <p:set>
                                      <p:cBhvr>
                                        <p:cTn id="97" fill="hold"/>
                                        <p:tgtEl>
                                          <p:spTgt spid="33"/>
                                        </p:tgtEl>
                                        <p:attrNameLst>
                                          <p:attrName>style.visibility</p:attrName>
                                        </p:attrNameLst>
                                      </p:cBhvr>
                                      <p:to>
                                        <p:strVal val="visible"/>
                                      </p:to>
                                    </p:set>
                                  </p:childTnLst>
                                </p:cTn>
                              </p:par>
                              <p:par>
                                <p:cTn id="98" presetID="1" presetClass="entr" presetSubtype="0" fill="hold" nodeType="withEffect">
                                  <p:stCondLst>
                                    <p:cond delay="0"/>
                                  </p:stCondLst>
                                  <p:iterate>
                                    <p:tmAbs val="0"/>
                                  </p:iterate>
                                  <p:childTnLst>
                                    <p:set>
                                      <p:cBhvr>
                                        <p:cTn id="99" fill="hold"/>
                                        <p:tgtEl>
                                          <p:spTgt spid="34"/>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iterate>
                                    <p:tmAbs val="0"/>
                                  </p:iterate>
                                  <p:childTnLst>
                                    <p:set>
                                      <p:cBhvr>
                                        <p:cTn id="102" fill="hold"/>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7" grpId="0" animBg="1" advAuto="0"/>
      <p:bldP spid="9" grpId="0" animBg="1" advAuto="0"/>
      <p:bldP spid="11" grpId="0" animBg="1" advAuto="0"/>
      <p:bldP spid="12" grpId="0" animBg="1" advAuto="0"/>
      <p:bldP spid="13" grpId="0" animBg="1" advAuto="0"/>
      <p:bldP spid="14" grpId="0" animBg="1" advAuto="0"/>
      <p:bldP spid="15" grpId="0" animBg="1" advAuto="0"/>
      <p:bldP spid="17" grpId="0" animBg="1" advAuto="0"/>
      <p:bldP spid="18" grpId="0" animBg="1" advAuto="0"/>
      <p:bldP spid="19" grpId="0" animBg="1" advAuto="0"/>
      <p:bldP spid="20" grpId="0" animBg="1" advAuto="0"/>
      <p:bldP spid="22" grpId="0" animBg="1" advAuto="0"/>
      <p:bldP spid="23" grpId="0" animBg="1" advAuto="0"/>
      <p:bldP spid="24" grpId="0" animBg="1" advAuto="0"/>
      <p:bldP spid="25" grpId="0" animBg="1" advAuto="0"/>
      <p:bldP spid="27" grpId="0" animBg="1" advAuto="0"/>
      <p:bldP spid="28" grpId="0" animBg="1" advAuto="0"/>
      <p:bldP spid="30" grpId="0" animBg="1" advAuto="0"/>
      <p:bldP spid="31" grpId="0" animBg="1" advAuto="0"/>
      <p:bldP spid="32" grpId="0" animBg="1" advAuto="0"/>
      <p:bldP spid="33" grpId="0" animBg="1" advAuto="0"/>
      <p:bldP spid="35" grpId="0" animBg="1" advAuto="0"/>
      <p:bldP spid="37" grpId="0" animBg="1" advAuto="0"/>
      <p:bldP spid="41"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F595-5A1C-1992-2C8F-8C06D69CF082}"/>
              </a:ext>
            </a:extLst>
          </p:cNvPr>
          <p:cNvSpPr>
            <a:spLocks noGrp="1"/>
          </p:cNvSpPr>
          <p:nvPr>
            <p:ph type="title"/>
          </p:nvPr>
        </p:nvSpPr>
        <p:spPr/>
        <p:txBody>
          <a:bodyPr/>
          <a:lstStyle/>
          <a:p>
            <a:r>
              <a:rPr lang="en-US"/>
              <a:t>Clou is fast, scalable, and has found bugs in real-world code</a:t>
            </a:r>
          </a:p>
        </p:txBody>
      </p:sp>
      <p:sp>
        <p:nvSpPr>
          <p:cNvPr id="3" name="Content Placeholder 2">
            <a:extLst>
              <a:ext uri="{FF2B5EF4-FFF2-40B4-BE49-F238E27FC236}">
                <a16:creationId xmlns:a16="http://schemas.microsoft.com/office/drawing/2014/main" id="{7D678D18-BAE2-1F11-891A-2BA9A7CCE0CC}"/>
              </a:ext>
            </a:extLst>
          </p:cNvPr>
          <p:cNvSpPr>
            <a:spLocks noGrp="1"/>
          </p:cNvSpPr>
          <p:nvPr>
            <p:ph idx="1"/>
          </p:nvPr>
        </p:nvSpPr>
        <p:spPr>
          <a:xfrm>
            <a:off x="838200" y="1825625"/>
            <a:ext cx="5051488" cy="4351338"/>
          </a:xfrm>
        </p:spPr>
        <p:txBody>
          <a:bodyPr>
            <a:normAutofit fontScale="92500"/>
          </a:bodyPr>
          <a:lstStyle/>
          <a:p>
            <a:r>
              <a:rPr lang="en-US"/>
              <a:t>Detects all leakage in benchmarks: PHT, STL, FWD, NEW</a:t>
            </a:r>
          </a:p>
          <a:p>
            <a:r>
              <a:rPr lang="en-US"/>
              <a:t>More scalable than previous tools:</a:t>
            </a:r>
          </a:p>
          <a:p>
            <a:pPr lvl="1"/>
            <a:r>
              <a:rPr lang="en-US" err="1"/>
              <a:t>Binsec</a:t>
            </a:r>
            <a:r>
              <a:rPr lang="en-US"/>
              <a:t>/Haunted [Daniel+ NDSS21]</a:t>
            </a:r>
          </a:p>
          <a:p>
            <a:pPr lvl="1"/>
            <a:r>
              <a:rPr lang="en-US"/>
              <a:t>Pitchfork [</a:t>
            </a:r>
            <a:r>
              <a:rPr lang="en-US" err="1"/>
              <a:t>Cauligi</a:t>
            </a:r>
            <a:r>
              <a:rPr lang="en-US"/>
              <a:t>+ PLDI20])</a:t>
            </a:r>
          </a:p>
          <a:p>
            <a:r>
              <a:rPr lang="en-US"/>
              <a:t>Reported </a:t>
            </a:r>
            <a:r>
              <a:rPr lang="en-US" b="1"/>
              <a:t>7 new Spectre v4 vulnerabilities </a:t>
            </a:r>
            <a:r>
              <a:rPr lang="en-US"/>
              <a:t>in </a:t>
            </a:r>
            <a:r>
              <a:rPr lang="en-US" err="1"/>
              <a:t>Libsodium</a:t>
            </a:r>
            <a:endParaRPr lang="en-US"/>
          </a:p>
          <a:p>
            <a:r>
              <a:rPr lang="en-US"/>
              <a:t>Reported </a:t>
            </a:r>
            <a:r>
              <a:rPr lang="en-US" b="1"/>
              <a:t>5 new Spectre v1 vulnerabilities </a:t>
            </a:r>
            <a:r>
              <a:rPr lang="en-US"/>
              <a:t>in OpenSSL</a:t>
            </a:r>
          </a:p>
          <a:p>
            <a:pPr marL="0" indent="0">
              <a:buNone/>
            </a:pPr>
            <a:endParaRPr lang="en-US"/>
          </a:p>
        </p:txBody>
      </p:sp>
      <p:graphicFrame>
        <p:nvGraphicFramePr>
          <p:cNvPr id="4" name="Table">
            <a:extLst>
              <a:ext uri="{FF2B5EF4-FFF2-40B4-BE49-F238E27FC236}">
                <a16:creationId xmlns:a16="http://schemas.microsoft.com/office/drawing/2014/main" id="{C3BA6F69-04D1-FA4A-4843-4D5CA77BAEE2}"/>
              </a:ext>
            </a:extLst>
          </p:cNvPr>
          <p:cNvGraphicFramePr/>
          <p:nvPr>
            <p:extLst>
              <p:ext uri="{D42A27DB-BD31-4B8C-83A1-F6EECF244321}">
                <p14:modId xmlns:p14="http://schemas.microsoft.com/office/powerpoint/2010/main" val="854091099"/>
              </p:ext>
            </p:extLst>
          </p:nvPr>
        </p:nvGraphicFramePr>
        <p:xfrm>
          <a:off x="5889688" y="2099414"/>
          <a:ext cx="5524565" cy="2743200"/>
        </p:xfrm>
        <a:graphic>
          <a:graphicData uri="http://schemas.openxmlformats.org/drawingml/2006/table">
            <a:tbl>
              <a:tblPr bandRow="1">
                <a:tableStyleId>{3B4B98B0-60AC-42C2-AFA5-B58CD77FA1E5}</a:tableStyleId>
              </a:tblPr>
              <a:tblGrid>
                <a:gridCol w="1596962">
                  <a:extLst>
                    <a:ext uri="{9D8B030D-6E8A-4147-A177-3AD203B41FA5}">
                      <a16:colId xmlns:a16="http://schemas.microsoft.com/office/drawing/2014/main" val="20000"/>
                    </a:ext>
                  </a:extLst>
                </a:gridCol>
                <a:gridCol w="1920240">
                  <a:extLst>
                    <a:ext uri="{9D8B030D-6E8A-4147-A177-3AD203B41FA5}">
                      <a16:colId xmlns:a16="http://schemas.microsoft.com/office/drawing/2014/main" val="20001"/>
                    </a:ext>
                  </a:extLst>
                </a:gridCol>
                <a:gridCol w="2007363">
                  <a:extLst>
                    <a:ext uri="{9D8B030D-6E8A-4147-A177-3AD203B41FA5}">
                      <a16:colId xmlns:a16="http://schemas.microsoft.com/office/drawing/2014/main" val="20002"/>
                    </a:ext>
                  </a:extLst>
                </a:gridCol>
              </a:tblGrid>
              <a:tr h="0">
                <a:tc>
                  <a:txBody>
                    <a:bodyPr/>
                    <a:lstStyle/>
                    <a:p>
                      <a:pPr algn="ctr" defTabSz="914400">
                        <a:defRPr sz="3200"/>
                      </a:pPr>
                      <a:r>
                        <a:rPr lang="en-US" sz="1800" b="1" i="0">
                          <a:latin typeface="Gill Sans" panose="020B0502020104020203" pitchFamily="34" charset="-79"/>
                          <a:cs typeface="Gill Sans" panose="020B0502020104020203" pitchFamily="34" charset="-79"/>
                        </a:rPr>
                        <a:t>Benchmarks</a:t>
                      </a:r>
                      <a:endParaRPr sz="1800" b="1" i="0">
                        <a:latin typeface="Gill Sans" panose="020B0502020104020203" pitchFamily="34" charset="-79"/>
                        <a:cs typeface="Gill Sans" panose="020B0502020104020203" pitchFamily="34" charset="-79"/>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1" i="0">
                          <a:latin typeface="Gill Sans" panose="020B0502020104020203" pitchFamily="34" charset="-79"/>
                          <a:cs typeface="Gill Sans" panose="020B0502020104020203" pitchFamily="34" charset="-79"/>
                        </a:rPr>
                        <a:t>BH runtime (s)</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1" i="0">
                          <a:latin typeface="Gill Sans" panose="020B0502020104020203" pitchFamily="34" charset="-79"/>
                          <a:cs typeface="Gill Sans" panose="020B0502020104020203" pitchFamily="34" charset="-79"/>
                        </a:rPr>
                        <a:t>Clou runtime (s)</a:t>
                      </a:r>
                    </a:p>
                  </a:txBody>
                  <a:tcPr marL="0" marR="0"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58738" indent="0" algn="ctr" defTabSz="914400">
                        <a:tabLst/>
                        <a:defRPr sz="1800"/>
                      </a:pPr>
                      <a:r>
                        <a:rPr sz="1800" b="1" i="0">
                          <a:latin typeface="Gill Sans" panose="020B0502020104020203" pitchFamily="34" charset="-79"/>
                          <a:cs typeface="Gill Sans" panose="020B0502020104020203" pitchFamily="34" charset="-79"/>
                          <a:sym typeface="Menlo Regular"/>
                        </a:rPr>
                        <a:t>PHT</a:t>
                      </a:r>
                      <a:endParaRPr sz="1800" b="1" i="0">
                        <a:latin typeface="Gill Sans" panose="020B0502020104020203" pitchFamily="34" charset="-79"/>
                        <a:ea typeface="Menlo Regular"/>
                        <a:cs typeface="Gill Sans" panose="020B0502020104020203" pitchFamily="34" charset="-79"/>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20.9</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2.8</a:t>
                      </a:r>
                    </a:p>
                  </a:txBody>
                  <a:tcPr marL="0" marR="0"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58738" indent="0" algn="ctr" defTabSz="914400">
                        <a:tabLst/>
                        <a:defRPr sz="1800"/>
                      </a:pPr>
                      <a:r>
                        <a:rPr sz="1800" b="1" i="0" kern="1200">
                          <a:solidFill>
                            <a:schemeClr val="tx1"/>
                          </a:solidFill>
                          <a:latin typeface="Gill Sans" panose="020B0502020104020203" pitchFamily="34" charset="-79"/>
                          <a:cs typeface="Gill Sans" panose="020B0502020104020203" pitchFamily="34" charset="-79"/>
                          <a:sym typeface="Menlo Regular"/>
                        </a:rPr>
                        <a:t>STL</a:t>
                      </a:r>
                      <a:endParaRPr sz="1800" b="1" i="0" kern="1200">
                        <a:solidFill>
                          <a:schemeClr val="tx1"/>
                        </a:solidFill>
                        <a:latin typeface="Gill Sans" panose="020B0502020104020203" pitchFamily="34" charset="-79"/>
                        <a:ea typeface="Menlo Regular"/>
                        <a:cs typeface="Gill Sans" panose="020B0502020104020203" pitchFamily="34" charset="-79"/>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6.1</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4.3</a:t>
                      </a:r>
                    </a:p>
                  </a:txBody>
                  <a:tcPr marL="0" marR="0"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58738" indent="0" algn="ctr" defTabSz="914400">
                        <a:tabLst/>
                        <a:defRPr sz="1800"/>
                      </a:pPr>
                      <a:r>
                        <a:rPr sz="1800" b="1" i="0" kern="1200">
                          <a:solidFill>
                            <a:schemeClr val="tx1"/>
                          </a:solidFill>
                          <a:latin typeface="Gill Sans" panose="020B0502020104020203" pitchFamily="34" charset="-79"/>
                          <a:cs typeface="Gill Sans" panose="020B0502020104020203" pitchFamily="34" charset="-79"/>
                          <a:sym typeface="Menlo Regular"/>
                        </a:rPr>
                        <a:t>FWD</a:t>
                      </a:r>
                      <a:endParaRPr sz="1800" b="1" i="0" kern="1200">
                        <a:solidFill>
                          <a:schemeClr val="tx1"/>
                        </a:solidFill>
                        <a:latin typeface="Gill Sans" panose="020B0502020104020203" pitchFamily="34" charset="-79"/>
                        <a:ea typeface="Menlo Regular"/>
                        <a:cs typeface="Gill Sans" panose="020B0502020104020203" pitchFamily="34" charset="-79"/>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589.3</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4.1</a:t>
                      </a:r>
                    </a:p>
                  </a:txBody>
                  <a:tcPr marL="0" marR="0"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58738" indent="0" algn="ctr" defTabSz="914400">
                        <a:tabLst/>
                        <a:defRPr sz="1800"/>
                      </a:pPr>
                      <a:r>
                        <a:rPr sz="1800" b="1" i="0" kern="1200">
                          <a:solidFill>
                            <a:schemeClr val="tx1"/>
                          </a:solidFill>
                          <a:latin typeface="Gill Sans" panose="020B0502020104020203" pitchFamily="34" charset="-79"/>
                          <a:cs typeface="Gill Sans" panose="020B0502020104020203" pitchFamily="34" charset="-79"/>
                          <a:sym typeface="Menlo Regular"/>
                        </a:rPr>
                        <a:t>NEW</a:t>
                      </a:r>
                      <a:endParaRPr sz="1800" b="1" i="0" kern="1200">
                        <a:solidFill>
                          <a:schemeClr val="tx1"/>
                        </a:solidFill>
                        <a:latin typeface="Gill Sans" panose="020B0502020104020203" pitchFamily="34" charset="-79"/>
                        <a:ea typeface="Menlo Regular"/>
                        <a:cs typeface="Gill Sans" panose="020B0502020104020203" pitchFamily="34" charset="-79"/>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32.5</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1.0</a:t>
                      </a:r>
                    </a:p>
                  </a:txBody>
                  <a:tcPr marL="0" marR="0"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58738" indent="0" algn="ctr" defTabSz="914400">
                        <a:tabLst/>
                        <a:defRPr sz="1800"/>
                      </a:pPr>
                      <a:r>
                        <a:rPr sz="1800" b="1" i="0" kern="1200">
                          <a:solidFill>
                            <a:schemeClr val="tx1"/>
                          </a:solidFill>
                          <a:latin typeface="Gill Sans" panose="020B0502020104020203" pitchFamily="34" charset="-79"/>
                          <a:cs typeface="Gill Sans" panose="020B0502020104020203" pitchFamily="34" charset="-79"/>
                          <a:sym typeface="Menlo Regular"/>
                        </a:rPr>
                        <a:t>tea</a:t>
                      </a:r>
                      <a:endParaRPr sz="1800" b="1" i="0" kern="1200">
                        <a:solidFill>
                          <a:schemeClr val="tx1"/>
                        </a:solidFill>
                        <a:latin typeface="Gill Sans" panose="020B0502020104020203" pitchFamily="34" charset="-79"/>
                        <a:ea typeface="Menlo Regular"/>
                        <a:cs typeface="Gill Sans" panose="020B0502020104020203" pitchFamily="34" charset="-79"/>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18.8</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1.14</a:t>
                      </a:r>
                    </a:p>
                  </a:txBody>
                  <a:tcPr marL="0" marR="0"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58738" indent="0" algn="ctr" defTabSz="914400">
                        <a:tabLst/>
                        <a:defRPr sz="1800"/>
                      </a:pPr>
                      <a:r>
                        <a:rPr sz="1800" b="1" i="0" kern="1200">
                          <a:solidFill>
                            <a:schemeClr val="tx1"/>
                          </a:solidFill>
                          <a:latin typeface="Gill Sans" panose="020B0502020104020203" pitchFamily="34" charset="-79"/>
                          <a:cs typeface="Gill Sans" panose="020B0502020104020203" pitchFamily="34" charset="-79"/>
                          <a:sym typeface="Menlo Regular"/>
                        </a:rPr>
                        <a:t>donna</a:t>
                      </a:r>
                      <a:endParaRPr sz="1800" b="1" i="0" kern="1200">
                        <a:solidFill>
                          <a:schemeClr val="tx1"/>
                        </a:solidFill>
                        <a:latin typeface="Gill Sans" panose="020B0502020104020203" pitchFamily="34" charset="-79"/>
                        <a:ea typeface="Menlo Regular"/>
                        <a:cs typeface="Gill Sans" panose="020B0502020104020203" pitchFamily="34" charset="-79"/>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1">
                          <a:latin typeface="Gill Sans" panose="020B0502020104020203" pitchFamily="34" charset="-79"/>
                          <a:cs typeface="Gill Sans" panose="020B0502020104020203" pitchFamily="34" charset="-79"/>
                        </a:rPr>
                        <a:t>TO</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112052</a:t>
                      </a:r>
                    </a:p>
                  </a:txBody>
                  <a:tcPr marL="0" marR="0"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58738" indent="0" algn="ctr" defTabSz="914400">
                        <a:tabLst/>
                        <a:defRPr sz="1800"/>
                      </a:pPr>
                      <a:r>
                        <a:rPr sz="1800" b="1" i="0" kern="1200" err="1">
                          <a:solidFill>
                            <a:schemeClr val="tx1"/>
                          </a:solidFill>
                          <a:latin typeface="Gill Sans" panose="020B0502020104020203" pitchFamily="34" charset="-79"/>
                          <a:cs typeface="Gill Sans" panose="020B0502020104020203" pitchFamily="34" charset="-79"/>
                          <a:sym typeface="Menlo Regular"/>
                        </a:rPr>
                        <a:t>secretbox</a:t>
                      </a:r>
                      <a:endParaRPr sz="1800" b="1" i="0" kern="1200">
                        <a:solidFill>
                          <a:schemeClr val="tx1"/>
                        </a:solidFill>
                        <a:latin typeface="Gill Sans" panose="020B0502020104020203" pitchFamily="34" charset="-79"/>
                        <a:ea typeface="Menlo Regular"/>
                        <a:cs typeface="Gill Sans" panose="020B0502020104020203" pitchFamily="34" charset="-79"/>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1">
                          <a:latin typeface="Gill Sans" panose="020B0502020104020203" pitchFamily="34" charset="-79"/>
                          <a:cs typeface="Gill Sans" panose="020B0502020104020203" pitchFamily="34" charset="-79"/>
                        </a:rPr>
                        <a:t>TO</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1008</a:t>
                      </a:r>
                    </a:p>
                  </a:txBody>
                  <a:tcPr marL="0" marR="0"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58738" indent="0" algn="ctr" defTabSz="914400">
                        <a:tabLst/>
                        <a:defRPr sz="1800"/>
                      </a:pPr>
                      <a:r>
                        <a:rPr sz="1800" b="1" i="0" kern="1200">
                          <a:solidFill>
                            <a:schemeClr val="tx1"/>
                          </a:solidFill>
                          <a:latin typeface="Gill Sans" panose="020B0502020104020203" pitchFamily="34" charset="-79"/>
                          <a:cs typeface="Gill Sans" panose="020B0502020104020203" pitchFamily="34" charset="-79"/>
                          <a:sym typeface="Menlo Regular"/>
                        </a:rPr>
                        <a:t>ssl3-digest</a:t>
                      </a:r>
                      <a:endParaRPr sz="1800" b="1" i="0" kern="1200">
                        <a:solidFill>
                          <a:schemeClr val="tx1"/>
                        </a:solidFill>
                        <a:latin typeface="Gill Sans" panose="020B0502020104020203" pitchFamily="34" charset="-79"/>
                        <a:ea typeface="Menlo Regular"/>
                        <a:cs typeface="Gill Sans" panose="020B0502020104020203" pitchFamily="34" charset="-79"/>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1">
                          <a:latin typeface="Gill Sans" panose="020B0502020104020203" pitchFamily="34" charset="-79"/>
                          <a:cs typeface="Gill Sans" panose="020B0502020104020203" pitchFamily="34" charset="-79"/>
                        </a:rPr>
                        <a:t>TO</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1318</a:t>
                      </a:r>
                    </a:p>
                  </a:txBody>
                  <a:tcPr marL="0" marR="0"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58738" indent="0" algn="ctr" defTabSz="914400">
                        <a:tabLst/>
                        <a:defRPr sz="1800"/>
                      </a:pPr>
                      <a:r>
                        <a:rPr sz="1800" b="1" i="0" kern="1200">
                          <a:solidFill>
                            <a:schemeClr val="tx1"/>
                          </a:solidFill>
                          <a:latin typeface="Gill Sans" panose="020B0502020104020203" pitchFamily="34" charset="-79"/>
                          <a:cs typeface="Gill Sans" panose="020B0502020104020203" pitchFamily="34" charset="-79"/>
                          <a:sym typeface="Menlo Regular"/>
                        </a:rPr>
                        <a:t>mee-</a:t>
                      </a:r>
                      <a:r>
                        <a:rPr sz="1800" b="1" i="0" kern="1200" err="1">
                          <a:solidFill>
                            <a:schemeClr val="tx1"/>
                          </a:solidFill>
                          <a:latin typeface="Gill Sans" panose="020B0502020104020203" pitchFamily="34" charset="-79"/>
                          <a:cs typeface="Gill Sans" panose="020B0502020104020203" pitchFamily="34" charset="-79"/>
                          <a:sym typeface="Menlo Regular"/>
                        </a:rPr>
                        <a:t>cbc</a:t>
                      </a:r>
                      <a:endParaRPr sz="1800" b="1" i="0" kern="1200">
                        <a:solidFill>
                          <a:schemeClr val="tx1"/>
                        </a:solidFill>
                        <a:latin typeface="Gill Sans" panose="020B0502020104020203" pitchFamily="34" charset="-79"/>
                        <a:ea typeface="Menlo Regular"/>
                        <a:cs typeface="Gill Sans" panose="020B0502020104020203" pitchFamily="34" charset="-79"/>
                        <a:sym typeface="Menlo Regular"/>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1">
                          <a:latin typeface="Gill Sans" panose="020B0502020104020203" pitchFamily="34" charset="-79"/>
                          <a:cs typeface="Gill Sans" panose="020B0502020104020203" pitchFamily="34" charset="-79"/>
                        </a:rPr>
                        <a:t>TO</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defTabSz="914400">
                        <a:defRPr sz="1800"/>
                      </a:pPr>
                      <a:r>
                        <a:rPr sz="1800" b="0" i="0">
                          <a:latin typeface="Gill Sans" panose="020B0502020104020203" pitchFamily="34" charset="-79"/>
                          <a:cs typeface="Gill Sans" panose="020B0502020104020203" pitchFamily="34" charset="-79"/>
                        </a:rPr>
                        <a:t>95900</a:t>
                      </a:r>
                    </a:p>
                  </a:txBody>
                  <a:tcPr marL="0" marR="0"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6" name="Table">
            <a:extLst>
              <a:ext uri="{FF2B5EF4-FFF2-40B4-BE49-F238E27FC236}">
                <a16:creationId xmlns:a16="http://schemas.microsoft.com/office/drawing/2014/main" id="{E46E9A77-E70A-B777-B4A2-030EFA8DA6A1}"/>
              </a:ext>
            </a:extLst>
          </p:cNvPr>
          <p:cNvGraphicFramePr/>
          <p:nvPr>
            <p:extLst>
              <p:ext uri="{D42A27DB-BD31-4B8C-83A1-F6EECF244321}">
                <p14:modId xmlns:p14="http://schemas.microsoft.com/office/powerpoint/2010/main" val="4269326912"/>
              </p:ext>
            </p:extLst>
          </p:nvPr>
        </p:nvGraphicFramePr>
        <p:xfrm>
          <a:off x="5712643" y="5493807"/>
          <a:ext cx="6239701" cy="1026160"/>
        </p:xfrm>
        <a:graphic>
          <a:graphicData uri="http://schemas.openxmlformats.org/drawingml/2006/table">
            <a:tbl>
              <a:tblPr bandRow="1">
                <a:tableStyleId>{93296810-A885-4BE3-A3E7-6D5BEEA58F35}</a:tableStyleId>
              </a:tblPr>
              <a:tblGrid>
                <a:gridCol w="1806575">
                  <a:extLst>
                    <a:ext uri="{9D8B030D-6E8A-4147-A177-3AD203B41FA5}">
                      <a16:colId xmlns:a16="http://schemas.microsoft.com/office/drawing/2014/main" val="20000"/>
                    </a:ext>
                  </a:extLst>
                </a:gridCol>
                <a:gridCol w="2535047">
                  <a:extLst>
                    <a:ext uri="{9D8B030D-6E8A-4147-A177-3AD203B41FA5}">
                      <a16:colId xmlns:a16="http://schemas.microsoft.com/office/drawing/2014/main" val="20001"/>
                    </a:ext>
                  </a:extLst>
                </a:gridCol>
                <a:gridCol w="1898079">
                  <a:extLst>
                    <a:ext uri="{9D8B030D-6E8A-4147-A177-3AD203B41FA5}">
                      <a16:colId xmlns:a16="http://schemas.microsoft.com/office/drawing/2014/main" val="20002"/>
                    </a:ext>
                  </a:extLst>
                </a:gridCol>
              </a:tblGrid>
              <a:tr h="0">
                <a:tc>
                  <a:txBody>
                    <a:bodyPr/>
                    <a:lstStyle/>
                    <a:p>
                      <a:pPr algn="ctr" defTabSz="914400">
                        <a:defRPr sz="3200"/>
                      </a:pPr>
                      <a:r>
                        <a:rPr lang="en-US" sz="1800" b="1" i="0">
                          <a:latin typeface="Gill Sans" panose="020B0502020104020203" pitchFamily="34" charset="-79"/>
                          <a:cs typeface="Gill Sans" panose="020B0502020104020203" pitchFamily="34" charset="-79"/>
                        </a:rPr>
                        <a:t>Crypto library</a:t>
                      </a:r>
                      <a:endParaRPr sz="1800" b="1" i="0">
                        <a:latin typeface="Gill Sans" panose="020B0502020104020203" pitchFamily="34" charset="-79"/>
                        <a:cs typeface="Gill Sans" panose="020B0502020104020203" pitchFamily="34" charset="-79"/>
                      </a:endParaRPr>
                    </a:p>
                  </a:txBody>
                  <a:tcPr marL="0" marR="0" marT="0" marB="0"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defTabSz="914400">
                        <a:defRPr sz="1800"/>
                      </a:pPr>
                      <a:r>
                        <a:rPr lang="en-US" sz="1800" b="1" i="0" kern="1200">
                          <a:solidFill>
                            <a:schemeClr val="tx1"/>
                          </a:solidFill>
                          <a:latin typeface="Gill Sans" panose="020B0502020104020203" pitchFamily="34" charset="-79"/>
                          <a:cs typeface="Gill Sans" panose="020B0502020104020203" pitchFamily="34" charset="-79"/>
                        </a:rPr>
                        <a:t>% Functions analyzed</a:t>
                      </a:r>
                      <a:endParaRPr lang="en-US" sz="1800" b="1" i="0" kern="1200">
                        <a:solidFill>
                          <a:schemeClr val="tx1"/>
                        </a:solidFill>
                        <a:latin typeface="Gill Sans" panose="020B0502020104020203" pitchFamily="34" charset="-79"/>
                        <a:ea typeface="+mn-ea"/>
                        <a:cs typeface="Gill Sans" panose="020B0502020104020203" pitchFamily="34" charset="-79"/>
                      </a:endParaRPr>
                    </a:p>
                  </a:txBody>
                  <a:tcPr marL="0" marR="0" marT="0" marB="0" anchor="ctr" horzOverflow="overflow">
                    <a:lnT w="12700" cap="flat" cmpd="sng" algn="ctr">
                      <a:solidFill>
                        <a:schemeClr val="tx1"/>
                      </a:solidFill>
                      <a:prstDash val="solid"/>
                      <a:round/>
                      <a:headEnd type="none" w="med" len="med"/>
                      <a:tailEnd type="none" w="med" len="med"/>
                    </a:lnT>
                  </a:tcPr>
                </a:tc>
                <a:tc>
                  <a:txBody>
                    <a:bodyPr/>
                    <a:lstStyle/>
                    <a:p>
                      <a:pPr marL="0" algn="l" defTabSz="914400" rtl="0" eaLnBrk="1" latinLnBrk="0" hangingPunct="1">
                        <a:defRPr sz="3200"/>
                      </a:pPr>
                      <a:r>
                        <a:rPr lang="en-US" sz="1800" b="1" i="0" kern="1200">
                          <a:solidFill>
                            <a:schemeClr val="tx1"/>
                          </a:solidFill>
                          <a:latin typeface="Gill Sans" panose="020B0502020104020203" pitchFamily="34" charset="-79"/>
                          <a:cs typeface="Gill Sans" panose="020B0502020104020203" pitchFamily="34" charset="-79"/>
                        </a:rPr>
                        <a:t>% LOC analyzed</a:t>
                      </a:r>
                      <a:endParaRPr lang="en-US" sz="1800" b="1" i="0" kern="1200">
                        <a:solidFill>
                          <a:schemeClr val="tx1"/>
                        </a:solidFill>
                        <a:latin typeface="Gill Sans" panose="020B0502020104020203" pitchFamily="34" charset="-79"/>
                        <a:ea typeface="+mn-ea"/>
                        <a:cs typeface="Gill Sans" panose="020B0502020104020203" pitchFamily="34" charset="-79"/>
                      </a:endParaRPr>
                    </a:p>
                  </a:txBody>
                  <a:tcPr marL="0" marR="0" marT="0" marB="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marL="0" algn="l" defTabSz="914400" rtl="0" eaLnBrk="1" latinLnBrk="0" hangingPunct="1">
                        <a:defRPr sz="3200"/>
                      </a:pPr>
                      <a:r>
                        <a:rPr sz="1800" b="1" i="0" kern="1200" err="1">
                          <a:solidFill>
                            <a:schemeClr val="tx1"/>
                          </a:solidFill>
                          <a:latin typeface="Gill Sans" panose="020B0502020104020203" pitchFamily="34" charset="-79"/>
                          <a:cs typeface="Gill Sans" panose="020B0502020104020203" pitchFamily="34" charset="-79"/>
                          <a:sym typeface="Menlo Regular"/>
                        </a:rPr>
                        <a:t>libsodium</a:t>
                      </a:r>
                      <a:r>
                        <a:rPr sz="1800" b="1" i="0" kern="1200">
                          <a:solidFill>
                            <a:schemeClr val="tx1"/>
                          </a:solidFill>
                          <a:latin typeface="Gill Sans" panose="020B0502020104020203" pitchFamily="34" charset="-79"/>
                          <a:cs typeface="Gill Sans" panose="020B0502020104020203" pitchFamily="34" charset="-79"/>
                          <a:sym typeface="Menlo Regular"/>
                        </a:rPr>
                        <a:t> API</a:t>
                      </a:r>
                      <a:endParaRPr sz="1800" b="1" i="0" kern="1200">
                        <a:solidFill>
                          <a:schemeClr val="tx1"/>
                        </a:solidFill>
                        <a:latin typeface="Gill Sans" panose="020B0502020104020203" pitchFamily="34" charset="-79"/>
                        <a:ea typeface="+mn-ea"/>
                        <a:cs typeface="Gill Sans" panose="020B0502020104020203" pitchFamily="34" charset="-79"/>
                        <a:sym typeface="Menlo Regular"/>
                      </a:endParaRPr>
                    </a:p>
                  </a:txBody>
                  <a:tcPr marL="50800" marR="50800" marT="50800" marB="50800" anchor="ctr" horzOverflow="overflow">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defRPr sz="3200"/>
                      </a:pPr>
                      <a:r>
                        <a:rPr sz="1800" b="0" i="0" kern="1200">
                          <a:solidFill>
                            <a:schemeClr val="tx1"/>
                          </a:solidFill>
                          <a:latin typeface="Gill Sans" panose="020B0502020104020203" pitchFamily="34" charset="-79"/>
                          <a:cs typeface="Gill Sans" panose="020B0502020104020203" pitchFamily="34" charset="-79"/>
                        </a:rPr>
                        <a:t>100%</a:t>
                      </a:r>
                      <a:endParaRPr sz="1800" b="0" i="0" kern="1200">
                        <a:solidFill>
                          <a:schemeClr val="tx1"/>
                        </a:solidFill>
                        <a:latin typeface="Gill Sans" panose="020B0502020104020203" pitchFamily="34" charset="-79"/>
                        <a:ea typeface="+mn-ea"/>
                        <a:cs typeface="Gill Sans" panose="020B0502020104020203" pitchFamily="34" charset="-79"/>
                      </a:endParaRPr>
                    </a:p>
                  </a:txBody>
                  <a:tcPr marL="50800" marR="50800" marT="50800" marB="50800" anchor="ctr" horzOverflow="overflow"/>
                </a:tc>
                <a:tc>
                  <a:txBody>
                    <a:bodyPr/>
                    <a:lstStyle/>
                    <a:p>
                      <a:pPr marL="0" algn="ctr" defTabSz="914400" rtl="0" eaLnBrk="1" latinLnBrk="0" hangingPunct="1">
                        <a:defRPr sz="3200"/>
                      </a:pPr>
                      <a:r>
                        <a:rPr sz="1800" b="0" i="0" kern="1200">
                          <a:solidFill>
                            <a:schemeClr val="tx1"/>
                          </a:solidFill>
                          <a:latin typeface="Gill Sans" panose="020B0502020104020203" pitchFamily="34" charset="-79"/>
                          <a:cs typeface="Gill Sans" panose="020B0502020104020203" pitchFamily="34" charset="-79"/>
                        </a:rPr>
                        <a:t>100%</a:t>
                      </a:r>
                      <a:endParaRPr sz="1800" b="0" i="0" kern="1200">
                        <a:solidFill>
                          <a:schemeClr val="tx1"/>
                        </a:solidFill>
                        <a:latin typeface="Gill Sans" panose="020B0502020104020203" pitchFamily="34" charset="-79"/>
                        <a:ea typeface="+mn-ea"/>
                        <a:cs typeface="Gill Sans" panose="020B0502020104020203" pitchFamily="34" charset="-79"/>
                      </a:endParaRPr>
                    </a:p>
                  </a:txBody>
                  <a:tcPr marL="50800" marR="50800" marT="50800" marB="50800" anchor="ctr" horzOverflow="overflow">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marL="0" algn="l" defTabSz="914400" rtl="0" eaLnBrk="1" latinLnBrk="0" hangingPunct="1">
                        <a:defRPr sz="3200"/>
                      </a:pPr>
                      <a:r>
                        <a:rPr sz="1800" b="1" i="0" kern="1200">
                          <a:solidFill>
                            <a:schemeClr val="tx1"/>
                          </a:solidFill>
                          <a:latin typeface="Gill Sans" panose="020B0502020104020203" pitchFamily="34" charset="-79"/>
                          <a:cs typeface="Gill Sans" panose="020B0502020104020203" pitchFamily="34" charset="-79"/>
                          <a:sym typeface="Menlo Regular"/>
                        </a:rPr>
                        <a:t>OpenSSL API</a:t>
                      </a:r>
                      <a:endParaRPr sz="1800" b="1" i="0" kern="1200">
                        <a:solidFill>
                          <a:schemeClr val="tx1"/>
                        </a:solidFill>
                        <a:latin typeface="Gill Sans" panose="020B0502020104020203" pitchFamily="34" charset="-79"/>
                        <a:ea typeface="+mn-ea"/>
                        <a:cs typeface="Gill Sans" panose="020B0502020104020203" pitchFamily="34" charset="-79"/>
                        <a:sym typeface="Menlo Regular"/>
                      </a:endParaRPr>
                    </a:p>
                  </a:txBody>
                  <a:tcPr marL="50800" marR="50800" marT="50800" marB="50800" anchor="ct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defRPr sz="3200"/>
                      </a:pPr>
                      <a:r>
                        <a:rPr sz="1800" b="0" i="0" kern="1200">
                          <a:solidFill>
                            <a:schemeClr val="tx1"/>
                          </a:solidFill>
                          <a:latin typeface="Gill Sans" panose="020B0502020104020203" pitchFamily="34" charset="-79"/>
                          <a:cs typeface="Gill Sans" panose="020B0502020104020203" pitchFamily="34" charset="-79"/>
                        </a:rPr>
                        <a:t>90% / 81%</a:t>
                      </a:r>
                      <a:endParaRPr sz="1800" b="0" i="0" kern="1200">
                        <a:solidFill>
                          <a:schemeClr val="tx1"/>
                        </a:solidFill>
                        <a:latin typeface="Gill Sans" panose="020B0502020104020203" pitchFamily="34" charset="-79"/>
                        <a:ea typeface="+mn-ea"/>
                        <a:cs typeface="Gill Sans" panose="020B0502020104020203" pitchFamily="34" charset="-79"/>
                      </a:endParaRPr>
                    </a:p>
                  </a:txBody>
                  <a:tcPr marL="50800" marR="50800" marT="50800" marB="50800" anchor="ctr" horzOverflow="overflow">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defRPr sz="3200"/>
                      </a:pPr>
                      <a:r>
                        <a:rPr sz="1800" b="0" i="0" kern="1200">
                          <a:solidFill>
                            <a:schemeClr val="tx1"/>
                          </a:solidFill>
                          <a:latin typeface="Gill Sans" panose="020B0502020104020203" pitchFamily="34" charset="-79"/>
                          <a:cs typeface="Gill Sans" panose="020B0502020104020203" pitchFamily="34" charset="-79"/>
                        </a:rPr>
                        <a:t>58% / 60%</a:t>
                      </a:r>
                      <a:endParaRPr sz="1800" b="0" i="0" kern="1200">
                        <a:solidFill>
                          <a:schemeClr val="tx1"/>
                        </a:solidFill>
                        <a:latin typeface="Gill Sans" panose="020B0502020104020203" pitchFamily="34" charset="-79"/>
                        <a:ea typeface="+mn-ea"/>
                        <a:cs typeface="Gill Sans" panose="020B0502020104020203" pitchFamily="34" charset="-79"/>
                      </a:endParaRPr>
                    </a:p>
                  </a:txBody>
                  <a:tcPr marL="50800" marR="50800" marT="50800" marB="50800" anchor="ct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363474BC-070A-85ED-F9A3-79F73AABE2F8}"/>
              </a:ext>
            </a:extLst>
          </p:cNvPr>
          <p:cNvSpPr txBox="1"/>
          <p:nvPr/>
        </p:nvSpPr>
        <p:spPr>
          <a:xfrm>
            <a:off x="7238733" y="1702104"/>
            <a:ext cx="3541611" cy="369332"/>
          </a:xfrm>
          <a:prstGeom prst="rect">
            <a:avLst/>
          </a:prstGeom>
          <a:noFill/>
        </p:spPr>
        <p:txBody>
          <a:bodyPr wrap="none" rtlCol="0">
            <a:spAutoFit/>
          </a:bodyPr>
          <a:lstStyle/>
          <a:p>
            <a:r>
              <a:rPr lang="en-US" b="1">
                <a:latin typeface="Gill Sans" panose="020B0502020104020203" pitchFamily="34" charset="-79"/>
                <a:cs typeface="Gill Sans" panose="020B0502020104020203" pitchFamily="34" charset="-79"/>
              </a:rPr>
              <a:t>Runtimes</a:t>
            </a:r>
            <a:r>
              <a:rPr lang="en-US">
                <a:latin typeface="Gill Sans" panose="020B0502020104020203" pitchFamily="34" charset="-79"/>
                <a:cs typeface="Gill Sans" panose="020B0502020104020203" pitchFamily="34" charset="-79"/>
              </a:rPr>
              <a:t> (universal data leakage)</a:t>
            </a:r>
          </a:p>
        </p:txBody>
      </p:sp>
      <p:sp>
        <p:nvSpPr>
          <p:cNvPr id="8" name="TextBox 7">
            <a:extLst>
              <a:ext uri="{FF2B5EF4-FFF2-40B4-BE49-F238E27FC236}">
                <a16:creationId xmlns:a16="http://schemas.microsoft.com/office/drawing/2014/main" id="{A3367D89-61FA-FB86-34A6-25AC6354F336}"/>
              </a:ext>
            </a:extLst>
          </p:cNvPr>
          <p:cNvSpPr txBox="1"/>
          <p:nvPr/>
        </p:nvSpPr>
        <p:spPr>
          <a:xfrm>
            <a:off x="6383562" y="4995305"/>
            <a:ext cx="5251951" cy="369332"/>
          </a:xfrm>
          <a:prstGeom prst="rect">
            <a:avLst/>
          </a:prstGeom>
          <a:noFill/>
        </p:spPr>
        <p:txBody>
          <a:bodyPr wrap="none" rtlCol="0">
            <a:spAutoFit/>
          </a:bodyPr>
          <a:lstStyle/>
          <a:p>
            <a:r>
              <a:rPr lang="en-US" b="1">
                <a:latin typeface="Gill Sans" panose="020B0502020104020203" pitchFamily="34" charset="-79"/>
                <a:cs typeface="Gill Sans" panose="020B0502020104020203" pitchFamily="34" charset="-79"/>
              </a:rPr>
              <a:t>Crypto-library Analysis </a:t>
            </a:r>
            <a:r>
              <a:rPr lang="en-US">
                <a:latin typeface="Gill Sans" panose="020B0502020104020203" pitchFamily="34" charset="-79"/>
                <a:cs typeface="Gill Sans" panose="020B0502020104020203" pitchFamily="34" charset="-79"/>
              </a:rPr>
              <a:t>(universal data leakage)</a:t>
            </a:r>
          </a:p>
        </p:txBody>
      </p:sp>
      <p:sp>
        <p:nvSpPr>
          <p:cNvPr id="9" name="Rectangle 8">
            <a:extLst>
              <a:ext uri="{FF2B5EF4-FFF2-40B4-BE49-F238E27FC236}">
                <a16:creationId xmlns:a16="http://schemas.microsoft.com/office/drawing/2014/main" id="{7E1862E5-A66C-505A-A656-BF7A79EF843D}"/>
              </a:ext>
            </a:extLst>
          </p:cNvPr>
          <p:cNvSpPr/>
          <p:nvPr/>
        </p:nvSpPr>
        <p:spPr>
          <a:xfrm>
            <a:off x="7557328" y="2099413"/>
            <a:ext cx="3856925" cy="2743199"/>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52EF016-69E1-E290-9195-DF30D28E6C22}"/>
              </a:ext>
            </a:extLst>
          </p:cNvPr>
          <p:cNvSpPr/>
          <p:nvPr/>
        </p:nvSpPr>
        <p:spPr>
          <a:xfrm>
            <a:off x="7496875" y="5759777"/>
            <a:ext cx="4455469" cy="386500"/>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F88EE65-BEE3-70D6-FD5F-220F91EEBE7F}"/>
              </a:ext>
            </a:extLst>
          </p:cNvPr>
          <p:cNvSpPr/>
          <p:nvPr/>
        </p:nvSpPr>
        <p:spPr>
          <a:xfrm>
            <a:off x="7496875" y="6139872"/>
            <a:ext cx="4455469" cy="386500"/>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926538-89D1-D833-AEE6-519CC93742DA}"/>
              </a:ext>
            </a:extLst>
          </p:cNvPr>
          <p:cNvSpPr/>
          <p:nvPr/>
        </p:nvSpPr>
        <p:spPr>
          <a:xfrm>
            <a:off x="838200" y="3915323"/>
            <a:ext cx="4718538" cy="712946"/>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594FBA-6AA5-65BA-4516-9D2260FFBAC8}"/>
              </a:ext>
            </a:extLst>
          </p:cNvPr>
          <p:cNvSpPr/>
          <p:nvPr/>
        </p:nvSpPr>
        <p:spPr>
          <a:xfrm>
            <a:off x="838200" y="4777274"/>
            <a:ext cx="4718538" cy="712946"/>
          </a:xfrm>
          <a:prstGeom prst="rect">
            <a:avLst/>
          </a:prstGeom>
          <a:noFill/>
          <a:ln w="38100">
            <a:solidFill>
              <a:srgbClr val="FF7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8D061220-7479-9265-833A-EFBC859647DC}"/>
              </a:ext>
            </a:extLst>
          </p:cNvPr>
          <p:cNvSpPr>
            <a:spLocks noGrp="1"/>
          </p:cNvSpPr>
          <p:nvPr>
            <p:ph type="sldNum" sz="quarter" idx="12"/>
          </p:nvPr>
        </p:nvSpPr>
        <p:spPr/>
        <p:txBody>
          <a:bodyPr/>
          <a:lstStyle/>
          <a:p>
            <a:fld id="{C4525E55-99CE-D54F-9679-4F00051112D4}" type="slidenum">
              <a:rPr lang="en-US" smtClean="0"/>
              <a:t>26</a:t>
            </a:fld>
            <a:endParaRPr lang="en-US"/>
          </a:p>
        </p:txBody>
      </p:sp>
    </p:spTree>
    <p:custDataLst>
      <p:tags r:id="rId1"/>
    </p:custDataLst>
    <p:extLst>
      <p:ext uri="{BB962C8B-B14F-4D97-AF65-F5344CB8AC3E}">
        <p14:creationId xmlns:p14="http://schemas.microsoft.com/office/powerpoint/2010/main" val="376114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2" grpId="0" animBg="1"/>
      <p:bldP spid="13" grpId="0" animBg="1"/>
      <p:bldP spid="13" grpId="1"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8B94-262B-26CD-C5D8-5737835C016B}"/>
              </a:ext>
            </a:extLst>
          </p:cNvPr>
          <p:cNvSpPr>
            <a:spLocks noGrp="1"/>
          </p:cNvSpPr>
          <p:nvPr>
            <p:ph type="title"/>
          </p:nvPr>
        </p:nvSpPr>
        <p:spPr/>
        <p:txBody>
          <a:bodyPr/>
          <a:lstStyle/>
          <a:p>
            <a:r>
              <a:rPr lang="en-US"/>
              <a:t>LCMs: Additional Topics*</a:t>
            </a:r>
          </a:p>
        </p:txBody>
      </p:sp>
      <p:sp>
        <p:nvSpPr>
          <p:cNvPr id="3" name="Content Placeholder 2">
            <a:extLst>
              <a:ext uri="{FF2B5EF4-FFF2-40B4-BE49-F238E27FC236}">
                <a16:creationId xmlns:a16="http://schemas.microsoft.com/office/drawing/2014/main" id="{AE470C5D-065C-C182-43E8-F6A0F03B915C}"/>
              </a:ext>
            </a:extLst>
          </p:cNvPr>
          <p:cNvSpPr>
            <a:spLocks noGrp="1"/>
          </p:cNvSpPr>
          <p:nvPr>
            <p:ph idx="1"/>
          </p:nvPr>
        </p:nvSpPr>
        <p:spPr/>
        <p:txBody>
          <a:bodyPr/>
          <a:lstStyle/>
          <a:p>
            <a:r>
              <a:rPr lang="en-US"/>
              <a:t>Universal control transmitters and control transmitters</a:t>
            </a:r>
          </a:p>
          <a:p>
            <a:r>
              <a:rPr lang="en-US"/>
              <a:t>Full non-interference definition</a:t>
            </a:r>
          </a:p>
          <a:p>
            <a:r>
              <a:rPr lang="en-US"/>
              <a:t>LCMs capture leakage on behalf of Spectre v4, Spectre-PSF, Indirect Memory Prefetchers, Silent Stores</a:t>
            </a:r>
          </a:p>
          <a:p>
            <a:r>
              <a:rPr lang="en-US" err="1"/>
              <a:t>fr</a:t>
            </a:r>
            <a:r>
              <a:rPr lang="en-US"/>
              <a:t>, </a:t>
            </a:r>
            <a:r>
              <a:rPr lang="en-US" err="1"/>
              <a:t>frx</a:t>
            </a:r>
            <a:r>
              <a:rPr lang="en-US"/>
              <a:t> relations</a:t>
            </a:r>
          </a:p>
          <a:p>
            <a:r>
              <a:rPr lang="en-US"/>
              <a:t>Clou optimizations</a:t>
            </a:r>
          </a:p>
          <a:p>
            <a:r>
              <a:rPr lang="en-US" b="1" err="1"/>
              <a:t>Subrosa</a:t>
            </a:r>
            <a:r>
              <a:rPr lang="en-US" b="1"/>
              <a:t> toolkit</a:t>
            </a:r>
            <a:r>
              <a:rPr lang="en-US"/>
              <a:t> for formal LCM development and analyses</a:t>
            </a:r>
          </a:p>
        </p:txBody>
      </p:sp>
      <p:sp>
        <p:nvSpPr>
          <p:cNvPr id="4" name="TextBox 3">
            <a:extLst>
              <a:ext uri="{FF2B5EF4-FFF2-40B4-BE49-F238E27FC236}">
                <a16:creationId xmlns:a16="http://schemas.microsoft.com/office/drawing/2014/main" id="{22559588-44DA-5302-0B34-9488A8B62379}"/>
              </a:ext>
            </a:extLst>
          </p:cNvPr>
          <p:cNvSpPr txBox="1"/>
          <p:nvPr/>
        </p:nvSpPr>
        <p:spPr>
          <a:xfrm>
            <a:off x="419100" y="6492875"/>
            <a:ext cx="11353800" cy="338554"/>
          </a:xfrm>
          <a:prstGeom prst="rect">
            <a:avLst/>
          </a:prstGeom>
          <a:noFill/>
        </p:spPr>
        <p:txBody>
          <a:bodyPr wrap="square" rtlCol="0">
            <a:spAutoFit/>
          </a:bodyPr>
          <a:lstStyle/>
          <a:p>
            <a:r>
              <a:rPr lang="en-US" sz="1600" i="1">
                <a:latin typeface="Gill Sans" panose="020B0502020104020203" pitchFamily="34" charset="-79"/>
                <a:cs typeface="Gill Sans" panose="020B0502020104020203" pitchFamily="34" charset="-79"/>
              </a:rPr>
              <a:t>*Nicholas Mosier, Hanna </a:t>
            </a:r>
            <a:r>
              <a:rPr lang="en-US" sz="1600" i="1" err="1">
                <a:latin typeface="Gill Sans" panose="020B0502020104020203" pitchFamily="34" charset="-79"/>
                <a:cs typeface="Gill Sans" panose="020B0502020104020203" pitchFamily="34" charset="-79"/>
              </a:rPr>
              <a:t>Lachnitt</a:t>
            </a:r>
            <a:r>
              <a:rPr lang="en-US" sz="1600" i="1">
                <a:latin typeface="Gill Sans" panose="020B0502020104020203" pitchFamily="34" charset="-79"/>
                <a:cs typeface="Gill Sans" panose="020B0502020104020203" pitchFamily="34" charset="-79"/>
              </a:rPr>
              <a:t>, Hamed Nemati, and Caroline Trippel. “Axiomatic Hardware-Software Contracts for Security”. ISCA 2022.</a:t>
            </a:r>
          </a:p>
        </p:txBody>
      </p:sp>
      <p:sp>
        <p:nvSpPr>
          <p:cNvPr id="6" name="Slide Number Placeholder 5">
            <a:extLst>
              <a:ext uri="{FF2B5EF4-FFF2-40B4-BE49-F238E27FC236}">
                <a16:creationId xmlns:a16="http://schemas.microsoft.com/office/drawing/2014/main" id="{8B499794-5636-2D8D-653E-259CE48F1BD5}"/>
              </a:ext>
            </a:extLst>
          </p:cNvPr>
          <p:cNvSpPr>
            <a:spLocks noGrp="1"/>
          </p:cNvSpPr>
          <p:nvPr>
            <p:ph type="sldNum" sz="quarter" idx="12"/>
          </p:nvPr>
        </p:nvSpPr>
        <p:spPr/>
        <p:txBody>
          <a:bodyPr/>
          <a:lstStyle/>
          <a:p>
            <a:fld id="{C4525E55-99CE-D54F-9679-4F00051112D4}" type="slidenum">
              <a:rPr lang="en-US" smtClean="0"/>
              <a:t>27</a:t>
            </a:fld>
            <a:endParaRPr lang="en-US"/>
          </a:p>
        </p:txBody>
      </p:sp>
    </p:spTree>
    <p:extLst>
      <p:ext uri="{BB962C8B-B14F-4D97-AF65-F5344CB8AC3E}">
        <p14:creationId xmlns:p14="http://schemas.microsoft.com/office/powerpoint/2010/main" val="1065585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1EE5-D172-29B5-DED1-74934FCDB852}"/>
              </a:ext>
            </a:extLst>
          </p:cNvPr>
          <p:cNvSpPr>
            <a:spLocks noGrp="1"/>
          </p:cNvSpPr>
          <p:nvPr>
            <p:ph type="title"/>
          </p:nvPr>
        </p:nvSpPr>
        <p:spPr/>
        <p:txBody>
          <a:bodyPr/>
          <a:lstStyle/>
          <a:p>
            <a:r>
              <a:rPr lang="en-US"/>
              <a:t>Key Takeaways</a:t>
            </a:r>
          </a:p>
        </p:txBody>
      </p:sp>
      <p:sp>
        <p:nvSpPr>
          <p:cNvPr id="3" name="Content Placeholder 2">
            <a:extLst>
              <a:ext uri="{FF2B5EF4-FFF2-40B4-BE49-F238E27FC236}">
                <a16:creationId xmlns:a16="http://schemas.microsoft.com/office/drawing/2014/main" id="{C8DC82BF-0BAF-3B3A-CC28-CBAEAAA6161F}"/>
              </a:ext>
            </a:extLst>
          </p:cNvPr>
          <p:cNvSpPr>
            <a:spLocks noGrp="1"/>
          </p:cNvSpPr>
          <p:nvPr>
            <p:ph idx="1"/>
          </p:nvPr>
        </p:nvSpPr>
        <p:spPr>
          <a:xfrm>
            <a:off x="328612" y="1690688"/>
            <a:ext cx="11534776" cy="4351338"/>
          </a:xfrm>
        </p:spPr>
        <p:txBody>
          <a:bodyPr>
            <a:normAutofit/>
          </a:bodyPr>
          <a:lstStyle/>
          <a:p>
            <a:r>
              <a:rPr lang="en-US" sz="2400" dirty="0"/>
              <a:t>Microarchitectural data- and control-flow are key building blocks of microarchitectural leakage</a:t>
            </a:r>
          </a:p>
          <a:p>
            <a:r>
              <a:rPr lang="en-US" sz="2400" dirty="0"/>
              <a:t>LCMs support reasoning about the security implications of hardware on software with a leakage definition based on conditional non-interference</a:t>
            </a:r>
          </a:p>
          <a:p>
            <a:r>
              <a:rPr lang="en-US" sz="2400" dirty="0"/>
              <a:t>LCMs support classifying transmitters according to leakage scope/severity</a:t>
            </a:r>
          </a:p>
          <a:p>
            <a:r>
              <a:rPr lang="en-US" sz="2400" dirty="0"/>
              <a:t>Clou discovered 7 new Spectre v4 vulnerabilities in </a:t>
            </a:r>
            <a:r>
              <a:rPr lang="en-US" sz="2400" dirty="0" err="1"/>
              <a:t>libsodium</a:t>
            </a:r>
            <a:endParaRPr lang="en-US" sz="2400" dirty="0"/>
          </a:p>
          <a:p>
            <a:r>
              <a:rPr lang="en-US" sz="2400" dirty="0"/>
              <a:t>Clou discovered 5 new Spectre v1 vulnerabilities in OpenSSL, confirmed by developers:</a:t>
            </a:r>
            <a:br>
              <a:rPr lang="en-US" sz="2400" dirty="0"/>
            </a:br>
            <a:r>
              <a:rPr lang="en-US" sz="2400" dirty="0">
                <a:hlinkClick r:id="rId4"/>
              </a:rPr>
              <a:t>https://www.openssl.org/blog/blog/2022/05/13/spectre-meltdown/</a:t>
            </a:r>
            <a:endParaRPr lang="en-US" sz="2400" dirty="0"/>
          </a:p>
        </p:txBody>
      </p:sp>
      <p:sp>
        <p:nvSpPr>
          <p:cNvPr id="4" name="TextBox 3">
            <a:extLst>
              <a:ext uri="{FF2B5EF4-FFF2-40B4-BE49-F238E27FC236}">
                <a16:creationId xmlns:a16="http://schemas.microsoft.com/office/drawing/2014/main" id="{45DC6E08-F9F8-9F6C-C49E-F084C69C00A8}"/>
              </a:ext>
            </a:extLst>
          </p:cNvPr>
          <p:cNvSpPr txBox="1"/>
          <p:nvPr/>
        </p:nvSpPr>
        <p:spPr>
          <a:xfrm>
            <a:off x="7191405" y="4923215"/>
            <a:ext cx="4588035" cy="1569660"/>
          </a:xfrm>
          <a:prstGeom prst="rect">
            <a:avLst/>
          </a:prstGeom>
          <a:noFill/>
        </p:spPr>
        <p:txBody>
          <a:bodyPr wrap="square" rtlCol="0">
            <a:spAutoFit/>
          </a:bodyPr>
          <a:lstStyle/>
          <a:p>
            <a:r>
              <a:rPr lang="en-US" sz="1600" b="1">
                <a:latin typeface="Gill Sans" panose="020B0502020104020203" pitchFamily="34" charset="-79"/>
                <a:cs typeface="Gill Sans" panose="020B0502020104020203" pitchFamily="34" charset="-79"/>
              </a:rPr>
              <a:t>Nicholas Mosier, Hanna </a:t>
            </a:r>
            <a:r>
              <a:rPr lang="en-US" sz="1600" b="1" err="1">
                <a:latin typeface="Gill Sans" panose="020B0502020104020203" pitchFamily="34" charset="-79"/>
                <a:cs typeface="Gill Sans" panose="020B0502020104020203" pitchFamily="34" charset="-79"/>
              </a:rPr>
              <a:t>Lachnitt</a:t>
            </a:r>
            <a:r>
              <a:rPr lang="en-US" sz="1600" b="1">
                <a:latin typeface="Gill Sans" panose="020B0502020104020203" pitchFamily="34" charset="-79"/>
                <a:cs typeface="Gill Sans" panose="020B0502020104020203" pitchFamily="34" charset="-79"/>
              </a:rPr>
              <a:t>, Hamed Nemati, and Caroline Trippel</a:t>
            </a:r>
            <a:r>
              <a:rPr lang="en-US" sz="1600">
                <a:latin typeface="Gill Sans" panose="020B0502020104020203" pitchFamily="34" charset="-79"/>
                <a:cs typeface="Gill Sans" panose="020B0502020104020203" pitchFamily="34" charset="-79"/>
              </a:rPr>
              <a:t>. 2022. Axiomatic Hardware-Software Contracts for Security. In The 49th Annual International Symposium on Computer Architecture (ISCA ’22). https: //</a:t>
            </a:r>
            <a:r>
              <a:rPr lang="en-US" sz="1600" err="1">
                <a:latin typeface="Gill Sans" panose="020B0502020104020203" pitchFamily="34" charset="-79"/>
                <a:cs typeface="Gill Sans" panose="020B0502020104020203" pitchFamily="34" charset="-79"/>
              </a:rPr>
              <a:t>doi.org</a:t>
            </a:r>
            <a:r>
              <a:rPr lang="en-US" sz="1600">
                <a:latin typeface="Gill Sans" panose="020B0502020104020203" pitchFamily="34" charset="-79"/>
                <a:cs typeface="Gill Sans" panose="020B0502020104020203" pitchFamily="34" charset="-79"/>
              </a:rPr>
              <a:t>/10.1145/3470496.3527412</a:t>
            </a:r>
          </a:p>
        </p:txBody>
      </p:sp>
      <p:sp>
        <p:nvSpPr>
          <p:cNvPr id="5" name="TextBox 4">
            <a:extLst>
              <a:ext uri="{FF2B5EF4-FFF2-40B4-BE49-F238E27FC236}">
                <a16:creationId xmlns:a16="http://schemas.microsoft.com/office/drawing/2014/main" id="{87114E16-8B5B-027C-3EFA-343A6C0641E6}"/>
              </a:ext>
            </a:extLst>
          </p:cNvPr>
          <p:cNvSpPr txBox="1"/>
          <p:nvPr/>
        </p:nvSpPr>
        <p:spPr>
          <a:xfrm>
            <a:off x="475520" y="5200213"/>
            <a:ext cx="6639510" cy="1015663"/>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Title:  “Axiomatic Hardware-Software Contracts For Security”</a:t>
            </a:r>
          </a:p>
          <a:p>
            <a:r>
              <a:rPr lang="en-US" sz="2000" dirty="0">
                <a:latin typeface="Gill Sans" panose="020B0502020104020203" pitchFamily="34" charset="-79"/>
                <a:cs typeface="Gill Sans" panose="020B0502020104020203" pitchFamily="34" charset="-79"/>
              </a:rPr>
              <a:t>GitHub: </a:t>
            </a:r>
            <a:r>
              <a:rPr lang="en-US" sz="2000" u="sng" dirty="0" err="1">
                <a:latin typeface="Gill Sans" panose="020B0502020104020203" pitchFamily="34" charset="-79"/>
                <a:cs typeface="Gill Sans" panose="020B0502020104020203" pitchFamily="34" charset="-79"/>
              </a:rPr>
              <a:t>nmosier</a:t>
            </a:r>
            <a:r>
              <a:rPr lang="en-US" sz="2000" u="sng" dirty="0">
                <a:latin typeface="Gill Sans" panose="020B0502020104020203" pitchFamily="34" charset="-79"/>
                <a:cs typeface="Gill Sans" panose="020B0502020104020203" pitchFamily="34" charset="-79"/>
              </a:rPr>
              <a:t>/clou</a:t>
            </a:r>
            <a:r>
              <a:rPr lang="en-US" sz="2000" dirty="0">
                <a:latin typeface="Gill Sans" panose="020B0502020104020203" pitchFamily="34" charset="-79"/>
                <a:cs typeface="Gill Sans" panose="020B0502020104020203" pitchFamily="34" charset="-79"/>
              </a:rPr>
              <a:t>, </a:t>
            </a:r>
            <a:r>
              <a:rPr lang="en-US" sz="2000" u="sng" dirty="0" err="1">
                <a:latin typeface="Gill Sans" panose="020B0502020104020203" pitchFamily="34" charset="-79"/>
                <a:cs typeface="Gill Sans" panose="020B0502020104020203" pitchFamily="34" charset="-79"/>
              </a:rPr>
              <a:t>nmosier</a:t>
            </a:r>
            <a:r>
              <a:rPr lang="en-US" sz="2000" u="sng" dirty="0">
                <a:latin typeface="Gill Sans" panose="020B0502020104020203" pitchFamily="34" charset="-79"/>
                <a:cs typeface="Gill Sans" panose="020B0502020104020203" pitchFamily="34" charset="-79"/>
              </a:rPr>
              <a:t>/clou-bugs</a:t>
            </a:r>
            <a:r>
              <a:rPr lang="en-US" sz="2000" dirty="0">
                <a:latin typeface="Gill Sans" panose="020B0502020104020203" pitchFamily="34" charset="-79"/>
                <a:cs typeface="Gill Sans" panose="020B0502020104020203" pitchFamily="34" charset="-79"/>
              </a:rPr>
              <a:t>, </a:t>
            </a:r>
            <a:r>
              <a:rPr lang="en-US" sz="2000" u="sng" dirty="0" err="1">
                <a:latin typeface="Gill Sans" panose="020B0502020104020203" pitchFamily="34" charset="-79"/>
                <a:cs typeface="Gill Sans" panose="020B0502020104020203" pitchFamily="34" charset="-79"/>
              </a:rPr>
              <a:t>ctrippel</a:t>
            </a:r>
            <a:r>
              <a:rPr lang="en-US" sz="2000" u="sng" dirty="0">
                <a:latin typeface="Gill Sans" panose="020B0502020104020203" pitchFamily="34" charset="-79"/>
                <a:cs typeface="Gill Sans" panose="020B0502020104020203" pitchFamily="34" charset="-79"/>
              </a:rPr>
              <a:t>/</a:t>
            </a:r>
            <a:r>
              <a:rPr lang="en-US" sz="2000" u="sng" dirty="0" err="1">
                <a:latin typeface="Gill Sans" panose="020B0502020104020203" pitchFamily="34" charset="-79"/>
                <a:cs typeface="Gill Sans" panose="020B0502020104020203" pitchFamily="34" charset="-79"/>
              </a:rPr>
              <a:t>subrosa</a:t>
            </a:r>
            <a:endParaRPr lang="en-US" sz="2000" u="sng" dirty="0">
              <a:latin typeface="Gill Sans" panose="020B0502020104020203" pitchFamily="34" charset="-79"/>
              <a:cs typeface="Gill Sans" panose="020B0502020104020203" pitchFamily="34" charset="-79"/>
            </a:endParaRPr>
          </a:p>
          <a:p>
            <a:r>
              <a:rPr lang="en-US" sz="2000" dirty="0">
                <a:latin typeface="Gill Sans" panose="020B0502020104020203" pitchFamily="34" charset="-79"/>
                <a:cs typeface="Gill Sans" panose="020B0502020104020203" pitchFamily="34" charset="-79"/>
              </a:rPr>
              <a:t>Email: </a:t>
            </a:r>
            <a:r>
              <a:rPr lang="en-US" sz="2000" dirty="0">
                <a:latin typeface="Gill Sans" panose="020B0502020104020203" pitchFamily="34" charset="-79"/>
                <a:cs typeface="Gill Sans" panose="020B0502020104020203" pitchFamily="34" charset="-79"/>
                <a:hlinkClick r:id="rId5"/>
              </a:rPr>
              <a:t>nmosier@stanford.edu</a:t>
            </a:r>
            <a:endParaRPr lang="en-US" sz="2000" dirty="0">
              <a:latin typeface="Gill Sans" panose="020B0502020104020203" pitchFamily="34" charset="-79"/>
              <a:cs typeface="Gill Sans" panose="020B0502020104020203" pitchFamily="34" charset="-79"/>
            </a:endParaRPr>
          </a:p>
        </p:txBody>
      </p:sp>
      <p:sp>
        <p:nvSpPr>
          <p:cNvPr id="7" name="Slide Number Placeholder 6">
            <a:extLst>
              <a:ext uri="{FF2B5EF4-FFF2-40B4-BE49-F238E27FC236}">
                <a16:creationId xmlns:a16="http://schemas.microsoft.com/office/drawing/2014/main" id="{036C1E64-99AE-6390-B904-43BEB46C55D7}"/>
              </a:ext>
            </a:extLst>
          </p:cNvPr>
          <p:cNvSpPr>
            <a:spLocks noGrp="1"/>
          </p:cNvSpPr>
          <p:nvPr>
            <p:ph type="sldNum" sz="quarter" idx="12"/>
          </p:nvPr>
        </p:nvSpPr>
        <p:spPr/>
        <p:txBody>
          <a:bodyPr/>
          <a:lstStyle/>
          <a:p>
            <a:fld id="{C4525E55-99CE-D54F-9679-4F00051112D4}" type="slidenum">
              <a:rPr lang="en-US" smtClean="0"/>
              <a:t>28</a:t>
            </a:fld>
            <a:endParaRPr lang="en-US"/>
          </a:p>
        </p:txBody>
      </p:sp>
    </p:spTree>
    <p:custDataLst>
      <p:tags r:id="rId1"/>
    </p:custDataLst>
    <p:extLst>
      <p:ext uri="{BB962C8B-B14F-4D97-AF65-F5344CB8AC3E}">
        <p14:creationId xmlns:p14="http://schemas.microsoft.com/office/powerpoint/2010/main" val="426065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71568F-8669-83B3-AD2B-C435959BFCBA}"/>
              </a:ext>
            </a:extLst>
          </p:cNvPr>
          <p:cNvSpPr>
            <a:spLocks noGrp="1"/>
          </p:cNvSpPr>
          <p:nvPr>
            <p:ph type="sldNum" sz="quarter" idx="12"/>
          </p:nvPr>
        </p:nvSpPr>
        <p:spPr/>
        <p:txBody>
          <a:bodyPr/>
          <a:lstStyle/>
          <a:p>
            <a:fld id="{C4525E55-99CE-D54F-9679-4F00051112D4}" type="slidenum">
              <a:rPr lang="en-US" smtClean="0"/>
              <a:t>29</a:t>
            </a:fld>
            <a:endParaRPr lang="en-US"/>
          </a:p>
        </p:txBody>
      </p:sp>
    </p:spTree>
    <p:extLst>
      <p:ext uri="{BB962C8B-B14F-4D97-AF65-F5344CB8AC3E}">
        <p14:creationId xmlns:p14="http://schemas.microsoft.com/office/powerpoint/2010/main" val="232368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50B9-2967-E641-A703-F19FF80A18F5}"/>
              </a:ext>
            </a:extLst>
          </p:cNvPr>
          <p:cNvSpPr>
            <a:spLocks noGrp="1"/>
          </p:cNvSpPr>
          <p:nvPr>
            <p:ph type="title"/>
          </p:nvPr>
        </p:nvSpPr>
        <p:spPr/>
        <p:txBody>
          <a:bodyPr>
            <a:normAutofit/>
          </a:bodyPr>
          <a:lstStyle/>
          <a:p>
            <a:r>
              <a:rPr lang="en-US" sz="4000"/>
              <a:t>Hardware underpins software security</a:t>
            </a:r>
          </a:p>
        </p:txBody>
      </p:sp>
      <p:pic>
        <p:nvPicPr>
          <p:cNvPr id="8" name="Graphic 7" descr="Web design outline">
            <a:extLst>
              <a:ext uri="{FF2B5EF4-FFF2-40B4-BE49-F238E27FC236}">
                <a16:creationId xmlns:a16="http://schemas.microsoft.com/office/drawing/2014/main" id="{FEB0C8B8-EAF2-904A-AC3B-E4D24C836B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58091" y="970621"/>
            <a:ext cx="2271132" cy="2271132"/>
          </a:xfrm>
          <a:prstGeom prst="rect">
            <a:avLst/>
          </a:prstGeom>
        </p:spPr>
      </p:pic>
      <p:pic>
        <p:nvPicPr>
          <p:cNvPr id="10" name="Graphic 9" descr="Processor outline">
            <a:extLst>
              <a:ext uri="{FF2B5EF4-FFF2-40B4-BE49-F238E27FC236}">
                <a16:creationId xmlns:a16="http://schemas.microsoft.com/office/drawing/2014/main" id="{A0782999-FB5A-924A-A764-A7C9660AB5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58091" y="4244908"/>
            <a:ext cx="2271132" cy="2271132"/>
          </a:xfrm>
          <a:prstGeom prst="rect">
            <a:avLst/>
          </a:prstGeom>
        </p:spPr>
      </p:pic>
      <p:sp>
        <p:nvSpPr>
          <p:cNvPr id="43" name="Arrow">
            <a:extLst>
              <a:ext uri="{FF2B5EF4-FFF2-40B4-BE49-F238E27FC236}">
                <a16:creationId xmlns:a16="http://schemas.microsoft.com/office/drawing/2014/main" id="{C05772B7-3F4C-AA4E-86F4-5D786E07135C}"/>
              </a:ext>
            </a:extLst>
          </p:cNvPr>
          <p:cNvSpPr/>
          <p:nvPr/>
        </p:nvSpPr>
        <p:spPr>
          <a:xfrm rot="16200000" flipH="1">
            <a:off x="5393569" y="3615877"/>
            <a:ext cx="1000176" cy="684540"/>
          </a:xfrm>
          <a:prstGeom prst="rightArrow">
            <a:avLst>
              <a:gd name="adj1" fmla="val 40056"/>
              <a:gd name="adj2" fmla="val 54635"/>
            </a:avLst>
          </a:prstGeom>
          <a:solidFill>
            <a:srgbClr val="000000"/>
          </a:solidFill>
          <a:ln w="50800">
            <a:solidFill>
              <a:srgbClr val="000000"/>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cxnSp>
        <p:nvCxnSpPr>
          <p:cNvPr id="38" name="Straight Connector 37">
            <a:extLst>
              <a:ext uri="{FF2B5EF4-FFF2-40B4-BE49-F238E27FC236}">
                <a16:creationId xmlns:a16="http://schemas.microsoft.com/office/drawing/2014/main" id="{033F02BC-7463-CD42-83B8-EFC9757ACA6F}"/>
              </a:ext>
            </a:extLst>
          </p:cNvPr>
          <p:cNvCxnSpPr/>
          <p:nvPr/>
        </p:nvCxnSpPr>
        <p:spPr>
          <a:xfrm>
            <a:off x="1296977" y="3152429"/>
            <a:ext cx="97189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0FFD086A-00E6-9344-9D07-924C14CB6D2B}"/>
              </a:ext>
            </a:extLst>
          </p:cNvPr>
          <p:cNvSpPr/>
          <p:nvPr/>
        </p:nvSpPr>
        <p:spPr>
          <a:xfrm>
            <a:off x="4359380" y="2911415"/>
            <a:ext cx="3068554" cy="461513"/>
          </a:xfrm>
          <a:prstGeom prst="round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ysClr val="windowText" lastClr="000000"/>
                </a:solidFill>
                <a:latin typeface="Gill Sans" panose="020B0502020104020203" pitchFamily="34" charset="-79"/>
                <a:cs typeface="Gill Sans" panose="020B0502020104020203" pitchFamily="34" charset="-79"/>
              </a:rPr>
              <a:t>hardware-software contracts</a:t>
            </a:r>
          </a:p>
        </p:txBody>
      </p:sp>
      <p:pic>
        <p:nvPicPr>
          <p:cNvPr id="14" name="Graphic 13" descr="Contract with solid fill">
            <a:extLst>
              <a:ext uri="{FF2B5EF4-FFF2-40B4-BE49-F238E27FC236}">
                <a16:creationId xmlns:a16="http://schemas.microsoft.com/office/drawing/2014/main" id="{87CAFF51-772D-FB0B-0BDA-FBBDBE816D9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34311" y="3367463"/>
            <a:ext cx="914400" cy="914400"/>
          </a:xfrm>
          <a:prstGeom prst="rect">
            <a:avLst/>
          </a:prstGeom>
        </p:spPr>
      </p:pic>
      <p:sp>
        <p:nvSpPr>
          <p:cNvPr id="15" name="Rounded Rectangle 14">
            <a:extLst>
              <a:ext uri="{FF2B5EF4-FFF2-40B4-BE49-F238E27FC236}">
                <a16:creationId xmlns:a16="http://schemas.microsoft.com/office/drawing/2014/main" id="{8FDCA283-1F6C-E4BA-B140-EB8F9A84CCF6}"/>
              </a:ext>
            </a:extLst>
          </p:cNvPr>
          <p:cNvSpPr/>
          <p:nvPr/>
        </p:nvSpPr>
        <p:spPr>
          <a:xfrm>
            <a:off x="8031956" y="2911415"/>
            <a:ext cx="2319111" cy="461513"/>
          </a:xfrm>
          <a:prstGeom prst="roundRect">
            <a:avLst/>
          </a:prstGeom>
          <a:solidFill>
            <a:srgbClr val="FF7E7A"/>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ysClr val="windowText" lastClr="000000"/>
                </a:solidFill>
                <a:latin typeface="Gill Sans" panose="020B0502020104020203" pitchFamily="34" charset="-79"/>
                <a:cs typeface="Gill Sans" panose="020B0502020104020203" pitchFamily="34" charset="-79"/>
              </a:rPr>
              <a:t>security contracts</a:t>
            </a:r>
          </a:p>
        </p:txBody>
      </p:sp>
      <p:pic>
        <p:nvPicPr>
          <p:cNvPr id="16" name="Graphic 15" descr="Contract with solid fill">
            <a:extLst>
              <a:ext uri="{FF2B5EF4-FFF2-40B4-BE49-F238E27FC236}">
                <a16:creationId xmlns:a16="http://schemas.microsoft.com/office/drawing/2014/main" id="{F3392FE9-6BB4-5016-ED95-14BDF56A36F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38603" y="3367463"/>
            <a:ext cx="914400" cy="914400"/>
          </a:xfrm>
          <a:prstGeom prst="rect">
            <a:avLst/>
          </a:prstGeom>
        </p:spPr>
      </p:pic>
      <p:sp>
        <p:nvSpPr>
          <p:cNvPr id="17" name="Rounded Rectangle 16">
            <a:extLst>
              <a:ext uri="{FF2B5EF4-FFF2-40B4-BE49-F238E27FC236}">
                <a16:creationId xmlns:a16="http://schemas.microsoft.com/office/drawing/2014/main" id="{393E758A-480E-D3DC-EC2D-BBBE22E42259}"/>
              </a:ext>
            </a:extLst>
          </p:cNvPr>
          <p:cNvSpPr/>
          <p:nvPr/>
        </p:nvSpPr>
        <p:spPr>
          <a:xfrm>
            <a:off x="1436248" y="2911415"/>
            <a:ext cx="2319111" cy="461513"/>
          </a:xfrm>
          <a:prstGeom prst="round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ysClr val="windowText" lastClr="000000"/>
                </a:solidFill>
                <a:latin typeface="Gill Sans" panose="020B0502020104020203" pitchFamily="34" charset="-79"/>
                <a:cs typeface="Gill Sans" panose="020B0502020104020203" pitchFamily="34" charset="-79"/>
              </a:rPr>
              <a:t>memory models</a:t>
            </a:r>
          </a:p>
        </p:txBody>
      </p:sp>
      <p:sp>
        <p:nvSpPr>
          <p:cNvPr id="11" name="TextBox 10">
            <a:extLst>
              <a:ext uri="{FF2B5EF4-FFF2-40B4-BE49-F238E27FC236}">
                <a16:creationId xmlns:a16="http://schemas.microsoft.com/office/drawing/2014/main" id="{DE4B5D89-21CB-90FF-57C9-B4A169F62D83}"/>
              </a:ext>
            </a:extLst>
          </p:cNvPr>
          <p:cNvSpPr txBox="1"/>
          <p:nvPr/>
        </p:nvSpPr>
        <p:spPr>
          <a:xfrm>
            <a:off x="9436667" y="3358533"/>
            <a:ext cx="2020589" cy="923330"/>
          </a:xfrm>
          <a:prstGeom prst="rect">
            <a:avLst/>
          </a:prstGeom>
          <a:noFill/>
        </p:spPr>
        <p:txBody>
          <a:bodyPr wrap="square" rtlCol="0">
            <a:spAutoFit/>
          </a:bodyPr>
          <a:lstStyle/>
          <a:p>
            <a:pPr algn="ctr"/>
            <a:r>
              <a:rPr lang="en-US" b="1">
                <a:solidFill>
                  <a:srgbClr val="FF7E7A"/>
                </a:solidFill>
                <a:latin typeface="Gill Sans" panose="020B0502020104020203" pitchFamily="34" charset="-79"/>
                <a:cs typeface="Gill Sans" panose="020B0502020104020203" pitchFamily="34" charset="-79"/>
              </a:rPr>
              <a:t>Leakage Containment Models (LCMs)</a:t>
            </a:r>
          </a:p>
        </p:txBody>
      </p:sp>
      <p:sp>
        <p:nvSpPr>
          <p:cNvPr id="19" name="TextBox 18">
            <a:extLst>
              <a:ext uri="{FF2B5EF4-FFF2-40B4-BE49-F238E27FC236}">
                <a16:creationId xmlns:a16="http://schemas.microsoft.com/office/drawing/2014/main" id="{864EF961-152A-CD72-206A-A9F2342A4390}"/>
              </a:ext>
            </a:extLst>
          </p:cNvPr>
          <p:cNvSpPr txBox="1"/>
          <p:nvPr/>
        </p:nvSpPr>
        <p:spPr>
          <a:xfrm>
            <a:off x="734744" y="3372928"/>
            <a:ext cx="1716990" cy="923330"/>
          </a:xfrm>
          <a:prstGeom prst="rect">
            <a:avLst/>
          </a:prstGeom>
          <a:noFill/>
        </p:spPr>
        <p:txBody>
          <a:bodyPr wrap="square" rtlCol="0">
            <a:spAutoFit/>
          </a:bodyPr>
          <a:lstStyle/>
          <a:p>
            <a:pPr algn="ctr"/>
            <a:r>
              <a:rPr lang="en-US" b="1">
                <a:solidFill>
                  <a:schemeClr val="accent3"/>
                </a:solidFill>
                <a:latin typeface="Gill Sans" panose="020B0502020104020203" pitchFamily="34" charset="-79"/>
                <a:cs typeface="Gill Sans" panose="020B0502020104020203" pitchFamily="34" charset="-79"/>
              </a:rPr>
              <a:t>Lay the foundation for LCMs!</a:t>
            </a:r>
          </a:p>
        </p:txBody>
      </p:sp>
      <p:sp>
        <p:nvSpPr>
          <p:cNvPr id="5" name="Slide Number Placeholder 4">
            <a:extLst>
              <a:ext uri="{FF2B5EF4-FFF2-40B4-BE49-F238E27FC236}">
                <a16:creationId xmlns:a16="http://schemas.microsoft.com/office/drawing/2014/main" id="{3C141DBB-3C6B-4FDF-37DE-26A2A97CCB37}"/>
              </a:ext>
            </a:extLst>
          </p:cNvPr>
          <p:cNvSpPr>
            <a:spLocks noGrp="1"/>
          </p:cNvSpPr>
          <p:nvPr>
            <p:ph type="sldNum" sz="quarter" idx="12"/>
          </p:nvPr>
        </p:nvSpPr>
        <p:spPr/>
        <p:txBody>
          <a:bodyPr/>
          <a:lstStyle/>
          <a:p>
            <a:fld id="{C4525E55-99CE-D54F-9679-4F00051112D4}" type="slidenum">
              <a:rPr lang="en-US" smtClean="0"/>
              <a:t>3</a:t>
            </a:fld>
            <a:endParaRPr lang="en-US"/>
          </a:p>
        </p:txBody>
      </p:sp>
    </p:spTree>
    <p:custDataLst>
      <p:tags r:id="rId1"/>
    </p:custDataLst>
    <p:extLst>
      <p:ext uri="{BB962C8B-B14F-4D97-AF65-F5344CB8AC3E}">
        <p14:creationId xmlns:p14="http://schemas.microsoft.com/office/powerpoint/2010/main" val="203944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1"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7B9D-7BB4-5C01-2E5A-F4C8F5D16765}"/>
              </a:ext>
            </a:extLst>
          </p:cNvPr>
          <p:cNvSpPr>
            <a:spLocks noGrp="1"/>
          </p:cNvSpPr>
          <p:nvPr>
            <p:ph type="title"/>
          </p:nvPr>
        </p:nvSpPr>
        <p:spPr/>
        <p:txBody>
          <a:bodyPr/>
          <a:lstStyle/>
          <a:p>
            <a:r>
              <a:rPr lang="en-US" dirty="0"/>
              <a:t>Appendix Table of Contents</a:t>
            </a:r>
          </a:p>
        </p:txBody>
      </p:sp>
      <p:sp>
        <p:nvSpPr>
          <p:cNvPr id="3" name="Content Placeholder 2">
            <a:extLst>
              <a:ext uri="{FF2B5EF4-FFF2-40B4-BE49-F238E27FC236}">
                <a16:creationId xmlns:a16="http://schemas.microsoft.com/office/drawing/2014/main" id="{BBD5D756-4948-6374-A340-5CB25274BB0E}"/>
              </a:ext>
            </a:extLst>
          </p:cNvPr>
          <p:cNvSpPr>
            <a:spLocks noGrp="1"/>
          </p:cNvSpPr>
          <p:nvPr>
            <p:ph idx="1"/>
          </p:nvPr>
        </p:nvSpPr>
        <p:spPr/>
        <p:txBody>
          <a:bodyPr>
            <a:normAutofit fontScale="85000" lnSpcReduction="20000"/>
          </a:bodyPr>
          <a:lstStyle/>
          <a:p>
            <a:r>
              <a:rPr lang="en-US" dirty="0">
                <a:hlinkClick r:id="rId2" action="ppaction://hlinksldjump"/>
              </a:rPr>
              <a:t>Clou: OpenSSL Vulnerability</a:t>
            </a:r>
            <a:endParaRPr lang="en-US" dirty="0"/>
          </a:p>
          <a:p>
            <a:r>
              <a:rPr lang="en-US" dirty="0">
                <a:hlinkClick r:id="rId3" action="ppaction://hlinksldjump"/>
              </a:rPr>
              <a:t>Prior Security Contract Proposals</a:t>
            </a:r>
            <a:endParaRPr lang="en-US" dirty="0"/>
          </a:p>
          <a:p>
            <a:r>
              <a:rPr lang="en-US" dirty="0">
                <a:hlinkClick r:id="rId4" action="ppaction://hlinksldjump"/>
              </a:rPr>
              <a:t>Modeling AES Side-Channel Leakage</a:t>
            </a:r>
            <a:endParaRPr lang="en-US" dirty="0"/>
          </a:p>
          <a:p>
            <a:r>
              <a:rPr lang="en-US" dirty="0">
                <a:hlinkClick r:id="rId5" action="ppaction://hlinksldjump"/>
              </a:rPr>
              <a:t>Modeling Other Optimizations with LCMs</a:t>
            </a:r>
            <a:endParaRPr lang="en-US" dirty="0"/>
          </a:p>
          <a:p>
            <a:r>
              <a:rPr lang="en-US" dirty="0">
                <a:hlinkClick r:id="rId6" action="ppaction://hlinksldjump"/>
              </a:rPr>
              <a:t>Clou: Results and Runtimes</a:t>
            </a:r>
            <a:endParaRPr lang="en-US" dirty="0"/>
          </a:p>
          <a:p>
            <a:r>
              <a:rPr lang="en-US" dirty="0">
                <a:hlinkClick r:id="rId7" action="ppaction://hlinksldjump"/>
              </a:rPr>
              <a:t>Non-Interference / Microarchitectural Leakage Definitions</a:t>
            </a:r>
            <a:endParaRPr lang="en-US" dirty="0"/>
          </a:p>
          <a:p>
            <a:r>
              <a:rPr lang="en-US" dirty="0">
                <a:hlinkClick r:id="rId8" action="ppaction://hlinksldjump"/>
              </a:rPr>
              <a:t>Microarchitectural Control-Flow Semantics</a:t>
            </a:r>
            <a:endParaRPr lang="en-US" dirty="0"/>
          </a:p>
          <a:p>
            <a:r>
              <a:rPr lang="en-US" dirty="0">
                <a:hlinkClick r:id="rId9" action="ppaction://hlinksldjump"/>
              </a:rPr>
              <a:t>Microarchitectural Data-Flow Semantics</a:t>
            </a:r>
            <a:endParaRPr lang="en-US" dirty="0"/>
          </a:p>
          <a:p>
            <a:r>
              <a:rPr lang="en-US" dirty="0">
                <a:hlinkClick r:id="rId10" action="ppaction://hlinksldjump"/>
              </a:rPr>
              <a:t>Clou: Additional Topics</a:t>
            </a:r>
            <a:endParaRPr lang="en-US" dirty="0"/>
          </a:p>
          <a:p>
            <a:r>
              <a:rPr lang="en-US" dirty="0">
                <a:hlinkClick r:id="rId11" action="ppaction://hlinksldjump"/>
              </a:rPr>
              <a:t>Clou: New Type of Leakage</a:t>
            </a:r>
            <a:endParaRPr lang="en-US" dirty="0"/>
          </a:p>
          <a:p>
            <a:r>
              <a:rPr lang="en-US" dirty="0">
                <a:hlinkClick r:id="rId12" action="ppaction://hlinksldjump"/>
              </a:rPr>
              <a:t>Axiomatic MCMs Ecosystem</a:t>
            </a:r>
            <a:endParaRPr lang="en-US" dirty="0"/>
          </a:p>
        </p:txBody>
      </p:sp>
      <p:sp>
        <p:nvSpPr>
          <p:cNvPr id="4" name="Slide Number Placeholder 3">
            <a:extLst>
              <a:ext uri="{FF2B5EF4-FFF2-40B4-BE49-F238E27FC236}">
                <a16:creationId xmlns:a16="http://schemas.microsoft.com/office/drawing/2014/main" id="{E50D472D-770F-369E-0AEA-D8E6B58A329E}"/>
              </a:ext>
            </a:extLst>
          </p:cNvPr>
          <p:cNvSpPr>
            <a:spLocks noGrp="1"/>
          </p:cNvSpPr>
          <p:nvPr>
            <p:ph type="sldNum" sz="quarter" idx="12"/>
          </p:nvPr>
        </p:nvSpPr>
        <p:spPr/>
        <p:txBody>
          <a:bodyPr/>
          <a:lstStyle/>
          <a:p>
            <a:fld id="{C4525E55-99CE-D54F-9679-4F00051112D4}" type="slidenum">
              <a:rPr lang="en-US" smtClean="0"/>
              <a:t>30</a:t>
            </a:fld>
            <a:endParaRPr lang="en-US"/>
          </a:p>
        </p:txBody>
      </p:sp>
    </p:spTree>
    <p:extLst>
      <p:ext uri="{BB962C8B-B14F-4D97-AF65-F5344CB8AC3E}">
        <p14:creationId xmlns:p14="http://schemas.microsoft.com/office/powerpoint/2010/main" val="1531482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ACA6-B4C9-BBC4-0E36-7CB5FD4FCC3A}"/>
              </a:ext>
            </a:extLst>
          </p:cNvPr>
          <p:cNvSpPr>
            <a:spLocks noGrp="1"/>
          </p:cNvSpPr>
          <p:nvPr>
            <p:ph type="title"/>
          </p:nvPr>
        </p:nvSpPr>
        <p:spPr/>
        <p:txBody>
          <a:bodyPr/>
          <a:lstStyle/>
          <a:p>
            <a:r>
              <a:rPr lang="en-US"/>
              <a:t>Clou: OpenSSL Vulnerability</a:t>
            </a:r>
          </a:p>
        </p:txBody>
      </p:sp>
      <p:sp>
        <p:nvSpPr>
          <p:cNvPr id="4" name="int SSL_get_shared_sigalgs(SSL *s, int idx,…">
            <a:extLst>
              <a:ext uri="{FF2B5EF4-FFF2-40B4-BE49-F238E27FC236}">
                <a16:creationId xmlns:a16="http://schemas.microsoft.com/office/drawing/2014/main" id="{24FD6FA2-46DA-FF23-6C46-DC1DD40B12A9}"/>
              </a:ext>
            </a:extLst>
          </p:cNvPr>
          <p:cNvSpPr txBox="1"/>
          <p:nvPr/>
        </p:nvSpPr>
        <p:spPr>
          <a:xfrm>
            <a:off x="2470288" y="2010214"/>
            <a:ext cx="8015015" cy="4183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int </a:t>
            </a:r>
            <a:r>
              <a:rPr sz="1500" kern="0" err="1">
                <a:solidFill>
                  <a:srgbClr val="000000"/>
                </a:solidFill>
                <a:latin typeface="Menlo Regular"/>
                <a:ea typeface="Menlo Regular"/>
                <a:cs typeface="Menlo Regular"/>
                <a:sym typeface="Menlo Regular"/>
              </a:rPr>
              <a:t>SSL_get_shared_sigalgs</a:t>
            </a:r>
            <a:r>
              <a:rPr sz="1500" kern="0">
                <a:solidFill>
                  <a:srgbClr val="000000"/>
                </a:solidFill>
                <a:latin typeface="Menlo Regular"/>
                <a:ea typeface="Menlo Regular"/>
                <a:cs typeface="Menlo Regular"/>
                <a:sym typeface="Menlo Regular"/>
              </a:rPr>
              <a:t>(SSL *s, int </a:t>
            </a:r>
            <a:r>
              <a:rPr sz="1500" kern="0" err="1">
                <a:solidFill>
                  <a:srgbClr val="000000"/>
                </a:solidFill>
                <a:latin typeface="Menlo Regular"/>
                <a:ea typeface="Menlo Regular"/>
                <a:cs typeface="Menlo Regular"/>
                <a:sym typeface="Menlo Regular"/>
              </a:rPr>
              <a:t>idx</a:t>
            </a:r>
            <a:r>
              <a:rPr sz="1500" kern="0">
                <a:solidFill>
                  <a:srgbClr val="000000"/>
                </a:solidFill>
                <a:latin typeface="Menlo Regular"/>
                <a:ea typeface="Menlo Regular"/>
                <a:cs typeface="Menlo Regular"/>
                <a:sym typeface="Menlo Regular"/>
              </a:rPr>
              <a: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int *</a:t>
            </a:r>
            <a:r>
              <a:rPr sz="1500" kern="0" err="1">
                <a:solidFill>
                  <a:srgbClr val="000000"/>
                </a:solidFill>
                <a:latin typeface="Menlo Regular"/>
                <a:ea typeface="Menlo Regular"/>
                <a:cs typeface="Menlo Regular"/>
                <a:sym typeface="Menlo Regular"/>
              </a:rPr>
              <a:t>psign</a:t>
            </a:r>
            <a:r>
              <a:rPr sz="1500" kern="0">
                <a:solidFill>
                  <a:srgbClr val="000000"/>
                </a:solidFill>
                <a:latin typeface="Menlo Regular"/>
                <a:ea typeface="Menlo Regular"/>
                <a:cs typeface="Menlo Regular"/>
                <a:sym typeface="Menlo Regular"/>
              </a:rPr>
              <a:t>, int *</a:t>
            </a:r>
            <a:r>
              <a:rPr sz="1500" kern="0" err="1">
                <a:solidFill>
                  <a:srgbClr val="000000"/>
                </a:solidFill>
                <a:latin typeface="Menlo Regular"/>
                <a:ea typeface="Menlo Regular"/>
                <a:cs typeface="Menlo Regular"/>
                <a:sym typeface="Menlo Regular"/>
              </a:rPr>
              <a:t>phash</a:t>
            </a:r>
            <a:r>
              <a:rPr sz="1500" kern="0">
                <a:solidFill>
                  <a:srgbClr val="000000"/>
                </a:solidFill>
                <a:latin typeface="Menlo Regular"/>
                <a:ea typeface="Menlo Regular"/>
                <a:cs typeface="Menlo Regular"/>
                <a:sym typeface="Menlo Regular"/>
              </a:rPr>
              <a:t>, int *</a:t>
            </a:r>
            <a:r>
              <a:rPr sz="1500" kern="0" err="1">
                <a:solidFill>
                  <a:srgbClr val="000000"/>
                </a:solidFill>
                <a:latin typeface="Menlo Regular"/>
                <a:ea typeface="Menlo Regular"/>
                <a:cs typeface="Menlo Regular"/>
                <a:sym typeface="Menlo Regular"/>
              </a:rPr>
              <a:t>psignhash</a:t>
            </a:r>
            <a:r>
              <a:rPr sz="1500" kern="0">
                <a:solidFill>
                  <a:srgbClr val="000000"/>
                </a:solidFill>
                <a:latin typeface="Menlo Regular"/>
                <a:ea typeface="Menlo Regular"/>
                <a:cs typeface="Menlo Regular"/>
                <a:sym typeface="Menlo Regular"/>
              </a:rPr>
              <a: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unsigned char *</a:t>
            </a:r>
            <a:r>
              <a:rPr sz="1500" kern="0" err="1">
                <a:solidFill>
                  <a:srgbClr val="000000"/>
                </a:solidFill>
                <a:latin typeface="Menlo Regular"/>
                <a:ea typeface="Menlo Regular"/>
                <a:cs typeface="Menlo Regular"/>
                <a:sym typeface="Menlo Regular"/>
              </a:rPr>
              <a:t>rsig</a:t>
            </a:r>
            <a:r>
              <a:rPr sz="1500" kern="0">
                <a:solidFill>
                  <a:srgbClr val="000000"/>
                </a:solidFill>
                <a:latin typeface="Menlo Regular"/>
                <a:ea typeface="Menlo Regular"/>
                <a:cs typeface="Menlo Regular"/>
                <a:sym typeface="Menlo Regular"/>
              </a:rPr>
              <a:t>, unsigned char *</a:t>
            </a:r>
            <a:r>
              <a:rPr sz="1500" kern="0" err="1">
                <a:solidFill>
                  <a:srgbClr val="000000"/>
                </a:solidFill>
                <a:latin typeface="Menlo Regular"/>
                <a:ea typeface="Menlo Regular"/>
                <a:cs typeface="Menlo Regular"/>
                <a:sym typeface="Menlo Regular"/>
              </a:rPr>
              <a:t>rhash</a:t>
            </a:r>
            <a:r>
              <a:rPr sz="1500" kern="0">
                <a:solidFill>
                  <a:srgbClr val="000000"/>
                </a:solidFill>
                <a:latin typeface="Menlo Regular"/>
                <a:ea typeface="Menlo Regular"/>
                <a:cs typeface="Menlo Regular"/>
                <a:sym typeface="Menlo Regular"/>
              </a:rPr>
              <a: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const SIGALG_LOOKUP *</a:t>
            </a:r>
            <a:r>
              <a:rPr sz="1500" kern="0" err="1">
                <a:solidFill>
                  <a:srgbClr val="000000"/>
                </a:solidFill>
                <a:latin typeface="Menlo Regular"/>
                <a:ea typeface="Menlo Regular"/>
                <a:cs typeface="Menlo Regular"/>
                <a:sym typeface="Menlo Regular"/>
              </a:rPr>
              <a:t>shsigalgs</a:t>
            </a:r>
            <a:r>
              <a:rPr sz="1500" kern="0">
                <a:solidFill>
                  <a:srgbClr val="000000"/>
                </a:solidFill>
                <a:latin typeface="Menlo Regular"/>
                <a:ea typeface="Menlo Regular"/>
                <a:cs typeface="Menlo Regular"/>
                <a:sym typeface="Menlo Regular"/>
              </a:rPr>
              <a: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if (s-&gt;</a:t>
            </a:r>
            <a:r>
              <a:rPr sz="1500" kern="0" err="1">
                <a:solidFill>
                  <a:srgbClr val="000000"/>
                </a:solidFill>
                <a:latin typeface="Menlo Regular"/>
                <a:ea typeface="Menlo Regular"/>
                <a:cs typeface="Menlo Regular"/>
                <a:sym typeface="Menlo Regular"/>
              </a:rPr>
              <a:t>shared_sigalgs</a:t>
            </a:r>
            <a:r>
              <a:rPr sz="1500" kern="0">
                <a:solidFill>
                  <a:srgbClr val="000000"/>
                </a:solidFill>
                <a:latin typeface="Menlo Regular"/>
                <a:ea typeface="Menlo Regular"/>
                <a:cs typeface="Menlo Regular"/>
                <a:sym typeface="Menlo Regular"/>
              </a:rPr>
              <a:t> == NULL</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 </a:t>
            </a:r>
            <a:r>
              <a:rPr sz="1500" kern="0" err="1">
                <a:solidFill>
                  <a:srgbClr val="000000"/>
                </a:solidFill>
                <a:latin typeface="Menlo Regular"/>
                <a:ea typeface="Menlo Regular"/>
                <a:cs typeface="Menlo Regular"/>
                <a:sym typeface="Menlo Regular"/>
              </a:rPr>
              <a:t>idx</a:t>
            </a:r>
            <a:r>
              <a:rPr sz="1500" kern="0">
                <a:solidFill>
                  <a:srgbClr val="000000"/>
                </a:solidFill>
                <a:latin typeface="Menlo Regular"/>
                <a:ea typeface="Menlo Regular"/>
                <a:cs typeface="Menlo Regular"/>
                <a:sym typeface="Menlo Regular"/>
              </a:rPr>
              <a:t> &lt; 0</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 </a:t>
            </a:r>
            <a:r>
              <a:rPr sz="1500" kern="0" err="1">
                <a:solidFill>
                  <a:srgbClr val="000000"/>
                </a:solidFill>
                <a:latin typeface="Menlo Regular"/>
                <a:ea typeface="Menlo Regular"/>
                <a:cs typeface="Menlo Regular"/>
                <a:sym typeface="Menlo Regular"/>
              </a:rPr>
              <a:t>idx</a:t>
            </a:r>
            <a:r>
              <a:rPr sz="1500" kern="0">
                <a:solidFill>
                  <a:srgbClr val="000000"/>
                </a:solidFill>
                <a:latin typeface="Menlo Regular"/>
                <a:ea typeface="Menlo Regular"/>
                <a:cs typeface="Menlo Regular"/>
                <a:sym typeface="Menlo Regular"/>
              </a:rPr>
              <a:t> &gt;= (int)s-&gt;</a:t>
            </a:r>
            <a:r>
              <a:rPr sz="1500" kern="0" err="1">
                <a:solidFill>
                  <a:srgbClr val="000000"/>
                </a:solidFill>
                <a:latin typeface="Menlo Regular"/>
                <a:ea typeface="Menlo Regular"/>
                <a:cs typeface="Menlo Regular"/>
                <a:sym typeface="Menlo Regular"/>
              </a:rPr>
              <a:t>shared_sigalgslen</a:t>
            </a:r>
            <a:endParaRPr sz="1500" kern="0">
              <a:solidFill>
                <a:srgbClr val="FF644E">
                  <a:hueOff val="-82419"/>
                  <a:satOff val="-9513"/>
                  <a:lumOff val="-16343"/>
                </a:srgbClr>
              </a:solidFill>
              <a:latin typeface="Menlo Regular"/>
              <a:ea typeface="Menlo Regular"/>
              <a:cs typeface="Menlo Regular"/>
              <a:sym typeface="Menlo Regular"/>
            </a:endParaRP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 s-&gt;</a:t>
            </a:r>
            <a:r>
              <a:rPr sz="1500" kern="0" err="1">
                <a:solidFill>
                  <a:srgbClr val="000000"/>
                </a:solidFill>
                <a:latin typeface="Menlo Regular"/>
                <a:ea typeface="Menlo Regular"/>
                <a:cs typeface="Menlo Regular"/>
                <a:sym typeface="Menlo Regular"/>
              </a:rPr>
              <a:t>shared_sigalgslen</a:t>
            </a:r>
            <a:r>
              <a:rPr sz="1500" kern="0">
                <a:solidFill>
                  <a:srgbClr val="000000"/>
                </a:solidFill>
                <a:latin typeface="Menlo Regular"/>
                <a:ea typeface="Menlo Regular"/>
                <a:cs typeface="Menlo Regular"/>
                <a:sym typeface="Menlo Regular"/>
              </a:rPr>
              <a:t> &gt; INT_MAX)</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return 0;</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a:t>
            </a:r>
            <a:r>
              <a:rPr sz="1500" kern="0" err="1">
                <a:solidFill>
                  <a:srgbClr val="000000"/>
                </a:solidFill>
                <a:latin typeface="Menlo Regular"/>
                <a:ea typeface="Menlo Regular"/>
                <a:cs typeface="Menlo Regular"/>
                <a:sym typeface="Menlo Regular"/>
              </a:rPr>
              <a:t>shsigalgs</a:t>
            </a:r>
            <a:r>
              <a:rPr sz="1500" kern="0">
                <a:solidFill>
                  <a:srgbClr val="000000"/>
                </a:solidFill>
                <a:latin typeface="Menlo Regular"/>
                <a:ea typeface="Menlo Regular"/>
                <a:cs typeface="Menlo Regular"/>
                <a:sym typeface="Menlo Regular"/>
              </a:rPr>
              <a:t> = s-&gt;</a:t>
            </a:r>
            <a:r>
              <a:rPr sz="1500" kern="0" err="1">
                <a:solidFill>
                  <a:srgbClr val="000000"/>
                </a:solidFill>
                <a:latin typeface="Menlo Regular"/>
                <a:ea typeface="Menlo Regular"/>
                <a:cs typeface="Menlo Regular"/>
                <a:sym typeface="Menlo Regular"/>
              </a:rPr>
              <a:t>shared_sigalgs</a:t>
            </a:r>
            <a:r>
              <a:rPr sz="1500" kern="0">
                <a:solidFill>
                  <a:srgbClr val="000000"/>
                </a:solidFill>
                <a:latin typeface="Menlo Regular"/>
                <a:ea typeface="Menlo Regular"/>
                <a:cs typeface="Menlo Regular"/>
                <a:sym typeface="Menlo Regular"/>
              </a:rPr>
              <a:t>[</a:t>
            </a:r>
            <a:r>
              <a:rPr sz="1500" kern="0" err="1">
                <a:solidFill>
                  <a:srgbClr val="000000"/>
                </a:solidFill>
                <a:latin typeface="Menlo Regular"/>
                <a:ea typeface="Menlo Regular"/>
                <a:cs typeface="Menlo Regular"/>
                <a:sym typeface="Menlo Regular"/>
              </a:rPr>
              <a:t>idx</a:t>
            </a:r>
            <a:r>
              <a:rPr sz="1500" kern="0">
                <a:solidFill>
                  <a:srgbClr val="000000"/>
                </a:solidFill>
                <a:latin typeface="Menlo Regular"/>
                <a:ea typeface="Menlo Regular"/>
                <a:cs typeface="Menlo Regular"/>
                <a:sym typeface="Menlo Regular"/>
              </a:rPr>
              <a:t>];</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if (</a:t>
            </a:r>
            <a:r>
              <a:rPr sz="1500" kern="0" err="1">
                <a:solidFill>
                  <a:srgbClr val="000000"/>
                </a:solidFill>
                <a:latin typeface="Menlo Regular"/>
                <a:ea typeface="Menlo Regular"/>
                <a:cs typeface="Menlo Regular"/>
                <a:sym typeface="Menlo Regular"/>
              </a:rPr>
              <a:t>phash</a:t>
            </a:r>
            <a:r>
              <a:rPr sz="1500" kern="0">
                <a:solidFill>
                  <a:srgbClr val="000000"/>
                </a:solidFill>
                <a:latin typeface="Menlo Regular"/>
                <a:ea typeface="Menlo Regular"/>
                <a:cs typeface="Menlo Regular"/>
                <a:sym typeface="Menlo Regular"/>
              </a:rPr>
              <a:t> != NULL)</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a:t>
            </a:r>
            <a:r>
              <a:rPr sz="1500" kern="0" err="1">
                <a:solidFill>
                  <a:srgbClr val="000000"/>
                </a:solidFill>
                <a:latin typeface="Menlo Regular"/>
                <a:ea typeface="Menlo Regular"/>
                <a:cs typeface="Menlo Regular"/>
                <a:sym typeface="Menlo Regular"/>
              </a:rPr>
              <a:t>phash</a:t>
            </a:r>
            <a:r>
              <a:rPr sz="1500" kern="0">
                <a:solidFill>
                  <a:srgbClr val="000000"/>
                </a:solidFill>
                <a:latin typeface="Menlo Regular"/>
                <a:ea typeface="Menlo Regular"/>
                <a:cs typeface="Menlo Regular"/>
                <a:sym typeface="Menlo Regular"/>
              </a:rPr>
              <a:t> = </a:t>
            </a:r>
            <a:r>
              <a:rPr sz="1500" kern="0" err="1">
                <a:solidFill>
                  <a:srgbClr val="000000"/>
                </a:solidFill>
                <a:latin typeface="Menlo Regular"/>
                <a:ea typeface="Menlo Regular"/>
                <a:cs typeface="Menlo Regular"/>
                <a:sym typeface="Menlo Regular"/>
              </a:rPr>
              <a:t>shsigalgs</a:t>
            </a:r>
            <a:r>
              <a:rPr sz="1500" kern="0">
                <a:solidFill>
                  <a:srgbClr val="000000"/>
                </a:solidFill>
                <a:latin typeface="Menlo Regular"/>
                <a:ea typeface="Menlo Regular"/>
                <a:cs typeface="Menlo Regular"/>
                <a:sym typeface="Menlo Regular"/>
              </a:rPr>
              <a:t>-&gt;hash;</a:t>
            </a:r>
            <a:endParaRPr sz="1500" kern="0">
              <a:solidFill>
                <a:srgbClr val="FF644E">
                  <a:hueOff val="-82419"/>
                  <a:satOff val="-9513"/>
                  <a:lumOff val="-16343"/>
                </a:srgbClr>
              </a:solidFill>
              <a:latin typeface="Menlo Regular"/>
              <a:ea typeface="Menlo Regular"/>
              <a:cs typeface="Menlo Regular"/>
              <a:sym typeface="Menlo Regular"/>
            </a:endParaRP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    ...</a:t>
            </a:r>
          </a:p>
          <a:p>
            <a:pPr defTabSz="6350" hangingPunct="0">
              <a:lnSpc>
                <a:spcPct val="120000"/>
              </a:lnSpc>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a:t>
            </a:r>
          </a:p>
        </p:txBody>
      </p:sp>
      <p:sp>
        <p:nvSpPr>
          <p:cNvPr id="9" name="😈">
            <a:extLst>
              <a:ext uri="{FF2B5EF4-FFF2-40B4-BE49-F238E27FC236}">
                <a16:creationId xmlns:a16="http://schemas.microsoft.com/office/drawing/2014/main" id="{D13990F1-3B72-21C9-275E-75E2BD03D8F2}"/>
              </a:ext>
            </a:extLst>
          </p:cNvPr>
          <p:cNvSpPr txBox="1"/>
          <p:nvPr/>
        </p:nvSpPr>
        <p:spPr>
          <a:xfrm>
            <a:off x="6250820" y="5963216"/>
            <a:ext cx="307778"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a:lvl1pPr>
          </a:lstStyle>
          <a:p>
            <a:pPr algn="ctr" defTabSz="412750" hangingPunct="0">
              <a:defRPr sz="3000"/>
            </a:pPr>
            <a:r>
              <a:rPr sz="2000" b="1" kern="0">
                <a:solidFill>
                  <a:srgbClr val="000000"/>
                </a:solidFill>
                <a:latin typeface="Helvetica Neue"/>
                <a:ea typeface="Helvetica Neue"/>
                <a:cs typeface="Helvetica Neue"/>
                <a:sym typeface="Helvetica Neue"/>
              </a:rPr>
              <a:t>😈</a:t>
            </a:r>
          </a:p>
        </p:txBody>
      </p:sp>
      <p:sp>
        <p:nvSpPr>
          <p:cNvPr id="10" name="😇">
            <a:extLst>
              <a:ext uri="{FF2B5EF4-FFF2-40B4-BE49-F238E27FC236}">
                <a16:creationId xmlns:a16="http://schemas.microsoft.com/office/drawing/2014/main" id="{D143E48F-7CD4-B5C9-0733-9A5E0AE49570}"/>
              </a:ext>
            </a:extLst>
          </p:cNvPr>
          <p:cNvSpPr txBox="1"/>
          <p:nvPr/>
        </p:nvSpPr>
        <p:spPr>
          <a:xfrm>
            <a:off x="8574121" y="5347602"/>
            <a:ext cx="307778"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a:lvl1pPr>
          </a:lstStyle>
          <a:p>
            <a:pPr algn="ctr" defTabSz="412750" hangingPunct="0">
              <a:defRPr sz="3000"/>
            </a:pPr>
            <a:r>
              <a:rPr sz="2000" b="1" kern="0">
                <a:solidFill>
                  <a:srgbClr val="000000"/>
                </a:solidFill>
                <a:latin typeface="Helvetica Neue"/>
                <a:ea typeface="Helvetica Neue"/>
                <a:cs typeface="Helvetica Neue"/>
                <a:sym typeface="Helvetica Neue"/>
              </a:rPr>
              <a:t>😇</a:t>
            </a:r>
          </a:p>
        </p:txBody>
      </p:sp>
      <mc:AlternateContent xmlns:mc="http://schemas.openxmlformats.org/markup-compatibility/2006" xmlns:a14="http://schemas.microsoft.com/office/drawing/2010/main">
        <mc:Choice Requires="a14">
          <p:sp>
            <p:nvSpPr>
              <p:cNvPr id="11" name="Equation">
                <a:extLst>
                  <a:ext uri="{FF2B5EF4-FFF2-40B4-BE49-F238E27FC236}">
                    <a16:creationId xmlns:a16="http://schemas.microsoft.com/office/drawing/2014/main" id="{DEF993D5-557B-4FD3-B2AF-CAD422A7E675}"/>
                  </a:ext>
                </a:extLst>
              </p:cNvPr>
              <p:cNvSpPr txBox="1"/>
              <p:nvPr/>
            </p:nvSpPr>
            <p:spPr>
              <a:xfrm>
                <a:off x="5745087" y="5956096"/>
                <a:ext cx="519373" cy="661720"/>
              </a:xfrm>
              <a:prstGeom prst="rect">
                <a:avLst/>
              </a:prstGeom>
              <a:ln w="12700">
                <a:miter lim="400000"/>
              </a:ln>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4300" i="1" kern="0">
                          <a:solidFill>
                            <a:srgbClr val="000000"/>
                          </a:solidFill>
                          <a:latin typeface="Cambria Math" panose="02040503050406030204" pitchFamily="18" charset="0"/>
                          <a:sym typeface="Helvetica Neue"/>
                        </a:rPr>
                        <m:t>⊥</m:t>
                      </m:r>
                    </m:oMath>
                  </m:oMathPara>
                </a14:m>
                <a:endParaRPr sz="4300" kern="0">
                  <a:solidFill>
                    <a:srgbClr val="000000"/>
                  </a:solidFill>
                  <a:latin typeface="Helvetica Neue"/>
                  <a:ea typeface="Helvetica Neue"/>
                  <a:cs typeface="Helvetica Neue"/>
                  <a:sym typeface="Helvetica Neue"/>
                </a:endParaRPr>
              </a:p>
            </p:txBody>
          </p:sp>
        </mc:Choice>
        <mc:Fallback xmlns="">
          <p:sp>
            <p:nvSpPr>
              <p:cNvPr id="11" name="Equation">
                <a:extLst>
                  <a:ext uri="{FF2B5EF4-FFF2-40B4-BE49-F238E27FC236}">
                    <a16:creationId xmlns:a16="http://schemas.microsoft.com/office/drawing/2014/main" id="{DEF993D5-557B-4FD3-B2AF-CAD422A7E675}"/>
                  </a:ext>
                </a:extLst>
              </p:cNvPr>
              <p:cNvSpPr txBox="1">
                <a:spLocks noRot="1" noChangeAspect="1" noMove="1" noResize="1" noEditPoints="1" noAdjustHandles="1" noChangeArrowheads="1" noChangeShapeType="1" noTextEdit="1"/>
              </p:cNvSpPr>
              <p:nvPr/>
            </p:nvSpPr>
            <p:spPr>
              <a:xfrm>
                <a:off x="5745087" y="5956096"/>
                <a:ext cx="519373" cy="661720"/>
              </a:xfrm>
              <a:prstGeom prst="rect">
                <a:avLst/>
              </a:prstGeom>
              <a:blipFill>
                <a:blip r:embed="rId3"/>
                <a:stretch>
                  <a:fillRect l="-19048" r="-16667" b="-5556"/>
                </a:stretch>
              </a:blipFill>
              <a:ln w="12700">
                <a:miter lim="400000"/>
              </a:ln>
            </p:spPr>
            <p:txBody>
              <a:bodyPr/>
              <a:lstStyle/>
              <a:p>
                <a:r>
                  <a:rPr lang="en-US">
                    <a:noFill/>
                  </a:rPr>
                  <a:t> </a:t>
                </a:r>
              </a:p>
            </p:txBody>
          </p:sp>
        </mc:Fallback>
      </mc:AlternateContent>
      <p:sp>
        <p:nvSpPr>
          <p:cNvPr id="12" name="Line">
            <a:extLst>
              <a:ext uri="{FF2B5EF4-FFF2-40B4-BE49-F238E27FC236}">
                <a16:creationId xmlns:a16="http://schemas.microsoft.com/office/drawing/2014/main" id="{4B42A309-615A-DAC1-F90B-E2CF978A8237}"/>
              </a:ext>
            </a:extLst>
          </p:cNvPr>
          <p:cNvSpPr/>
          <p:nvPr/>
        </p:nvSpPr>
        <p:spPr>
          <a:xfrm>
            <a:off x="5975660" y="5570440"/>
            <a:ext cx="1" cy="493546"/>
          </a:xfrm>
          <a:prstGeom prst="line">
            <a:avLst/>
          </a:prstGeom>
          <a:ln w="38100">
            <a:solidFill>
              <a:schemeClr val="accent4"/>
            </a:solidFill>
            <a:miter lim="400000"/>
            <a:tailEnd type="triangle"/>
          </a:ln>
        </p:spPr>
        <p:txBody>
          <a:bodyPr lIns="25400" tIns="25400" rIns="25400" bIns="25400" anchor="ct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13" name="rfx">
            <a:extLst>
              <a:ext uri="{FF2B5EF4-FFF2-40B4-BE49-F238E27FC236}">
                <a16:creationId xmlns:a16="http://schemas.microsoft.com/office/drawing/2014/main" id="{53621F73-0F04-357F-D790-190394C17A6D}"/>
              </a:ext>
            </a:extLst>
          </p:cNvPr>
          <p:cNvSpPr txBox="1"/>
          <p:nvPr/>
        </p:nvSpPr>
        <p:spPr>
          <a:xfrm>
            <a:off x="6052009" y="5654345"/>
            <a:ext cx="373500"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lang="en-US" sz="1400" kern="0">
                <a:solidFill>
                  <a:schemeClr val="accent4"/>
                </a:solidFill>
              </a:rPr>
              <a:t>rfx</a:t>
            </a:r>
          </a:p>
        </p:txBody>
      </p:sp>
      <mc:AlternateContent xmlns:mc="http://schemas.openxmlformats.org/markup-compatibility/2006" xmlns:a14="http://schemas.microsoft.com/office/drawing/2010/main">
        <mc:Choice Requires="a14">
          <p:sp>
            <p:nvSpPr>
              <p:cNvPr id="14" name="Equation">
                <a:extLst>
                  <a:ext uri="{FF2B5EF4-FFF2-40B4-BE49-F238E27FC236}">
                    <a16:creationId xmlns:a16="http://schemas.microsoft.com/office/drawing/2014/main" id="{978C5A4C-5D92-A1E6-4CBF-06AA6989C8BC}"/>
                  </a:ext>
                </a:extLst>
              </p:cNvPr>
              <p:cNvSpPr txBox="1"/>
              <p:nvPr/>
            </p:nvSpPr>
            <p:spPr>
              <a:xfrm>
                <a:off x="6123059" y="1462303"/>
                <a:ext cx="519373" cy="661720"/>
              </a:xfrm>
              <a:prstGeom prst="rect">
                <a:avLst/>
              </a:prstGeom>
              <a:ln w="12700">
                <a:miter lim="400000"/>
              </a:ln>
            </p:spPr>
            <p:txBody>
              <a:bodyPr wrap="none" lIns="0" tIns="0" rIns="0" bIns="0">
                <a:spAutoFit/>
              </a:bodyPr>
              <a:lstStyle/>
              <a:p>
                <a:pPr defTabSz="457200" latinLnBrk="1" hangingPunct="0">
                  <a:defRPr sz="1800" b="0"/>
                </a:pPr>
                <a14:m>
                  <m:oMathPara xmlns:m="http://schemas.openxmlformats.org/officeDocument/2006/math">
                    <m:oMathParaPr>
                      <m:jc m:val="centerGroup"/>
                    </m:oMathParaPr>
                    <m:oMath xmlns:m="http://schemas.openxmlformats.org/officeDocument/2006/math">
                      <m:r>
                        <a:rPr sz="4300" i="1" kern="0">
                          <a:solidFill>
                            <a:srgbClr val="000000"/>
                          </a:solidFill>
                          <a:latin typeface="Cambria Math" panose="02040503050406030204" pitchFamily="18" charset="0"/>
                          <a:sym typeface="Helvetica Neue"/>
                        </a:rPr>
                        <m:t>⊤</m:t>
                      </m:r>
                    </m:oMath>
                  </m:oMathPara>
                </a14:m>
                <a:endParaRPr sz="4300" kern="0">
                  <a:solidFill>
                    <a:srgbClr val="000000"/>
                  </a:solidFill>
                  <a:latin typeface="Helvetica Neue"/>
                  <a:ea typeface="Helvetica Neue"/>
                  <a:cs typeface="Helvetica Neue"/>
                  <a:sym typeface="Helvetica Neue"/>
                </a:endParaRPr>
              </a:p>
            </p:txBody>
          </p:sp>
        </mc:Choice>
        <mc:Fallback xmlns="">
          <p:sp>
            <p:nvSpPr>
              <p:cNvPr id="14" name="Equation">
                <a:extLst>
                  <a:ext uri="{FF2B5EF4-FFF2-40B4-BE49-F238E27FC236}">
                    <a16:creationId xmlns:a16="http://schemas.microsoft.com/office/drawing/2014/main" id="{978C5A4C-5D92-A1E6-4CBF-06AA6989C8BC}"/>
                  </a:ext>
                </a:extLst>
              </p:cNvPr>
              <p:cNvSpPr txBox="1">
                <a:spLocks noRot="1" noChangeAspect="1" noMove="1" noResize="1" noEditPoints="1" noAdjustHandles="1" noChangeArrowheads="1" noChangeShapeType="1" noTextEdit="1"/>
              </p:cNvSpPr>
              <p:nvPr/>
            </p:nvSpPr>
            <p:spPr>
              <a:xfrm>
                <a:off x="6123059" y="1462303"/>
                <a:ext cx="519373" cy="661720"/>
              </a:xfrm>
              <a:prstGeom prst="rect">
                <a:avLst/>
              </a:prstGeom>
              <a:blipFill>
                <a:blip r:embed="rId4"/>
                <a:stretch>
                  <a:fillRect l="-16279" r="-16279" b="-5660"/>
                </a:stretch>
              </a:blipFill>
              <a:ln w="12700">
                <a:miter lim="400000"/>
              </a:ln>
            </p:spPr>
            <p:txBody>
              <a:bodyPr/>
              <a:lstStyle/>
              <a:p>
                <a:r>
                  <a:rPr lang="en-US">
                    <a:noFill/>
                  </a:rPr>
                  <a:t> </a:t>
                </a:r>
              </a:p>
            </p:txBody>
          </p:sp>
        </mc:Fallback>
      </mc:AlternateContent>
      <p:sp>
        <p:nvSpPr>
          <p:cNvPr id="15" name="Line">
            <a:extLst>
              <a:ext uri="{FF2B5EF4-FFF2-40B4-BE49-F238E27FC236}">
                <a16:creationId xmlns:a16="http://schemas.microsoft.com/office/drawing/2014/main" id="{845AEFF4-256E-1E40-651D-249A3FF83735}"/>
              </a:ext>
            </a:extLst>
          </p:cNvPr>
          <p:cNvSpPr/>
          <p:nvPr/>
        </p:nvSpPr>
        <p:spPr>
          <a:xfrm>
            <a:off x="1758266" y="1612604"/>
            <a:ext cx="4292769" cy="4880271"/>
          </a:xfrm>
          <a:custGeom>
            <a:avLst/>
            <a:gdLst/>
            <a:ahLst/>
            <a:cxnLst>
              <a:cxn ang="0">
                <a:pos x="wd2" y="hd2"/>
              </a:cxn>
              <a:cxn ang="5400000">
                <a:pos x="wd2" y="hd2"/>
              </a:cxn>
              <a:cxn ang="10800000">
                <a:pos x="wd2" y="hd2"/>
              </a:cxn>
              <a:cxn ang="16200000">
                <a:pos x="wd2" y="hd2"/>
              </a:cxn>
            </a:cxnLst>
            <a:rect l="0" t="0" r="r" b="b"/>
            <a:pathLst>
              <a:path w="20971" h="21342" extrusionOk="0">
                <a:moveTo>
                  <a:pt x="20971" y="339"/>
                </a:moveTo>
                <a:cubicBezTo>
                  <a:pt x="18497" y="258"/>
                  <a:pt x="16029" y="171"/>
                  <a:pt x="13564" y="77"/>
                </a:cubicBezTo>
                <a:cubicBezTo>
                  <a:pt x="10396" y="-43"/>
                  <a:pt x="7157" y="-160"/>
                  <a:pt x="4190" y="858"/>
                </a:cubicBezTo>
                <a:cubicBezTo>
                  <a:pt x="3353" y="1145"/>
                  <a:pt x="2550" y="1523"/>
                  <a:pt x="1914" y="2089"/>
                </a:cubicBezTo>
                <a:cubicBezTo>
                  <a:pt x="-341" y="4098"/>
                  <a:pt x="268" y="7228"/>
                  <a:pt x="219" y="10061"/>
                </a:cubicBezTo>
                <a:cubicBezTo>
                  <a:pt x="171" y="12843"/>
                  <a:pt x="-629" y="15840"/>
                  <a:pt x="1168" y="18174"/>
                </a:cubicBezTo>
                <a:cubicBezTo>
                  <a:pt x="2864" y="20376"/>
                  <a:pt x="5965" y="20934"/>
                  <a:pt x="8881" y="21164"/>
                </a:cubicBezTo>
                <a:cubicBezTo>
                  <a:pt x="12373" y="21440"/>
                  <a:pt x="15898" y="21397"/>
                  <a:pt x="19424" y="21025"/>
                </a:cubicBezTo>
              </a:path>
            </a:pathLst>
          </a:custGeom>
          <a:ln w="38100">
            <a:solidFill>
              <a:schemeClr val="accent6"/>
            </a:solidFill>
            <a:miter lim="400000"/>
            <a:tailEnd type="triangle"/>
          </a:ln>
        </p:spPr>
        <p:txBody>
          <a:bodyPr lIns="25400" tIns="25400" rIns="25400" bIns="25400" anchor="ct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16" name="rf">
            <a:extLst>
              <a:ext uri="{FF2B5EF4-FFF2-40B4-BE49-F238E27FC236}">
                <a16:creationId xmlns:a16="http://schemas.microsoft.com/office/drawing/2014/main" id="{A5D34888-F647-449E-B275-B92160D367A0}"/>
              </a:ext>
            </a:extLst>
          </p:cNvPr>
          <p:cNvSpPr txBox="1"/>
          <p:nvPr/>
        </p:nvSpPr>
        <p:spPr>
          <a:xfrm>
            <a:off x="1474022" y="3510187"/>
            <a:ext cx="298159" cy="297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sz="1600" kern="0">
                <a:solidFill>
                  <a:schemeClr val="accent6"/>
                </a:solidFill>
              </a:rPr>
              <a:t>rf</a:t>
            </a:r>
            <a:endParaRPr kern="0">
              <a:solidFill>
                <a:schemeClr val="accent6"/>
              </a:solidFill>
            </a:endParaRPr>
          </a:p>
        </p:txBody>
      </p:sp>
      <p:sp>
        <p:nvSpPr>
          <p:cNvPr id="17" name="Rectangle">
            <a:extLst>
              <a:ext uri="{FF2B5EF4-FFF2-40B4-BE49-F238E27FC236}">
                <a16:creationId xmlns:a16="http://schemas.microsoft.com/office/drawing/2014/main" id="{615629C0-83BC-5378-3D65-511059367659}"/>
              </a:ext>
            </a:extLst>
          </p:cNvPr>
          <p:cNvSpPr/>
          <p:nvPr/>
        </p:nvSpPr>
        <p:spPr>
          <a:xfrm>
            <a:off x="2754791" y="4805491"/>
            <a:ext cx="5784438" cy="894581"/>
          </a:xfrm>
          <a:prstGeom prst="rect">
            <a:avLst/>
          </a:prstGeom>
          <a:ln w="38100">
            <a:solidFill>
              <a:srgbClr val="FF7E7A"/>
            </a:solidFill>
            <a:prstDash val="sysDot"/>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19" name="// branch misprediction">
            <a:extLst>
              <a:ext uri="{FF2B5EF4-FFF2-40B4-BE49-F238E27FC236}">
                <a16:creationId xmlns:a16="http://schemas.microsoft.com/office/drawing/2014/main" id="{66EDD0CD-3B45-70E0-CF1E-26DD84AD16BB}"/>
              </a:ext>
            </a:extLst>
          </p:cNvPr>
          <p:cNvSpPr txBox="1"/>
          <p:nvPr/>
        </p:nvSpPr>
        <p:spPr>
          <a:xfrm>
            <a:off x="7496122" y="3964021"/>
            <a:ext cx="1954061" cy="3098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5">
                    <a:hueOff val="-82419"/>
                    <a:satOff val="-9513"/>
                    <a:lumOff val="-16343"/>
                  </a:schemeClr>
                </a:solidFill>
                <a:latin typeface="Menlo Regular"/>
                <a:ea typeface="Menlo Regular"/>
                <a:cs typeface="Menlo Regular"/>
                <a:sym typeface="Menlo Regular"/>
              </a:defRPr>
            </a:lvl1pPr>
          </a:lstStyle>
          <a:p>
            <a:pPr defTabSz="6350" hangingPunct="0">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solidFill>
                  <a:srgbClr val="000000"/>
                </a:solidFill>
              </a:defRPr>
            </a:pPr>
            <a:r>
              <a:rPr sz="1500" b="1" kern="0">
                <a:solidFill>
                  <a:srgbClr val="FF7E7A"/>
                </a:solidFill>
              </a:rPr>
              <a:t>// branch misprediction</a:t>
            </a:r>
          </a:p>
        </p:txBody>
      </p:sp>
      <p:sp>
        <p:nvSpPr>
          <p:cNvPr id="20" name="// secret accessed">
            <a:extLst>
              <a:ext uri="{FF2B5EF4-FFF2-40B4-BE49-F238E27FC236}">
                <a16:creationId xmlns:a16="http://schemas.microsoft.com/office/drawing/2014/main" id="{430FB11E-8BB0-D53C-820E-3F22A86D32F7}"/>
              </a:ext>
            </a:extLst>
          </p:cNvPr>
          <p:cNvSpPr txBox="1"/>
          <p:nvPr/>
        </p:nvSpPr>
        <p:spPr>
          <a:xfrm>
            <a:off x="7051716" y="4758596"/>
            <a:ext cx="1493999" cy="3098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5">
                    <a:hueOff val="-82419"/>
                    <a:satOff val="-9513"/>
                    <a:lumOff val="-16343"/>
                  </a:schemeClr>
                </a:solidFill>
                <a:latin typeface="Menlo Regular"/>
                <a:ea typeface="Menlo Regular"/>
                <a:cs typeface="Menlo Regular"/>
                <a:sym typeface="Menlo Regular"/>
              </a:defRPr>
            </a:lvl1pPr>
          </a:lstStyle>
          <a:p>
            <a:pPr defTabSz="6350" hangingPunct="0">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solidFill>
                  <a:srgbClr val="000000"/>
                </a:solidFill>
              </a:defRPr>
            </a:pPr>
            <a:r>
              <a:rPr sz="1500" b="1" kern="0">
                <a:solidFill>
                  <a:srgbClr val="FF7E7A"/>
                </a:solidFill>
              </a:rPr>
              <a:t>// secret accessed</a:t>
            </a:r>
          </a:p>
        </p:txBody>
      </p:sp>
      <p:sp>
        <p:nvSpPr>
          <p:cNvPr id="21" name="// secret leaked to cache">
            <a:extLst>
              <a:ext uri="{FF2B5EF4-FFF2-40B4-BE49-F238E27FC236}">
                <a16:creationId xmlns:a16="http://schemas.microsoft.com/office/drawing/2014/main" id="{5F0FDF32-5B2C-B3C3-A58D-956216D5F571}"/>
              </a:ext>
            </a:extLst>
          </p:cNvPr>
          <p:cNvSpPr txBox="1"/>
          <p:nvPr/>
        </p:nvSpPr>
        <p:spPr>
          <a:xfrm>
            <a:off x="6390865" y="5306546"/>
            <a:ext cx="2031005" cy="3098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5">
                    <a:hueOff val="-82419"/>
                    <a:satOff val="-9513"/>
                    <a:lumOff val="-16343"/>
                  </a:schemeClr>
                </a:solidFill>
                <a:latin typeface="Menlo Regular"/>
                <a:ea typeface="Menlo Regular"/>
                <a:cs typeface="Menlo Regular"/>
                <a:sym typeface="Menlo Regular"/>
              </a:defRPr>
            </a:lvl1pPr>
          </a:lstStyle>
          <a:p>
            <a:pPr defTabSz="6350" hangingPunct="0">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solidFill>
                  <a:srgbClr val="000000"/>
                </a:solidFill>
              </a:defRPr>
            </a:pPr>
            <a:r>
              <a:rPr sz="1500" b="1" kern="0">
                <a:solidFill>
                  <a:srgbClr val="FF7E7A"/>
                </a:solidFill>
              </a:rPr>
              <a:t>// secret leaked to cache</a:t>
            </a:r>
          </a:p>
        </p:txBody>
      </p:sp>
      <p:grpSp>
        <p:nvGrpSpPr>
          <p:cNvPr id="22" name="Group">
            <a:extLst>
              <a:ext uri="{FF2B5EF4-FFF2-40B4-BE49-F238E27FC236}">
                <a16:creationId xmlns:a16="http://schemas.microsoft.com/office/drawing/2014/main" id="{A2353BE1-2DE5-A1AA-0E81-9BE167E249BD}"/>
              </a:ext>
            </a:extLst>
          </p:cNvPr>
          <p:cNvGrpSpPr/>
          <p:nvPr/>
        </p:nvGrpSpPr>
        <p:grpSpPr>
          <a:xfrm>
            <a:off x="6025291" y="5098185"/>
            <a:ext cx="954382" cy="783410"/>
            <a:chOff x="0" y="0"/>
            <a:chExt cx="1908761" cy="1566819"/>
          </a:xfrm>
        </p:grpSpPr>
        <p:sp>
          <p:nvSpPr>
            <p:cNvPr id="23" name="Connection Line">
              <a:extLst>
                <a:ext uri="{FF2B5EF4-FFF2-40B4-BE49-F238E27FC236}">
                  <a16:creationId xmlns:a16="http://schemas.microsoft.com/office/drawing/2014/main" id="{AFD04C04-5FD9-F29B-3ED7-8740AAE65A90}"/>
                </a:ext>
              </a:extLst>
            </p:cNvPr>
            <p:cNvSpPr/>
            <p:nvPr/>
          </p:nvSpPr>
          <p:spPr>
            <a:xfrm>
              <a:off x="0" y="0"/>
              <a:ext cx="545516" cy="618652"/>
            </a:xfrm>
            <a:custGeom>
              <a:avLst/>
              <a:gdLst/>
              <a:ahLst/>
              <a:cxnLst>
                <a:cxn ang="0">
                  <a:pos x="wd2" y="hd2"/>
                </a:cxn>
                <a:cxn ang="5400000">
                  <a:pos x="wd2" y="hd2"/>
                </a:cxn>
                <a:cxn ang="10800000">
                  <a:pos x="wd2" y="hd2"/>
                </a:cxn>
                <a:cxn ang="16200000">
                  <a:pos x="wd2" y="hd2"/>
                </a:cxn>
              </a:cxnLst>
              <a:rect l="0" t="0" r="r" b="b"/>
              <a:pathLst>
                <a:path w="16286" h="21600" extrusionOk="0">
                  <a:moveTo>
                    <a:pt x="4395" y="21600"/>
                  </a:moveTo>
                  <a:cubicBezTo>
                    <a:pt x="21600" y="11355"/>
                    <a:pt x="20135" y="4155"/>
                    <a:pt x="0" y="0"/>
                  </a:cubicBezTo>
                </a:path>
              </a:pathLst>
            </a:custGeom>
            <a:noFill/>
            <a:ln w="381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4" name="addr">
              <a:extLst>
                <a:ext uri="{FF2B5EF4-FFF2-40B4-BE49-F238E27FC236}">
                  <a16:creationId xmlns:a16="http://schemas.microsoft.com/office/drawing/2014/main" id="{3FE8CC64-9A4F-DE9C-BD05-BE273DEF0C31}"/>
                </a:ext>
              </a:extLst>
            </p:cNvPr>
            <p:cNvSpPr/>
            <p:nvPr/>
          </p:nvSpPr>
          <p:spPr>
            <a:xfrm>
              <a:off x="638761" y="29681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chemeClr val="accent5">
                      <a:hueOff val="-82419"/>
                      <a:satOff val="-9513"/>
                      <a:lumOff val="-16343"/>
                    </a:schemeClr>
                  </a:solidFill>
                  <a:latin typeface="Menlo Regular"/>
                  <a:ea typeface="Menlo Regular"/>
                  <a:cs typeface="Menlo Regular"/>
                  <a:sym typeface="Menlo Regular"/>
                </a:defRPr>
              </a:lvl1pPr>
            </a:lstStyle>
            <a:p>
              <a:pPr defTabSz="6350" hangingPunct="0">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b="0">
                  <a:solidFill>
                    <a:srgbClr val="000000"/>
                  </a:solidFill>
                </a:defRPr>
              </a:pPr>
              <a:r>
                <a:rPr lang="en-US" sz="1400" kern="0" err="1">
                  <a:solidFill>
                    <a:schemeClr val="accent5"/>
                  </a:solidFill>
                </a:rPr>
                <a:t>addr</a:t>
              </a:r>
              <a:endParaRPr lang="en-US" sz="1400" kern="0">
                <a:solidFill>
                  <a:schemeClr val="accent5"/>
                </a:solidFill>
              </a:endParaRPr>
            </a:p>
          </p:txBody>
        </p:sp>
      </p:grpSp>
      <p:grpSp>
        <p:nvGrpSpPr>
          <p:cNvPr id="25" name="Group">
            <a:extLst>
              <a:ext uri="{FF2B5EF4-FFF2-40B4-BE49-F238E27FC236}">
                <a16:creationId xmlns:a16="http://schemas.microsoft.com/office/drawing/2014/main" id="{E4CCDEF7-5B83-372C-2196-9AAECEAA2396}"/>
              </a:ext>
            </a:extLst>
          </p:cNvPr>
          <p:cNvGrpSpPr/>
          <p:nvPr/>
        </p:nvGrpSpPr>
        <p:grpSpPr>
          <a:xfrm>
            <a:off x="5796514" y="4553244"/>
            <a:ext cx="1570382" cy="635002"/>
            <a:chOff x="0" y="234950"/>
            <a:chExt cx="3140761" cy="1270002"/>
          </a:xfrm>
        </p:grpSpPr>
        <p:sp>
          <p:nvSpPr>
            <p:cNvPr id="26" name="Connection Line">
              <a:extLst>
                <a:ext uri="{FF2B5EF4-FFF2-40B4-BE49-F238E27FC236}">
                  <a16:creationId xmlns:a16="http://schemas.microsoft.com/office/drawing/2014/main" id="{BCC0DB65-C410-A8EC-D78A-4F83BA8390EB}"/>
                </a:ext>
              </a:extLst>
            </p:cNvPr>
            <p:cNvSpPr/>
            <p:nvPr/>
          </p:nvSpPr>
          <p:spPr>
            <a:xfrm>
              <a:off x="0" y="361640"/>
              <a:ext cx="1571813" cy="291027"/>
            </a:xfrm>
            <a:custGeom>
              <a:avLst/>
              <a:gdLst/>
              <a:ahLst/>
              <a:cxnLst>
                <a:cxn ang="0">
                  <a:pos x="wd2" y="hd2"/>
                </a:cxn>
                <a:cxn ang="5400000">
                  <a:pos x="wd2" y="hd2"/>
                </a:cxn>
                <a:cxn ang="10800000">
                  <a:pos x="wd2" y="hd2"/>
                </a:cxn>
                <a:cxn ang="16200000">
                  <a:pos x="wd2" y="hd2"/>
                </a:cxn>
              </a:cxnLst>
              <a:rect l="0" t="0" r="r" b="b"/>
              <a:pathLst>
                <a:path w="21600" h="16228" extrusionOk="0">
                  <a:moveTo>
                    <a:pt x="0" y="16228"/>
                  </a:moveTo>
                  <a:cubicBezTo>
                    <a:pt x="10327" y="-4516"/>
                    <a:pt x="17527" y="-5372"/>
                    <a:pt x="21600" y="13659"/>
                  </a:cubicBezTo>
                </a:path>
              </a:pathLst>
            </a:custGeom>
            <a:noFill/>
            <a:ln w="381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7" name="addr">
              <a:extLst>
                <a:ext uri="{FF2B5EF4-FFF2-40B4-BE49-F238E27FC236}">
                  <a16:creationId xmlns:a16="http://schemas.microsoft.com/office/drawing/2014/main" id="{D72102FE-ED54-A98C-A4F9-CE882606F0C3}"/>
                </a:ext>
              </a:extLst>
            </p:cNvPr>
            <p:cNvSpPr/>
            <p:nvPr/>
          </p:nvSpPr>
          <p:spPr>
            <a:xfrm>
              <a:off x="1870760" y="234950"/>
              <a:ext cx="1270001" cy="1270002"/>
            </a:xfrm>
            <a:prstGeom prst="line">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chemeClr val="accent5">
                      <a:hueOff val="-82419"/>
                      <a:satOff val="-9513"/>
                      <a:lumOff val="-16343"/>
                    </a:schemeClr>
                  </a:solidFill>
                  <a:latin typeface="Menlo Regular"/>
                  <a:ea typeface="Menlo Regular"/>
                  <a:cs typeface="Menlo Regular"/>
                  <a:sym typeface="Menlo Regular"/>
                </a:defRPr>
              </a:lvl1pPr>
            </a:lstStyle>
            <a:p>
              <a:pPr algn="ctr" defTabSz="412750" hangingPunct="0"/>
              <a:r>
                <a:rPr sz="1600" kern="0" err="1">
                  <a:solidFill>
                    <a:schemeClr val="accent5"/>
                  </a:solidFill>
                </a:rPr>
                <a:t>addr</a:t>
              </a:r>
              <a:endParaRPr sz="1600" kern="0">
                <a:solidFill>
                  <a:schemeClr val="accent5"/>
                </a:solidFill>
              </a:endParaRPr>
            </a:p>
          </p:txBody>
        </p:sp>
      </p:grpSp>
      <p:sp>
        <p:nvSpPr>
          <p:cNvPr id="28" name="🎯">
            <a:extLst>
              <a:ext uri="{FF2B5EF4-FFF2-40B4-BE49-F238E27FC236}">
                <a16:creationId xmlns:a16="http://schemas.microsoft.com/office/drawing/2014/main" id="{EE97BAAB-FF0C-86D9-29EC-A07209BFC3FA}"/>
              </a:ext>
            </a:extLst>
          </p:cNvPr>
          <p:cNvSpPr txBox="1"/>
          <p:nvPr/>
        </p:nvSpPr>
        <p:spPr>
          <a:xfrm>
            <a:off x="8601390" y="4860098"/>
            <a:ext cx="371898" cy="43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5000"/>
            </a:lvl1pPr>
          </a:lstStyle>
          <a:p>
            <a:pPr algn="ctr" defTabSz="412750" hangingPunct="0"/>
            <a:r>
              <a:rPr sz="2500" b="1" kern="0">
                <a:solidFill>
                  <a:srgbClr val="000000"/>
                </a:solidFill>
                <a:latin typeface="Helvetica Neue"/>
                <a:ea typeface="Helvetica Neue"/>
                <a:cs typeface="Helvetica Neue"/>
                <a:sym typeface="Helvetica Neue"/>
              </a:rPr>
              <a:t>🎯</a:t>
            </a:r>
          </a:p>
        </p:txBody>
      </p:sp>
      <p:sp>
        <p:nvSpPr>
          <p:cNvPr id="29" name="🏹">
            <a:extLst>
              <a:ext uri="{FF2B5EF4-FFF2-40B4-BE49-F238E27FC236}">
                <a16:creationId xmlns:a16="http://schemas.microsoft.com/office/drawing/2014/main" id="{852D433F-B17D-4119-DED0-B4A05BF191E8}"/>
              </a:ext>
            </a:extLst>
          </p:cNvPr>
          <p:cNvSpPr txBox="1"/>
          <p:nvPr/>
        </p:nvSpPr>
        <p:spPr>
          <a:xfrm>
            <a:off x="8574121" y="4595683"/>
            <a:ext cx="371898" cy="43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5000"/>
            </a:lvl1pPr>
          </a:lstStyle>
          <a:p>
            <a:pPr algn="ctr" defTabSz="412750" hangingPunct="0"/>
            <a:r>
              <a:rPr sz="2500" b="1" kern="0">
                <a:solidFill>
                  <a:srgbClr val="000000"/>
                </a:solidFill>
                <a:latin typeface="Helvetica Neue"/>
                <a:ea typeface="Helvetica Neue"/>
                <a:cs typeface="Helvetica Neue"/>
                <a:sym typeface="Helvetica Neue"/>
              </a:rPr>
              <a:t>🏹</a:t>
            </a:r>
          </a:p>
        </p:txBody>
      </p:sp>
      <p:sp>
        <p:nvSpPr>
          <p:cNvPr id="3" name="Slide Number Placeholder 2">
            <a:extLst>
              <a:ext uri="{FF2B5EF4-FFF2-40B4-BE49-F238E27FC236}">
                <a16:creationId xmlns:a16="http://schemas.microsoft.com/office/drawing/2014/main" id="{AF334E50-2F87-6271-1D32-D10074F56F7C}"/>
              </a:ext>
            </a:extLst>
          </p:cNvPr>
          <p:cNvSpPr>
            <a:spLocks noGrp="1"/>
          </p:cNvSpPr>
          <p:nvPr>
            <p:ph type="sldNum" sz="quarter" idx="12"/>
          </p:nvPr>
        </p:nvSpPr>
        <p:spPr/>
        <p:txBody>
          <a:bodyPr/>
          <a:lstStyle/>
          <a:p>
            <a:fld id="{C4525E55-99CE-D54F-9679-4F00051112D4}" type="slidenum">
              <a:rPr lang="en-US" smtClean="0"/>
              <a:t>31</a:t>
            </a:fld>
            <a:endParaRPr lang="en-US"/>
          </a:p>
        </p:txBody>
      </p:sp>
    </p:spTree>
    <p:extLst>
      <p:ext uri="{BB962C8B-B14F-4D97-AF65-F5344CB8AC3E}">
        <p14:creationId xmlns:p14="http://schemas.microsoft.com/office/powerpoint/2010/main" val="161852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2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2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p:tmAbs val="0"/>
                                  </p:iterate>
                                  <p:childTnLst>
                                    <p:set>
                                      <p:cBhvr>
                                        <p:cTn id="27" fill="hold"/>
                                        <p:tgtEl>
                                          <p:spTgt spid="2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10"/>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p:tmAbs val="0"/>
                                  </p:iterate>
                                  <p:childTnLst>
                                    <p:set>
                                      <p:cBhvr>
                                        <p:cTn id="37" fill="hold"/>
                                        <p:tgtEl>
                                          <p:spTgt spid="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iterate>
                                    <p:tmAbs val="0"/>
                                  </p:iterate>
                                  <p:childTnLst>
                                    <p:set>
                                      <p:cBhvr>
                                        <p:cTn id="40" fill="hold"/>
                                        <p:tgtEl>
                                          <p:spTgt spid="15"/>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iterate>
                                    <p:tmAbs val="0"/>
                                  </p:iterate>
                                  <p:childTnLst>
                                    <p:set>
                                      <p:cBhvr>
                                        <p:cTn id="43" fill="hold"/>
                                        <p:tgtEl>
                                          <p:spTgt spid="16"/>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iterate>
                                    <p:tmAbs val="0"/>
                                  </p:iterate>
                                  <p:childTnLst>
                                    <p:set>
                                      <p:cBhvr>
                                        <p:cTn id="46" fill="hold"/>
                                        <p:tgtEl>
                                          <p:spTgt spid="13"/>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iterate>
                                    <p:tmAbs val="0"/>
                                  </p:iterate>
                                  <p:childTnLst>
                                    <p:set>
                                      <p:cBhvr>
                                        <p:cTn id="49" fill="hold"/>
                                        <p:tgtEl>
                                          <p:spTgt spid="12"/>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iterate>
                                    <p:tmAbs val="0"/>
                                  </p:iterate>
                                  <p:childTnLst>
                                    <p:set>
                                      <p:cBhvr>
                                        <p:cTn id="52" fill="hold"/>
                                        <p:tgtEl>
                                          <p:spTgt spid="14"/>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iterate>
                                    <p:tmAbs val="0"/>
                                  </p:iterate>
                                  <p:childTnLst>
                                    <p:set>
                                      <p:cBhvr>
                                        <p:cTn id="55" fill="hold"/>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animBg="1" advAuto="0"/>
      <p:bldP spid="14" grpId="0" animBg="1" advAuto="0"/>
      <p:bldP spid="15" grpId="0" animBg="1" advAuto="0"/>
      <p:bldP spid="16" grpId="0" animBg="1" advAuto="0"/>
      <p:bldP spid="17" grpId="0" animBg="1" advAuto="0"/>
      <p:bldP spid="19" grpId="0" animBg="1" advAuto="0"/>
      <p:bldP spid="20" grpId="0" animBg="1" advAuto="0"/>
      <p:bldP spid="21" grpId="0" animBg="1" advAuto="0"/>
      <p:bldP spid="22" grpId="0" animBg="1" advAuto="0"/>
      <p:bldP spid="25" grpId="0" animBg="1" advAuto="0"/>
      <p:bldP spid="28" grpId="0" animBg="1" advAuto="0"/>
      <p:bldP spid="29"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2D84-1303-A296-F646-C46244627DEF}"/>
              </a:ext>
            </a:extLst>
          </p:cNvPr>
          <p:cNvSpPr>
            <a:spLocks noGrp="1"/>
          </p:cNvSpPr>
          <p:nvPr>
            <p:ph type="title"/>
          </p:nvPr>
        </p:nvSpPr>
        <p:spPr/>
        <p:txBody>
          <a:bodyPr/>
          <a:lstStyle/>
          <a:p>
            <a:r>
              <a:rPr lang="en-US" dirty="0"/>
              <a:t>Clou: </a:t>
            </a:r>
            <a:r>
              <a:rPr lang="en-US" dirty="0" err="1"/>
              <a:t>libsodium</a:t>
            </a:r>
            <a:r>
              <a:rPr lang="en-US" dirty="0"/>
              <a:t> </a:t>
            </a:r>
            <a:r>
              <a:rPr lang="en-US" dirty="0" err="1"/>
              <a:t>Vulnerabililty</a:t>
            </a:r>
            <a:endParaRPr lang="en-US" dirty="0"/>
          </a:p>
        </p:txBody>
      </p:sp>
      <p:sp>
        <p:nvSpPr>
          <p:cNvPr id="3" name="Content Placeholder 2">
            <a:extLst>
              <a:ext uri="{FF2B5EF4-FFF2-40B4-BE49-F238E27FC236}">
                <a16:creationId xmlns:a16="http://schemas.microsoft.com/office/drawing/2014/main" id="{8BC23B61-87F3-B7F2-0D38-E87D9B1BFCAF}"/>
              </a:ext>
            </a:extLst>
          </p:cNvPr>
          <p:cNvSpPr>
            <a:spLocks noGrp="1"/>
          </p:cNvSpPr>
          <p:nvPr>
            <p:ph idx="1"/>
          </p:nvPr>
        </p:nvSpPr>
        <p:spPr/>
        <p:txBody>
          <a:bodyPr>
            <a:normAutofit fontScale="40000" lnSpcReduction="20000"/>
          </a:bodyPr>
          <a:lstStyle/>
          <a:p>
            <a:pPr marL="0" indent="0">
              <a:lnSpc>
                <a:spcPct val="120000"/>
              </a:lnSpc>
              <a:spcBef>
                <a:spcPts val="0"/>
              </a:spcBef>
              <a:buNone/>
            </a:pPr>
            <a:r>
              <a:rPr lang="en-US" dirty="0">
                <a:latin typeface="Roboto Mono" pitchFamily="49" charset="0"/>
                <a:ea typeface="Roboto Mono" pitchFamily="49" charset="0"/>
              </a:rPr>
              <a:t>static int</a:t>
            </a:r>
          </a:p>
          <a:p>
            <a:pPr marL="0" indent="0">
              <a:lnSpc>
                <a:spcPct val="120000"/>
              </a:lnSpc>
              <a:spcBef>
                <a:spcPts val="0"/>
              </a:spcBef>
              <a:buNone/>
            </a:pPr>
            <a:r>
              <a:rPr lang="en-US" dirty="0">
                <a:latin typeface="Roboto Mono" pitchFamily="49" charset="0"/>
                <a:ea typeface="Roboto Mono" pitchFamily="49" charset="0"/>
              </a:rPr>
              <a:t>_sodium_base642bin_skip_padding(const char * const b64, const </a:t>
            </a:r>
            <a:r>
              <a:rPr lang="en-US" dirty="0" err="1">
                <a:latin typeface="Roboto Mono" pitchFamily="49" charset="0"/>
                <a:ea typeface="Roboto Mono" pitchFamily="49" charset="0"/>
              </a:rPr>
              <a:t>size_t</a:t>
            </a:r>
            <a:r>
              <a:rPr lang="en-US" dirty="0">
                <a:latin typeface="Roboto Mono" pitchFamily="49" charset="0"/>
                <a:ea typeface="Roboto Mono" pitchFamily="49" charset="0"/>
              </a:rPr>
              <a:t> b64_len,</a:t>
            </a:r>
          </a:p>
          <a:p>
            <a:pPr marL="0" indent="0">
              <a:lnSpc>
                <a:spcPct val="120000"/>
              </a:lnSpc>
              <a:spcBef>
                <a:spcPts val="0"/>
              </a:spcBef>
              <a:buNone/>
            </a:pPr>
            <a:r>
              <a:rPr lang="en-US" dirty="0">
                <a:latin typeface="Roboto Mono" pitchFamily="49" charset="0"/>
                <a:ea typeface="Roboto Mono" pitchFamily="49" charset="0"/>
              </a:rPr>
              <a:t>                                </a:t>
            </a:r>
            <a:r>
              <a:rPr lang="en-US" b="1" dirty="0" err="1">
                <a:latin typeface="Roboto Mono" pitchFamily="49" charset="0"/>
                <a:ea typeface="Roboto Mono" pitchFamily="49" charset="0"/>
              </a:rPr>
              <a:t>size_t</a:t>
            </a:r>
            <a:r>
              <a:rPr lang="en-US" b="1" dirty="0">
                <a:latin typeface="Roboto Mono" pitchFamily="49" charset="0"/>
                <a:ea typeface="Roboto Mono" pitchFamily="49" charset="0"/>
              </a:rPr>
              <a:t> * const b64_pos_p,</a:t>
            </a:r>
          </a:p>
          <a:p>
            <a:pPr marL="0" indent="0">
              <a:lnSpc>
                <a:spcPct val="120000"/>
              </a:lnSpc>
              <a:spcBef>
                <a:spcPts val="0"/>
              </a:spcBef>
              <a:buNone/>
            </a:pPr>
            <a:r>
              <a:rPr lang="en-US" dirty="0">
                <a:latin typeface="Roboto Mono" pitchFamily="49" charset="0"/>
                <a:ea typeface="Roboto Mono" pitchFamily="49" charset="0"/>
              </a:rPr>
              <a:t>                                const char * const ignore, </a:t>
            </a:r>
            <a:r>
              <a:rPr lang="en-US" dirty="0" err="1">
                <a:latin typeface="Roboto Mono" pitchFamily="49" charset="0"/>
                <a:ea typeface="Roboto Mono" pitchFamily="49" charset="0"/>
              </a:rPr>
              <a:t>size_t</a:t>
            </a:r>
            <a:r>
              <a:rPr lang="en-US" dirty="0">
                <a:latin typeface="Roboto Mono" pitchFamily="49" charset="0"/>
                <a:ea typeface="Roboto Mono" pitchFamily="49" charset="0"/>
              </a:rPr>
              <a:t> </a:t>
            </a:r>
            <a:r>
              <a:rPr lang="en-US" dirty="0" err="1">
                <a:latin typeface="Roboto Mono" pitchFamily="49" charset="0"/>
                <a:ea typeface="Roboto Mono" pitchFamily="49" charset="0"/>
              </a:rPr>
              <a:t>padding_len</a:t>
            </a:r>
            <a:r>
              <a:rPr lang="en-US" dirty="0">
                <a:latin typeface="Roboto Mono" pitchFamily="49" charset="0"/>
                <a:ea typeface="Roboto Mono" pitchFamily="49" charset="0"/>
              </a:rPr>
              <a:t>)</a:t>
            </a:r>
          </a:p>
          <a:p>
            <a:pPr marL="0" indent="0">
              <a:lnSpc>
                <a:spcPct val="120000"/>
              </a:lnSpc>
              <a:spcBef>
                <a:spcPts val="0"/>
              </a:spcBef>
              <a:buNone/>
            </a:pPr>
            <a:r>
              <a:rPr lang="en-US" dirty="0">
                <a:latin typeface="Roboto Mono" pitchFamily="49" charset="0"/>
                <a:ea typeface="Roboto Mono" pitchFamily="49" charset="0"/>
              </a:rPr>
              <a:t>{</a:t>
            </a:r>
          </a:p>
          <a:p>
            <a:pPr marL="0" indent="0">
              <a:lnSpc>
                <a:spcPct val="120000"/>
              </a:lnSpc>
              <a:spcBef>
                <a:spcPts val="0"/>
              </a:spcBef>
              <a:buNone/>
            </a:pPr>
            <a:r>
              <a:rPr lang="en-US" dirty="0">
                <a:latin typeface="Roboto Mono" pitchFamily="49" charset="0"/>
                <a:ea typeface="Roboto Mono" pitchFamily="49" charset="0"/>
              </a:rPr>
              <a:t>    int c;</a:t>
            </a:r>
          </a:p>
          <a:p>
            <a:pPr marL="0" indent="0">
              <a:lnSpc>
                <a:spcPct val="120000"/>
              </a:lnSpc>
              <a:spcBef>
                <a:spcPts val="0"/>
              </a:spcBef>
              <a:buNone/>
            </a:pPr>
            <a:endParaRPr lang="en-US" dirty="0">
              <a:latin typeface="Roboto Mono" pitchFamily="49" charset="0"/>
              <a:ea typeface="Roboto Mono" pitchFamily="49" charset="0"/>
            </a:endParaRPr>
          </a:p>
          <a:p>
            <a:pPr marL="0" indent="0">
              <a:lnSpc>
                <a:spcPct val="120000"/>
              </a:lnSpc>
              <a:spcBef>
                <a:spcPts val="0"/>
              </a:spcBef>
              <a:buNone/>
            </a:pPr>
            <a:r>
              <a:rPr lang="en-US" dirty="0">
                <a:latin typeface="Roboto Mono" pitchFamily="49" charset="0"/>
                <a:ea typeface="Roboto Mono" pitchFamily="49" charset="0"/>
              </a:rPr>
              <a:t>    while (</a:t>
            </a:r>
            <a:r>
              <a:rPr lang="en-US" dirty="0" err="1">
                <a:latin typeface="Roboto Mono" pitchFamily="49" charset="0"/>
                <a:ea typeface="Roboto Mono" pitchFamily="49" charset="0"/>
              </a:rPr>
              <a:t>padding_len</a:t>
            </a:r>
            <a:r>
              <a:rPr lang="en-US" dirty="0">
                <a:latin typeface="Roboto Mono" pitchFamily="49" charset="0"/>
                <a:ea typeface="Roboto Mono" pitchFamily="49" charset="0"/>
              </a:rPr>
              <a:t> &gt; 0) {</a:t>
            </a:r>
          </a:p>
          <a:p>
            <a:pPr marL="0" indent="0">
              <a:lnSpc>
                <a:spcPct val="120000"/>
              </a:lnSpc>
              <a:spcBef>
                <a:spcPts val="0"/>
              </a:spcBef>
              <a:buNone/>
            </a:pPr>
            <a:r>
              <a:rPr lang="en-US" dirty="0">
                <a:latin typeface="Roboto Mono" pitchFamily="49" charset="0"/>
                <a:ea typeface="Roboto Mono" pitchFamily="49" charset="0"/>
              </a:rPr>
              <a:t>        if (*b64_pos_p &gt;= b64_len) {</a:t>
            </a:r>
          </a:p>
          <a:p>
            <a:pPr marL="0" indent="0">
              <a:lnSpc>
                <a:spcPct val="120000"/>
              </a:lnSpc>
              <a:spcBef>
                <a:spcPts val="0"/>
              </a:spcBef>
              <a:buNone/>
            </a:pPr>
            <a:r>
              <a:rPr lang="en-US" dirty="0">
                <a:latin typeface="Roboto Mono" pitchFamily="49" charset="0"/>
                <a:ea typeface="Roboto Mono" pitchFamily="49" charset="0"/>
              </a:rPr>
              <a:t>            </a:t>
            </a:r>
            <a:r>
              <a:rPr lang="en-US" dirty="0" err="1">
                <a:latin typeface="Roboto Mono" pitchFamily="49" charset="0"/>
                <a:ea typeface="Roboto Mono" pitchFamily="49" charset="0"/>
              </a:rPr>
              <a:t>errno</a:t>
            </a:r>
            <a:r>
              <a:rPr lang="en-US" dirty="0">
                <a:latin typeface="Roboto Mono" pitchFamily="49" charset="0"/>
                <a:ea typeface="Roboto Mono" pitchFamily="49" charset="0"/>
              </a:rPr>
              <a:t> = ERANGE;</a:t>
            </a:r>
          </a:p>
          <a:p>
            <a:pPr marL="0" indent="0">
              <a:lnSpc>
                <a:spcPct val="120000"/>
              </a:lnSpc>
              <a:spcBef>
                <a:spcPts val="0"/>
              </a:spcBef>
              <a:buNone/>
            </a:pPr>
            <a:r>
              <a:rPr lang="en-US" dirty="0">
                <a:latin typeface="Roboto Mono" pitchFamily="49" charset="0"/>
                <a:ea typeface="Roboto Mono" pitchFamily="49" charset="0"/>
              </a:rPr>
              <a:t>            return -1;</a:t>
            </a:r>
          </a:p>
          <a:p>
            <a:pPr marL="0" indent="0">
              <a:lnSpc>
                <a:spcPct val="120000"/>
              </a:lnSpc>
              <a:spcBef>
                <a:spcPts val="0"/>
              </a:spcBef>
              <a:buNone/>
            </a:pPr>
            <a:r>
              <a:rPr lang="en-US" dirty="0">
                <a:latin typeface="Roboto Mono" pitchFamily="49" charset="0"/>
                <a:ea typeface="Roboto Mono" pitchFamily="49" charset="0"/>
              </a:rPr>
              <a:t>        }</a:t>
            </a:r>
          </a:p>
          <a:p>
            <a:pPr marL="0" indent="0">
              <a:lnSpc>
                <a:spcPct val="120000"/>
              </a:lnSpc>
              <a:spcBef>
                <a:spcPts val="0"/>
              </a:spcBef>
              <a:buNone/>
            </a:pPr>
            <a:r>
              <a:rPr lang="en-US" dirty="0">
                <a:latin typeface="Roboto Mono" pitchFamily="49" charset="0"/>
                <a:ea typeface="Roboto Mono" pitchFamily="49" charset="0"/>
              </a:rPr>
              <a:t>        </a:t>
            </a:r>
            <a:r>
              <a:rPr lang="en-US" b="1" dirty="0">
                <a:latin typeface="Roboto Mono" pitchFamily="49" charset="0"/>
                <a:ea typeface="Roboto Mono" pitchFamily="49" charset="0"/>
              </a:rPr>
              <a:t>c = b64[*b64_pos_p]; // &lt;&lt;&lt; speculative store bypass</a:t>
            </a:r>
          </a:p>
          <a:p>
            <a:pPr marL="0" indent="0">
              <a:lnSpc>
                <a:spcPct val="120000"/>
              </a:lnSpc>
              <a:spcBef>
                <a:spcPts val="0"/>
              </a:spcBef>
              <a:buNone/>
            </a:pPr>
            <a:r>
              <a:rPr lang="en-US" dirty="0">
                <a:latin typeface="Roboto Mono" pitchFamily="49" charset="0"/>
                <a:ea typeface="Roboto Mono" pitchFamily="49" charset="0"/>
              </a:rPr>
              <a:t>        if (c == '=') {</a:t>
            </a:r>
          </a:p>
          <a:p>
            <a:pPr marL="0" indent="0">
              <a:lnSpc>
                <a:spcPct val="120000"/>
              </a:lnSpc>
              <a:spcBef>
                <a:spcPts val="0"/>
              </a:spcBef>
              <a:buNone/>
            </a:pPr>
            <a:r>
              <a:rPr lang="en-US" dirty="0">
                <a:latin typeface="Roboto Mono" pitchFamily="49" charset="0"/>
                <a:ea typeface="Roboto Mono" pitchFamily="49" charset="0"/>
              </a:rPr>
              <a:t>            </a:t>
            </a:r>
            <a:r>
              <a:rPr lang="en-US" dirty="0" err="1">
                <a:latin typeface="Roboto Mono" pitchFamily="49" charset="0"/>
                <a:ea typeface="Roboto Mono" pitchFamily="49" charset="0"/>
              </a:rPr>
              <a:t>padding_len</a:t>
            </a:r>
            <a:r>
              <a:rPr lang="en-US" dirty="0">
                <a:latin typeface="Roboto Mono" pitchFamily="49" charset="0"/>
                <a:ea typeface="Roboto Mono" pitchFamily="49" charset="0"/>
              </a:rPr>
              <a:t>--;</a:t>
            </a:r>
          </a:p>
          <a:p>
            <a:pPr marL="0" indent="0">
              <a:lnSpc>
                <a:spcPct val="120000"/>
              </a:lnSpc>
              <a:spcBef>
                <a:spcPts val="0"/>
              </a:spcBef>
              <a:buNone/>
            </a:pPr>
            <a:r>
              <a:rPr lang="en-US" dirty="0">
                <a:latin typeface="Roboto Mono" pitchFamily="49" charset="0"/>
                <a:ea typeface="Roboto Mono" pitchFamily="49" charset="0"/>
              </a:rPr>
              <a:t>        } else if (ignore == NULL || </a:t>
            </a:r>
            <a:r>
              <a:rPr lang="en-US" dirty="0" err="1">
                <a:latin typeface="Roboto Mono" pitchFamily="49" charset="0"/>
                <a:ea typeface="Roboto Mono" pitchFamily="49" charset="0"/>
              </a:rPr>
              <a:t>strchr</a:t>
            </a:r>
            <a:r>
              <a:rPr lang="en-US" dirty="0">
                <a:latin typeface="Roboto Mono" pitchFamily="49" charset="0"/>
                <a:ea typeface="Roboto Mono" pitchFamily="49" charset="0"/>
              </a:rPr>
              <a:t>(ignore, c) == NULL) {</a:t>
            </a:r>
          </a:p>
          <a:p>
            <a:pPr marL="0" indent="0">
              <a:lnSpc>
                <a:spcPct val="120000"/>
              </a:lnSpc>
              <a:spcBef>
                <a:spcPts val="0"/>
              </a:spcBef>
              <a:buNone/>
            </a:pPr>
            <a:r>
              <a:rPr lang="en-US" dirty="0">
                <a:latin typeface="Roboto Mono" pitchFamily="49" charset="0"/>
                <a:ea typeface="Roboto Mono" pitchFamily="49" charset="0"/>
              </a:rPr>
              <a:t>            </a:t>
            </a:r>
            <a:r>
              <a:rPr lang="en-US" dirty="0" err="1">
                <a:latin typeface="Roboto Mono" pitchFamily="49" charset="0"/>
                <a:ea typeface="Roboto Mono" pitchFamily="49" charset="0"/>
              </a:rPr>
              <a:t>errno</a:t>
            </a:r>
            <a:r>
              <a:rPr lang="en-US" dirty="0">
                <a:latin typeface="Roboto Mono" pitchFamily="49" charset="0"/>
                <a:ea typeface="Roboto Mono" pitchFamily="49" charset="0"/>
              </a:rPr>
              <a:t> = EINVAL;</a:t>
            </a:r>
          </a:p>
          <a:p>
            <a:pPr marL="0" indent="0">
              <a:lnSpc>
                <a:spcPct val="120000"/>
              </a:lnSpc>
              <a:spcBef>
                <a:spcPts val="0"/>
              </a:spcBef>
              <a:buNone/>
            </a:pPr>
            <a:r>
              <a:rPr lang="en-US" dirty="0">
                <a:latin typeface="Roboto Mono" pitchFamily="49" charset="0"/>
                <a:ea typeface="Roboto Mono" pitchFamily="49" charset="0"/>
              </a:rPr>
              <a:t>            return -1;</a:t>
            </a:r>
          </a:p>
          <a:p>
            <a:pPr marL="0" indent="0">
              <a:lnSpc>
                <a:spcPct val="120000"/>
              </a:lnSpc>
              <a:spcBef>
                <a:spcPts val="0"/>
              </a:spcBef>
              <a:buNone/>
            </a:pPr>
            <a:r>
              <a:rPr lang="en-US" dirty="0">
                <a:latin typeface="Roboto Mono" pitchFamily="49" charset="0"/>
                <a:ea typeface="Roboto Mono" pitchFamily="49" charset="0"/>
              </a:rPr>
              <a:t>        }</a:t>
            </a:r>
          </a:p>
          <a:p>
            <a:pPr marL="0" indent="0">
              <a:lnSpc>
                <a:spcPct val="120000"/>
              </a:lnSpc>
              <a:spcBef>
                <a:spcPts val="0"/>
              </a:spcBef>
              <a:buNone/>
            </a:pPr>
            <a:r>
              <a:rPr lang="en-US" dirty="0">
                <a:latin typeface="Roboto Mono" pitchFamily="49" charset="0"/>
                <a:ea typeface="Roboto Mono" pitchFamily="49" charset="0"/>
              </a:rPr>
              <a:t>        (*b64_pos_p)++;</a:t>
            </a:r>
          </a:p>
          <a:p>
            <a:pPr marL="0" indent="0">
              <a:lnSpc>
                <a:spcPct val="120000"/>
              </a:lnSpc>
              <a:spcBef>
                <a:spcPts val="0"/>
              </a:spcBef>
              <a:buNone/>
            </a:pPr>
            <a:r>
              <a:rPr lang="en-US" dirty="0">
                <a:latin typeface="Roboto Mono" pitchFamily="49" charset="0"/>
                <a:ea typeface="Roboto Mono" pitchFamily="49" charset="0"/>
              </a:rPr>
              <a:t>    }</a:t>
            </a:r>
          </a:p>
          <a:p>
            <a:pPr marL="0" indent="0">
              <a:lnSpc>
                <a:spcPct val="120000"/>
              </a:lnSpc>
              <a:spcBef>
                <a:spcPts val="0"/>
              </a:spcBef>
              <a:buNone/>
            </a:pPr>
            <a:r>
              <a:rPr lang="en-US" dirty="0">
                <a:latin typeface="Roboto Mono" pitchFamily="49" charset="0"/>
                <a:ea typeface="Roboto Mono" pitchFamily="49" charset="0"/>
              </a:rPr>
              <a:t>    return 0;</a:t>
            </a:r>
          </a:p>
          <a:p>
            <a:pPr marL="0" indent="0">
              <a:lnSpc>
                <a:spcPct val="120000"/>
              </a:lnSpc>
              <a:spcBef>
                <a:spcPts val="0"/>
              </a:spcBef>
              <a:buNone/>
            </a:pPr>
            <a:r>
              <a:rPr lang="en-US" dirty="0">
                <a:latin typeface="Roboto Mono" pitchFamily="49" charset="0"/>
                <a:ea typeface="Roboto Mono" pitchFamily="49" charset="0"/>
              </a:rPr>
              <a:t>}</a:t>
            </a:r>
          </a:p>
        </p:txBody>
      </p:sp>
      <p:sp>
        <p:nvSpPr>
          <p:cNvPr id="4" name="Slide Number Placeholder 3">
            <a:extLst>
              <a:ext uri="{FF2B5EF4-FFF2-40B4-BE49-F238E27FC236}">
                <a16:creationId xmlns:a16="http://schemas.microsoft.com/office/drawing/2014/main" id="{6C75D0FC-AAD5-C7BF-C565-4AA007E825FD}"/>
              </a:ext>
            </a:extLst>
          </p:cNvPr>
          <p:cNvSpPr>
            <a:spLocks noGrp="1"/>
          </p:cNvSpPr>
          <p:nvPr>
            <p:ph type="sldNum" sz="quarter" idx="12"/>
          </p:nvPr>
        </p:nvSpPr>
        <p:spPr/>
        <p:txBody>
          <a:bodyPr/>
          <a:lstStyle/>
          <a:p>
            <a:fld id="{C4525E55-99CE-D54F-9679-4F00051112D4}" type="slidenum">
              <a:rPr lang="en-US" smtClean="0"/>
              <a:t>32</a:t>
            </a:fld>
            <a:endParaRPr lang="en-US"/>
          </a:p>
        </p:txBody>
      </p:sp>
    </p:spTree>
    <p:extLst>
      <p:ext uri="{BB962C8B-B14F-4D97-AF65-F5344CB8AC3E}">
        <p14:creationId xmlns:p14="http://schemas.microsoft.com/office/powerpoint/2010/main" val="3204331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8FA0-D28C-CFBA-23E7-BB4206D465D3}"/>
              </a:ext>
            </a:extLst>
          </p:cNvPr>
          <p:cNvSpPr>
            <a:spLocks noGrp="1"/>
          </p:cNvSpPr>
          <p:nvPr>
            <p:ph type="title"/>
          </p:nvPr>
        </p:nvSpPr>
        <p:spPr>
          <a:xfrm>
            <a:off x="838200" y="161993"/>
            <a:ext cx="10515600" cy="1325563"/>
          </a:xfrm>
        </p:spPr>
        <p:txBody>
          <a:bodyPr/>
          <a:lstStyle/>
          <a:p>
            <a:r>
              <a:rPr lang="en-US"/>
              <a:t>Prior Security Contract Proposals</a:t>
            </a:r>
          </a:p>
        </p:txBody>
      </p:sp>
      <p:graphicFrame>
        <p:nvGraphicFramePr>
          <p:cNvPr id="7" name="Table 7">
            <a:extLst>
              <a:ext uri="{FF2B5EF4-FFF2-40B4-BE49-F238E27FC236}">
                <a16:creationId xmlns:a16="http://schemas.microsoft.com/office/drawing/2014/main" id="{74A06B90-C97C-69EC-13D9-A5448276AA94}"/>
              </a:ext>
            </a:extLst>
          </p:cNvPr>
          <p:cNvGraphicFramePr>
            <a:graphicFrameLocks noGrp="1"/>
          </p:cNvGraphicFramePr>
          <p:nvPr>
            <p:extLst>
              <p:ext uri="{D42A27DB-BD31-4B8C-83A1-F6EECF244321}">
                <p14:modId xmlns:p14="http://schemas.microsoft.com/office/powerpoint/2010/main" val="3260704048"/>
              </p:ext>
            </p:extLst>
          </p:nvPr>
        </p:nvGraphicFramePr>
        <p:xfrm>
          <a:off x="581683" y="1622662"/>
          <a:ext cx="10817085" cy="4489072"/>
        </p:xfrm>
        <a:graphic>
          <a:graphicData uri="http://schemas.openxmlformats.org/drawingml/2006/table">
            <a:tbl>
              <a:tblPr firstRow="1" bandRow="1">
                <a:tableStyleId>{5C22544A-7EE6-4342-B048-85BDC9FD1C3A}</a:tableStyleId>
              </a:tblPr>
              <a:tblGrid>
                <a:gridCol w="2504661">
                  <a:extLst>
                    <a:ext uri="{9D8B030D-6E8A-4147-A177-3AD203B41FA5}">
                      <a16:colId xmlns:a16="http://schemas.microsoft.com/office/drawing/2014/main" val="4175772967"/>
                    </a:ext>
                  </a:extLst>
                </a:gridCol>
                <a:gridCol w="1822173">
                  <a:extLst>
                    <a:ext uri="{9D8B030D-6E8A-4147-A177-3AD203B41FA5}">
                      <a16:colId xmlns:a16="http://schemas.microsoft.com/office/drawing/2014/main" val="4292575343"/>
                    </a:ext>
                  </a:extLst>
                </a:gridCol>
                <a:gridCol w="2163417">
                  <a:extLst>
                    <a:ext uri="{9D8B030D-6E8A-4147-A177-3AD203B41FA5}">
                      <a16:colId xmlns:a16="http://schemas.microsoft.com/office/drawing/2014/main" val="4067197535"/>
                    </a:ext>
                  </a:extLst>
                </a:gridCol>
                <a:gridCol w="2163417">
                  <a:extLst>
                    <a:ext uri="{9D8B030D-6E8A-4147-A177-3AD203B41FA5}">
                      <a16:colId xmlns:a16="http://schemas.microsoft.com/office/drawing/2014/main" val="3882027578"/>
                    </a:ext>
                  </a:extLst>
                </a:gridCol>
                <a:gridCol w="2163417">
                  <a:extLst>
                    <a:ext uri="{9D8B030D-6E8A-4147-A177-3AD203B41FA5}">
                      <a16:colId xmlns:a16="http://schemas.microsoft.com/office/drawing/2014/main" val="87761580"/>
                    </a:ext>
                  </a:extLst>
                </a:gridCol>
              </a:tblGrid>
              <a:tr h="858689">
                <a:tc>
                  <a:txBody>
                    <a:bodyPr/>
                    <a:lstStyle/>
                    <a:p>
                      <a:pPr algn="ctr"/>
                      <a:r>
                        <a:rPr lang="en-US" b="1" i="0">
                          <a:latin typeface="Gill Sans" panose="020B0502020104020203" pitchFamily="34" charset="-79"/>
                          <a:cs typeface="Gill Sans" panose="020B0502020104020203" pitchFamily="34" charset="-79"/>
                        </a:rPr>
                        <a:t>Proposed Contracts</a:t>
                      </a:r>
                    </a:p>
                  </a:txBody>
                  <a:tcPr anchor="ctr"/>
                </a:tc>
                <a:tc>
                  <a:txBody>
                    <a:bodyPr/>
                    <a:lstStyle/>
                    <a:p>
                      <a:pPr algn="ctr"/>
                      <a:r>
                        <a:rPr lang="en-US" b="0" i="0">
                          <a:latin typeface="Gill Sans" panose="020B0502020104020203" pitchFamily="34" charset="-79"/>
                          <a:cs typeface="Gill Sans" panose="020B0502020104020203" pitchFamily="34" charset="-79"/>
                        </a:rPr>
                        <a:t>Requires hardware enhancements</a:t>
                      </a:r>
                    </a:p>
                  </a:txBody>
                  <a:tcPr anchor="ctr"/>
                </a:tc>
                <a:tc>
                  <a:txBody>
                    <a:bodyPr/>
                    <a:lstStyle/>
                    <a:p>
                      <a:pPr algn="ctr"/>
                      <a:r>
                        <a:rPr lang="en-US" b="0" i="0">
                          <a:latin typeface="Gill Sans" panose="020B0502020104020203" pitchFamily="34" charset="-79"/>
                          <a:cs typeface="Gill Sans" panose="020B0502020104020203" pitchFamily="34" charset="-79"/>
                        </a:rPr>
                        <a:t>Restrict scope of hardware features</a:t>
                      </a:r>
                    </a:p>
                  </a:txBody>
                  <a:tcPr anchor="ctr"/>
                </a:tc>
                <a:tc>
                  <a:txBody>
                    <a:bodyPr/>
                    <a:lstStyle/>
                    <a:p>
                      <a:pPr algn="ctr"/>
                      <a:r>
                        <a:rPr lang="en-US" b="0" i="0">
                          <a:latin typeface="Gill Sans" panose="020B0502020104020203" pitchFamily="34" charset="-79"/>
                          <a:cs typeface="Gill Sans" panose="020B0502020104020203" pitchFamily="34" charset="-79"/>
                        </a:rPr>
                        <a:t>Solely expose transient leakage</a:t>
                      </a:r>
                    </a:p>
                  </a:txBody>
                  <a:tcPr anchor="ctr"/>
                </a:tc>
                <a:tc>
                  <a:txBody>
                    <a:bodyPr/>
                    <a:lstStyle/>
                    <a:p>
                      <a:pPr algn="ctr"/>
                      <a:r>
                        <a:rPr lang="en-US" b="0" i="0">
                          <a:latin typeface="Gill Sans" panose="020B0502020104020203" pitchFamily="34" charset="-79"/>
                          <a:cs typeface="Gill Sans" panose="020B0502020104020203" pitchFamily="34" charset="-79"/>
                        </a:rPr>
                        <a:t>Based on operational models</a:t>
                      </a:r>
                    </a:p>
                  </a:txBody>
                  <a:tcPr anchor="ctr"/>
                </a:tc>
                <a:extLst>
                  <a:ext uri="{0D108BD9-81ED-4DB2-BD59-A6C34878D82A}">
                    <a16:rowId xmlns:a16="http://schemas.microsoft.com/office/drawing/2014/main" val="3474108705"/>
                  </a:ext>
                </a:extLst>
              </a:tr>
              <a:tr h="446834">
                <a:tc>
                  <a:txBody>
                    <a:bodyPr/>
                    <a:lstStyle/>
                    <a:p>
                      <a:pPr algn="ctr"/>
                      <a:r>
                        <a:rPr lang="en-US" b="0" i="0" err="1">
                          <a:latin typeface="Gill Sans" panose="020B0502020104020203" pitchFamily="34" charset="-79"/>
                          <a:cs typeface="Gill Sans" panose="020B0502020104020203" pitchFamily="34" charset="-79"/>
                        </a:rPr>
                        <a:t>Cheang</a:t>
                      </a:r>
                      <a:r>
                        <a:rPr lang="en-US" b="0" i="0">
                          <a:latin typeface="Gill Sans" panose="020B0502020104020203" pitchFamily="34" charset="-79"/>
                          <a:cs typeface="Gill Sans" panose="020B0502020104020203" pitchFamily="34" charset="-79"/>
                        </a:rPr>
                        <a:t>+ IEEE CSF19</a:t>
                      </a:r>
                    </a:p>
                  </a:txBody>
                  <a:tcPr anchor="ctr"/>
                </a:tc>
                <a:tc>
                  <a:txBody>
                    <a:bodyPr/>
                    <a:lstStyle/>
                    <a:p>
                      <a:pPr algn="ctr"/>
                      <a:endParaRPr lang="en-US" b="0" i="0">
                        <a:latin typeface="Gill Sans" panose="020B0502020104020203" pitchFamily="34" charset="-79"/>
                        <a:cs typeface="Gill Sans" panose="020B0502020104020203" pitchFamily="34" charset="-79"/>
                      </a:endParaRP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extLst>
                  <a:ext uri="{0D108BD9-81ED-4DB2-BD59-A6C34878D82A}">
                    <a16:rowId xmlns:a16="http://schemas.microsoft.com/office/drawing/2014/main" val="3285938637"/>
                  </a:ext>
                </a:extLst>
              </a:tr>
              <a:tr h="446834">
                <a:tc>
                  <a:txBody>
                    <a:bodyPr/>
                    <a:lstStyle/>
                    <a:p>
                      <a:pPr algn="ctr"/>
                      <a:r>
                        <a:rPr lang="en-US" b="0" i="0" err="1">
                          <a:latin typeface="Gill Sans" panose="020B0502020104020203" pitchFamily="34" charset="-79"/>
                          <a:cs typeface="Gill Sans" panose="020B0502020104020203" pitchFamily="34" charset="-79"/>
                        </a:rPr>
                        <a:t>Disselkoen</a:t>
                      </a:r>
                      <a:r>
                        <a:rPr lang="en-US" b="0" i="0">
                          <a:latin typeface="Gill Sans" panose="020B0502020104020203" pitchFamily="34" charset="-79"/>
                          <a:cs typeface="Gill Sans" panose="020B0502020104020203" pitchFamily="34" charset="-79"/>
                        </a:rPr>
                        <a:t>+ IEEE S&amp;P19</a:t>
                      </a:r>
                    </a:p>
                  </a:txBody>
                  <a:tcPr anchor="ctr"/>
                </a:tc>
                <a:tc>
                  <a:txBody>
                    <a:bodyPr/>
                    <a:lstStyle/>
                    <a:p>
                      <a:pPr algn="ctr"/>
                      <a:endParaRPr lang="en-US" b="0" i="0">
                        <a:latin typeface="Gill Sans" panose="020B0502020104020203" pitchFamily="34" charset="-79"/>
                        <a:cs typeface="Gill Sans" panose="020B0502020104020203" pitchFamily="34" charset="-79"/>
                      </a:endParaRP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endParaRPr lang="en-US" b="0" i="0">
                        <a:latin typeface="Gill Sans" panose="020B0502020104020203" pitchFamily="34" charset="-79"/>
                        <a:cs typeface="Gill Sans" panose="020B0502020104020203" pitchFamily="34" charset="-79"/>
                      </a:endParaRPr>
                    </a:p>
                  </a:txBody>
                  <a:tcPr anchor="ctr"/>
                </a:tc>
                <a:extLst>
                  <a:ext uri="{0D108BD9-81ED-4DB2-BD59-A6C34878D82A}">
                    <a16:rowId xmlns:a16="http://schemas.microsoft.com/office/drawing/2014/main" val="1522610747"/>
                  </a:ext>
                </a:extLst>
              </a:tr>
              <a:tr h="446834">
                <a:tc>
                  <a:txBody>
                    <a:bodyPr/>
                    <a:lstStyle/>
                    <a:p>
                      <a:pPr algn="ctr"/>
                      <a:r>
                        <a:rPr lang="en-US" b="0" i="0" err="1">
                          <a:latin typeface="Gill Sans" panose="020B0502020104020203" pitchFamily="34" charset="-79"/>
                          <a:cs typeface="Gill Sans" panose="020B0502020104020203" pitchFamily="34" charset="-79"/>
                        </a:rPr>
                        <a:t>Mcilroy</a:t>
                      </a:r>
                      <a:r>
                        <a:rPr lang="en-US" b="0" i="0">
                          <a:latin typeface="Gill Sans" panose="020B0502020104020203" pitchFamily="34" charset="-79"/>
                          <a:cs typeface="Gill Sans" panose="020B0502020104020203" pitchFamily="34" charset="-79"/>
                        </a:rPr>
                        <a:t>+ ARXIV19</a:t>
                      </a:r>
                    </a:p>
                  </a:txBody>
                  <a:tcPr anchor="ctr"/>
                </a:tc>
                <a:tc>
                  <a:txBody>
                    <a:bodyPr/>
                    <a:lstStyle/>
                    <a:p>
                      <a:pPr algn="ctr"/>
                      <a:endParaRPr lang="en-US" b="0" i="0">
                        <a:latin typeface="Gill Sans" panose="020B0502020104020203" pitchFamily="34" charset="-79"/>
                        <a:cs typeface="Gill Sans" panose="020B0502020104020203" pitchFamily="34" charset="-79"/>
                      </a:endParaRP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extLst>
                  <a:ext uri="{0D108BD9-81ED-4DB2-BD59-A6C34878D82A}">
                    <a16:rowId xmlns:a16="http://schemas.microsoft.com/office/drawing/2014/main" val="2579570121"/>
                  </a:ext>
                </a:extLst>
              </a:tr>
              <a:tr h="446834">
                <a:tc>
                  <a:txBody>
                    <a:bodyPr/>
                    <a:lstStyle/>
                    <a:p>
                      <a:pPr algn="ctr"/>
                      <a:r>
                        <a:rPr lang="en-US" b="0" i="0">
                          <a:latin typeface="Gill Sans" panose="020B0502020104020203" pitchFamily="34" charset="-79"/>
                          <a:cs typeface="Gill Sans" panose="020B0502020104020203" pitchFamily="34" charset="-79"/>
                        </a:rPr>
                        <a:t>Yu+ NDSS19</a:t>
                      </a: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endParaRPr lang="en-US" b="0" i="0">
                        <a:latin typeface="Gill Sans" panose="020B0502020104020203" pitchFamily="34" charset="-79"/>
                        <a:cs typeface="Gill Sans" panose="020B0502020104020203" pitchFamily="34" charset="-79"/>
                      </a:endParaRPr>
                    </a:p>
                  </a:txBody>
                  <a:tcPr anchor="ctr"/>
                </a:tc>
                <a:tc>
                  <a:txBody>
                    <a:bodyPr/>
                    <a:lstStyle/>
                    <a:p>
                      <a:pPr algn="ctr"/>
                      <a:endParaRPr lang="en-US" b="0" i="0">
                        <a:latin typeface="Gill Sans" panose="020B0502020104020203" pitchFamily="34" charset="-79"/>
                        <a:cs typeface="Gill Sans" panose="020B0502020104020203" pitchFamily="34" charset="-79"/>
                      </a:endParaRP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extLst>
                  <a:ext uri="{0D108BD9-81ED-4DB2-BD59-A6C34878D82A}">
                    <a16:rowId xmlns:a16="http://schemas.microsoft.com/office/drawing/2014/main" val="3822631524"/>
                  </a:ext>
                </a:extLst>
              </a:tr>
              <a:tr h="446834">
                <a:tc>
                  <a:txBody>
                    <a:bodyPr/>
                    <a:lstStyle/>
                    <a:p>
                      <a:pPr algn="ctr"/>
                      <a:r>
                        <a:rPr lang="en-US" b="0" i="0" err="1">
                          <a:latin typeface="Gill Sans" panose="020B0502020104020203" pitchFamily="34" charset="-79"/>
                          <a:cs typeface="Gill Sans" panose="020B0502020104020203" pitchFamily="34" charset="-79"/>
                        </a:rPr>
                        <a:t>Zagieboylo</a:t>
                      </a:r>
                      <a:r>
                        <a:rPr lang="en-US" b="0" i="0">
                          <a:latin typeface="Gill Sans" panose="020B0502020104020203" pitchFamily="34" charset="-79"/>
                          <a:cs typeface="Gill Sans" panose="020B0502020104020203" pitchFamily="34" charset="-79"/>
                        </a:rPr>
                        <a:t>+ CSF19</a:t>
                      </a: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endParaRPr lang="en-US" b="0" i="0">
                        <a:latin typeface="Gill Sans" panose="020B0502020104020203" pitchFamily="34" charset="-79"/>
                        <a:cs typeface="Gill Sans" panose="020B0502020104020203" pitchFamily="34" charset="-79"/>
                      </a:endParaRPr>
                    </a:p>
                  </a:txBody>
                  <a:tcPr anchor="ctr"/>
                </a:tc>
                <a:tc>
                  <a:txBody>
                    <a:bodyPr/>
                    <a:lstStyle/>
                    <a:p>
                      <a:pPr algn="ctr"/>
                      <a:endParaRPr lang="en-US" b="0" i="0">
                        <a:latin typeface="Gill Sans" panose="020B0502020104020203" pitchFamily="34" charset="-79"/>
                        <a:cs typeface="Gill Sans" panose="020B0502020104020203" pitchFamily="34" charset="-79"/>
                      </a:endParaRP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extLst>
                  <a:ext uri="{0D108BD9-81ED-4DB2-BD59-A6C34878D82A}">
                    <a16:rowId xmlns:a16="http://schemas.microsoft.com/office/drawing/2014/main" val="3193865653"/>
                  </a:ext>
                </a:extLst>
              </a:tr>
              <a:tr h="446834">
                <a:tc>
                  <a:txBody>
                    <a:bodyPr/>
                    <a:lstStyle/>
                    <a:p>
                      <a:pPr algn="ctr"/>
                      <a:r>
                        <a:rPr lang="en-US" b="0" i="0" err="1">
                          <a:latin typeface="Gill Sans" panose="020B0502020104020203" pitchFamily="34" charset="-79"/>
                          <a:cs typeface="Gill Sans" panose="020B0502020104020203" pitchFamily="34" charset="-79"/>
                        </a:rPr>
                        <a:t>Guarnieri</a:t>
                      </a:r>
                      <a:r>
                        <a:rPr lang="en-US" b="0" i="0">
                          <a:latin typeface="Gill Sans" panose="020B0502020104020203" pitchFamily="34" charset="-79"/>
                          <a:cs typeface="Gill Sans" panose="020B0502020104020203" pitchFamily="34" charset="-79"/>
                        </a:rPr>
                        <a:t>+ IEEE S&amp;P20</a:t>
                      </a:r>
                    </a:p>
                  </a:txBody>
                  <a:tcPr anchor="ctr"/>
                </a:tc>
                <a:tc>
                  <a:txBody>
                    <a:bodyPr/>
                    <a:lstStyle/>
                    <a:p>
                      <a:pPr algn="ctr"/>
                      <a:endParaRPr lang="en-US" b="0" i="0">
                        <a:latin typeface="Gill Sans" panose="020B0502020104020203" pitchFamily="34" charset="-79"/>
                        <a:cs typeface="Gill Sans" panose="020B0502020104020203" pitchFamily="34" charset="-79"/>
                      </a:endParaRP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extLst>
                  <a:ext uri="{0D108BD9-81ED-4DB2-BD59-A6C34878D82A}">
                    <a16:rowId xmlns:a16="http://schemas.microsoft.com/office/drawing/2014/main" val="4148886857"/>
                  </a:ext>
                </a:extLst>
              </a:tr>
              <a:tr h="446834">
                <a:tc>
                  <a:txBody>
                    <a:bodyPr/>
                    <a:lstStyle/>
                    <a:p>
                      <a:pPr algn="ctr"/>
                      <a:r>
                        <a:rPr lang="en-US" b="0" i="0" err="1">
                          <a:latin typeface="Gill Sans" panose="020B0502020104020203" pitchFamily="34" charset="-79"/>
                          <a:cs typeface="Gill Sans" panose="020B0502020104020203" pitchFamily="34" charset="-79"/>
                        </a:rPr>
                        <a:t>Vassena</a:t>
                      </a:r>
                      <a:r>
                        <a:rPr lang="en-US" b="0" i="0">
                          <a:latin typeface="Gill Sans" panose="020B0502020104020203" pitchFamily="34" charset="-79"/>
                          <a:cs typeface="Gill Sans" panose="020B0502020104020203" pitchFamily="34" charset="-79"/>
                        </a:rPr>
                        <a:t>+ ACM PL21</a:t>
                      </a:r>
                    </a:p>
                  </a:txBody>
                  <a:tcPr anchor="ctr"/>
                </a:tc>
                <a:tc>
                  <a:txBody>
                    <a:bodyPr/>
                    <a:lstStyle/>
                    <a:p>
                      <a:pPr algn="ctr"/>
                      <a:endParaRPr lang="en-US" b="0" i="0">
                        <a:latin typeface="Gill Sans" panose="020B0502020104020203" pitchFamily="34" charset="-79"/>
                        <a:cs typeface="Gill Sans" panose="020B0502020104020203" pitchFamily="34" charset="-79"/>
                      </a:endParaRP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tc>
                  <a:txBody>
                    <a:bodyPr/>
                    <a:lstStyle/>
                    <a:p>
                      <a:pPr algn="ctr"/>
                      <a:r>
                        <a:rPr lang="en-US" b="0" i="0">
                          <a:latin typeface="Gill Sans" panose="020B0502020104020203" pitchFamily="34" charset="-79"/>
                          <a:cs typeface="Gill Sans" panose="020B0502020104020203" pitchFamily="34" charset="-79"/>
                        </a:rPr>
                        <a:t>X</a:t>
                      </a:r>
                    </a:p>
                  </a:txBody>
                  <a:tcPr anchor="ctr"/>
                </a:tc>
                <a:extLst>
                  <a:ext uri="{0D108BD9-81ED-4DB2-BD59-A6C34878D82A}">
                    <a16:rowId xmlns:a16="http://schemas.microsoft.com/office/drawing/2014/main" val="445673881"/>
                  </a:ext>
                </a:extLst>
              </a:tr>
              <a:tr h="446834">
                <a:tc>
                  <a:txBody>
                    <a:bodyPr/>
                    <a:lstStyle/>
                    <a:p>
                      <a:pPr algn="ctr"/>
                      <a:r>
                        <a:rPr lang="en-US" b="1" i="0">
                          <a:latin typeface="Gill Sans" panose="020B0502020104020203" pitchFamily="34" charset="-79"/>
                          <a:cs typeface="Gill Sans" panose="020B0502020104020203" pitchFamily="34" charset="-79"/>
                        </a:rPr>
                        <a:t>Mosier+ ISCA22</a:t>
                      </a:r>
                    </a:p>
                  </a:txBody>
                  <a:tcPr anchor="ctr">
                    <a:solidFill>
                      <a:schemeClr val="accent4">
                        <a:lumMod val="60000"/>
                        <a:lumOff val="40000"/>
                      </a:schemeClr>
                    </a:solidFill>
                  </a:tcPr>
                </a:tc>
                <a:tc>
                  <a:txBody>
                    <a:bodyPr/>
                    <a:lstStyle/>
                    <a:p>
                      <a:pPr algn="ctr"/>
                      <a:endParaRPr lang="en-US" b="0" i="0">
                        <a:latin typeface="Gill Sans" panose="020B0502020104020203" pitchFamily="34" charset="-79"/>
                        <a:cs typeface="Gill Sans" panose="020B0502020104020203" pitchFamily="34" charset="-79"/>
                      </a:endParaRPr>
                    </a:p>
                  </a:txBody>
                  <a:tcPr anchor="ctr">
                    <a:solidFill>
                      <a:schemeClr val="accent4">
                        <a:lumMod val="60000"/>
                        <a:lumOff val="40000"/>
                      </a:schemeClr>
                    </a:solidFill>
                  </a:tcPr>
                </a:tc>
                <a:tc>
                  <a:txBody>
                    <a:bodyPr/>
                    <a:lstStyle/>
                    <a:p>
                      <a:pPr algn="ctr"/>
                      <a:r>
                        <a:rPr lang="en-US" b="0" i="0">
                          <a:latin typeface="Gill Sans" panose="020B0502020104020203" pitchFamily="34" charset="-79"/>
                          <a:cs typeface="Gill Sans" panose="020B0502020104020203" pitchFamily="34" charset="-79"/>
                        </a:rPr>
                        <a:t>X</a:t>
                      </a:r>
                    </a:p>
                  </a:txBody>
                  <a:tcPr anchor="ctr">
                    <a:solidFill>
                      <a:schemeClr val="accent4">
                        <a:lumMod val="60000"/>
                        <a:lumOff val="40000"/>
                      </a:schemeClr>
                    </a:solidFill>
                  </a:tcPr>
                </a:tc>
                <a:tc>
                  <a:txBody>
                    <a:bodyPr/>
                    <a:lstStyle/>
                    <a:p>
                      <a:pPr algn="ctr"/>
                      <a:endParaRPr lang="en-US" b="0" i="0">
                        <a:latin typeface="Gill Sans" panose="020B0502020104020203" pitchFamily="34" charset="-79"/>
                        <a:cs typeface="Gill Sans" panose="020B0502020104020203" pitchFamily="34" charset="-79"/>
                      </a:endParaRPr>
                    </a:p>
                  </a:txBody>
                  <a:tcPr anchor="ctr">
                    <a:solidFill>
                      <a:schemeClr val="accent4">
                        <a:lumMod val="60000"/>
                        <a:lumOff val="40000"/>
                      </a:schemeClr>
                    </a:solidFill>
                  </a:tcPr>
                </a:tc>
                <a:tc>
                  <a:txBody>
                    <a:bodyPr/>
                    <a:lstStyle/>
                    <a:p>
                      <a:pPr algn="ctr"/>
                      <a:endParaRPr lang="en-US" b="0" i="0">
                        <a:latin typeface="Gill Sans" panose="020B0502020104020203" pitchFamily="34" charset="-79"/>
                        <a:cs typeface="Gill Sans" panose="020B0502020104020203" pitchFamily="34" charset="-79"/>
                      </a:endParaRPr>
                    </a:p>
                  </a:txBody>
                  <a:tcPr anchor="ctr">
                    <a:solidFill>
                      <a:schemeClr val="accent4">
                        <a:lumMod val="60000"/>
                        <a:lumOff val="40000"/>
                      </a:schemeClr>
                    </a:solidFill>
                  </a:tcPr>
                </a:tc>
                <a:extLst>
                  <a:ext uri="{0D108BD9-81ED-4DB2-BD59-A6C34878D82A}">
                    <a16:rowId xmlns:a16="http://schemas.microsoft.com/office/drawing/2014/main" val="910251723"/>
                  </a:ext>
                </a:extLst>
              </a:tr>
            </a:tbl>
          </a:graphicData>
        </a:graphic>
      </p:graphicFrame>
      <p:sp>
        <p:nvSpPr>
          <p:cNvPr id="3" name="Slide Number Placeholder 2">
            <a:extLst>
              <a:ext uri="{FF2B5EF4-FFF2-40B4-BE49-F238E27FC236}">
                <a16:creationId xmlns:a16="http://schemas.microsoft.com/office/drawing/2014/main" id="{C5B63E72-48BD-5B9F-0388-469321E0A56A}"/>
              </a:ext>
            </a:extLst>
          </p:cNvPr>
          <p:cNvSpPr>
            <a:spLocks noGrp="1"/>
          </p:cNvSpPr>
          <p:nvPr>
            <p:ph type="sldNum" sz="quarter" idx="12"/>
          </p:nvPr>
        </p:nvSpPr>
        <p:spPr/>
        <p:txBody>
          <a:bodyPr/>
          <a:lstStyle/>
          <a:p>
            <a:fld id="{C4525E55-99CE-D54F-9679-4F00051112D4}" type="slidenum">
              <a:rPr lang="en-US" smtClean="0"/>
              <a:t>33</a:t>
            </a:fld>
            <a:endParaRPr lang="en-US"/>
          </a:p>
        </p:txBody>
      </p:sp>
    </p:spTree>
    <p:extLst>
      <p:ext uri="{BB962C8B-B14F-4D97-AF65-F5344CB8AC3E}">
        <p14:creationId xmlns:p14="http://schemas.microsoft.com/office/powerpoint/2010/main" val="214561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5">
            <a:extLst>
              <a:ext uri="{FF2B5EF4-FFF2-40B4-BE49-F238E27FC236}">
                <a16:creationId xmlns:a16="http://schemas.microsoft.com/office/drawing/2014/main" id="{5F304EB9-AD0A-59EB-4389-BAFE396E727D}"/>
              </a:ext>
            </a:extLst>
          </p:cNvPr>
          <p:cNvSpPr/>
          <p:nvPr/>
        </p:nvSpPr>
        <p:spPr>
          <a:xfrm>
            <a:off x="8194830" y="2662493"/>
            <a:ext cx="254117" cy="720043"/>
          </a:xfrm>
          <a:custGeom>
            <a:avLst/>
            <a:gdLst>
              <a:gd name="connsiteX0" fmla="*/ 156450 w 193621"/>
              <a:gd name="connsiteY0" fmla="*/ 0 h 646771"/>
              <a:gd name="connsiteX1" fmla="*/ 333 w 193621"/>
              <a:gd name="connsiteY1" fmla="*/ 379141 h 646771"/>
              <a:gd name="connsiteX2" fmla="*/ 193621 w 193621"/>
              <a:gd name="connsiteY2" fmla="*/ 646771 h 646771"/>
            </a:gdLst>
            <a:ahLst/>
            <a:cxnLst>
              <a:cxn ang="0">
                <a:pos x="connsiteX0" y="connsiteY0"/>
              </a:cxn>
              <a:cxn ang="0">
                <a:pos x="connsiteX1" y="connsiteY1"/>
              </a:cxn>
              <a:cxn ang="0">
                <a:pos x="connsiteX2" y="connsiteY2"/>
              </a:cxn>
            </a:cxnLst>
            <a:rect l="l" t="t" r="r" b="b"/>
            <a:pathLst>
              <a:path w="193621" h="646771">
                <a:moveTo>
                  <a:pt x="156450" y="0"/>
                </a:moveTo>
                <a:cubicBezTo>
                  <a:pt x="75294" y="135673"/>
                  <a:pt x="-5862" y="271346"/>
                  <a:pt x="333" y="379141"/>
                </a:cubicBezTo>
                <a:cubicBezTo>
                  <a:pt x="6528" y="486936"/>
                  <a:pt x="153972" y="593493"/>
                  <a:pt x="193621" y="646771"/>
                </a:cubicBezTo>
              </a:path>
            </a:pathLst>
          </a:custGeom>
          <a:noFill/>
          <a:ln w="889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a:extLst>
              <a:ext uri="{FF2B5EF4-FFF2-40B4-BE49-F238E27FC236}">
                <a16:creationId xmlns:a16="http://schemas.microsoft.com/office/drawing/2014/main" id="{17B20FB3-CF93-0786-5E79-AF26CC6CB7C6}"/>
              </a:ext>
            </a:extLst>
          </p:cNvPr>
          <p:cNvSpPr/>
          <p:nvPr/>
        </p:nvSpPr>
        <p:spPr>
          <a:xfrm>
            <a:off x="9450722" y="3558444"/>
            <a:ext cx="1328316" cy="2528319"/>
          </a:xfrm>
          <a:custGeom>
            <a:avLst/>
            <a:gdLst>
              <a:gd name="connsiteX0" fmla="*/ 1246909 w 1313445"/>
              <a:gd name="connsiteY0" fmla="*/ 0 h 2641600"/>
              <a:gd name="connsiteX1" fmla="*/ 1283855 w 1313445"/>
              <a:gd name="connsiteY1" fmla="*/ 1394691 h 2641600"/>
              <a:gd name="connsiteX2" fmla="*/ 868218 w 1313445"/>
              <a:gd name="connsiteY2" fmla="*/ 2225963 h 2641600"/>
              <a:gd name="connsiteX3" fmla="*/ 0 w 1313445"/>
              <a:gd name="connsiteY3" fmla="*/ 2641600 h 2641600"/>
            </a:gdLst>
            <a:ahLst/>
            <a:cxnLst>
              <a:cxn ang="0">
                <a:pos x="connsiteX0" y="connsiteY0"/>
              </a:cxn>
              <a:cxn ang="0">
                <a:pos x="connsiteX1" y="connsiteY1"/>
              </a:cxn>
              <a:cxn ang="0">
                <a:pos x="connsiteX2" y="connsiteY2"/>
              </a:cxn>
              <a:cxn ang="0">
                <a:pos x="connsiteX3" y="connsiteY3"/>
              </a:cxn>
            </a:cxnLst>
            <a:rect l="l" t="t" r="r" b="b"/>
            <a:pathLst>
              <a:path w="1313445" h="2641600">
                <a:moveTo>
                  <a:pt x="1246909" y="0"/>
                </a:moveTo>
                <a:cubicBezTo>
                  <a:pt x="1296939" y="511848"/>
                  <a:pt x="1346970" y="1023697"/>
                  <a:pt x="1283855" y="1394691"/>
                </a:cubicBezTo>
                <a:cubicBezTo>
                  <a:pt x="1220740" y="1765685"/>
                  <a:pt x="1082194" y="2018145"/>
                  <a:pt x="868218" y="2225963"/>
                </a:cubicBezTo>
                <a:cubicBezTo>
                  <a:pt x="654242" y="2433781"/>
                  <a:pt x="327121" y="2537690"/>
                  <a:pt x="0" y="2641600"/>
                </a:cubicBezTo>
              </a:path>
            </a:pathLst>
          </a:custGeom>
          <a:noFill/>
          <a:ln w="63500">
            <a:solidFill>
              <a:srgbClr val="FFFF0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AE902-155D-23F1-A1A6-CD3C8061F75B}"/>
              </a:ext>
            </a:extLst>
          </p:cNvPr>
          <p:cNvSpPr>
            <a:spLocks noGrp="1"/>
          </p:cNvSpPr>
          <p:nvPr>
            <p:ph type="title"/>
          </p:nvPr>
        </p:nvSpPr>
        <p:spPr>
          <a:xfrm>
            <a:off x="838200" y="365125"/>
            <a:ext cx="10719216" cy="1325563"/>
          </a:xfrm>
        </p:spPr>
        <p:txBody>
          <a:bodyPr/>
          <a:lstStyle/>
          <a:p>
            <a:r>
              <a:rPr lang="en-US" dirty="0"/>
              <a:t>Modeling AES Side-Channel Leakage</a:t>
            </a:r>
          </a:p>
        </p:txBody>
      </p:sp>
      <p:pic>
        <p:nvPicPr>
          <p:cNvPr id="5" name="Picture 4" descr="Diagram&#10;&#10;Description automatically generated">
            <a:extLst>
              <a:ext uri="{FF2B5EF4-FFF2-40B4-BE49-F238E27FC236}">
                <a16:creationId xmlns:a16="http://schemas.microsoft.com/office/drawing/2014/main" id="{E8864E66-EBAD-F648-FF66-811D76449DD1}"/>
              </a:ext>
            </a:extLst>
          </p:cNvPr>
          <p:cNvPicPr>
            <a:picLocks noChangeAspect="1"/>
          </p:cNvPicPr>
          <p:nvPr/>
        </p:nvPicPr>
        <p:blipFill rotWithShape="1">
          <a:blip r:embed="rId3"/>
          <a:srcRect l="2138" t="20894" r="59907"/>
          <a:stretch/>
        </p:blipFill>
        <p:spPr>
          <a:xfrm>
            <a:off x="299803" y="1465835"/>
            <a:ext cx="3311578" cy="516390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4ACACCA-0A36-3901-97A6-695B46D0FF1E}"/>
                  </a:ext>
                </a:extLst>
              </p:cNvPr>
              <p:cNvSpPr txBox="1"/>
              <p:nvPr/>
            </p:nvSpPr>
            <p:spPr>
              <a:xfrm>
                <a:off x="4325187" y="4162014"/>
                <a:ext cx="2528256" cy="1477328"/>
              </a:xfrm>
              <a:prstGeom prst="rect">
                <a:avLst/>
              </a:prstGeom>
              <a:noFill/>
            </p:spPr>
            <p:txBody>
              <a:bodyPr wrap="none" rtlCol="0">
                <a:spAutoFit/>
              </a:bodyPr>
              <a:lstStyle/>
              <a:p>
                <a:r>
                  <a:rPr lang="en-US" dirty="0">
                    <a:latin typeface="Roboto Mono" pitchFamily="49" charset="0"/>
                    <a:ea typeface="Roboto Mono" pitchFamily="49" charset="0"/>
                  </a:rPr>
                  <a:t>LD  r0, [&amp;</a:t>
                </a:r>
                <a:r>
                  <a:rPr lang="en-US" i="1" dirty="0">
                    <a:latin typeface="Roboto Mono" pitchFamily="49" charset="0"/>
                    <a:ea typeface="Roboto Mono" pitchFamily="49" charset="0"/>
                  </a:rPr>
                  <a:t>S</a:t>
                </a:r>
                <a:r>
                  <a:rPr lang="en-US" i="1" baseline="-25000" dirty="0">
                    <a:latin typeface="Roboto Mono" pitchFamily="49" charset="0"/>
                    <a:ea typeface="Roboto Mono" pitchFamily="49" charset="0"/>
                  </a:rPr>
                  <a:t>i</a:t>
                </a:r>
                <a:r>
                  <a:rPr lang="en-US" dirty="0">
                    <a:latin typeface="Roboto Mono" pitchFamily="49" charset="0"/>
                    <a:ea typeface="Roboto Mono" pitchFamily="49" charset="0"/>
                  </a:rPr>
                  <a:t>]</a:t>
                </a:r>
                <a:br>
                  <a:rPr lang="en-US" dirty="0">
                    <a:latin typeface="Roboto Mono" pitchFamily="49" charset="0"/>
                    <a:ea typeface="Roboto Mono" pitchFamily="49" charset="0"/>
                  </a:rPr>
                </a:br>
                <a:r>
                  <a:rPr lang="en-US" dirty="0">
                    <a:latin typeface="Roboto Mono" pitchFamily="49" charset="0"/>
                    <a:ea typeface="Roboto Mono" pitchFamily="49" charset="0"/>
                  </a:rPr>
                  <a:t>LD  r2, [T</a:t>
                </a:r>
                <a:r>
                  <a:rPr lang="en-US" baseline="-25000" dirty="0">
                    <a:latin typeface="Roboto Mono" pitchFamily="49" charset="0"/>
                    <a:ea typeface="Roboto Mono" pitchFamily="49" charset="0"/>
                  </a:rPr>
                  <a:t>4</a:t>
                </a:r>
                <a:r>
                  <a:rPr lang="en-US" dirty="0">
                    <a:latin typeface="Roboto Mono" pitchFamily="49" charset="0"/>
                    <a:ea typeface="Roboto Mono" pitchFamily="49" charset="0"/>
                  </a:rPr>
                  <a:t> + r1]</a:t>
                </a:r>
                <a:br>
                  <a:rPr lang="en-US" dirty="0">
                    <a:latin typeface="Roboto Mono" pitchFamily="49" charset="0"/>
                    <a:ea typeface="Roboto Mono" pitchFamily="49" charset="0"/>
                  </a:rPr>
                </a:br>
                <a:r>
                  <a:rPr lang="en-US" dirty="0">
                    <a:latin typeface="Roboto Mono" pitchFamily="49" charset="0"/>
                    <a:ea typeface="Roboto Mono" pitchFamily="49" charset="0"/>
                  </a:rPr>
                  <a:t>LD  r3, [</a:t>
                </a:r>
                <a:r>
                  <a:rPr lang="en-US" i="1" dirty="0">
                    <a:latin typeface="Roboto Mono" pitchFamily="49" charset="0"/>
                    <a:ea typeface="Roboto Mono" pitchFamily="49" charset="0"/>
                  </a:rPr>
                  <a:t>K</a:t>
                </a:r>
                <a:r>
                  <a:rPr lang="en-US" i="1" baseline="-25000" dirty="0">
                    <a:latin typeface="Roboto Mono" pitchFamily="49" charset="0"/>
                    <a:ea typeface="Roboto Mono" pitchFamily="49" charset="0"/>
                  </a:rPr>
                  <a:t>10</a:t>
                </a:r>
                <a:r>
                  <a:rPr lang="en-US" dirty="0">
                    <a:latin typeface="Roboto Mono" pitchFamily="49" charset="0"/>
                    <a:ea typeface="Roboto Mono" pitchFamily="49" charset="0"/>
                  </a:rPr>
                  <a:t>]</a:t>
                </a:r>
                <a:br>
                  <a:rPr lang="en-US" dirty="0">
                    <a:latin typeface="Roboto Mono" pitchFamily="49" charset="0"/>
                    <a:ea typeface="Roboto Mono" pitchFamily="49" charset="0"/>
                  </a:rPr>
                </a:br>
                <a:r>
                  <a:rPr lang="en-US" dirty="0">
                    <a:latin typeface="Roboto Mono" pitchFamily="49" charset="0"/>
                    <a:ea typeface="Roboto Mono" pitchFamily="49" charset="0"/>
                  </a:rPr>
                  <a:t>XOR r4, r2, r3</a:t>
                </a:r>
                <a:br>
                  <a:rPr lang="en-US" dirty="0">
                    <a:latin typeface="Roboto Mono" pitchFamily="49" charset="0"/>
                    <a:ea typeface="Roboto Mono" pitchFamily="49" charset="0"/>
                  </a:rPr>
                </a:br>
                <a:r>
                  <a:rPr lang="en-US" dirty="0">
                    <a:latin typeface="Roboto Mono" pitchFamily="49" charset="0"/>
                    <a:ea typeface="Roboto Mono" pitchFamily="49" charset="0"/>
                  </a:rPr>
                  <a:t>ST  r4, [&amp;</a:t>
                </a:r>
                <a:r>
                  <a:rPr lang="en-US" dirty="0">
                    <a:ea typeface="Roboto Mono" pitchFamily="49" charset="0"/>
                  </a:rPr>
                  <a:t> </a:t>
                </a:r>
                <a14:m>
                  <m:oMath xmlns:m="http://schemas.openxmlformats.org/officeDocument/2006/math">
                    <m:sSup>
                      <m:sSupPr>
                        <m:ctrlPr>
                          <a:rPr lang="en-US" i="1" dirty="0">
                            <a:latin typeface="Cambria Math" panose="02040503050406030204" pitchFamily="18" charset="0"/>
                            <a:ea typeface="Roboto Mono" pitchFamily="49" charset="0"/>
                          </a:rPr>
                        </m:ctrlPr>
                      </m:sSupPr>
                      <m:e>
                        <m:r>
                          <a:rPr lang="en-US" i="1" dirty="0">
                            <a:latin typeface="Cambria Math" panose="02040503050406030204" pitchFamily="18" charset="0"/>
                            <a:ea typeface="Roboto Mono" pitchFamily="49" charset="0"/>
                          </a:rPr>
                          <m:t>𝑆</m:t>
                        </m:r>
                        <m:r>
                          <a:rPr lang="en-US" i="1" baseline="-25000" dirty="0">
                            <a:latin typeface="Cambria Math" panose="02040503050406030204" pitchFamily="18" charset="0"/>
                            <a:ea typeface="Roboto Mono" pitchFamily="49" charset="0"/>
                          </a:rPr>
                          <m:t>𝑖</m:t>
                        </m:r>
                      </m:e>
                      <m:sup>
                        <m:r>
                          <a:rPr lang="en-US" i="1" dirty="0">
                            <a:latin typeface="Cambria Math" panose="02040503050406030204" pitchFamily="18" charset="0"/>
                            <a:ea typeface="Roboto Mono" pitchFamily="49" charset="0"/>
                          </a:rPr>
                          <m:t>′</m:t>
                        </m:r>
                      </m:sup>
                    </m:sSup>
                  </m:oMath>
                </a14:m>
                <a:r>
                  <a:rPr lang="en-US" dirty="0">
                    <a:latin typeface="Roboto Mono" pitchFamily="49" charset="0"/>
                    <a:ea typeface="Roboto Mono" pitchFamily="49" charset="0"/>
                  </a:rPr>
                  <a:t>]</a:t>
                </a:r>
              </a:p>
            </p:txBody>
          </p:sp>
        </mc:Choice>
        <mc:Fallback xmlns="">
          <p:sp>
            <p:nvSpPr>
              <p:cNvPr id="8" name="TextBox 7">
                <a:extLst>
                  <a:ext uri="{FF2B5EF4-FFF2-40B4-BE49-F238E27FC236}">
                    <a16:creationId xmlns:a16="http://schemas.microsoft.com/office/drawing/2014/main" id="{44ACACCA-0A36-3901-97A6-695B46D0FF1E}"/>
                  </a:ext>
                </a:extLst>
              </p:cNvPr>
              <p:cNvSpPr txBox="1">
                <a:spLocks noRot="1" noChangeAspect="1" noMove="1" noResize="1" noEditPoints="1" noAdjustHandles="1" noChangeArrowheads="1" noChangeShapeType="1" noTextEdit="1"/>
              </p:cNvSpPr>
              <p:nvPr/>
            </p:nvSpPr>
            <p:spPr>
              <a:xfrm>
                <a:off x="4325187" y="4162014"/>
                <a:ext cx="2528256" cy="1477328"/>
              </a:xfrm>
              <a:prstGeom prst="rect">
                <a:avLst/>
              </a:prstGeom>
              <a:blipFill>
                <a:blip r:embed="rId4"/>
                <a:stretch>
                  <a:fillRect l="-2000" t="-1695" b="-42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A5A9E85-6911-3231-4879-BB5D5B18C98A}"/>
                  </a:ext>
                </a:extLst>
              </p:cNvPr>
              <p:cNvSpPr txBox="1"/>
              <p:nvPr/>
            </p:nvSpPr>
            <p:spPr>
              <a:xfrm>
                <a:off x="4304333" y="2703550"/>
                <a:ext cx="2471446" cy="646331"/>
              </a:xfrm>
              <a:prstGeom prst="rect">
                <a:avLst/>
              </a:prstGeom>
              <a:noFill/>
            </p:spPr>
            <p:txBody>
              <a:bodyPr wrap="none" rtlCol="0">
                <a:spAutoFit/>
              </a:bodyPr>
              <a:lstStyle/>
              <a:p>
                <a:endParaRPr lang="en-US" b="0" i="1" dirty="0">
                  <a:latin typeface="Cambria Math" panose="02040503050406030204" pitchFamily="18" charset="0"/>
                  <a:ea typeface="Roboto Mono" pitchFamily="49" charset="0"/>
                </a:endParaRPr>
              </a:p>
              <a:p>
                <a14:m>
                  <m:oMath xmlns:m="http://schemas.openxmlformats.org/officeDocument/2006/math">
                    <m:sSup>
                      <m:sSupPr>
                        <m:ctrlPr>
                          <a:rPr lang="en-US" i="1" dirty="0" smtClean="0">
                            <a:latin typeface="Cambria Math" panose="02040503050406030204" pitchFamily="18" charset="0"/>
                            <a:ea typeface="Roboto Mono" pitchFamily="49" charset="0"/>
                          </a:rPr>
                        </m:ctrlPr>
                      </m:sSupPr>
                      <m:e>
                        <m:r>
                          <a:rPr lang="en-US" i="1" dirty="0">
                            <a:latin typeface="Cambria Math" panose="02040503050406030204" pitchFamily="18" charset="0"/>
                            <a:ea typeface="Roboto Mono" pitchFamily="49" charset="0"/>
                          </a:rPr>
                          <m:t>𝑆</m:t>
                        </m:r>
                        <m:r>
                          <a:rPr lang="en-US" i="1" baseline="-25000" dirty="0">
                            <a:latin typeface="Cambria Math" panose="02040503050406030204" pitchFamily="18" charset="0"/>
                            <a:ea typeface="Roboto Mono" pitchFamily="49" charset="0"/>
                          </a:rPr>
                          <m:t>𝑖</m:t>
                        </m:r>
                      </m:e>
                      <m:sup>
                        <m:r>
                          <a:rPr lang="en-US" b="0" i="1" dirty="0" smtClean="0">
                            <a:latin typeface="Cambria Math" panose="02040503050406030204" pitchFamily="18" charset="0"/>
                            <a:ea typeface="Roboto Mono" pitchFamily="49" charset="0"/>
                          </a:rPr>
                          <m:t>′</m:t>
                        </m:r>
                      </m:sup>
                    </m:sSup>
                  </m:oMath>
                </a14:m>
                <a:r>
                  <a:rPr lang="en-US" dirty="0">
                    <a:latin typeface="Roboto Mono" pitchFamily="49" charset="0"/>
                    <a:ea typeface="Roboto Mono" pitchFamily="49" charset="0"/>
                  </a:rPr>
                  <a:t> &lt;- </a:t>
                </a:r>
                <a:r>
                  <a:rPr lang="en-US" i="1" dirty="0">
                    <a:latin typeface="Roboto Mono" pitchFamily="49" charset="0"/>
                    <a:ea typeface="Roboto Mono" pitchFamily="49" charset="0"/>
                  </a:rPr>
                  <a:t>K</a:t>
                </a:r>
                <a:r>
                  <a:rPr lang="en-US" i="1" baseline="-25000" dirty="0">
                    <a:latin typeface="Roboto Mono" pitchFamily="49" charset="0"/>
                    <a:ea typeface="Roboto Mono" pitchFamily="49" charset="0"/>
                  </a:rPr>
                  <a:t>10</a:t>
                </a:r>
                <a:r>
                  <a:rPr lang="en-US" dirty="0">
                    <a:latin typeface="Roboto Mono" pitchFamily="49" charset="0"/>
                    <a:ea typeface="Roboto Mono" pitchFamily="49" charset="0"/>
                  </a:rPr>
                  <a:t> ⨁ T</a:t>
                </a:r>
                <a:r>
                  <a:rPr lang="en-US" baseline="-25000" dirty="0">
                    <a:latin typeface="Roboto Mono" pitchFamily="49" charset="0"/>
                    <a:ea typeface="Roboto Mono" pitchFamily="49" charset="0"/>
                  </a:rPr>
                  <a:t>4</a:t>
                </a:r>
                <a:r>
                  <a:rPr lang="en-US" dirty="0">
                    <a:latin typeface="Roboto Mono" pitchFamily="49" charset="0"/>
                    <a:ea typeface="Roboto Mono" pitchFamily="49" charset="0"/>
                  </a:rPr>
                  <a:t>[</a:t>
                </a:r>
                <a14:m>
                  <m:oMath xmlns:m="http://schemas.openxmlformats.org/officeDocument/2006/math">
                    <m:sSub>
                      <m:sSubPr>
                        <m:ctrlPr>
                          <a:rPr lang="en-US" b="0" i="1" smtClean="0">
                            <a:latin typeface="Cambria Math" panose="02040503050406030204" pitchFamily="18" charset="0"/>
                            <a:ea typeface="Roboto Mono" pitchFamily="49" charset="0"/>
                          </a:rPr>
                        </m:ctrlPr>
                      </m:sSubPr>
                      <m:e>
                        <m:r>
                          <a:rPr lang="en-US" b="0" i="1" smtClean="0">
                            <a:latin typeface="Cambria Math" panose="02040503050406030204" pitchFamily="18" charset="0"/>
                            <a:ea typeface="Roboto Mono" pitchFamily="49" charset="0"/>
                          </a:rPr>
                          <m:t>𝑆</m:t>
                        </m:r>
                      </m:e>
                      <m:sub>
                        <m:r>
                          <a:rPr lang="en-US" b="0" i="1" smtClean="0">
                            <a:latin typeface="Cambria Math" panose="02040503050406030204" pitchFamily="18" charset="0"/>
                            <a:ea typeface="Roboto Mono" pitchFamily="49" charset="0"/>
                          </a:rPr>
                          <m:t>𝑖</m:t>
                        </m:r>
                      </m:sub>
                    </m:sSub>
                  </m:oMath>
                </a14:m>
                <a:r>
                  <a:rPr lang="en-US" dirty="0">
                    <a:latin typeface="Roboto Mono" pitchFamily="49" charset="0"/>
                    <a:ea typeface="Roboto Mono" pitchFamily="49" charset="0"/>
                  </a:rPr>
                  <a:t>]</a:t>
                </a:r>
              </a:p>
            </p:txBody>
          </p:sp>
        </mc:Choice>
        <mc:Fallback xmlns="">
          <p:sp>
            <p:nvSpPr>
              <p:cNvPr id="10" name="TextBox 9">
                <a:extLst>
                  <a:ext uri="{FF2B5EF4-FFF2-40B4-BE49-F238E27FC236}">
                    <a16:creationId xmlns:a16="http://schemas.microsoft.com/office/drawing/2014/main" id="{BA5A9E85-6911-3231-4879-BB5D5B18C98A}"/>
                  </a:ext>
                </a:extLst>
              </p:cNvPr>
              <p:cNvSpPr txBox="1">
                <a:spLocks noRot="1" noChangeAspect="1" noMove="1" noResize="1" noEditPoints="1" noAdjustHandles="1" noChangeArrowheads="1" noChangeShapeType="1" noTextEdit="1"/>
              </p:cNvSpPr>
              <p:nvPr/>
            </p:nvSpPr>
            <p:spPr>
              <a:xfrm>
                <a:off x="4304333" y="2703550"/>
                <a:ext cx="2471446" cy="646331"/>
              </a:xfrm>
              <a:prstGeom prst="rect">
                <a:avLst/>
              </a:prstGeom>
              <a:blipFill>
                <a:blip r:embed="rId5"/>
                <a:stretch>
                  <a:fillRect r="-1020" b="-1346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2E5DCE2-4C61-DA33-110F-755B9F865BBA}"/>
              </a:ext>
            </a:extLst>
          </p:cNvPr>
          <p:cNvSpPr txBox="1"/>
          <p:nvPr/>
        </p:nvSpPr>
        <p:spPr>
          <a:xfrm>
            <a:off x="4365497" y="1476480"/>
            <a:ext cx="2679773" cy="646331"/>
          </a:xfrm>
          <a:prstGeom prst="rect">
            <a:avLst/>
          </a:prstGeom>
          <a:noFill/>
        </p:spPr>
        <p:txBody>
          <a:bodyPr wrap="none" rtlCol="0">
            <a:spAutoFit/>
          </a:bodyPr>
          <a:lstStyle/>
          <a:p>
            <a:r>
              <a:rPr lang="en-US" i="1" dirty="0">
                <a:latin typeface="Roboto Mono" pitchFamily="49" charset="0"/>
                <a:ea typeface="Roboto Mono" pitchFamily="49" charset="0"/>
              </a:rPr>
              <a:t>S</a:t>
            </a:r>
            <a:r>
              <a:rPr lang="en-US" i="1" baseline="-25000" dirty="0">
                <a:latin typeface="Roboto Mono" pitchFamily="49" charset="0"/>
                <a:ea typeface="Roboto Mono" pitchFamily="49" charset="0"/>
              </a:rPr>
              <a:t>i </a:t>
            </a:r>
            <a:r>
              <a:rPr lang="en-US" dirty="0">
                <a:latin typeface="Gill Sans" panose="020B0502020104020203" pitchFamily="34" charset="-79"/>
                <a:ea typeface="Roboto Mono" pitchFamily="49" charset="0"/>
                <a:cs typeface="Gill Sans" panose="020B0502020104020203" pitchFamily="34" charset="-79"/>
              </a:rPr>
              <a:t>: </a:t>
            </a:r>
            <a:r>
              <a:rPr lang="en-US" i="1" dirty="0" err="1">
                <a:latin typeface="Gill Sans" panose="020B0502020104020203" pitchFamily="34" charset="-79"/>
                <a:ea typeface="Roboto Mono" pitchFamily="49" charset="0"/>
                <a:cs typeface="Gill Sans" panose="020B0502020104020203" pitchFamily="34" charset="-79"/>
              </a:rPr>
              <a:t>i</a:t>
            </a:r>
            <a:r>
              <a:rPr lang="en-US" dirty="0" err="1">
                <a:latin typeface="Gill Sans" panose="020B0502020104020203" pitchFamily="34" charset="-79"/>
                <a:ea typeface="Roboto Mono" pitchFamily="49" charset="0"/>
                <a:cs typeface="Gill Sans" panose="020B0502020104020203" pitchFamily="34" charset="-79"/>
              </a:rPr>
              <a:t>th</a:t>
            </a:r>
            <a:r>
              <a:rPr lang="en-US" dirty="0">
                <a:latin typeface="Gill Sans" panose="020B0502020104020203" pitchFamily="34" charset="-79"/>
                <a:ea typeface="Roboto Mono" pitchFamily="49" charset="0"/>
                <a:cs typeface="Gill Sans" panose="020B0502020104020203" pitchFamily="34" charset="-79"/>
              </a:rPr>
              <a:t> byte of state after </a:t>
            </a:r>
            <a:br>
              <a:rPr lang="en-US" dirty="0">
                <a:latin typeface="Gill Sans" panose="020B0502020104020203" pitchFamily="34" charset="-79"/>
                <a:ea typeface="Roboto Mono" pitchFamily="49" charset="0"/>
                <a:cs typeface="Gill Sans" panose="020B0502020104020203" pitchFamily="34" charset="-79"/>
              </a:rPr>
            </a:br>
            <a:r>
              <a:rPr lang="en-US" dirty="0">
                <a:latin typeface="Gill Sans" panose="020B0502020104020203" pitchFamily="34" charset="-79"/>
                <a:ea typeface="Roboto Mono" pitchFamily="49" charset="0"/>
                <a:cs typeface="Gill Sans" panose="020B0502020104020203" pitchFamily="34" charset="-79"/>
              </a:rPr>
              <a:t>       first 9 rounds (secret)</a:t>
            </a:r>
          </a:p>
        </p:txBody>
      </p:sp>
      <p:sp>
        <p:nvSpPr>
          <p:cNvPr id="12" name="TextBox 11">
            <a:extLst>
              <a:ext uri="{FF2B5EF4-FFF2-40B4-BE49-F238E27FC236}">
                <a16:creationId xmlns:a16="http://schemas.microsoft.com/office/drawing/2014/main" id="{CDFD4D07-879E-C2E8-54A1-47423D82B896}"/>
              </a:ext>
            </a:extLst>
          </p:cNvPr>
          <p:cNvSpPr txBox="1"/>
          <p:nvPr/>
        </p:nvSpPr>
        <p:spPr>
          <a:xfrm>
            <a:off x="4286748" y="2518884"/>
            <a:ext cx="1683474" cy="369332"/>
          </a:xfrm>
          <a:prstGeom prst="rect">
            <a:avLst/>
          </a:prstGeom>
          <a:noFill/>
        </p:spPr>
        <p:txBody>
          <a:bodyPr wrap="none" rtlCol="0">
            <a:spAutoFit/>
          </a:bodyPr>
          <a:lstStyle/>
          <a:p>
            <a:r>
              <a:rPr lang="en-US" i="1" dirty="0">
                <a:latin typeface="Roboto Mono" pitchFamily="49" charset="0"/>
                <a:ea typeface="Roboto Mono" pitchFamily="49" charset="0"/>
              </a:rPr>
              <a:t>Pseudo-code</a:t>
            </a:r>
            <a:endParaRPr lang="en-US" dirty="0">
              <a:latin typeface="Gill Sans" panose="020B0502020104020203" pitchFamily="34" charset="-79"/>
              <a:ea typeface="Roboto Mono" pitchFamily="49" charset="0"/>
              <a:cs typeface="Gill Sans" panose="020B0502020104020203" pitchFamily="34" charset="-79"/>
            </a:endParaRPr>
          </a:p>
        </p:txBody>
      </p:sp>
      <p:sp>
        <p:nvSpPr>
          <p:cNvPr id="13" name="TextBox 12">
            <a:extLst>
              <a:ext uri="{FF2B5EF4-FFF2-40B4-BE49-F238E27FC236}">
                <a16:creationId xmlns:a16="http://schemas.microsoft.com/office/drawing/2014/main" id="{39DF74E9-2454-C2DA-99C8-7FDE78CCA05F}"/>
              </a:ext>
            </a:extLst>
          </p:cNvPr>
          <p:cNvSpPr txBox="1"/>
          <p:nvPr/>
        </p:nvSpPr>
        <p:spPr>
          <a:xfrm>
            <a:off x="4334706" y="3770593"/>
            <a:ext cx="1274708" cy="369332"/>
          </a:xfrm>
          <a:prstGeom prst="rect">
            <a:avLst/>
          </a:prstGeom>
          <a:noFill/>
        </p:spPr>
        <p:txBody>
          <a:bodyPr wrap="none" rtlCol="0">
            <a:spAutoFit/>
          </a:bodyPr>
          <a:lstStyle/>
          <a:p>
            <a:r>
              <a:rPr lang="en-US" i="1" dirty="0">
                <a:latin typeface="Roboto Mono" pitchFamily="49" charset="0"/>
                <a:ea typeface="Roboto Mono" pitchFamily="49" charset="0"/>
              </a:rPr>
              <a:t>Assembly</a:t>
            </a:r>
            <a:endParaRPr lang="en-US" dirty="0">
              <a:latin typeface="Gill Sans" panose="020B0502020104020203" pitchFamily="34" charset="-79"/>
              <a:ea typeface="Roboto Mono" pitchFamily="49" charset="0"/>
              <a:cs typeface="Gill Sans" panose="020B0502020104020203" pitchFamily="34" charset="-79"/>
            </a:endParaRPr>
          </a:p>
        </p:txBody>
      </p:sp>
      <p:cxnSp>
        <p:nvCxnSpPr>
          <p:cNvPr id="14" name="Straight Connector 13">
            <a:extLst>
              <a:ext uri="{FF2B5EF4-FFF2-40B4-BE49-F238E27FC236}">
                <a16:creationId xmlns:a16="http://schemas.microsoft.com/office/drawing/2014/main" id="{E22F7030-609E-B11B-AF30-A4829692C450}"/>
              </a:ext>
            </a:extLst>
          </p:cNvPr>
          <p:cNvCxnSpPr>
            <a:cxnSpLocks/>
          </p:cNvCxnSpPr>
          <p:nvPr/>
        </p:nvCxnSpPr>
        <p:spPr>
          <a:xfrm flipV="1">
            <a:off x="3359649" y="1476480"/>
            <a:ext cx="927099" cy="3352374"/>
          </a:xfrm>
          <a:prstGeom prst="line">
            <a:avLst/>
          </a:prstGeom>
          <a:ln w="38100">
            <a:solidFill>
              <a:srgbClr val="5C5C8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5AC307-E466-A9B0-678D-72C258307555}"/>
              </a:ext>
            </a:extLst>
          </p:cNvPr>
          <p:cNvCxnSpPr>
            <a:cxnSpLocks/>
          </p:cNvCxnSpPr>
          <p:nvPr/>
        </p:nvCxnSpPr>
        <p:spPr>
          <a:xfrm>
            <a:off x="3359649" y="6503542"/>
            <a:ext cx="1203117" cy="164990"/>
          </a:xfrm>
          <a:prstGeom prst="line">
            <a:avLst/>
          </a:prstGeom>
          <a:ln w="38100">
            <a:solidFill>
              <a:srgbClr val="5C5C8A"/>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F906D9F-6DBB-4302-D0C3-D2B7A90F19BD}"/>
                  </a:ext>
                </a:extLst>
              </p:cNvPr>
              <p:cNvSpPr txBox="1"/>
              <p:nvPr/>
            </p:nvSpPr>
            <p:spPr>
              <a:xfrm>
                <a:off x="8350675" y="2197672"/>
                <a:ext cx="2483372" cy="3438634"/>
              </a:xfrm>
              <a:prstGeom prst="rect">
                <a:avLst/>
              </a:prstGeom>
              <a:noFill/>
            </p:spPr>
            <p:txBody>
              <a:bodyPr wrap="none" rtlCol="0">
                <a:spAutoFit/>
              </a:bodyPr>
              <a:lstStyle/>
              <a:p>
                <a:pPr>
                  <a:lnSpc>
                    <a:spcPct val="250000"/>
                  </a:lnSpc>
                </a:pPr>
                <a:r>
                  <a:rPr lang="en-US" dirty="0">
                    <a:latin typeface="Roboto Mono" pitchFamily="49" charset="0"/>
                    <a:ea typeface="Roboto Mono" pitchFamily="49" charset="0"/>
                  </a:rPr>
                  <a:t>LD  r1, [&amp;</a:t>
                </a:r>
                <a:r>
                  <a:rPr lang="en-US" i="1" dirty="0">
                    <a:latin typeface="Roboto Mono" pitchFamily="49" charset="0"/>
                    <a:ea typeface="Roboto Mono" pitchFamily="49" charset="0"/>
                  </a:rPr>
                  <a:t>S</a:t>
                </a:r>
                <a:r>
                  <a:rPr lang="en-US" i="1" baseline="-25000" dirty="0">
                    <a:latin typeface="Roboto Mono" pitchFamily="49" charset="0"/>
                    <a:ea typeface="Roboto Mono" pitchFamily="49" charset="0"/>
                  </a:rPr>
                  <a:t>i</a:t>
                </a:r>
                <a:r>
                  <a:rPr lang="en-US" dirty="0">
                    <a:latin typeface="Roboto Mono" pitchFamily="49" charset="0"/>
                    <a:ea typeface="Roboto Mono" pitchFamily="49" charset="0"/>
                  </a:rPr>
                  <a:t>]</a:t>
                </a:r>
                <a:br>
                  <a:rPr lang="en-US" dirty="0">
                    <a:latin typeface="Roboto Mono" pitchFamily="49" charset="0"/>
                    <a:ea typeface="Roboto Mono" pitchFamily="49" charset="0"/>
                  </a:rPr>
                </a:br>
                <a:r>
                  <a:rPr lang="en-US" dirty="0">
                    <a:latin typeface="Roboto Mono" pitchFamily="49" charset="0"/>
                    <a:ea typeface="Roboto Mono" pitchFamily="49" charset="0"/>
                  </a:rPr>
                  <a:t>LD  r2, [</a:t>
                </a:r>
                <a:r>
                  <a:rPr lang="en-US" dirty="0">
                    <a:highlight>
                      <a:srgbClr val="FFFF00"/>
                    </a:highlight>
                    <a:latin typeface="Roboto Mono" pitchFamily="49" charset="0"/>
                    <a:ea typeface="Roboto Mono" pitchFamily="49" charset="0"/>
                  </a:rPr>
                  <a:t>T</a:t>
                </a:r>
                <a:r>
                  <a:rPr lang="en-US" baseline="-25000" dirty="0">
                    <a:highlight>
                      <a:srgbClr val="FFFF00"/>
                    </a:highlight>
                    <a:latin typeface="Roboto Mono" pitchFamily="49" charset="0"/>
                    <a:ea typeface="Roboto Mono" pitchFamily="49" charset="0"/>
                  </a:rPr>
                  <a:t>4</a:t>
                </a:r>
                <a:r>
                  <a:rPr lang="en-US" dirty="0">
                    <a:highlight>
                      <a:srgbClr val="FFFF00"/>
                    </a:highlight>
                    <a:latin typeface="Roboto Mono" pitchFamily="49" charset="0"/>
                    <a:ea typeface="Roboto Mono" pitchFamily="49" charset="0"/>
                  </a:rPr>
                  <a:t> + r1</a:t>
                </a:r>
                <a:r>
                  <a:rPr lang="en-US" dirty="0">
                    <a:latin typeface="Roboto Mono" pitchFamily="49" charset="0"/>
                    <a:ea typeface="Roboto Mono" pitchFamily="49" charset="0"/>
                  </a:rPr>
                  <a:t>]</a:t>
                </a:r>
                <a:br>
                  <a:rPr lang="en-US" dirty="0">
                    <a:latin typeface="Roboto Mono" pitchFamily="49" charset="0"/>
                    <a:ea typeface="Roboto Mono" pitchFamily="49" charset="0"/>
                  </a:rPr>
                </a:br>
                <a:r>
                  <a:rPr lang="en-US" dirty="0">
                    <a:latin typeface="Roboto Mono" pitchFamily="49" charset="0"/>
                    <a:ea typeface="Roboto Mono" pitchFamily="49" charset="0"/>
                  </a:rPr>
                  <a:t>LD  r3, [&amp;</a:t>
                </a:r>
                <a:r>
                  <a:rPr lang="en-US" i="1" dirty="0">
                    <a:latin typeface="Roboto Mono" pitchFamily="49" charset="0"/>
                    <a:ea typeface="Roboto Mono" pitchFamily="49" charset="0"/>
                  </a:rPr>
                  <a:t>K</a:t>
                </a:r>
                <a:r>
                  <a:rPr lang="en-US" i="1" baseline="-25000" dirty="0">
                    <a:latin typeface="Roboto Mono" pitchFamily="49" charset="0"/>
                    <a:ea typeface="Roboto Mono" pitchFamily="49" charset="0"/>
                  </a:rPr>
                  <a:t>10</a:t>
                </a:r>
                <a:r>
                  <a:rPr lang="en-US" dirty="0">
                    <a:latin typeface="Roboto Mono" pitchFamily="49" charset="0"/>
                    <a:ea typeface="Roboto Mono" pitchFamily="49" charset="0"/>
                  </a:rPr>
                  <a:t>]</a:t>
                </a:r>
                <a:br>
                  <a:rPr lang="en-US" dirty="0">
                    <a:latin typeface="Roboto Mono" pitchFamily="49" charset="0"/>
                    <a:ea typeface="Roboto Mono" pitchFamily="49" charset="0"/>
                  </a:rPr>
                </a:br>
                <a:r>
                  <a:rPr lang="en-US" dirty="0">
                    <a:latin typeface="Roboto Mono" pitchFamily="49" charset="0"/>
                    <a:ea typeface="Roboto Mono" pitchFamily="49" charset="0"/>
                  </a:rPr>
                  <a:t>XOR r4, r2, r3</a:t>
                </a:r>
                <a:br>
                  <a:rPr lang="en-US" dirty="0">
                    <a:latin typeface="Roboto Mono" pitchFamily="49" charset="0"/>
                    <a:ea typeface="Roboto Mono" pitchFamily="49" charset="0"/>
                  </a:rPr>
                </a:br>
                <a:r>
                  <a:rPr lang="en-US" dirty="0">
                    <a:latin typeface="Roboto Mono" pitchFamily="49" charset="0"/>
                    <a:ea typeface="Roboto Mono" pitchFamily="49" charset="0"/>
                  </a:rPr>
                  <a:t>ST  r4, [&amp;</a:t>
                </a:r>
                <a:r>
                  <a:rPr lang="en-US" dirty="0">
                    <a:ea typeface="Roboto Mono" pitchFamily="49" charset="0"/>
                  </a:rPr>
                  <a:t> </a:t>
                </a:r>
                <a14:m>
                  <m:oMath xmlns:m="http://schemas.openxmlformats.org/officeDocument/2006/math">
                    <m:sSup>
                      <m:sSupPr>
                        <m:ctrlPr>
                          <a:rPr lang="en-US" i="1" dirty="0">
                            <a:latin typeface="Cambria Math" panose="02040503050406030204" pitchFamily="18" charset="0"/>
                            <a:ea typeface="Roboto Mono" pitchFamily="49" charset="0"/>
                          </a:rPr>
                        </m:ctrlPr>
                      </m:sSupPr>
                      <m:e>
                        <m:r>
                          <a:rPr lang="en-US" i="1" dirty="0">
                            <a:latin typeface="Cambria Math" panose="02040503050406030204" pitchFamily="18" charset="0"/>
                            <a:ea typeface="Roboto Mono" pitchFamily="49" charset="0"/>
                          </a:rPr>
                          <m:t>𝑆</m:t>
                        </m:r>
                        <m:r>
                          <a:rPr lang="en-US" i="1" baseline="-25000" dirty="0">
                            <a:latin typeface="Cambria Math" panose="02040503050406030204" pitchFamily="18" charset="0"/>
                            <a:ea typeface="Roboto Mono" pitchFamily="49" charset="0"/>
                          </a:rPr>
                          <m:t>𝑖</m:t>
                        </m:r>
                      </m:e>
                      <m:sup>
                        <m:r>
                          <a:rPr lang="en-US" i="1" dirty="0">
                            <a:latin typeface="Cambria Math" panose="02040503050406030204" pitchFamily="18" charset="0"/>
                            <a:ea typeface="Roboto Mono" pitchFamily="49" charset="0"/>
                          </a:rPr>
                          <m:t>′</m:t>
                        </m:r>
                      </m:sup>
                    </m:sSup>
                  </m:oMath>
                </a14:m>
                <a:r>
                  <a:rPr lang="en-US" dirty="0">
                    <a:latin typeface="Roboto Mono" pitchFamily="49" charset="0"/>
                    <a:ea typeface="Roboto Mono" pitchFamily="49" charset="0"/>
                  </a:rPr>
                  <a:t>]</a:t>
                </a:r>
              </a:p>
            </p:txBody>
          </p:sp>
        </mc:Choice>
        <mc:Fallback xmlns="">
          <p:sp>
            <p:nvSpPr>
              <p:cNvPr id="21" name="TextBox 20">
                <a:extLst>
                  <a:ext uri="{FF2B5EF4-FFF2-40B4-BE49-F238E27FC236}">
                    <a16:creationId xmlns:a16="http://schemas.microsoft.com/office/drawing/2014/main" id="{5F906D9F-6DBB-4302-D0C3-D2B7A90F19BD}"/>
                  </a:ext>
                </a:extLst>
              </p:cNvPr>
              <p:cNvSpPr txBox="1">
                <a:spLocks noRot="1" noChangeAspect="1" noMove="1" noResize="1" noEditPoints="1" noAdjustHandles="1" noChangeArrowheads="1" noChangeShapeType="1" noTextEdit="1"/>
              </p:cNvSpPr>
              <p:nvPr/>
            </p:nvSpPr>
            <p:spPr>
              <a:xfrm>
                <a:off x="8350675" y="2197672"/>
                <a:ext cx="2483372" cy="3438634"/>
              </a:xfrm>
              <a:prstGeom prst="rect">
                <a:avLst/>
              </a:prstGeom>
              <a:blipFill>
                <a:blip r:embed="rId6"/>
                <a:stretch>
                  <a:fillRect l="-2041" r="-1531" b="-1471"/>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E90F0C4B-2A83-E2C4-8E5C-4548B8800FFC}"/>
              </a:ext>
            </a:extLst>
          </p:cNvPr>
          <p:cNvSpPr/>
          <p:nvPr/>
        </p:nvSpPr>
        <p:spPr>
          <a:xfrm>
            <a:off x="9056740" y="1690688"/>
            <a:ext cx="439544" cy="553998"/>
          </a:xfrm>
          <a:prstGeom prst="rect">
            <a:avLst/>
          </a:prstGeom>
        </p:spPr>
        <p:txBody>
          <a:bodyPr wrap="none">
            <a:spAutoFit/>
          </a:bodyPr>
          <a:lstStyle/>
          <a:p>
            <a:r>
              <a:rPr lang="en-US" sz="3000" dirty="0">
                <a:solidFill>
                  <a:srgbClr val="333333"/>
                </a:solidFill>
                <a:latin typeface="Roboto Mono" pitchFamily="49" charset="0"/>
                <a:ea typeface="Roboto Mono" pitchFamily="49" charset="0"/>
              </a:rPr>
              <a:t>⊤</a:t>
            </a:r>
            <a:endParaRPr lang="en-US" sz="3000" dirty="0">
              <a:latin typeface="Roboto Mono" pitchFamily="49" charset="0"/>
              <a:ea typeface="Roboto Mono" pitchFamily="49" charset="0"/>
            </a:endParaRPr>
          </a:p>
        </p:txBody>
      </p:sp>
      <p:sp>
        <p:nvSpPr>
          <p:cNvPr id="24" name="Rectangle 23">
            <a:extLst>
              <a:ext uri="{FF2B5EF4-FFF2-40B4-BE49-F238E27FC236}">
                <a16:creationId xmlns:a16="http://schemas.microsoft.com/office/drawing/2014/main" id="{6C293395-798D-3DD1-F5A5-199DFDEC52A7}"/>
              </a:ext>
            </a:extLst>
          </p:cNvPr>
          <p:cNvSpPr/>
          <p:nvPr/>
        </p:nvSpPr>
        <p:spPr>
          <a:xfrm>
            <a:off x="9056740" y="5866291"/>
            <a:ext cx="439544" cy="553998"/>
          </a:xfrm>
          <a:prstGeom prst="rect">
            <a:avLst/>
          </a:prstGeom>
        </p:spPr>
        <p:txBody>
          <a:bodyPr wrap="none">
            <a:spAutoFit/>
          </a:bodyPr>
          <a:lstStyle/>
          <a:p>
            <a:r>
              <a:rPr lang="en-US" sz="3000" dirty="0">
                <a:solidFill>
                  <a:srgbClr val="333333"/>
                </a:solidFill>
                <a:latin typeface="Roboto Mono" pitchFamily="49" charset="0"/>
                <a:ea typeface="Roboto Mono" pitchFamily="49" charset="0"/>
              </a:rPr>
              <a:t>⊥</a:t>
            </a:r>
            <a:endParaRPr lang="en-US" sz="3000" dirty="0">
              <a:latin typeface="Roboto Mono" pitchFamily="49" charset="0"/>
              <a:ea typeface="Roboto Mono" pitchFamily="49" charset="0"/>
            </a:endParaRPr>
          </a:p>
        </p:txBody>
      </p:sp>
      <p:sp>
        <p:nvSpPr>
          <p:cNvPr id="28" name="Line">
            <a:extLst>
              <a:ext uri="{FF2B5EF4-FFF2-40B4-BE49-F238E27FC236}">
                <a16:creationId xmlns:a16="http://schemas.microsoft.com/office/drawing/2014/main" id="{619813FE-C79B-AF80-1F41-9776D45F2C69}"/>
              </a:ext>
            </a:extLst>
          </p:cNvPr>
          <p:cNvSpPr/>
          <p:nvPr/>
        </p:nvSpPr>
        <p:spPr>
          <a:xfrm flipH="1">
            <a:off x="9052014" y="3579866"/>
            <a:ext cx="1" cy="274320"/>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dirty="0">
              <a:solidFill>
                <a:srgbClr val="000000"/>
              </a:solidFill>
              <a:latin typeface="Helvetica Neue"/>
              <a:ea typeface="Helvetica Neue"/>
              <a:cs typeface="Helvetica Neue"/>
              <a:sym typeface="Helvetica Neue"/>
            </a:endParaRPr>
          </a:p>
        </p:txBody>
      </p:sp>
      <p:sp>
        <p:nvSpPr>
          <p:cNvPr id="29" name="Line">
            <a:extLst>
              <a:ext uri="{FF2B5EF4-FFF2-40B4-BE49-F238E27FC236}">
                <a16:creationId xmlns:a16="http://schemas.microsoft.com/office/drawing/2014/main" id="{702B778E-BA88-0146-F017-F47C1B58504A}"/>
              </a:ext>
            </a:extLst>
          </p:cNvPr>
          <p:cNvSpPr/>
          <p:nvPr/>
        </p:nvSpPr>
        <p:spPr>
          <a:xfrm flipH="1">
            <a:off x="9054724" y="4252210"/>
            <a:ext cx="1" cy="274320"/>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2" name="Line">
            <a:extLst>
              <a:ext uri="{FF2B5EF4-FFF2-40B4-BE49-F238E27FC236}">
                <a16:creationId xmlns:a16="http://schemas.microsoft.com/office/drawing/2014/main" id="{F43823BB-096D-F0C4-D06A-E0418F1EB273}"/>
              </a:ext>
            </a:extLst>
          </p:cNvPr>
          <p:cNvSpPr/>
          <p:nvPr/>
        </p:nvSpPr>
        <p:spPr>
          <a:xfrm flipH="1">
            <a:off x="9052015" y="2935722"/>
            <a:ext cx="1" cy="274320"/>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dirty="0">
              <a:solidFill>
                <a:srgbClr val="000000"/>
              </a:solidFill>
              <a:latin typeface="Helvetica Neue"/>
              <a:ea typeface="Helvetica Neue"/>
              <a:cs typeface="Helvetica Neue"/>
              <a:sym typeface="Helvetica Neue"/>
            </a:endParaRPr>
          </a:p>
        </p:txBody>
      </p:sp>
      <p:sp>
        <p:nvSpPr>
          <p:cNvPr id="34" name="TextBox 33">
            <a:extLst>
              <a:ext uri="{FF2B5EF4-FFF2-40B4-BE49-F238E27FC236}">
                <a16:creationId xmlns:a16="http://schemas.microsoft.com/office/drawing/2014/main" id="{568D409B-4D9D-3E72-6C9E-2B9ABF866FC1}"/>
              </a:ext>
            </a:extLst>
          </p:cNvPr>
          <p:cNvSpPr txBox="1"/>
          <p:nvPr/>
        </p:nvSpPr>
        <p:spPr>
          <a:xfrm>
            <a:off x="8597676" y="2888216"/>
            <a:ext cx="370614" cy="276999"/>
          </a:xfrm>
          <a:prstGeom prst="rect">
            <a:avLst/>
          </a:prstGeom>
          <a:noFill/>
        </p:spPr>
        <p:txBody>
          <a:bodyPr wrap="none" rtlCol="0">
            <a:spAutoFit/>
          </a:bodyPr>
          <a:lstStyle/>
          <a:p>
            <a:r>
              <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35" name="TextBox 34">
            <a:extLst>
              <a:ext uri="{FF2B5EF4-FFF2-40B4-BE49-F238E27FC236}">
                <a16:creationId xmlns:a16="http://schemas.microsoft.com/office/drawing/2014/main" id="{355FE349-551F-AF32-8E79-E80D86C759FC}"/>
              </a:ext>
            </a:extLst>
          </p:cNvPr>
          <p:cNvSpPr txBox="1"/>
          <p:nvPr/>
        </p:nvSpPr>
        <p:spPr>
          <a:xfrm>
            <a:off x="8597676" y="3533699"/>
            <a:ext cx="370614" cy="276999"/>
          </a:xfrm>
          <a:prstGeom prst="rect">
            <a:avLst/>
          </a:prstGeom>
          <a:noFill/>
        </p:spPr>
        <p:txBody>
          <a:bodyPr wrap="none" rtlCol="0">
            <a:spAutoFit/>
          </a:bodyPr>
          <a:lstStyle/>
          <a:p>
            <a:r>
              <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36" name="Line">
            <a:extLst>
              <a:ext uri="{FF2B5EF4-FFF2-40B4-BE49-F238E27FC236}">
                <a16:creationId xmlns:a16="http://schemas.microsoft.com/office/drawing/2014/main" id="{8C4801B1-CBC8-798B-FCCC-23E288ECFE0F}"/>
              </a:ext>
            </a:extLst>
          </p:cNvPr>
          <p:cNvSpPr/>
          <p:nvPr/>
        </p:nvSpPr>
        <p:spPr>
          <a:xfrm flipH="1">
            <a:off x="9054724" y="4951019"/>
            <a:ext cx="1" cy="274320"/>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7" name="TextBox 36">
            <a:extLst>
              <a:ext uri="{FF2B5EF4-FFF2-40B4-BE49-F238E27FC236}">
                <a16:creationId xmlns:a16="http://schemas.microsoft.com/office/drawing/2014/main" id="{B8C63134-1355-2E77-8600-BDDF6639D517}"/>
              </a:ext>
            </a:extLst>
          </p:cNvPr>
          <p:cNvSpPr txBox="1"/>
          <p:nvPr/>
        </p:nvSpPr>
        <p:spPr>
          <a:xfrm>
            <a:off x="8597676" y="4232509"/>
            <a:ext cx="370614" cy="276999"/>
          </a:xfrm>
          <a:prstGeom prst="rect">
            <a:avLst/>
          </a:prstGeom>
          <a:noFill/>
        </p:spPr>
        <p:txBody>
          <a:bodyPr wrap="none" rtlCol="0">
            <a:spAutoFit/>
          </a:bodyPr>
          <a:lstStyle/>
          <a:p>
            <a:r>
              <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38" name="TextBox 37">
            <a:extLst>
              <a:ext uri="{FF2B5EF4-FFF2-40B4-BE49-F238E27FC236}">
                <a16:creationId xmlns:a16="http://schemas.microsoft.com/office/drawing/2014/main" id="{F2CBF2B0-720F-ED32-F9B6-C438D063997A}"/>
              </a:ext>
            </a:extLst>
          </p:cNvPr>
          <p:cNvSpPr txBox="1"/>
          <p:nvPr/>
        </p:nvSpPr>
        <p:spPr>
          <a:xfrm>
            <a:off x="8590242" y="4938752"/>
            <a:ext cx="370614" cy="276999"/>
          </a:xfrm>
          <a:prstGeom prst="rect">
            <a:avLst/>
          </a:prstGeom>
          <a:noFill/>
        </p:spPr>
        <p:txBody>
          <a:bodyPr wrap="none" rtlCol="0">
            <a:spAutoFit/>
          </a:bodyPr>
          <a:lstStyle/>
          <a:p>
            <a:r>
              <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43" name="TextBox 42">
            <a:extLst>
              <a:ext uri="{FF2B5EF4-FFF2-40B4-BE49-F238E27FC236}">
                <a16:creationId xmlns:a16="http://schemas.microsoft.com/office/drawing/2014/main" id="{47446B17-86B4-DFF9-83A1-63416ECB0A2F}"/>
              </a:ext>
            </a:extLst>
          </p:cNvPr>
          <p:cNvSpPr txBox="1"/>
          <p:nvPr/>
        </p:nvSpPr>
        <p:spPr>
          <a:xfrm>
            <a:off x="9809441" y="2876372"/>
            <a:ext cx="463588" cy="276999"/>
          </a:xfrm>
          <a:prstGeom prst="rect">
            <a:avLst/>
          </a:prstGeom>
          <a:noFill/>
        </p:spPr>
        <p:txBody>
          <a:bodyPr wrap="none" rtlCol="0">
            <a:spAutoFit/>
          </a:bodyPr>
          <a:lstStyle/>
          <a:p>
            <a:r>
              <a:rPr lang="en-US" sz="1200" dirty="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endParaRPr>
          </a:p>
        </p:txBody>
      </p:sp>
      <p:sp>
        <p:nvSpPr>
          <p:cNvPr id="44" name="Line">
            <a:extLst>
              <a:ext uri="{FF2B5EF4-FFF2-40B4-BE49-F238E27FC236}">
                <a16:creationId xmlns:a16="http://schemas.microsoft.com/office/drawing/2014/main" id="{2AFE5023-7F69-691B-3352-FBB5CCD3C990}"/>
              </a:ext>
            </a:extLst>
          </p:cNvPr>
          <p:cNvSpPr/>
          <p:nvPr/>
        </p:nvSpPr>
        <p:spPr>
          <a:xfrm flipH="1">
            <a:off x="9532305" y="2947588"/>
            <a:ext cx="5519" cy="262453"/>
          </a:xfrm>
          <a:prstGeom prst="line">
            <a:avLst/>
          </a:prstGeom>
          <a:noFill/>
          <a:ln w="381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45" name="Line">
            <a:extLst>
              <a:ext uri="{FF2B5EF4-FFF2-40B4-BE49-F238E27FC236}">
                <a16:creationId xmlns:a16="http://schemas.microsoft.com/office/drawing/2014/main" id="{81DB1A49-0858-3BF5-D9AC-497C730F460D}"/>
              </a:ext>
            </a:extLst>
          </p:cNvPr>
          <p:cNvSpPr/>
          <p:nvPr/>
        </p:nvSpPr>
        <p:spPr>
          <a:xfrm flipH="1">
            <a:off x="9545257" y="3594358"/>
            <a:ext cx="7435" cy="266441"/>
          </a:xfrm>
          <a:prstGeom prst="line">
            <a:avLst/>
          </a:prstGeom>
          <a:noFill/>
          <a:ln w="381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46" name="Line">
            <a:extLst>
              <a:ext uri="{FF2B5EF4-FFF2-40B4-BE49-F238E27FC236}">
                <a16:creationId xmlns:a16="http://schemas.microsoft.com/office/drawing/2014/main" id="{89DBA7BC-2FC8-DCB3-B17E-5A517FF42397}"/>
              </a:ext>
            </a:extLst>
          </p:cNvPr>
          <p:cNvSpPr/>
          <p:nvPr/>
        </p:nvSpPr>
        <p:spPr>
          <a:xfrm>
            <a:off x="9560126" y="4252210"/>
            <a:ext cx="0" cy="279763"/>
          </a:xfrm>
          <a:prstGeom prst="line">
            <a:avLst/>
          </a:prstGeom>
          <a:noFill/>
          <a:ln w="381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47" name="Line">
            <a:extLst>
              <a:ext uri="{FF2B5EF4-FFF2-40B4-BE49-F238E27FC236}">
                <a16:creationId xmlns:a16="http://schemas.microsoft.com/office/drawing/2014/main" id="{31488253-471B-2121-3C01-263BF5A40924}"/>
              </a:ext>
            </a:extLst>
          </p:cNvPr>
          <p:cNvSpPr/>
          <p:nvPr/>
        </p:nvSpPr>
        <p:spPr>
          <a:xfrm flipH="1">
            <a:off x="9545258" y="4931482"/>
            <a:ext cx="0" cy="276999"/>
          </a:xfrm>
          <a:prstGeom prst="line">
            <a:avLst/>
          </a:prstGeom>
          <a:noFill/>
          <a:ln w="381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48" name="TextBox 47">
            <a:extLst>
              <a:ext uri="{FF2B5EF4-FFF2-40B4-BE49-F238E27FC236}">
                <a16:creationId xmlns:a16="http://schemas.microsoft.com/office/drawing/2014/main" id="{5DEBE422-BBFE-A370-1088-E12C8D7CBD9F}"/>
              </a:ext>
            </a:extLst>
          </p:cNvPr>
          <p:cNvSpPr txBox="1"/>
          <p:nvPr/>
        </p:nvSpPr>
        <p:spPr>
          <a:xfrm>
            <a:off x="9802007" y="3552880"/>
            <a:ext cx="463588" cy="276999"/>
          </a:xfrm>
          <a:prstGeom prst="rect">
            <a:avLst/>
          </a:prstGeom>
          <a:noFill/>
        </p:spPr>
        <p:txBody>
          <a:bodyPr wrap="none" rtlCol="0">
            <a:spAutoFit/>
          </a:bodyPr>
          <a:lstStyle/>
          <a:p>
            <a:r>
              <a:rPr lang="en-US" sz="1200" dirty="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endParaRPr>
          </a:p>
        </p:txBody>
      </p:sp>
      <p:sp>
        <p:nvSpPr>
          <p:cNvPr id="49" name="TextBox 48">
            <a:extLst>
              <a:ext uri="{FF2B5EF4-FFF2-40B4-BE49-F238E27FC236}">
                <a16:creationId xmlns:a16="http://schemas.microsoft.com/office/drawing/2014/main" id="{23DC4A28-230C-E856-5F21-046F74287310}"/>
              </a:ext>
            </a:extLst>
          </p:cNvPr>
          <p:cNvSpPr txBox="1"/>
          <p:nvPr/>
        </p:nvSpPr>
        <p:spPr>
          <a:xfrm>
            <a:off x="9824309" y="4288860"/>
            <a:ext cx="463588" cy="276999"/>
          </a:xfrm>
          <a:prstGeom prst="rect">
            <a:avLst/>
          </a:prstGeom>
          <a:noFill/>
        </p:spPr>
        <p:txBody>
          <a:bodyPr wrap="none" rtlCol="0">
            <a:spAutoFit/>
          </a:bodyPr>
          <a:lstStyle/>
          <a:p>
            <a:r>
              <a:rPr lang="en-US" sz="1200" dirty="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endParaRPr>
          </a:p>
        </p:txBody>
      </p:sp>
      <p:sp>
        <p:nvSpPr>
          <p:cNvPr id="50" name="TextBox 49">
            <a:extLst>
              <a:ext uri="{FF2B5EF4-FFF2-40B4-BE49-F238E27FC236}">
                <a16:creationId xmlns:a16="http://schemas.microsoft.com/office/drawing/2014/main" id="{2CE43F0E-3383-199D-AC18-BF4EB1B1ED50}"/>
              </a:ext>
            </a:extLst>
          </p:cNvPr>
          <p:cNvSpPr txBox="1"/>
          <p:nvPr/>
        </p:nvSpPr>
        <p:spPr>
          <a:xfrm>
            <a:off x="9809441" y="4943065"/>
            <a:ext cx="463588" cy="276999"/>
          </a:xfrm>
          <a:prstGeom prst="rect">
            <a:avLst/>
          </a:prstGeom>
          <a:noFill/>
        </p:spPr>
        <p:txBody>
          <a:bodyPr wrap="none" rtlCol="0">
            <a:spAutoFit/>
          </a:bodyPr>
          <a:lstStyle/>
          <a:p>
            <a:r>
              <a:rPr lang="en-US" sz="1200" dirty="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endParaRPr>
          </a:p>
        </p:txBody>
      </p:sp>
      <p:sp>
        <p:nvSpPr>
          <p:cNvPr id="59" name="Freeform 58">
            <a:extLst>
              <a:ext uri="{FF2B5EF4-FFF2-40B4-BE49-F238E27FC236}">
                <a16:creationId xmlns:a16="http://schemas.microsoft.com/office/drawing/2014/main" id="{533644A6-1EE3-F3BC-BFFF-CCFC9B5DCDB5}"/>
              </a:ext>
            </a:extLst>
          </p:cNvPr>
          <p:cNvSpPr/>
          <p:nvPr/>
        </p:nvSpPr>
        <p:spPr>
          <a:xfrm>
            <a:off x="8199530" y="2683727"/>
            <a:ext cx="193621" cy="646771"/>
          </a:xfrm>
          <a:custGeom>
            <a:avLst/>
            <a:gdLst>
              <a:gd name="connsiteX0" fmla="*/ 156450 w 193621"/>
              <a:gd name="connsiteY0" fmla="*/ 0 h 646771"/>
              <a:gd name="connsiteX1" fmla="*/ 333 w 193621"/>
              <a:gd name="connsiteY1" fmla="*/ 379141 h 646771"/>
              <a:gd name="connsiteX2" fmla="*/ 193621 w 193621"/>
              <a:gd name="connsiteY2" fmla="*/ 646771 h 646771"/>
            </a:gdLst>
            <a:ahLst/>
            <a:cxnLst>
              <a:cxn ang="0">
                <a:pos x="connsiteX0" y="connsiteY0"/>
              </a:cxn>
              <a:cxn ang="0">
                <a:pos x="connsiteX1" y="connsiteY1"/>
              </a:cxn>
              <a:cxn ang="0">
                <a:pos x="connsiteX2" y="connsiteY2"/>
              </a:cxn>
            </a:cxnLst>
            <a:rect l="l" t="t" r="r" b="b"/>
            <a:pathLst>
              <a:path w="193621" h="646771">
                <a:moveTo>
                  <a:pt x="156450" y="0"/>
                </a:moveTo>
                <a:cubicBezTo>
                  <a:pt x="75294" y="135673"/>
                  <a:pt x="-5862" y="271346"/>
                  <a:pt x="333" y="379141"/>
                </a:cubicBezTo>
                <a:cubicBezTo>
                  <a:pt x="6528" y="486936"/>
                  <a:pt x="153972" y="593493"/>
                  <a:pt x="193621" y="646771"/>
                </a:cubicBezTo>
              </a:path>
            </a:pathLst>
          </a:custGeom>
          <a:noFill/>
          <a:ln w="38100">
            <a:solidFill>
              <a:srgbClr val="9C85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637B0AD-F3B4-7780-9B10-541484C2B7D8}"/>
              </a:ext>
            </a:extLst>
          </p:cNvPr>
          <p:cNvSpPr txBox="1"/>
          <p:nvPr/>
        </p:nvSpPr>
        <p:spPr>
          <a:xfrm>
            <a:off x="7638267" y="2876371"/>
            <a:ext cx="556563" cy="276999"/>
          </a:xfrm>
          <a:prstGeom prst="rect">
            <a:avLst/>
          </a:prstGeom>
          <a:noFill/>
        </p:spPr>
        <p:txBody>
          <a:bodyPr wrap="none" rtlCol="0">
            <a:spAutoFit/>
          </a:bodyPr>
          <a:lstStyle/>
          <a:p>
            <a:r>
              <a:rPr lang="en-US" sz="1200" dirty="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endParaRPr>
          </a:p>
        </p:txBody>
      </p:sp>
      <p:sp>
        <p:nvSpPr>
          <p:cNvPr id="63" name="TextBox 62">
            <a:extLst>
              <a:ext uri="{FF2B5EF4-FFF2-40B4-BE49-F238E27FC236}">
                <a16:creationId xmlns:a16="http://schemas.microsoft.com/office/drawing/2014/main" id="{6A36EED4-EC21-1686-0127-28C868902223}"/>
              </a:ext>
            </a:extLst>
          </p:cNvPr>
          <p:cNvSpPr txBox="1"/>
          <p:nvPr/>
        </p:nvSpPr>
        <p:spPr>
          <a:xfrm>
            <a:off x="7513610" y="4322905"/>
            <a:ext cx="556563" cy="276999"/>
          </a:xfrm>
          <a:prstGeom prst="rect">
            <a:avLst/>
          </a:prstGeom>
          <a:noFill/>
        </p:spPr>
        <p:txBody>
          <a:bodyPr wrap="none" rtlCol="0">
            <a:spAutoFit/>
          </a:bodyPr>
          <a:lstStyle/>
          <a:p>
            <a:r>
              <a:rPr lang="en-US" sz="1200" dirty="0">
                <a:solidFill>
                  <a:schemeClr val="accent5"/>
                </a:solidFill>
                <a:latin typeface="Menlo" panose="020B0609030804020204" pitchFamily="49" charset="0"/>
                <a:ea typeface="Menlo" panose="020B0609030804020204" pitchFamily="49" charset="0"/>
                <a:cs typeface="Menlo" panose="020B0609030804020204" pitchFamily="49" charset="0"/>
              </a:rPr>
              <a:t>data</a:t>
            </a:r>
            <a:endPar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endParaRPr>
          </a:p>
        </p:txBody>
      </p:sp>
      <p:sp>
        <p:nvSpPr>
          <p:cNvPr id="2057" name="Freeform 2056">
            <a:extLst>
              <a:ext uri="{FF2B5EF4-FFF2-40B4-BE49-F238E27FC236}">
                <a16:creationId xmlns:a16="http://schemas.microsoft.com/office/drawing/2014/main" id="{073CD4A1-7172-CCC8-4FD3-A263F7EAADC7}"/>
              </a:ext>
            </a:extLst>
          </p:cNvPr>
          <p:cNvSpPr/>
          <p:nvPr/>
        </p:nvSpPr>
        <p:spPr>
          <a:xfrm>
            <a:off x="8107143" y="3382537"/>
            <a:ext cx="293442" cy="2014653"/>
          </a:xfrm>
          <a:custGeom>
            <a:avLst/>
            <a:gdLst>
              <a:gd name="connsiteX0" fmla="*/ 438641 w 438641"/>
              <a:gd name="connsiteY0" fmla="*/ 0 h 2014653"/>
              <a:gd name="connsiteX1" fmla="*/ 27 w 438641"/>
              <a:gd name="connsiteY1" fmla="*/ 1107687 h 2014653"/>
              <a:gd name="connsiteX2" fmla="*/ 416339 w 438641"/>
              <a:gd name="connsiteY2" fmla="*/ 2014653 h 2014653"/>
            </a:gdLst>
            <a:ahLst/>
            <a:cxnLst>
              <a:cxn ang="0">
                <a:pos x="connsiteX0" y="connsiteY0"/>
              </a:cxn>
              <a:cxn ang="0">
                <a:pos x="connsiteX1" y="connsiteY1"/>
              </a:cxn>
              <a:cxn ang="0">
                <a:pos x="connsiteX2" y="connsiteY2"/>
              </a:cxn>
            </a:cxnLst>
            <a:rect l="l" t="t" r="r" b="b"/>
            <a:pathLst>
              <a:path w="438641" h="2014653">
                <a:moveTo>
                  <a:pt x="438641" y="0"/>
                </a:moveTo>
                <a:cubicBezTo>
                  <a:pt x="221192" y="385956"/>
                  <a:pt x="3744" y="771912"/>
                  <a:pt x="27" y="1107687"/>
                </a:cubicBezTo>
                <a:cubicBezTo>
                  <a:pt x="-3690" y="1443462"/>
                  <a:pt x="365539" y="1899424"/>
                  <a:pt x="416339" y="2014653"/>
                </a:cubicBezTo>
              </a:path>
            </a:pathLst>
          </a:custGeom>
          <a:noFill/>
          <a:ln w="38100">
            <a:solidFill>
              <a:srgbClr val="9C85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Freeform 2057">
            <a:extLst>
              <a:ext uri="{FF2B5EF4-FFF2-40B4-BE49-F238E27FC236}">
                <a16:creationId xmlns:a16="http://schemas.microsoft.com/office/drawing/2014/main" id="{E9B6F93A-D73B-5314-3778-5B9C34E19A4B}"/>
              </a:ext>
            </a:extLst>
          </p:cNvPr>
          <p:cNvSpPr/>
          <p:nvPr/>
        </p:nvSpPr>
        <p:spPr>
          <a:xfrm>
            <a:off x="9476509" y="2687782"/>
            <a:ext cx="1703999" cy="3482109"/>
          </a:xfrm>
          <a:custGeom>
            <a:avLst/>
            <a:gdLst>
              <a:gd name="connsiteX0" fmla="*/ 785091 w 1703999"/>
              <a:gd name="connsiteY0" fmla="*/ 0 h 3482109"/>
              <a:gd name="connsiteX1" fmla="*/ 1671782 w 1703999"/>
              <a:gd name="connsiteY1" fmla="*/ 526473 h 3482109"/>
              <a:gd name="connsiteX2" fmla="*/ 1468582 w 1703999"/>
              <a:gd name="connsiteY2" fmla="*/ 2189018 h 3482109"/>
              <a:gd name="connsiteX3" fmla="*/ 1071418 w 1703999"/>
              <a:gd name="connsiteY3" fmla="*/ 3131127 h 3482109"/>
              <a:gd name="connsiteX4" fmla="*/ 0 w 1703999"/>
              <a:gd name="connsiteY4" fmla="*/ 3482109 h 348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3999" h="3482109">
                <a:moveTo>
                  <a:pt x="785091" y="0"/>
                </a:moveTo>
                <a:cubicBezTo>
                  <a:pt x="1171479" y="80818"/>
                  <a:pt x="1557867" y="161637"/>
                  <a:pt x="1671782" y="526473"/>
                </a:cubicBezTo>
                <a:cubicBezTo>
                  <a:pt x="1785697" y="891309"/>
                  <a:pt x="1568643" y="1754909"/>
                  <a:pt x="1468582" y="2189018"/>
                </a:cubicBezTo>
                <a:cubicBezTo>
                  <a:pt x="1368521" y="2623127"/>
                  <a:pt x="1316182" y="2915612"/>
                  <a:pt x="1071418" y="3131127"/>
                </a:cubicBezTo>
                <a:cubicBezTo>
                  <a:pt x="826654" y="3346642"/>
                  <a:pt x="413327" y="3414375"/>
                  <a:pt x="0" y="3482109"/>
                </a:cubicBezTo>
              </a:path>
            </a:pathLst>
          </a:custGeom>
          <a:noFill/>
          <a:ln w="38100">
            <a:solidFill>
              <a:srgbClr val="D194A9"/>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20CCFBD3-09C6-5C11-9B65-C517A1697C20}"/>
              </a:ext>
            </a:extLst>
          </p:cNvPr>
          <p:cNvSpPr txBox="1"/>
          <p:nvPr/>
        </p:nvSpPr>
        <p:spPr>
          <a:xfrm>
            <a:off x="11105664" y="2725885"/>
            <a:ext cx="463588" cy="276999"/>
          </a:xfrm>
          <a:prstGeom prst="rect">
            <a:avLst/>
          </a:prstGeom>
          <a:noFill/>
        </p:spPr>
        <p:txBody>
          <a:bodyPr wrap="none" rtlCol="0">
            <a:spAutoFit/>
          </a:bodyPr>
          <a:lstStyle/>
          <a:p>
            <a:r>
              <a:rPr lang="en-US" sz="1200" b="1" dirty="0" err="1">
                <a:solidFill>
                  <a:schemeClr val="accent4"/>
                </a:solidFill>
                <a:latin typeface="Menlo" panose="020B0609030804020204" pitchFamily="49" charset="0"/>
                <a:ea typeface="Menlo" panose="020B0609030804020204" pitchFamily="49" charset="0"/>
                <a:cs typeface="Menlo" panose="020B0609030804020204" pitchFamily="49" charset="0"/>
              </a:rPr>
              <a:t>rfx</a:t>
            </a:r>
            <a:endParaRPr lang="en-US" sz="1200" b="1" dirty="0">
              <a:solidFill>
                <a:schemeClr val="accent3"/>
              </a:solidFill>
              <a:latin typeface="Menlo" panose="020B0609030804020204" pitchFamily="49" charset="0"/>
              <a:ea typeface="Menlo" panose="020B0609030804020204" pitchFamily="49" charset="0"/>
              <a:cs typeface="Menlo" panose="020B0609030804020204" pitchFamily="49" charset="0"/>
            </a:endParaRPr>
          </a:p>
        </p:txBody>
      </p:sp>
      <p:sp>
        <p:nvSpPr>
          <p:cNvPr id="2059" name="Freeform 2058">
            <a:extLst>
              <a:ext uri="{FF2B5EF4-FFF2-40B4-BE49-F238E27FC236}">
                <a16:creationId xmlns:a16="http://schemas.microsoft.com/office/drawing/2014/main" id="{DA459EE2-EA27-C3B4-9381-77795CC68D65}"/>
              </a:ext>
            </a:extLst>
          </p:cNvPr>
          <p:cNvSpPr/>
          <p:nvPr/>
        </p:nvSpPr>
        <p:spPr>
          <a:xfrm>
            <a:off x="7465039" y="1995055"/>
            <a:ext cx="1549652" cy="4221303"/>
          </a:xfrm>
          <a:custGeom>
            <a:avLst/>
            <a:gdLst>
              <a:gd name="connsiteX0" fmla="*/ 1894039 w 1894039"/>
              <a:gd name="connsiteY0" fmla="*/ 0 h 4221303"/>
              <a:gd name="connsiteX1" fmla="*/ 351566 w 1894039"/>
              <a:gd name="connsiteY1" fmla="*/ 332509 h 4221303"/>
              <a:gd name="connsiteX2" fmla="*/ 584 w 1894039"/>
              <a:gd name="connsiteY2" fmla="*/ 1597890 h 4221303"/>
              <a:gd name="connsiteX3" fmla="*/ 323857 w 1894039"/>
              <a:gd name="connsiteY3" fmla="*/ 3851563 h 4221303"/>
              <a:gd name="connsiteX4" fmla="*/ 1875566 w 1894039"/>
              <a:gd name="connsiteY4" fmla="*/ 4193309 h 4221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039" h="4221303">
                <a:moveTo>
                  <a:pt x="1894039" y="0"/>
                </a:moveTo>
                <a:cubicBezTo>
                  <a:pt x="1280590" y="33097"/>
                  <a:pt x="667142" y="66194"/>
                  <a:pt x="351566" y="332509"/>
                </a:cubicBezTo>
                <a:cubicBezTo>
                  <a:pt x="35990" y="598824"/>
                  <a:pt x="5202" y="1011381"/>
                  <a:pt x="584" y="1597890"/>
                </a:cubicBezTo>
                <a:cubicBezTo>
                  <a:pt x="-4034" y="2184399"/>
                  <a:pt x="11360" y="3418993"/>
                  <a:pt x="323857" y="3851563"/>
                </a:cubicBezTo>
                <a:cubicBezTo>
                  <a:pt x="636354" y="4284133"/>
                  <a:pt x="1255960" y="4238721"/>
                  <a:pt x="1875566" y="4193309"/>
                </a:cubicBezTo>
              </a:path>
            </a:pathLst>
          </a:custGeom>
          <a:noFill/>
          <a:ln w="38100">
            <a:solidFill>
              <a:srgbClr val="7894B5"/>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894B5"/>
              </a:solidFill>
            </a:endParaRPr>
          </a:p>
        </p:txBody>
      </p:sp>
      <p:sp>
        <p:nvSpPr>
          <p:cNvPr id="77" name="TextBox 76">
            <a:extLst>
              <a:ext uri="{FF2B5EF4-FFF2-40B4-BE49-F238E27FC236}">
                <a16:creationId xmlns:a16="http://schemas.microsoft.com/office/drawing/2014/main" id="{E9F8C5FF-618E-7EC0-DA65-51E4E110D5E5}"/>
              </a:ext>
            </a:extLst>
          </p:cNvPr>
          <p:cNvSpPr txBox="1"/>
          <p:nvPr/>
        </p:nvSpPr>
        <p:spPr>
          <a:xfrm>
            <a:off x="7431889" y="1984311"/>
            <a:ext cx="370614" cy="276999"/>
          </a:xfrm>
          <a:prstGeom prst="rect">
            <a:avLst/>
          </a:prstGeom>
          <a:noFill/>
        </p:spPr>
        <p:txBody>
          <a:bodyPr wrap="none" rtlCol="0">
            <a:spAutoFit/>
          </a:bodyPr>
          <a:lstStyle/>
          <a:p>
            <a:r>
              <a:rPr lang="en-US" sz="1200" b="1" dirty="0">
                <a:solidFill>
                  <a:schemeClr val="accent6"/>
                </a:solidFill>
                <a:latin typeface="Menlo" panose="020B0609030804020204" pitchFamily="49" charset="0"/>
                <a:ea typeface="Menlo" panose="020B0609030804020204" pitchFamily="49" charset="0"/>
                <a:cs typeface="Menlo" panose="020B0609030804020204" pitchFamily="49" charset="0"/>
              </a:rPr>
              <a:t>rf</a:t>
            </a:r>
            <a:endParaRPr lang="en-US" sz="1200" b="1" dirty="0">
              <a:solidFill>
                <a:schemeClr val="accent3"/>
              </a:solidFill>
              <a:latin typeface="Menlo" panose="020B0609030804020204" pitchFamily="49" charset="0"/>
              <a:ea typeface="Menlo" panose="020B0609030804020204" pitchFamily="49" charset="0"/>
              <a:cs typeface="Menlo" panose="020B0609030804020204" pitchFamily="49" charset="0"/>
            </a:endParaRPr>
          </a:p>
        </p:txBody>
      </p:sp>
      <p:sp>
        <p:nvSpPr>
          <p:cNvPr id="2060" name="Freeform 2059">
            <a:extLst>
              <a:ext uri="{FF2B5EF4-FFF2-40B4-BE49-F238E27FC236}">
                <a16:creationId xmlns:a16="http://schemas.microsoft.com/office/drawing/2014/main" id="{F24603D9-0802-A90A-55B6-7220AC459CA6}"/>
              </a:ext>
            </a:extLst>
          </p:cNvPr>
          <p:cNvSpPr/>
          <p:nvPr/>
        </p:nvSpPr>
        <p:spPr>
          <a:xfrm>
            <a:off x="9476509" y="3533698"/>
            <a:ext cx="1313445" cy="2553065"/>
          </a:xfrm>
          <a:custGeom>
            <a:avLst/>
            <a:gdLst>
              <a:gd name="connsiteX0" fmla="*/ 1246909 w 1313445"/>
              <a:gd name="connsiteY0" fmla="*/ 0 h 2641600"/>
              <a:gd name="connsiteX1" fmla="*/ 1283855 w 1313445"/>
              <a:gd name="connsiteY1" fmla="*/ 1394691 h 2641600"/>
              <a:gd name="connsiteX2" fmla="*/ 868218 w 1313445"/>
              <a:gd name="connsiteY2" fmla="*/ 2225963 h 2641600"/>
              <a:gd name="connsiteX3" fmla="*/ 0 w 1313445"/>
              <a:gd name="connsiteY3" fmla="*/ 2641600 h 2641600"/>
            </a:gdLst>
            <a:ahLst/>
            <a:cxnLst>
              <a:cxn ang="0">
                <a:pos x="connsiteX0" y="connsiteY0"/>
              </a:cxn>
              <a:cxn ang="0">
                <a:pos x="connsiteX1" y="connsiteY1"/>
              </a:cxn>
              <a:cxn ang="0">
                <a:pos x="connsiteX2" y="connsiteY2"/>
              </a:cxn>
              <a:cxn ang="0">
                <a:pos x="connsiteX3" y="connsiteY3"/>
              </a:cxn>
            </a:cxnLst>
            <a:rect l="l" t="t" r="r" b="b"/>
            <a:pathLst>
              <a:path w="1313445" h="2641600">
                <a:moveTo>
                  <a:pt x="1246909" y="0"/>
                </a:moveTo>
                <a:cubicBezTo>
                  <a:pt x="1296939" y="511848"/>
                  <a:pt x="1346970" y="1023697"/>
                  <a:pt x="1283855" y="1394691"/>
                </a:cubicBezTo>
                <a:cubicBezTo>
                  <a:pt x="1220740" y="1765685"/>
                  <a:pt x="1082194" y="2018145"/>
                  <a:pt x="868218" y="2225963"/>
                </a:cubicBezTo>
                <a:cubicBezTo>
                  <a:pt x="654242" y="2433781"/>
                  <a:pt x="327121" y="2537690"/>
                  <a:pt x="0" y="2641600"/>
                </a:cubicBezTo>
              </a:path>
            </a:pathLst>
          </a:custGeom>
          <a:noFill/>
          <a:ln w="38100">
            <a:solidFill>
              <a:srgbClr val="D194A9"/>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2060">
            <a:extLst>
              <a:ext uri="{FF2B5EF4-FFF2-40B4-BE49-F238E27FC236}">
                <a16:creationId xmlns:a16="http://schemas.microsoft.com/office/drawing/2014/main" id="{606C157D-A0B9-CECF-B26B-333A92511963}"/>
              </a:ext>
            </a:extLst>
          </p:cNvPr>
          <p:cNvSpPr/>
          <p:nvPr/>
        </p:nvSpPr>
        <p:spPr>
          <a:xfrm>
            <a:off x="9402619" y="4241744"/>
            <a:ext cx="1136490" cy="1808073"/>
          </a:xfrm>
          <a:custGeom>
            <a:avLst/>
            <a:gdLst>
              <a:gd name="connsiteX0" fmla="*/ 701964 w 1136490"/>
              <a:gd name="connsiteY0" fmla="*/ 0 h 1976582"/>
              <a:gd name="connsiteX1" fmla="*/ 1126837 w 1136490"/>
              <a:gd name="connsiteY1" fmla="*/ 646545 h 1976582"/>
              <a:gd name="connsiteX2" fmla="*/ 914400 w 1136490"/>
              <a:gd name="connsiteY2" fmla="*/ 1413164 h 1976582"/>
              <a:gd name="connsiteX3" fmla="*/ 0 w 1136490"/>
              <a:gd name="connsiteY3" fmla="*/ 1976582 h 1976582"/>
            </a:gdLst>
            <a:ahLst/>
            <a:cxnLst>
              <a:cxn ang="0">
                <a:pos x="connsiteX0" y="connsiteY0"/>
              </a:cxn>
              <a:cxn ang="0">
                <a:pos x="connsiteX1" y="connsiteY1"/>
              </a:cxn>
              <a:cxn ang="0">
                <a:pos x="connsiteX2" y="connsiteY2"/>
              </a:cxn>
              <a:cxn ang="0">
                <a:pos x="connsiteX3" y="connsiteY3"/>
              </a:cxn>
            </a:cxnLst>
            <a:rect l="l" t="t" r="r" b="b"/>
            <a:pathLst>
              <a:path w="1136490" h="1976582">
                <a:moveTo>
                  <a:pt x="701964" y="0"/>
                </a:moveTo>
                <a:cubicBezTo>
                  <a:pt x="896697" y="205509"/>
                  <a:pt x="1091431" y="411018"/>
                  <a:pt x="1126837" y="646545"/>
                </a:cubicBezTo>
                <a:cubicBezTo>
                  <a:pt x="1162243" y="882072"/>
                  <a:pt x="1102206" y="1191491"/>
                  <a:pt x="914400" y="1413164"/>
                </a:cubicBezTo>
                <a:cubicBezTo>
                  <a:pt x="726594" y="1634837"/>
                  <a:pt x="363297" y="1805709"/>
                  <a:pt x="0" y="1976582"/>
                </a:cubicBezTo>
              </a:path>
            </a:pathLst>
          </a:custGeom>
          <a:noFill/>
          <a:ln w="38100">
            <a:solidFill>
              <a:srgbClr val="D194A9"/>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2061">
            <a:extLst>
              <a:ext uri="{FF2B5EF4-FFF2-40B4-BE49-F238E27FC236}">
                <a16:creationId xmlns:a16="http://schemas.microsoft.com/office/drawing/2014/main" id="{CE15FC92-5A0A-BA57-88F6-31BAF53CA04C}"/>
              </a:ext>
            </a:extLst>
          </p:cNvPr>
          <p:cNvSpPr/>
          <p:nvPr/>
        </p:nvSpPr>
        <p:spPr>
          <a:xfrm>
            <a:off x="9374908" y="5597236"/>
            <a:ext cx="647731" cy="406400"/>
          </a:xfrm>
          <a:custGeom>
            <a:avLst/>
            <a:gdLst>
              <a:gd name="connsiteX0" fmla="*/ 544946 w 544946"/>
              <a:gd name="connsiteY0" fmla="*/ 0 h 406400"/>
              <a:gd name="connsiteX1" fmla="*/ 304800 w 544946"/>
              <a:gd name="connsiteY1" fmla="*/ 184728 h 406400"/>
              <a:gd name="connsiteX2" fmla="*/ 0 w 544946"/>
              <a:gd name="connsiteY2" fmla="*/ 406400 h 406400"/>
            </a:gdLst>
            <a:ahLst/>
            <a:cxnLst>
              <a:cxn ang="0">
                <a:pos x="connsiteX0" y="connsiteY0"/>
              </a:cxn>
              <a:cxn ang="0">
                <a:pos x="connsiteX1" y="connsiteY1"/>
              </a:cxn>
              <a:cxn ang="0">
                <a:pos x="connsiteX2" y="connsiteY2"/>
              </a:cxn>
            </a:cxnLst>
            <a:rect l="l" t="t" r="r" b="b"/>
            <a:pathLst>
              <a:path w="544946" h="406400">
                <a:moveTo>
                  <a:pt x="544946" y="0"/>
                </a:moveTo>
                <a:cubicBezTo>
                  <a:pt x="470285" y="58497"/>
                  <a:pt x="395624" y="116995"/>
                  <a:pt x="304800" y="184728"/>
                </a:cubicBezTo>
                <a:cubicBezTo>
                  <a:pt x="213976" y="252461"/>
                  <a:pt x="106988" y="329430"/>
                  <a:pt x="0" y="406400"/>
                </a:cubicBezTo>
              </a:path>
            </a:pathLst>
          </a:custGeom>
          <a:noFill/>
          <a:ln w="38100">
            <a:solidFill>
              <a:srgbClr val="D194A9"/>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Line">
            <a:extLst>
              <a:ext uri="{FF2B5EF4-FFF2-40B4-BE49-F238E27FC236}">
                <a16:creationId xmlns:a16="http://schemas.microsoft.com/office/drawing/2014/main" id="{ECB67647-8FCB-D8FC-5B4C-9F170CA071B5}"/>
              </a:ext>
            </a:extLst>
          </p:cNvPr>
          <p:cNvSpPr/>
          <p:nvPr/>
        </p:nvSpPr>
        <p:spPr>
          <a:xfrm>
            <a:off x="9063960" y="5625274"/>
            <a:ext cx="143229" cy="378362"/>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2" name="TextBox 81">
            <a:extLst>
              <a:ext uri="{FF2B5EF4-FFF2-40B4-BE49-F238E27FC236}">
                <a16:creationId xmlns:a16="http://schemas.microsoft.com/office/drawing/2014/main" id="{F132CC28-404E-6770-903E-C1B05C1CA93B}"/>
              </a:ext>
            </a:extLst>
          </p:cNvPr>
          <p:cNvSpPr txBox="1"/>
          <p:nvPr/>
        </p:nvSpPr>
        <p:spPr>
          <a:xfrm>
            <a:off x="8682516" y="5621260"/>
            <a:ext cx="370614" cy="276999"/>
          </a:xfrm>
          <a:prstGeom prst="rect">
            <a:avLst/>
          </a:prstGeom>
          <a:noFill/>
        </p:spPr>
        <p:txBody>
          <a:bodyPr wrap="none" rtlCol="0">
            <a:spAutoFit/>
          </a:bodyPr>
          <a:lstStyle/>
          <a:p>
            <a:r>
              <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83" name="Line">
            <a:extLst>
              <a:ext uri="{FF2B5EF4-FFF2-40B4-BE49-F238E27FC236}">
                <a16:creationId xmlns:a16="http://schemas.microsoft.com/office/drawing/2014/main" id="{E7F4A8B6-F55D-394D-B369-271773152DAA}"/>
              </a:ext>
            </a:extLst>
          </p:cNvPr>
          <p:cNvSpPr/>
          <p:nvPr/>
        </p:nvSpPr>
        <p:spPr>
          <a:xfrm flipH="1">
            <a:off x="9292485" y="5636307"/>
            <a:ext cx="27213" cy="314360"/>
          </a:xfrm>
          <a:prstGeom prst="line">
            <a:avLst/>
          </a:prstGeom>
          <a:noFill/>
          <a:ln w="381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84" name="TextBox 83">
            <a:extLst>
              <a:ext uri="{FF2B5EF4-FFF2-40B4-BE49-F238E27FC236}">
                <a16:creationId xmlns:a16="http://schemas.microsoft.com/office/drawing/2014/main" id="{7E706286-3A6C-827F-D80A-C84B7B2A4613}"/>
              </a:ext>
            </a:extLst>
          </p:cNvPr>
          <p:cNvSpPr txBox="1"/>
          <p:nvPr/>
        </p:nvSpPr>
        <p:spPr>
          <a:xfrm>
            <a:off x="9319698" y="5523437"/>
            <a:ext cx="463588" cy="276999"/>
          </a:xfrm>
          <a:prstGeom prst="rect">
            <a:avLst/>
          </a:prstGeom>
          <a:noFill/>
        </p:spPr>
        <p:txBody>
          <a:bodyPr wrap="none" rtlCol="0">
            <a:spAutoFit/>
          </a:bodyPr>
          <a:lstStyle/>
          <a:p>
            <a:r>
              <a:rPr lang="en-US" sz="1200" dirty="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endParaRPr>
          </a:p>
        </p:txBody>
      </p:sp>
      <p:sp>
        <p:nvSpPr>
          <p:cNvPr id="86" name="Line">
            <a:extLst>
              <a:ext uri="{FF2B5EF4-FFF2-40B4-BE49-F238E27FC236}">
                <a16:creationId xmlns:a16="http://schemas.microsoft.com/office/drawing/2014/main" id="{54A33F39-5D54-B95B-BDED-3318462553F2}"/>
              </a:ext>
            </a:extLst>
          </p:cNvPr>
          <p:cNvSpPr/>
          <p:nvPr/>
        </p:nvSpPr>
        <p:spPr>
          <a:xfrm flipH="1">
            <a:off x="9061250" y="2197671"/>
            <a:ext cx="159807" cy="301171"/>
          </a:xfrm>
          <a:prstGeom prst="line">
            <a:avLst/>
          </a:prstGeom>
          <a:noFill/>
          <a:ln w="381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dirty="0">
              <a:solidFill>
                <a:srgbClr val="000000"/>
              </a:solidFill>
              <a:latin typeface="Helvetica Neue"/>
              <a:ea typeface="Helvetica Neue"/>
              <a:cs typeface="Helvetica Neue"/>
              <a:sym typeface="Helvetica Neue"/>
            </a:endParaRPr>
          </a:p>
        </p:txBody>
      </p:sp>
      <p:sp>
        <p:nvSpPr>
          <p:cNvPr id="87" name="TextBox 86">
            <a:extLst>
              <a:ext uri="{FF2B5EF4-FFF2-40B4-BE49-F238E27FC236}">
                <a16:creationId xmlns:a16="http://schemas.microsoft.com/office/drawing/2014/main" id="{0945B66F-AF6E-AFEC-0B3D-992B9BCB7C48}"/>
              </a:ext>
            </a:extLst>
          </p:cNvPr>
          <p:cNvSpPr txBox="1"/>
          <p:nvPr/>
        </p:nvSpPr>
        <p:spPr>
          <a:xfrm>
            <a:off x="8735772" y="2103693"/>
            <a:ext cx="370614" cy="276999"/>
          </a:xfrm>
          <a:prstGeom prst="rect">
            <a:avLst/>
          </a:prstGeom>
          <a:noFill/>
        </p:spPr>
        <p:txBody>
          <a:bodyPr wrap="none" rtlCol="0">
            <a:spAutoFit/>
          </a:bodyPr>
          <a:lstStyle/>
          <a:p>
            <a:r>
              <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rPr>
              <a:t>po</a:t>
            </a:r>
          </a:p>
        </p:txBody>
      </p:sp>
      <p:sp>
        <p:nvSpPr>
          <p:cNvPr id="88" name="TextBox 87">
            <a:extLst>
              <a:ext uri="{FF2B5EF4-FFF2-40B4-BE49-F238E27FC236}">
                <a16:creationId xmlns:a16="http://schemas.microsoft.com/office/drawing/2014/main" id="{C4DEE360-D74D-DB7D-4DA8-10D548F17C73}"/>
              </a:ext>
            </a:extLst>
          </p:cNvPr>
          <p:cNvSpPr txBox="1"/>
          <p:nvPr/>
        </p:nvSpPr>
        <p:spPr>
          <a:xfrm>
            <a:off x="9469783" y="2119213"/>
            <a:ext cx="463588" cy="276999"/>
          </a:xfrm>
          <a:prstGeom prst="rect">
            <a:avLst/>
          </a:prstGeom>
          <a:noFill/>
        </p:spPr>
        <p:txBody>
          <a:bodyPr wrap="none" rtlCol="0">
            <a:spAutoFit/>
          </a:bodyPr>
          <a:lstStyle/>
          <a:p>
            <a:r>
              <a:rPr lang="en-US" sz="1200" dirty="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lang="en-US" sz="1200" dirty="0">
              <a:solidFill>
                <a:schemeClr val="accent3"/>
              </a:solidFill>
              <a:latin typeface="Menlo" panose="020B0609030804020204" pitchFamily="49" charset="0"/>
              <a:ea typeface="Menlo" panose="020B0609030804020204" pitchFamily="49" charset="0"/>
              <a:cs typeface="Menlo" panose="020B0609030804020204" pitchFamily="49" charset="0"/>
            </a:endParaRPr>
          </a:p>
        </p:txBody>
      </p:sp>
      <p:sp>
        <p:nvSpPr>
          <p:cNvPr id="89" name="Line">
            <a:extLst>
              <a:ext uri="{FF2B5EF4-FFF2-40B4-BE49-F238E27FC236}">
                <a16:creationId xmlns:a16="http://schemas.microsoft.com/office/drawing/2014/main" id="{3738D87C-C949-A4B8-C74B-495BFEC181AF}"/>
              </a:ext>
            </a:extLst>
          </p:cNvPr>
          <p:cNvSpPr/>
          <p:nvPr/>
        </p:nvSpPr>
        <p:spPr>
          <a:xfrm>
            <a:off x="9337083" y="2197670"/>
            <a:ext cx="204457" cy="301171"/>
          </a:xfrm>
          <a:prstGeom prst="line">
            <a:avLst/>
          </a:prstGeom>
          <a:noFill/>
          <a:ln w="38100" cap="flat">
            <a:solidFill>
              <a:srgbClr val="FF7E7A"/>
            </a:solidFill>
            <a:prstDash val="solid"/>
            <a:miter lim="400000"/>
            <a:tailEnd type="triangle" w="med" len="med"/>
          </a:ln>
          <a:effectLst/>
        </p:spPr>
        <p:txBody>
          <a:bodyPr wrap="square" lIns="25400" tIns="25400" rIns="25400" bIns="25400" numCol="1" anchor="ctr">
            <a:noAutofit/>
          </a:bodyPr>
          <a:lstStyle/>
          <a:p>
            <a:pPr algn="ctr" defTabSz="412750" hangingPunct="0"/>
            <a:endParaRPr sz="1200" kern="0">
              <a:solidFill>
                <a:srgbClr val="000000"/>
              </a:solidFill>
              <a:latin typeface="Menlo" panose="020B0609030804020204" pitchFamily="49" charset="0"/>
              <a:ea typeface="Menlo" panose="020B0609030804020204" pitchFamily="49" charset="0"/>
              <a:cs typeface="Menlo" panose="020B0609030804020204" pitchFamily="49" charset="0"/>
              <a:sym typeface="Helvetica Neue"/>
            </a:endParaRPr>
          </a:p>
        </p:txBody>
      </p:sp>
      <p:sp>
        <p:nvSpPr>
          <p:cNvPr id="2063" name="TextBox 2062">
            <a:extLst>
              <a:ext uri="{FF2B5EF4-FFF2-40B4-BE49-F238E27FC236}">
                <a16:creationId xmlns:a16="http://schemas.microsoft.com/office/drawing/2014/main" id="{760595AC-47AB-A735-B3BE-CE46F1ED8CF5}"/>
              </a:ext>
            </a:extLst>
          </p:cNvPr>
          <p:cNvSpPr txBox="1"/>
          <p:nvPr/>
        </p:nvSpPr>
        <p:spPr>
          <a:xfrm>
            <a:off x="9398996" y="6292587"/>
            <a:ext cx="492443" cy="461665"/>
          </a:xfrm>
          <a:prstGeom prst="rect">
            <a:avLst/>
          </a:prstGeom>
          <a:noFill/>
        </p:spPr>
        <p:txBody>
          <a:bodyPr wrap="none" rtlCol="0">
            <a:spAutoFit/>
          </a:bodyPr>
          <a:lstStyle/>
          <a:p>
            <a:r>
              <a:rPr lang="en-US" sz="2400" dirty="0"/>
              <a:t>😈</a:t>
            </a:r>
          </a:p>
        </p:txBody>
      </p:sp>
      <p:sp>
        <p:nvSpPr>
          <p:cNvPr id="91" name="TextBox 90">
            <a:extLst>
              <a:ext uri="{FF2B5EF4-FFF2-40B4-BE49-F238E27FC236}">
                <a16:creationId xmlns:a16="http://schemas.microsoft.com/office/drawing/2014/main" id="{BEF27263-2D79-6BE6-69AA-28944ADC8CB1}"/>
              </a:ext>
            </a:extLst>
          </p:cNvPr>
          <p:cNvSpPr txBox="1"/>
          <p:nvPr/>
        </p:nvSpPr>
        <p:spPr>
          <a:xfrm>
            <a:off x="10657609" y="3191825"/>
            <a:ext cx="492443" cy="461665"/>
          </a:xfrm>
          <a:prstGeom prst="rect">
            <a:avLst/>
          </a:prstGeom>
          <a:noFill/>
        </p:spPr>
        <p:txBody>
          <a:bodyPr wrap="none" rtlCol="0">
            <a:spAutoFit/>
          </a:bodyPr>
          <a:lstStyle/>
          <a:p>
            <a:r>
              <a:rPr lang="en-US" sz="2400" dirty="0"/>
              <a:t>😇</a:t>
            </a:r>
          </a:p>
        </p:txBody>
      </p:sp>
      <p:sp>
        <p:nvSpPr>
          <p:cNvPr id="92" name="TextBox 91">
            <a:extLst>
              <a:ext uri="{FF2B5EF4-FFF2-40B4-BE49-F238E27FC236}">
                <a16:creationId xmlns:a16="http://schemas.microsoft.com/office/drawing/2014/main" id="{99B294CF-A462-4B67-673A-BB2A5AA31159}"/>
              </a:ext>
            </a:extLst>
          </p:cNvPr>
          <p:cNvSpPr txBox="1"/>
          <p:nvPr/>
        </p:nvSpPr>
        <p:spPr>
          <a:xfrm>
            <a:off x="10117073" y="2452894"/>
            <a:ext cx="492443" cy="461665"/>
          </a:xfrm>
          <a:prstGeom prst="rect">
            <a:avLst/>
          </a:prstGeom>
          <a:noFill/>
        </p:spPr>
        <p:txBody>
          <a:bodyPr wrap="none" rtlCol="0">
            <a:spAutoFit/>
          </a:bodyPr>
          <a:lstStyle/>
          <a:p>
            <a:r>
              <a:rPr lang="en-US" sz="2400" dirty="0"/>
              <a:t>🎯</a:t>
            </a:r>
          </a:p>
        </p:txBody>
      </p:sp>
      <p:sp>
        <p:nvSpPr>
          <p:cNvPr id="2064" name="TextBox 2063">
            <a:extLst>
              <a:ext uri="{FF2B5EF4-FFF2-40B4-BE49-F238E27FC236}">
                <a16:creationId xmlns:a16="http://schemas.microsoft.com/office/drawing/2014/main" id="{BB3CED15-5FEA-7DDE-0461-5E9E8900F7F1}"/>
              </a:ext>
            </a:extLst>
          </p:cNvPr>
          <p:cNvSpPr txBox="1"/>
          <p:nvPr/>
        </p:nvSpPr>
        <p:spPr>
          <a:xfrm>
            <a:off x="4622375" y="6049817"/>
            <a:ext cx="3770776" cy="646331"/>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3 address transmitters – benign</a:t>
            </a:r>
          </a:p>
          <a:p>
            <a:r>
              <a:rPr lang="en-US" b="1" dirty="0">
                <a:highlight>
                  <a:srgbClr val="FFFF00"/>
                </a:highlight>
                <a:latin typeface="Gill Sans" panose="020B0502020104020203" pitchFamily="34" charset="-79"/>
                <a:cs typeface="Gill Sans" panose="020B0502020104020203" pitchFamily="34" charset="-79"/>
              </a:rPr>
              <a:t>1 data transmitter </a:t>
            </a:r>
            <a:r>
              <a:rPr lang="en-US" dirty="0">
                <a:highlight>
                  <a:srgbClr val="FFFF00"/>
                </a:highlight>
                <a:latin typeface="Gill Sans" panose="020B0502020104020203" pitchFamily="34" charset="-79"/>
                <a:cs typeface="Gill Sans" panose="020B0502020104020203" pitchFamily="34" charset="-79"/>
              </a:rPr>
              <a:t>– </a:t>
            </a:r>
            <a:r>
              <a:rPr lang="en-US" u="sng" dirty="0">
                <a:highlight>
                  <a:srgbClr val="FFFF00"/>
                </a:highlight>
                <a:latin typeface="Gill Sans" panose="020B0502020104020203" pitchFamily="34" charset="-79"/>
                <a:cs typeface="Gill Sans" panose="020B0502020104020203" pitchFamily="34" charset="-79"/>
              </a:rPr>
              <a:t>leaks secret!</a:t>
            </a:r>
          </a:p>
        </p:txBody>
      </p:sp>
      <p:sp>
        <p:nvSpPr>
          <p:cNvPr id="2068" name="Slide Number Placeholder 2067">
            <a:extLst>
              <a:ext uri="{FF2B5EF4-FFF2-40B4-BE49-F238E27FC236}">
                <a16:creationId xmlns:a16="http://schemas.microsoft.com/office/drawing/2014/main" id="{86697B91-521D-0F9B-F8D7-78EB1106B3CD}"/>
              </a:ext>
            </a:extLst>
          </p:cNvPr>
          <p:cNvSpPr>
            <a:spLocks noGrp="1"/>
          </p:cNvSpPr>
          <p:nvPr>
            <p:ph type="sldNum" sz="quarter" idx="12"/>
          </p:nvPr>
        </p:nvSpPr>
        <p:spPr/>
        <p:txBody>
          <a:bodyPr/>
          <a:lstStyle/>
          <a:p>
            <a:fld id="{C4525E55-99CE-D54F-9679-4F00051112D4}" type="slidenum">
              <a:rPr lang="en-US" smtClean="0"/>
              <a:t>34</a:t>
            </a:fld>
            <a:endParaRPr lang="en-US" dirty="0"/>
          </a:p>
        </p:txBody>
      </p:sp>
    </p:spTree>
    <p:extLst>
      <p:ext uri="{BB962C8B-B14F-4D97-AF65-F5344CB8AC3E}">
        <p14:creationId xmlns:p14="http://schemas.microsoft.com/office/powerpoint/2010/main" val="109250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724E-D5DB-24A2-DFB4-834043190636}"/>
              </a:ext>
            </a:extLst>
          </p:cNvPr>
          <p:cNvSpPr>
            <a:spLocks noGrp="1"/>
          </p:cNvSpPr>
          <p:nvPr>
            <p:ph type="title"/>
          </p:nvPr>
        </p:nvSpPr>
        <p:spPr/>
        <p:txBody>
          <a:bodyPr>
            <a:normAutofit/>
          </a:bodyPr>
          <a:lstStyle/>
          <a:p>
            <a:r>
              <a:rPr lang="en-US" sz="3600" dirty="0"/>
              <a:t>Modeling Other Optimizations with LCMs</a:t>
            </a:r>
          </a:p>
        </p:txBody>
      </p:sp>
      <p:sp>
        <p:nvSpPr>
          <p:cNvPr id="3" name="Content Placeholder 2">
            <a:extLst>
              <a:ext uri="{FF2B5EF4-FFF2-40B4-BE49-F238E27FC236}">
                <a16:creationId xmlns:a16="http://schemas.microsoft.com/office/drawing/2014/main" id="{5D98926A-FF08-185D-023F-00858A023920}"/>
              </a:ext>
            </a:extLst>
          </p:cNvPr>
          <p:cNvSpPr>
            <a:spLocks noGrp="1"/>
          </p:cNvSpPr>
          <p:nvPr>
            <p:ph idx="1"/>
          </p:nvPr>
        </p:nvSpPr>
        <p:spPr>
          <a:xfrm>
            <a:off x="838200" y="1557495"/>
            <a:ext cx="5802086" cy="4935380"/>
          </a:xfrm>
        </p:spPr>
        <p:txBody>
          <a:bodyPr>
            <a:normAutofit fontScale="92500" lnSpcReduction="10000"/>
          </a:bodyPr>
          <a:lstStyle/>
          <a:p>
            <a:r>
              <a:rPr lang="en-US" dirty="0"/>
              <a:t>Microarchitectural control-flow</a:t>
            </a:r>
          </a:p>
          <a:p>
            <a:pPr lvl="1"/>
            <a:r>
              <a:rPr lang="en-US" dirty="0"/>
              <a:t>Speculative store bypass (Spectre v4)</a:t>
            </a:r>
          </a:p>
          <a:p>
            <a:pPr lvl="1"/>
            <a:r>
              <a:rPr lang="en-US" dirty="0"/>
              <a:t>Indirect branch prediction (Spectre v2)</a:t>
            </a:r>
          </a:p>
          <a:p>
            <a:pPr lvl="1"/>
            <a:r>
              <a:rPr lang="en-US" dirty="0"/>
              <a:t>Predictive store forwarding (Spectre PSF)</a:t>
            </a:r>
          </a:p>
          <a:p>
            <a:r>
              <a:rPr lang="en-US" dirty="0"/>
              <a:t>Microarchitectural data-flow</a:t>
            </a:r>
          </a:p>
          <a:p>
            <a:pPr lvl="1"/>
            <a:r>
              <a:rPr lang="en-US" dirty="0"/>
              <a:t>Prefetching</a:t>
            </a:r>
          </a:p>
          <a:p>
            <a:pPr lvl="2"/>
            <a:r>
              <a:rPr lang="en-US" dirty="0"/>
              <a:t>Indirect Memory Prefetcher [Yu+ MICRO’15]</a:t>
            </a:r>
          </a:p>
          <a:p>
            <a:pPr lvl="1"/>
            <a:r>
              <a:rPr lang="en-US" dirty="0"/>
              <a:t>Branch predictor </a:t>
            </a:r>
          </a:p>
          <a:p>
            <a:pPr lvl="2"/>
            <a:r>
              <a:rPr lang="en-US" dirty="0"/>
              <a:t>Pattern History Table [</a:t>
            </a:r>
            <a:r>
              <a:rPr lang="en-US" dirty="0" err="1"/>
              <a:t>Evtyushkin</a:t>
            </a:r>
            <a:r>
              <a:rPr lang="en-US" dirty="0"/>
              <a:t>+ ASPLOS’18]</a:t>
            </a:r>
          </a:p>
          <a:p>
            <a:pPr lvl="2"/>
            <a:r>
              <a:rPr lang="en-US" dirty="0"/>
              <a:t>Branch Target Buffer</a:t>
            </a:r>
          </a:p>
          <a:p>
            <a:pPr lvl="1"/>
            <a:r>
              <a:rPr lang="en-US" dirty="0"/>
              <a:t>Micro-op cache [Ren+ ISCA’21]</a:t>
            </a:r>
          </a:p>
          <a:p>
            <a:pPr lvl="1"/>
            <a:r>
              <a:rPr lang="en-US" dirty="0"/>
              <a:t>Port contention </a:t>
            </a:r>
          </a:p>
          <a:p>
            <a:pPr lvl="2"/>
            <a:r>
              <a:rPr lang="en-US" dirty="0"/>
              <a:t>AVX</a:t>
            </a:r>
          </a:p>
          <a:p>
            <a:pPr lvl="1"/>
            <a:r>
              <a:rPr lang="en-US" dirty="0"/>
              <a:t>Silent stores [</a:t>
            </a:r>
            <a:r>
              <a:rPr lang="en-US" dirty="0" err="1"/>
              <a:t>Lepak</a:t>
            </a:r>
            <a:r>
              <a:rPr lang="en-US" dirty="0"/>
              <a:t>+ ISCA’00]</a:t>
            </a:r>
          </a:p>
        </p:txBody>
      </p:sp>
      <p:pic>
        <p:nvPicPr>
          <p:cNvPr id="5" name="Picture 4">
            <a:extLst>
              <a:ext uri="{FF2B5EF4-FFF2-40B4-BE49-F238E27FC236}">
                <a16:creationId xmlns:a16="http://schemas.microsoft.com/office/drawing/2014/main" id="{54383E40-8461-D425-AD4F-88CBE34C3479}"/>
              </a:ext>
            </a:extLst>
          </p:cNvPr>
          <p:cNvPicPr>
            <a:picLocks noChangeAspect="1"/>
          </p:cNvPicPr>
          <p:nvPr/>
        </p:nvPicPr>
        <p:blipFill rotWithShape="1">
          <a:blip r:embed="rId3"/>
          <a:srcRect l="9028" t="9361" r="7523" b="2942"/>
          <a:stretch/>
        </p:blipFill>
        <p:spPr>
          <a:xfrm>
            <a:off x="9264373" y="1795492"/>
            <a:ext cx="2394857" cy="2122715"/>
          </a:xfrm>
          <a:prstGeom prst="rect">
            <a:avLst/>
          </a:prstGeom>
        </p:spPr>
      </p:pic>
      <p:sp>
        <p:nvSpPr>
          <p:cNvPr id="8" name="TextBox 7">
            <a:extLst>
              <a:ext uri="{FF2B5EF4-FFF2-40B4-BE49-F238E27FC236}">
                <a16:creationId xmlns:a16="http://schemas.microsoft.com/office/drawing/2014/main" id="{59E142FC-FF8B-3604-BD47-85DF23EF4856}"/>
              </a:ext>
            </a:extLst>
          </p:cNvPr>
          <p:cNvSpPr txBox="1"/>
          <p:nvPr/>
        </p:nvSpPr>
        <p:spPr>
          <a:xfrm>
            <a:off x="9805511" y="1426160"/>
            <a:ext cx="1266885"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Silent Store</a:t>
            </a:r>
          </a:p>
        </p:txBody>
      </p:sp>
      <p:sp>
        <p:nvSpPr>
          <p:cNvPr id="9" name="TextBox 8">
            <a:extLst>
              <a:ext uri="{FF2B5EF4-FFF2-40B4-BE49-F238E27FC236}">
                <a16:creationId xmlns:a16="http://schemas.microsoft.com/office/drawing/2014/main" id="{BAD2D7D4-7180-69AC-B5A3-CAB815E2C4DB}"/>
              </a:ext>
            </a:extLst>
          </p:cNvPr>
          <p:cNvSpPr txBox="1"/>
          <p:nvPr/>
        </p:nvSpPr>
        <p:spPr>
          <a:xfrm>
            <a:off x="7279087" y="1887641"/>
            <a:ext cx="1172309"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Spectre v4</a:t>
            </a:r>
          </a:p>
        </p:txBody>
      </p:sp>
      <p:pic>
        <p:nvPicPr>
          <p:cNvPr id="11" name="Picture 10" descr="Diagram&#10;&#10;Description automatically generated">
            <a:extLst>
              <a:ext uri="{FF2B5EF4-FFF2-40B4-BE49-F238E27FC236}">
                <a16:creationId xmlns:a16="http://schemas.microsoft.com/office/drawing/2014/main" id="{B91708BB-17FD-2A52-3611-77DBC60A9D73}"/>
              </a:ext>
            </a:extLst>
          </p:cNvPr>
          <p:cNvPicPr>
            <a:picLocks noChangeAspect="1"/>
          </p:cNvPicPr>
          <p:nvPr/>
        </p:nvPicPr>
        <p:blipFill rotWithShape="1">
          <a:blip r:embed="rId4"/>
          <a:srcRect l="3416" t="1112" r="3846" b="2179"/>
          <a:stretch/>
        </p:blipFill>
        <p:spPr>
          <a:xfrm>
            <a:off x="6726620" y="2303916"/>
            <a:ext cx="2394857" cy="3575730"/>
          </a:xfrm>
          <a:prstGeom prst="rect">
            <a:avLst/>
          </a:prstGeom>
        </p:spPr>
      </p:pic>
      <p:pic>
        <p:nvPicPr>
          <p:cNvPr id="15" name="Picture 14" descr="Diagram&#10;&#10;Description automatically generated">
            <a:extLst>
              <a:ext uri="{FF2B5EF4-FFF2-40B4-BE49-F238E27FC236}">
                <a16:creationId xmlns:a16="http://schemas.microsoft.com/office/drawing/2014/main" id="{CE763701-6F27-C896-F5F4-15F6253F59E6}"/>
              </a:ext>
            </a:extLst>
          </p:cNvPr>
          <p:cNvPicPr>
            <a:picLocks noChangeAspect="1"/>
          </p:cNvPicPr>
          <p:nvPr/>
        </p:nvPicPr>
        <p:blipFill rotWithShape="1">
          <a:blip r:embed="rId5"/>
          <a:srcRect l="8372" t="5817" r="4965" b="2669"/>
          <a:stretch/>
        </p:blipFill>
        <p:spPr>
          <a:xfrm>
            <a:off x="9569174" y="4354282"/>
            <a:ext cx="1915886" cy="2394858"/>
          </a:xfrm>
          <a:prstGeom prst="rect">
            <a:avLst/>
          </a:prstGeom>
        </p:spPr>
      </p:pic>
      <p:sp>
        <p:nvSpPr>
          <p:cNvPr id="16" name="TextBox 15">
            <a:extLst>
              <a:ext uri="{FF2B5EF4-FFF2-40B4-BE49-F238E27FC236}">
                <a16:creationId xmlns:a16="http://schemas.microsoft.com/office/drawing/2014/main" id="{2E9113AA-6719-17C5-B337-0D925B6345EB}"/>
              </a:ext>
            </a:extLst>
          </p:cNvPr>
          <p:cNvSpPr txBox="1"/>
          <p:nvPr/>
        </p:nvSpPr>
        <p:spPr>
          <a:xfrm>
            <a:off x="9236529" y="4039378"/>
            <a:ext cx="2799356"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Indirect Memory Prefetcher</a:t>
            </a:r>
          </a:p>
        </p:txBody>
      </p:sp>
      <p:sp>
        <p:nvSpPr>
          <p:cNvPr id="17" name="Slide Number Placeholder 16">
            <a:extLst>
              <a:ext uri="{FF2B5EF4-FFF2-40B4-BE49-F238E27FC236}">
                <a16:creationId xmlns:a16="http://schemas.microsoft.com/office/drawing/2014/main" id="{FB4FD556-CC51-28EB-3E60-0A59AE68F811}"/>
              </a:ext>
            </a:extLst>
          </p:cNvPr>
          <p:cNvSpPr>
            <a:spLocks noGrp="1"/>
          </p:cNvSpPr>
          <p:nvPr>
            <p:ph type="sldNum" sz="quarter" idx="12"/>
          </p:nvPr>
        </p:nvSpPr>
        <p:spPr/>
        <p:txBody>
          <a:bodyPr/>
          <a:lstStyle/>
          <a:p>
            <a:fld id="{C4525E55-99CE-D54F-9679-4F00051112D4}" type="slidenum">
              <a:rPr lang="en-US" smtClean="0"/>
              <a:t>35</a:t>
            </a:fld>
            <a:endParaRPr lang="en-US"/>
          </a:p>
        </p:txBody>
      </p:sp>
    </p:spTree>
    <p:extLst>
      <p:ext uri="{BB962C8B-B14F-4D97-AF65-F5344CB8AC3E}">
        <p14:creationId xmlns:p14="http://schemas.microsoft.com/office/powerpoint/2010/main" val="4083783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9C61-C910-0B8A-BB36-D4A5CA84A9B7}"/>
              </a:ext>
            </a:extLst>
          </p:cNvPr>
          <p:cNvSpPr>
            <a:spLocks noGrp="1"/>
          </p:cNvSpPr>
          <p:nvPr>
            <p:ph type="title"/>
          </p:nvPr>
        </p:nvSpPr>
        <p:spPr/>
        <p:txBody>
          <a:bodyPr/>
          <a:lstStyle/>
          <a:p>
            <a:r>
              <a:rPr lang="en-US" dirty="0"/>
              <a:t>Clou Results</a:t>
            </a:r>
          </a:p>
        </p:txBody>
      </p:sp>
      <p:grpSp>
        <p:nvGrpSpPr>
          <p:cNvPr id="10" name="Group 9">
            <a:extLst>
              <a:ext uri="{FF2B5EF4-FFF2-40B4-BE49-F238E27FC236}">
                <a16:creationId xmlns:a16="http://schemas.microsoft.com/office/drawing/2014/main" id="{0F9C048F-C640-FB3D-474F-212D06C68124}"/>
              </a:ext>
            </a:extLst>
          </p:cNvPr>
          <p:cNvGrpSpPr/>
          <p:nvPr/>
        </p:nvGrpSpPr>
        <p:grpSpPr>
          <a:xfrm>
            <a:off x="541803" y="1552126"/>
            <a:ext cx="4384602" cy="4499461"/>
            <a:chOff x="426883" y="2699569"/>
            <a:chExt cx="3832885" cy="3933290"/>
          </a:xfrm>
        </p:grpSpPr>
        <p:pic>
          <p:nvPicPr>
            <p:cNvPr id="8" name="Picture 7" descr="Table&#10;&#10;Description automatically generated">
              <a:extLst>
                <a:ext uri="{FF2B5EF4-FFF2-40B4-BE49-F238E27FC236}">
                  <a16:creationId xmlns:a16="http://schemas.microsoft.com/office/drawing/2014/main" id="{BCB5518A-2418-5B8F-D6B3-55E7E6873C79}"/>
                </a:ext>
              </a:extLst>
            </p:cNvPr>
            <p:cNvPicPr>
              <a:picLocks noChangeAspect="1"/>
            </p:cNvPicPr>
            <p:nvPr/>
          </p:nvPicPr>
          <p:blipFill rotWithShape="1">
            <a:blip r:embed="rId3"/>
            <a:srcRect b="93287"/>
            <a:stretch/>
          </p:blipFill>
          <p:spPr>
            <a:xfrm>
              <a:off x="426883" y="2699569"/>
              <a:ext cx="3832884" cy="434734"/>
            </a:xfrm>
            <a:prstGeom prst="rect">
              <a:avLst/>
            </a:prstGeom>
          </p:spPr>
        </p:pic>
        <p:pic>
          <p:nvPicPr>
            <p:cNvPr id="9" name="Picture 8" descr="Table&#10;&#10;Description automatically generated">
              <a:extLst>
                <a:ext uri="{FF2B5EF4-FFF2-40B4-BE49-F238E27FC236}">
                  <a16:creationId xmlns:a16="http://schemas.microsoft.com/office/drawing/2014/main" id="{0AB4C4DA-6F3E-AAED-1B48-EDA6E720AF04}"/>
                </a:ext>
              </a:extLst>
            </p:cNvPr>
            <p:cNvPicPr>
              <a:picLocks noChangeAspect="1"/>
            </p:cNvPicPr>
            <p:nvPr/>
          </p:nvPicPr>
          <p:blipFill rotWithShape="1">
            <a:blip r:embed="rId3"/>
            <a:srcRect t="47859" b="-2081"/>
            <a:stretch/>
          </p:blipFill>
          <p:spPr>
            <a:xfrm>
              <a:off x="426884" y="3121471"/>
              <a:ext cx="3832884" cy="3511388"/>
            </a:xfrm>
            <a:prstGeom prst="rect">
              <a:avLst/>
            </a:prstGeom>
          </p:spPr>
        </p:pic>
      </p:grpSp>
      <p:sp>
        <p:nvSpPr>
          <p:cNvPr id="11" name="TextBox 10">
            <a:extLst>
              <a:ext uri="{FF2B5EF4-FFF2-40B4-BE49-F238E27FC236}">
                <a16:creationId xmlns:a16="http://schemas.microsoft.com/office/drawing/2014/main" id="{A636D84B-D7A0-46B8-4CBC-F25C545D8991}"/>
              </a:ext>
            </a:extLst>
          </p:cNvPr>
          <p:cNvSpPr txBox="1"/>
          <p:nvPr/>
        </p:nvSpPr>
        <p:spPr>
          <a:xfrm>
            <a:off x="5868753" y="4562989"/>
            <a:ext cx="6246151" cy="646331"/>
          </a:xfrm>
          <a:prstGeom prst="rect">
            <a:avLst/>
          </a:prstGeom>
          <a:noFill/>
        </p:spPr>
        <p:txBody>
          <a:bodyPr wrap="square" rtlCol="0">
            <a:spAutoFit/>
          </a:bodyPr>
          <a:lstStyle/>
          <a:p>
            <a:r>
              <a:rPr lang="en-US" dirty="0">
                <a:latin typeface="Gill Sans" panose="020B0502020104020203" pitchFamily="34" charset="-79"/>
                <a:cs typeface="Gill Sans" panose="020B0502020104020203" pitchFamily="34" charset="-79"/>
              </a:rPr>
              <a:t>Serial CPU runtime vs. function size for Clou’s </a:t>
            </a:r>
            <a:r>
              <a:rPr lang="en-US" dirty="0" err="1">
                <a:latin typeface="Gill Sans" panose="020B0502020104020203" pitchFamily="34" charset="-79"/>
                <a:ea typeface="Roboto Mono" pitchFamily="49" charset="0"/>
                <a:cs typeface="Gill Sans" panose="020B0502020104020203" pitchFamily="34" charset="-79"/>
              </a:rPr>
              <a:t>libsodium</a:t>
            </a:r>
            <a:r>
              <a:rPr lang="en-US" dirty="0">
                <a:latin typeface="Gill Sans" panose="020B0502020104020203" pitchFamily="34" charset="-79"/>
                <a:cs typeface="Gill Sans" panose="020B0502020104020203" pitchFamily="34" charset="-79"/>
              </a:rPr>
              <a:t> analysis (no functions time out)</a:t>
            </a:r>
          </a:p>
        </p:txBody>
      </p:sp>
      <p:sp>
        <p:nvSpPr>
          <p:cNvPr id="12" name="Slide Number Placeholder 11">
            <a:extLst>
              <a:ext uri="{FF2B5EF4-FFF2-40B4-BE49-F238E27FC236}">
                <a16:creationId xmlns:a16="http://schemas.microsoft.com/office/drawing/2014/main" id="{F15BC472-D8CC-5457-47A8-EDE10C11E8C7}"/>
              </a:ext>
            </a:extLst>
          </p:cNvPr>
          <p:cNvSpPr>
            <a:spLocks noGrp="1"/>
          </p:cNvSpPr>
          <p:nvPr>
            <p:ph type="sldNum" sz="quarter" idx="12"/>
          </p:nvPr>
        </p:nvSpPr>
        <p:spPr/>
        <p:txBody>
          <a:bodyPr/>
          <a:lstStyle/>
          <a:p>
            <a:fld id="{C4525E55-99CE-D54F-9679-4F00051112D4}" type="slidenum">
              <a:rPr lang="en-US" smtClean="0"/>
              <a:t>36</a:t>
            </a:fld>
            <a:endParaRPr lang="en-US"/>
          </a:p>
        </p:txBody>
      </p:sp>
      <p:pic>
        <p:nvPicPr>
          <p:cNvPr id="4" name="Picture 3">
            <a:extLst>
              <a:ext uri="{FF2B5EF4-FFF2-40B4-BE49-F238E27FC236}">
                <a16:creationId xmlns:a16="http://schemas.microsoft.com/office/drawing/2014/main" id="{4D5199F8-CB19-0290-C86A-4F7E4794B577}"/>
              </a:ext>
            </a:extLst>
          </p:cNvPr>
          <p:cNvPicPr>
            <a:picLocks noChangeAspect="1"/>
          </p:cNvPicPr>
          <p:nvPr/>
        </p:nvPicPr>
        <p:blipFill rotWithShape="1">
          <a:blip r:embed="rId4"/>
          <a:srcRect l="2155" t="5285" r="3522" b="2409"/>
          <a:stretch/>
        </p:blipFill>
        <p:spPr>
          <a:xfrm>
            <a:off x="5530751" y="2195844"/>
            <a:ext cx="6119446" cy="2291024"/>
          </a:xfrm>
          <a:prstGeom prst="rect">
            <a:avLst/>
          </a:prstGeom>
        </p:spPr>
      </p:pic>
      <p:sp>
        <p:nvSpPr>
          <p:cNvPr id="13" name="TextBox 12">
            <a:extLst>
              <a:ext uri="{FF2B5EF4-FFF2-40B4-BE49-F238E27FC236}">
                <a16:creationId xmlns:a16="http://schemas.microsoft.com/office/drawing/2014/main" id="{83B7263D-2CED-4C70-5C39-4BD7801135AC}"/>
              </a:ext>
            </a:extLst>
          </p:cNvPr>
          <p:cNvSpPr txBox="1"/>
          <p:nvPr/>
        </p:nvSpPr>
        <p:spPr>
          <a:xfrm>
            <a:off x="835916" y="6033184"/>
            <a:ext cx="3796374" cy="646331"/>
          </a:xfrm>
          <a:prstGeom prst="rect">
            <a:avLst/>
          </a:prstGeom>
          <a:noFill/>
        </p:spPr>
        <p:txBody>
          <a:bodyPr wrap="square" rtlCol="0">
            <a:spAutoFit/>
          </a:bodyPr>
          <a:lstStyle/>
          <a:p>
            <a:r>
              <a:rPr lang="en-US" dirty="0">
                <a:latin typeface="Gill Sans" panose="020B0502020104020203" pitchFamily="34" charset="-79"/>
                <a:cs typeface="Gill Sans" panose="020B0502020104020203" pitchFamily="34" charset="-79"/>
              </a:rPr>
              <a:t>Clou’s performance on various crypto benchmarks and libraries</a:t>
            </a:r>
          </a:p>
        </p:txBody>
      </p:sp>
    </p:spTree>
    <p:extLst>
      <p:ext uri="{BB962C8B-B14F-4D97-AF65-F5344CB8AC3E}">
        <p14:creationId xmlns:p14="http://schemas.microsoft.com/office/powerpoint/2010/main" val="1621744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0C79-28A7-44D1-5FFC-7CC9B6681F7E}"/>
              </a:ext>
            </a:extLst>
          </p:cNvPr>
          <p:cNvSpPr>
            <a:spLocks noGrp="1"/>
          </p:cNvSpPr>
          <p:nvPr>
            <p:ph type="title"/>
          </p:nvPr>
        </p:nvSpPr>
        <p:spPr/>
        <p:txBody>
          <a:bodyPr/>
          <a:lstStyle/>
          <a:p>
            <a:r>
              <a:rPr lang="en-US"/>
              <a:t>Non-interference</a:t>
            </a:r>
          </a:p>
        </p:txBody>
      </p:sp>
      <p:sp>
        <p:nvSpPr>
          <p:cNvPr id="3" name="Content Placeholder 2">
            <a:extLst>
              <a:ext uri="{FF2B5EF4-FFF2-40B4-BE49-F238E27FC236}">
                <a16:creationId xmlns:a16="http://schemas.microsoft.com/office/drawing/2014/main" id="{7219A7EA-4E34-401F-8A28-A9BD4EBD539F}"/>
              </a:ext>
            </a:extLst>
          </p:cNvPr>
          <p:cNvSpPr>
            <a:spLocks noGrp="1"/>
          </p:cNvSpPr>
          <p:nvPr>
            <p:ph idx="1"/>
          </p:nvPr>
        </p:nvSpPr>
        <p:spPr/>
        <p:txBody>
          <a:bodyPr>
            <a:normAutofit/>
          </a:bodyPr>
          <a:lstStyle/>
          <a:p>
            <a:pPr marL="0" indent="0">
              <a:buNone/>
            </a:pPr>
            <a:r>
              <a:rPr lang="en-US" i="1"/>
              <a:t>Definition 1: Non-interference. </a:t>
            </a:r>
            <a:r>
              <a:rPr lang="en-US"/>
              <a:t>Given a state machine M, and its </a:t>
            </a:r>
            <a:r>
              <a:rPr lang="en-US" b="1"/>
              <a:t>subjects S and S’, </a:t>
            </a:r>
            <a:r>
              <a:rPr lang="en-US"/>
              <a:t>we say that S </a:t>
            </a:r>
            <a:r>
              <a:rPr lang="en-US" b="1"/>
              <a:t>does not interfere </a:t>
            </a:r>
            <a:r>
              <a:rPr lang="en-US"/>
              <a:t>with (or is non-interfering with) S’, if the actions S on M </a:t>
            </a:r>
            <a:r>
              <a:rPr lang="en-US" b="1"/>
              <a:t>do not affect the observations</a:t>
            </a:r>
            <a:r>
              <a:rPr lang="en-US"/>
              <a:t> of S’.</a:t>
            </a:r>
          </a:p>
        </p:txBody>
      </p:sp>
      <p:sp>
        <p:nvSpPr>
          <p:cNvPr id="4" name="ST [x], 0">
            <a:extLst>
              <a:ext uri="{FF2B5EF4-FFF2-40B4-BE49-F238E27FC236}">
                <a16:creationId xmlns:a16="http://schemas.microsoft.com/office/drawing/2014/main" id="{84D9BDE6-DA60-D757-8242-77A06B277231}"/>
              </a:ext>
            </a:extLst>
          </p:cNvPr>
          <p:cNvSpPr/>
          <p:nvPr/>
        </p:nvSpPr>
        <p:spPr>
          <a:xfrm>
            <a:off x="8070367" y="4219408"/>
            <a:ext cx="1263780" cy="28212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bg1">
              <a:lumMod val="95000"/>
            </a:schemeClr>
          </a:solidFill>
          <a:ln w="25400" cap="flat">
            <a:no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ST [x], </a:t>
            </a:r>
            <a:r>
              <a:rPr lang="en-US" sz="1500" kern="0">
                <a:solidFill>
                  <a:srgbClr val="000000"/>
                </a:solidFill>
              </a:rPr>
              <a:t>r2</a:t>
            </a:r>
            <a:endParaRPr sz="1500" kern="0">
              <a:solidFill>
                <a:srgbClr val="000000"/>
              </a:solidFill>
            </a:endParaRPr>
          </a:p>
        </p:txBody>
      </p:sp>
      <p:sp>
        <p:nvSpPr>
          <p:cNvPr id="5" name="LD r1, [x]">
            <a:extLst>
              <a:ext uri="{FF2B5EF4-FFF2-40B4-BE49-F238E27FC236}">
                <a16:creationId xmlns:a16="http://schemas.microsoft.com/office/drawing/2014/main" id="{EA83FB67-A03D-AE24-3B8B-053BA27AB295}"/>
              </a:ext>
            </a:extLst>
          </p:cNvPr>
          <p:cNvSpPr/>
          <p:nvPr/>
        </p:nvSpPr>
        <p:spPr>
          <a:xfrm>
            <a:off x="8070367" y="4861516"/>
            <a:ext cx="1263780" cy="28212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LD r1, [x]</a:t>
            </a:r>
          </a:p>
        </p:txBody>
      </p:sp>
      <p:sp>
        <p:nvSpPr>
          <p:cNvPr id="6" name="Connection Line">
            <a:extLst>
              <a:ext uri="{FF2B5EF4-FFF2-40B4-BE49-F238E27FC236}">
                <a16:creationId xmlns:a16="http://schemas.microsoft.com/office/drawing/2014/main" id="{51715C59-56BB-C3C0-8471-2549FF1CFA98}"/>
              </a:ext>
            </a:extLst>
          </p:cNvPr>
          <p:cNvSpPr/>
          <p:nvPr/>
        </p:nvSpPr>
        <p:spPr>
          <a:xfrm>
            <a:off x="7759886" y="4366516"/>
            <a:ext cx="269992" cy="628676"/>
          </a:xfrm>
          <a:custGeom>
            <a:avLst/>
            <a:gdLst/>
            <a:ahLst/>
            <a:cxnLst>
              <a:cxn ang="0">
                <a:pos x="wd2" y="hd2"/>
              </a:cxn>
              <a:cxn ang="5400000">
                <a:pos x="wd2" y="hd2"/>
              </a:cxn>
              <a:cxn ang="10800000">
                <a:pos x="wd2" y="hd2"/>
              </a:cxn>
              <a:cxn ang="16200000">
                <a:pos x="wd2" y="hd2"/>
              </a:cxn>
            </a:cxnLst>
            <a:rect l="0" t="0" r="r" b="b"/>
            <a:pathLst>
              <a:path w="16200" h="21600" extrusionOk="0">
                <a:moveTo>
                  <a:pt x="16130" y="21600"/>
                </a:moveTo>
                <a:cubicBezTo>
                  <a:pt x="-5400" y="14377"/>
                  <a:pt x="-5377" y="7177"/>
                  <a:pt x="16200" y="0"/>
                </a:cubicBezTo>
              </a:path>
            </a:pathLst>
          </a:custGeom>
          <a:noFill/>
          <a:ln w="50800" cap="flat">
            <a:solidFill>
              <a:schemeClr val="accent6"/>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7" name="...">
            <a:extLst>
              <a:ext uri="{FF2B5EF4-FFF2-40B4-BE49-F238E27FC236}">
                <a16:creationId xmlns:a16="http://schemas.microsoft.com/office/drawing/2014/main" id="{0E303049-C1F8-18F2-89BB-B018CC5702AE}"/>
              </a:ext>
            </a:extLst>
          </p:cNvPr>
          <p:cNvSpPr/>
          <p:nvPr/>
        </p:nvSpPr>
        <p:spPr>
          <a:xfrm>
            <a:off x="8666417" y="4625441"/>
            <a:ext cx="635001" cy="635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a:t>
            </a:r>
          </a:p>
        </p:txBody>
      </p:sp>
      <p:sp>
        <p:nvSpPr>
          <p:cNvPr id="8" name="TextBox 7">
            <a:extLst>
              <a:ext uri="{FF2B5EF4-FFF2-40B4-BE49-F238E27FC236}">
                <a16:creationId xmlns:a16="http://schemas.microsoft.com/office/drawing/2014/main" id="{06026721-1B07-23D0-97A0-DB11BDE189AB}"/>
              </a:ext>
            </a:extLst>
          </p:cNvPr>
          <p:cNvSpPr txBox="1"/>
          <p:nvPr/>
        </p:nvSpPr>
        <p:spPr>
          <a:xfrm>
            <a:off x="7613421" y="5263648"/>
            <a:ext cx="2169786" cy="738664"/>
          </a:xfrm>
          <a:prstGeom prst="rect">
            <a:avLst/>
          </a:prstGeom>
          <a:noFill/>
        </p:spPr>
        <p:txBody>
          <a:bodyPr wrap="square" rtlCol="0">
            <a:spAutoFit/>
          </a:bodyPr>
          <a:lstStyle/>
          <a:p>
            <a:pPr algn="ctr"/>
            <a:r>
              <a:rPr lang="en-US" sz="1400" b="1" kern="0">
                <a:solidFill>
                  <a:srgbClr val="000000"/>
                </a:solidFill>
                <a:latin typeface="Gill Sans" panose="020B0502020104020203" pitchFamily="34" charset="-79"/>
                <a:ea typeface="Helvetica Neue"/>
                <a:cs typeface="Gill Sans" panose="020B0502020104020203" pitchFamily="34" charset="-79"/>
                <a:sym typeface="Helvetica Neue"/>
              </a:rPr>
              <a:t>reads-from (rf)</a:t>
            </a:r>
            <a:b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br>
            <a: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t>relates </a:t>
            </a:r>
            <a:r>
              <a:rPr lang="en-US" sz="1400" kern="0" err="1">
                <a:solidFill>
                  <a:srgbClr val="000000"/>
                </a:solidFill>
                <a:latin typeface="Gill Sans" panose="020B0502020104020203" pitchFamily="34" charset="-79"/>
                <a:ea typeface="Helvetica Neue"/>
                <a:cs typeface="Gill Sans" panose="020B0502020104020203" pitchFamily="34" charset="-79"/>
                <a:sym typeface="Helvetica Neue"/>
              </a:rPr>
              <a:t>store</a:t>
            </a:r>
            <a:r>
              <a:rPr lang="en-US" sz="1400" kern="0" err="1">
                <a:solidFill>
                  <a:srgbClr val="000000"/>
                </a:solidFill>
                <a:latin typeface="Gill Sans" panose="020B0502020104020203" pitchFamily="34" charset="-79"/>
                <a:ea typeface="Helvetica Neue"/>
                <a:cs typeface="Gill Sans" panose="020B0502020104020203" pitchFamily="34" charset="-79"/>
                <a:sym typeface="Wingdings" pitchFamily="2" charset="2"/>
              </a:rPr>
              <a:t>load</a:t>
            </a:r>
            <a: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t> if load reads from store</a:t>
            </a:r>
          </a:p>
        </p:txBody>
      </p:sp>
      <p:sp>
        <p:nvSpPr>
          <p:cNvPr id="9" name="TextBox 8">
            <a:extLst>
              <a:ext uri="{FF2B5EF4-FFF2-40B4-BE49-F238E27FC236}">
                <a16:creationId xmlns:a16="http://schemas.microsoft.com/office/drawing/2014/main" id="{477E7A21-E00E-B0B1-6CCE-043D1CA76D40}"/>
              </a:ext>
            </a:extLst>
          </p:cNvPr>
          <p:cNvSpPr txBox="1"/>
          <p:nvPr/>
        </p:nvSpPr>
        <p:spPr>
          <a:xfrm>
            <a:off x="8319043" y="3590117"/>
            <a:ext cx="758541" cy="646331"/>
          </a:xfrm>
          <a:prstGeom prst="rect">
            <a:avLst/>
          </a:prstGeom>
          <a:noFill/>
        </p:spPr>
        <p:txBody>
          <a:bodyPr wrap="none" rtlCol="0">
            <a:spAutoFit/>
          </a:bodyPr>
          <a:lstStyle/>
          <a:p>
            <a:pPr algn="ctr" defTabSz="412750" hangingPunct="0">
              <a:defRPr>
                <a:latin typeface="Menlo Regular"/>
                <a:ea typeface="Menlo Regular"/>
                <a:cs typeface="Menlo Regular"/>
                <a:sym typeface="Menlo Regular"/>
              </a:defRPr>
            </a:pPr>
            <a:r>
              <a:rPr lang="en-US" b="1" kern="0">
                <a:solidFill>
                  <a:srgbClr val="000000"/>
                </a:solidFill>
                <a:latin typeface="Menlo Regular"/>
                <a:ea typeface="Menlo Regular"/>
                <a:cs typeface="Menlo Regular"/>
                <a:sym typeface="Menlo Regular"/>
              </a:rPr>
              <a:t>x = 0;</a:t>
            </a:r>
          </a:p>
          <a:p>
            <a:pPr algn="ctr" defTabSz="412750" hangingPunct="0">
              <a:defRPr>
                <a:latin typeface="Menlo Regular"/>
                <a:ea typeface="Menlo Regular"/>
                <a:cs typeface="Menlo Regular"/>
                <a:sym typeface="Menlo Regular"/>
              </a:defRPr>
            </a:pPr>
            <a:r>
              <a:rPr lang="en-US" b="1" kern="0">
                <a:solidFill>
                  <a:srgbClr val="000000"/>
                </a:solidFill>
                <a:latin typeface="Menlo Regular"/>
                <a:ea typeface="Menlo Regular"/>
                <a:cs typeface="Menlo Regular"/>
                <a:sym typeface="Menlo Regular"/>
              </a:rPr>
              <a:t>... = x;</a:t>
            </a:r>
          </a:p>
        </p:txBody>
      </p:sp>
      <p:sp>
        <p:nvSpPr>
          <p:cNvPr id="10" name="TextBox 9">
            <a:extLst>
              <a:ext uri="{FF2B5EF4-FFF2-40B4-BE49-F238E27FC236}">
                <a16:creationId xmlns:a16="http://schemas.microsoft.com/office/drawing/2014/main" id="{55E2F01E-867F-E01F-4A3B-7B4399B094A8}"/>
              </a:ext>
            </a:extLst>
          </p:cNvPr>
          <p:cNvSpPr txBox="1"/>
          <p:nvPr/>
        </p:nvSpPr>
        <p:spPr>
          <a:xfrm>
            <a:off x="7356395" y="4511577"/>
            <a:ext cx="431528" cy="338554"/>
          </a:xfrm>
          <a:prstGeom prst="rect">
            <a:avLst/>
          </a:prstGeom>
          <a:noFill/>
        </p:spPr>
        <p:txBody>
          <a:bodyPr wrap="none" rtlCol="0">
            <a:spAutoFit/>
          </a:bodyPr>
          <a:lstStyle/>
          <a:p>
            <a:r>
              <a:rPr lang="en-US" sz="1600">
                <a:solidFill>
                  <a:schemeClr val="accent6"/>
                </a:solidFill>
                <a:latin typeface="Menlo" panose="020B0609030804020204" pitchFamily="49" charset="0"/>
                <a:ea typeface="Menlo" panose="020B0609030804020204" pitchFamily="49" charset="0"/>
                <a:cs typeface="Menlo" panose="020B0609030804020204" pitchFamily="49" charset="0"/>
              </a:rPr>
              <a:t>rf</a:t>
            </a:r>
          </a:p>
        </p:txBody>
      </p:sp>
      <p:sp>
        <p:nvSpPr>
          <p:cNvPr id="11" name="Rounded Rectangular Callout 10">
            <a:extLst>
              <a:ext uri="{FF2B5EF4-FFF2-40B4-BE49-F238E27FC236}">
                <a16:creationId xmlns:a16="http://schemas.microsoft.com/office/drawing/2014/main" id="{30822C30-A6A9-8B77-947C-95A093575173}"/>
              </a:ext>
            </a:extLst>
          </p:cNvPr>
          <p:cNvSpPr/>
          <p:nvPr/>
        </p:nvSpPr>
        <p:spPr>
          <a:xfrm>
            <a:off x="1235676" y="3913282"/>
            <a:ext cx="5100463" cy="2089030"/>
          </a:xfrm>
          <a:prstGeom prst="wedgeRoundRectCallout">
            <a:avLst>
              <a:gd name="adj1" fmla="val 71014"/>
              <a:gd name="adj2" fmla="val -15742"/>
              <a:gd name="adj3" fmla="val 1666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Gill Sans" panose="020B0502020104020203" pitchFamily="34" charset="-79"/>
                <a:cs typeface="Gill Sans" panose="020B0502020104020203" pitchFamily="34" charset="-79"/>
              </a:rPr>
              <a:t>Memory-related non-interference:</a:t>
            </a:r>
            <a:endParaRPr lang="en-US">
              <a:solidFill>
                <a:schemeClr val="tx1"/>
              </a:solidFill>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en-US">
                <a:solidFill>
                  <a:schemeClr val="tx1"/>
                </a:solidFill>
                <a:latin typeface="Gill Sans" panose="020B0502020104020203" pitchFamily="34" charset="-79"/>
                <a:cs typeface="Gill Sans" panose="020B0502020104020203" pitchFamily="34" charset="-79"/>
              </a:rPr>
              <a:t>subjects S and S’ can perform </a:t>
            </a:r>
            <a:r>
              <a:rPr lang="en-US" b="1">
                <a:solidFill>
                  <a:schemeClr val="tx1"/>
                </a:solidFill>
                <a:latin typeface="Gill Sans" panose="020B0502020104020203" pitchFamily="34" charset="-79"/>
                <a:cs typeface="Gill Sans" panose="020B0502020104020203" pitchFamily="34" charset="-79"/>
              </a:rPr>
              <a:t>actions {R loc, W loc},</a:t>
            </a:r>
          </a:p>
          <a:p>
            <a:pPr marL="285750" indent="-285750">
              <a:buFont typeface="Arial" panose="020B0604020202020204" pitchFamily="34" charset="0"/>
              <a:buChar char="•"/>
            </a:pPr>
            <a:r>
              <a:rPr lang="en-US">
                <a:solidFill>
                  <a:schemeClr val="tx1"/>
                </a:solidFill>
                <a:latin typeface="Gill Sans" panose="020B0502020104020203" pitchFamily="34" charset="-79"/>
                <a:cs typeface="Gill Sans" panose="020B0502020104020203" pitchFamily="34" charset="-79"/>
              </a:rPr>
              <a:t>the </a:t>
            </a:r>
            <a:r>
              <a:rPr lang="en-US" b="1">
                <a:solidFill>
                  <a:schemeClr val="tx1"/>
                </a:solidFill>
                <a:latin typeface="Gill Sans" panose="020B0502020104020203" pitchFamily="34" charset="-79"/>
                <a:cs typeface="Gill Sans" panose="020B0502020104020203" pitchFamily="34" charset="-79"/>
              </a:rPr>
              <a:t>only shared memory </a:t>
            </a:r>
            <a:r>
              <a:rPr lang="en-US">
                <a:solidFill>
                  <a:schemeClr val="tx1"/>
                </a:solidFill>
                <a:latin typeface="Gill Sans" panose="020B0502020104020203" pitchFamily="34" charset="-79"/>
                <a:cs typeface="Gill Sans" panose="020B0502020104020203" pitchFamily="34" charset="-79"/>
              </a:rPr>
              <a:t>locations between S and S’ are </a:t>
            </a:r>
            <a:r>
              <a:rPr lang="en-US" b="1">
                <a:solidFill>
                  <a:schemeClr val="tx1"/>
                </a:solidFill>
                <a:latin typeface="Gill Sans" panose="020B0502020104020203" pitchFamily="34" charset="-79"/>
                <a:cs typeface="Gill Sans" panose="020B0502020104020203" pitchFamily="34" charset="-79"/>
              </a:rPr>
              <a:t>read-only (RO), </a:t>
            </a:r>
            <a:r>
              <a:rPr lang="en-US">
                <a:solidFill>
                  <a:schemeClr val="tx1"/>
                </a:solidFill>
                <a:latin typeface="Gill Sans" panose="020B0502020104020203" pitchFamily="34" charset="-79"/>
                <a:cs typeface="Gill Sans" panose="020B0502020104020203" pitchFamily="34" charset="-79"/>
              </a:rPr>
              <a:t>and</a:t>
            </a:r>
          </a:p>
          <a:p>
            <a:pPr marL="285750" indent="-285750">
              <a:buFont typeface="Arial" panose="020B0604020202020204" pitchFamily="34" charset="0"/>
              <a:buChar char="•"/>
            </a:pPr>
            <a:r>
              <a:rPr lang="en-US">
                <a:solidFill>
                  <a:schemeClr val="tx1"/>
                </a:solidFill>
                <a:latin typeface="Gill Sans" panose="020B0502020104020203" pitchFamily="34" charset="-79"/>
                <a:cs typeface="Gill Sans" panose="020B0502020104020203" pitchFamily="34" charset="-79"/>
              </a:rPr>
              <a:t>subjects make </a:t>
            </a:r>
            <a:r>
              <a:rPr lang="en-US" b="1">
                <a:solidFill>
                  <a:schemeClr val="tx1"/>
                </a:solidFill>
                <a:latin typeface="Gill Sans" panose="020B0502020104020203" pitchFamily="34" charset="-79"/>
                <a:cs typeface="Gill Sans" panose="020B0502020104020203" pitchFamily="34" charset="-79"/>
              </a:rPr>
              <a:t>architectural</a:t>
            </a:r>
            <a:r>
              <a:rPr lang="en-US">
                <a:solidFill>
                  <a:schemeClr val="tx1"/>
                </a:solidFill>
                <a:latin typeface="Gill Sans" panose="020B0502020104020203" pitchFamily="34" charset="-79"/>
                <a:cs typeface="Gill Sans" panose="020B0502020104020203" pitchFamily="34" charset="-79"/>
              </a:rPr>
              <a:t> </a:t>
            </a:r>
            <a:r>
              <a:rPr lang="en-US" b="1">
                <a:solidFill>
                  <a:schemeClr val="tx1"/>
                </a:solidFill>
                <a:latin typeface="Gill Sans" panose="020B0502020104020203" pitchFamily="34" charset="-79"/>
                <a:cs typeface="Gill Sans" panose="020B0502020104020203" pitchFamily="34" charset="-79"/>
              </a:rPr>
              <a:t>observations through rf </a:t>
            </a:r>
            <a:r>
              <a:rPr lang="en-US">
                <a:solidFill>
                  <a:schemeClr val="tx1"/>
                </a:solidFill>
                <a:latin typeface="Gill Sans" panose="020B0502020104020203" pitchFamily="34" charset="-79"/>
                <a:cs typeface="Gill Sans" panose="020B0502020104020203" pitchFamily="34" charset="-79"/>
              </a:rPr>
              <a:t>edges involving actions.</a:t>
            </a:r>
          </a:p>
        </p:txBody>
      </p:sp>
      <p:sp>
        <p:nvSpPr>
          <p:cNvPr id="12" name="Slide Number Placeholder 11">
            <a:extLst>
              <a:ext uri="{FF2B5EF4-FFF2-40B4-BE49-F238E27FC236}">
                <a16:creationId xmlns:a16="http://schemas.microsoft.com/office/drawing/2014/main" id="{5C7A36D5-F460-0693-1655-41CAF80AD4C9}"/>
              </a:ext>
            </a:extLst>
          </p:cNvPr>
          <p:cNvSpPr>
            <a:spLocks noGrp="1"/>
          </p:cNvSpPr>
          <p:nvPr>
            <p:ph type="sldNum" sz="quarter" idx="12"/>
          </p:nvPr>
        </p:nvSpPr>
        <p:spPr/>
        <p:txBody>
          <a:bodyPr/>
          <a:lstStyle/>
          <a:p>
            <a:fld id="{C4525E55-99CE-D54F-9679-4F00051112D4}" type="slidenum">
              <a:rPr lang="en-US" smtClean="0"/>
              <a:t>37</a:t>
            </a:fld>
            <a:endParaRPr lang="en-US"/>
          </a:p>
        </p:txBody>
      </p:sp>
    </p:spTree>
    <p:extLst>
      <p:ext uri="{BB962C8B-B14F-4D97-AF65-F5344CB8AC3E}">
        <p14:creationId xmlns:p14="http://schemas.microsoft.com/office/powerpoint/2010/main" val="254886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p:bldP spid="9" grpId="0"/>
      <p:bldP spid="10" grpId="0"/>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BDCC-2EDD-BD24-A3E5-0E441FB71835}"/>
              </a:ext>
            </a:extLst>
          </p:cNvPr>
          <p:cNvSpPr>
            <a:spLocks noGrp="1"/>
          </p:cNvSpPr>
          <p:nvPr>
            <p:ph type="title"/>
          </p:nvPr>
        </p:nvSpPr>
        <p:spPr/>
        <p:txBody>
          <a:bodyPr/>
          <a:lstStyle/>
          <a:p>
            <a:r>
              <a:rPr lang="en-US"/>
              <a:t>Microarchitectural Leakage</a:t>
            </a:r>
          </a:p>
        </p:txBody>
      </p:sp>
      <p:sp>
        <p:nvSpPr>
          <p:cNvPr id="3" name="Content Placeholder 2">
            <a:extLst>
              <a:ext uri="{FF2B5EF4-FFF2-40B4-BE49-F238E27FC236}">
                <a16:creationId xmlns:a16="http://schemas.microsoft.com/office/drawing/2014/main" id="{1530BD0D-F786-1882-19A4-0B42F93AB270}"/>
              </a:ext>
            </a:extLst>
          </p:cNvPr>
          <p:cNvSpPr>
            <a:spLocks noGrp="1"/>
          </p:cNvSpPr>
          <p:nvPr>
            <p:ph idx="1"/>
          </p:nvPr>
        </p:nvSpPr>
        <p:spPr/>
        <p:txBody>
          <a:bodyPr>
            <a:normAutofit/>
          </a:bodyPr>
          <a:lstStyle/>
          <a:p>
            <a:pPr marL="0" indent="0">
              <a:buNone/>
            </a:pPr>
            <a:r>
              <a:rPr lang="en-US" i="1"/>
              <a:t>Definition 2:  Architectural non-interference (</a:t>
            </a:r>
            <a:r>
              <a:rPr lang="en-US" i="1" err="1"/>
              <a:t>ArchNI</a:t>
            </a:r>
            <a:r>
              <a:rPr lang="en-US" i="1"/>
              <a:t>). </a:t>
            </a:r>
            <a:r>
              <a:rPr lang="en-US"/>
              <a:t>S is </a:t>
            </a:r>
            <a:r>
              <a:rPr lang="en-US" b="1"/>
              <a:t>architecturally non-interfering </a:t>
            </a:r>
            <a:r>
              <a:rPr lang="en-US"/>
              <a:t>with S’ if the actions of S </a:t>
            </a:r>
            <a:r>
              <a:rPr lang="en-US" b="1"/>
              <a:t>do not affect the placement of rf </a:t>
            </a:r>
            <a:r>
              <a:rPr lang="en-US"/>
              <a:t>edges involving the actions of S’.</a:t>
            </a:r>
          </a:p>
          <a:p>
            <a:pPr marL="0" indent="0">
              <a:buNone/>
            </a:pPr>
            <a:endParaRPr lang="en-US"/>
          </a:p>
          <a:p>
            <a:pPr marL="0" indent="0">
              <a:buNone/>
            </a:pPr>
            <a:r>
              <a:rPr lang="en-US" i="1"/>
              <a:t>Definition 3. Microarchitectural leakage. </a:t>
            </a:r>
            <a:r>
              <a:rPr lang="en-US"/>
              <a:t>S does not exhibit microarchitectural leakage with respect to S’ if:</a:t>
            </a:r>
          </a:p>
          <a:p>
            <a:pPr marL="0" indent="0">
              <a:buNone/>
            </a:pPr>
            <a:r>
              <a:rPr lang="en-US"/>
              <a:t>	</a:t>
            </a:r>
            <a:r>
              <a:rPr lang="en-US" err="1"/>
              <a:t>ArchNI</a:t>
            </a:r>
            <a:r>
              <a:rPr lang="en-US"/>
              <a:t>(S, S’) → </a:t>
            </a:r>
            <a:r>
              <a:rPr lang="en-US" err="1"/>
              <a:t>μArchNI</a:t>
            </a:r>
            <a:r>
              <a:rPr lang="en-US"/>
              <a:t>(S, S’)</a:t>
            </a:r>
          </a:p>
        </p:txBody>
      </p:sp>
      <p:sp>
        <p:nvSpPr>
          <p:cNvPr id="4" name="Rounded Rectangular Callout 3">
            <a:extLst>
              <a:ext uri="{FF2B5EF4-FFF2-40B4-BE49-F238E27FC236}">
                <a16:creationId xmlns:a16="http://schemas.microsoft.com/office/drawing/2014/main" id="{ED6BE0A2-00A0-2434-AC8E-ECC68C6CA70E}"/>
              </a:ext>
            </a:extLst>
          </p:cNvPr>
          <p:cNvSpPr/>
          <p:nvPr/>
        </p:nvSpPr>
        <p:spPr>
          <a:xfrm>
            <a:off x="6978472" y="4540763"/>
            <a:ext cx="4550382" cy="1325563"/>
          </a:xfrm>
          <a:prstGeom prst="wedgeRoundRectCallout">
            <a:avLst>
              <a:gd name="adj1" fmla="val -64101"/>
              <a:gd name="adj2" fmla="val -34202"/>
              <a:gd name="adj3" fmla="val 1666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Gill Sans" panose="020B0502020104020203" pitchFamily="34" charset="-79"/>
                <a:cs typeface="Gill Sans" panose="020B0502020104020203" pitchFamily="34" charset="-79"/>
              </a:rPr>
              <a:t>We need: </a:t>
            </a:r>
            <a:r>
              <a:rPr lang="en-US">
                <a:solidFill>
                  <a:schemeClr val="tx1"/>
                </a:solidFill>
                <a:latin typeface="Gill Sans" panose="020B0502020104020203" pitchFamily="34" charset="-79"/>
                <a:cs typeface="Gill Sans" panose="020B0502020104020203" pitchFamily="34" charset="-79"/>
              </a:rPr>
              <a:t>a way to define </a:t>
            </a:r>
            <a:r>
              <a:rPr lang="en-US" b="1">
                <a:solidFill>
                  <a:schemeClr val="tx1"/>
                </a:solidFill>
                <a:latin typeface="Gill Sans" panose="020B0502020104020203" pitchFamily="34" charset="-79"/>
                <a:cs typeface="Gill Sans" panose="020B0502020104020203" pitchFamily="34" charset="-79"/>
              </a:rPr>
              <a:t>microarchitectural non-interference (</a:t>
            </a:r>
            <a:r>
              <a:rPr lang="el-GR" b="1">
                <a:solidFill>
                  <a:schemeClr val="tx1"/>
                </a:solidFill>
                <a:latin typeface="Gill Sans" panose="020B0502020104020203" pitchFamily="34" charset="-79"/>
                <a:cs typeface="Gill Sans" panose="020B0502020104020203" pitchFamily="34" charset="-79"/>
              </a:rPr>
              <a:t>μ</a:t>
            </a:r>
            <a:r>
              <a:rPr lang="en-US" b="1" err="1">
                <a:solidFill>
                  <a:schemeClr val="tx1"/>
                </a:solidFill>
                <a:latin typeface="Gill Sans" panose="020B0502020104020203" pitchFamily="34" charset="-79"/>
                <a:cs typeface="Gill Sans" panose="020B0502020104020203" pitchFamily="34" charset="-79"/>
              </a:rPr>
              <a:t>ArchNI</a:t>
            </a:r>
            <a:r>
              <a:rPr lang="en-US" b="1">
                <a:solidFill>
                  <a:schemeClr val="tx1"/>
                </a:solidFill>
                <a:latin typeface="Gill Sans" panose="020B0502020104020203" pitchFamily="34" charset="-79"/>
                <a:cs typeface="Gill Sans" panose="020B0502020104020203" pitchFamily="34" charset="-79"/>
              </a:rPr>
              <a:t>) </a:t>
            </a:r>
            <a:r>
              <a:rPr lang="en-US">
                <a:solidFill>
                  <a:schemeClr val="tx1"/>
                </a:solidFill>
                <a:latin typeface="Gill Sans" panose="020B0502020104020203" pitchFamily="34" charset="-79"/>
                <a:cs typeface="Gill Sans" panose="020B0502020104020203" pitchFamily="34" charset="-79"/>
              </a:rPr>
              <a:t>so that we can define and reason about microarchitectural leakage.</a:t>
            </a:r>
          </a:p>
        </p:txBody>
      </p:sp>
      <p:sp>
        <p:nvSpPr>
          <p:cNvPr id="5" name="Slide Number Placeholder 4">
            <a:extLst>
              <a:ext uri="{FF2B5EF4-FFF2-40B4-BE49-F238E27FC236}">
                <a16:creationId xmlns:a16="http://schemas.microsoft.com/office/drawing/2014/main" id="{964B7674-8D15-9336-D1B9-84248B9EF672}"/>
              </a:ext>
            </a:extLst>
          </p:cNvPr>
          <p:cNvSpPr>
            <a:spLocks noGrp="1"/>
          </p:cNvSpPr>
          <p:nvPr>
            <p:ph type="sldNum" sz="quarter" idx="12"/>
          </p:nvPr>
        </p:nvSpPr>
        <p:spPr/>
        <p:txBody>
          <a:bodyPr/>
          <a:lstStyle/>
          <a:p>
            <a:fld id="{C4525E55-99CE-D54F-9679-4F00051112D4}" type="slidenum">
              <a:rPr lang="en-US" smtClean="0"/>
              <a:t>38</a:t>
            </a:fld>
            <a:endParaRPr lang="en-US"/>
          </a:p>
        </p:txBody>
      </p:sp>
    </p:spTree>
    <p:extLst>
      <p:ext uri="{BB962C8B-B14F-4D97-AF65-F5344CB8AC3E}">
        <p14:creationId xmlns:p14="http://schemas.microsoft.com/office/powerpoint/2010/main" val="159338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4C95-6555-7DFB-C056-07BE03329046}"/>
              </a:ext>
            </a:extLst>
          </p:cNvPr>
          <p:cNvSpPr>
            <a:spLocks noGrp="1"/>
          </p:cNvSpPr>
          <p:nvPr>
            <p:ph type="title"/>
          </p:nvPr>
        </p:nvSpPr>
        <p:spPr/>
        <p:txBody>
          <a:bodyPr>
            <a:normAutofit fontScale="90000"/>
          </a:bodyPr>
          <a:lstStyle/>
          <a:p>
            <a:r>
              <a:rPr lang="en-US"/>
              <a:t>Microarchitectural control-flow semantics model transient execution</a:t>
            </a:r>
          </a:p>
        </p:txBody>
      </p:sp>
      <p:grpSp>
        <p:nvGrpSpPr>
          <p:cNvPr id="4" name="Group">
            <a:extLst>
              <a:ext uri="{FF2B5EF4-FFF2-40B4-BE49-F238E27FC236}">
                <a16:creationId xmlns:a16="http://schemas.microsoft.com/office/drawing/2014/main" id="{F411A368-4F6B-A744-9764-0F80C75D244D}"/>
              </a:ext>
            </a:extLst>
          </p:cNvPr>
          <p:cNvGrpSpPr/>
          <p:nvPr/>
        </p:nvGrpSpPr>
        <p:grpSpPr>
          <a:xfrm>
            <a:off x="3961601" y="1765609"/>
            <a:ext cx="4268797" cy="850228"/>
            <a:chOff x="-1906175" y="-4724"/>
            <a:chExt cx="8537593" cy="1700453"/>
          </a:xfrm>
        </p:grpSpPr>
        <p:sp>
          <p:nvSpPr>
            <p:cNvPr id="5" name="control-flow">
              <a:extLst>
                <a:ext uri="{FF2B5EF4-FFF2-40B4-BE49-F238E27FC236}">
                  <a16:creationId xmlns:a16="http://schemas.microsoft.com/office/drawing/2014/main" id="{902DA428-CB21-84CC-15AB-DC10F5C4440A}"/>
                </a:ext>
              </a:extLst>
            </p:cNvPr>
            <p:cNvSpPr txBox="1"/>
            <p:nvPr/>
          </p:nvSpPr>
          <p:spPr>
            <a:xfrm>
              <a:off x="-1534665" y="-4724"/>
              <a:ext cx="7575791" cy="65658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3600"/>
              </a:lvl1pPr>
            </a:lstStyle>
            <a:p>
              <a:pPr algn="ctr" defTabSz="412750" hangingPunct="0"/>
              <a:r>
                <a:rPr lang="en-US" sz="1800" b="1" kern="0">
                  <a:solidFill>
                    <a:srgbClr val="000000"/>
                  </a:solidFill>
                  <a:latin typeface="Gill Sans" panose="020B0502020104020203" pitchFamily="34" charset="-79"/>
                  <a:ea typeface="Helvetica Neue"/>
                  <a:cs typeface="Gill Sans" panose="020B0502020104020203" pitchFamily="34" charset="-79"/>
                  <a:sym typeface="Helvetica Neue"/>
                </a:rPr>
                <a:t>microarchitectural </a:t>
              </a:r>
              <a:r>
                <a:rPr sz="1800" b="1" kern="0">
                  <a:solidFill>
                    <a:srgbClr val="000000"/>
                  </a:solidFill>
                  <a:latin typeface="Gill Sans" panose="020B0502020104020203" pitchFamily="34" charset="-79"/>
                  <a:ea typeface="Helvetica Neue"/>
                  <a:cs typeface="Gill Sans" panose="020B0502020104020203" pitchFamily="34" charset="-79"/>
                  <a:sym typeface="Helvetica Neue"/>
                </a:rPr>
                <a:t>control-flow</a:t>
              </a:r>
            </a:p>
          </p:txBody>
        </p:sp>
        <p:sp>
          <p:nvSpPr>
            <p:cNvPr id="6" name="Decides the execution path">
              <a:extLst>
                <a:ext uri="{FF2B5EF4-FFF2-40B4-BE49-F238E27FC236}">
                  <a16:creationId xmlns:a16="http://schemas.microsoft.com/office/drawing/2014/main" id="{AFA4813A-B12D-2D04-8F12-EAB273D61FD8}"/>
                </a:ext>
              </a:extLst>
            </p:cNvPr>
            <p:cNvSpPr txBox="1"/>
            <p:nvPr/>
          </p:nvSpPr>
          <p:spPr>
            <a:xfrm>
              <a:off x="-1906175" y="1131472"/>
              <a:ext cx="8537593" cy="56425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vl1pPr>
            </a:lstStyle>
            <a:p>
              <a:pPr algn="ctr" defTabSz="412750" hangingPunct="0"/>
              <a:r>
                <a:rPr lang="en-US" sz="1500" i="1" kern="0">
                  <a:solidFill>
                    <a:srgbClr val="000000"/>
                  </a:solidFill>
                  <a:latin typeface="Gill Sans" panose="020B0502020104020203" pitchFamily="34" charset="-79"/>
                  <a:ea typeface="Helvetica Neue"/>
                  <a:cs typeface="Gill Sans" panose="020B0502020104020203" pitchFamily="34" charset="-79"/>
                  <a:sym typeface="Helvetica Neue"/>
                </a:rPr>
                <a:t>Encodes the transient and non-transient instruction stream.</a:t>
              </a:r>
              <a:endParaRPr sz="1500" i="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7" name="po">
              <a:extLst>
                <a:ext uri="{FF2B5EF4-FFF2-40B4-BE49-F238E27FC236}">
                  <a16:creationId xmlns:a16="http://schemas.microsoft.com/office/drawing/2014/main" id="{6130DA2E-B3BA-12C7-578A-B4281A01DD3D}"/>
                </a:ext>
              </a:extLst>
            </p:cNvPr>
            <p:cNvSpPr txBox="1"/>
            <p:nvPr/>
          </p:nvSpPr>
          <p:spPr>
            <a:xfrm>
              <a:off x="1831633" y="541635"/>
              <a:ext cx="843180" cy="59503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pPr algn="ctr" defTabSz="412750" hangingPunct="0"/>
              <a:r>
                <a:rPr lang="en-US" sz="1600" b="1" kern="0" err="1">
                  <a:solidFill>
                    <a:srgbClr val="FF7E7A"/>
                  </a:solidFill>
                  <a:latin typeface="Menlo" panose="020B0609030804020204" pitchFamily="49" charset="0"/>
                  <a:ea typeface="Menlo" panose="020B0609030804020204" pitchFamily="49" charset="0"/>
                  <a:cs typeface="Menlo" panose="020B0609030804020204" pitchFamily="49" charset="0"/>
                </a:rPr>
                <a:t>tfo</a:t>
              </a:r>
              <a:endParaRPr sz="1250" b="1" kern="0">
                <a:solidFill>
                  <a:srgbClr val="FF7E7A"/>
                </a:solidFill>
                <a:latin typeface="Menlo" panose="020B0609030804020204" pitchFamily="49" charset="0"/>
                <a:ea typeface="Menlo" panose="020B0609030804020204" pitchFamily="49" charset="0"/>
                <a:cs typeface="Menlo" panose="020B0609030804020204" pitchFamily="49" charset="0"/>
              </a:endParaRPr>
            </a:p>
          </p:txBody>
        </p:sp>
      </p:grpSp>
      <p:sp>
        <p:nvSpPr>
          <p:cNvPr id="8" name="control-flow">
            <a:extLst>
              <a:ext uri="{FF2B5EF4-FFF2-40B4-BE49-F238E27FC236}">
                <a16:creationId xmlns:a16="http://schemas.microsoft.com/office/drawing/2014/main" id="{B9B3E940-4D9C-FA80-DC16-2EEC14243DD3}"/>
              </a:ext>
            </a:extLst>
          </p:cNvPr>
          <p:cNvSpPr txBox="1"/>
          <p:nvPr/>
        </p:nvSpPr>
        <p:spPr>
          <a:xfrm>
            <a:off x="964499" y="3587134"/>
            <a:ext cx="1686359" cy="605294"/>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3600"/>
            </a:lvl1pPr>
          </a:lstStyle>
          <a:p>
            <a:pPr algn="ctr" defTabSz="412750" hangingPunct="0"/>
            <a:r>
              <a:rPr lang="en-US" sz="1800" b="1" kern="0">
                <a:solidFill>
                  <a:srgbClr val="000000"/>
                </a:solidFill>
                <a:latin typeface="Gill Sans" panose="020B0502020104020203" pitchFamily="34" charset="-79"/>
                <a:ea typeface="Helvetica Neue"/>
                <a:cs typeface="Gill Sans" panose="020B0502020104020203" pitchFamily="34" charset="-79"/>
                <a:sym typeface="Helvetica Neue"/>
              </a:rPr>
              <a:t>non-transient</a:t>
            </a:r>
          </a:p>
          <a:p>
            <a:pPr algn="ctr" defTabSz="412750" hangingPunct="0"/>
            <a:r>
              <a:rPr lang="en-US" sz="1800" kern="0">
                <a:solidFill>
                  <a:srgbClr val="000000"/>
                </a:solidFill>
                <a:latin typeface="Gill Sans" panose="020B0502020104020203" pitchFamily="34" charset="-79"/>
                <a:ea typeface="Helvetica Neue"/>
                <a:cs typeface="Gill Sans" panose="020B0502020104020203" pitchFamily="34" charset="-79"/>
                <a:sym typeface="Helvetica Neue"/>
              </a:rPr>
              <a:t>(same as po)</a:t>
            </a:r>
          </a:p>
        </p:txBody>
      </p:sp>
      <p:sp>
        <p:nvSpPr>
          <p:cNvPr id="9" name="control-flow">
            <a:extLst>
              <a:ext uri="{FF2B5EF4-FFF2-40B4-BE49-F238E27FC236}">
                <a16:creationId xmlns:a16="http://schemas.microsoft.com/office/drawing/2014/main" id="{55B6FDE1-BBE2-621C-D2BC-D2D35E7B63EC}"/>
              </a:ext>
            </a:extLst>
          </p:cNvPr>
          <p:cNvSpPr txBox="1"/>
          <p:nvPr/>
        </p:nvSpPr>
        <p:spPr>
          <a:xfrm>
            <a:off x="915834" y="5491669"/>
            <a:ext cx="1793761" cy="605294"/>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3600"/>
            </a:lvl1pPr>
          </a:lstStyle>
          <a:p>
            <a:pPr algn="ctr" defTabSz="412750" hangingPunct="0"/>
            <a:r>
              <a:rPr lang="en-US" sz="1800" b="1" kern="0">
                <a:solidFill>
                  <a:srgbClr val="000000"/>
                </a:solidFill>
                <a:latin typeface="Gill Sans" panose="020B0502020104020203" pitchFamily="34" charset="-79"/>
                <a:ea typeface="Helvetica Neue"/>
                <a:cs typeface="Gill Sans" panose="020B0502020104020203" pitchFamily="34" charset="-79"/>
                <a:sym typeface="Helvetica Neue"/>
              </a:rPr>
              <a:t>transient</a:t>
            </a:r>
          </a:p>
          <a:p>
            <a:pPr algn="ctr" defTabSz="412750" hangingPunct="0"/>
            <a:r>
              <a:rPr lang="en-US" sz="1800" kern="0">
                <a:solidFill>
                  <a:srgbClr val="000000"/>
                </a:solidFill>
                <a:latin typeface="Gill Sans" panose="020B0502020104020203" pitchFamily="34" charset="-79"/>
                <a:ea typeface="Helvetica Neue"/>
                <a:cs typeface="Gill Sans" panose="020B0502020104020203" pitchFamily="34" charset="-79"/>
                <a:sym typeface="Helvetica Neue"/>
              </a:rPr>
              <a:t>(diverges from po)</a:t>
            </a:r>
          </a:p>
        </p:txBody>
      </p:sp>
      <p:sp>
        <p:nvSpPr>
          <p:cNvPr id="20" name="BR cc, L1, L2">
            <a:extLst>
              <a:ext uri="{FF2B5EF4-FFF2-40B4-BE49-F238E27FC236}">
                <a16:creationId xmlns:a16="http://schemas.microsoft.com/office/drawing/2014/main" id="{319A7F20-090D-C836-7FF4-22F0D95A62FC}"/>
              </a:ext>
            </a:extLst>
          </p:cNvPr>
          <p:cNvSpPr txBox="1"/>
          <p:nvPr/>
        </p:nvSpPr>
        <p:spPr>
          <a:xfrm>
            <a:off x="3996807" y="3476571"/>
            <a:ext cx="1751187" cy="29751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BR cc, L1, L2</a:t>
            </a:r>
          </a:p>
        </p:txBody>
      </p:sp>
      <p:sp>
        <p:nvSpPr>
          <p:cNvPr id="21" name="L1">
            <a:extLst>
              <a:ext uri="{FF2B5EF4-FFF2-40B4-BE49-F238E27FC236}">
                <a16:creationId xmlns:a16="http://schemas.microsoft.com/office/drawing/2014/main" id="{95B0A9C5-B340-A4C8-EB90-20BC7A175DB2}"/>
              </a:ext>
            </a:extLst>
          </p:cNvPr>
          <p:cNvSpPr txBox="1"/>
          <p:nvPr/>
        </p:nvSpPr>
        <p:spPr>
          <a:xfrm>
            <a:off x="3630506" y="4099037"/>
            <a:ext cx="1076667" cy="29751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L1</a:t>
            </a:r>
          </a:p>
        </p:txBody>
      </p:sp>
      <p:sp>
        <p:nvSpPr>
          <p:cNvPr id="22" name="Line">
            <a:extLst>
              <a:ext uri="{FF2B5EF4-FFF2-40B4-BE49-F238E27FC236}">
                <a16:creationId xmlns:a16="http://schemas.microsoft.com/office/drawing/2014/main" id="{D7CF8954-248B-95E3-FFF5-38B4E42E2CA5}"/>
              </a:ext>
            </a:extLst>
          </p:cNvPr>
          <p:cNvSpPr/>
          <p:nvPr/>
        </p:nvSpPr>
        <p:spPr>
          <a:xfrm flipH="1">
            <a:off x="4298782" y="3792464"/>
            <a:ext cx="481806" cy="301648"/>
          </a:xfrm>
          <a:prstGeom prst="line">
            <a:avLst/>
          </a:prstGeom>
          <a:noFill/>
          <a:ln w="50800" cap="flat">
            <a:solidFill>
              <a:srgbClr val="FF7E7A"/>
            </a:solidFill>
            <a:prstDash val="solid"/>
            <a:miter lim="400000"/>
            <a:tailEnd type="triangle" w="med" len="med"/>
          </a:ln>
          <a:effectLst/>
        </p:spPr>
        <p:txBody>
          <a:bodyPr wrap="square" lIns="25400" tIns="25400" rIns="25400" bIns="25400" numCol="1" anchor="ctr">
            <a:noAutofit/>
          </a:bodyPr>
          <a:lstStyle/>
          <a:p>
            <a:endParaRPr sz="1600"/>
          </a:p>
        </p:txBody>
      </p:sp>
      <p:sp>
        <p:nvSpPr>
          <p:cNvPr id="23" name="tfo">
            <a:extLst>
              <a:ext uri="{FF2B5EF4-FFF2-40B4-BE49-F238E27FC236}">
                <a16:creationId xmlns:a16="http://schemas.microsoft.com/office/drawing/2014/main" id="{F995D9E1-D67C-A807-B7FB-D98858535F02}"/>
              </a:ext>
            </a:extLst>
          </p:cNvPr>
          <p:cNvSpPr txBox="1"/>
          <p:nvPr/>
        </p:nvSpPr>
        <p:spPr>
          <a:xfrm>
            <a:off x="4044868" y="3756411"/>
            <a:ext cx="373500" cy="2667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r>
              <a:rPr sz="1400" err="1">
                <a:solidFill>
                  <a:srgbClr val="FF7E7A"/>
                </a:solidFill>
              </a:rPr>
              <a:t>tfo</a:t>
            </a:r>
            <a:endParaRPr sz="1400">
              <a:solidFill>
                <a:srgbClr val="FF7E7A"/>
              </a:solidFill>
            </a:endParaRPr>
          </a:p>
        </p:txBody>
      </p:sp>
      <p:sp>
        <p:nvSpPr>
          <p:cNvPr id="24" name="L2">
            <a:extLst>
              <a:ext uri="{FF2B5EF4-FFF2-40B4-BE49-F238E27FC236}">
                <a16:creationId xmlns:a16="http://schemas.microsoft.com/office/drawing/2014/main" id="{08D2400E-F982-1E22-3F80-A838BEC54AF7}"/>
              </a:ext>
            </a:extLst>
          </p:cNvPr>
          <p:cNvSpPr txBox="1"/>
          <p:nvPr/>
        </p:nvSpPr>
        <p:spPr>
          <a:xfrm>
            <a:off x="5088410" y="4099037"/>
            <a:ext cx="1076667" cy="29751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L2</a:t>
            </a:r>
          </a:p>
        </p:txBody>
      </p:sp>
      <p:sp>
        <p:nvSpPr>
          <p:cNvPr id="15" name="L2">
            <a:extLst>
              <a:ext uri="{FF2B5EF4-FFF2-40B4-BE49-F238E27FC236}">
                <a16:creationId xmlns:a16="http://schemas.microsoft.com/office/drawing/2014/main" id="{2EF9BA5B-0BBC-D5FD-5A7B-3C41C1F7E8C4}"/>
              </a:ext>
            </a:extLst>
          </p:cNvPr>
          <p:cNvSpPr txBox="1"/>
          <p:nvPr/>
        </p:nvSpPr>
        <p:spPr>
          <a:xfrm>
            <a:off x="8098527" y="4099037"/>
            <a:ext cx="1076667" cy="29751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L2</a:t>
            </a:r>
          </a:p>
        </p:txBody>
      </p:sp>
      <p:sp>
        <p:nvSpPr>
          <p:cNvPr id="16" name="Line">
            <a:extLst>
              <a:ext uri="{FF2B5EF4-FFF2-40B4-BE49-F238E27FC236}">
                <a16:creationId xmlns:a16="http://schemas.microsoft.com/office/drawing/2014/main" id="{AEB829A0-F40C-7545-DAF8-FF9AD75016E3}"/>
              </a:ext>
            </a:extLst>
          </p:cNvPr>
          <p:cNvSpPr/>
          <p:nvPr/>
        </p:nvSpPr>
        <p:spPr>
          <a:xfrm>
            <a:off x="7781118" y="3781324"/>
            <a:ext cx="530435" cy="307937"/>
          </a:xfrm>
          <a:prstGeom prst="line">
            <a:avLst/>
          </a:prstGeom>
          <a:noFill/>
          <a:ln w="50800" cap="flat">
            <a:solidFill>
              <a:srgbClr val="FF7E7A"/>
            </a:solidFill>
            <a:prstDash val="solid"/>
            <a:miter lim="400000"/>
            <a:tailEnd type="triangle" w="med" len="med"/>
          </a:ln>
          <a:effectLst/>
        </p:spPr>
        <p:txBody>
          <a:bodyPr wrap="square" lIns="25400" tIns="25400" rIns="25400" bIns="25400" numCol="1" anchor="ctr">
            <a:noAutofit/>
          </a:bodyPr>
          <a:lstStyle/>
          <a:p>
            <a:endParaRPr sz="1600"/>
          </a:p>
        </p:txBody>
      </p:sp>
      <p:sp>
        <p:nvSpPr>
          <p:cNvPr id="17" name="tfo">
            <a:extLst>
              <a:ext uri="{FF2B5EF4-FFF2-40B4-BE49-F238E27FC236}">
                <a16:creationId xmlns:a16="http://schemas.microsoft.com/office/drawing/2014/main" id="{A45803E9-E88A-A4C4-48A4-D20C431B8322}"/>
              </a:ext>
            </a:extLst>
          </p:cNvPr>
          <p:cNvSpPr txBox="1"/>
          <p:nvPr/>
        </p:nvSpPr>
        <p:spPr>
          <a:xfrm>
            <a:off x="8112175" y="3751149"/>
            <a:ext cx="373500" cy="2667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r>
              <a:rPr sz="1400" err="1">
                <a:solidFill>
                  <a:schemeClr val="accent2"/>
                </a:solidFill>
              </a:rPr>
              <a:t>tfo</a:t>
            </a:r>
            <a:endParaRPr sz="1400">
              <a:solidFill>
                <a:schemeClr val="accent2"/>
              </a:solidFill>
            </a:endParaRPr>
          </a:p>
        </p:txBody>
      </p:sp>
      <p:sp>
        <p:nvSpPr>
          <p:cNvPr id="18" name="BR cc, L1, L2">
            <a:extLst>
              <a:ext uri="{FF2B5EF4-FFF2-40B4-BE49-F238E27FC236}">
                <a16:creationId xmlns:a16="http://schemas.microsoft.com/office/drawing/2014/main" id="{D66BA2A5-20B0-BE22-DA69-A8E4E852EEA7}"/>
              </a:ext>
            </a:extLst>
          </p:cNvPr>
          <p:cNvSpPr txBox="1"/>
          <p:nvPr/>
        </p:nvSpPr>
        <p:spPr>
          <a:xfrm>
            <a:off x="6939251" y="3476571"/>
            <a:ext cx="1751187" cy="29751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BR cc, L1, L2</a:t>
            </a:r>
          </a:p>
        </p:txBody>
      </p:sp>
      <p:sp>
        <p:nvSpPr>
          <p:cNvPr id="19" name="L1">
            <a:extLst>
              <a:ext uri="{FF2B5EF4-FFF2-40B4-BE49-F238E27FC236}">
                <a16:creationId xmlns:a16="http://schemas.microsoft.com/office/drawing/2014/main" id="{0B0EF98F-7F30-DD49-2262-6FF756D38396}"/>
              </a:ext>
            </a:extLst>
          </p:cNvPr>
          <p:cNvSpPr txBox="1"/>
          <p:nvPr/>
        </p:nvSpPr>
        <p:spPr>
          <a:xfrm>
            <a:off x="6640623" y="4099037"/>
            <a:ext cx="1076667" cy="29751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L1</a:t>
            </a:r>
          </a:p>
        </p:txBody>
      </p:sp>
      <p:sp>
        <p:nvSpPr>
          <p:cNvPr id="13" name="if (cc) L1 else L2">
            <a:extLst>
              <a:ext uri="{FF2B5EF4-FFF2-40B4-BE49-F238E27FC236}">
                <a16:creationId xmlns:a16="http://schemas.microsoft.com/office/drawing/2014/main" id="{FC99CC5E-2186-9CF8-21E3-46EBCFCE48A3}"/>
              </a:ext>
            </a:extLst>
          </p:cNvPr>
          <p:cNvSpPr txBox="1"/>
          <p:nvPr/>
        </p:nvSpPr>
        <p:spPr>
          <a:xfrm>
            <a:off x="5307972" y="2855641"/>
            <a:ext cx="1372171" cy="29751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a:latin typeface="Menlo Regular"/>
                <a:ea typeface="Menlo Regular"/>
                <a:cs typeface="Menlo Regular"/>
                <a:sym typeface="Menlo Regular"/>
              </a:defRPr>
            </a:lvl1pPr>
          </a:lstStyle>
          <a:p>
            <a:r>
              <a:rPr sz="1600" b="1"/>
              <a:t>if (cc) L1 else L2</a:t>
            </a:r>
          </a:p>
        </p:txBody>
      </p:sp>
      <p:sp>
        <p:nvSpPr>
          <p:cNvPr id="26" name="BR cc, L1, L2">
            <a:extLst>
              <a:ext uri="{FF2B5EF4-FFF2-40B4-BE49-F238E27FC236}">
                <a16:creationId xmlns:a16="http://schemas.microsoft.com/office/drawing/2014/main" id="{A3947077-08E6-227A-8C72-202D103267C6}"/>
              </a:ext>
            </a:extLst>
          </p:cNvPr>
          <p:cNvSpPr txBox="1"/>
          <p:nvPr/>
        </p:nvSpPr>
        <p:spPr>
          <a:xfrm>
            <a:off x="3996807" y="5262454"/>
            <a:ext cx="1751187" cy="29751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BR cc, L1, L2</a:t>
            </a:r>
          </a:p>
        </p:txBody>
      </p:sp>
      <p:sp>
        <p:nvSpPr>
          <p:cNvPr id="27" name="L1">
            <a:extLst>
              <a:ext uri="{FF2B5EF4-FFF2-40B4-BE49-F238E27FC236}">
                <a16:creationId xmlns:a16="http://schemas.microsoft.com/office/drawing/2014/main" id="{33F6E906-76C5-45A6-2780-E85818D96987}"/>
              </a:ext>
            </a:extLst>
          </p:cNvPr>
          <p:cNvSpPr txBox="1"/>
          <p:nvPr/>
        </p:nvSpPr>
        <p:spPr>
          <a:xfrm>
            <a:off x="3630506" y="5884920"/>
            <a:ext cx="1076667" cy="297517"/>
          </a:xfrm>
          <a:prstGeom prst="rect">
            <a:avLst/>
          </a:prstGeom>
          <a:noFill/>
          <a:ln w="25400" cap="flat">
            <a:solidFill>
              <a:srgbClr val="FF7E7A"/>
            </a:solidFill>
            <a:prstDash val="dash"/>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L1</a:t>
            </a:r>
          </a:p>
        </p:txBody>
      </p:sp>
      <p:sp>
        <p:nvSpPr>
          <p:cNvPr id="28" name="Line">
            <a:extLst>
              <a:ext uri="{FF2B5EF4-FFF2-40B4-BE49-F238E27FC236}">
                <a16:creationId xmlns:a16="http://schemas.microsoft.com/office/drawing/2014/main" id="{303A9ADA-9A04-119E-275C-8D826037997C}"/>
              </a:ext>
            </a:extLst>
          </p:cNvPr>
          <p:cNvSpPr/>
          <p:nvPr/>
        </p:nvSpPr>
        <p:spPr>
          <a:xfrm flipH="1">
            <a:off x="4298782" y="5578347"/>
            <a:ext cx="481806" cy="301648"/>
          </a:xfrm>
          <a:prstGeom prst="line">
            <a:avLst/>
          </a:prstGeom>
          <a:noFill/>
          <a:ln w="50800" cap="flat">
            <a:solidFill>
              <a:srgbClr val="FF7E7A"/>
            </a:solidFill>
            <a:prstDash val="solid"/>
            <a:miter lim="400000"/>
            <a:tailEnd type="triangle" w="med" len="med"/>
          </a:ln>
          <a:effectLst/>
        </p:spPr>
        <p:txBody>
          <a:bodyPr wrap="square" lIns="25400" tIns="25400" rIns="25400" bIns="25400" numCol="1" anchor="ctr">
            <a:noAutofit/>
          </a:bodyPr>
          <a:lstStyle/>
          <a:p>
            <a:endParaRPr sz="1600"/>
          </a:p>
        </p:txBody>
      </p:sp>
      <p:sp>
        <p:nvSpPr>
          <p:cNvPr id="29" name="tfo">
            <a:extLst>
              <a:ext uri="{FF2B5EF4-FFF2-40B4-BE49-F238E27FC236}">
                <a16:creationId xmlns:a16="http://schemas.microsoft.com/office/drawing/2014/main" id="{D34AE009-9E48-DD59-D250-E89930C59A73}"/>
              </a:ext>
            </a:extLst>
          </p:cNvPr>
          <p:cNvSpPr txBox="1"/>
          <p:nvPr/>
        </p:nvSpPr>
        <p:spPr>
          <a:xfrm>
            <a:off x="4044868" y="5542294"/>
            <a:ext cx="373500" cy="2667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r>
              <a:rPr sz="1400" err="1">
                <a:solidFill>
                  <a:srgbClr val="FF7E7A"/>
                </a:solidFill>
              </a:rPr>
              <a:t>tfo</a:t>
            </a:r>
            <a:endParaRPr sz="1400">
              <a:solidFill>
                <a:srgbClr val="FF7E7A"/>
              </a:solidFill>
            </a:endParaRPr>
          </a:p>
        </p:txBody>
      </p:sp>
      <p:sp>
        <p:nvSpPr>
          <p:cNvPr id="30" name="L2">
            <a:extLst>
              <a:ext uri="{FF2B5EF4-FFF2-40B4-BE49-F238E27FC236}">
                <a16:creationId xmlns:a16="http://schemas.microsoft.com/office/drawing/2014/main" id="{A015C95A-A6FE-11B9-562B-7EA1DDC336B5}"/>
              </a:ext>
            </a:extLst>
          </p:cNvPr>
          <p:cNvSpPr txBox="1"/>
          <p:nvPr/>
        </p:nvSpPr>
        <p:spPr>
          <a:xfrm>
            <a:off x="5088409" y="5884920"/>
            <a:ext cx="1076667" cy="29751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L2</a:t>
            </a:r>
          </a:p>
        </p:txBody>
      </p:sp>
      <p:sp>
        <p:nvSpPr>
          <p:cNvPr id="32" name="L2">
            <a:extLst>
              <a:ext uri="{FF2B5EF4-FFF2-40B4-BE49-F238E27FC236}">
                <a16:creationId xmlns:a16="http://schemas.microsoft.com/office/drawing/2014/main" id="{30D9F266-E396-C160-22D4-15DD8F3B4A80}"/>
              </a:ext>
            </a:extLst>
          </p:cNvPr>
          <p:cNvSpPr txBox="1"/>
          <p:nvPr/>
        </p:nvSpPr>
        <p:spPr>
          <a:xfrm>
            <a:off x="8098527" y="5884920"/>
            <a:ext cx="1076667" cy="297517"/>
          </a:xfrm>
          <a:prstGeom prst="rect">
            <a:avLst/>
          </a:prstGeom>
          <a:noFill/>
          <a:ln w="25400" cap="flat">
            <a:solidFill>
              <a:srgbClr val="FF7E7A"/>
            </a:solidFill>
            <a:prstDash val="dash"/>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L2</a:t>
            </a:r>
          </a:p>
        </p:txBody>
      </p:sp>
      <p:sp>
        <p:nvSpPr>
          <p:cNvPr id="33" name="Line">
            <a:extLst>
              <a:ext uri="{FF2B5EF4-FFF2-40B4-BE49-F238E27FC236}">
                <a16:creationId xmlns:a16="http://schemas.microsoft.com/office/drawing/2014/main" id="{03AE6DC8-FEAB-B2CD-8870-741D27BCCC5A}"/>
              </a:ext>
            </a:extLst>
          </p:cNvPr>
          <p:cNvSpPr/>
          <p:nvPr/>
        </p:nvSpPr>
        <p:spPr>
          <a:xfrm>
            <a:off x="7781118" y="5567207"/>
            <a:ext cx="530435" cy="307937"/>
          </a:xfrm>
          <a:prstGeom prst="line">
            <a:avLst/>
          </a:prstGeom>
          <a:noFill/>
          <a:ln w="50800" cap="flat">
            <a:solidFill>
              <a:srgbClr val="FF7E7A"/>
            </a:solidFill>
            <a:prstDash val="solid"/>
            <a:miter lim="400000"/>
            <a:tailEnd type="triangle" w="med" len="med"/>
          </a:ln>
          <a:effectLst/>
        </p:spPr>
        <p:txBody>
          <a:bodyPr wrap="square" lIns="25400" tIns="25400" rIns="25400" bIns="25400" numCol="1" anchor="ctr">
            <a:noAutofit/>
          </a:bodyPr>
          <a:lstStyle/>
          <a:p>
            <a:endParaRPr sz="1600"/>
          </a:p>
        </p:txBody>
      </p:sp>
      <p:sp>
        <p:nvSpPr>
          <p:cNvPr id="34" name="tfo">
            <a:extLst>
              <a:ext uri="{FF2B5EF4-FFF2-40B4-BE49-F238E27FC236}">
                <a16:creationId xmlns:a16="http://schemas.microsoft.com/office/drawing/2014/main" id="{50DC13CF-93E4-6A6F-F4F3-4A9C1D07B83D}"/>
              </a:ext>
            </a:extLst>
          </p:cNvPr>
          <p:cNvSpPr txBox="1"/>
          <p:nvPr/>
        </p:nvSpPr>
        <p:spPr>
          <a:xfrm>
            <a:off x="8112175" y="5537032"/>
            <a:ext cx="373500" cy="2667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r>
              <a:rPr sz="1400" err="1">
                <a:solidFill>
                  <a:srgbClr val="FF7E7A"/>
                </a:solidFill>
              </a:rPr>
              <a:t>tfo</a:t>
            </a:r>
            <a:endParaRPr sz="1400">
              <a:solidFill>
                <a:srgbClr val="FF7E7A"/>
              </a:solidFill>
            </a:endParaRPr>
          </a:p>
        </p:txBody>
      </p:sp>
      <p:sp>
        <p:nvSpPr>
          <p:cNvPr id="35" name="BR cc, L1, L2">
            <a:extLst>
              <a:ext uri="{FF2B5EF4-FFF2-40B4-BE49-F238E27FC236}">
                <a16:creationId xmlns:a16="http://schemas.microsoft.com/office/drawing/2014/main" id="{39134AC2-A881-999B-4D88-96753B059E94}"/>
              </a:ext>
            </a:extLst>
          </p:cNvPr>
          <p:cNvSpPr txBox="1"/>
          <p:nvPr/>
        </p:nvSpPr>
        <p:spPr>
          <a:xfrm>
            <a:off x="6939251" y="5262454"/>
            <a:ext cx="1751187" cy="29751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BR cc, L1, L2</a:t>
            </a:r>
          </a:p>
        </p:txBody>
      </p:sp>
      <p:sp>
        <p:nvSpPr>
          <p:cNvPr id="36" name="L1">
            <a:extLst>
              <a:ext uri="{FF2B5EF4-FFF2-40B4-BE49-F238E27FC236}">
                <a16:creationId xmlns:a16="http://schemas.microsoft.com/office/drawing/2014/main" id="{4633E5CF-8D51-76B0-9530-8BAFBD9D3440}"/>
              </a:ext>
            </a:extLst>
          </p:cNvPr>
          <p:cNvSpPr txBox="1"/>
          <p:nvPr/>
        </p:nvSpPr>
        <p:spPr>
          <a:xfrm>
            <a:off x="6640623" y="5884920"/>
            <a:ext cx="1076667" cy="29751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a:r>
              <a:rPr sz="1600"/>
              <a:t>L1</a:t>
            </a:r>
          </a:p>
        </p:txBody>
      </p:sp>
      <p:sp>
        <p:nvSpPr>
          <p:cNvPr id="39" name="Line">
            <a:extLst>
              <a:ext uri="{FF2B5EF4-FFF2-40B4-BE49-F238E27FC236}">
                <a16:creationId xmlns:a16="http://schemas.microsoft.com/office/drawing/2014/main" id="{DB936F83-D513-DDA2-6D3F-AB8257CDE791}"/>
              </a:ext>
            </a:extLst>
          </p:cNvPr>
          <p:cNvSpPr/>
          <p:nvPr/>
        </p:nvSpPr>
        <p:spPr>
          <a:xfrm>
            <a:off x="5030670" y="5573619"/>
            <a:ext cx="530435" cy="307937"/>
          </a:xfrm>
          <a:prstGeom prst="line">
            <a:avLst/>
          </a:prstGeom>
          <a:noFill/>
          <a:ln w="50800" cap="flat">
            <a:solidFill>
              <a:schemeClr val="accent3"/>
            </a:solidFill>
            <a:prstDash val="solid"/>
            <a:miter lim="400000"/>
            <a:tailEnd type="triangle" w="med" len="med"/>
          </a:ln>
          <a:effectLst/>
        </p:spPr>
        <p:txBody>
          <a:bodyPr wrap="square" lIns="25400" tIns="25400" rIns="25400" bIns="25400" numCol="1" anchor="ctr">
            <a:noAutofit/>
          </a:bodyPr>
          <a:lstStyle/>
          <a:p>
            <a:endParaRPr sz="1600"/>
          </a:p>
        </p:txBody>
      </p:sp>
      <p:sp>
        <p:nvSpPr>
          <p:cNvPr id="40" name="Line">
            <a:extLst>
              <a:ext uri="{FF2B5EF4-FFF2-40B4-BE49-F238E27FC236}">
                <a16:creationId xmlns:a16="http://schemas.microsoft.com/office/drawing/2014/main" id="{43140273-F66C-EE20-4A74-54C2143A634A}"/>
              </a:ext>
            </a:extLst>
          </p:cNvPr>
          <p:cNvSpPr/>
          <p:nvPr/>
        </p:nvSpPr>
        <p:spPr>
          <a:xfrm flipH="1">
            <a:off x="7073657" y="5567207"/>
            <a:ext cx="481806" cy="301648"/>
          </a:xfrm>
          <a:prstGeom prst="line">
            <a:avLst/>
          </a:prstGeom>
          <a:noFill/>
          <a:ln w="50800" cap="flat">
            <a:solidFill>
              <a:schemeClr val="accent3"/>
            </a:solidFill>
            <a:prstDash val="solid"/>
            <a:miter lim="400000"/>
            <a:tailEnd type="triangle" w="med" len="med"/>
          </a:ln>
          <a:effectLst/>
        </p:spPr>
        <p:txBody>
          <a:bodyPr wrap="square" lIns="25400" tIns="25400" rIns="25400" bIns="25400" numCol="1" anchor="ctr">
            <a:noAutofit/>
          </a:bodyPr>
          <a:lstStyle/>
          <a:p>
            <a:endParaRPr sz="1600"/>
          </a:p>
        </p:txBody>
      </p:sp>
      <p:sp>
        <p:nvSpPr>
          <p:cNvPr id="41" name="TextBox 40">
            <a:extLst>
              <a:ext uri="{FF2B5EF4-FFF2-40B4-BE49-F238E27FC236}">
                <a16:creationId xmlns:a16="http://schemas.microsoft.com/office/drawing/2014/main" id="{A59763A0-E2EE-CCC3-E010-5F8B27428EF6}"/>
              </a:ext>
            </a:extLst>
          </p:cNvPr>
          <p:cNvSpPr txBox="1"/>
          <p:nvPr/>
        </p:nvSpPr>
        <p:spPr>
          <a:xfrm>
            <a:off x="5307972" y="5507942"/>
            <a:ext cx="399468" cy="307777"/>
          </a:xfrm>
          <a:prstGeom prst="rect">
            <a:avLst/>
          </a:prstGeom>
          <a:noFill/>
        </p:spPr>
        <p:txBody>
          <a:bodyPr wrap="none" rtlCol="0">
            <a:spAutoFit/>
          </a:bodyPr>
          <a:lstStyle/>
          <a:p>
            <a:r>
              <a:rPr lang="en-US" sz="1400">
                <a:solidFill>
                  <a:schemeClr val="accent3"/>
                </a:solidFill>
                <a:latin typeface="Menlo Regular"/>
                <a:ea typeface="Menlo Regular"/>
                <a:cs typeface="Menlo Regular"/>
                <a:sym typeface="Menlo Regular"/>
              </a:rPr>
              <a:t>po</a:t>
            </a:r>
          </a:p>
        </p:txBody>
      </p:sp>
      <p:sp>
        <p:nvSpPr>
          <p:cNvPr id="42" name="Line">
            <a:extLst>
              <a:ext uri="{FF2B5EF4-FFF2-40B4-BE49-F238E27FC236}">
                <a16:creationId xmlns:a16="http://schemas.microsoft.com/office/drawing/2014/main" id="{44C4FEC4-CC6F-4E78-7311-140BC6474C3B}"/>
              </a:ext>
            </a:extLst>
          </p:cNvPr>
          <p:cNvSpPr/>
          <p:nvPr/>
        </p:nvSpPr>
        <p:spPr>
          <a:xfrm flipV="1">
            <a:off x="4707173" y="6042371"/>
            <a:ext cx="381236" cy="0"/>
          </a:xfrm>
          <a:prstGeom prst="line">
            <a:avLst/>
          </a:prstGeom>
          <a:noFill/>
          <a:ln w="50800" cap="flat">
            <a:solidFill>
              <a:srgbClr val="FF7E7A"/>
            </a:solidFill>
            <a:prstDash val="solid"/>
            <a:miter lim="400000"/>
            <a:tailEnd type="triangle" w="med" len="med"/>
          </a:ln>
          <a:effectLst/>
        </p:spPr>
        <p:txBody>
          <a:bodyPr wrap="square" lIns="25400" tIns="25400" rIns="25400" bIns="25400" numCol="1" anchor="ctr">
            <a:noAutofit/>
          </a:bodyPr>
          <a:lstStyle/>
          <a:p>
            <a:endParaRPr sz="1600"/>
          </a:p>
        </p:txBody>
      </p:sp>
      <p:sp>
        <p:nvSpPr>
          <p:cNvPr id="43" name="Line">
            <a:extLst>
              <a:ext uri="{FF2B5EF4-FFF2-40B4-BE49-F238E27FC236}">
                <a16:creationId xmlns:a16="http://schemas.microsoft.com/office/drawing/2014/main" id="{A1F3FC9F-EB63-843A-B158-FB06C9614DE6}"/>
              </a:ext>
            </a:extLst>
          </p:cNvPr>
          <p:cNvSpPr/>
          <p:nvPr/>
        </p:nvSpPr>
        <p:spPr>
          <a:xfrm flipH="1">
            <a:off x="7717289" y="6051055"/>
            <a:ext cx="381237" cy="0"/>
          </a:xfrm>
          <a:prstGeom prst="line">
            <a:avLst/>
          </a:prstGeom>
          <a:noFill/>
          <a:ln w="50800" cap="flat">
            <a:solidFill>
              <a:srgbClr val="FF7E7A"/>
            </a:solidFill>
            <a:prstDash val="solid"/>
            <a:miter lim="400000"/>
            <a:tailEnd type="triangle" w="med" len="med"/>
          </a:ln>
          <a:effectLst/>
        </p:spPr>
        <p:txBody>
          <a:bodyPr wrap="square" lIns="25400" tIns="25400" rIns="25400" bIns="25400" numCol="1" anchor="ctr">
            <a:noAutofit/>
          </a:bodyPr>
          <a:lstStyle/>
          <a:p>
            <a:endParaRPr sz="1600"/>
          </a:p>
        </p:txBody>
      </p:sp>
      <p:sp>
        <p:nvSpPr>
          <p:cNvPr id="44" name="tfo">
            <a:extLst>
              <a:ext uri="{FF2B5EF4-FFF2-40B4-BE49-F238E27FC236}">
                <a16:creationId xmlns:a16="http://schemas.microsoft.com/office/drawing/2014/main" id="{8BA1904C-9FF8-67CC-D13B-F7443FD37624}"/>
              </a:ext>
            </a:extLst>
          </p:cNvPr>
          <p:cNvSpPr txBox="1"/>
          <p:nvPr/>
        </p:nvSpPr>
        <p:spPr>
          <a:xfrm>
            <a:off x="4727859" y="6086796"/>
            <a:ext cx="373500" cy="2667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r>
              <a:rPr sz="1400" err="1">
                <a:solidFill>
                  <a:srgbClr val="FF7E7A"/>
                </a:solidFill>
              </a:rPr>
              <a:t>tfo</a:t>
            </a:r>
            <a:endParaRPr sz="1400">
              <a:solidFill>
                <a:srgbClr val="FF7E7A"/>
              </a:solidFill>
            </a:endParaRPr>
          </a:p>
        </p:txBody>
      </p:sp>
      <p:sp>
        <p:nvSpPr>
          <p:cNvPr id="45" name="tfo">
            <a:extLst>
              <a:ext uri="{FF2B5EF4-FFF2-40B4-BE49-F238E27FC236}">
                <a16:creationId xmlns:a16="http://schemas.microsoft.com/office/drawing/2014/main" id="{F50B4BF5-9529-5A05-50BC-BE3485C23BEC}"/>
              </a:ext>
            </a:extLst>
          </p:cNvPr>
          <p:cNvSpPr txBox="1"/>
          <p:nvPr/>
        </p:nvSpPr>
        <p:spPr>
          <a:xfrm>
            <a:off x="7717289" y="6099488"/>
            <a:ext cx="373500" cy="2667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r>
              <a:rPr sz="1400" err="1">
                <a:solidFill>
                  <a:srgbClr val="FF7E7A"/>
                </a:solidFill>
              </a:rPr>
              <a:t>tfo</a:t>
            </a:r>
            <a:endParaRPr sz="1400">
              <a:solidFill>
                <a:srgbClr val="FF7E7A"/>
              </a:solidFill>
            </a:endParaRPr>
          </a:p>
        </p:txBody>
      </p:sp>
      <p:sp>
        <p:nvSpPr>
          <p:cNvPr id="46" name="TextBox 45">
            <a:extLst>
              <a:ext uri="{FF2B5EF4-FFF2-40B4-BE49-F238E27FC236}">
                <a16:creationId xmlns:a16="http://schemas.microsoft.com/office/drawing/2014/main" id="{13D15363-D8FB-0B81-D132-9A17BE925D0A}"/>
              </a:ext>
            </a:extLst>
          </p:cNvPr>
          <p:cNvSpPr txBox="1"/>
          <p:nvPr/>
        </p:nvSpPr>
        <p:spPr>
          <a:xfrm>
            <a:off x="6880364" y="5525157"/>
            <a:ext cx="399468" cy="307777"/>
          </a:xfrm>
          <a:prstGeom prst="rect">
            <a:avLst/>
          </a:prstGeom>
          <a:noFill/>
        </p:spPr>
        <p:txBody>
          <a:bodyPr wrap="none" rtlCol="0">
            <a:spAutoFit/>
          </a:bodyPr>
          <a:lstStyle/>
          <a:p>
            <a:r>
              <a:rPr lang="en-US" sz="1400">
                <a:solidFill>
                  <a:schemeClr val="accent3"/>
                </a:solidFill>
                <a:latin typeface="Menlo Regular"/>
                <a:ea typeface="Menlo Regular"/>
                <a:cs typeface="Menlo Regular"/>
                <a:sym typeface="Menlo Regular"/>
              </a:rPr>
              <a:t>po</a:t>
            </a:r>
          </a:p>
        </p:txBody>
      </p:sp>
      <p:sp>
        <p:nvSpPr>
          <p:cNvPr id="48" name="speculative execution">
            <a:extLst>
              <a:ext uri="{FF2B5EF4-FFF2-40B4-BE49-F238E27FC236}">
                <a16:creationId xmlns:a16="http://schemas.microsoft.com/office/drawing/2014/main" id="{0FBEF476-A0C5-6251-FAA1-5357951B77A5}"/>
              </a:ext>
            </a:extLst>
          </p:cNvPr>
          <p:cNvSpPr txBox="1"/>
          <p:nvPr/>
        </p:nvSpPr>
        <p:spPr>
          <a:xfrm>
            <a:off x="9960485" y="5846583"/>
            <a:ext cx="1725380" cy="297517"/>
          </a:xfrm>
          <a:prstGeom prst="rect">
            <a:avLst/>
          </a:prstGeom>
          <a:noFill/>
          <a:ln w="25400" cap="flat">
            <a:solidFill>
              <a:srgbClr val="FF7E7A"/>
            </a:solidFill>
            <a:prstDash val="dash"/>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defPPr>
              <a:defRPr lang="en-US"/>
            </a:defPPr>
            <a:lvl1pPr algn="ctr">
              <a:defRPr sz="1600" b="0">
                <a:latin typeface="Menlo Regular"/>
                <a:ea typeface="Menlo Regular"/>
                <a:cs typeface="Menlo Regular"/>
              </a:defRPr>
            </a:lvl1pPr>
          </a:lstStyle>
          <a:p>
            <a:r>
              <a:rPr lang="en-US">
                <a:solidFill>
                  <a:srgbClr val="FF7E7A"/>
                </a:solidFill>
                <a:latin typeface="Gill Sans" panose="020B0502020104020203" pitchFamily="34" charset="-79"/>
                <a:cs typeface="Gill Sans" panose="020B0502020104020203" pitchFamily="34" charset="-79"/>
              </a:rPr>
              <a:t>transient</a:t>
            </a:r>
            <a:r>
              <a:rPr>
                <a:solidFill>
                  <a:srgbClr val="FF7E7A"/>
                </a:solidFill>
                <a:latin typeface="Gill Sans" panose="020B0502020104020203" pitchFamily="34" charset="-79"/>
                <a:cs typeface="Gill Sans" panose="020B0502020104020203" pitchFamily="34" charset="-79"/>
              </a:rPr>
              <a:t> execution</a:t>
            </a:r>
          </a:p>
        </p:txBody>
      </p:sp>
      <p:sp>
        <p:nvSpPr>
          <p:cNvPr id="50" name="TextBox 49">
            <a:extLst>
              <a:ext uri="{FF2B5EF4-FFF2-40B4-BE49-F238E27FC236}">
                <a16:creationId xmlns:a16="http://schemas.microsoft.com/office/drawing/2014/main" id="{493A9A55-70EA-66E4-5165-711EC6286954}"/>
              </a:ext>
            </a:extLst>
          </p:cNvPr>
          <p:cNvSpPr txBox="1"/>
          <p:nvPr/>
        </p:nvSpPr>
        <p:spPr>
          <a:xfrm>
            <a:off x="10345320" y="5411212"/>
            <a:ext cx="955711" cy="369332"/>
          </a:xfrm>
          <a:prstGeom prst="rect">
            <a:avLst/>
          </a:prstGeom>
          <a:noFill/>
        </p:spPr>
        <p:txBody>
          <a:bodyPr wrap="none" rtlCol="0">
            <a:spAutoFit/>
          </a:bodyPr>
          <a:lstStyle/>
          <a:p>
            <a:r>
              <a:rPr lang="en-US" b="1">
                <a:latin typeface="Gill Sans" panose="020B0502020104020203" pitchFamily="34" charset="-79"/>
                <a:cs typeface="Gill Sans" panose="020B0502020104020203" pitchFamily="34" charset="-79"/>
              </a:rPr>
              <a:t>legend</a:t>
            </a:r>
          </a:p>
        </p:txBody>
      </p:sp>
      <p:sp>
        <p:nvSpPr>
          <p:cNvPr id="3" name="Slide Number Placeholder 2">
            <a:extLst>
              <a:ext uri="{FF2B5EF4-FFF2-40B4-BE49-F238E27FC236}">
                <a16:creationId xmlns:a16="http://schemas.microsoft.com/office/drawing/2014/main" id="{FCB6B811-5215-288B-98FE-2D8154AAB5EC}"/>
              </a:ext>
            </a:extLst>
          </p:cNvPr>
          <p:cNvSpPr>
            <a:spLocks noGrp="1"/>
          </p:cNvSpPr>
          <p:nvPr>
            <p:ph type="sldNum" sz="quarter" idx="12"/>
          </p:nvPr>
        </p:nvSpPr>
        <p:spPr/>
        <p:txBody>
          <a:bodyPr/>
          <a:lstStyle/>
          <a:p>
            <a:fld id="{C4525E55-99CE-D54F-9679-4F00051112D4}" type="slidenum">
              <a:rPr lang="en-US" smtClean="0"/>
              <a:t>39</a:t>
            </a:fld>
            <a:endParaRPr lang="en-US"/>
          </a:p>
        </p:txBody>
      </p:sp>
    </p:spTree>
    <p:extLst>
      <p:ext uri="{BB962C8B-B14F-4D97-AF65-F5344CB8AC3E}">
        <p14:creationId xmlns:p14="http://schemas.microsoft.com/office/powerpoint/2010/main" val="6376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0" grpId="0" animBg="1"/>
      <p:bldP spid="21" grpId="0" animBg="1"/>
      <p:bldP spid="22" grpId="0" animBg="1"/>
      <p:bldP spid="23" grpId="0"/>
      <p:bldP spid="24" grpId="0" animBg="1"/>
      <p:bldP spid="15" grpId="0" animBg="1"/>
      <p:bldP spid="16" grpId="0" animBg="1"/>
      <p:bldP spid="17" grpId="0"/>
      <p:bldP spid="18" grpId="0" animBg="1"/>
      <p:bldP spid="19" grpId="0" animBg="1"/>
      <p:bldP spid="13" grpId="0"/>
      <p:bldP spid="26" grpId="0" animBg="1"/>
      <p:bldP spid="27" grpId="0" animBg="1"/>
      <p:bldP spid="28" grpId="0" animBg="1"/>
      <p:bldP spid="29" grpId="0"/>
      <p:bldP spid="30" grpId="0" animBg="1"/>
      <p:bldP spid="32" grpId="0" animBg="1"/>
      <p:bldP spid="33" grpId="0" animBg="1"/>
      <p:bldP spid="34" grpId="0"/>
      <p:bldP spid="35" grpId="0" animBg="1"/>
      <p:bldP spid="36" grpId="0" animBg="1"/>
      <p:bldP spid="39" grpId="0" animBg="1"/>
      <p:bldP spid="40" grpId="0" animBg="1"/>
      <p:bldP spid="41" grpId="0"/>
      <p:bldP spid="42" grpId="0" animBg="1"/>
      <p:bldP spid="43" grpId="0" animBg="1"/>
      <p:bldP spid="44" grpId="0"/>
      <p:bldP spid="45" grpId="0"/>
      <p:bldP spid="46" grpId="0"/>
      <p:bldP spid="48" grpId="0" animBg="1"/>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443C-0B41-1F08-851A-C4DB00162A27}"/>
              </a:ext>
            </a:extLst>
          </p:cNvPr>
          <p:cNvSpPr>
            <a:spLocks noGrp="1"/>
          </p:cNvSpPr>
          <p:nvPr>
            <p:ph type="title"/>
          </p:nvPr>
        </p:nvSpPr>
        <p:spPr/>
        <p:txBody>
          <a:bodyPr/>
          <a:lstStyle/>
          <a:p>
            <a:r>
              <a:rPr lang="en-US"/>
              <a:t>Roadmap</a:t>
            </a:r>
          </a:p>
        </p:txBody>
      </p:sp>
      <p:sp>
        <p:nvSpPr>
          <p:cNvPr id="3" name="Content Placeholder 2">
            <a:extLst>
              <a:ext uri="{FF2B5EF4-FFF2-40B4-BE49-F238E27FC236}">
                <a16:creationId xmlns:a16="http://schemas.microsoft.com/office/drawing/2014/main" id="{5B430675-2D78-C0F7-19E3-54A80C53AE9C}"/>
              </a:ext>
            </a:extLst>
          </p:cNvPr>
          <p:cNvSpPr>
            <a:spLocks noGrp="1"/>
          </p:cNvSpPr>
          <p:nvPr>
            <p:ph idx="1"/>
          </p:nvPr>
        </p:nvSpPr>
        <p:spPr>
          <a:xfrm>
            <a:off x="625577" y="1847850"/>
            <a:ext cx="10940845" cy="4351338"/>
          </a:xfrm>
        </p:spPr>
        <p:txBody>
          <a:bodyPr>
            <a:normAutofit/>
          </a:bodyPr>
          <a:lstStyle/>
          <a:p>
            <a:r>
              <a:rPr lang="en-US" sz="2400" b="1" dirty="0">
                <a:solidFill>
                  <a:srgbClr val="FF7E7A"/>
                </a:solidFill>
              </a:rPr>
              <a:t>Background: </a:t>
            </a:r>
            <a:r>
              <a:rPr lang="en-US" sz="2400" dirty="0">
                <a:solidFill>
                  <a:srgbClr val="FF7E7A"/>
                </a:solidFill>
              </a:rPr>
              <a:t>Memory Consistency Models (MCMs)</a:t>
            </a:r>
          </a:p>
          <a:p>
            <a:r>
              <a:rPr lang="en-US" sz="2400" b="1" dirty="0"/>
              <a:t>Leakage Containment Models (LCMs): </a:t>
            </a:r>
            <a:r>
              <a:rPr lang="en-US" sz="2400" dirty="0"/>
              <a:t>Modeling Microarchitectural Leakage</a:t>
            </a:r>
            <a:endParaRPr lang="en-US" sz="2400" b="1" dirty="0"/>
          </a:p>
          <a:p>
            <a:r>
              <a:rPr lang="en-US" sz="2400" b="1" dirty="0"/>
              <a:t>Clou: </a:t>
            </a:r>
            <a:r>
              <a:rPr lang="en-US" sz="2400" dirty="0"/>
              <a:t>Detecting and Mitigating Microarchitectural Leakage in Programs</a:t>
            </a:r>
            <a:endParaRPr lang="en-US" sz="2400" b="1" dirty="0"/>
          </a:p>
        </p:txBody>
      </p:sp>
      <p:sp>
        <p:nvSpPr>
          <p:cNvPr id="5" name="Slide Number Placeholder 4">
            <a:extLst>
              <a:ext uri="{FF2B5EF4-FFF2-40B4-BE49-F238E27FC236}">
                <a16:creationId xmlns:a16="http://schemas.microsoft.com/office/drawing/2014/main" id="{23A653F4-FFC2-7D53-0997-0FC01CA18DA1}"/>
              </a:ext>
            </a:extLst>
          </p:cNvPr>
          <p:cNvSpPr>
            <a:spLocks noGrp="1"/>
          </p:cNvSpPr>
          <p:nvPr>
            <p:ph type="sldNum" sz="quarter" idx="12"/>
          </p:nvPr>
        </p:nvSpPr>
        <p:spPr/>
        <p:txBody>
          <a:bodyPr/>
          <a:lstStyle/>
          <a:p>
            <a:fld id="{C4525E55-99CE-D54F-9679-4F00051112D4}" type="slidenum">
              <a:rPr lang="en-US" smtClean="0"/>
              <a:t>4</a:t>
            </a:fld>
            <a:endParaRPr lang="en-US"/>
          </a:p>
        </p:txBody>
      </p:sp>
    </p:spTree>
    <p:extLst>
      <p:ext uri="{BB962C8B-B14F-4D97-AF65-F5344CB8AC3E}">
        <p14:creationId xmlns:p14="http://schemas.microsoft.com/office/powerpoint/2010/main" val="700457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3F10-566C-7A6E-05EB-AFC6AA25D818}"/>
              </a:ext>
            </a:extLst>
          </p:cNvPr>
          <p:cNvSpPr>
            <a:spLocks noGrp="1"/>
          </p:cNvSpPr>
          <p:nvPr>
            <p:ph type="title"/>
          </p:nvPr>
        </p:nvSpPr>
        <p:spPr/>
        <p:txBody>
          <a:bodyPr>
            <a:normAutofit fontScale="90000"/>
          </a:bodyPr>
          <a:lstStyle/>
          <a:p>
            <a:r>
              <a:rPr lang="en-US"/>
              <a:t>Microarchitectural data-flow semantics model information flow through xstate</a:t>
            </a:r>
          </a:p>
        </p:txBody>
      </p:sp>
      <mc:AlternateContent xmlns:mc="http://schemas.openxmlformats.org/markup-compatibility/2006" xmlns:a14="http://schemas.microsoft.com/office/drawing/2010/main">
        <mc:Choice Requires="a14">
          <p:sp>
            <p:nvSpPr>
              <p:cNvPr id="4" name="ST [x], 0">
                <a:extLst>
                  <a:ext uri="{FF2B5EF4-FFF2-40B4-BE49-F238E27FC236}">
                    <a16:creationId xmlns:a16="http://schemas.microsoft.com/office/drawing/2014/main" id="{92F159D2-0D28-CC46-C5FC-059B12C41CCA}"/>
                  </a:ext>
                </a:extLst>
              </p:cNvPr>
              <p:cNvSpPr/>
              <p:nvPr/>
            </p:nvSpPr>
            <p:spPr>
              <a:xfrm>
                <a:off x="3179728" y="3667200"/>
                <a:ext cx="1975018" cy="33990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bg1">
                  <a:lumMod val="95000"/>
                </a:schemeClr>
              </a:solidFill>
              <a:ln w="25400" cap="flat">
                <a:noFill/>
                <a:prstDash val="solid"/>
                <a:miter lim="400000"/>
              </a:ln>
              <a:effectLst/>
              <a:extLst>
                <a:ext uri="{C572A759-6A51-4108-AA02-DFA0A04FC94B}">
                  <ma14:wrappingTextBoxFlag xmlns="" xmlns:ma14="http://schemas.microsoft.com/office/mac/drawingml/2011/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defRPr sz="4000" b="0">
                    <a:latin typeface="Menlo Regular"/>
                    <a:ea typeface="Menlo Regular"/>
                    <a:cs typeface="Menlo Regular"/>
                    <a:sym typeface="Menlo Regular"/>
                  </a:defRPr>
                </a:pPr>
                <a:r>
                  <a:rPr lang="en-US" sz="1600"/>
                  <a:t>LD r1, [A] </a:t>
                </a:r>
                <a14:m>
                  <m:oMath xmlns:m="http://schemas.openxmlformats.org/officeDocument/2006/math">
                    <m:d>
                      <m:dPr>
                        <m:begChr m:val="{"/>
                        <m:endChr m:val="}"/>
                        <m:ctrlPr>
                          <a:rPr lang="ar-AE" sz="1600" i="1">
                            <a:solidFill>
                              <a:srgbClr val="000000"/>
                            </a:solidFill>
                            <a:latin typeface="Cambria Math" panose="02040503050406030204" pitchFamily="18" charset="0"/>
                          </a:rPr>
                        </m:ctrlPr>
                      </m:dPr>
                      <m:e>
                        <m:sSubSup>
                          <m:sSubSupPr>
                            <m:ctrlPr>
                              <a:rPr lang="ar-AE" sz="1600" i="1" smtClean="0">
                                <a:solidFill>
                                  <a:srgbClr val="000000"/>
                                </a:solidFill>
                                <a:latin typeface="Cambria Math" panose="02040503050406030204" pitchFamily="18" charset="0"/>
                              </a:rPr>
                            </m:ctrlPr>
                          </m:sSubSupPr>
                          <m:e>
                            <m:sSub>
                              <m:sSubPr>
                                <m:ctrlPr>
                                  <a:rPr lang="ar-AE" sz="1600" i="1">
                                    <a:solidFill>
                                      <a:srgbClr val="000000"/>
                                    </a:solidFill>
                                    <a:latin typeface="Cambria Math" panose="02040503050406030204" pitchFamily="18" charset="0"/>
                                  </a:rPr>
                                </m:ctrlPr>
                              </m:sSubPr>
                              <m:e>
                                <m:r>
                                  <a:rPr lang="ar-AE" sz="1600" i="1">
                                    <a:solidFill>
                                      <a:srgbClr val="000000"/>
                                    </a:solidFill>
                                    <a:latin typeface="Cambria Math" panose="02040503050406030204" pitchFamily="18" charset="0"/>
                                  </a:rPr>
                                  <m:t>𝑠</m:t>
                                </m:r>
                              </m:e>
                              <m:sub>
                                <m:r>
                                  <a:rPr lang="ar-AE" sz="1600" i="1">
                                    <a:solidFill>
                                      <a:srgbClr val="000000"/>
                                    </a:solidFill>
                                    <a:latin typeface="Cambria Math" panose="02040503050406030204" pitchFamily="18" charset="0"/>
                                  </a:rPr>
                                  <m:t>0</m:t>
                                </m:r>
                              </m:sub>
                            </m:sSub>
                          </m:e>
                          <m:sub>
                            <m:r>
                              <a:rPr lang="en-US" sz="1600" b="0" i="1" smtClean="0">
                                <a:solidFill>
                                  <a:srgbClr val="000000"/>
                                </a:solidFill>
                                <a:latin typeface="Cambria Math" panose="02040503050406030204" pitchFamily="18" charset="0"/>
                              </a:rPr>
                              <m:t>𝑊</m:t>
                            </m:r>
                          </m:sub>
                          <m:sup>
                            <m:r>
                              <a:rPr lang="en-US" sz="1600" b="0" i="1" smtClean="0">
                                <a:solidFill>
                                  <a:srgbClr val="000000"/>
                                </a:solidFill>
                                <a:latin typeface="Cambria Math" panose="02040503050406030204" pitchFamily="18" charset="0"/>
                              </a:rPr>
                              <m:t>𝑅</m:t>
                            </m:r>
                          </m:sup>
                        </m:sSubSup>
                      </m:e>
                    </m:d>
                  </m:oMath>
                </a14:m>
                <a:endParaRPr lang="ar-AE" sz="1600"/>
              </a:p>
            </p:txBody>
          </p:sp>
        </mc:Choice>
        <mc:Fallback xmlns="">
          <p:sp>
            <p:nvSpPr>
              <p:cNvPr id="4" name="ST [x], 0">
                <a:extLst>
                  <a:ext uri="{FF2B5EF4-FFF2-40B4-BE49-F238E27FC236}">
                    <a16:creationId xmlns:a16="http://schemas.microsoft.com/office/drawing/2014/main" id="{92F159D2-0D28-CC46-C5FC-059B12C41CCA}"/>
                  </a:ext>
                </a:extLst>
              </p:cNvPr>
              <p:cNvSpPr>
                <a:spLocks noRot="1" noChangeAspect="1" noMove="1" noResize="1" noEditPoints="1" noAdjustHandles="1" noChangeArrowheads="1" noChangeShapeType="1" noTextEdit="1"/>
              </p:cNvSpPr>
              <p:nvPr/>
            </p:nvSpPr>
            <p:spPr>
              <a:xfrm>
                <a:off x="3179728" y="3667200"/>
                <a:ext cx="1975018" cy="33990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blipFill>
                <a:blip r:embed="rId3"/>
                <a:stretch>
                  <a:fillRect/>
                </a:stretch>
              </a:blipFill>
              <a:ln w="25400" cap="flat">
                <a:noFill/>
                <a:prstDash val="solid"/>
                <a:miter lim="400000"/>
              </a:ln>
              <a:effectLst/>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LD r1, [x]">
                <a:extLst>
                  <a:ext uri="{FF2B5EF4-FFF2-40B4-BE49-F238E27FC236}">
                    <a16:creationId xmlns:a16="http://schemas.microsoft.com/office/drawing/2014/main" id="{B6638672-3AA2-A06D-6A80-517BA7544D28}"/>
                  </a:ext>
                </a:extLst>
              </p:cNvPr>
              <p:cNvSpPr/>
              <p:nvPr/>
            </p:nvSpPr>
            <p:spPr>
              <a:xfrm>
                <a:off x="3208368" y="4309309"/>
                <a:ext cx="1917738" cy="33990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prstDash val="solid"/>
                <a:miter lim="400000"/>
              </a:ln>
              <a:effectLst/>
              <a:extLst>
                <a:ext uri="{C572A759-6A51-4108-AA02-DFA0A04FC94B}">
                  <ma14:wrappingTextBoxFlag xmlns="" xmlns:ma14="http://schemas.microsoft.com/office/mac/drawingml/2011/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defRPr sz="4000" b="0">
                    <a:latin typeface="Menlo Regular"/>
                    <a:ea typeface="Menlo Regular"/>
                    <a:cs typeface="Menlo Regular"/>
                    <a:sym typeface="Menlo Regular"/>
                  </a:defRPr>
                </a:pPr>
                <a:r>
                  <a:rPr lang="en-US" sz="1600"/>
                  <a:t>ST r1, [A] </a:t>
                </a:r>
                <a14:m>
                  <m:oMath xmlns:m="http://schemas.openxmlformats.org/officeDocument/2006/math">
                    <m:d>
                      <m:dPr>
                        <m:begChr m:val="{"/>
                        <m:endChr m:val="}"/>
                        <m:ctrlPr>
                          <a:rPr lang="ar-AE" sz="1600" i="1">
                            <a:solidFill>
                              <a:srgbClr val="000000"/>
                            </a:solidFill>
                            <a:latin typeface="Cambria Math" panose="02040503050406030204" pitchFamily="18" charset="0"/>
                          </a:rPr>
                        </m:ctrlPr>
                      </m:dPr>
                      <m:e>
                        <m:sSubSup>
                          <m:sSubSupPr>
                            <m:ctrlPr>
                              <a:rPr lang="ar-AE" sz="1600" i="1">
                                <a:solidFill>
                                  <a:srgbClr val="000000"/>
                                </a:solidFill>
                                <a:latin typeface="Cambria Math" panose="02040503050406030204" pitchFamily="18" charset="0"/>
                              </a:rPr>
                            </m:ctrlPr>
                          </m:sSubSupPr>
                          <m:e>
                            <m:sSub>
                              <m:sSubPr>
                                <m:ctrlPr>
                                  <a:rPr lang="ar-AE" sz="1600" i="1">
                                    <a:solidFill>
                                      <a:srgbClr val="000000"/>
                                    </a:solidFill>
                                    <a:latin typeface="Cambria Math" panose="02040503050406030204" pitchFamily="18" charset="0"/>
                                  </a:rPr>
                                </m:ctrlPr>
                              </m:sSubPr>
                              <m:e>
                                <m:r>
                                  <a:rPr lang="ar-AE" sz="1600" i="1">
                                    <a:solidFill>
                                      <a:srgbClr val="000000"/>
                                    </a:solidFill>
                                    <a:latin typeface="Cambria Math" panose="02040503050406030204" pitchFamily="18" charset="0"/>
                                  </a:rPr>
                                  <m:t>𝑠</m:t>
                                </m:r>
                              </m:e>
                              <m:sub>
                                <m:r>
                                  <a:rPr lang="ar-AE" sz="1600" i="1">
                                    <a:solidFill>
                                      <a:srgbClr val="000000"/>
                                    </a:solidFill>
                                    <a:latin typeface="Cambria Math" panose="02040503050406030204" pitchFamily="18" charset="0"/>
                                  </a:rPr>
                                  <m:t>0</m:t>
                                </m:r>
                              </m:sub>
                            </m:sSub>
                          </m:e>
                          <m:sub>
                            <m:r>
                              <a:rPr lang="en-US" sz="1600" i="1">
                                <a:solidFill>
                                  <a:srgbClr val="000000"/>
                                </a:solidFill>
                                <a:latin typeface="Cambria Math" panose="02040503050406030204" pitchFamily="18" charset="0"/>
                              </a:rPr>
                              <m:t>𝑊</m:t>
                            </m:r>
                          </m:sub>
                          <m:sup>
                            <m:r>
                              <a:rPr lang="en-US" sz="1600" i="1">
                                <a:solidFill>
                                  <a:srgbClr val="000000"/>
                                </a:solidFill>
                                <a:latin typeface="Cambria Math" panose="02040503050406030204" pitchFamily="18" charset="0"/>
                              </a:rPr>
                              <m:t>𝑅</m:t>
                            </m:r>
                          </m:sup>
                        </m:sSubSup>
                      </m:e>
                    </m:d>
                  </m:oMath>
                </a14:m>
                <a:endParaRPr lang="ar-AE" sz="1600"/>
              </a:p>
            </p:txBody>
          </p:sp>
        </mc:Choice>
        <mc:Fallback xmlns="">
          <p:sp>
            <p:nvSpPr>
              <p:cNvPr id="5" name="LD r1, [x]">
                <a:extLst>
                  <a:ext uri="{FF2B5EF4-FFF2-40B4-BE49-F238E27FC236}">
                    <a16:creationId xmlns:a16="http://schemas.microsoft.com/office/drawing/2014/main" id="{B6638672-3AA2-A06D-6A80-517BA7544D28}"/>
                  </a:ext>
                </a:extLst>
              </p:cNvPr>
              <p:cNvSpPr>
                <a:spLocks noRot="1" noChangeAspect="1" noMove="1" noResize="1" noEditPoints="1" noAdjustHandles="1" noChangeArrowheads="1" noChangeShapeType="1" noTextEdit="1"/>
              </p:cNvSpPr>
              <p:nvPr/>
            </p:nvSpPr>
            <p:spPr>
              <a:xfrm>
                <a:off x="3208368" y="4309309"/>
                <a:ext cx="1917738" cy="33990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blipFill>
                <a:blip r:embed="rId4"/>
                <a:stretch>
                  <a:fillRect/>
                </a:stretch>
              </a:blipFill>
              <a:ln w="25400" cap="flat">
                <a:noFill/>
                <a:prstDash val="solid"/>
                <a:miter lim="400000"/>
              </a:ln>
              <a:effectLst/>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6" name="Connection Line">
            <a:extLst>
              <a:ext uri="{FF2B5EF4-FFF2-40B4-BE49-F238E27FC236}">
                <a16:creationId xmlns:a16="http://schemas.microsoft.com/office/drawing/2014/main" id="{024C029F-7597-AF5A-353B-18DCA2C560FA}"/>
              </a:ext>
            </a:extLst>
          </p:cNvPr>
          <p:cNvSpPr/>
          <p:nvPr/>
        </p:nvSpPr>
        <p:spPr>
          <a:xfrm>
            <a:off x="2902891" y="3843195"/>
            <a:ext cx="269992" cy="628676"/>
          </a:xfrm>
          <a:custGeom>
            <a:avLst/>
            <a:gdLst/>
            <a:ahLst/>
            <a:cxnLst>
              <a:cxn ang="0">
                <a:pos x="wd2" y="hd2"/>
              </a:cxn>
              <a:cxn ang="5400000">
                <a:pos x="wd2" y="hd2"/>
              </a:cxn>
              <a:cxn ang="10800000">
                <a:pos x="wd2" y="hd2"/>
              </a:cxn>
              <a:cxn ang="16200000">
                <a:pos x="wd2" y="hd2"/>
              </a:cxn>
            </a:cxnLst>
            <a:rect l="0" t="0" r="r" b="b"/>
            <a:pathLst>
              <a:path w="16200" h="21600" extrusionOk="0">
                <a:moveTo>
                  <a:pt x="16130" y="21600"/>
                </a:moveTo>
                <a:cubicBezTo>
                  <a:pt x="-5400" y="14377"/>
                  <a:pt x="-5377" y="7177"/>
                  <a:pt x="16200" y="0"/>
                </a:cubicBezTo>
              </a:path>
            </a:pathLst>
          </a:custGeom>
          <a:noFill/>
          <a:ln w="50800" cap="flat">
            <a:solidFill>
              <a:schemeClr val="accent6"/>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7" name="...">
            <a:extLst>
              <a:ext uri="{FF2B5EF4-FFF2-40B4-BE49-F238E27FC236}">
                <a16:creationId xmlns:a16="http://schemas.microsoft.com/office/drawing/2014/main" id="{8015D317-A7B1-D70A-117C-8EE294D02A7B}"/>
              </a:ext>
            </a:extLst>
          </p:cNvPr>
          <p:cNvSpPr/>
          <p:nvPr/>
        </p:nvSpPr>
        <p:spPr>
          <a:xfrm>
            <a:off x="4131397" y="4102120"/>
            <a:ext cx="635001" cy="635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a:t>
            </a:r>
          </a:p>
        </p:txBody>
      </p:sp>
      <mc:AlternateContent xmlns:mc="http://schemas.openxmlformats.org/markup-compatibility/2006" xmlns:a14="http://schemas.microsoft.com/office/drawing/2010/main">
        <mc:Choice Requires="a14">
          <p:sp>
            <p:nvSpPr>
              <p:cNvPr id="8" name="ST [x], 0">
                <a:extLst>
                  <a:ext uri="{FF2B5EF4-FFF2-40B4-BE49-F238E27FC236}">
                    <a16:creationId xmlns:a16="http://schemas.microsoft.com/office/drawing/2014/main" id="{2BB7DFB2-77BC-4289-D667-AFE2FE87F277}"/>
                  </a:ext>
                </a:extLst>
              </p:cNvPr>
              <p:cNvSpPr/>
              <p:nvPr/>
            </p:nvSpPr>
            <p:spPr>
              <a:xfrm>
                <a:off x="6834893" y="3688457"/>
                <a:ext cx="1657026" cy="30380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prstDash val="solid"/>
                <a:miter lim="400000"/>
              </a:ln>
              <a:effectLst/>
              <a:extLst>
                <a:ext uri="{C572A759-6A51-4108-AA02-DFA0A04FC94B}">
                  <ma14:wrappingTextBoxFlag xmlns="" xmlns:ma14="http://schemas.microsoft.com/office/mac/drawingml/2011/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defRPr sz="4000" b="0">
                    <a:latin typeface="Menlo Regular"/>
                    <a:ea typeface="Menlo Regular"/>
                    <a:cs typeface="Menlo Regular"/>
                    <a:sym typeface="Menlo Regular"/>
                  </a:defRPr>
                </a:pPr>
                <a:r>
                  <a:rPr lang="en-US" sz="1400"/>
                  <a:t>LD r1, [A] </a:t>
                </a:r>
                <a14:m>
                  <m:oMath xmlns:m="http://schemas.openxmlformats.org/officeDocument/2006/math">
                    <m:d>
                      <m:dPr>
                        <m:begChr m:val="{"/>
                        <m:endChr m:val="}"/>
                        <m:ctrlPr>
                          <a:rPr lang="ar-AE" sz="1400" i="1">
                            <a:solidFill>
                              <a:srgbClr val="000000"/>
                            </a:solidFill>
                            <a:latin typeface="Cambria Math" panose="02040503050406030204" pitchFamily="18" charset="0"/>
                          </a:rPr>
                        </m:ctrlPr>
                      </m:dPr>
                      <m:e>
                        <m:sSubSup>
                          <m:sSubSupPr>
                            <m:ctrlPr>
                              <a:rPr lang="ar-AE" sz="1400" i="1">
                                <a:solidFill>
                                  <a:srgbClr val="000000"/>
                                </a:solidFill>
                                <a:latin typeface="Cambria Math" panose="02040503050406030204" pitchFamily="18" charset="0"/>
                              </a:rPr>
                            </m:ctrlPr>
                          </m:sSubSupPr>
                          <m:e>
                            <m:sSub>
                              <m:sSubPr>
                                <m:ctrlPr>
                                  <a:rPr lang="ar-AE" sz="1400" i="1">
                                    <a:solidFill>
                                      <a:srgbClr val="000000"/>
                                    </a:solidFill>
                                    <a:latin typeface="Cambria Math" panose="02040503050406030204" pitchFamily="18" charset="0"/>
                                  </a:rPr>
                                </m:ctrlPr>
                              </m:sSubPr>
                              <m:e>
                                <m:r>
                                  <a:rPr lang="ar-AE" sz="1400" i="1">
                                    <a:solidFill>
                                      <a:srgbClr val="000000"/>
                                    </a:solidFill>
                                    <a:latin typeface="Cambria Math" panose="02040503050406030204" pitchFamily="18" charset="0"/>
                                  </a:rPr>
                                  <m:t>𝑠</m:t>
                                </m:r>
                              </m:e>
                              <m:sub>
                                <m:r>
                                  <a:rPr lang="ar-AE" sz="1400" i="1">
                                    <a:solidFill>
                                      <a:srgbClr val="000000"/>
                                    </a:solidFill>
                                    <a:latin typeface="Cambria Math" panose="02040503050406030204" pitchFamily="18" charset="0"/>
                                  </a:rPr>
                                  <m:t>0</m:t>
                                </m:r>
                              </m:sub>
                            </m:sSub>
                          </m:e>
                          <m:sub>
                            <m:r>
                              <a:rPr lang="en-US" sz="1400" i="1">
                                <a:solidFill>
                                  <a:srgbClr val="000000"/>
                                </a:solidFill>
                                <a:latin typeface="Cambria Math" panose="02040503050406030204" pitchFamily="18" charset="0"/>
                              </a:rPr>
                              <m:t>𝑊</m:t>
                            </m:r>
                          </m:sub>
                          <m:sup>
                            <m:r>
                              <a:rPr lang="en-US" sz="1400" i="1">
                                <a:solidFill>
                                  <a:srgbClr val="000000"/>
                                </a:solidFill>
                                <a:latin typeface="Cambria Math" panose="02040503050406030204" pitchFamily="18" charset="0"/>
                              </a:rPr>
                              <m:t>𝑅</m:t>
                            </m:r>
                          </m:sup>
                        </m:sSubSup>
                      </m:e>
                    </m:d>
                  </m:oMath>
                </a14:m>
                <a:endParaRPr lang="ar-AE" sz="1400"/>
              </a:p>
            </p:txBody>
          </p:sp>
        </mc:Choice>
        <mc:Fallback xmlns="">
          <p:sp>
            <p:nvSpPr>
              <p:cNvPr id="8" name="ST [x], 0">
                <a:extLst>
                  <a:ext uri="{FF2B5EF4-FFF2-40B4-BE49-F238E27FC236}">
                    <a16:creationId xmlns:a16="http://schemas.microsoft.com/office/drawing/2014/main" id="{2BB7DFB2-77BC-4289-D667-AFE2FE87F277}"/>
                  </a:ext>
                </a:extLst>
              </p:cNvPr>
              <p:cNvSpPr>
                <a:spLocks noRot="1" noChangeAspect="1" noMove="1" noResize="1" noEditPoints="1" noAdjustHandles="1" noChangeArrowheads="1" noChangeShapeType="1" noTextEdit="1"/>
              </p:cNvSpPr>
              <p:nvPr/>
            </p:nvSpPr>
            <p:spPr>
              <a:xfrm>
                <a:off x="6834893" y="3688457"/>
                <a:ext cx="1657026" cy="30380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blipFill>
                <a:blip r:embed="rId5"/>
                <a:stretch>
                  <a:fillRect/>
                </a:stretch>
              </a:blipFill>
              <a:ln w="25400" cap="flat">
                <a:noFill/>
                <a:prstDash val="solid"/>
                <a:miter lim="400000"/>
              </a:ln>
              <a:effectLst/>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ST [x], 1">
                <a:extLst>
                  <a:ext uri="{FF2B5EF4-FFF2-40B4-BE49-F238E27FC236}">
                    <a16:creationId xmlns:a16="http://schemas.microsoft.com/office/drawing/2014/main" id="{CF5943F4-C305-91AA-C5D8-004A1239B83B}"/>
                  </a:ext>
                </a:extLst>
              </p:cNvPr>
              <p:cNvSpPr/>
              <p:nvPr/>
            </p:nvSpPr>
            <p:spPr>
              <a:xfrm>
                <a:off x="6834893" y="4330565"/>
                <a:ext cx="1657026" cy="30380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prstDash val="solid"/>
                <a:miter lim="400000"/>
              </a:ln>
              <a:effectLst/>
              <a:extLst>
                <a:ext uri="{C572A759-6A51-4108-AA02-DFA0A04FC94B}">
                  <ma14:wrappingTextBoxFlag xmlns="" xmlns:ma14="http://schemas.microsoft.com/office/mac/drawingml/2011/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defRPr sz="4000" b="0">
                    <a:latin typeface="Menlo Regular"/>
                    <a:ea typeface="Menlo Regular"/>
                    <a:cs typeface="Menlo Regular"/>
                    <a:sym typeface="Menlo Regular"/>
                  </a:defRPr>
                </a:pPr>
                <a:r>
                  <a:rPr lang="en-US" sz="1400"/>
                  <a:t>ST r1, [A] </a:t>
                </a:r>
                <a14:m>
                  <m:oMath xmlns:m="http://schemas.openxmlformats.org/officeDocument/2006/math">
                    <m:d>
                      <m:dPr>
                        <m:begChr m:val="{"/>
                        <m:endChr m:val="}"/>
                        <m:ctrlPr>
                          <a:rPr lang="ar-AE" sz="1400" i="1" smtClean="0">
                            <a:solidFill>
                              <a:srgbClr val="000000"/>
                            </a:solidFill>
                            <a:latin typeface="Cambria Math" panose="02040503050406030204" pitchFamily="18" charset="0"/>
                          </a:rPr>
                        </m:ctrlPr>
                      </m:dPr>
                      <m:e>
                        <m:sSubSup>
                          <m:sSubSupPr>
                            <m:ctrlPr>
                              <a:rPr lang="ar-AE" sz="1400" i="1" smtClean="0">
                                <a:solidFill>
                                  <a:srgbClr val="000000"/>
                                </a:solidFill>
                                <a:latin typeface="Cambria Math" panose="02040503050406030204" pitchFamily="18" charset="0"/>
                              </a:rPr>
                            </m:ctrlPr>
                          </m:sSubSupPr>
                          <m:e>
                            <m:sSub>
                              <m:sSubPr>
                                <m:ctrlPr>
                                  <a:rPr lang="ar-AE" sz="1400" i="1" smtClean="0">
                                    <a:solidFill>
                                      <a:srgbClr val="000000"/>
                                    </a:solidFill>
                                    <a:latin typeface="Cambria Math" panose="02040503050406030204" pitchFamily="18" charset="0"/>
                                  </a:rPr>
                                </m:ctrlPr>
                              </m:sSubPr>
                              <m:e>
                                <m:r>
                                  <a:rPr lang="ar-AE" sz="1400" i="1" smtClean="0">
                                    <a:solidFill>
                                      <a:srgbClr val="000000"/>
                                    </a:solidFill>
                                    <a:latin typeface="Cambria Math" panose="02040503050406030204" pitchFamily="18" charset="0"/>
                                  </a:rPr>
                                  <m:t>𝑠</m:t>
                                </m:r>
                              </m:e>
                              <m:sub>
                                <m:r>
                                  <a:rPr lang="ar-AE" sz="1400" i="1" smtClean="0">
                                    <a:solidFill>
                                      <a:srgbClr val="000000"/>
                                    </a:solidFill>
                                    <a:latin typeface="Cambria Math" panose="02040503050406030204" pitchFamily="18" charset="0"/>
                                  </a:rPr>
                                  <m:t>0</m:t>
                                </m:r>
                              </m:sub>
                            </m:sSub>
                          </m:e>
                          <m:sub>
                            <m:r>
                              <a:rPr lang="en-US" sz="1400" i="1">
                                <a:solidFill>
                                  <a:srgbClr val="000000"/>
                                </a:solidFill>
                                <a:latin typeface="Cambria Math" panose="02040503050406030204" pitchFamily="18" charset="0"/>
                              </a:rPr>
                              <m:t>𝑊</m:t>
                            </m:r>
                          </m:sub>
                          <m:sup>
                            <m:r>
                              <a:rPr lang="en-US" sz="1400" i="1">
                                <a:solidFill>
                                  <a:srgbClr val="000000"/>
                                </a:solidFill>
                                <a:latin typeface="Cambria Math" panose="02040503050406030204" pitchFamily="18" charset="0"/>
                              </a:rPr>
                              <m:t>𝑅</m:t>
                            </m:r>
                          </m:sup>
                        </m:sSubSup>
                      </m:e>
                    </m:d>
                  </m:oMath>
                </a14:m>
                <a:endParaRPr lang="ar-AE" sz="1400"/>
              </a:p>
            </p:txBody>
          </p:sp>
        </mc:Choice>
        <mc:Fallback xmlns="">
          <p:sp>
            <p:nvSpPr>
              <p:cNvPr id="9" name="ST [x], 1">
                <a:extLst>
                  <a:ext uri="{FF2B5EF4-FFF2-40B4-BE49-F238E27FC236}">
                    <a16:creationId xmlns:a16="http://schemas.microsoft.com/office/drawing/2014/main" id="{CF5943F4-C305-91AA-C5D8-004A1239B83B}"/>
                  </a:ext>
                </a:extLst>
              </p:cNvPr>
              <p:cNvSpPr>
                <a:spLocks noRot="1" noChangeAspect="1" noMove="1" noResize="1" noEditPoints="1" noAdjustHandles="1" noChangeArrowheads="1" noChangeShapeType="1" noTextEdit="1"/>
              </p:cNvSpPr>
              <p:nvPr/>
            </p:nvSpPr>
            <p:spPr>
              <a:xfrm>
                <a:off x="6834893" y="4330565"/>
                <a:ext cx="1657026" cy="30380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blipFill>
                <a:blip r:embed="rId6"/>
                <a:stretch>
                  <a:fillRect/>
                </a:stretch>
              </a:blipFill>
              <a:ln w="25400" cap="flat">
                <a:noFill/>
                <a:prstDash val="solid"/>
                <a:miter lim="400000"/>
              </a:ln>
              <a:effectLst/>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0" name="Connection Line">
            <a:extLst>
              <a:ext uri="{FF2B5EF4-FFF2-40B4-BE49-F238E27FC236}">
                <a16:creationId xmlns:a16="http://schemas.microsoft.com/office/drawing/2014/main" id="{500B1C26-C712-4A7D-92BE-69DC6D0901B3}"/>
              </a:ext>
            </a:extLst>
          </p:cNvPr>
          <p:cNvSpPr/>
          <p:nvPr/>
        </p:nvSpPr>
        <p:spPr>
          <a:xfrm>
            <a:off x="6540730" y="3864209"/>
            <a:ext cx="269992" cy="628676"/>
          </a:xfrm>
          <a:custGeom>
            <a:avLst/>
            <a:gdLst/>
            <a:ahLst/>
            <a:cxnLst>
              <a:cxn ang="0">
                <a:pos x="wd2" y="hd2"/>
              </a:cxn>
              <a:cxn ang="5400000">
                <a:pos x="wd2" y="hd2"/>
              </a:cxn>
              <a:cxn ang="10800000">
                <a:pos x="wd2" y="hd2"/>
              </a:cxn>
              <a:cxn ang="16200000">
                <a:pos x="wd2" y="hd2"/>
              </a:cxn>
            </a:cxnLst>
            <a:rect l="0" t="0" r="r" b="b"/>
            <a:pathLst>
              <a:path w="16200" h="21600" extrusionOk="0">
                <a:moveTo>
                  <a:pt x="16130" y="21600"/>
                </a:moveTo>
                <a:cubicBezTo>
                  <a:pt x="-5400" y="14377"/>
                  <a:pt x="-5377" y="7177"/>
                  <a:pt x="16200" y="0"/>
                </a:cubicBezTo>
              </a:path>
            </a:pathLst>
          </a:custGeom>
          <a:noFill/>
          <a:ln w="50800" cap="flat">
            <a:solidFill>
              <a:schemeClr val="accent6"/>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11" name="...">
            <a:extLst>
              <a:ext uri="{FF2B5EF4-FFF2-40B4-BE49-F238E27FC236}">
                <a16:creationId xmlns:a16="http://schemas.microsoft.com/office/drawing/2014/main" id="{9A28329B-B03C-9653-A6AA-2E36E661B280}"/>
              </a:ext>
            </a:extLst>
          </p:cNvPr>
          <p:cNvSpPr/>
          <p:nvPr/>
        </p:nvSpPr>
        <p:spPr>
          <a:xfrm>
            <a:off x="7627566" y="4105326"/>
            <a:ext cx="635001" cy="635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a:t>
            </a:r>
          </a:p>
        </p:txBody>
      </p:sp>
      <p:grpSp>
        <p:nvGrpSpPr>
          <p:cNvPr id="12" name="Group">
            <a:extLst>
              <a:ext uri="{FF2B5EF4-FFF2-40B4-BE49-F238E27FC236}">
                <a16:creationId xmlns:a16="http://schemas.microsoft.com/office/drawing/2014/main" id="{E9061A8E-79F4-5E7A-76EC-C38674A92B6A}"/>
              </a:ext>
            </a:extLst>
          </p:cNvPr>
          <p:cNvGrpSpPr/>
          <p:nvPr/>
        </p:nvGrpSpPr>
        <p:grpSpPr>
          <a:xfrm>
            <a:off x="4314874" y="1724689"/>
            <a:ext cx="3452869" cy="850228"/>
            <a:chOff x="-1199635" y="-4724"/>
            <a:chExt cx="6905737" cy="1700453"/>
          </a:xfrm>
        </p:grpSpPr>
        <p:sp>
          <p:nvSpPr>
            <p:cNvPr id="13" name="control-flow">
              <a:extLst>
                <a:ext uri="{FF2B5EF4-FFF2-40B4-BE49-F238E27FC236}">
                  <a16:creationId xmlns:a16="http://schemas.microsoft.com/office/drawing/2014/main" id="{45C39AD7-557B-5C21-B1B9-204DBCDD05E2}"/>
                </a:ext>
              </a:extLst>
            </p:cNvPr>
            <p:cNvSpPr txBox="1"/>
            <p:nvPr/>
          </p:nvSpPr>
          <p:spPr>
            <a:xfrm>
              <a:off x="-1199635" y="-4724"/>
              <a:ext cx="6905737" cy="65658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3600"/>
              </a:lvl1pPr>
            </a:lstStyle>
            <a:p>
              <a:pPr algn="ctr" defTabSz="412750" hangingPunct="0"/>
              <a:r>
                <a:rPr lang="en-US" sz="1800" b="1" kern="0">
                  <a:solidFill>
                    <a:srgbClr val="000000"/>
                  </a:solidFill>
                  <a:latin typeface="Gill Sans" panose="020B0502020104020203" pitchFamily="34" charset="-79"/>
                  <a:ea typeface="Helvetica Neue"/>
                  <a:cs typeface="Gill Sans" panose="020B0502020104020203" pitchFamily="34" charset="-79"/>
                  <a:sym typeface="Helvetica Neue"/>
                </a:rPr>
                <a:t>microarchitectural data-flow</a:t>
              </a:r>
              <a:endParaRPr sz="1800" b="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14" name="Decides the execution path">
              <a:extLst>
                <a:ext uri="{FF2B5EF4-FFF2-40B4-BE49-F238E27FC236}">
                  <a16:creationId xmlns:a16="http://schemas.microsoft.com/office/drawing/2014/main" id="{91912881-99CD-C6B9-1583-54F09D4DA615}"/>
                </a:ext>
              </a:extLst>
            </p:cNvPr>
            <p:cNvSpPr txBox="1"/>
            <p:nvPr/>
          </p:nvSpPr>
          <p:spPr>
            <a:xfrm>
              <a:off x="-776065" y="1131472"/>
              <a:ext cx="6277361" cy="56425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vl1pPr>
            </a:lstStyle>
            <a:p>
              <a:pPr algn="ctr" defTabSz="412750" hangingPunct="0"/>
              <a:r>
                <a:rPr lang="en-US" sz="1500" i="1" kern="0">
                  <a:solidFill>
                    <a:srgbClr val="000000"/>
                  </a:solidFill>
                  <a:latin typeface="Gill Sans" panose="020B0502020104020203" pitchFamily="34" charset="-79"/>
                  <a:ea typeface="Helvetica Neue"/>
                  <a:cs typeface="Gill Sans" panose="020B0502020104020203" pitchFamily="34" charset="-79"/>
                  <a:sym typeface="Helvetica Neue"/>
                </a:rPr>
                <a:t>Encodes dynamic data-flow </a:t>
              </a:r>
              <a:r>
                <a:rPr lang="en-US" sz="1500" i="1" u="sng" kern="0">
                  <a:solidFill>
                    <a:srgbClr val="000000"/>
                  </a:solidFill>
                  <a:latin typeface="Gill Sans" panose="020B0502020104020203" pitchFamily="34" charset="-79"/>
                  <a:ea typeface="Helvetica Neue"/>
                  <a:cs typeface="Gill Sans" panose="020B0502020104020203" pitchFamily="34" charset="-79"/>
                  <a:sym typeface="Helvetica Neue"/>
                </a:rPr>
                <a:t>through xstate</a:t>
              </a:r>
              <a:r>
                <a:rPr lang="en-US" sz="1500" i="1" kern="0">
                  <a:solidFill>
                    <a:srgbClr val="000000"/>
                  </a:solidFill>
                  <a:latin typeface="Gill Sans" panose="020B0502020104020203" pitchFamily="34" charset="-79"/>
                  <a:ea typeface="Helvetica Neue"/>
                  <a:cs typeface="Gill Sans" panose="020B0502020104020203" pitchFamily="34" charset="-79"/>
                  <a:sym typeface="Helvetica Neue"/>
                </a:rPr>
                <a:t>.</a:t>
              </a:r>
              <a:endParaRPr sz="1500" i="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15" name="po">
              <a:extLst>
                <a:ext uri="{FF2B5EF4-FFF2-40B4-BE49-F238E27FC236}">
                  <a16:creationId xmlns:a16="http://schemas.microsoft.com/office/drawing/2014/main" id="{211A58EA-30D9-30FC-BA2A-3D9E9FCB0E39}"/>
                </a:ext>
              </a:extLst>
            </p:cNvPr>
            <p:cNvSpPr txBox="1"/>
            <p:nvPr/>
          </p:nvSpPr>
          <p:spPr>
            <a:xfrm>
              <a:off x="597321" y="541635"/>
              <a:ext cx="3311806" cy="59503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pPr algn="ctr" defTabSz="412750" hangingPunct="0"/>
              <a:r>
                <a:rPr lang="en-US" sz="1600" b="1" u="sng" kern="0">
                  <a:solidFill>
                    <a:schemeClr val="accent4"/>
                  </a:solidFill>
                  <a:latin typeface="Menlo" panose="020B0609030804020204" pitchFamily="49" charset="0"/>
                  <a:ea typeface="Menlo" panose="020B0609030804020204" pitchFamily="49" charset="0"/>
                  <a:cs typeface="Menlo" panose="020B0609030804020204" pitchFamily="49" charset="0"/>
                </a:rPr>
                <a:t>rfx</a:t>
              </a:r>
              <a:r>
                <a:rPr lang="en-US" sz="1600" kern="0">
                  <a:solidFill>
                    <a:schemeClr val="accent4"/>
                  </a:solidFill>
                  <a:latin typeface="Menlo" panose="020B0609030804020204" pitchFamily="49" charset="0"/>
                  <a:ea typeface="Menlo" panose="020B0609030804020204" pitchFamily="49" charset="0"/>
                  <a:cs typeface="Menlo" panose="020B0609030804020204" pitchFamily="49" charset="0"/>
                </a:rPr>
                <a:t>, </a:t>
              </a:r>
              <a:r>
                <a:rPr lang="en-US" sz="1600" b="1" u="sng" kern="0">
                  <a:solidFill>
                    <a:schemeClr val="accent4"/>
                  </a:solidFill>
                  <a:latin typeface="Menlo" panose="020B0609030804020204" pitchFamily="49" charset="0"/>
                  <a:ea typeface="Menlo" panose="020B0609030804020204" pitchFamily="49" charset="0"/>
                  <a:cs typeface="Menlo" panose="020B0609030804020204" pitchFamily="49" charset="0"/>
                </a:rPr>
                <a:t>cox</a:t>
              </a:r>
              <a:r>
                <a:rPr lang="en-US" sz="1600" kern="0">
                  <a:solidFill>
                    <a:schemeClr val="accent4"/>
                  </a:solidFill>
                  <a:latin typeface="Menlo" panose="020B0609030804020204" pitchFamily="49" charset="0"/>
                  <a:ea typeface="Menlo" panose="020B0609030804020204" pitchFamily="49" charset="0"/>
                  <a:cs typeface="Menlo" panose="020B0609030804020204" pitchFamily="49" charset="0"/>
                </a:rPr>
                <a:t>, </a:t>
              </a:r>
              <a:r>
                <a:rPr lang="en-US" sz="1600" kern="0" err="1">
                  <a:solidFill>
                    <a:schemeClr val="accent4"/>
                  </a:solidFill>
                  <a:latin typeface="Menlo" panose="020B0609030804020204" pitchFamily="49" charset="0"/>
                  <a:ea typeface="Menlo" panose="020B0609030804020204" pitchFamily="49" charset="0"/>
                  <a:cs typeface="Menlo" panose="020B0609030804020204" pitchFamily="49" charset="0"/>
                </a:rPr>
                <a:t>frx</a:t>
              </a:r>
              <a:endParaRPr lang="en-US" sz="1600" kern="0">
                <a:solidFill>
                  <a:schemeClr val="accent4"/>
                </a:solidFill>
                <a:latin typeface="Menlo" panose="020B0609030804020204" pitchFamily="49" charset="0"/>
                <a:ea typeface="Menlo" panose="020B0609030804020204" pitchFamily="49" charset="0"/>
                <a:cs typeface="Menlo" panose="020B0609030804020204" pitchFamily="49" charset="0"/>
              </a:endParaRPr>
            </a:p>
          </p:txBody>
        </p:sp>
      </p:grpSp>
      <p:sp>
        <p:nvSpPr>
          <p:cNvPr id="16" name="TextBox 15">
            <a:extLst>
              <a:ext uri="{FF2B5EF4-FFF2-40B4-BE49-F238E27FC236}">
                <a16:creationId xmlns:a16="http://schemas.microsoft.com/office/drawing/2014/main" id="{2902349C-1DEB-23F1-3676-2462315BC672}"/>
              </a:ext>
            </a:extLst>
          </p:cNvPr>
          <p:cNvSpPr txBox="1"/>
          <p:nvPr/>
        </p:nvSpPr>
        <p:spPr>
          <a:xfrm>
            <a:off x="2994091" y="4740327"/>
            <a:ext cx="2338406" cy="738664"/>
          </a:xfrm>
          <a:prstGeom prst="rect">
            <a:avLst/>
          </a:prstGeom>
          <a:noFill/>
        </p:spPr>
        <p:txBody>
          <a:bodyPr wrap="square" rtlCol="0">
            <a:spAutoFit/>
          </a:bodyPr>
          <a:lstStyle/>
          <a:p>
            <a:pPr algn="ctr"/>
            <a:r>
              <a:rPr lang="en-US" sz="1400" b="1" kern="0">
                <a:solidFill>
                  <a:srgbClr val="000000"/>
                </a:solidFill>
                <a:latin typeface="Gill Sans" panose="020B0502020104020203" pitchFamily="34" charset="-79"/>
                <a:ea typeface="Helvetica Neue"/>
                <a:cs typeface="Gill Sans" panose="020B0502020104020203" pitchFamily="34" charset="-79"/>
                <a:sym typeface="Helvetica Neue"/>
              </a:rPr>
              <a:t>xstate reads-from (rfx)</a:t>
            </a:r>
            <a:b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br>
            <a: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t>relates an xstate write to an xstate read that it sources</a:t>
            </a:r>
          </a:p>
        </p:txBody>
      </p:sp>
      <p:sp>
        <p:nvSpPr>
          <p:cNvPr id="17" name="TextBox 16">
            <a:extLst>
              <a:ext uri="{FF2B5EF4-FFF2-40B4-BE49-F238E27FC236}">
                <a16:creationId xmlns:a16="http://schemas.microsoft.com/office/drawing/2014/main" id="{600B06D4-CB21-19A1-20B5-6BD633BED1B4}"/>
              </a:ext>
            </a:extLst>
          </p:cNvPr>
          <p:cNvSpPr txBox="1"/>
          <p:nvPr/>
        </p:nvSpPr>
        <p:spPr>
          <a:xfrm>
            <a:off x="3784023" y="3066796"/>
            <a:ext cx="758541" cy="646331"/>
          </a:xfrm>
          <a:prstGeom prst="rect">
            <a:avLst/>
          </a:prstGeom>
          <a:noFill/>
        </p:spPr>
        <p:txBody>
          <a:bodyPr wrap="none" rtlCol="0">
            <a:spAutoFit/>
          </a:bodyPr>
          <a:lstStyle/>
          <a:p>
            <a:pPr algn="ctr" defTabSz="412750" hangingPunct="0">
              <a:defRPr>
                <a:latin typeface="Menlo Regular"/>
                <a:ea typeface="Menlo Regular"/>
                <a:cs typeface="Menlo Regular"/>
                <a:sym typeface="Menlo Regular"/>
              </a:defRPr>
            </a:pPr>
            <a:r>
              <a:rPr lang="en-US" b="1" kern="0">
                <a:solidFill>
                  <a:srgbClr val="000000"/>
                </a:solidFill>
                <a:latin typeface="Menlo Regular"/>
                <a:ea typeface="Menlo Regular"/>
                <a:cs typeface="Menlo Regular"/>
                <a:sym typeface="Menlo Regular"/>
              </a:rPr>
              <a:t>... = x;</a:t>
            </a:r>
          </a:p>
          <a:p>
            <a:pPr algn="ctr" defTabSz="412750" hangingPunct="0">
              <a:defRPr>
                <a:latin typeface="Menlo Regular"/>
                <a:ea typeface="Menlo Regular"/>
                <a:cs typeface="Menlo Regular"/>
                <a:sym typeface="Menlo Regular"/>
              </a:defRPr>
            </a:pPr>
            <a:r>
              <a:rPr lang="en-US" b="1" kern="0">
                <a:solidFill>
                  <a:srgbClr val="000000"/>
                </a:solidFill>
                <a:latin typeface="Menlo Regular"/>
                <a:ea typeface="Menlo Regular"/>
                <a:cs typeface="Menlo Regular"/>
                <a:sym typeface="Menlo Regular"/>
              </a:rPr>
              <a:t>x = ...;</a:t>
            </a:r>
          </a:p>
        </p:txBody>
      </p:sp>
      <p:sp>
        <p:nvSpPr>
          <p:cNvPr id="18" name="TextBox 17">
            <a:extLst>
              <a:ext uri="{FF2B5EF4-FFF2-40B4-BE49-F238E27FC236}">
                <a16:creationId xmlns:a16="http://schemas.microsoft.com/office/drawing/2014/main" id="{048F0E09-0E67-EE70-46FB-4620391444DC}"/>
              </a:ext>
            </a:extLst>
          </p:cNvPr>
          <p:cNvSpPr txBox="1"/>
          <p:nvPr/>
        </p:nvSpPr>
        <p:spPr>
          <a:xfrm>
            <a:off x="2499400" y="3988256"/>
            <a:ext cx="431528" cy="338554"/>
          </a:xfrm>
          <a:prstGeom prst="rect">
            <a:avLst/>
          </a:prstGeom>
          <a:noFill/>
        </p:spPr>
        <p:txBody>
          <a:bodyPr wrap="none" rtlCol="0">
            <a:spAutoFit/>
          </a:bodyPr>
          <a:lstStyle/>
          <a:p>
            <a:r>
              <a:rPr lang="en-US" sz="1600" err="1">
                <a:solidFill>
                  <a:schemeClr val="accent6"/>
                </a:solidFill>
                <a:latin typeface="Menlo" panose="020B0609030804020204" pitchFamily="49" charset="0"/>
                <a:ea typeface="Menlo" panose="020B0609030804020204" pitchFamily="49" charset="0"/>
                <a:cs typeface="Menlo" panose="020B0609030804020204" pitchFamily="49" charset="0"/>
              </a:rPr>
              <a:t>fr</a:t>
            </a:r>
            <a:endParaRPr lang="en-US" sz="1600">
              <a:solidFill>
                <a:schemeClr val="accent6"/>
              </a:solidFill>
              <a:latin typeface="Menlo" panose="020B0609030804020204" pitchFamily="49" charset="0"/>
              <a:ea typeface="Menlo" panose="020B0609030804020204" pitchFamily="49" charset="0"/>
              <a:cs typeface="Menlo" panose="020B0609030804020204" pitchFamily="49" charset="0"/>
            </a:endParaRPr>
          </a:p>
        </p:txBody>
      </p:sp>
      <p:sp>
        <p:nvSpPr>
          <p:cNvPr id="19" name="TextBox 18">
            <a:extLst>
              <a:ext uri="{FF2B5EF4-FFF2-40B4-BE49-F238E27FC236}">
                <a16:creationId xmlns:a16="http://schemas.microsoft.com/office/drawing/2014/main" id="{63B3E866-3BB2-3A05-ADB6-4A4A4C17AE67}"/>
              </a:ext>
            </a:extLst>
          </p:cNvPr>
          <p:cNvSpPr txBox="1"/>
          <p:nvPr/>
        </p:nvSpPr>
        <p:spPr>
          <a:xfrm>
            <a:off x="6182425" y="4740833"/>
            <a:ext cx="2969728" cy="738664"/>
          </a:xfrm>
          <a:prstGeom prst="rect">
            <a:avLst/>
          </a:prstGeom>
          <a:noFill/>
        </p:spPr>
        <p:txBody>
          <a:bodyPr wrap="square" rtlCol="0">
            <a:spAutoFit/>
          </a:bodyPr>
          <a:lstStyle/>
          <a:p>
            <a:pPr algn="ctr"/>
            <a:r>
              <a:rPr lang="en-US" sz="1400" b="1" kern="0">
                <a:solidFill>
                  <a:srgbClr val="000000"/>
                </a:solidFill>
                <a:latin typeface="Gill Sans" panose="020B0502020104020203" pitchFamily="34" charset="-79"/>
                <a:ea typeface="Helvetica Neue"/>
                <a:cs typeface="Gill Sans" panose="020B0502020104020203" pitchFamily="34" charset="-79"/>
                <a:sym typeface="Helvetica Neue"/>
              </a:rPr>
              <a:t>xstate coherence order (cox)</a:t>
            </a:r>
          </a:p>
          <a:p>
            <a:pPr algn="ctr"/>
            <a: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t>constructs a total order on same-xstate writes</a:t>
            </a:r>
          </a:p>
        </p:txBody>
      </p:sp>
      <p:sp>
        <p:nvSpPr>
          <p:cNvPr id="20" name="TextBox 19">
            <a:extLst>
              <a:ext uri="{FF2B5EF4-FFF2-40B4-BE49-F238E27FC236}">
                <a16:creationId xmlns:a16="http://schemas.microsoft.com/office/drawing/2014/main" id="{F892C319-1EE5-86B4-3866-4EF914BEE343}"/>
              </a:ext>
            </a:extLst>
          </p:cNvPr>
          <p:cNvSpPr txBox="1"/>
          <p:nvPr/>
        </p:nvSpPr>
        <p:spPr>
          <a:xfrm>
            <a:off x="6124972" y="4026854"/>
            <a:ext cx="431528" cy="338554"/>
          </a:xfrm>
          <a:prstGeom prst="rect">
            <a:avLst/>
          </a:prstGeom>
          <a:noFill/>
        </p:spPr>
        <p:txBody>
          <a:bodyPr wrap="none" rtlCol="0">
            <a:spAutoFit/>
          </a:bodyPr>
          <a:lstStyle/>
          <a:p>
            <a:r>
              <a:rPr lang="en-US" sz="1600" err="1">
                <a:solidFill>
                  <a:schemeClr val="accent6"/>
                </a:solidFill>
                <a:latin typeface="Menlo" panose="020B0609030804020204" pitchFamily="49" charset="0"/>
                <a:ea typeface="Menlo" panose="020B0609030804020204" pitchFamily="49" charset="0"/>
                <a:cs typeface="Menlo" panose="020B0609030804020204" pitchFamily="49" charset="0"/>
              </a:rPr>
              <a:t>fr</a:t>
            </a:r>
            <a:endParaRPr lang="en-US" sz="1600">
              <a:solidFill>
                <a:schemeClr val="accent6"/>
              </a:solidFill>
              <a:latin typeface="Menlo" panose="020B0609030804020204" pitchFamily="49" charset="0"/>
              <a:ea typeface="Menlo" panose="020B0609030804020204" pitchFamily="49" charset="0"/>
              <a:cs typeface="Menlo" panose="020B0609030804020204" pitchFamily="49" charset="0"/>
            </a:endParaRPr>
          </a:p>
        </p:txBody>
      </p:sp>
      <p:sp>
        <p:nvSpPr>
          <p:cNvPr id="21" name="TextBox 20">
            <a:extLst>
              <a:ext uri="{FF2B5EF4-FFF2-40B4-BE49-F238E27FC236}">
                <a16:creationId xmlns:a16="http://schemas.microsoft.com/office/drawing/2014/main" id="{BCC8EB6B-1ADB-5415-1CA9-DEAFDC6387E9}"/>
              </a:ext>
            </a:extLst>
          </p:cNvPr>
          <p:cNvSpPr txBox="1"/>
          <p:nvPr/>
        </p:nvSpPr>
        <p:spPr>
          <a:xfrm>
            <a:off x="7202819" y="3075378"/>
            <a:ext cx="758541" cy="646331"/>
          </a:xfrm>
          <a:prstGeom prst="rect">
            <a:avLst/>
          </a:prstGeom>
          <a:noFill/>
        </p:spPr>
        <p:txBody>
          <a:bodyPr wrap="none" rtlCol="0">
            <a:spAutoFit/>
          </a:bodyPr>
          <a:lstStyle/>
          <a:p>
            <a:pPr algn="ctr" defTabSz="412750" hangingPunct="0">
              <a:defRPr>
                <a:latin typeface="Menlo Regular"/>
                <a:ea typeface="Menlo Regular"/>
                <a:cs typeface="Menlo Regular"/>
                <a:sym typeface="Menlo Regular"/>
              </a:defRPr>
            </a:pPr>
            <a:r>
              <a:rPr lang="en-US" b="1" kern="0">
                <a:solidFill>
                  <a:srgbClr val="000000"/>
                </a:solidFill>
                <a:latin typeface="Menlo Regular"/>
                <a:ea typeface="Menlo Regular"/>
                <a:cs typeface="Menlo Regular"/>
                <a:sym typeface="Menlo Regular"/>
              </a:rPr>
              <a:t>... = x;</a:t>
            </a:r>
          </a:p>
          <a:p>
            <a:pPr algn="ctr" defTabSz="412750" hangingPunct="0">
              <a:defRPr>
                <a:latin typeface="Menlo Regular"/>
                <a:ea typeface="Menlo Regular"/>
                <a:cs typeface="Menlo Regular"/>
                <a:sym typeface="Menlo Regular"/>
              </a:defRPr>
            </a:pPr>
            <a:r>
              <a:rPr lang="en-US" b="1" kern="0">
                <a:solidFill>
                  <a:srgbClr val="000000"/>
                </a:solidFill>
                <a:latin typeface="Menlo Regular"/>
                <a:ea typeface="Menlo Regular"/>
                <a:cs typeface="Menlo Regular"/>
                <a:sym typeface="Menlo Regular"/>
              </a:rPr>
              <a:t>x = ...;</a:t>
            </a:r>
          </a:p>
        </p:txBody>
      </p:sp>
      <p:sp>
        <p:nvSpPr>
          <p:cNvPr id="27" name="Connection Line">
            <a:extLst>
              <a:ext uri="{FF2B5EF4-FFF2-40B4-BE49-F238E27FC236}">
                <a16:creationId xmlns:a16="http://schemas.microsoft.com/office/drawing/2014/main" id="{5EF658F8-4BC2-A0B3-8007-CB8DCDA7A029}"/>
              </a:ext>
            </a:extLst>
          </p:cNvPr>
          <p:cNvSpPr/>
          <p:nvPr/>
        </p:nvSpPr>
        <p:spPr>
          <a:xfrm>
            <a:off x="5086705" y="3925797"/>
            <a:ext cx="671950" cy="692201"/>
          </a:xfrm>
          <a:custGeom>
            <a:avLst/>
            <a:gdLst/>
            <a:ahLst/>
            <a:cxnLst>
              <a:cxn ang="0">
                <a:pos x="wd2" y="hd2"/>
              </a:cxn>
              <a:cxn ang="5400000">
                <a:pos x="wd2" y="hd2"/>
              </a:cxn>
              <a:cxn ang="10800000">
                <a:pos x="wd2" y="hd2"/>
              </a:cxn>
              <a:cxn ang="16200000">
                <a:pos x="wd2" y="hd2"/>
              </a:cxn>
            </a:cxnLst>
            <a:rect l="0" t="0" r="r" b="b"/>
            <a:pathLst>
              <a:path w="16201" h="21600" extrusionOk="0">
                <a:moveTo>
                  <a:pt x="0" y="21600"/>
                </a:moveTo>
                <a:cubicBezTo>
                  <a:pt x="21444" y="10537"/>
                  <a:pt x="21600" y="3337"/>
                  <a:pt x="469" y="0"/>
                </a:cubicBezTo>
              </a:path>
            </a:pathLst>
          </a:custGeom>
          <a:noFill/>
          <a:ln w="25400" cap="flat">
            <a:solidFill>
              <a:schemeClr val="accent4">
                <a:alpha val="50000"/>
              </a:schemeClr>
            </a:solidFill>
            <a:prstDash val="solid"/>
            <a:miter lim="400000"/>
            <a:headEnd type="triangle" w="med" len="med"/>
          </a:ln>
          <a:effectLst/>
        </p:spPr>
        <p:txBody>
          <a:bodyPr/>
          <a:lstStyle/>
          <a:p>
            <a:endParaRPr sz="900"/>
          </a:p>
        </p:txBody>
      </p:sp>
      <p:sp>
        <p:nvSpPr>
          <p:cNvPr id="29" name="Connection Line">
            <a:extLst>
              <a:ext uri="{FF2B5EF4-FFF2-40B4-BE49-F238E27FC236}">
                <a16:creationId xmlns:a16="http://schemas.microsoft.com/office/drawing/2014/main" id="{A3B3E7BB-834F-66A7-35A4-E8720AB92428}"/>
              </a:ext>
            </a:extLst>
          </p:cNvPr>
          <p:cNvSpPr/>
          <p:nvPr/>
        </p:nvSpPr>
        <p:spPr>
          <a:xfrm rot="20913830">
            <a:off x="5068316" y="3938939"/>
            <a:ext cx="152727" cy="458583"/>
          </a:xfrm>
          <a:custGeom>
            <a:avLst/>
            <a:gdLst/>
            <a:ahLst/>
            <a:cxnLst>
              <a:cxn ang="0">
                <a:pos x="wd2" y="hd2"/>
              </a:cxn>
              <a:cxn ang="5400000">
                <a:pos x="wd2" y="hd2"/>
              </a:cxn>
              <a:cxn ang="10800000">
                <a:pos x="wd2" y="hd2"/>
              </a:cxn>
              <a:cxn ang="16200000">
                <a:pos x="wd2" y="hd2"/>
              </a:cxn>
            </a:cxnLst>
            <a:rect l="0" t="0" r="r" b="b"/>
            <a:pathLst>
              <a:path w="16381" h="21600" extrusionOk="0">
                <a:moveTo>
                  <a:pt x="0" y="21600"/>
                </a:moveTo>
                <a:cubicBezTo>
                  <a:pt x="19545" y="15475"/>
                  <a:pt x="21600" y="8275"/>
                  <a:pt x="6165" y="0"/>
                </a:cubicBezTo>
              </a:path>
            </a:pathLst>
          </a:custGeom>
          <a:noFill/>
          <a:ln w="38100" cap="flat">
            <a:solidFill>
              <a:schemeClr val="accent4"/>
            </a:solidFill>
            <a:prstDash val="solid"/>
            <a:miter lim="400000"/>
            <a:headEnd type="triangle" w="med" len="med"/>
          </a:ln>
          <a:effectLst/>
        </p:spPr>
        <p:txBody>
          <a:bodyPr/>
          <a:lstStyle/>
          <a:p>
            <a:endParaRPr sz="900"/>
          </a:p>
        </p:txBody>
      </p:sp>
      <p:sp>
        <p:nvSpPr>
          <p:cNvPr id="31" name="Square">
            <a:extLst>
              <a:ext uri="{FF2B5EF4-FFF2-40B4-BE49-F238E27FC236}">
                <a16:creationId xmlns:a16="http://schemas.microsoft.com/office/drawing/2014/main" id="{39995A60-11AC-57BF-5396-A673FE21B8BC}"/>
              </a:ext>
            </a:extLst>
          </p:cNvPr>
          <p:cNvSpPr/>
          <p:nvPr/>
        </p:nvSpPr>
        <p:spPr>
          <a:xfrm>
            <a:off x="4788697" y="3828517"/>
            <a:ext cx="207569" cy="211480"/>
          </a:xfrm>
          <a:prstGeom prst="rect">
            <a:avLst/>
          </a:prstGeom>
          <a:ln w="38100">
            <a:solidFill>
              <a:schemeClr val="accent4"/>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32" name="Square">
            <a:extLst>
              <a:ext uri="{FF2B5EF4-FFF2-40B4-BE49-F238E27FC236}">
                <a16:creationId xmlns:a16="http://schemas.microsoft.com/office/drawing/2014/main" id="{0631F995-7684-B057-3E10-6DBF3DEB70D0}"/>
              </a:ext>
            </a:extLst>
          </p:cNvPr>
          <p:cNvSpPr/>
          <p:nvPr/>
        </p:nvSpPr>
        <p:spPr>
          <a:xfrm>
            <a:off x="4799352" y="4300212"/>
            <a:ext cx="207570" cy="211480"/>
          </a:xfrm>
          <a:prstGeom prst="rect">
            <a:avLst/>
          </a:prstGeom>
          <a:ln w="38100">
            <a:solidFill>
              <a:schemeClr val="accent4"/>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33" name="TextBox 32">
            <a:extLst>
              <a:ext uri="{FF2B5EF4-FFF2-40B4-BE49-F238E27FC236}">
                <a16:creationId xmlns:a16="http://schemas.microsoft.com/office/drawing/2014/main" id="{E651845B-2F62-42A9-476F-8DA899B9EF91}"/>
              </a:ext>
            </a:extLst>
          </p:cNvPr>
          <p:cNvSpPr txBox="1"/>
          <p:nvPr/>
        </p:nvSpPr>
        <p:spPr>
          <a:xfrm>
            <a:off x="5161375" y="4001135"/>
            <a:ext cx="554960" cy="338554"/>
          </a:xfrm>
          <a:prstGeom prst="rect">
            <a:avLst/>
          </a:prstGeom>
          <a:noFill/>
        </p:spPr>
        <p:txBody>
          <a:bodyPr wrap="none" rtlCol="0">
            <a:spAutoFit/>
          </a:bodyPr>
          <a:lstStyle/>
          <a:p>
            <a:r>
              <a:rPr lang="en-US" sz="1600">
                <a:solidFill>
                  <a:schemeClr val="accent4"/>
                </a:solidFill>
                <a:latin typeface="Menlo" panose="020B0609030804020204" pitchFamily="49" charset="0"/>
                <a:ea typeface="Menlo" panose="020B0609030804020204" pitchFamily="49" charset="0"/>
                <a:cs typeface="Menlo" panose="020B0609030804020204" pitchFamily="49" charset="0"/>
              </a:rPr>
              <a:t>rfx</a:t>
            </a:r>
          </a:p>
        </p:txBody>
      </p:sp>
      <p:sp>
        <p:nvSpPr>
          <p:cNvPr id="34" name="TextBox 33">
            <a:extLst>
              <a:ext uri="{FF2B5EF4-FFF2-40B4-BE49-F238E27FC236}">
                <a16:creationId xmlns:a16="http://schemas.microsoft.com/office/drawing/2014/main" id="{FB4070F1-C1A4-02B9-503F-15DB495E2DFC}"/>
              </a:ext>
            </a:extLst>
          </p:cNvPr>
          <p:cNvSpPr txBox="1"/>
          <p:nvPr/>
        </p:nvSpPr>
        <p:spPr>
          <a:xfrm>
            <a:off x="5209290" y="4420406"/>
            <a:ext cx="554960" cy="338554"/>
          </a:xfrm>
          <a:prstGeom prst="rect">
            <a:avLst/>
          </a:prstGeom>
          <a:noFill/>
        </p:spPr>
        <p:txBody>
          <a:bodyPr wrap="none" rtlCol="0">
            <a:spAutoFit/>
          </a:bodyPr>
          <a:lstStyle/>
          <a:p>
            <a:r>
              <a:rPr lang="en-US" sz="1600">
                <a:solidFill>
                  <a:schemeClr val="accent4">
                    <a:lumMod val="60000"/>
                    <a:lumOff val="40000"/>
                  </a:schemeClr>
                </a:solidFill>
                <a:latin typeface="Menlo" panose="020B0609030804020204" pitchFamily="49" charset="0"/>
                <a:ea typeface="Menlo" panose="020B0609030804020204" pitchFamily="49" charset="0"/>
                <a:cs typeface="Menlo" panose="020B0609030804020204" pitchFamily="49" charset="0"/>
              </a:rPr>
              <a:t>cox</a:t>
            </a:r>
          </a:p>
        </p:txBody>
      </p:sp>
      <p:sp>
        <p:nvSpPr>
          <p:cNvPr id="35" name="Connection Line">
            <a:extLst>
              <a:ext uri="{FF2B5EF4-FFF2-40B4-BE49-F238E27FC236}">
                <a16:creationId xmlns:a16="http://schemas.microsoft.com/office/drawing/2014/main" id="{EE3EAB43-276B-31DD-BA4C-F7FD1031A61A}"/>
              </a:ext>
            </a:extLst>
          </p:cNvPr>
          <p:cNvSpPr/>
          <p:nvPr/>
        </p:nvSpPr>
        <p:spPr>
          <a:xfrm>
            <a:off x="8514828" y="3903068"/>
            <a:ext cx="671950" cy="692201"/>
          </a:xfrm>
          <a:custGeom>
            <a:avLst/>
            <a:gdLst/>
            <a:ahLst/>
            <a:cxnLst>
              <a:cxn ang="0">
                <a:pos x="wd2" y="hd2"/>
              </a:cxn>
              <a:cxn ang="5400000">
                <a:pos x="wd2" y="hd2"/>
              </a:cxn>
              <a:cxn ang="10800000">
                <a:pos x="wd2" y="hd2"/>
              </a:cxn>
              <a:cxn ang="16200000">
                <a:pos x="wd2" y="hd2"/>
              </a:cxn>
            </a:cxnLst>
            <a:rect l="0" t="0" r="r" b="b"/>
            <a:pathLst>
              <a:path w="16201" h="21600" extrusionOk="0">
                <a:moveTo>
                  <a:pt x="0" y="21600"/>
                </a:moveTo>
                <a:cubicBezTo>
                  <a:pt x="21444" y="10537"/>
                  <a:pt x="21600" y="3337"/>
                  <a:pt x="469" y="0"/>
                </a:cubicBezTo>
              </a:path>
            </a:pathLst>
          </a:custGeom>
          <a:noFill/>
          <a:ln w="38100" cap="flat">
            <a:solidFill>
              <a:schemeClr val="accent4"/>
            </a:solidFill>
            <a:prstDash val="solid"/>
            <a:miter lim="400000"/>
            <a:headEnd type="triangle" w="med" len="med"/>
          </a:ln>
          <a:effectLst/>
        </p:spPr>
        <p:txBody>
          <a:bodyPr/>
          <a:lstStyle/>
          <a:p>
            <a:endParaRPr sz="900"/>
          </a:p>
        </p:txBody>
      </p:sp>
      <p:sp>
        <p:nvSpPr>
          <p:cNvPr id="36" name="Connection Line">
            <a:extLst>
              <a:ext uri="{FF2B5EF4-FFF2-40B4-BE49-F238E27FC236}">
                <a16:creationId xmlns:a16="http://schemas.microsoft.com/office/drawing/2014/main" id="{00565336-803D-4BFC-87C3-73A802D2D8B5}"/>
              </a:ext>
            </a:extLst>
          </p:cNvPr>
          <p:cNvSpPr/>
          <p:nvPr/>
        </p:nvSpPr>
        <p:spPr>
          <a:xfrm rot="20913830">
            <a:off x="8498940" y="3949256"/>
            <a:ext cx="152727" cy="458583"/>
          </a:xfrm>
          <a:custGeom>
            <a:avLst/>
            <a:gdLst/>
            <a:ahLst/>
            <a:cxnLst>
              <a:cxn ang="0">
                <a:pos x="wd2" y="hd2"/>
              </a:cxn>
              <a:cxn ang="5400000">
                <a:pos x="wd2" y="hd2"/>
              </a:cxn>
              <a:cxn ang="10800000">
                <a:pos x="wd2" y="hd2"/>
              </a:cxn>
              <a:cxn ang="16200000">
                <a:pos x="wd2" y="hd2"/>
              </a:cxn>
            </a:cxnLst>
            <a:rect l="0" t="0" r="r" b="b"/>
            <a:pathLst>
              <a:path w="16381" h="21600" extrusionOk="0">
                <a:moveTo>
                  <a:pt x="0" y="21600"/>
                </a:moveTo>
                <a:cubicBezTo>
                  <a:pt x="19545" y="15475"/>
                  <a:pt x="21600" y="8275"/>
                  <a:pt x="6165" y="0"/>
                </a:cubicBezTo>
              </a:path>
            </a:pathLst>
          </a:custGeom>
          <a:noFill/>
          <a:ln w="25400" cap="flat">
            <a:solidFill>
              <a:schemeClr val="accent4">
                <a:alpha val="50000"/>
              </a:schemeClr>
            </a:solidFill>
            <a:prstDash val="solid"/>
            <a:miter lim="400000"/>
            <a:headEnd type="triangle" w="med" len="med"/>
          </a:ln>
          <a:effectLst/>
        </p:spPr>
        <p:txBody>
          <a:bodyPr/>
          <a:lstStyle/>
          <a:p>
            <a:endParaRPr sz="900"/>
          </a:p>
        </p:txBody>
      </p:sp>
      <p:sp>
        <p:nvSpPr>
          <p:cNvPr id="37" name="Square">
            <a:extLst>
              <a:ext uri="{FF2B5EF4-FFF2-40B4-BE49-F238E27FC236}">
                <a16:creationId xmlns:a16="http://schemas.microsoft.com/office/drawing/2014/main" id="{6521A514-697A-90DF-F263-80A0F146CCB0}"/>
              </a:ext>
            </a:extLst>
          </p:cNvPr>
          <p:cNvSpPr/>
          <p:nvPr/>
        </p:nvSpPr>
        <p:spPr>
          <a:xfrm>
            <a:off x="8224515" y="3822173"/>
            <a:ext cx="207569" cy="211480"/>
          </a:xfrm>
          <a:prstGeom prst="rect">
            <a:avLst/>
          </a:prstGeom>
          <a:ln w="38100">
            <a:solidFill>
              <a:schemeClr val="accent4"/>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38" name="Square">
            <a:extLst>
              <a:ext uri="{FF2B5EF4-FFF2-40B4-BE49-F238E27FC236}">
                <a16:creationId xmlns:a16="http://schemas.microsoft.com/office/drawing/2014/main" id="{A7DFAB8D-3611-1AE4-6378-FF74908DD46F}"/>
              </a:ext>
            </a:extLst>
          </p:cNvPr>
          <p:cNvSpPr/>
          <p:nvPr/>
        </p:nvSpPr>
        <p:spPr>
          <a:xfrm>
            <a:off x="8235377" y="4449749"/>
            <a:ext cx="207570" cy="211480"/>
          </a:xfrm>
          <a:prstGeom prst="rect">
            <a:avLst/>
          </a:prstGeom>
          <a:ln w="38100">
            <a:solidFill>
              <a:schemeClr val="accent4"/>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39" name="TextBox 38">
            <a:extLst>
              <a:ext uri="{FF2B5EF4-FFF2-40B4-BE49-F238E27FC236}">
                <a16:creationId xmlns:a16="http://schemas.microsoft.com/office/drawing/2014/main" id="{384A4686-F213-46FE-0D3B-65C1BD898E48}"/>
              </a:ext>
            </a:extLst>
          </p:cNvPr>
          <p:cNvSpPr txBox="1"/>
          <p:nvPr/>
        </p:nvSpPr>
        <p:spPr>
          <a:xfrm>
            <a:off x="8597193" y="3994791"/>
            <a:ext cx="554960" cy="338554"/>
          </a:xfrm>
          <a:prstGeom prst="rect">
            <a:avLst/>
          </a:prstGeom>
          <a:noFill/>
        </p:spPr>
        <p:txBody>
          <a:bodyPr wrap="none" rtlCol="0">
            <a:spAutoFit/>
          </a:bodyPr>
          <a:lstStyle>
            <a:defPPr>
              <a:defRPr lang="en-US"/>
            </a:defPPr>
            <a:lvl1pPr>
              <a:defRPr sz="1600">
                <a:solidFill>
                  <a:schemeClr val="accent4">
                    <a:lumMod val="60000"/>
                    <a:lumOff val="40000"/>
                  </a:schemeClr>
                </a:solidFill>
                <a:latin typeface="Menlo" panose="020B0609030804020204" pitchFamily="49" charset="0"/>
                <a:ea typeface="Menlo" panose="020B0609030804020204" pitchFamily="49" charset="0"/>
                <a:cs typeface="Menlo" panose="020B0609030804020204" pitchFamily="49" charset="0"/>
              </a:defRPr>
            </a:lvl1pPr>
          </a:lstStyle>
          <a:p>
            <a:r>
              <a:rPr lang="en-US"/>
              <a:t>rfx</a:t>
            </a:r>
          </a:p>
        </p:txBody>
      </p:sp>
      <p:sp>
        <p:nvSpPr>
          <p:cNvPr id="40" name="TextBox 39">
            <a:extLst>
              <a:ext uri="{FF2B5EF4-FFF2-40B4-BE49-F238E27FC236}">
                <a16:creationId xmlns:a16="http://schemas.microsoft.com/office/drawing/2014/main" id="{AB9295EE-B901-1C23-CB87-BA0E6466148E}"/>
              </a:ext>
            </a:extLst>
          </p:cNvPr>
          <p:cNvSpPr txBox="1"/>
          <p:nvPr/>
        </p:nvSpPr>
        <p:spPr>
          <a:xfrm>
            <a:off x="8645108" y="4414062"/>
            <a:ext cx="554960" cy="338554"/>
          </a:xfrm>
          <a:prstGeom prst="rect">
            <a:avLst/>
          </a:prstGeom>
          <a:noFill/>
        </p:spPr>
        <p:txBody>
          <a:bodyPr wrap="none" rtlCol="0">
            <a:spAutoFit/>
          </a:bodyPr>
          <a:lstStyle/>
          <a:p>
            <a:r>
              <a:rPr lang="en-US" sz="1600">
                <a:solidFill>
                  <a:schemeClr val="accent4"/>
                </a:solidFill>
                <a:latin typeface="Menlo" panose="020B0609030804020204" pitchFamily="49" charset="0"/>
                <a:ea typeface="Menlo" panose="020B0609030804020204" pitchFamily="49" charset="0"/>
                <a:cs typeface="Menlo" panose="020B0609030804020204" pitchFamily="49" charset="0"/>
              </a:rPr>
              <a:t>cox</a:t>
            </a:r>
          </a:p>
        </p:txBody>
      </p:sp>
      <p:sp>
        <p:nvSpPr>
          <p:cNvPr id="41" name="TextBox 40">
            <a:extLst>
              <a:ext uri="{FF2B5EF4-FFF2-40B4-BE49-F238E27FC236}">
                <a16:creationId xmlns:a16="http://schemas.microsoft.com/office/drawing/2014/main" id="{749BD062-2C57-633B-D4A4-820590EB9467}"/>
              </a:ext>
            </a:extLst>
          </p:cNvPr>
          <p:cNvSpPr txBox="1"/>
          <p:nvPr/>
        </p:nvSpPr>
        <p:spPr>
          <a:xfrm>
            <a:off x="2021679" y="5944822"/>
            <a:ext cx="8148641" cy="369332"/>
          </a:xfrm>
          <a:prstGeom prst="rect">
            <a:avLst/>
          </a:prstGeom>
          <a:noFill/>
        </p:spPr>
        <p:txBody>
          <a:bodyPr wrap="none" rtlCol="0">
            <a:spAutoFit/>
          </a:bodyPr>
          <a:lstStyle/>
          <a:p>
            <a:r>
              <a:rPr lang="en-US">
                <a:latin typeface="Gill Sans" panose="020B0502020104020203" pitchFamily="34" charset="-79"/>
                <a:cs typeface="Gill Sans" panose="020B0502020104020203" pitchFamily="34" charset="-79"/>
              </a:rPr>
              <a:t>A </a:t>
            </a:r>
            <a:r>
              <a:rPr lang="en-US" b="1">
                <a:latin typeface="Gill Sans" panose="020B0502020104020203" pitchFamily="34" charset="-79"/>
                <a:cs typeface="Gill Sans" panose="020B0502020104020203" pitchFamily="34" charset="-79"/>
              </a:rPr>
              <a:t>confidentiality predicate </a:t>
            </a:r>
            <a:r>
              <a:rPr lang="en-US">
                <a:latin typeface="Gill Sans" panose="020B0502020104020203" pitchFamily="34" charset="-79"/>
                <a:cs typeface="Gill Sans" panose="020B0502020104020203" pitchFamily="34" charset="-79"/>
              </a:rPr>
              <a:t>constrains the legal placement of </a:t>
            </a:r>
            <a:r>
              <a:rPr lang="en-US" err="1">
                <a:latin typeface="Gill Sans" panose="020B0502020104020203" pitchFamily="34" charset="-79"/>
                <a:cs typeface="Gill Sans" panose="020B0502020104020203" pitchFamily="34" charset="-79"/>
              </a:rPr>
              <a:t>tfo</a:t>
            </a:r>
            <a:r>
              <a:rPr lang="en-US">
                <a:latin typeface="Gill Sans" panose="020B0502020104020203" pitchFamily="34" charset="-79"/>
                <a:cs typeface="Gill Sans" panose="020B0502020104020203" pitchFamily="34" charset="-79"/>
              </a:rPr>
              <a:t>, rfx, cox edges.</a:t>
            </a:r>
          </a:p>
        </p:txBody>
      </p:sp>
      <p:sp>
        <p:nvSpPr>
          <p:cNvPr id="3" name="Slide Number Placeholder 2">
            <a:extLst>
              <a:ext uri="{FF2B5EF4-FFF2-40B4-BE49-F238E27FC236}">
                <a16:creationId xmlns:a16="http://schemas.microsoft.com/office/drawing/2014/main" id="{EB0372B2-42CB-06C4-F0D8-2F85E1E3B0B1}"/>
              </a:ext>
            </a:extLst>
          </p:cNvPr>
          <p:cNvSpPr>
            <a:spLocks noGrp="1"/>
          </p:cNvSpPr>
          <p:nvPr>
            <p:ph type="sldNum" sz="quarter" idx="12"/>
          </p:nvPr>
        </p:nvSpPr>
        <p:spPr/>
        <p:txBody>
          <a:bodyPr/>
          <a:lstStyle/>
          <a:p>
            <a:fld id="{C4525E55-99CE-D54F-9679-4F00051112D4}" type="slidenum">
              <a:rPr lang="en-US" smtClean="0"/>
              <a:t>40</a:t>
            </a:fld>
            <a:endParaRPr lang="en-US"/>
          </a:p>
        </p:txBody>
      </p:sp>
    </p:spTree>
    <p:extLst>
      <p:ext uri="{BB962C8B-B14F-4D97-AF65-F5344CB8AC3E}">
        <p14:creationId xmlns:p14="http://schemas.microsoft.com/office/powerpoint/2010/main" val="116735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p:bldP spid="9" grpId="0"/>
      <p:bldP spid="10" grpId="0" animBg="1"/>
      <p:bldP spid="11" grpId="0"/>
      <p:bldP spid="16" grpId="0"/>
      <p:bldP spid="17" grpId="0"/>
      <p:bldP spid="18" grpId="0"/>
      <p:bldP spid="19" grpId="0"/>
      <p:bldP spid="20" grpId="0"/>
      <p:bldP spid="21" grpId="0"/>
      <p:bldP spid="27" grpId="0" animBg="1"/>
      <p:bldP spid="29" grpId="0" animBg="1"/>
      <p:bldP spid="31" grpId="0" animBg="1"/>
      <p:bldP spid="32" grpId="0" animBg="1"/>
      <p:bldP spid="33" grpId="0"/>
      <p:bldP spid="34" grpId="0"/>
      <p:bldP spid="35" grpId="0" animBg="1"/>
      <p:bldP spid="36" grpId="0" animBg="1"/>
      <p:bldP spid="37" grpId="0" animBg="1"/>
      <p:bldP spid="38" grpId="0" animBg="1"/>
      <p:bldP spid="39" grpId="0"/>
      <p:bldP spid="40" grpId="0"/>
      <p:bldP spid="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3440-32B9-B189-5917-92D671A7AF4B}"/>
              </a:ext>
            </a:extLst>
          </p:cNvPr>
          <p:cNvSpPr>
            <a:spLocks noGrp="1"/>
          </p:cNvSpPr>
          <p:nvPr>
            <p:ph type="title"/>
          </p:nvPr>
        </p:nvSpPr>
        <p:spPr/>
        <p:txBody>
          <a:bodyPr>
            <a:normAutofit/>
          </a:bodyPr>
          <a:lstStyle/>
          <a:p>
            <a:r>
              <a:rPr lang="en-US" sz="4000"/>
              <a:t>Revisiting Microarchitectural Leakage</a:t>
            </a:r>
          </a:p>
        </p:txBody>
      </p:sp>
      <p:sp>
        <p:nvSpPr>
          <p:cNvPr id="3" name="Content Placeholder 2">
            <a:extLst>
              <a:ext uri="{FF2B5EF4-FFF2-40B4-BE49-F238E27FC236}">
                <a16:creationId xmlns:a16="http://schemas.microsoft.com/office/drawing/2014/main" id="{2C8E8073-5067-2FFD-D692-DA4D725763A4}"/>
              </a:ext>
            </a:extLst>
          </p:cNvPr>
          <p:cNvSpPr>
            <a:spLocks noGrp="1"/>
          </p:cNvSpPr>
          <p:nvPr>
            <p:ph idx="1"/>
          </p:nvPr>
        </p:nvSpPr>
        <p:spPr/>
        <p:txBody>
          <a:bodyPr>
            <a:normAutofit/>
          </a:bodyPr>
          <a:lstStyle/>
          <a:p>
            <a:pPr marL="0" indent="0">
              <a:buNone/>
            </a:pPr>
            <a:r>
              <a:rPr lang="en-US" i="1"/>
              <a:t>Definition 2:  Architectural non-interference (</a:t>
            </a:r>
            <a:r>
              <a:rPr lang="en-US" i="1" err="1"/>
              <a:t>ArchNI</a:t>
            </a:r>
            <a:r>
              <a:rPr lang="en-US" i="1"/>
              <a:t>). </a:t>
            </a:r>
            <a:r>
              <a:rPr lang="en-US"/>
              <a:t>S is </a:t>
            </a:r>
            <a:r>
              <a:rPr lang="en-US" b="1"/>
              <a:t>architecturally non-interfering </a:t>
            </a:r>
            <a:r>
              <a:rPr lang="en-US"/>
              <a:t>with S’ if the actions of S </a:t>
            </a:r>
            <a:r>
              <a:rPr lang="en-US" b="1"/>
              <a:t>do not affect the placement of rf </a:t>
            </a:r>
            <a:r>
              <a:rPr lang="en-US"/>
              <a:t>edges involving the actions of S’.</a:t>
            </a:r>
          </a:p>
          <a:p>
            <a:pPr marL="0" indent="0">
              <a:buNone/>
            </a:pPr>
            <a:r>
              <a:rPr lang="en-US" i="1"/>
              <a:t>Definition 3: Microarchitectural non-interference (</a:t>
            </a:r>
            <a:r>
              <a:rPr lang="en-US" i="1" err="1"/>
              <a:t>μArchNI</a:t>
            </a:r>
            <a:r>
              <a:rPr lang="en-US" i="1"/>
              <a:t>).</a:t>
            </a:r>
            <a:r>
              <a:rPr lang="en-US"/>
              <a:t> S is </a:t>
            </a:r>
            <a:r>
              <a:rPr lang="en-US" b="1"/>
              <a:t>microarchitecturally non-interfering </a:t>
            </a:r>
            <a:r>
              <a:rPr lang="en-US"/>
              <a:t>with S’ if the actions of S </a:t>
            </a:r>
            <a:r>
              <a:rPr lang="en-US" b="1"/>
              <a:t>do not affect the placement of rfx </a:t>
            </a:r>
            <a:r>
              <a:rPr lang="en-US"/>
              <a:t>edges involving the actions of S’.</a:t>
            </a:r>
          </a:p>
        </p:txBody>
      </p:sp>
      <p:sp>
        <p:nvSpPr>
          <p:cNvPr id="11" name="Rounded Rectangular Callout 10">
            <a:extLst>
              <a:ext uri="{FF2B5EF4-FFF2-40B4-BE49-F238E27FC236}">
                <a16:creationId xmlns:a16="http://schemas.microsoft.com/office/drawing/2014/main" id="{B38DDC5E-8F48-17B0-918E-7CA30870459D}"/>
              </a:ext>
            </a:extLst>
          </p:cNvPr>
          <p:cNvSpPr/>
          <p:nvPr/>
        </p:nvSpPr>
        <p:spPr>
          <a:xfrm>
            <a:off x="1405581" y="5004486"/>
            <a:ext cx="9380838" cy="1488389"/>
          </a:xfrm>
          <a:prstGeom prst="wedgeRoundRectCallout">
            <a:avLst>
              <a:gd name="adj1" fmla="val 19310"/>
              <a:gd name="adj2" fmla="val -88801"/>
              <a:gd name="adj3" fmla="val 1666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Gill Sans" panose="020B0502020104020203" pitchFamily="34" charset="-79"/>
                <a:cs typeface="Gill Sans" panose="020B0502020104020203" pitchFamily="34" charset="-79"/>
              </a:rPr>
              <a:t>Memory-related non-interference:</a:t>
            </a:r>
            <a:endParaRPr lang="en-US">
              <a:solidFill>
                <a:schemeClr val="tx1"/>
              </a:solidFill>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en-US">
                <a:solidFill>
                  <a:schemeClr val="tx1"/>
                </a:solidFill>
                <a:latin typeface="Gill Sans" panose="020B0502020104020203" pitchFamily="34" charset="-79"/>
                <a:cs typeface="Gill Sans" panose="020B0502020104020203" pitchFamily="34" charset="-79"/>
              </a:rPr>
              <a:t>subjects S and S’ can perform </a:t>
            </a:r>
            <a:r>
              <a:rPr lang="en-US" b="1">
                <a:solidFill>
                  <a:schemeClr val="tx1"/>
                </a:solidFill>
                <a:latin typeface="Gill Sans" panose="020B0502020104020203" pitchFamily="34" charset="-79"/>
                <a:cs typeface="Gill Sans" panose="020B0502020104020203" pitchFamily="34" charset="-79"/>
              </a:rPr>
              <a:t>actions {R loc (RW </a:t>
            </a:r>
            <a:r>
              <a:rPr lang="en-US" b="1" err="1">
                <a:solidFill>
                  <a:schemeClr val="tx1"/>
                </a:solidFill>
                <a:latin typeface="Gill Sans" panose="020B0502020104020203" pitchFamily="34" charset="-79"/>
                <a:cs typeface="Gill Sans" panose="020B0502020104020203" pitchFamily="34" charset="-79"/>
              </a:rPr>
              <a:t>xs</a:t>
            </a:r>
            <a:r>
              <a:rPr lang="en-US" b="1">
                <a:solidFill>
                  <a:schemeClr val="tx1"/>
                </a:solidFill>
                <a:latin typeface="Gill Sans" panose="020B0502020104020203" pitchFamily="34" charset="-79"/>
                <a:cs typeface="Gill Sans" panose="020B0502020104020203" pitchFamily="34" charset="-79"/>
              </a:rPr>
              <a:t>), R loc (R </a:t>
            </a:r>
            <a:r>
              <a:rPr lang="en-US" b="1" err="1">
                <a:solidFill>
                  <a:schemeClr val="tx1"/>
                </a:solidFill>
                <a:latin typeface="Gill Sans" panose="020B0502020104020203" pitchFamily="34" charset="-79"/>
                <a:cs typeface="Gill Sans" panose="020B0502020104020203" pitchFamily="34" charset="-79"/>
              </a:rPr>
              <a:t>xs</a:t>
            </a:r>
            <a:r>
              <a:rPr lang="en-US" b="1">
                <a:solidFill>
                  <a:schemeClr val="tx1"/>
                </a:solidFill>
                <a:latin typeface="Gill Sans" panose="020B0502020104020203" pitchFamily="34" charset="-79"/>
                <a:cs typeface="Gill Sans" panose="020B0502020104020203" pitchFamily="34" charset="-79"/>
              </a:rPr>
              <a:t>), W loc (RW </a:t>
            </a:r>
            <a:r>
              <a:rPr lang="en-US" b="1" err="1">
                <a:solidFill>
                  <a:schemeClr val="tx1"/>
                </a:solidFill>
                <a:latin typeface="Gill Sans" panose="020B0502020104020203" pitchFamily="34" charset="-79"/>
                <a:cs typeface="Gill Sans" panose="020B0502020104020203" pitchFamily="34" charset="-79"/>
              </a:rPr>
              <a:t>xs</a:t>
            </a:r>
            <a:r>
              <a:rPr lang="en-US" b="1">
                <a:solidFill>
                  <a:schemeClr val="tx1"/>
                </a:solidFill>
                <a:latin typeface="Gill Sans" panose="020B0502020104020203" pitchFamily="34" charset="-79"/>
                <a:cs typeface="Gill Sans" panose="020B0502020104020203" pitchFamily="34" charset="-79"/>
              </a:rPr>
              <a:t>)},</a:t>
            </a:r>
          </a:p>
          <a:p>
            <a:pPr marL="285750" indent="-285750">
              <a:buFont typeface="Arial" panose="020B0604020202020204" pitchFamily="34" charset="0"/>
              <a:buChar char="•"/>
            </a:pPr>
            <a:r>
              <a:rPr lang="en-US">
                <a:solidFill>
                  <a:schemeClr val="tx1"/>
                </a:solidFill>
                <a:latin typeface="Gill Sans" panose="020B0502020104020203" pitchFamily="34" charset="-79"/>
                <a:cs typeface="Gill Sans" panose="020B0502020104020203" pitchFamily="34" charset="-79"/>
              </a:rPr>
              <a:t>the </a:t>
            </a:r>
            <a:r>
              <a:rPr lang="en-US" b="1">
                <a:solidFill>
                  <a:schemeClr val="tx1"/>
                </a:solidFill>
                <a:latin typeface="Gill Sans" panose="020B0502020104020203" pitchFamily="34" charset="-79"/>
                <a:cs typeface="Gill Sans" panose="020B0502020104020203" pitchFamily="34" charset="-79"/>
              </a:rPr>
              <a:t>only shared memory </a:t>
            </a:r>
            <a:r>
              <a:rPr lang="en-US">
                <a:solidFill>
                  <a:schemeClr val="tx1"/>
                </a:solidFill>
                <a:latin typeface="Gill Sans" panose="020B0502020104020203" pitchFamily="34" charset="-79"/>
                <a:cs typeface="Gill Sans" panose="020B0502020104020203" pitchFamily="34" charset="-79"/>
              </a:rPr>
              <a:t>locations between S and S’ are </a:t>
            </a:r>
            <a:r>
              <a:rPr lang="en-US" b="1">
                <a:solidFill>
                  <a:schemeClr val="tx1"/>
                </a:solidFill>
                <a:latin typeface="Gill Sans" panose="020B0502020104020203" pitchFamily="34" charset="-79"/>
                <a:cs typeface="Gill Sans" panose="020B0502020104020203" pitchFamily="34" charset="-79"/>
              </a:rPr>
              <a:t>read-only (RO), </a:t>
            </a:r>
            <a:endParaRPr lang="en-US">
              <a:solidFill>
                <a:schemeClr val="tx1"/>
              </a:solidFill>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en-US">
                <a:solidFill>
                  <a:schemeClr val="tx1"/>
                </a:solidFill>
                <a:latin typeface="Gill Sans" panose="020B0502020104020203" pitchFamily="34" charset="-79"/>
                <a:cs typeface="Gill Sans" panose="020B0502020104020203" pitchFamily="34" charset="-79"/>
              </a:rPr>
              <a:t>subjects make </a:t>
            </a:r>
            <a:r>
              <a:rPr lang="en-US" b="1">
                <a:solidFill>
                  <a:schemeClr val="tx1"/>
                </a:solidFill>
                <a:latin typeface="Gill Sans" panose="020B0502020104020203" pitchFamily="34" charset="-79"/>
                <a:cs typeface="Gill Sans" panose="020B0502020104020203" pitchFamily="34" charset="-79"/>
              </a:rPr>
              <a:t>architectural</a:t>
            </a:r>
            <a:r>
              <a:rPr lang="en-US">
                <a:solidFill>
                  <a:schemeClr val="tx1"/>
                </a:solidFill>
                <a:latin typeface="Gill Sans" panose="020B0502020104020203" pitchFamily="34" charset="-79"/>
                <a:cs typeface="Gill Sans" panose="020B0502020104020203" pitchFamily="34" charset="-79"/>
              </a:rPr>
              <a:t> </a:t>
            </a:r>
            <a:r>
              <a:rPr lang="en-US" b="1">
                <a:solidFill>
                  <a:schemeClr val="tx1"/>
                </a:solidFill>
                <a:latin typeface="Gill Sans" panose="020B0502020104020203" pitchFamily="34" charset="-79"/>
                <a:cs typeface="Gill Sans" panose="020B0502020104020203" pitchFamily="34" charset="-79"/>
              </a:rPr>
              <a:t>observations through rf </a:t>
            </a:r>
            <a:r>
              <a:rPr lang="en-US">
                <a:solidFill>
                  <a:schemeClr val="tx1"/>
                </a:solidFill>
                <a:latin typeface="Gill Sans" panose="020B0502020104020203" pitchFamily="34" charset="-79"/>
                <a:cs typeface="Gill Sans" panose="020B0502020104020203" pitchFamily="34" charset="-79"/>
              </a:rPr>
              <a:t>edges involving actions, and</a:t>
            </a:r>
          </a:p>
          <a:p>
            <a:pPr marL="285750" indent="-285750">
              <a:buFont typeface="Arial" panose="020B0604020202020204" pitchFamily="34" charset="0"/>
              <a:buChar char="•"/>
            </a:pPr>
            <a:r>
              <a:rPr lang="en-US">
                <a:solidFill>
                  <a:schemeClr val="tx1"/>
                </a:solidFill>
                <a:latin typeface="Gill Sans" panose="020B0502020104020203" pitchFamily="34" charset="-79"/>
                <a:cs typeface="Gill Sans" panose="020B0502020104020203" pitchFamily="34" charset="-79"/>
              </a:rPr>
              <a:t>subjects make </a:t>
            </a:r>
            <a:r>
              <a:rPr lang="en-US" b="1">
                <a:solidFill>
                  <a:schemeClr val="tx1"/>
                </a:solidFill>
                <a:latin typeface="Gill Sans" panose="020B0502020104020203" pitchFamily="34" charset="-79"/>
                <a:cs typeface="Gill Sans" panose="020B0502020104020203" pitchFamily="34" charset="-79"/>
              </a:rPr>
              <a:t>microarchitectural</a:t>
            </a:r>
            <a:r>
              <a:rPr lang="en-US">
                <a:solidFill>
                  <a:schemeClr val="tx1"/>
                </a:solidFill>
                <a:latin typeface="Gill Sans" panose="020B0502020104020203" pitchFamily="34" charset="-79"/>
                <a:cs typeface="Gill Sans" panose="020B0502020104020203" pitchFamily="34" charset="-79"/>
              </a:rPr>
              <a:t> </a:t>
            </a:r>
            <a:r>
              <a:rPr lang="en-US" b="1">
                <a:solidFill>
                  <a:schemeClr val="tx1"/>
                </a:solidFill>
                <a:latin typeface="Gill Sans" panose="020B0502020104020203" pitchFamily="34" charset="-79"/>
                <a:cs typeface="Gill Sans" panose="020B0502020104020203" pitchFamily="34" charset="-79"/>
              </a:rPr>
              <a:t>observations through rfx </a:t>
            </a:r>
            <a:r>
              <a:rPr lang="en-US">
                <a:solidFill>
                  <a:schemeClr val="tx1"/>
                </a:solidFill>
                <a:latin typeface="Gill Sans" panose="020B0502020104020203" pitchFamily="34" charset="-79"/>
                <a:cs typeface="Gill Sans" panose="020B0502020104020203" pitchFamily="34" charset="-79"/>
              </a:rPr>
              <a:t>edges involving actions</a:t>
            </a:r>
          </a:p>
        </p:txBody>
      </p:sp>
      <p:sp>
        <p:nvSpPr>
          <p:cNvPr id="4" name="Slide Number Placeholder 3">
            <a:extLst>
              <a:ext uri="{FF2B5EF4-FFF2-40B4-BE49-F238E27FC236}">
                <a16:creationId xmlns:a16="http://schemas.microsoft.com/office/drawing/2014/main" id="{9B67E24D-919A-4BA5-D268-9FD0A6B3FD87}"/>
              </a:ext>
            </a:extLst>
          </p:cNvPr>
          <p:cNvSpPr>
            <a:spLocks noGrp="1"/>
          </p:cNvSpPr>
          <p:nvPr>
            <p:ph type="sldNum" sz="quarter" idx="12"/>
          </p:nvPr>
        </p:nvSpPr>
        <p:spPr/>
        <p:txBody>
          <a:bodyPr/>
          <a:lstStyle/>
          <a:p>
            <a:fld id="{C4525E55-99CE-D54F-9679-4F00051112D4}" type="slidenum">
              <a:rPr lang="en-US" smtClean="0"/>
              <a:t>41</a:t>
            </a:fld>
            <a:endParaRPr lang="en-US"/>
          </a:p>
        </p:txBody>
      </p:sp>
    </p:spTree>
    <p:extLst>
      <p:ext uri="{BB962C8B-B14F-4D97-AF65-F5344CB8AC3E}">
        <p14:creationId xmlns:p14="http://schemas.microsoft.com/office/powerpoint/2010/main" val="2500789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5" name="Clou: Additional Topics"/>
          <p:cNvSpPr txBox="1">
            <a:spLocks noGrp="1"/>
          </p:cNvSpPr>
          <p:nvPr>
            <p:ph type="title"/>
          </p:nvPr>
        </p:nvSpPr>
        <p:spPr>
          <a:xfrm>
            <a:off x="756405" y="114300"/>
            <a:ext cx="10502901" cy="1143000"/>
          </a:xfrm>
          <a:prstGeom prst="rect">
            <a:avLst/>
          </a:prstGeom>
        </p:spPr>
        <p:txBody>
          <a:bodyPr/>
          <a:lstStyle/>
          <a:p>
            <a:r>
              <a:rPr>
                <a:latin typeface="Menlo Regular"/>
                <a:ea typeface="Menlo Regular"/>
                <a:cs typeface="Menlo Regular"/>
                <a:sym typeface="Menlo Regular"/>
              </a:rPr>
              <a:t>Clou</a:t>
            </a:r>
            <a:r>
              <a:t>: Additional Topics</a:t>
            </a:r>
          </a:p>
        </p:txBody>
      </p:sp>
      <p:sp>
        <p:nvSpPr>
          <p:cNvPr id="2136" name="Optimizations for detecting universal data leakage: sliding window, partial executions, lazy S-AEG construction, addr_gep edges…"/>
          <p:cNvSpPr txBox="1">
            <a:spLocks noGrp="1"/>
          </p:cNvSpPr>
          <p:nvPr>
            <p:ph type="body" idx="1"/>
          </p:nvPr>
        </p:nvSpPr>
        <p:spPr>
          <a:prstGeom prst="rect">
            <a:avLst/>
          </a:prstGeom>
        </p:spPr>
        <p:txBody>
          <a:bodyPr/>
          <a:lstStyle/>
          <a:p>
            <a:pPr>
              <a:spcBef>
                <a:spcPts val="1500"/>
              </a:spcBef>
              <a:defRPr b="1"/>
            </a:pPr>
            <a:r>
              <a:t>Optimizations</a:t>
            </a:r>
            <a:r>
              <a:rPr b="0"/>
              <a:t> for detecting universal data leakage: sliding window, partial executions, lazy S-AEG construction, </a:t>
            </a:r>
            <a:r>
              <a:rPr b="0" err="1">
                <a:latin typeface="Menlo Regular"/>
                <a:ea typeface="Menlo Regular"/>
                <a:cs typeface="Menlo Regular"/>
                <a:sym typeface="Menlo Regular"/>
              </a:rPr>
              <a:t>addr_gep</a:t>
            </a:r>
            <a:r>
              <a:rPr b="0"/>
              <a:t> edges</a:t>
            </a:r>
          </a:p>
          <a:p>
            <a:pPr>
              <a:spcBef>
                <a:spcPts val="1500"/>
              </a:spcBef>
              <a:defRPr b="1"/>
            </a:pPr>
            <a:r>
              <a:t>Parametrizable</a:t>
            </a:r>
            <a:r>
              <a:rPr b="0"/>
              <a:t> by dimensions of microarchitectural structures: reorder buffer size, load-store queue size</a:t>
            </a:r>
          </a:p>
          <a:p>
            <a:pPr>
              <a:spcBef>
                <a:spcPts val="1500"/>
              </a:spcBef>
              <a:defRPr b="1"/>
            </a:pPr>
            <a:r>
              <a:t>Program abstraction techniques</a:t>
            </a:r>
            <a:r>
              <a:rPr b="0"/>
              <a:t>: function </a:t>
            </a:r>
            <a:r>
              <a:rPr b="0" err="1"/>
              <a:t>inlining</a:t>
            </a:r>
            <a:r>
              <a:rPr b="0"/>
              <a:t>, alias analysis, loop summarization</a:t>
            </a:r>
          </a:p>
          <a:p>
            <a:pPr>
              <a:spcBef>
                <a:spcPts val="1500"/>
              </a:spcBef>
              <a:defRPr b="1"/>
            </a:pPr>
            <a:r>
              <a:t>Soundness and completeness guarantees and limitations</a:t>
            </a:r>
            <a:r>
              <a:rPr b="0"/>
              <a:t>: unchecked pointers assumption, external function calls, unsound aliasing, unsound control-flow, inline assembly, data dependency limit</a:t>
            </a:r>
          </a:p>
        </p:txBody>
      </p:sp>
      <p:sp>
        <p:nvSpPr>
          <p:cNvPr id="2137" name="Slide Number"/>
          <p:cNvSpPr txBox="1">
            <a:spLocks noGrp="1"/>
          </p:cNvSpPr>
          <p:nvPr>
            <p:ph type="sldNum" sz="quarter" idx="2"/>
          </p:nvPr>
        </p:nvSpPr>
        <p:spPr>
          <a:xfrm>
            <a:off x="2920429" y="3270250"/>
            <a:ext cx="272510" cy="287258"/>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pPr algn="ctr" defTabSz="412750" hangingPunct="0"/>
            <a:fld id="{86CB4B4D-7CA3-9044-876B-883B54F8677D}" type="slidenum">
              <a:rPr kern="0">
                <a:solidFill>
                  <a:srgbClr val="000000"/>
                </a:solidFill>
              </a:rPr>
              <a:pPr algn="ctr" defTabSz="412750" hangingPunct="0"/>
              <a:t>42</a:t>
            </a:fld>
            <a:endParaRPr kern="0">
              <a:solidFill>
                <a:srgbClr val="000000"/>
              </a:solidFill>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07C2-ECC0-57FD-89FA-81ACF7E301C1}"/>
              </a:ext>
            </a:extLst>
          </p:cNvPr>
          <p:cNvSpPr>
            <a:spLocks noGrp="1"/>
          </p:cNvSpPr>
          <p:nvPr>
            <p:ph type="title"/>
          </p:nvPr>
        </p:nvSpPr>
        <p:spPr/>
        <p:txBody>
          <a:bodyPr>
            <a:noAutofit/>
          </a:bodyPr>
          <a:lstStyle/>
          <a:p>
            <a:r>
              <a:rPr lang="en-US" sz="4000" b="1" dirty="0">
                <a:latin typeface="Gill Sans" panose="020B0502020104020203" pitchFamily="34" charset="-79"/>
                <a:cs typeface="Gill Sans" panose="020B0502020104020203" pitchFamily="34" charset="-79"/>
              </a:rPr>
              <a:t>Clou discovered new types of leakage</a:t>
            </a:r>
          </a:p>
        </p:txBody>
      </p:sp>
      <p:sp>
        <p:nvSpPr>
          <p:cNvPr id="3" name="Text Placeholder 2">
            <a:extLst>
              <a:ext uri="{FF2B5EF4-FFF2-40B4-BE49-F238E27FC236}">
                <a16:creationId xmlns:a16="http://schemas.microsoft.com/office/drawing/2014/main" id="{BEE94DDE-A194-C244-3792-943F4ABD4191}"/>
              </a:ext>
            </a:extLst>
          </p:cNvPr>
          <p:cNvSpPr>
            <a:spLocks noGrp="1"/>
          </p:cNvSpPr>
          <p:nvPr>
            <p:ph type="body" idx="1"/>
          </p:nvPr>
        </p:nvSpPr>
        <p:spPr>
          <a:xfrm>
            <a:off x="844550" y="1574800"/>
            <a:ext cx="4952093" cy="4648200"/>
          </a:xfrm>
        </p:spPr>
        <p:txBody>
          <a:bodyPr>
            <a:normAutofit/>
          </a:bodyPr>
          <a:lstStyle/>
          <a:p>
            <a:r>
              <a:rPr lang="en-US" b="1" dirty="0">
                <a:latin typeface="Gill Sans" panose="020B0502020104020203" pitchFamily="34" charset="-79"/>
                <a:cs typeface="Gill Sans" panose="020B0502020104020203" pitchFamily="34" charset="-79"/>
              </a:rPr>
              <a:t>New Spectre v1.1 variant: </a:t>
            </a:r>
            <a:br>
              <a:rPr lang="en-US" dirty="0">
                <a:latin typeface="Gill Sans" panose="020B0502020104020203" pitchFamily="34" charset="-79"/>
                <a:cs typeface="Gill Sans" panose="020B0502020104020203" pitchFamily="34" charset="-79"/>
              </a:rPr>
            </a:br>
            <a:r>
              <a:rPr lang="en-US" dirty="0">
                <a:latin typeface="Roboto Mono" pitchFamily="49" charset="0"/>
                <a:ea typeface="Roboto Mono" pitchFamily="49" charset="0"/>
                <a:cs typeface="Gill Sans" panose="020B0502020104020203" pitchFamily="34" charset="-79"/>
              </a:rPr>
              <a:t>int *</a:t>
            </a:r>
            <a:r>
              <a:rPr lang="en-US" dirty="0" err="1">
                <a:latin typeface="Roboto Mono" pitchFamily="49" charset="0"/>
                <a:ea typeface="Roboto Mono" pitchFamily="49" charset="0"/>
                <a:cs typeface="Gill Sans" panose="020B0502020104020203" pitchFamily="34" charset="-79"/>
              </a:rPr>
              <a:t>ptr</a:t>
            </a:r>
            <a:r>
              <a:rPr lang="en-US" dirty="0">
                <a:latin typeface="Roboto Mono" pitchFamily="49" charset="0"/>
                <a:ea typeface="Roboto Mono" pitchFamily="49" charset="0"/>
                <a:cs typeface="Gill Sans" panose="020B0502020104020203" pitchFamily="34" charset="-79"/>
              </a:rPr>
              <a:t> = …;</a:t>
            </a:r>
            <a:br>
              <a:rPr lang="en-US" dirty="0">
                <a:latin typeface="Roboto Mono" pitchFamily="49" charset="0"/>
                <a:ea typeface="Roboto Mono" pitchFamily="49" charset="0"/>
                <a:cs typeface="Gill Sans" panose="020B0502020104020203" pitchFamily="34" charset="-79"/>
              </a:rPr>
            </a:br>
            <a:r>
              <a:rPr lang="en-US" dirty="0">
                <a:latin typeface="Roboto Mono" pitchFamily="49" charset="0"/>
                <a:ea typeface="Roboto Mono" pitchFamily="49" charset="0"/>
                <a:cs typeface="Gill Sans" panose="020B0502020104020203" pitchFamily="34" charset="-79"/>
              </a:rPr>
              <a:t>if (x &lt; </a:t>
            </a:r>
            <a:r>
              <a:rPr lang="en-US" dirty="0" err="1">
                <a:latin typeface="Roboto Mono" pitchFamily="49" charset="0"/>
                <a:ea typeface="Roboto Mono" pitchFamily="49" charset="0"/>
                <a:cs typeface="Gill Sans" panose="020B0502020104020203" pitchFamily="34" charset="-79"/>
              </a:rPr>
              <a:t>A_size</a:t>
            </a:r>
            <a:r>
              <a:rPr lang="en-US" dirty="0">
                <a:latin typeface="Roboto Mono" pitchFamily="49" charset="0"/>
                <a:ea typeface="Roboto Mono" pitchFamily="49" charset="0"/>
                <a:cs typeface="Gill Sans" panose="020B0502020104020203" pitchFamily="34" charset="-79"/>
              </a:rPr>
              <a:t>)</a:t>
            </a:r>
            <a:br>
              <a:rPr lang="en-US" dirty="0">
                <a:latin typeface="Roboto Mono" pitchFamily="49" charset="0"/>
                <a:ea typeface="Roboto Mono" pitchFamily="49" charset="0"/>
                <a:cs typeface="Gill Sans" panose="020B0502020104020203" pitchFamily="34" charset="-79"/>
              </a:rPr>
            </a:br>
            <a:r>
              <a:rPr lang="en-US" dirty="0">
                <a:latin typeface="Roboto Mono" pitchFamily="49" charset="0"/>
                <a:ea typeface="Roboto Mono" pitchFamily="49" charset="0"/>
                <a:cs typeface="Gill Sans" panose="020B0502020104020203" pitchFamily="34" charset="-79"/>
              </a:rPr>
              <a:t>  A[x] += secret;</a:t>
            </a:r>
            <a:br>
              <a:rPr lang="en-US" dirty="0">
                <a:latin typeface="Roboto Mono" pitchFamily="49" charset="0"/>
                <a:ea typeface="Roboto Mono" pitchFamily="49" charset="0"/>
                <a:cs typeface="Gill Sans" panose="020B0502020104020203" pitchFamily="34" charset="-79"/>
              </a:rPr>
            </a:br>
            <a:r>
              <a:rPr lang="en-US" dirty="0">
                <a:latin typeface="Roboto Mono" pitchFamily="49" charset="0"/>
                <a:ea typeface="Roboto Mono" pitchFamily="49" charset="0"/>
                <a:cs typeface="Gill Sans" panose="020B0502020104020203" pitchFamily="34" charset="-79"/>
              </a:rPr>
              <a:t>*</a:t>
            </a:r>
            <a:r>
              <a:rPr lang="en-US" dirty="0" err="1">
                <a:latin typeface="Roboto Mono" pitchFamily="49" charset="0"/>
                <a:ea typeface="Roboto Mono" pitchFamily="49" charset="0"/>
                <a:cs typeface="Gill Sans" panose="020B0502020104020203" pitchFamily="34" charset="-79"/>
              </a:rPr>
              <a:t>ptr</a:t>
            </a:r>
            <a:r>
              <a:rPr lang="en-US" dirty="0">
                <a:latin typeface="Roboto Mono" pitchFamily="49" charset="0"/>
                <a:ea typeface="Roboto Mono" pitchFamily="49" charset="0"/>
                <a:cs typeface="Gill Sans" panose="020B0502020104020203" pitchFamily="34" charset="-79"/>
              </a:rPr>
              <a:t> = 0;</a:t>
            </a:r>
            <a:endParaRPr lang="en-US" b="1" dirty="0">
              <a:latin typeface="Roboto Mono" pitchFamily="49" charset="0"/>
              <a:ea typeface="Roboto Mono" pitchFamily="49" charset="0"/>
              <a:cs typeface="Gill Sans" panose="020B0502020104020203" pitchFamily="34" charset="-79"/>
            </a:endParaRPr>
          </a:p>
          <a:p>
            <a:r>
              <a:rPr lang="en-US" b="1" dirty="0">
                <a:latin typeface="Gill Sans" panose="020B0502020104020203" pitchFamily="34" charset="-79"/>
                <a:cs typeface="Gill Sans" panose="020B0502020104020203" pitchFamily="34" charset="-79"/>
              </a:rPr>
              <a:t>Combination of Spectre v1.1 + Spectre v4</a:t>
            </a:r>
            <a:br>
              <a:rPr lang="en-US" dirty="0">
                <a:latin typeface="Gill Sans" panose="020B0502020104020203" pitchFamily="34" charset="-79"/>
                <a:cs typeface="Gill Sans" panose="020B0502020104020203" pitchFamily="34" charset="-79"/>
              </a:rPr>
            </a:br>
            <a:r>
              <a:rPr lang="en-US" dirty="0">
                <a:latin typeface="Roboto Mono" pitchFamily="49" charset="0"/>
                <a:ea typeface="Roboto Mono" pitchFamily="49" charset="0"/>
                <a:cs typeface="Gill Sans" panose="020B0502020104020203" pitchFamily="34" charset="-79"/>
              </a:rPr>
              <a:t>int *p = …;</a:t>
            </a:r>
            <a:br>
              <a:rPr lang="en-US" dirty="0">
                <a:latin typeface="Roboto Mono" pitchFamily="49" charset="0"/>
                <a:ea typeface="Roboto Mono" pitchFamily="49" charset="0"/>
                <a:cs typeface="Gill Sans" panose="020B0502020104020203" pitchFamily="34" charset="-79"/>
              </a:rPr>
            </a:br>
            <a:r>
              <a:rPr lang="en-US" dirty="0">
                <a:latin typeface="Roboto Mono" pitchFamily="49" charset="0"/>
                <a:ea typeface="Roboto Mono" pitchFamily="49" charset="0"/>
                <a:cs typeface="Gill Sans" panose="020B0502020104020203" pitchFamily="34" charset="-79"/>
              </a:rPr>
              <a:t>*p = secret;</a:t>
            </a:r>
            <a:br>
              <a:rPr lang="en-US" dirty="0">
                <a:latin typeface="Roboto Mono" pitchFamily="49" charset="0"/>
                <a:ea typeface="Roboto Mono" pitchFamily="49" charset="0"/>
                <a:cs typeface="Gill Sans" panose="020B0502020104020203" pitchFamily="34" charset="-79"/>
              </a:rPr>
            </a:br>
            <a:r>
              <a:rPr lang="en-US" dirty="0">
                <a:latin typeface="Roboto Mono" pitchFamily="49" charset="0"/>
                <a:ea typeface="Roboto Mono" pitchFamily="49" charset="0"/>
                <a:cs typeface="Gill Sans" panose="020B0502020104020203" pitchFamily="34" charset="-79"/>
              </a:rPr>
              <a:t>A[x] = 0;</a:t>
            </a:r>
            <a:endParaRPr lang="en-US" dirty="0">
              <a:latin typeface="Gill Sans" panose="020B0502020104020203" pitchFamily="34" charset="-79"/>
              <a:cs typeface="Gill Sans" panose="020B0502020104020203" pitchFamily="34" charset="-79"/>
            </a:endParaRPr>
          </a:p>
        </p:txBody>
      </p:sp>
      <p:sp>
        <p:nvSpPr>
          <p:cNvPr id="4" name="Slide Number Placeholder 3">
            <a:extLst>
              <a:ext uri="{FF2B5EF4-FFF2-40B4-BE49-F238E27FC236}">
                <a16:creationId xmlns:a16="http://schemas.microsoft.com/office/drawing/2014/main" id="{0FA48816-49EB-909C-4DEB-1F500955FBD7}"/>
              </a:ext>
            </a:extLst>
          </p:cNvPr>
          <p:cNvSpPr>
            <a:spLocks noGrp="1"/>
          </p:cNvSpPr>
          <p:nvPr>
            <p:ph type="sldNum" sz="quarter" idx="2"/>
          </p:nvPr>
        </p:nvSpPr>
        <p:spPr/>
        <p:txBody>
          <a:bodyPr/>
          <a:lstStyle/>
          <a:p>
            <a:fld id="{86CB4B4D-7CA3-9044-876B-883B54F8677D}" type="slidenum">
              <a:rPr lang="en-US" smtClean="0"/>
              <a:t>43</a:t>
            </a:fld>
            <a:endParaRPr lang="en-US"/>
          </a:p>
        </p:txBody>
      </p:sp>
      <p:sp>
        <p:nvSpPr>
          <p:cNvPr id="5" name="Text Placeholder 2">
            <a:extLst>
              <a:ext uri="{FF2B5EF4-FFF2-40B4-BE49-F238E27FC236}">
                <a16:creationId xmlns:a16="http://schemas.microsoft.com/office/drawing/2014/main" id="{D1C7E753-CB73-5F9D-5EE1-9C6EF1423DAF}"/>
              </a:ext>
            </a:extLst>
          </p:cNvPr>
          <p:cNvSpPr txBox="1">
            <a:spLocks/>
          </p:cNvSpPr>
          <p:nvPr/>
        </p:nvSpPr>
        <p:spPr>
          <a:xfrm>
            <a:off x="6330950" y="1574800"/>
            <a:ext cx="4952093" cy="464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317500" marR="0" indent="-317500" algn="l" defTabSz="41275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1pPr>
            <a:lvl2pPr marL="635000" marR="0" indent="-317500" algn="l" defTabSz="41275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2pPr>
            <a:lvl3pPr marL="952500" marR="0" indent="-317500" algn="l" defTabSz="41275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3pPr>
            <a:lvl4pPr marL="1270000" marR="0" indent="-317500" algn="l" defTabSz="41275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4pPr>
            <a:lvl5pPr marL="1587500" marR="0" indent="-317500" algn="l" defTabSz="41275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5pPr>
            <a:lvl6pPr marL="19050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6pPr>
            <a:lvl7pPr marL="2222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7pPr>
            <a:lvl8pPr marL="25400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8pPr>
            <a:lvl9pPr marL="2857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9pPr>
          </a:lstStyle>
          <a:p>
            <a:r>
              <a:rPr lang="en-US" b="1" kern="0" dirty="0">
                <a:latin typeface="Gill Sans" panose="020B0502020104020203" pitchFamily="34" charset="-79"/>
                <a:cs typeface="Gill Sans" panose="020B0502020104020203" pitchFamily="34" charset="-79"/>
              </a:rPr>
              <a:t>New speculative interference attack variant:</a:t>
            </a:r>
            <a:br>
              <a:rPr lang="en-US" b="1" kern="0" dirty="0">
                <a:latin typeface="Gill Sans" panose="020B0502020104020203" pitchFamily="34" charset="-79"/>
                <a:cs typeface="Gill Sans" panose="020B0502020104020203" pitchFamily="34" charset="-79"/>
              </a:rPr>
            </a:br>
            <a:r>
              <a:rPr lang="en-US" kern="0" dirty="0">
                <a:latin typeface="Roboto Mono" pitchFamily="49" charset="0"/>
                <a:ea typeface="Roboto Mono" pitchFamily="49" charset="0"/>
                <a:cs typeface="Gill Sans" panose="020B0502020104020203" pitchFamily="34" charset="-79"/>
              </a:rPr>
              <a:t>int </a:t>
            </a:r>
            <a:r>
              <a:rPr lang="en-US" kern="0" dirty="0" err="1">
                <a:latin typeface="Roboto Mono" pitchFamily="49" charset="0"/>
                <a:ea typeface="Roboto Mono" pitchFamily="49" charset="0"/>
                <a:cs typeface="Gill Sans" panose="020B0502020104020203" pitchFamily="34" charset="-79"/>
              </a:rPr>
              <a:t>idx</a:t>
            </a:r>
            <a:r>
              <a:rPr lang="en-US" kern="0" dirty="0">
                <a:latin typeface="Roboto Mono" pitchFamily="49" charset="0"/>
                <a:ea typeface="Roboto Mono" pitchFamily="49" charset="0"/>
                <a:cs typeface="Gill Sans" panose="020B0502020104020203" pitchFamily="34" charset="-79"/>
              </a:rPr>
              <a:t> = …;</a:t>
            </a:r>
            <a:br>
              <a:rPr lang="en-US" kern="0" dirty="0">
                <a:latin typeface="Roboto Mono" pitchFamily="49" charset="0"/>
                <a:ea typeface="Roboto Mono" pitchFamily="49" charset="0"/>
                <a:cs typeface="Gill Sans" panose="020B0502020104020203" pitchFamily="34" charset="-79"/>
              </a:rPr>
            </a:br>
            <a:r>
              <a:rPr lang="en-US" kern="0" dirty="0">
                <a:latin typeface="Roboto Mono" pitchFamily="49" charset="0"/>
                <a:ea typeface="Roboto Mono" pitchFamily="49" charset="0"/>
                <a:cs typeface="Gill Sans" panose="020B0502020104020203" pitchFamily="34" charset="-79"/>
              </a:rPr>
              <a:t>int **</a:t>
            </a:r>
            <a:r>
              <a:rPr lang="en-US" kern="0" dirty="0" err="1">
                <a:latin typeface="Roboto Mono" pitchFamily="49" charset="0"/>
                <a:ea typeface="Roboto Mono" pitchFamily="49" charset="0"/>
                <a:cs typeface="Gill Sans" panose="020B0502020104020203" pitchFamily="34" charset="-79"/>
              </a:rPr>
              <a:t>A_size</a:t>
            </a:r>
            <a:r>
              <a:rPr lang="en-US" kern="0" dirty="0">
                <a:latin typeface="Roboto Mono" pitchFamily="49" charset="0"/>
                <a:ea typeface="Roboto Mono" pitchFamily="49" charset="0"/>
                <a:cs typeface="Gill Sans" panose="020B0502020104020203" pitchFamily="34" charset="-79"/>
              </a:rPr>
              <a:t> = …;</a:t>
            </a:r>
            <a:br>
              <a:rPr lang="en-US" kern="0" dirty="0">
                <a:latin typeface="Roboto Mono" pitchFamily="49" charset="0"/>
                <a:ea typeface="Roboto Mono" pitchFamily="49" charset="0"/>
                <a:cs typeface="Gill Sans" panose="020B0502020104020203" pitchFamily="34" charset="-79"/>
              </a:rPr>
            </a:br>
            <a:r>
              <a:rPr lang="en-US" kern="0" dirty="0">
                <a:latin typeface="Roboto Mono" pitchFamily="49" charset="0"/>
                <a:ea typeface="Roboto Mono" pitchFamily="49" charset="0"/>
                <a:cs typeface="Gill Sans" panose="020B0502020104020203" pitchFamily="34" charset="-79"/>
              </a:rPr>
              <a:t>if (</a:t>
            </a:r>
            <a:r>
              <a:rPr lang="en-US" kern="0" dirty="0" err="1">
                <a:latin typeface="Roboto Mono" pitchFamily="49" charset="0"/>
                <a:ea typeface="Roboto Mono" pitchFamily="49" charset="0"/>
                <a:cs typeface="Gill Sans" panose="020B0502020104020203" pitchFamily="34" charset="-79"/>
              </a:rPr>
              <a:t>idx</a:t>
            </a:r>
            <a:r>
              <a:rPr lang="en-US" kern="0" dirty="0">
                <a:latin typeface="Roboto Mono" pitchFamily="49" charset="0"/>
                <a:ea typeface="Roboto Mono" pitchFamily="49" charset="0"/>
                <a:cs typeface="Gill Sans" panose="020B0502020104020203" pitchFamily="34" charset="-79"/>
              </a:rPr>
              <a:t> &lt; **</a:t>
            </a:r>
            <a:r>
              <a:rPr lang="en-US" kern="0" dirty="0" err="1">
                <a:latin typeface="Roboto Mono" pitchFamily="49" charset="0"/>
                <a:ea typeface="Roboto Mono" pitchFamily="49" charset="0"/>
                <a:cs typeface="Gill Sans" panose="020B0502020104020203" pitchFamily="34" charset="-79"/>
              </a:rPr>
              <a:t>A_size</a:t>
            </a:r>
            <a:r>
              <a:rPr lang="en-US" kern="0" dirty="0">
                <a:latin typeface="Roboto Mono" pitchFamily="49" charset="0"/>
                <a:ea typeface="Roboto Mono" pitchFamily="49" charset="0"/>
                <a:cs typeface="Gill Sans" panose="020B0502020104020203" pitchFamily="34" charset="-79"/>
              </a:rPr>
              <a:t>) {</a:t>
            </a:r>
            <a:br>
              <a:rPr lang="en-US" kern="0" dirty="0">
                <a:latin typeface="Roboto Mono" pitchFamily="49" charset="0"/>
                <a:ea typeface="Roboto Mono" pitchFamily="49" charset="0"/>
                <a:cs typeface="Gill Sans" panose="020B0502020104020203" pitchFamily="34" charset="-79"/>
              </a:rPr>
            </a:br>
            <a:r>
              <a:rPr lang="en-US" kern="0" dirty="0">
                <a:latin typeface="Roboto Mono" pitchFamily="49" charset="0"/>
                <a:ea typeface="Roboto Mono" pitchFamily="49" charset="0"/>
                <a:cs typeface="Gill Sans" panose="020B0502020104020203" pitchFamily="34" charset="-79"/>
              </a:rPr>
              <a:t>  // prefetches **</a:t>
            </a:r>
            <a:r>
              <a:rPr lang="en-US" kern="0" dirty="0" err="1">
                <a:latin typeface="Roboto Mono" pitchFamily="49" charset="0"/>
                <a:ea typeface="Roboto Mono" pitchFamily="49" charset="0"/>
                <a:cs typeface="Gill Sans" panose="020B0502020104020203" pitchFamily="34" charset="-79"/>
              </a:rPr>
              <a:t>A_size</a:t>
            </a:r>
            <a:br>
              <a:rPr lang="en-US" kern="0" dirty="0">
                <a:latin typeface="Roboto Mono" pitchFamily="49" charset="0"/>
                <a:ea typeface="Roboto Mono" pitchFamily="49" charset="0"/>
                <a:cs typeface="Gill Sans" panose="020B0502020104020203" pitchFamily="34" charset="-79"/>
              </a:rPr>
            </a:br>
            <a:r>
              <a:rPr lang="en-US" kern="0" dirty="0">
                <a:latin typeface="Roboto Mono" pitchFamily="49" charset="0"/>
                <a:ea typeface="Roboto Mono" pitchFamily="49" charset="0"/>
                <a:cs typeface="Gill Sans" panose="020B0502020104020203" pitchFamily="34" charset="-79"/>
              </a:rPr>
              <a:t>  … = A[</a:t>
            </a:r>
            <a:r>
              <a:rPr lang="en-US" kern="0" dirty="0" err="1">
                <a:latin typeface="Roboto Mono" pitchFamily="49" charset="0"/>
                <a:ea typeface="Roboto Mono" pitchFamily="49" charset="0"/>
                <a:cs typeface="Gill Sans" panose="020B0502020104020203" pitchFamily="34" charset="-79"/>
              </a:rPr>
              <a:t>idx</a:t>
            </a:r>
            <a:r>
              <a:rPr lang="en-US" kern="0" dirty="0">
                <a:latin typeface="Roboto Mono" pitchFamily="49" charset="0"/>
                <a:ea typeface="Roboto Mono" pitchFamily="49" charset="0"/>
                <a:cs typeface="Gill Sans" panose="020B0502020104020203" pitchFamily="34" charset="-79"/>
              </a:rPr>
              <a:t>]; </a:t>
            </a:r>
            <a:br>
              <a:rPr lang="en-US" kern="0" dirty="0">
                <a:latin typeface="Roboto Mono" pitchFamily="49" charset="0"/>
                <a:ea typeface="Roboto Mono" pitchFamily="49" charset="0"/>
                <a:cs typeface="Gill Sans" panose="020B0502020104020203" pitchFamily="34" charset="-79"/>
              </a:rPr>
            </a:br>
            <a:r>
              <a:rPr lang="en-US" kern="0" dirty="0">
                <a:latin typeface="Roboto Mono" pitchFamily="49" charset="0"/>
                <a:ea typeface="Roboto Mono" pitchFamily="49" charset="0"/>
                <a:cs typeface="Gill Sans" panose="020B0502020104020203" pitchFamily="34" charset="-79"/>
              </a:rPr>
              <a:t>}</a:t>
            </a:r>
          </a:p>
        </p:txBody>
      </p:sp>
    </p:spTree>
    <p:extLst>
      <p:ext uri="{BB962C8B-B14F-4D97-AF65-F5344CB8AC3E}">
        <p14:creationId xmlns:p14="http://schemas.microsoft.com/office/powerpoint/2010/main" val="416642984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Axiomatic MCMs have spawned an ecosystem of tools and research"/>
          <p:cNvSpPr txBox="1">
            <a:spLocks noGrp="1"/>
          </p:cNvSpPr>
          <p:nvPr>
            <p:ph type="title"/>
          </p:nvPr>
        </p:nvSpPr>
        <p:spPr>
          <a:prstGeom prst="rect">
            <a:avLst/>
          </a:prstGeom>
        </p:spPr>
        <p:txBody>
          <a:bodyPr>
            <a:noAutofit/>
          </a:bodyPr>
          <a:lstStyle/>
          <a:p>
            <a:pPr>
              <a:defRPr sz="5000">
                <a:latin typeface="Helvetica Neue"/>
                <a:ea typeface="Helvetica Neue"/>
                <a:cs typeface="Helvetica Neue"/>
                <a:sym typeface="Helvetica Neue"/>
              </a:defRPr>
            </a:pPr>
            <a:r>
              <a:rPr sz="3600" b="1" dirty="0">
                <a:latin typeface="Gill Sans" panose="020B0502020104020203" pitchFamily="34" charset="-79"/>
                <a:cs typeface="Gill Sans" panose="020B0502020104020203" pitchFamily="34" charset="-79"/>
              </a:rPr>
              <a:t>Axiomatic MCMs have spawned an ecosystem of tools and research</a:t>
            </a:r>
          </a:p>
        </p:txBody>
      </p:sp>
      <p:grpSp>
        <p:nvGrpSpPr>
          <p:cNvPr id="213" name="Group"/>
          <p:cNvGrpSpPr/>
          <p:nvPr/>
        </p:nvGrpSpPr>
        <p:grpSpPr>
          <a:xfrm>
            <a:off x="8585809" y="1893291"/>
            <a:ext cx="3152893" cy="4040352"/>
            <a:chOff x="613473" y="333480"/>
            <a:chExt cx="6305785" cy="8080701"/>
          </a:xfrm>
        </p:grpSpPr>
        <p:grpSp>
          <p:nvGrpSpPr>
            <p:cNvPr id="204" name="Group"/>
            <p:cNvGrpSpPr/>
            <p:nvPr/>
          </p:nvGrpSpPr>
          <p:grpSpPr>
            <a:xfrm>
              <a:off x="736517" y="821708"/>
              <a:ext cx="2522513" cy="1660280"/>
              <a:chOff x="0" y="0"/>
              <a:chExt cx="2522511" cy="1660279"/>
            </a:xfrm>
          </p:grpSpPr>
          <p:sp>
            <p:nvSpPr>
              <p:cNvPr id="202" name="Rounded Rectangle"/>
              <p:cNvSpPr/>
              <p:nvPr/>
            </p:nvSpPr>
            <p:spPr>
              <a:xfrm>
                <a:off x="0" y="0"/>
                <a:ext cx="2522511" cy="1660279"/>
              </a:xfrm>
              <a:prstGeom prst="roundRect">
                <a:avLst>
                  <a:gd name="adj" fmla="val 10242"/>
                </a:avLst>
              </a:prstGeom>
              <a:solidFill>
                <a:srgbClr val="FFFFFF"/>
              </a:solidFill>
              <a:ln w="50800" cap="flat">
                <a:solidFill>
                  <a:srgbClr val="000000"/>
                </a:solidFill>
                <a:prstDash val="solid"/>
                <a:miter lim="400000"/>
              </a:ln>
              <a:effectLst/>
            </p:spPr>
            <p:txBody>
              <a:bodyPr wrap="square" lIns="0" tIns="0" rIns="0" bIns="0" numCol="1" anchor="ctr">
                <a:noAutofit/>
              </a:bodyPr>
              <a:lstStyle/>
              <a:p>
                <a:pPr>
                  <a:defRPr sz="3200"/>
                </a:pPr>
                <a:endParaRPr sz="1600"/>
              </a:p>
            </p:txBody>
          </p:sp>
          <p:sp>
            <p:nvSpPr>
              <p:cNvPr id="203" name="MCM"/>
              <p:cNvSpPr/>
              <p:nvPr/>
            </p:nvSpPr>
            <p:spPr>
              <a:xfrm>
                <a:off x="463221" y="163292"/>
                <a:ext cx="1596066" cy="133369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1" anchor="ctr">
                <a:spAutoFit/>
              </a:bodyPr>
              <a:lstStyle>
                <a:lvl1pPr>
                  <a:defRPr sz="4000"/>
                </a:lvl1pPr>
              </a:lstStyle>
              <a:p>
                <a:r>
                  <a:rPr lang="en-US" sz="2000" dirty="0"/>
                  <a:t>weak </a:t>
                </a:r>
                <a:r>
                  <a:rPr sz="2000" dirty="0"/>
                  <a:t>MCM</a:t>
                </a:r>
              </a:p>
            </p:txBody>
          </p:sp>
        </p:grpSp>
        <p:sp>
          <p:nvSpPr>
            <p:cNvPr id="205" name="Arrow"/>
            <p:cNvSpPr/>
            <p:nvPr/>
          </p:nvSpPr>
          <p:spPr>
            <a:xfrm rot="5400000">
              <a:off x="802542" y="3118943"/>
              <a:ext cx="2390463" cy="1270001"/>
            </a:xfrm>
            <a:prstGeom prst="rightArrow">
              <a:avLst>
                <a:gd name="adj1" fmla="val 32000"/>
                <a:gd name="adj2" fmla="val 64000"/>
              </a:avLst>
            </a:prstGeom>
            <a:solidFill>
              <a:srgbClr val="FFFFFF"/>
            </a:solidFill>
            <a:ln w="6350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sp>
          <p:nvSpPr>
            <p:cNvPr id="206" name="automatic fence insertion"/>
            <p:cNvSpPr/>
            <p:nvPr/>
          </p:nvSpPr>
          <p:spPr>
            <a:xfrm>
              <a:off x="3729977" y="2947185"/>
              <a:ext cx="3189281"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1" anchor="ctr">
              <a:spAutoFit/>
            </a:bodyPr>
            <a:lstStyle/>
            <a:p>
              <a:r>
                <a:rPr>
                  <a:latin typeface="Gill Sans" panose="020B0502020104020203" pitchFamily="34" charset="-79"/>
                  <a:cs typeface="Gill Sans" panose="020B0502020104020203" pitchFamily="34" charset="-79"/>
                </a:rPr>
                <a:t>automatic fence insertion </a:t>
              </a:r>
            </a:p>
          </p:txBody>
        </p:sp>
        <p:sp>
          <p:nvSpPr>
            <p:cNvPr id="207" name="Weak MCM"/>
            <p:cNvSpPr/>
            <p:nvPr/>
          </p:nvSpPr>
          <p:spPr>
            <a:xfrm>
              <a:off x="736517" y="333480"/>
              <a:ext cx="2531258" cy="1210588"/>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1" anchor="ctr">
              <a:spAutoFit/>
            </a:bodyPr>
            <a:lstStyle>
              <a:lvl1pPr>
                <a:defRPr b="0"/>
              </a:lvl1pPr>
            </a:lstStyle>
            <a:p>
              <a:r>
                <a:rPr dirty="0">
                  <a:latin typeface="Gill Sans" panose="020B0502020104020203" pitchFamily="34" charset="-79"/>
                  <a:cs typeface="Gill Sans" panose="020B0502020104020203" pitchFamily="34" charset="-79"/>
                </a:rPr>
                <a:t>Weak MCM</a:t>
              </a:r>
            </a:p>
          </p:txBody>
        </p:sp>
        <p:sp>
          <p:nvSpPr>
            <p:cNvPr id="208" name="sequential consistency"/>
            <p:cNvSpPr/>
            <p:nvPr/>
          </p:nvSpPr>
          <p:spPr>
            <a:xfrm>
              <a:off x="613473" y="7144179"/>
              <a:ext cx="2654302" cy="1270002"/>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1" anchor="ctr">
              <a:spAutoFit/>
            </a:bodyPr>
            <a:lstStyle>
              <a:lvl1pPr>
                <a:defRPr b="0"/>
              </a:lvl1pPr>
            </a:lstStyle>
            <a:p>
              <a:r>
                <a:rPr>
                  <a:latin typeface="Gill Sans" panose="020B0502020104020203" pitchFamily="34" charset="-79"/>
                  <a:cs typeface="Gill Sans" panose="020B0502020104020203" pitchFamily="34" charset="-79"/>
                </a:rPr>
                <a:t>sequential consistency</a:t>
              </a:r>
            </a:p>
          </p:txBody>
        </p:sp>
        <p:grpSp>
          <p:nvGrpSpPr>
            <p:cNvPr id="211" name="Group"/>
            <p:cNvGrpSpPr/>
            <p:nvPr/>
          </p:nvGrpSpPr>
          <p:grpSpPr>
            <a:xfrm>
              <a:off x="736517" y="4980697"/>
              <a:ext cx="2522513" cy="1660280"/>
              <a:chOff x="0" y="0"/>
              <a:chExt cx="2522511" cy="1660279"/>
            </a:xfrm>
          </p:grpSpPr>
          <p:sp>
            <p:nvSpPr>
              <p:cNvPr id="209" name="Rounded Rectangle"/>
              <p:cNvSpPr/>
              <p:nvPr/>
            </p:nvSpPr>
            <p:spPr>
              <a:xfrm>
                <a:off x="0" y="0"/>
                <a:ext cx="2522511" cy="1660279"/>
              </a:xfrm>
              <a:prstGeom prst="roundRect">
                <a:avLst>
                  <a:gd name="adj" fmla="val 10242"/>
                </a:avLst>
              </a:prstGeom>
              <a:solidFill>
                <a:srgbClr val="FFFFFF"/>
              </a:solidFill>
              <a:ln w="50800" cap="flat">
                <a:solidFill>
                  <a:srgbClr val="000000"/>
                </a:solidFill>
                <a:prstDash val="solid"/>
                <a:miter lim="400000"/>
              </a:ln>
              <a:effectLst/>
            </p:spPr>
            <p:txBody>
              <a:bodyPr wrap="square" lIns="0" tIns="0" rIns="0" bIns="0" numCol="1" anchor="ctr">
                <a:noAutofit/>
              </a:bodyPr>
              <a:lstStyle/>
              <a:p>
                <a:pPr>
                  <a:defRPr sz="3200"/>
                </a:pPr>
                <a:endParaRPr sz="1600"/>
              </a:p>
            </p:txBody>
          </p:sp>
          <p:sp>
            <p:nvSpPr>
              <p:cNvPr id="210" name="MCM"/>
              <p:cNvSpPr/>
              <p:nvPr/>
            </p:nvSpPr>
            <p:spPr>
              <a:xfrm>
                <a:off x="365948" y="163292"/>
                <a:ext cx="1814166" cy="133369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1" anchor="ctr">
                <a:spAutoFit/>
              </a:bodyPr>
              <a:lstStyle>
                <a:lvl1pPr>
                  <a:defRPr sz="4000"/>
                </a:lvl1pPr>
              </a:lstStyle>
              <a:p>
                <a:r>
                  <a:rPr lang="en-US" sz="2000" dirty="0"/>
                  <a:t>strong </a:t>
                </a:r>
                <a:r>
                  <a:rPr sz="2000" dirty="0"/>
                  <a:t>MCM</a:t>
                </a:r>
              </a:p>
            </p:txBody>
          </p:sp>
        </p:grpSp>
        <p:pic>
          <p:nvPicPr>
            <p:cNvPr id="212" name="Image" descr="Image"/>
            <p:cNvPicPr>
              <a:picLocks noChangeAspect="1"/>
            </p:cNvPicPr>
            <p:nvPr/>
          </p:nvPicPr>
          <p:blipFill>
            <a:blip r:embed="rId4"/>
            <a:stretch>
              <a:fillRect/>
            </a:stretch>
          </p:blipFill>
          <p:spPr>
            <a:xfrm>
              <a:off x="2513950" y="3095278"/>
              <a:ext cx="914401" cy="914401"/>
            </a:xfrm>
            <a:prstGeom prst="rect">
              <a:avLst/>
            </a:prstGeom>
            <a:ln w="12700" cap="flat">
              <a:noFill/>
              <a:miter lim="400000"/>
            </a:ln>
            <a:effectLst/>
          </p:spPr>
        </p:pic>
      </p:grpSp>
      <p:grpSp>
        <p:nvGrpSpPr>
          <p:cNvPr id="224" name="Group"/>
          <p:cNvGrpSpPr/>
          <p:nvPr/>
        </p:nvGrpSpPr>
        <p:grpSpPr>
          <a:xfrm>
            <a:off x="590235" y="1788830"/>
            <a:ext cx="3323049" cy="4389191"/>
            <a:chOff x="206917" y="181512"/>
            <a:chExt cx="6646096" cy="8778380"/>
          </a:xfrm>
        </p:grpSpPr>
        <p:grpSp>
          <p:nvGrpSpPr>
            <p:cNvPr id="222" name="Group"/>
            <p:cNvGrpSpPr/>
            <p:nvPr/>
          </p:nvGrpSpPr>
          <p:grpSpPr>
            <a:xfrm>
              <a:off x="206917" y="181512"/>
              <a:ext cx="6646096" cy="8778380"/>
              <a:chOff x="206917" y="181512"/>
              <a:chExt cx="6646094" cy="8778378"/>
            </a:xfrm>
          </p:grpSpPr>
          <p:pic>
            <p:nvPicPr>
              <p:cNvPr id="214" name="Image" descr="Image"/>
              <p:cNvPicPr>
                <a:picLocks noChangeAspect="1"/>
              </p:cNvPicPr>
              <p:nvPr/>
            </p:nvPicPr>
            <p:blipFill>
              <a:blip r:embed="rId5"/>
              <a:stretch>
                <a:fillRect/>
              </a:stretch>
            </p:blipFill>
            <p:spPr>
              <a:xfrm>
                <a:off x="342201" y="181512"/>
                <a:ext cx="2768601" cy="2768601"/>
              </a:xfrm>
              <a:prstGeom prst="rect">
                <a:avLst/>
              </a:prstGeom>
              <a:ln w="12700" cap="flat">
                <a:noFill/>
                <a:miter lim="400000"/>
              </a:ln>
              <a:effectLst/>
            </p:spPr>
          </p:pic>
          <p:grpSp>
            <p:nvGrpSpPr>
              <p:cNvPr id="217" name="Group"/>
              <p:cNvGrpSpPr/>
              <p:nvPr/>
            </p:nvGrpSpPr>
            <p:grpSpPr>
              <a:xfrm>
                <a:off x="465246" y="4775317"/>
                <a:ext cx="2522512" cy="1660280"/>
                <a:chOff x="0" y="0"/>
                <a:chExt cx="2522511" cy="1660279"/>
              </a:xfrm>
            </p:grpSpPr>
            <p:sp>
              <p:nvSpPr>
                <p:cNvPr id="215" name="Rounded Rectangle"/>
                <p:cNvSpPr/>
                <p:nvPr/>
              </p:nvSpPr>
              <p:spPr>
                <a:xfrm>
                  <a:off x="0" y="0"/>
                  <a:ext cx="2522511" cy="1660279"/>
                </a:xfrm>
                <a:prstGeom prst="roundRect">
                  <a:avLst>
                    <a:gd name="adj" fmla="val 10242"/>
                  </a:avLst>
                </a:prstGeom>
                <a:solidFill>
                  <a:srgbClr val="FFFFFF"/>
                </a:solidFill>
                <a:ln w="50800" cap="flat">
                  <a:solidFill>
                    <a:srgbClr val="000000"/>
                  </a:solidFill>
                  <a:prstDash val="solid"/>
                  <a:miter lim="400000"/>
                </a:ln>
                <a:effectLst/>
              </p:spPr>
              <p:txBody>
                <a:bodyPr wrap="square" lIns="0" tIns="0" rIns="0" bIns="0" numCol="1" anchor="ctr">
                  <a:noAutofit/>
                </a:bodyPr>
                <a:lstStyle/>
                <a:p>
                  <a:pPr>
                    <a:defRPr sz="3200"/>
                  </a:pPr>
                  <a:endParaRPr sz="1600"/>
                </a:p>
              </p:txBody>
            </p:sp>
            <p:sp>
              <p:nvSpPr>
                <p:cNvPr id="216" name="MCM"/>
                <p:cNvSpPr/>
                <p:nvPr/>
              </p:nvSpPr>
              <p:spPr>
                <a:xfrm>
                  <a:off x="463221" y="471068"/>
                  <a:ext cx="1596066" cy="71814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1" anchor="ctr">
                  <a:spAutoFit/>
                </a:bodyPr>
                <a:lstStyle>
                  <a:lvl1pPr>
                    <a:defRPr sz="4000"/>
                  </a:lvl1pPr>
                </a:lstStyle>
                <a:p>
                  <a:r>
                    <a:rPr sz="2000"/>
                    <a:t>MCM</a:t>
                  </a:r>
                </a:p>
              </p:txBody>
            </p:sp>
          </p:grpSp>
          <p:sp>
            <p:nvSpPr>
              <p:cNvPr id="218" name="Arrow"/>
              <p:cNvSpPr/>
              <p:nvPr/>
            </p:nvSpPr>
            <p:spPr>
              <a:xfrm rot="5400000">
                <a:off x="531270" y="2994166"/>
                <a:ext cx="2390463" cy="1270001"/>
              </a:xfrm>
              <a:prstGeom prst="rightArrow">
                <a:avLst>
                  <a:gd name="adj1" fmla="val 32000"/>
                  <a:gd name="adj2" fmla="val 64000"/>
                </a:avLst>
              </a:prstGeom>
              <a:solidFill>
                <a:srgbClr val="FFFFFF"/>
              </a:solidFill>
              <a:ln w="6350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sp>
            <p:nvSpPr>
              <p:cNvPr id="219" name="verified compiler mappings"/>
              <p:cNvSpPr/>
              <p:nvPr/>
            </p:nvSpPr>
            <p:spPr>
              <a:xfrm>
                <a:off x="3542579" y="2788975"/>
                <a:ext cx="3310432" cy="12105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1" anchor="ctr">
                <a:spAutoFit/>
              </a:bodyPr>
              <a:lstStyle/>
              <a:p>
                <a:r>
                  <a:rPr>
                    <a:latin typeface="Gill Sans" panose="020B0502020104020203" pitchFamily="34" charset="-79"/>
                    <a:cs typeface="Gill Sans" panose="020B0502020104020203" pitchFamily="34" charset="-79"/>
                  </a:rPr>
                  <a:t>verified compiler mappings</a:t>
                </a:r>
              </a:p>
            </p:txBody>
          </p:sp>
          <p:sp>
            <p:nvSpPr>
              <p:cNvPr id="220" name="x86-TSO, Power, Armv7, Armv8, RVWMO, RVTSO, NVIDIA PTX"/>
              <p:cNvSpPr/>
              <p:nvPr/>
            </p:nvSpPr>
            <p:spPr>
              <a:xfrm>
                <a:off x="342201" y="7689889"/>
                <a:ext cx="2654300" cy="1270001"/>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1" anchor="ctr">
                <a:spAutoFit/>
              </a:bodyPr>
              <a:lstStyle/>
              <a:p>
                <a:pPr>
                  <a:defRPr b="0"/>
                </a:pPr>
                <a:r>
                  <a:rPr dirty="0">
                    <a:latin typeface="Gill Sans" panose="020B0502020104020203" pitchFamily="34" charset="-79"/>
                    <a:cs typeface="Gill Sans" panose="020B0502020104020203" pitchFamily="34" charset="-79"/>
                  </a:rPr>
                  <a:t>x86-TSO, Power,</a:t>
                </a:r>
                <a:br>
                  <a:rPr dirty="0">
                    <a:latin typeface="Gill Sans" panose="020B0502020104020203" pitchFamily="34" charset="-79"/>
                    <a:cs typeface="Gill Sans" panose="020B0502020104020203" pitchFamily="34" charset="-79"/>
                  </a:rPr>
                </a:br>
                <a:r>
                  <a:rPr dirty="0">
                    <a:latin typeface="Gill Sans" panose="020B0502020104020203" pitchFamily="34" charset="-79"/>
                    <a:cs typeface="Gill Sans" panose="020B0502020104020203" pitchFamily="34" charset="-79"/>
                  </a:rPr>
                  <a:t>Armv7, Armv8,</a:t>
                </a:r>
                <a:br>
                  <a:rPr dirty="0">
                    <a:latin typeface="Gill Sans" panose="020B0502020104020203" pitchFamily="34" charset="-79"/>
                    <a:cs typeface="Gill Sans" panose="020B0502020104020203" pitchFamily="34" charset="-79"/>
                  </a:rPr>
                </a:br>
                <a:r>
                  <a:rPr dirty="0">
                    <a:latin typeface="Gill Sans" panose="020B0502020104020203" pitchFamily="34" charset="-79"/>
                    <a:cs typeface="Gill Sans" panose="020B0502020104020203" pitchFamily="34" charset="-79"/>
                  </a:rPr>
                  <a:t>RVWMO, RVTSO,</a:t>
                </a:r>
                <a:br>
                  <a:rPr dirty="0">
                    <a:latin typeface="Gill Sans" panose="020B0502020104020203" pitchFamily="34" charset="-79"/>
                    <a:cs typeface="Gill Sans" panose="020B0502020104020203" pitchFamily="34" charset="-79"/>
                  </a:rPr>
                </a:br>
                <a:r>
                  <a:rPr dirty="0">
                    <a:latin typeface="Gill Sans" panose="020B0502020104020203" pitchFamily="34" charset="-79"/>
                    <a:cs typeface="Gill Sans" panose="020B0502020104020203" pitchFamily="34" charset="-79"/>
                  </a:rPr>
                  <a:t>NVIDIA PTX</a:t>
                </a:r>
              </a:p>
            </p:txBody>
          </p:sp>
          <p:sp>
            <p:nvSpPr>
              <p:cNvPr id="221" name="Java, C11, OpenCL"/>
              <p:cNvSpPr/>
              <p:nvPr/>
            </p:nvSpPr>
            <p:spPr>
              <a:xfrm>
                <a:off x="206917" y="181514"/>
                <a:ext cx="2789586" cy="1362555"/>
              </a:xfrm>
              <a:prstGeom prst="line">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1" anchor="ctr">
                <a:spAutoFit/>
              </a:bodyPr>
              <a:lstStyle>
                <a:lvl1pPr>
                  <a:defRPr b="0"/>
                </a:lvl1pPr>
              </a:lstStyle>
              <a:p>
                <a:r>
                  <a:rPr dirty="0">
                    <a:latin typeface="Gill Sans" panose="020B0502020104020203" pitchFamily="34" charset="-79"/>
                    <a:cs typeface="Gill Sans" panose="020B0502020104020203" pitchFamily="34" charset="-79"/>
                  </a:rPr>
                  <a:t>Java, C11, OpenCL</a:t>
                </a:r>
              </a:p>
            </p:txBody>
          </p:sp>
        </p:grpSp>
        <p:pic>
          <p:nvPicPr>
            <p:cNvPr id="223" name="Image" descr="Image"/>
            <p:cNvPicPr>
              <a:picLocks noChangeAspect="1"/>
            </p:cNvPicPr>
            <p:nvPr/>
          </p:nvPicPr>
          <p:blipFill>
            <a:blip r:embed="rId4"/>
            <a:stretch>
              <a:fillRect/>
            </a:stretch>
          </p:blipFill>
          <p:spPr>
            <a:xfrm>
              <a:off x="2550609" y="2802844"/>
              <a:ext cx="914401" cy="914401"/>
            </a:xfrm>
            <a:prstGeom prst="rect">
              <a:avLst/>
            </a:prstGeom>
            <a:ln w="12700" cap="flat">
              <a:noFill/>
              <a:miter lim="400000"/>
            </a:ln>
            <a:effectLst/>
          </p:spPr>
        </p:pic>
      </p:grpSp>
      <p:grpSp>
        <p:nvGrpSpPr>
          <p:cNvPr id="237" name="Group"/>
          <p:cNvGrpSpPr/>
          <p:nvPr/>
        </p:nvGrpSpPr>
        <p:grpSpPr>
          <a:xfrm>
            <a:off x="4422648" y="1354848"/>
            <a:ext cx="4038629" cy="4066955"/>
            <a:chOff x="0" y="-216931"/>
            <a:chExt cx="8077254" cy="8133909"/>
          </a:xfrm>
        </p:grpSpPr>
        <p:grpSp>
          <p:nvGrpSpPr>
            <p:cNvPr id="234" name="Group"/>
            <p:cNvGrpSpPr/>
            <p:nvPr/>
          </p:nvGrpSpPr>
          <p:grpSpPr>
            <a:xfrm>
              <a:off x="0" y="-216931"/>
              <a:ext cx="6775448" cy="8133909"/>
              <a:chOff x="0" y="-216930"/>
              <a:chExt cx="6775448" cy="8133907"/>
            </a:xfrm>
          </p:grpSpPr>
          <p:grpSp>
            <p:nvGrpSpPr>
              <p:cNvPr id="227" name="Group"/>
              <p:cNvGrpSpPr/>
              <p:nvPr/>
            </p:nvGrpSpPr>
            <p:grpSpPr>
              <a:xfrm>
                <a:off x="277984" y="1050308"/>
                <a:ext cx="2522513" cy="1660280"/>
                <a:chOff x="0" y="0"/>
                <a:chExt cx="2522511" cy="1660279"/>
              </a:xfrm>
            </p:grpSpPr>
            <p:sp>
              <p:nvSpPr>
                <p:cNvPr id="225" name="Rounded Rectangle"/>
                <p:cNvSpPr/>
                <p:nvPr/>
              </p:nvSpPr>
              <p:spPr>
                <a:xfrm>
                  <a:off x="0" y="0"/>
                  <a:ext cx="2522511" cy="1660279"/>
                </a:xfrm>
                <a:prstGeom prst="roundRect">
                  <a:avLst>
                    <a:gd name="adj" fmla="val 10242"/>
                  </a:avLst>
                </a:prstGeom>
                <a:solidFill>
                  <a:srgbClr val="FFFFFF"/>
                </a:solidFill>
                <a:ln w="50800" cap="flat">
                  <a:solidFill>
                    <a:srgbClr val="000000"/>
                  </a:solidFill>
                  <a:prstDash val="solid"/>
                  <a:miter lim="400000"/>
                </a:ln>
                <a:effectLst/>
              </p:spPr>
              <p:txBody>
                <a:bodyPr wrap="square" lIns="0" tIns="0" rIns="0" bIns="0" numCol="1" anchor="ctr">
                  <a:noAutofit/>
                </a:bodyPr>
                <a:lstStyle/>
                <a:p>
                  <a:pPr>
                    <a:defRPr sz="3200"/>
                  </a:pPr>
                  <a:endParaRPr sz="1600"/>
                </a:p>
              </p:txBody>
            </p:sp>
            <p:sp>
              <p:nvSpPr>
                <p:cNvPr id="226" name="ISA MCM"/>
                <p:cNvSpPr txBox="1"/>
                <p:nvPr/>
              </p:nvSpPr>
              <p:spPr>
                <a:xfrm>
                  <a:off x="463221" y="163292"/>
                  <a:ext cx="1596066" cy="133369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1" anchor="ctr">
                  <a:spAutoFit/>
                </a:bodyPr>
                <a:lstStyle>
                  <a:lvl1pPr>
                    <a:defRPr sz="4000"/>
                  </a:lvl1pPr>
                </a:lstStyle>
                <a:p>
                  <a:r>
                    <a:rPr sz="2000" dirty="0"/>
                    <a:t>ISA MCM</a:t>
                  </a:r>
                </a:p>
              </p:txBody>
            </p:sp>
          </p:grpSp>
          <p:sp>
            <p:nvSpPr>
              <p:cNvPr id="228" name="Arrow"/>
              <p:cNvSpPr/>
              <p:nvPr/>
            </p:nvSpPr>
            <p:spPr>
              <a:xfrm rot="5400000">
                <a:off x="344009" y="3347543"/>
                <a:ext cx="2390462" cy="1270001"/>
              </a:xfrm>
              <a:prstGeom prst="rightArrow">
                <a:avLst>
                  <a:gd name="adj1" fmla="val 32000"/>
                  <a:gd name="adj2" fmla="val 64000"/>
                </a:avLst>
              </a:prstGeom>
              <a:solidFill>
                <a:srgbClr val="FFFFFF"/>
              </a:solidFill>
              <a:ln w="6350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pic>
            <p:nvPicPr>
              <p:cNvPr id="229" name="Image" descr="Image"/>
              <p:cNvPicPr>
                <a:picLocks noChangeAspect="1"/>
              </p:cNvPicPr>
              <p:nvPr/>
            </p:nvPicPr>
            <p:blipFill>
              <a:blip r:embed="rId6"/>
              <a:stretch>
                <a:fillRect/>
              </a:stretch>
            </p:blipFill>
            <p:spPr>
              <a:xfrm>
                <a:off x="225867" y="4851569"/>
                <a:ext cx="2626746" cy="2644616"/>
              </a:xfrm>
              <a:prstGeom prst="rect">
                <a:avLst/>
              </a:prstGeom>
              <a:ln w="12700" cap="flat">
                <a:noFill/>
                <a:miter lim="400000"/>
              </a:ln>
              <a:effectLst/>
            </p:spPr>
          </p:pic>
          <p:sp>
            <p:nvSpPr>
              <p:cNvPr id="230" name="verified  microarchitectural  implementation"/>
              <p:cNvSpPr txBox="1"/>
              <p:nvPr/>
            </p:nvSpPr>
            <p:spPr>
              <a:xfrm>
                <a:off x="3243072" y="2898787"/>
                <a:ext cx="3532376" cy="1764585"/>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r>
                  <a:rPr>
                    <a:latin typeface="Gill Sans" panose="020B0502020104020203" pitchFamily="34" charset="-79"/>
                    <a:cs typeface="Gill Sans" panose="020B0502020104020203" pitchFamily="34" charset="-79"/>
                  </a:rPr>
                  <a:t>verified </a:t>
                </a:r>
                <a:br>
                  <a:rPr>
                    <a:latin typeface="Gill Sans" panose="020B0502020104020203" pitchFamily="34" charset="-79"/>
                    <a:cs typeface="Gill Sans" panose="020B0502020104020203" pitchFamily="34" charset="-79"/>
                  </a:rPr>
                </a:br>
                <a:r>
                  <a:rPr>
                    <a:latin typeface="Gill Sans" panose="020B0502020104020203" pitchFamily="34" charset="-79"/>
                    <a:cs typeface="Gill Sans" panose="020B0502020104020203" pitchFamily="34" charset="-79"/>
                  </a:rPr>
                  <a:t>microarchitectural</a:t>
                </a:r>
                <a:br>
                  <a:rPr>
                    <a:latin typeface="Gill Sans" panose="020B0502020104020203" pitchFamily="34" charset="-79"/>
                    <a:cs typeface="Gill Sans" panose="020B0502020104020203" pitchFamily="34" charset="-79"/>
                  </a:rPr>
                </a:br>
                <a:r>
                  <a:rPr>
                    <a:latin typeface="Gill Sans" panose="020B0502020104020203" pitchFamily="34" charset="-79"/>
                    <a:cs typeface="Gill Sans" panose="020B0502020104020203" pitchFamily="34" charset="-79"/>
                  </a:rPr>
                  <a:t> implementation</a:t>
                </a:r>
              </a:p>
            </p:txBody>
          </p:sp>
          <p:sp>
            <p:nvSpPr>
              <p:cNvPr id="231" name="SC, TSO, ARM  memory model"/>
              <p:cNvSpPr txBox="1"/>
              <p:nvPr/>
            </p:nvSpPr>
            <p:spPr>
              <a:xfrm>
                <a:off x="158878" y="-216930"/>
                <a:ext cx="2982482" cy="1210588"/>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p>
                <a:pPr>
                  <a:defRPr b="0"/>
                </a:pPr>
                <a:r>
                  <a:rPr dirty="0">
                    <a:latin typeface="Gill Sans" panose="020B0502020104020203" pitchFamily="34" charset="-79"/>
                    <a:cs typeface="Gill Sans" panose="020B0502020104020203" pitchFamily="34" charset="-79"/>
                  </a:rPr>
                  <a:t>SC, TSO, ARM </a:t>
                </a:r>
                <a:br>
                  <a:rPr dirty="0">
                    <a:latin typeface="Gill Sans" panose="020B0502020104020203" pitchFamily="34" charset="-79"/>
                    <a:cs typeface="Gill Sans" panose="020B0502020104020203" pitchFamily="34" charset="-79"/>
                  </a:rPr>
                </a:br>
                <a:r>
                  <a:rPr dirty="0">
                    <a:latin typeface="Gill Sans" panose="020B0502020104020203" pitchFamily="34" charset="-79"/>
                    <a:cs typeface="Gill Sans" panose="020B0502020104020203" pitchFamily="34" charset="-79"/>
                  </a:rPr>
                  <a:t>memory model</a:t>
                </a:r>
              </a:p>
            </p:txBody>
          </p:sp>
          <p:sp>
            <p:nvSpPr>
              <p:cNvPr id="232" name="microarchitecture"/>
              <p:cNvSpPr txBox="1"/>
              <p:nvPr/>
            </p:nvSpPr>
            <p:spPr>
              <a:xfrm>
                <a:off x="0" y="7260387"/>
                <a:ext cx="3446198" cy="65659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b="0"/>
                </a:lvl1pPr>
              </a:lstStyle>
              <a:p>
                <a:r>
                  <a:rPr>
                    <a:latin typeface="Gill Sans" panose="020B0502020104020203" pitchFamily="34" charset="-79"/>
                    <a:cs typeface="Gill Sans" panose="020B0502020104020203" pitchFamily="34" charset="-79"/>
                  </a:rPr>
                  <a:t>microarchitecture</a:t>
                </a:r>
              </a:p>
            </p:txBody>
          </p:sp>
          <p:pic>
            <p:nvPicPr>
              <p:cNvPr id="233" name="Image" descr="Image"/>
              <p:cNvPicPr>
                <a:picLocks noChangeAspect="1"/>
              </p:cNvPicPr>
              <p:nvPr/>
            </p:nvPicPr>
            <p:blipFill>
              <a:blip r:embed="rId4"/>
              <a:stretch>
                <a:fillRect/>
              </a:stretch>
            </p:blipFill>
            <p:spPr>
              <a:xfrm>
                <a:off x="2284003" y="3323878"/>
                <a:ext cx="914401" cy="914401"/>
              </a:xfrm>
              <a:prstGeom prst="rect">
                <a:avLst/>
              </a:prstGeom>
              <a:ln w="12700" cap="flat">
                <a:noFill/>
                <a:miter lim="400000"/>
              </a:ln>
              <a:effectLst/>
            </p:spPr>
          </p:pic>
        </p:grpSp>
        <p:sp>
          <p:nvSpPr>
            <p:cNvPr id="235" name="https://check.cs.princeton.edu/"/>
            <p:cNvSpPr txBox="1"/>
            <p:nvPr/>
          </p:nvSpPr>
          <p:spPr>
            <a:xfrm>
              <a:off x="2284003" y="4663372"/>
              <a:ext cx="5793251" cy="65659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numCol="1" anchor="ctr">
              <a:spAutoFit/>
            </a:bodyPr>
            <a:lstStyle>
              <a:lvl1pPr>
                <a:defRPr b="0"/>
              </a:lvl1pPr>
            </a:lstStyle>
            <a:p>
              <a:r>
                <a:rPr>
                  <a:latin typeface="Gill Sans" panose="020B0502020104020203" pitchFamily="34" charset="-79"/>
                  <a:cs typeface="Gill Sans" panose="020B0502020104020203" pitchFamily="34" charset="-79"/>
                </a:rPr>
                <a:t>https://check.cs.princeton.edu/</a:t>
              </a:r>
            </a:p>
          </p:txBody>
        </p:sp>
        <p:sp>
          <p:nvSpPr>
            <p:cNvPr id="236" name="Ongoing work!"/>
            <p:cNvSpPr/>
            <p:nvPr/>
          </p:nvSpPr>
          <p:spPr>
            <a:xfrm>
              <a:off x="3975612" y="5698748"/>
              <a:ext cx="2172495" cy="2066168"/>
            </a:xfrm>
            <a:prstGeom prst="star5">
              <a:avLst>
                <a:gd name="adj" fmla="val 19100"/>
                <a:gd name="hf" fmla="val 105146"/>
                <a:gd name="vf" fmla="val 110557"/>
              </a:avLst>
            </a:prstGeom>
            <a:solidFill>
              <a:schemeClr val="accent5">
                <a:lumOff val="-29866"/>
              </a:schemeClr>
            </a:solid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ctr">
              <a:noAutofit/>
            </a:bodyPr>
            <a:lstStyle>
              <a:lvl1pPr>
                <a:defRPr sz="1600" b="0">
                  <a:solidFill>
                    <a:srgbClr val="FFFFFF"/>
                  </a:solidFill>
                  <a:latin typeface="+mn-lt"/>
                  <a:ea typeface="+mn-ea"/>
                  <a:cs typeface="+mn-cs"/>
                  <a:sym typeface="Helvetica Neue Medium"/>
                </a:defRPr>
              </a:lvl1pPr>
            </a:lstStyle>
            <a:p>
              <a:pPr algn="ctr"/>
              <a:r>
                <a:rPr sz="900" dirty="0">
                  <a:latin typeface="Gill Sans" panose="020B0502020104020203" pitchFamily="34" charset="-79"/>
                  <a:cs typeface="Gill Sans" panose="020B0502020104020203" pitchFamily="34" charset="-79"/>
                </a:rPr>
                <a:t>Ongoing work!</a:t>
              </a:r>
            </a:p>
          </p:txBody>
        </p:sp>
      </p:grpSp>
      <p:sp>
        <p:nvSpPr>
          <p:cNvPr id="2" name="Slide Number Placeholder 1">
            <a:extLst>
              <a:ext uri="{FF2B5EF4-FFF2-40B4-BE49-F238E27FC236}">
                <a16:creationId xmlns:a16="http://schemas.microsoft.com/office/drawing/2014/main" id="{A44F858F-0865-F943-B327-8E2A90D8D017}"/>
              </a:ext>
            </a:extLst>
          </p:cNvPr>
          <p:cNvSpPr>
            <a:spLocks noGrp="1"/>
          </p:cNvSpPr>
          <p:nvPr>
            <p:ph type="sldNum" sz="quarter" idx="2"/>
          </p:nvPr>
        </p:nvSpPr>
        <p:spPr>
          <a:xfrm>
            <a:off x="5979516" y="6540500"/>
            <a:ext cx="187552" cy="287258"/>
          </a:xfrm>
        </p:spPr>
        <p:txBody>
          <a:bodyPr/>
          <a:lstStyle/>
          <a:p>
            <a:fld id="{86CB4B4D-7CA3-9044-876B-883B54F8677D}" type="slidenum">
              <a:rPr lang="en-US" smtClean="0"/>
              <a:t>44</a:t>
            </a:fld>
            <a:endParaRPr lang="en-US"/>
          </a:p>
        </p:txBody>
      </p:sp>
      <p:sp>
        <p:nvSpPr>
          <p:cNvPr id="42" name="TextBox 41">
            <a:extLst>
              <a:ext uri="{FF2B5EF4-FFF2-40B4-BE49-F238E27FC236}">
                <a16:creationId xmlns:a16="http://schemas.microsoft.com/office/drawing/2014/main" id="{9E48948E-46E9-9125-10FF-098D9F960378}"/>
              </a:ext>
            </a:extLst>
          </p:cNvPr>
          <p:cNvSpPr txBox="1"/>
          <p:nvPr/>
        </p:nvSpPr>
        <p:spPr>
          <a:xfrm>
            <a:off x="7833473" y="5854670"/>
            <a:ext cx="3956213" cy="630942"/>
          </a:xfrm>
          <a:prstGeom prst="rect">
            <a:avLst/>
          </a:prstGeom>
          <a:noFill/>
        </p:spPr>
        <p:txBody>
          <a:bodyPr wrap="square" rtlCol="0">
            <a:spAutoFit/>
          </a:bodyPr>
          <a:lstStyle/>
          <a:p>
            <a:r>
              <a:rPr lang="en-US" sz="1750" b="1" dirty="0">
                <a:solidFill>
                  <a:srgbClr val="FF7E7A"/>
                </a:solidFill>
                <a:latin typeface="Helvetica" pitchFamily="2" charset="0"/>
                <a:cs typeface="Gill Sans" panose="020B0502020104020203" pitchFamily="34" charset="-79"/>
              </a:rPr>
              <a:t>Deriving LCMs from MCMs gives us access to similar techniques!</a:t>
            </a:r>
          </a:p>
        </p:txBody>
      </p:sp>
    </p:spTree>
    <p:custDataLst>
      <p:tags r:id="rId1"/>
    </p:custData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7ED8D59-2A85-7F4D-AECF-37DDAFEEFCD9}"/>
              </a:ext>
            </a:extLst>
          </p:cNvPr>
          <p:cNvSpPr/>
          <p:nvPr/>
        </p:nvSpPr>
        <p:spPr>
          <a:xfrm>
            <a:off x="-1" y="2230524"/>
            <a:ext cx="12192001" cy="2393474"/>
          </a:xfrm>
          <a:prstGeom prst="rect">
            <a:avLst/>
          </a:prstGeom>
          <a:solidFill>
            <a:schemeClr val="bg1">
              <a:lumMod val="85000"/>
            </a:schemeClr>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grpSp>
        <p:nvGrpSpPr>
          <p:cNvPr id="12" name="Group">
            <a:extLst>
              <a:ext uri="{FF2B5EF4-FFF2-40B4-BE49-F238E27FC236}">
                <a16:creationId xmlns:a16="http://schemas.microsoft.com/office/drawing/2014/main" id="{8C1E9D7A-AF90-8F44-82E3-4643D33D23AA}"/>
              </a:ext>
            </a:extLst>
          </p:cNvPr>
          <p:cNvGrpSpPr/>
          <p:nvPr/>
        </p:nvGrpSpPr>
        <p:grpSpPr>
          <a:xfrm>
            <a:off x="1108752" y="4842832"/>
            <a:ext cx="1584951" cy="1584951"/>
            <a:chOff x="0" y="0"/>
            <a:chExt cx="4127418" cy="4127418"/>
          </a:xfrm>
        </p:grpSpPr>
        <p:pic>
          <p:nvPicPr>
            <p:cNvPr id="13" name="Image" descr="Image">
              <a:extLst>
                <a:ext uri="{FF2B5EF4-FFF2-40B4-BE49-F238E27FC236}">
                  <a16:creationId xmlns:a16="http://schemas.microsoft.com/office/drawing/2014/main" id="{D48470CB-0579-D244-A56D-B9C5EFD7688F}"/>
                </a:ext>
              </a:extLst>
            </p:cNvPr>
            <p:cNvPicPr>
              <a:picLocks noChangeAspect="1"/>
            </p:cNvPicPr>
            <p:nvPr/>
          </p:nvPicPr>
          <p:blipFill>
            <a:blip r:embed="rId4"/>
            <a:stretch>
              <a:fillRect/>
            </a:stretch>
          </p:blipFill>
          <p:spPr>
            <a:xfrm>
              <a:off x="0" y="0"/>
              <a:ext cx="4127419" cy="4127419"/>
            </a:xfrm>
            <a:prstGeom prst="rect">
              <a:avLst/>
            </a:prstGeom>
            <a:ln w="12700" cap="flat">
              <a:noFill/>
              <a:miter lim="400000"/>
            </a:ln>
            <a:effectLst/>
          </p:spPr>
        </p:pic>
        <p:grpSp>
          <p:nvGrpSpPr>
            <p:cNvPr id="14" name="Group">
              <a:extLst>
                <a:ext uri="{FF2B5EF4-FFF2-40B4-BE49-F238E27FC236}">
                  <a16:creationId xmlns:a16="http://schemas.microsoft.com/office/drawing/2014/main" id="{F3E33C96-8D11-6C44-B41C-1D584E742A5B}"/>
                </a:ext>
              </a:extLst>
            </p:cNvPr>
            <p:cNvGrpSpPr/>
            <p:nvPr/>
          </p:nvGrpSpPr>
          <p:grpSpPr>
            <a:xfrm>
              <a:off x="1146505" y="1140879"/>
              <a:ext cx="1837680" cy="1797802"/>
              <a:chOff x="0" y="0"/>
              <a:chExt cx="1837679" cy="1797800"/>
            </a:xfrm>
          </p:grpSpPr>
          <p:sp>
            <p:nvSpPr>
              <p:cNvPr id="15" name="Rectangle">
                <a:extLst>
                  <a:ext uri="{FF2B5EF4-FFF2-40B4-BE49-F238E27FC236}">
                    <a16:creationId xmlns:a16="http://schemas.microsoft.com/office/drawing/2014/main" id="{7182F3C2-564A-6F44-87CD-08968CFAD5AC}"/>
                  </a:ext>
                </a:extLst>
              </p:cNvPr>
              <p:cNvSpPr/>
              <p:nvPr/>
            </p:nvSpPr>
            <p:spPr>
              <a:xfrm>
                <a:off x="0" y="0"/>
                <a:ext cx="1834409" cy="1797785"/>
              </a:xfrm>
              <a:prstGeom prst="rect">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sp>
            <p:nvSpPr>
              <p:cNvPr id="16" name="Rounded Rectangle">
                <a:extLst>
                  <a:ext uri="{FF2B5EF4-FFF2-40B4-BE49-F238E27FC236}">
                    <a16:creationId xmlns:a16="http://schemas.microsoft.com/office/drawing/2014/main" id="{19DF2D61-C7DA-F742-9E17-51AEF407BC7C}"/>
                  </a:ext>
                </a:extLst>
              </p:cNvPr>
              <p:cNvSpPr/>
              <p:nvPr/>
            </p:nvSpPr>
            <p:spPr>
              <a:xfrm>
                <a:off x="19939" y="0"/>
                <a:ext cx="820780" cy="820780"/>
              </a:xfrm>
              <a:prstGeom prst="roundRect">
                <a:avLst>
                  <a:gd name="adj" fmla="val 15000"/>
                </a:avLst>
              </a:prstGeom>
              <a:noFill/>
              <a:ln w="3810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sp>
            <p:nvSpPr>
              <p:cNvPr id="17" name="Rounded Rectangle">
                <a:extLst>
                  <a:ext uri="{FF2B5EF4-FFF2-40B4-BE49-F238E27FC236}">
                    <a16:creationId xmlns:a16="http://schemas.microsoft.com/office/drawing/2014/main" id="{9EF389CA-72F9-4543-ABE9-0B91F304A93C}"/>
                  </a:ext>
                </a:extLst>
              </p:cNvPr>
              <p:cNvSpPr/>
              <p:nvPr/>
            </p:nvSpPr>
            <p:spPr>
              <a:xfrm>
                <a:off x="1016900" y="0"/>
                <a:ext cx="820780" cy="820780"/>
              </a:xfrm>
              <a:prstGeom prst="roundRect">
                <a:avLst>
                  <a:gd name="adj" fmla="val 15000"/>
                </a:avLst>
              </a:prstGeom>
              <a:noFill/>
              <a:ln w="3810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sp>
            <p:nvSpPr>
              <p:cNvPr id="18" name="Rounded Rectangle">
                <a:extLst>
                  <a:ext uri="{FF2B5EF4-FFF2-40B4-BE49-F238E27FC236}">
                    <a16:creationId xmlns:a16="http://schemas.microsoft.com/office/drawing/2014/main" id="{968CAEA2-7B66-BA4A-8F0A-D79AA32A890A}"/>
                  </a:ext>
                </a:extLst>
              </p:cNvPr>
              <p:cNvSpPr/>
              <p:nvPr/>
            </p:nvSpPr>
            <p:spPr>
              <a:xfrm>
                <a:off x="1016900" y="977021"/>
                <a:ext cx="820780" cy="820780"/>
              </a:xfrm>
              <a:prstGeom prst="roundRect">
                <a:avLst>
                  <a:gd name="adj" fmla="val 15000"/>
                </a:avLst>
              </a:prstGeom>
              <a:noFill/>
              <a:ln w="3810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sp>
            <p:nvSpPr>
              <p:cNvPr id="19" name="Rounded Rectangle">
                <a:extLst>
                  <a:ext uri="{FF2B5EF4-FFF2-40B4-BE49-F238E27FC236}">
                    <a16:creationId xmlns:a16="http://schemas.microsoft.com/office/drawing/2014/main" id="{F7E6A552-CB93-0840-B122-C4DC621E9637}"/>
                  </a:ext>
                </a:extLst>
              </p:cNvPr>
              <p:cNvSpPr/>
              <p:nvPr/>
            </p:nvSpPr>
            <p:spPr>
              <a:xfrm>
                <a:off x="19939" y="977021"/>
                <a:ext cx="820780" cy="820780"/>
              </a:xfrm>
              <a:prstGeom prst="roundRect">
                <a:avLst>
                  <a:gd name="adj" fmla="val 15000"/>
                </a:avLst>
              </a:prstGeom>
              <a:noFill/>
              <a:ln w="3810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grpSp>
      </p:grpSp>
      <p:pic>
        <p:nvPicPr>
          <p:cNvPr id="20" name="Image" descr="Image">
            <a:extLst>
              <a:ext uri="{FF2B5EF4-FFF2-40B4-BE49-F238E27FC236}">
                <a16:creationId xmlns:a16="http://schemas.microsoft.com/office/drawing/2014/main" id="{D3CB71D2-CBA6-4346-AB63-174B07BE4845}"/>
              </a:ext>
            </a:extLst>
          </p:cNvPr>
          <p:cNvPicPr>
            <a:picLocks noChangeAspect="1"/>
          </p:cNvPicPr>
          <p:nvPr/>
        </p:nvPicPr>
        <p:blipFill>
          <a:blip r:embed="rId5"/>
          <a:stretch>
            <a:fillRect/>
          </a:stretch>
        </p:blipFill>
        <p:spPr>
          <a:xfrm>
            <a:off x="417752" y="529166"/>
            <a:ext cx="1376318" cy="1376318"/>
          </a:xfrm>
          <a:prstGeom prst="rect">
            <a:avLst/>
          </a:prstGeom>
          <a:ln w="12700">
            <a:miter lim="400000"/>
          </a:ln>
        </p:spPr>
      </p:pic>
      <p:pic>
        <p:nvPicPr>
          <p:cNvPr id="21" name="Image" descr="Image">
            <a:extLst>
              <a:ext uri="{FF2B5EF4-FFF2-40B4-BE49-F238E27FC236}">
                <a16:creationId xmlns:a16="http://schemas.microsoft.com/office/drawing/2014/main" id="{BF6C1062-ADBF-8642-A07A-78CBC6ED6A4E}"/>
              </a:ext>
            </a:extLst>
          </p:cNvPr>
          <p:cNvPicPr>
            <a:picLocks noChangeAspect="1"/>
          </p:cNvPicPr>
          <p:nvPr/>
        </p:nvPicPr>
        <p:blipFill>
          <a:blip r:embed="rId5"/>
          <a:stretch>
            <a:fillRect/>
          </a:stretch>
        </p:blipFill>
        <p:spPr>
          <a:xfrm>
            <a:off x="2005544" y="503237"/>
            <a:ext cx="1376318" cy="1376318"/>
          </a:xfrm>
          <a:prstGeom prst="rect">
            <a:avLst/>
          </a:prstGeom>
          <a:ln w="12700">
            <a:miter lim="400000"/>
          </a:ln>
        </p:spPr>
      </p:pic>
      <p:sp>
        <p:nvSpPr>
          <p:cNvPr id="22" name="Rectangle">
            <a:extLst>
              <a:ext uri="{FF2B5EF4-FFF2-40B4-BE49-F238E27FC236}">
                <a16:creationId xmlns:a16="http://schemas.microsoft.com/office/drawing/2014/main" id="{C2239854-179A-D54C-BDA1-9BAE7EF2B0B5}"/>
              </a:ext>
            </a:extLst>
          </p:cNvPr>
          <p:cNvSpPr/>
          <p:nvPr/>
        </p:nvSpPr>
        <p:spPr>
          <a:xfrm>
            <a:off x="417752" y="648516"/>
            <a:ext cx="2964110" cy="1127246"/>
          </a:xfrm>
          <a:prstGeom prst="rect">
            <a:avLst/>
          </a:prstGeom>
          <a:noFill/>
          <a:ln w="2540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sp>
        <p:nvSpPr>
          <p:cNvPr id="23" name="Rounded Rectangle">
            <a:extLst>
              <a:ext uri="{FF2B5EF4-FFF2-40B4-BE49-F238E27FC236}">
                <a16:creationId xmlns:a16="http://schemas.microsoft.com/office/drawing/2014/main" id="{4981ECD6-3CFC-0E49-96E3-A44008BA581E}"/>
              </a:ext>
            </a:extLst>
          </p:cNvPr>
          <p:cNvSpPr/>
          <p:nvPr/>
        </p:nvSpPr>
        <p:spPr>
          <a:xfrm>
            <a:off x="420594" y="2899288"/>
            <a:ext cx="2961268" cy="1055945"/>
          </a:xfrm>
          <a:prstGeom prst="roundRect">
            <a:avLst>
              <a:gd name="adj" fmla="val 11786"/>
            </a:avLst>
          </a:prstGeom>
          <a:solidFill>
            <a:srgbClr val="FFFFFF"/>
          </a:solidFill>
          <a:ln w="38100" cap="flat">
            <a:solidFill>
              <a:srgbClr val="000000"/>
            </a:solidFill>
            <a:prstDash val="solid"/>
            <a:miter lim="400000"/>
          </a:ln>
          <a:effectLst/>
        </p:spPr>
        <p:txBody>
          <a:bodyPr wrap="square" lIns="0" tIns="0" rIns="0" bIns="0" numCol="1" anchor="ctr">
            <a:noAutofit/>
          </a:bodyPr>
          <a:lstStyle/>
          <a:p>
            <a:pPr algn="ctr">
              <a:defRPr sz="3200" b="0">
                <a:solidFill>
                  <a:srgbClr val="FFFFFF"/>
                </a:solidFill>
                <a:latin typeface="+mn-lt"/>
                <a:ea typeface="+mn-ea"/>
                <a:cs typeface="+mn-cs"/>
                <a:sym typeface="Helvetica Neue Medium"/>
              </a:defRPr>
            </a:pPr>
            <a:r>
              <a:rPr lang="en-US" sz="2200" b="1">
                <a:solidFill>
                  <a:sysClr val="windowText" lastClr="000000"/>
                </a:solidFill>
                <a:latin typeface="Gill Sans" panose="020B0502020104020203" pitchFamily="34" charset="-79"/>
                <a:cs typeface="Gill Sans" panose="020B0502020104020203" pitchFamily="34" charset="-79"/>
              </a:rPr>
              <a:t>Axiomatic </a:t>
            </a:r>
            <a:r>
              <a:rPr lang="en-US" sz="2200">
                <a:solidFill>
                  <a:sysClr val="windowText" lastClr="000000"/>
                </a:solidFill>
                <a:latin typeface="Gill Sans" panose="020B0502020104020203" pitchFamily="34" charset="-79"/>
                <a:cs typeface="Gill Sans" panose="020B0502020104020203" pitchFamily="34" charset="-79"/>
              </a:rPr>
              <a:t>Memory Consistency Model (MCM)</a:t>
            </a:r>
            <a:endParaRPr sz="2200">
              <a:solidFill>
                <a:sysClr val="windowText" lastClr="000000"/>
              </a:solidFill>
              <a:latin typeface="Gill Sans" panose="020B0502020104020203" pitchFamily="34" charset="-79"/>
              <a:cs typeface="Gill Sans" panose="020B0502020104020203" pitchFamily="34" charset="-79"/>
            </a:endParaRPr>
          </a:p>
        </p:txBody>
      </p:sp>
      <p:sp>
        <p:nvSpPr>
          <p:cNvPr id="24" name="Arrow">
            <a:extLst>
              <a:ext uri="{FF2B5EF4-FFF2-40B4-BE49-F238E27FC236}">
                <a16:creationId xmlns:a16="http://schemas.microsoft.com/office/drawing/2014/main" id="{AD96DC67-9983-B84C-9AC2-EC303417FC21}"/>
              </a:ext>
            </a:extLst>
          </p:cNvPr>
          <p:cNvSpPr/>
          <p:nvPr/>
        </p:nvSpPr>
        <p:spPr>
          <a:xfrm rot="5400000">
            <a:off x="1427968" y="2018379"/>
            <a:ext cx="915377" cy="672907"/>
          </a:xfrm>
          <a:prstGeom prst="rightArrow">
            <a:avLst>
              <a:gd name="adj1" fmla="val 36463"/>
              <a:gd name="adj2" fmla="val 57912"/>
            </a:avLst>
          </a:prstGeom>
          <a:solidFill>
            <a:srgbClr val="000000"/>
          </a:solidFill>
          <a:ln w="38100">
            <a:solidFill>
              <a:srgbClr val="000000"/>
            </a:solidFill>
            <a:miter lim="400000"/>
          </a:ln>
        </p:spPr>
        <p:txBody>
          <a:bodyPr lIns="0" tIns="0" rIns="0" bIns="0" anchor="ctr"/>
          <a:lstStyle/>
          <a:p>
            <a:pPr algn="ctr"/>
            <a:endParaRPr sz="1600">
              <a:solidFill>
                <a:schemeClr val="bg1"/>
              </a:solidFill>
              <a:latin typeface="Gill Sans" panose="020B0502020104020203" pitchFamily="34" charset="-79"/>
              <a:cs typeface="Gill Sans" panose="020B0502020104020203" pitchFamily="34" charset="-79"/>
            </a:endParaRPr>
          </a:p>
        </p:txBody>
      </p:sp>
      <p:sp>
        <p:nvSpPr>
          <p:cNvPr id="25" name="Arrow">
            <a:extLst>
              <a:ext uri="{FF2B5EF4-FFF2-40B4-BE49-F238E27FC236}">
                <a16:creationId xmlns:a16="http://schemas.microsoft.com/office/drawing/2014/main" id="{1CCCB182-E2E7-A641-8A63-62B5140ACB36}"/>
              </a:ext>
            </a:extLst>
          </p:cNvPr>
          <p:cNvSpPr/>
          <p:nvPr/>
        </p:nvSpPr>
        <p:spPr>
          <a:xfrm rot="5400000">
            <a:off x="1427967" y="4164239"/>
            <a:ext cx="915378" cy="672907"/>
          </a:xfrm>
          <a:prstGeom prst="rightArrow">
            <a:avLst>
              <a:gd name="adj1" fmla="val 36463"/>
              <a:gd name="adj2" fmla="val 57912"/>
            </a:avLst>
          </a:prstGeom>
          <a:solidFill>
            <a:srgbClr val="000000"/>
          </a:solidFill>
          <a:ln w="38100">
            <a:solidFill>
              <a:srgbClr val="000000"/>
            </a:solidFill>
            <a:miter lim="400000"/>
          </a:ln>
        </p:spPr>
        <p:txBody>
          <a:bodyPr lIns="0" tIns="0" rIns="0" bIns="0" anchor="ctr"/>
          <a:lstStyle/>
          <a:p>
            <a:pPr algn="ctr"/>
            <a:endParaRPr sz="1600">
              <a:solidFill>
                <a:schemeClr val="bg1"/>
              </a:solidFill>
              <a:latin typeface="Gill Sans" panose="020B0502020104020203" pitchFamily="34" charset="-79"/>
              <a:cs typeface="Gill Sans" panose="020B0502020104020203" pitchFamily="34" charset="-79"/>
            </a:endParaRPr>
          </a:p>
        </p:txBody>
      </p:sp>
      <p:sp>
        <p:nvSpPr>
          <p:cNvPr id="27" name="TextBox 26">
            <a:extLst>
              <a:ext uri="{FF2B5EF4-FFF2-40B4-BE49-F238E27FC236}">
                <a16:creationId xmlns:a16="http://schemas.microsoft.com/office/drawing/2014/main" id="{73335DAB-B78E-F949-BFC8-9748267B1399}"/>
              </a:ext>
            </a:extLst>
          </p:cNvPr>
          <p:cNvSpPr txBox="1"/>
          <p:nvPr/>
        </p:nvSpPr>
        <p:spPr>
          <a:xfrm>
            <a:off x="3453895" y="2409376"/>
            <a:ext cx="3616482" cy="2031325"/>
          </a:xfrm>
          <a:prstGeom prst="rect">
            <a:avLst/>
          </a:prstGeom>
          <a:solidFill>
            <a:schemeClr val="bg1">
              <a:lumMod val="95000"/>
            </a:schemeClr>
          </a:solidFill>
          <a:ln>
            <a:solidFill>
              <a:schemeClr val="tx1"/>
            </a:solidFill>
          </a:ln>
        </p:spPr>
        <p:txBody>
          <a:bodyPr wrap="square" rtlCol="0">
            <a:spAutoFit/>
          </a:bodyPr>
          <a:lstStyle/>
          <a:p>
            <a:r>
              <a:rPr lang="en-US" sz="1400" b="1">
                <a:latin typeface="Gill Sans" panose="020B0502020104020203" pitchFamily="34" charset="-79"/>
                <a:cs typeface="Gill Sans" panose="020B0502020104020203" pitchFamily="34" charset="-79"/>
              </a:rPr>
              <a:t>MCMs:</a:t>
            </a:r>
          </a:p>
          <a:p>
            <a:pPr marL="122238" indent="-122238">
              <a:buFont typeface="Arial" panose="020B0604020202020204" pitchFamily="34" charset="0"/>
              <a:buChar char="•"/>
            </a:pPr>
            <a:r>
              <a:rPr lang="en-US" sz="1400">
                <a:latin typeface="Gill Sans" panose="020B0502020104020203" pitchFamily="34" charset="-79"/>
                <a:cs typeface="Gill Sans" panose="020B0502020104020203" pitchFamily="34" charset="-79"/>
              </a:rPr>
              <a:t>Define the legal ordering + visibility of shared memory accesses</a:t>
            </a:r>
          </a:p>
          <a:p>
            <a:r>
              <a:rPr lang="en-US" sz="1400" b="1">
                <a:latin typeface="Gill Sans" panose="020B0502020104020203" pitchFamily="34" charset="-79"/>
                <a:cs typeface="Gill Sans" panose="020B0502020104020203" pitchFamily="34" charset="-79"/>
              </a:rPr>
              <a:t>Axiomatic MCMs:</a:t>
            </a:r>
          </a:p>
          <a:p>
            <a:pPr marL="122238" indent="-122238">
              <a:buFont typeface="Arial" panose="020B0604020202020204" pitchFamily="34" charset="0"/>
              <a:buChar char="•"/>
            </a:pPr>
            <a:r>
              <a:rPr lang="en-US" sz="1400">
                <a:latin typeface="Gill Sans" panose="020B0502020104020203" pitchFamily="34" charset="-79"/>
                <a:cs typeface="Gill Sans" panose="020B0502020104020203" pitchFamily="34" charset="-79"/>
              </a:rPr>
              <a:t>Model architectural executions of a program as directed graphs</a:t>
            </a:r>
          </a:p>
          <a:p>
            <a:pPr marL="573088" lvl="1" indent="-115888">
              <a:buFont typeface="Arial" panose="020B0604020202020204" pitchFamily="34" charset="0"/>
              <a:buChar char="•"/>
            </a:pPr>
            <a:r>
              <a:rPr lang="en-US" sz="1400" i="1">
                <a:latin typeface="Gill Sans" panose="020B0502020104020203" pitchFamily="34" charset="-79"/>
                <a:cs typeface="Gill Sans" panose="020B0502020104020203" pitchFamily="34" charset="-79"/>
              </a:rPr>
              <a:t>Nodes:</a:t>
            </a:r>
            <a:r>
              <a:rPr lang="en-US" sz="1400">
                <a:latin typeface="Gill Sans" panose="020B0502020104020203" pitchFamily="34" charset="-79"/>
                <a:cs typeface="Gill Sans" panose="020B0502020104020203" pitchFamily="34" charset="-79"/>
              </a:rPr>
              <a:t> instructions</a:t>
            </a:r>
          </a:p>
          <a:p>
            <a:pPr marL="573088" lvl="1" indent="-115888">
              <a:buFont typeface="Arial" panose="020B0604020202020204" pitchFamily="34" charset="0"/>
              <a:buChar char="•"/>
            </a:pPr>
            <a:r>
              <a:rPr lang="en-US" sz="1400" i="1">
                <a:latin typeface="Gill Sans" panose="020B0502020104020203" pitchFamily="34" charset="-79"/>
                <a:cs typeface="Gill Sans" panose="020B0502020104020203" pitchFamily="34" charset="-79"/>
              </a:rPr>
              <a:t>Directed edges:</a:t>
            </a:r>
            <a:r>
              <a:rPr lang="en-US" sz="1400">
                <a:latin typeface="Gill Sans" panose="020B0502020104020203" pitchFamily="34" charset="-79"/>
                <a:cs typeface="Gill Sans" panose="020B0502020104020203" pitchFamily="34" charset="-79"/>
              </a:rPr>
              <a:t> happens-before relations</a:t>
            </a:r>
          </a:p>
          <a:p>
            <a:pPr marL="122238" indent="-122238">
              <a:buFont typeface="Arial" panose="020B0604020202020204" pitchFamily="34" charset="0"/>
              <a:buChar char="•"/>
            </a:pPr>
            <a:r>
              <a:rPr lang="en-US" sz="1400" i="1">
                <a:latin typeface="Gill Sans" panose="020B0502020104020203" pitchFamily="34" charset="-79"/>
                <a:cs typeface="Gill Sans" panose="020B0502020104020203" pitchFamily="34" charset="-79"/>
              </a:rPr>
              <a:t>Consistency predicate </a:t>
            </a:r>
            <a:r>
              <a:rPr lang="en-US" sz="1400">
                <a:latin typeface="Gill Sans" panose="020B0502020104020203" pitchFamily="34" charset="-79"/>
                <a:cs typeface="Gill Sans" panose="020B0502020104020203" pitchFamily="34" charset="-79"/>
              </a:rPr>
              <a:t>defines legal executions</a:t>
            </a:r>
          </a:p>
        </p:txBody>
      </p:sp>
      <p:grpSp>
        <p:nvGrpSpPr>
          <p:cNvPr id="28" name="Group">
            <a:extLst>
              <a:ext uri="{FF2B5EF4-FFF2-40B4-BE49-F238E27FC236}">
                <a16:creationId xmlns:a16="http://schemas.microsoft.com/office/drawing/2014/main" id="{137BF73B-F129-D64C-8279-C7AA31F078F7}"/>
              </a:ext>
            </a:extLst>
          </p:cNvPr>
          <p:cNvGrpSpPr/>
          <p:nvPr/>
        </p:nvGrpSpPr>
        <p:grpSpPr>
          <a:xfrm>
            <a:off x="8095271" y="365450"/>
            <a:ext cx="3338951" cy="1530952"/>
            <a:chOff x="1310764" y="-621852"/>
            <a:chExt cx="6677901" cy="3061901"/>
          </a:xfrm>
        </p:grpSpPr>
        <p:grpSp>
          <p:nvGrpSpPr>
            <p:cNvPr id="29" name="Group">
              <a:extLst>
                <a:ext uri="{FF2B5EF4-FFF2-40B4-BE49-F238E27FC236}">
                  <a16:creationId xmlns:a16="http://schemas.microsoft.com/office/drawing/2014/main" id="{996BDD05-1E75-BA45-B366-154CE62FCFD0}"/>
                </a:ext>
              </a:extLst>
            </p:cNvPr>
            <p:cNvGrpSpPr/>
            <p:nvPr/>
          </p:nvGrpSpPr>
          <p:grpSpPr>
            <a:xfrm flipH="1">
              <a:off x="2143126" y="-1"/>
              <a:ext cx="2417124" cy="2440050"/>
              <a:chOff x="0" y="0"/>
              <a:chExt cx="2417123" cy="2440048"/>
            </a:xfrm>
          </p:grpSpPr>
          <p:sp>
            <p:nvSpPr>
              <p:cNvPr id="40" name="Circle">
                <a:extLst>
                  <a:ext uri="{FF2B5EF4-FFF2-40B4-BE49-F238E27FC236}">
                    <a16:creationId xmlns:a16="http://schemas.microsoft.com/office/drawing/2014/main" id="{632B401A-CA0A-D845-81B1-A357EA682214}"/>
                  </a:ext>
                </a:extLst>
              </p:cNvPr>
              <p:cNvSpPr/>
              <p:nvPr/>
            </p:nvSpPr>
            <p:spPr>
              <a:xfrm>
                <a:off x="1146702" y="0"/>
                <a:ext cx="545131" cy="545131"/>
              </a:xfrm>
              <a:prstGeom prst="ellipse">
                <a:avLst/>
              </a:prstGeom>
              <a:solidFill>
                <a:srgbClr val="D5D5D5"/>
              </a:solidFill>
              <a:ln w="381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Gill Sans" panose="020B0502020104020203" pitchFamily="34" charset="-79"/>
                  <a:ea typeface="Helvetica Neue Medium"/>
                  <a:cs typeface="Gill Sans" panose="020B0502020104020203" pitchFamily="34" charset="-79"/>
                  <a:sym typeface="Helvetica Neue Medium"/>
                </a:endParaRPr>
              </a:p>
            </p:txBody>
          </p:sp>
          <p:sp>
            <p:nvSpPr>
              <p:cNvPr id="41" name="Circle">
                <a:extLst>
                  <a:ext uri="{FF2B5EF4-FFF2-40B4-BE49-F238E27FC236}">
                    <a16:creationId xmlns:a16="http://schemas.microsoft.com/office/drawing/2014/main" id="{831B7F6F-8B5E-7C4A-9210-CDF9C9CEB41E}"/>
                  </a:ext>
                </a:extLst>
              </p:cNvPr>
              <p:cNvSpPr/>
              <p:nvPr/>
            </p:nvSpPr>
            <p:spPr>
              <a:xfrm>
                <a:off x="405246" y="912560"/>
                <a:ext cx="545131" cy="545131"/>
              </a:xfrm>
              <a:prstGeom prst="ellipse">
                <a:avLst/>
              </a:prstGeom>
              <a:solidFill>
                <a:srgbClr val="D5D5D5"/>
              </a:solidFill>
              <a:ln w="381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Gill Sans" panose="020B0502020104020203" pitchFamily="34" charset="-79"/>
                  <a:ea typeface="Helvetica Neue Medium"/>
                  <a:cs typeface="Gill Sans" panose="020B0502020104020203" pitchFamily="34" charset="-79"/>
                  <a:sym typeface="Helvetica Neue Medium"/>
                </a:endParaRPr>
              </a:p>
            </p:txBody>
          </p:sp>
          <p:sp>
            <p:nvSpPr>
              <p:cNvPr id="42" name="Circle">
                <a:extLst>
                  <a:ext uri="{FF2B5EF4-FFF2-40B4-BE49-F238E27FC236}">
                    <a16:creationId xmlns:a16="http://schemas.microsoft.com/office/drawing/2014/main" id="{8F6E0D22-989F-AA4D-9D3C-BE87E4C20C3E}"/>
                  </a:ext>
                </a:extLst>
              </p:cNvPr>
              <p:cNvSpPr/>
              <p:nvPr/>
            </p:nvSpPr>
            <p:spPr>
              <a:xfrm>
                <a:off x="1871993" y="912560"/>
                <a:ext cx="545131" cy="545131"/>
              </a:xfrm>
              <a:prstGeom prst="ellipse">
                <a:avLst/>
              </a:prstGeom>
              <a:solidFill>
                <a:srgbClr val="D5D5D5"/>
              </a:solidFill>
              <a:ln w="381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Gill Sans" panose="020B0502020104020203" pitchFamily="34" charset="-79"/>
                  <a:ea typeface="Helvetica Neue Medium"/>
                  <a:cs typeface="Gill Sans" panose="020B0502020104020203" pitchFamily="34" charset="-79"/>
                  <a:sym typeface="Helvetica Neue Medium"/>
                </a:endParaRPr>
              </a:p>
            </p:txBody>
          </p:sp>
          <p:sp>
            <p:nvSpPr>
              <p:cNvPr id="43" name="Line">
                <a:extLst>
                  <a:ext uri="{FF2B5EF4-FFF2-40B4-BE49-F238E27FC236}">
                    <a16:creationId xmlns:a16="http://schemas.microsoft.com/office/drawing/2014/main" id="{984C5FDF-BAC5-4D4E-8FF3-92A8B473F5DC}"/>
                  </a:ext>
                </a:extLst>
              </p:cNvPr>
              <p:cNvSpPr/>
              <p:nvPr/>
            </p:nvSpPr>
            <p:spPr>
              <a:xfrm flipH="1">
                <a:off x="843602" y="509732"/>
                <a:ext cx="388653" cy="463846"/>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44" name="Line">
                <a:extLst>
                  <a:ext uri="{FF2B5EF4-FFF2-40B4-BE49-F238E27FC236}">
                    <a16:creationId xmlns:a16="http://schemas.microsoft.com/office/drawing/2014/main" id="{61D27F01-8DF1-1940-90D1-138CAE5DACE7}"/>
                  </a:ext>
                </a:extLst>
              </p:cNvPr>
              <p:cNvSpPr/>
              <p:nvPr/>
            </p:nvSpPr>
            <p:spPr>
              <a:xfrm>
                <a:off x="661904" y="1479327"/>
                <a:ext cx="562786" cy="496374"/>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45" name="Circle">
                <a:extLst>
                  <a:ext uri="{FF2B5EF4-FFF2-40B4-BE49-F238E27FC236}">
                    <a16:creationId xmlns:a16="http://schemas.microsoft.com/office/drawing/2014/main" id="{7936E49A-664F-D64D-8C19-2023EA7E6588}"/>
                  </a:ext>
                </a:extLst>
              </p:cNvPr>
              <p:cNvSpPr/>
              <p:nvPr/>
            </p:nvSpPr>
            <p:spPr>
              <a:xfrm>
                <a:off x="1146702" y="1894918"/>
                <a:ext cx="545131" cy="545131"/>
              </a:xfrm>
              <a:prstGeom prst="ellipse">
                <a:avLst/>
              </a:prstGeom>
              <a:solidFill>
                <a:srgbClr val="D5D5D5"/>
              </a:solidFill>
              <a:ln w="381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Gill Sans" panose="020B0502020104020203" pitchFamily="34" charset="-79"/>
                  <a:ea typeface="Helvetica Neue Medium"/>
                  <a:cs typeface="Gill Sans" panose="020B0502020104020203" pitchFamily="34" charset="-79"/>
                  <a:sym typeface="Helvetica Neue Medium"/>
                </a:endParaRPr>
              </a:p>
            </p:txBody>
          </p:sp>
          <p:sp>
            <p:nvSpPr>
              <p:cNvPr id="46" name="Connection Line">
                <a:extLst>
                  <a:ext uri="{FF2B5EF4-FFF2-40B4-BE49-F238E27FC236}">
                    <a16:creationId xmlns:a16="http://schemas.microsoft.com/office/drawing/2014/main" id="{982D04CD-45CF-8742-A21B-560A571D7AE9}"/>
                  </a:ext>
                </a:extLst>
              </p:cNvPr>
              <p:cNvSpPr/>
              <p:nvPr/>
            </p:nvSpPr>
            <p:spPr>
              <a:xfrm>
                <a:off x="-1" y="237192"/>
                <a:ext cx="1159749" cy="1970142"/>
              </a:xfrm>
              <a:custGeom>
                <a:avLst/>
                <a:gdLst/>
                <a:ahLst/>
                <a:cxnLst>
                  <a:cxn ang="0">
                    <a:pos x="wd2" y="hd2"/>
                  </a:cxn>
                  <a:cxn ang="5400000">
                    <a:pos x="wd2" y="hd2"/>
                  </a:cxn>
                  <a:cxn ang="10800000">
                    <a:pos x="wd2" y="hd2"/>
                  </a:cxn>
                  <a:cxn ang="16200000">
                    <a:pos x="wd2" y="hd2"/>
                  </a:cxn>
                </a:cxnLst>
                <a:rect l="0" t="0" r="r" b="b"/>
                <a:pathLst>
                  <a:path w="16200" h="21600" extrusionOk="0">
                    <a:moveTo>
                      <a:pt x="16006" y="21600"/>
                    </a:moveTo>
                    <a:cubicBezTo>
                      <a:pt x="-5400" y="14720"/>
                      <a:pt x="-5335" y="7520"/>
                      <a:pt x="16200" y="0"/>
                    </a:cubicBezTo>
                  </a:path>
                </a:pathLst>
              </a:custGeom>
              <a:noFill/>
              <a:ln w="38100" cap="flat">
                <a:solidFill>
                  <a:schemeClr val="accent6"/>
                </a:solidFill>
                <a:prstDash val="solid"/>
                <a:miter lim="400000"/>
                <a:headEnd type="triangle" w="med" len="med"/>
              </a:ln>
              <a:effectLst/>
            </p:spPr>
            <p:txBody>
              <a:bodyPr/>
              <a:lstStyle/>
              <a:p>
                <a:pPr algn="ctr" defTabSz="412750" hangingPunct="0"/>
                <a:endParaRPr sz="1500"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grpSp>
        <p:grpSp>
          <p:nvGrpSpPr>
            <p:cNvPr id="30" name="Group">
              <a:extLst>
                <a:ext uri="{FF2B5EF4-FFF2-40B4-BE49-F238E27FC236}">
                  <a16:creationId xmlns:a16="http://schemas.microsoft.com/office/drawing/2014/main" id="{F66B5594-0E3A-0F49-B58F-3CD7CB94FE8E}"/>
                </a:ext>
              </a:extLst>
            </p:cNvPr>
            <p:cNvGrpSpPr/>
            <p:nvPr/>
          </p:nvGrpSpPr>
          <p:grpSpPr>
            <a:xfrm>
              <a:off x="5178198" y="822723"/>
              <a:ext cx="2417125" cy="591112"/>
              <a:chOff x="0" y="-114791"/>
              <a:chExt cx="2417124" cy="591110"/>
            </a:xfrm>
          </p:grpSpPr>
          <p:sp>
            <p:nvSpPr>
              <p:cNvPr id="38" name="control-flow">
                <a:extLst>
                  <a:ext uri="{FF2B5EF4-FFF2-40B4-BE49-F238E27FC236}">
                    <a16:creationId xmlns:a16="http://schemas.microsoft.com/office/drawing/2014/main" id="{B9296F04-DD48-C94E-9E07-D8AA55739AF2}"/>
                  </a:ext>
                </a:extLst>
              </p:cNvPr>
              <p:cNvSpPr txBox="1"/>
              <p:nvPr/>
            </p:nvSpPr>
            <p:spPr>
              <a:xfrm>
                <a:off x="149384" y="-114791"/>
                <a:ext cx="2045430" cy="564256"/>
              </a:xfrm>
              <a:prstGeom prst="rect">
                <a:avLst/>
              </a:prstGeom>
              <a:noFill/>
              <a:ln w="381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pPr algn="ctr" defTabSz="412750" hangingPunct="0"/>
                <a:r>
                  <a:rPr sz="1500" kern="0">
                    <a:solidFill>
                      <a:srgbClr val="000000"/>
                    </a:solidFill>
                    <a:latin typeface="Gill Sans" panose="020B0502020104020203" pitchFamily="34" charset="-79"/>
                    <a:ea typeface="Helvetica Neue"/>
                    <a:cs typeface="Gill Sans" panose="020B0502020104020203" pitchFamily="34" charset="-79"/>
                    <a:sym typeface="Helvetica Neue"/>
                  </a:rPr>
                  <a:t>control-flow</a:t>
                </a:r>
              </a:p>
            </p:txBody>
          </p:sp>
          <p:sp>
            <p:nvSpPr>
              <p:cNvPr id="39" name="Line">
                <a:extLst>
                  <a:ext uri="{FF2B5EF4-FFF2-40B4-BE49-F238E27FC236}">
                    <a16:creationId xmlns:a16="http://schemas.microsoft.com/office/drawing/2014/main" id="{2044D25C-F38F-D946-858D-135210D28D90}"/>
                  </a:ext>
                </a:extLst>
              </p:cNvPr>
              <p:cNvSpPr/>
              <p:nvPr/>
            </p:nvSpPr>
            <p:spPr>
              <a:xfrm>
                <a:off x="0" y="476317"/>
                <a:ext cx="2417124" cy="2"/>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grpSp>
        <p:grpSp>
          <p:nvGrpSpPr>
            <p:cNvPr id="31" name="Group">
              <a:extLst>
                <a:ext uri="{FF2B5EF4-FFF2-40B4-BE49-F238E27FC236}">
                  <a16:creationId xmlns:a16="http://schemas.microsoft.com/office/drawing/2014/main" id="{4C4BA39E-2F35-0649-A5C1-5C6A6487DEA4}"/>
                </a:ext>
              </a:extLst>
            </p:cNvPr>
            <p:cNvGrpSpPr/>
            <p:nvPr/>
          </p:nvGrpSpPr>
          <p:grpSpPr>
            <a:xfrm>
              <a:off x="5190281" y="1695958"/>
              <a:ext cx="2417125" cy="564258"/>
              <a:chOff x="0" y="-205105"/>
              <a:chExt cx="2417124" cy="564255"/>
            </a:xfrm>
          </p:grpSpPr>
          <p:sp>
            <p:nvSpPr>
              <p:cNvPr id="36" name="data-flow">
                <a:extLst>
                  <a:ext uri="{FF2B5EF4-FFF2-40B4-BE49-F238E27FC236}">
                    <a16:creationId xmlns:a16="http://schemas.microsoft.com/office/drawing/2014/main" id="{937C5C2F-2298-8B43-B495-63122722EE5B}"/>
                  </a:ext>
                </a:extLst>
              </p:cNvPr>
              <p:cNvSpPr txBox="1"/>
              <p:nvPr/>
            </p:nvSpPr>
            <p:spPr>
              <a:xfrm>
                <a:off x="387368" y="-205105"/>
                <a:ext cx="1545293" cy="564255"/>
              </a:xfrm>
              <a:prstGeom prst="rect">
                <a:avLst/>
              </a:prstGeom>
              <a:noFill/>
              <a:ln w="381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1">
                        <a:lumOff val="-13575"/>
                      </a:schemeClr>
                    </a:solidFill>
                  </a:defRPr>
                </a:lvl1pPr>
              </a:lstStyle>
              <a:p>
                <a:pPr algn="ctr" defTabSz="412750" hangingPunct="0"/>
                <a:r>
                  <a:rPr sz="1500" kern="0">
                    <a:solidFill>
                      <a:schemeClr val="accent6"/>
                    </a:solidFill>
                    <a:latin typeface="Gill Sans" panose="020B0502020104020203" pitchFamily="34" charset="-79"/>
                    <a:ea typeface="Helvetica Neue"/>
                    <a:cs typeface="Gill Sans" panose="020B0502020104020203" pitchFamily="34" charset="-79"/>
                    <a:sym typeface="Helvetica Neue"/>
                  </a:rPr>
                  <a:t>data-flow</a:t>
                </a:r>
              </a:p>
            </p:txBody>
          </p:sp>
          <p:sp>
            <p:nvSpPr>
              <p:cNvPr id="37" name="Line">
                <a:extLst>
                  <a:ext uri="{FF2B5EF4-FFF2-40B4-BE49-F238E27FC236}">
                    <a16:creationId xmlns:a16="http://schemas.microsoft.com/office/drawing/2014/main" id="{67A8D95C-5B42-B245-9316-0BFE4CA36F30}"/>
                  </a:ext>
                </a:extLst>
              </p:cNvPr>
              <p:cNvSpPr/>
              <p:nvPr/>
            </p:nvSpPr>
            <p:spPr>
              <a:xfrm>
                <a:off x="0" y="355766"/>
                <a:ext cx="2417124" cy="2"/>
              </a:xfrm>
              <a:prstGeom prst="line">
                <a:avLst/>
              </a:prstGeom>
              <a:noFill/>
              <a:ln w="38100" cap="flat">
                <a:solidFill>
                  <a:schemeClr val="accent6"/>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grpSp>
        <p:grpSp>
          <p:nvGrpSpPr>
            <p:cNvPr id="32" name="Group">
              <a:extLst>
                <a:ext uri="{FF2B5EF4-FFF2-40B4-BE49-F238E27FC236}">
                  <a16:creationId xmlns:a16="http://schemas.microsoft.com/office/drawing/2014/main" id="{8002C6A9-D7BF-B24E-B011-1D46CB70C499}"/>
                </a:ext>
              </a:extLst>
            </p:cNvPr>
            <p:cNvGrpSpPr/>
            <p:nvPr/>
          </p:nvGrpSpPr>
          <p:grpSpPr>
            <a:xfrm>
              <a:off x="5098503" y="10002"/>
              <a:ext cx="2890162" cy="564257"/>
              <a:chOff x="0" y="-24479"/>
              <a:chExt cx="2890160" cy="564255"/>
            </a:xfrm>
          </p:grpSpPr>
          <p:sp>
            <p:nvSpPr>
              <p:cNvPr id="34" name="instruction">
                <a:extLst>
                  <a:ext uri="{FF2B5EF4-FFF2-40B4-BE49-F238E27FC236}">
                    <a16:creationId xmlns:a16="http://schemas.microsoft.com/office/drawing/2014/main" id="{C641B5E8-88A8-8A4A-9253-E60FD15D44FF}"/>
                  </a:ext>
                </a:extLst>
              </p:cNvPr>
              <p:cNvSpPr txBox="1"/>
              <p:nvPr/>
            </p:nvSpPr>
            <p:spPr>
              <a:xfrm>
                <a:off x="632624" y="-24479"/>
                <a:ext cx="2257536" cy="564255"/>
              </a:xfrm>
              <a:prstGeom prst="rect">
                <a:avLst/>
              </a:prstGeom>
              <a:noFill/>
              <a:ln w="381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lgn="l">
                  <a:spcBef>
                    <a:spcPts val="2000"/>
                  </a:spcBef>
                </a:lvl1pPr>
              </a:lstStyle>
              <a:p>
                <a:pPr defTabSz="412750" hangingPunct="0">
                  <a:spcBef>
                    <a:spcPts val="1000"/>
                  </a:spcBef>
                  <a:defRPr b="0"/>
                </a:pPr>
                <a:r>
                  <a:rPr sz="1500" kern="0">
                    <a:solidFill>
                      <a:srgbClr val="000000"/>
                    </a:solidFill>
                    <a:latin typeface="Gill Sans" panose="020B0502020104020203" pitchFamily="34" charset="-79"/>
                    <a:ea typeface="Helvetica Neue"/>
                    <a:cs typeface="Gill Sans" panose="020B0502020104020203" pitchFamily="34" charset="-79"/>
                    <a:sym typeface="Helvetica Neue"/>
                  </a:rPr>
                  <a:t>instruction</a:t>
                </a:r>
              </a:p>
            </p:txBody>
          </p:sp>
          <p:sp>
            <p:nvSpPr>
              <p:cNvPr id="35" name="Circle">
                <a:extLst>
                  <a:ext uri="{FF2B5EF4-FFF2-40B4-BE49-F238E27FC236}">
                    <a16:creationId xmlns:a16="http://schemas.microsoft.com/office/drawing/2014/main" id="{F108FA05-1953-C848-86C6-6D747824A035}"/>
                  </a:ext>
                </a:extLst>
              </p:cNvPr>
              <p:cNvSpPr/>
              <p:nvPr/>
            </p:nvSpPr>
            <p:spPr>
              <a:xfrm flipH="1">
                <a:off x="0" y="-10869"/>
                <a:ext cx="545132" cy="545131"/>
              </a:xfrm>
              <a:prstGeom prst="ellipse">
                <a:avLst/>
              </a:prstGeom>
              <a:solidFill>
                <a:srgbClr val="D5D5D5"/>
              </a:solidFill>
              <a:ln w="381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Gill Sans" panose="020B0502020104020203" pitchFamily="34" charset="-79"/>
                  <a:ea typeface="Helvetica Neue Medium"/>
                  <a:cs typeface="Gill Sans" panose="020B0502020104020203" pitchFamily="34" charset="-79"/>
                  <a:sym typeface="Helvetica Neue Medium"/>
                </a:endParaRPr>
              </a:p>
            </p:txBody>
          </p:sp>
        </p:grpSp>
        <p:sp>
          <p:nvSpPr>
            <p:cNvPr id="33" name="execution graph">
              <a:extLst>
                <a:ext uri="{FF2B5EF4-FFF2-40B4-BE49-F238E27FC236}">
                  <a16:creationId xmlns:a16="http://schemas.microsoft.com/office/drawing/2014/main" id="{CC2E9EB4-3A7C-AD40-AD00-11562705B1F6}"/>
                </a:ext>
              </a:extLst>
            </p:cNvPr>
            <p:cNvSpPr txBox="1"/>
            <p:nvPr/>
          </p:nvSpPr>
          <p:spPr>
            <a:xfrm>
              <a:off x="1310764" y="-621852"/>
              <a:ext cx="3452687" cy="564257"/>
            </a:xfrm>
            <a:prstGeom prst="rect">
              <a:avLst/>
            </a:prstGeom>
            <a:noFill/>
            <a:ln w="381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lgn="ctr" defTabSz="412750" hangingPunct="0">
                <a:defRPr b="0"/>
              </a:pPr>
              <a:r>
                <a:rPr lang="en-US" sz="1500" b="1" kern="0">
                  <a:solidFill>
                    <a:srgbClr val="000000"/>
                  </a:solidFill>
                  <a:latin typeface="Gill Sans" panose="020B0502020104020203" pitchFamily="34" charset="-79"/>
                  <a:ea typeface="Helvetica Neue"/>
                  <a:cs typeface="Gill Sans" panose="020B0502020104020203" pitchFamily="34" charset="-79"/>
                  <a:sym typeface="Helvetica Neue"/>
                </a:rPr>
                <a:t>Execution Graph</a:t>
              </a:r>
              <a:endParaRPr sz="1500" b="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grpSp>
      <p:sp>
        <p:nvSpPr>
          <p:cNvPr id="47" name="Oval">
            <a:extLst>
              <a:ext uri="{FF2B5EF4-FFF2-40B4-BE49-F238E27FC236}">
                <a16:creationId xmlns:a16="http://schemas.microsoft.com/office/drawing/2014/main" id="{92E9990F-C48C-1E44-81C7-FF92DB5A9EEA}"/>
              </a:ext>
            </a:extLst>
          </p:cNvPr>
          <p:cNvSpPr/>
          <p:nvPr/>
        </p:nvSpPr>
        <p:spPr>
          <a:xfrm>
            <a:off x="7145770" y="2495966"/>
            <a:ext cx="4922052" cy="2038494"/>
          </a:xfrm>
          <a:prstGeom prst="ellipse">
            <a:avLst/>
          </a:prstGeom>
          <a:solidFill>
            <a:schemeClr val="bg1">
              <a:lumMod val="50000"/>
            </a:schemeClr>
          </a:solidFill>
          <a:ln w="12700">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48" name="Oval">
            <a:extLst>
              <a:ext uri="{FF2B5EF4-FFF2-40B4-BE49-F238E27FC236}">
                <a16:creationId xmlns:a16="http://schemas.microsoft.com/office/drawing/2014/main" id="{1576FC69-14A7-E54D-AF05-B44E42BA5B47}"/>
              </a:ext>
            </a:extLst>
          </p:cNvPr>
          <p:cNvSpPr/>
          <p:nvPr/>
        </p:nvSpPr>
        <p:spPr>
          <a:xfrm>
            <a:off x="8305522" y="2555908"/>
            <a:ext cx="2772799" cy="1272158"/>
          </a:xfrm>
          <a:prstGeom prst="ellipse">
            <a:avLst/>
          </a:prstGeom>
          <a:solidFill>
            <a:schemeClr val="bg1">
              <a:lumMod val="95000"/>
            </a:schemeClr>
          </a:solidFill>
          <a:ln w="12700">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49" name="legal">
            <a:extLst>
              <a:ext uri="{FF2B5EF4-FFF2-40B4-BE49-F238E27FC236}">
                <a16:creationId xmlns:a16="http://schemas.microsoft.com/office/drawing/2014/main" id="{0782EFE7-AA8B-7840-8A59-A61E38E08547}"/>
              </a:ext>
            </a:extLst>
          </p:cNvPr>
          <p:cNvSpPr txBox="1"/>
          <p:nvPr/>
        </p:nvSpPr>
        <p:spPr>
          <a:xfrm>
            <a:off x="8915521" y="3290147"/>
            <a:ext cx="1049967"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a:solidFill>
                  <a:schemeClr val="accent3">
                    <a:hueOff val="362282"/>
                    <a:satOff val="31803"/>
                    <a:lumOff val="-18242"/>
                  </a:schemeClr>
                </a:solidFill>
              </a:defRPr>
            </a:lvl1pPr>
          </a:lstStyle>
          <a:p>
            <a:pPr algn="ctr" defTabSz="412750" hangingPunct="0"/>
            <a:r>
              <a:rPr lang="en-US" sz="1500" b="1" kern="0">
                <a:solidFill>
                  <a:schemeClr val="accent1"/>
                </a:solidFill>
                <a:latin typeface="Gill Sans" panose="020B0502020104020203" pitchFamily="34" charset="-79"/>
                <a:ea typeface="Helvetica Neue"/>
                <a:cs typeface="Gill Sans" panose="020B0502020104020203" pitchFamily="34" charset="-79"/>
                <a:sym typeface="Helvetica Neue"/>
              </a:rPr>
              <a:t>permitted</a:t>
            </a:r>
            <a:endParaRPr sz="1500" b="1" kern="0">
              <a:solidFill>
                <a:schemeClr val="accent1"/>
              </a:solidFill>
              <a:latin typeface="Gill Sans" panose="020B0502020104020203" pitchFamily="34" charset="-79"/>
              <a:ea typeface="Helvetica Neue"/>
              <a:cs typeface="Gill Sans" panose="020B0502020104020203" pitchFamily="34" charset="-79"/>
              <a:sym typeface="Helvetica Neue"/>
            </a:endParaRPr>
          </a:p>
        </p:txBody>
      </p:sp>
      <p:sp>
        <p:nvSpPr>
          <p:cNvPr id="50" name="forbidden">
            <a:extLst>
              <a:ext uri="{FF2B5EF4-FFF2-40B4-BE49-F238E27FC236}">
                <a16:creationId xmlns:a16="http://schemas.microsoft.com/office/drawing/2014/main" id="{3D2E7825-68E9-7D47-8D7A-D6FEE2930876}"/>
              </a:ext>
            </a:extLst>
          </p:cNvPr>
          <p:cNvSpPr txBox="1"/>
          <p:nvPr/>
        </p:nvSpPr>
        <p:spPr>
          <a:xfrm>
            <a:off x="9535257" y="3981049"/>
            <a:ext cx="1001877"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a:solidFill>
                  <a:schemeClr val="accent5">
                    <a:lumOff val="-29866"/>
                  </a:schemeClr>
                </a:solidFill>
              </a:defRPr>
            </a:lvl1pPr>
          </a:lstStyle>
          <a:p>
            <a:pPr algn="ctr" defTabSz="412750" hangingPunct="0"/>
            <a:r>
              <a:rPr sz="1500" b="1" kern="0">
                <a:solidFill>
                  <a:srgbClr val="FF7E7A"/>
                </a:solidFill>
                <a:latin typeface="Gill Sans" panose="020B0502020104020203" pitchFamily="34" charset="-79"/>
                <a:ea typeface="Helvetica Neue"/>
                <a:cs typeface="Gill Sans" panose="020B0502020104020203" pitchFamily="34" charset="-79"/>
                <a:sym typeface="Helvetica Neue"/>
              </a:rPr>
              <a:t>forbidden</a:t>
            </a:r>
          </a:p>
        </p:txBody>
      </p:sp>
      <p:sp>
        <p:nvSpPr>
          <p:cNvPr id="51" name="architectural executions">
            <a:extLst>
              <a:ext uri="{FF2B5EF4-FFF2-40B4-BE49-F238E27FC236}">
                <a16:creationId xmlns:a16="http://schemas.microsoft.com/office/drawing/2014/main" id="{2E1D65B1-0A70-FA4C-810E-4B02320F1FF9}"/>
              </a:ext>
            </a:extLst>
          </p:cNvPr>
          <p:cNvSpPr txBox="1"/>
          <p:nvPr/>
        </p:nvSpPr>
        <p:spPr>
          <a:xfrm>
            <a:off x="8370966" y="2220949"/>
            <a:ext cx="2486258"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0"/>
            </a:lvl1pPr>
          </a:lstStyle>
          <a:p>
            <a:pPr algn="ctr" defTabSz="412750" hangingPunct="0"/>
            <a:r>
              <a:rPr lang="en-US" sz="1500" b="1" kern="0">
                <a:solidFill>
                  <a:srgbClr val="000000"/>
                </a:solidFill>
                <a:latin typeface="Gill Sans" panose="020B0502020104020203" pitchFamily="34" charset="-79"/>
                <a:ea typeface="Helvetica Neue"/>
                <a:cs typeface="Gill Sans" panose="020B0502020104020203" pitchFamily="34" charset="-79"/>
                <a:sym typeface="Helvetica Neue"/>
              </a:rPr>
              <a:t>A</a:t>
            </a:r>
            <a:r>
              <a:rPr sz="1500" b="1" kern="0">
                <a:solidFill>
                  <a:srgbClr val="000000"/>
                </a:solidFill>
                <a:latin typeface="Gill Sans" panose="020B0502020104020203" pitchFamily="34" charset="-79"/>
                <a:ea typeface="Helvetica Neue"/>
                <a:cs typeface="Gill Sans" panose="020B0502020104020203" pitchFamily="34" charset="-79"/>
                <a:sym typeface="Helvetica Neue"/>
              </a:rPr>
              <a:t>rchitectural </a:t>
            </a:r>
            <a:r>
              <a:rPr lang="en-US" sz="1500" b="1" kern="0">
                <a:solidFill>
                  <a:srgbClr val="000000"/>
                </a:solidFill>
                <a:latin typeface="Gill Sans" panose="020B0502020104020203" pitchFamily="34" charset="-79"/>
                <a:ea typeface="Helvetica Neue"/>
                <a:cs typeface="Gill Sans" panose="020B0502020104020203" pitchFamily="34" charset="-79"/>
                <a:sym typeface="Helvetica Neue"/>
              </a:rPr>
              <a:t>E</a:t>
            </a:r>
            <a:r>
              <a:rPr sz="1500" b="1" kern="0">
                <a:solidFill>
                  <a:srgbClr val="000000"/>
                </a:solidFill>
                <a:latin typeface="Gill Sans" panose="020B0502020104020203" pitchFamily="34" charset="-79"/>
                <a:ea typeface="Helvetica Neue"/>
                <a:cs typeface="Gill Sans" panose="020B0502020104020203" pitchFamily="34" charset="-79"/>
                <a:sym typeface="Helvetica Neue"/>
              </a:rPr>
              <a:t>xecutions</a:t>
            </a:r>
          </a:p>
        </p:txBody>
      </p:sp>
      <p:sp>
        <p:nvSpPr>
          <p:cNvPr id="52" name="consistency predicate">
            <a:extLst>
              <a:ext uri="{FF2B5EF4-FFF2-40B4-BE49-F238E27FC236}">
                <a16:creationId xmlns:a16="http://schemas.microsoft.com/office/drawing/2014/main" id="{3123A489-C66B-C04F-8188-05B19F142729}"/>
              </a:ext>
            </a:extLst>
          </p:cNvPr>
          <p:cNvSpPr/>
          <p:nvPr/>
        </p:nvSpPr>
        <p:spPr>
          <a:xfrm>
            <a:off x="8854900" y="5178063"/>
            <a:ext cx="1406808" cy="745643"/>
          </a:xfrm>
          <a:prstGeom prst="rect">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lvl1pPr>
          </a:lstStyle>
          <a:p>
            <a:pPr algn="ctr" defTabSz="412750" hangingPunct="0"/>
            <a:r>
              <a:rPr lang="en-US" sz="1600" b="1" kern="0">
                <a:solidFill>
                  <a:srgbClr val="000000"/>
                </a:solidFill>
                <a:latin typeface="Gill Sans" panose="020B0502020104020203" pitchFamily="34" charset="-79"/>
                <a:ea typeface="Helvetica Neue"/>
                <a:cs typeface="Gill Sans" panose="020B0502020104020203" pitchFamily="34" charset="-79"/>
                <a:sym typeface="Helvetica Neue"/>
              </a:rPr>
              <a:t>C</a:t>
            </a:r>
            <a:r>
              <a:rPr sz="1600" b="1" kern="0">
                <a:solidFill>
                  <a:srgbClr val="000000"/>
                </a:solidFill>
                <a:latin typeface="Gill Sans" panose="020B0502020104020203" pitchFamily="34" charset="-79"/>
                <a:ea typeface="Helvetica Neue"/>
                <a:cs typeface="Gill Sans" panose="020B0502020104020203" pitchFamily="34" charset="-79"/>
                <a:sym typeface="Helvetica Neue"/>
              </a:rPr>
              <a:t>onsistency </a:t>
            </a:r>
            <a:r>
              <a:rPr lang="en-US" sz="1600" b="1" kern="0">
                <a:solidFill>
                  <a:srgbClr val="000000"/>
                </a:solidFill>
                <a:latin typeface="Gill Sans" panose="020B0502020104020203" pitchFamily="34" charset="-79"/>
                <a:ea typeface="Helvetica Neue"/>
                <a:cs typeface="Gill Sans" panose="020B0502020104020203" pitchFamily="34" charset="-79"/>
                <a:sym typeface="Helvetica Neue"/>
              </a:rPr>
              <a:t>P</a:t>
            </a:r>
            <a:r>
              <a:rPr sz="1600" b="1" kern="0">
                <a:solidFill>
                  <a:srgbClr val="000000"/>
                </a:solidFill>
                <a:latin typeface="Gill Sans" panose="020B0502020104020203" pitchFamily="34" charset="-79"/>
                <a:ea typeface="Helvetica Neue"/>
                <a:cs typeface="Gill Sans" panose="020B0502020104020203" pitchFamily="34" charset="-79"/>
                <a:sym typeface="Helvetica Neue"/>
              </a:rPr>
              <a:t>redicate</a:t>
            </a:r>
          </a:p>
        </p:txBody>
      </p:sp>
      <p:sp>
        <p:nvSpPr>
          <p:cNvPr id="53" name="Line">
            <a:extLst>
              <a:ext uri="{FF2B5EF4-FFF2-40B4-BE49-F238E27FC236}">
                <a16:creationId xmlns:a16="http://schemas.microsoft.com/office/drawing/2014/main" id="{CBDB626F-26AC-4F4A-B6BE-F147A0DCE207}"/>
              </a:ext>
            </a:extLst>
          </p:cNvPr>
          <p:cNvSpPr/>
          <p:nvPr/>
        </p:nvSpPr>
        <p:spPr>
          <a:xfrm flipV="1">
            <a:off x="9535257" y="4290917"/>
            <a:ext cx="455942" cy="881776"/>
          </a:xfrm>
          <a:prstGeom prst="line">
            <a:avLst/>
          </a:prstGeom>
          <a:ln w="38100">
            <a:solidFill>
              <a:srgbClr val="000000"/>
            </a:solidFill>
            <a:miter lim="400000"/>
            <a:tailEnd type="triangle"/>
          </a:ln>
        </p:spPr>
        <p:txBody>
          <a:bodyPr lIns="25400" tIns="25400" rIns="25400" bIns="25400" anchor="ct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4" name="Line">
            <a:extLst>
              <a:ext uri="{FF2B5EF4-FFF2-40B4-BE49-F238E27FC236}">
                <a16:creationId xmlns:a16="http://schemas.microsoft.com/office/drawing/2014/main" id="{48054265-4748-E242-B834-6E01353E2BA2}"/>
              </a:ext>
            </a:extLst>
          </p:cNvPr>
          <p:cNvSpPr/>
          <p:nvPr/>
        </p:nvSpPr>
        <p:spPr>
          <a:xfrm flipH="1" flipV="1">
            <a:off x="9438559" y="3587742"/>
            <a:ext cx="90192" cy="1584951"/>
          </a:xfrm>
          <a:prstGeom prst="line">
            <a:avLst/>
          </a:prstGeom>
          <a:ln w="38100">
            <a:solidFill>
              <a:srgbClr val="000000"/>
            </a:solidFill>
            <a:miter lim="400000"/>
            <a:tailEnd type="triangle"/>
          </a:ln>
        </p:spPr>
        <p:txBody>
          <a:bodyPr lIns="25400" tIns="25400" rIns="25400" bIns="25400" anchor="ctr"/>
          <a:lstStyle/>
          <a:p>
            <a:pPr algn="ctr" defTabSz="412750" hangingPunct="0"/>
            <a:endParaRPr sz="1500" b="1" kern="0">
              <a:solidFill>
                <a:srgbClr val="000000"/>
              </a:solidFill>
              <a:latin typeface="Helvetica Neue"/>
              <a:ea typeface="Helvetica Neue"/>
              <a:cs typeface="Helvetica Neue"/>
              <a:sym typeface="Helvetica Neue"/>
            </a:endParaRPr>
          </a:p>
        </p:txBody>
      </p:sp>
      <p:grpSp>
        <p:nvGrpSpPr>
          <p:cNvPr id="55" name="Group">
            <a:extLst>
              <a:ext uri="{FF2B5EF4-FFF2-40B4-BE49-F238E27FC236}">
                <a16:creationId xmlns:a16="http://schemas.microsoft.com/office/drawing/2014/main" id="{8FA21F8A-9A4A-1A43-973A-0C398AE3568B}"/>
              </a:ext>
            </a:extLst>
          </p:cNvPr>
          <p:cNvGrpSpPr/>
          <p:nvPr/>
        </p:nvGrpSpPr>
        <p:grpSpPr>
          <a:xfrm>
            <a:off x="7388727" y="2695368"/>
            <a:ext cx="4117182" cy="1549961"/>
            <a:chOff x="0" y="0"/>
            <a:chExt cx="8234363" cy="3099920"/>
          </a:xfrm>
        </p:grpSpPr>
        <mc:AlternateContent xmlns:mc="http://schemas.openxmlformats.org/markup-compatibility/2006" xmlns:a14="http://schemas.microsoft.com/office/drawing/2010/main">
          <mc:Choice Requires="a14">
            <p:sp>
              <p:nvSpPr>
                <p:cNvPr id="56" name="Text">
                  <a:extLst>
                    <a:ext uri="{FF2B5EF4-FFF2-40B4-BE49-F238E27FC236}">
                      <a16:creationId xmlns:a16="http://schemas.microsoft.com/office/drawing/2014/main" id="{46B478BC-29F7-F546-B500-E6B6C79B268A}"/>
                    </a:ext>
                  </a:extLst>
                </p:cNvPr>
                <p:cNvSpPr txBox="1"/>
                <p:nvPr/>
              </p:nvSpPr>
              <p:spPr>
                <a:xfrm>
                  <a:off x="2407398" y="197264"/>
                  <a:ext cx="698526" cy="695062"/>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none" lIns="25400" tIns="25400" rIns="25400" bIns="25400" numCol="1" anchor="ctr">
                  <a:spAutoFit/>
                </a:bodyPr>
                <a:lstStyle/>
                <a:p>
                  <a:pPr algn="ctr" defTabSz="412750" hangingPunct="0"/>
                  <a14:m>
                    <m:oMathPara xmlns:m="http://schemas.openxmlformats.org/officeDocument/2006/math">
                      <m:oMathParaPr>
                        <m:jc m:val="center"/>
                      </m:oMathParaPr>
                      <m:oMath xmlns:m="http://schemas.openxmlformats.org/officeDocument/2006/math">
                        <m:sSub>
                          <m:sSubPr>
                            <m:ctrlPr>
                              <a:rPr sz="1925" b="1" i="1" kern="0">
                                <a:solidFill>
                                  <a:srgbClr val="000000"/>
                                </a:solidFill>
                                <a:latin typeface="Cambria Math" panose="02040503050406030204" pitchFamily="18" charset="0"/>
                                <a:sym typeface="Helvetica Neue"/>
                              </a:rPr>
                            </m:ctrlPr>
                          </m:sSubPr>
                          <m:e>
                            <m:r>
                              <a:rPr sz="1925" b="1" i="1" kern="0">
                                <a:solidFill>
                                  <a:srgbClr val="000000"/>
                                </a:solidFill>
                                <a:latin typeface="Cambria Math" panose="02040503050406030204" pitchFamily="18" charset="0"/>
                                <a:sym typeface="Helvetica Neue"/>
                              </a:rPr>
                              <m:t>𝑒</m:t>
                            </m:r>
                          </m:e>
                          <m:sub>
                            <m:r>
                              <a:rPr sz="1925" b="1" i="1" kern="0">
                                <a:solidFill>
                                  <a:srgbClr val="000000"/>
                                </a:solidFill>
                                <a:latin typeface="Cambria Math" panose="02040503050406030204" pitchFamily="18" charset="0"/>
                                <a:sym typeface="Helvetica Neue"/>
                              </a:rPr>
                              <m:t>0</m:t>
                            </m:r>
                          </m:sub>
                        </m:sSub>
                      </m:oMath>
                    </m:oMathPara>
                  </a14:m>
                  <a:endParaRPr sz="1500" b="1" kern="0">
                    <a:solidFill>
                      <a:srgbClr val="000000"/>
                    </a:solidFill>
                    <a:latin typeface="Helvetica Neue"/>
                    <a:ea typeface="Helvetica Neue"/>
                    <a:cs typeface="Helvetica Neue"/>
                    <a:sym typeface="Helvetica Neue"/>
                  </a:endParaRPr>
                </a:p>
              </p:txBody>
            </p:sp>
          </mc:Choice>
          <mc:Fallback xmlns="">
            <p:sp>
              <p:nvSpPr>
                <p:cNvPr id="56" name="Text">
                  <a:extLst>
                    <a:ext uri="{FF2B5EF4-FFF2-40B4-BE49-F238E27FC236}">
                      <a16:creationId xmlns:a16="http://schemas.microsoft.com/office/drawing/2014/main" id="{46B478BC-29F7-F546-B500-E6B6C79B268A}"/>
                    </a:ext>
                  </a:extLst>
                </p:cNvPr>
                <p:cNvSpPr txBox="1">
                  <a:spLocks noRot="1" noChangeAspect="1" noMove="1" noResize="1" noEditPoints="1" noAdjustHandles="1" noChangeArrowheads="1" noChangeShapeType="1" noTextEdit="1"/>
                </p:cNvSpPr>
                <p:nvPr/>
              </p:nvSpPr>
              <p:spPr>
                <a:xfrm>
                  <a:off x="2407398" y="197264"/>
                  <a:ext cx="698526" cy="695062"/>
                </a:xfrm>
                <a:prstGeom prst="rect">
                  <a:avLst/>
                </a:prstGeom>
                <a:blipFill>
                  <a:blip r:embed="rId8"/>
                  <a:stretch>
                    <a:fillRect l="-10345" b="-6897"/>
                  </a:stretch>
                </a:blipFill>
                <a:ln w="12700" cap="flat">
                  <a:noFill/>
                  <a:miter lim="400000"/>
                </a:ln>
                <a:effectLst/>
                <a:extLst>
                  <a:ext uri="{C572A759-6A51-4108-AA02-DFA0A04FC94B}">
                    <ma14:wrappingTextBoxFlag xmlns="" xmlns:a14="http://schemas.microsoft.com/office/drawing/2010/main" xmlns:m="http://schemas.openxmlformats.org/officeDocument/2006/math" xmlns:ma14="http://schemas.microsoft.com/office/mac/drawingml/2011/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
                  <a:extLst>
                    <a:ext uri="{FF2B5EF4-FFF2-40B4-BE49-F238E27FC236}">
                      <a16:creationId xmlns:a16="http://schemas.microsoft.com/office/drawing/2014/main" id="{964D1429-8373-4642-AD76-9780D43B691E}"/>
                    </a:ext>
                  </a:extLst>
                </p:cNvPr>
                <p:cNvSpPr txBox="1"/>
                <p:nvPr/>
              </p:nvSpPr>
              <p:spPr>
                <a:xfrm>
                  <a:off x="6888253" y="2308025"/>
                  <a:ext cx="741102" cy="748922"/>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none" lIns="25400" tIns="25400" rIns="25400" bIns="25400" numCol="1" anchor="ctr">
                  <a:spAutoFit/>
                </a:bodyPr>
                <a:lstStyle/>
                <a:p>
                  <a:pPr algn="ctr" defTabSz="412750" hangingPunct="0"/>
                  <a14:m>
                    <m:oMathPara xmlns:m="http://schemas.openxmlformats.org/officeDocument/2006/math">
                      <m:oMathParaPr>
                        <m:jc m:val="center"/>
                      </m:oMathParaPr>
                      <m:oMath xmlns:m="http://schemas.openxmlformats.org/officeDocument/2006/math">
                        <m:sSub>
                          <m:sSubPr>
                            <m:ctrlPr>
                              <a:rPr sz="2100" b="1" i="1" kern="0">
                                <a:solidFill>
                                  <a:srgbClr val="000000"/>
                                </a:solidFill>
                                <a:latin typeface="Cambria Math" panose="02040503050406030204" pitchFamily="18" charset="0"/>
                                <a:sym typeface="Helvetica Neue"/>
                              </a:rPr>
                            </m:ctrlPr>
                          </m:sSubPr>
                          <m:e>
                            <m:r>
                              <a:rPr sz="2100" b="1" i="1" kern="0">
                                <a:solidFill>
                                  <a:srgbClr val="000000"/>
                                </a:solidFill>
                                <a:latin typeface="Cambria Math" panose="02040503050406030204" pitchFamily="18" charset="0"/>
                                <a:sym typeface="Helvetica Neue"/>
                              </a:rPr>
                              <m:t>𝑒</m:t>
                            </m:r>
                          </m:e>
                          <m:sub>
                            <m:r>
                              <a:rPr sz="2100" b="1" i="1" kern="0">
                                <a:solidFill>
                                  <a:srgbClr val="000000"/>
                                </a:solidFill>
                                <a:latin typeface="Cambria Math" panose="02040503050406030204" pitchFamily="18" charset="0"/>
                                <a:sym typeface="Helvetica Neue"/>
                              </a:rPr>
                              <m:t>1</m:t>
                            </m:r>
                          </m:sub>
                        </m:sSub>
                      </m:oMath>
                    </m:oMathPara>
                  </a14:m>
                  <a:endParaRPr sz="1500" b="1" kern="0">
                    <a:solidFill>
                      <a:srgbClr val="000000"/>
                    </a:solidFill>
                    <a:latin typeface="Helvetica Neue"/>
                    <a:ea typeface="Helvetica Neue"/>
                    <a:cs typeface="Helvetica Neue"/>
                    <a:sym typeface="Helvetica Neue"/>
                  </a:endParaRPr>
                </a:p>
              </p:txBody>
            </p:sp>
          </mc:Choice>
          <mc:Fallback xmlns="">
            <p:sp>
              <p:nvSpPr>
                <p:cNvPr id="57" name="Text">
                  <a:extLst>
                    <a:ext uri="{FF2B5EF4-FFF2-40B4-BE49-F238E27FC236}">
                      <a16:creationId xmlns:a16="http://schemas.microsoft.com/office/drawing/2014/main" id="{964D1429-8373-4642-AD76-9780D43B691E}"/>
                    </a:ext>
                  </a:extLst>
                </p:cNvPr>
                <p:cNvSpPr txBox="1">
                  <a:spLocks noRot="1" noChangeAspect="1" noMove="1" noResize="1" noEditPoints="1" noAdjustHandles="1" noChangeArrowheads="1" noChangeShapeType="1" noTextEdit="1"/>
                </p:cNvSpPr>
                <p:nvPr/>
              </p:nvSpPr>
              <p:spPr>
                <a:xfrm>
                  <a:off x="6888253" y="2308025"/>
                  <a:ext cx="741102" cy="748922"/>
                </a:xfrm>
                <a:prstGeom prst="rect">
                  <a:avLst/>
                </a:prstGeom>
                <a:blipFill>
                  <a:blip r:embed="rId9"/>
                  <a:stretch>
                    <a:fillRect l="-6452" b="-9677"/>
                  </a:stretch>
                </a:blipFill>
                <a:ln w="12700" cap="flat">
                  <a:noFill/>
                  <a:miter lim="400000"/>
                </a:ln>
                <a:effectLst/>
                <a:extLst>
                  <a:ext uri="{C572A759-6A51-4108-AA02-DFA0A04FC94B}">
                    <ma14:wrappingTextBoxFlag xmlns="" xmlns:a14="http://schemas.microsoft.com/office/drawing/2010/main" xmlns:m="http://schemas.openxmlformats.org/officeDocument/2006/math" xmlns:ma14="http://schemas.microsoft.com/office/mac/drawingml/2011/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
                  <a:extLst>
                    <a:ext uri="{FF2B5EF4-FFF2-40B4-BE49-F238E27FC236}">
                      <a16:creationId xmlns:a16="http://schemas.microsoft.com/office/drawing/2014/main" id="{8883FAE7-E783-B949-92F8-2FC170CA4F97}"/>
                    </a:ext>
                  </a:extLst>
                </p:cNvPr>
                <p:cNvSpPr txBox="1"/>
                <p:nvPr/>
              </p:nvSpPr>
              <p:spPr>
                <a:xfrm>
                  <a:off x="1540616" y="1915993"/>
                  <a:ext cx="698526" cy="695062"/>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none" lIns="25400" tIns="25400" rIns="25400" bIns="25400" numCol="1" anchor="ctr">
                  <a:spAutoFit/>
                </a:bodyPr>
                <a:lstStyle/>
                <a:p>
                  <a:pPr algn="ctr" defTabSz="412750" hangingPunct="0"/>
                  <a14:m>
                    <m:oMathPara xmlns:m="http://schemas.openxmlformats.org/officeDocument/2006/math">
                      <m:oMathParaPr>
                        <m:jc m:val="center"/>
                      </m:oMathParaPr>
                      <m:oMath xmlns:m="http://schemas.openxmlformats.org/officeDocument/2006/math">
                        <m:sSub>
                          <m:sSubPr>
                            <m:ctrlPr>
                              <a:rPr sz="1925" b="1" i="1" kern="0">
                                <a:solidFill>
                                  <a:srgbClr val="000000"/>
                                </a:solidFill>
                                <a:latin typeface="Cambria Math" panose="02040503050406030204" pitchFamily="18" charset="0"/>
                                <a:sym typeface="Helvetica Neue"/>
                              </a:rPr>
                            </m:ctrlPr>
                          </m:sSubPr>
                          <m:e>
                            <m:r>
                              <a:rPr sz="1925" b="1" i="1" kern="0">
                                <a:solidFill>
                                  <a:srgbClr val="000000"/>
                                </a:solidFill>
                                <a:latin typeface="Cambria Math" panose="02040503050406030204" pitchFamily="18" charset="0"/>
                                <a:sym typeface="Helvetica Neue"/>
                              </a:rPr>
                              <m:t>𝑒</m:t>
                            </m:r>
                          </m:e>
                          <m:sub>
                            <m:r>
                              <a:rPr sz="1925" b="1" i="1" kern="0">
                                <a:solidFill>
                                  <a:srgbClr val="000000"/>
                                </a:solidFill>
                                <a:latin typeface="Cambria Math" panose="02040503050406030204" pitchFamily="18" charset="0"/>
                                <a:sym typeface="Helvetica Neue"/>
                              </a:rPr>
                              <m:t>2</m:t>
                            </m:r>
                          </m:sub>
                        </m:sSub>
                      </m:oMath>
                    </m:oMathPara>
                  </a14:m>
                  <a:endParaRPr sz="1500" b="1" kern="0">
                    <a:solidFill>
                      <a:srgbClr val="000000"/>
                    </a:solidFill>
                    <a:latin typeface="Helvetica Neue"/>
                    <a:ea typeface="Helvetica Neue"/>
                    <a:cs typeface="Helvetica Neue"/>
                    <a:sym typeface="Helvetica Neue"/>
                  </a:endParaRPr>
                </a:p>
              </p:txBody>
            </p:sp>
          </mc:Choice>
          <mc:Fallback xmlns="">
            <p:sp>
              <p:nvSpPr>
                <p:cNvPr id="58" name="Text">
                  <a:extLst>
                    <a:ext uri="{FF2B5EF4-FFF2-40B4-BE49-F238E27FC236}">
                      <a16:creationId xmlns:a16="http://schemas.microsoft.com/office/drawing/2014/main" id="{8883FAE7-E783-B949-92F8-2FC170CA4F97}"/>
                    </a:ext>
                  </a:extLst>
                </p:cNvPr>
                <p:cNvSpPr txBox="1">
                  <a:spLocks noRot="1" noChangeAspect="1" noMove="1" noResize="1" noEditPoints="1" noAdjustHandles="1" noChangeArrowheads="1" noChangeShapeType="1" noTextEdit="1"/>
                </p:cNvSpPr>
                <p:nvPr/>
              </p:nvSpPr>
              <p:spPr>
                <a:xfrm>
                  <a:off x="1540616" y="1915993"/>
                  <a:ext cx="698526" cy="695062"/>
                </a:xfrm>
                <a:prstGeom prst="rect">
                  <a:avLst/>
                </a:prstGeom>
                <a:blipFill>
                  <a:blip r:embed="rId10"/>
                  <a:stretch>
                    <a:fillRect l="-10345" b="-10714"/>
                  </a:stretch>
                </a:blipFill>
                <a:ln w="12700" cap="flat">
                  <a:noFill/>
                  <a:miter lim="400000"/>
                </a:ln>
                <a:effectLst/>
                <a:extLst>
                  <a:ext uri="{C572A759-6A51-4108-AA02-DFA0A04FC94B}">
                    <ma14:wrappingTextBoxFlag xmlns="" xmlns:a14="http://schemas.microsoft.com/office/drawing/2010/main" xmlns:m="http://schemas.openxmlformats.org/officeDocument/2006/math" xmlns:ma14="http://schemas.microsoft.com/office/mac/drawingml/2011/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
                  <a:extLst>
                    <a:ext uri="{FF2B5EF4-FFF2-40B4-BE49-F238E27FC236}">
                      <a16:creationId xmlns:a16="http://schemas.microsoft.com/office/drawing/2014/main" id="{247B289C-614E-D847-848E-2FF3BE0DCAB3}"/>
                    </a:ext>
                  </a:extLst>
                </p:cNvPr>
                <p:cNvSpPr txBox="1"/>
                <p:nvPr/>
              </p:nvSpPr>
              <p:spPr>
                <a:xfrm>
                  <a:off x="5410009" y="199552"/>
                  <a:ext cx="698526" cy="695062"/>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none" lIns="25400" tIns="25400" rIns="25400" bIns="25400" numCol="1" anchor="ctr">
                  <a:spAutoFit/>
                </a:bodyPr>
                <a:lstStyle/>
                <a:p>
                  <a:pPr algn="ctr" defTabSz="412750" hangingPunct="0"/>
                  <a14:m>
                    <m:oMathPara xmlns:m="http://schemas.openxmlformats.org/officeDocument/2006/math">
                      <m:oMathParaPr>
                        <m:jc m:val="center"/>
                      </m:oMathParaPr>
                      <m:oMath xmlns:m="http://schemas.openxmlformats.org/officeDocument/2006/math">
                        <m:sSub>
                          <m:sSubPr>
                            <m:ctrlPr>
                              <a:rPr sz="1925" b="1" i="1" kern="0">
                                <a:solidFill>
                                  <a:srgbClr val="000000"/>
                                </a:solidFill>
                                <a:latin typeface="Cambria Math" panose="02040503050406030204" pitchFamily="18" charset="0"/>
                                <a:sym typeface="Helvetica Neue"/>
                              </a:rPr>
                            </m:ctrlPr>
                          </m:sSubPr>
                          <m:e>
                            <m:r>
                              <a:rPr sz="1925" b="1" i="1" kern="0">
                                <a:solidFill>
                                  <a:srgbClr val="000000"/>
                                </a:solidFill>
                                <a:latin typeface="Cambria Math" panose="02040503050406030204" pitchFamily="18" charset="0"/>
                                <a:sym typeface="Helvetica Neue"/>
                              </a:rPr>
                              <m:t>𝑒</m:t>
                            </m:r>
                          </m:e>
                          <m:sub>
                            <m:r>
                              <a:rPr sz="1925" b="1" i="1" kern="0">
                                <a:solidFill>
                                  <a:srgbClr val="000000"/>
                                </a:solidFill>
                                <a:latin typeface="Cambria Math" panose="02040503050406030204" pitchFamily="18" charset="0"/>
                                <a:sym typeface="Helvetica Neue"/>
                              </a:rPr>
                              <m:t>4</m:t>
                            </m:r>
                          </m:sub>
                        </m:sSub>
                      </m:oMath>
                    </m:oMathPara>
                  </a14:m>
                  <a:endParaRPr sz="1500" b="1" kern="0">
                    <a:solidFill>
                      <a:srgbClr val="000000"/>
                    </a:solidFill>
                    <a:latin typeface="Helvetica Neue"/>
                    <a:ea typeface="Helvetica Neue"/>
                    <a:cs typeface="Helvetica Neue"/>
                    <a:sym typeface="Helvetica Neue"/>
                  </a:endParaRPr>
                </a:p>
              </p:txBody>
            </p:sp>
          </mc:Choice>
          <mc:Fallback xmlns="">
            <p:sp>
              <p:nvSpPr>
                <p:cNvPr id="59" name="Text">
                  <a:extLst>
                    <a:ext uri="{FF2B5EF4-FFF2-40B4-BE49-F238E27FC236}">
                      <a16:creationId xmlns:a16="http://schemas.microsoft.com/office/drawing/2014/main" id="{247B289C-614E-D847-848E-2FF3BE0DCAB3}"/>
                    </a:ext>
                  </a:extLst>
                </p:cNvPr>
                <p:cNvSpPr txBox="1">
                  <a:spLocks noRot="1" noChangeAspect="1" noMove="1" noResize="1" noEditPoints="1" noAdjustHandles="1" noChangeArrowheads="1" noChangeShapeType="1" noTextEdit="1"/>
                </p:cNvSpPr>
                <p:nvPr/>
              </p:nvSpPr>
              <p:spPr>
                <a:xfrm>
                  <a:off x="5410009" y="199552"/>
                  <a:ext cx="698526" cy="695062"/>
                </a:xfrm>
                <a:prstGeom prst="rect">
                  <a:avLst/>
                </a:prstGeom>
                <a:blipFill>
                  <a:blip r:embed="rId11"/>
                  <a:stretch>
                    <a:fillRect l="-6897" b="-10714"/>
                  </a:stretch>
                </a:blipFill>
                <a:ln w="12700" cap="flat">
                  <a:noFill/>
                  <a:miter lim="400000"/>
                </a:ln>
                <a:effectLst/>
                <a:extLst>
                  <a:ext uri="{C572A759-6A51-4108-AA02-DFA0A04FC94B}">
                    <ma14:wrappingTextBoxFlag xmlns="" xmlns:a14="http://schemas.microsoft.com/office/drawing/2010/main" xmlns:m="http://schemas.openxmlformats.org/officeDocument/2006/math" xmlns:ma14="http://schemas.microsoft.com/office/mac/drawingml/2011/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
                  <a:extLst>
                    <a:ext uri="{FF2B5EF4-FFF2-40B4-BE49-F238E27FC236}">
                      <a16:creationId xmlns:a16="http://schemas.microsoft.com/office/drawing/2014/main" id="{95CFBF9B-311F-EB4C-A3B7-D5D0DB01C455}"/>
                    </a:ext>
                  </a:extLst>
                </p:cNvPr>
                <p:cNvSpPr txBox="1"/>
                <p:nvPr/>
              </p:nvSpPr>
              <p:spPr>
                <a:xfrm>
                  <a:off x="118260" y="1722945"/>
                  <a:ext cx="721224" cy="718146"/>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none" lIns="25400" tIns="25400" rIns="25400" bIns="25400" numCol="1" anchor="ctr">
                  <a:spAutoFit/>
                </a:bodyPr>
                <a:lstStyle/>
                <a:p>
                  <a:pPr algn="ctr" defTabSz="412750" hangingPunct="0"/>
                  <a14:m>
                    <m:oMathPara xmlns:m="http://schemas.openxmlformats.org/officeDocument/2006/math">
                      <m:oMathParaPr>
                        <m:jc m:val="center"/>
                      </m:oMathParaPr>
                      <m:oMath xmlns:m="http://schemas.openxmlformats.org/officeDocument/2006/math">
                        <m:sSub>
                          <m:sSubPr>
                            <m:ctrlPr>
                              <a:rPr sz="2000" b="1" i="1" kern="0">
                                <a:solidFill>
                                  <a:srgbClr val="000000"/>
                                </a:solidFill>
                                <a:latin typeface="Cambria Math" panose="02040503050406030204" pitchFamily="18" charset="0"/>
                                <a:sym typeface="Helvetica Neue"/>
                              </a:rPr>
                            </m:ctrlPr>
                          </m:sSubPr>
                          <m:e>
                            <m:r>
                              <a:rPr sz="2000" b="1" i="1" kern="0">
                                <a:solidFill>
                                  <a:srgbClr val="000000"/>
                                </a:solidFill>
                                <a:latin typeface="Cambria Math" panose="02040503050406030204" pitchFamily="18" charset="0"/>
                                <a:sym typeface="Helvetica Neue"/>
                              </a:rPr>
                              <m:t>𝑒</m:t>
                            </m:r>
                          </m:e>
                          <m:sub>
                            <m:r>
                              <a:rPr sz="2000" b="1" i="1" kern="0">
                                <a:solidFill>
                                  <a:srgbClr val="000000"/>
                                </a:solidFill>
                                <a:latin typeface="Cambria Math" panose="02040503050406030204" pitchFamily="18" charset="0"/>
                                <a:sym typeface="Helvetica Neue"/>
                              </a:rPr>
                              <m:t>3</m:t>
                            </m:r>
                          </m:sub>
                        </m:sSub>
                      </m:oMath>
                    </m:oMathPara>
                  </a14:m>
                  <a:endParaRPr sz="1500" b="1" kern="0">
                    <a:solidFill>
                      <a:srgbClr val="000000"/>
                    </a:solidFill>
                    <a:latin typeface="Helvetica Neue"/>
                    <a:ea typeface="Helvetica Neue"/>
                    <a:cs typeface="Helvetica Neue"/>
                    <a:sym typeface="Helvetica Neue"/>
                  </a:endParaRPr>
                </a:p>
              </p:txBody>
            </p:sp>
          </mc:Choice>
          <mc:Fallback xmlns="">
            <p:sp>
              <p:nvSpPr>
                <p:cNvPr id="60" name="Text">
                  <a:extLst>
                    <a:ext uri="{FF2B5EF4-FFF2-40B4-BE49-F238E27FC236}">
                      <a16:creationId xmlns:a16="http://schemas.microsoft.com/office/drawing/2014/main" id="{95CFBF9B-311F-EB4C-A3B7-D5D0DB01C455}"/>
                    </a:ext>
                  </a:extLst>
                </p:cNvPr>
                <p:cNvSpPr txBox="1">
                  <a:spLocks noRot="1" noChangeAspect="1" noMove="1" noResize="1" noEditPoints="1" noAdjustHandles="1" noChangeArrowheads="1" noChangeShapeType="1" noTextEdit="1"/>
                </p:cNvSpPr>
                <p:nvPr/>
              </p:nvSpPr>
              <p:spPr>
                <a:xfrm>
                  <a:off x="118260" y="1722945"/>
                  <a:ext cx="721224" cy="718146"/>
                </a:xfrm>
                <a:prstGeom prst="rect">
                  <a:avLst/>
                </a:prstGeom>
                <a:blipFill>
                  <a:blip r:embed="rId12"/>
                  <a:stretch>
                    <a:fillRect l="-10345" b="-10000"/>
                  </a:stretch>
                </a:blipFill>
                <a:ln w="12700" cap="flat">
                  <a:noFill/>
                  <a:miter lim="400000"/>
                </a:ln>
                <a:effectLst/>
                <a:extLst>
                  <a:ext uri="{C572A759-6A51-4108-AA02-DFA0A04FC94B}">
                    <ma14:wrappingTextBoxFlag xmlns="" xmlns:a14="http://schemas.microsoft.com/office/drawing/2010/main" xmlns:m="http://schemas.openxmlformats.org/officeDocument/2006/math" xmlns:ma14="http://schemas.microsoft.com/office/mac/drawingml/2011/main" val="1"/>
                  </a:ext>
                </a:extLst>
              </p:spPr>
              <p:txBody>
                <a:bodyPr/>
                <a:lstStyle/>
                <a:p>
                  <a:r>
                    <a:rPr lang="en-US">
                      <a:noFill/>
                    </a:rPr>
                    <a:t> </a:t>
                  </a:r>
                </a:p>
              </p:txBody>
            </p:sp>
          </mc:Fallback>
        </mc:AlternateContent>
        <p:grpSp>
          <p:nvGrpSpPr>
            <p:cNvPr id="61" name="Group">
              <a:extLst>
                <a:ext uri="{FF2B5EF4-FFF2-40B4-BE49-F238E27FC236}">
                  <a16:creationId xmlns:a16="http://schemas.microsoft.com/office/drawing/2014/main" id="{1A8C9C9E-1FBC-A144-9C1A-4E4D683820C3}"/>
                </a:ext>
              </a:extLst>
            </p:cNvPr>
            <p:cNvGrpSpPr/>
            <p:nvPr/>
          </p:nvGrpSpPr>
          <p:grpSpPr>
            <a:xfrm>
              <a:off x="2863397" y="0"/>
              <a:ext cx="855173" cy="863284"/>
              <a:chOff x="0" y="0"/>
              <a:chExt cx="855172" cy="863283"/>
            </a:xfrm>
          </p:grpSpPr>
          <p:sp>
            <p:nvSpPr>
              <p:cNvPr id="94" name="Circle">
                <a:extLst>
                  <a:ext uri="{FF2B5EF4-FFF2-40B4-BE49-F238E27FC236}">
                    <a16:creationId xmlns:a16="http://schemas.microsoft.com/office/drawing/2014/main" id="{58994F9E-CD94-6346-A706-FF974CDD7B76}"/>
                  </a:ext>
                </a:extLst>
              </p:cNvPr>
              <p:cNvSpPr/>
              <p:nvPr/>
            </p:nvSpPr>
            <p:spPr>
              <a:xfrm>
                <a:off x="405700" y="0"/>
                <a:ext cx="192867" cy="192866"/>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95" name="Circle">
                <a:extLst>
                  <a:ext uri="{FF2B5EF4-FFF2-40B4-BE49-F238E27FC236}">
                    <a16:creationId xmlns:a16="http://schemas.microsoft.com/office/drawing/2014/main" id="{4BD39469-2769-8F4B-B34E-711B48D75982}"/>
                  </a:ext>
                </a:extLst>
              </p:cNvPr>
              <p:cNvSpPr/>
              <p:nvPr/>
            </p:nvSpPr>
            <p:spPr>
              <a:xfrm>
                <a:off x="143375" y="322861"/>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96" name="Circle">
                <a:extLst>
                  <a:ext uri="{FF2B5EF4-FFF2-40B4-BE49-F238E27FC236}">
                    <a16:creationId xmlns:a16="http://schemas.microsoft.com/office/drawing/2014/main" id="{F6BF4655-C122-4246-8080-CEB5793898AE}"/>
                  </a:ext>
                </a:extLst>
              </p:cNvPr>
              <p:cNvSpPr/>
              <p:nvPr/>
            </p:nvSpPr>
            <p:spPr>
              <a:xfrm>
                <a:off x="662306" y="322861"/>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97" name="Line">
                <a:extLst>
                  <a:ext uri="{FF2B5EF4-FFF2-40B4-BE49-F238E27FC236}">
                    <a16:creationId xmlns:a16="http://schemas.microsoft.com/office/drawing/2014/main" id="{EC5A5BA2-AEC0-F24D-A325-5F0D328F213A}"/>
                  </a:ext>
                </a:extLst>
              </p:cNvPr>
              <p:cNvSpPr/>
              <p:nvPr/>
            </p:nvSpPr>
            <p:spPr>
              <a:xfrm flipH="1">
                <a:off x="298464" y="180342"/>
                <a:ext cx="137505" cy="164108"/>
              </a:xfrm>
              <a:prstGeom prst="line">
                <a:avLst/>
              </a:prstGeom>
              <a:noFill/>
              <a:ln w="127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98" name="Line">
                <a:extLst>
                  <a:ext uri="{FF2B5EF4-FFF2-40B4-BE49-F238E27FC236}">
                    <a16:creationId xmlns:a16="http://schemas.microsoft.com/office/drawing/2014/main" id="{6BC10F5B-A03C-3C48-B24F-6EDC0B607E57}"/>
                  </a:ext>
                </a:extLst>
              </p:cNvPr>
              <p:cNvSpPr/>
              <p:nvPr/>
            </p:nvSpPr>
            <p:spPr>
              <a:xfrm>
                <a:off x="234180" y="523382"/>
                <a:ext cx="199113" cy="175617"/>
              </a:xfrm>
              <a:prstGeom prst="line">
                <a:avLst/>
              </a:prstGeom>
              <a:noFill/>
              <a:ln w="127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99" name="Circle">
                <a:extLst>
                  <a:ext uri="{FF2B5EF4-FFF2-40B4-BE49-F238E27FC236}">
                    <a16:creationId xmlns:a16="http://schemas.microsoft.com/office/drawing/2014/main" id="{8F27C521-1935-F84D-9AD0-C352ED9F1E4A}"/>
                  </a:ext>
                </a:extLst>
              </p:cNvPr>
              <p:cNvSpPr/>
              <p:nvPr/>
            </p:nvSpPr>
            <p:spPr>
              <a:xfrm>
                <a:off x="405700" y="670417"/>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100" name="Connection Line">
                <a:extLst>
                  <a:ext uri="{FF2B5EF4-FFF2-40B4-BE49-F238E27FC236}">
                    <a16:creationId xmlns:a16="http://schemas.microsoft.com/office/drawing/2014/main" id="{C4380B9E-387F-E54F-95AC-2ACD19830FB7}"/>
                  </a:ext>
                </a:extLst>
              </p:cNvPr>
              <p:cNvSpPr/>
              <p:nvPr/>
            </p:nvSpPr>
            <p:spPr>
              <a:xfrm>
                <a:off x="-1" y="83918"/>
                <a:ext cx="410317" cy="697032"/>
              </a:xfrm>
              <a:custGeom>
                <a:avLst/>
                <a:gdLst/>
                <a:ahLst/>
                <a:cxnLst>
                  <a:cxn ang="0">
                    <a:pos x="wd2" y="hd2"/>
                  </a:cxn>
                  <a:cxn ang="5400000">
                    <a:pos x="wd2" y="hd2"/>
                  </a:cxn>
                  <a:cxn ang="10800000">
                    <a:pos x="wd2" y="hd2"/>
                  </a:cxn>
                  <a:cxn ang="16200000">
                    <a:pos x="wd2" y="hd2"/>
                  </a:cxn>
                </a:cxnLst>
                <a:rect l="0" t="0" r="r" b="b"/>
                <a:pathLst>
                  <a:path w="16200" h="21600" extrusionOk="0">
                    <a:moveTo>
                      <a:pt x="16006" y="21600"/>
                    </a:moveTo>
                    <a:cubicBezTo>
                      <a:pt x="-5400" y="14720"/>
                      <a:pt x="-5335" y="7520"/>
                      <a:pt x="16200" y="0"/>
                    </a:cubicBezTo>
                  </a:path>
                </a:pathLst>
              </a:custGeom>
              <a:noFill/>
              <a:ln w="12700" cap="flat">
                <a:solidFill>
                  <a:srgbClr val="000000"/>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grpSp>
        <p:grpSp>
          <p:nvGrpSpPr>
            <p:cNvPr id="62" name="Group">
              <a:extLst>
                <a:ext uri="{FF2B5EF4-FFF2-40B4-BE49-F238E27FC236}">
                  <a16:creationId xmlns:a16="http://schemas.microsoft.com/office/drawing/2014/main" id="{A3C5DA52-458C-0447-A505-1466A669D48E}"/>
                </a:ext>
              </a:extLst>
            </p:cNvPr>
            <p:cNvGrpSpPr/>
            <p:nvPr/>
          </p:nvGrpSpPr>
          <p:grpSpPr>
            <a:xfrm>
              <a:off x="2109911" y="2236636"/>
              <a:ext cx="855174" cy="863284"/>
              <a:chOff x="0" y="0"/>
              <a:chExt cx="855172" cy="863283"/>
            </a:xfrm>
          </p:grpSpPr>
          <p:sp>
            <p:nvSpPr>
              <p:cNvPr id="87" name="Circle">
                <a:extLst>
                  <a:ext uri="{FF2B5EF4-FFF2-40B4-BE49-F238E27FC236}">
                    <a16:creationId xmlns:a16="http://schemas.microsoft.com/office/drawing/2014/main" id="{DE53E5C2-2458-A544-894F-A423E6B85B5A}"/>
                  </a:ext>
                </a:extLst>
              </p:cNvPr>
              <p:cNvSpPr/>
              <p:nvPr/>
            </p:nvSpPr>
            <p:spPr>
              <a:xfrm>
                <a:off x="405700" y="0"/>
                <a:ext cx="192867" cy="192866"/>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88" name="Circle">
                <a:extLst>
                  <a:ext uri="{FF2B5EF4-FFF2-40B4-BE49-F238E27FC236}">
                    <a16:creationId xmlns:a16="http://schemas.microsoft.com/office/drawing/2014/main" id="{3E19C5F9-AEE5-ED47-9C23-2796056E300A}"/>
                  </a:ext>
                </a:extLst>
              </p:cNvPr>
              <p:cNvSpPr/>
              <p:nvPr/>
            </p:nvSpPr>
            <p:spPr>
              <a:xfrm>
                <a:off x="143375" y="322861"/>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89" name="Circle">
                <a:extLst>
                  <a:ext uri="{FF2B5EF4-FFF2-40B4-BE49-F238E27FC236}">
                    <a16:creationId xmlns:a16="http://schemas.microsoft.com/office/drawing/2014/main" id="{EF0C6B16-DEB4-C547-93EA-65CFABCDC0AC}"/>
                  </a:ext>
                </a:extLst>
              </p:cNvPr>
              <p:cNvSpPr/>
              <p:nvPr/>
            </p:nvSpPr>
            <p:spPr>
              <a:xfrm>
                <a:off x="662306" y="322861"/>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90" name="Line">
                <a:extLst>
                  <a:ext uri="{FF2B5EF4-FFF2-40B4-BE49-F238E27FC236}">
                    <a16:creationId xmlns:a16="http://schemas.microsoft.com/office/drawing/2014/main" id="{459F4D10-BF39-9546-87AA-A4DF02EA802E}"/>
                  </a:ext>
                </a:extLst>
              </p:cNvPr>
              <p:cNvSpPr/>
              <p:nvPr/>
            </p:nvSpPr>
            <p:spPr>
              <a:xfrm flipH="1">
                <a:off x="298464" y="180342"/>
                <a:ext cx="137505" cy="164108"/>
              </a:xfrm>
              <a:prstGeom prst="line">
                <a:avLst/>
              </a:prstGeom>
              <a:noFill/>
              <a:ln w="127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91" name="Line">
                <a:extLst>
                  <a:ext uri="{FF2B5EF4-FFF2-40B4-BE49-F238E27FC236}">
                    <a16:creationId xmlns:a16="http://schemas.microsoft.com/office/drawing/2014/main" id="{7AFF4587-0DF3-5848-B35B-09BEEE30B1BD}"/>
                  </a:ext>
                </a:extLst>
              </p:cNvPr>
              <p:cNvSpPr/>
              <p:nvPr/>
            </p:nvSpPr>
            <p:spPr>
              <a:xfrm>
                <a:off x="234180" y="523382"/>
                <a:ext cx="199113" cy="175617"/>
              </a:xfrm>
              <a:prstGeom prst="line">
                <a:avLst/>
              </a:prstGeom>
              <a:noFill/>
              <a:ln w="127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92" name="Circle">
                <a:extLst>
                  <a:ext uri="{FF2B5EF4-FFF2-40B4-BE49-F238E27FC236}">
                    <a16:creationId xmlns:a16="http://schemas.microsoft.com/office/drawing/2014/main" id="{A5E084EF-7CBC-A140-8709-FDBE4FDE285F}"/>
                  </a:ext>
                </a:extLst>
              </p:cNvPr>
              <p:cNvSpPr/>
              <p:nvPr/>
            </p:nvSpPr>
            <p:spPr>
              <a:xfrm>
                <a:off x="405700" y="670417"/>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93" name="Connection Line">
                <a:extLst>
                  <a:ext uri="{FF2B5EF4-FFF2-40B4-BE49-F238E27FC236}">
                    <a16:creationId xmlns:a16="http://schemas.microsoft.com/office/drawing/2014/main" id="{1903F2AC-4AF4-3246-AF83-BD86773F161D}"/>
                  </a:ext>
                </a:extLst>
              </p:cNvPr>
              <p:cNvSpPr/>
              <p:nvPr/>
            </p:nvSpPr>
            <p:spPr>
              <a:xfrm>
                <a:off x="-1" y="83918"/>
                <a:ext cx="410317" cy="697032"/>
              </a:xfrm>
              <a:custGeom>
                <a:avLst/>
                <a:gdLst/>
                <a:ahLst/>
                <a:cxnLst>
                  <a:cxn ang="0">
                    <a:pos x="wd2" y="hd2"/>
                  </a:cxn>
                  <a:cxn ang="5400000">
                    <a:pos x="wd2" y="hd2"/>
                  </a:cxn>
                  <a:cxn ang="10800000">
                    <a:pos x="wd2" y="hd2"/>
                  </a:cxn>
                  <a:cxn ang="16200000">
                    <a:pos x="wd2" y="hd2"/>
                  </a:cxn>
                </a:cxnLst>
                <a:rect l="0" t="0" r="r" b="b"/>
                <a:pathLst>
                  <a:path w="16200" h="21600" extrusionOk="0">
                    <a:moveTo>
                      <a:pt x="16006" y="21600"/>
                    </a:moveTo>
                    <a:cubicBezTo>
                      <a:pt x="-5400" y="14720"/>
                      <a:pt x="-5335" y="7520"/>
                      <a:pt x="16200" y="0"/>
                    </a:cubicBezTo>
                  </a:path>
                </a:pathLst>
              </a:custGeom>
              <a:noFill/>
              <a:ln w="12700" cap="flat">
                <a:solidFill>
                  <a:srgbClr val="000000"/>
                </a:solidFill>
                <a:prstDash val="solid"/>
                <a:miter lim="400000"/>
                <a:tail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grpSp>
        <p:grpSp>
          <p:nvGrpSpPr>
            <p:cNvPr id="63" name="Group">
              <a:extLst>
                <a:ext uri="{FF2B5EF4-FFF2-40B4-BE49-F238E27FC236}">
                  <a16:creationId xmlns:a16="http://schemas.microsoft.com/office/drawing/2014/main" id="{6AFE852A-8D17-5448-B6B5-E9ED5E410593}"/>
                </a:ext>
              </a:extLst>
            </p:cNvPr>
            <p:cNvGrpSpPr/>
            <p:nvPr/>
          </p:nvGrpSpPr>
          <p:grpSpPr>
            <a:xfrm flipH="1">
              <a:off x="5902255" y="45418"/>
              <a:ext cx="855173" cy="863284"/>
              <a:chOff x="0" y="0"/>
              <a:chExt cx="855172" cy="863283"/>
            </a:xfrm>
          </p:grpSpPr>
          <p:sp>
            <p:nvSpPr>
              <p:cNvPr id="80" name="Circle">
                <a:extLst>
                  <a:ext uri="{FF2B5EF4-FFF2-40B4-BE49-F238E27FC236}">
                    <a16:creationId xmlns:a16="http://schemas.microsoft.com/office/drawing/2014/main" id="{84F2C1DC-1B70-FA49-9662-E8CE2F16BE5A}"/>
                  </a:ext>
                </a:extLst>
              </p:cNvPr>
              <p:cNvSpPr/>
              <p:nvPr/>
            </p:nvSpPr>
            <p:spPr>
              <a:xfrm>
                <a:off x="405700" y="0"/>
                <a:ext cx="192867" cy="192866"/>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81" name="Circle">
                <a:extLst>
                  <a:ext uri="{FF2B5EF4-FFF2-40B4-BE49-F238E27FC236}">
                    <a16:creationId xmlns:a16="http://schemas.microsoft.com/office/drawing/2014/main" id="{7F2AF7E0-AE82-DF46-87FB-875BCBFAD2D6}"/>
                  </a:ext>
                </a:extLst>
              </p:cNvPr>
              <p:cNvSpPr/>
              <p:nvPr/>
            </p:nvSpPr>
            <p:spPr>
              <a:xfrm>
                <a:off x="143375" y="322861"/>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82" name="Circle">
                <a:extLst>
                  <a:ext uri="{FF2B5EF4-FFF2-40B4-BE49-F238E27FC236}">
                    <a16:creationId xmlns:a16="http://schemas.microsoft.com/office/drawing/2014/main" id="{6EF9DA0A-B327-E44C-89CE-FEFE88C5FE83}"/>
                  </a:ext>
                </a:extLst>
              </p:cNvPr>
              <p:cNvSpPr/>
              <p:nvPr/>
            </p:nvSpPr>
            <p:spPr>
              <a:xfrm>
                <a:off x="662306" y="322861"/>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83" name="Line">
                <a:extLst>
                  <a:ext uri="{FF2B5EF4-FFF2-40B4-BE49-F238E27FC236}">
                    <a16:creationId xmlns:a16="http://schemas.microsoft.com/office/drawing/2014/main" id="{D2F43902-383E-0543-BFBC-CB72E88AF2FD}"/>
                  </a:ext>
                </a:extLst>
              </p:cNvPr>
              <p:cNvSpPr/>
              <p:nvPr/>
            </p:nvSpPr>
            <p:spPr>
              <a:xfrm flipH="1">
                <a:off x="298464" y="180342"/>
                <a:ext cx="137505" cy="164108"/>
              </a:xfrm>
              <a:prstGeom prst="line">
                <a:avLst/>
              </a:prstGeom>
              <a:noFill/>
              <a:ln w="127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4" name="Line">
                <a:extLst>
                  <a:ext uri="{FF2B5EF4-FFF2-40B4-BE49-F238E27FC236}">
                    <a16:creationId xmlns:a16="http://schemas.microsoft.com/office/drawing/2014/main" id="{98C5E578-41B7-AA48-8475-2B665281055A}"/>
                  </a:ext>
                </a:extLst>
              </p:cNvPr>
              <p:cNvSpPr/>
              <p:nvPr/>
            </p:nvSpPr>
            <p:spPr>
              <a:xfrm>
                <a:off x="234180" y="523382"/>
                <a:ext cx="199113" cy="175617"/>
              </a:xfrm>
              <a:prstGeom prst="line">
                <a:avLst/>
              </a:prstGeom>
              <a:noFill/>
              <a:ln w="127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85" name="Circle">
                <a:extLst>
                  <a:ext uri="{FF2B5EF4-FFF2-40B4-BE49-F238E27FC236}">
                    <a16:creationId xmlns:a16="http://schemas.microsoft.com/office/drawing/2014/main" id="{248D1331-3118-514A-A316-60BFFAB115EE}"/>
                  </a:ext>
                </a:extLst>
              </p:cNvPr>
              <p:cNvSpPr/>
              <p:nvPr/>
            </p:nvSpPr>
            <p:spPr>
              <a:xfrm>
                <a:off x="405700" y="670417"/>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86" name="Connection Line">
                <a:extLst>
                  <a:ext uri="{FF2B5EF4-FFF2-40B4-BE49-F238E27FC236}">
                    <a16:creationId xmlns:a16="http://schemas.microsoft.com/office/drawing/2014/main" id="{4BEAA717-D0B7-BB44-B207-5AA6B0AB042B}"/>
                  </a:ext>
                </a:extLst>
              </p:cNvPr>
              <p:cNvSpPr/>
              <p:nvPr/>
            </p:nvSpPr>
            <p:spPr>
              <a:xfrm>
                <a:off x="-1" y="83918"/>
                <a:ext cx="410317" cy="697032"/>
              </a:xfrm>
              <a:custGeom>
                <a:avLst/>
                <a:gdLst/>
                <a:ahLst/>
                <a:cxnLst>
                  <a:cxn ang="0">
                    <a:pos x="wd2" y="hd2"/>
                  </a:cxn>
                  <a:cxn ang="5400000">
                    <a:pos x="wd2" y="hd2"/>
                  </a:cxn>
                  <a:cxn ang="10800000">
                    <a:pos x="wd2" y="hd2"/>
                  </a:cxn>
                  <a:cxn ang="16200000">
                    <a:pos x="wd2" y="hd2"/>
                  </a:cxn>
                </a:cxnLst>
                <a:rect l="0" t="0" r="r" b="b"/>
                <a:pathLst>
                  <a:path w="16200" h="21600" extrusionOk="0">
                    <a:moveTo>
                      <a:pt x="16006" y="21600"/>
                    </a:moveTo>
                    <a:cubicBezTo>
                      <a:pt x="-5400" y="14720"/>
                      <a:pt x="-5335" y="7520"/>
                      <a:pt x="16200" y="0"/>
                    </a:cubicBezTo>
                  </a:path>
                </a:pathLst>
              </a:custGeom>
              <a:noFill/>
              <a:ln w="12700" cap="flat">
                <a:solidFill>
                  <a:srgbClr val="000000"/>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grpSp>
        <p:grpSp>
          <p:nvGrpSpPr>
            <p:cNvPr id="64" name="Group">
              <a:extLst>
                <a:ext uri="{FF2B5EF4-FFF2-40B4-BE49-F238E27FC236}">
                  <a16:creationId xmlns:a16="http://schemas.microsoft.com/office/drawing/2014/main" id="{5762A9F9-4288-1E4D-811B-1B6B8630C261}"/>
                </a:ext>
              </a:extLst>
            </p:cNvPr>
            <p:cNvGrpSpPr/>
            <p:nvPr/>
          </p:nvGrpSpPr>
          <p:grpSpPr>
            <a:xfrm flipH="1">
              <a:off x="7379189" y="2190105"/>
              <a:ext cx="855174" cy="863284"/>
              <a:chOff x="0" y="0"/>
              <a:chExt cx="855172" cy="863283"/>
            </a:xfrm>
          </p:grpSpPr>
          <p:sp>
            <p:nvSpPr>
              <p:cNvPr id="73" name="Circle">
                <a:extLst>
                  <a:ext uri="{FF2B5EF4-FFF2-40B4-BE49-F238E27FC236}">
                    <a16:creationId xmlns:a16="http://schemas.microsoft.com/office/drawing/2014/main" id="{27229685-8EB2-DF4C-AFE8-FE7E4F702B83}"/>
                  </a:ext>
                </a:extLst>
              </p:cNvPr>
              <p:cNvSpPr/>
              <p:nvPr/>
            </p:nvSpPr>
            <p:spPr>
              <a:xfrm>
                <a:off x="405700" y="0"/>
                <a:ext cx="192867" cy="192866"/>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74" name="Circle">
                <a:extLst>
                  <a:ext uri="{FF2B5EF4-FFF2-40B4-BE49-F238E27FC236}">
                    <a16:creationId xmlns:a16="http://schemas.microsoft.com/office/drawing/2014/main" id="{4D86BFE7-3CA0-864D-BDA8-263F895BBC2D}"/>
                  </a:ext>
                </a:extLst>
              </p:cNvPr>
              <p:cNvSpPr/>
              <p:nvPr/>
            </p:nvSpPr>
            <p:spPr>
              <a:xfrm>
                <a:off x="143375" y="322861"/>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75" name="Circle">
                <a:extLst>
                  <a:ext uri="{FF2B5EF4-FFF2-40B4-BE49-F238E27FC236}">
                    <a16:creationId xmlns:a16="http://schemas.microsoft.com/office/drawing/2014/main" id="{92D99FDE-AD02-3148-A3F7-AF73C23C3700}"/>
                  </a:ext>
                </a:extLst>
              </p:cNvPr>
              <p:cNvSpPr/>
              <p:nvPr/>
            </p:nvSpPr>
            <p:spPr>
              <a:xfrm>
                <a:off x="662306" y="322861"/>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76" name="Line">
                <a:extLst>
                  <a:ext uri="{FF2B5EF4-FFF2-40B4-BE49-F238E27FC236}">
                    <a16:creationId xmlns:a16="http://schemas.microsoft.com/office/drawing/2014/main" id="{00694452-AA1D-F444-AF21-07FC6D76351C}"/>
                  </a:ext>
                </a:extLst>
              </p:cNvPr>
              <p:cNvSpPr/>
              <p:nvPr/>
            </p:nvSpPr>
            <p:spPr>
              <a:xfrm flipH="1">
                <a:off x="298464" y="180342"/>
                <a:ext cx="137505" cy="164108"/>
              </a:xfrm>
              <a:prstGeom prst="line">
                <a:avLst/>
              </a:prstGeom>
              <a:noFill/>
              <a:ln w="127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77" name="Line">
                <a:extLst>
                  <a:ext uri="{FF2B5EF4-FFF2-40B4-BE49-F238E27FC236}">
                    <a16:creationId xmlns:a16="http://schemas.microsoft.com/office/drawing/2014/main" id="{0B332F03-2658-574B-AC8F-D3F9D910E875}"/>
                  </a:ext>
                </a:extLst>
              </p:cNvPr>
              <p:cNvSpPr/>
              <p:nvPr/>
            </p:nvSpPr>
            <p:spPr>
              <a:xfrm>
                <a:off x="234180" y="523382"/>
                <a:ext cx="199113" cy="175617"/>
              </a:xfrm>
              <a:prstGeom prst="line">
                <a:avLst/>
              </a:prstGeom>
              <a:noFill/>
              <a:ln w="127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78" name="Circle">
                <a:extLst>
                  <a:ext uri="{FF2B5EF4-FFF2-40B4-BE49-F238E27FC236}">
                    <a16:creationId xmlns:a16="http://schemas.microsoft.com/office/drawing/2014/main" id="{991B5BCC-C3CA-D347-80A2-C506420C709E}"/>
                  </a:ext>
                </a:extLst>
              </p:cNvPr>
              <p:cNvSpPr/>
              <p:nvPr/>
            </p:nvSpPr>
            <p:spPr>
              <a:xfrm>
                <a:off x="405700" y="670417"/>
                <a:ext cx="192867"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79" name="Connection Line">
                <a:extLst>
                  <a:ext uri="{FF2B5EF4-FFF2-40B4-BE49-F238E27FC236}">
                    <a16:creationId xmlns:a16="http://schemas.microsoft.com/office/drawing/2014/main" id="{84AA8848-4985-B84D-8D2A-ED46F4276A3F}"/>
                  </a:ext>
                </a:extLst>
              </p:cNvPr>
              <p:cNvSpPr/>
              <p:nvPr/>
            </p:nvSpPr>
            <p:spPr>
              <a:xfrm>
                <a:off x="-1" y="83918"/>
                <a:ext cx="410317" cy="697032"/>
              </a:xfrm>
              <a:custGeom>
                <a:avLst/>
                <a:gdLst/>
                <a:ahLst/>
                <a:cxnLst>
                  <a:cxn ang="0">
                    <a:pos x="wd2" y="hd2"/>
                  </a:cxn>
                  <a:cxn ang="5400000">
                    <a:pos x="wd2" y="hd2"/>
                  </a:cxn>
                  <a:cxn ang="10800000">
                    <a:pos x="wd2" y="hd2"/>
                  </a:cxn>
                  <a:cxn ang="16200000">
                    <a:pos x="wd2" y="hd2"/>
                  </a:cxn>
                </a:cxnLst>
                <a:rect l="0" t="0" r="r" b="b"/>
                <a:pathLst>
                  <a:path w="16200" h="21600" extrusionOk="0">
                    <a:moveTo>
                      <a:pt x="16006" y="21600"/>
                    </a:moveTo>
                    <a:cubicBezTo>
                      <a:pt x="-5400" y="14720"/>
                      <a:pt x="-5335" y="7520"/>
                      <a:pt x="16200" y="0"/>
                    </a:cubicBezTo>
                  </a:path>
                </a:pathLst>
              </a:custGeom>
              <a:noFill/>
              <a:ln w="12700" cap="flat">
                <a:solidFill>
                  <a:srgbClr val="000000"/>
                </a:solidFill>
                <a:prstDash val="solid"/>
                <a:miter lim="400000"/>
                <a:tail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grpSp>
        <p:grpSp>
          <p:nvGrpSpPr>
            <p:cNvPr id="65" name="Group">
              <a:extLst>
                <a:ext uri="{FF2B5EF4-FFF2-40B4-BE49-F238E27FC236}">
                  <a16:creationId xmlns:a16="http://schemas.microsoft.com/office/drawing/2014/main" id="{0AF3360B-D7E0-EA42-B422-515D2F9DE58D}"/>
                </a:ext>
              </a:extLst>
            </p:cNvPr>
            <p:cNvGrpSpPr/>
            <p:nvPr/>
          </p:nvGrpSpPr>
          <p:grpSpPr>
            <a:xfrm>
              <a:off x="0" y="1040045"/>
              <a:ext cx="711797" cy="863284"/>
              <a:chOff x="0" y="0"/>
              <a:chExt cx="711796" cy="863283"/>
            </a:xfrm>
          </p:grpSpPr>
          <p:sp>
            <p:nvSpPr>
              <p:cNvPr id="66" name="Circle">
                <a:extLst>
                  <a:ext uri="{FF2B5EF4-FFF2-40B4-BE49-F238E27FC236}">
                    <a16:creationId xmlns:a16="http://schemas.microsoft.com/office/drawing/2014/main" id="{318C9C40-9B96-B34C-9418-75EA73A4DCB1}"/>
                  </a:ext>
                </a:extLst>
              </p:cNvPr>
              <p:cNvSpPr/>
              <p:nvPr/>
            </p:nvSpPr>
            <p:spPr>
              <a:xfrm>
                <a:off x="262325" y="0"/>
                <a:ext cx="192866" cy="192866"/>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67" name="Circle">
                <a:extLst>
                  <a:ext uri="{FF2B5EF4-FFF2-40B4-BE49-F238E27FC236}">
                    <a16:creationId xmlns:a16="http://schemas.microsoft.com/office/drawing/2014/main" id="{40015C77-2F39-9546-B126-D2F749088C96}"/>
                  </a:ext>
                </a:extLst>
              </p:cNvPr>
              <p:cNvSpPr/>
              <p:nvPr/>
            </p:nvSpPr>
            <p:spPr>
              <a:xfrm>
                <a:off x="0" y="322861"/>
                <a:ext cx="192866"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68" name="Circle">
                <a:extLst>
                  <a:ext uri="{FF2B5EF4-FFF2-40B4-BE49-F238E27FC236}">
                    <a16:creationId xmlns:a16="http://schemas.microsoft.com/office/drawing/2014/main" id="{7F249B7D-F1F6-F149-A99E-6B16C56F767D}"/>
                  </a:ext>
                </a:extLst>
              </p:cNvPr>
              <p:cNvSpPr/>
              <p:nvPr/>
            </p:nvSpPr>
            <p:spPr>
              <a:xfrm>
                <a:off x="518931" y="322861"/>
                <a:ext cx="192866"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69" name="Line">
                <a:extLst>
                  <a:ext uri="{FF2B5EF4-FFF2-40B4-BE49-F238E27FC236}">
                    <a16:creationId xmlns:a16="http://schemas.microsoft.com/office/drawing/2014/main" id="{6C544DBE-F6D4-1C45-825D-BBDB16DF5D19}"/>
                  </a:ext>
                </a:extLst>
              </p:cNvPr>
              <p:cNvSpPr/>
              <p:nvPr/>
            </p:nvSpPr>
            <p:spPr>
              <a:xfrm flipH="1">
                <a:off x="155088" y="180342"/>
                <a:ext cx="137506" cy="164108"/>
              </a:xfrm>
              <a:prstGeom prst="line">
                <a:avLst/>
              </a:prstGeom>
              <a:noFill/>
              <a:ln w="127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70" name="Line">
                <a:extLst>
                  <a:ext uri="{FF2B5EF4-FFF2-40B4-BE49-F238E27FC236}">
                    <a16:creationId xmlns:a16="http://schemas.microsoft.com/office/drawing/2014/main" id="{80E94AC7-B8F6-D945-A713-71F013C989F3}"/>
                  </a:ext>
                </a:extLst>
              </p:cNvPr>
              <p:cNvSpPr/>
              <p:nvPr/>
            </p:nvSpPr>
            <p:spPr>
              <a:xfrm>
                <a:off x="90804" y="523382"/>
                <a:ext cx="199113" cy="175617"/>
              </a:xfrm>
              <a:prstGeom prst="line">
                <a:avLst/>
              </a:prstGeom>
              <a:noFill/>
              <a:ln w="12700" cap="flat">
                <a:solidFill>
                  <a:srgbClr val="000000"/>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71" name="Circle">
                <a:extLst>
                  <a:ext uri="{FF2B5EF4-FFF2-40B4-BE49-F238E27FC236}">
                    <a16:creationId xmlns:a16="http://schemas.microsoft.com/office/drawing/2014/main" id="{2F25778D-C5D1-7044-896A-6D25C8183836}"/>
                  </a:ext>
                </a:extLst>
              </p:cNvPr>
              <p:cNvSpPr/>
              <p:nvPr/>
            </p:nvSpPr>
            <p:spPr>
              <a:xfrm>
                <a:off x="262325" y="670417"/>
                <a:ext cx="192866" cy="192867"/>
              </a:xfrm>
              <a:prstGeom prst="ellipse">
                <a:avLst/>
              </a:prstGeom>
              <a:noFill/>
              <a:ln w="12700" cap="flat">
                <a:solidFill>
                  <a:srgbClr val="000000"/>
                </a:solidFill>
                <a:prstDash val="solid"/>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72" name="Connection Line">
                <a:extLst>
                  <a:ext uri="{FF2B5EF4-FFF2-40B4-BE49-F238E27FC236}">
                    <a16:creationId xmlns:a16="http://schemas.microsoft.com/office/drawing/2014/main" id="{B257ABC2-F533-334C-8880-0BBF4002ADFD}"/>
                  </a:ext>
                </a:extLst>
              </p:cNvPr>
              <p:cNvSpPr/>
              <p:nvPr/>
            </p:nvSpPr>
            <p:spPr>
              <a:xfrm>
                <a:off x="30896" y="496821"/>
                <a:ext cx="231125" cy="284129"/>
              </a:xfrm>
              <a:custGeom>
                <a:avLst/>
                <a:gdLst/>
                <a:ahLst/>
                <a:cxnLst>
                  <a:cxn ang="0">
                    <a:pos x="wd2" y="hd2"/>
                  </a:cxn>
                  <a:cxn ang="5400000">
                    <a:pos x="wd2" y="hd2"/>
                  </a:cxn>
                  <a:cxn ang="10800000">
                    <a:pos x="wd2" y="hd2"/>
                  </a:cxn>
                  <a:cxn ang="16200000">
                    <a:pos x="wd2" y="hd2"/>
                  </a:cxn>
                </a:cxnLst>
                <a:rect l="0" t="0" r="r" b="b"/>
                <a:pathLst>
                  <a:path w="19163" h="21600" extrusionOk="0">
                    <a:moveTo>
                      <a:pt x="19163" y="21600"/>
                    </a:moveTo>
                    <a:cubicBezTo>
                      <a:pt x="3659" y="20721"/>
                      <a:pt x="-2437" y="13521"/>
                      <a:pt x="875" y="0"/>
                    </a:cubicBezTo>
                  </a:path>
                </a:pathLst>
              </a:custGeom>
              <a:noFill/>
              <a:ln w="12700" cap="flat">
                <a:solidFill>
                  <a:srgbClr val="000000"/>
                </a:solidFill>
                <a:prstDash val="solid"/>
                <a:miter lim="400000"/>
                <a:tail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grpSp>
      </p:grpSp>
      <p:sp>
        <p:nvSpPr>
          <p:cNvPr id="4" name="Slide Number Placeholder 3">
            <a:extLst>
              <a:ext uri="{FF2B5EF4-FFF2-40B4-BE49-F238E27FC236}">
                <a16:creationId xmlns:a16="http://schemas.microsoft.com/office/drawing/2014/main" id="{021A7292-2890-9116-E6F9-6F0B0BCFA878}"/>
              </a:ext>
            </a:extLst>
          </p:cNvPr>
          <p:cNvSpPr>
            <a:spLocks noGrp="1"/>
          </p:cNvSpPr>
          <p:nvPr>
            <p:ph type="sldNum" sz="quarter" idx="12"/>
          </p:nvPr>
        </p:nvSpPr>
        <p:spPr/>
        <p:txBody>
          <a:bodyPr/>
          <a:lstStyle/>
          <a:p>
            <a:fld id="{C4525E55-99CE-D54F-9679-4F00051112D4}" type="slidenum">
              <a:rPr lang="en-US" smtClean="0"/>
              <a:t>5</a:t>
            </a:fld>
            <a:endParaRPr lang="en-US"/>
          </a:p>
        </p:txBody>
      </p:sp>
      <p:sp>
        <p:nvSpPr>
          <p:cNvPr id="101" name="Rounded Rectangular Callout 100">
            <a:extLst>
              <a:ext uri="{FF2B5EF4-FFF2-40B4-BE49-F238E27FC236}">
                <a16:creationId xmlns:a16="http://schemas.microsoft.com/office/drawing/2014/main" id="{75972A1D-4F2E-D368-3834-8D6D7304148B}"/>
              </a:ext>
            </a:extLst>
          </p:cNvPr>
          <p:cNvSpPr/>
          <p:nvPr/>
        </p:nvSpPr>
        <p:spPr>
          <a:xfrm>
            <a:off x="3669583" y="4964273"/>
            <a:ext cx="2554236" cy="1463510"/>
          </a:xfrm>
          <a:prstGeom prst="wedgeRoundRectCallout">
            <a:avLst>
              <a:gd name="adj1" fmla="val -107821"/>
              <a:gd name="adj2" fmla="val -110172"/>
              <a:gd name="adj3" fmla="val 1666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Gill Sans" panose="020B0502020104020203" pitchFamily="34" charset="-79"/>
                <a:cs typeface="Gill Sans" panose="020B0502020104020203" pitchFamily="34" charset="-79"/>
              </a:rPr>
              <a:t>Used by LCMs to define </a:t>
            </a:r>
            <a:r>
              <a:rPr lang="en-US" b="1" dirty="0">
                <a:solidFill>
                  <a:schemeClr val="tx1"/>
                </a:solidFill>
                <a:latin typeface="Gill Sans" panose="020B0502020104020203" pitchFamily="34" charset="-79"/>
                <a:cs typeface="Gill Sans" panose="020B0502020104020203" pitchFamily="34" charset="-79"/>
              </a:rPr>
              <a:t>software-visible execution behaviors</a:t>
            </a:r>
            <a:r>
              <a:rPr lang="en-US" dirty="0">
                <a:solidFill>
                  <a:schemeClr val="tx1"/>
                </a:solidFill>
                <a:latin typeface="Gill Sans" panose="020B0502020104020203" pitchFamily="34" charset="-79"/>
                <a:cs typeface="Gill Sans" panose="020B0502020104020203" pitchFamily="34" charset="-79"/>
              </a:rPr>
              <a:t> of a program</a:t>
            </a:r>
          </a:p>
        </p:txBody>
      </p:sp>
    </p:spTree>
    <p:custDataLst>
      <p:tags r:id="rId1"/>
    </p:custDataLst>
    <p:extLst>
      <p:ext uri="{BB962C8B-B14F-4D97-AF65-F5344CB8AC3E}">
        <p14:creationId xmlns:p14="http://schemas.microsoft.com/office/powerpoint/2010/main" val="372189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10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EFFF-780D-6743-88B3-BC95DCC15671}"/>
              </a:ext>
            </a:extLst>
          </p:cNvPr>
          <p:cNvSpPr>
            <a:spLocks noGrp="1"/>
          </p:cNvSpPr>
          <p:nvPr>
            <p:ph type="title"/>
          </p:nvPr>
        </p:nvSpPr>
        <p:spPr/>
        <p:txBody>
          <a:bodyPr>
            <a:noAutofit/>
          </a:bodyPr>
          <a:lstStyle/>
          <a:p>
            <a:r>
              <a:rPr lang="en-US" sz="3200"/>
              <a:t>Modeling program executions axiomatically with control- and data-flow </a:t>
            </a:r>
            <a:r>
              <a:rPr lang="en-US" sz="3200" i="1"/>
              <a:t>happens-before</a:t>
            </a:r>
            <a:r>
              <a:rPr lang="en-US" sz="3200"/>
              <a:t> relations</a:t>
            </a:r>
          </a:p>
        </p:txBody>
      </p:sp>
      <p:grpSp>
        <p:nvGrpSpPr>
          <p:cNvPr id="4" name="Group">
            <a:extLst>
              <a:ext uri="{FF2B5EF4-FFF2-40B4-BE49-F238E27FC236}">
                <a16:creationId xmlns:a16="http://schemas.microsoft.com/office/drawing/2014/main" id="{2D843DDC-1176-4E46-9709-5C1AB0674221}"/>
              </a:ext>
            </a:extLst>
          </p:cNvPr>
          <p:cNvGrpSpPr/>
          <p:nvPr/>
        </p:nvGrpSpPr>
        <p:grpSpPr>
          <a:xfrm>
            <a:off x="824515" y="2034406"/>
            <a:ext cx="1965282" cy="850228"/>
            <a:chOff x="397325" y="-4724"/>
            <a:chExt cx="3930563" cy="1700453"/>
          </a:xfrm>
        </p:grpSpPr>
        <p:sp>
          <p:nvSpPr>
            <p:cNvPr id="5" name="control-flow">
              <a:extLst>
                <a:ext uri="{FF2B5EF4-FFF2-40B4-BE49-F238E27FC236}">
                  <a16:creationId xmlns:a16="http://schemas.microsoft.com/office/drawing/2014/main" id="{92BD1AB7-A16F-CA4B-A2A8-37524C153460}"/>
                </a:ext>
              </a:extLst>
            </p:cNvPr>
            <p:cNvSpPr txBox="1"/>
            <p:nvPr/>
          </p:nvSpPr>
          <p:spPr>
            <a:xfrm>
              <a:off x="733577" y="-4724"/>
              <a:ext cx="3039293" cy="65658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3600"/>
              </a:lvl1pPr>
            </a:lstStyle>
            <a:p>
              <a:pPr algn="ctr" defTabSz="412750" hangingPunct="0"/>
              <a:r>
                <a:rPr sz="1800" b="1" kern="0">
                  <a:solidFill>
                    <a:srgbClr val="000000"/>
                  </a:solidFill>
                  <a:latin typeface="Gill Sans" panose="020B0502020104020203" pitchFamily="34" charset="-79"/>
                  <a:ea typeface="Helvetica Neue"/>
                  <a:cs typeface="Gill Sans" panose="020B0502020104020203" pitchFamily="34" charset="-79"/>
                  <a:sym typeface="Helvetica Neue"/>
                </a:rPr>
                <a:t>control-flow</a:t>
              </a:r>
            </a:p>
          </p:txBody>
        </p:sp>
        <p:sp>
          <p:nvSpPr>
            <p:cNvPr id="6" name="Decides the execution path">
              <a:extLst>
                <a:ext uri="{FF2B5EF4-FFF2-40B4-BE49-F238E27FC236}">
                  <a16:creationId xmlns:a16="http://schemas.microsoft.com/office/drawing/2014/main" id="{94C7213A-A739-A74B-B2DF-2FAAE38B6F3B}"/>
                </a:ext>
              </a:extLst>
            </p:cNvPr>
            <p:cNvSpPr txBox="1"/>
            <p:nvPr/>
          </p:nvSpPr>
          <p:spPr>
            <a:xfrm>
              <a:off x="397325" y="1131472"/>
              <a:ext cx="3930563" cy="56425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vl1pPr>
            </a:lstStyle>
            <a:p>
              <a:pPr algn="ctr" defTabSz="412750" hangingPunct="0"/>
              <a:r>
                <a:rPr lang="en-US" sz="1500" i="1" kern="0">
                  <a:solidFill>
                    <a:srgbClr val="000000"/>
                  </a:solidFill>
                  <a:latin typeface="Gill Sans" panose="020B0502020104020203" pitchFamily="34" charset="-79"/>
                  <a:ea typeface="Helvetica Neue"/>
                  <a:cs typeface="Gill Sans" panose="020B0502020104020203" pitchFamily="34" charset="-79"/>
                  <a:sym typeface="Helvetica Neue"/>
                </a:rPr>
                <a:t>Encodes branch outcomes.</a:t>
              </a:r>
              <a:endParaRPr sz="1500" i="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7" name="po">
              <a:extLst>
                <a:ext uri="{FF2B5EF4-FFF2-40B4-BE49-F238E27FC236}">
                  <a16:creationId xmlns:a16="http://schemas.microsoft.com/office/drawing/2014/main" id="{FB031C04-E642-5242-A254-88A5C9BE52BF}"/>
                </a:ext>
              </a:extLst>
            </p:cNvPr>
            <p:cNvSpPr txBox="1"/>
            <p:nvPr/>
          </p:nvSpPr>
          <p:spPr>
            <a:xfrm>
              <a:off x="1955063" y="541635"/>
              <a:ext cx="596320" cy="59503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pPr algn="ctr" defTabSz="412750" hangingPunct="0"/>
              <a:r>
                <a:rPr sz="1600" b="1" kern="0">
                  <a:solidFill>
                    <a:schemeClr val="accent3"/>
                  </a:solidFill>
                  <a:latin typeface="Menlo" panose="020B0609030804020204" pitchFamily="49" charset="0"/>
                  <a:ea typeface="Menlo" panose="020B0609030804020204" pitchFamily="49" charset="0"/>
                  <a:cs typeface="Menlo" panose="020B0609030804020204" pitchFamily="49" charset="0"/>
                </a:rPr>
                <a:t>po</a:t>
              </a:r>
              <a:endParaRPr sz="1250" b="1" kern="0">
                <a:solidFill>
                  <a:schemeClr val="accent3"/>
                </a:solidFill>
                <a:latin typeface="Menlo" panose="020B0609030804020204" pitchFamily="49" charset="0"/>
                <a:ea typeface="Menlo" panose="020B0609030804020204" pitchFamily="49" charset="0"/>
                <a:cs typeface="Menlo" panose="020B0609030804020204" pitchFamily="49" charset="0"/>
              </a:endParaRPr>
            </a:p>
          </p:txBody>
        </p:sp>
      </p:grpSp>
      <p:grpSp>
        <p:nvGrpSpPr>
          <p:cNvPr id="16" name="Group">
            <a:extLst>
              <a:ext uri="{FF2B5EF4-FFF2-40B4-BE49-F238E27FC236}">
                <a16:creationId xmlns:a16="http://schemas.microsoft.com/office/drawing/2014/main" id="{367F7943-AF8B-A24E-8C60-71EC0119D217}"/>
              </a:ext>
            </a:extLst>
          </p:cNvPr>
          <p:cNvGrpSpPr/>
          <p:nvPr/>
        </p:nvGrpSpPr>
        <p:grpSpPr>
          <a:xfrm>
            <a:off x="5572267" y="1648181"/>
            <a:ext cx="5499708" cy="1361647"/>
            <a:chOff x="0" y="-9079"/>
            <a:chExt cx="10999415" cy="2723293"/>
          </a:xfrm>
        </p:grpSpPr>
        <p:grpSp>
          <p:nvGrpSpPr>
            <p:cNvPr id="17" name="Group">
              <a:extLst>
                <a:ext uri="{FF2B5EF4-FFF2-40B4-BE49-F238E27FC236}">
                  <a16:creationId xmlns:a16="http://schemas.microsoft.com/office/drawing/2014/main" id="{C2383C21-A45C-6F4D-B9E1-2F2251594C59}"/>
                </a:ext>
              </a:extLst>
            </p:cNvPr>
            <p:cNvGrpSpPr/>
            <p:nvPr/>
          </p:nvGrpSpPr>
          <p:grpSpPr>
            <a:xfrm>
              <a:off x="0" y="905028"/>
              <a:ext cx="4234976" cy="1809186"/>
              <a:chOff x="0" y="3622"/>
              <a:chExt cx="4234975" cy="1809185"/>
            </a:xfrm>
          </p:grpSpPr>
          <p:sp>
            <p:nvSpPr>
              <p:cNvPr id="25" name="BR cc, L1, L2">
                <a:extLst>
                  <a:ext uri="{FF2B5EF4-FFF2-40B4-BE49-F238E27FC236}">
                    <a16:creationId xmlns:a16="http://schemas.microsoft.com/office/drawing/2014/main" id="{A7781087-06E1-7541-A037-591ACD67E5CF}"/>
                  </a:ext>
                </a:extLst>
              </p:cNvPr>
              <p:cNvSpPr txBox="1"/>
              <p:nvPr/>
            </p:nvSpPr>
            <p:spPr>
              <a:xfrm>
                <a:off x="732602" y="3622"/>
                <a:ext cx="3502373" cy="564258"/>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BR cc, L1, L2</a:t>
                </a:r>
              </a:p>
            </p:txBody>
          </p:sp>
          <p:sp>
            <p:nvSpPr>
              <p:cNvPr id="26" name="L1">
                <a:extLst>
                  <a:ext uri="{FF2B5EF4-FFF2-40B4-BE49-F238E27FC236}">
                    <a16:creationId xmlns:a16="http://schemas.microsoft.com/office/drawing/2014/main" id="{2E8EE32A-8DBC-024C-9CC4-0D6B7630CA62}"/>
                  </a:ext>
                </a:extLst>
              </p:cNvPr>
              <p:cNvSpPr txBox="1"/>
              <p:nvPr/>
            </p:nvSpPr>
            <p:spPr>
              <a:xfrm>
                <a:off x="0" y="1248549"/>
                <a:ext cx="2153333" cy="564258"/>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L1</a:t>
                </a:r>
              </a:p>
            </p:txBody>
          </p:sp>
          <p:sp>
            <p:nvSpPr>
              <p:cNvPr id="27" name="Line">
                <a:extLst>
                  <a:ext uri="{FF2B5EF4-FFF2-40B4-BE49-F238E27FC236}">
                    <a16:creationId xmlns:a16="http://schemas.microsoft.com/office/drawing/2014/main" id="{023E2458-FB74-EA44-AC11-9B56BEC305B3}"/>
                  </a:ext>
                </a:extLst>
              </p:cNvPr>
              <p:cNvSpPr/>
              <p:nvPr/>
            </p:nvSpPr>
            <p:spPr>
              <a:xfrm flipH="1">
                <a:off x="1336551" y="620022"/>
                <a:ext cx="963611" cy="603294"/>
              </a:xfrm>
              <a:prstGeom prst="line">
                <a:avLst/>
              </a:prstGeom>
              <a:noFill/>
              <a:ln w="508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8" name="po">
                <a:extLst>
                  <a:ext uri="{FF2B5EF4-FFF2-40B4-BE49-F238E27FC236}">
                    <a16:creationId xmlns:a16="http://schemas.microsoft.com/office/drawing/2014/main" id="{E3159F1E-D660-3A49-BC8F-91C1B8471F83}"/>
                  </a:ext>
                </a:extLst>
              </p:cNvPr>
              <p:cNvSpPr txBox="1"/>
              <p:nvPr/>
            </p:nvSpPr>
            <p:spPr>
              <a:xfrm>
                <a:off x="957248" y="488170"/>
                <a:ext cx="596320" cy="595034"/>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pPr algn="ctr" defTabSz="412750" hangingPunct="0"/>
                <a:r>
                  <a:rPr sz="1600" kern="0">
                    <a:solidFill>
                      <a:schemeClr val="accent3"/>
                    </a:solidFill>
                  </a:rPr>
                  <a:t>po</a:t>
                </a:r>
              </a:p>
            </p:txBody>
          </p:sp>
        </p:grpSp>
        <p:grpSp>
          <p:nvGrpSpPr>
            <p:cNvPr id="18" name="Group">
              <a:extLst>
                <a:ext uri="{FF2B5EF4-FFF2-40B4-BE49-F238E27FC236}">
                  <a16:creationId xmlns:a16="http://schemas.microsoft.com/office/drawing/2014/main" id="{B6095DC9-3C41-3844-8A8A-FDCF014BCC04}"/>
                </a:ext>
              </a:extLst>
            </p:cNvPr>
            <p:cNvGrpSpPr/>
            <p:nvPr/>
          </p:nvGrpSpPr>
          <p:grpSpPr>
            <a:xfrm>
              <a:off x="7140173" y="882636"/>
              <a:ext cx="3859242" cy="1809188"/>
              <a:chOff x="597256" y="3622"/>
              <a:chExt cx="3859240" cy="1809186"/>
            </a:xfrm>
          </p:grpSpPr>
          <p:sp>
            <p:nvSpPr>
              <p:cNvPr id="20" name="L2">
                <a:extLst>
                  <a:ext uri="{FF2B5EF4-FFF2-40B4-BE49-F238E27FC236}">
                    <a16:creationId xmlns:a16="http://schemas.microsoft.com/office/drawing/2014/main" id="{47EC9338-389F-6147-B65D-ECE7E8BADE40}"/>
                  </a:ext>
                </a:extLst>
              </p:cNvPr>
              <p:cNvSpPr txBox="1"/>
              <p:nvPr/>
            </p:nvSpPr>
            <p:spPr>
              <a:xfrm>
                <a:off x="2303163" y="1248551"/>
                <a:ext cx="2153333" cy="56425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L2</a:t>
                </a:r>
              </a:p>
            </p:txBody>
          </p:sp>
          <p:sp>
            <p:nvSpPr>
              <p:cNvPr id="21" name="Line">
                <a:extLst>
                  <a:ext uri="{FF2B5EF4-FFF2-40B4-BE49-F238E27FC236}">
                    <a16:creationId xmlns:a16="http://schemas.microsoft.com/office/drawing/2014/main" id="{FA380ED9-702B-6B49-883E-E63C1CDFF262}"/>
                  </a:ext>
                </a:extLst>
              </p:cNvPr>
              <p:cNvSpPr/>
              <p:nvPr/>
            </p:nvSpPr>
            <p:spPr>
              <a:xfrm>
                <a:off x="2280989" y="597742"/>
                <a:ext cx="1060870" cy="615873"/>
              </a:xfrm>
              <a:prstGeom prst="line">
                <a:avLst/>
              </a:prstGeom>
              <a:noFill/>
              <a:ln w="508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22" name="po">
                <a:extLst>
                  <a:ext uri="{FF2B5EF4-FFF2-40B4-BE49-F238E27FC236}">
                    <a16:creationId xmlns:a16="http://schemas.microsoft.com/office/drawing/2014/main" id="{A632E811-FE53-4243-B75C-74F3A8079933}"/>
                  </a:ext>
                </a:extLst>
              </p:cNvPr>
              <p:cNvSpPr txBox="1"/>
              <p:nvPr/>
            </p:nvSpPr>
            <p:spPr>
              <a:xfrm>
                <a:off x="3142269" y="454604"/>
                <a:ext cx="596320" cy="59503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pPr algn="ctr" defTabSz="412750" hangingPunct="0"/>
                <a:r>
                  <a:rPr sz="1600" kern="0">
                    <a:solidFill>
                      <a:schemeClr val="accent3"/>
                    </a:solidFill>
                  </a:rPr>
                  <a:t>po</a:t>
                </a:r>
              </a:p>
            </p:txBody>
          </p:sp>
          <p:sp>
            <p:nvSpPr>
              <p:cNvPr id="23" name="BR cc, L1, L2">
                <a:extLst>
                  <a:ext uri="{FF2B5EF4-FFF2-40B4-BE49-F238E27FC236}">
                    <a16:creationId xmlns:a16="http://schemas.microsoft.com/office/drawing/2014/main" id="{906509CE-3FC2-3547-BB61-0EBAA6C7C961}"/>
                  </a:ext>
                </a:extLst>
              </p:cNvPr>
              <p:cNvSpPr txBox="1"/>
              <p:nvPr/>
            </p:nvSpPr>
            <p:spPr>
              <a:xfrm>
                <a:off x="597256" y="3622"/>
                <a:ext cx="3502372" cy="56425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BR cc, L1, L2</a:t>
                </a:r>
              </a:p>
            </p:txBody>
          </p:sp>
        </p:grpSp>
        <p:sp>
          <p:nvSpPr>
            <p:cNvPr id="19" name="if (cc) L1 else L2">
              <a:extLst>
                <a:ext uri="{FF2B5EF4-FFF2-40B4-BE49-F238E27FC236}">
                  <a16:creationId xmlns:a16="http://schemas.microsoft.com/office/drawing/2014/main" id="{68385E60-C291-5D43-9E2B-5E0390FBACE9}"/>
                </a:ext>
              </a:extLst>
            </p:cNvPr>
            <p:cNvSpPr txBox="1"/>
            <p:nvPr/>
          </p:nvSpPr>
          <p:spPr>
            <a:xfrm>
              <a:off x="4329146" y="-9079"/>
              <a:ext cx="2654572" cy="564258"/>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a:latin typeface="Menlo Regular"/>
                  <a:ea typeface="Menlo Regular"/>
                  <a:cs typeface="Menlo Regular"/>
                  <a:sym typeface="Menlo Regular"/>
                </a:defRPr>
              </a:lvl1pPr>
            </a:lstStyle>
            <a:p>
              <a:pPr algn="ctr" defTabSz="412750" hangingPunct="0"/>
              <a:r>
                <a:rPr sz="1500" kern="0">
                  <a:solidFill>
                    <a:srgbClr val="000000"/>
                  </a:solidFill>
                  <a:latin typeface="Gill Sans" panose="020B0502020104020203" pitchFamily="34" charset="-79"/>
                  <a:cs typeface="Gill Sans" panose="020B0502020104020203" pitchFamily="34" charset="-79"/>
                </a:rPr>
                <a:t>if (cc) L1 else L2</a:t>
              </a:r>
            </a:p>
          </p:txBody>
        </p:sp>
      </p:grpSp>
      <p:sp>
        <p:nvSpPr>
          <p:cNvPr id="34" name="ST [x], 0">
            <a:extLst>
              <a:ext uri="{FF2B5EF4-FFF2-40B4-BE49-F238E27FC236}">
                <a16:creationId xmlns:a16="http://schemas.microsoft.com/office/drawing/2014/main" id="{33AC35F4-0F7B-0148-A3C3-185DD2ECA218}"/>
              </a:ext>
            </a:extLst>
          </p:cNvPr>
          <p:cNvSpPr/>
          <p:nvPr/>
        </p:nvSpPr>
        <p:spPr>
          <a:xfrm>
            <a:off x="1076957" y="4997884"/>
            <a:ext cx="1263780" cy="28212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bg1">
              <a:lumMod val="95000"/>
            </a:schemeClr>
          </a:solidFill>
          <a:ln w="25400" cap="flat">
            <a:no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ST [x], 0</a:t>
            </a:r>
          </a:p>
        </p:txBody>
      </p:sp>
      <p:sp>
        <p:nvSpPr>
          <p:cNvPr id="35" name="LD r1, [x]">
            <a:extLst>
              <a:ext uri="{FF2B5EF4-FFF2-40B4-BE49-F238E27FC236}">
                <a16:creationId xmlns:a16="http://schemas.microsoft.com/office/drawing/2014/main" id="{1089705B-2A0B-8846-80FA-2E11FD44C8AC}"/>
              </a:ext>
            </a:extLst>
          </p:cNvPr>
          <p:cNvSpPr/>
          <p:nvPr/>
        </p:nvSpPr>
        <p:spPr>
          <a:xfrm>
            <a:off x="1076957" y="5639992"/>
            <a:ext cx="1263780" cy="28212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LD r1, [x]</a:t>
            </a:r>
          </a:p>
        </p:txBody>
      </p:sp>
      <p:sp>
        <p:nvSpPr>
          <p:cNvPr id="37" name="Connection Line">
            <a:extLst>
              <a:ext uri="{FF2B5EF4-FFF2-40B4-BE49-F238E27FC236}">
                <a16:creationId xmlns:a16="http://schemas.microsoft.com/office/drawing/2014/main" id="{59E3325F-C9C3-4B40-9FBA-C5B8591FEED8}"/>
              </a:ext>
            </a:extLst>
          </p:cNvPr>
          <p:cNvSpPr/>
          <p:nvPr/>
        </p:nvSpPr>
        <p:spPr>
          <a:xfrm>
            <a:off x="766476" y="5144992"/>
            <a:ext cx="269992" cy="628676"/>
          </a:xfrm>
          <a:custGeom>
            <a:avLst/>
            <a:gdLst/>
            <a:ahLst/>
            <a:cxnLst>
              <a:cxn ang="0">
                <a:pos x="wd2" y="hd2"/>
              </a:cxn>
              <a:cxn ang="5400000">
                <a:pos x="wd2" y="hd2"/>
              </a:cxn>
              <a:cxn ang="10800000">
                <a:pos x="wd2" y="hd2"/>
              </a:cxn>
              <a:cxn ang="16200000">
                <a:pos x="wd2" y="hd2"/>
              </a:cxn>
            </a:cxnLst>
            <a:rect l="0" t="0" r="r" b="b"/>
            <a:pathLst>
              <a:path w="16200" h="21600" extrusionOk="0">
                <a:moveTo>
                  <a:pt x="16130" y="21600"/>
                </a:moveTo>
                <a:cubicBezTo>
                  <a:pt x="-5400" y="14377"/>
                  <a:pt x="-5377" y="7177"/>
                  <a:pt x="16200" y="0"/>
                </a:cubicBezTo>
              </a:path>
            </a:pathLst>
          </a:custGeom>
          <a:noFill/>
          <a:ln w="50800" cap="flat">
            <a:solidFill>
              <a:schemeClr val="accent6"/>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38" name="...">
            <a:extLst>
              <a:ext uri="{FF2B5EF4-FFF2-40B4-BE49-F238E27FC236}">
                <a16:creationId xmlns:a16="http://schemas.microsoft.com/office/drawing/2014/main" id="{9BB35CE7-1DCC-D543-866A-18B3CB08DBF8}"/>
              </a:ext>
            </a:extLst>
          </p:cNvPr>
          <p:cNvSpPr/>
          <p:nvPr/>
        </p:nvSpPr>
        <p:spPr>
          <a:xfrm>
            <a:off x="1673007" y="5403917"/>
            <a:ext cx="635001" cy="635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a:t>
            </a:r>
          </a:p>
        </p:txBody>
      </p:sp>
      <p:sp>
        <p:nvSpPr>
          <p:cNvPr id="41" name="... = A[x]">
            <a:extLst>
              <a:ext uri="{FF2B5EF4-FFF2-40B4-BE49-F238E27FC236}">
                <a16:creationId xmlns:a16="http://schemas.microsoft.com/office/drawing/2014/main" id="{03350694-1FF7-8F45-857F-E193EB0B0AF1}"/>
              </a:ext>
            </a:extLst>
          </p:cNvPr>
          <p:cNvSpPr/>
          <p:nvPr/>
        </p:nvSpPr>
        <p:spPr>
          <a:xfrm>
            <a:off x="8976112" y="4525388"/>
            <a:ext cx="635001" cy="635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a:latin typeface="Menlo Regular"/>
                <a:ea typeface="Menlo Regular"/>
                <a:cs typeface="Menlo Regular"/>
                <a:sym typeface="Menlo Regular"/>
              </a:defRPr>
            </a:lvl1pPr>
          </a:lstStyle>
          <a:p>
            <a:pPr algn="ctr" defTabSz="412750" hangingPunct="0"/>
            <a:r>
              <a:rPr b="1" kern="0">
                <a:solidFill>
                  <a:srgbClr val="000000"/>
                </a:solidFill>
              </a:rPr>
              <a:t>... = A[x]</a:t>
            </a:r>
          </a:p>
        </p:txBody>
      </p:sp>
      <p:grpSp>
        <p:nvGrpSpPr>
          <p:cNvPr id="42" name="Group">
            <a:extLst>
              <a:ext uri="{FF2B5EF4-FFF2-40B4-BE49-F238E27FC236}">
                <a16:creationId xmlns:a16="http://schemas.microsoft.com/office/drawing/2014/main" id="{BC6E5EA8-F971-2142-88B4-CA4F7BACD840}"/>
              </a:ext>
            </a:extLst>
          </p:cNvPr>
          <p:cNvGrpSpPr/>
          <p:nvPr/>
        </p:nvGrpSpPr>
        <p:grpSpPr>
          <a:xfrm>
            <a:off x="7712600" y="4830607"/>
            <a:ext cx="2508775" cy="1057050"/>
            <a:chOff x="932497" y="3621"/>
            <a:chExt cx="5017549" cy="2114100"/>
          </a:xfrm>
        </p:grpSpPr>
        <p:sp>
          <p:nvSpPr>
            <p:cNvPr id="43" name="LD r1, [x]">
              <a:extLst>
                <a:ext uri="{FF2B5EF4-FFF2-40B4-BE49-F238E27FC236}">
                  <a16:creationId xmlns:a16="http://schemas.microsoft.com/office/drawing/2014/main" id="{F5CDDA6E-318F-D64C-81E9-05B4BB8E89FB}"/>
                </a:ext>
              </a:extLst>
            </p:cNvPr>
            <p:cNvSpPr/>
            <p:nvPr/>
          </p:nvSpPr>
          <p:spPr>
            <a:xfrm>
              <a:off x="1566706" y="3621"/>
              <a:ext cx="3690255" cy="56425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p>
              <a:pPr defTabSz="412750" hangingPunct="0">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LD </a:t>
              </a:r>
              <a:r>
                <a:rPr sz="1500" b="1" u="sng" kern="0">
                  <a:solidFill>
                    <a:srgbClr val="000000"/>
                  </a:solidFill>
                  <a:latin typeface="Menlo Regular"/>
                  <a:ea typeface="Menlo Regular"/>
                  <a:cs typeface="Menlo Regular"/>
                  <a:sym typeface="Menlo Regular"/>
                </a:rPr>
                <a:t>r1</a:t>
              </a:r>
              <a:r>
                <a:rPr sz="1500" kern="0">
                  <a:solidFill>
                    <a:srgbClr val="000000"/>
                  </a:solidFill>
                  <a:latin typeface="Menlo Regular"/>
                  <a:ea typeface="Menlo Regular"/>
                  <a:cs typeface="Menlo Regular"/>
                  <a:sym typeface="Menlo Regular"/>
                </a:rPr>
                <a:t>, [x]</a:t>
              </a:r>
            </a:p>
          </p:txBody>
        </p:sp>
        <p:sp>
          <p:nvSpPr>
            <p:cNvPr id="44" name="LD/ST r2, [A + r1]">
              <a:extLst>
                <a:ext uri="{FF2B5EF4-FFF2-40B4-BE49-F238E27FC236}">
                  <a16:creationId xmlns:a16="http://schemas.microsoft.com/office/drawing/2014/main" id="{E244FDB4-EB46-6D4F-A7A5-8878D964C96B}"/>
                </a:ext>
              </a:extLst>
            </p:cNvPr>
            <p:cNvSpPr/>
            <p:nvPr/>
          </p:nvSpPr>
          <p:spPr>
            <a:xfrm>
              <a:off x="1566706" y="1287836"/>
              <a:ext cx="4383340" cy="56425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p>
              <a:pPr defTabSz="412750" hangingPunct="0">
                <a:defRPr b="0">
                  <a:latin typeface="Menlo Regular"/>
                  <a:ea typeface="Menlo Regular"/>
                  <a:cs typeface="Menlo Regular"/>
                  <a:sym typeface="Menlo Regular"/>
                </a:defRPr>
              </a:pPr>
              <a:r>
                <a:rPr sz="1500" kern="0">
                  <a:solidFill>
                    <a:srgbClr val="000000"/>
                  </a:solidFill>
                  <a:latin typeface="Menlo Regular"/>
                  <a:ea typeface="Menlo Regular"/>
                  <a:cs typeface="Menlo Regular"/>
                  <a:sym typeface="Menlo Regular"/>
                </a:rPr>
                <a:t>LD/ST r2, [A + </a:t>
              </a:r>
              <a:r>
                <a:rPr sz="1500" b="1" u="sng" kern="0">
                  <a:solidFill>
                    <a:srgbClr val="000000"/>
                  </a:solidFill>
                  <a:latin typeface="Menlo Regular"/>
                  <a:ea typeface="Menlo Regular"/>
                  <a:cs typeface="Menlo Regular"/>
                  <a:sym typeface="Menlo Regular"/>
                </a:rPr>
                <a:t>r1</a:t>
              </a:r>
              <a:r>
                <a:rPr sz="1500" kern="0">
                  <a:solidFill>
                    <a:srgbClr val="000000"/>
                  </a:solidFill>
                  <a:latin typeface="Menlo Regular"/>
                  <a:ea typeface="Menlo Regular"/>
                  <a:cs typeface="Menlo Regular"/>
                  <a:sym typeface="Menlo Regular"/>
                </a:rPr>
                <a:t>]</a:t>
              </a:r>
            </a:p>
          </p:txBody>
        </p:sp>
        <p:sp>
          <p:nvSpPr>
            <p:cNvPr id="45" name="...">
              <a:extLst>
                <a:ext uri="{FF2B5EF4-FFF2-40B4-BE49-F238E27FC236}">
                  <a16:creationId xmlns:a16="http://schemas.microsoft.com/office/drawing/2014/main" id="{2894D543-B5CB-004B-BC4E-9A5E5760B2B7}"/>
                </a:ext>
              </a:extLst>
            </p:cNvPr>
            <p:cNvSpPr/>
            <p:nvPr/>
          </p:nvSpPr>
          <p:spPr>
            <a:xfrm>
              <a:off x="3262096" y="847720"/>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a:t>
              </a:r>
            </a:p>
          </p:txBody>
        </p:sp>
        <p:sp>
          <p:nvSpPr>
            <p:cNvPr id="47" name="Connection Line">
              <a:extLst>
                <a:ext uri="{FF2B5EF4-FFF2-40B4-BE49-F238E27FC236}">
                  <a16:creationId xmlns:a16="http://schemas.microsoft.com/office/drawing/2014/main" id="{7565C4BF-FF26-7C4F-BB44-2B6928035322}"/>
                </a:ext>
              </a:extLst>
            </p:cNvPr>
            <p:cNvSpPr/>
            <p:nvPr/>
          </p:nvSpPr>
          <p:spPr>
            <a:xfrm>
              <a:off x="932497" y="312094"/>
              <a:ext cx="540006" cy="1280374"/>
            </a:xfrm>
            <a:custGeom>
              <a:avLst/>
              <a:gdLst/>
              <a:ahLst/>
              <a:cxnLst>
                <a:cxn ang="0">
                  <a:pos x="wd2" y="hd2"/>
                </a:cxn>
                <a:cxn ang="5400000">
                  <a:pos x="wd2" y="hd2"/>
                </a:cxn>
                <a:cxn ang="10800000">
                  <a:pos x="wd2" y="hd2"/>
                </a:cxn>
                <a:cxn ang="16200000">
                  <a:pos x="wd2" y="hd2"/>
                </a:cxn>
              </a:cxnLst>
              <a:rect l="0" t="0" r="r" b="b"/>
              <a:pathLst>
                <a:path w="16200" h="21600" extrusionOk="0">
                  <a:moveTo>
                    <a:pt x="16200" y="21600"/>
                  </a:moveTo>
                  <a:cubicBezTo>
                    <a:pt x="-5376" y="14423"/>
                    <a:pt x="-5400" y="7223"/>
                    <a:pt x="16129" y="0"/>
                  </a:cubicBezTo>
                </a:path>
              </a:pathLst>
            </a:custGeom>
            <a:noFill/>
            <a:ln w="50800" cap="flat">
              <a:solidFill>
                <a:schemeClr val="accent5"/>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grpSp>
      <p:grpSp>
        <p:nvGrpSpPr>
          <p:cNvPr id="48" name="Group">
            <a:extLst>
              <a:ext uri="{FF2B5EF4-FFF2-40B4-BE49-F238E27FC236}">
                <a16:creationId xmlns:a16="http://schemas.microsoft.com/office/drawing/2014/main" id="{E50616D1-EC0A-5848-BBC9-A67A174510B2}"/>
              </a:ext>
            </a:extLst>
          </p:cNvPr>
          <p:cNvGrpSpPr/>
          <p:nvPr/>
        </p:nvGrpSpPr>
        <p:grpSpPr>
          <a:xfrm>
            <a:off x="3499181" y="1652245"/>
            <a:ext cx="1076667" cy="1353519"/>
            <a:chOff x="0" y="-9079"/>
            <a:chExt cx="2153333" cy="2707035"/>
          </a:xfrm>
        </p:grpSpPr>
        <p:sp>
          <p:nvSpPr>
            <p:cNvPr id="49" name="A; B;">
              <a:extLst>
                <a:ext uri="{FF2B5EF4-FFF2-40B4-BE49-F238E27FC236}">
                  <a16:creationId xmlns:a16="http://schemas.microsoft.com/office/drawing/2014/main" id="{30A5C1D5-B094-4E46-B974-40F2C9B3BDEA}"/>
                </a:ext>
              </a:extLst>
            </p:cNvPr>
            <p:cNvSpPr txBox="1"/>
            <p:nvPr/>
          </p:nvSpPr>
          <p:spPr>
            <a:xfrm>
              <a:off x="741274" y="-9079"/>
              <a:ext cx="856002" cy="56425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a:latin typeface="Menlo Regular"/>
                  <a:ea typeface="Menlo Regular"/>
                  <a:cs typeface="Menlo Regular"/>
                  <a:sym typeface="Menlo Regular"/>
                </a:defRPr>
              </a:lvl1pPr>
            </a:lstStyle>
            <a:p>
              <a:pPr algn="ctr" defTabSz="412750" hangingPunct="0"/>
              <a:r>
                <a:rPr sz="1500" kern="0">
                  <a:solidFill>
                    <a:srgbClr val="000000"/>
                  </a:solidFill>
                  <a:latin typeface="Gill Sans" panose="020B0502020104020203" pitchFamily="34" charset="-79"/>
                  <a:cs typeface="Gill Sans" panose="020B0502020104020203" pitchFamily="34" charset="-79"/>
                </a:rPr>
                <a:t>A; B;</a:t>
              </a:r>
            </a:p>
          </p:txBody>
        </p:sp>
        <p:sp>
          <p:nvSpPr>
            <p:cNvPr id="50" name="A">
              <a:extLst>
                <a:ext uri="{FF2B5EF4-FFF2-40B4-BE49-F238E27FC236}">
                  <a16:creationId xmlns:a16="http://schemas.microsoft.com/office/drawing/2014/main" id="{ED18F9EF-0ADF-944D-A56F-E7D722DF2A67}"/>
                </a:ext>
              </a:extLst>
            </p:cNvPr>
            <p:cNvSpPr txBox="1"/>
            <p:nvPr/>
          </p:nvSpPr>
          <p:spPr>
            <a:xfrm>
              <a:off x="0" y="898894"/>
              <a:ext cx="2153333" cy="56425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A</a:t>
              </a:r>
            </a:p>
          </p:txBody>
        </p:sp>
        <p:sp>
          <p:nvSpPr>
            <p:cNvPr id="51" name="Line">
              <a:extLst>
                <a:ext uri="{FF2B5EF4-FFF2-40B4-BE49-F238E27FC236}">
                  <a16:creationId xmlns:a16="http://schemas.microsoft.com/office/drawing/2014/main" id="{EA5534C9-14F7-D24F-98E3-EB0FDADAA81C}"/>
                </a:ext>
              </a:extLst>
            </p:cNvPr>
            <p:cNvSpPr/>
            <p:nvPr/>
          </p:nvSpPr>
          <p:spPr>
            <a:xfrm flipH="1">
              <a:off x="1076666" y="1507542"/>
              <a:ext cx="1" cy="581766"/>
            </a:xfrm>
            <a:prstGeom prst="line">
              <a:avLst/>
            </a:prstGeom>
            <a:noFill/>
            <a:ln w="50800" cap="flat">
              <a:solidFill>
                <a:schemeClr val="accent3"/>
              </a:solidFill>
              <a:prstDash val="solid"/>
              <a:miter lim="400000"/>
              <a:tailEnd type="triangle" w="med" len="med"/>
            </a:ln>
            <a:effectLst/>
          </p:spPr>
          <p:txBody>
            <a:bodyPr wrap="square" lIns="25400" tIns="25400" rIns="25400" bIns="25400" numCol="1" anchor="ctr">
              <a:noAutofit/>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2" name="po">
              <a:extLst>
                <a:ext uri="{FF2B5EF4-FFF2-40B4-BE49-F238E27FC236}">
                  <a16:creationId xmlns:a16="http://schemas.microsoft.com/office/drawing/2014/main" id="{2B14E6E2-4934-2C4E-AE4D-66B7A79C4906}"/>
                </a:ext>
              </a:extLst>
            </p:cNvPr>
            <p:cNvSpPr txBox="1"/>
            <p:nvPr/>
          </p:nvSpPr>
          <p:spPr>
            <a:xfrm>
              <a:off x="392398" y="1401435"/>
              <a:ext cx="596320" cy="59503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pPr algn="ctr" defTabSz="412750" hangingPunct="0"/>
              <a:r>
                <a:rPr sz="1600" kern="0">
                  <a:solidFill>
                    <a:schemeClr val="accent3"/>
                  </a:solidFill>
                </a:rPr>
                <a:t>po</a:t>
              </a:r>
            </a:p>
          </p:txBody>
        </p:sp>
        <p:sp>
          <p:nvSpPr>
            <p:cNvPr id="53" name="B">
              <a:extLst>
                <a:ext uri="{FF2B5EF4-FFF2-40B4-BE49-F238E27FC236}">
                  <a16:creationId xmlns:a16="http://schemas.microsoft.com/office/drawing/2014/main" id="{8234CA85-143E-B049-A6CE-E48151459970}"/>
                </a:ext>
              </a:extLst>
            </p:cNvPr>
            <p:cNvSpPr txBox="1"/>
            <p:nvPr/>
          </p:nvSpPr>
          <p:spPr>
            <a:xfrm>
              <a:off x="0" y="2133699"/>
              <a:ext cx="2153333" cy="56425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B</a:t>
              </a:r>
            </a:p>
          </p:txBody>
        </p:sp>
      </p:grpSp>
      <p:sp>
        <p:nvSpPr>
          <p:cNvPr id="54" name="Line">
            <a:extLst>
              <a:ext uri="{FF2B5EF4-FFF2-40B4-BE49-F238E27FC236}">
                <a16:creationId xmlns:a16="http://schemas.microsoft.com/office/drawing/2014/main" id="{A1B23078-B758-DB4E-874B-421281580436}"/>
              </a:ext>
            </a:extLst>
          </p:cNvPr>
          <p:cNvSpPr/>
          <p:nvPr/>
        </p:nvSpPr>
        <p:spPr>
          <a:xfrm>
            <a:off x="465009" y="3310240"/>
            <a:ext cx="11321750" cy="1"/>
          </a:xfrm>
          <a:prstGeom prst="line">
            <a:avLst/>
          </a:prstGeom>
          <a:ln w="38100">
            <a:solidFill>
              <a:srgbClr val="000000"/>
            </a:solidFill>
            <a:miter lim="400000"/>
          </a:ln>
        </p:spPr>
        <p:txBody>
          <a:bodyPr lIns="25400" tIns="25400" rIns="25400" bIns="25400" anchor="ct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59" name="ST [x], 0">
            <a:extLst>
              <a:ext uri="{FF2B5EF4-FFF2-40B4-BE49-F238E27FC236}">
                <a16:creationId xmlns:a16="http://schemas.microsoft.com/office/drawing/2014/main" id="{8C1C0C3E-ACA2-6A49-A0DA-2EB224608900}"/>
              </a:ext>
            </a:extLst>
          </p:cNvPr>
          <p:cNvSpPr/>
          <p:nvPr/>
        </p:nvSpPr>
        <p:spPr>
          <a:xfrm>
            <a:off x="3756531" y="4997884"/>
            <a:ext cx="1263780" cy="28212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ST [x], 0</a:t>
            </a:r>
          </a:p>
        </p:txBody>
      </p:sp>
      <p:sp>
        <p:nvSpPr>
          <p:cNvPr id="60" name="ST [x], 1">
            <a:extLst>
              <a:ext uri="{FF2B5EF4-FFF2-40B4-BE49-F238E27FC236}">
                <a16:creationId xmlns:a16="http://schemas.microsoft.com/office/drawing/2014/main" id="{18D21EEE-17EC-7A40-AE6C-A78914C48535}"/>
              </a:ext>
            </a:extLst>
          </p:cNvPr>
          <p:cNvSpPr/>
          <p:nvPr/>
        </p:nvSpPr>
        <p:spPr>
          <a:xfrm>
            <a:off x="3756531" y="5639992"/>
            <a:ext cx="1263780" cy="28212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prstDash val="solid"/>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ST [x], 1</a:t>
            </a:r>
          </a:p>
        </p:txBody>
      </p:sp>
      <p:sp>
        <p:nvSpPr>
          <p:cNvPr id="62" name="Connection Line">
            <a:extLst>
              <a:ext uri="{FF2B5EF4-FFF2-40B4-BE49-F238E27FC236}">
                <a16:creationId xmlns:a16="http://schemas.microsoft.com/office/drawing/2014/main" id="{051F487C-D74E-9648-BE09-D77515538A9E}"/>
              </a:ext>
            </a:extLst>
          </p:cNvPr>
          <p:cNvSpPr/>
          <p:nvPr/>
        </p:nvSpPr>
        <p:spPr>
          <a:xfrm>
            <a:off x="3446050" y="5201437"/>
            <a:ext cx="269992" cy="628676"/>
          </a:xfrm>
          <a:custGeom>
            <a:avLst/>
            <a:gdLst/>
            <a:ahLst/>
            <a:cxnLst>
              <a:cxn ang="0">
                <a:pos x="wd2" y="hd2"/>
              </a:cxn>
              <a:cxn ang="5400000">
                <a:pos x="wd2" y="hd2"/>
              </a:cxn>
              <a:cxn ang="10800000">
                <a:pos x="wd2" y="hd2"/>
              </a:cxn>
              <a:cxn ang="16200000">
                <a:pos x="wd2" y="hd2"/>
              </a:cxn>
            </a:cxnLst>
            <a:rect l="0" t="0" r="r" b="b"/>
            <a:pathLst>
              <a:path w="16200" h="21600" extrusionOk="0">
                <a:moveTo>
                  <a:pt x="16130" y="21600"/>
                </a:moveTo>
                <a:cubicBezTo>
                  <a:pt x="-5400" y="14377"/>
                  <a:pt x="-5377" y="7177"/>
                  <a:pt x="16200" y="0"/>
                </a:cubicBezTo>
              </a:path>
            </a:pathLst>
          </a:custGeom>
          <a:noFill/>
          <a:ln w="50800" cap="flat">
            <a:solidFill>
              <a:schemeClr val="accent6"/>
            </a:solidFill>
            <a:prstDash val="solid"/>
            <a:miter lim="400000"/>
            <a:headEnd type="triangle" w="med" len="med"/>
          </a:ln>
          <a:effectLst/>
        </p:spPr>
        <p:txBody>
          <a:bodyP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63" name="...">
            <a:extLst>
              <a:ext uri="{FF2B5EF4-FFF2-40B4-BE49-F238E27FC236}">
                <a16:creationId xmlns:a16="http://schemas.microsoft.com/office/drawing/2014/main" id="{E2C81765-49D6-8E48-A9F7-BADBA4F515FF}"/>
              </a:ext>
            </a:extLst>
          </p:cNvPr>
          <p:cNvSpPr/>
          <p:nvPr/>
        </p:nvSpPr>
        <p:spPr>
          <a:xfrm>
            <a:off x="4352581" y="5403917"/>
            <a:ext cx="635001" cy="635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atin typeface="Menlo Regular"/>
                <a:ea typeface="Menlo Regular"/>
                <a:cs typeface="Menlo Regular"/>
                <a:sym typeface="Menlo Regular"/>
              </a:defRPr>
            </a:lvl1pPr>
          </a:lstStyle>
          <a:p>
            <a:pPr algn="ctr" defTabSz="412750" hangingPunct="0"/>
            <a:r>
              <a:rPr sz="1500" kern="0">
                <a:solidFill>
                  <a:srgbClr val="000000"/>
                </a:solidFill>
              </a:rPr>
              <a:t>...</a:t>
            </a:r>
          </a:p>
        </p:txBody>
      </p:sp>
      <p:sp>
        <p:nvSpPr>
          <p:cNvPr id="64" name="Line">
            <a:extLst>
              <a:ext uri="{FF2B5EF4-FFF2-40B4-BE49-F238E27FC236}">
                <a16:creationId xmlns:a16="http://schemas.microsoft.com/office/drawing/2014/main" id="{4A6C25EF-A3CC-D342-8414-A80856A90EAA}"/>
              </a:ext>
            </a:extLst>
          </p:cNvPr>
          <p:cNvSpPr/>
          <p:nvPr/>
        </p:nvSpPr>
        <p:spPr>
          <a:xfrm flipV="1">
            <a:off x="5729285" y="3310237"/>
            <a:ext cx="0" cy="3399611"/>
          </a:xfrm>
          <a:prstGeom prst="line">
            <a:avLst/>
          </a:prstGeom>
          <a:ln w="38100">
            <a:solidFill>
              <a:srgbClr val="000000"/>
            </a:solidFill>
            <a:miter lim="400000"/>
          </a:ln>
        </p:spPr>
        <p:txBody>
          <a:bodyPr lIns="25400" tIns="25400" rIns="25400" bIns="25400" anchor="ctr"/>
          <a:lstStyle/>
          <a:p>
            <a:pPr algn="ctr" defTabSz="412750" hangingPunct="0"/>
            <a:endParaRPr sz="1500" b="1" kern="0">
              <a:solidFill>
                <a:srgbClr val="000000"/>
              </a:solidFill>
              <a:latin typeface="Helvetica Neue"/>
              <a:ea typeface="Helvetica Neue"/>
              <a:cs typeface="Helvetica Neue"/>
              <a:sym typeface="Helvetica Neue"/>
            </a:endParaRPr>
          </a:p>
        </p:txBody>
      </p:sp>
      <p:sp>
        <p:nvSpPr>
          <p:cNvPr id="65" name="- or -">
            <a:extLst>
              <a:ext uri="{FF2B5EF4-FFF2-40B4-BE49-F238E27FC236}">
                <a16:creationId xmlns:a16="http://schemas.microsoft.com/office/drawing/2014/main" id="{428A6D35-B0BE-8140-BAFC-4EED5F1344B0}"/>
              </a:ext>
            </a:extLst>
          </p:cNvPr>
          <p:cNvSpPr txBox="1"/>
          <p:nvPr/>
        </p:nvSpPr>
        <p:spPr>
          <a:xfrm>
            <a:off x="8132100" y="2316117"/>
            <a:ext cx="482504" cy="2821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a:defRPr b="0"/>
            </a:lvl1pPr>
          </a:lstStyle>
          <a:p>
            <a:pPr algn="ctr" defTabSz="412750" hangingPunct="0"/>
            <a:r>
              <a:rPr sz="1500" kern="0">
                <a:solidFill>
                  <a:srgbClr val="000000"/>
                </a:solidFill>
                <a:latin typeface="Helvetica Neue"/>
                <a:ea typeface="Helvetica Neue"/>
                <a:cs typeface="Helvetica Neue"/>
                <a:sym typeface="Helvetica Neue"/>
              </a:rPr>
              <a:t>- or -</a:t>
            </a:r>
          </a:p>
        </p:txBody>
      </p:sp>
      <p:grpSp>
        <p:nvGrpSpPr>
          <p:cNvPr id="67" name="Group">
            <a:extLst>
              <a:ext uri="{FF2B5EF4-FFF2-40B4-BE49-F238E27FC236}">
                <a16:creationId xmlns:a16="http://schemas.microsoft.com/office/drawing/2014/main" id="{7EE3C251-65E6-5546-9A3E-D2BE7C30FD2A}"/>
              </a:ext>
            </a:extLst>
          </p:cNvPr>
          <p:cNvGrpSpPr/>
          <p:nvPr/>
        </p:nvGrpSpPr>
        <p:grpSpPr>
          <a:xfrm>
            <a:off x="1231006" y="3401543"/>
            <a:ext cx="3295774" cy="850228"/>
            <a:chOff x="-933157" y="-4724"/>
            <a:chExt cx="6591547" cy="1700453"/>
          </a:xfrm>
        </p:grpSpPr>
        <p:sp>
          <p:nvSpPr>
            <p:cNvPr id="68" name="control-flow">
              <a:extLst>
                <a:ext uri="{FF2B5EF4-FFF2-40B4-BE49-F238E27FC236}">
                  <a16:creationId xmlns:a16="http://schemas.microsoft.com/office/drawing/2014/main" id="{B896CBE5-6AED-EA49-AA8C-D293097D8EE7}"/>
                </a:ext>
              </a:extLst>
            </p:cNvPr>
            <p:cNvSpPr txBox="1"/>
            <p:nvPr/>
          </p:nvSpPr>
          <p:spPr>
            <a:xfrm>
              <a:off x="1068609" y="-4724"/>
              <a:ext cx="2369240" cy="65658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3600"/>
              </a:lvl1pPr>
            </a:lstStyle>
            <a:p>
              <a:pPr algn="ctr" defTabSz="412750" hangingPunct="0"/>
              <a:r>
                <a:rPr lang="en-US" sz="1800" b="1" kern="0">
                  <a:solidFill>
                    <a:srgbClr val="000000"/>
                  </a:solidFill>
                  <a:latin typeface="Gill Sans" panose="020B0502020104020203" pitchFamily="34" charset="-79"/>
                  <a:ea typeface="Helvetica Neue"/>
                  <a:cs typeface="Gill Sans" panose="020B0502020104020203" pitchFamily="34" charset="-79"/>
                  <a:sym typeface="Helvetica Neue"/>
                </a:rPr>
                <a:t>data-flow</a:t>
              </a:r>
              <a:endParaRPr sz="1800" b="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69" name="Decides the execution path">
              <a:extLst>
                <a:ext uri="{FF2B5EF4-FFF2-40B4-BE49-F238E27FC236}">
                  <a16:creationId xmlns:a16="http://schemas.microsoft.com/office/drawing/2014/main" id="{FE96961F-9AA5-854C-B192-3B0E5E56C867}"/>
                </a:ext>
              </a:extLst>
            </p:cNvPr>
            <p:cNvSpPr txBox="1"/>
            <p:nvPr/>
          </p:nvSpPr>
          <p:spPr>
            <a:xfrm>
              <a:off x="-933157" y="1131472"/>
              <a:ext cx="6591547" cy="56425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vl1pPr>
            </a:lstStyle>
            <a:p>
              <a:pPr algn="ctr" defTabSz="412750" hangingPunct="0"/>
              <a:r>
                <a:rPr lang="en-US" sz="1500" i="1" kern="0">
                  <a:solidFill>
                    <a:srgbClr val="000000"/>
                  </a:solidFill>
                  <a:latin typeface="Gill Sans" panose="020B0502020104020203" pitchFamily="34" charset="-79"/>
                  <a:ea typeface="Helvetica Neue"/>
                  <a:cs typeface="Gill Sans" panose="020B0502020104020203" pitchFamily="34" charset="-79"/>
                  <a:sym typeface="Helvetica Neue"/>
                </a:rPr>
                <a:t>Encodes dynamic data-flow </a:t>
              </a:r>
              <a:r>
                <a:rPr lang="en-US" sz="1500" i="1" u="sng" kern="0">
                  <a:solidFill>
                    <a:srgbClr val="000000"/>
                  </a:solidFill>
                  <a:latin typeface="Gill Sans" panose="020B0502020104020203" pitchFamily="34" charset="-79"/>
                  <a:ea typeface="Helvetica Neue"/>
                  <a:cs typeface="Gill Sans" panose="020B0502020104020203" pitchFamily="34" charset="-79"/>
                  <a:sym typeface="Helvetica Neue"/>
                </a:rPr>
                <a:t>through memory</a:t>
              </a:r>
              <a:r>
                <a:rPr lang="en-US" sz="1500" i="1" kern="0">
                  <a:solidFill>
                    <a:srgbClr val="000000"/>
                  </a:solidFill>
                  <a:latin typeface="Gill Sans" panose="020B0502020104020203" pitchFamily="34" charset="-79"/>
                  <a:ea typeface="Helvetica Neue"/>
                  <a:cs typeface="Gill Sans" panose="020B0502020104020203" pitchFamily="34" charset="-79"/>
                  <a:sym typeface="Helvetica Neue"/>
                </a:rPr>
                <a:t>.</a:t>
              </a:r>
              <a:endParaRPr sz="1500" i="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70" name="po">
              <a:extLst>
                <a:ext uri="{FF2B5EF4-FFF2-40B4-BE49-F238E27FC236}">
                  <a16:creationId xmlns:a16="http://schemas.microsoft.com/office/drawing/2014/main" id="{0E98808D-3A4C-D340-8E95-21018BA14D16}"/>
                </a:ext>
              </a:extLst>
            </p:cNvPr>
            <p:cNvSpPr txBox="1"/>
            <p:nvPr/>
          </p:nvSpPr>
          <p:spPr>
            <a:xfrm>
              <a:off x="967615" y="541635"/>
              <a:ext cx="2571216" cy="59503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pPr algn="ctr" defTabSz="412750" hangingPunct="0"/>
              <a:r>
                <a:rPr lang="en-US" sz="1600" b="1" u="sng" kern="0">
                  <a:solidFill>
                    <a:schemeClr val="accent6"/>
                  </a:solidFill>
                  <a:latin typeface="Menlo" panose="020B0609030804020204" pitchFamily="49" charset="0"/>
                  <a:ea typeface="Menlo" panose="020B0609030804020204" pitchFamily="49" charset="0"/>
                  <a:cs typeface="Menlo" panose="020B0609030804020204" pitchFamily="49" charset="0"/>
                </a:rPr>
                <a:t>rf</a:t>
              </a:r>
              <a:r>
                <a:rPr lang="en-US" sz="1600" kern="0">
                  <a:solidFill>
                    <a:schemeClr val="accent6"/>
                  </a:solidFill>
                  <a:latin typeface="Menlo" panose="020B0609030804020204" pitchFamily="49" charset="0"/>
                  <a:ea typeface="Menlo" panose="020B0609030804020204" pitchFamily="49" charset="0"/>
                  <a:cs typeface="Menlo" panose="020B0609030804020204" pitchFamily="49" charset="0"/>
                </a:rPr>
                <a:t>, </a:t>
              </a:r>
              <a:r>
                <a:rPr lang="en-US" sz="1600" b="1" u="sng" kern="0">
                  <a:solidFill>
                    <a:schemeClr val="accent6"/>
                  </a:solidFill>
                  <a:latin typeface="Menlo" panose="020B0609030804020204" pitchFamily="49" charset="0"/>
                  <a:ea typeface="Menlo" panose="020B0609030804020204" pitchFamily="49" charset="0"/>
                  <a:cs typeface="Menlo" panose="020B0609030804020204" pitchFamily="49" charset="0"/>
                </a:rPr>
                <a:t>co</a:t>
              </a:r>
              <a:r>
                <a:rPr lang="en-US" sz="1600" kern="0">
                  <a:solidFill>
                    <a:schemeClr val="accent6"/>
                  </a:solidFill>
                  <a:latin typeface="Menlo" panose="020B0609030804020204" pitchFamily="49" charset="0"/>
                  <a:ea typeface="Menlo" panose="020B0609030804020204" pitchFamily="49" charset="0"/>
                  <a:cs typeface="Menlo" panose="020B0609030804020204" pitchFamily="49" charset="0"/>
                </a:rPr>
                <a:t>, </a:t>
              </a:r>
              <a:r>
                <a:rPr lang="en-US" sz="1600" kern="0" err="1">
                  <a:solidFill>
                    <a:schemeClr val="accent6"/>
                  </a:solidFill>
                  <a:latin typeface="Menlo" panose="020B0609030804020204" pitchFamily="49" charset="0"/>
                  <a:ea typeface="Menlo" panose="020B0609030804020204" pitchFamily="49" charset="0"/>
                  <a:cs typeface="Menlo" panose="020B0609030804020204" pitchFamily="49" charset="0"/>
                </a:rPr>
                <a:t>fr</a:t>
              </a:r>
              <a:endParaRPr lang="en-US" sz="1600" kern="0">
                <a:solidFill>
                  <a:schemeClr val="accent6"/>
                </a:solidFill>
                <a:latin typeface="Menlo" panose="020B0609030804020204" pitchFamily="49" charset="0"/>
                <a:ea typeface="Menlo" panose="020B0609030804020204" pitchFamily="49" charset="0"/>
                <a:cs typeface="Menlo" panose="020B0609030804020204" pitchFamily="49" charset="0"/>
              </a:endParaRPr>
            </a:p>
          </p:txBody>
        </p:sp>
      </p:grpSp>
      <p:sp>
        <p:nvSpPr>
          <p:cNvPr id="72" name="TextBox 71">
            <a:extLst>
              <a:ext uri="{FF2B5EF4-FFF2-40B4-BE49-F238E27FC236}">
                <a16:creationId xmlns:a16="http://schemas.microsoft.com/office/drawing/2014/main" id="{DFDEF71B-64EE-B346-B161-C135F915645D}"/>
              </a:ext>
            </a:extLst>
          </p:cNvPr>
          <p:cNvSpPr txBox="1"/>
          <p:nvPr/>
        </p:nvSpPr>
        <p:spPr>
          <a:xfrm>
            <a:off x="620011" y="6042124"/>
            <a:ext cx="2169786" cy="738664"/>
          </a:xfrm>
          <a:prstGeom prst="rect">
            <a:avLst/>
          </a:prstGeom>
          <a:noFill/>
        </p:spPr>
        <p:txBody>
          <a:bodyPr wrap="square" rtlCol="0">
            <a:spAutoFit/>
          </a:bodyPr>
          <a:lstStyle/>
          <a:p>
            <a:pPr algn="ctr"/>
            <a:r>
              <a:rPr lang="en-US" sz="1400" b="1" kern="0">
                <a:solidFill>
                  <a:srgbClr val="000000"/>
                </a:solidFill>
                <a:latin typeface="Gill Sans" panose="020B0502020104020203" pitchFamily="34" charset="-79"/>
                <a:ea typeface="Helvetica Neue"/>
                <a:cs typeface="Gill Sans" panose="020B0502020104020203" pitchFamily="34" charset="-79"/>
                <a:sym typeface="Helvetica Neue"/>
              </a:rPr>
              <a:t>reads-from (rf)</a:t>
            </a:r>
            <a:b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br>
            <a: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t>relates </a:t>
            </a:r>
            <a:r>
              <a:rPr lang="en-US" sz="1400" kern="0" err="1">
                <a:solidFill>
                  <a:srgbClr val="000000"/>
                </a:solidFill>
                <a:latin typeface="Gill Sans" panose="020B0502020104020203" pitchFamily="34" charset="-79"/>
                <a:ea typeface="Helvetica Neue"/>
                <a:cs typeface="Gill Sans" panose="020B0502020104020203" pitchFamily="34" charset="-79"/>
                <a:sym typeface="Helvetica Neue"/>
              </a:rPr>
              <a:t>store</a:t>
            </a:r>
            <a:r>
              <a:rPr lang="en-US" sz="1400" kern="0" err="1">
                <a:solidFill>
                  <a:srgbClr val="000000"/>
                </a:solidFill>
                <a:latin typeface="Gill Sans" panose="020B0502020104020203" pitchFamily="34" charset="-79"/>
                <a:ea typeface="Helvetica Neue"/>
                <a:cs typeface="Gill Sans" panose="020B0502020104020203" pitchFamily="34" charset="-79"/>
                <a:sym typeface="Wingdings" pitchFamily="2" charset="2"/>
              </a:rPr>
              <a:t>load</a:t>
            </a:r>
            <a: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t> if load reads from store</a:t>
            </a:r>
          </a:p>
        </p:txBody>
      </p:sp>
      <p:sp>
        <p:nvSpPr>
          <p:cNvPr id="73" name="TextBox 72">
            <a:extLst>
              <a:ext uri="{FF2B5EF4-FFF2-40B4-BE49-F238E27FC236}">
                <a16:creationId xmlns:a16="http://schemas.microsoft.com/office/drawing/2014/main" id="{2B42F1ED-0793-0A43-811E-7F56FD2310C7}"/>
              </a:ext>
            </a:extLst>
          </p:cNvPr>
          <p:cNvSpPr txBox="1"/>
          <p:nvPr/>
        </p:nvSpPr>
        <p:spPr>
          <a:xfrm>
            <a:off x="1325633" y="4368593"/>
            <a:ext cx="758541" cy="646331"/>
          </a:xfrm>
          <a:prstGeom prst="rect">
            <a:avLst/>
          </a:prstGeom>
          <a:noFill/>
        </p:spPr>
        <p:txBody>
          <a:bodyPr wrap="none" rtlCol="0">
            <a:spAutoFit/>
          </a:bodyPr>
          <a:lstStyle/>
          <a:p>
            <a:pPr algn="ctr" defTabSz="412750" hangingPunct="0">
              <a:defRPr>
                <a:latin typeface="Menlo Regular"/>
                <a:ea typeface="Menlo Regular"/>
                <a:cs typeface="Menlo Regular"/>
                <a:sym typeface="Menlo Regular"/>
              </a:defRPr>
            </a:pPr>
            <a:r>
              <a:rPr lang="en-US" b="1" kern="0">
                <a:solidFill>
                  <a:srgbClr val="000000"/>
                </a:solidFill>
                <a:latin typeface="Menlo Regular"/>
                <a:ea typeface="Menlo Regular"/>
                <a:cs typeface="Menlo Regular"/>
                <a:sym typeface="Menlo Regular"/>
              </a:rPr>
              <a:t>x = 0;</a:t>
            </a:r>
          </a:p>
          <a:p>
            <a:pPr algn="ctr" defTabSz="412750" hangingPunct="0">
              <a:defRPr>
                <a:latin typeface="Menlo Regular"/>
                <a:ea typeface="Menlo Regular"/>
                <a:cs typeface="Menlo Regular"/>
                <a:sym typeface="Menlo Regular"/>
              </a:defRPr>
            </a:pPr>
            <a:r>
              <a:rPr lang="en-US" b="1" kern="0">
                <a:solidFill>
                  <a:srgbClr val="000000"/>
                </a:solidFill>
                <a:latin typeface="Menlo Regular"/>
                <a:ea typeface="Menlo Regular"/>
                <a:cs typeface="Menlo Regular"/>
                <a:sym typeface="Menlo Regular"/>
              </a:rPr>
              <a:t>... = x;</a:t>
            </a:r>
          </a:p>
        </p:txBody>
      </p:sp>
      <p:sp>
        <p:nvSpPr>
          <p:cNvPr id="74" name="TextBox 73">
            <a:extLst>
              <a:ext uri="{FF2B5EF4-FFF2-40B4-BE49-F238E27FC236}">
                <a16:creationId xmlns:a16="http://schemas.microsoft.com/office/drawing/2014/main" id="{64C30890-7AE5-CE4E-A7A8-F94303E9B924}"/>
              </a:ext>
            </a:extLst>
          </p:cNvPr>
          <p:cNvSpPr txBox="1"/>
          <p:nvPr/>
        </p:nvSpPr>
        <p:spPr>
          <a:xfrm>
            <a:off x="362985" y="5290053"/>
            <a:ext cx="431528" cy="338554"/>
          </a:xfrm>
          <a:prstGeom prst="rect">
            <a:avLst/>
          </a:prstGeom>
          <a:noFill/>
        </p:spPr>
        <p:txBody>
          <a:bodyPr wrap="none" rtlCol="0">
            <a:spAutoFit/>
          </a:bodyPr>
          <a:lstStyle/>
          <a:p>
            <a:r>
              <a:rPr lang="en-US" sz="1600">
                <a:solidFill>
                  <a:schemeClr val="accent6"/>
                </a:solidFill>
                <a:latin typeface="Menlo" panose="020B0609030804020204" pitchFamily="49" charset="0"/>
                <a:ea typeface="Menlo" panose="020B0609030804020204" pitchFamily="49" charset="0"/>
                <a:cs typeface="Menlo" panose="020B0609030804020204" pitchFamily="49" charset="0"/>
              </a:rPr>
              <a:t>rf</a:t>
            </a:r>
          </a:p>
        </p:txBody>
      </p:sp>
      <p:sp>
        <p:nvSpPr>
          <p:cNvPr id="75" name="TextBox 74">
            <a:extLst>
              <a:ext uri="{FF2B5EF4-FFF2-40B4-BE49-F238E27FC236}">
                <a16:creationId xmlns:a16="http://schemas.microsoft.com/office/drawing/2014/main" id="{C90A6837-1835-8940-9E38-EB82FE161D41}"/>
              </a:ext>
            </a:extLst>
          </p:cNvPr>
          <p:cNvSpPr txBox="1"/>
          <p:nvPr/>
        </p:nvSpPr>
        <p:spPr>
          <a:xfrm>
            <a:off x="3223101" y="6039424"/>
            <a:ext cx="2227880" cy="738664"/>
          </a:xfrm>
          <a:prstGeom prst="rect">
            <a:avLst/>
          </a:prstGeom>
          <a:noFill/>
        </p:spPr>
        <p:txBody>
          <a:bodyPr wrap="square" rtlCol="0">
            <a:spAutoFit/>
          </a:bodyPr>
          <a:lstStyle/>
          <a:p>
            <a:pPr algn="ctr"/>
            <a:r>
              <a:rPr lang="en-US" sz="1400" b="1" kern="0">
                <a:solidFill>
                  <a:srgbClr val="000000"/>
                </a:solidFill>
                <a:latin typeface="Gill Sans" panose="020B0502020104020203" pitchFamily="34" charset="-79"/>
                <a:ea typeface="Helvetica Neue"/>
                <a:cs typeface="Gill Sans" panose="020B0502020104020203" pitchFamily="34" charset="-79"/>
                <a:sym typeface="Helvetica Neue"/>
              </a:rPr>
              <a:t>coherence order (co)</a:t>
            </a:r>
          </a:p>
          <a:p>
            <a:pPr algn="ctr"/>
            <a: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t>constructs a total order on same-address stores</a:t>
            </a:r>
          </a:p>
        </p:txBody>
      </p:sp>
      <p:sp>
        <p:nvSpPr>
          <p:cNvPr id="76" name="TextBox 75">
            <a:extLst>
              <a:ext uri="{FF2B5EF4-FFF2-40B4-BE49-F238E27FC236}">
                <a16:creationId xmlns:a16="http://schemas.microsoft.com/office/drawing/2014/main" id="{57D2E9B9-AF91-1D46-BD73-7452F8AF152D}"/>
              </a:ext>
            </a:extLst>
          </p:cNvPr>
          <p:cNvSpPr txBox="1"/>
          <p:nvPr/>
        </p:nvSpPr>
        <p:spPr>
          <a:xfrm>
            <a:off x="3030292" y="5364082"/>
            <a:ext cx="431528" cy="338554"/>
          </a:xfrm>
          <a:prstGeom prst="rect">
            <a:avLst/>
          </a:prstGeom>
          <a:noFill/>
        </p:spPr>
        <p:txBody>
          <a:bodyPr wrap="none" rtlCol="0">
            <a:spAutoFit/>
          </a:bodyPr>
          <a:lstStyle/>
          <a:p>
            <a:r>
              <a:rPr lang="en-US" sz="1600">
                <a:solidFill>
                  <a:schemeClr val="accent6"/>
                </a:solidFill>
                <a:latin typeface="Menlo" panose="020B0609030804020204" pitchFamily="49" charset="0"/>
                <a:ea typeface="Menlo" panose="020B0609030804020204" pitchFamily="49" charset="0"/>
                <a:cs typeface="Menlo" panose="020B0609030804020204" pitchFamily="49" charset="0"/>
              </a:rPr>
              <a:t>co</a:t>
            </a:r>
          </a:p>
        </p:txBody>
      </p:sp>
      <p:sp>
        <p:nvSpPr>
          <p:cNvPr id="77" name="TextBox 76">
            <a:extLst>
              <a:ext uri="{FF2B5EF4-FFF2-40B4-BE49-F238E27FC236}">
                <a16:creationId xmlns:a16="http://schemas.microsoft.com/office/drawing/2014/main" id="{A0AAEE29-2769-4341-B70B-027A0B1EBC7B}"/>
              </a:ext>
            </a:extLst>
          </p:cNvPr>
          <p:cNvSpPr txBox="1"/>
          <p:nvPr/>
        </p:nvSpPr>
        <p:spPr>
          <a:xfrm>
            <a:off x="3960695" y="4373969"/>
            <a:ext cx="692818" cy="646331"/>
          </a:xfrm>
          <a:prstGeom prst="rect">
            <a:avLst/>
          </a:prstGeom>
          <a:noFill/>
        </p:spPr>
        <p:txBody>
          <a:bodyPr wrap="none" rtlCol="0">
            <a:spAutoFit/>
          </a:bodyPr>
          <a:lstStyle/>
          <a:p>
            <a:pPr algn="ctr" defTabSz="412750" hangingPunct="0">
              <a:defRPr>
                <a:latin typeface="Menlo Regular"/>
                <a:ea typeface="Menlo Regular"/>
                <a:cs typeface="Menlo Regular"/>
                <a:sym typeface="Menlo Regular"/>
              </a:defRPr>
            </a:pPr>
            <a:r>
              <a:rPr lang="en-US" b="1" kern="0">
                <a:solidFill>
                  <a:srgbClr val="000000"/>
                </a:solidFill>
                <a:latin typeface="Menlo Regular"/>
                <a:ea typeface="Menlo Regular"/>
                <a:cs typeface="Menlo Regular"/>
                <a:sym typeface="Menlo Regular"/>
              </a:rPr>
              <a:t>x = 0;</a:t>
            </a:r>
          </a:p>
          <a:p>
            <a:pPr algn="ctr" defTabSz="412750" hangingPunct="0">
              <a:defRPr>
                <a:latin typeface="Menlo Regular"/>
                <a:ea typeface="Menlo Regular"/>
                <a:cs typeface="Menlo Regular"/>
                <a:sym typeface="Menlo Regular"/>
              </a:defRPr>
            </a:pPr>
            <a:r>
              <a:rPr lang="en-US" b="1" kern="0">
                <a:solidFill>
                  <a:srgbClr val="000000"/>
                </a:solidFill>
                <a:latin typeface="Menlo Regular"/>
                <a:ea typeface="Menlo Regular"/>
                <a:cs typeface="Menlo Regular"/>
                <a:sym typeface="Menlo Regular"/>
              </a:rPr>
              <a:t>x = 1;</a:t>
            </a:r>
          </a:p>
        </p:txBody>
      </p:sp>
      <p:grpSp>
        <p:nvGrpSpPr>
          <p:cNvPr id="78" name="Group">
            <a:extLst>
              <a:ext uri="{FF2B5EF4-FFF2-40B4-BE49-F238E27FC236}">
                <a16:creationId xmlns:a16="http://schemas.microsoft.com/office/drawing/2014/main" id="{272F77A2-BAC7-104B-B096-6033F5C932E4}"/>
              </a:ext>
            </a:extLst>
          </p:cNvPr>
          <p:cNvGrpSpPr/>
          <p:nvPr/>
        </p:nvGrpSpPr>
        <p:grpSpPr>
          <a:xfrm>
            <a:off x="7205605" y="3403837"/>
            <a:ext cx="3323026" cy="850228"/>
            <a:chOff x="-960401" y="-4724"/>
            <a:chExt cx="6646051" cy="1700453"/>
          </a:xfrm>
        </p:grpSpPr>
        <p:sp>
          <p:nvSpPr>
            <p:cNvPr id="79" name="control-flow">
              <a:extLst>
                <a:ext uri="{FF2B5EF4-FFF2-40B4-BE49-F238E27FC236}">
                  <a16:creationId xmlns:a16="http://schemas.microsoft.com/office/drawing/2014/main" id="{C9EA4266-A3BA-AA4C-BC63-A4A784344B7A}"/>
                </a:ext>
              </a:extLst>
            </p:cNvPr>
            <p:cNvSpPr txBox="1"/>
            <p:nvPr/>
          </p:nvSpPr>
          <p:spPr>
            <a:xfrm>
              <a:off x="611761" y="-4724"/>
              <a:ext cx="3282950" cy="65658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3600"/>
              </a:lvl1pPr>
            </a:lstStyle>
            <a:p>
              <a:pPr algn="ctr" defTabSz="412750" hangingPunct="0"/>
              <a:r>
                <a:rPr lang="en-US" sz="1800" b="1" kern="0">
                  <a:solidFill>
                    <a:srgbClr val="000000"/>
                  </a:solidFill>
                  <a:latin typeface="Gill Sans" panose="020B0502020104020203" pitchFamily="34" charset="-79"/>
                  <a:ea typeface="Helvetica Neue"/>
                  <a:cs typeface="Gill Sans" panose="020B0502020104020203" pitchFamily="34" charset="-79"/>
                  <a:sym typeface="Helvetica Neue"/>
                </a:rPr>
                <a:t>dependencies</a:t>
              </a:r>
              <a:endParaRPr sz="1800" b="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80" name="Decides the execution path">
              <a:extLst>
                <a:ext uri="{FF2B5EF4-FFF2-40B4-BE49-F238E27FC236}">
                  <a16:creationId xmlns:a16="http://schemas.microsoft.com/office/drawing/2014/main" id="{9E979E21-DC5B-4042-96C7-A1415990EEA2}"/>
                </a:ext>
              </a:extLst>
            </p:cNvPr>
            <p:cNvSpPr txBox="1"/>
            <p:nvPr/>
          </p:nvSpPr>
          <p:spPr>
            <a:xfrm>
              <a:off x="-960401" y="1131472"/>
              <a:ext cx="6646051" cy="56425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b="0"/>
              </a:lvl1pPr>
            </a:lstStyle>
            <a:p>
              <a:pPr algn="ctr" defTabSz="412750" hangingPunct="0"/>
              <a:r>
                <a:rPr lang="en-US" sz="1500" i="1" kern="0">
                  <a:solidFill>
                    <a:srgbClr val="000000"/>
                  </a:solidFill>
                  <a:latin typeface="Gill Sans" panose="020B0502020104020203" pitchFamily="34" charset="-79"/>
                  <a:ea typeface="Helvetica Neue"/>
                  <a:cs typeface="Gill Sans" panose="020B0502020104020203" pitchFamily="34" charset="-79"/>
                  <a:sym typeface="Helvetica Neue"/>
                </a:rPr>
                <a:t>Encodes syntactic data-flow </a:t>
              </a:r>
              <a:r>
                <a:rPr lang="en-US" sz="1500" i="1" u="sng" kern="0">
                  <a:solidFill>
                    <a:srgbClr val="000000"/>
                  </a:solidFill>
                  <a:latin typeface="Gill Sans" panose="020B0502020104020203" pitchFamily="34" charset="-79"/>
                  <a:ea typeface="Helvetica Neue"/>
                  <a:cs typeface="Gill Sans" panose="020B0502020104020203" pitchFamily="34" charset="-79"/>
                  <a:sym typeface="Helvetica Neue"/>
                </a:rPr>
                <a:t>through registers</a:t>
              </a:r>
              <a:r>
                <a:rPr lang="en-US" sz="1500" i="1" kern="0">
                  <a:solidFill>
                    <a:srgbClr val="000000"/>
                  </a:solidFill>
                  <a:latin typeface="Gill Sans" panose="020B0502020104020203" pitchFamily="34" charset="-79"/>
                  <a:ea typeface="Helvetica Neue"/>
                  <a:cs typeface="Gill Sans" panose="020B0502020104020203" pitchFamily="34" charset="-79"/>
                  <a:sym typeface="Helvetica Neue"/>
                </a:rPr>
                <a:t>.</a:t>
              </a:r>
              <a:endParaRPr sz="1500" i="1" kern="0">
                <a:solidFill>
                  <a:srgbClr val="000000"/>
                </a:solidFill>
                <a:latin typeface="Gill Sans" panose="020B0502020104020203" pitchFamily="34" charset="-79"/>
                <a:ea typeface="Helvetica Neue"/>
                <a:cs typeface="Gill Sans" panose="020B0502020104020203" pitchFamily="34" charset="-79"/>
                <a:sym typeface="Helvetica Neue"/>
              </a:endParaRPr>
            </a:p>
          </p:txBody>
        </p:sp>
        <p:sp>
          <p:nvSpPr>
            <p:cNvPr id="81" name="po">
              <a:extLst>
                <a:ext uri="{FF2B5EF4-FFF2-40B4-BE49-F238E27FC236}">
                  <a16:creationId xmlns:a16="http://schemas.microsoft.com/office/drawing/2014/main" id="{EBA299F3-5F5C-5344-823A-AD6C03434ECC}"/>
                </a:ext>
              </a:extLst>
            </p:cNvPr>
            <p:cNvSpPr txBox="1"/>
            <p:nvPr/>
          </p:nvSpPr>
          <p:spPr>
            <a:xfrm>
              <a:off x="227035" y="541635"/>
              <a:ext cx="4052391" cy="59503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2500">
                  <a:latin typeface="Menlo Regular"/>
                  <a:ea typeface="Menlo Regular"/>
                  <a:cs typeface="Menlo Regular"/>
                  <a:sym typeface="Menlo Regular"/>
                </a:defRPr>
              </a:lvl1pPr>
            </a:lstStyle>
            <a:p>
              <a:pPr algn="ctr" defTabSz="412750" hangingPunct="0"/>
              <a:r>
                <a:rPr lang="en-US" sz="1600" b="1" u="sng" kern="0" err="1">
                  <a:solidFill>
                    <a:schemeClr val="accent5"/>
                  </a:solidFill>
                  <a:latin typeface="Menlo" panose="020B0609030804020204" pitchFamily="49" charset="0"/>
                  <a:ea typeface="Menlo" panose="020B0609030804020204" pitchFamily="49" charset="0"/>
                  <a:cs typeface="Menlo" panose="020B0609030804020204" pitchFamily="49" charset="0"/>
                </a:rPr>
                <a:t>addr</a:t>
              </a:r>
              <a:r>
                <a:rPr lang="en-US" sz="1600" kern="0">
                  <a:solidFill>
                    <a:schemeClr val="accent5"/>
                  </a:solidFill>
                  <a:latin typeface="Menlo" panose="020B0609030804020204" pitchFamily="49" charset="0"/>
                  <a:ea typeface="Menlo" panose="020B0609030804020204" pitchFamily="49" charset="0"/>
                  <a:cs typeface="Menlo" panose="020B0609030804020204" pitchFamily="49" charset="0"/>
                </a:rPr>
                <a:t>, data, ctrl</a:t>
              </a:r>
            </a:p>
          </p:txBody>
        </p:sp>
      </p:grpSp>
      <p:sp>
        <p:nvSpPr>
          <p:cNvPr id="83" name="TextBox 82">
            <a:extLst>
              <a:ext uri="{FF2B5EF4-FFF2-40B4-BE49-F238E27FC236}">
                <a16:creationId xmlns:a16="http://schemas.microsoft.com/office/drawing/2014/main" id="{D38FA96F-A47A-F749-A3C4-BF92E800EC32}"/>
              </a:ext>
            </a:extLst>
          </p:cNvPr>
          <p:cNvSpPr txBox="1"/>
          <p:nvPr/>
        </p:nvSpPr>
        <p:spPr>
          <a:xfrm>
            <a:off x="7506607" y="5990361"/>
            <a:ext cx="2923617" cy="738664"/>
          </a:xfrm>
          <a:prstGeom prst="rect">
            <a:avLst/>
          </a:prstGeom>
          <a:noFill/>
        </p:spPr>
        <p:txBody>
          <a:bodyPr wrap="square" rtlCol="0">
            <a:spAutoFit/>
          </a:bodyPr>
          <a:lstStyle/>
          <a:p>
            <a:pPr algn="ctr"/>
            <a:r>
              <a:rPr lang="en-US" sz="1400" b="1" kern="0">
                <a:solidFill>
                  <a:srgbClr val="000000"/>
                </a:solidFill>
                <a:latin typeface="Gill Sans" panose="020B0502020104020203" pitchFamily="34" charset="-79"/>
                <a:ea typeface="Helvetica Neue"/>
                <a:cs typeface="Gill Sans" panose="020B0502020104020203" pitchFamily="34" charset="-79"/>
                <a:sym typeface="Helvetica Neue"/>
              </a:rPr>
              <a:t>address dependency (</a:t>
            </a:r>
            <a:r>
              <a:rPr lang="en-US" sz="1400" b="1" kern="0" err="1">
                <a:solidFill>
                  <a:srgbClr val="000000"/>
                </a:solidFill>
                <a:latin typeface="Gill Sans" panose="020B0502020104020203" pitchFamily="34" charset="-79"/>
                <a:ea typeface="Helvetica Neue"/>
                <a:cs typeface="Gill Sans" panose="020B0502020104020203" pitchFamily="34" charset="-79"/>
                <a:sym typeface="Helvetica Neue"/>
              </a:rPr>
              <a:t>addr</a:t>
            </a:r>
            <a:r>
              <a:rPr lang="en-US" sz="1400" b="1" kern="0">
                <a:solidFill>
                  <a:srgbClr val="000000"/>
                </a:solidFill>
                <a:latin typeface="Gill Sans" panose="020B0502020104020203" pitchFamily="34" charset="-79"/>
                <a:ea typeface="Helvetica Neue"/>
                <a:cs typeface="Gill Sans" panose="020B0502020104020203" pitchFamily="34" charset="-79"/>
                <a:sym typeface="Helvetica Neue"/>
              </a:rPr>
              <a:t>): </a:t>
            </a:r>
            <a:br>
              <a:rPr lang="en-US" sz="1400" b="1" kern="0">
                <a:solidFill>
                  <a:srgbClr val="000000"/>
                </a:solidFill>
                <a:latin typeface="Gill Sans" panose="020B0502020104020203" pitchFamily="34" charset="-79"/>
                <a:ea typeface="Helvetica Neue"/>
                <a:cs typeface="Gill Sans" panose="020B0502020104020203" pitchFamily="34" charset="-79"/>
                <a:sym typeface="Helvetica Neue"/>
              </a:rPr>
            </a:br>
            <a: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t>relates </a:t>
            </a:r>
            <a:r>
              <a:rPr lang="en-US" sz="1400" kern="0" err="1">
                <a:solidFill>
                  <a:srgbClr val="000000"/>
                </a:solidFill>
                <a:latin typeface="Gill Sans" panose="020B0502020104020203" pitchFamily="34" charset="-79"/>
                <a:ea typeface="Helvetica Neue"/>
                <a:cs typeface="Gill Sans" panose="020B0502020104020203" pitchFamily="34" charset="-79"/>
                <a:sym typeface="Helvetica Neue"/>
              </a:rPr>
              <a:t>load</a:t>
            </a:r>
            <a:r>
              <a:rPr lang="en-US" sz="1400" kern="0" err="1">
                <a:solidFill>
                  <a:srgbClr val="000000"/>
                </a:solidFill>
                <a:latin typeface="Gill Sans" panose="020B0502020104020203" pitchFamily="34" charset="-79"/>
                <a:ea typeface="Helvetica Neue"/>
                <a:cs typeface="Gill Sans" panose="020B0502020104020203" pitchFamily="34" charset="-79"/>
                <a:sym typeface="Wingdings" pitchFamily="2" charset="2"/>
              </a:rPr>
              <a:t>access</a:t>
            </a:r>
            <a:r>
              <a:rPr lang="en-US" sz="1400" kern="0">
                <a:solidFill>
                  <a:srgbClr val="000000"/>
                </a:solidFill>
                <a:latin typeface="Gill Sans" panose="020B0502020104020203" pitchFamily="34" charset="-79"/>
                <a:ea typeface="Helvetica Neue"/>
                <a:cs typeface="Gill Sans" panose="020B0502020104020203" pitchFamily="34" charset="-79"/>
                <a:sym typeface="Wingdings" pitchFamily="2" charset="2"/>
              </a:rPr>
              <a:t> </a:t>
            </a:r>
            <a:r>
              <a:rPr lang="en-US" sz="1400" kern="0">
                <a:solidFill>
                  <a:srgbClr val="000000"/>
                </a:solidFill>
                <a:latin typeface="Gill Sans" panose="020B0502020104020203" pitchFamily="34" charset="-79"/>
                <a:ea typeface="Helvetica Neue"/>
                <a:cs typeface="Gill Sans" panose="020B0502020104020203" pitchFamily="34" charset="-79"/>
                <a:sym typeface="Helvetica Neue"/>
              </a:rPr>
              <a:t>where accesses uses load in address computation</a:t>
            </a:r>
          </a:p>
        </p:txBody>
      </p:sp>
      <p:sp>
        <p:nvSpPr>
          <p:cNvPr id="84" name="TextBox 83">
            <a:extLst>
              <a:ext uri="{FF2B5EF4-FFF2-40B4-BE49-F238E27FC236}">
                <a16:creationId xmlns:a16="http://schemas.microsoft.com/office/drawing/2014/main" id="{D0BB7884-2EA0-104E-8172-CBB58C09F0AD}"/>
              </a:ext>
            </a:extLst>
          </p:cNvPr>
          <p:cNvSpPr txBox="1"/>
          <p:nvPr/>
        </p:nvSpPr>
        <p:spPr>
          <a:xfrm>
            <a:off x="7043294" y="5134161"/>
            <a:ext cx="678391" cy="338554"/>
          </a:xfrm>
          <a:prstGeom prst="rect">
            <a:avLst/>
          </a:prstGeom>
          <a:noFill/>
        </p:spPr>
        <p:txBody>
          <a:bodyPr wrap="none" rtlCol="0">
            <a:spAutoFit/>
          </a:bodyPr>
          <a:lstStyle/>
          <a:p>
            <a:r>
              <a:rPr lang="en-US" sz="1600" err="1">
                <a:solidFill>
                  <a:schemeClr val="accent5"/>
                </a:solidFill>
                <a:latin typeface="Menlo" panose="020B0609030804020204" pitchFamily="49" charset="0"/>
                <a:ea typeface="Menlo" panose="020B0609030804020204" pitchFamily="49" charset="0"/>
                <a:cs typeface="Menlo" panose="020B0609030804020204" pitchFamily="49" charset="0"/>
              </a:rPr>
              <a:t>addr</a:t>
            </a:r>
            <a:endParaRPr lang="en-US" sz="1600">
              <a:solidFill>
                <a:schemeClr val="accent5"/>
              </a:solidFill>
              <a:latin typeface="Menlo" panose="020B0609030804020204" pitchFamily="49" charset="0"/>
              <a:ea typeface="Menlo" panose="020B0609030804020204" pitchFamily="49" charset="0"/>
              <a:cs typeface="Menlo" panose="020B0609030804020204" pitchFamily="49" charset="0"/>
            </a:endParaRPr>
          </a:p>
        </p:txBody>
      </p:sp>
      <p:sp>
        <p:nvSpPr>
          <p:cNvPr id="61" name="Rounded Rectangular Callout 60">
            <a:extLst>
              <a:ext uri="{FF2B5EF4-FFF2-40B4-BE49-F238E27FC236}">
                <a16:creationId xmlns:a16="http://schemas.microsoft.com/office/drawing/2014/main" id="{8E1D38EC-816A-D12F-B9F4-1782F2234CB4}"/>
              </a:ext>
            </a:extLst>
          </p:cNvPr>
          <p:cNvSpPr/>
          <p:nvPr/>
        </p:nvSpPr>
        <p:spPr>
          <a:xfrm>
            <a:off x="5771668" y="5454402"/>
            <a:ext cx="1852755" cy="1323686"/>
          </a:xfrm>
          <a:prstGeom prst="wedgeRoundRectCallout">
            <a:avLst>
              <a:gd name="adj1" fmla="val 65712"/>
              <a:gd name="adj2" fmla="val -10637"/>
              <a:gd name="adj3" fmla="val 1666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Gill Sans" panose="020B0502020104020203" pitchFamily="34" charset="-79"/>
                <a:cs typeface="Gill Sans" panose="020B0502020104020203" pitchFamily="34" charset="-79"/>
              </a:rPr>
              <a:t>Used later on for </a:t>
            </a:r>
            <a:r>
              <a:rPr lang="en-US" b="1" dirty="0">
                <a:solidFill>
                  <a:schemeClr val="tx1"/>
                </a:solidFill>
                <a:latin typeface="Gill Sans" panose="020B0502020104020203" pitchFamily="34" charset="-79"/>
                <a:cs typeface="Gill Sans" panose="020B0502020104020203" pitchFamily="34" charset="-79"/>
              </a:rPr>
              <a:t>classifying leakage by severity</a:t>
            </a:r>
          </a:p>
        </p:txBody>
      </p:sp>
      <p:sp>
        <p:nvSpPr>
          <p:cNvPr id="8" name="Slide Number Placeholder 7">
            <a:extLst>
              <a:ext uri="{FF2B5EF4-FFF2-40B4-BE49-F238E27FC236}">
                <a16:creationId xmlns:a16="http://schemas.microsoft.com/office/drawing/2014/main" id="{F10C5EA2-472F-B7B5-86A0-40352CB60DB5}"/>
              </a:ext>
            </a:extLst>
          </p:cNvPr>
          <p:cNvSpPr>
            <a:spLocks noGrp="1"/>
          </p:cNvSpPr>
          <p:nvPr>
            <p:ph type="sldNum" sz="quarter" idx="12"/>
          </p:nvPr>
        </p:nvSpPr>
        <p:spPr/>
        <p:txBody>
          <a:bodyPr/>
          <a:lstStyle/>
          <a:p>
            <a:fld id="{C4525E55-99CE-D54F-9679-4F00051112D4}" type="slidenum">
              <a:rPr lang="en-US" smtClean="0"/>
              <a:t>6</a:t>
            </a:fld>
            <a:endParaRPr lang="en-US"/>
          </a:p>
        </p:txBody>
      </p:sp>
    </p:spTree>
    <p:custDataLst>
      <p:tags r:id="rId1"/>
    </p:custDataLst>
    <p:extLst>
      <p:ext uri="{BB962C8B-B14F-4D97-AF65-F5344CB8AC3E}">
        <p14:creationId xmlns:p14="http://schemas.microsoft.com/office/powerpoint/2010/main" val="54364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7" grpId="0" animBg="1"/>
      <p:bldP spid="38" grpId="0"/>
      <p:bldP spid="41" grpId="0"/>
      <p:bldP spid="54" grpId="0" animBg="1"/>
      <p:bldP spid="59" grpId="0"/>
      <p:bldP spid="60" grpId="0"/>
      <p:bldP spid="62" grpId="0" animBg="1"/>
      <p:bldP spid="63" grpId="0"/>
      <p:bldP spid="64" grpId="0" animBg="1"/>
      <p:bldP spid="65" grpId="0" animBg="1"/>
      <p:bldP spid="72" grpId="0"/>
      <p:bldP spid="73" grpId="0"/>
      <p:bldP spid="74" grpId="0"/>
      <p:bldP spid="75" grpId="0"/>
      <p:bldP spid="76" grpId="0"/>
      <p:bldP spid="77" grpId="0"/>
      <p:bldP spid="83" grpId="0"/>
      <p:bldP spid="84" grpId="0"/>
      <p:bldP spid="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443C-0B41-1F08-851A-C4DB00162A27}"/>
              </a:ext>
            </a:extLst>
          </p:cNvPr>
          <p:cNvSpPr>
            <a:spLocks noGrp="1"/>
          </p:cNvSpPr>
          <p:nvPr>
            <p:ph type="title"/>
          </p:nvPr>
        </p:nvSpPr>
        <p:spPr/>
        <p:txBody>
          <a:bodyPr/>
          <a:lstStyle/>
          <a:p>
            <a:r>
              <a:rPr lang="en-US"/>
              <a:t>Roadmap</a:t>
            </a:r>
          </a:p>
        </p:txBody>
      </p:sp>
      <p:sp>
        <p:nvSpPr>
          <p:cNvPr id="3" name="Content Placeholder 2">
            <a:extLst>
              <a:ext uri="{FF2B5EF4-FFF2-40B4-BE49-F238E27FC236}">
                <a16:creationId xmlns:a16="http://schemas.microsoft.com/office/drawing/2014/main" id="{5B430675-2D78-C0F7-19E3-54A80C53AE9C}"/>
              </a:ext>
            </a:extLst>
          </p:cNvPr>
          <p:cNvSpPr>
            <a:spLocks noGrp="1"/>
          </p:cNvSpPr>
          <p:nvPr>
            <p:ph idx="1"/>
          </p:nvPr>
        </p:nvSpPr>
        <p:spPr>
          <a:xfrm>
            <a:off x="680884" y="1847850"/>
            <a:ext cx="11511116" cy="4351338"/>
          </a:xfrm>
        </p:spPr>
        <p:txBody>
          <a:bodyPr>
            <a:normAutofit/>
          </a:bodyPr>
          <a:lstStyle/>
          <a:p>
            <a:r>
              <a:rPr lang="en-US" sz="2400" b="1" dirty="0"/>
              <a:t>Background: </a:t>
            </a:r>
            <a:r>
              <a:rPr lang="en-US" sz="2400" dirty="0"/>
              <a:t>Memory Consistency Models (MCMs)</a:t>
            </a:r>
          </a:p>
          <a:p>
            <a:r>
              <a:rPr lang="en-US" sz="2400" b="1" dirty="0">
                <a:solidFill>
                  <a:srgbClr val="FF7E7A"/>
                </a:solidFill>
              </a:rPr>
              <a:t>Leakage Containment Models (LCMs): </a:t>
            </a:r>
            <a:r>
              <a:rPr lang="en-US" sz="2400" dirty="0">
                <a:solidFill>
                  <a:srgbClr val="FF7E7A"/>
                </a:solidFill>
              </a:rPr>
              <a:t>Modeling Microarchitectural Leakage</a:t>
            </a:r>
            <a:endParaRPr lang="en-US" sz="2400" b="1" dirty="0">
              <a:solidFill>
                <a:srgbClr val="FF7E7A"/>
              </a:solidFill>
            </a:endParaRPr>
          </a:p>
          <a:p>
            <a:r>
              <a:rPr lang="en-US" sz="2400" b="1" dirty="0"/>
              <a:t>Clou: </a:t>
            </a:r>
            <a:r>
              <a:rPr lang="en-US" sz="2400" dirty="0"/>
              <a:t>Detecting and Mitigating Microarchitectural Leakage in Programs</a:t>
            </a:r>
            <a:endParaRPr lang="en-US" sz="2400" b="1" dirty="0"/>
          </a:p>
        </p:txBody>
      </p:sp>
      <p:sp>
        <p:nvSpPr>
          <p:cNvPr id="5" name="Slide Number Placeholder 4">
            <a:extLst>
              <a:ext uri="{FF2B5EF4-FFF2-40B4-BE49-F238E27FC236}">
                <a16:creationId xmlns:a16="http://schemas.microsoft.com/office/drawing/2014/main" id="{082D2D6C-C702-B910-7F5C-8DE7EA106F46}"/>
              </a:ext>
            </a:extLst>
          </p:cNvPr>
          <p:cNvSpPr>
            <a:spLocks noGrp="1"/>
          </p:cNvSpPr>
          <p:nvPr>
            <p:ph type="sldNum" sz="quarter" idx="12"/>
          </p:nvPr>
        </p:nvSpPr>
        <p:spPr/>
        <p:txBody>
          <a:bodyPr/>
          <a:lstStyle/>
          <a:p>
            <a:fld id="{C4525E55-99CE-D54F-9679-4F00051112D4}" type="slidenum">
              <a:rPr lang="en-US" smtClean="0"/>
              <a:t>7</a:t>
            </a:fld>
            <a:endParaRPr lang="en-US"/>
          </a:p>
        </p:txBody>
      </p:sp>
    </p:spTree>
    <p:extLst>
      <p:ext uri="{BB962C8B-B14F-4D97-AF65-F5344CB8AC3E}">
        <p14:creationId xmlns:p14="http://schemas.microsoft.com/office/powerpoint/2010/main" val="380331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BBDD-00B2-9547-A137-EA5BAD7F42A7}"/>
              </a:ext>
            </a:extLst>
          </p:cNvPr>
          <p:cNvSpPr>
            <a:spLocks noGrp="1"/>
          </p:cNvSpPr>
          <p:nvPr>
            <p:ph type="title"/>
          </p:nvPr>
        </p:nvSpPr>
        <p:spPr/>
        <p:txBody>
          <a:bodyPr>
            <a:normAutofit/>
          </a:bodyPr>
          <a:lstStyle/>
          <a:p>
            <a:r>
              <a:rPr lang="en-US" sz="3200"/>
              <a:t>Microarchitectural data-flow enables leakage</a:t>
            </a:r>
          </a:p>
        </p:txBody>
      </p:sp>
      <p:sp>
        <p:nvSpPr>
          <p:cNvPr id="6" name="z = A[3]">
            <a:extLst>
              <a:ext uri="{FF2B5EF4-FFF2-40B4-BE49-F238E27FC236}">
                <a16:creationId xmlns:a16="http://schemas.microsoft.com/office/drawing/2014/main" id="{8FD24110-3E32-194F-8BFF-5C205939103C}"/>
              </a:ext>
            </a:extLst>
          </p:cNvPr>
          <p:cNvSpPr txBox="1"/>
          <p:nvPr/>
        </p:nvSpPr>
        <p:spPr>
          <a:xfrm>
            <a:off x="1252229" y="4741395"/>
            <a:ext cx="1282402"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z = A[3]</a:t>
            </a:r>
          </a:p>
        </p:txBody>
      </p:sp>
      <p:sp>
        <p:nvSpPr>
          <p:cNvPr id="7" name="y = A[3]">
            <a:extLst>
              <a:ext uri="{FF2B5EF4-FFF2-40B4-BE49-F238E27FC236}">
                <a16:creationId xmlns:a16="http://schemas.microsoft.com/office/drawing/2014/main" id="{AA2928F2-E153-A54D-BABC-262B6556A195}"/>
              </a:ext>
            </a:extLst>
          </p:cNvPr>
          <p:cNvSpPr txBox="1"/>
          <p:nvPr/>
        </p:nvSpPr>
        <p:spPr>
          <a:xfrm>
            <a:off x="1252229" y="3448714"/>
            <a:ext cx="1282402" cy="35907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y = A[3]</a:t>
            </a:r>
          </a:p>
        </p:txBody>
      </p:sp>
      <p:graphicFrame>
        <p:nvGraphicFramePr>
          <p:cNvPr id="8" name="Table">
            <a:extLst>
              <a:ext uri="{FF2B5EF4-FFF2-40B4-BE49-F238E27FC236}">
                <a16:creationId xmlns:a16="http://schemas.microsoft.com/office/drawing/2014/main" id="{BE596998-A313-A845-B2C6-044BA4DB9DB7}"/>
              </a:ext>
            </a:extLst>
          </p:cNvPr>
          <p:cNvGraphicFramePr/>
          <p:nvPr>
            <p:extLst>
              <p:ext uri="{D42A27DB-BD31-4B8C-83A1-F6EECF244321}">
                <p14:modId xmlns:p14="http://schemas.microsoft.com/office/powerpoint/2010/main" val="2976506270"/>
              </p:ext>
            </p:extLst>
          </p:nvPr>
        </p:nvGraphicFramePr>
        <p:xfrm>
          <a:off x="4342472" y="3802723"/>
          <a:ext cx="1490292" cy="1422400"/>
        </p:xfrm>
        <a:graphic>
          <a:graphicData uri="http://schemas.openxmlformats.org/drawingml/2006/table">
            <a:tbl>
              <a:tblPr bandRow="1"/>
              <a:tblGrid>
                <a:gridCol w="75600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tblGrid>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3" name="Line">
            <a:extLst>
              <a:ext uri="{FF2B5EF4-FFF2-40B4-BE49-F238E27FC236}">
                <a16:creationId xmlns:a16="http://schemas.microsoft.com/office/drawing/2014/main" id="{70B3E71E-5775-DE4B-8208-7897B66D3B51}"/>
              </a:ext>
            </a:extLst>
          </p:cNvPr>
          <p:cNvSpPr/>
          <p:nvPr/>
        </p:nvSpPr>
        <p:spPr>
          <a:xfrm flipV="1">
            <a:off x="6124377" y="1485144"/>
            <a:ext cx="1" cy="1171616"/>
          </a:xfrm>
          <a:prstGeom prst="line">
            <a:avLst/>
          </a:prstGeom>
          <a:noFill/>
          <a:ln w="50800" cap="flat">
            <a:solidFill>
              <a:srgbClr val="000000"/>
            </a:solidFill>
            <a:prstDash val="solid"/>
            <a:miter lim="400000"/>
          </a:ln>
          <a:effectLst/>
        </p:spPr>
        <p:txBody>
          <a:bodyPr wrap="square" lIns="25400" tIns="25400" rIns="25400" bIns="25400" numCol="1" anchor="ctr">
            <a:noAutofit/>
          </a:bodyPr>
          <a:lstStyle/>
          <a:p>
            <a:endParaRPr sz="900"/>
          </a:p>
        </p:txBody>
      </p:sp>
      <p:grpSp>
        <p:nvGrpSpPr>
          <p:cNvPr id="16" name="Group">
            <a:extLst>
              <a:ext uri="{FF2B5EF4-FFF2-40B4-BE49-F238E27FC236}">
                <a16:creationId xmlns:a16="http://schemas.microsoft.com/office/drawing/2014/main" id="{2BB5E508-65FB-F741-87A6-7978B2B71E47}"/>
              </a:ext>
            </a:extLst>
          </p:cNvPr>
          <p:cNvGrpSpPr/>
          <p:nvPr/>
        </p:nvGrpSpPr>
        <p:grpSpPr>
          <a:xfrm>
            <a:off x="4654631" y="2060733"/>
            <a:ext cx="2283244" cy="645220"/>
            <a:chOff x="0" y="342900"/>
            <a:chExt cx="4566487" cy="1290437"/>
          </a:xfrm>
        </p:grpSpPr>
        <p:sp>
          <p:nvSpPr>
            <p:cNvPr id="17" name="y = A[x];">
              <a:extLst>
                <a:ext uri="{FF2B5EF4-FFF2-40B4-BE49-F238E27FC236}">
                  <a16:creationId xmlns:a16="http://schemas.microsoft.com/office/drawing/2014/main" id="{20ADB3B5-0584-4242-A469-82057C196577}"/>
                </a:ext>
              </a:extLst>
            </p:cNvPr>
            <p:cNvSpPr/>
            <p:nvPr/>
          </p:nvSpPr>
          <p:spPr>
            <a:xfrm>
              <a:off x="0" y="363337"/>
              <a:ext cx="1270000"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lgn="l">
                <a:defRPr sz="4000" b="0">
                  <a:latin typeface="Menlo Regular"/>
                  <a:ea typeface="Menlo Regular"/>
                  <a:cs typeface="Menlo Regular"/>
                  <a:sym typeface="Menlo Regular"/>
                </a:defRPr>
              </a:lvl1pPr>
            </a:lstStyle>
            <a:p>
              <a:r>
                <a:rPr sz="2000"/>
                <a:t>y = A[x];</a:t>
              </a:r>
            </a:p>
          </p:txBody>
        </p:sp>
        <p:sp>
          <p:nvSpPr>
            <p:cNvPr id="18" name="z = A[3];">
              <a:extLst>
                <a:ext uri="{FF2B5EF4-FFF2-40B4-BE49-F238E27FC236}">
                  <a16:creationId xmlns:a16="http://schemas.microsoft.com/office/drawing/2014/main" id="{797B4DE1-75AD-C945-8C2F-FBA4B2A98E27}"/>
                </a:ext>
              </a:extLst>
            </p:cNvPr>
            <p:cNvSpPr/>
            <p:nvPr/>
          </p:nvSpPr>
          <p:spPr>
            <a:xfrm>
              <a:off x="3296487" y="342900"/>
              <a:ext cx="1270001" cy="1270001"/>
            </a:xfrm>
            <a:prstGeom prst="line">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ctr">
              <a:spAutoFit/>
            </a:bodyPr>
            <a:lstStyle>
              <a:lvl1pPr algn="l">
                <a:defRPr sz="4000" b="0">
                  <a:latin typeface="Menlo Regular"/>
                  <a:ea typeface="Menlo Regular"/>
                  <a:cs typeface="Menlo Regular"/>
                  <a:sym typeface="Menlo Regular"/>
                </a:defRPr>
              </a:lvl1pPr>
            </a:lstStyle>
            <a:p>
              <a:r>
                <a:rPr sz="2000"/>
                <a:t>z = A[3];</a:t>
              </a:r>
            </a:p>
          </p:txBody>
        </p:sp>
      </p:grpSp>
      <p:sp>
        <p:nvSpPr>
          <p:cNvPr id="20" name="TextBox 19">
            <a:extLst>
              <a:ext uri="{FF2B5EF4-FFF2-40B4-BE49-F238E27FC236}">
                <a16:creationId xmlns:a16="http://schemas.microsoft.com/office/drawing/2014/main" id="{E42F982F-B67E-0743-873E-86E54C3CD46E}"/>
              </a:ext>
            </a:extLst>
          </p:cNvPr>
          <p:cNvSpPr txBox="1"/>
          <p:nvPr/>
        </p:nvSpPr>
        <p:spPr>
          <a:xfrm>
            <a:off x="4343764" y="3493318"/>
            <a:ext cx="777264"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Address</a:t>
            </a:r>
          </a:p>
        </p:txBody>
      </p:sp>
      <p:sp>
        <p:nvSpPr>
          <p:cNvPr id="21" name="TextBox 20">
            <a:extLst>
              <a:ext uri="{FF2B5EF4-FFF2-40B4-BE49-F238E27FC236}">
                <a16:creationId xmlns:a16="http://schemas.microsoft.com/office/drawing/2014/main" id="{2D75D045-BEA9-B54B-AE7D-31B13CAF681D}"/>
              </a:ext>
            </a:extLst>
          </p:cNvPr>
          <p:cNvSpPr txBox="1"/>
          <p:nvPr/>
        </p:nvSpPr>
        <p:spPr>
          <a:xfrm>
            <a:off x="5219966" y="3500010"/>
            <a:ext cx="532518"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Data</a:t>
            </a:r>
          </a:p>
        </p:txBody>
      </p:sp>
      <p:sp>
        <p:nvSpPr>
          <p:cNvPr id="22" name="TextBox 21">
            <a:extLst>
              <a:ext uri="{FF2B5EF4-FFF2-40B4-BE49-F238E27FC236}">
                <a16:creationId xmlns:a16="http://schemas.microsoft.com/office/drawing/2014/main" id="{0449C1D8-3124-2141-9F6D-0C1E82BCE48C}"/>
              </a:ext>
            </a:extLst>
          </p:cNvPr>
          <p:cNvSpPr txBox="1"/>
          <p:nvPr/>
        </p:nvSpPr>
        <p:spPr>
          <a:xfrm>
            <a:off x="4721171" y="3237720"/>
            <a:ext cx="732893" cy="307777"/>
          </a:xfrm>
          <a:prstGeom prst="rect">
            <a:avLst/>
          </a:prstGeom>
          <a:noFill/>
        </p:spPr>
        <p:txBody>
          <a:bodyPr wrap="none" rtlCol="0">
            <a:spAutoFit/>
          </a:bodyPr>
          <a:lstStyle/>
          <a:p>
            <a:r>
              <a:rPr lang="en-US" sz="1400" b="1">
                <a:latin typeface="Gill Sans" panose="020B0502020104020203" pitchFamily="34" charset="-79"/>
                <a:cs typeface="Gill Sans" panose="020B0502020104020203" pitchFamily="34" charset="-79"/>
              </a:rPr>
              <a:t>Cache</a:t>
            </a:r>
          </a:p>
        </p:txBody>
      </p:sp>
      <p:sp>
        <p:nvSpPr>
          <p:cNvPr id="51" name="TextBox 50">
            <a:extLst>
              <a:ext uri="{FF2B5EF4-FFF2-40B4-BE49-F238E27FC236}">
                <a16:creationId xmlns:a16="http://schemas.microsoft.com/office/drawing/2014/main" id="{857B40AE-F572-3A4E-BE75-B378FB0592CF}"/>
              </a:ext>
            </a:extLst>
          </p:cNvPr>
          <p:cNvSpPr txBox="1"/>
          <p:nvPr/>
        </p:nvSpPr>
        <p:spPr>
          <a:xfrm>
            <a:off x="4640801" y="1516140"/>
            <a:ext cx="1158330" cy="369332"/>
          </a:xfrm>
          <a:prstGeom prst="rect">
            <a:avLst/>
          </a:prstGeom>
          <a:noFill/>
        </p:spPr>
        <p:txBody>
          <a:bodyPr wrap="none" rtlCol="0">
            <a:spAutoFit/>
          </a:bodyPr>
          <a:lstStyle/>
          <a:p>
            <a:r>
              <a:rPr lang="en-US">
                <a:latin typeface="Gill Sans" panose="020B0502020104020203" pitchFamily="34" charset="-79"/>
                <a:cs typeface="Gill Sans" panose="020B0502020104020203" pitchFamily="34" charset="-79"/>
              </a:rPr>
              <a:t>Program 1</a:t>
            </a:r>
          </a:p>
        </p:txBody>
      </p:sp>
      <p:sp>
        <p:nvSpPr>
          <p:cNvPr id="52" name="TextBox 51">
            <a:extLst>
              <a:ext uri="{FF2B5EF4-FFF2-40B4-BE49-F238E27FC236}">
                <a16:creationId xmlns:a16="http://schemas.microsoft.com/office/drawing/2014/main" id="{5285C57F-D828-1C42-9861-1939032435DF}"/>
              </a:ext>
            </a:extLst>
          </p:cNvPr>
          <p:cNvSpPr txBox="1"/>
          <p:nvPr/>
        </p:nvSpPr>
        <p:spPr>
          <a:xfrm>
            <a:off x="6449624" y="1516140"/>
            <a:ext cx="1158330" cy="369332"/>
          </a:xfrm>
          <a:prstGeom prst="rect">
            <a:avLst/>
          </a:prstGeom>
          <a:noFill/>
        </p:spPr>
        <p:txBody>
          <a:bodyPr wrap="none" rtlCol="0">
            <a:spAutoFit/>
          </a:bodyPr>
          <a:lstStyle/>
          <a:p>
            <a:r>
              <a:rPr lang="en-US">
                <a:latin typeface="Gill Sans" panose="020B0502020104020203" pitchFamily="34" charset="-79"/>
                <a:cs typeface="Gill Sans" panose="020B0502020104020203" pitchFamily="34" charset="-79"/>
              </a:rPr>
              <a:t>Program 2</a:t>
            </a:r>
          </a:p>
        </p:txBody>
      </p:sp>
      <p:sp>
        <p:nvSpPr>
          <p:cNvPr id="15" name="TextBox 14">
            <a:extLst>
              <a:ext uri="{FF2B5EF4-FFF2-40B4-BE49-F238E27FC236}">
                <a16:creationId xmlns:a16="http://schemas.microsoft.com/office/drawing/2014/main" id="{B08D40C2-3DB7-2433-A2A3-012EDE1F32B1}"/>
              </a:ext>
            </a:extLst>
          </p:cNvPr>
          <p:cNvSpPr txBox="1"/>
          <p:nvPr/>
        </p:nvSpPr>
        <p:spPr>
          <a:xfrm>
            <a:off x="6439518" y="3175095"/>
            <a:ext cx="4636896" cy="2677656"/>
          </a:xfrm>
          <a:prstGeom prst="rect">
            <a:avLst/>
          </a:prstGeom>
          <a:noFill/>
        </p:spPr>
        <p:txBody>
          <a:bodyPr wrap="square" rtlCol="0">
            <a:spAutoFit/>
          </a:bodyPr>
          <a:lstStyle/>
          <a:p>
            <a:r>
              <a:rPr lang="en-US" sz="2400">
                <a:latin typeface="Gill Sans" panose="020B0502020104020203" pitchFamily="34" charset="-79"/>
                <a:cs typeface="Gill Sans" panose="020B0502020104020203" pitchFamily="34" charset="-79"/>
              </a:rPr>
              <a:t>Ingredients for modeling </a:t>
            </a:r>
            <a:r>
              <a:rPr lang="en-US" sz="2400" b="1">
                <a:solidFill>
                  <a:srgbClr val="FF7E7A"/>
                </a:solidFill>
                <a:latin typeface="Gill Sans" panose="020B0502020104020203" pitchFamily="34" charset="-79"/>
                <a:cs typeface="Gill Sans" panose="020B0502020104020203" pitchFamily="34" charset="-79"/>
              </a:rPr>
              <a:t>microarchitectural leakage:</a:t>
            </a:r>
          </a:p>
          <a:p>
            <a:pPr marL="457200" indent="-457200">
              <a:buAutoNum type="arabicPeriod"/>
            </a:pPr>
            <a:r>
              <a:rPr lang="en-US" sz="2400">
                <a:latin typeface="Gill Sans" panose="020B0502020104020203" pitchFamily="34" charset="-79"/>
                <a:cs typeface="Gill Sans" panose="020B0502020104020203" pitchFamily="34" charset="-79"/>
              </a:rPr>
              <a:t>Instructions exhibit </a:t>
            </a:r>
            <a:r>
              <a:rPr lang="en-US" sz="2400" b="1">
                <a:solidFill>
                  <a:srgbClr val="FF7E7A"/>
                </a:solidFill>
                <a:latin typeface="Gill Sans" panose="020B0502020104020203" pitchFamily="34" charset="-79"/>
                <a:cs typeface="Gill Sans" panose="020B0502020104020203" pitchFamily="34" charset="-79"/>
              </a:rPr>
              <a:t>&gt;1 different executions.</a:t>
            </a:r>
          </a:p>
          <a:p>
            <a:pPr marL="457200" indent="-457200">
              <a:buAutoNum type="arabicPeriod"/>
            </a:pPr>
            <a:r>
              <a:rPr lang="en-US" sz="2400">
                <a:latin typeface="Gill Sans" panose="020B0502020104020203" pitchFamily="34" charset="-79"/>
                <a:cs typeface="Gill Sans" panose="020B0502020104020203" pitchFamily="34" charset="-79"/>
              </a:rPr>
              <a:t>Which execution is realized </a:t>
            </a:r>
            <a:r>
              <a:rPr lang="en-US" sz="2400" b="1">
                <a:solidFill>
                  <a:srgbClr val="FF7E7A"/>
                </a:solidFill>
                <a:latin typeface="Gill Sans" panose="020B0502020104020203" pitchFamily="34" charset="-79"/>
                <a:cs typeface="Gill Sans" panose="020B0502020104020203" pitchFamily="34" charset="-79"/>
              </a:rPr>
              <a:t>depends on hardware information flows.</a:t>
            </a:r>
          </a:p>
        </p:txBody>
      </p:sp>
      <p:sp>
        <p:nvSpPr>
          <p:cNvPr id="4" name="Slide Number Placeholder 3">
            <a:extLst>
              <a:ext uri="{FF2B5EF4-FFF2-40B4-BE49-F238E27FC236}">
                <a16:creationId xmlns:a16="http://schemas.microsoft.com/office/drawing/2014/main" id="{79BBA77B-0DF2-4ED8-CE50-4373B7E94256}"/>
              </a:ext>
            </a:extLst>
          </p:cNvPr>
          <p:cNvSpPr>
            <a:spLocks noGrp="1"/>
          </p:cNvSpPr>
          <p:nvPr>
            <p:ph type="sldNum" sz="quarter" idx="12"/>
          </p:nvPr>
        </p:nvSpPr>
        <p:spPr/>
        <p:txBody>
          <a:bodyPr/>
          <a:lstStyle/>
          <a:p>
            <a:fld id="{C4525E55-99CE-D54F-9679-4F00051112D4}" type="slidenum">
              <a:rPr lang="en-US" smtClean="0"/>
              <a:t>8</a:t>
            </a:fld>
            <a:endParaRPr lang="en-US"/>
          </a:p>
        </p:txBody>
      </p:sp>
    </p:spTree>
    <p:custDataLst>
      <p:tags r:id="rId1"/>
    </p:custDataLst>
    <p:extLst>
      <p:ext uri="{BB962C8B-B14F-4D97-AF65-F5344CB8AC3E}">
        <p14:creationId xmlns:p14="http://schemas.microsoft.com/office/powerpoint/2010/main" val="409597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BBDD-00B2-9547-A137-EA5BAD7F42A7}"/>
              </a:ext>
            </a:extLst>
          </p:cNvPr>
          <p:cNvSpPr>
            <a:spLocks noGrp="1"/>
          </p:cNvSpPr>
          <p:nvPr>
            <p:ph type="title"/>
          </p:nvPr>
        </p:nvSpPr>
        <p:spPr/>
        <p:txBody>
          <a:bodyPr>
            <a:normAutofit/>
          </a:bodyPr>
          <a:lstStyle/>
          <a:p>
            <a:r>
              <a:rPr lang="en-US" sz="3200"/>
              <a:t>Microarchitectural data-flow enables leakage</a:t>
            </a:r>
          </a:p>
        </p:txBody>
      </p:sp>
      <p:sp>
        <p:nvSpPr>
          <p:cNvPr id="4" name="A[3]">
            <a:extLst>
              <a:ext uri="{FF2B5EF4-FFF2-40B4-BE49-F238E27FC236}">
                <a16:creationId xmlns:a16="http://schemas.microsoft.com/office/drawing/2014/main" id="{EF9699CE-EAEB-4442-BA98-544F1B540543}"/>
              </a:ext>
            </a:extLst>
          </p:cNvPr>
          <p:cNvSpPr txBox="1"/>
          <p:nvPr/>
        </p:nvSpPr>
        <p:spPr>
          <a:xfrm>
            <a:off x="2544702" y="5984966"/>
            <a:ext cx="512961" cy="359073"/>
          </a:xfrm>
          <a:prstGeom prst="rect">
            <a:avLst/>
          </a:prstGeom>
          <a:solidFill>
            <a:schemeClr val="bg2">
              <a:lumMod val="9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b="0">
                <a:latin typeface="Menlo Regular"/>
                <a:ea typeface="Menlo Regular"/>
                <a:cs typeface="Menlo Regular"/>
                <a:sym typeface="Menlo Regular"/>
              </a:defRPr>
            </a:lvl1pPr>
          </a:lstStyle>
          <a:p>
            <a:r>
              <a:rPr lang="en-US" sz="2000"/>
              <a:t>   </a:t>
            </a:r>
            <a:endParaRPr sz="2000"/>
          </a:p>
        </p:txBody>
      </p:sp>
      <p:sp>
        <p:nvSpPr>
          <p:cNvPr id="5" name="Connection Line">
            <a:extLst>
              <a:ext uri="{FF2B5EF4-FFF2-40B4-BE49-F238E27FC236}">
                <a16:creationId xmlns:a16="http://schemas.microsoft.com/office/drawing/2014/main" id="{DCB2248A-7868-9D41-AA16-9BAF84DCCC45}"/>
              </a:ext>
            </a:extLst>
          </p:cNvPr>
          <p:cNvSpPr/>
          <p:nvPr/>
        </p:nvSpPr>
        <p:spPr>
          <a:xfrm>
            <a:off x="516245" y="3729658"/>
            <a:ext cx="336710" cy="1194224"/>
          </a:xfrm>
          <a:custGeom>
            <a:avLst/>
            <a:gdLst/>
            <a:ahLst/>
            <a:cxnLst>
              <a:cxn ang="0">
                <a:pos x="wd2" y="hd2"/>
              </a:cxn>
              <a:cxn ang="5400000">
                <a:pos x="wd2" y="hd2"/>
              </a:cxn>
              <a:cxn ang="10800000">
                <a:pos x="wd2" y="hd2"/>
              </a:cxn>
              <a:cxn ang="16200000">
                <a:pos x="wd2" y="hd2"/>
              </a:cxn>
            </a:cxnLst>
            <a:rect l="0" t="0" r="r" b="b"/>
            <a:pathLst>
              <a:path w="16202" h="21600" extrusionOk="0">
                <a:moveTo>
                  <a:pt x="16202" y="21600"/>
                </a:moveTo>
                <a:cubicBezTo>
                  <a:pt x="-5185" y="13217"/>
                  <a:pt x="-5398" y="6017"/>
                  <a:pt x="15562" y="0"/>
                </a:cubicBezTo>
              </a:path>
            </a:pathLst>
          </a:custGeom>
          <a:ln w="38100">
            <a:solidFill>
              <a:schemeClr val="accent6"/>
            </a:solidFill>
            <a:miter lim="400000"/>
            <a:headEnd type="triangle"/>
          </a:ln>
        </p:spPr>
        <p:txBody>
          <a:bodyPr/>
          <a:lstStyle/>
          <a:p>
            <a:endParaRPr sz="900"/>
          </a:p>
        </p:txBody>
      </p:sp>
      <p:sp>
        <p:nvSpPr>
          <p:cNvPr id="6" name="z = A[3]">
            <a:extLst>
              <a:ext uri="{FF2B5EF4-FFF2-40B4-BE49-F238E27FC236}">
                <a16:creationId xmlns:a16="http://schemas.microsoft.com/office/drawing/2014/main" id="{8FD24110-3E32-194F-8BFF-5C205939103C}"/>
              </a:ext>
            </a:extLst>
          </p:cNvPr>
          <p:cNvSpPr txBox="1"/>
          <p:nvPr/>
        </p:nvSpPr>
        <p:spPr>
          <a:xfrm>
            <a:off x="1252229" y="4741395"/>
            <a:ext cx="1282402" cy="3590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z = A[3]</a:t>
            </a:r>
          </a:p>
        </p:txBody>
      </p:sp>
      <p:sp>
        <p:nvSpPr>
          <p:cNvPr id="7" name="y = A[3]">
            <a:extLst>
              <a:ext uri="{FF2B5EF4-FFF2-40B4-BE49-F238E27FC236}">
                <a16:creationId xmlns:a16="http://schemas.microsoft.com/office/drawing/2014/main" id="{AA2928F2-E153-A54D-BABC-262B6556A195}"/>
              </a:ext>
            </a:extLst>
          </p:cNvPr>
          <p:cNvSpPr txBox="1"/>
          <p:nvPr/>
        </p:nvSpPr>
        <p:spPr>
          <a:xfrm>
            <a:off x="1252229" y="3448714"/>
            <a:ext cx="1282402" cy="3590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sz="4000" b="0">
                <a:latin typeface="Menlo Regular"/>
                <a:ea typeface="Menlo Regular"/>
                <a:cs typeface="Menlo Regular"/>
                <a:sym typeface="Menlo Regular"/>
              </a:defRPr>
            </a:lvl1pPr>
          </a:lstStyle>
          <a:p>
            <a:r>
              <a:rPr sz="2000"/>
              <a:t>y = A[3]</a:t>
            </a:r>
          </a:p>
        </p:txBody>
      </p:sp>
      <p:graphicFrame>
        <p:nvGraphicFramePr>
          <p:cNvPr id="8" name="Table">
            <a:extLst>
              <a:ext uri="{FF2B5EF4-FFF2-40B4-BE49-F238E27FC236}">
                <a16:creationId xmlns:a16="http://schemas.microsoft.com/office/drawing/2014/main" id="{BE596998-A313-A845-B2C6-044BA4DB9DB7}"/>
              </a:ext>
            </a:extLst>
          </p:cNvPr>
          <p:cNvGraphicFramePr/>
          <p:nvPr/>
        </p:nvGraphicFramePr>
        <p:xfrm>
          <a:off x="4342472" y="3802723"/>
          <a:ext cx="1490292" cy="1422400"/>
        </p:xfrm>
        <a:graphic>
          <a:graphicData uri="http://schemas.openxmlformats.org/drawingml/2006/table">
            <a:tbl>
              <a:tblPr bandRow="1"/>
              <a:tblGrid>
                <a:gridCol w="75600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tblGrid>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9549">
                <a:tc>
                  <a:txBody>
                    <a:bodyPr/>
                    <a:lstStyle/>
                    <a:p>
                      <a:pPr algn="ctr" defTabSz="914400">
                        <a:defRPr sz="1800"/>
                      </a:pPr>
                      <a:r>
                        <a:rPr lang="en-US" sz="1200">
                          <a:latin typeface="Menlo Regular"/>
                          <a:ea typeface="Menlo Regular"/>
                          <a:cs typeface="Menlo Regular"/>
                          <a:sym typeface="Menlo Regular"/>
                        </a:rPr>
                        <a:t>A+3</a:t>
                      </a:r>
                      <a:endParaRPr sz="1200">
                        <a:latin typeface="Menlo Regular"/>
                        <a:ea typeface="Menlo Regular"/>
                        <a:cs typeface="Menlo Regular"/>
                        <a:sym typeface="Menlo Regular"/>
                      </a:endParaRP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lang="en-US" sz="1200">
                          <a:latin typeface="Menlo Regular"/>
                          <a:ea typeface="Menlo Regular"/>
                          <a:cs typeface="Menlo Regular"/>
                          <a:sym typeface="Menlo Regular"/>
                        </a:rPr>
                        <a:t>………………</a:t>
                      </a:r>
                      <a:endParaRPr sz="1200">
                        <a:latin typeface="Menlo Regular"/>
                        <a:ea typeface="Menlo Regular"/>
                        <a:cs typeface="Menlo Regular"/>
                        <a:sym typeface="Menlo Regular"/>
                      </a:endParaRP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9549">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p>
                      <a:pPr algn="ctr" defTabSz="914400">
                        <a:defRPr sz="1800"/>
                      </a:pPr>
                      <a:r>
                        <a:rPr sz="1200">
                          <a:latin typeface="Menlo Regular"/>
                          <a:ea typeface="Menlo Regular"/>
                          <a:cs typeface="Menlo Regular"/>
                          <a:sym typeface="Menlo Regular"/>
                        </a:rPr>
                        <a:t>-</a:t>
                      </a:r>
                    </a:p>
                  </a:txBody>
                  <a:tcPr marL="50800" marR="50800" marT="50800" marB="50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9" name="Line">
            <a:extLst>
              <a:ext uri="{FF2B5EF4-FFF2-40B4-BE49-F238E27FC236}">
                <a16:creationId xmlns:a16="http://schemas.microsoft.com/office/drawing/2014/main" id="{0EF2AF60-3954-CC47-B9B1-E759EA252965}"/>
              </a:ext>
            </a:extLst>
          </p:cNvPr>
          <p:cNvSpPr/>
          <p:nvPr/>
        </p:nvSpPr>
        <p:spPr>
          <a:xfrm>
            <a:off x="2634715" y="3659857"/>
            <a:ext cx="1662915" cy="502137"/>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10" name="Line">
            <a:extLst>
              <a:ext uri="{FF2B5EF4-FFF2-40B4-BE49-F238E27FC236}">
                <a16:creationId xmlns:a16="http://schemas.microsoft.com/office/drawing/2014/main" id="{F1A1F51E-B7CA-6745-9E18-0A1E223CB114}"/>
              </a:ext>
            </a:extLst>
          </p:cNvPr>
          <p:cNvSpPr/>
          <p:nvPr/>
        </p:nvSpPr>
        <p:spPr>
          <a:xfrm flipH="1">
            <a:off x="2574629" y="4227497"/>
            <a:ext cx="1754895" cy="662000"/>
          </a:xfrm>
          <a:prstGeom prst="line">
            <a:avLst/>
          </a:prstGeom>
          <a:noFill/>
          <a:ln w="38100" cap="flat">
            <a:solidFill>
              <a:srgbClr val="000000"/>
            </a:solidFill>
            <a:prstDash val="solid"/>
            <a:miter lim="400000"/>
            <a:tailEnd type="triangle" w="med" len="med"/>
          </a:ln>
          <a:effectLst/>
        </p:spPr>
        <p:txBody>
          <a:bodyPr wrap="square" lIns="25400" tIns="25400" rIns="25400" bIns="25400" numCol="1" anchor="ctr">
            <a:noAutofit/>
          </a:bodyPr>
          <a:lstStyle/>
          <a:p>
            <a:endParaRPr sz="900"/>
          </a:p>
        </p:txBody>
      </p:sp>
      <p:sp>
        <p:nvSpPr>
          <p:cNvPr id="11" name="A[3]">
            <a:extLst>
              <a:ext uri="{FF2B5EF4-FFF2-40B4-BE49-F238E27FC236}">
                <a16:creationId xmlns:a16="http://schemas.microsoft.com/office/drawing/2014/main" id="{73348DD0-01CA-6E42-8105-01DA8F1EB6FC}"/>
              </a:ext>
            </a:extLst>
          </p:cNvPr>
          <p:cNvSpPr txBox="1"/>
          <p:nvPr/>
        </p:nvSpPr>
        <p:spPr>
          <a:xfrm>
            <a:off x="1859924" y="3464910"/>
            <a:ext cx="666849" cy="359073"/>
          </a:xfrm>
          <a:prstGeom prst="rect">
            <a:avLst/>
          </a:prstGeom>
          <a:solidFill>
            <a:schemeClr val="bg2">
              <a:lumMod val="9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b="0">
                <a:latin typeface="Menlo Regular"/>
                <a:ea typeface="Menlo Regular"/>
                <a:cs typeface="Menlo Regular"/>
                <a:sym typeface="Menlo Regular"/>
              </a:defRPr>
            </a:lvl1pPr>
          </a:lstStyle>
          <a:p>
            <a:r>
              <a:rPr sz="2000"/>
              <a:t>A[3]</a:t>
            </a:r>
          </a:p>
        </p:txBody>
      </p:sp>
      <p:sp>
        <p:nvSpPr>
          <p:cNvPr id="13" name="Line">
            <a:extLst>
              <a:ext uri="{FF2B5EF4-FFF2-40B4-BE49-F238E27FC236}">
                <a16:creationId xmlns:a16="http://schemas.microsoft.com/office/drawing/2014/main" id="{70B3E71E-5775-DE4B-8208-7897B66D3B51}"/>
              </a:ext>
            </a:extLst>
          </p:cNvPr>
          <p:cNvSpPr/>
          <p:nvPr/>
        </p:nvSpPr>
        <p:spPr>
          <a:xfrm flipV="1">
            <a:off x="6124377" y="1485144"/>
            <a:ext cx="1" cy="1171616"/>
          </a:xfrm>
          <a:prstGeom prst="line">
            <a:avLst/>
          </a:prstGeom>
          <a:noFill/>
          <a:ln w="50800" cap="flat">
            <a:solidFill>
              <a:srgbClr val="000000"/>
            </a:solidFill>
            <a:prstDash val="solid"/>
            <a:miter lim="400000"/>
          </a:ln>
          <a:effectLst/>
        </p:spPr>
        <p:txBody>
          <a:bodyPr wrap="square" lIns="25400" tIns="25400" rIns="25400" bIns="25400" numCol="1" anchor="ctr">
            <a:noAutofit/>
          </a:bodyPr>
          <a:lstStyle/>
          <a:p>
            <a:endParaRPr sz="900"/>
          </a:p>
        </p:txBody>
      </p:sp>
      <p:grpSp>
        <p:nvGrpSpPr>
          <p:cNvPr id="16" name="Group">
            <a:extLst>
              <a:ext uri="{FF2B5EF4-FFF2-40B4-BE49-F238E27FC236}">
                <a16:creationId xmlns:a16="http://schemas.microsoft.com/office/drawing/2014/main" id="{2BB5E508-65FB-F741-87A6-7978B2B71E47}"/>
              </a:ext>
            </a:extLst>
          </p:cNvPr>
          <p:cNvGrpSpPr/>
          <p:nvPr/>
        </p:nvGrpSpPr>
        <p:grpSpPr>
          <a:xfrm>
            <a:off x="4654631" y="2060733"/>
            <a:ext cx="2283244" cy="645220"/>
            <a:chOff x="0" y="342900"/>
            <a:chExt cx="4566487" cy="1290437"/>
          </a:xfrm>
        </p:grpSpPr>
        <p:sp>
          <p:nvSpPr>
            <p:cNvPr id="17" name="y = A[x];">
              <a:extLst>
                <a:ext uri="{FF2B5EF4-FFF2-40B4-BE49-F238E27FC236}">
                  <a16:creationId xmlns:a16="http://schemas.microsoft.com/office/drawing/2014/main" id="{20ADB3B5-0584-4242-A469-82057C196577}"/>
                </a:ext>
              </a:extLst>
            </p:cNvPr>
            <p:cNvSpPr/>
            <p:nvPr/>
          </p:nvSpPr>
          <p:spPr>
            <a:xfrm>
              <a:off x="0" y="363337"/>
              <a:ext cx="1270000"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lgn="l">
                <a:defRPr sz="4000" b="0">
                  <a:latin typeface="Menlo Regular"/>
                  <a:ea typeface="Menlo Regular"/>
                  <a:cs typeface="Menlo Regular"/>
                  <a:sym typeface="Menlo Regular"/>
                </a:defRPr>
              </a:lvl1pPr>
            </a:lstStyle>
            <a:p>
              <a:r>
                <a:rPr sz="2000"/>
                <a:t>y = A[x];</a:t>
              </a:r>
            </a:p>
          </p:txBody>
        </p:sp>
        <p:sp>
          <p:nvSpPr>
            <p:cNvPr id="18" name="z = A[3];">
              <a:extLst>
                <a:ext uri="{FF2B5EF4-FFF2-40B4-BE49-F238E27FC236}">
                  <a16:creationId xmlns:a16="http://schemas.microsoft.com/office/drawing/2014/main" id="{797B4DE1-75AD-C945-8C2F-FBA4B2A98E27}"/>
                </a:ext>
              </a:extLst>
            </p:cNvPr>
            <p:cNvSpPr/>
            <p:nvPr/>
          </p:nvSpPr>
          <p:spPr>
            <a:xfrm>
              <a:off x="3296487" y="34290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lgn="l">
                <a:defRPr sz="4000" b="0">
                  <a:latin typeface="Menlo Regular"/>
                  <a:ea typeface="Menlo Regular"/>
                  <a:cs typeface="Menlo Regular"/>
                  <a:sym typeface="Menlo Regular"/>
                </a:defRPr>
              </a:lvl1pPr>
            </a:lstStyle>
            <a:p>
              <a:r>
                <a:rPr sz="2000"/>
                <a:t>z = A[3];</a:t>
              </a:r>
            </a:p>
          </p:txBody>
        </p:sp>
      </p:grpSp>
      <p:sp>
        <p:nvSpPr>
          <p:cNvPr id="19" name="dataflow">
            <a:extLst>
              <a:ext uri="{FF2B5EF4-FFF2-40B4-BE49-F238E27FC236}">
                <a16:creationId xmlns:a16="http://schemas.microsoft.com/office/drawing/2014/main" id="{9AD4B81A-2C25-684D-9867-934892B3E631}"/>
              </a:ext>
            </a:extLst>
          </p:cNvPr>
          <p:cNvSpPr txBox="1"/>
          <p:nvPr/>
        </p:nvSpPr>
        <p:spPr>
          <a:xfrm>
            <a:off x="581728" y="4030269"/>
            <a:ext cx="1579920"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chemeClr val="accent1">
                    <a:lumOff val="-13575"/>
                  </a:schemeClr>
                </a:solidFill>
              </a:defRPr>
            </a:lvl1pPr>
          </a:lstStyle>
          <a:p>
            <a:pPr algn="ctr"/>
            <a:r>
              <a:rPr lang="en-US" sz="1600">
                <a:solidFill>
                  <a:schemeClr val="accent6"/>
                </a:solidFill>
                <a:latin typeface="Gill Sans" panose="020B0502020104020203" pitchFamily="34" charset="-79"/>
                <a:cs typeface="Gill Sans" panose="020B0502020104020203" pitchFamily="34" charset="-79"/>
              </a:rPr>
              <a:t>microarchitectural</a:t>
            </a:r>
          </a:p>
          <a:p>
            <a:pPr algn="ctr"/>
            <a:r>
              <a:rPr lang="en-US" sz="1600">
                <a:solidFill>
                  <a:schemeClr val="accent6"/>
                </a:solidFill>
                <a:latin typeface="Gill Sans" panose="020B0502020104020203" pitchFamily="34" charset="-79"/>
                <a:cs typeface="Gill Sans" panose="020B0502020104020203" pitchFamily="34" charset="-79"/>
              </a:rPr>
              <a:t>data-flow</a:t>
            </a:r>
            <a:endParaRPr sz="1600">
              <a:solidFill>
                <a:schemeClr val="accent6"/>
              </a:solidFill>
              <a:latin typeface="Gill Sans" panose="020B0502020104020203" pitchFamily="34" charset="-79"/>
              <a:cs typeface="Gill Sans" panose="020B0502020104020203" pitchFamily="34" charset="-79"/>
            </a:endParaRPr>
          </a:p>
        </p:txBody>
      </p:sp>
      <p:sp>
        <p:nvSpPr>
          <p:cNvPr id="20" name="TextBox 19">
            <a:extLst>
              <a:ext uri="{FF2B5EF4-FFF2-40B4-BE49-F238E27FC236}">
                <a16:creationId xmlns:a16="http://schemas.microsoft.com/office/drawing/2014/main" id="{E42F982F-B67E-0743-873E-86E54C3CD46E}"/>
              </a:ext>
            </a:extLst>
          </p:cNvPr>
          <p:cNvSpPr txBox="1"/>
          <p:nvPr/>
        </p:nvSpPr>
        <p:spPr>
          <a:xfrm>
            <a:off x="4343764" y="3493318"/>
            <a:ext cx="777264"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Address</a:t>
            </a:r>
          </a:p>
        </p:txBody>
      </p:sp>
      <p:sp>
        <p:nvSpPr>
          <p:cNvPr id="21" name="TextBox 20">
            <a:extLst>
              <a:ext uri="{FF2B5EF4-FFF2-40B4-BE49-F238E27FC236}">
                <a16:creationId xmlns:a16="http://schemas.microsoft.com/office/drawing/2014/main" id="{2D75D045-BEA9-B54B-AE7D-31B13CAF681D}"/>
              </a:ext>
            </a:extLst>
          </p:cNvPr>
          <p:cNvSpPr txBox="1"/>
          <p:nvPr/>
        </p:nvSpPr>
        <p:spPr>
          <a:xfrm>
            <a:off x="5219966" y="3500010"/>
            <a:ext cx="532518" cy="307777"/>
          </a:xfrm>
          <a:prstGeom prst="rect">
            <a:avLst/>
          </a:prstGeom>
          <a:noFill/>
        </p:spPr>
        <p:txBody>
          <a:bodyPr wrap="none" rtlCol="0">
            <a:spAutoFit/>
          </a:bodyPr>
          <a:lstStyle/>
          <a:p>
            <a:r>
              <a:rPr lang="en-US" sz="1400">
                <a:latin typeface="Gill Sans" panose="020B0502020104020203" pitchFamily="34" charset="-79"/>
                <a:cs typeface="Gill Sans" panose="020B0502020104020203" pitchFamily="34" charset="-79"/>
              </a:rPr>
              <a:t>Data</a:t>
            </a:r>
          </a:p>
        </p:txBody>
      </p:sp>
      <p:sp>
        <p:nvSpPr>
          <p:cNvPr id="22" name="TextBox 21">
            <a:extLst>
              <a:ext uri="{FF2B5EF4-FFF2-40B4-BE49-F238E27FC236}">
                <a16:creationId xmlns:a16="http://schemas.microsoft.com/office/drawing/2014/main" id="{0449C1D8-3124-2141-9F6D-0C1E82BCE48C}"/>
              </a:ext>
            </a:extLst>
          </p:cNvPr>
          <p:cNvSpPr txBox="1"/>
          <p:nvPr/>
        </p:nvSpPr>
        <p:spPr>
          <a:xfrm>
            <a:off x="4721171" y="3237720"/>
            <a:ext cx="732893" cy="307777"/>
          </a:xfrm>
          <a:prstGeom prst="rect">
            <a:avLst/>
          </a:prstGeom>
          <a:noFill/>
        </p:spPr>
        <p:txBody>
          <a:bodyPr wrap="none" rtlCol="0">
            <a:spAutoFit/>
          </a:bodyPr>
          <a:lstStyle/>
          <a:p>
            <a:r>
              <a:rPr lang="en-US" sz="1400" b="1">
                <a:latin typeface="Gill Sans" panose="020B0502020104020203" pitchFamily="34" charset="-79"/>
                <a:cs typeface="Gill Sans" panose="020B0502020104020203" pitchFamily="34" charset="-79"/>
              </a:rPr>
              <a:t>Cache</a:t>
            </a:r>
          </a:p>
        </p:txBody>
      </p:sp>
      <p:sp>
        <p:nvSpPr>
          <p:cNvPr id="23" name="TextBox 22">
            <a:extLst>
              <a:ext uri="{FF2B5EF4-FFF2-40B4-BE49-F238E27FC236}">
                <a16:creationId xmlns:a16="http://schemas.microsoft.com/office/drawing/2014/main" id="{FFD0F90F-BFC0-464A-AFC7-C24509F96234}"/>
              </a:ext>
            </a:extLst>
          </p:cNvPr>
          <p:cNvSpPr txBox="1"/>
          <p:nvPr/>
        </p:nvSpPr>
        <p:spPr>
          <a:xfrm>
            <a:off x="3258153" y="3570597"/>
            <a:ext cx="625492"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write</a:t>
            </a:r>
          </a:p>
        </p:txBody>
      </p:sp>
      <p:sp>
        <p:nvSpPr>
          <p:cNvPr id="24" name="TextBox 23">
            <a:extLst>
              <a:ext uri="{FF2B5EF4-FFF2-40B4-BE49-F238E27FC236}">
                <a16:creationId xmlns:a16="http://schemas.microsoft.com/office/drawing/2014/main" id="{DDE234F2-4644-EB4D-8626-2D32F7574821}"/>
              </a:ext>
            </a:extLst>
          </p:cNvPr>
          <p:cNvSpPr txBox="1"/>
          <p:nvPr/>
        </p:nvSpPr>
        <p:spPr>
          <a:xfrm>
            <a:off x="3258153" y="4519916"/>
            <a:ext cx="552459"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read</a:t>
            </a:r>
          </a:p>
        </p:txBody>
      </p:sp>
      <p:sp>
        <p:nvSpPr>
          <p:cNvPr id="25" name="TextBox 24">
            <a:extLst>
              <a:ext uri="{FF2B5EF4-FFF2-40B4-BE49-F238E27FC236}">
                <a16:creationId xmlns:a16="http://schemas.microsoft.com/office/drawing/2014/main" id="{B3753223-E2DC-9548-8226-AD6E65F73D91}"/>
              </a:ext>
            </a:extLst>
          </p:cNvPr>
          <p:cNvSpPr txBox="1"/>
          <p:nvPr/>
        </p:nvSpPr>
        <p:spPr>
          <a:xfrm>
            <a:off x="467269" y="3174555"/>
            <a:ext cx="1409360" cy="338554"/>
          </a:xfrm>
          <a:prstGeom prst="rect">
            <a:avLst/>
          </a:prstGeom>
          <a:noFill/>
        </p:spPr>
        <p:txBody>
          <a:bodyPr wrap="none" rtlCol="0">
            <a:spAutoFit/>
          </a:bodyPr>
          <a:lstStyle/>
          <a:p>
            <a:r>
              <a:rPr lang="en-US" sz="1600" b="1">
                <a:latin typeface="Gill Sans" panose="020B0502020104020203" pitchFamily="34" charset="-79"/>
                <a:cs typeface="Gill Sans" panose="020B0502020104020203" pitchFamily="34" charset="-79"/>
              </a:rPr>
              <a:t>transmitter</a:t>
            </a:r>
          </a:p>
        </p:txBody>
      </p:sp>
      <p:sp>
        <p:nvSpPr>
          <p:cNvPr id="26" name="TextBox 25">
            <a:extLst>
              <a:ext uri="{FF2B5EF4-FFF2-40B4-BE49-F238E27FC236}">
                <a16:creationId xmlns:a16="http://schemas.microsoft.com/office/drawing/2014/main" id="{A74F2B70-29EC-B546-87B4-C8ABCC90593D}"/>
              </a:ext>
            </a:extLst>
          </p:cNvPr>
          <p:cNvSpPr txBox="1"/>
          <p:nvPr/>
        </p:nvSpPr>
        <p:spPr>
          <a:xfrm>
            <a:off x="701650" y="5086988"/>
            <a:ext cx="1027333" cy="338554"/>
          </a:xfrm>
          <a:prstGeom prst="rect">
            <a:avLst/>
          </a:prstGeom>
          <a:noFill/>
        </p:spPr>
        <p:txBody>
          <a:bodyPr wrap="none" rtlCol="0">
            <a:spAutoFit/>
          </a:bodyPr>
          <a:lstStyle/>
          <a:p>
            <a:r>
              <a:rPr lang="en-US" sz="1600" b="1">
                <a:latin typeface="Gill Sans" panose="020B0502020104020203" pitchFamily="34" charset="-79"/>
                <a:cs typeface="Gill Sans" panose="020B0502020104020203" pitchFamily="34" charset="-79"/>
              </a:rPr>
              <a:t>receiver</a:t>
            </a:r>
          </a:p>
        </p:txBody>
      </p:sp>
      <p:sp>
        <p:nvSpPr>
          <p:cNvPr id="27" name="TextBox 26">
            <a:extLst>
              <a:ext uri="{FF2B5EF4-FFF2-40B4-BE49-F238E27FC236}">
                <a16:creationId xmlns:a16="http://schemas.microsoft.com/office/drawing/2014/main" id="{C0844390-18D7-3D4A-9A42-B195632C56DB}"/>
              </a:ext>
            </a:extLst>
          </p:cNvPr>
          <p:cNvSpPr txBox="1"/>
          <p:nvPr/>
        </p:nvSpPr>
        <p:spPr>
          <a:xfrm>
            <a:off x="914659" y="3529305"/>
            <a:ext cx="412377" cy="369332"/>
          </a:xfrm>
          <a:prstGeom prst="rect">
            <a:avLst/>
          </a:prstGeom>
          <a:noFill/>
        </p:spPr>
        <p:txBody>
          <a:bodyPr wrap="square" rtlCol="0">
            <a:spAutoFit/>
          </a:bodyPr>
          <a:lstStyle/>
          <a:p>
            <a:r>
              <a:rPr lang="en-US"/>
              <a:t>😇</a:t>
            </a:r>
          </a:p>
        </p:txBody>
      </p:sp>
      <p:sp>
        <p:nvSpPr>
          <p:cNvPr id="28" name="TextBox 27">
            <a:extLst>
              <a:ext uri="{FF2B5EF4-FFF2-40B4-BE49-F238E27FC236}">
                <a16:creationId xmlns:a16="http://schemas.microsoft.com/office/drawing/2014/main" id="{94963928-DFF4-1441-973A-FF27527ED893}"/>
              </a:ext>
            </a:extLst>
          </p:cNvPr>
          <p:cNvSpPr txBox="1"/>
          <p:nvPr/>
        </p:nvSpPr>
        <p:spPr>
          <a:xfrm>
            <a:off x="911307" y="4832245"/>
            <a:ext cx="415498" cy="369332"/>
          </a:xfrm>
          <a:prstGeom prst="rect">
            <a:avLst/>
          </a:prstGeom>
          <a:noFill/>
        </p:spPr>
        <p:txBody>
          <a:bodyPr wrap="none" rtlCol="0">
            <a:spAutoFit/>
          </a:bodyPr>
          <a:lstStyle/>
          <a:p>
            <a:r>
              <a:rPr lang="en-US"/>
              <a:t>😈</a:t>
            </a:r>
          </a:p>
        </p:txBody>
      </p:sp>
      <p:sp>
        <p:nvSpPr>
          <p:cNvPr id="29" name="TextBox 28">
            <a:extLst>
              <a:ext uri="{FF2B5EF4-FFF2-40B4-BE49-F238E27FC236}">
                <a16:creationId xmlns:a16="http://schemas.microsoft.com/office/drawing/2014/main" id="{0E050DAE-17BC-1049-915B-CCD98900E4B6}"/>
              </a:ext>
            </a:extLst>
          </p:cNvPr>
          <p:cNvSpPr txBox="1"/>
          <p:nvPr/>
        </p:nvSpPr>
        <p:spPr>
          <a:xfrm>
            <a:off x="1893430" y="5606605"/>
            <a:ext cx="1457450"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cache hit (5 ns)</a:t>
            </a:r>
          </a:p>
        </p:txBody>
      </p:sp>
      <p:sp>
        <p:nvSpPr>
          <p:cNvPr id="30" name="TextBox 29">
            <a:extLst>
              <a:ext uri="{FF2B5EF4-FFF2-40B4-BE49-F238E27FC236}">
                <a16:creationId xmlns:a16="http://schemas.microsoft.com/office/drawing/2014/main" id="{03AD9B82-FF80-AD47-89A8-95480FDB3EF2}"/>
              </a:ext>
            </a:extLst>
          </p:cNvPr>
          <p:cNvSpPr txBox="1"/>
          <p:nvPr/>
        </p:nvSpPr>
        <p:spPr>
          <a:xfrm>
            <a:off x="2017264" y="5976088"/>
            <a:ext cx="1114729" cy="338554"/>
          </a:xfrm>
          <a:prstGeom prst="rect">
            <a:avLst/>
          </a:prstGeom>
          <a:noFill/>
        </p:spPr>
        <p:txBody>
          <a:bodyPr wrap="none" rtlCol="0">
            <a:spAutoFit/>
          </a:bodyPr>
          <a:lstStyle/>
          <a:p>
            <a:r>
              <a:rPr lang="en-US" sz="1600">
                <a:latin typeface="Gill Sans" panose="020B0502020104020203" pitchFamily="34" charset="-79"/>
                <a:cs typeface="Gill Sans" panose="020B0502020104020203" pitchFamily="34" charset="-79"/>
              </a:rPr>
              <a:t>leaks: x = 3</a:t>
            </a:r>
          </a:p>
        </p:txBody>
      </p:sp>
      <p:sp>
        <p:nvSpPr>
          <p:cNvPr id="51" name="TextBox 50">
            <a:extLst>
              <a:ext uri="{FF2B5EF4-FFF2-40B4-BE49-F238E27FC236}">
                <a16:creationId xmlns:a16="http://schemas.microsoft.com/office/drawing/2014/main" id="{4256DF59-090D-4E4D-ADE9-A5038EF9B6F8}"/>
              </a:ext>
            </a:extLst>
          </p:cNvPr>
          <p:cNvSpPr txBox="1"/>
          <p:nvPr/>
        </p:nvSpPr>
        <p:spPr>
          <a:xfrm>
            <a:off x="4640801" y="1516140"/>
            <a:ext cx="1158330" cy="369332"/>
          </a:xfrm>
          <a:prstGeom prst="rect">
            <a:avLst/>
          </a:prstGeom>
          <a:noFill/>
        </p:spPr>
        <p:txBody>
          <a:bodyPr wrap="none" rtlCol="0">
            <a:spAutoFit/>
          </a:bodyPr>
          <a:lstStyle/>
          <a:p>
            <a:r>
              <a:rPr lang="en-US">
                <a:latin typeface="Gill Sans" panose="020B0502020104020203" pitchFamily="34" charset="-79"/>
                <a:cs typeface="Gill Sans" panose="020B0502020104020203" pitchFamily="34" charset="-79"/>
              </a:rPr>
              <a:t>Program 1</a:t>
            </a:r>
          </a:p>
        </p:txBody>
      </p:sp>
      <p:sp>
        <p:nvSpPr>
          <p:cNvPr id="52" name="TextBox 51">
            <a:extLst>
              <a:ext uri="{FF2B5EF4-FFF2-40B4-BE49-F238E27FC236}">
                <a16:creationId xmlns:a16="http://schemas.microsoft.com/office/drawing/2014/main" id="{9EA9A3E1-600C-894D-AD4E-B5362204C590}"/>
              </a:ext>
            </a:extLst>
          </p:cNvPr>
          <p:cNvSpPr txBox="1"/>
          <p:nvPr/>
        </p:nvSpPr>
        <p:spPr>
          <a:xfrm>
            <a:off x="6449624" y="1516140"/>
            <a:ext cx="1158330" cy="369332"/>
          </a:xfrm>
          <a:prstGeom prst="rect">
            <a:avLst/>
          </a:prstGeom>
          <a:noFill/>
        </p:spPr>
        <p:txBody>
          <a:bodyPr wrap="none" rtlCol="0">
            <a:spAutoFit/>
          </a:bodyPr>
          <a:lstStyle/>
          <a:p>
            <a:r>
              <a:rPr lang="en-US">
                <a:latin typeface="Gill Sans" panose="020B0502020104020203" pitchFamily="34" charset="-79"/>
                <a:cs typeface="Gill Sans" panose="020B0502020104020203" pitchFamily="34" charset="-79"/>
              </a:rPr>
              <a:t>Program 2</a:t>
            </a:r>
          </a:p>
        </p:txBody>
      </p:sp>
      <p:sp>
        <p:nvSpPr>
          <p:cNvPr id="32" name="TextBox 31">
            <a:extLst>
              <a:ext uri="{FF2B5EF4-FFF2-40B4-BE49-F238E27FC236}">
                <a16:creationId xmlns:a16="http://schemas.microsoft.com/office/drawing/2014/main" id="{C4B1CCDA-B1DD-D263-907A-52F117A3D846}"/>
              </a:ext>
            </a:extLst>
          </p:cNvPr>
          <p:cNvSpPr txBox="1"/>
          <p:nvPr/>
        </p:nvSpPr>
        <p:spPr>
          <a:xfrm>
            <a:off x="6439518" y="3175095"/>
            <a:ext cx="4636896" cy="2677656"/>
          </a:xfrm>
          <a:prstGeom prst="rect">
            <a:avLst/>
          </a:prstGeom>
          <a:noFill/>
        </p:spPr>
        <p:txBody>
          <a:bodyPr wrap="square" rtlCol="0">
            <a:spAutoFit/>
          </a:bodyPr>
          <a:lstStyle/>
          <a:p>
            <a:r>
              <a:rPr lang="en-US" sz="2400">
                <a:latin typeface="Gill Sans" panose="020B0502020104020203" pitchFamily="34" charset="-79"/>
                <a:cs typeface="Gill Sans" panose="020B0502020104020203" pitchFamily="34" charset="-79"/>
              </a:rPr>
              <a:t>Ingredients for modeling </a:t>
            </a:r>
            <a:r>
              <a:rPr lang="en-US" sz="2400" b="1">
                <a:solidFill>
                  <a:srgbClr val="FF7E7A"/>
                </a:solidFill>
                <a:latin typeface="Gill Sans" panose="020B0502020104020203" pitchFamily="34" charset="-79"/>
                <a:cs typeface="Gill Sans" panose="020B0502020104020203" pitchFamily="34" charset="-79"/>
              </a:rPr>
              <a:t>microarchitectural leakage:</a:t>
            </a:r>
          </a:p>
          <a:p>
            <a:pPr marL="457200" indent="-457200">
              <a:buAutoNum type="arabicPeriod"/>
            </a:pPr>
            <a:r>
              <a:rPr lang="en-US" sz="2400">
                <a:latin typeface="Gill Sans" panose="020B0502020104020203" pitchFamily="34" charset="-79"/>
                <a:cs typeface="Gill Sans" panose="020B0502020104020203" pitchFamily="34" charset="-79"/>
              </a:rPr>
              <a:t>Instructions exhibit </a:t>
            </a:r>
            <a:r>
              <a:rPr lang="en-US" sz="2400" b="1">
                <a:solidFill>
                  <a:srgbClr val="FF7E7A"/>
                </a:solidFill>
                <a:latin typeface="Gill Sans" panose="020B0502020104020203" pitchFamily="34" charset="-79"/>
                <a:cs typeface="Gill Sans" panose="020B0502020104020203" pitchFamily="34" charset="-79"/>
              </a:rPr>
              <a:t>&gt;1 different executions.</a:t>
            </a:r>
          </a:p>
          <a:p>
            <a:pPr marL="457200" indent="-457200">
              <a:buAutoNum type="arabicPeriod"/>
            </a:pPr>
            <a:r>
              <a:rPr lang="en-US" sz="2400">
                <a:latin typeface="Gill Sans" panose="020B0502020104020203" pitchFamily="34" charset="-79"/>
                <a:cs typeface="Gill Sans" panose="020B0502020104020203" pitchFamily="34" charset="-79"/>
              </a:rPr>
              <a:t>Which execution is realized </a:t>
            </a:r>
            <a:r>
              <a:rPr lang="en-US" sz="2400" b="1">
                <a:solidFill>
                  <a:srgbClr val="FF7E7A"/>
                </a:solidFill>
                <a:latin typeface="Gill Sans" panose="020B0502020104020203" pitchFamily="34" charset="-79"/>
                <a:cs typeface="Gill Sans" panose="020B0502020104020203" pitchFamily="34" charset="-79"/>
              </a:rPr>
              <a:t>depends on hardware information flows.</a:t>
            </a:r>
          </a:p>
        </p:txBody>
      </p:sp>
      <p:sp>
        <p:nvSpPr>
          <p:cNvPr id="12" name="Slide Number Placeholder 11">
            <a:extLst>
              <a:ext uri="{FF2B5EF4-FFF2-40B4-BE49-F238E27FC236}">
                <a16:creationId xmlns:a16="http://schemas.microsoft.com/office/drawing/2014/main" id="{64FFE61E-C361-84D9-04BB-09726C20CA59}"/>
              </a:ext>
            </a:extLst>
          </p:cNvPr>
          <p:cNvSpPr>
            <a:spLocks noGrp="1"/>
          </p:cNvSpPr>
          <p:nvPr>
            <p:ph type="sldNum" sz="quarter" idx="12"/>
          </p:nvPr>
        </p:nvSpPr>
        <p:spPr/>
        <p:txBody>
          <a:bodyPr/>
          <a:lstStyle/>
          <a:p>
            <a:fld id="{C4525E55-99CE-D54F-9679-4F00051112D4}" type="slidenum">
              <a:rPr lang="en-US" smtClean="0"/>
              <a:t>9</a:t>
            </a:fld>
            <a:endParaRPr lang="en-US"/>
          </a:p>
        </p:txBody>
      </p:sp>
    </p:spTree>
    <p:custDataLst>
      <p:tags r:id="rId1"/>
    </p:custDataLst>
    <p:extLst>
      <p:ext uri="{BB962C8B-B14F-4D97-AF65-F5344CB8AC3E}">
        <p14:creationId xmlns:p14="http://schemas.microsoft.com/office/powerpoint/2010/main" val="33083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P spid="19" grpId="0" animBg="1"/>
      <p:bldP spid="24" grpId="0"/>
      <p:bldP spid="25" grpId="0"/>
      <p:bldP spid="26" grpId="0"/>
      <p:bldP spid="27" grpId="0"/>
      <p:bldP spid="28" grpId="0"/>
      <p:bldP spid="29" grpId="0"/>
      <p:bldP spid="3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4"/>
</p:tagLst>
</file>

<file path=ppt/tags/tag10.xml><?xml version="1.0" encoding="utf-8"?>
<p:tagLst xmlns:a="http://schemas.openxmlformats.org/drawingml/2006/main" xmlns:r="http://schemas.openxmlformats.org/officeDocument/2006/relationships" xmlns:p="http://schemas.openxmlformats.org/presentationml/2006/main">
  <p:tag name="TIMING" val="|8.6|14.5|10|7"/>
</p:tagLst>
</file>

<file path=ppt/tags/tag11.xml><?xml version="1.0" encoding="utf-8"?>
<p:tagLst xmlns:a="http://schemas.openxmlformats.org/drawingml/2006/main" xmlns:r="http://schemas.openxmlformats.org/officeDocument/2006/relationships" xmlns:p="http://schemas.openxmlformats.org/presentationml/2006/main">
  <p:tag name="TIMING" val="|16.7|9.4|19.1"/>
</p:tagLst>
</file>

<file path=ppt/tags/tag12.xml><?xml version="1.0" encoding="utf-8"?>
<p:tagLst xmlns:a="http://schemas.openxmlformats.org/drawingml/2006/main" xmlns:r="http://schemas.openxmlformats.org/officeDocument/2006/relationships" xmlns:p="http://schemas.openxmlformats.org/presentationml/2006/main">
  <p:tag name="TIMING" val="|11.9|5.3|32.4|6.5|1.3|1.2|1.4|1.2|2.2|20.3|2.5|3.4|21.8"/>
</p:tagLst>
</file>

<file path=ppt/tags/tag13.xml><?xml version="1.0" encoding="utf-8"?>
<p:tagLst xmlns:a="http://schemas.openxmlformats.org/drawingml/2006/main" xmlns:r="http://schemas.openxmlformats.org/officeDocument/2006/relationships" xmlns:p="http://schemas.openxmlformats.org/presentationml/2006/main">
  <p:tag name="TIMING" val="|17.5|10.1|13.9|11|5.4|3.7"/>
</p:tagLst>
</file>

<file path=ppt/tags/tag14.xml><?xml version="1.0" encoding="utf-8"?>
<p:tagLst xmlns:a="http://schemas.openxmlformats.org/drawingml/2006/main" xmlns:r="http://schemas.openxmlformats.org/officeDocument/2006/relationships" xmlns:p="http://schemas.openxmlformats.org/presentationml/2006/main">
  <p:tag name="TIMING" val="|12.4"/>
</p:tagLst>
</file>

<file path=ppt/tags/tag15.xml><?xml version="1.0" encoding="utf-8"?>
<p:tagLst xmlns:a="http://schemas.openxmlformats.org/drawingml/2006/main" xmlns:r="http://schemas.openxmlformats.org/officeDocument/2006/relationships" xmlns:p="http://schemas.openxmlformats.org/presentationml/2006/main">
  <p:tag name="TIMING" val="|6.4|29.4|7.3|7.9|16"/>
</p:tagLst>
</file>

<file path=ppt/tags/tag16.xml><?xml version="1.0" encoding="utf-8"?>
<p:tagLst xmlns:a="http://schemas.openxmlformats.org/drawingml/2006/main" xmlns:r="http://schemas.openxmlformats.org/officeDocument/2006/relationships" xmlns:p="http://schemas.openxmlformats.org/presentationml/2006/main">
  <p:tag name="TIMING" val="|12.4|11.7"/>
</p:tagLst>
</file>

<file path=ppt/tags/tag17.xml><?xml version="1.0" encoding="utf-8"?>
<p:tagLst xmlns:a="http://schemas.openxmlformats.org/drawingml/2006/main" xmlns:r="http://schemas.openxmlformats.org/officeDocument/2006/relationships" xmlns:p="http://schemas.openxmlformats.org/presentationml/2006/main">
  <p:tag name="TIMING" val="|13.2"/>
</p:tagLst>
</file>

<file path=ppt/tags/tag18.xml><?xml version="1.0" encoding="utf-8"?>
<p:tagLst xmlns:a="http://schemas.openxmlformats.org/drawingml/2006/main" xmlns:r="http://schemas.openxmlformats.org/officeDocument/2006/relationships" xmlns:p="http://schemas.openxmlformats.org/presentationml/2006/main">
  <p:tag name="TIMING" val="|10|2.4|1.1|2.4|0.5|1.8|10.1|3.4|2.3|3.5|8.9|3"/>
</p:tagLst>
</file>

<file path=ppt/tags/tag19.xml><?xml version="1.0" encoding="utf-8"?>
<p:tagLst xmlns:a="http://schemas.openxmlformats.org/drawingml/2006/main" xmlns:r="http://schemas.openxmlformats.org/officeDocument/2006/relationships" xmlns:p="http://schemas.openxmlformats.org/presentationml/2006/main">
  <p:tag name="TIMING" val="|10|10.1|11.2"/>
</p:tagLst>
</file>

<file path=ppt/tags/tag2.xml><?xml version="1.0" encoding="utf-8"?>
<p:tagLst xmlns:a="http://schemas.openxmlformats.org/drawingml/2006/main" xmlns:r="http://schemas.openxmlformats.org/officeDocument/2006/relationships" xmlns:p="http://schemas.openxmlformats.org/presentationml/2006/main">
  <p:tag name="TIMING" val="|11.4|8.9|6.4"/>
</p:tagLst>
</file>

<file path=ppt/tags/tag20.xml><?xml version="1.0" encoding="utf-8"?>
<p:tagLst xmlns:a="http://schemas.openxmlformats.org/drawingml/2006/main" xmlns:r="http://schemas.openxmlformats.org/officeDocument/2006/relationships" xmlns:p="http://schemas.openxmlformats.org/presentationml/2006/main">
  <p:tag name="TIMING" val="|37.1"/>
</p:tagLst>
</file>

<file path=ppt/tags/tag21.xml><?xml version="1.0" encoding="utf-8"?>
<p:tagLst xmlns:a="http://schemas.openxmlformats.org/drawingml/2006/main" xmlns:r="http://schemas.openxmlformats.org/officeDocument/2006/relationships" xmlns:p="http://schemas.openxmlformats.org/presentationml/2006/main">
  <p:tag name="TIMING" val="|5.8|7.5|4.8|10.6"/>
</p:tagLst>
</file>

<file path=ppt/tags/tag3.xml><?xml version="1.0" encoding="utf-8"?>
<p:tagLst xmlns:a="http://schemas.openxmlformats.org/drawingml/2006/main" xmlns:r="http://schemas.openxmlformats.org/officeDocument/2006/relationships" xmlns:p="http://schemas.openxmlformats.org/presentationml/2006/main">
  <p:tag name="TIMING" val="|13.8|3.2|11.2|11.2"/>
</p:tagLst>
</file>

<file path=ppt/tags/tag4.xml><?xml version="1.0" encoding="utf-8"?>
<p:tagLst xmlns:a="http://schemas.openxmlformats.org/drawingml/2006/main" xmlns:r="http://schemas.openxmlformats.org/officeDocument/2006/relationships" xmlns:p="http://schemas.openxmlformats.org/presentationml/2006/main">
  <p:tag name="TIMING" val="|11.7|9.2|4.2|6.9|10.3|0.2|15.7|28.3"/>
</p:tagLst>
</file>

<file path=ppt/tags/tag5.xml><?xml version="1.0" encoding="utf-8"?>
<p:tagLst xmlns:a="http://schemas.openxmlformats.org/drawingml/2006/main" xmlns:r="http://schemas.openxmlformats.org/officeDocument/2006/relationships" xmlns:p="http://schemas.openxmlformats.org/presentationml/2006/main">
  <p:tag name="TIMING" val="|14.4|10.7|16.9"/>
</p:tagLst>
</file>

<file path=ppt/tags/tag6.xml><?xml version="1.0" encoding="utf-8"?>
<p:tagLst xmlns:a="http://schemas.openxmlformats.org/drawingml/2006/main" xmlns:r="http://schemas.openxmlformats.org/officeDocument/2006/relationships" xmlns:p="http://schemas.openxmlformats.org/presentationml/2006/main">
  <p:tag name="TIMING" val="|7.4|6.9|3.8|4.9|14.5"/>
</p:tagLst>
</file>

<file path=ppt/tags/tag7.xml><?xml version="1.0" encoding="utf-8"?>
<p:tagLst xmlns:a="http://schemas.openxmlformats.org/drawingml/2006/main" xmlns:r="http://schemas.openxmlformats.org/officeDocument/2006/relationships" xmlns:p="http://schemas.openxmlformats.org/presentationml/2006/main">
  <p:tag name="TIMING" val="|8.7|1.5|5.9"/>
</p:tagLst>
</file>

<file path=ppt/tags/tag8.xml><?xml version="1.0" encoding="utf-8"?>
<p:tagLst xmlns:a="http://schemas.openxmlformats.org/drawingml/2006/main" xmlns:r="http://schemas.openxmlformats.org/officeDocument/2006/relationships" xmlns:p="http://schemas.openxmlformats.org/presentationml/2006/main">
  <p:tag name="TIMING" val="|16"/>
</p:tagLst>
</file>

<file path=ppt/tags/tag9.xml><?xml version="1.0" encoding="utf-8"?>
<p:tagLst xmlns:a="http://schemas.openxmlformats.org/drawingml/2006/main" xmlns:r="http://schemas.openxmlformats.org/officeDocument/2006/relationships" xmlns:p="http://schemas.openxmlformats.org/presentationml/2006/main">
  <p:tag name="TIMING" val="|8.1|4.1|4.8"/>
</p:tagLst>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4665</TotalTime>
  <Words>8790</Words>
  <Application>Microsoft Macintosh PowerPoint</Application>
  <PresentationFormat>Widescreen</PresentationFormat>
  <Paragraphs>1479</Paragraphs>
  <Slides>44</Slides>
  <Notes>41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44</vt:i4>
      </vt:variant>
    </vt:vector>
  </HeadingPairs>
  <TitlesOfParts>
    <vt:vector size="57" baseType="lpstr">
      <vt:lpstr>Arial</vt:lpstr>
      <vt:lpstr>Calibri</vt:lpstr>
      <vt:lpstr>Cambria Math</vt:lpstr>
      <vt:lpstr>Gill Sans</vt:lpstr>
      <vt:lpstr>Helvetica</vt:lpstr>
      <vt:lpstr>Helvetica Neue</vt:lpstr>
      <vt:lpstr>Helvetica Neue Light</vt:lpstr>
      <vt:lpstr>Helvetica Neue Medium</vt:lpstr>
      <vt:lpstr>Menlo</vt:lpstr>
      <vt:lpstr>Menlo Regular</vt:lpstr>
      <vt:lpstr>Roboto Mono</vt:lpstr>
      <vt:lpstr>Office Theme</vt:lpstr>
      <vt:lpstr>White</vt:lpstr>
      <vt:lpstr>Axiomatic Hardware-Software Contracts for Security</vt:lpstr>
      <vt:lpstr>Hardware underpins software security</vt:lpstr>
      <vt:lpstr>Hardware underpins software security</vt:lpstr>
      <vt:lpstr>Roadmap</vt:lpstr>
      <vt:lpstr>PowerPoint Presentation</vt:lpstr>
      <vt:lpstr>Modeling program executions axiomatically with control- and data-flow happens-before relations</vt:lpstr>
      <vt:lpstr>Roadmap</vt:lpstr>
      <vt:lpstr>Microarchitectural data-flow enables leakage</vt:lpstr>
      <vt:lpstr>Microarchitectural data-flow enables leakage</vt:lpstr>
      <vt:lpstr>Microarchitectural data-flow enables leakage</vt:lpstr>
      <vt:lpstr>Microarchitectural data-flow enables leakage</vt:lpstr>
      <vt:lpstr>Microarchitectural control flow increases leakage scope</vt:lpstr>
      <vt:lpstr>Microarchitectural control flow increases leakage scope</vt:lpstr>
      <vt:lpstr>MCMs lay the foundation for LCMs but fall short for modeling microarchitectural leakage</vt:lpstr>
      <vt:lpstr>Deriving a microarchitectural semantics from architectural MCMs</vt:lpstr>
      <vt:lpstr>LCMs model microarchitectural data-flow through xstate</vt:lpstr>
      <vt:lpstr>Detecting Leakage in Programs with LCMs</vt:lpstr>
      <vt:lpstr>rfx non-interference detects Spectre v1 leakage</vt:lpstr>
      <vt:lpstr>rfx non-interference detects Spectre v1 leakage</vt:lpstr>
      <vt:lpstr>rfx non-interference detects Spectre v1 leakage</vt:lpstr>
      <vt:lpstr>A taxonomy for classifying transmitters by severity</vt:lpstr>
      <vt:lpstr>A taxonomy for classifying transmitters by severity</vt:lpstr>
      <vt:lpstr>A taxonomy for classifying transmitters by severity</vt:lpstr>
      <vt:lpstr>Roadmap</vt:lpstr>
      <vt:lpstr>Clou: detecting and and mitigating speculative leakage with LCMs</vt:lpstr>
      <vt:lpstr>Clou is fast, scalable, and has found bugs in real-world code</vt:lpstr>
      <vt:lpstr>LCMs: Additional Topics*</vt:lpstr>
      <vt:lpstr>Key Takeaways</vt:lpstr>
      <vt:lpstr>PowerPoint Presentation</vt:lpstr>
      <vt:lpstr>Appendix Table of Contents</vt:lpstr>
      <vt:lpstr>Clou: OpenSSL Vulnerability</vt:lpstr>
      <vt:lpstr>Clou: libsodium Vulnerabililty</vt:lpstr>
      <vt:lpstr>Prior Security Contract Proposals</vt:lpstr>
      <vt:lpstr>Modeling AES Side-Channel Leakage</vt:lpstr>
      <vt:lpstr>Modeling Other Optimizations with LCMs</vt:lpstr>
      <vt:lpstr>Clou Results</vt:lpstr>
      <vt:lpstr>Non-interference</vt:lpstr>
      <vt:lpstr>Microarchitectural Leakage</vt:lpstr>
      <vt:lpstr>Microarchitectural control-flow semantics model transient execution</vt:lpstr>
      <vt:lpstr>Microarchitectural data-flow semantics model information flow through xstate</vt:lpstr>
      <vt:lpstr>Revisiting Microarchitectural Leakage</vt:lpstr>
      <vt:lpstr>Clou: Additional Topics</vt:lpstr>
      <vt:lpstr>Clou discovered new types of leakage</vt:lpstr>
      <vt:lpstr>Axiomatic MCMs have spawned an ecosystem of tools and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Assurance via Formal and Verifiable Security Contracts</dc:title>
  <dc:creator>Caroline Trippel</dc:creator>
  <cp:lastModifiedBy>Nicholas Hunter Mosier</cp:lastModifiedBy>
  <cp:revision>3</cp:revision>
  <cp:lastPrinted>2022-06-17T01:24:32Z</cp:lastPrinted>
  <dcterms:created xsi:type="dcterms:W3CDTF">2022-04-17T00:08:22Z</dcterms:created>
  <dcterms:modified xsi:type="dcterms:W3CDTF">2022-06-22T12:52:15Z</dcterms:modified>
</cp:coreProperties>
</file>