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87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  <p:sldId id="262" r:id="rId16"/>
    <p:sldId id="263" r:id="rId17"/>
    <p:sldId id="264" r:id="rId18"/>
    <p:sldId id="265" r:id="rId19"/>
    <p:sldId id="273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2BC2-F79D-418D-9B3E-3DA6CEEC49F1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84A49-3D05-4B65-9F50-9BF2209C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88FC-3E31-4D64-A1CB-C4190F6969CD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6DEE-5CC4-4CC6-A8CA-4B6540591130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7674-BACB-4B3E-8056-FEB15886757A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3AF9-B9DC-44C4-A8C9-E5A35346A900}" type="datetime1">
              <a:rPr lang="en-US" smtClean="0"/>
              <a:t>10/5/2016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FFC7-DCAF-4D8F-BB2B-B0B17CFC34D6}" type="datetime1">
              <a:rPr lang="en-US" smtClean="0"/>
              <a:t>10/5/2016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5EA-F6F1-4AD0-9A89-C75C299D156B}" type="datetime1">
              <a:rPr lang="en-US" smtClean="0"/>
              <a:t>10/5/2016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89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58-3C24-4711-BAC0-76492D6F6476}" type="datetime1">
              <a:rPr lang="en-US" smtClean="0"/>
              <a:t>10/5/2016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B493-CE0E-4331-91EF-85A4444C3AF8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8353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C99-7DC7-4116-BF39-E35A7CC80E74}" type="datetime1">
              <a:rPr lang="en-US" smtClean="0"/>
              <a:t>10/5/2016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38D4-C30A-4CCA-92B0-2260C3CF20E4}" type="datetime1">
              <a:rPr lang="en-US" smtClean="0"/>
              <a:t>10/5/2016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0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FDF-05B8-4908-ACDB-06BA969D8B59}" type="datetime1">
              <a:rPr lang="en-US" smtClean="0"/>
              <a:t>10/5/2016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924A-9E76-4CDD-AA65-17AA6F432ECD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DBBF-4935-44C2-BEF1-654478F48F0D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5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F3E-AAF2-4CB2-BBCA-A7BE4C1DB82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4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DE45-2DBA-416B-A3AB-F5A7F2B69223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1D51-0251-4DB6-9CD8-69657057BA78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06E-9338-4FE9-A611-F2421BFAA1CF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B797-23DA-49FC-ADBC-CB7E1860BF3B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0CB2-1AA9-40E9-B9B3-1A4FE4C584C4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1593-2DBA-4E87-8B67-473E96D9F98C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A3C-ADBC-42F0-93A6-353C87048490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AD6-DF78-4354-872A-3833A235D41A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4390-E1CC-4257-A2DD-5CBA96FD498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AE3B-A912-4685-8DBE-AA466BAA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776E22-7389-4EF7-B78F-75A42F462068}" type="datetime1">
              <a:rPr lang="en-US" smtClean="0"/>
              <a:t>10/5/2016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6EABF3F-EA89-4F00-9CE2-C77A43EE46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5422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111" y="457200"/>
            <a:ext cx="894828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Acquisition </a:t>
            </a:r>
          </a:p>
          <a:p>
            <a:pPr algn="ctr"/>
            <a:r>
              <a:rPr lang="en-US" sz="6000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0949" y="2580858"/>
            <a:ext cx="49689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: 6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Nabilahmed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Shet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Prajval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Mariyada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Limeng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Wenbo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</a:p>
          <a:p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kern="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US" sz="2400" b="1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endParaRPr 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Edit Business Processes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02558"/>
              </p:ext>
            </p:extLst>
          </p:nvPr>
        </p:nvGraphicFramePr>
        <p:xfrm>
          <a:off x="1755554" y="2612261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The System displays the identified business processes in the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user right clicks on the identified business process.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system pops-up menu.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The user selects the edit or delete option from the menu.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The system pops-up the dialog-box for corresponding business process.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The user repeatedly edits business processes of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System makes relevant changes into the list and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TUCEW the user sees business process is successfully edited.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76145556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96" y="1825625"/>
            <a:ext cx="4191208" cy="435133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01637"/>
              </p:ext>
            </p:extLst>
          </p:nvPr>
        </p:nvGraphicFramePr>
        <p:xfrm>
          <a:off x="1436577" y="2176326"/>
          <a:ext cx="8128000" cy="290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94086219"/>
                    </a:ext>
                  </a:extLst>
                </a:gridCol>
                <a:gridCol w="758456">
                  <a:extLst>
                    <a:ext uri="{9D8B030D-6E8A-4147-A177-3AD203B41FA5}">
                      <a16:colId xmlns:a16="http://schemas.microsoft.com/office/drawing/2014/main" val="1942053677"/>
                    </a:ext>
                  </a:extLst>
                </a:gridCol>
                <a:gridCol w="1273544">
                  <a:extLst>
                    <a:ext uri="{9D8B030D-6E8A-4147-A177-3AD203B41FA5}">
                      <a16:colId xmlns:a16="http://schemas.microsoft.com/office/drawing/2014/main" val="10931357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0704701"/>
                    </a:ext>
                  </a:extLst>
                </a:gridCol>
                <a:gridCol w="1612604">
                  <a:extLst>
                    <a:ext uri="{9D8B030D-6E8A-4147-A177-3AD203B41FA5}">
                      <a16:colId xmlns:a16="http://schemas.microsoft.com/office/drawing/2014/main" val="3743767393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1687790674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012535527"/>
                    </a:ext>
                  </a:extLst>
                </a:gridCol>
                <a:gridCol w="920307">
                  <a:extLst>
                    <a:ext uri="{9D8B030D-6E8A-4147-A177-3AD203B41FA5}">
                      <a16:colId xmlns:a16="http://schemas.microsoft.com/office/drawing/2014/main" val="37130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 ID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 this a business process?</a:t>
                      </a:r>
                      <a:endParaRPr lang="en-IN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it begin with an actor?</a:t>
                      </a:r>
                      <a:endParaRPr lang="en-IN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it end with an actor?</a:t>
                      </a:r>
                      <a:endParaRPr lang="en-IN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it accomplish a business task for the actor?</a:t>
                      </a:r>
                      <a:endParaRPr lang="en-IN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 it a use case?</a:t>
                      </a:r>
                      <a:endParaRPr lang="en-IN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Actor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Subsystem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1184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R.1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845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R.2</a:t>
                      </a:r>
                      <a:endParaRPr lang="en-IN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401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R.3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7235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R.4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1530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R.5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7980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R.6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3951274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Information of Requirement Acquisition</a:t>
            </a: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description.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verb-noun phrases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 from the given description. The identified verb-noun phrases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processes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business process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steps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,and the step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categorized business processes , steps and actions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generated requirements are in an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requirements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2286"/>
              </p:ext>
            </p:extLst>
          </p:nvPr>
        </p:nvGraphicFramePr>
        <p:xfrm>
          <a:off x="1573620" y="2176328"/>
          <a:ext cx="7123813" cy="39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604">
                  <a:extLst>
                    <a:ext uri="{9D8B030D-6E8A-4147-A177-3AD203B41FA5}">
                      <a16:colId xmlns:a16="http://schemas.microsoft.com/office/drawing/2014/main" val="1028499694"/>
                    </a:ext>
                  </a:extLst>
                </a:gridCol>
                <a:gridCol w="3286843">
                  <a:extLst>
                    <a:ext uri="{9D8B030D-6E8A-4147-A177-3AD203B41FA5}">
                      <a16:colId xmlns:a16="http://schemas.microsoft.com/office/drawing/2014/main" val="13956064"/>
                    </a:ext>
                  </a:extLst>
                </a:gridCol>
                <a:gridCol w="1462366">
                  <a:extLst>
                    <a:ext uri="{9D8B030D-6E8A-4147-A177-3AD203B41FA5}">
                      <a16:colId xmlns:a16="http://schemas.microsoft.com/office/drawing/2014/main" val="2008754220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Brainstorming List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Classification Result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Rule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915310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Description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87192264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Requirement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02968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given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given ( user, description) 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08635047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textual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(V) textual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2355102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User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8400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edit (user, description)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1627055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identify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identify (user, verb-noun phrase)</a:t>
                      </a:r>
                      <a:endParaRPr lang="fr-FR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153761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verb-noun phrase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Verb-Noun Phrase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2251507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Business Process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00049928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Step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180442881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2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36378"/>
              </p:ext>
            </p:extLst>
          </p:nvPr>
        </p:nvGraphicFramePr>
        <p:xfrm>
          <a:off x="1573620" y="2176328"/>
          <a:ext cx="7123813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124">
                  <a:extLst>
                    <a:ext uri="{9D8B030D-6E8A-4147-A177-3AD203B41FA5}">
                      <a16:colId xmlns:a16="http://schemas.microsoft.com/office/drawing/2014/main" val="1028499694"/>
                    </a:ext>
                  </a:extLst>
                </a:gridCol>
                <a:gridCol w="4210493">
                  <a:extLst>
                    <a:ext uri="{9D8B030D-6E8A-4147-A177-3AD203B41FA5}">
                      <a16:colId xmlns:a16="http://schemas.microsoft.com/office/drawing/2014/main" val="13956064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2008754220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Brainstorming List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Classification Result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Rule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91724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(C) Action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1(a)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9153109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(business processes, requirements)</a:t>
                      </a:r>
                      <a:endParaRPr lang="en-IN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87192264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(steps,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02968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generated (actions,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08635047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process consists of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(AG) consists of (business process, steps) </a:t>
                      </a:r>
                      <a:endParaRPr lang="en-IN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2355102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steps consists of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(AG)consists of (steps, actions)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078400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ordered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(V) ordered 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01627055"/>
                  </a:ext>
                </a:extLst>
              </a:tr>
              <a:tr h="3237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(A) format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1(e)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15376130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save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(AS) save (user, requirements)</a:t>
                      </a:r>
                      <a:endParaRPr lang="en-US" sz="140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2251507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38" y="2234160"/>
            <a:ext cx="5001323" cy="353426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Identify Business Processes Manually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23717"/>
              </p:ext>
            </p:extLst>
          </p:nvPr>
        </p:nvGraphicFramePr>
        <p:xfrm>
          <a:off x="1596065" y="2590996"/>
          <a:ext cx="9376736" cy="272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5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274151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27252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inputs the business processes, steps, actions and priorities from the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 sends the business processes and the parameters including steps, actions, priorities to 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business process,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BPController creates BusinessProcess object using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BPController creates the Object or attribute of corresponding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1" i="0" u="none" strike="noStrik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BPController adds parameter Object or attribute into BusinessProcess Object.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BPController sends the BusinessProcess object to 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StoreMgr saves the BusinessProcess object in List.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The BPController sends the BusinessProcess object in string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ormat to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displays the business processes in the output text-area.     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30976"/>
              </p:ext>
            </p:extLst>
          </p:nvPr>
        </p:nvGraphicFramePr>
        <p:xfrm>
          <a:off x="1125280" y="2310092"/>
          <a:ext cx="9941440" cy="374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03">
                  <a:extLst>
                    <a:ext uri="{9D8B030D-6E8A-4147-A177-3AD203B41FA5}">
                      <a16:colId xmlns:a16="http://schemas.microsoft.com/office/drawing/2014/main" val="160355553"/>
                    </a:ext>
                  </a:extLst>
                </a:gridCol>
                <a:gridCol w="1521282">
                  <a:extLst>
                    <a:ext uri="{9D8B030D-6E8A-4147-A177-3AD203B41FA5}">
                      <a16:colId xmlns:a16="http://schemas.microsoft.com/office/drawing/2014/main" val="2081931670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17289944"/>
                    </a:ext>
                  </a:extLst>
                </a:gridCol>
                <a:gridCol w="3795823">
                  <a:extLst>
                    <a:ext uri="{9D8B030D-6E8A-4147-A177-3AD203B41FA5}">
                      <a16:colId xmlns:a16="http://schemas.microsoft.com/office/drawing/2014/main" val="1505424757"/>
                    </a:ext>
                  </a:extLst>
                </a:gridCol>
                <a:gridCol w="1988288">
                  <a:extLst>
                    <a:ext uri="{9D8B030D-6E8A-4147-A177-3AD203B41FA5}">
                      <a16:colId xmlns:a16="http://schemas.microsoft.com/office/drawing/2014/main" val="1028423631"/>
                    </a:ext>
                  </a:extLst>
                </a:gridCol>
              </a:tblGrid>
              <a:tr h="2771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6672692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processes,steps,actions and priorities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563338636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 and parameters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2933879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14903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6.1.1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193330570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parameter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0813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783734707"/>
                  </a:ext>
                </a:extLst>
              </a:tr>
              <a:tr h="335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6.1.3.2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32355782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6.1.4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0754073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6.1.5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saves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774175128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6.1.6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285465114"/>
                  </a:ext>
                </a:extLst>
              </a:tr>
              <a:tr h="277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displays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text-area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693098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72" y="1825625"/>
            <a:ext cx="6179256" cy="435133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C.1 The RAT must be programmed in JAVA.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C.2 The RAT must be platform independent.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 The RAT must provide a graphical user interface (GUI) to input the description and display the output.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 The RAT must provide an input text-area for the user to input the    description.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R.1.1.1 The user shall import description file into input text-area by clicking on “import” button.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R.1.1.2 The user shall enter description in input-text area manually by writing.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R.1.1.3 The user can edit the description in the input text-area.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85" y="1825625"/>
            <a:ext cx="6145229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Edit Business Processes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1224"/>
              </p:ext>
            </p:extLst>
          </p:nvPr>
        </p:nvGraphicFramePr>
        <p:xfrm>
          <a:off x="1596065" y="2590996"/>
          <a:ext cx="93767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19">
                  <a:extLst>
                    <a:ext uri="{9D8B030D-6E8A-4147-A177-3AD203B41FA5}">
                      <a16:colId xmlns:a16="http://schemas.microsoft.com/office/drawing/2014/main" val="3223663368"/>
                    </a:ext>
                  </a:extLst>
                </a:gridCol>
                <a:gridCol w="8463517">
                  <a:extLst>
                    <a:ext uri="{9D8B030D-6E8A-4147-A177-3AD203B41FA5}">
                      <a16:colId xmlns:a16="http://schemas.microsoft.com/office/drawing/2014/main" val="185298583"/>
                    </a:ext>
                  </a:extLst>
                </a:gridCol>
              </a:tblGrid>
              <a:tr h="37209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4.2.2.1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4.2.3.1.1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4.2.3.1.2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4.2.3.5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edits the business processes of output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GUI sends the business processes and the parameters including steps, actions, priorities to the 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business process,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BPController sends the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to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delete,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StoreMgr removes BusinessProcess object for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If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edit,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StoreMgr sends BusinessProcess object for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 BPController.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For each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BPController edits the Object or attribute of  corresponding  </a:t>
                      </a:r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BPController edits parameter Object or attribute into BusinessProcess Object.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BPController sends the BusinessProcess object to StoreMgr.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StoreMgr saves the BusinessProcess object in List.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The BPController sends the BusinessProcess object in string format to the GUI.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displays the edited business processes in the output text-area.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96703604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ScenarioTable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84405"/>
              </p:ext>
            </p:extLst>
          </p:nvPr>
        </p:nvGraphicFramePr>
        <p:xfrm>
          <a:off x="1169580" y="2218856"/>
          <a:ext cx="9696894" cy="38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69">
                  <a:extLst>
                    <a:ext uri="{9D8B030D-6E8A-4147-A177-3AD203B41FA5}">
                      <a16:colId xmlns:a16="http://schemas.microsoft.com/office/drawing/2014/main" val="404437385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1591449923"/>
                    </a:ext>
                  </a:extLst>
                </a:gridCol>
                <a:gridCol w="2073349">
                  <a:extLst>
                    <a:ext uri="{9D8B030D-6E8A-4147-A177-3AD203B41FA5}">
                      <a16:colId xmlns:a16="http://schemas.microsoft.com/office/drawing/2014/main" val="3041638025"/>
                    </a:ext>
                  </a:extLst>
                </a:gridCol>
                <a:gridCol w="3153616">
                  <a:extLst>
                    <a:ext uri="{9D8B030D-6E8A-4147-A177-3AD203B41FA5}">
                      <a16:colId xmlns:a16="http://schemas.microsoft.com/office/drawing/2014/main" val="513766565"/>
                    </a:ext>
                  </a:extLst>
                </a:gridCol>
                <a:gridCol w="1939379">
                  <a:extLst>
                    <a:ext uri="{9D8B030D-6E8A-4147-A177-3AD203B41FA5}">
                      <a16:colId xmlns:a16="http://schemas.microsoft.com/office/drawing/2014/main" val="4134105703"/>
                    </a:ext>
                  </a:extLst>
                </a:gridCol>
              </a:tblGrid>
              <a:tr h="2792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243453998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 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 text-area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431144465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 and parameters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867332930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business process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65246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processes,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194382489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4.2.2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action is delete</a:t>
                      </a:r>
                      <a:endParaRPr lang="en-IN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52266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96714789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action is a edit</a:t>
                      </a:r>
                      <a:endParaRPr lang="en-IN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11285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StoreMgr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 Process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613928601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each parameter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2906"/>
                  </a:ext>
                </a:extLst>
              </a:tr>
              <a:tr h="279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4.2.3.2.1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457024020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4.2.3.2.2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edits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or attribute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BusinessProcess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91217175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ScenarioTable</a:t>
            </a:r>
            <a:r>
              <a:rPr lang="en-US" dirty="0"/>
              <a:t> (Cont.)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12245"/>
              </p:ext>
            </p:extLst>
          </p:nvPr>
        </p:nvGraphicFramePr>
        <p:xfrm>
          <a:off x="1245190" y="2442140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121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1405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3935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5369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176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 action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data/Objects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Acted Upon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2457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0375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StoreMgr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45232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4.2.3.5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BPController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 Object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9581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process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text-area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1028581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4" y="1825625"/>
            <a:ext cx="4956491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88" y="1825625"/>
            <a:ext cx="4584823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Class Diagram</a:t>
            </a:r>
          </a:p>
        </p:txBody>
      </p:sp>
      <p:pic>
        <p:nvPicPr>
          <p:cNvPr id="4" name="Content Placeholder 3" descr="D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813" y="1825625"/>
            <a:ext cx="8938373" cy="4351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6566" y="2967336"/>
            <a:ext cx="49087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kern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BF3F-EA89-4F00-9CE2-C77A43EE46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 The RAT must have facility for user to identify Business Process, Steps and Actions.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R.2.1 User must be able to highlight verb-noun phrases manually.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R.2.2 User must be able to highlight verb-noun phrases automatically by clicking on “Highlight” Button.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R.2.3 User must be able to identify Business Process, Steps and Actions from highlighted verb-noun phrases.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R.2.4 RAT must have facility for user to provide other information related to business process in form of dialog box.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R.2.5 RAT must provide output text-area to display the generated requirements.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R.2.5 RAT shall display the identified business processes in the output text-area.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 User must be able to generate the requirements from identified business process.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R.3.1 RAT shall provide the “Generate” Button for user to click and generate the requirements.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R.3.2 RAT must generate the requirements from the information provided by the user and the identified business process.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R.4  RAT must provide output text-area to display the generated requirements.</a:t>
            </a:r>
          </a:p>
          <a:p>
            <a:pPr marL="685800" lvl="2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R.4.1 RAT must display the generated requirements in the output text-area.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R.5 RAT must provide the facility for user to edit the identified business process.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be able to edit and delete the identified business process.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 shall display the edited business process in the output text-area.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R.6 RAT shall provide the facility to export/save the generated requirements in the form of document.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R.6.1 RAT shall provide an “Save” button to export generated requirements into file.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Use Cases: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Input Description(Actor: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Identify Business Process, Steps and Actions(Actor: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Generate Requirements(Actor: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Edit Business Process(Actor: User, System: RAT)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UC5: Export Requirements(Actor: User, System: RAT)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Input Description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import button or places the cursor on the textbox.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imports a file or types in the description manually as the input. 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Identify Business Process, Steps and Actions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highlight button. 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classifies into business processes, steps and actions.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Generate Requirements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generate button.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views the generated requirements.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UC4:  Edit Business Process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text and edits it.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sees the edited requirements.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UC5: Export Requirements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TUCBW The user clicks on the export button.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TUCEW The user gets a saved file.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Use Cases: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Identify Business Processes Manually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62592"/>
              </p:ext>
            </p:extLst>
          </p:nvPr>
        </p:nvGraphicFramePr>
        <p:xfrm>
          <a:off x="1755554" y="2612261"/>
          <a:ext cx="8128000" cy="29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1513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861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RAT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844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System displays the GUI.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3833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user inputs the description.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System shows the description in the input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8632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User repeatedly selects verb-noun phrases and identifies as business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System pops-up the corresponding dialog-box.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559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User inputs the business process, steps, actions and priorities into the dialog-box.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System stores business processes in list and displays in the output text-area.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9299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TUCEW user sees the identified business processes.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61455569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AE3B-A912-4685-8DBE-AA466BAA27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44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1539</Words>
  <Application>Microsoft Office PowerPoint</Application>
  <PresentationFormat>Widescreen</PresentationFormat>
  <Paragraphs>444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Franklin Gothic Book</vt:lpstr>
      <vt:lpstr>Franklin Gothic Medium</vt:lpstr>
      <vt:lpstr>Times New Roman</vt:lpstr>
      <vt:lpstr>Wingdings 2</vt:lpstr>
      <vt:lpstr>Office Theme</vt:lpstr>
      <vt:lpstr>Trek</vt:lpstr>
      <vt:lpstr>PowerPoint Presentation</vt:lpstr>
      <vt:lpstr>Requirements</vt:lpstr>
      <vt:lpstr>Requirements</vt:lpstr>
      <vt:lpstr>Requirements</vt:lpstr>
      <vt:lpstr>Requirements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Use Case Modelling</vt:lpstr>
      <vt:lpstr>Domain Modelling</vt:lpstr>
      <vt:lpstr>Domain Modelling</vt:lpstr>
      <vt:lpstr>Domain Modelling</vt:lpstr>
      <vt:lpstr>Domain Modelling</vt:lpstr>
      <vt:lpstr>Object Interaction Modelling</vt:lpstr>
      <vt:lpstr>Object Interaction Modelling</vt:lpstr>
      <vt:lpstr>Object Interaction Modelling</vt:lpstr>
      <vt:lpstr>Object Interaction Modelling</vt:lpstr>
      <vt:lpstr>Object Interaction Modelling</vt:lpstr>
      <vt:lpstr>Object Interaction Modelling</vt:lpstr>
      <vt:lpstr>Object Interaction Modelling</vt:lpstr>
      <vt:lpstr>Object Interaction Modelling</vt:lpstr>
      <vt:lpstr>Object Interaction Modelling</vt:lpstr>
      <vt:lpstr>Design 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Acquisition Tool</dc:title>
  <dc:creator>nabil patel</dc:creator>
  <cp:lastModifiedBy>nabil patel</cp:lastModifiedBy>
  <cp:revision>18</cp:revision>
  <dcterms:created xsi:type="dcterms:W3CDTF">2016-10-04T12:33:04Z</dcterms:created>
  <dcterms:modified xsi:type="dcterms:W3CDTF">2016-10-05T22:04:16Z</dcterms:modified>
</cp:coreProperties>
</file>