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87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96" r:id="rId12"/>
    <p:sldId id="270" r:id="rId13"/>
    <p:sldId id="271" r:id="rId14"/>
    <p:sldId id="272" r:id="rId15"/>
    <p:sldId id="261" r:id="rId16"/>
    <p:sldId id="262" r:id="rId17"/>
    <p:sldId id="263" r:id="rId18"/>
    <p:sldId id="264" r:id="rId19"/>
    <p:sldId id="265" r:id="rId20"/>
    <p:sldId id="273" r:id="rId21"/>
    <p:sldId id="289" r:id="rId22"/>
    <p:sldId id="277" r:id="rId23"/>
    <p:sldId id="297" r:id="rId24"/>
    <p:sldId id="298" r:id="rId25"/>
    <p:sldId id="299" r:id="rId26"/>
    <p:sldId id="300" r:id="rId27"/>
    <p:sldId id="275" r:id="rId28"/>
    <p:sldId id="278" r:id="rId29"/>
    <p:sldId id="279" r:id="rId30"/>
    <p:sldId id="280" r:id="rId31"/>
    <p:sldId id="281" r:id="rId32"/>
    <p:sldId id="283" r:id="rId33"/>
    <p:sldId id="301" r:id="rId34"/>
    <p:sldId id="302" r:id="rId35"/>
    <p:sldId id="303" r:id="rId36"/>
    <p:sldId id="304" r:id="rId37"/>
    <p:sldId id="305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2BC2-F79D-418D-9B3E-3DA6CEEC49F1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84A49-3D05-4B65-9F50-9BF2209C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88FC-3E31-4D64-A1CB-C4190F6969CD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6DEE-5CC4-4CC6-A8CA-4B6540591130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7674-BACB-4B3E-8056-FEB15886757A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5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3AF9-B9DC-44C4-A8C9-E5A35346A900}" type="datetime1">
              <a:rPr lang="en-US" smtClean="0"/>
              <a:t>11/1/2016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FFC7-DCAF-4D8F-BB2B-B0B17CFC34D6}" type="datetime1">
              <a:rPr lang="en-US" smtClean="0"/>
              <a:t>11/1/2016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F5EA-F6F1-4AD0-9A89-C75C299D156B}" type="datetime1">
              <a:rPr lang="en-US" smtClean="0"/>
              <a:t>11/1/2016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5893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58-3C24-4711-BAC0-76492D6F6476}" type="datetime1">
              <a:rPr lang="en-US" smtClean="0"/>
              <a:t>11/1/2016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B493-CE0E-4331-91EF-85A4444C3AF8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783535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C99-7DC7-4116-BF39-E35A7CC80E74}" type="datetime1">
              <a:rPr lang="en-US" smtClean="0"/>
              <a:t>11/1/2016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3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38D4-C30A-4CCA-92B0-2260C3CF20E4}" type="datetime1">
              <a:rPr lang="en-US" smtClean="0"/>
              <a:t>11/1/2016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40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FDF-05B8-4908-ACDB-06BA969D8B59}" type="datetime1">
              <a:rPr lang="en-US" smtClean="0"/>
              <a:t>11/1/2016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924A-9E76-4CDD-AA65-17AA6F432ECD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DBBF-4935-44C2-BEF1-654478F48F0D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52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3F3E-AAF2-4CB2-BBCA-A7BE4C1DB82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64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DE45-2DBA-416B-A3AB-F5A7F2B69223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1D51-0251-4DB6-9CD8-69657057BA78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8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06E-9338-4FE9-A611-F2421BFAA1CF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0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797-23DA-49FC-ADBC-CB7E1860BF3B}" type="datetime1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0CB2-1AA9-40E9-B9B3-1A4FE4C584C4}" type="datetime1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1593-2DBA-4E87-8B67-473E96D9F98C}" type="datetime1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A3C-ADBC-42F0-93A6-353C87048490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AD6-DF78-4354-872A-3833A235D41A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4390-E1CC-4257-A2DD-5CBA96FD498F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776E22-7389-4EF7-B78F-75A42F462068}" type="datetime1">
              <a:rPr lang="en-US" smtClean="0"/>
              <a:t>11/1/2016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5422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4111" y="457200"/>
            <a:ext cx="894828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kern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Acquisition </a:t>
            </a:r>
          </a:p>
          <a:p>
            <a:pPr algn="ctr"/>
            <a:r>
              <a:rPr lang="en-US" sz="6000" b="1" kern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0949" y="2580858"/>
            <a:ext cx="49689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: 6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Nabilahmed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Shet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Prajval</a:t>
            </a:r>
            <a:endParaRPr lang="en-US" sz="2400" b="1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Tejaswini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Mariyada</a:t>
            </a:r>
            <a:endParaRPr lang="en-US" sz="2400" b="1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Limeng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Shen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Wenbo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Ashutosh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r>
              <a:rPr lang="en-US" sz="2400" b="1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endParaRPr 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Use Cases:</a:t>
            </a:r>
            <a:endParaRPr lang="en-US" sz="2000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678488" y="2661596"/>
          <a:ext cx="8505172" cy="3025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Actor: User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System: RAT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290">
                <a:tc>
                  <a:txBody>
                    <a:bodyPr/>
                    <a:lstStyle/>
                    <a:p>
                      <a:pPr algn="l"/>
                      <a:endParaRPr lang="en-US" sz="2200" dirty="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0.The RAT displays the identified business processes in to the output textarea.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3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1. TUCBW the user clicks on the generate button.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2.The system generates requirements from the identified business processes and displays them into output textarea.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29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3.The user shows the generated requirements in output textarea.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200" dirty="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22922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UC2: Generate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7667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Use Cases: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UC3: Edit Business Processes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02558"/>
              </p:ext>
            </p:extLst>
          </p:nvPr>
        </p:nvGraphicFramePr>
        <p:xfrm>
          <a:off x="1755554" y="2612261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41513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861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System: RAT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44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The System displays the identified business processes in the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413833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TUCBW user right clicks on the identified business process.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system pops-up menu.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86323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The user selects the edit or delete option from the menu.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The system pops-up the dialog-box for corresponding business process.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55948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The user repeatedly edits business processes of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System makes relevant changes into the list and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92991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TUCEW the user sees business process is successfully edited.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76145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8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4" descr="u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444" y="2048396"/>
            <a:ext cx="383911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4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53116"/>
              </p:ext>
            </p:extLst>
          </p:nvPr>
        </p:nvGraphicFramePr>
        <p:xfrm>
          <a:off x="1696278" y="2195514"/>
          <a:ext cx="8077200" cy="434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9134"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R05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/>
                        <a:t>R06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UC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1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Brainstorming: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Information of Requirement Acquisition</a:t>
            </a: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is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able to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description. 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verb-noun phrases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user from the given description. The identified verb-noun phrases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processes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business process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steps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,and the step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actions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categorized business processes , steps and actions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generated requirements are in an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requirements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user.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12286"/>
              </p:ext>
            </p:extLst>
          </p:nvPr>
        </p:nvGraphicFramePr>
        <p:xfrm>
          <a:off x="1573620" y="2176328"/>
          <a:ext cx="7123813" cy="39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604">
                  <a:extLst>
                    <a:ext uri="{9D8B030D-6E8A-4147-A177-3AD203B41FA5}">
                      <a16:colId xmlns:a16="http://schemas.microsoft.com/office/drawing/2014/main" val="1028499694"/>
                    </a:ext>
                  </a:extLst>
                </a:gridCol>
                <a:gridCol w="3286843">
                  <a:extLst>
                    <a:ext uri="{9D8B030D-6E8A-4147-A177-3AD203B41FA5}">
                      <a16:colId xmlns:a16="http://schemas.microsoft.com/office/drawing/2014/main" val="13956064"/>
                    </a:ext>
                  </a:extLst>
                </a:gridCol>
                <a:gridCol w="1462366">
                  <a:extLst>
                    <a:ext uri="{9D8B030D-6E8A-4147-A177-3AD203B41FA5}">
                      <a16:colId xmlns:a16="http://schemas.microsoft.com/office/drawing/2014/main" val="2008754220"/>
                    </a:ext>
                  </a:extLst>
                </a:gridCol>
              </a:tblGrid>
              <a:tr h="3179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Brainstorming List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Classification Result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Rule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9153109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Description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087192264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requirement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Requirement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02968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given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given ( user, description) 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708635047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textual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(V) textual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12355102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User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078400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edit (user, description)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701627055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identify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identify (user, verb-noun phrase)</a:t>
                      </a:r>
                      <a:endParaRPr lang="fr-FR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5153761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verb-noun phrase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Verb-Noun Phrase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82251507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Business Process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00049928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step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Step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180442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2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36378"/>
              </p:ext>
            </p:extLst>
          </p:nvPr>
        </p:nvGraphicFramePr>
        <p:xfrm>
          <a:off x="1573620" y="2176328"/>
          <a:ext cx="7123813" cy="346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124">
                  <a:extLst>
                    <a:ext uri="{9D8B030D-6E8A-4147-A177-3AD203B41FA5}">
                      <a16:colId xmlns:a16="http://schemas.microsoft.com/office/drawing/2014/main" val="1028499694"/>
                    </a:ext>
                  </a:extLst>
                </a:gridCol>
                <a:gridCol w="4210493">
                  <a:extLst>
                    <a:ext uri="{9D8B030D-6E8A-4147-A177-3AD203B41FA5}">
                      <a16:colId xmlns:a16="http://schemas.microsoft.com/office/drawing/2014/main" val="13956064"/>
                    </a:ext>
                  </a:extLst>
                </a:gridCol>
                <a:gridCol w="978196">
                  <a:extLst>
                    <a:ext uri="{9D8B030D-6E8A-4147-A177-3AD203B41FA5}">
                      <a16:colId xmlns:a16="http://schemas.microsoft.com/office/drawing/2014/main" val="2008754220"/>
                    </a:ext>
                  </a:extLst>
                </a:gridCol>
              </a:tblGrid>
              <a:tr h="3179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Brainstorming List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Classification Result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Rule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917249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action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Action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9153109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generated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generated (business processes, requirements)</a:t>
                      </a:r>
                      <a:endParaRPr lang="en-IN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087192264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generated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generated (steps, requirements)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02968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generated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generated (actions, requirements)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708635047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process consists of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(AG) consists of (business process, steps) </a:t>
                      </a:r>
                      <a:endParaRPr lang="en-IN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12355102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steps consists of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(AG)consists of (steps, actions)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078400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ordered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(V) ordered 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701627055"/>
                  </a:ext>
                </a:extLst>
              </a:tr>
              <a:tr h="3237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(A) format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1(e)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5153761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save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save (user, requirements)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82251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5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2234406"/>
            <a:ext cx="5000625" cy="353377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0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Identify Business Process, Steps and Actions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23717"/>
              </p:ext>
            </p:extLst>
          </p:nvPr>
        </p:nvGraphicFramePr>
        <p:xfrm>
          <a:off x="1596065" y="2590996"/>
          <a:ext cx="9376736" cy="2725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5">
                  <a:extLst>
                    <a:ext uri="{9D8B030D-6E8A-4147-A177-3AD203B41FA5}">
                      <a16:colId xmlns:a16="http://schemas.microsoft.com/office/drawing/2014/main" val="3223663368"/>
                    </a:ext>
                  </a:extLst>
                </a:gridCol>
                <a:gridCol w="8274151">
                  <a:extLst>
                    <a:ext uri="{9D8B030D-6E8A-4147-A177-3AD203B41FA5}">
                      <a16:colId xmlns:a16="http://schemas.microsoft.com/office/drawing/2014/main" val="185298583"/>
                    </a:ext>
                  </a:extLst>
                </a:gridCol>
              </a:tblGrid>
              <a:tr h="27252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6.1.2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6.1.2.1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6.1.2.2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6.1.3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inputs the business processes, steps, actions and priorities from the dialog-box.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GUI sends the business processes and the parameters including steps, actions, priorities to BPController.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business process,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BPController creates BusinessProcess object using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BPController creates the Object or attribute of corresponding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r>
                        <a:rPr lang="en-IN" sz="1400" b="1" i="0" u="none" strike="noStrik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BPController adds parameter Object or attribute into BusinessProcess Object.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The BPController sends the BusinessProcess object to StoreMgr.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The StoreMgr saves the BusinessProcess object in List.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The BPController sends the BusinessProcess object in string</a:t>
                      </a: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ormat to the GUI.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displays the business processes in the output text-area.     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96703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25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ScenarioTable: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30976"/>
              </p:ext>
            </p:extLst>
          </p:nvPr>
        </p:nvGraphicFramePr>
        <p:xfrm>
          <a:off x="1125280" y="2310092"/>
          <a:ext cx="9941440" cy="374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103">
                  <a:extLst>
                    <a:ext uri="{9D8B030D-6E8A-4147-A177-3AD203B41FA5}">
                      <a16:colId xmlns:a16="http://schemas.microsoft.com/office/drawing/2014/main" val="160355553"/>
                    </a:ext>
                  </a:extLst>
                </a:gridCol>
                <a:gridCol w="1521282">
                  <a:extLst>
                    <a:ext uri="{9D8B030D-6E8A-4147-A177-3AD203B41FA5}">
                      <a16:colId xmlns:a16="http://schemas.microsoft.com/office/drawing/2014/main" val="2081931670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17289944"/>
                    </a:ext>
                  </a:extLst>
                </a:gridCol>
                <a:gridCol w="3795823">
                  <a:extLst>
                    <a:ext uri="{9D8B030D-6E8A-4147-A177-3AD203B41FA5}">
                      <a16:colId xmlns:a16="http://schemas.microsoft.com/office/drawing/2014/main" val="1505424757"/>
                    </a:ext>
                  </a:extLst>
                </a:gridCol>
                <a:gridCol w="1988288">
                  <a:extLst>
                    <a:ext uri="{9D8B030D-6E8A-4147-A177-3AD203B41FA5}">
                      <a16:colId xmlns:a16="http://schemas.microsoft.com/office/drawing/2014/main" val="1028423631"/>
                    </a:ext>
                  </a:extLst>
                </a:gridCol>
              </a:tblGrid>
              <a:tr h="2771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data/Objects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Acted Upon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66726923"/>
                  </a:ext>
                </a:extLst>
              </a:tr>
              <a:tr h="335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processes,steps,actions and priorities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563338636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 and parameters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293387914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business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14903"/>
                  </a:ext>
                </a:extLst>
              </a:tr>
              <a:tr h="335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6.1.1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creates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busineess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193330570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6.1.3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parameter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0813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6.1.3.1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creates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783734707"/>
                  </a:ext>
                </a:extLst>
              </a:tr>
              <a:tr h="335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6.1.3.2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232355782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6.1.4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407540734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6.1.5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saves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774175128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6.1.6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285465114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displays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 text-area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693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66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C.1 The RAT must be programmed in JAVA.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C.2 The RAT must be platform independent.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 The RAT must provide a graphical user interface (GUI) to input the description and display the output.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 The RAT must provide an input text-area for the user to input the    description.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R.1.1.1 The user shall import description file into input text-area by clicking on “import” button.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R.1.1.2 The user shall enter description in input-text area manually by writing.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R.1.1.3 The user can edit the description in the input text-area.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20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8033" cy="6858000"/>
          </a:xfrm>
        </p:spPr>
      </p:pic>
    </p:spTree>
    <p:extLst>
      <p:ext uri="{BB962C8B-B14F-4D97-AF65-F5344CB8AC3E}">
        <p14:creationId xmlns:p14="http://schemas.microsoft.com/office/powerpoint/2010/main" val="125180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068" y="926926"/>
            <a:ext cx="3156559" cy="304877"/>
          </a:xfrm>
        </p:spPr>
        <p:txBody>
          <a:bodyPr>
            <a:normAutofit fontScale="90000"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21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21475"/>
          </a:xfrm>
        </p:spPr>
      </p:pic>
    </p:spTree>
    <p:extLst>
      <p:ext uri="{BB962C8B-B14F-4D97-AF65-F5344CB8AC3E}">
        <p14:creationId xmlns:p14="http://schemas.microsoft.com/office/powerpoint/2010/main" val="42313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Object Interaction Modelling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693096"/>
          <a:ext cx="10515600" cy="315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2</a:t>
                      </a:r>
                      <a:endParaRPr lang="en-US" sz="2000" b="0" dirty="0">
                        <a:solidFill>
                          <a:schemeClr val="lt1"/>
                        </a:solidFill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3.1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3.2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3.3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3.4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3.5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3.6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user clicks the generate button.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For each 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business process,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RATController fetches business process object from StoreMgr 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for 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business process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RATController passes fetched business process object to parser.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Parser parses business process object and generates the     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 requirement. 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Parser sends back generated requirements to RATController.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RATController sends requirements to the GUI.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GUI shows the generated requirements.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23353"/>
            <a:ext cx="10515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Scenario</a:t>
            </a:r>
          </a:p>
          <a:p>
            <a:pPr algn="ctr"/>
            <a:r>
              <a:rPr lang="en-US" dirty="0"/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Generate Requirements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84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Object Interaction Modelling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436125"/>
          <a:ext cx="10515600" cy="3814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5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#</a:t>
                      </a:r>
                      <a:endParaRPr lang="en-US" sz="2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Subject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Subject action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Other data/Objects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Object Acted Upon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2.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User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clicks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generate button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GUI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For each business process</a:t>
                      </a:r>
                      <a:endParaRPr lang="en-US" sz="2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6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3.1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RATController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fetches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fetched business process object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StoreMgr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3.2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RATController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passes</a:t>
                      </a:r>
                      <a:endParaRPr lang="en-US" sz="2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Business Process object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Parser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3.3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Parser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parses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requirements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Business process object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3.4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Parser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sends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generated requirements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RATController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3.5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RATController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sends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requirements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GUI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3.6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GUI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shows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generated requirements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User</a:t>
                      </a:r>
                      <a:endParaRPr lang="en-US" sz="2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06679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ScenarioTable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179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386" y="701458"/>
            <a:ext cx="3695178" cy="388306"/>
          </a:xfrm>
        </p:spPr>
        <p:txBody>
          <a:bodyPr>
            <a:normAutofit fontScale="90000"/>
          </a:bodyPr>
          <a:lstStyle/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0559" cy="6721475"/>
          </a:xfrm>
        </p:spPr>
      </p:pic>
    </p:spTree>
    <p:extLst>
      <p:ext uri="{BB962C8B-B14F-4D97-AF65-F5344CB8AC3E}">
        <p14:creationId xmlns:p14="http://schemas.microsoft.com/office/powerpoint/2010/main" val="1450038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172" y="576196"/>
            <a:ext cx="3670127" cy="425885"/>
          </a:xfrm>
        </p:spPr>
        <p:txBody>
          <a:bodyPr>
            <a:noAutofit/>
          </a:bodyPr>
          <a:lstStyle/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49349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UC3: Edit Business Processes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1224"/>
              </p:ext>
            </p:extLst>
          </p:nvPr>
        </p:nvGraphicFramePr>
        <p:xfrm>
          <a:off x="1596065" y="2590996"/>
          <a:ext cx="937673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19">
                  <a:extLst>
                    <a:ext uri="{9D8B030D-6E8A-4147-A177-3AD203B41FA5}">
                      <a16:colId xmlns:a16="http://schemas.microsoft.com/office/drawing/2014/main" val="3223663368"/>
                    </a:ext>
                  </a:extLst>
                </a:gridCol>
                <a:gridCol w="8463517">
                  <a:extLst>
                    <a:ext uri="{9D8B030D-6E8A-4147-A177-3AD203B41FA5}">
                      <a16:colId xmlns:a16="http://schemas.microsoft.com/office/drawing/2014/main" val="185298583"/>
                    </a:ext>
                  </a:extLst>
                </a:gridCol>
              </a:tblGrid>
              <a:tr h="37209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4.2.2.1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4.2.3.1.1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4.2.3.1.2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4.2.3.3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4.2.3.5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edits the business processes of output text-area.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GUI sends the business processes and the parameters including steps, actions, priorities to the BPController.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business process,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BPController sends the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to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StoreMgr.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delete,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StoreMgr removes BusinessProcess object for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If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edit,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StoreMgr sends BusinessProcess object for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 BPController.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 BPController edits the Object or attribute of  corresponding  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 BPController edits parameter Object or attribute into BusinessProcess Object.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The BPController sends the BusinessProcess object to StoreMgr.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The StoreMgr saves the BusinessProcess object in List.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The BPController sends the BusinessProcess object in string format to the GUI.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displays the edited business processes in the output text-area.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96703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17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ScenarioTable: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84405"/>
              </p:ext>
            </p:extLst>
          </p:nvPr>
        </p:nvGraphicFramePr>
        <p:xfrm>
          <a:off x="1169580" y="2218856"/>
          <a:ext cx="9696894" cy="38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69">
                  <a:extLst>
                    <a:ext uri="{9D8B030D-6E8A-4147-A177-3AD203B41FA5}">
                      <a16:colId xmlns:a16="http://schemas.microsoft.com/office/drawing/2014/main" val="4044373854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1591449923"/>
                    </a:ext>
                  </a:extLst>
                </a:gridCol>
                <a:gridCol w="2073349">
                  <a:extLst>
                    <a:ext uri="{9D8B030D-6E8A-4147-A177-3AD203B41FA5}">
                      <a16:colId xmlns:a16="http://schemas.microsoft.com/office/drawing/2014/main" val="3041638025"/>
                    </a:ext>
                  </a:extLst>
                </a:gridCol>
                <a:gridCol w="3153616">
                  <a:extLst>
                    <a:ext uri="{9D8B030D-6E8A-4147-A177-3AD203B41FA5}">
                      <a16:colId xmlns:a16="http://schemas.microsoft.com/office/drawing/2014/main" val="513766565"/>
                    </a:ext>
                  </a:extLst>
                </a:gridCol>
                <a:gridCol w="1939379">
                  <a:extLst>
                    <a:ext uri="{9D8B030D-6E8A-4147-A177-3AD203B41FA5}">
                      <a16:colId xmlns:a16="http://schemas.microsoft.com/office/drawing/2014/main" val="4134105703"/>
                    </a:ext>
                  </a:extLst>
                </a:gridCol>
              </a:tblGrid>
              <a:tr h="27927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data/Objects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Acted Upon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4243453998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edits 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 text-area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431144465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 and parameters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867332930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business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665246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processes,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194382489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4.2.2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action is delete</a:t>
                      </a:r>
                      <a:endParaRPr lang="en-IN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52266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4.2.2.1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removes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296714789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action is a edit</a:t>
                      </a:r>
                      <a:endParaRPr lang="en-IN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11285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613928601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parameter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72906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4.2.3.2.1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edits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457024020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4.2.3.2.2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91217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00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ScenarioTable (Cont.)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12245"/>
              </p:ext>
            </p:extLst>
          </p:nvPr>
        </p:nvGraphicFramePr>
        <p:xfrm>
          <a:off x="1245190" y="2442140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81216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1405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39352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5369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176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data/Objects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Acted Upon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2457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0375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45232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9581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text-area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510285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395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016" y="1064712"/>
            <a:ext cx="2805831" cy="625976"/>
          </a:xfrm>
        </p:spPr>
        <p:txBody>
          <a:bodyPr>
            <a:normAutofit fontScale="90000"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2301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 The RAT must have facility for user to identify Business Process, Steps and Actions.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R.2.1 User must be able to highlight verb-noun phrases manually.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R.2.2 User must be able to highlight verb-noun phrases automatically by clicking on “Highlight” Button.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R.2.3 User must be able to identify Business Process, Steps and Actions from highlighted verb-noun phrases.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R.2.4 RAT must have facility for user to provide other information related to business process in form of dialog box.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R.2.5 RAT must provide output text-area to display the generated requirements.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R.2.5 RAT shall display the identified business processes in the output text-area.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6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140" y="1139868"/>
            <a:ext cx="4802616" cy="55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30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6029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77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Class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31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83" y="1102900"/>
            <a:ext cx="9866667" cy="54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7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 Pattern: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&lt;&lt;BusinessProcess Map&gt;&gt; is unique so it is defined as singleton object. 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Map of the BusinessProcess has to be static as it is only defined single time.</a:t>
            </a:r>
            <a:endParaRPr lang="en-US" sz="2000" i="1" dirty="0"/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GUI Components are static.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32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50" y="3374800"/>
            <a:ext cx="6219048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61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Creator Pattern: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Of BusinessProcess, Step and Action should be created from some entity.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creating objects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BusinessProcess,Step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Action.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33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99" y="3695227"/>
            <a:ext cx="1000952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52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Pattern: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Client’s request should be handled separately.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taking care of handling request of GUI.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34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" y="3155160"/>
            <a:ext cx="11571428" cy="33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8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Pattern: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35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3735"/>
            <a:ext cx="9866667" cy="35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2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class has common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creating different class for each class we have created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36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75" y="3092414"/>
            <a:ext cx="4972430" cy="30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69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6566" y="2967336"/>
            <a:ext cx="49087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kern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R.3 User must be able to generate the requirements from identified business process.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R.3.1 RAT shall provide the “Generate” Button for user to click and generate the requirements.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R.3.2 RAT must generate the requirements from the information provided by the user and the identified business process.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R.4  RAT must provide output text-area to display the generated requirements.</a:t>
            </a:r>
          </a:p>
          <a:p>
            <a:pPr marL="685800" lvl="2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R.4.1 RAT must display the generated requirements in the output text-area.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R.5 RAT must provide the facility for user to edit the identified business process.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R.5.1 User must be able to edit and delete the identified business process.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R.5.2 RAT shall display the edited business process in the output text-area.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R.6 RAT shall provide the facility to export/save the generated requirements in the form of document.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R.6.1 RAT shall provide an “Save” button to export generated requirements into file.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Use Cases: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Identify Business Process, Steps and Actions(Actor: User, System: RAT)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Generate Requirements(Actor: User, System: RAT)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UC3: Edit Business Process(Actor: User, System: RAT)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UC4: Export Requirements(Actor: User, System: RAT)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Use Cases: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Identify Business Process, Steps and Actions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highlight button. 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classifies into business processes, steps and actions.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Generate Requirements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generate button.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views the generated requirements.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Use Cases: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UC3:  Edit Business Process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text and edits it.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sees the edited requirements.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UC4: Export Requirements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export button.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gets a saved file.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Use Cases:</a:t>
            </a: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Identify Business Processes, Steps and Actions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62592"/>
              </p:ext>
            </p:extLst>
          </p:nvPr>
        </p:nvGraphicFramePr>
        <p:xfrm>
          <a:off x="1755554" y="2612261"/>
          <a:ext cx="8128000" cy="298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41513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861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System: RAT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44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System displays the GUI.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13833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TUCBW user inputs the description.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System shows the description in the input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86323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User repeatedly selects verb-noun phrases and identifies as business process.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System pops-up the corresponding dialog-box.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5948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User inputs the business process, steps, actions and priorities into the dialog-box.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System stores business processes in list and displays in the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92991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TUCEW user sees the identified business processes.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76145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9544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1788</Words>
  <Application>Microsoft Office PowerPoint</Application>
  <PresentationFormat>宽屏</PresentationFormat>
  <Paragraphs>511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华文宋体</vt:lpstr>
      <vt:lpstr>Arial</vt:lpstr>
      <vt:lpstr>Calibri</vt:lpstr>
      <vt:lpstr>Calibri Light</vt:lpstr>
      <vt:lpstr>Franklin Gothic Book</vt:lpstr>
      <vt:lpstr>Franklin Gothic Medium</vt:lpstr>
      <vt:lpstr>Times New Roman</vt:lpstr>
      <vt:lpstr>Wingdings 2</vt:lpstr>
      <vt:lpstr>Office Theme</vt:lpstr>
      <vt:lpstr>Trek</vt:lpstr>
      <vt:lpstr>PowerPoint 演示文稿</vt:lpstr>
      <vt:lpstr>Requirements</vt:lpstr>
      <vt:lpstr>Requirements</vt:lpstr>
      <vt:lpstr>Requirements</vt:lpstr>
      <vt:lpstr>Requirements</vt:lpstr>
      <vt:lpstr>Use Case Modelling</vt:lpstr>
      <vt:lpstr>Use Case Modelling</vt:lpstr>
      <vt:lpstr>Use Case Modelling</vt:lpstr>
      <vt:lpstr>Use Case Modelling</vt:lpstr>
      <vt:lpstr>Use Case Modelling</vt:lpstr>
      <vt:lpstr>Use Case Modelling</vt:lpstr>
      <vt:lpstr>Use Case Modelling</vt:lpstr>
      <vt:lpstr>Use Case Modelling</vt:lpstr>
      <vt:lpstr>Domain Modelling</vt:lpstr>
      <vt:lpstr>Domain Modelling</vt:lpstr>
      <vt:lpstr>Domain Modelling</vt:lpstr>
      <vt:lpstr>Domain Modelling</vt:lpstr>
      <vt:lpstr>Object Interaction Modelling</vt:lpstr>
      <vt:lpstr>Object Interaction Modelling</vt:lpstr>
      <vt:lpstr>PowerPoint 演示文稿</vt:lpstr>
      <vt:lpstr>PowerPoint 演示文稿</vt:lpstr>
      <vt:lpstr>Object Interaction Modelling</vt:lpstr>
      <vt:lpstr>Object Interaction Modelling</vt:lpstr>
      <vt:lpstr>PowerPoint 演示文稿</vt:lpstr>
      <vt:lpstr>PowerPoint 演示文稿</vt:lpstr>
      <vt:lpstr>Object Interaction Modelling</vt:lpstr>
      <vt:lpstr>Object Interaction Modelling</vt:lpstr>
      <vt:lpstr>Object Interaction Modelling</vt:lpstr>
      <vt:lpstr>PowerPoint 演示文稿</vt:lpstr>
      <vt:lpstr>Object Interaction Modelling</vt:lpstr>
      <vt:lpstr>Design Class Diagram</vt:lpstr>
      <vt:lpstr>Applying Patterns</vt:lpstr>
      <vt:lpstr>Applying Patterns</vt:lpstr>
      <vt:lpstr>Applying Patterns</vt:lpstr>
      <vt:lpstr>Applying Patterns</vt:lpstr>
      <vt:lpstr>Applying Patterns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Acquisition Tool</dc:title>
  <dc:creator>nabil patel</dc:creator>
  <cp:lastModifiedBy>wilber</cp:lastModifiedBy>
  <cp:revision>58</cp:revision>
  <dcterms:created xsi:type="dcterms:W3CDTF">2016-10-04T12:33:04Z</dcterms:created>
  <dcterms:modified xsi:type="dcterms:W3CDTF">2016-11-01T15:04:56Z</dcterms:modified>
</cp:coreProperties>
</file>