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1" r:id="rId2"/>
    <p:sldId id="260" r:id="rId3"/>
    <p:sldId id="332" r:id="rId4"/>
    <p:sldId id="257" r:id="rId5"/>
    <p:sldId id="333" r:id="rId6"/>
    <p:sldId id="336" r:id="rId7"/>
    <p:sldId id="335" r:id="rId8"/>
    <p:sldId id="315" r:id="rId9"/>
    <p:sldId id="316" r:id="rId10"/>
    <p:sldId id="317" r:id="rId11"/>
    <p:sldId id="318" r:id="rId12"/>
    <p:sldId id="261" r:id="rId13"/>
    <p:sldId id="319" r:id="rId14"/>
    <p:sldId id="330" r:id="rId15"/>
    <p:sldId id="320" r:id="rId16"/>
    <p:sldId id="296" r:id="rId17"/>
    <p:sldId id="297" r:id="rId18"/>
    <p:sldId id="322" r:id="rId19"/>
    <p:sldId id="298" r:id="rId20"/>
    <p:sldId id="323" r:id="rId21"/>
    <p:sldId id="271" r:id="rId22"/>
    <p:sldId id="324" r:id="rId23"/>
    <p:sldId id="309" r:id="rId24"/>
    <p:sldId id="325" r:id="rId25"/>
    <p:sldId id="299" r:id="rId26"/>
    <p:sldId id="301" r:id="rId27"/>
    <p:sldId id="327" r:id="rId28"/>
    <p:sldId id="328" r:id="rId29"/>
    <p:sldId id="278" r:id="rId30"/>
    <p:sldId id="266" r:id="rId3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39" autoAdjust="0"/>
  </p:normalViewPr>
  <p:slideViewPr>
    <p:cSldViewPr>
      <p:cViewPr varScale="1">
        <p:scale>
          <a:sx n="69" d="100"/>
          <a:sy n="69" d="100"/>
        </p:scale>
        <p:origin x="-118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D60C-7B2D-453A-AE42-18297358CCFB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569C-90E4-414B-ADA7-FEC7A1E282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086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71BE20B-6D61-4086-B329-CBEC52775001}" type="datetimeFigureOut">
              <a:rPr lang="el-GR" smtClean="0"/>
              <a:t>8/2/2013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1903CAE-5493-4E74-A5B5-F8515A8360E1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roteopedia.org/wiki/index.php/Ra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Νικόλας\Desktop\biology_aidonopoulos_begetis_konstantopoulos\report\figures\kras_p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09248"/>
            <a:ext cx="13643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716016" y="2204864"/>
            <a:ext cx="3456384" cy="170216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KRAS Gene in Human Genome</a:t>
            </a:r>
            <a:endParaRPr lang="el-GR" sz="31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716016" y="3873245"/>
            <a:ext cx="3456384" cy="1944216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1400" b="1" dirty="0" smtClean="0"/>
              <a:t>Assignment in Biology, ITMB</a:t>
            </a:r>
            <a:endParaRPr lang="el-GR" sz="1600" b="1" dirty="0" smtClean="0"/>
          </a:p>
          <a:p>
            <a:pPr algn="r"/>
            <a:r>
              <a:rPr lang="en-US" dirty="0" err="1" smtClean="0"/>
              <a:t>Aidonopoulos</a:t>
            </a:r>
            <a:r>
              <a:rPr lang="en-US" dirty="0" smtClean="0"/>
              <a:t> </a:t>
            </a:r>
            <a:r>
              <a:rPr lang="en-US" dirty="0" err="1" smtClean="0"/>
              <a:t>Orfeas</a:t>
            </a:r>
            <a:endParaRPr lang="en-US" dirty="0" smtClean="0"/>
          </a:p>
          <a:p>
            <a:pPr algn="r"/>
            <a:r>
              <a:rPr lang="en-US" dirty="0" err="1" smtClean="0"/>
              <a:t>Begetis</a:t>
            </a:r>
            <a:r>
              <a:rPr lang="en-US" dirty="0" smtClean="0"/>
              <a:t> </a:t>
            </a:r>
            <a:r>
              <a:rPr lang="en-US" dirty="0" err="1" smtClean="0"/>
              <a:t>Nikolaos</a:t>
            </a:r>
            <a:endParaRPr lang="el-GR" dirty="0" smtClean="0"/>
          </a:p>
          <a:p>
            <a:pPr algn="r"/>
            <a:r>
              <a:rPr lang="en-US" dirty="0" err="1" smtClean="0"/>
              <a:t>Konstantopoulos</a:t>
            </a:r>
            <a:r>
              <a:rPr lang="en-US" dirty="0" smtClean="0"/>
              <a:t> </a:t>
            </a:r>
            <a:r>
              <a:rPr lang="en-US" dirty="0" err="1" smtClean="0"/>
              <a:t>Dimitrios</a:t>
            </a:r>
            <a:endParaRPr lang="en-US" dirty="0" smtClean="0"/>
          </a:p>
          <a:p>
            <a:pPr algn="r"/>
            <a:endParaRPr lang="en-US" dirty="0"/>
          </a:p>
          <a:p>
            <a:r>
              <a:rPr lang="en-US" b="1" dirty="0" smtClean="0"/>
              <a:t>Supervisor: </a:t>
            </a:r>
            <a:r>
              <a:rPr lang="el-GR" b="1" dirty="0" smtClean="0"/>
              <a:t>        </a:t>
            </a:r>
            <a:r>
              <a:rPr lang="en-US" dirty="0" err="1" smtClean="0"/>
              <a:t>Anastasiadou</a:t>
            </a:r>
            <a:r>
              <a:rPr lang="en-US" dirty="0" smtClean="0"/>
              <a:t> </a:t>
            </a:r>
            <a:r>
              <a:rPr lang="en-US" dirty="0" err="1"/>
              <a:t>Ema</a:t>
            </a:r>
            <a:r>
              <a:rPr lang="en-US" dirty="0"/>
              <a:t>, Investigator (Lecturer Level), BRFAA</a:t>
            </a:r>
            <a:endParaRPr lang="el-GR" dirty="0"/>
          </a:p>
        </p:txBody>
      </p:sp>
      <p:pic>
        <p:nvPicPr>
          <p:cNvPr id="2050" name="Picture 2" descr="C:\Users\Νικόλας\Desktop\ΙΤΜΒ bioinformatics\1ο εξάμηνο\Βιολογία - Φυσιολογία\Εργασία Βιολογία\εργασία\figures\Hras_wi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90" y="612319"/>
            <a:ext cx="2760396" cy="262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Νικόλας\Desktop\ΙΤΜΒ bioinformatics\1ο εξάμηνο\Βιολογία - Φυσιολογία\Εργασία Βιολογία\εργασία\figures\athe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4354"/>
            <a:ext cx="681162" cy="101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Νικόλας\Desktop\biology_aidonopoulos_begetis_konstantopoulos\report\figures\Chromosome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0" y="3283712"/>
            <a:ext cx="1043880" cy="32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dirty="0" smtClean="0"/>
              <a:t>KRAS - Functionality</a:t>
            </a:r>
            <a:endParaRPr lang="el-GR" dirty="0"/>
          </a:p>
        </p:txBody>
      </p:sp>
      <p:pic>
        <p:nvPicPr>
          <p:cNvPr id="2051" name="Picture 3" descr="C:\Users\Νικόλας\Desktop\biology_aidonopoulos_begetis_konstantopoulos\report\figures\krasdetail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5271049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dirty="0" smtClean="0"/>
              <a:t>KRAS – Clinical Significance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55576" y="1889760"/>
            <a:ext cx="7560840" cy="46355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single amino acid substitution, and in particular a single nucleotide </a:t>
            </a:r>
            <a:r>
              <a:rPr lang="en-US" dirty="0" smtClean="0"/>
              <a:t>substitution, is </a:t>
            </a:r>
            <a:r>
              <a:rPr lang="en-US" dirty="0"/>
              <a:t>responsible for an activating </a:t>
            </a:r>
            <a:r>
              <a:rPr lang="en-US" dirty="0" smtClean="0"/>
              <a:t>mutation</a:t>
            </a:r>
          </a:p>
          <a:p>
            <a:r>
              <a:rPr lang="en-US" dirty="0" smtClean="0"/>
              <a:t>The first human oncogene found</a:t>
            </a:r>
          </a:p>
          <a:p>
            <a:r>
              <a:rPr lang="en-US" dirty="0" smtClean="0"/>
              <a:t>Various malignancies: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lung </a:t>
            </a:r>
            <a:r>
              <a:rPr lang="en-US" dirty="0"/>
              <a:t>adenocarcinoma (</a:t>
            </a:r>
            <a:r>
              <a:rPr lang="en-US" b="1" dirty="0"/>
              <a:t>lung </a:t>
            </a:r>
            <a:r>
              <a:rPr lang="en-US" b="1" dirty="0" smtClean="0"/>
              <a:t>cancer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mucinous adenoma </a:t>
            </a:r>
            <a:r>
              <a:rPr lang="en-US" dirty="0" smtClean="0"/>
              <a:t>(</a:t>
            </a:r>
            <a:r>
              <a:rPr lang="en-US" b="1" dirty="0" err="1" smtClean="0"/>
              <a:t>leukemias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ductal carcinoma of the pancreas (</a:t>
            </a:r>
            <a:r>
              <a:rPr lang="en-US" b="1" dirty="0" smtClean="0"/>
              <a:t>pancreatic cancer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colorectal </a:t>
            </a:r>
            <a:r>
              <a:rPr lang="en-US" dirty="0"/>
              <a:t>carcinoma (</a:t>
            </a:r>
            <a:r>
              <a:rPr lang="en-US" b="1" dirty="0"/>
              <a:t>colon cancer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Noonan syndrome</a:t>
            </a:r>
          </a:p>
          <a:p>
            <a:r>
              <a:rPr lang="en-US" dirty="0" smtClean="0"/>
              <a:t>Cardio-</a:t>
            </a:r>
            <a:r>
              <a:rPr lang="en-US" dirty="0" err="1" smtClean="0"/>
              <a:t>facio</a:t>
            </a:r>
            <a:r>
              <a:rPr lang="en-US" dirty="0" smtClean="0"/>
              <a:t>-cutaneous syndrome.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b="1" dirty="0" smtClean="0"/>
          </a:p>
          <a:p>
            <a:r>
              <a:rPr lang="en-US" b="1" dirty="0" smtClean="0"/>
              <a:t>Colorectal </a:t>
            </a:r>
            <a:r>
              <a:rPr lang="en-US" b="1" dirty="0"/>
              <a:t>cancer: </a:t>
            </a:r>
            <a:endParaRPr lang="en-US" b="1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chronological order of mutations is </a:t>
            </a:r>
            <a:r>
              <a:rPr lang="en-US" dirty="0" smtClean="0"/>
              <a:t>important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primary KRAS mutation </a:t>
            </a:r>
            <a:r>
              <a:rPr lang="en-US" dirty="0" smtClean="0"/>
              <a:t>           a self-limiting hyperplastic </a:t>
            </a:r>
            <a:r>
              <a:rPr lang="en-US" dirty="0"/>
              <a:t>or borderline </a:t>
            </a:r>
            <a:r>
              <a:rPr lang="en-US" dirty="0" smtClean="0"/>
              <a:t>lesion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APC </a:t>
            </a:r>
            <a:r>
              <a:rPr lang="en-US" dirty="0"/>
              <a:t>mutation </a:t>
            </a:r>
            <a:r>
              <a:rPr lang="en-US" dirty="0" smtClean="0"/>
              <a:t>followed by KRAS </a:t>
            </a:r>
            <a:r>
              <a:rPr lang="en-US" dirty="0"/>
              <a:t>mutation           </a:t>
            </a:r>
            <a:r>
              <a:rPr lang="en-US" dirty="0" smtClean="0"/>
              <a:t>   cancer</a:t>
            </a:r>
          </a:p>
        </p:txBody>
      </p:sp>
      <p:sp>
        <p:nvSpPr>
          <p:cNvPr id="4" name="Δεξιό βέλος 3"/>
          <p:cNvSpPr/>
          <p:nvPr/>
        </p:nvSpPr>
        <p:spPr>
          <a:xfrm>
            <a:off x="3892096" y="5550336"/>
            <a:ext cx="494928" cy="20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Δεξιό βέλος 5"/>
          <p:cNvSpPr/>
          <p:nvPr/>
        </p:nvSpPr>
        <p:spPr>
          <a:xfrm>
            <a:off x="5483256" y="5925184"/>
            <a:ext cx="459296" cy="225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76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3528" y="1844824"/>
            <a:ext cx="8424936" cy="468052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525780" indent="-457200">
              <a:buFont typeface="+mj-lt"/>
              <a:buAutoNum type="romanUcPeriod"/>
            </a:pPr>
            <a:r>
              <a:rPr lang="en-US" dirty="0" smtClean="0"/>
              <a:t> Sections:</a:t>
            </a:r>
            <a:endParaRPr lang="el-GR" sz="28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KRAS Promoters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KRAS </a:t>
            </a:r>
            <a:r>
              <a:rPr lang="en-US" dirty="0" smtClean="0"/>
              <a:t>Isoforms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KRAS </a:t>
            </a:r>
            <a:r>
              <a:rPr lang="en-US" dirty="0" smtClean="0"/>
              <a:t>Conserved Regions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KRAS </a:t>
            </a:r>
            <a:r>
              <a:rPr lang="en-US" dirty="0" smtClean="0"/>
              <a:t>Phylogenetic Tree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KRAS </a:t>
            </a:r>
            <a:r>
              <a:rPr lang="en-US" dirty="0" smtClean="0"/>
              <a:t>Proteins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KRAS </a:t>
            </a:r>
            <a:r>
              <a:rPr lang="en-US" sz="2000" dirty="0" smtClean="0"/>
              <a:t>Transcription Factors</a:t>
            </a:r>
            <a:endParaRPr lang="en-US" sz="2000" dirty="0"/>
          </a:p>
          <a:p>
            <a:pPr marL="68580" indent="0">
              <a:buNone/>
            </a:pPr>
            <a:endParaRPr lang="en-US" dirty="0" smtClean="0"/>
          </a:p>
          <a:p>
            <a:pPr marL="582930" indent="-514350">
              <a:buFont typeface="+mj-lt"/>
              <a:buAutoNum type="romanUcPeriod" startAt="3"/>
            </a:pPr>
            <a:r>
              <a:rPr lang="en-US" dirty="0" smtClean="0"/>
              <a:t>Bibliography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52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KRAS Promoters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200800" cy="4464496"/>
          </a:xfrm>
        </p:spPr>
        <p:txBody>
          <a:bodyPr>
            <a:normAutofit/>
          </a:bodyPr>
          <a:lstStyle/>
          <a:p>
            <a:r>
              <a:rPr lang="en-US" b="1" dirty="0" smtClean="0"/>
              <a:t>Promoters</a:t>
            </a:r>
            <a:endParaRPr lang="en-US" sz="2800" b="1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DNA regions initiate </a:t>
            </a:r>
            <a:r>
              <a:rPr lang="en-US" dirty="0"/>
              <a:t>transcription of a </a:t>
            </a:r>
            <a:r>
              <a:rPr lang="en-US" dirty="0" smtClean="0"/>
              <a:t>particular gene.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Also, they are secure initial binding sites for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RNA polymerase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for </a:t>
            </a:r>
            <a:r>
              <a:rPr lang="en-US" dirty="0"/>
              <a:t>proteins called </a:t>
            </a:r>
            <a:r>
              <a:rPr lang="en-US" dirty="0" smtClean="0"/>
              <a:t>Transcription Factors.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May not be part of the gene sequence</a:t>
            </a:r>
          </a:p>
        </p:txBody>
      </p:sp>
    </p:spTree>
    <p:extLst>
      <p:ext uri="{BB962C8B-B14F-4D97-AF65-F5344CB8AC3E}">
        <p14:creationId xmlns:p14="http://schemas.microsoft.com/office/powerpoint/2010/main" val="3070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2" descr="Repressor Protein Switching Genes On and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32700" cy="591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KRAS Promoters</a:t>
            </a:r>
            <a:endParaRPr lang="en-US" sz="3600" dirty="0"/>
          </a:p>
        </p:txBody>
      </p:sp>
      <p:pic>
        <p:nvPicPr>
          <p:cNvPr id="5123" name="Picture 3" descr="C:\Users\Νικόλας\Desktop\ΙΤΜΒ bioinformatics\1ο εξάμηνο\Βιολογία - Φυσιολογία\Εργασία Βιολογία\εργασία\figures\kraschr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0369"/>
            <a:ext cx="792088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Νικόλας\Desktop\ΙΤΜΒ bioinformatics\1ο εξάμηνο\Βιολογία - Φυσιολογία\Εργασία Βιολογία\εργασία\figures\krashglo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" y="3358118"/>
            <a:ext cx="7949440" cy="105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Νικόλας\Desktop\ΙΤΜΒ bioinformatics\1ο εξάμηνο\Βιολογία - Φυσιολογία\Εργασία Βιολογία\εργασία\figures\kraspromot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6" y="4581128"/>
            <a:ext cx="7810008" cy="14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KRAS as gene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200800" cy="4464496"/>
          </a:xfrm>
        </p:spPr>
        <p:txBody>
          <a:bodyPr>
            <a:normAutofit/>
          </a:bodyPr>
          <a:lstStyle/>
          <a:p>
            <a:r>
              <a:rPr lang="en-US" dirty="0" smtClean="0"/>
              <a:t>General Information</a:t>
            </a:r>
          </a:p>
          <a:p>
            <a:pPr lvl="2"/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Location: </a:t>
            </a:r>
            <a:r>
              <a:rPr lang="en-US" b="1" dirty="0" smtClean="0"/>
              <a:t>Chromosome 12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25,357,723 - 25,403,870 </a:t>
            </a:r>
            <a:r>
              <a:rPr lang="en-US" dirty="0" smtClean="0"/>
              <a:t>) </a:t>
            </a:r>
            <a:r>
              <a:rPr lang="en-US" b="1" dirty="0"/>
              <a:t>reverse(-1) strand 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US" b="1" dirty="0" smtClean="0"/>
          </a:p>
          <a:p>
            <a:pPr lvl="2">
              <a:buFont typeface="Wingdings" pitchFamily="2" charset="2"/>
              <a:buChar char="q"/>
            </a:pPr>
            <a:r>
              <a:rPr lang="en-US" b="1" dirty="0" smtClean="0"/>
              <a:t>Six </a:t>
            </a:r>
            <a:r>
              <a:rPr lang="en-US" b="1" dirty="0"/>
              <a:t>exon </a:t>
            </a:r>
            <a:r>
              <a:rPr lang="en-US" b="1" dirty="0" smtClean="0"/>
              <a:t>positions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Exons: nucleotide </a:t>
            </a:r>
            <a:r>
              <a:rPr lang="en-US" dirty="0"/>
              <a:t>sequence </a:t>
            </a:r>
            <a:r>
              <a:rPr lang="en-US" dirty="0" smtClean="0"/>
              <a:t>encoded for the final protein. 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Can be or include </a:t>
            </a:r>
            <a:r>
              <a:rPr lang="en-US" dirty="0" err="1" smtClean="0"/>
              <a:t>untranslated</a:t>
            </a:r>
            <a:r>
              <a:rPr lang="en-US" dirty="0" smtClean="0"/>
              <a:t> regions (UTR)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168642" cy="1189936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KRAS Isoforms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344816" cy="4536504"/>
          </a:xfrm>
        </p:spPr>
        <p:txBody>
          <a:bodyPr>
            <a:normAutofit/>
          </a:bodyPr>
          <a:lstStyle/>
          <a:p>
            <a:r>
              <a:rPr lang="en-US" b="1" dirty="0"/>
              <a:t>Gene </a:t>
            </a:r>
            <a:r>
              <a:rPr lang="en-US" b="1" dirty="0" smtClean="0"/>
              <a:t>isoforms: </a:t>
            </a:r>
            <a:r>
              <a:rPr lang="en-US" dirty="0" smtClean="0"/>
              <a:t>m-RNAs </a:t>
            </a:r>
            <a:r>
              <a:rPr lang="en-US" dirty="0" smtClean="0">
                <a:solidFill>
                  <a:srgbClr val="323232"/>
                </a:solidFill>
              </a:rPr>
              <a:t>derived from </a:t>
            </a:r>
            <a:r>
              <a:rPr lang="en-US" dirty="0">
                <a:solidFill>
                  <a:srgbClr val="323232"/>
                </a:solidFill>
              </a:rPr>
              <a:t>the same </a:t>
            </a:r>
            <a:r>
              <a:rPr lang="en-US" dirty="0" smtClean="0"/>
              <a:t>transcript but differ in: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transcription </a:t>
            </a:r>
            <a:r>
              <a:rPr lang="en-US" dirty="0"/>
              <a:t>start sites (TSSs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protein </a:t>
            </a:r>
            <a:r>
              <a:rPr lang="en-US" dirty="0"/>
              <a:t>coding DNA sequences (</a:t>
            </a:r>
            <a:r>
              <a:rPr lang="en-US" dirty="0" smtClean="0"/>
              <a:t>CDSs)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untranslated</a:t>
            </a:r>
            <a:r>
              <a:rPr lang="en-US" dirty="0" smtClean="0"/>
              <a:t> </a:t>
            </a:r>
            <a:r>
              <a:rPr lang="en-US" dirty="0"/>
              <a:t>regions (UTRs)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CDS Isoforms </a:t>
            </a:r>
            <a:r>
              <a:rPr lang="en-US" dirty="0" smtClean="0"/>
              <a:t>give </a:t>
            </a:r>
            <a:r>
              <a:rPr lang="en-US" dirty="0"/>
              <a:t>rise to proteins </a:t>
            </a:r>
            <a:r>
              <a:rPr lang="en-US" dirty="0" smtClean="0"/>
              <a:t>with different </a:t>
            </a:r>
            <a:r>
              <a:rPr lang="en-US" dirty="0"/>
              <a:t>functional properties.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isoforms we founded are depicted at the next pictures: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Νικόλας\Desktop\ΙΤΜΒ bioinformatics\1ο εξάμηνο\Βιολογία - Φυσιολογία\Εργασία Βιολογία\εργασία\figures\krasiso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51" y="764704"/>
            <a:ext cx="6840760" cy="14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Νικόλας\Desktop\ΙΤΜΒ bioinformatics\1ο εξάμηνο\Βιολογία - Φυσιολογία\Εργασία Βιολογία\εργασία\figures\krasisoform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692083" cy="11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Νικόλας\Desktop\ΙΤΜΒ bioinformatics\1ο εξάμηνο\Βιολογία - Φυσιολογία\Εργασία Βιολογία\εργασία\figures\krasisoform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5" y="3515231"/>
            <a:ext cx="4507707" cy="28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57240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KRAS Conserved Areas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344816" cy="453650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Conserved sequences:</a:t>
            </a:r>
            <a:r>
              <a:rPr lang="en-US" sz="20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Similar </a:t>
            </a:r>
            <a:r>
              <a:rPr lang="en-US" sz="2000" dirty="0"/>
              <a:t>or identical </a:t>
            </a:r>
            <a:r>
              <a:rPr lang="en-US" sz="2000" dirty="0" smtClean="0"/>
              <a:t>DNA, RNA or Protein sequences between species </a:t>
            </a:r>
            <a:r>
              <a:rPr lang="en-US" sz="2000" dirty="0"/>
              <a:t>(orthologous sequences) or </a:t>
            </a:r>
            <a:endParaRPr lang="en-US" sz="2000" dirty="0" smtClean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within </a:t>
            </a:r>
            <a:r>
              <a:rPr lang="en-US" sz="2000" dirty="0"/>
              <a:t>different </a:t>
            </a:r>
            <a:r>
              <a:rPr lang="en-US" sz="2000" dirty="0" smtClean="0"/>
              <a:t>molecules produced </a:t>
            </a:r>
            <a:r>
              <a:rPr lang="en-US" sz="2000" dirty="0"/>
              <a:t>by the same organism (</a:t>
            </a:r>
            <a:r>
              <a:rPr lang="en-US" sz="2000" dirty="0" err="1"/>
              <a:t>paralogous</a:t>
            </a:r>
            <a:r>
              <a:rPr lang="en-US" sz="2000" dirty="0"/>
              <a:t> sequences).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Since </a:t>
            </a:r>
            <a:r>
              <a:rPr lang="en-US" sz="2000" dirty="0"/>
              <a:t>sequence </a:t>
            </a:r>
            <a:r>
              <a:rPr lang="en-US" sz="2000" dirty="0" smtClean="0"/>
              <a:t>information is transmitted </a:t>
            </a:r>
            <a:r>
              <a:rPr lang="en-US" sz="2000" dirty="0"/>
              <a:t>from parents to progeny </a:t>
            </a:r>
            <a:r>
              <a:rPr lang="en-US" sz="2000" dirty="0" smtClean="0"/>
              <a:t>by genes</a:t>
            </a:r>
            <a:r>
              <a:rPr lang="en-US" sz="2000" dirty="0"/>
              <a:t>, a conserved sequence implies </a:t>
            </a:r>
            <a:r>
              <a:rPr lang="en-US" sz="2000" dirty="0" smtClean="0"/>
              <a:t>that there </a:t>
            </a:r>
            <a:r>
              <a:rPr lang="en-US" sz="2000" dirty="0"/>
              <a:t>is a conserved gene</a:t>
            </a:r>
          </a:p>
        </p:txBody>
      </p:sp>
    </p:spTree>
    <p:extLst>
      <p:ext uri="{BB962C8B-B14F-4D97-AF65-F5344CB8AC3E}">
        <p14:creationId xmlns:p14="http://schemas.microsoft.com/office/powerpoint/2010/main" val="36970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US" dirty="0" smtClean="0"/>
              <a:t>Abst</a:t>
            </a:r>
            <a:r>
              <a:rPr lang="en-US" dirty="0"/>
              <a:t>r</a:t>
            </a:r>
            <a:r>
              <a:rPr lang="en-US" dirty="0" smtClean="0"/>
              <a:t>act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27584" y="2132856"/>
            <a:ext cx="7416824" cy="4392488"/>
          </a:xfrm>
        </p:spPr>
        <p:txBody>
          <a:bodyPr>
            <a:normAutofit fontScale="92500" lnSpcReduction="20000"/>
          </a:bodyPr>
          <a:lstStyle/>
          <a:p>
            <a:pPr indent="-342900" algn="just"/>
            <a:r>
              <a:rPr lang="en-US" dirty="0" smtClean="0"/>
              <a:t>At first our team is going to provide some useful information about RAS and KRAS gene family.</a:t>
            </a:r>
          </a:p>
          <a:p>
            <a:pPr indent="-342900" algn="just"/>
            <a:endParaRPr lang="en-US" dirty="0" smtClean="0"/>
          </a:p>
          <a:p>
            <a:pPr indent="-342900" algn="just"/>
            <a:r>
              <a:rPr lang="en-US" dirty="0" smtClean="0"/>
              <a:t>Focus on KRAS gene:</a:t>
            </a:r>
          </a:p>
          <a:p>
            <a:pPr lvl="1" indent="-342900" algn="just">
              <a:buFont typeface="Wingdings" pitchFamily="2" charset="2"/>
              <a:buChar char="q"/>
            </a:pPr>
            <a:r>
              <a:rPr lang="en-US" dirty="0" smtClean="0"/>
              <a:t>Separation of KRAS gene in sections</a:t>
            </a:r>
          </a:p>
          <a:p>
            <a:pPr marL="1028700" lvl="2" indent="-457200" algn="just">
              <a:buFont typeface="+mj-lt"/>
              <a:buAutoNum type="arabicPeriod"/>
            </a:pPr>
            <a:r>
              <a:rPr lang="en-US" dirty="0" smtClean="0"/>
              <a:t>Initiation with KRAS promoters and isoforms</a:t>
            </a:r>
          </a:p>
          <a:p>
            <a:pPr marL="1028700" lvl="2" indent="-457200" algn="just">
              <a:buFont typeface="+mj-lt"/>
              <a:buAutoNum type="arabicPeriod"/>
            </a:pPr>
            <a:r>
              <a:rPr lang="en-US" dirty="0" smtClean="0"/>
              <a:t>Continue with Isoforms and Conserved Regions</a:t>
            </a:r>
          </a:p>
          <a:p>
            <a:pPr marL="1028700" lvl="2" indent="-457200" algn="just">
              <a:buFont typeface="+mj-lt"/>
              <a:buAutoNum type="arabicPeriod"/>
            </a:pPr>
            <a:r>
              <a:rPr lang="en-US" dirty="0" smtClean="0"/>
              <a:t>KRAS phylogenetic Tree</a:t>
            </a:r>
          </a:p>
          <a:p>
            <a:pPr marL="1028700" lvl="2" indent="-457200" algn="just">
              <a:buFont typeface="+mj-lt"/>
              <a:buAutoNum type="arabicPeriod"/>
            </a:pPr>
            <a:r>
              <a:rPr lang="en-US" dirty="0" smtClean="0"/>
              <a:t>Continue with KRAS proteins </a:t>
            </a:r>
          </a:p>
          <a:p>
            <a:pPr marL="1028700" lvl="2" indent="-457200" algn="just">
              <a:buFont typeface="+mj-lt"/>
              <a:buAutoNum type="arabicPeriod"/>
            </a:pPr>
            <a:r>
              <a:rPr lang="en-US" dirty="0" smtClean="0"/>
              <a:t>End with KRAS Transcription Factors and</a:t>
            </a:r>
          </a:p>
          <a:p>
            <a:pPr marL="1028700" lvl="2" indent="-457200" algn="just">
              <a:buFont typeface="+mj-lt"/>
              <a:buAutoNum type="arabicPeriod"/>
            </a:pPr>
            <a:r>
              <a:rPr lang="en-US" dirty="0" err="1" smtClean="0"/>
              <a:t>miRNAs</a:t>
            </a:r>
            <a:endParaRPr lang="en-US" dirty="0" smtClean="0"/>
          </a:p>
          <a:p>
            <a:pPr lvl="1" indent="-342900" algn="just"/>
            <a:endParaRPr lang="el-GR" dirty="0" smtClean="0"/>
          </a:p>
          <a:p>
            <a:r>
              <a:rPr lang="en-US" sz="1900" b="1" i="1" dirty="0" smtClean="0"/>
              <a:t>Keywords</a:t>
            </a:r>
            <a:r>
              <a:rPr lang="en-US" sz="1900" b="1" i="1" dirty="0"/>
              <a:t>:</a:t>
            </a:r>
            <a:r>
              <a:rPr lang="en-US" sz="1900" i="1" dirty="0"/>
              <a:t> </a:t>
            </a:r>
            <a:r>
              <a:rPr lang="en-US" sz="2000" dirty="0"/>
              <a:t>RAS family, KRAS, </a:t>
            </a:r>
            <a:r>
              <a:rPr lang="en-US" sz="2000" dirty="0" err="1"/>
              <a:t>GTPase</a:t>
            </a:r>
            <a:r>
              <a:rPr lang="en-US" sz="2000" dirty="0"/>
              <a:t> protein, </a:t>
            </a:r>
            <a:r>
              <a:rPr lang="en-US" sz="2000" dirty="0" smtClean="0"/>
              <a:t>human</a:t>
            </a:r>
            <a:r>
              <a:rPr lang="el-GR" sz="2000" dirty="0" smtClean="0"/>
              <a:t>-</a:t>
            </a:r>
            <a:r>
              <a:rPr lang="en-US" sz="2000" dirty="0" smtClean="0"/>
              <a:t>oncogene,</a:t>
            </a:r>
            <a:r>
              <a:rPr lang="el-GR" sz="2000" dirty="0" smtClean="0"/>
              <a:t> </a:t>
            </a:r>
            <a:r>
              <a:rPr lang="en-US" sz="2000" dirty="0" smtClean="0"/>
              <a:t>cell </a:t>
            </a:r>
            <a:r>
              <a:rPr lang="en-US" sz="2000" dirty="0"/>
              <a:t>signaling</a:t>
            </a:r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21586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57240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KRAS Conserved Areas</a:t>
            </a:r>
            <a:endParaRPr lang="en-US" sz="3600" dirty="0"/>
          </a:p>
        </p:txBody>
      </p:sp>
      <p:pic>
        <p:nvPicPr>
          <p:cNvPr id="8194" name="Picture 2" descr="C:\Users\Νικόλας\Desktop\ΙΤΜΒ bioinformatics\1ο εξάμηνο\Βιολογία - Φυσιολογία\Εργασία Βιολογία\εργασία\figures\krasconserv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5779244" cy="206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Νικόλας\Desktop\ΙΤΜΒ bioinformatics\1ο εξάμηνο\Βιολογία - Φυσιολογία\Εργασία Βιολογία\εργασία\figures\krasconservation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114352"/>
            <a:ext cx="7704399" cy="26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36904" cy="1152128"/>
          </a:xfrm>
        </p:spPr>
        <p:txBody>
          <a:bodyPr>
            <a:noAutofit/>
          </a:bodyPr>
          <a:lstStyle/>
          <a:p>
            <a:r>
              <a:rPr lang="en-US" sz="3600" dirty="0" smtClean="0"/>
              <a:t>	4. Phylogenetic Tree</a:t>
            </a:r>
            <a:endParaRPr lang="el-GR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62000" y="2255520"/>
            <a:ext cx="7554416" cy="4269824"/>
          </a:xfrm>
        </p:spPr>
        <p:txBody>
          <a:bodyPr>
            <a:normAutofit/>
          </a:bodyPr>
          <a:lstStyle/>
          <a:p>
            <a:r>
              <a:rPr lang="en-US" sz="2000" b="1" dirty="0"/>
              <a:t>Phylogenetic Tree:</a:t>
            </a:r>
            <a:r>
              <a:rPr lang="en-US" sz="2000" dirty="0"/>
              <a:t> A diagram which depicts the lines of evolutionary descent of different species, organisms, or genes from a common ancestor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further back up the phylogenetic tree a particular conserved sequence may occur the more highly conserved it is said to be. 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taxa </a:t>
            </a:r>
            <a:r>
              <a:rPr lang="en-US" sz="2000" dirty="0" smtClean="0"/>
              <a:t>joined together </a:t>
            </a:r>
            <a:r>
              <a:rPr lang="en-US" sz="2000" dirty="0"/>
              <a:t>in the tree are implied to have descended from a common ancestor.</a:t>
            </a:r>
          </a:p>
        </p:txBody>
      </p:sp>
    </p:spTree>
    <p:extLst>
      <p:ext uri="{BB962C8B-B14F-4D97-AF65-F5344CB8AC3E}">
        <p14:creationId xmlns:p14="http://schemas.microsoft.com/office/powerpoint/2010/main" val="17768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36904" cy="1152128"/>
          </a:xfrm>
        </p:spPr>
        <p:txBody>
          <a:bodyPr>
            <a:noAutofit/>
          </a:bodyPr>
          <a:lstStyle/>
          <a:p>
            <a:r>
              <a:rPr lang="en-US" sz="3600" dirty="0"/>
              <a:t>	</a:t>
            </a:r>
            <a:r>
              <a:rPr lang="en-US" sz="3600" dirty="0" smtClean="0"/>
              <a:t>4. Phylogenetic Tree</a:t>
            </a:r>
            <a:endParaRPr lang="el-GR" sz="3600" dirty="0"/>
          </a:p>
        </p:txBody>
      </p:sp>
      <p:pic>
        <p:nvPicPr>
          <p:cNvPr id="9218" name="Picture 2" descr="C:\Users\Νικόλας\Desktop\ΙΤΜΒ bioinformatics\1ο εξάμηνο\Βιολογία - Φυσιολογία\Εργασία Βιολογία\εργασία\figures\krasphylogenetic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20891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. Proteins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272808" cy="475252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Kras</a:t>
            </a:r>
            <a:r>
              <a:rPr lang="en-US" dirty="0"/>
              <a:t> is a </a:t>
            </a:r>
            <a:r>
              <a:rPr lang="en-US" dirty="0" err="1"/>
              <a:t>GTPase</a:t>
            </a:r>
            <a:r>
              <a:rPr lang="en-US" dirty="0"/>
              <a:t> protein, more </a:t>
            </a:r>
            <a:r>
              <a:rPr lang="en-US" dirty="0" err="1"/>
              <a:t>specificly</a:t>
            </a:r>
            <a:r>
              <a:rPr lang="en-US" dirty="0"/>
              <a:t> a G protein and plays a very important role in cell signaling</a:t>
            </a:r>
            <a:r>
              <a:rPr lang="en-US" dirty="0" smtClean="0"/>
              <a:t>.</a:t>
            </a:r>
            <a:endParaRPr lang="el-GR" dirty="0" smtClean="0"/>
          </a:p>
          <a:p>
            <a:endParaRPr lang="en-US" dirty="0"/>
          </a:p>
          <a:p>
            <a:r>
              <a:rPr lang="en-US" dirty="0"/>
              <a:t>First discovered in the early 1980s and changed the understanding of molecular biology of cancer.</a:t>
            </a:r>
          </a:p>
          <a:p>
            <a:endParaRPr lang="el-GR" dirty="0" smtClean="0"/>
          </a:p>
          <a:p>
            <a:r>
              <a:rPr lang="en-US" dirty="0" smtClean="0"/>
              <a:t>The </a:t>
            </a:r>
            <a:r>
              <a:rPr lang="en-US" dirty="0" err="1"/>
              <a:t>Ras</a:t>
            </a:r>
            <a:r>
              <a:rPr lang="en-US" dirty="0"/>
              <a:t> mutation is responsible for the 20-30% of the development of all cancers, </a:t>
            </a:r>
          </a:p>
          <a:p>
            <a:endParaRPr lang="el-GR" dirty="0" smtClean="0"/>
          </a:p>
          <a:p>
            <a:r>
              <a:rPr lang="en-US" dirty="0" smtClean="0"/>
              <a:t>The </a:t>
            </a:r>
            <a:r>
              <a:rPr lang="en-US" b="1" dirty="0"/>
              <a:t>sequence length </a:t>
            </a:r>
            <a:r>
              <a:rPr lang="en-US" dirty="0"/>
              <a:t>is 189 AA and the </a:t>
            </a:r>
            <a:r>
              <a:rPr lang="en-US" b="1" dirty="0"/>
              <a:t>molecular weight </a:t>
            </a:r>
            <a:r>
              <a:rPr lang="en-US" dirty="0"/>
              <a:t>is 21,565 Da</a:t>
            </a:r>
          </a:p>
          <a:p>
            <a:endParaRPr lang="el-GR" dirty="0" smtClean="0"/>
          </a:p>
          <a:p>
            <a:r>
              <a:rPr lang="en-US" dirty="0" err="1" smtClean="0"/>
              <a:t>Kras</a:t>
            </a:r>
            <a:r>
              <a:rPr lang="en-US" dirty="0" smtClean="0"/>
              <a:t> </a:t>
            </a:r>
            <a:r>
              <a:rPr lang="en-US" dirty="0"/>
              <a:t>plays an essential role in many signal transduction pathways, as a molecular on/off switcher.</a:t>
            </a:r>
          </a:p>
          <a:p>
            <a:endParaRPr lang="el-GR" dirty="0" smtClean="0"/>
          </a:p>
          <a:p>
            <a:r>
              <a:rPr lang="en-US" dirty="0" smtClean="0"/>
              <a:t>GTP </a:t>
            </a:r>
            <a:r>
              <a:rPr lang="en-US" dirty="0"/>
              <a:t>form-”on” state, GDP form-”off” state.</a:t>
            </a:r>
          </a:p>
          <a:p>
            <a:endParaRPr lang="el-GR" dirty="0" smtClean="0"/>
          </a:p>
          <a:p>
            <a:r>
              <a:rPr lang="en-US" dirty="0" smtClean="0"/>
              <a:t>KRAS </a:t>
            </a:r>
            <a:r>
              <a:rPr lang="en-US" dirty="0"/>
              <a:t>protein interaction with DNA, GTP binding sites: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Position 10-17, sequence GAGGVGKS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Position 57-61, sequence DTAGQ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Position 116-119, sequence NKCD</a:t>
            </a:r>
          </a:p>
        </p:txBody>
      </p:sp>
    </p:spTree>
    <p:extLst>
      <p:ext uri="{BB962C8B-B14F-4D97-AF65-F5344CB8AC3E}">
        <p14:creationId xmlns:p14="http://schemas.microsoft.com/office/powerpoint/2010/main" val="2354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. Proteins</a:t>
            </a:r>
            <a:endParaRPr lang="en-US" sz="36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042847" y="1916832"/>
            <a:ext cx="6777317" cy="3508977"/>
          </a:xfrm>
        </p:spPr>
        <p:txBody>
          <a:bodyPr/>
          <a:lstStyle/>
          <a:p>
            <a:r>
              <a:rPr lang="en-US" dirty="0" smtClean="0"/>
              <a:t>Polypeptide sequences</a:t>
            </a:r>
          </a:p>
          <a:p>
            <a:pPr>
              <a:buNone/>
            </a:pPr>
            <a:endParaRPr lang="el-GR" dirty="0"/>
          </a:p>
        </p:txBody>
      </p:sp>
      <p:pic>
        <p:nvPicPr>
          <p:cNvPr id="7" name="Picture 2" descr="C:\Users\Νικόλας\Desktop\ΙΤΜΒ bioinformatics\1ο εξάμηνο\Βιολογία - Φυσιολογία\Εργασία Βιολογία\εργασία\figures\kraspolypeptids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71" y="2492896"/>
            <a:ext cx="444247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. Protein - </a:t>
            </a:r>
            <a:r>
              <a:rPr lang="en-US" sz="3600" dirty="0" err="1" smtClean="0"/>
              <a:t>Phosphorytation</a:t>
            </a:r>
            <a:endParaRPr lang="el-GR" sz="360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Phosphorytation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Secondary</a:t>
            </a:r>
          </a:p>
          <a:p>
            <a:pPr>
              <a:buNone/>
            </a:pPr>
            <a:r>
              <a:rPr lang="en-US" dirty="0"/>
              <a:t>   Structure </a:t>
            </a:r>
          </a:p>
        </p:txBody>
      </p:sp>
      <p:pic>
        <p:nvPicPr>
          <p:cNvPr id="11268" name="Picture 4" descr="C:\Users\Νικόλας\Desktop\ΙΤΜΒ bioinformatics\1ο εξάμηνο\Βιολογία - Φυσιολογία\Εργασία Βιολογία\εργασία\figures\krasdimeriz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34544"/>
            <a:ext cx="512306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Νικόλας\Desktop\ΙΤΜΒ bioinformatics\1ο εξάμηνο\Βιολογία - Φυσιολογία\Εργασία Βιολογία\εργασία\figures\krasphosphoryl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6358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6</a:t>
            </a:r>
            <a:r>
              <a:rPr lang="en-US" sz="3600" dirty="0" smtClean="0"/>
              <a:t>. Transcription Factors</a:t>
            </a:r>
            <a:endParaRPr lang="el-GR" sz="3600" dirty="0"/>
          </a:p>
        </p:txBody>
      </p:sp>
      <p:pic>
        <p:nvPicPr>
          <p:cNvPr id="12290" name="Picture 2" descr="C:\Users\Νικόλας\Desktop\ΙΤΜΒ bioinformatics\1ο εξάμηνο\Βιολογία - Φυσιολογία\Εργασία Βιολογία\εργασία\figures\krastrancri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76502" cy="18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Νικόλας\Desktop\ΙΤΜΒ bioinformatics\1ο εξάμηνο\Βιολογία - Φυσιολογία\Εργασία Βιολογία\εργασία\figures\krastrancriptionfa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6" y="3703280"/>
            <a:ext cx="575949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10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6</a:t>
            </a:r>
            <a:r>
              <a:rPr lang="en-US" sz="3600" dirty="0" smtClean="0"/>
              <a:t>. Transcription Factors – Binding Sites</a:t>
            </a:r>
            <a:endParaRPr lang="el-GR" sz="3600" dirty="0"/>
          </a:p>
        </p:txBody>
      </p:sp>
      <p:pic>
        <p:nvPicPr>
          <p:cNvPr id="13314" name="Picture 2" descr="C:\Users\Νικόλας\Desktop\ΙΤΜΒ bioinformatics\1ο εξάμηνο\Βιολογία - Φυσιολογία\Εργασία Βιολογία\εργασία\figures\krastrancriptionfactors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565900" cy="34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10" y="197768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/>
              <a:t>7</a:t>
            </a:r>
            <a:r>
              <a:rPr lang="en-US" sz="3600" dirty="0" smtClean="0"/>
              <a:t>. </a:t>
            </a:r>
            <a:r>
              <a:rPr lang="en-US" sz="3600" dirty="0" err="1" smtClean="0"/>
              <a:t>MiRNAs</a:t>
            </a:r>
            <a:r>
              <a:rPr lang="en-US" sz="3600" dirty="0" smtClean="0"/>
              <a:t> – Binding Sites</a:t>
            </a:r>
            <a:endParaRPr lang="el-GR" sz="3600" dirty="0"/>
          </a:p>
        </p:txBody>
      </p:sp>
      <p:pic>
        <p:nvPicPr>
          <p:cNvPr id="14338" name="Picture 2" descr="C:\Users\Νικόλας\Desktop\ΙΤΜΒ bioinformatics\1ο εξάμηνο\Βιολογία - Φυσιολογία\Εργασία Βιολογία\εργασία\figures\krasmir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33101"/>
            <a:ext cx="4104456" cy="51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Bibliography</a:t>
            </a:r>
            <a:endParaRPr lang="el-GR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55576" y="1700808"/>
            <a:ext cx="7560840" cy="4824536"/>
          </a:xfrm>
        </p:spPr>
        <p:txBody>
          <a:bodyPr>
            <a:noAutofit/>
          </a:bodyPr>
          <a:lstStyle/>
          <a:p>
            <a:pPr marL="411480" indent="-342900">
              <a:buFont typeface="+mj-lt"/>
              <a:buAutoNum type="arabicPeriod"/>
            </a:pPr>
            <a:r>
              <a:rPr lang="en-US" sz="1400" dirty="0"/>
              <a:t>McGrath JP, Capon DJ, Smith DH, Chen EY, </a:t>
            </a:r>
            <a:r>
              <a:rPr lang="en-US" sz="1400" dirty="0" err="1"/>
              <a:t>Seeburg</a:t>
            </a:r>
            <a:r>
              <a:rPr lang="en-US" sz="1400" dirty="0"/>
              <a:t> PH, </a:t>
            </a:r>
            <a:r>
              <a:rPr lang="en-US" sz="1400" dirty="0" err="1"/>
              <a:t>Goeddel</a:t>
            </a:r>
            <a:r>
              <a:rPr lang="en-US" sz="1400" dirty="0"/>
              <a:t> DV, Levinson </a:t>
            </a:r>
            <a:r>
              <a:rPr lang="en-US" sz="1400" dirty="0" smtClean="0"/>
              <a:t>AD (1983</a:t>
            </a:r>
            <a:r>
              <a:rPr lang="en-US" sz="1400" dirty="0"/>
              <a:t>). "Structure and organization of the human </a:t>
            </a:r>
            <a:r>
              <a:rPr lang="en-US" sz="1400" dirty="0" err="1" smtClean="0"/>
              <a:t>Kiras</a:t>
            </a:r>
            <a:r>
              <a:rPr lang="en-US" sz="1400" dirty="0"/>
              <a:t> </a:t>
            </a:r>
            <a:r>
              <a:rPr lang="en-US" sz="1400" dirty="0" err="1" smtClean="0"/>
              <a:t>protooncogeneand</a:t>
            </a:r>
            <a:r>
              <a:rPr lang="en-US" sz="1400" dirty="0" smtClean="0"/>
              <a:t> </a:t>
            </a:r>
            <a:r>
              <a:rPr lang="en-US" sz="1400" dirty="0"/>
              <a:t>a </a:t>
            </a:r>
            <a:r>
              <a:rPr lang="en-US" sz="1400" dirty="0" smtClean="0"/>
              <a:t>related processed </a:t>
            </a:r>
            <a:r>
              <a:rPr lang="en-US" sz="1400" dirty="0" err="1"/>
              <a:t>pseudogene</a:t>
            </a:r>
            <a:r>
              <a:rPr lang="en-US" sz="1400" dirty="0"/>
              <a:t>". Nature 304 (5926): </a:t>
            </a:r>
            <a:r>
              <a:rPr lang="en-US" sz="1400" dirty="0" smtClean="0"/>
              <a:t>5016.doi:10.1038/304501a0</a:t>
            </a:r>
            <a:r>
              <a:rPr lang="en-US" sz="1400" dirty="0"/>
              <a:t>. </a:t>
            </a:r>
            <a:r>
              <a:rPr lang="en-US" sz="1400" dirty="0" smtClean="0"/>
              <a:t>PMID </a:t>
            </a:r>
            <a:r>
              <a:rPr lang="el-GR" sz="1400" dirty="0" smtClean="0"/>
              <a:t>6308466</a:t>
            </a:r>
            <a:r>
              <a:rPr lang="el-GR" sz="1400" dirty="0"/>
              <a:t>.</a:t>
            </a:r>
          </a:p>
          <a:p>
            <a:pPr marL="411480" indent="-342900">
              <a:buFont typeface="+mj-lt"/>
              <a:buAutoNum type="arabicPeriod"/>
            </a:pPr>
            <a:endParaRPr lang="en-US" sz="1400" dirty="0" smtClean="0"/>
          </a:p>
          <a:p>
            <a:pPr marL="411480" indent="-342900">
              <a:buFont typeface="+mj-lt"/>
              <a:buAutoNum type="arabicPeriod"/>
            </a:pPr>
            <a:r>
              <a:rPr lang="en-US" sz="1400" dirty="0" err="1" smtClean="0"/>
              <a:t>Popescu</a:t>
            </a:r>
            <a:r>
              <a:rPr lang="en-US" sz="1400" dirty="0" smtClean="0"/>
              <a:t> </a:t>
            </a:r>
            <a:r>
              <a:rPr lang="en-US" sz="1400" dirty="0"/>
              <a:t>NC, </a:t>
            </a:r>
            <a:r>
              <a:rPr lang="en-US" sz="1400" dirty="0" err="1"/>
              <a:t>Amsbaugh</a:t>
            </a:r>
            <a:r>
              <a:rPr lang="en-US" sz="1400" dirty="0"/>
              <a:t> SC, </a:t>
            </a:r>
            <a:r>
              <a:rPr lang="en-US" sz="1400" dirty="0" err="1"/>
              <a:t>DiPaolo</a:t>
            </a:r>
            <a:r>
              <a:rPr lang="en-US" sz="1400" dirty="0"/>
              <a:t> JA, </a:t>
            </a:r>
            <a:r>
              <a:rPr lang="en-US" sz="1400" dirty="0" err="1"/>
              <a:t>Tronick</a:t>
            </a:r>
            <a:r>
              <a:rPr lang="en-US" sz="1400" dirty="0"/>
              <a:t> SR, Aaronson SA, Swan DC (</a:t>
            </a:r>
            <a:r>
              <a:rPr lang="en-US" sz="1400" dirty="0" smtClean="0"/>
              <a:t>March 1985</a:t>
            </a:r>
            <a:r>
              <a:rPr lang="en-US" sz="1400" dirty="0"/>
              <a:t>). "Chromosomal localization of three human </a:t>
            </a:r>
            <a:r>
              <a:rPr lang="en-US" sz="1400" dirty="0" err="1"/>
              <a:t>ras</a:t>
            </a:r>
            <a:r>
              <a:rPr lang="en-US" sz="1400" dirty="0"/>
              <a:t> genes by in situ molecular hybridization</a:t>
            </a:r>
            <a:r>
              <a:rPr lang="en-US" sz="1400" dirty="0" smtClean="0"/>
              <a:t>". </a:t>
            </a:r>
            <a:r>
              <a:rPr lang="en-US" sz="1400" dirty="0" err="1" smtClean="0"/>
              <a:t>Somat</a:t>
            </a:r>
            <a:r>
              <a:rPr lang="en-US" sz="1400" dirty="0"/>
              <a:t>. Cell Mol. Genet. 11 (2): </a:t>
            </a:r>
            <a:r>
              <a:rPr lang="en-US" sz="1400" dirty="0" smtClean="0"/>
              <a:t>14955. doi:10.1007/BF01534703</a:t>
            </a:r>
            <a:r>
              <a:rPr lang="en-US" sz="1400" dirty="0"/>
              <a:t>. </a:t>
            </a:r>
            <a:r>
              <a:rPr lang="en-US" sz="1400" dirty="0" smtClean="0"/>
              <a:t>PMID </a:t>
            </a:r>
            <a:r>
              <a:rPr lang="el-GR" sz="1400" dirty="0" smtClean="0"/>
              <a:t>3856955.</a:t>
            </a:r>
            <a:endParaRPr lang="en-US" sz="1400" dirty="0" smtClean="0"/>
          </a:p>
          <a:p>
            <a:pPr marL="411480" indent="-342900">
              <a:buFont typeface="+mj-lt"/>
              <a:buAutoNum type="arabicPeriod"/>
            </a:pPr>
            <a:endParaRPr lang="en-US" sz="1400" dirty="0" smtClean="0"/>
          </a:p>
          <a:p>
            <a:pPr marL="411480" indent="-342900">
              <a:buFont typeface="+mj-lt"/>
              <a:buAutoNum type="arabicPeriod"/>
            </a:pPr>
            <a:r>
              <a:rPr lang="en-US" sz="1400" dirty="0" err="1" smtClean="0"/>
              <a:t>Kranenburg</a:t>
            </a:r>
            <a:r>
              <a:rPr lang="en-US" sz="1400" dirty="0" smtClean="0"/>
              <a:t> </a:t>
            </a:r>
            <a:r>
              <a:rPr lang="en-US" sz="1400" dirty="0"/>
              <a:t>O (November 2005). "The KRAS oncogene: past, present, and future". </a:t>
            </a:r>
            <a:r>
              <a:rPr lang="en-US" sz="1400" dirty="0" err="1" smtClean="0"/>
              <a:t>Biochim</a:t>
            </a:r>
            <a:r>
              <a:rPr lang="en-US" sz="1400" dirty="0" smtClean="0"/>
              <a:t>. </a:t>
            </a:r>
            <a:r>
              <a:rPr lang="en-US" sz="1400" dirty="0" err="1" smtClean="0"/>
              <a:t>Biophys</a:t>
            </a:r>
            <a:r>
              <a:rPr lang="en-US" sz="1400" dirty="0"/>
              <a:t>. </a:t>
            </a:r>
            <a:r>
              <a:rPr lang="en-US" sz="1400" dirty="0" err="1"/>
              <a:t>Acta</a:t>
            </a:r>
            <a:r>
              <a:rPr lang="en-US" sz="1400" dirty="0"/>
              <a:t> 1756 (2): </a:t>
            </a:r>
            <a:r>
              <a:rPr lang="en-US" sz="1400" dirty="0" smtClean="0"/>
              <a:t>812. doi:10.1016/j.bbcan.2005.10.001</a:t>
            </a:r>
            <a:r>
              <a:rPr lang="en-US" sz="1400" dirty="0"/>
              <a:t>. PMID 16269215</a:t>
            </a:r>
            <a:r>
              <a:rPr lang="en-US" sz="1400" dirty="0" smtClean="0"/>
              <a:t>.</a:t>
            </a:r>
          </a:p>
          <a:p>
            <a:pPr marL="411480" indent="-342900">
              <a:buFont typeface="+mj-lt"/>
              <a:buAutoNum type="arabicPeriod"/>
            </a:pPr>
            <a:endParaRPr lang="en-US" sz="1400" dirty="0" smtClean="0"/>
          </a:p>
          <a:p>
            <a:pPr marL="411480" indent="-342900">
              <a:buFont typeface="+mj-lt"/>
              <a:buAutoNum type="arabicPeriod"/>
            </a:pPr>
            <a:r>
              <a:rPr lang="en-US" sz="1400" dirty="0" err="1" smtClean="0"/>
              <a:t>Neelan</a:t>
            </a:r>
            <a:r>
              <a:rPr lang="en-US" sz="1400" dirty="0" smtClean="0"/>
              <a:t> </a:t>
            </a:r>
            <a:r>
              <a:rPr lang="en-US" sz="1400" dirty="0"/>
              <a:t>J. </a:t>
            </a:r>
            <a:r>
              <a:rPr lang="en-US" sz="1400" dirty="0" err="1"/>
              <a:t>Marianayagam</a:t>
            </a:r>
            <a:r>
              <a:rPr lang="en-US" sz="1400" dirty="0"/>
              <a:t>, Margaret </a:t>
            </a:r>
            <a:r>
              <a:rPr lang="en-US" sz="1400" dirty="0" err="1"/>
              <a:t>Sunde</a:t>
            </a:r>
            <a:r>
              <a:rPr lang="en-US" sz="1400" dirty="0"/>
              <a:t>, Jacqueline M. Matthews, The power of </a:t>
            </a:r>
            <a:r>
              <a:rPr lang="en-US" sz="1400" dirty="0" smtClean="0"/>
              <a:t>two: protein </a:t>
            </a:r>
            <a:r>
              <a:rPr lang="en-US" sz="1400" dirty="0"/>
              <a:t>dimerization in biology, Trends in Biochemical Sciences, Volume 29, </a:t>
            </a:r>
            <a:r>
              <a:rPr lang="en-US" sz="1400" dirty="0" smtClean="0"/>
              <a:t>Issue </a:t>
            </a:r>
            <a:r>
              <a:rPr lang="fr-FR" sz="1400" dirty="0" smtClean="0"/>
              <a:t>11</a:t>
            </a:r>
            <a:r>
              <a:rPr lang="fr-FR" sz="1400" dirty="0"/>
              <a:t>, </a:t>
            </a:r>
            <a:r>
              <a:rPr lang="fr-FR" sz="1400" dirty="0" err="1"/>
              <a:t>November</a:t>
            </a:r>
            <a:r>
              <a:rPr lang="fr-FR" sz="1400" dirty="0"/>
              <a:t> 2004, Pages </a:t>
            </a:r>
            <a:r>
              <a:rPr lang="fr-FR" sz="1400" dirty="0" smtClean="0"/>
              <a:t>618625, </a:t>
            </a:r>
            <a:r>
              <a:rPr lang="en-US" sz="1400" dirty="0" smtClean="0"/>
              <a:t>ISSN 09680004, 10.1016/j.tibs.2004.09.006. (</a:t>
            </a:r>
            <a:r>
              <a:rPr lang="en-US" sz="1400" dirty="0"/>
              <a:t>http://www.sciencedirect.com/science/article/pii/S0968000404002348)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23478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What to Learn in This </a:t>
            </a:r>
            <a:r>
              <a:rPr lang="en-US" sz="3200" dirty="0" smtClean="0"/>
              <a:t>Presentation</a:t>
            </a:r>
            <a:endParaRPr lang="el-GR" sz="32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99592" y="1825392"/>
            <a:ext cx="7288164" cy="47193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The meaning </a:t>
            </a:r>
            <a:r>
              <a:rPr lang="en-US" dirty="0" smtClean="0"/>
              <a:t>of “gene” and what can one learn given only the genes name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RAS and KRAS functionality and clinical </a:t>
            </a:r>
            <a:r>
              <a:rPr lang="en-US" dirty="0"/>
              <a:t>s</a:t>
            </a:r>
            <a:r>
              <a:rPr lang="en-US" dirty="0" smtClean="0"/>
              <a:t>ignificance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meaning of a “promoter”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/>
              <a:t>The meaning of </a:t>
            </a:r>
            <a:r>
              <a:rPr lang="en-US" dirty="0" smtClean="0"/>
              <a:t>an “isoform”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The meaning of an </a:t>
            </a:r>
            <a:r>
              <a:rPr lang="en-US" dirty="0" smtClean="0"/>
              <a:t>“conserved region”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What is a phylogenetic tree and their categories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/>
              <a:t>The </a:t>
            </a:r>
            <a:r>
              <a:rPr lang="en-US" dirty="0" smtClean="0"/>
              <a:t>proteins that  are related with KRAS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meaning of “transcripts” and “transcription factors”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Useful Databases and gene browsers to use</a:t>
            </a:r>
          </a:p>
        </p:txBody>
      </p:sp>
    </p:spTree>
    <p:extLst>
      <p:ext uri="{BB962C8B-B14F-4D97-AF65-F5344CB8AC3E}">
        <p14:creationId xmlns:p14="http://schemas.microsoft.com/office/powerpoint/2010/main" val="41725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l-GR" dirty="0" smtClean="0"/>
              <a:t>!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3568" y="2276872"/>
            <a:ext cx="7632964" cy="420169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This presentation  stands  as a supplementary  to the report written in the context of the ITMB, Biology assignment </a:t>
            </a:r>
            <a:r>
              <a:rPr lang="en-US" i="1" dirty="0" smtClean="0"/>
              <a:t>“KRAS Gene”, </a:t>
            </a:r>
            <a:r>
              <a:rPr lang="en-US" dirty="0" smtClean="0"/>
              <a:t>and it is  recommended to be read alongside the report.</a:t>
            </a:r>
            <a:endParaRPr lang="en-US" dirty="0"/>
          </a:p>
          <a:p>
            <a:pPr marL="68580" indent="0" algn="just">
              <a:buNone/>
            </a:pPr>
            <a:r>
              <a:rPr lang="en-US" sz="2000" dirty="0" smtClean="0"/>
              <a:t>  </a:t>
            </a:r>
          </a:p>
          <a:p>
            <a:pPr lvl="3" algn="r"/>
            <a:r>
              <a:rPr lang="en-US" sz="2000" dirty="0" err="1" smtClean="0"/>
              <a:t>Aidonopoulos</a:t>
            </a:r>
            <a:r>
              <a:rPr lang="en-US" sz="2000" dirty="0" smtClean="0"/>
              <a:t> </a:t>
            </a:r>
            <a:r>
              <a:rPr lang="en-US" sz="2000" dirty="0" err="1" smtClean="0"/>
              <a:t>Orfeas</a:t>
            </a:r>
            <a:endParaRPr lang="el-GR" sz="2000" dirty="0" smtClean="0"/>
          </a:p>
          <a:p>
            <a:pPr lvl="2" algn="r"/>
            <a:r>
              <a:rPr lang="en-US" dirty="0" smtClean="0"/>
              <a:t>  </a:t>
            </a:r>
            <a:r>
              <a:rPr lang="en-US" dirty="0" err="1" smtClean="0"/>
              <a:t>Begetis</a:t>
            </a:r>
            <a:r>
              <a:rPr lang="en-US" dirty="0" smtClean="0"/>
              <a:t> </a:t>
            </a:r>
            <a:r>
              <a:rPr lang="en-US" dirty="0" err="1" smtClean="0"/>
              <a:t>Nikolaos</a:t>
            </a:r>
            <a:r>
              <a:rPr lang="en-US" dirty="0" smtClean="0"/>
              <a:t> </a:t>
            </a:r>
          </a:p>
          <a:p>
            <a:pPr lvl="8" algn="r"/>
            <a:r>
              <a:rPr lang="en-US" sz="2000" dirty="0" smtClean="0"/>
              <a:t>  </a:t>
            </a:r>
            <a:r>
              <a:rPr lang="en-US" sz="2000" dirty="0" err="1" smtClean="0"/>
              <a:t>Konstantopoulos</a:t>
            </a:r>
            <a:r>
              <a:rPr lang="en-US" sz="2000" dirty="0" smtClean="0"/>
              <a:t> </a:t>
            </a:r>
            <a:r>
              <a:rPr lang="en-US" sz="2000" dirty="0" err="1" smtClean="0"/>
              <a:t>Dimitrios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3568" y="2060848"/>
            <a:ext cx="7704856" cy="4464496"/>
          </a:xfrm>
        </p:spPr>
        <p:txBody>
          <a:bodyPr>
            <a:noAutofit/>
          </a:bodyPr>
          <a:lstStyle/>
          <a:p>
            <a:r>
              <a:rPr lang="en-US" dirty="0"/>
              <a:t>Biology is a natural </a:t>
            </a:r>
            <a:r>
              <a:rPr lang="en-US" dirty="0" smtClean="0"/>
              <a:t>science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studies life </a:t>
            </a:r>
            <a:r>
              <a:rPr lang="en-US" dirty="0"/>
              <a:t>and living </a:t>
            </a:r>
            <a:r>
              <a:rPr lang="en-US" dirty="0" smtClean="0"/>
              <a:t>organisms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structure</a:t>
            </a:r>
            <a:r>
              <a:rPr lang="en-US" dirty="0"/>
              <a:t>, function, growth, evolution, distribution, and </a:t>
            </a:r>
            <a:r>
              <a:rPr lang="en-US" dirty="0" smtClean="0"/>
              <a:t>taxonomy</a:t>
            </a:r>
          </a:p>
          <a:p>
            <a:r>
              <a:rPr lang="en-US" dirty="0" smtClean="0"/>
              <a:t>Biology </a:t>
            </a:r>
            <a:r>
              <a:rPr lang="en-US" dirty="0" err="1" smtClean="0"/>
              <a:t>subdisciplines</a:t>
            </a:r>
            <a:r>
              <a:rPr lang="en-US" dirty="0" smtClean="0"/>
              <a:t> - five axioms: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Cells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Genes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Product </a:t>
            </a:r>
            <a:r>
              <a:rPr lang="en-US" dirty="0"/>
              <a:t>of </a:t>
            </a:r>
            <a:r>
              <a:rPr lang="en-US" dirty="0" smtClean="0"/>
              <a:t>evolution: New </a:t>
            </a:r>
            <a:r>
              <a:rPr lang="en-US" dirty="0"/>
              <a:t>species </a:t>
            </a:r>
            <a:r>
              <a:rPr lang="en-US" dirty="0" smtClean="0"/>
              <a:t>+ </a:t>
            </a:r>
            <a:r>
              <a:rPr lang="en-US" dirty="0"/>
              <a:t>inherited </a:t>
            </a:r>
            <a:r>
              <a:rPr lang="en-US" dirty="0" smtClean="0"/>
              <a:t>traits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Regulation of internal </a:t>
            </a:r>
            <a:r>
              <a:rPr lang="en-US" dirty="0"/>
              <a:t>environment to maintain a stable and constant condition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Living </a:t>
            </a:r>
            <a:r>
              <a:rPr lang="en-US" dirty="0"/>
              <a:t>organisms consume and transform energy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4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Νικόλας\Desktop\biology_aidonopoulos_begetis_konstantopoulos\report\figures\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24000"/>
            <a:ext cx="4538935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Τίτλος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  <p:pic>
        <p:nvPicPr>
          <p:cNvPr id="4100" name="Picture 4" descr="C:\Users\Νικόλας\Desktop\biology_aidonopoulos_begetis_konstantopoulos\report\figures\ce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20" y="1616424"/>
            <a:ext cx="6043959" cy="460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Νικόλας\Desktop\biology_aidonopoulos_begetis_konstantopoulos\report\figures\cell nucle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51" y="1524000"/>
            <a:ext cx="5279529" cy="46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Νικόλας\Desktop\biology_aidonopoulos_begetis_konstantopoulos\report\figures\Chromosome1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42" y="1658488"/>
            <a:ext cx="4526946" cy="45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Νικόλας\Desktop\biology_aidonopoulos_begetis_konstantopoulos\report\figures\rasge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45" y="1904273"/>
            <a:ext cx="4393083" cy="40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Νικόλας\Desktop\biology_aidonopoulos_begetis_konstantopoulos\report\figures\kras_pr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67" y="1418682"/>
            <a:ext cx="6624463" cy="48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dirty="0"/>
              <a:t>Chromosome 12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55576" y="1988840"/>
            <a:ext cx="7632848" cy="4536504"/>
          </a:xfrm>
        </p:spPr>
        <p:txBody>
          <a:bodyPr>
            <a:normAutofit/>
          </a:bodyPr>
          <a:lstStyle/>
          <a:p>
            <a:r>
              <a:rPr lang="en-US" sz="1800" dirty="0"/>
              <a:t>O</a:t>
            </a:r>
            <a:r>
              <a:rPr lang="en-US" sz="1800" dirty="0" smtClean="0"/>
              <a:t>ne </a:t>
            </a:r>
            <a:r>
              <a:rPr lang="en-US" sz="1800" dirty="0"/>
              <a:t>of the 23 </a:t>
            </a:r>
            <a:r>
              <a:rPr lang="en-US" sz="1800" dirty="0" smtClean="0"/>
              <a:t>pairs </a:t>
            </a:r>
            <a:r>
              <a:rPr lang="en-US" sz="1800" dirty="0"/>
              <a:t>of chromosomes in </a:t>
            </a:r>
            <a:r>
              <a:rPr lang="en-US" sz="1800" dirty="0" smtClean="0"/>
              <a:t>humans</a:t>
            </a:r>
          </a:p>
          <a:p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 smtClean="0"/>
              <a:t>wo </a:t>
            </a:r>
            <a:r>
              <a:rPr lang="en-US" sz="1800" dirty="0"/>
              <a:t>copies of this </a:t>
            </a:r>
            <a:r>
              <a:rPr lang="en-US" sz="1800" dirty="0" smtClean="0"/>
              <a:t>chromosome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Represents between </a:t>
            </a:r>
            <a:r>
              <a:rPr lang="en-US" sz="1800" dirty="0"/>
              <a:t>4 and 4.5 percent of </a:t>
            </a:r>
            <a:r>
              <a:rPr lang="en-US" sz="1800" dirty="0" smtClean="0"/>
              <a:t>the total </a:t>
            </a:r>
            <a:r>
              <a:rPr lang="en-US" sz="1800" dirty="0"/>
              <a:t>DNA in </a:t>
            </a:r>
            <a:r>
              <a:rPr lang="en-US" sz="1800" dirty="0" smtClean="0"/>
              <a:t>cells</a:t>
            </a:r>
          </a:p>
          <a:p>
            <a:endParaRPr lang="en-US" sz="1800" dirty="0"/>
          </a:p>
          <a:p>
            <a:r>
              <a:rPr lang="en-US" sz="1800" dirty="0" smtClean="0"/>
              <a:t>Chromosome </a:t>
            </a:r>
            <a:r>
              <a:rPr lang="en-US" sz="1800" dirty="0"/>
              <a:t>12 likely </a:t>
            </a:r>
            <a:r>
              <a:rPr lang="en-US" sz="1800" dirty="0" smtClean="0"/>
              <a:t>contains between </a:t>
            </a:r>
            <a:r>
              <a:rPr lang="en-US" sz="1800" dirty="0"/>
              <a:t>1,000 and 1,300 </a:t>
            </a:r>
            <a:r>
              <a:rPr lang="en-US" sz="1800" dirty="0" smtClean="0"/>
              <a:t>genes</a:t>
            </a:r>
          </a:p>
          <a:p>
            <a:endParaRPr lang="en-US" sz="1800" dirty="0"/>
          </a:p>
          <a:p>
            <a:r>
              <a:rPr lang="en-US" sz="1800" dirty="0" smtClean="0"/>
              <a:t>Among them, the </a:t>
            </a:r>
            <a:r>
              <a:rPr lang="en-US" sz="1800" b="1" dirty="0" smtClean="0"/>
              <a:t>KRAS</a:t>
            </a:r>
            <a:r>
              <a:rPr lang="en-US" sz="1800" dirty="0" smtClean="0"/>
              <a:t> gene</a:t>
            </a:r>
            <a:endParaRPr lang="el-GR" sz="1800" dirty="0"/>
          </a:p>
        </p:txBody>
      </p:sp>
      <p:pic>
        <p:nvPicPr>
          <p:cNvPr id="3074" name="Picture 2" descr="C:\Users\Νικόλας\Desktop\biology_aidonopoulos_begetis_konstantopoulos\report\figures\Chromosome12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64" y="2924944"/>
            <a:ext cx="3384376" cy="14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Νικόλας\Desktop\biology_aidonopoulos_begetis_konstantopoulos\report\figures\chromosom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81" y="834832"/>
            <a:ext cx="2195498" cy="30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86192"/>
            <a:ext cx="7024744" cy="1143000"/>
          </a:xfrm>
        </p:spPr>
        <p:txBody>
          <a:bodyPr/>
          <a:lstStyle/>
          <a:p>
            <a:r>
              <a:rPr lang="en-US" dirty="0" err="1" smtClean="0"/>
              <a:t>GTPase</a:t>
            </a:r>
            <a:r>
              <a:rPr lang="en-US" dirty="0" smtClean="0"/>
              <a:t> Proteins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55576" y="2060848"/>
            <a:ext cx="7632848" cy="45365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Family </a:t>
            </a:r>
            <a:r>
              <a:rPr lang="en-US" sz="2000" dirty="0"/>
              <a:t>of hydrolase </a:t>
            </a:r>
            <a:r>
              <a:rPr lang="en-US" sz="2000" dirty="0" smtClean="0"/>
              <a:t>enzymes</a:t>
            </a:r>
          </a:p>
          <a:p>
            <a:endParaRPr lang="en-US" sz="2000" dirty="0"/>
          </a:p>
          <a:p>
            <a:r>
              <a:rPr lang="en-US" sz="2000" dirty="0" smtClean="0"/>
              <a:t>Bind </a:t>
            </a:r>
            <a:r>
              <a:rPr lang="en-US" sz="2000" dirty="0"/>
              <a:t>and hydrolyze </a:t>
            </a:r>
            <a:r>
              <a:rPr lang="en-US" sz="2000" dirty="0" err="1" smtClean="0"/>
              <a:t>guanosine</a:t>
            </a:r>
            <a:r>
              <a:rPr lang="en-US" sz="2000" dirty="0"/>
              <a:t> </a:t>
            </a:r>
            <a:r>
              <a:rPr lang="en-US" sz="2000" dirty="0" smtClean="0"/>
              <a:t>triphosphate </a:t>
            </a:r>
            <a:r>
              <a:rPr lang="en-US" sz="2000" dirty="0"/>
              <a:t>(GTP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Highly </a:t>
            </a:r>
            <a:r>
              <a:rPr lang="en-US" sz="2000" dirty="0"/>
              <a:t>conserved </a:t>
            </a:r>
            <a:r>
              <a:rPr lang="en-US" sz="2000" dirty="0" smtClean="0"/>
              <a:t>G </a:t>
            </a:r>
          </a:p>
          <a:p>
            <a:pPr marL="6858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domain</a:t>
            </a:r>
          </a:p>
          <a:p>
            <a:endParaRPr lang="en-US" sz="2000" dirty="0"/>
          </a:p>
          <a:p>
            <a:r>
              <a:rPr lang="en-US" sz="2000" dirty="0"/>
              <a:t>RAS belongs to </a:t>
            </a:r>
            <a:endParaRPr lang="en-US" sz="2000" dirty="0" smtClean="0"/>
          </a:p>
          <a:p>
            <a:pPr marL="6858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/>
              <a:t>small </a:t>
            </a:r>
            <a:r>
              <a:rPr lang="en-US" sz="2000" b="1" dirty="0" err="1" smtClean="0"/>
              <a:t>GTPases</a:t>
            </a:r>
            <a:endParaRPr lang="en-US" sz="2000" b="1" dirty="0" smtClean="0"/>
          </a:p>
          <a:p>
            <a:pPr marL="6858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l-GR" sz="2000" dirty="0"/>
          </a:p>
        </p:txBody>
      </p:sp>
      <p:pic>
        <p:nvPicPr>
          <p:cNvPr id="2051" name="Picture 3" descr="C:\Users\Νικόλας\Desktop\biology_aidonopoulos_begetis_konstantopoulos\report\figures\Ras_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6"/>
            <a:ext cx="4379112" cy="327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Νικόλας\Desktop\ΙΤΜΒ bioinformatics\1ο εξάμηνο\Βιολογία - Φυσιολογία\Εργασία Βιολογία\εργασία\figures\Hras_wiki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2308578" cy="21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dirty="0" smtClean="0"/>
              <a:t>RAS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3568" y="1664805"/>
            <a:ext cx="7632848" cy="4824536"/>
          </a:xfrm>
        </p:spPr>
        <p:txBody>
          <a:bodyPr>
            <a:noAutofit/>
          </a:bodyPr>
          <a:lstStyle/>
          <a:p>
            <a:r>
              <a:rPr lang="en-US" sz="1800" dirty="0" err="1"/>
              <a:t>Ras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a </a:t>
            </a:r>
            <a:r>
              <a:rPr lang="en-US" sz="1800" dirty="0"/>
              <a:t>family of related </a:t>
            </a:r>
            <a:r>
              <a:rPr lang="en-US" sz="1800" dirty="0" smtClean="0"/>
              <a:t>proteins.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’Rat </a:t>
            </a:r>
            <a:r>
              <a:rPr lang="en-US" sz="1600" dirty="0"/>
              <a:t>sarcoma’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Members </a:t>
            </a:r>
            <a:r>
              <a:rPr lang="en-US" sz="1600" dirty="0"/>
              <a:t>belong to </a:t>
            </a:r>
            <a:r>
              <a:rPr lang="en-US" sz="1600" dirty="0" smtClean="0"/>
              <a:t>small </a:t>
            </a:r>
            <a:r>
              <a:rPr lang="en-US" sz="1600" dirty="0" err="1" smtClean="0"/>
              <a:t>GTPase</a:t>
            </a:r>
            <a:r>
              <a:rPr lang="en-US" sz="1600" dirty="0" smtClean="0"/>
              <a:t> class </a:t>
            </a:r>
            <a:r>
              <a:rPr lang="en-US" sz="1600" dirty="0"/>
              <a:t>of </a:t>
            </a:r>
            <a:r>
              <a:rPr lang="en-US" sz="1600" dirty="0" smtClean="0"/>
              <a:t>protein</a:t>
            </a:r>
            <a:endParaRPr lang="en-US" sz="1600" dirty="0"/>
          </a:p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Transmit signals </a:t>
            </a:r>
            <a:r>
              <a:rPr lang="en-US" sz="1600" dirty="0"/>
              <a:t>within cells (cellular signal transduction</a:t>
            </a:r>
            <a:r>
              <a:rPr lang="en-US" sz="1600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When incoming </a:t>
            </a:r>
            <a:r>
              <a:rPr lang="en-US" sz="1600" dirty="0"/>
              <a:t>signals </a:t>
            </a:r>
            <a:r>
              <a:rPr lang="en-US" sz="1600" dirty="0" smtClean="0"/>
              <a:t>’switch on’ RAS  </a:t>
            </a: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RAS</a:t>
            </a:r>
            <a:r>
              <a:rPr lang="en-US" sz="1600" dirty="0" smtClean="0"/>
              <a:t> switches </a:t>
            </a:r>
            <a:r>
              <a:rPr lang="en-US" sz="1600" dirty="0"/>
              <a:t>on other proteins </a:t>
            </a:r>
            <a:r>
              <a:rPr lang="en-US" sz="1600" dirty="0" smtClean="0"/>
              <a:t>        these proteins turn </a:t>
            </a:r>
            <a:r>
              <a:rPr lang="en-US" sz="1600" dirty="0"/>
              <a:t>on genes involved in cell </a:t>
            </a:r>
            <a:r>
              <a:rPr lang="en-US" sz="1600" dirty="0" smtClean="0"/>
              <a:t>growth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Mutations         production </a:t>
            </a:r>
            <a:r>
              <a:rPr lang="en-US" sz="1600" dirty="0"/>
              <a:t>of </a:t>
            </a:r>
            <a:r>
              <a:rPr lang="en-US" sz="1600" dirty="0" smtClean="0"/>
              <a:t>permanently activated </a:t>
            </a:r>
            <a:r>
              <a:rPr lang="en-US" sz="1600" dirty="0" err="1" smtClean="0"/>
              <a:t>Ras</a:t>
            </a:r>
            <a:r>
              <a:rPr lang="en-US" sz="1600" dirty="0" smtClean="0"/>
              <a:t> proteins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/>
              <a:t>O</a:t>
            </a:r>
            <a:r>
              <a:rPr lang="en-US" sz="1600" dirty="0" smtClean="0"/>
              <a:t>veractive </a:t>
            </a:r>
            <a:r>
              <a:rPr lang="en-US" sz="1600" dirty="0" err="1"/>
              <a:t>Ras</a:t>
            </a:r>
            <a:r>
              <a:rPr lang="en-US" sz="1600" dirty="0"/>
              <a:t> </a:t>
            </a:r>
            <a:r>
              <a:rPr lang="en-US" sz="1600" dirty="0" smtClean="0"/>
              <a:t>signaling</a:t>
            </a:r>
            <a:r>
              <a:rPr lang="en-US" sz="1600" dirty="0"/>
              <a:t> </a:t>
            </a:r>
            <a:r>
              <a:rPr lang="en-US" sz="1600" dirty="0" smtClean="0"/>
              <a:t>       cancer.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most common oncogene in human cancer </a:t>
            </a:r>
            <a:r>
              <a:rPr lang="en-US" sz="1600" dirty="0" smtClean="0"/>
              <a:t>mutations</a:t>
            </a:r>
            <a:endParaRPr lang="en-US" sz="1600" dirty="0"/>
          </a:p>
          <a:p>
            <a:pPr lvl="1">
              <a:buFont typeface="Wingdings" pitchFamily="2" charset="2"/>
              <a:buChar char="q"/>
            </a:pPr>
            <a:r>
              <a:rPr lang="en-US" sz="1400" dirty="0" smtClean="0"/>
              <a:t>found in  </a:t>
            </a:r>
            <a:r>
              <a:rPr lang="en-US" sz="1800" dirty="0" smtClean="0"/>
              <a:t>20-25% </a:t>
            </a:r>
            <a:r>
              <a:rPr lang="en-US" sz="1400" dirty="0" smtClean="0"/>
              <a:t>of </a:t>
            </a:r>
            <a:r>
              <a:rPr lang="en-US" sz="1600" dirty="0" smtClean="0"/>
              <a:t> all </a:t>
            </a:r>
            <a:r>
              <a:rPr lang="en-US" sz="1600" dirty="0"/>
              <a:t>human tumors </a:t>
            </a:r>
            <a:endParaRPr lang="en-US" sz="1600" dirty="0" smtClean="0"/>
          </a:p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up </a:t>
            </a:r>
            <a:r>
              <a:rPr lang="en-US" sz="1600" dirty="0"/>
              <a:t>to</a:t>
            </a:r>
            <a:r>
              <a:rPr lang="en-US" sz="1800" dirty="0"/>
              <a:t> 90% </a:t>
            </a:r>
            <a:r>
              <a:rPr lang="en-US" sz="1600" dirty="0" smtClean="0"/>
              <a:t>in certain </a:t>
            </a:r>
            <a:r>
              <a:rPr lang="en-US" sz="1600" dirty="0"/>
              <a:t>types of </a:t>
            </a:r>
            <a:r>
              <a:rPr lang="en-US" sz="1600" dirty="0" smtClean="0"/>
              <a:t>cancer 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 smtClean="0"/>
              <a:t>(</a:t>
            </a:r>
            <a:r>
              <a:rPr lang="en-US" sz="1400" dirty="0"/>
              <a:t>e.g. pancreatic cancer).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600" dirty="0" smtClean="0"/>
              <a:t>Subfamilies in human genome: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 smtClean="0"/>
              <a:t>KRAS</a:t>
            </a:r>
            <a:r>
              <a:rPr lang="en-US" sz="1400" dirty="0"/>
              <a:t>, </a:t>
            </a:r>
            <a:r>
              <a:rPr lang="en-US" sz="1400" dirty="0" smtClean="0"/>
              <a:t>NRAS and HRAS</a:t>
            </a:r>
            <a:endParaRPr lang="en-US" sz="1400" dirty="0"/>
          </a:p>
        </p:txBody>
      </p:sp>
      <p:pic>
        <p:nvPicPr>
          <p:cNvPr id="1027" name="Picture 3" descr="C:\Users\Νικόλας\Desktop\ΙΤΜΒ bioinformatics\1ο εξάμηνο\Βιολογία - Φυσιολογία\Εργασία Βιολογία\εργασία\figures\rasfamil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20" y="764704"/>
            <a:ext cx="5989253" cy="6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Δεξιό βέλος 5"/>
          <p:cNvSpPr/>
          <p:nvPr/>
        </p:nvSpPr>
        <p:spPr>
          <a:xfrm>
            <a:off x="5220072" y="2924944"/>
            <a:ext cx="353968" cy="18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Δεξιό βέλος 8"/>
          <p:cNvSpPr/>
          <p:nvPr/>
        </p:nvSpPr>
        <p:spPr>
          <a:xfrm>
            <a:off x="2267744" y="3212976"/>
            <a:ext cx="353968" cy="18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Δεξιό βέλος 15"/>
          <p:cNvSpPr/>
          <p:nvPr/>
        </p:nvSpPr>
        <p:spPr>
          <a:xfrm>
            <a:off x="3857464" y="3800461"/>
            <a:ext cx="353968" cy="18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Δεξιό βέλος 16"/>
          <p:cNvSpPr/>
          <p:nvPr/>
        </p:nvSpPr>
        <p:spPr>
          <a:xfrm>
            <a:off x="2481536" y="3441204"/>
            <a:ext cx="353968" cy="18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074" name="Picture 2" descr="C:\Users\Νικόλας\Desktop\biology_aidonopoulos_begetis_konstantopoulos\report\figures\lin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93296"/>
            <a:ext cx="212005" cy="2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Νικόλας\Desktop\biology_aidonopoulos_begetis_konstantopoulos\report\figures\kras_p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209014"/>
            <a:ext cx="3185304" cy="21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dirty="0" smtClean="0"/>
              <a:t>KRAS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27584" y="1706880"/>
            <a:ext cx="7344816" cy="47464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</a:t>
            </a:r>
            <a:r>
              <a:rPr lang="el-GR" sz="1800" dirty="0" smtClean="0"/>
              <a:t>-</a:t>
            </a:r>
            <a:r>
              <a:rPr lang="en-US" sz="1800" dirty="0" smtClean="0"/>
              <a:t>Ki</a:t>
            </a:r>
            <a:r>
              <a:rPr lang="el-GR" sz="1800" dirty="0" smtClean="0"/>
              <a:t>-</a:t>
            </a:r>
            <a:r>
              <a:rPr lang="en-US" sz="1800" dirty="0" smtClean="0"/>
              <a:t>ras2</a:t>
            </a:r>
            <a:r>
              <a:rPr lang="el-GR" sz="1800" dirty="0" smtClean="0"/>
              <a:t> </a:t>
            </a:r>
            <a:r>
              <a:rPr lang="en-US" sz="1800" dirty="0" smtClean="0"/>
              <a:t>Kirsten </a:t>
            </a:r>
            <a:r>
              <a:rPr lang="en-US" sz="1800" dirty="0"/>
              <a:t>rat </a:t>
            </a:r>
            <a:r>
              <a:rPr lang="en-US" sz="1800" dirty="0" smtClean="0"/>
              <a:t>sarcoma</a:t>
            </a:r>
            <a:r>
              <a:rPr lang="el-GR" sz="1800" dirty="0" smtClean="0"/>
              <a:t> </a:t>
            </a:r>
            <a:r>
              <a:rPr lang="en-US" sz="1800" dirty="0" smtClean="0"/>
              <a:t>viral </a:t>
            </a:r>
            <a:r>
              <a:rPr lang="en-US" sz="1800" dirty="0"/>
              <a:t>oncogene </a:t>
            </a:r>
            <a:r>
              <a:rPr lang="en-US" sz="1800" dirty="0" smtClean="0"/>
              <a:t>homolog</a:t>
            </a:r>
            <a:endParaRPr lang="el-GR" sz="1800" dirty="0" smtClean="0"/>
          </a:p>
          <a:p>
            <a:endParaRPr lang="el-GR" sz="1800" dirty="0" smtClean="0"/>
          </a:p>
          <a:p>
            <a:r>
              <a:rPr lang="en-US" sz="1800" dirty="0" smtClean="0"/>
              <a:t>Performs </a:t>
            </a:r>
            <a:r>
              <a:rPr lang="en-US" sz="1800" dirty="0"/>
              <a:t>an </a:t>
            </a:r>
            <a:r>
              <a:rPr lang="en-US" sz="2000" i="1" dirty="0"/>
              <a:t>essential</a:t>
            </a:r>
            <a:r>
              <a:rPr lang="en-US" sz="2000" dirty="0"/>
              <a:t> </a:t>
            </a:r>
            <a:r>
              <a:rPr lang="en-US" sz="1800" dirty="0"/>
              <a:t>function in </a:t>
            </a:r>
            <a:r>
              <a:rPr lang="en-US" sz="1800" dirty="0" smtClean="0"/>
              <a:t>normal tissue signaling</a:t>
            </a:r>
            <a:endParaRPr lang="el-GR" sz="1800" dirty="0" smtClean="0"/>
          </a:p>
          <a:p>
            <a:endParaRPr lang="el-GR" sz="1800" dirty="0"/>
          </a:p>
          <a:p>
            <a:r>
              <a:rPr lang="en-US" sz="1800" dirty="0" smtClean="0"/>
              <a:t>Mutation </a:t>
            </a:r>
            <a:r>
              <a:rPr lang="en-US" sz="1800" dirty="0"/>
              <a:t>of a KRAS gene </a:t>
            </a:r>
            <a:r>
              <a:rPr lang="el-GR" sz="1800" dirty="0" smtClean="0"/>
              <a:t>       </a:t>
            </a:r>
            <a:r>
              <a:rPr lang="en-US" sz="1800" dirty="0" smtClean="0"/>
              <a:t> development of many cancers</a:t>
            </a:r>
          </a:p>
          <a:p>
            <a:endParaRPr lang="el-GR" sz="1800" dirty="0" smtClean="0"/>
          </a:p>
          <a:p>
            <a:r>
              <a:rPr lang="en-US" sz="1800" dirty="0"/>
              <a:t>U</a:t>
            </a:r>
            <a:r>
              <a:rPr lang="en-US" sz="1800" dirty="0" smtClean="0"/>
              <a:t>sually </a:t>
            </a:r>
            <a:r>
              <a:rPr lang="en-US" sz="2000" i="1" dirty="0"/>
              <a:t>tethered</a:t>
            </a:r>
            <a:r>
              <a:rPr lang="en-US" sz="2000" dirty="0"/>
              <a:t> </a:t>
            </a:r>
            <a:r>
              <a:rPr lang="en-US" sz="1800" dirty="0"/>
              <a:t>to </a:t>
            </a:r>
            <a:r>
              <a:rPr lang="en-US" sz="1800" dirty="0" smtClean="0"/>
              <a:t>cell membranes </a:t>
            </a:r>
            <a:r>
              <a:rPr lang="en-US" sz="1800" dirty="0"/>
              <a:t>because of the presence of an </a:t>
            </a:r>
            <a:r>
              <a:rPr lang="en-US" sz="2000" i="1" dirty="0" err="1"/>
              <a:t>isoprenyl</a:t>
            </a:r>
            <a:r>
              <a:rPr lang="en-US" sz="2000" i="1" dirty="0"/>
              <a:t> </a:t>
            </a:r>
            <a:r>
              <a:rPr lang="en-US" sz="1800" dirty="0"/>
              <a:t>group on its </a:t>
            </a:r>
            <a:r>
              <a:rPr lang="en-US" sz="1800" dirty="0" smtClean="0"/>
              <a:t>C-terminus</a:t>
            </a:r>
            <a:endParaRPr lang="en-US" sz="1800" dirty="0"/>
          </a:p>
          <a:p>
            <a:endParaRPr lang="en-US" sz="1600" dirty="0" smtClean="0"/>
          </a:p>
          <a:p>
            <a:endParaRPr lang="el-GR" sz="1800" dirty="0"/>
          </a:p>
        </p:txBody>
      </p:sp>
      <p:sp>
        <p:nvSpPr>
          <p:cNvPr id="5" name="Δεξιό βέλος 4"/>
          <p:cNvSpPr/>
          <p:nvPr/>
        </p:nvSpPr>
        <p:spPr>
          <a:xfrm>
            <a:off x="4095368" y="3125748"/>
            <a:ext cx="353968" cy="18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1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Άποψη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2675</TotalTime>
  <Words>1178</Words>
  <Application>Microsoft Office PowerPoint</Application>
  <PresentationFormat>Προβολή στην οθόνη (4:3)</PresentationFormat>
  <Paragraphs>217</Paragraphs>
  <Slides>30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30</vt:i4>
      </vt:variant>
    </vt:vector>
  </HeadingPairs>
  <TitlesOfParts>
    <vt:vector size="31" baseType="lpstr">
      <vt:lpstr>Austin</vt:lpstr>
      <vt:lpstr>KRAS Gene in Human Genome</vt:lpstr>
      <vt:lpstr>Abstract</vt:lpstr>
      <vt:lpstr>What to Learn in This Presentation</vt:lpstr>
      <vt:lpstr>Introduction</vt:lpstr>
      <vt:lpstr>Introduction</vt:lpstr>
      <vt:lpstr>Chromosome 12</vt:lpstr>
      <vt:lpstr>GTPase Proteins</vt:lpstr>
      <vt:lpstr>RAS</vt:lpstr>
      <vt:lpstr>KRAS</vt:lpstr>
      <vt:lpstr>KRAS - Functionality</vt:lpstr>
      <vt:lpstr>KRAS – Clinical Significance</vt:lpstr>
      <vt:lpstr>Outline</vt:lpstr>
      <vt:lpstr>1. KRAS Promoters</vt:lpstr>
      <vt:lpstr>Παρουσίαση του PowerPoint</vt:lpstr>
      <vt:lpstr>1. KRAS Promoters</vt:lpstr>
      <vt:lpstr>1. KRAS as gene</vt:lpstr>
      <vt:lpstr>2. KRAS Isoforms</vt:lpstr>
      <vt:lpstr>Παρουσίαση του PowerPoint</vt:lpstr>
      <vt:lpstr>3. KRAS Conserved Areas</vt:lpstr>
      <vt:lpstr>3. KRAS Conserved Areas</vt:lpstr>
      <vt:lpstr> 4. Phylogenetic Tree</vt:lpstr>
      <vt:lpstr> 4. Phylogenetic Tree</vt:lpstr>
      <vt:lpstr>5. Proteins</vt:lpstr>
      <vt:lpstr>5. Proteins</vt:lpstr>
      <vt:lpstr>5. Protein - Phosphorytation</vt:lpstr>
      <vt:lpstr>6. Transcription Factors</vt:lpstr>
      <vt:lpstr>6. Transcription Factors – Binding Sites</vt:lpstr>
      <vt:lpstr>7. MiRNAs – Binding Sites</vt:lpstr>
      <vt:lpstr>Bibliography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Νικόλας</dc:creator>
  <cp:lastModifiedBy>Νικόλας Μπεγέτης</cp:lastModifiedBy>
  <cp:revision>191</cp:revision>
  <dcterms:created xsi:type="dcterms:W3CDTF">2012-06-16T10:04:16Z</dcterms:created>
  <dcterms:modified xsi:type="dcterms:W3CDTF">2013-02-08T09:17:24Z</dcterms:modified>
</cp:coreProperties>
</file>