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sldIdLst>
    <p:sldId id="256" r:id="rId2"/>
    <p:sldId id="260" r:id="rId3"/>
    <p:sldId id="315" r:id="rId4"/>
    <p:sldId id="316" r:id="rId5"/>
    <p:sldId id="261" r:id="rId6"/>
    <p:sldId id="258" r:id="rId7"/>
    <p:sldId id="259" r:id="rId8"/>
    <p:sldId id="317" r:id="rId9"/>
    <p:sldId id="262" r:id="rId10"/>
    <p:sldId id="263" r:id="rId11"/>
    <p:sldId id="264" r:id="rId12"/>
    <p:sldId id="268" r:id="rId13"/>
    <p:sldId id="289" r:id="rId14"/>
    <p:sldId id="290" r:id="rId15"/>
    <p:sldId id="291" r:id="rId16"/>
    <p:sldId id="292" r:id="rId17"/>
    <p:sldId id="293" r:id="rId18"/>
    <p:sldId id="294" r:id="rId19"/>
    <p:sldId id="295" r:id="rId20"/>
    <p:sldId id="319" r:id="rId21"/>
    <p:sldId id="296" r:id="rId22"/>
    <p:sldId id="297" r:id="rId23"/>
    <p:sldId id="298" r:id="rId24"/>
    <p:sldId id="271" r:id="rId25"/>
    <p:sldId id="309" r:id="rId26"/>
    <p:sldId id="299" r:id="rId27"/>
    <p:sldId id="300" r:id="rId28"/>
    <p:sldId id="301" r:id="rId29"/>
    <p:sldId id="302" r:id="rId30"/>
    <p:sldId id="303" r:id="rId31"/>
    <p:sldId id="304" r:id="rId32"/>
    <p:sldId id="305" r:id="rId33"/>
    <p:sldId id="306" r:id="rId34"/>
    <p:sldId id="307" r:id="rId35"/>
    <p:sldId id="320" r:id="rId36"/>
    <p:sldId id="321" r:id="rId37"/>
    <p:sldId id="308" r:id="rId38"/>
    <p:sldId id="272" r:id="rId39"/>
    <p:sldId id="279" r:id="rId40"/>
    <p:sldId id="280" r:id="rId41"/>
    <p:sldId id="281" r:id="rId42"/>
    <p:sldId id="273" r:id="rId43"/>
    <p:sldId id="283" r:id="rId44"/>
    <p:sldId id="285" r:id="rId45"/>
    <p:sldId id="284" r:id="rId46"/>
    <p:sldId id="274" r:id="rId47"/>
    <p:sldId id="275" r:id="rId48"/>
    <p:sldId id="276" r:id="rId49"/>
    <p:sldId id="277" r:id="rId50"/>
    <p:sldId id="265" r:id="rId51"/>
    <p:sldId id="314" r:id="rId52"/>
    <p:sldId id="310" r:id="rId53"/>
    <p:sldId id="311" r:id="rId54"/>
    <p:sldId id="312" r:id="rId55"/>
    <p:sldId id="313" r:id="rId56"/>
    <p:sldId id="278" r:id="rId57"/>
    <p:sldId id="286" r:id="rId58"/>
    <p:sldId id="287" r:id="rId59"/>
    <p:sldId id="266" r:id="rId60"/>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5ED60C-7B2D-453A-AE42-18297358CCFB}" type="datetimeFigureOut">
              <a:rPr lang="el-GR" smtClean="0"/>
              <a:pPr/>
              <a:t>1/2/2013</a:t>
            </a:fld>
            <a:endParaRPr lang="el-GR"/>
          </a:p>
        </p:txBody>
      </p:sp>
      <p:sp>
        <p:nvSpPr>
          <p:cNvPr id="4" name="Θέση εικόνας διαφάνειας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6" name="Θέση υποσέλιδου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D4569C-90E4-414B-ADA7-FEC7A1E28287}" type="slidenum">
              <a:rPr lang="el-GR" smtClean="0"/>
              <a:pPr/>
              <a:t>‹#›</a:t>
            </a:fld>
            <a:endParaRPr lang="el-GR"/>
          </a:p>
        </p:txBody>
      </p:sp>
    </p:spTree>
    <p:extLst>
      <p:ext uri="{BB962C8B-B14F-4D97-AF65-F5344CB8AC3E}">
        <p14:creationId xmlns="" xmlns:p14="http://schemas.microsoft.com/office/powerpoint/2010/main" val="1560864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10"/>
          </p:nvPr>
        </p:nvSpPr>
        <p:spPr/>
        <p:txBody>
          <a:bodyPr/>
          <a:lstStyle/>
          <a:p>
            <a:fld id="{44D4569C-90E4-414B-ADA7-FEC7A1E28287}" type="slidenum">
              <a:rPr lang="el-GR" smtClean="0"/>
              <a:pPr/>
              <a:t>45</a:t>
            </a:fld>
            <a:endParaRPr lang="el-GR"/>
          </a:p>
        </p:txBody>
      </p:sp>
    </p:spTree>
    <p:extLst>
      <p:ext uri="{BB962C8B-B14F-4D97-AF65-F5344CB8AC3E}">
        <p14:creationId xmlns="" xmlns:p14="http://schemas.microsoft.com/office/powerpoint/2010/main" val="240646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l-GR" smtClean="0"/>
              <a:t>Στυλ κύριου τίτλου</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smtClean="0"/>
              <a:t>Στυλ κύριου υπότιτλου</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F71BE20B-6D61-4086-B329-CBEC52775001}" type="datetimeFigureOut">
              <a:rPr lang="el-GR" smtClean="0"/>
              <a:pPr/>
              <a:t>1/2/2013</a:t>
            </a:fld>
            <a:endParaRPr lang="el-GR"/>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l-GR"/>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31903CAE-5493-4E74-A5B5-F8515A8360E1}" type="slidenum">
              <a:rPr lang="el-GR" smtClean="0"/>
              <a:pPr/>
              <a:t>‹#›</a:t>
            </a:fld>
            <a:endParaRPr lang="el-GR"/>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mtClean="0"/>
              <a:t>Στυλ κύριου τίτλου</a:t>
            </a:r>
            <a:endParaRPr lang="en-US"/>
          </a:p>
        </p:txBody>
      </p:sp>
      <p:sp>
        <p:nvSpPr>
          <p:cNvPr id="3" name="Vertical Text Placeholder 2"/>
          <p:cNvSpPr>
            <a:spLocks noGrp="1"/>
          </p:cNvSpPr>
          <p:nvPr>
            <p:ph type="body" orient="vert" idx="1"/>
          </p:nvPr>
        </p:nvSpPr>
        <p:spPr/>
        <p:txBody>
          <a:bodyPr vert="eaVert"/>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
        <p:nvSpPr>
          <p:cNvPr id="4" name="Date Placeholder 3"/>
          <p:cNvSpPr>
            <a:spLocks noGrp="1"/>
          </p:cNvSpPr>
          <p:nvPr>
            <p:ph type="dt" sz="half" idx="10"/>
          </p:nvPr>
        </p:nvSpPr>
        <p:spPr/>
        <p:txBody>
          <a:bodyPr/>
          <a:lstStyle/>
          <a:p>
            <a:fld id="{F71BE20B-6D61-4086-B329-CBEC52775001}" type="datetimeFigureOut">
              <a:rPr lang="el-GR" smtClean="0"/>
              <a:pPr/>
              <a:t>1/2/2013</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31903CAE-5493-4E74-A5B5-F8515A8360E1}" type="slidenum">
              <a:rPr lang="el-GR" smtClean="0"/>
              <a:pPr/>
              <a:t>‹#›</a:t>
            </a:fld>
            <a:endParaRPr lang="el-G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l-GR" smtClean="0"/>
              <a:t>Στυλ κύριου τίτλου</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
        <p:nvSpPr>
          <p:cNvPr id="4" name="Date Placeholder 3"/>
          <p:cNvSpPr>
            <a:spLocks noGrp="1"/>
          </p:cNvSpPr>
          <p:nvPr>
            <p:ph type="dt" sz="half" idx="10"/>
          </p:nvPr>
        </p:nvSpPr>
        <p:spPr/>
        <p:txBody>
          <a:bodyPr/>
          <a:lstStyle/>
          <a:p>
            <a:fld id="{F71BE20B-6D61-4086-B329-CBEC52775001}" type="datetimeFigureOut">
              <a:rPr lang="el-GR" smtClean="0"/>
              <a:pPr/>
              <a:t>1/2/2013</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31903CAE-5493-4E74-A5B5-F8515A8360E1}" type="slidenum">
              <a:rPr lang="el-GR" smtClean="0"/>
              <a:pPr/>
              <a:t>‹#›</a:t>
            </a:fld>
            <a:endParaRPr lang="el-G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mtClean="0"/>
              <a:t>Στυλ κύριου τίτλου</a:t>
            </a:r>
            <a:endParaRPr lang="en-US"/>
          </a:p>
        </p:txBody>
      </p:sp>
      <p:sp>
        <p:nvSpPr>
          <p:cNvPr id="3" name="Content Placeholder 2"/>
          <p:cNvSpPr>
            <a:spLocks noGrp="1"/>
          </p:cNvSpPr>
          <p:nvPr>
            <p:ph idx="1"/>
          </p:nvPr>
        </p:nvSpPr>
        <p:spPr/>
        <p:txBody>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Date Placeholder 3"/>
          <p:cNvSpPr>
            <a:spLocks noGrp="1"/>
          </p:cNvSpPr>
          <p:nvPr>
            <p:ph type="dt" sz="half" idx="10"/>
          </p:nvPr>
        </p:nvSpPr>
        <p:spPr/>
        <p:txBody>
          <a:bodyPr/>
          <a:lstStyle/>
          <a:p>
            <a:fld id="{F71BE20B-6D61-4086-B329-CBEC52775001}" type="datetimeFigureOut">
              <a:rPr lang="el-GR" smtClean="0"/>
              <a:pPr/>
              <a:t>1/2/2013</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31903CAE-5493-4E74-A5B5-F8515A8360E1}" type="slidenum">
              <a:rPr lang="el-GR" smtClean="0"/>
              <a:pPr/>
              <a:t>‹#›</a:t>
            </a:fld>
            <a:endParaRPr lang="el-G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l-GR" smtClean="0"/>
              <a:t>Στυλ κύριου τίτλου</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smtClean="0"/>
              <a:t>Στυλ υποδείγματος κειμένου</a:t>
            </a:r>
          </a:p>
        </p:txBody>
      </p:sp>
      <p:sp>
        <p:nvSpPr>
          <p:cNvPr id="4" name="Date Placeholder 3"/>
          <p:cNvSpPr>
            <a:spLocks noGrp="1"/>
          </p:cNvSpPr>
          <p:nvPr>
            <p:ph type="dt" sz="half" idx="10"/>
          </p:nvPr>
        </p:nvSpPr>
        <p:spPr/>
        <p:txBody>
          <a:bodyPr/>
          <a:lstStyle/>
          <a:p>
            <a:fld id="{F71BE20B-6D61-4086-B329-CBEC52775001}" type="datetimeFigureOut">
              <a:rPr lang="el-GR" smtClean="0"/>
              <a:pPr/>
              <a:t>1/2/2013</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31903CAE-5493-4E74-A5B5-F8515A8360E1}" type="slidenum">
              <a:rPr lang="el-GR" smtClean="0"/>
              <a:pPr/>
              <a:t>‹#›</a:t>
            </a:fld>
            <a:endParaRPr lang="el-G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mtClean="0"/>
              <a:t>Στυλ κύριου τίτλου</a:t>
            </a:r>
            <a:endParaRPr lang="en-US"/>
          </a:p>
        </p:txBody>
      </p:sp>
      <p:sp>
        <p:nvSpPr>
          <p:cNvPr id="5" name="Date Placeholder 4"/>
          <p:cNvSpPr>
            <a:spLocks noGrp="1"/>
          </p:cNvSpPr>
          <p:nvPr>
            <p:ph type="dt" sz="half" idx="10"/>
          </p:nvPr>
        </p:nvSpPr>
        <p:spPr/>
        <p:txBody>
          <a:bodyPr/>
          <a:lstStyle/>
          <a:p>
            <a:fld id="{F71BE20B-6D61-4086-B329-CBEC52775001}" type="datetimeFigureOut">
              <a:rPr lang="el-GR" smtClean="0"/>
              <a:pPr/>
              <a:t>1/2/2013</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31903CAE-5493-4E74-A5B5-F8515A8360E1}" type="slidenum">
              <a:rPr lang="el-GR" smtClean="0"/>
              <a:pPr/>
              <a:t>‹#›</a:t>
            </a:fld>
            <a:endParaRPr lang="el-GR"/>
          </a:p>
        </p:txBody>
      </p:sp>
      <p:sp>
        <p:nvSpPr>
          <p:cNvPr id="9" name="Content Placeholder 8"/>
          <p:cNvSpPr>
            <a:spLocks noGrp="1"/>
          </p:cNvSpPr>
          <p:nvPr>
            <p:ph sz="quarter" idx="13"/>
          </p:nvPr>
        </p:nvSpPr>
        <p:spPr>
          <a:xfrm>
            <a:off x="1042416" y="2313432"/>
            <a:ext cx="3419856" cy="3493008"/>
          </a:xfrm>
        </p:spPr>
        <p:txBody>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l-GR" smtClean="0"/>
              <a:t>Στυλ κύριου τίτλου</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Στυλ υποδείγματος κειμένου</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Στυλ υποδείγματος κειμένου</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7" name="Date Placeholder 6"/>
          <p:cNvSpPr>
            <a:spLocks noGrp="1"/>
          </p:cNvSpPr>
          <p:nvPr>
            <p:ph type="dt" sz="half" idx="10"/>
          </p:nvPr>
        </p:nvSpPr>
        <p:spPr/>
        <p:txBody>
          <a:bodyPr/>
          <a:lstStyle/>
          <a:p>
            <a:fld id="{F71BE20B-6D61-4086-B329-CBEC52775001}" type="datetimeFigureOut">
              <a:rPr lang="el-GR" smtClean="0"/>
              <a:pPr/>
              <a:t>1/2/2013</a:t>
            </a:fld>
            <a:endParaRPr lang="el-GR"/>
          </a:p>
        </p:txBody>
      </p:sp>
      <p:sp>
        <p:nvSpPr>
          <p:cNvPr id="8" name="Footer Placeholder 7"/>
          <p:cNvSpPr>
            <a:spLocks noGrp="1"/>
          </p:cNvSpPr>
          <p:nvPr>
            <p:ph type="ftr" sz="quarter" idx="11"/>
          </p:nvPr>
        </p:nvSpPr>
        <p:spPr/>
        <p:txBody>
          <a:bodyPr/>
          <a:lstStyle/>
          <a:p>
            <a:endParaRPr lang="el-GR"/>
          </a:p>
        </p:txBody>
      </p:sp>
      <p:sp>
        <p:nvSpPr>
          <p:cNvPr id="9" name="Slide Number Placeholder 8"/>
          <p:cNvSpPr>
            <a:spLocks noGrp="1"/>
          </p:cNvSpPr>
          <p:nvPr>
            <p:ph type="sldNum" sz="quarter" idx="12"/>
          </p:nvPr>
        </p:nvSpPr>
        <p:spPr/>
        <p:txBody>
          <a:bodyPr/>
          <a:lstStyle/>
          <a:p>
            <a:fld id="{31903CAE-5493-4E74-A5B5-F8515A8360E1}" type="slidenum">
              <a:rPr lang="el-GR" smtClean="0"/>
              <a:pPr/>
              <a:t>‹#›</a:t>
            </a:fld>
            <a:endParaRPr lang="el-G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mtClean="0"/>
              <a:t>Στυλ κύριου τίτλου</a:t>
            </a:r>
            <a:endParaRPr lang="en-US"/>
          </a:p>
        </p:txBody>
      </p:sp>
      <p:sp>
        <p:nvSpPr>
          <p:cNvPr id="3" name="Date Placeholder 2"/>
          <p:cNvSpPr>
            <a:spLocks noGrp="1"/>
          </p:cNvSpPr>
          <p:nvPr>
            <p:ph type="dt" sz="half" idx="10"/>
          </p:nvPr>
        </p:nvSpPr>
        <p:spPr/>
        <p:txBody>
          <a:bodyPr/>
          <a:lstStyle/>
          <a:p>
            <a:fld id="{F71BE20B-6D61-4086-B329-CBEC52775001}" type="datetimeFigureOut">
              <a:rPr lang="el-GR" smtClean="0"/>
              <a:pPr/>
              <a:t>1/2/2013</a:t>
            </a:fld>
            <a:endParaRPr lang="el-GR"/>
          </a:p>
        </p:txBody>
      </p:sp>
      <p:sp>
        <p:nvSpPr>
          <p:cNvPr id="4" name="Footer Placeholder 3"/>
          <p:cNvSpPr>
            <a:spLocks noGrp="1"/>
          </p:cNvSpPr>
          <p:nvPr>
            <p:ph type="ftr" sz="quarter" idx="11"/>
          </p:nvPr>
        </p:nvSpPr>
        <p:spPr/>
        <p:txBody>
          <a:bodyPr/>
          <a:lstStyle/>
          <a:p>
            <a:endParaRPr lang="el-GR"/>
          </a:p>
        </p:txBody>
      </p:sp>
      <p:sp>
        <p:nvSpPr>
          <p:cNvPr id="5" name="Slide Number Placeholder 4"/>
          <p:cNvSpPr>
            <a:spLocks noGrp="1"/>
          </p:cNvSpPr>
          <p:nvPr>
            <p:ph type="sldNum" sz="quarter" idx="12"/>
          </p:nvPr>
        </p:nvSpPr>
        <p:spPr/>
        <p:txBody>
          <a:bodyPr/>
          <a:lstStyle/>
          <a:p>
            <a:fld id="{31903CAE-5493-4E74-A5B5-F8515A8360E1}" type="slidenum">
              <a:rPr lang="el-GR" smtClean="0"/>
              <a:pPr/>
              <a:t>‹#›</a:t>
            </a:fld>
            <a:endParaRPr lang="el-G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1BE20B-6D61-4086-B329-CBEC52775001}" type="datetimeFigureOut">
              <a:rPr lang="el-GR" smtClean="0"/>
              <a:pPr/>
              <a:t>1/2/2013</a:t>
            </a:fld>
            <a:endParaRPr lang="el-GR"/>
          </a:p>
        </p:txBody>
      </p:sp>
      <p:sp>
        <p:nvSpPr>
          <p:cNvPr id="3" name="Footer Placeholder 2"/>
          <p:cNvSpPr>
            <a:spLocks noGrp="1"/>
          </p:cNvSpPr>
          <p:nvPr>
            <p:ph type="ftr" sz="quarter" idx="11"/>
          </p:nvPr>
        </p:nvSpPr>
        <p:spPr/>
        <p:txBody>
          <a:bodyPr/>
          <a:lstStyle/>
          <a:p>
            <a:endParaRPr lang="el-GR"/>
          </a:p>
        </p:txBody>
      </p:sp>
      <p:sp>
        <p:nvSpPr>
          <p:cNvPr id="4" name="Slide Number Placeholder 3"/>
          <p:cNvSpPr>
            <a:spLocks noGrp="1"/>
          </p:cNvSpPr>
          <p:nvPr>
            <p:ph type="sldNum" sz="quarter" idx="12"/>
          </p:nvPr>
        </p:nvSpPr>
        <p:spPr/>
        <p:txBody>
          <a:bodyPr/>
          <a:lstStyle/>
          <a:p>
            <a:fld id="{31903CAE-5493-4E74-A5B5-F8515A8360E1}" type="slidenum">
              <a:rPr lang="el-GR" smtClean="0"/>
              <a:pPr/>
              <a:t>‹#›</a:t>
            </a:fld>
            <a:endParaRPr lang="el-G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Περιεχόμενο με λεζάντα">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71BE20B-6D61-4086-B329-CBEC52775001}" type="datetimeFigureOut">
              <a:rPr lang="el-GR" smtClean="0"/>
              <a:pPr/>
              <a:t>1/2/2013</a:t>
            </a:fld>
            <a:endParaRPr lang="el-GR"/>
          </a:p>
        </p:txBody>
      </p:sp>
      <p:sp>
        <p:nvSpPr>
          <p:cNvPr id="7" name="Slide Number Placeholder 6"/>
          <p:cNvSpPr>
            <a:spLocks noGrp="1"/>
          </p:cNvSpPr>
          <p:nvPr>
            <p:ph type="sldNum" sz="quarter" idx="12"/>
          </p:nvPr>
        </p:nvSpPr>
        <p:spPr/>
        <p:txBody>
          <a:bodyPr/>
          <a:lstStyle/>
          <a:p>
            <a:fld id="{31903CAE-5493-4E74-A5B5-F8515A8360E1}" type="slidenum">
              <a:rPr lang="el-GR" smtClean="0"/>
              <a:pPr/>
              <a:t>‹#›</a:t>
            </a:fld>
            <a:endParaRPr lang="el-GR"/>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l-GR"/>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l-GR" smtClean="0"/>
              <a:t>Στυλ κύριου τίτλου</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Στυλ υποδείγματος κειμένου</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Εικόνα με λεζάντα">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l-GR" smtClean="0"/>
              <a:t>Στυλ κύριου τίτλου</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l-GR" smtClean="0"/>
              <a:t>Κάντε κλικ στο εικονίδιο για να προσθέσετε μια εικόνα</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Στυλ υποδείγματος κειμένου</a:t>
            </a:r>
          </a:p>
        </p:txBody>
      </p:sp>
      <p:sp>
        <p:nvSpPr>
          <p:cNvPr id="5" name="Date Placeholder 4"/>
          <p:cNvSpPr>
            <a:spLocks noGrp="1"/>
          </p:cNvSpPr>
          <p:nvPr>
            <p:ph type="dt" sz="half" idx="10"/>
          </p:nvPr>
        </p:nvSpPr>
        <p:spPr/>
        <p:txBody>
          <a:bodyPr/>
          <a:lstStyle/>
          <a:p>
            <a:fld id="{F71BE20B-6D61-4086-B329-CBEC52775001}" type="datetimeFigureOut">
              <a:rPr lang="el-GR" smtClean="0"/>
              <a:pPr/>
              <a:t>1/2/2013</a:t>
            </a:fld>
            <a:endParaRPr lang="el-GR"/>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l-GR"/>
          </a:p>
        </p:txBody>
      </p:sp>
      <p:sp>
        <p:nvSpPr>
          <p:cNvPr id="7" name="Slide Number Placeholder 6"/>
          <p:cNvSpPr>
            <a:spLocks noGrp="1"/>
          </p:cNvSpPr>
          <p:nvPr>
            <p:ph type="sldNum" sz="quarter" idx="12"/>
          </p:nvPr>
        </p:nvSpPr>
        <p:spPr/>
        <p:txBody>
          <a:bodyPr/>
          <a:lstStyle/>
          <a:p>
            <a:fld id="{31903CAE-5493-4E74-A5B5-F8515A8360E1}" type="slidenum">
              <a:rPr lang="el-GR" smtClean="0"/>
              <a:pPr/>
              <a:t>‹#›</a:t>
            </a:fld>
            <a:endParaRPr lang="el-G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l-GR" smtClean="0"/>
              <a:t>Στυλ κύριου τίτλου</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F71BE20B-6D61-4086-B329-CBEC52775001}" type="datetimeFigureOut">
              <a:rPr lang="el-GR" smtClean="0"/>
              <a:pPr/>
              <a:t>1/2/2013</a:t>
            </a:fld>
            <a:endParaRPr lang="el-GR"/>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l-GR"/>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31903CAE-5493-4E74-A5B5-F8515A8360E1}" type="slidenum">
              <a:rPr lang="el-GR" smtClean="0"/>
              <a:pPr/>
              <a:t>‹#›</a:t>
            </a:fld>
            <a:endParaRPr lang="el-G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hyperlink" Target="http://www.ploscompbiol.org/article/info:doi/10.1371/journal.pcbi.1002805"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ploscompbiol.org/article/info:doi/10.1371/journal.pcbi.1002805"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www.ploscompbiol.org/article/info:doi/10.1371/journal.pcbi.1002805"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www.ploscompbiol.org/article/info:doi/10.1371/journal.pcbi.1002805"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www.ploscompbiol.org/article/info:doi/10.1371/journal.pcbi.1002805"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hyperlink" Target="http://www.drugbank.ca/" TargetMode="External"/><Relationship Id="rId3" Type="http://schemas.openxmlformats.org/officeDocument/2006/relationships/hyperlink" Target="http://www.ploscollections.org/" TargetMode="External"/><Relationship Id="rId7" Type="http://schemas.openxmlformats.org/officeDocument/2006/relationships/hyperlink" Target="http://www.hmdb.ca/" TargetMode="External"/><Relationship Id="rId2" Type="http://schemas.openxmlformats.org/officeDocument/2006/relationships/hyperlink" Target="http://www.ploscompbiol.org/article/info:doi/10.1371/journal.pcbi.1002805" TargetMode="External"/><Relationship Id="rId1" Type="http://schemas.openxmlformats.org/officeDocument/2006/relationships/slideLayout" Target="../slideLayouts/slideLayout2.xml"/><Relationship Id="rId6" Type="http://schemas.openxmlformats.org/officeDocument/2006/relationships/hyperlink" Target="http://www.smpdb.ca/" TargetMode="External"/><Relationship Id="rId5" Type="http://schemas.openxmlformats.org/officeDocument/2006/relationships/hyperlink" Target="http://www.ploscompbiol.org/article/fetchSingleRepresentation.action?uri=info:doi/10.1371/journal.pcbi.1002805.s001" TargetMode="External"/><Relationship Id="rId4" Type="http://schemas.openxmlformats.org/officeDocument/2006/relationships/hyperlink" Target="http://www.plos.org/" TargetMode="External"/><Relationship Id="rId9" Type="http://schemas.openxmlformats.org/officeDocument/2006/relationships/hyperlink" Target="http://www.t3db.org/"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hyperlink" Target="http://www.ploscompbiol.org/article/findcited/6472603" TargetMode="External"/><Relationship Id="rId13" Type="http://schemas.openxmlformats.org/officeDocument/2006/relationships/hyperlink" Target="http://dx.doi.org/10.1093/nar/25.1.43" TargetMode="External"/><Relationship Id="rId3" Type="http://schemas.openxmlformats.org/officeDocument/2006/relationships/hyperlink" Target="http://www.ploscompbiol.org/article/findcited/6472597" TargetMode="External"/><Relationship Id="rId7" Type="http://schemas.openxmlformats.org/officeDocument/2006/relationships/hyperlink" Target="http://dx.doi.org/10.1093/nar/30.1.245" TargetMode="External"/><Relationship Id="rId12" Type="http://schemas.openxmlformats.org/officeDocument/2006/relationships/hyperlink" Target="http://www.ploscompbiol.org/article/findcited/6472609" TargetMode="External"/><Relationship Id="rId2" Type="http://schemas.openxmlformats.org/officeDocument/2006/relationships/hyperlink" Target="http://dx.doi.org/10.1093/nar/25.17.3389" TargetMode="External"/><Relationship Id="rId1" Type="http://schemas.openxmlformats.org/officeDocument/2006/relationships/slideLayout" Target="../slideLayouts/slideLayout2.xml"/><Relationship Id="rId6" Type="http://schemas.openxmlformats.org/officeDocument/2006/relationships/hyperlink" Target="http://www.ploscompbiol.org/article/findcited/6472601" TargetMode="External"/><Relationship Id="rId11" Type="http://schemas.openxmlformats.org/officeDocument/2006/relationships/hyperlink" Target="http://dx.doi.org/10.1093/nar/gkj102" TargetMode="External"/><Relationship Id="rId5" Type="http://schemas.openxmlformats.org/officeDocument/2006/relationships/hyperlink" Target="http://dx.doi.org/10.1093/bioinformatics/16.4.404" TargetMode="External"/><Relationship Id="rId10" Type="http://schemas.openxmlformats.org/officeDocument/2006/relationships/hyperlink" Target="http://www.ploscompbiol.org/article/findcited/6472619" TargetMode="External"/><Relationship Id="rId4" Type="http://schemas.openxmlformats.org/officeDocument/2006/relationships/hyperlink" Target="http://www.ploscompbiol.org/article/findcited/6472599" TargetMode="External"/><Relationship Id="rId9" Type="http://schemas.openxmlformats.org/officeDocument/2006/relationships/hyperlink" Target="http://dx.doi.org/10.1093/nar/gkp1002" TargetMode="External"/><Relationship Id="rId14" Type="http://schemas.openxmlformats.org/officeDocument/2006/relationships/hyperlink" Target="http://www.ploscompbiol.org/article/findcited/6472611" TargetMode="External"/></Relationships>
</file>

<file path=ppt/slides/_rels/slide57.xml.rels><?xml version="1.0" encoding="UTF-8" standalone="yes"?>
<Relationships xmlns="http://schemas.openxmlformats.org/package/2006/relationships"><Relationship Id="rId8" Type="http://schemas.openxmlformats.org/officeDocument/2006/relationships/hyperlink" Target="http://www.ploscompbiol.org/article/findcited/6472645" TargetMode="External"/><Relationship Id="rId13" Type="http://schemas.openxmlformats.org/officeDocument/2006/relationships/hyperlink" Target="http://dx.doi.org/10.1093/nar/gkm862" TargetMode="External"/><Relationship Id="rId3" Type="http://schemas.openxmlformats.org/officeDocument/2006/relationships/hyperlink" Target="http://www.ploscompbiol.org/article/findcited/6472613" TargetMode="External"/><Relationship Id="rId7" Type="http://schemas.openxmlformats.org/officeDocument/2006/relationships/hyperlink" Target="http://www.ploscompbiol.org/article/findcited/6472643" TargetMode="External"/><Relationship Id="rId12" Type="http://schemas.openxmlformats.org/officeDocument/2006/relationships/hyperlink" Target="http://www.ploscompbiol.org/article/findcited/6472667" TargetMode="External"/><Relationship Id="rId2" Type="http://schemas.openxmlformats.org/officeDocument/2006/relationships/hyperlink" Target="http://dx.doi.org/10.1093/bioinformatics/bti546" TargetMode="External"/><Relationship Id="rId1" Type="http://schemas.openxmlformats.org/officeDocument/2006/relationships/slideLayout" Target="../slideLayouts/slideLayout2.xml"/><Relationship Id="rId6" Type="http://schemas.openxmlformats.org/officeDocument/2006/relationships/hyperlink" Target="http://dx.doi.org/10.1186/1471-2334-8-153" TargetMode="External"/><Relationship Id="rId11" Type="http://schemas.openxmlformats.org/officeDocument/2006/relationships/hyperlink" Target="http://dx.doi.org/10.1002/(SICI)1098-1004(200001)15:1%3c57::AID-HUMU12%3e3.0.CO;2-G" TargetMode="External"/><Relationship Id="rId5" Type="http://schemas.openxmlformats.org/officeDocument/2006/relationships/hyperlink" Target="http://www.ploscompbiol.org/article/findcited/6472615" TargetMode="External"/><Relationship Id="rId10" Type="http://schemas.openxmlformats.org/officeDocument/2006/relationships/hyperlink" Target="http://www.ploscompbiol.org/article/findcited/6472647" TargetMode="External"/><Relationship Id="rId4" Type="http://schemas.openxmlformats.org/officeDocument/2006/relationships/hyperlink" Target="http://dx.doi.org/10.1093/nar/gki072" TargetMode="External"/><Relationship Id="rId9" Type="http://schemas.openxmlformats.org/officeDocument/2006/relationships/hyperlink" Target="http://dx.doi.org/10.1093/nar/gkp1014" TargetMode="External"/><Relationship Id="rId14" Type="http://schemas.openxmlformats.org/officeDocument/2006/relationships/hyperlink" Target="http://www.ploscompbiol.org/article/findcited/6472651" TargetMode="External"/></Relationships>
</file>

<file path=ppt/slides/_rels/slide58.xml.rels><?xml version="1.0" encoding="UTF-8" standalone="yes"?>
<Relationships xmlns="http://schemas.openxmlformats.org/package/2006/relationships"><Relationship Id="rId8" Type="http://schemas.openxmlformats.org/officeDocument/2006/relationships/hyperlink" Target="http://dx.doi.org/10.1093/nar/gkp934" TargetMode="External"/><Relationship Id="rId13" Type="http://schemas.openxmlformats.org/officeDocument/2006/relationships/hyperlink" Target="http://www.ploscompbiol.org/article/findcited/6472653" TargetMode="External"/><Relationship Id="rId3" Type="http://schemas.openxmlformats.org/officeDocument/2006/relationships/hyperlink" Target="http://www.ploscompbiol.org/article/findcited/6472655" TargetMode="External"/><Relationship Id="rId7" Type="http://schemas.openxmlformats.org/officeDocument/2006/relationships/hyperlink" Target="http://www.ploscompbiol.org/article/findcited/6472659" TargetMode="External"/><Relationship Id="rId12" Type="http://schemas.openxmlformats.org/officeDocument/2006/relationships/hyperlink" Target="http://dx.doi.org/10.1093/nar/gkj067" TargetMode="External"/><Relationship Id="rId2" Type="http://schemas.openxmlformats.org/officeDocument/2006/relationships/hyperlink" Target="http://dx.doi.org/10.1093/nar/gkn850" TargetMode="External"/><Relationship Id="rId1" Type="http://schemas.openxmlformats.org/officeDocument/2006/relationships/slideLayout" Target="../slideLayouts/slideLayout2.xml"/><Relationship Id="rId6" Type="http://schemas.openxmlformats.org/officeDocument/2006/relationships/hyperlink" Target="http://dx.doi.org/10.1093/nar/gkn580" TargetMode="External"/><Relationship Id="rId11" Type="http://schemas.openxmlformats.org/officeDocument/2006/relationships/hyperlink" Target="http://www.ploscompbiol.org/article/findcited/6472669" TargetMode="External"/><Relationship Id="rId5" Type="http://schemas.openxmlformats.org/officeDocument/2006/relationships/hyperlink" Target="http://www.ploscompbiol.org/article/findcited/6472657" TargetMode="External"/><Relationship Id="rId15" Type="http://schemas.openxmlformats.org/officeDocument/2006/relationships/hyperlink" Target="http://www.ploscompbiol.org/article/findcited/6472641" TargetMode="External"/><Relationship Id="rId10" Type="http://schemas.openxmlformats.org/officeDocument/2006/relationships/hyperlink" Target="http://dx.doi.org/10.1021/ci00057a005" TargetMode="External"/><Relationship Id="rId4" Type="http://schemas.openxmlformats.org/officeDocument/2006/relationships/hyperlink" Target="http://dx.doi.org/10.1016/j.taap.2007.12.037" TargetMode="External"/><Relationship Id="rId9" Type="http://schemas.openxmlformats.org/officeDocument/2006/relationships/hyperlink" Target="http://www.ploscompbiol.org/article/findcited/6472661" TargetMode="External"/><Relationship Id="rId14" Type="http://schemas.openxmlformats.org/officeDocument/2006/relationships/hyperlink" Target="http://dx.doi.org/10.1093/nar/gkn810"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ploscompbiol.org/article/info:doi/10.1371/journal.pcbi.1002805"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ctrTitle"/>
          </p:nvPr>
        </p:nvSpPr>
        <p:spPr/>
        <p:txBody>
          <a:bodyPr>
            <a:normAutofit fontScale="90000"/>
          </a:bodyPr>
          <a:lstStyle/>
          <a:p>
            <a:r>
              <a:rPr lang="en-US" dirty="0" smtClean="0"/>
              <a:t>Small Molecules and Disease</a:t>
            </a:r>
            <a:endParaRPr lang="el-GR" dirty="0"/>
          </a:p>
        </p:txBody>
      </p:sp>
      <p:sp>
        <p:nvSpPr>
          <p:cNvPr id="3" name="Υπότιτλος 2"/>
          <p:cNvSpPr>
            <a:spLocks noGrp="1"/>
          </p:cNvSpPr>
          <p:nvPr>
            <p:ph type="subTitle" idx="1"/>
          </p:nvPr>
        </p:nvSpPr>
        <p:spPr>
          <a:xfrm>
            <a:off x="4733365" y="4421080"/>
            <a:ext cx="3309803" cy="1384184"/>
          </a:xfrm>
        </p:spPr>
        <p:txBody>
          <a:bodyPr>
            <a:normAutofit fontScale="85000" lnSpcReduction="20000"/>
          </a:bodyPr>
          <a:lstStyle/>
          <a:p>
            <a:pPr algn="r"/>
            <a:r>
              <a:rPr lang="en-US" b="1" i="1" dirty="0"/>
              <a:t>PLOS Computational Biology</a:t>
            </a:r>
            <a:r>
              <a:rPr lang="en-US" b="1" dirty="0"/>
              <a:t>: Translational Bioinformatics</a:t>
            </a:r>
          </a:p>
          <a:p>
            <a:pPr algn="r"/>
            <a:r>
              <a:rPr lang="en-US" sz="1600" dirty="0"/>
              <a:t>David S. </a:t>
            </a:r>
            <a:r>
              <a:rPr lang="en-US" sz="1600" dirty="0" err="1" smtClean="0"/>
              <a:t>Wishart</a:t>
            </a:r>
            <a:endParaRPr lang="en-US" sz="2400" dirty="0"/>
          </a:p>
          <a:p>
            <a:pPr algn="r"/>
            <a:endParaRPr lang="el-GR" dirty="0" smtClean="0"/>
          </a:p>
          <a:p>
            <a:pPr algn="r"/>
            <a:r>
              <a:rPr lang="en-US" dirty="0" err="1" smtClean="0"/>
              <a:t>Begetis</a:t>
            </a:r>
            <a:r>
              <a:rPr lang="en-US" dirty="0" smtClean="0"/>
              <a:t> </a:t>
            </a:r>
            <a:r>
              <a:rPr lang="en-US" dirty="0" err="1" smtClean="0"/>
              <a:t>Nikolaos</a:t>
            </a:r>
            <a:endParaRPr lang="el-GR" dirty="0" smtClean="0"/>
          </a:p>
          <a:p>
            <a:pPr algn="r"/>
            <a:r>
              <a:rPr lang="en-US" dirty="0" err="1" smtClean="0"/>
              <a:t>Konstantopoulos</a:t>
            </a:r>
            <a:r>
              <a:rPr lang="en-US" dirty="0" smtClean="0"/>
              <a:t> </a:t>
            </a:r>
            <a:r>
              <a:rPr lang="en-US" dirty="0" err="1" smtClean="0"/>
              <a:t>Dimitrios</a:t>
            </a:r>
            <a:endParaRPr lang="en-US" dirty="0"/>
          </a:p>
          <a:p>
            <a:pPr algn="r"/>
            <a:endParaRPr lang="el-GR" dirty="0"/>
          </a:p>
        </p:txBody>
      </p:sp>
      <p:pic>
        <p:nvPicPr>
          <p:cNvPr id="4" name="Picture 2" descr="C:\Users\Νικόλας\Desktop\Υπολογιστική Γεωμετρία - Απαλλακτική\220px-Benzopyrene_DNA_adduct_1JDG.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15193" y="476672"/>
            <a:ext cx="1512169" cy="2096416"/>
          </a:xfrm>
          <a:prstGeom prst="rect">
            <a:avLst/>
          </a:prstGeom>
          <a:noFill/>
          <a:extLst>
            <a:ext uri="{909E8E84-426E-40DD-AFC4-6F175D3DCCD1}">
              <a14:hiddenFill xmlns="" xmlns:a14="http://schemas.microsoft.com/office/drawing/2010/main">
                <a:solidFill>
                  <a:srgbClr val="FFFFFF"/>
                </a:solidFill>
              </a14:hiddenFill>
            </a:ext>
          </a:extLst>
        </p:spPr>
      </p:pic>
      <p:pic>
        <p:nvPicPr>
          <p:cNvPr id="5" name="Picture 4" descr="C:\Users\Νικόλας\Desktop\Υπολογιστική Γεωμετρία - Απαλλακτική\220px-Myoglobin.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195736" y="2420888"/>
            <a:ext cx="2094433" cy="2313396"/>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3" descr="C:\Users\Νικόλας\Desktop\Υπολογιστική Γεωμετρία - Απαλλακτική\220px-1efn.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23528" y="4365104"/>
            <a:ext cx="2095500" cy="20955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6967105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1043608" y="476672"/>
            <a:ext cx="7024744" cy="1143000"/>
          </a:xfrm>
        </p:spPr>
        <p:txBody>
          <a:bodyPr>
            <a:noAutofit/>
          </a:bodyPr>
          <a:lstStyle/>
          <a:p>
            <a:r>
              <a:rPr lang="en-US" sz="2800" dirty="0"/>
              <a:t>2.3 Pharmaceutical </a:t>
            </a:r>
            <a:r>
              <a:rPr lang="en-US" sz="2800" dirty="0" smtClean="0"/>
              <a:t>Product (Drug) Databases</a:t>
            </a:r>
            <a:endParaRPr lang="el-GR" sz="2800" dirty="0"/>
          </a:p>
        </p:txBody>
      </p:sp>
      <p:sp>
        <p:nvSpPr>
          <p:cNvPr id="3" name="Θέση περιεχομένου 2"/>
          <p:cNvSpPr>
            <a:spLocks noGrp="1"/>
          </p:cNvSpPr>
          <p:nvPr>
            <p:ph idx="1"/>
          </p:nvPr>
        </p:nvSpPr>
        <p:spPr>
          <a:xfrm>
            <a:off x="755576" y="1772816"/>
            <a:ext cx="7560840" cy="4824536"/>
          </a:xfrm>
        </p:spPr>
        <p:txBody>
          <a:bodyPr>
            <a:normAutofit fontScale="55000" lnSpcReduction="20000"/>
          </a:bodyPr>
          <a:lstStyle/>
          <a:p>
            <a:r>
              <a:rPr lang="en-US" dirty="0"/>
              <a:t>T</a:t>
            </a:r>
            <a:r>
              <a:rPr lang="en-US" sz="2500" dirty="0" smtClean="0"/>
              <a:t>wo </a:t>
            </a:r>
            <a:r>
              <a:rPr lang="en-US" sz="2500" dirty="0"/>
              <a:t>types of electronic drug </a:t>
            </a:r>
            <a:r>
              <a:rPr lang="en-US" sz="2500" dirty="0" smtClean="0"/>
              <a:t>databases:</a:t>
            </a:r>
          </a:p>
          <a:p>
            <a:pPr marL="525780" indent="-457200">
              <a:buFont typeface="+mj-lt"/>
              <a:buAutoNum type="arabicPeriod"/>
            </a:pPr>
            <a:r>
              <a:rPr lang="en-US" sz="2500" i="1" dirty="0" smtClean="0"/>
              <a:t>clinically</a:t>
            </a:r>
            <a:r>
              <a:rPr lang="en-US" sz="2500" dirty="0" smtClean="0"/>
              <a:t> </a:t>
            </a:r>
            <a:r>
              <a:rPr lang="en-US" sz="2500" dirty="0"/>
              <a:t>oriented drug </a:t>
            </a:r>
            <a:r>
              <a:rPr lang="en-US" sz="2500" dirty="0" smtClean="0"/>
              <a:t>databases</a:t>
            </a:r>
          </a:p>
          <a:p>
            <a:pPr lvl="3"/>
            <a:r>
              <a:rPr lang="en-US" sz="2200" dirty="0"/>
              <a:t>e</a:t>
            </a:r>
            <a:r>
              <a:rPr lang="en-US" sz="2200" dirty="0" smtClean="0"/>
              <a:t>.g. </a:t>
            </a:r>
            <a:r>
              <a:rPr lang="en-US" sz="2200" dirty="0" err="1" smtClean="0"/>
              <a:t>DailyMed</a:t>
            </a:r>
            <a:r>
              <a:rPr lang="en-US" sz="2200" dirty="0" smtClean="0"/>
              <a:t> </a:t>
            </a:r>
            <a:r>
              <a:rPr lang="en-US" sz="2200" dirty="0" smtClean="0">
                <a:hlinkClick r:id="rId2"/>
              </a:rPr>
              <a:t>[10]</a:t>
            </a:r>
            <a:r>
              <a:rPr lang="en-US" sz="2200" dirty="0" smtClean="0"/>
              <a:t>, </a:t>
            </a:r>
            <a:r>
              <a:rPr lang="en-US" sz="2200" dirty="0" err="1" smtClean="0"/>
              <a:t>RxList</a:t>
            </a:r>
            <a:r>
              <a:rPr lang="en-US" sz="2200" dirty="0" smtClean="0"/>
              <a:t> </a:t>
            </a:r>
            <a:r>
              <a:rPr lang="en-US" sz="2200" dirty="0" smtClean="0">
                <a:hlinkClick r:id="rId2"/>
              </a:rPr>
              <a:t>[11]</a:t>
            </a:r>
            <a:r>
              <a:rPr lang="en-US" sz="2200" dirty="0" smtClean="0"/>
              <a:t>, etc.</a:t>
            </a:r>
          </a:p>
          <a:p>
            <a:pPr lvl="2"/>
            <a:r>
              <a:rPr lang="en-US" sz="2200" dirty="0"/>
              <a:t>very detailed clinical information (i.e. their formulation, metabolism and indications) about selected drugs derived from their FDA </a:t>
            </a:r>
            <a:r>
              <a:rPr lang="en-US" sz="2200" dirty="0" smtClean="0"/>
              <a:t>labels</a:t>
            </a:r>
          </a:p>
          <a:p>
            <a:pPr lvl="3"/>
            <a:r>
              <a:rPr lang="en-US" sz="2200" dirty="0"/>
              <a:t>Targeted to: pharmacists, </a:t>
            </a:r>
            <a:r>
              <a:rPr lang="en-US" sz="2200" dirty="0" smtClean="0"/>
              <a:t>physicians, </a:t>
            </a:r>
            <a:r>
              <a:rPr lang="en-US" sz="2200" dirty="0"/>
              <a:t>consumers</a:t>
            </a:r>
            <a:endParaRPr lang="en-US" sz="2200" dirty="0" smtClean="0"/>
          </a:p>
          <a:p>
            <a:pPr marL="525780" indent="-457200">
              <a:buFont typeface="+mj-lt"/>
              <a:buAutoNum type="arabicPeriod"/>
            </a:pPr>
            <a:r>
              <a:rPr lang="en-US" sz="2500" i="1" dirty="0" smtClean="0"/>
              <a:t>chemically</a:t>
            </a:r>
            <a:r>
              <a:rPr lang="en-US" sz="2500" dirty="0" smtClean="0"/>
              <a:t> </a:t>
            </a:r>
            <a:r>
              <a:rPr lang="en-US" sz="2500" dirty="0"/>
              <a:t>oriented drug </a:t>
            </a:r>
            <a:r>
              <a:rPr lang="en-US" sz="2500" dirty="0" smtClean="0"/>
              <a:t>databases</a:t>
            </a:r>
          </a:p>
          <a:p>
            <a:pPr lvl="3"/>
            <a:r>
              <a:rPr lang="en-US" sz="2200" dirty="0" smtClean="0"/>
              <a:t>e.g. TTD </a:t>
            </a:r>
            <a:r>
              <a:rPr lang="en-US" sz="2200" dirty="0" smtClean="0">
                <a:hlinkClick r:id="rId2"/>
              </a:rPr>
              <a:t>[12]</a:t>
            </a:r>
            <a:r>
              <a:rPr lang="en-US" sz="2200" dirty="0" smtClean="0"/>
              <a:t>, </a:t>
            </a:r>
            <a:r>
              <a:rPr lang="en-US" sz="2200" dirty="0" err="1"/>
              <a:t>PharmGKB</a:t>
            </a:r>
            <a:r>
              <a:rPr lang="en-US" sz="2200" dirty="0"/>
              <a:t> </a:t>
            </a:r>
            <a:r>
              <a:rPr lang="en-US" sz="2200" dirty="0" smtClean="0">
                <a:hlinkClick r:id="rId2"/>
              </a:rPr>
              <a:t>[13]</a:t>
            </a:r>
            <a:r>
              <a:rPr lang="en-US" sz="2200" dirty="0" smtClean="0"/>
              <a:t>, </a:t>
            </a:r>
            <a:r>
              <a:rPr lang="en-US" sz="2200" dirty="0" err="1" smtClean="0"/>
              <a:t>SuperTarget</a:t>
            </a:r>
            <a:r>
              <a:rPr lang="en-US" sz="2200" dirty="0" smtClean="0"/>
              <a:t> </a:t>
            </a:r>
            <a:r>
              <a:rPr lang="en-US" sz="2200" dirty="0" smtClean="0">
                <a:hlinkClick r:id="rId2"/>
              </a:rPr>
              <a:t>[14]</a:t>
            </a:r>
            <a:r>
              <a:rPr lang="en-US" sz="2200" dirty="0" smtClean="0"/>
              <a:t>, etc.</a:t>
            </a:r>
          </a:p>
          <a:p>
            <a:pPr lvl="2"/>
            <a:r>
              <a:rPr lang="en-US" sz="2200" dirty="0"/>
              <a:t>provide synoptic data (5–10 data fields per entry) about the nomenclature, structure and/or physical properties of small molecule drugs and, in the case of </a:t>
            </a:r>
            <a:r>
              <a:rPr lang="en-US" sz="2200" dirty="0" err="1"/>
              <a:t>SuperTarget</a:t>
            </a:r>
            <a:r>
              <a:rPr lang="en-US" sz="2200" dirty="0"/>
              <a:t> and TTD, their drug </a:t>
            </a:r>
            <a:r>
              <a:rPr lang="en-US" sz="2200" dirty="0" smtClean="0"/>
              <a:t>targets</a:t>
            </a:r>
          </a:p>
          <a:p>
            <a:pPr lvl="2"/>
            <a:r>
              <a:rPr lang="en-US" sz="2200" dirty="0"/>
              <a:t>support text, sequence and chemical structure </a:t>
            </a:r>
            <a:r>
              <a:rPr lang="en-US" sz="2200" dirty="0" smtClean="0"/>
              <a:t>searches</a:t>
            </a:r>
          </a:p>
          <a:p>
            <a:pPr lvl="2"/>
            <a:r>
              <a:rPr lang="en-US" sz="2200" dirty="0" smtClean="0"/>
              <a:t>provide </a:t>
            </a:r>
            <a:r>
              <a:rPr lang="en-US" sz="2200" dirty="0"/>
              <a:t>mechanistic, </a:t>
            </a:r>
            <a:r>
              <a:rPr lang="en-US" sz="2200" dirty="0" err="1"/>
              <a:t>pharmacodynamic</a:t>
            </a:r>
            <a:r>
              <a:rPr lang="en-US" sz="2200" dirty="0"/>
              <a:t> and pharmacokinetic pathway </a:t>
            </a:r>
            <a:r>
              <a:rPr lang="en-US" sz="2200" dirty="0" smtClean="0"/>
              <a:t>information</a:t>
            </a:r>
          </a:p>
          <a:p>
            <a:pPr lvl="3"/>
            <a:r>
              <a:rPr lang="en-US" sz="2200" dirty="0" smtClean="0"/>
              <a:t>Appeal to: </a:t>
            </a:r>
            <a:r>
              <a:rPr lang="en-US" sz="2200" dirty="0"/>
              <a:t>medicinal chemists, biochemists and molecular </a:t>
            </a:r>
            <a:r>
              <a:rPr lang="en-US" sz="2200" dirty="0" smtClean="0"/>
              <a:t>biologists</a:t>
            </a:r>
          </a:p>
          <a:p>
            <a:pPr lvl="3"/>
            <a:endParaRPr lang="en-US" sz="2200" dirty="0" smtClean="0"/>
          </a:p>
          <a:p>
            <a:r>
              <a:rPr lang="en-US" sz="2500" dirty="0" smtClean="0"/>
              <a:t>A hybrid of drug databases:</a:t>
            </a:r>
          </a:p>
          <a:p>
            <a:pPr lvl="1">
              <a:buFont typeface="Wingdings" pitchFamily="2" charset="2"/>
              <a:buChar char="q"/>
            </a:pPr>
            <a:r>
              <a:rPr lang="en-US" sz="2500" b="1" dirty="0" err="1" smtClean="0"/>
              <a:t>DrugBank</a:t>
            </a:r>
            <a:endParaRPr lang="en-US" sz="2500" b="1" dirty="0"/>
          </a:p>
          <a:p>
            <a:pPr lvl="2"/>
            <a:r>
              <a:rPr lang="en-US" sz="2200" dirty="0"/>
              <a:t>contains 80–100 different data fields, instead of 5–10 as seen with the other kinds of </a:t>
            </a:r>
            <a:r>
              <a:rPr lang="en-US" sz="2200" dirty="0" smtClean="0"/>
              <a:t>databases</a:t>
            </a:r>
          </a:p>
          <a:p>
            <a:pPr lvl="2"/>
            <a:r>
              <a:rPr lang="en-US" sz="2200" dirty="0"/>
              <a:t>supports very extensive text, sequence and chemical structure </a:t>
            </a:r>
            <a:r>
              <a:rPr lang="en-US" sz="2200" dirty="0" smtClean="0"/>
              <a:t>searches</a:t>
            </a:r>
          </a:p>
          <a:p>
            <a:pPr lvl="2"/>
            <a:r>
              <a:rPr lang="en-US" sz="2200" dirty="0" smtClean="0"/>
              <a:t>provides </a:t>
            </a:r>
            <a:r>
              <a:rPr lang="en-US" sz="2200" dirty="0"/>
              <a:t>detailed pathway information on the mechanism of action for &gt;200 different drugs or drug classes.</a:t>
            </a:r>
            <a:endParaRPr lang="en-US" sz="2200" dirty="0" smtClean="0"/>
          </a:p>
          <a:p>
            <a:pPr lvl="2"/>
            <a:endParaRPr lang="el-GR" sz="2200" dirty="0" smtClean="0"/>
          </a:p>
          <a:p>
            <a:r>
              <a:rPr lang="en-US" sz="2500" dirty="0" smtClean="0"/>
              <a:t>Drug DBs obviously are the </a:t>
            </a:r>
            <a:r>
              <a:rPr lang="en-US" sz="2500" dirty="0"/>
              <a:t>most relevant for identifying small molecules with disease treatments, although they could also be used to identify small molecule </a:t>
            </a:r>
            <a:r>
              <a:rPr lang="en-US" sz="2500" b="1" dirty="0"/>
              <a:t>drugs</a:t>
            </a:r>
            <a:r>
              <a:rPr lang="en-US" sz="2500" dirty="0"/>
              <a:t> causing adverse drug reactions</a:t>
            </a:r>
            <a:endParaRPr lang="el-GR" sz="2500" dirty="0"/>
          </a:p>
        </p:txBody>
      </p:sp>
    </p:spTree>
    <p:extLst>
      <p:ext uri="{BB962C8B-B14F-4D97-AF65-F5344CB8AC3E}">
        <p14:creationId xmlns="" xmlns:p14="http://schemas.microsoft.com/office/powerpoint/2010/main" val="13456100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1043608" y="404664"/>
            <a:ext cx="7024744" cy="1143000"/>
          </a:xfrm>
        </p:spPr>
        <p:txBody>
          <a:bodyPr>
            <a:normAutofit/>
          </a:bodyPr>
          <a:lstStyle/>
          <a:p>
            <a:r>
              <a:rPr lang="en-US" sz="2800" dirty="0"/>
              <a:t>2.4 Toxic Substance Databases</a:t>
            </a:r>
          </a:p>
        </p:txBody>
      </p:sp>
      <p:sp>
        <p:nvSpPr>
          <p:cNvPr id="3" name="Θέση περιεχομένου 2"/>
          <p:cNvSpPr>
            <a:spLocks noGrp="1"/>
          </p:cNvSpPr>
          <p:nvPr>
            <p:ph idx="1"/>
          </p:nvPr>
        </p:nvSpPr>
        <p:spPr>
          <a:xfrm>
            <a:off x="827584" y="1556792"/>
            <a:ext cx="7416824" cy="5040560"/>
          </a:xfrm>
        </p:spPr>
        <p:txBody>
          <a:bodyPr>
            <a:noAutofit/>
          </a:bodyPr>
          <a:lstStyle/>
          <a:p>
            <a:pPr lvl="1"/>
            <a:r>
              <a:rPr lang="en-US" sz="1200" dirty="0" smtClean="0"/>
              <a:t>Resources</a:t>
            </a:r>
            <a:r>
              <a:rPr lang="en-US" sz="1050" dirty="0" smtClean="0"/>
              <a:t>:</a:t>
            </a:r>
          </a:p>
          <a:p>
            <a:pPr lvl="2"/>
            <a:r>
              <a:rPr lang="en-US" sz="1200" dirty="0"/>
              <a:t>Animal Toxin Database (ATDB</a:t>
            </a:r>
            <a:r>
              <a:rPr lang="en-US" sz="1200" dirty="0" smtClean="0"/>
              <a:t>);</a:t>
            </a:r>
          </a:p>
          <a:p>
            <a:pPr lvl="4"/>
            <a:r>
              <a:rPr lang="en-US" sz="1000" dirty="0"/>
              <a:t>provides data on the sequence of many peptide/protein </a:t>
            </a:r>
            <a:r>
              <a:rPr lang="en-US" sz="1000" b="1" dirty="0"/>
              <a:t>toxins</a:t>
            </a:r>
            <a:r>
              <a:rPr lang="en-US" sz="1000" dirty="0"/>
              <a:t> from venomous insects and animals </a:t>
            </a:r>
            <a:endParaRPr lang="en-US" sz="1000" dirty="0" smtClean="0"/>
          </a:p>
          <a:p>
            <a:pPr lvl="4"/>
            <a:r>
              <a:rPr lang="en-US" sz="1000" dirty="0" smtClean="0"/>
              <a:t>information </a:t>
            </a:r>
            <a:r>
              <a:rPr lang="en-US" sz="1000" dirty="0"/>
              <a:t>on the channel targets to which these toxins </a:t>
            </a:r>
            <a:r>
              <a:rPr lang="en-US" sz="1000" dirty="0" smtClean="0"/>
              <a:t>bind</a:t>
            </a:r>
          </a:p>
          <a:p>
            <a:pPr lvl="5"/>
            <a:r>
              <a:rPr lang="en-US" sz="1000" dirty="0"/>
              <a:t>Appeals to: animal physiologists</a:t>
            </a:r>
          </a:p>
          <a:p>
            <a:pPr lvl="2"/>
            <a:r>
              <a:rPr lang="en-US" sz="1200" dirty="0" err="1" smtClean="0"/>
              <a:t>SuperToxic</a:t>
            </a:r>
            <a:r>
              <a:rPr lang="en-US" sz="1200" dirty="0" smtClean="0"/>
              <a:t> </a:t>
            </a:r>
            <a:r>
              <a:rPr lang="en-US" sz="1200" dirty="0" smtClean="0">
                <a:hlinkClick r:id="rId2"/>
              </a:rPr>
              <a:t>[15]</a:t>
            </a:r>
            <a:r>
              <a:rPr lang="en-US" sz="1200" dirty="0" smtClean="0"/>
              <a:t> and </a:t>
            </a:r>
            <a:r>
              <a:rPr lang="en-US" sz="1200" dirty="0" err="1" smtClean="0"/>
              <a:t>ACToR</a:t>
            </a:r>
            <a:r>
              <a:rPr lang="en-US" sz="1200" dirty="0" smtClean="0"/>
              <a:t> </a:t>
            </a:r>
            <a:r>
              <a:rPr lang="en-US" sz="1200" dirty="0" smtClean="0">
                <a:hlinkClick r:id="rId2"/>
              </a:rPr>
              <a:t>[16]</a:t>
            </a:r>
            <a:r>
              <a:rPr lang="en-US" sz="1200" dirty="0" smtClean="0"/>
              <a:t>;</a:t>
            </a:r>
          </a:p>
          <a:p>
            <a:pPr lvl="4"/>
            <a:r>
              <a:rPr lang="en-US" sz="1000" dirty="0" smtClean="0"/>
              <a:t>provide </a:t>
            </a:r>
            <a:r>
              <a:rPr lang="en-US" sz="1000" dirty="0" err="1"/>
              <a:t>bioassy</a:t>
            </a:r>
            <a:r>
              <a:rPr lang="en-US" sz="1000" dirty="0"/>
              <a:t> data and chemical structure information for a very large number of industrial or pharmaceutically interesting chemicals (&gt;</a:t>
            </a:r>
            <a:r>
              <a:rPr lang="en-US" sz="1000" dirty="0" smtClean="0"/>
              <a:t>60,000)</a:t>
            </a:r>
          </a:p>
          <a:p>
            <a:pPr lvl="5"/>
            <a:r>
              <a:rPr lang="en-US" sz="1000" dirty="0"/>
              <a:t>Appeals to: environmental or industrial regulators (</a:t>
            </a:r>
            <a:r>
              <a:rPr lang="en-US" sz="1000" dirty="0" err="1"/>
              <a:t>ACToR</a:t>
            </a:r>
            <a:r>
              <a:rPr lang="en-US" sz="1000" dirty="0" smtClean="0"/>
              <a:t>); </a:t>
            </a:r>
            <a:r>
              <a:rPr lang="en-US" sz="1000" dirty="0"/>
              <a:t>medicinal chemists interested in toxicity prediction (</a:t>
            </a:r>
            <a:r>
              <a:rPr lang="en-US" sz="1000" dirty="0" err="1"/>
              <a:t>SuperToxic</a:t>
            </a:r>
            <a:r>
              <a:rPr lang="en-US" sz="1000" dirty="0"/>
              <a:t>)</a:t>
            </a:r>
            <a:endParaRPr lang="en-US" sz="1000" dirty="0" smtClean="0"/>
          </a:p>
          <a:p>
            <a:pPr lvl="2"/>
            <a:r>
              <a:rPr lang="en-US" sz="1200" dirty="0" smtClean="0"/>
              <a:t>Comparative </a:t>
            </a:r>
            <a:r>
              <a:rPr lang="en-US" sz="1200" dirty="0" err="1"/>
              <a:t>Toxicogenomics</a:t>
            </a:r>
            <a:r>
              <a:rPr lang="en-US" sz="1200" dirty="0"/>
              <a:t> Database </a:t>
            </a:r>
            <a:r>
              <a:rPr lang="en-US" sz="1200" dirty="0" smtClean="0">
                <a:hlinkClick r:id="rId2"/>
              </a:rPr>
              <a:t>[17]</a:t>
            </a:r>
            <a:endParaRPr lang="en-US" sz="1200" dirty="0" smtClean="0"/>
          </a:p>
          <a:p>
            <a:pPr lvl="4"/>
            <a:r>
              <a:rPr lang="en-US" sz="1000" dirty="0"/>
              <a:t>provides literature-derived information on chemical-gene interactions. This includes microarray information on genes that are up/down-regulated upon contact or exposure to these </a:t>
            </a:r>
            <a:r>
              <a:rPr lang="en-US" sz="1000" dirty="0" smtClean="0"/>
              <a:t>chemicals</a:t>
            </a:r>
          </a:p>
          <a:p>
            <a:pPr lvl="5"/>
            <a:r>
              <a:rPr lang="en-US" sz="1000" dirty="0" smtClean="0"/>
              <a:t>Appeals to: </a:t>
            </a:r>
            <a:r>
              <a:rPr lang="en-US" sz="1000" dirty="0" err="1" smtClean="0"/>
              <a:t>toxicogenomics</a:t>
            </a:r>
            <a:r>
              <a:rPr lang="en-US" sz="1000" dirty="0" smtClean="0"/>
              <a:t> </a:t>
            </a:r>
            <a:r>
              <a:rPr lang="en-US" sz="1000" dirty="0"/>
              <a:t>or toxicology specialists</a:t>
            </a:r>
          </a:p>
          <a:p>
            <a:pPr lvl="2"/>
            <a:r>
              <a:rPr lang="en-US" sz="1300" b="1" dirty="0" smtClean="0"/>
              <a:t>T3DB</a:t>
            </a:r>
            <a:r>
              <a:rPr lang="en-US" sz="1300" dirty="0" smtClean="0"/>
              <a:t> </a:t>
            </a:r>
            <a:r>
              <a:rPr lang="en-US" sz="1300" dirty="0" smtClean="0">
                <a:hlinkClick r:id="rId2"/>
              </a:rPr>
              <a:t>[18]</a:t>
            </a:r>
            <a:endParaRPr lang="en-US" sz="1300" dirty="0" smtClean="0"/>
          </a:p>
          <a:p>
            <a:pPr lvl="4"/>
            <a:r>
              <a:rPr lang="en-US" sz="1100" dirty="0"/>
              <a:t>provides very extensive structural, physiological, mechanistic, medical and biochemical information on about 3100 commonly encountered (i.e. household or environmental) </a:t>
            </a:r>
            <a:r>
              <a:rPr lang="en-US" sz="1100" b="1" dirty="0"/>
              <a:t>toxins</a:t>
            </a:r>
            <a:r>
              <a:rPr lang="en-US" sz="1100" dirty="0"/>
              <a:t> and poisons</a:t>
            </a:r>
            <a:r>
              <a:rPr lang="en-US" sz="1100" dirty="0" smtClean="0"/>
              <a:t>.</a:t>
            </a:r>
          </a:p>
          <a:p>
            <a:pPr lvl="5"/>
            <a:r>
              <a:rPr lang="en-US" sz="1050" dirty="0"/>
              <a:t>Appeals to: </a:t>
            </a:r>
            <a:r>
              <a:rPr lang="en-US" sz="1050" dirty="0" err="1"/>
              <a:t>toxicogenomics</a:t>
            </a:r>
            <a:r>
              <a:rPr lang="en-US" sz="1050" dirty="0"/>
              <a:t> or toxicology </a:t>
            </a:r>
            <a:r>
              <a:rPr lang="en-US" sz="1050" dirty="0" smtClean="0"/>
              <a:t>specialists</a:t>
            </a:r>
            <a:endParaRPr lang="en-US" sz="1050" dirty="0"/>
          </a:p>
          <a:p>
            <a:endParaRPr lang="en-US" sz="1200" dirty="0" smtClean="0"/>
          </a:p>
          <a:p>
            <a:r>
              <a:rPr lang="en-US" sz="1400" dirty="0" smtClean="0"/>
              <a:t>Most  expected </a:t>
            </a:r>
            <a:r>
              <a:rPr lang="en-US" sz="1400" dirty="0"/>
              <a:t>to be </a:t>
            </a:r>
            <a:r>
              <a:rPr lang="en-US" sz="1400" dirty="0" smtClean="0"/>
              <a:t>useful </a:t>
            </a:r>
            <a:r>
              <a:rPr lang="en-US" sz="1400" dirty="0"/>
              <a:t>for identifying the compounds causing diseases or causing symptoms associated with certain poisoning or environmental exposure incidents. This could include acute poisonings or more long-term, environmentally influenced conditions such as cancer, allergies or birth defects</a:t>
            </a:r>
            <a:r>
              <a:rPr lang="en-US" sz="1400" dirty="0" smtClean="0"/>
              <a:t>.</a:t>
            </a:r>
          </a:p>
        </p:txBody>
      </p:sp>
    </p:spTree>
    <p:extLst>
      <p:ext uri="{BB962C8B-B14F-4D97-AF65-F5344CB8AC3E}">
        <p14:creationId xmlns="" xmlns:p14="http://schemas.microsoft.com/office/powerpoint/2010/main" val="25820245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862256" y="651168"/>
            <a:ext cx="7488832" cy="1080120"/>
          </a:xfrm>
        </p:spPr>
        <p:txBody>
          <a:bodyPr>
            <a:noAutofit/>
          </a:bodyPr>
          <a:lstStyle/>
          <a:p>
            <a:r>
              <a:rPr lang="en-US" sz="3600" dirty="0"/>
              <a:t>3. SMPDB – A Pathway Database for Drugs and </a:t>
            </a:r>
            <a:r>
              <a:rPr lang="en-US" sz="3600" dirty="0" smtClean="0"/>
              <a:t>Disease</a:t>
            </a:r>
            <a:endParaRPr lang="el-GR" sz="3600" dirty="0"/>
          </a:p>
        </p:txBody>
      </p:sp>
      <p:sp>
        <p:nvSpPr>
          <p:cNvPr id="3" name="Θέση περιεχομένου 2"/>
          <p:cNvSpPr>
            <a:spLocks noGrp="1"/>
          </p:cNvSpPr>
          <p:nvPr>
            <p:ph idx="1"/>
          </p:nvPr>
        </p:nvSpPr>
        <p:spPr>
          <a:xfrm>
            <a:off x="971600" y="2204864"/>
            <a:ext cx="7272808" cy="4104456"/>
          </a:xfrm>
        </p:spPr>
        <p:txBody>
          <a:bodyPr>
            <a:normAutofit fontScale="92500"/>
          </a:bodyPr>
          <a:lstStyle/>
          <a:p>
            <a:r>
              <a:rPr lang="en-US" dirty="0"/>
              <a:t>An organism-specific pathway database that </a:t>
            </a:r>
            <a:r>
              <a:rPr lang="en-US" dirty="0" err="1"/>
              <a:t>emphasises</a:t>
            </a:r>
            <a:r>
              <a:rPr lang="en-US" dirty="0"/>
              <a:t> on clinical </a:t>
            </a:r>
            <a:r>
              <a:rPr lang="en-US" dirty="0" err="1"/>
              <a:t>biocemistry</a:t>
            </a:r>
            <a:r>
              <a:rPr lang="en-US" dirty="0"/>
              <a:t> and clinical pharmacology.</a:t>
            </a:r>
          </a:p>
          <a:p>
            <a:r>
              <a:rPr lang="en-US" dirty="0"/>
              <a:t>Expedites the observation and exploration of metabolism and metabolites of several species.</a:t>
            </a:r>
          </a:p>
          <a:p>
            <a:r>
              <a:rPr lang="en-US" dirty="0"/>
              <a:t>User-friendly, highly detailed and very specific pathway diagrams.</a:t>
            </a:r>
          </a:p>
          <a:p>
            <a:r>
              <a:rPr lang="en-US" dirty="0"/>
              <a:t>Outlines gene, protein and metabolite expression data onto the diagrams</a:t>
            </a:r>
          </a:p>
          <a:p>
            <a:r>
              <a:rPr lang="en-US" dirty="0"/>
              <a:t>Includes any pathway associated with drug action or disease</a:t>
            </a:r>
            <a:endParaRPr lang="el-GR" dirty="0"/>
          </a:p>
        </p:txBody>
      </p:sp>
    </p:spTree>
    <p:extLst>
      <p:ext uri="{BB962C8B-B14F-4D97-AF65-F5344CB8AC3E}">
        <p14:creationId xmlns="" xmlns:p14="http://schemas.microsoft.com/office/powerpoint/2010/main" val="456457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442000"/>
            <a:ext cx="7299528" cy="1203920"/>
          </a:xfrm>
        </p:spPr>
        <p:txBody>
          <a:bodyPr>
            <a:normAutofit/>
          </a:bodyPr>
          <a:lstStyle/>
          <a:p>
            <a:r>
              <a:rPr lang="en-US" sz="2800" dirty="0" smtClean="0"/>
              <a:t>3.1 SMPDB –Database General Features</a:t>
            </a:r>
            <a:endParaRPr lang="en-US" sz="2800" dirty="0"/>
          </a:p>
        </p:txBody>
      </p:sp>
      <p:sp>
        <p:nvSpPr>
          <p:cNvPr id="3" name="Content Placeholder 2"/>
          <p:cNvSpPr>
            <a:spLocks noGrp="1"/>
          </p:cNvSpPr>
          <p:nvPr>
            <p:ph idx="1"/>
          </p:nvPr>
        </p:nvSpPr>
        <p:spPr>
          <a:xfrm>
            <a:off x="899592" y="2204864"/>
            <a:ext cx="7344816" cy="4320480"/>
          </a:xfrm>
        </p:spPr>
        <p:txBody>
          <a:bodyPr>
            <a:normAutofit fontScale="85000" lnSpcReduction="10000"/>
          </a:bodyPr>
          <a:lstStyle/>
          <a:p>
            <a:r>
              <a:rPr lang="en-US" dirty="0" smtClean="0"/>
              <a:t>Includes more than 450 hand-drawn, human-specific pathways:</a:t>
            </a:r>
          </a:p>
          <a:p>
            <a:pPr lvl="2"/>
            <a:r>
              <a:rPr lang="en-US" dirty="0" smtClean="0"/>
              <a:t>Metabolic pathways</a:t>
            </a:r>
          </a:p>
          <a:p>
            <a:pPr lvl="2"/>
            <a:r>
              <a:rPr lang="en-US" dirty="0" smtClean="0"/>
              <a:t>Small molecule disease pathways</a:t>
            </a:r>
          </a:p>
          <a:p>
            <a:pPr lvl="2"/>
            <a:r>
              <a:rPr lang="en-US" dirty="0" smtClean="0"/>
              <a:t>Small molecule drug pathways</a:t>
            </a:r>
          </a:p>
          <a:p>
            <a:pPr lvl="2"/>
            <a:r>
              <a:rPr lang="en-US" dirty="0" smtClean="0"/>
              <a:t>Small signaling pathways</a:t>
            </a:r>
          </a:p>
          <a:p>
            <a:r>
              <a:rPr lang="en-US" dirty="0" smtClean="0"/>
              <a:t>All pathways comprise:</a:t>
            </a:r>
          </a:p>
          <a:p>
            <a:pPr lvl="2"/>
            <a:r>
              <a:rPr lang="en-US" dirty="0" smtClean="0"/>
              <a:t>Chemical structure of chemicals</a:t>
            </a:r>
          </a:p>
          <a:p>
            <a:pPr lvl="2"/>
            <a:r>
              <a:rPr lang="en-US" dirty="0" smtClean="0"/>
              <a:t>Cellular locations of metabolites</a:t>
            </a:r>
          </a:p>
          <a:p>
            <a:pPr lvl="2"/>
            <a:r>
              <a:rPr lang="en-US" dirty="0" smtClean="0"/>
              <a:t>Involving enzymes</a:t>
            </a:r>
          </a:p>
          <a:p>
            <a:pPr lvl="2"/>
            <a:r>
              <a:rPr lang="en-US" dirty="0" smtClean="0"/>
              <a:t>Quaternary structures and cofactors</a:t>
            </a:r>
          </a:p>
          <a:p>
            <a:pPr lvl="2"/>
            <a:r>
              <a:rPr lang="en-US" dirty="0" smtClean="0"/>
              <a:t>Organs that the processes may occur</a:t>
            </a:r>
          </a:p>
          <a:p>
            <a:r>
              <a:rPr lang="en-US" dirty="0" smtClean="0"/>
              <a:t>Contains more than 100 unique metabolic disease pathways and more than 200 unique drug pathways</a:t>
            </a:r>
          </a:p>
        </p:txBody>
      </p:sp>
    </p:spTree>
    <p:extLst>
      <p:ext uri="{BB962C8B-B14F-4D97-AF65-F5344CB8AC3E}">
        <p14:creationId xmlns="" xmlns:p14="http://schemas.microsoft.com/office/powerpoint/2010/main" val="32418129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3970" y="494264"/>
            <a:ext cx="7024744" cy="1143000"/>
          </a:xfrm>
        </p:spPr>
        <p:txBody>
          <a:bodyPr>
            <a:normAutofit/>
          </a:bodyPr>
          <a:lstStyle/>
          <a:p>
            <a:r>
              <a:rPr lang="en-US" sz="2800" dirty="0" smtClean="0"/>
              <a:t>3.2 SMPDB –Browsing Features</a:t>
            </a:r>
            <a:endParaRPr lang="en-US" sz="2800" dirty="0"/>
          </a:p>
        </p:txBody>
      </p:sp>
      <p:sp>
        <p:nvSpPr>
          <p:cNvPr id="3" name="Content Placeholder 2"/>
          <p:cNvSpPr>
            <a:spLocks noGrp="1"/>
          </p:cNvSpPr>
          <p:nvPr>
            <p:ph idx="1"/>
          </p:nvPr>
        </p:nvSpPr>
        <p:spPr>
          <a:xfrm>
            <a:off x="899592" y="2204864"/>
            <a:ext cx="7272808" cy="4176464"/>
          </a:xfrm>
        </p:spPr>
        <p:txBody>
          <a:bodyPr/>
          <a:lstStyle/>
          <a:p>
            <a:r>
              <a:rPr lang="en-US" dirty="0" smtClean="0"/>
              <a:t>Simplified database browsing</a:t>
            </a:r>
          </a:p>
          <a:p>
            <a:r>
              <a:rPr lang="en-US" dirty="0" smtClean="0"/>
              <a:t>Protein/Metabolite lists of each pathway</a:t>
            </a:r>
          </a:p>
          <a:p>
            <a:r>
              <a:rPr lang="en-US" dirty="0" smtClean="0"/>
              <a:t>Chemical structure querying</a:t>
            </a:r>
          </a:p>
          <a:p>
            <a:r>
              <a:rPr lang="en-US" dirty="0" smtClean="0"/>
              <a:t>Sequence querying</a:t>
            </a:r>
          </a:p>
          <a:p>
            <a:r>
              <a:rPr lang="en-US" dirty="0" smtClean="0"/>
              <a:t>Multiple entity highlighting and mapping</a:t>
            </a:r>
          </a:p>
        </p:txBody>
      </p:sp>
    </p:spTree>
    <p:extLst>
      <p:ext uri="{BB962C8B-B14F-4D97-AF65-F5344CB8AC3E}">
        <p14:creationId xmlns="" xmlns:p14="http://schemas.microsoft.com/office/powerpoint/2010/main" val="18842249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76672"/>
            <a:ext cx="7024744" cy="1143000"/>
          </a:xfrm>
        </p:spPr>
        <p:txBody>
          <a:bodyPr>
            <a:normAutofit/>
          </a:bodyPr>
          <a:lstStyle/>
          <a:p>
            <a:r>
              <a:rPr lang="en-US" sz="2800" dirty="0" smtClean="0"/>
              <a:t>3.3 SMPDB –Database Interface</a:t>
            </a:r>
            <a:endParaRPr lang="en-US" sz="2800" dirty="0"/>
          </a:p>
        </p:txBody>
      </p:sp>
      <p:sp>
        <p:nvSpPr>
          <p:cNvPr id="3" name="Content Placeholder 2"/>
          <p:cNvSpPr>
            <a:spLocks noGrp="1"/>
          </p:cNvSpPr>
          <p:nvPr>
            <p:ph idx="1"/>
          </p:nvPr>
        </p:nvSpPr>
        <p:spPr>
          <a:xfrm>
            <a:off x="853440" y="2164080"/>
            <a:ext cx="7318960" cy="4361264"/>
          </a:xfrm>
        </p:spPr>
        <p:txBody>
          <a:bodyPr>
            <a:normAutofit fontScale="92500" lnSpcReduction="10000"/>
          </a:bodyPr>
          <a:lstStyle/>
          <a:p>
            <a:r>
              <a:rPr lang="en-US" dirty="0" smtClean="0"/>
              <a:t>Interface modeled after the interface used for </a:t>
            </a:r>
            <a:r>
              <a:rPr lang="en-US" dirty="0" err="1" smtClean="0"/>
              <a:t>DrugBank</a:t>
            </a:r>
            <a:r>
              <a:rPr lang="en-US" dirty="0" smtClean="0"/>
              <a:t> and the HMDB.</a:t>
            </a:r>
          </a:p>
          <a:p>
            <a:r>
              <a:rPr lang="en-US" dirty="0" smtClean="0"/>
              <a:t>Navigation Panel includes:</a:t>
            </a:r>
          </a:p>
          <a:p>
            <a:pPr lvl="1"/>
            <a:r>
              <a:rPr lang="en-US" dirty="0" smtClean="0"/>
              <a:t>Browse</a:t>
            </a:r>
          </a:p>
          <a:p>
            <a:pPr lvl="2"/>
            <a:r>
              <a:rPr lang="en-US" dirty="0" smtClean="0"/>
              <a:t>SMP-Browse</a:t>
            </a:r>
          </a:p>
          <a:p>
            <a:pPr lvl="2"/>
            <a:r>
              <a:rPr lang="en-US" dirty="0" smtClean="0"/>
              <a:t>SMP-TOC</a:t>
            </a:r>
          </a:p>
          <a:p>
            <a:pPr lvl="1"/>
            <a:r>
              <a:rPr lang="en-US" dirty="0" smtClean="0"/>
              <a:t>Search</a:t>
            </a:r>
          </a:p>
          <a:p>
            <a:pPr lvl="2"/>
            <a:r>
              <a:rPr lang="en-US" dirty="0" smtClean="0"/>
              <a:t>SMP-Map</a:t>
            </a:r>
          </a:p>
          <a:p>
            <a:pPr lvl="2"/>
            <a:r>
              <a:rPr lang="en-US" dirty="0" err="1" smtClean="0"/>
              <a:t>ChemQuery</a:t>
            </a:r>
            <a:endParaRPr lang="en-US" dirty="0" smtClean="0"/>
          </a:p>
          <a:p>
            <a:pPr lvl="2"/>
            <a:r>
              <a:rPr lang="en-US" dirty="0" err="1" smtClean="0"/>
              <a:t>TextQuery</a:t>
            </a:r>
            <a:endParaRPr lang="en-US" dirty="0" smtClean="0"/>
          </a:p>
          <a:p>
            <a:pPr lvl="2"/>
            <a:r>
              <a:rPr lang="en-US" dirty="0" smtClean="0"/>
              <a:t>Sequence Search</a:t>
            </a:r>
          </a:p>
          <a:p>
            <a:pPr lvl="1"/>
            <a:r>
              <a:rPr lang="en-US" dirty="0" smtClean="0"/>
              <a:t>Download</a:t>
            </a:r>
          </a:p>
          <a:p>
            <a:r>
              <a:rPr lang="en-US" dirty="0" smtClean="0"/>
              <a:t>Simple text browsing</a:t>
            </a:r>
          </a:p>
          <a:p>
            <a:endParaRPr lang="en-US" dirty="0"/>
          </a:p>
        </p:txBody>
      </p:sp>
    </p:spTree>
    <p:extLst>
      <p:ext uri="{BB962C8B-B14F-4D97-AF65-F5344CB8AC3E}">
        <p14:creationId xmlns="" xmlns:p14="http://schemas.microsoft.com/office/powerpoint/2010/main" val="42309028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MPDB - SMP - Browse.png"/>
          <p:cNvPicPr>
            <a:picLocks noGrp="1" noChangeAspect="1"/>
          </p:cNvPicPr>
          <p:nvPr>
            <p:ph idx="1"/>
          </p:nvPr>
        </p:nvPicPr>
        <p:blipFill>
          <a:blip r:embed="rId2" cstate="print"/>
          <a:stretch>
            <a:fillRect/>
          </a:stretch>
        </p:blipFill>
        <p:spPr>
          <a:xfrm>
            <a:off x="1259632" y="836712"/>
            <a:ext cx="6408712" cy="5300262"/>
          </a:xfrm>
        </p:spPr>
      </p:pic>
    </p:spTree>
    <p:extLst>
      <p:ext uri="{BB962C8B-B14F-4D97-AF65-F5344CB8AC3E}">
        <p14:creationId xmlns="" xmlns:p14="http://schemas.microsoft.com/office/powerpoint/2010/main" val="3662641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7704856" cy="1152128"/>
          </a:xfrm>
        </p:spPr>
        <p:txBody>
          <a:bodyPr>
            <a:normAutofit/>
          </a:bodyPr>
          <a:lstStyle/>
          <a:p>
            <a:r>
              <a:rPr lang="en-US" sz="2400" dirty="0" smtClean="0"/>
              <a:t>3.3.1 SMPDB –SMP-Browse and SMP-Toc Browse Options</a:t>
            </a:r>
            <a:endParaRPr lang="en-US" sz="2400" dirty="0"/>
          </a:p>
        </p:txBody>
      </p:sp>
      <p:sp>
        <p:nvSpPr>
          <p:cNvPr id="3" name="Content Placeholder 2"/>
          <p:cNvSpPr>
            <a:spLocks noGrp="1"/>
          </p:cNvSpPr>
          <p:nvPr>
            <p:ph idx="1"/>
          </p:nvPr>
        </p:nvSpPr>
        <p:spPr>
          <a:xfrm>
            <a:off x="838200" y="2087880"/>
            <a:ext cx="7334200" cy="4437464"/>
          </a:xfrm>
        </p:spPr>
        <p:txBody>
          <a:bodyPr>
            <a:normAutofit fontScale="92500" lnSpcReduction="20000"/>
          </a:bodyPr>
          <a:lstStyle/>
          <a:p>
            <a:r>
              <a:rPr lang="en-US" dirty="0" smtClean="0"/>
              <a:t>SMP-Browse:</a:t>
            </a:r>
          </a:p>
          <a:p>
            <a:pPr lvl="1"/>
            <a:r>
              <a:rPr lang="en-US" dirty="0" smtClean="0"/>
              <a:t>The default database pathways browser</a:t>
            </a:r>
          </a:p>
          <a:p>
            <a:pPr lvl="1"/>
            <a:r>
              <a:rPr lang="en-US" dirty="0" smtClean="0"/>
              <a:t>A tabular synopsis of SMPDB's content</a:t>
            </a:r>
          </a:p>
          <a:p>
            <a:pPr lvl="2"/>
            <a:r>
              <a:rPr lang="en-US" dirty="0" smtClean="0"/>
              <a:t>Pathway diagram images and pathway IDs</a:t>
            </a:r>
          </a:p>
          <a:p>
            <a:pPr lvl="2"/>
            <a:r>
              <a:rPr lang="en-US" dirty="0" smtClean="0"/>
              <a:t>Pathway description</a:t>
            </a:r>
          </a:p>
          <a:p>
            <a:pPr lvl="2"/>
            <a:r>
              <a:rPr lang="en-US" dirty="0" smtClean="0"/>
              <a:t>Corresponding chemical components and enzyme/protein components</a:t>
            </a:r>
          </a:p>
          <a:p>
            <a:pPr lvl="1"/>
            <a:r>
              <a:rPr lang="en-US" dirty="0" smtClean="0"/>
              <a:t>Contents sorting ability</a:t>
            </a:r>
          </a:p>
          <a:p>
            <a:pPr lvl="1"/>
            <a:r>
              <a:rPr lang="en-US" dirty="0" smtClean="0"/>
              <a:t>Links to HMDB, </a:t>
            </a:r>
            <a:r>
              <a:rPr lang="en-US" dirty="0" err="1" smtClean="0"/>
              <a:t>DrugBank</a:t>
            </a:r>
            <a:r>
              <a:rPr lang="en-US" dirty="0" smtClean="0"/>
              <a:t>, </a:t>
            </a:r>
            <a:r>
              <a:rPr lang="en-US" dirty="0" err="1" smtClean="0"/>
              <a:t>UniProt</a:t>
            </a:r>
            <a:endParaRPr lang="en-US" dirty="0" smtClean="0"/>
          </a:p>
          <a:p>
            <a:pPr lvl="1"/>
            <a:endParaRPr lang="en-US" dirty="0" smtClean="0"/>
          </a:p>
          <a:p>
            <a:r>
              <a:rPr lang="en-US" dirty="0" smtClean="0"/>
              <a:t>Toc-Browse</a:t>
            </a:r>
          </a:p>
          <a:p>
            <a:pPr lvl="1"/>
            <a:r>
              <a:rPr lang="en-US" dirty="0" smtClean="0"/>
              <a:t>All pathways listed by name and category</a:t>
            </a:r>
          </a:p>
          <a:p>
            <a:pPr lvl="1"/>
            <a:r>
              <a:rPr lang="en-US" dirty="0" smtClean="0"/>
              <a:t>Pathway links</a:t>
            </a:r>
          </a:p>
          <a:p>
            <a:pPr lvl="1"/>
            <a:r>
              <a:rPr lang="en-US" dirty="0" smtClean="0"/>
              <a:t>Pathway IDs</a:t>
            </a:r>
            <a:endParaRPr lang="en-US" dirty="0"/>
          </a:p>
        </p:txBody>
      </p:sp>
    </p:spTree>
    <p:extLst>
      <p:ext uri="{BB962C8B-B14F-4D97-AF65-F5344CB8AC3E}">
        <p14:creationId xmlns="" xmlns:p14="http://schemas.microsoft.com/office/powerpoint/2010/main" val="15053260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487720"/>
            <a:ext cx="7024744" cy="1143000"/>
          </a:xfrm>
        </p:spPr>
        <p:txBody>
          <a:bodyPr>
            <a:normAutofit/>
          </a:bodyPr>
          <a:lstStyle/>
          <a:p>
            <a:r>
              <a:rPr lang="en-US" sz="2400" dirty="0" smtClean="0"/>
              <a:t>3.3.2 SMPDB –Image or Pathway Link Result</a:t>
            </a:r>
            <a:endParaRPr lang="en-US" sz="2400" dirty="0"/>
          </a:p>
        </p:txBody>
      </p:sp>
      <p:sp>
        <p:nvSpPr>
          <p:cNvPr id="3" name="Content Placeholder 2"/>
          <p:cNvSpPr>
            <a:spLocks noGrp="1"/>
          </p:cNvSpPr>
          <p:nvPr>
            <p:ph idx="1"/>
          </p:nvPr>
        </p:nvSpPr>
        <p:spPr>
          <a:xfrm>
            <a:off x="827584" y="2060848"/>
            <a:ext cx="7416824" cy="4464496"/>
          </a:xfrm>
        </p:spPr>
        <p:txBody>
          <a:bodyPr>
            <a:normAutofit fontScale="77500" lnSpcReduction="20000"/>
          </a:bodyPr>
          <a:lstStyle/>
          <a:p>
            <a:r>
              <a:rPr lang="en-US" dirty="0" err="1" smtClean="0"/>
              <a:t>Zoomable</a:t>
            </a:r>
            <a:r>
              <a:rPr lang="en-US" dirty="0" smtClean="0"/>
              <a:t> image of the corresponding pathway</a:t>
            </a:r>
          </a:p>
          <a:p>
            <a:r>
              <a:rPr lang="en-US" dirty="0" smtClean="0"/>
              <a:t>Pathway Legend link to:</a:t>
            </a:r>
          </a:p>
          <a:p>
            <a:pPr lvl="1"/>
            <a:r>
              <a:rPr lang="en-US" dirty="0" smtClean="0"/>
              <a:t>General pathway components(metabolites, drugs, DNA,…)</a:t>
            </a:r>
          </a:p>
          <a:p>
            <a:pPr lvl="1"/>
            <a:r>
              <a:rPr lang="en-US" dirty="0" smtClean="0"/>
              <a:t>Connectors (inhibition, activation, transcription)</a:t>
            </a:r>
          </a:p>
          <a:p>
            <a:pPr lvl="1"/>
            <a:r>
              <a:rPr lang="en-US" dirty="0" smtClean="0"/>
              <a:t>Protein Components(enzymes, receptors, transporters..)</a:t>
            </a:r>
          </a:p>
          <a:p>
            <a:pPr lvl="1"/>
            <a:r>
              <a:rPr lang="en-US" dirty="0" smtClean="0"/>
              <a:t>Cell and Organelle Components(organelles, membranes, cells)</a:t>
            </a:r>
          </a:p>
          <a:p>
            <a:pPr lvl="1"/>
            <a:r>
              <a:rPr lang="en-US" dirty="0" smtClean="0"/>
              <a:t>Organ Components(heart, brain, liver, muscle..)</a:t>
            </a:r>
          </a:p>
          <a:p>
            <a:r>
              <a:rPr lang="en-US" dirty="0" smtClean="0"/>
              <a:t>Pathway synopsis</a:t>
            </a:r>
          </a:p>
          <a:p>
            <a:r>
              <a:rPr lang="en-US" dirty="0" smtClean="0"/>
              <a:t>References</a:t>
            </a:r>
          </a:p>
          <a:p>
            <a:r>
              <a:rPr lang="en-US" dirty="0" smtClean="0"/>
              <a:t>List of metabolites/drugs and Proteins/enzymes found in the pathway (SMP-Highlight) </a:t>
            </a:r>
          </a:p>
          <a:p>
            <a:r>
              <a:rPr lang="en-US" dirty="0" smtClean="0"/>
              <a:t>Illustration of increased or decreased concentrations of the above (SMP-</a:t>
            </a:r>
            <a:r>
              <a:rPr lang="en-US" dirty="0" err="1" smtClean="0"/>
              <a:t>Analyser</a:t>
            </a:r>
            <a:r>
              <a:rPr lang="en-US" dirty="0" smtClean="0"/>
              <a:t>)</a:t>
            </a:r>
          </a:p>
          <a:p>
            <a:pPr marL="342900" lvl="1"/>
            <a:r>
              <a:rPr lang="en-US" dirty="0" smtClean="0"/>
              <a:t>Links to HMDB, </a:t>
            </a:r>
            <a:r>
              <a:rPr lang="en-US" dirty="0" err="1" smtClean="0"/>
              <a:t>DrugBank</a:t>
            </a:r>
            <a:r>
              <a:rPr lang="en-US" dirty="0" smtClean="0"/>
              <a:t>, </a:t>
            </a:r>
            <a:r>
              <a:rPr lang="en-US" dirty="0" err="1" smtClean="0"/>
              <a:t>UniProt</a:t>
            </a:r>
            <a:endParaRPr lang="en-US" dirty="0" smtClean="0"/>
          </a:p>
          <a:p>
            <a:endParaRPr lang="en-US" dirty="0"/>
          </a:p>
        </p:txBody>
      </p:sp>
    </p:spTree>
    <p:extLst>
      <p:ext uri="{BB962C8B-B14F-4D97-AF65-F5344CB8AC3E}">
        <p14:creationId xmlns="" xmlns:p14="http://schemas.microsoft.com/office/powerpoint/2010/main" val="24112603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Proteins - Metabolites.png"/>
          <p:cNvPicPr>
            <a:picLocks noGrp="1" noChangeAspect="1"/>
          </p:cNvPicPr>
          <p:nvPr>
            <p:ph idx="1"/>
          </p:nvPr>
        </p:nvPicPr>
        <p:blipFill>
          <a:blip r:embed="rId2" cstate="print"/>
          <a:stretch>
            <a:fillRect/>
          </a:stretch>
        </p:blipFill>
        <p:spPr>
          <a:xfrm>
            <a:off x="611560" y="1772816"/>
            <a:ext cx="7902324" cy="3910126"/>
          </a:xfrm>
        </p:spPr>
      </p:pic>
    </p:spTree>
    <p:extLst>
      <p:ext uri="{BB962C8B-B14F-4D97-AF65-F5344CB8AC3E}">
        <p14:creationId xmlns="" xmlns:p14="http://schemas.microsoft.com/office/powerpoint/2010/main" val="39236093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1043608" y="548680"/>
            <a:ext cx="7024744" cy="1143000"/>
          </a:xfrm>
        </p:spPr>
        <p:txBody>
          <a:bodyPr/>
          <a:lstStyle/>
          <a:p>
            <a:r>
              <a:rPr lang="en-US" dirty="0" smtClean="0"/>
              <a:t>1.Introduction</a:t>
            </a:r>
            <a:endParaRPr lang="el-GR" dirty="0"/>
          </a:p>
        </p:txBody>
      </p:sp>
      <p:sp>
        <p:nvSpPr>
          <p:cNvPr id="3" name="Θέση περιεχομένου 2"/>
          <p:cNvSpPr>
            <a:spLocks noGrp="1"/>
          </p:cNvSpPr>
          <p:nvPr>
            <p:ph idx="1"/>
          </p:nvPr>
        </p:nvSpPr>
        <p:spPr>
          <a:xfrm>
            <a:off x="899592" y="2204864"/>
            <a:ext cx="6777317" cy="3508977"/>
          </a:xfrm>
        </p:spPr>
        <p:txBody>
          <a:bodyPr>
            <a:normAutofit fontScale="62500" lnSpcReduction="20000"/>
          </a:bodyPr>
          <a:lstStyle/>
          <a:p>
            <a:pPr indent="-342900" algn="just"/>
            <a:r>
              <a:rPr lang="en-US" dirty="0"/>
              <a:t>small </a:t>
            </a:r>
            <a:r>
              <a:rPr lang="en-US" dirty="0" smtClean="0"/>
              <a:t>molecules (amino </a:t>
            </a:r>
            <a:r>
              <a:rPr lang="en-US" dirty="0"/>
              <a:t>acids, </a:t>
            </a:r>
            <a:r>
              <a:rPr lang="en-US" dirty="0" smtClean="0"/>
              <a:t>lipids, sugars) </a:t>
            </a:r>
          </a:p>
          <a:p>
            <a:pPr lvl="2" indent="-342900" algn="just"/>
            <a:r>
              <a:rPr lang="en-US" dirty="0"/>
              <a:t>V</a:t>
            </a:r>
            <a:r>
              <a:rPr lang="en-US" dirty="0" smtClean="0"/>
              <a:t>ery important role in disease </a:t>
            </a:r>
            <a:r>
              <a:rPr lang="en-US" dirty="0"/>
              <a:t>etiology </a:t>
            </a:r>
            <a:r>
              <a:rPr lang="en-US" dirty="0" smtClean="0"/>
              <a:t>and treatment</a:t>
            </a:r>
          </a:p>
          <a:p>
            <a:pPr lvl="2" indent="-342900" algn="just"/>
            <a:r>
              <a:rPr lang="en-US" dirty="0" smtClean="0"/>
              <a:t>detect, identify, and characterize small molecules along with their large molecule targets</a:t>
            </a:r>
          </a:p>
          <a:p>
            <a:pPr lvl="2" indent="-342900" algn="just"/>
            <a:endParaRPr lang="en-US" dirty="0" smtClean="0"/>
          </a:p>
          <a:p>
            <a:pPr algn="just"/>
            <a:r>
              <a:rPr lang="en-US" dirty="0" smtClean="0"/>
              <a:t>toxicology, pharmacology and biochemistry transformed into totally new fields called </a:t>
            </a:r>
            <a:r>
              <a:rPr lang="en-US" dirty="0" err="1" smtClean="0"/>
              <a:t>toxicogenomics</a:t>
            </a:r>
            <a:r>
              <a:rPr lang="en-US" dirty="0" smtClean="0"/>
              <a:t>, </a:t>
            </a:r>
            <a:r>
              <a:rPr lang="en-US" dirty="0" err="1" smtClean="0"/>
              <a:t>pharmacogenomics</a:t>
            </a:r>
            <a:r>
              <a:rPr lang="en-US" dirty="0" smtClean="0"/>
              <a:t> and </a:t>
            </a:r>
            <a:r>
              <a:rPr lang="en-US" dirty="0" err="1" smtClean="0"/>
              <a:t>metabolomics</a:t>
            </a:r>
            <a:r>
              <a:rPr lang="en-US" dirty="0" smtClean="0"/>
              <a:t>.</a:t>
            </a:r>
          </a:p>
          <a:p>
            <a:pPr algn="just"/>
            <a:endParaRPr lang="en-US" dirty="0" smtClean="0"/>
          </a:p>
          <a:p>
            <a:pPr algn="just"/>
            <a:r>
              <a:rPr lang="en-US" dirty="0" smtClean="0"/>
              <a:t>changed not only the fundamentals of these disciplines, but also the fundamentals of their data</a:t>
            </a:r>
          </a:p>
          <a:p>
            <a:pPr indent="-342900" algn="just"/>
            <a:endParaRPr lang="en-US" dirty="0" smtClean="0"/>
          </a:p>
          <a:p>
            <a:pPr indent="-342900" algn="just"/>
            <a:r>
              <a:rPr lang="en-US" dirty="0" smtClean="0"/>
              <a:t>Focus on “chemical </a:t>
            </a:r>
            <a:r>
              <a:rPr lang="en-US" dirty="0"/>
              <a:t>bioinformatics</a:t>
            </a:r>
            <a:r>
              <a:rPr lang="en-US" dirty="0" smtClean="0"/>
              <a:t>”:</a:t>
            </a:r>
          </a:p>
          <a:p>
            <a:pPr lvl="2" indent="-342900" algn="just"/>
            <a:r>
              <a:rPr lang="en-US" dirty="0" smtClean="0"/>
              <a:t>Important/useful </a:t>
            </a:r>
            <a:r>
              <a:rPr lang="en-US" dirty="0"/>
              <a:t>chemical </a:t>
            </a:r>
            <a:r>
              <a:rPr lang="en-US" dirty="0" err="1"/>
              <a:t>bioinformatic</a:t>
            </a:r>
            <a:r>
              <a:rPr lang="en-US" dirty="0"/>
              <a:t> </a:t>
            </a:r>
            <a:r>
              <a:rPr lang="en-US" dirty="0" smtClean="0"/>
              <a:t>resources</a:t>
            </a:r>
          </a:p>
          <a:p>
            <a:pPr lvl="2" indent="-342900" algn="just"/>
            <a:r>
              <a:rPr lang="en-US" dirty="0" smtClean="0"/>
              <a:t>Details on resources </a:t>
            </a:r>
            <a:r>
              <a:rPr lang="en-US" dirty="0"/>
              <a:t>that allow researchers to connect small molecules to </a:t>
            </a:r>
            <a:r>
              <a:rPr lang="en-US" dirty="0" smtClean="0"/>
              <a:t>diseases</a:t>
            </a:r>
          </a:p>
          <a:p>
            <a:pPr lvl="2" indent="-342900" algn="just"/>
            <a:r>
              <a:rPr lang="en-US" dirty="0" smtClean="0"/>
              <a:t>Newly </a:t>
            </a:r>
            <a:r>
              <a:rPr lang="en-US" dirty="0"/>
              <a:t>emerging software tools </a:t>
            </a:r>
            <a:endParaRPr lang="en-US" dirty="0" smtClean="0"/>
          </a:p>
          <a:p>
            <a:pPr lvl="1" indent="-342900" algn="just"/>
            <a:endParaRPr lang="el-GR" dirty="0" smtClean="0"/>
          </a:p>
        </p:txBody>
      </p:sp>
    </p:spTree>
    <p:extLst>
      <p:ext uri="{BB962C8B-B14F-4D97-AF65-F5344CB8AC3E}">
        <p14:creationId xmlns="" xmlns:p14="http://schemas.microsoft.com/office/powerpoint/2010/main" val="21586450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MPDB - Pathway.png"/>
          <p:cNvPicPr>
            <a:picLocks noGrp="1" noChangeAspect="1"/>
          </p:cNvPicPr>
          <p:nvPr>
            <p:ph idx="1"/>
          </p:nvPr>
        </p:nvPicPr>
        <p:blipFill>
          <a:blip r:embed="rId2" cstate="print"/>
          <a:stretch>
            <a:fillRect/>
          </a:stretch>
        </p:blipFill>
        <p:spPr>
          <a:xfrm>
            <a:off x="603895" y="1772816"/>
            <a:ext cx="7928545" cy="3979650"/>
          </a:xfrm>
        </p:spPr>
      </p:pic>
    </p:spTree>
    <p:extLst>
      <p:ext uri="{BB962C8B-B14F-4D97-AF65-F5344CB8AC3E}">
        <p14:creationId xmlns="" xmlns:p14="http://schemas.microsoft.com/office/powerpoint/2010/main" val="39236093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404664"/>
            <a:ext cx="7024744" cy="1143000"/>
          </a:xfrm>
        </p:spPr>
        <p:txBody>
          <a:bodyPr>
            <a:normAutofit/>
          </a:bodyPr>
          <a:lstStyle/>
          <a:p>
            <a:r>
              <a:rPr lang="en-US" sz="2400" dirty="0" smtClean="0"/>
              <a:t>3.3.3 SMPDB –SMP-MAP Search Option</a:t>
            </a:r>
            <a:endParaRPr lang="en-US" sz="2400" dirty="0"/>
          </a:p>
        </p:txBody>
      </p:sp>
      <p:sp>
        <p:nvSpPr>
          <p:cNvPr id="3" name="Content Placeholder 2"/>
          <p:cNvSpPr>
            <a:spLocks noGrp="1"/>
          </p:cNvSpPr>
          <p:nvPr>
            <p:ph idx="1"/>
          </p:nvPr>
        </p:nvSpPr>
        <p:spPr>
          <a:xfrm>
            <a:off x="899592" y="2060848"/>
            <a:ext cx="7200800" cy="4464496"/>
          </a:xfrm>
        </p:spPr>
        <p:txBody>
          <a:bodyPr>
            <a:normAutofit/>
          </a:bodyPr>
          <a:lstStyle/>
          <a:p>
            <a:r>
              <a:rPr lang="en-US" dirty="0" smtClean="0"/>
              <a:t>Powerful, multi-identifier  search option.</a:t>
            </a:r>
          </a:p>
          <a:p>
            <a:r>
              <a:rPr lang="en-US" dirty="0" smtClean="0"/>
              <a:t>Search by names(metabolite, drug, enzyme) or IDs(</a:t>
            </a:r>
            <a:r>
              <a:rPr lang="en-US" dirty="0" err="1" smtClean="0"/>
              <a:t>UniProt</a:t>
            </a:r>
            <a:r>
              <a:rPr lang="en-US" dirty="0" smtClean="0"/>
              <a:t>, </a:t>
            </a:r>
            <a:r>
              <a:rPr lang="en-US" dirty="0" err="1" smtClean="0"/>
              <a:t>DrugBank</a:t>
            </a:r>
            <a:r>
              <a:rPr lang="en-US" dirty="0" smtClean="0"/>
              <a:t>, </a:t>
            </a:r>
            <a:r>
              <a:rPr lang="en-US" dirty="0" err="1" smtClean="0"/>
              <a:t>GenBank</a:t>
            </a:r>
            <a:r>
              <a:rPr lang="en-US" dirty="0" smtClean="0"/>
              <a:t>, HMDB, </a:t>
            </a:r>
            <a:r>
              <a:rPr lang="en-US" dirty="0" err="1" smtClean="0"/>
              <a:t>Kegg</a:t>
            </a:r>
            <a:r>
              <a:rPr lang="en-US" dirty="0" smtClean="0"/>
              <a:t>)</a:t>
            </a:r>
          </a:p>
          <a:p>
            <a:r>
              <a:rPr lang="en-US" dirty="0" smtClean="0"/>
              <a:t>Generates a table of pathways containing the search components, ordered by the number of matches.</a:t>
            </a:r>
          </a:p>
          <a:p>
            <a:r>
              <a:rPr lang="en-US" dirty="0" smtClean="0"/>
              <a:t>The generated table has the same structure with SMP-Browse.</a:t>
            </a:r>
            <a:endParaRPr lang="en-US" dirty="0"/>
          </a:p>
        </p:txBody>
      </p:sp>
    </p:spTree>
    <p:extLst>
      <p:ext uri="{BB962C8B-B14F-4D97-AF65-F5344CB8AC3E}">
        <p14:creationId xmlns="" xmlns:p14="http://schemas.microsoft.com/office/powerpoint/2010/main" val="2225858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476672"/>
            <a:ext cx="7168642" cy="1189936"/>
          </a:xfrm>
        </p:spPr>
        <p:txBody>
          <a:bodyPr>
            <a:noAutofit/>
          </a:bodyPr>
          <a:lstStyle/>
          <a:p>
            <a:r>
              <a:rPr lang="en-US" sz="2400" dirty="0" smtClean="0"/>
              <a:t>3.3.4 SMPDB –</a:t>
            </a:r>
            <a:r>
              <a:rPr lang="en-US" sz="2400" dirty="0" err="1" smtClean="0"/>
              <a:t>ChemQuery</a:t>
            </a:r>
            <a:r>
              <a:rPr lang="en-US" sz="2400" dirty="0" smtClean="0"/>
              <a:t>, </a:t>
            </a:r>
            <a:r>
              <a:rPr lang="en-US" sz="2400" dirty="0" err="1" smtClean="0"/>
              <a:t>TextQuery</a:t>
            </a:r>
            <a:r>
              <a:rPr lang="en-US" sz="2400" dirty="0" smtClean="0"/>
              <a:t>, </a:t>
            </a:r>
            <a:r>
              <a:rPr lang="en-US" sz="2400" dirty="0" err="1" smtClean="0"/>
              <a:t>SeqSearch</a:t>
            </a:r>
            <a:r>
              <a:rPr lang="en-US" sz="2400" dirty="0" smtClean="0"/>
              <a:t> Search Options</a:t>
            </a:r>
            <a:endParaRPr lang="en-US" sz="2400" dirty="0"/>
          </a:p>
        </p:txBody>
      </p:sp>
      <p:sp>
        <p:nvSpPr>
          <p:cNvPr id="3" name="Content Placeholder 2"/>
          <p:cNvSpPr>
            <a:spLocks noGrp="1"/>
          </p:cNvSpPr>
          <p:nvPr>
            <p:ph idx="1"/>
          </p:nvPr>
        </p:nvSpPr>
        <p:spPr>
          <a:xfrm>
            <a:off x="899592" y="2132856"/>
            <a:ext cx="7272808" cy="4320480"/>
          </a:xfrm>
        </p:spPr>
        <p:txBody>
          <a:bodyPr/>
          <a:lstStyle/>
          <a:p>
            <a:r>
              <a:rPr lang="en-US" dirty="0" err="1" smtClean="0"/>
              <a:t>ChemQuery</a:t>
            </a:r>
            <a:endParaRPr lang="en-US" dirty="0" smtClean="0"/>
          </a:p>
          <a:p>
            <a:pPr lvl="2"/>
            <a:r>
              <a:rPr lang="en-US" dirty="0" smtClean="0"/>
              <a:t>Draw or write chemical compound</a:t>
            </a:r>
          </a:p>
          <a:p>
            <a:pPr lvl="2"/>
            <a:r>
              <a:rPr lang="en-US" dirty="0" smtClean="0"/>
              <a:t>Find drugs and metabolites similar or identical to query compound</a:t>
            </a:r>
          </a:p>
          <a:p>
            <a:r>
              <a:rPr lang="en-US" dirty="0" err="1" smtClean="0"/>
              <a:t>TextQuery</a:t>
            </a:r>
            <a:r>
              <a:rPr lang="en-US" dirty="0" smtClean="0"/>
              <a:t> is an advanced text search engine</a:t>
            </a:r>
          </a:p>
          <a:p>
            <a:r>
              <a:rPr lang="en-US" dirty="0" err="1" smtClean="0"/>
              <a:t>SeqSearch</a:t>
            </a:r>
            <a:r>
              <a:rPr lang="en-US" dirty="0" smtClean="0"/>
              <a:t> is a BLAST sequence of the protein sequences contained in SMPDB.</a:t>
            </a:r>
            <a:endParaRPr lang="en-US" dirty="0"/>
          </a:p>
        </p:txBody>
      </p:sp>
    </p:spTree>
    <p:extLst>
      <p:ext uri="{BB962C8B-B14F-4D97-AF65-F5344CB8AC3E}">
        <p14:creationId xmlns="" xmlns:p14="http://schemas.microsoft.com/office/powerpoint/2010/main" val="42788865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457240"/>
            <a:ext cx="7024744" cy="1143000"/>
          </a:xfrm>
        </p:spPr>
        <p:txBody>
          <a:bodyPr>
            <a:normAutofit/>
          </a:bodyPr>
          <a:lstStyle/>
          <a:p>
            <a:r>
              <a:rPr lang="en-US" sz="2800" dirty="0" smtClean="0"/>
              <a:t>3.3 SMPDB –Synopsis</a:t>
            </a:r>
            <a:endParaRPr lang="en-US" sz="2800" dirty="0"/>
          </a:p>
        </p:txBody>
      </p:sp>
      <p:sp>
        <p:nvSpPr>
          <p:cNvPr id="3" name="Content Placeholder 2"/>
          <p:cNvSpPr>
            <a:spLocks noGrp="1"/>
          </p:cNvSpPr>
          <p:nvPr>
            <p:ph idx="1"/>
          </p:nvPr>
        </p:nvSpPr>
        <p:spPr>
          <a:xfrm>
            <a:off x="899592" y="2060848"/>
            <a:ext cx="7344816" cy="4536504"/>
          </a:xfrm>
        </p:spPr>
        <p:txBody>
          <a:bodyPr>
            <a:normAutofit fontScale="62500" lnSpcReduction="20000"/>
          </a:bodyPr>
          <a:lstStyle/>
          <a:p>
            <a:r>
              <a:rPr lang="en-US" dirty="0" smtClean="0"/>
              <a:t>The information provided by the pathway diagrams can produce users with information about:</a:t>
            </a:r>
          </a:p>
          <a:p>
            <a:pPr lvl="2"/>
            <a:r>
              <a:rPr lang="en-US" dirty="0" smtClean="0"/>
              <a:t>The connection between </a:t>
            </a:r>
            <a:r>
              <a:rPr lang="en-US" dirty="0" err="1" smtClean="0"/>
              <a:t>metabolites,genes</a:t>
            </a:r>
            <a:r>
              <a:rPr lang="en-US" dirty="0" smtClean="0"/>
              <a:t>, proteins and metabolic diseases</a:t>
            </a:r>
          </a:p>
          <a:p>
            <a:pPr lvl="2"/>
            <a:r>
              <a:rPr lang="en-US" dirty="0" smtClean="0"/>
              <a:t>The connection between drugs and their protein/gene targets.</a:t>
            </a:r>
          </a:p>
          <a:p>
            <a:r>
              <a:rPr lang="en-US" dirty="0" smtClean="0"/>
              <a:t>Can provide information for a variety of translational </a:t>
            </a:r>
            <a:r>
              <a:rPr lang="en-US" dirty="0" err="1" smtClean="0"/>
              <a:t>bioinformatic</a:t>
            </a:r>
            <a:r>
              <a:rPr lang="en-US" dirty="0" smtClean="0"/>
              <a:t> questions.</a:t>
            </a:r>
          </a:p>
          <a:p>
            <a:pPr lvl="2"/>
            <a:r>
              <a:rPr lang="en-US" dirty="0" smtClean="0"/>
              <a:t>Given a list of metabolites, find a disease or medical condition</a:t>
            </a:r>
          </a:p>
          <a:p>
            <a:pPr lvl="2"/>
            <a:r>
              <a:rPr lang="en-US" dirty="0" smtClean="0"/>
              <a:t>Give a drug, dietary or treatment, find which diseases , conditions or pathways are affected.</a:t>
            </a:r>
          </a:p>
          <a:p>
            <a:pPr lvl="2"/>
            <a:r>
              <a:rPr lang="en-US" dirty="0" smtClean="0"/>
              <a:t>Use </a:t>
            </a:r>
            <a:r>
              <a:rPr lang="en-US" dirty="0" err="1" smtClean="0"/>
              <a:t>metabolomic</a:t>
            </a:r>
            <a:r>
              <a:rPr lang="en-US" dirty="0" smtClean="0"/>
              <a:t> or metabolite expression data to help understand or rationalize specific metabolic diseases, conditions or biomarkers.</a:t>
            </a:r>
          </a:p>
          <a:p>
            <a:pPr lvl="2"/>
            <a:r>
              <a:rPr lang="en-US" dirty="0" smtClean="0"/>
              <a:t>Determine the possible mechanism of action or protein targets for a newly  </a:t>
            </a:r>
            <a:r>
              <a:rPr lang="en-US" dirty="0" err="1" smtClean="0"/>
              <a:t>ound</a:t>
            </a:r>
            <a:r>
              <a:rPr lang="en-US" dirty="0" smtClean="0"/>
              <a:t>/synthesized compound.</a:t>
            </a:r>
          </a:p>
          <a:p>
            <a:pPr lvl="2"/>
            <a:r>
              <a:rPr lang="en-US" dirty="0" smtClean="0"/>
              <a:t>Verify whether a protein found in a microorganism could be a drug target(</a:t>
            </a:r>
            <a:r>
              <a:rPr lang="en-US" dirty="0" err="1" smtClean="0"/>
              <a:t>SeqSearch</a:t>
            </a:r>
            <a:r>
              <a:rPr lang="en-US" dirty="0" smtClean="0"/>
              <a:t>).</a:t>
            </a:r>
          </a:p>
          <a:p>
            <a:pPr lvl="2"/>
            <a:r>
              <a:rPr lang="en-US" dirty="0" smtClean="0"/>
              <a:t>Ascertain if a newly identified human protein could be a drug target or disease indicator</a:t>
            </a:r>
          </a:p>
          <a:p>
            <a:pPr lvl="2"/>
            <a:r>
              <a:rPr lang="en-US" dirty="0" smtClean="0"/>
              <a:t>Use the pathway visualization and mapping tools to explain or teach others about metabolic diseases, basic metabolism or drug action</a:t>
            </a:r>
          </a:p>
          <a:p>
            <a:r>
              <a:rPr lang="en-US" dirty="0" smtClean="0"/>
              <a:t>The pathway visualization can be an education tool about metabolism, diseases and drug action.</a:t>
            </a:r>
            <a:endParaRPr lang="en-US" dirty="0"/>
          </a:p>
        </p:txBody>
      </p:sp>
    </p:spTree>
    <p:extLst>
      <p:ext uri="{BB962C8B-B14F-4D97-AF65-F5344CB8AC3E}">
        <p14:creationId xmlns="" xmlns:p14="http://schemas.microsoft.com/office/powerpoint/2010/main" val="36970407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539552" y="620688"/>
            <a:ext cx="8136904" cy="1152128"/>
          </a:xfrm>
        </p:spPr>
        <p:txBody>
          <a:bodyPr>
            <a:noAutofit/>
          </a:bodyPr>
          <a:lstStyle/>
          <a:p>
            <a:r>
              <a:rPr lang="en-US" sz="3600" dirty="0"/>
              <a:t>4. HMDB – A Resource for Biomarker Discovery and Disease </a:t>
            </a:r>
            <a:r>
              <a:rPr lang="en-US" sz="3600" dirty="0" smtClean="0"/>
              <a:t>Diagnosis</a:t>
            </a:r>
            <a:endParaRPr lang="el-GR" sz="3600" dirty="0"/>
          </a:p>
        </p:txBody>
      </p:sp>
      <p:sp>
        <p:nvSpPr>
          <p:cNvPr id="3" name="Θέση περιεχομένου 2"/>
          <p:cNvSpPr>
            <a:spLocks noGrp="1"/>
          </p:cNvSpPr>
          <p:nvPr>
            <p:ph idx="1"/>
          </p:nvPr>
        </p:nvSpPr>
        <p:spPr>
          <a:xfrm>
            <a:off x="762000" y="2255520"/>
            <a:ext cx="7554416" cy="4269824"/>
          </a:xfrm>
        </p:spPr>
        <p:txBody>
          <a:bodyPr>
            <a:normAutofit fontScale="92500"/>
          </a:bodyPr>
          <a:lstStyle/>
          <a:p>
            <a:r>
              <a:rPr lang="en-US" dirty="0"/>
              <a:t>Combines chemical data, spectral data, protein target data, biomarker data and disease data into a single resource</a:t>
            </a:r>
          </a:p>
          <a:p>
            <a:r>
              <a:rPr lang="en-US" dirty="0"/>
              <a:t>Contains comprehensive data on all of the known and measurable human endogenous metabolites.</a:t>
            </a:r>
          </a:p>
          <a:p>
            <a:r>
              <a:rPr lang="en-US" dirty="0"/>
              <a:t>Product of the 3-year and $7.5 million Human </a:t>
            </a:r>
            <a:r>
              <a:rPr lang="en-US" dirty="0" err="1"/>
              <a:t>Metabolome</a:t>
            </a:r>
            <a:r>
              <a:rPr lang="en-US" dirty="0"/>
              <a:t> Project.</a:t>
            </a:r>
          </a:p>
          <a:p>
            <a:r>
              <a:rPr lang="en-US" dirty="0"/>
              <a:t>Includes information about human metabolites:</a:t>
            </a:r>
          </a:p>
          <a:p>
            <a:pPr lvl="2"/>
            <a:r>
              <a:rPr lang="en-US" dirty="0"/>
              <a:t>Associated enzymes/transporters</a:t>
            </a:r>
          </a:p>
          <a:p>
            <a:pPr lvl="2"/>
            <a:r>
              <a:rPr lang="en-US" dirty="0"/>
              <a:t>Abundance</a:t>
            </a:r>
          </a:p>
          <a:p>
            <a:pPr lvl="2"/>
            <a:r>
              <a:rPr lang="en-US" dirty="0"/>
              <a:t>Disease related properties</a:t>
            </a:r>
          </a:p>
        </p:txBody>
      </p:sp>
    </p:spTree>
    <p:extLst>
      <p:ext uri="{BB962C8B-B14F-4D97-AF65-F5344CB8AC3E}">
        <p14:creationId xmlns="" xmlns:p14="http://schemas.microsoft.com/office/powerpoint/2010/main" val="17768521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476672"/>
            <a:ext cx="7024744" cy="1143000"/>
          </a:xfrm>
        </p:spPr>
        <p:txBody>
          <a:bodyPr>
            <a:normAutofit/>
          </a:bodyPr>
          <a:lstStyle/>
          <a:p>
            <a:r>
              <a:rPr lang="en-US" sz="2800" dirty="0" smtClean="0"/>
              <a:t>4.1 HMDB – Database General Features</a:t>
            </a:r>
            <a:endParaRPr lang="en-US" sz="2800" dirty="0"/>
          </a:p>
        </p:txBody>
      </p:sp>
      <p:sp>
        <p:nvSpPr>
          <p:cNvPr id="3" name="Content Placeholder 2"/>
          <p:cNvSpPr>
            <a:spLocks noGrp="1"/>
          </p:cNvSpPr>
          <p:nvPr>
            <p:ph idx="1"/>
          </p:nvPr>
        </p:nvSpPr>
        <p:spPr>
          <a:xfrm>
            <a:off x="971600" y="2204864"/>
            <a:ext cx="7056784" cy="4320480"/>
          </a:xfrm>
        </p:spPr>
        <p:txBody>
          <a:bodyPr>
            <a:normAutofit lnSpcReduction="10000"/>
          </a:bodyPr>
          <a:lstStyle/>
          <a:p>
            <a:r>
              <a:rPr lang="en-US" dirty="0" smtClean="0"/>
              <a:t>8000 metabolite entries connected to:</a:t>
            </a:r>
          </a:p>
          <a:p>
            <a:pPr lvl="2"/>
            <a:r>
              <a:rPr lang="en-US" dirty="0" smtClean="0"/>
              <a:t>45000 synonyms</a:t>
            </a:r>
          </a:p>
          <a:p>
            <a:pPr lvl="2"/>
            <a:r>
              <a:rPr lang="en-US" dirty="0" smtClean="0"/>
              <a:t>3360 enzymes linked to</a:t>
            </a:r>
          </a:p>
          <a:p>
            <a:pPr lvl="4"/>
            <a:r>
              <a:rPr lang="en-US" dirty="0" smtClean="0"/>
              <a:t>100 metabolic pathways</a:t>
            </a:r>
          </a:p>
          <a:p>
            <a:pPr lvl="4"/>
            <a:r>
              <a:rPr lang="en-US" dirty="0" smtClean="0"/>
              <a:t>150 disease pathways</a:t>
            </a:r>
          </a:p>
          <a:p>
            <a:r>
              <a:rPr lang="en-US" dirty="0" smtClean="0"/>
              <a:t>1000 metabolites have disease associated information connected to 500 different diseases</a:t>
            </a:r>
          </a:p>
          <a:p>
            <a:r>
              <a:rPr lang="en-US" dirty="0" smtClean="0"/>
              <a:t>Experimental metabolite concentration data for normal plasma, urine, CSF and other </a:t>
            </a:r>
            <a:r>
              <a:rPr lang="en-US" dirty="0" err="1" smtClean="0"/>
              <a:t>biofluids</a:t>
            </a:r>
            <a:r>
              <a:rPr lang="en-US" dirty="0" smtClean="0"/>
              <a:t> for 5000 compounds.</a:t>
            </a:r>
          </a:p>
          <a:p>
            <a:r>
              <a:rPr lang="en-US" dirty="0" smtClean="0"/>
              <a:t>30 GB of data.</a:t>
            </a:r>
          </a:p>
          <a:p>
            <a:endParaRPr lang="en-US" dirty="0"/>
          </a:p>
        </p:txBody>
      </p:sp>
    </p:spTree>
    <p:extLst>
      <p:ext uri="{BB962C8B-B14F-4D97-AF65-F5344CB8AC3E}">
        <p14:creationId xmlns="" xmlns:p14="http://schemas.microsoft.com/office/powerpoint/2010/main" val="23543159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476672"/>
            <a:ext cx="7024744" cy="1143000"/>
          </a:xfrm>
        </p:spPr>
        <p:txBody>
          <a:bodyPr>
            <a:normAutofit/>
          </a:bodyPr>
          <a:lstStyle/>
          <a:p>
            <a:r>
              <a:rPr lang="en-US" sz="2800" dirty="0" smtClean="0"/>
              <a:t>4.2 HMDB – Browsing Features</a:t>
            </a:r>
            <a:endParaRPr lang="el-GR" sz="2800" dirty="0"/>
          </a:p>
        </p:txBody>
      </p:sp>
      <p:sp>
        <p:nvSpPr>
          <p:cNvPr id="3" name="Content Placeholder 2"/>
          <p:cNvSpPr>
            <a:spLocks noGrp="1"/>
          </p:cNvSpPr>
          <p:nvPr>
            <p:ph idx="1"/>
          </p:nvPr>
        </p:nvSpPr>
        <p:spPr>
          <a:xfrm>
            <a:off x="944880" y="2225040"/>
            <a:ext cx="7155512" cy="4300304"/>
          </a:xfrm>
        </p:spPr>
        <p:txBody>
          <a:bodyPr>
            <a:normAutofit fontScale="92500" lnSpcReduction="10000"/>
          </a:bodyPr>
          <a:lstStyle/>
          <a:p>
            <a:r>
              <a:rPr lang="en-US" dirty="0" smtClean="0"/>
              <a:t>Built-in tools for viewing, sorting and extracting  metabolites, </a:t>
            </a:r>
            <a:r>
              <a:rPr lang="en-US" dirty="0" err="1" smtClean="0"/>
              <a:t>biofluid</a:t>
            </a:r>
            <a:r>
              <a:rPr lang="en-US" dirty="0" smtClean="0"/>
              <a:t> concentrations, enzymes, genes, NMR or MS spectra and disease information</a:t>
            </a:r>
          </a:p>
          <a:p>
            <a:r>
              <a:rPr lang="en-US" dirty="0" smtClean="0"/>
              <a:t>Supports standard text queries.</a:t>
            </a:r>
          </a:p>
          <a:p>
            <a:r>
              <a:rPr lang="en-US" dirty="0" smtClean="0"/>
              <a:t>Multiple browse options:</a:t>
            </a:r>
          </a:p>
          <a:p>
            <a:pPr lvl="2"/>
            <a:r>
              <a:rPr lang="en-US" dirty="0" smtClean="0"/>
              <a:t>HMDB Browse</a:t>
            </a:r>
          </a:p>
          <a:p>
            <a:pPr lvl="2"/>
            <a:r>
              <a:rPr lang="en-US" dirty="0" smtClean="0"/>
              <a:t>Disease Browse</a:t>
            </a:r>
          </a:p>
          <a:p>
            <a:pPr lvl="2"/>
            <a:r>
              <a:rPr lang="en-US" dirty="0" err="1" smtClean="0"/>
              <a:t>PathBrowse</a:t>
            </a:r>
            <a:endParaRPr lang="en-US" dirty="0" smtClean="0"/>
          </a:p>
          <a:p>
            <a:pPr lvl="2"/>
            <a:r>
              <a:rPr lang="en-US" dirty="0" err="1" smtClean="0"/>
              <a:t>Biofluid</a:t>
            </a:r>
            <a:r>
              <a:rPr lang="en-US" dirty="0" smtClean="0"/>
              <a:t> Browse</a:t>
            </a:r>
          </a:p>
          <a:p>
            <a:pPr lvl="2"/>
            <a:r>
              <a:rPr lang="en-US" dirty="0" smtClean="0"/>
              <a:t>HML Browse</a:t>
            </a:r>
          </a:p>
          <a:p>
            <a:pPr lvl="2"/>
            <a:r>
              <a:rPr lang="en-US" dirty="0" err="1" smtClean="0"/>
              <a:t>ClassBrowse</a:t>
            </a:r>
            <a:endParaRPr lang="el-GR" dirty="0"/>
          </a:p>
        </p:txBody>
      </p:sp>
    </p:spTree>
    <p:extLst>
      <p:ext uri="{BB962C8B-B14F-4D97-AF65-F5344CB8AC3E}">
        <p14:creationId xmlns="" xmlns:p14="http://schemas.microsoft.com/office/powerpoint/2010/main" val="28026318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MDB - Main Browse.png"/>
          <p:cNvPicPr>
            <a:picLocks noGrp="1" noChangeAspect="1"/>
          </p:cNvPicPr>
          <p:nvPr>
            <p:ph idx="1"/>
          </p:nvPr>
        </p:nvPicPr>
        <p:blipFill>
          <a:blip r:embed="rId2" cstate="print"/>
          <a:stretch>
            <a:fillRect/>
          </a:stretch>
        </p:blipFill>
        <p:spPr>
          <a:xfrm>
            <a:off x="1043608" y="1196752"/>
            <a:ext cx="7105214" cy="4855351"/>
          </a:xfrm>
        </p:spPr>
      </p:pic>
    </p:spTree>
    <p:extLst>
      <p:ext uri="{BB962C8B-B14F-4D97-AF65-F5344CB8AC3E}">
        <p14:creationId xmlns="" xmlns:p14="http://schemas.microsoft.com/office/powerpoint/2010/main" val="24020253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404664"/>
            <a:ext cx="7024744" cy="1143000"/>
          </a:xfrm>
        </p:spPr>
        <p:txBody>
          <a:bodyPr>
            <a:normAutofit/>
          </a:bodyPr>
          <a:lstStyle/>
          <a:p>
            <a:r>
              <a:rPr lang="en-US" sz="2400" dirty="0" smtClean="0"/>
              <a:t>4.2.1 HMDB – HMDB </a:t>
            </a:r>
            <a:r>
              <a:rPr lang="en-US" sz="2400" dirty="0" err="1" smtClean="0"/>
              <a:t>MetaboCard</a:t>
            </a:r>
            <a:r>
              <a:rPr lang="en-US" sz="2400" dirty="0" smtClean="0"/>
              <a:t> Entries</a:t>
            </a:r>
            <a:endParaRPr lang="el-GR" sz="2400" dirty="0"/>
          </a:p>
        </p:txBody>
      </p:sp>
      <p:sp>
        <p:nvSpPr>
          <p:cNvPr id="3" name="Content Placeholder 2"/>
          <p:cNvSpPr>
            <a:spLocks noGrp="1"/>
          </p:cNvSpPr>
          <p:nvPr>
            <p:ph idx="1"/>
          </p:nvPr>
        </p:nvSpPr>
        <p:spPr>
          <a:xfrm>
            <a:off x="899592" y="2060848"/>
            <a:ext cx="7272808" cy="4464496"/>
          </a:xfrm>
        </p:spPr>
        <p:txBody>
          <a:bodyPr>
            <a:normAutofit fontScale="92500" lnSpcReduction="20000"/>
          </a:bodyPr>
          <a:lstStyle/>
          <a:p>
            <a:r>
              <a:rPr lang="en-US" dirty="0" smtClean="0"/>
              <a:t>Great detailed description of each compound of interest.</a:t>
            </a:r>
          </a:p>
          <a:p>
            <a:r>
              <a:rPr lang="en-US" dirty="0" smtClean="0"/>
              <a:t>More than 100 data fields with half of them devoted to chemical or </a:t>
            </a:r>
            <a:r>
              <a:rPr lang="en-US" dirty="0" err="1" smtClean="0"/>
              <a:t>physico</a:t>
            </a:r>
            <a:r>
              <a:rPr lang="en-US" dirty="0" smtClean="0"/>
              <a:t>-chemical data and the other half devoted to biological or bio-medical data.</a:t>
            </a:r>
          </a:p>
          <a:p>
            <a:pPr lvl="2"/>
            <a:r>
              <a:rPr lang="en-US" dirty="0" smtClean="0"/>
              <a:t>Comprehensive compound description.</a:t>
            </a:r>
          </a:p>
          <a:p>
            <a:pPr lvl="2"/>
            <a:r>
              <a:rPr lang="en-US" dirty="0" smtClean="0"/>
              <a:t>Names and synonyms.</a:t>
            </a:r>
          </a:p>
          <a:p>
            <a:pPr lvl="2"/>
            <a:r>
              <a:rPr lang="en-US" dirty="0" smtClean="0"/>
              <a:t>Structural and pathway information.</a:t>
            </a:r>
          </a:p>
          <a:p>
            <a:pPr lvl="2"/>
            <a:r>
              <a:rPr lang="en-US" dirty="0" err="1" smtClean="0"/>
              <a:t>Physico</a:t>
            </a:r>
            <a:r>
              <a:rPr lang="en-US" dirty="0" smtClean="0"/>
              <a:t>-chemical data.</a:t>
            </a:r>
          </a:p>
          <a:p>
            <a:pPr lvl="2"/>
            <a:r>
              <a:rPr lang="en-US" dirty="0" smtClean="0"/>
              <a:t>Gene and protein sequence data.</a:t>
            </a:r>
          </a:p>
          <a:p>
            <a:pPr lvl="2"/>
            <a:r>
              <a:rPr lang="en-US" dirty="0" smtClean="0"/>
              <a:t>Disease </a:t>
            </a:r>
            <a:r>
              <a:rPr lang="en-US" dirty="0" err="1" smtClean="0"/>
              <a:t>associoations</a:t>
            </a:r>
            <a:r>
              <a:rPr lang="en-US" dirty="0" smtClean="0"/>
              <a:t>.</a:t>
            </a:r>
          </a:p>
          <a:p>
            <a:pPr lvl="2"/>
            <a:r>
              <a:rPr lang="en-US" dirty="0" smtClean="0"/>
              <a:t>SNP and mutation data.</a:t>
            </a:r>
          </a:p>
          <a:p>
            <a:r>
              <a:rPr lang="en-US" dirty="0" smtClean="0"/>
              <a:t>Extensive links to images, references and other public databases.</a:t>
            </a:r>
            <a:endParaRPr lang="el-GR" dirty="0"/>
          </a:p>
        </p:txBody>
      </p:sp>
    </p:spTree>
    <p:extLst>
      <p:ext uri="{BB962C8B-B14F-4D97-AF65-F5344CB8AC3E}">
        <p14:creationId xmlns="" xmlns:p14="http://schemas.microsoft.com/office/powerpoint/2010/main" val="36295875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etaboCard.png"/>
          <p:cNvPicPr>
            <a:picLocks noGrp="1" noChangeAspect="1"/>
          </p:cNvPicPr>
          <p:nvPr>
            <p:ph idx="1"/>
          </p:nvPr>
        </p:nvPicPr>
        <p:blipFill>
          <a:blip r:embed="rId2" cstate="print"/>
          <a:stretch>
            <a:fillRect/>
          </a:stretch>
        </p:blipFill>
        <p:spPr>
          <a:xfrm>
            <a:off x="899592" y="1196752"/>
            <a:ext cx="7272808" cy="4935386"/>
          </a:xfrm>
        </p:spPr>
      </p:pic>
    </p:spTree>
    <p:extLst>
      <p:ext uri="{BB962C8B-B14F-4D97-AF65-F5344CB8AC3E}">
        <p14:creationId xmlns="" xmlns:p14="http://schemas.microsoft.com/office/powerpoint/2010/main" val="28406355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1043608" y="476672"/>
            <a:ext cx="7024744" cy="1143000"/>
          </a:xfrm>
        </p:spPr>
        <p:txBody>
          <a:bodyPr/>
          <a:lstStyle/>
          <a:p>
            <a:r>
              <a:rPr lang="en-US" dirty="0" smtClean="0"/>
              <a:t>1. Introduction - continue</a:t>
            </a:r>
            <a:endParaRPr lang="el-GR" dirty="0"/>
          </a:p>
        </p:txBody>
      </p:sp>
      <p:sp>
        <p:nvSpPr>
          <p:cNvPr id="3" name="Θέση περιεχομένου 2"/>
          <p:cNvSpPr>
            <a:spLocks noGrp="1"/>
          </p:cNvSpPr>
          <p:nvPr>
            <p:ph idx="1"/>
          </p:nvPr>
        </p:nvSpPr>
        <p:spPr>
          <a:xfrm>
            <a:off x="755576" y="1772816"/>
            <a:ext cx="7632848" cy="4824536"/>
          </a:xfrm>
        </p:spPr>
        <p:txBody>
          <a:bodyPr>
            <a:noAutofit/>
          </a:bodyPr>
          <a:lstStyle/>
          <a:p>
            <a:pPr algn="just"/>
            <a:r>
              <a:rPr lang="en-US" sz="2000" dirty="0" smtClean="0"/>
              <a:t>Chemical </a:t>
            </a:r>
            <a:r>
              <a:rPr lang="en-US" sz="2000" dirty="0"/>
              <a:t>bioinformatics: thanks to the emergence of the above fields, there is a growing desire to bring bioinformatics and </a:t>
            </a:r>
            <a:r>
              <a:rPr lang="en-US" sz="2000" dirty="0" err="1"/>
              <a:t>cheminformatics</a:t>
            </a:r>
            <a:r>
              <a:rPr lang="en-US" sz="2000" dirty="0"/>
              <a:t> closer together. </a:t>
            </a:r>
          </a:p>
          <a:p>
            <a:pPr marL="68580" indent="0" algn="just">
              <a:buNone/>
            </a:pPr>
            <a:endParaRPr lang="en-US" sz="2000" dirty="0" smtClean="0"/>
          </a:p>
          <a:p>
            <a:pPr algn="just"/>
            <a:r>
              <a:rPr lang="en-US" sz="2000" dirty="0" smtClean="0"/>
              <a:t>“</a:t>
            </a:r>
            <a:r>
              <a:rPr lang="en-US" sz="2000" dirty="0"/>
              <a:t>chemical bioinformatics” </a:t>
            </a:r>
            <a:endParaRPr lang="en-US" sz="2000" dirty="0" smtClean="0"/>
          </a:p>
          <a:p>
            <a:pPr lvl="2" algn="just"/>
            <a:r>
              <a:rPr lang="en-US" sz="1400" dirty="0" smtClean="0"/>
              <a:t>a </a:t>
            </a:r>
            <a:r>
              <a:rPr lang="en-US" sz="1400" dirty="0"/>
              <a:t>discipline that has evolved to help address the blended chemical and molecular biological needs of </a:t>
            </a:r>
            <a:r>
              <a:rPr lang="en-US" sz="1400" dirty="0" err="1"/>
              <a:t>toxicogenomics</a:t>
            </a:r>
            <a:r>
              <a:rPr lang="en-US" sz="1400" dirty="0"/>
              <a:t>, pharmacogenomics, metabolomics and systems biology.</a:t>
            </a:r>
          </a:p>
          <a:p>
            <a:pPr lvl="2" algn="just"/>
            <a:r>
              <a:rPr lang="en-US" sz="1600" dirty="0"/>
              <a:t>combines the sequence-centric tools of bioinformatics with the chemo-centric tools of “</a:t>
            </a:r>
            <a:r>
              <a:rPr lang="en-US" sz="1600" dirty="0" err="1"/>
              <a:t>cheminformatics</a:t>
            </a:r>
            <a:endParaRPr lang="en-US" sz="1600" dirty="0"/>
          </a:p>
          <a:p>
            <a:pPr lvl="2" algn="just"/>
            <a:r>
              <a:rPr lang="en-US" sz="1600" dirty="0"/>
              <a:t>uses computers to facilitate the collection, storage, analysis and manipulation of large quantities of chemical data. </a:t>
            </a:r>
          </a:p>
          <a:p>
            <a:pPr lvl="2" algn="just"/>
            <a:r>
              <a:rPr lang="en-US" sz="1600" dirty="0" err="1"/>
              <a:t>cheminformatic</a:t>
            </a:r>
            <a:r>
              <a:rPr lang="en-US" sz="1600" dirty="0"/>
              <a:t> software is structure-based or picture-driven while </a:t>
            </a:r>
            <a:r>
              <a:rPr lang="en-US" sz="1600" dirty="0" err="1"/>
              <a:t>bioinformatic</a:t>
            </a:r>
            <a:r>
              <a:rPr lang="en-US" sz="1600" dirty="0"/>
              <a:t> software is sequence-based or text-driven.</a:t>
            </a:r>
          </a:p>
          <a:p>
            <a:pPr marL="68580" indent="0" algn="just">
              <a:buNone/>
            </a:pPr>
            <a:endParaRPr lang="en-US" sz="2000" dirty="0"/>
          </a:p>
        </p:txBody>
      </p:sp>
    </p:spTree>
    <p:extLst>
      <p:ext uri="{BB962C8B-B14F-4D97-AF65-F5344CB8AC3E}">
        <p14:creationId xmlns="" xmlns:p14="http://schemas.microsoft.com/office/powerpoint/2010/main" val="31879299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476672"/>
            <a:ext cx="7024744" cy="1143000"/>
          </a:xfrm>
        </p:spPr>
        <p:txBody>
          <a:bodyPr>
            <a:normAutofit/>
          </a:bodyPr>
          <a:lstStyle/>
          <a:p>
            <a:r>
              <a:rPr lang="en-US" sz="2400" dirty="0" smtClean="0"/>
              <a:t>4.2.2 HMDB – HMDB Browse  and Disease Browse Options</a:t>
            </a:r>
            <a:endParaRPr lang="el-GR" sz="2400" dirty="0"/>
          </a:p>
        </p:txBody>
      </p:sp>
      <p:sp>
        <p:nvSpPr>
          <p:cNvPr id="3" name="Content Placeholder 2"/>
          <p:cNvSpPr>
            <a:spLocks noGrp="1"/>
          </p:cNvSpPr>
          <p:nvPr>
            <p:ph idx="1"/>
          </p:nvPr>
        </p:nvSpPr>
        <p:spPr>
          <a:xfrm>
            <a:off x="899592" y="2060848"/>
            <a:ext cx="7344816" cy="4392488"/>
          </a:xfrm>
        </p:spPr>
        <p:txBody>
          <a:bodyPr>
            <a:normAutofit fontScale="92500" lnSpcReduction="10000"/>
          </a:bodyPr>
          <a:lstStyle/>
          <a:p>
            <a:r>
              <a:rPr lang="en-US" dirty="0" smtClean="0"/>
              <a:t>HMDB Browse</a:t>
            </a:r>
          </a:p>
          <a:p>
            <a:pPr lvl="2"/>
            <a:r>
              <a:rPr lang="en-US" dirty="0" smtClean="0"/>
              <a:t>The default database browser.</a:t>
            </a:r>
          </a:p>
          <a:p>
            <a:pPr lvl="2"/>
            <a:r>
              <a:rPr lang="en-US" dirty="0" smtClean="0"/>
              <a:t>Compound by compound search through hyperlinked, synoptic summary tables:</a:t>
            </a:r>
          </a:p>
          <a:p>
            <a:pPr lvl="4"/>
            <a:r>
              <a:rPr lang="en-US" dirty="0" smtClean="0"/>
              <a:t>HMDB ID and CAS Number</a:t>
            </a:r>
          </a:p>
          <a:p>
            <a:pPr lvl="4"/>
            <a:r>
              <a:rPr lang="en-US" dirty="0" smtClean="0"/>
              <a:t>Name</a:t>
            </a:r>
          </a:p>
          <a:p>
            <a:pPr lvl="4"/>
            <a:r>
              <a:rPr lang="en-US" dirty="0" smtClean="0"/>
              <a:t>Chemical structure</a:t>
            </a:r>
          </a:p>
          <a:p>
            <a:pPr lvl="4"/>
            <a:r>
              <a:rPr lang="en-US" dirty="0" smtClean="0"/>
              <a:t>Chemical form</a:t>
            </a:r>
          </a:p>
          <a:p>
            <a:pPr lvl="4"/>
            <a:r>
              <a:rPr lang="en-US" dirty="0" smtClean="0"/>
              <a:t>Average and Mono Mass</a:t>
            </a:r>
            <a:endParaRPr lang="el-GR" dirty="0" smtClean="0"/>
          </a:p>
          <a:p>
            <a:pPr lvl="4"/>
            <a:r>
              <a:rPr lang="en-US" dirty="0" err="1" smtClean="0"/>
              <a:t>Biofluid</a:t>
            </a:r>
            <a:r>
              <a:rPr lang="en-US" dirty="0" smtClean="0"/>
              <a:t> Location</a:t>
            </a:r>
          </a:p>
          <a:p>
            <a:r>
              <a:rPr lang="en-US" dirty="0" smtClean="0"/>
              <a:t>Disease Browse</a:t>
            </a:r>
          </a:p>
          <a:p>
            <a:pPr lvl="2"/>
            <a:r>
              <a:rPr lang="en-US" dirty="0" smtClean="0"/>
              <a:t>Views known </a:t>
            </a:r>
            <a:r>
              <a:rPr lang="en-US" dirty="0" err="1" smtClean="0"/>
              <a:t>metabolomic</a:t>
            </a:r>
            <a:r>
              <a:rPr lang="en-US" dirty="0" smtClean="0"/>
              <a:t> disorders and associated metabolites</a:t>
            </a:r>
          </a:p>
          <a:p>
            <a:pPr lvl="2"/>
            <a:r>
              <a:rPr lang="en-US" dirty="0" smtClean="0"/>
              <a:t>Identifies which diseases are characterized by  a list of metabolites</a:t>
            </a:r>
          </a:p>
          <a:p>
            <a:pPr lvl="1"/>
            <a:endParaRPr lang="el-GR" dirty="0"/>
          </a:p>
        </p:txBody>
      </p:sp>
    </p:spTree>
    <p:extLst>
      <p:ext uri="{BB962C8B-B14F-4D97-AF65-F5344CB8AC3E}">
        <p14:creationId xmlns="" xmlns:p14="http://schemas.microsoft.com/office/powerpoint/2010/main" val="37402089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476672"/>
            <a:ext cx="7024744" cy="1143000"/>
          </a:xfrm>
        </p:spPr>
        <p:txBody>
          <a:bodyPr>
            <a:normAutofit/>
          </a:bodyPr>
          <a:lstStyle/>
          <a:p>
            <a:r>
              <a:rPr lang="en-US" sz="2400" dirty="0" smtClean="0"/>
              <a:t>4.2.3 HMDB – </a:t>
            </a:r>
            <a:r>
              <a:rPr lang="en-US" sz="2400" dirty="0" err="1" smtClean="0"/>
              <a:t>PathBrowse</a:t>
            </a:r>
            <a:r>
              <a:rPr lang="en-US" sz="2400" dirty="0" smtClean="0"/>
              <a:t>  and </a:t>
            </a:r>
            <a:r>
              <a:rPr lang="en-US" sz="2400" dirty="0" err="1" smtClean="0"/>
              <a:t>Biofluid</a:t>
            </a:r>
            <a:r>
              <a:rPr lang="en-US" sz="2400" dirty="0" smtClean="0"/>
              <a:t> Browse Options</a:t>
            </a:r>
            <a:endParaRPr lang="el-GR" sz="2400" dirty="0"/>
          </a:p>
        </p:txBody>
      </p:sp>
      <p:sp>
        <p:nvSpPr>
          <p:cNvPr id="3" name="Content Placeholder 2"/>
          <p:cNvSpPr>
            <a:spLocks noGrp="1"/>
          </p:cNvSpPr>
          <p:nvPr>
            <p:ph idx="1"/>
          </p:nvPr>
        </p:nvSpPr>
        <p:spPr>
          <a:xfrm>
            <a:off x="971600" y="2132856"/>
            <a:ext cx="7272808" cy="4392488"/>
          </a:xfrm>
        </p:spPr>
        <p:txBody>
          <a:bodyPr>
            <a:normAutofit lnSpcReduction="10000"/>
          </a:bodyPr>
          <a:lstStyle/>
          <a:p>
            <a:r>
              <a:rPr lang="en-US" dirty="0" err="1" smtClean="0"/>
              <a:t>PathBrowse</a:t>
            </a:r>
            <a:endParaRPr lang="en-US" dirty="0" smtClean="0"/>
          </a:p>
          <a:p>
            <a:pPr lvl="2"/>
            <a:r>
              <a:rPr lang="en-US" dirty="0" smtClean="0"/>
              <a:t>Browse through custom-drawn HMDB pathway images.</a:t>
            </a:r>
          </a:p>
          <a:p>
            <a:pPr lvl="2"/>
            <a:r>
              <a:rPr lang="en-US" dirty="0" smtClean="0"/>
              <a:t>Each pathway has a name and each image is </a:t>
            </a:r>
            <a:r>
              <a:rPr lang="en-US" dirty="0" err="1" smtClean="0"/>
              <a:t>zoomable</a:t>
            </a:r>
            <a:r>
              <a:rPr lang="en-US" dirty="0" smtClean="0"/>
              <a:t> and extensively hyperlinked.</a:t>
            </a:r>
          </a:p>
          <a:p>
            <a:pPr lvl="2"/>
            <a:r>
              <a:rPr lang="en-US" dirty="0" smtClean="0"/>
              <a:t>Search using list of compounds and view hyperlinked tables as in the HMBD Browse.</a:t>
            </a:r>
          </a:p>
          <a:p>
            <a:r>
              <a:rPr lang="en-US" dirty="0" err="1" smtClean="0"/>
              <a:t>Biofluid</a:t>
            </a:r>
            <a:r>
              <a:rPr lang="en-US" dirty="0" smtClean="0"/>
              <a:t> Browse</a:t>
            </a:r>
          </a:p>
          <a:p>
            <a:pPr lvl="2"/>
            <a:r>
              <a:rPr lang="en-US" dirty="0" smtClean="0"/>
              <a:t>Metabolite entries based on their concentrations and the </a:t>
            </a:r>
            <a:r>
              <a:rPr lang="en-US" dirty="0" err="1" smtClean="0"/>
              <a:t>biofluids</a:t>
            </a:r>
            <a:r>
              <a:rPr lang="en-US" dirty="0" smtClean="0"/>
              <a:t> in which they are found.</a:t>
            </a:r>
          </a:p>
          <a:p>
            <a:pPr lvl="2"/>
            <a:r>
              <a:rPr lang="en-US" dirty="0" smtClean="0"/>
              <a:t>Includes sortable information, such as HMDB ID, concentration, associated disease(if any), age and gender.</a:t>
            </a:r>
          </a:p>
          <a:p>
            <a:pPr lvl="1"/>
            <a:endParaRPr lang="el-GR" dirty="0"/>
          </a:p>
        </p:txBody>
      </p:sp>
    </p:spTree>
    <p:extLst>
      <p:ext uri="{BB962C8B-B14F-4D97-AF65-F5344CB8AC3E}">
        <p14:creationId xmlns="" xmlns:p14="http://schemas.microsoft.com/office/powerpoint/2010/main" val="5523656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476672"/>
            <a:ext cx="7024744" cy="1143000"/>
          </a:xfrm>
        </p:spPr>
        <p:txBody>
          <a:bodyPr>
            <a:normAutofit/>
          </a:bodyPr>
          <a:lstStyle/>
          <a:p>
            <a:r>
              <a:rPr lang="en-US" sz="2400" dirty="0" smtClean="0"/>
              <a:t>4.2.4 HMDB – HML Browse  and </a:t>
            </a:r>
            <a:r>
              <a:rPr lang="en-US" sz="2400" dirty="0" err="1" smtClean="0"/>
              <a:t>ClassBrowse</a:t>
            </a:r>
            <a:r>
              <a:rPr lang="en-US" sz="2400" dirty="0" smtClean="0"/>
              <a:t> Options</a:t>
            </a:r>
            <a:endParaRPr lang="el-GR" sz="2400" dirty="0"/>
          </a:p>
        </p:txBody>
      </p:sp>
      <p:sp>
        <p:nvSpPr>
          <p:cNvPr id="3" name="Content Placeholder 2"/>
          <p:cNvSpPr>
            <a:spLocks noGrp="1"/>
          </p:cNvSpPr>
          <p:nvPr>
            <p:ph idx="1"/>
          </p:nvPr>
        </p:nvSpPr>
        <p:spPr>
          <a:xfrm>
            <a:off x="899592" y="2060848"/>
            <a:ext cx="7330008" cy="4461872"/>
          </a:xfrm>
        </p:spPr>
        <p:txBody>
          <a:bodyPr>
            <a:normAutofit/>
          </a:bodyPr>
          <a:lstStyle/>
          <a:p>
            <a:r>
              <a:rPr lang="en-US" dirty="0" smtClean="0"/>
              <a:t>HML Browse</a:t>
            </a:r>
          </a:p>
          <a:p>
            <a:pPr lvl="2"/>
            <a:r>
              <a:rPr lang="en-US" dirty="0" smtClean="0"/>
              <a:t>Search through the Human </a:t>
            </a:r>
            <a:r>
              <a:rPr lang="en-US" dirty="0" err="1" smtClean="0"/>
              <a:t>Metabolome</a:t>
            </a:r>
            <a:r>
              <a:rPr lang="en-US" dirty="0" smtClean="0"/>
              <a:t> Library, which contains 1000 reference metabolites stored in -80 </a:t>
            </a:r>
            <a:r>
              <a:rPr lang="en-US" dirty="0" err="1" smtClean="0"/>
              <a:t>Celcius</a:t>
            </a:r>
            <a:r>
              <a:rPr lang="en-US" dirty="0" smtClean="0"/>
              <a:t> degrees.</a:t>
            </a:r>
          </a:p>
          <a:p>
            <a:r>
              <a:rPr lang="en-US" dirty="0" err="1" smtClean="0"/>
              <a:t>ClassBrowse</a:t>
            </a:r>
            <a:endParaRPr lang="en-US" dirty="0" smtClean="0"/>
          </a:p>
          <a:p>
            <a:pPr lvl="2"/>
            <a:r>
              <a:rPr lang="en-US" dirty="0" smtClean="0"/>
              <a:t>Views compounds according to their chemical class designation.</a:t>
            </a:r>
          </a:p>
          <a:p>
            <a:pPr lvl="2"/>
            <a:r>
              <a:rPr lang="en-US" dirty="0" smtClean="0"/>
              <a:t>Each displayed compound is hyperlinked to an HMDB </a:t>
            </a:r>
            <a:r>
              <a:rPr lang="en-US" dirty="0" err="1" smtClean="0"/>
              <a:t>MetaboCard</a:t>
            </a:r>
            <a:r>
              <a:rPr lang="en-US" dirty="0" smtClean="0"/>
              <a:t>.</a:t>
            </a:r>
          </a:p>
          <a:p>
            <a:pPr lvl="2"/>
            <a:r>
              <a:rPr lang="en-US" dirty="0" smtClean="0"/>
              <a:t>Compounds can be found via a text box or a selected compound class.</a:t>
            </a:r>
            <a:endParaRPr lang="el-GR" dirty="0"/>
          </a:p>
        </p:txBody>
      </p:sp>
    </p:spTree>
    <p:extLst>
      <p:ext uri="{BB962C8B-B14F-4D97-AF65-F5344CB8AC3E}">
        <p14:creationId xmlns="" xmlns:p14="http://schemas.microsoft.com/office/powerpoint/2010/main" val="18312458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476672"/>
            <a:ext cx="7024744" cy="1143000"/>
          </a:xfrm>
        </p:spPr>
        <p:txBody>
          <a:bodyPr>
            <a:normAutofit/>
          </a:bodyPr>
          <a:lstStyle/>
          <a:p>
            <a:r>
              <a:rPr lang="en-US" sz="2400" dirty="0" smtClean="0"/>
              <a:t>4.3.1 HMDB – Search Utilities</a:t>
            </a:r>
            <a:endParaRPr lang="el-GR" sz="2400" dirty="0"/>
          </a:p>
        </p:txBody>
      </p:sp>
      <p:sp>
        <p:nvSpPr>
          <p:cNvPr id="3" name="Content Placeholder 2"/>
          <p:cNvSpPr>
            <a:spLocks noGrp="1"/>
          </p:cNvSpPr>
          <p:nvPr>
            <p:ph idx="1"/>
          </p:nvPr>
        </p:nvSpPr>
        <p:spPr>
          <a:xfrm>
            <a:off x="899592" y="1988840"/>
            <a:ext cx="7272808" cy="4536504"/>
          </a:xfrm>
        </p:spPr>
        <p:txBody>
          <a:bodyPr>
            <a:normAutofit fontScale="92500" lnSpcReduction="20000"/>
          </a:bodyPr>
          <a:lstStyle/>
          <a:p>
            <a:r>
              <a:rPr lang="en-US" dirty="0" smtClean="0"/>
              <a:t>Text Query</a:t>
            </a:r>
          </a:p>
          <a:p>
            <a:pPr lvl="2"/>
            <a:r>
              <a:rPr lang="en-US" dirty="0" smtClean="0"/>
              <a:t>An advanced search module for simple text search.</a:t>
            </a:r>
          </a:p>
          <a:p>
            <a:r>
              <a:rPr lang="en-US" dirty="0" err="1" smtClean="0"/>
              <a:t>Chem</a:t>
            </a:r>
            <a:r>
              <a:rPr lang="en-US" dirty="0" smtClean="0"/>
              <a:t> Query</a:t>
            </a:r>
          </a:p>
          <a:p>
            <a:pPr lvl="2"/>
            <a:r>
              <a:rPr lang="en-US" dirty="0" smtClean="0"/>
              <a:t>Structure similarity search tool.</a:t>
            </a:r>
          </a:p>
          <a:p>
            <a:pPr lvl="2"/>
            <a:r>
              <a:rPr lang="en-US" dirty="0" smtClean="0"/>
              <a:t>Draw or paste a SMILES string of a query compound.</a:t>
            </a:r>
          </a:p>
          <a:p>
            <a:pPr lvl="2"/>
            <a:r>
              <a:rPr lang="en-US" dirty="0" smtClean="0"/>
              <a:t>Finds and views common substructures that match the HMDB metabolite database with hyperlinks to the corresponding </a:t>
            </a:r>
            <a:r>
              <a:rPr lang="en-US" dirty="0" err="1" smtClean="0"/>
              <a:t>MetaboCards</a:t>
            </a:r>
            <a:r>
              <a:rPr lang="en-US" dirty="0" smtClean="0"/>
              <a:t>.</a:t>
            </a:r>
          </a:p>
          <a:p>
            <a:pPr lvl="2"/>
            <a:r>
              <a:rPr lang="en-US" dirty="0" smtClean="0"/>
              <a:t>Supports compound searches on the basis of chemical formula and molecular weight ranges.</a:t>
            </a:r>
          </a:p>
          <a:p>
            <a:r>
              <a:rPr lang="en-US" dirty="0" err="1" smtClean="0"/>
              <a:t>SeqSearch</a:t>
            </a:r>
            <a:endParaRPr lang="en-US" dirty="0" smtClean="0"/>
          </a:p>
          <a:p>
            <a:pPr lvl="2"/>
            <a:r>
              <a:rPr lang="en-US" dirty="0" smtClean="0"/>
              <a:t>HMDB’s BLAST search.</a:t>
            </a:r>
          </a:p>
          <a:p>
            <a:pPr lvl="2"/>
            <a:r>
              <a:rPr lang="en-US" dirty="0" smtClean="0"/>
              <a:t>A gene or protein sequence is searched against metabolically important enzymes and </a:t>
            </a:r>
            <a:r>
              <a:rPr lang="en-US" dirty="0" err="1" smtClean="0"/>
              <a:t>tranporters</a:t>
            </a:r>
            <a:r>
              <a:rPr lang="en-US" dirty="0" smtClean="0"/>
              <a:t>.</a:t>
            </a:r>
          </a:p>
          <a:p>
            <a:pPr lvl="2"/>
            <a:r>
              <a:rPr lang="en-US" dirty="0" smtClean="0"/>
              <a:t>Metabolites that may act on the query protein are displayed.</a:t>
            </a:r>
          </a:p>
        </p:txBody>
      </p:sp>
    </p:spTree>
    <p:extLst>
      <p:ext uri="{BB962C8B-B14F-4D97-AF65-F5344CB8AC3E}">
        <p14:creationId xmlns="" xmlns:p14="http://schemas.microsoft.com/office/powerpoint/2010/main" val="19848966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509504"/>
            <a:ext cx="7024744" cy="1143000"/>
          </a:xfrm>
        </p:spPr>
        <p:txBody>
          <a:bodyPr>
            <a:normAutofit/>
          </a:bodyPr>
          <a:lstStyle/>
          <a:p>
            <a:r>
              <a:rPr lang="en-US" sz="2400" dirty="0" smtClean="0"/>
              <a:t>4.3.2 HMDB – Search Utilities</a:t>
            </a:r>
            <a:endParaRPr lang="el-GR" sz="2400" dirty="0"/>
          </a:p>
        </p:txBody>
      </p:sp>
      <p:sp>
        <p:nvSpPr>
          <p:cNvPr id="3" name="Content Placeholder 2"/>
          <p:cNvSpPr>
            <a:spLocks noGrp="1"/>
          </p:cNvSpPr>
          <p:nvPr>
            <p:ph idx="1"/>
          </p:nvPr>
        </p:nvSpPr>
        <p:spPr>
          <a:xfrm>
            <a:off x="899592" y="2204864"/>
            <a:ext cx="7344816" cy="4320480"/>
          </a:xfrm>
        </p:spPr>
        <p:txBody>
          <a:bodyPr>
            <a:normAutofit fontScale="70000" lnSpcReduction="20000"/>
          </a:bodyPr>
          <a:lstStyle/>
          <a:p>
            <a:r>
              <a:rPr lang="en-US" dirty="0" smtClean="0"/>
              <a:t>Data Extractor</a:t>
            </a:r>
          </a:p>
          <a:p>
            <a:pPr lvl="2"/>
            <a:r>
              <a:rPr lang="en-US" dirty="0" smtClean="0"/>
              <a:t>Relational query search tool.</a:t>
            </a:r>
          </a:p>
          <a:p>
            <a:pPr lvl="2"/>
            <a:r>
              <a:rPr lang="en-US" dirty="0" smtClean="0"/>
              <a:t>Allows users to select or search over various combinations of metabolite and enzyme fields through clickable web forms.</a:t>
            </a:r>
          </a:p>
          <a:p>
            <a:r>
              <a:rPr lang="en-US" dirty="0" smtClean="0"/>
              <a:t>MS search</a:t>
            </a:r>
          </a:p>
          <a:p>
            <a:pPr lvl="2"/>
            <a:r>
              <a:rPr lang="en-US" dirty="0" smtClean="0"/>
              <a:t>Users may submit mass spectral files, chemical formula or mass, that will be searched against the HMDB's library of MS/MS spectra</a:t>
            </a:r>
          </a:p>
          <a:p>
            <a:pPr lvl="2"/>
            <a:r>
              <a:rPr lang="en-US" dirty="0" smtClean="0"/>
              <a:t>Identification of metabolites from mixtures via MS/MS spectroscopy.</a:t>
            </a:r>
          </a:p>
          <a:p>
            <a:pPr lvl="2"/>
            <a:r>
              <a:rPr lang="en-US" dirty="0" smtClean="0"/>
              <a:t>HMDB’s mass spectra library contains 2400 spectra collected at 3 different collision energies.</a:t>
            </a:r>
          </a:p>
          <a:p>
            <a:r>
              <a:rPr lang="en-US" dirty="0" smtClean="0"/>
              <a:t>1D and 2D NMR Search</a:t>
            </a:r>
          </a:p>
          <a:p>
            <a:pPr lvl="2"/>
            <a:r>
              <a:rPr lang="en-US" dirty="0" smtClean="0"/>
              <a:t>Users submit peak lists from 1H or 13C NMR spectra compared to the NMR libraries contained in the HMDB.</a:t>
            </a:r>
          </a:p>
          <a:p>
            <a:pPr lvl="2"/>
            <a:r>
              <a:rPr lang="en-US" dirty="0" smtClean="0"/>
              <a:t>Identification of metabolites from mixtures via NMR spectroscopy.</a:t>
            </a:r>
          </a:p>
          <a:p>
            <a:pPr lvl="2"/>
            <a:r>
              <a:rPr lang="en-US" dirty="0" smtClean="0"/>
              <a:t>HMDB contains more than 2000 experimentally collected 1H and13C NMR spectra for 900 pure compounds.</a:t>
            </a:r>
          </a:p>
          <a:p>
            <a:pPr lvl="1"/>
            <a:endParaRPr lang="en-US" dirty="0" smtClean="0"/>
          </a:p>
          <a:p>
            <a:pPr lvl="1"/>
            <a:endParaRPr lang="el-GR" dirty="0"/>
          </a:p>
        </p:txBody>
      </p:sp>
    </p:spTree>
    <p:extLst>
      <p:ext uri="{BB962C8B-B14F-4D97-AF65-F5344CB8AC3E}">
        <p14:creationId xmlns="" xmlns:p14="http://schemas.microsoft.com/office/powerpoint/2010/main" val="29472833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ata Extractor.png"/>
          <p:cNvPicPr>
            <a:picLocks noGrp="1" noChangeAspect="1"/>
          </p:cNvPicPr>
          <p:nvPr>
            <p:ph idx="1"/>
          </p:nvPr>
        </p:nvPicPr>
        <p:blipFill>
          <a:blip r:embed="rId2" cstate="print"/>
          <a:stretch>
            <a:fillRect/>
          </a:stretch>
        </p:blipFill>
        <p:spPr>
          <a:xfrm>
            <a:off x="683568" y="1196752"/>
            <a:ext cx="7848872" cy="4635723"/>
          </a:xfr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S spectrum.png"/>
          <p:cNvPicPr>
            <a:picLocks noGrp="1" noChangeAspect="1"/>
          </p:cNvPicPr>
          <p:nvPr>
            <p:ph idx="1"/>
          </p:nvPr>
        </p:nvPicPr>
        <p:blipFill>
          <a:blip r:embed="rId2" cstate="print"/>
          <a:stretch>
            <a:fillRect/>
          </a:stretch>
        </p:blipFill>
        <p:spPr>
          <a:xfrm>
            <a:off x="611560" y="1340768"/>
            <a:ext cx="7920879" cy="4491707"/>
          </a:xfr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476672"/>
            <a:ext cx="7024744" cy="1143000"/>
          </a:xfrm>
        </p:spPr>
        <p:txBody>
          <a:bodyPr>
            <a:normAutofit/>
          </a:bodyPr>
          <a:lstStyle/>
          <a:p>
            <a:r>
              <a:rPr lang="en-US" sz="2800" dirty="0" smtClean="0"/>
              <a:t>4.4 HMDB –Synopsis</a:t>
            </a:r>
            <a:endParaRPr lang="el-GR" sz="2800" dirty="0"/>
          </a:p>
        </p:txBody>
      </p:sp>
      <p:sp>
        <p:nvSpPr>
          <p:cNvPr id="3" name="Content Placeholder 2"/>
          <p:cNvSpPr>
            <a:spLocks noGrp="1"/>
          </p:cNvSpPr>
          <p:nvPr>
            <p:ph idx="1"/>
          </p:nvPr>
        </p:nvSpPr>
        <p:spPr>
          <a:xfrm>
            <a:off x="899592" y="1988840"/>
            <a:ext cx="7344816" cy="4608512"/>
          </a:xfrm>
        </p:spPr>
        <p:txBody>
          <a:bodyPr>
            <a:normAutofit fontScale="25000" lnSpcReduction="20000"/>
          </a:bodyPr>
          <a:lstStyle/>
          <a:p>
            <a:r>
              <a:rPr lang="en-US" sz="6400" dirty="0" smtClean="0"/>
              <a:t>HMDB database provides information about:</a:t>
            </a:r>
            <a:endParaRPr lang="el-GR" sz="6400" dirty="0"/>
          </a:p>
          <a:p>
            <a:pPr lvl="2"/>
            <a:r>
              <a:rPr lang="en-US" sz="4800" dirty="0" smtClean="0"/>
              <a:t>Linkage between endogenous metabolites to a variety of disease conditions such as metabolic disorders, genetic </a:t>
            </a:r>
            <a:r>
              <a:rPr lang="en-US" sz="4800" dirty="0" err="1" smtClean="0"/>
              <a:t>diseases,chronic</a:t>
            </a:r>
            <a:r>
              <a:rPr lang="en-US" sz="4800" dirty="0" smtClean="0"/>
              <a:t> (age-related) disorders and a variety of infectious diseases.</a:t>
            </a:r>
          </a:p>
          <a:p>
            <a:pPr lvl="2"/>
            <a:r>
              <a:rPr lang="en-US" sz="4800" dirty="0" smtClean="0"/>
              <a:t>Linkage between metabolites and their targets.</a:t>
            </a:r>
          </a:p>
          <a:p>
            <a:pPr lvl="2"/>
            <a:r>
              <a:rPr lang="en-US" sz="4800" dirty="0" smtClean="0"/>
              <a:t>Direct identification of potential diagnostic biomarkers based on their mass, mass spectra or NMR spectra.</a:t>
            </a:r>
          </a:p>
          <a:p>
            <a:r>
              <a:rPr lang="en-US" sz="6400" dirty="0" smtClean="0"/>
              <a:t>Can also provide information for a variety of translational </a:t>
            </a:r>
            <a:r>
              <a:rPr lang="en-US" sz="6400" dirty="0" err="1" smtClean="0"/>
              <a:t>bioinformatic</a:t>
            </a:r>
            <a:r>
              <a:rPr lang="en-US" sz="6400" dirty="0" smtClean="0"/>
              <a:t> questions.</a:t>
            </a:r>
          </a:p>
          <a:p>
            <a:pPr lvl="1"/>
            <a:r>
              <a:rPr lang="en-US" sz="4400" dirty="0" smtClean="0"/>
              <a:t>Identify a novel biomarker for a given condition or disease given an NMR or GC/MS or MS/MS spectrum of the purified compound.</a:t>
            </a:r>
          </a:p>
          <a:p>
            <a:pPr lvl="1"/>
            <a:r>
              <a:rPr lang="en-US" sz="4400" dirty="0" smtClean="0"/>
              <a:t>Identify metabolites from a </a:t>
            </a:r>
            <a:r>
              <a:rPr lang="en-US" sz="4400" dirty="0" err="1" smtClean="0"/>
              <a:t>biofluid</a:t>
            </a:r>
            <a:r>
              <a:rPr lang="en-US" sz="4400" dirty="0" smtClean="0"/>
              <a:t> mixture that has been analyzed by NMR, GC/MS or MS/MS.</a:t>
            </a:r>
          </a:p>
          <a:p>
            <a:pPr lvl="1"/>
            <a:r>
              <a:rPr lang="en-US" sz="4400" dirty="0" smtClean="0"/>
              <a:t>Identify a disease or condition given a list of metabolites.</a:t>
            </a:r>
          </a:p>
          <a:p>
            <a:pPr lvl="1"/>
            <a:r>
              <a:rPr lang="en-US" sz="4400" dirty="0" smtClean="0"/>
              <a:t>Identify a pathway or process that has been altered/perturbed given a list of metabolites obtained from a </a:t>
            </a:r>
            <a:r>
              <a:rPr lang="en-US" sz="4400" dirty="0" err="1" smtClean="0"/>
              <a:t>metabolomic</a:t>
            </a:r>
            <a:r>
              <a:rPr lang="en-US" sz="4400" dirty="0" smtClean="0"/>
              <a:t> experiment.</a:t>
            </a:r>
          </a:p>
          <a:p>
            <a:pPr lvl="1"/>
            <a:r>
              <a:rPr lang="en-US" sz="4400" dirty="0" smtClean="0"/>
              <a:t>Determine normal and abnormal concentration ranges for metabolites in different </a:t>
            </a:r>
            <a:r>
              <a:rPr lang="en-US" sz="4400" dirty="0" err="1" smtClean="0"/>
              <a:t>biofluids</a:t>
            </a:r>
            <a:r>
              <a:rPr lang="en-US" sz="4400" dirty="0" smtClean="0"/>
              <a:t>.</a:t>
            </a:r>
          </a:p>
          <a:p>
            <a:pPr lvl="1"/>
            <a:r>
              <a:rPr lang="en-US" sz="4400" dirty="0" smtClean="0"/>
              <a:t>Obtain authentic standards of unique metabolites to confirm the diagnosis of a certain disease.</a:t>
            </a:r>
          </a:p>
          <a:p>
            <a:pPr lvl="1"/>
            <a:r>
              <a:rPr lang="en-US" sz="4400" dirty="0" smtClean="0"/>
              <a:t>Determine the similarity of a newly found/synthesized compound to an existing metabolite .</a:t>
            </a:r>
          </a:p>
          <a:p>
            <a:pPr lvl="1"/>
            <a:r>
              <a:rPr lang="en-US" sz="4400" dirty="0" smtClean="0"/>
              <a:t>Determine the possible mechanism of action or protein targets for a newly discovered/synthesized metabolite or metabolite analogue .</a:t>
            </a:r>
          </a:p>
          <a:p>
            <a:pPr lvl="1"/>
            <a:r>
              <a:rPr lang="en-US" sz="4400" dirty="0" smtClean="0"/>
              <a:t>Diagnose or determine the cause of illnesses thought to be brought on by metabolite changes.</a:t>
            </a:r>
          </a:p>
          <a:p>
            <a:pPr lvl="1"/>
            <a:r>
              <a:rPr lang="en-US" sz="4400" dirty="0" smtClean="0"/>
              <a:t>Extract detailed information on metabolites, metabolic diseases or metabolic pathway.</a:t>
            </a:r>
          </a:p>
          <a:p>
            <a:pPr lvl="1"/>
            <a:r>
              <a:rPr lang="en-US" sz="4400" dirty="0" smtClean="0"/>
              <a:t>Extract information on common metabolite classes.</a:t>
            </a:r>
          </a:p>
          <a:p>
            <a:pPr lvl="1"/>
            <a:r>
              <a:rPr lang="en-US" sz="4400" dirty="0" smtClean="0"/>
              <a:t>Ascertain whether a certain protein or protein homologue may also be involved in a metabolic process or pathway.</a:t>
            </a:r>
          </a:p>
          <a:p>
            <a:pPr lvl="1"/>
            <a:endParaRPr lang="en-US" sz="2400" dirty="0" smtClean="0"/>
          </a:p>
          <a:p>
            <a:endParaRPr lang="en-US" dirty="0" smtClean="0"/>
          </a:p>
        </p:txBody>
      </p:sp>
    </p:spTree>
    <p:extLst>
      <p:ext uri="{BB962C8B-B14F-4D97-AF65-F5344CB8AC3E}">
        <p14:creationId xmlns="" xmlns:p14="http://schemas.microsoft.com/office/powerpoint/2010/main" val="32958378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1043608" y="548680"/>
            <a:ext cx="7632848" cy="1143000"/>
          </a:xfrm>
        </p:spPr>
        <p:txBody>
          <a:bodyPr>
            <a:normAutofit fontScale="90000"/>
          </a:bodyPr>
          <a:lstStyle/>
          <a:p>
            <a:r>
              <a:rPr lang="en-US" dirty="0"/>
              <a:t>5. </a:t>
            </a:r>
            <a:r>
              <a:rPr lang="en-US" dirty="0" err="1"/>
              <a:t>DrugBank</a:t>
            </a:r>
            <a:r>
              <a:rPr lang="en-US" dirty="0"/>
              <a:t> – </a:t>
            </a:r>
            <a:r>
              <a:rPr lang="en-US" sz="3600" dirty="0"/>
              <a:t>A Resource for Drug Discovery and Disease Treatment</a:t>
            </a:r>
          </a:p>
        </p:txBody>
      </p:sp>
      <p:sp>
        <p:nvSpPr>
          <p:cNvPr id="3" name="Θέση περιεχομένου 2"/>
          <p:cNvSpPr>
            <a:spLocks noGrp="1"/>
          </p:cNvSpPr>
          <p:nvPr>
            <p:ph idx="1"/>
          </p:nvPr>
        </p:nvSpPr>
        <p:spPr>
          <a:xfrm>
            <a:off x="755576" y="1916832"/>
            <a:ext cx="7632848" cy="4608512"/>
          </a:xfrm>
        </p:spPr>
        <p:txBody>
          <a:bodyPr>
            <a:normAutofit fontScale="85000" lnSpcReduction="20000"/>
          </a:bodyPr>
          <a:lstStyle/>
          <a:p>
            <a:pPr>
              <a:buFont typeface="Wingdings" pitchFamily="2" charset="2"/>
              <a:buChar char="q"/>
            </a:pPr>
            <a:r>
              <a:rPr lang="en-US" dirty="0" smtClean="0"/>
              <a:t>Section overview</a:t>
            </a:r>
          </a:p>
          <a:p>
            <a:pPr lvl="1"/>
            <a:r>
              <a:rPr lang="en-US" dirty="0" err="1" smtClean="0"/>
              <a:t>DrugBank</a:t>
            </a:r>
            <a:r>
              <a:rPr lang="en-US" dirty="0" smtClean="0"/>
              <a:t> belongs in the third </a:t>
            </a:r>
            <a:r>
              <a:rPr lang="en-US" dirty="0"/>
              <a:t>major class of chemical </a:t>
            </a:r>
            <a:r>
              <a:rPr lang="en-US" dirty="0" err="1"/>
              <a:t>bioinformatic</a:t>
            </a:r>
            <a:r>
              <a:rPr lang="en-US" dirty="0"/>
              <a:t> databases are the drug or pharmaceutical product </a:t>
            </a:r>
            <a:r>
              <a:rPr lang="en-US" dirty="0" smtClean="0"/>
              <a:t>databases</a:t>
            </a:r>
          </a:p>
          <a:p>
            <a:pPr lvl="1"/>
            <a:r>
              <a:rPr lang="en-US" dirty="0" smtClean="0"/>
              <a:t>It is a </a:t>
            </a:r>
            <a:r>
              <a:rPr lang="en-US" dirty="0"/>
              <a:t>“hybrid” </a:t>
            </a:r>
            <a:r>
              <a:rPr lang="en-US" dirty="0" smtClean="0"/>
              <a:t>database, derived </a:t>
            </a:r>
            <a:r>
              <a:rPr lang="en-US" dirty="0"/>
              <a:t>from </a:t>
            </a:r>
            <a:r>
              <a:rPr lang="en-US" dirty="0" smtClean="0"/>
              <a:t>both clinically </a:t>
            </a:r>
            <a:r>
              <a:rPr lang="en-US" dirty="0"/>
              <a:t>and chemically </a:t>
            </a:r>
            <a:r>
              <a:rPr lang="en-US" dirty="0" smtClean="0"/>
              <a:t>oriented </a:t>
            </a:r>
            <a:r>
              <a:rPr lang="en-US" dirty="0"/>
              <a:t>drug databases, as </a:t>
            </a:r>
            <a:r>
              <a:rPr lang="en-US" dirty="0" smtClean="0"/>
              <a:t>it combines </a:t>
            </a:r>
            <a:r>
              <a:rPr lang="en-US" dirty="0"/>
              <a:t>the clinical/disease information of the clinically oriented drug databases with the biochemical/chemical information of the chemically oriented drug databases. </a:t>
            </a:r>
            <a:endParaRPr lang="en-US" dirty="0" smtClean="0"/>
          </a:p>
          <a:p>
            <a:pPr lvl="1"/>
            <a:r>
              <a:rPr lang="en-US" dirty="0"/>
              <a:t>As a result, a typical </a:t>
            </a:r>
            <a:r>
              <a:rPr lang="en-US" dirty="0" err="1"/>
              <a:t>DrugBank</a:t>
            </a:r>
            <a:r>
              <a:rPr lang="en-US" dirty="0"/>
              <a:t> entry contains 80–100 different data fields, instead of 5–10 as seen with the other kinds of databases</a:t>
            </a:r>
            <a:r>
              <a:rPr lang="en-US" dirty="0" smtClean="0"/>
              <a:t>.</a:t>
            </a:r>
          </a:p>
          <a:p>
            <a:pPr lvl="1"/>
            <a:r>
              <a:rPr lang="en-US" dirty="0"/>
              <a:t>Like TTD and </a:t>
            </a:r>
            <a:r>
              <a:rPr lang="en-US" dirty="0" err="1"/>
              <a:t>SuperTarget</a:t>
            </a:r>
            <a:r>
              <a:rPr lang="en-US" dirty="0"/>
              <a:t>, </a:t>
            </a:r>
            <a:r>
              <a:rPr lang="en-US" dirty="0" err="1"/>
              <a:t>DrugBank</a:t>
            </a:r>
            <a:r>
              <a:rPr lang="en-US" dirty="0"/>
              <a:t> supports very extensive text, sequence and chemical structure searches</a:t>
            </a:r>
            <a:r>
              <a:rPr lang="en-US" dirty="0" smtClean="0"/>
              <a:t>.</a:t>
            </a:r>
          </a:p>
          <a:p>
            <a:pPr lvl="1"/>
            <a:r>
              <a:rPr lang="en-US" dirty="0" smtClean="0"/>
              <a:t>It also </a:t>
            </a:r>
            <a:r>
              <a:rPr lang="en-US" dirty="0"/>
              <a:t>provides detailed pathway information on the mechanism of action for &gt;200 different drugs or drug classes.</a:t>
            </a:r>
          </a:p>
          <a:p>
            <a:pPr lvl="1"/>
            <a:endParaRPr lang="el-GR" dirty="0"/>
          </a:p>
        </p:txBody>
      </p:sp>
    </p:spTree>
    <p:extLst>
      <p:ext uri="{BB962C8B-B14F-4D97-AF65-F5344CB8AC3E}">
        <p14:creationId xmlns="" xmlns:p14="http://schemas.microsoft.com/office/powerpoint/2010/main" val="27196232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1043608" y="476672"/>
            <a:ext cx="7024744" cy="1143000"/>
          </a:xfrm>
        </p:spPr>
        <p:txBody>
          <a:bodyPr>
            <a:normAutofit/>
          </a:bodyPr>
          <a:lstStyle/>
          <a:p>
            <a:r>
              <a:rPr lang="en-US" sz="3600" dirty="0"/>
              <a:t>5. </a:t>
            </a:r>
            <a:r>
              <a:rPr lang="en-US" sz="3600" dirty="0" err="1"/>
              <a:t>DrugBank</a:t>
            </a:r>
            <a:r>
              <a:rPr lang="en-US" sz="3600" dirty="0"/>
              <a:t> – </a:t>
            </a:r>
            <a:r>
              <a:rPr lang="en-US" sz="3600" dirty="0" smtClean="0"/>
              <a:t>Continue</a:t>
            </a:r>
            <a:endParaRPr lang="el-GR" sz="3600" dirty="0"/>
          </a:p>
        </p:txBody>
      </p:sp>
      <p:sp>
        <p:nvSpPr>
          <p:cNvPr id="3" name="Θέση περιεχομένου 2"/>
          <p:cNvSpPr>
            <a:spLocks noGrp="1"/>
          </p:cNvSpPr>
          <p:nvPr>
            <p:ph idx="1"/>
          </p:nvPr>
        </p:nvSpPr>
        <p:spPr>
          <a:xfrm>
            <a:off x="755576" y="1844824"/>
            <a:ext cx="7704856" cy="4680520"/>
          </a:xfrm>
        </p:spPr>
        <p:txBody>
          <a:bodyPr>
            <a:normAutofit fontScale="70000" lnSpcReduction="20000"/>
          </a:bodyPr>
          <a:lstStyle/>
          <a:p>
            <a:r>
              <a:rPr lang="en-US" dirty="0" smtClean="0"/>
              <a:t>presents drug </a:t>
            </a:r>
            <a:r>
              <a:rPr lang="en-US" dirty="0"/>
              <a:t>and drug </a:t>
            </a:r>
            <a:r>
              <a:rPr lang="en-US" dirty="0" smtClean="0"/>
              <a:t>target </a:t>
            </a:r>
            <a:r>
              <a:rPr lang="en-US" dirty="0"/>
              <a:t>data in synoptic </a:t>
            </a:r>
            <a:r>
              <a:rPr lang="en-US" dirty="0" err="1" smtClean="0"/>
              <a:t>DrugCards</a:t>
            </a:r>
            <a:r>
              <a:rPr lang="en-US" dirty="0" smtClean="0"/>
              <a:t> (</a:t>
            </a:r>
            <a:r>
              <a:rPr lang="en-US" dirty="0"/>
              <a:t>in </a:t>
            </a:r>
            <a:r>
              <a:rPr lang="en-US" dirty="0" err="1"/>
              <a:t>anology</a:t>
            </a:r>
            <a:r>
              <a:rPr lang="en-US" dirty="0"/>
              <a:t> to library cards or study flash-cards</a:t>
            </a:r>
            <a:r>
              <a:rPr lang="en-US" dirty="0" smtClean="0"/>
              <a:t>)</a:t>
            </a:r>
          </a:p>
          <a:p>
            <a:pPr lvl="2"/>
            <a:r>
              <a:rPr lang="en-US" dirty="0"/>
              <a:t>easy to view and </a:t>
            </a:r>
            <a:r>
              <a:rPr lang="en-US" dirty="0" smtClean="0"/>
              <a:t>navigate</a:t>
            </a:r>
          </a:p>
          <a:p>
            <a:r>
              <a:rPr lang="en-US" dirty="0"/>
              <a:t>contains detailed information on 1480 FDA-approved drugs corresponding to 28,447 brand names and </a:t>
            </a:r>
            <a:r>
              <a:rPr lang="en-US" dirty="0" smtClean="0"/>
              <a:t>synonyms</a:t>
            </a:r>
          </a:p>
          <a:p>
            <a:pPr lvl="2"/>
            <a:r>
              <a:rPr lang="en-US" dirty="0"/>
              <a:t>1281 synthetic small molecule drugs</a:t>
            </a:r>
            <a:r>
              <a:rPr lang="en-US" dirty="0" smtClean="0"/>
              <a:t>,</a:t>
            </a:r>
          </a:p>
          <a:p>
            <a:pPr lvl="2"/>
            <a:r>
              <a:rPr lang="en-US" dirty="0" smtClean="0"/>
              <a:t>128 </a:t>
            </a:r>
            <a:r>
              <a:rPr lang="en-US" dirty="0"/>
              <a:t>biotech (mostly peptide or protein) drugs and </a:t>
            </a:r>
            <a:endParaRPr lang="en-US" dirty="0" smtClean="0"/>
          </a:p>
          <a:p>
            <a:pPr lvl="2"/>
            <a:r>
              <a:rPr lang="en-US" dirty="0" smtClean="0"/>
              <a:t>71 </a:t>
            </a:r>
            <a:r>
              <a:rPr lang="en-US" dirty="0" err="1"/>
              <a:t>nutraceutical</a:t>
            </a:r>
            <a:r>
              <a:rPr lang="en-US" dirty="0"/>
              <a:t> drugs or </a:t>
            </a:r>
            <a:r>
              <a:rPr lang="en-US" dirty="0" smtClean="0"/>
              <a:t>supplements</a:t>
            </a:r>
          </a:p>
          <a:p>
            <a:r>
              <a:rPr lang="en-US" dirty="0"/>
              <a:t>contains information on the 1669 different targets (protein, lipid or DNA molecules) and metabolizing enzymes with which these drugs </a:t>
            </a:r>
            <a:r>
              <a:rPr lang="en-US" dirty="0" smtClean="0"/>
              <a:t>interact</a:t>
            </a:r>
          </a:p>
          <a:p>
            <a:r>
              <a:rPr lang="en-US" dirty="0"/>
              <a:t>maintains data on 187 illicit drugs (i.e. those legally banned or selectively banned in most developed nations) and 64 withdrawn drugs (those removed from the market due to safety concerns</a:t>
            </a:r>
            <a:r>
              <a:rPr lang="en-US" dirty="0" smtClean="0"/>
              <a:t>)</a:t>
            </a:r>
          </a:p>
          <a:p>
            <a:endParaRPr lang="en-US" dirty="0"/>
          </a:p>
          <a:p>
            <a:r>
              <a:rPr lang="en-US" dirty="0"/>
              <a:t>Chemical, pharmaceutical and biological information about these classes of drugs is extremely important, not only in understanding their adverse reactions, but also in being able to predict whether a new drug entity may have unexpected chemical or functional similarities to a dangerous or highly addictive drug</a:t>
            </a:r>
            <a:endParaRPr lang="el-GR" dirty="0"/>
          </a:p>
        </p:txBody>
      </p:sp>
    </p:spTree>
    <p:extLst>
      <p:ext uri="{BB962C8B-B14F-4D97-AF65-F5344CB8AC3E}">
        <p14:creationId xmlns="" xmlns:p14="http://schemas.microsoft.com/office/powerpoint/2010/main" val="20821054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1043608" y="476672"/>
            <a:ext cx="7024744" cy="1143000"/>
          </a:xfrm>
        </p:spPr>
        <p:txBody>
          <a:bodyPr/>
          <a:lstStyle/>
          <a:p>
            <a:r>
              <a:rPr lang="en-US" dirty="0"/>
              <a:t>1. Introduction - continue</a:t>
            </a:r>
            <a:endParaRPr lang="el-GR" dirty="0"/>
          </a:p>
        </p:txBody>
      </p:sp>
      <p:sp>
        <p:nvSpPr>
          <p:cNvPr id="3" name="Θέση περιεχομένου 2"/>
          <p:cNvSpPr>
            <a:spLocks noGrp="1"/>
          </p:cNvSpPr>
          <p:nvPr>
            <p:ph idx="1"/>
          </p:nvPr>
        </p:nvSpPr>
        <p:spPr>
          <a:xfrm>
            <a:off x="827584" y="1916832"/>
            <a:ext cx="7344816" cy="4464496"/>
          </a:xfrm>
        </p:spPr>
        <p:txBody>
          <a:bodyPr>
            <a:normAutofit/>
          </a:bodyPr>
          <a:lstStyle/>
          <a:p>
            <a:pPr algn="just"/>
            <a:r>
              <a:rPr lang="en-US" dirty="0"/>
              <a:t>At follow: </a:t>
            </a:r>
          </a:p>
          <a:p>
            <a:pPr lvl="1" algn="just"/>
            <a:r>
              <a:rPr lang="en-US" sz="2000" dirty="0"/>
              <a:t>brief overview of some of the most important chemical </a:t>
            </a:r>
            <a:r>
              <a:rPr lang="en-US" sz="2000" dirty="0" err="1"/>
              <a:t>bioinformatic</a:t>
            </a:r>
            <a:r>
              <a:rPr lang="en-US" sz="2000" dirty="0"/>
              <a:t> resources</a:t>
            </a:r>
          </a:p>
          <a:p>
            <a:pPr lvl="1" algn="just"/>
            <a:r>
              <a:rPr lang="en-US" sz="2000" dirty="0"/>
              <a:t>a more detailed overview on those particular resources that allow researchers to connect small molecules to diseases. </a:t>
            </a:r>
          </a:p>
          <a:p>
            <a:pPr lvl="1" algn="just"/>
            <a:r>
              <a:rPr lang="en-US" sz="2000" dirty="0"/>
              <a:t>short discussion on newly emerging software tools that exploit these databases as a means to discover new biomarkers or even new treatments for disease.</a:t>
            </a:r>
            <a:endParaRPr lang="el-GR" sz="2800" dirty="0"/>
          </a:p>
        </p:txBody>
      </p:sp>
    </p:spTree>
    <p:extLst>
      <p:ext uri="{BB962C8B-B14F-4D97-AF65-F5344CB8AC3E}">
        <p14:creationId xmlns="" xmlns:p14="http://schemas.microsoft.com/office/powerpoint/2010/main" val="3271188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1043608" y="476672"/>
            <a:ext cx="7024744" cy="1143000"/>
          </a:xfrm>
        </p:spPr>
        <p:txBody>
          <a:bodyPr>
            <a:normAutofit/>
          </a:bodyPr>
          <a:lstStyle/>
          <a:p>
            <a:r>
              <a:rPr lang="en-US" sz="3600" dirty="0"/>
              <a:t>5. </a:t>
            </a:r>
            <a:r>
              <a:rPr lang="en-US" sz="3600" dirty="0" err="1"/>
              <a:t>DrugBank</a:t>
            </a:r>
            <a:r>
              <a:rPr lang="en-US" sz="3600" dirty="0"/>
              <a:t> – Continue</a:t>
            </a:r>
            <a:endParaRPr lang="el-GR" sz="3600" dirty="0"/>
          </a:p>
        </p:txBody>
      </p:sp>
      <p:sp>
        <p:nvSpPr>
          <p:cNvPr id="3" name="Θέση περιεχομένου 2"/>
          <p:cNvSpPr>
            <a:spLocks noGrp="1"/>
          </p:cNvSpPr>
          <p:nvPr>
            <p:ph idx="1"/>
          </p:nvPr>
        </p:nvSpPr>
        <p:spPr>
          <a:xfrm>
            <a:off x="683568" y="1988840"/>
            <a:ext cx="7704856" cy="4536504"/>
          </a:xfrm>
        </p:spPr>
        <p:txBody>
          <a:bodyPr>
            <a:normAutofit fontScale="92500"/>
          </a:bodyPr>
          <a:lstStyle/>
          <a:p>
            <a:r>
              <a:rPr lang="en-US" dirty="0"/>
              <a:t>Likewise HMDB, contains many built-in tools and a variety of customized features for viewing, sorting, querying and extracting drug or drug target </a:t>
            </a:r>
            <a:r>
              <a:rPr lang="en-US" dirty="0" smtClean="0"/>
              <a:t>data</a:t>
            </a:r>
          </a:p>
          <a:p>
            <a:pPr lvl="2"/>
            <a:r>
              <a:rPr lang="en-US" dirty="0"/>
              <a:t>higher-level database searching </a:t>
            </a:r>
            <a:r>
              <a:rPr lang="en-US" dirty="0" smtClean="0"/>
              <a:t>functions</a:t>
            </a:r>
          </a:p>
          <a:p>
            <a:pPr lvl="4"/>
            <a:r>
              <a:rPr lang="en-US" dirty="0" smtClean="0"/>
              <a:t>Sequence search </a:t>
            </a:r>
            <a:r>
              <a:rPr lang="en-US" dirty="0"/>
              <a:t>(such as </a:t>
            </a:r>
            <a:r>
              <a:rPr lang="en-US" dirty="0" err="1"/>
              <a:t>SeqSearch</a:t>
            </a:r>
            <a:r>
              <a:rPr lang="en-US" dirty="0"/>
              <a:t> </a:t>
            </a:r>
            <a:r>
              <a:rPr lang="en-US" dirty="0" smtClean="0"/>
              <a:t>of BLAST </a:t>
            </a:r>
            <a:r>
              <a:rPr lang="en-US" dirty="0" smtClean="0">
                <a:hlinkClick r:id="rId2"/>
              </a:rPr>
              <a:t>[1]</a:t>
            </a:r>
            <a:r>
              <a:rPr lang="en-US" dirty="0" smtClean="0"/>
              <a:t>)</a:t>
            </a:r>
          </a:p>
          <a:p>
            <a:pPr lvl="5"/>
            <a:r>
              <a:rPr lang="en-US" dirty="0" smtClean="0"/>
              <a:t>Single sequence/group </a:t>
            </a:r>
            <a:r>
              <a:rPr lang="en-US" dirty="0"/>
              <a:t>of </a:t>
            </a:r>
            <a:r>
              <a:rPr lang="en-US" dirty="0" smtClean="0"/>
              <a:t>sequences/entire </a:t>
            </a:r>
            <a:r>
              <a:rPr lang="en-US" dirty="0"/>
              <a:t>proteome </a:t>
            </a:r>
            <a:r>
              <a:rPr lang="en-US" dirty="0" smtClean="0"/>
              <a:t>can be searched by </a:t>
            </a:r>
            <a:r>
              <a:rPr lang="en-US" dirty="0"/>
              <a:t>pasting the FASTA formatted </a:t>
            </a:r>
            <a:r>
              <a:rPr lang="en-US" dirty="0" smtClean="0"/>
              <a:t>sequence(s</a:t>
            </a:r>
            <a:r>
              <a:rPr lang="en-US" dirty="0"/>
              <a:t>) into </a:t>
            </a:r>
            <a:r>
              <a:rPr lang="en-US" dirty="0" smtClean="0"/>
              <a:t>the </a:t>
            </a:r>
            <a:r>
              <a:rPr lang="en-US" dirty="0" err="1" smtClean="0"/>
              <a:t>SeqSearch</a:t>
            </a:r>
            <a:r>
              <a:rPr lang="en-US" dirty="0" smtClean="0"/>
              <a:t> </a:t>
            </a:r>
            <a:r>
              <a:rPr lang="en-US" dirty="0"/>
              <a:t>query box</a:t>
            </a:r>
            <a:endParaRPr lang="en-US" dirty="0" smtClean="0"/>
          </a:p>
          <a:p>
            <a:pPr lvl="4"/>
            <a:r>
              <a:rPr lang="en-US" dirty="0" smtClean="0"/>
              <a:t>Boolean </a:t>
            </a:r>
            <a:r>
              <a:rPr lang="en-US" dirty="0"/>
              <a:t>text search (</a:t>
            </a:r>
            <a:r>
              <a:rPr lang="en-US" dirty="0" err="1"/>
              <a:t>TextSearch</a:t>
            </a:r>
            <a:r>
              <a:rPr lang="en-US" dirty="0"/>
              <a:t>) for sophisticated text searching and </a:t>
            </a:r>
            <a:r>
              <a:rPr lang="en-US" dirty="0" smtClean="0"/>
              <a:t>querying</a:t>
            </a:r>
          </a:p>
          <a:p>
            <a:pPr lvl="4"/>
            <a:r>
              <a:rPr lang="en-US" dirty="0"/>
              <a:t>chemical structure search utility (</a:t>
            </a:r>
            <a:r>
              <a:rPr lang="en-US" dirty="0" err="1"/>
              <a:t>ChemQuery</a:t>
            </a:r>
            <a:r>
              <a:rPr lang="en-US" dirty="0"/>
              <a:t>) for structure matching and structure-based </a:t>
            </a:r>
            <a:r>
              <a:rPr lang="en-US" dirty="0" smtClean="0"/>
              <a:t>querying</a:t>
            </a:r>
          </a:p>
          <a:p>
            <a:pPr lvl="5"/>
            <a:r>
              <a:rPr lang="en-US" dirty="0" smtClean="0"/>
              <a:t>sketch of a </a:t>
            </a:r>
            <a:r>
              <a:rPr lang="en-US" dirty="0"/>
              <a:t>chemical structure or paste </a:t>
            </a:r>
            <a:r>
              <a:rPr lang="en-US" dirty="0" smtClean="0"/>
              <a:t>of a </a:t>
            </a:r>
            <a:r>
              <a:rPr lang="en-US" dirty="0"/>
              <a:t>SMILES string </a:t>
            </a:r>
            <a:r>
              <a:rPr lang="en-US" dirty="0" smtClean="0">
                <a:hlinkClick r:id="rId2"/>
              </a:rPr>
              <a:t>[19]</a:t>
            </a:r>
            <a:r>
              <a:rPr lang="en-US" dirty="0" smtClean="0"/>
              <a:t> </a:t>
            </a:r>
            <a:r>
              <a:rPr lang="en-US" dirty="0"/>
              <a:t>of a possible drug lead or a drug that appears to be causing an adverse </a:t>
            </a:r>
            <a:r>
              <a:rPr lang="en-US" dirty="0" smtClean="0"/>
              <a:t>reaction, </a:t>
            </a:r>
            <a:r>
              <a:rPr lang="en-US" dirty="0"/>
              <a:t>into the </a:t>
            </a:r>
            <a:r>
              <a:rPr lang="en-US" dirty="0" err="1"/>
              <a:t>ChemQuery</a:t>
            </a:r>
            <a:r>
              <a:rPr lang="en-US" dirty="0"/>
              <a:t> window. High scoring hits are presented in a tabular format with hyperlinks to the corresponding </a:t>
            </a:r>
            <a:r>
              <a:rPr lang="en-US" dirty="0" err="1"/>
              <a:t>DrugCards</a:t>
            </a:r>
            <a:endParaRPr lang="en-US" dirty="0"/>
          </a:p>
          <a:p>
            <a:pPr lvl="4"/>
            <a:r>
              <a:rPr lang="en-US" dirty="0" smtClean="0"/>
              <a:t>relational </a:t>
            </a:r>
            <a:r>
              <a:rPr lang="en-US" dirty="0"/>
              <a:t>data extraction tool (Data Extractor) for performing complex queries</a:t>
            </a:r>
            <a:endParaRPr lang="el-GR" dirty="0"/>
          </a:p>
        </p:txBody>
      </p:sp>
    </p:spTree>
    <p:extLst>
      <p:ext uri="{BB962C8B-B14F-4D97-AF65-F5344CB8AC3E}">
        <p14:creationId xmlns="" xmlns:p14="http://schemas.microsoft.com/office/powerpoint/2010/main" val="16869864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1043608" y="548680"/>
            <a:ext cx="7024744" cy="1143000"/>
          </a:xfrm>
        </p:spPr>
        <p:txBody>
          <a:bodyPr/>
          <a:lstStyle/>
          <a:p>
            <a:r>
              <a:rPr lang="en-US" dirty="0"/>
              <a:t>5. </a:t>
            </a:r>
            <a:r>
              <a:rPr lang="en-US" dirty="0" err="1"/>
              <a:t>DrugBank</a:t>
            </a:r>
            <a:r>
              <a:rPr lang="en-US" dirty="0"/>
              <a:t> – Continue</a:t>
            </a:r>
            <a:endParaRPr lang="el-GR" dirty="0"/>
          </a:p>
        </p:txBody>
      </p:sp>
      <p:sp>
        <p:nvSpPr>
          <p:cNvPr id="3" name="Θέση περιεχομένου 2"/>
          <p:cNvSpPr>
            <a:spLocks noGrp="1"/>
          </p:cNvSpPr>
          <p:nvPr>
            <p:ph idx="1"/>
          </p:nvPr>
        </p:nvSpPr>
        <p:spPr>
          <a:xfrm>
            <a:off x="683568" y="1988840"/>
            <a:ext cx="7776864" cy="4564360"/>
          </a:xfrm>
        </p:spPr>
        <p:txBody>
          <a:bodyPr>
            <a:normAutofit fontScale="62500" lnSpcReduction="20000"/>
          </a:bodyPr>
          <a:lstStyle/>
          <a:p>
            <a:pPr>
              <a:buFont typeface="Wingdings" pitchFamily="2" charset="2"/>
              <a:buChar char="q"/>
            </a:pPr>
            <a:r>
              <a:rPr lang="en-US" dirty="0" smtClean="0"/>
              <a:t>Synopsis</a:t>
            </a:r>
          </a:p>
          <a:p>
            <a:pPr lvl="1"/>
            <a:r>
              <a:rPr lang="en-US" dirty="0" err="1"/>
              <a:t>DrugBank</a:t>
            </a:r>
            <a:r>
              <a:rPr lang="en-US" dirty="0"/>
              <a:t> allows users to link drugs to a variety of disease conditions or health </a:t>
            </a:r>
            <a:r>
              <a:rPr lang="en-US" dirty="0" smtClean="0"/>
              <a:t>indications</a:t>
            </a:r>
          </a:p>
          <a:p>
            <a:pPr lvl="1"/>
            <a:r>
              <a:rPr lang="en-US" dirty="0"/>
              <a:t>provides links between drugs and their targets – both through descriptions of the mechanism of action and through the identification of known protein (or gene) </a:t>
            </a:r>
            <a:r>
              <a:rPr lang="en-US" dirty="0" smtClean="0"/>
              <a:t>targets</a:t>
            </a:r>
          </a:p>
          <a:p>
            <a:pPr lvl="1"/>
            <a:r>
              <a:rPr lang="en-US" dirty="0"/>
              <a:t>support a number of </a:t>
            </a:r>
            <a:r>
              <a:rPr lang="en-US" dirty="0" smtClean="0"/>
              <a:t>translational </a:t>
            </a:r>
            <a:r>
              <a:rPr lang="en-US" dirty="0" err="1"/>
              <a:t>bionformatic</a:t>
            </a:r>
            <a:r>
              <a:rPr lang="en-US" dirty="0"/>
              <a:t> or </a:t>
            </a:r>
            <a:r>
              <a:rPr lang="en-US" dirty="0" err="1"/>
              <a:t>cheminformatic</a:t>
            </a:r>
            <a:r>
              <a:rPr lang="en-US" dirty="0"/>
              <a:t> </a:t>
            </a:r>
            <a:r>
              <a:rPr lang="en-US" dirty="0" smtClean="0"/>
              <a:t>questions. e.g.:</a:t>
            </a:r>
          </a:p>
          <a:p>
            <a:pPr marL="1097280" lvl="2" indent="-457200">
              <a:buFont typeface="+mj-lt"/>
              <a:buAutoNum type="arabicPeriod"/>
            </a:pPr>
            <a:r>
              <a:rPr lang="en-US" dirty="0" smtClean="0"/>
              <a:t>determine </a:t>
            </a:r>
            <a:r>
              <a:rPr lang="en-US" dirty="0"/>
              <a:t>the similarity of a newly found/synthesized compound to an existing drug (via the structure similarity search</a:t>
            </a:r>
            <a:r>
              <a:rPr lang="en-US" dirty="0" smtClean="0"/>
              <a:t>);</a:t>
            </a:r>
          </a:p>
          <a:p>
            <a:pPr marL="1097280" lvl="2" indent="-457200">
              <a:buFont typeface="+mj-lt"/>
              <a:buAutoNum type="arabicPeriod"/>
            </a:pPr>
            <a:r>
              <a:rPr lang="en-US" dirty="0"/>
              <a:t>determine the possible mechanism of action or protein targets for a newly found/synthesized compound (via the structure similarity search</a:t>
            </a:r>
            <a:r>
              <a:rPr lang="en-US" dirty="0" smtClean="0"/>
              <a:t>);</a:t>
            </a:r>
          </a:p>
          <a:p>
            <a:pPr marL="1097280" lvl="2" indent="-457200">
              <a:buFont typeface="+mj-lt"/>
              <a:buAutoNum type="arabicPeriod"/>
            </a:pPr>
            <a:r>
              <a:rPr lang="en-US" dirty="0"/>
              <a:t>diagnose or determine the cause of illnesses thought to be brought on by adverse drug reactions (through the text search or SNPADR/SNPFX</a:t>
            </a:r>
            <a:r>
              <a:rPr lang="en-US" dirty="0" smtClean="0"/>
              <a:t>);</a:t>
            </a:r>
          </a:p>
          <a:p>
            <a:pPr marL="1097280" lvl="2" indent="-457200">
              <a:buFont typeface="+mj-lt"/>
              <a:buAutoNum type="arabicPeriod"/>
            </a:pPr>
            <a:r>
              <a:rPr lang="en-US" dirty="0"/>
              <a:t>treat or find references to the treatment of illnesses based on symptoms or disease diagnosis (via the text search</a:t>
            </a:r>
            <a:r>
              <a:rPr lang="en-US" dirty="0" smtClean="0"/>
              <a:t>);</a:t>
            </a:r>
          </a:p>
          <a:p>
            <a:pPr marL="1097280" lvl="2" indent="-457200">
              <a:buFont typeface="+mj-lt"/>
              <a:buAutoNum type="arabicPeriod"/>
            </a:pPr>
            <a:r>
              <a:rPr lang="en-US" dirty="0"/>
              <a:t>extract information on common drug targets (via the data extractor or the sequence search</a:t>
            </a:r>
            <a:r>
              <a:rPr lang="en-US" dirty="0" smtClean="0"/>
              <a:t>);</a:t>
            </a:r>
          </a:p>
          <a:p>
            <a:pPr marL="1097280" lvl="2" indent="-457200">
              <a:buFont typeface="+mj-lt"/>
              <a:buAutoNum type="arabicPeriod"/>
            </a:pPr>
            <a:r>
              <a:rPr lang="en-US" dirty="0"/>
              <a:t>extract information on common drug classes or structures (via the data extractor or the structure search</a:t>
            </a:r>
            <a:r>
              <a:rPr lang="en-US" dirty="0" smtClean="0"/>
              <a:t>);</a:t>
            </a:r>
          </a:p>
          <a:p>
            <a:pPr marL="1097280" lvl="2" indent="-457200">
              <a:buFont typeface="+mj-lt"/>
              <a:buAutoNum type="arabicPeriod"/>
            </a:pPr>
            <a:r>
              <a:rPr lang="en-US" dirty="0"/>
              <a:t>ascertain whether a certain protein found in bacteria, fungi or viruses could be a drug target (via the sequence search</a:t>
            </a:r>
            <a:r>
              <a:rPr lang="en-US" dirty="0" smtClean="0"/>
              <a:t>);</a:t>
            </a:r>
          </a:p>
          <a:p>
            <a:pPr marL="1097280" lvl="2" indent="-457200">
              <a:buFont typeface="+mj-lt"/>
              <a:buAutoNum type="arabicPeriod"/>
            </a:pPr>
            <a:r>
              <a:rPr lang="en-US" dirty="0" smtClean="0"/>
              <a:t>ascertain </a:t>
            </a:r>
            <a:r>
              <a:rPr lang="en-US" dirty="0"/>
              <a:t>whether a newly identified human protein, such as an isoform or </a:t>
            </a:r>
            <a:r>
              <a:rPr lang="en-US" dirty="0" err="1"/>
              <a:t>paralogue</a:t>
            </a:r>
            <a:r>
              <a:rPr lang="en-US" dirty="0"/>
              <a:t>, may be a drug target (through the sequence search)</a:t>
            </a:r>
            <a:endParaRPr lang="el-GR" dirty="0"/>
          </a:p>
        </p:txBody>
      </p:sp>
    </p:spTree>
    <p:extLst>
      <p:ext uri="{BB962C8B-B14F-4D97-AF65-F5344CB8AC3E}">
        <p14:creationId xmlns="" xmlns:p14="http://schemas.microsoft.com/office/powerpoint/2010/main" val="35818304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1043608" y="548680"/>
            <a:ext cx="7024744" cy="1143000"/>
          </a:xfrm>
        </p:spPr>
        <p:txBody>
          <a:bodyPr>
            <a:normAutofit fontScale="90000"/>
          </a:bodyPr>
          <a:lstStyle/>
          <a:p>
            <a:r>
              <a:rPr lang="en-US" dirty="0"/>
              <a:t>6. T3DB – </a:t>
            </a:r>
            <a:r>
              <a:rPr lang="en-US" sz="3600" dirty="0"/>
              <a:t>A Resource linking Small Molecules to Disease &amp; </a:t>
            </a:r>
            <a:r>
              <a:rPr lang="en-US" sz="3600" dirty="0" smtClean="0"/>
              <a:t>Toxicity</a:t>
            </a:r>
            <a:endParaRPr lang="el-GR" sz="3600" dirty="0"/>
          </a:p>
        </p:txBody>
      </p:sp>
      <p:sp>
        <p:nvSpPr>
          <p:cNvPr id="3" name="Θέση περιεχομένου 2"/>
          <p:cNvSpPr>
            <a:spLocks noGrp="1"/>
          </p:cNvSpPr>
          <p:nvPr>
            <p:ph idx="1"/>
          </p:nvPr>
        </p:nvSpPr>
        <p:spPr>
          <a:xfrm>
            <a:off x="827584" y="2132856"/>
            <a:ext cx="7560840" cy="4464496"/>
          </a:xfrm>
        </p:spPr>
        <p:txBody>
          <a:bodyPr>
            <a:normAutofit fontScale="92500" lnSpcReduction="20000"/>
          </a:bodyPr>
          <a:lstStyle/>
          <a:p>
            <a:pPr>
              <a:buFont typeface="Wingdings" pitchFamily="2" charset="2"/>
              <a:buChar char="q"/>
            </a:pPr>
            <a:r>
              <a:rPr lang="en-US" dirty="0" smtClean="0"/>
              <a:t>Section overview</a:t>
            </a:r>
            <a:endParaRPr lang="en-US" dirty="0"/>
          </a:p>
          <a:p>
            <a:pPr lvl="1"/>
            <a:r>
              <a:rPr lang="en-US" dirty="0" smtClean="0"/>
              <a:t>T3DB</a:t>
            </a:r>
            <a:r>
              <a:rPr lang="en-US" dirty="0" smtClean="0">
                <a:hlinkClick r:id="rId2"/>
              </a:rPr>
              <a:t>[18]</a:t>
            </a:r>
            <a:r>
              <a:rPr lang="en-US" dirty="0" smtClean="0"/>
              <a:t> belongs </a:t>
            </a:r>
            <a:r>
              <a:rPr lang="en-US" dirty="0"/>
              <a:t>in the </a:t>
            </a:r>
            <a:r>
              <a:rPr lang="en-US" dirty="0" smtClean="0"/>
              <a:t>fourth </a:t>
            </a:r>
            <a:r>
              <a:rPr lang="en-US" dirty="0"/>
              <a:t>and final </a:t>
            </a:r>
            <a:r>
              <a:rPr lang="en-US" dirty="0" smtClean="0"/>
              <a:t>major class </a:t>
            </a:r>
            <a:r>
              <a:rPr lang="en-US" dirty="0"/>
              <a:t>of chemical-</a:t>
            </a:r>
            <a:r>
              <a:rPr lang="en-US" dirty="0" err="1"/>
              <a:t>bioinformatic</a:t>
            </a:r>
            <a:r>
              <a:rPr lang="en-US" dirty="0"/>
              <a:t> databases </a:t>
            </a:r>
            <a:r>
              <a:rPr lang="en-US" dirty="0" smtClean="0"/>
              <a:t>which are the </a:t>
            </a:r>
            <a:r>
              <a:rPr lang="en-US" dirty="0"/>
              <a:t>toxic substance </a:t>
            </a:r>
            <a:r>
              <a:rPr lang="en-US" dirty="0" smtClean="0"/>
              <a:t>databases </a:t>
            </a:r>
          </a:p>
          <a:p>
            <a:pPr lvl="1"/>
            <a:r>
              <a:rPr lang="en-US" dirty="0"/>
              <a:t>T3DB (which stands for the Toxin, Toxin-Target Database) provides very extensive structural, physiological, mechanistic, medical and biochemical information on about 3100 commonly encountered (i.e. household or environmental) toxins and poisons</a:t>
            </a:r>
            <a:r>
              <a:rPr lang="en-US" dirty="0" smtClean="0"/>
              <a:t>.</a:t>
            </a:r>
            <a:endParaRPr lang="en-US" dirty="0"/>
          </a:p>
          <a:p>
            <a:pPr lvl="1"/>
            <a:r>
              <a:rPr lang="en-US" dirty="0"/>
              <a:t>It refers to </a:t>
            </a:r>
            <a:r>
              <a:rPr lang="en-US" dirty="0" err="1"/>
              <a:t>toxicogenomics</a:t>
            </a:r>
            <a:r>
              <a:rPr lang="en-US" dirty="0"/>
              <a:t> or toxicology specialists</a:t>
            </a:r>
          </a:p>
          <a:p>
            <a:pPr lvl="1"/>
            <a:r>
              <a:rPr lang="en-US" dirty="0" smtClean="0"/>
              <a:t>Is relatively well </a:t>
            </a:r>
            <a:r>
              <a:rPr lang="en-US" dirty="0"/>
              <a:t>annotated, with </a:t>
            </a:r>
            <a:r>
              <a:rPr lang="en-US" dirty="0" smtClean="0"/>
              <a:t>more than </a:t>
            </a:r>
            <a:r>
              <a:rPr lang="en-US" dirty="0"/>
              <a:t>a dozen data fields per compound and essentially </a:t>
            </a:r>
            <a:endParaRPr lang="en-US" dirty="0" smtClean="0"/>
          </a:p>
          <a:p>
            <a:pPr lvl="1"/>
            <a:r>
              <a:rPr lang="en-US" dirty="0"/>
              <a:t>associates toxins and their biological targets with symptoms, conditions, diseases and disease treatments</a:t>
            </a:r>
            <a:endParaRPr lang="el-GR" dirty="0"/>
          </a:p>
        </p:txBody>
      </p:sp>
    </p:spTree>
    <p:extLst>
      <p:ext uri="{BB962C8B-B14F-4D97-AF65-F5344CB8AC3E}">
        <p14:creationId xmlns="" xmlns:p14="http://schemas.microsoft.com/office/powerpoint/2010/main" val="31143124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1043608" y="476672"/>
            <a:ext cx="7024744" cy="1143000"/>
          </a:xfrm>
        </p:spPr>
        <p:txBody>
          <a:bodyPr>
            <a:normAutofit/>
          </a:bodyPr>
          <a:lstStyle/>
          <a:p>
            <a:r>
              <a:rPr lang="en-US" sz="3600" dirty="0"/>
              <a:t>6. T3DB – </a:t>
            </a:r>
            <a:r>
              <a:rPr lang="en-US" sz="3600" dirty="0" smtClean="0"/>
              <a:t>Continue</a:t>
            </a:r>
            <a:endParaRPr lang="el-GR" sz="3600" dirty="0"/>
          </a:p>
        </p:txBody>
      </p:sp>
      <p:sp>
        <p:nvSpPr>
          <p:cNvPr id="3" name="Θέση περιεχομένου 2"/>
          <p:cNvSpPr>
            <a:spLocks noGrp="1"/>
          </p:cNvSpPr>
          <p:nvPr>
            <p:ph idx="1"/>
          </p:nvPr>
        </p:nvSpPr>
        <p:spPr>
          <a:xfrm>
            <a:off x="755576" y="1772816"/>
            <a:ext cx="7632848" cy="4824536"/>
          </a:xfrm>
        </p:spPr>
        <p:txBody>
          <a:bodyPr/>
          <a:lstStyle/>
          <a:p>
            <a:r>
              <a:rPr lang="en-US" dirty="0" smtClean="0"/>
              <a:t>Definitions</a:t>
            </a:r>
          </a:p>
          <a:p>
            <a:pPr lvl="1"/>
            <a:r>
              <a:rPr lang="en-US" i="1" dirty="0"/>
              <a:t>toxic </a:t>
            </a:r>
            <a:r>
              <a:rPr lang="en-US" i="1" dirty="0" smtClean="0"/>
              <a:t>substance</a:t>
            </a:r>
            <a:endParaRPr lang="en-US" dirty="0" smtClean="0"/>
          </a:p>
          <a:p>
            <a:pPr lvl="3"/>
            <a:r>
              <a:rPr lang="en-US" dirty="0" smtClean="0"/>
              <a:t>is </a:t>
            </a:r>
            <a:r>
              <a:rPr lang="en-US" dirty="0"/>
              <a:t>a small molecule, peptide, or protein that is capable of causing injury, disease, genetic mutations, birth defects or </a:t>
            </a:r>
            <a:r>
              <a:rPr lang="en-US" dirty="0" smtClean="0"/>
              <a:t>death</a:t>
            </a:r>
          </a:p>
          <a:p>
            <a:pPr lvl="1"/>
            <a:r>
              <a:rPr lang="en-US" i="1" dirty="0" smtClean="0"/>
              <a:t>Toxins</a:t>
            </a:r>
            <a:r>
              <a:rPr lang="en-US" dirty="0" smtClean="0"/>
              <a:t> </a:t>
            </a:r>
          </a:p>
          <a:p>
            <a:pPr lvl="3"/>
            <a:r>
              <a:rPr lang="en-US" dirty="0" smtClean="0"/>
              <a:t>natural </a:t>
            </a:r>
            <a:r>
              <a:rPr lang="en-US" dirty="0"/>
              <a:t>and </a:t>
            </a:r>
            <a:r>
              <a:rPr lang="en-US" dirty="0" smtClean="0"/>
              <a:t>man-made</a:t>
            </a:r>
          </a:p>
          <a:p>
            <a:pPr lvl="3"/>
            <a:r>
              <a:rPr lang="en-US" dirty="0" smtClean="0"/>
              <a:t>represent </a:t>
            </a:r>
            <a:r>
              <a:rPr lang="en-US" dirty="0"/>
              <a:t>an important class of poisonous compounds that are ubiquitous in nature, in homes, and in the </a:t>
            </a:r>
            <a:r>
              <a:rPr lang="en-US" dirty="0" smtClean="0"/>
              <a:t>workplace</a:t>
            </a:r>
          </a:p>
          <a:p>
            <a:pPr lvl="3"/>
            <a:r>
              <a:rPr lang="en-US" dirty="0"/>
              <a:t>include pollutants, pesticides, preservatives, drugs, venoms, food toxins, cosmetic toxins, dyes, and cleaning compounds</a:t>
            </a:r>
            <a:endParaRPr lang="el-GR" dirty="0"/>
          </a:p>
        </p:txBody>
      </p:sp>
    </p:spTree>
    <p:extLst>
      <p:ext uri="{BB962C8B-B14F-4D97-AF65-F5344CB8AC3E}">
        <p14:creationId xmlns="" xmlns:p14="http://schemas.microsoft.com/office/powerpoint/2010/main" val="8334658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1043608" y="476672"/>
            <a:ext cx="7024744" cy="1143000"/>
          </a:xfrm>
        </p:spPr>
        <p:txBody>
          <a:bodyPr/>
          <a:lstStyle/>
          <a:p>
            <a:r>
              <a:rPr lang="en-US" dirty="0"/>
              <a:t>6. T3DB – Continue</a:t>
            </a:r>
            <a:endParaRPr lang="el-GR" dirty="0"/>
          </a:p>
        </p:txBody>
      </p:sp>
      <p:sp>
        <p:nvSpPr>
          <p:cNvPr id="3" name="Θέση περιεχομένου 2"/>
          <p:cNvSpPr>
            <a:spLocks noGrp="1"/>
          </p:cNvSpPr>
          <p:nvPr>
            <p:ph idx="1"/>
          </p:nvPr>
        </p:nvSpPr>
        <p:spPr>
          <a:xfrm>
            <a:off x="755576" y="1844824"/>
            <a:ext cx="7632848" cy="4752528"/>
          </a:xfrm>
        </p:spPr>
        <p:txBody>
          <a:bodyPr>
            <a:normAutofit fontScale="62500" lnSpcReduction="20000"/>
          </a:bodyPr>
          <a:lstStyle/>
          <a:p>
            <a:r>
              <a:rPr lang="en-US" dirty="0"/>
              <a:t>T3DB </a:t>
            </a:r>
            <a:r>
              <a:rPr lang="en-US" dirty="0" smtClean="0">
                <a:hlinkClick r:id="rId2"/>
              </a:rPr>
              <a:t>[18]</a:t>
            </a:r>
            <a:r>
              <a:rPr lang="en-US" dirty="0" smtClean="0"/>
              <a:t> </a:t>
            </a:r>
            <a:r>
              <a:rPr lang="en-US" dirty="0"/>
              <a:t>is currently the only chemical-</a:t>
            </a:r>
            <a:r>
              <a:rPr lang="en-US" dirty="0" err="1"/>
              <a:t>bioinformatic</a:t>
            </a:r>
            <a:r>
              <a:rPr lang="en-US" dirty="0"/>
              <a:t> database that provides in-depth, molecular-scale information about toxins, their associated targets, their toxicology, their toxic effects and their potential </a:t>
            </a:r>
            <a:r>
              <a:rPr lang="en-US" dirty="0" smtClean="0"/>
              <a:t>treatments</a:t>
            </a:r>
          </a:p>
          <a:p>
            <a:pPr lvl="2"/>
            <a:r>
              <a:rPr lang="en-US" dirty="0"/>
              <a:t>contains over 3000 toxic substance entries corresponding to more than 34,000 different </a:t>
            </a:r>
            <a:r>
              <a:rPr lang="en-US" dirty="0" smtClean="0"/>
              <a:t>synonyms</a:t>
            </a:r>
          </a:p>
          <a:p>
            <a:pPr lvl="2"/>
            <a:r>
              <a:rPr lang="en-US" dirty="0"/>
              <a:t>connected to some 1450 protein targets through almost 35,500 toxin and toxin-target </a:t>
            </a:r>
            <a:r>
              <a:rPr lang="en-US" dirty="0" smtClean="0"/>
              <a:t>associations</a:t>
            </a:r>
            <a:endParaRPr lang="en-US" dirty="0"/>
          </a:p>
          <a:p>
            <a:pPr lvl="4"/>
            <a:r>
              <a:rPr lang="en-US" dirty="0"/>
              <a:t>supported by more than 5400 </a:t>
            </a:r>
            <a:r>
              <a:rPr lang="en-US" dirty="0" smtClean="0"/>
              <a:t>references</a:t>
            </a:r>
          </a:p>
          <a:p>
            <a:r>
              <a:rPr lang="en-US" dirty="0" smtClean="0"/>
              <a:t>Fully </a:t>
            </a:r>
            <a:r>
              <a:rPr lang="en-US" dirty="0"/>
              <a:t>searchable web resource with many built-in tools and features for viewing, sorting and extracting toxin and toxin-target annotation, including structures and gene and protein </a:t>
            </a:r>
            <a:r>
              <a:rPr lang="en-US" dirty="0" smtClean="0"/>
              <a:t>sequences (like HMDB </a:t>
            </a:r>
            <a:r>
              <a:rPr lang="en-US" dirty="0"/>
              <a:t>and </a:t>
            </a:r>
            <a:r>
              <a:rPr lang="en-US" dirty="0" err="1" smtClean="0"/>
              <a:t>DrugBank</a:t>
            </a:r>
            <a:r>
              <a:rPr lang="en-US" dirty="0" smtClean="0"/>
              <a:t>)</a:t>
            </a:r>
          </a:p>
          <a:p>
            <a:r>
              <a:rPr lang="en-US" dirty="0"/>
              <a:t>supports standard text </a:t>
            </a:r>
            <a:r>
              <a:rPr lang="en-US" dirty="0" smtClean="0"/>
              <a:t>queries</a:t>
            </a:r>
          </a:p>
          <a:p>
            <a:r>
              <a:rPr lang="en-US" dirty="0"/>
              <a:t>offers general database </a:t>
            </a:r>
            <a:r>
              <a:rPr lang="en-US" dirty="0" smtClean="0"/>
              <a:t>browsing</a:t>
            </a:r>
          </a:p>
          <a:p>
            <a:r>
              <a:rPr lang="en-US" dirty="0"/>
              <a:t>divided into synoptic summary tables </a:t>
            </a:r>
            <a:r>
              <a:rPr lang="en-US" dirty="0" smtClean="0"/>
              <a:t>which </a:t>
            </a:r>
            <a:r>
              <a:rPr lang="en-US" dirty="0"/>
              <a:t>are linked to more detailed “</a:t>
            </a:r>
            <a:r>
              <a:rPr lang="en-US" dirty="0" err="1"/>
              <a:t>ToxCards</a:t>
            </a:r>
            <a:r>
              <a:rPr lang="en-US" dirty="0" smtClean="0"/>
              <a:t>” (analogous </a:t>
            </a:r>
            <a:r>
              <a:rPr lang="en-US" dirty="0"/>
              <a:t>to the </a:t>
            </a:r>
            <a:r>
              <a:rPr lang="en-US" dirty="0" err="1"/>
              <a:t>DrugCard</a:t>
            </a:r>
            <a:r>
              <a:rPr lang="en-US" dirty="0"/>
              <a:t> </a:t>
            </a:r>
            <a:r>
              <a:rPr lang="en-US" dirty="0" smtClean="0"/>
              <a:t>- </a:t>
            </a:r>
            <a:r>
              <a:rPr lang="en-US" dirty="0" err="1"/>
              <a:t>DrugBank</a:t>
            </a:r>
            <a:r>
              <a:rPr lang="en-US" dirty="0"/>
              <a:t> </a:t>
            </a:r>
            <a:r>
              <a:rPr lang="en-US" dirty="0" smtClean="0">
                <a:hlinkClick r:id="rId2"/>
              </a:rPr>
              <a:t>[20]</a:t>
            </a:r>
            <a:r>
              <a:rPr lang="en-US" dirty="0" smtClean="0"/>
              <a:t> </a:t>
            </a:r>
            <a:r>
              <a:rPr lang="en-US" dirty="0"/>
              <a:t>or the </a:t>
            </a:r>
            <a:r>
              <a:rPr lang="en-US" dirty="0" err="1"/>
              <a:t>MetaboCard</a:t>
            </a:r>
            <a:r>
              <a:rPr lang="en-US" dirty="0"/>
              <a:t> </a:t>
            </a:r>
            <a:r>
              <a:rPr lang="en-US" dirty="0" smtClean="0"/>
              <a:t>- HMDB </a:t>
            </a:r>
            <a:r>
              <a:rPr lang="en-US" dirty="0" smtClean="0">
                <a:hlinkClick r:id="rId2"/>
              </a:rPr>
              <a:t>[21]</a:t>
            </a:r>
            <a:r>
              <a:rPr lang="en-US" dirty="0" smtClean="0"/>
              <a:t>)</a:t>
            </a:r>
          </a:p>
          <a:p>
            <a:pPr lvl="2"/>
            <a:r>
              <a:rPr lang="en-US" dirty="0"/>
              <a:t>Each </a:t>
            </a:r>
            <a:r>
              <a:rPr lang="en-US" dirty="0" err="1"/>
              <a:t>ToxCard</a:t>
            </a:r>
            <a:r>
              <a:rPr lang="en-US" dirty="0"/>
              <a:t> entry contains over 80 data fields, with ~50 data fields devoted to chemical and toxicological/medical data and ~30 data fields (each) devoted to describing the toxin target(s</a:t>
            </a:r>
            <a:r>
              <a:rPr lang="en-US" dirty="0" smtClean="0"/>
              <a:t>)</a:t>
            </a:r>
          </a:p>
          <a:p>
            <a:pPr lvl="2"/>
            <a:r>
              <a:rPr lang="en-US" dirty="0"/>
              <a:t>provide 30 data fields that include both chemical and biological (sequence, molecular weight, gene ontology terms, </a:t>
            </a:r>
            <a:r>
              <a:rPr lang="en-US" dirty="0" smtClean="0"/>
              <a:t>detailed </a:t>
            </a:r>
            <a:r>
              <a:rPr lang="en-US" dirty="0"/>
              <a:t>toxicity and toxicological data, including route of delivery, mechanism of action, medical information, </a:t>
            </a:r>
            <a:r>
              <a:rPr lang="en-US" dirty="0" smtClean="0"/>
              <a:t>toxicity measurements</a:t>
            </a:r>
            <a:r>
              <a:rPr lang="en-US" dirty="0"/>
              <a:t>, hyperlinks to other databases, abstracts, digital images and interactive applets for viewing the molecular structures of each toxic </a:t>
            </a:r>
            <a:r>
              <a:rPr lang="en-US" dirty="0" smtClean="0"/>
              <a:t>substance, etc</a:t>
            </a:r>
            <a:r>
              <a:rPr lang="en-US" dirty="0"/>
              <a:t>.)</a:t>
            </a:r>
            <a:endParaRPr lang="el-GR" dirty="0"/>
          </a:p>
        </p:txBody>
      </p:sp>
    </p:spTree>
    <p:extLst>
      <p:ext uri="{BB962C8B-B14F-4D97-AF65-F5344CB8AC3E}">
        <p14:creationId xmlns="" xmlns:p14="http://schemas.microsoft.com/office/powerpoint/2010/main" val="24374453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1043608" y="476672"/>
            <a:ext cx="7024744" cy="1143000"/>
          </a:xfrm>
        </p:spPr>
        <p:txBody>
          <a:bodyPr>
            <a:normAutofit/>
          </a:bodyPr>
          <a:lstStyle/>
          <a:p>
            <a:r>
              <a:rPr lang="en-US" sz="3600" dirty="0"/>
              <a:t>6. T3DB – Continue</a:t>
            </a:r>
            <a:endParaRPr lang="el-GR" sz="3600" dirty="0"/>
          </a:p>
        </p:txBody>
      </p:sp>
      <p:sp>
        <p:nvSpPr>
          <p:cNvPr id="3" name="Θέση περιεχομένου 2"/>
          <p:cNvSpPr>
            <a:spLocks noGrp="1"/>
          </p:cNvSpPr>
          <p:nvPr>
            <p:ph idx="1"/>
          </p:nvPr>
        </p:nvSpPr>
        <p:spPr>
          <a:xfrm>
            <a:off x="755576" y="1916832"/>
            <a:ext cx="7632848" cy="4680520"/>
          </a:xfrm>
        </p:spPr>
        <p:txBody>
          <a:bodyPr>
            <a:normAutofit fontScale="70000" lnSpcReduction="20000"/>
          </a:bodyPr>
          <a:lstStyle/>
          <a:p>
            <a:pPr>
              <a:buFont typeface="Wingdings" pitchFamily="2" charset="2"/>
              <a:buChar char="q"/>
            </a:pPr>
            <a:r>
              <a:rPr lang="en-US" dirty="0"/>
              <a:t>Synopsis</a:t>
            </a:r>
          </a:p>
          <a:p>
            <a:pPr lvl="1"/>
            <a:r>
              <a:rPr lang="en-US" dirty="0"/>
              <a:t>T3DB allows users to link toxic substances to a variety of disease conditions, including acute toxicity, long-term toxicity, birth defects, cancer, other </a:t>
            </a:r>
            <a:r>
              <a:rPr lang="en-US" dirty="0" smtClean="0"/>
              <a:t>illnesses</a:t>
            </a:r>
          </a:p>
          <a:p>
            <a:pPr lvl="1"/>
            <a:r>
              <a:rPr lang="en-US" dirty="0"/>
              <a:t>provides links between toxic substances and their targets – both through descriptions of the mechanism of action and through the identification of known protein (or gene) </a:t>
            </a:r>
            <a:r>
              <a:rPr lang="en-US" dirty="0" smtClean="0"/>
              <a:t>targets</a:t>
            </a:r>
          </a:p>
          <a:p>
            <a:pPr lvl="1"/>
            <a:r>
              <a:rPr lang="en-US" dirty="0" smtClean="0"/>
              <a:t>support </a:t>
            </a:r>
            <a:r>
              <a:rPr lang="en-US" dirty="0"/>
              <a:t>a number of </a:t>
            </a:r>
            <a:r>
              <a:rPr lang="en-US" dirty="0" smtClean="0"/>
              <a:t>translational </a:t>
            </a:r>
            <a:r>
              <a:rPr lang="en-US" dirty="0" err="1"/>
              <a:t>bionformatic</a:t>
            </a:r>
            <a:r>
              <a:rPr lang="en-US" dirty="0"/>
              <a:t> or </a:t>
            </a:r>
            <a:r>
              <a:rPr lang="en-US" dirty="0" err="1"/>
              <a:t>cheminformatic</a:t>
            </a:r>
            <a:r>
              <a:rPr lang="en-US" dirty="0"/>
              <a:t> questions. e.g.:</a:t>
            </a:r>
          </a:p>
          <a:p>
            <a:pPr marL="1097280" lvl="2" indent="-457200">
              <a:buFont typeface="+mj-lt"/>
              <a:buAutoNum type="arabicPeriod"/>
            </a:pPr>
            <a:r>
              <a:rPr lang="en-US" dirty="0"/>
              <a:t>determine the similarity of a newly found/synthesized compound to an existing toxin (via the structure similarity search</a:t>
            </a:r>
            <a:r>
              <a:rPr lang="en-US" dirty="0" smtClean="0"/>
              <a:t>);</a:t>
            </a:r>
          </a:p>
          <a:p>
            <a:pPr marL="1097280" lvl="2" indent="-457200">
              <a:buFont typeface="+mj-lt"/>
              <a:buAutoNum type="arabicPeriod"/>
            </a:pPr>
            <a:r>
              <a:rPr lang="en-US" dirty="0"/>
              <a:t>determine the possible mechanism of action or protein targets for a newly found/synthesized compound (via the structure similarity search</a:t>
            </a:r>
            <a:r>
              <a:rPr lang="en-US" dirty="0" smtClean="0"/>
              <a:t>);</a:t>
            </a:r>
          </a:p>
          <a:p>
            <a:pPr marL="1097280" lvl="2" indent="-457200">
              <a:buFont typeface="+mj-lt"/>
              <a:buAutoNum type="arabicPeriod"/>
            </a:pPr>
            <a:r>
              <a:rPr lang="en-US" dirty="0"/>
              <a:t>diagnose or determine the cause of illnesses thought to be brought on by exposure to a given toxin (through the text search</a:t>
            </a:r>
            <a:r>
              <a:rPr lang="en-US" dirty="0" smtClean="0"/>
              <a:t>);</a:t>
            </a:r>
          </a:p>
          <a:p>
            <a:pPr marL="1097280" lvl="2" indent="-457200">
              <a:buFont typeface="+mj-lt"/>
              <a:buAutoNum type="arabicPeriod"/>
            </a:pPr>
            <a:r>
              <a:rPr lang="en-US" dirty="0"/>
              <a:t>treat or find references to the treatment of illnesses brought on by exposure to a given toxin (via the text search</a:t>
            </a:r>
            <a:r>
              <a:rPr lang="en-US" dirty="0" smtClean="0"/>
              <a:t>);</a:t>
            </a:r>
          </a:p>
          <a:p>
            <a:pPr marL="1097280" lvl="2" indent="-457200">
              <a:buFont typeface="+mj-lt"/>
              <a:buAutoNum type="arabicPeriod"/>
            </a:pPr>
            <a:r>
              <a:rPr lang="en-US" dirty="0"/>
              <a:t>extract information on common toxin targets (via the data extractor</a:t>
            </a:r>
            <a:r>
              <a:rPr lang="en-US" dirty="0" smtClean="0"/>
              <a:t>);</a:t>
            </a:r>
          </a:p>
          <a:p>
            <a:pPr marL="1097280" lvl="2" indent="-457200">
              <a:buFont typeface="+mj-lt"/>
              <a:buAutoNum type="arabicPeriod"/>
            </a:pPr>
            <a:r>
              <a:rPr lang="en-US" dirty="0"/>
              <a:t>extract information on common toxin classes (via the data extractor</a:t>
            </a:r>
            <a:r>
              <a:rPr lang="en-US" dirty="0" smtClean="0"/>
              <a:t>);</a:t>
            </a:r>
          </a:p>
          <a:p>
            <a:pPr marL="1097280" lvl="2" indent="-457200">
              <a:buFont typeface="+mj-lt"/>
              <a:buAutoNum type="arabicPeriod"/>
            </a:pPr>
            <a:r>
              <a:rPr lang="en-US" dirty="0"/>
              <a:t>ascertain whether a certain protein or protein homologue may also be a toxin target (via the sequence search</a:t>
            </a:r>
            <a:r>
              <a:rPr lang="en-US" dirty="0" smtClean="0"/>
              <a:t>);</a:t>
            </a:r>
          </a:p>
          <a:p>
            <a:pPr marL="1097280" lvl="2" indent="-457200">
              <a:buFont typeface="+mj-lt"/>
              <a:buAutoNum type="arabicPeriod"/>
            </a:pPr>
            <a:r>
              <a:rPr lang="en-US" dirty="0"/>
              <a:t>ascertain whether a newly identified peptide or protein may be a toxin (through the sequence search)</a:t>
            </a:r>
            <a:endParaRPr lang="el-GR" dirty="0"/>
          </a:p>
        </p:txBody>
      </p:sp>
    </p:spTree>
    <p:extLst>
      <p:ext uri="{BB962C8B-B14F-4D97-AF65-F5344CB8AC3E}">
        <p14:creationId xmlns="" xmlns:p14="http://schemas.microsoft.com/office/powerpoint/2010/main" val="8172584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971600" y="620688"/>
            <a:ext cx="7416942" cy="1143000"/>
          </a:xfrm>
        </p:spPr>
        <p:txBody>
          <a:bodyPr>
            <a:normAutofit fontScale="90000"/>
          </a:bodyPr>
          <a:lstStyle/>
          <a:p>
            <a:r>
              <a:rPr lang="en-US" dirty="0"/>
              <a:t>7. Software for</a:t>
            </a:r>
            <a:r>
              <a:rPr lang="en-US" sz="4400" dirty="0"/>
              <a:t> </a:t>
            </a:r>
            <a:r>
              <a:rPr lang="en-US" dirty="0"/>
              <a:t>Interpreting Small Molecule and Disease Data</a:t>
            </a:r>
            <a:endParaRPr lang="el-GR" dirty="0"/>
          </a:p>
        </p:txBody>
      </p:sp>
      <p:sp>
        <p:nvSpPr>
          <p:cNvPr id="3" name="Θέση περιεχομένου 2"/>
          <p:cNvSpPr>
            <a:spLocks noGrp="1"/>
          </p:cNvSpPr>
          <p:nvPr>
            <p:ph idx="1"/>
          </p:nvPr>
        </p:nvSpPr>
        <p:spPr>
          <a:xfrm>
            <a:off x="899592" y="2132856"/>
            <a:ext cx="7200800" cy="4392488"/>
          </a:xfrm>
        </p:spPr>
        <p:txBody>
          <a:bodyPr>
            <a:normAutofit fontScale="92500"/>
          </a:bodyPr>
          <a:lstStyle/>
          <a:p>
            <a:r>
              <a:rPr lang="en-US" dirty="0"/>
              <a:t>Recent emergence of chemical-</a:t>
            </a:r>
            <a:r>
              <a:rPr lang="en-US" dirty="0" err="1"/>
              <a:t>bioinformatic</a:t>
            </a:r>
            <a:r>
              <a:rPr lang="en-US" dirty="0"/>
              <a:t> databases caused the development of software tools that exploit these databases</a:t>
            </a:r>
            <a:r>
              <a:rPr lang="en-US" dirty="0" smtClean="0"/>
              <a:t>.</a:t>
            </a:r>
          </a:p>
          <a:p>
            <a:endParaRPr lang="en-US" dirty="0"/>
          </a:p>
          <a:p>
            <a:r>
              <a:rPr lang="en-US" dirty="0"/>
              <a:t>As the field of chemical bioinformatics is still quite young the number of software tools developed to exploit these databases is still quite small.</a:t>
            </a:r>
          </a:p>
          <a:p>
            <a:endParaRPr lang="en-US" dirty="0" smtClean="0"/>
          </a:p>
          <a:p>
            <a:r>
              <a:rPr lang="en-US" b="1" dirty="0" err="1" smtClean="0"/>
              <a:t>PolySearch</a:t>
            </a:r>
            <a:r>
              <a:rPr lang="en-US" dirty="0" smtClean="0"/>
              <a:t> </a:t>
            </a:r>
            <a:r>
              <a:rPr lang="en-US" dirty="0"/>
              <a:t>and MSEA are two recently developed software tools that exploit the data in SMPDB, HMDB and </a:t>
            </a:r>
            <a:r>
              <a:rPr lang="en-US" dirty="0" err="1"/>
              <a:t>DrugBank</a:t>
            </a:r>
            <a:r>
              <a:rPr lang="en-US" dirty="0"/>
              <a:t> to perform a number of useful applications.</a:t>
            </a:r>
            <a:endParaRPr lang="el-GR" dirty="0"/>
          </a:p>
        </p:txBody>
      </p:sp>
    </p:spTree>
    <p:extLst>
      <p:ext uri="{BB962C8B-B14F-4D97-AF65-F5344CB8AC3E}">
        <p14:creationId xmlns="" xmlns:p14="http://schemas.microsoft.com/office/powerpoint/2010/main" val="21016298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1043608" y="476672"/>
            <a:ext cx="7024744" cy="1143000"/>
          </a:xfrm>
        </p:spPr>
        <p:txBody>
          <a:bodyPr>
            <a:normAutofit/>
          </a:bodyPr>
          <a:lstStyle/>
          <a:p>
            <a:r>
              <a:rPr lang="en-US" sz="2800" dirty="0"/>
              <a:t>7.1 Text Mining with </a:t>
            </a:r>
            <a:r>
              <a:rPr lang="en-US" sz="2800" dirty="0" err="1"/>
              <a:t>PolySearch</a:t>
            </a:r>
            <a:endParaRPr lang="el-GR" sz="2800" dirty="0"/>
          </a:p>
        </p:txBody>
      </p:sp>
      <p:sp>
        <p:nvSpPr>
          <p:cNvPr id="3" name="Θέση περιεχομένου 2"/>
          <p:cNvSpPr>
            <a:spLocks noGrp="1"/>
          </p:cNvSpPr>
          <p:nvPr>
            <p:ph idx="1"/>
          </p:nvPr>
        </p:nvSpPr>
        <p:spPr>
          <a:xfrm>
            <a:off x="899592" y="2132856"/>
            <a:ext cx="7272808" cy="4392488"/>
          </a:xfrm>
        </p:spPr>
        <p:txBody>
          <a:bodyPr>
            <a:normAutofit fontScale="85000" lnSpcReduction="10000"/>
          </a:bodyPr>
          <a:lstStyle/>
          <a:p>
            <a:r>
              <a:rPr lang="en-US" dirty="0"/>
              <a:t>Free, web-based text-mining tool.</a:t>
            </a:r>
          </a:p>
          <a:p>
            <a:r>
              <a:rPr lang="en-US" dirty="0"/>
              <a:t>Allows users to search through large numbers of PubMed abstracts to make large-scale linkages or associations.</a:t>
            </a:r>
          </a:p>
          <a:p>
            <a:r>
              <a:rPr lang="en-US" dirty="0"/>
              <a:t>Rapidly performed automated repeated queries.</a:t>
            </a:r>
          </a:p>
          <a:p>
            <a:r>
              <a:rPr lang="en-US" dirty="0"/>
              <a:t>Query type is “Given X, find all Y’s”, where X or Y are diseases, tissues, cell compartments, gene/protein names, SNPs, mutations, drugs and metabolites.</a:t>
            </a:r>
          </a:p>
          <a:p>
            <a:r>
              <a:rPr lang="en-US" dirty="0"/>
              <a:t>X’s and Y’s names and synonyms are derived form </a:t>
            </a:r>
            <a:r>
              <a:rPr lang="en-US" dirty="0" err="1"/>
              <a:t>UniProt</a:t>
            </a:r>
            <a:r>
              <a:rPr lang="en-US" dirty="0"/>
              <a:t>, </a:t>
            </a:r>
            <a:r>
              <a:rPr lang="en-US" dirty="0" err="1"/>
              <a:t>DrugBank</a:t>
            </a:r>
            <a:r>
              <a:rPr lang="en-US" dirty="0"/>
              <a:t>, HMDB, </a:t>
            </a:r>
            <a:r>
              <a:rPr lang="en-US" dirty="0" err="1"/>
              <a:t>MeSH</a:t>
            </a:r>
            <a:r>
              <a:rPr lang="en-US" dirty="0"/>
              <a:t>.</a:t>
            </a:r>
          </a:p>
          <a:p>
            <a:r>
              <a:rPr lang="en-US" dirty="0"/>
              <a:t>The greater the frequency with which an X and Y association occurs within a collection of abstracts, the more significant the association is likely to be.</a:t>
            </a:r>
          </a:p>
          <a:p>
            <a:endParaRPr lang="el-GR" dirty="0"/>
          </a:p>
        </p:txBody>
      </p:sp>
    </p:spTree>
    <p:extLst>
      <p:ext uri="{BB962C8B-B14F-4D97-AF65-F5344CB8AC3E}">
        <p14:creationId xmlns="" xmlns:p14="http://schemas.microsoft.com/office/powerpoint/2010/main" val="29663714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1043608" y="548680"/>
            <a:ext cx="7024744" cy="1143000"/>
          </a:xfrm>
        </p:spPr>
        <p:txBody>
          <a:bodyPr>
            <a:normAutofit/>
          </a:bodyPr>
          <a:lstStyle/>
          <a:p>
            <a:r>
              <a:rPr lang="en-US" sz="2800" dirty="0"/>
              <a:t>7.2 Metabolite Set Enrichment Analysis</a:t>
            </a:r>
            <a:endParaRPr lang="el-GR" sz="2800" dirty="0"/>
          </a:p>
        </p:txBody>
      </p:sp>
      <p:sp>
        <p:nvSpPr>
          <p:cNvPr id="3" name="Θέση περιεχομένου 2"/>
          <p:cNvSpPr>
            <a:spLocks noGrp="1"/>
          </p:cNvSpPr>
          <p:nvPr>
            <p:ph idx="1"/>
          </p:nvPr>
        </p:nvSpPr>
        <p:spPr>
          <a:xfrm>
            <a:off x="899592" y="2204864"/>
            <a:ext cx="7272808" cy="4320480"/>
          </a:xfrm>
        </p:spPr>
        <p:txBody>
          <a:bodyPr>
            <a:normAutofit fontScale="85000" lnSpcReduction="20000"/>
          </a:bodyPr>
          <a:lstStyle/>
          <a:p>
            <a:r>
              <a:rPr lang="en-US" dirty="0"/>
              <a:t>A web-based tool designed to help researchers identify and interpret patterns of human or mammalian metabolite concentration changes in a biologically meaningful context.</a:t>
            </a:r>
          </a:p>
          <a:p>
            <a:r>
              <a:rPr lang="en-US" dirty="0"/>
              <a:t>MSEA pathway and disease data set is somewhat larger than what is found in the HMDB or SMPDB.</a:t>
            </a:r>
          </a:p>
          <a:p>
            <a:r>
              <a:rPr lang="en-US" dirty="0"/>
              <a:t>Analytical software tool that exploits chemical-</a:t>
            </a:r>
            <a:r>
              <a:rPr lang="en-US" dirty="0" err="1"/>
              <a:t>bioinformatic</a:t>
            </a:r>
            <a:r>
              <a:rPr lang="en-US" dirty="0"/>
              <a:t> data to perform robust statistical analyses of </a:t>
            </a:r>
            <a:r>
              <a:rPr lang="en-US" dirty="0" err="1"/>
              <a:t>metabolomic</a:t>
            </a:r>
            <a:r>
              <a:rPr lang="en-US" dirty="0"/>
              <a:t> or clinical chemistry data.</a:t>
            </a:r>
          </a:p>
          <a:p>
            <a:r>
              <a:rPr lang="en-US" dirty="0"/>
              <a:t>The resulting metabolite sets were organized into three categories: pathway-associated, disease-associated, and location based.</a:t>
            </a:r>
          </a:p>
          <a:p>
            <a:r>
              <a:rPr lang="en-US" dirty="0"/>
              <a:t>MSEA’s pathway-associated metabolite library contains 84 entries based on the 84 human metabolic pathways found in SMPDB.</a:t>
            </a:r>
          </a:p>
          <a:p>
            <a:endParaRPr lang="el-GR" dirty="0"/>
          </a:p>
          <a:p>
            <a:endParaRPr lang="el-GR" dirty="0"/>
          </a:p>
        </p:txBody>
      </p:sp>
    </p:spTree>
    <p:extLst>
      <p:ext uri="{BB962C8B-B14F-4D97-AF65-F5344CB8AC3E}">
        <p14:creationId xmlns="" xmlns:p14="http://schemas.microsoft.com/office/powerpoint/2010/main" val="5042702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1043608" y="476672"/>
            <a:ext cx="7024744" cy="1143000"/>
          </a:xfrm>
        </p:spPr>
        <p:txBody>
          <a:bodyPr>
            <a:normAutofit/>
          </a:bodyPr>
          <a:lstStyle/>
          <a:p>
            <a:r>
              <a:rPr lang="en-US" sz="3600" dirty="0"/>
              <a:t>8. Summary</a:t>
            </a:r>
            <a:endParaRPr lang="el-GR" sz="3600" dirty="0"/>
          </a:p>
        </p:txBody>
      </p:sp>
      <p:sp>
        <p:nvSpPr>
          <p:cNvPr id="3" name="Θέση περιεχομένου 2"/>
          <p:cNvSpPr>
            <a:spLocks noGrp="1"/>
          </p:cNvSpPr>
          <p:nvPr>
            <p:ph idx="1"/>
          </p:nvPr>
        </p:nvSpPr>
        <p:spPr>
          <a:xfrm>
            <a:off x="899592" y="1628800"/>
            <a:ext cx="7272808" cy="4896544"/>
          </a:xfrm>
        </p:spPr>
        <p:txBody>
          <a:bodyPr>
            <a:noAutofit/>
          </a:bodyPr>
          <a:lstStyle/>
          <a:p>
            <a:r>
              <a:rPr lang="en-US" sz="1400" dirty="0"/>
              <a:t>Emergence of a new field of bioinformatics – called chemical bioinformatics.</a:t>
            </a:r>
          </a:p>
          <a:p>
            <a:r>
              <a:rPr lang="en-US" sz="1400" dirty="0"/>
              <a:t>Role that chemical bioinformatics can play in identifying the chemicals that cause, cure or characterize many human diseases.</a:t>
            </a:r>
          </a:p>
          <a:p>
            <a:r>
              <a:rPr lang="en-US" sz="1400" dirty="0"/>
              <a:t>Most important or widely used chemical </a:t>
            </a:r>
            <a:r>
              <a:rPr lang="en-US" sz="1400" dirty="0" err="1"/>
              <a:t>bioinformatic</a:t>
            </a:r>
            <a:r>
              <a:rPr lang="en-US" sz="1400" dirty="0"/>
              <a:t> resources overview.</a:t>
            </a:r>
          </a:p>
          <a:p>
            <a:r>
              <a:rPr lang="en-US" sz="1400" dirty="0"/>
              <a:t>Detailed discussion of some of the major classes of chemical-</a:t>
            </a:r>
            <a:r>
              <a:rPr lang="en-US" sz="1400" dirty="0" err="1"/>
              <a:t>bioinformatic</a:t>
            </a:r>
            <a:r>
              <a:rPr lang="en-US" sz="1400" dirty="0"/>
              <a:t> databases.</a:t>
            </a:r>
          </a:p>
          <a:p>
            <a:pPr lvl="1"/>
            <a:r>
              <a:rPr lang="en-US" sz="1400" dirty="0"/>
              <a:t>Small molecule (or metabolic) pathway databases</a:t>
            </a:r>
          </a:p>
          <a:p>
            <a:pPr lvl="1"/>
            <a:r>
              <a:rPr lang="en-US" sz="1400" dirty="0"/>
              <a:t>Metabolite or </a:t>
            </a:r>
            <a:r>
              <a:rPr lang="en-US" sz="1400" dirty="0" err="1"/>
              <a:t>metabolomic</a:t>
            </a:r>
            <a:r>
              <a:rPr lang="en-US" sz="1400" dirty="0"/>
              <a:t> databases.</a:t>
            </a:r>
          </a:p>
          <a:p>
            <a:pPr lvl="1"/>
            <a:r>
              <a:rPr lang="en-US" sz="1400" dirty="0"/>
              <a:t>Drug databases.</a:t>
            </a:r>
          </a:p>
          <a:p>
            <a:pPr lvl="1"/>
            <a:r>
              <a:rPr lang="en-US" sz="1400" dirty="0"/>
              <a:t>Toxin or toxic substance databases.</a:t>
            </a:r>
          </a:p>
          <a:p>
            <a:r>
              <a:rPr lang="en-US" sz="1400" dirty="0"/>
              <a:t>Description of recently developed databases that explicitly relate small molecules to disease</a:t>
            </a:r>
          </a:p>
          <a:p>
            <a:pPr lvl="1"/>
            <a:r>
              <a:rPr lang="en-US" sz="1400" dirty="0"/>
              <a:t>Small Molecule Pathway Database (SMPDB).</a:t>
            </a:r>
          </a:p>
          <a:p>
            <a:pPr lvl="1"/>
            <a:r>
              <a:rPr lang="en-US" sz="1400" dirty="0"/>
              <a:t>Human </a:t>
            </a:r>
            <a:r>
              <a:rPr lang="en-US" sz="1400" dirty="0" err="1"/>
              <a:t>Metabolome</a:t>
            </a:r>
            <a:r>
              <a:rPr lang="en-US" sz="1400" dirty="0"/>
              <a:t> Database (HMDB).</a:t>
            </a:r>
          </a:p>
          <a:p>
            <a:pPr lvl="1"/>
            <a:r>
              <a:rPr lang="en-US" sz="1400" dirty="0" err="1"/>
              <a:t>DrugBank</a:t>
            </a:r>
            <a:r>
              <a:rPr lang="en-US" sz="1400" dirty="0"/>
              <a:t>.</a:t>
            </a:r>
          </a:p>
          <a:p>
            <a:pPr lvl="1"/>
            <a:r>
              <a:rPr lang="en-US" sz="1400" dirty="0"/>
              <a:t>Toxin, Toxin-Target Database (T3DB).</a:t>
            </a:r>
          </a:p>
          <a:p>
            <a:r>
              <a:rPr lang="en-US" sz="1400" dirty="0"/>
              <a:t>Newly emerging software tools that exploit these databases, including </a:t>
            </a:r>
            <a:r>
              <a:rPr lang="en-US" sz="1400" dirty="0" err="1"/>
              <a:t>PolySearch</a:t>
            </a:r>
            <a:r>
              <a:rPr lang="en-US" sz="1400" dirty="0"/>
              <a:t> and MSEA.</a:t>
            </a:r>
          </a:p>
          <a:p>
            <a:r>
              <a:rPr lang="en-US" sz="1400" dirty="0"/>
              <a:t>Chemical bioinformatics will soon be able to establish itself as one of the most medically useful sub-disciplines in the entire field of </a:t>
            </a:r>
            <a:r>
              <a:rPr lang="en-US" sz="1400" dirty="0" smtClean="0"/>
              <a:t>bioinformatics.</a:t>
            </a:r>
            <a:endParaRPr lang="el-GR" sz="1400" dirty="0"/>
          </a:p>
          <a:p>
            <a:endParaRPr lang="el-GR" sz="600" dirty="0"/>
          </a:p>
        </p:txBody>
      </p:sp>
    </p:spTree>
    <p:extLst>
      <p:ext uri="{BB962C8B-B14F-4D97-AF65-F5344CB8AC3E}">
        <p14:creationId xmlns="" xmlns:p14="http://schemas.microsoft.com/office/powerpoint/2010/main" val="3959832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1043608" y="476672"/>
            <a:ext cx="7024744" cy="1143000"/>
          </a:xfrm>
        </p:spPr>
        <p:txBody>
          <a:bodyPr>
            <a:normAutofit/>
          </a:bodyPr>
          <a:lstStyle/>
          <a:p>
            <a:r>
              <a:rPr lang="en-US" dirty="0" smtClean="0"/>
              <a:t>Outline</a:t>
            </a:r>
            <a:endParaRPr lang="el-GR" dirty="0"/>
          </a:p>
        </p:txBody>
      </p:sp>
      <p:sp>
        <p:nvSpPr>
          <p:cNvPr id="3" name="Θέση περιεχομένου 2"/>
          <p:cNvSpPr>
            <a:spLocks noGrp="1"/>
          </p:cNvSpPr>
          <p:nvPr>
            <p:ph idx="1"/>
          </p:nvPr>
        </p:nvSpPr>
        <p:spPr>
          <a:xfrm>
            <a:off x="323528" y="1844824"/>
            <a:ext cx="8424936" cy="4680520"/>
          </a:xfrm>
        </p:spPr>
        <p:txBody>
          <a:bodyPr>
            <a:normAutofit lnSpcReduction="10000"/>
          </a:bodyPr>
          <a:lstStyle/>
          <a:p>
            <a:pPr marL="582930" indent="-514350">
              <a:buFont typeface="+mj-lt"/>
              <a:buAutoNum type="romanUcPeriod"/>
            </a:pPr>
            <a:r>
              <a:rPr lang="en-US" dirty="0" smtClean="0"/>
              <a:t>Introduction</a:t>
            </a:r>
          </a:p>
          <a:p>
            <a:pPr marL="525780" indent="-457200">
              <a:buFont typeface="+mj-lt"/>
              <a:buAutoNum type="romanUcPeriod"/>
            </a:pPr>
            <a:r>
              <a:rPr lang="en-US" dirty="0" smtClean="0"/>
              <a:t> Sections:</a:t>
            </a:r>
            <a:endParaRPr lang="el-GR" sz="2800" dirty="0" smtClean="0"/>
          </a:p>
          <a:p>
            <a:pPr marL="822960" lvl="1" indent="-457200">
              <a:buFont typeface="+mj-lt"/>
              <a:buAutoNum type="arabicPeriod"/>
            </a:pPr>
            <a:r>
              <a:rPr lang="en-US" dirty="0" smtClean="0"/>
              <a:t>Databases </a:t>
            </a:r>
            <a:r>
              <a:rPr lang="en-US" dirty="0"/>
              <a:t>for Chemical </a:t>
            </a:r>
            <a:r>
              <a:rPr lang="en-US" dirty="0" smtClean="0"/>
              <a:t>Bioinformatics </a:t>
            </a:r>
          </a:p>
          <a:p>
            <a:pPr marL="822960" lvl="1" indent="-457200">
              <a:buFont typeface="+mj-lt"/>
              <a:buAutoNum type="arabicPeriod"/>
            </a:pPr>
            <a:r>
              <a:rPr lang="en-US" dirty="0" smtClean="0"/>
              <a:t>SMPDB </a:t>
            </a:r>
            <a:r>
              <a:rPr lang="en-US" sz="1600" dirty="0"/>
              <a:t>– A Pathway Database for Drugs and Disease</a:t>
            </a:r>
            <a:endParaRPr lang="en-US" sz="1800" dirty="0" smtClean="0"/>
          </a:p>
          <a:p>
            <a:pPr marL="822960" lvl="1" indent="-457200">
              <a:buFont typeface="+mj-lt"/>
              <a:buAutoNum type="arabicPeriod"/>
            </a:pPr>
            <a:r>
              <a:rPr lang="en-US" dirty="0" smtClean="0"/>
              <a:t>HMDB </a:t>
            </a:r>
            <a:r>
              <a:rPr lang="en-US" dirty="0"/>
              <a:t>– </a:t>
            </a:r>
            <a:r>
              <a:rPr lang="en-US" sz="1600" dirty="0"/>
              <a:t>A Resource for Biomarker Discovery and Disease </a:t>
            </a:r>
            <a:r>
              <a:rPr lang="en-US" sz="1600" dirty="0" smtClean="0"/>
              <a:t>Diagnosis</a:t>
            </a:r>
          </a:p>
          <a:p>
            <a:pPr marL="822960" lvl="1" indent="-457200">
              <a:buFont typeface="+mj-lt"/>
              <a:buAutoNum type="arabicPeriod"/>
            </a:pPr>
            <a:r>
              <a:rPr lang="en-US" dirty="0" err="1" smtClean="0"/>
              <a:t>DrugBank</a:t>
            </a:r>
            <a:r>
              <a:rPr lang="en-US" dirty="0" smtClean="0"/>
              <a:t> </a:t>
            </a:r>
            <a:r>
              <a:rPr lang="en-US" dirty="0"/>
              <a:t>– </a:t>
            </a:r>
            <a:r>
              <a:rPr lang="en-US" sz="1600" dirty="0"/>
              <a:t>A Resource for Drug Discovery and Disease </a:t>
            </a:r>
            <a:r>
              <a:rPr lang="en-US" sz="1600" dirty="0" smtClean="0"/>
              <a:t>Treatment</a:t>
            </a:r>
          </a:p>
          <a:p>
            <a:pPr marL="822960" lvl="1" indent="-457200">
              <a:buFont typeface="+mj-lt"/>
              <a:buAutoNum type="arabicPeriod"/>
            </a:pPr>
            <a:r>
              <a:rPr lang="en-US" dirty="0" smtClean="0"/>
              <a:t>T3DB </a:t>
            </a:r>
            <a:r>
              <a:rPr lang="en-US" dirty="0"/>
              <a:t>– </a:t>
            </a:r>
            <a:r>
              <a:rPr lang="en-US" sz="1600" dirty="0"/>
              <a:t>A Resource linking Small Molecules to Disease &amp; </a:t>
            </a:r>
            <a:r>
              <a:rPr lang="en-US" sz="1600" dirty="0" smtClean="0"/>
              <a:t>Toxicity</a:t>
            </a:r>
          </a:p>
          <a:p>
            <a:pPr marL="822960" lvl="1" indent="-457200">
              <a:buFont typeface="+mj-lt"/>
              <a:buAutoNum type="arabicPeriod"/>
            </a:pPr>
            <a:r>
              <a:rPr lang="en-US" sz="2000" dirty="0" smtClean="0"/>
              <a:t>Software </a:t>
            </a:r>
            <a:r>
              <a:rPr lang="en-US" sz="2000" dirty="0"/>
              <a:t>for Interpreting Small Molecule </a:t>
            </a:r>
            <a:r>
              <a:rPr lang="en-US" sz="2000" dirty="0" smtClean="0"/>
              <a:t>&amp; Disease Data</a:t>
            </a:r>
          </a:p>
          <a:p>
            <a:pPr marL="822960" lvl="1" indent="-457200">
              <a:buFont typeface="+mj-lt"/>
              <a:buAutoNum type="arabicPeriod"/>
            </a:pPr>
            <a:r>
              <a:rPr lang="en-US" dirty="0" smtClean="0"/>
              <a:t>Summary</a:t>
            </a:r>
            <a:endParaRPr lang="en-US" sz="2000" dirty="0"/>
          </a:p>
          <a:p>
            <a:pPr marL="68580" indent="0">
              <a:buNone/>
            </a:pPr>
            <a:endParaRPr lang="en-US" dirty="0"/>
          </a:p>
          <a:p>
            <a:pPr marL="582930" indent="-514350">
              <a:buFont typeface="+mj-lt"/>
              <a:buAutoNum type="romanUcPeriod" startAt="3"/>
            </a:pPr>
            <a:r>
              <a:rPr lang="en-US" dirty="0" err="1" smtClean="0"/>
              <a:t>Misc</a:t>
            </a:r>
            <a:r>
              <a:rPr lang="en-US" dirty="0" smtClean="0"/>
              <a:t> – Links</a:t>
            </a:r>
          </a:p>
          <a:p>
            <a:pPr marL="582930" indent="-514350">
              <a:buFont typeface="+mj-lt"/>
              <a:buAutoNum type="romanUcPeriod" startAt="3"/>
            </a:pPr>
            <a:r>
              <a:rPr lang="en-US" dirty="0" smtClean="0"/>
              <a:t>Bibliography</a:t>
            </a:r>
            <a:endParaRPr lang="el-GR" dirty="0"/>
          </a:p>
        </p:txBody>
      </p:sp>
    </p:spTree>
    <p:extLst>
      <p:ext uri="{BB962C8B-B14F-4D97-AF65-F5344CB8AC3E}">
        <p14:creationId xmlns="" xmlns:p14="http://schemas.microsoft.com/office/powerpoint/2010/main" val="390522866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1115616" y="548680"/>
            <a:ext cx="7024744" cy="1143000"/>
          </a:xfrm>
        </p:spPr>
        <p:txBody>
          <a:bodyPr>
            <a:normAutofit/>
          </a:bodyPr>
          <a:lstStyle/>
          <a:p>
            <a:r>
              <a:rPr lang="en-US" dirty="0" err="1" smtClean="0"/>
              <a:t>Misc</a:t>
            </a:r>
            <a:r>
              <a:rPr lang="en-US" dirty="0" smtClean="0"/>
              <a:t> - Links</a:t>
            </a:r>
            <a:endParaRPr lang="el-GR" dirty="0"/>
          </a:p>
        </p:txBody>
      </p:sp>
      <p:sp>
        <p:nvSpPr>
          <p:cNvPr id="3" name="Θέση περιεχομένου 2"/>
          <p:cNvSpPr>
            <a:spLocks noGrp="1"/>
          </p:cNvSpPr>
          <p:nvPr>
            <p:ph idx="1"/>
          </p:nvPr>
        </p:nvSpPr>
        <p:spPr>
          <a:xfrm>
            <a:off x="971600" y="2204864"/>
            <a:ext cx="7128792" cy="4320480"/>
          </a:xfrm>
        </p:spPr>
        <p:txBody>
          <a:bodyPr>
            <a:normAutofit fontScale="85000" lnSpcReduction="20000"/>
          </a:bodyPr>
          <a:lstStyle/>
          <a:p>
            <a:r>
              <a:rPr lang="en-US" dirty="0" smtClean="0"/>
              <a:t>Some useful links</a:t>
            </a:r>
          </a:p>
          <a:p>
            <a:pPr lvl="2"/>
            <a:r>
              <a:rPr lang="en-US" dirty="0">
                <a:hlinkClick r:id="rId2"/>
              </a:rPr>
              <a:t>http://www.ploscompbiol.org/article/info%3Adoi%2F10.1371%2Fjournal.pcbi.1002805#s7</a:t>
            </a:r>
            <a:r>
              <a:rPr lang="en-US" dirty="0"/>
              <a:t>: </a:t>
            </a:r>
            <a:r>
              <a:rPr lang="en-US" dirty="0" smtClean="0"/>
              <a:t> the article of the presentation</a:t>
            </a:r>
          </a:p>
          <a:p>
            <a:pPr lvl="2"/>
            <a:r>
              <a:rPr lang="en-US" dirty="0">
                <a:hlinkClick r:id="rId3"/>
              </a:rPr>
              <a:t>http://www.ploscollections.org/</a:t>
            </a:r>
            <a:r>
              <a:rPr lang="en-US" dirty="0"/>
              <a:t>: </a:t>
            </a:r>
            <a:r>
              <a:rPr lang="en-US" dirty="0" smtClean="0"/>
              <a:t>The Public Library of Science Collection</a:t>
            </a:r>
          </a:p>
          <a:p>
            <a:pPr lvl="2"/>
            <a:r>
              <a:rPr lang="en-US" dirty="0">
                <a:hlinkClick r:id="rId4"/>
              </a:rPr>
              <a:t>http://www.plos.org/ </a:t>
            </a:r>
            <a:r>
              <a:rPr lang="en-US" dirty="0" smtClean="0"/>
              <a:t>: </a:t>
            </a:r>
            <a:r>
              <a:rPr lang="en-US" dirty="0"/>
              <a:t>The Public Library of </a:t>
            </a:r>
            <a:r>
              <a:rPr lang="en-US" dirty="0" smtClean="0"/>
              <a:t>Science Main Page</a:t>
            </a:r>
          </a:p>
          <a:p>
            <a:pPr lvl="2"/>
            <a:r>
              <a:rPr lang="en-US" dirty="0">
                <a:hlinkClick r:id="rId5"/>
              </a:rPr>
              <a:t>http://www.ploscompbiol.org/article/fetchSingleRepresentation.action?uri=info:doi/10.1371/journal.pcbi.1002805.s001</a:t>
            </a:r>
            <a:r>
              <a:rPr lang="en-US" dirty="0"/>
              <a:t> </a:t>
            </a:r>
            <a:r>
              <a:rPr lang="en-US" dirty="0" smtClean="0"/>
              <a:t>: useful questions and exercises with solutions for our presentation’s databases</a:t>
            </a:r>
          </a:p>
          <a:p>
            <a:pPr lvl="2"/>
            <a:r>
              <a:rPr lang="en-US" dirty="0">
                <a:hlinkClick r:id="rId6"/>
              </a:rPr>
              <a:t>http://www.smpdb.ca</a:t>
            </a:r>
            <a:r>
              <a:rPr lang="en-US" dirty="0" smtClean="0">
                <a:hlinkClick r:id="rId6"/>
              </a:rPr>
              <a:t>/</a:t>
            </a:r>
            <a:r>
              <a:rPr lang="en-US" dirty="0" smtClean="0"/>
              <a:t> : Small Molecule Pathway Database</a:t>
            </a:r>
            <a:endParaRPr lang="en-US" dirty="0"/>
          </a:p>
          <a:p>
            <a:pPr lvl="2"/>
            <a:r>
              <a:rPr lang="en-US" dirty="0" smtClean="0">
                <a:hlinkClick r:id="rId7"/>
              </a:rPr>
              <a:t>http</a:t>
            </a:r>
            <a:r>
              <a:rPr lang="en-US" dirty="0">
                <a:hlinkClick r:id="rId7"/>
              </a:rPr>
              <a:t>://www.hmdb.ca</a:t>
            </a:r>
            <a:r>
              <a:rPr lang="en-US" dirty="0" smtClean="0">
                <a:hlinkClick r:id="rId7"/>
              </a:rPr>
              <a:t>/</a:t>
            </a:r>
            <a:r>
              <a:rPr lang="en-US" dirty="0" smtClean="0"/>
              <a:t>: Human </a:t>
            </a:r>
            <a:r>
              <a:rPr lang="en-US" dirty="0" err="1" smtClean="0"/>
              <a:t>Metabole</a:t>
            </a:r>
            <a:r>
              <a:rPr lang="en-US" dirty="0" smtClean="0"/>
              <a:t> Database</a:t>
            </a:r>
          </a:p>
          <a:p>
            <a:pPr lvl="2"/>
            <a:r>
              <a:rPr lang="en-US" dirty="0">
                <a:hlinkClick r:id="rId8"/>
              </a:rPr>
              <a:t>http://www.drugbank.ca</a:t>
            </a:r>
            <a:r>
              <a:rPr lang="en-US" dirty="0" smtClean="0">
                <a:hlinkClick r:id="rId8"/>
              </a:rPr>
              <a:t>/</a:t>
            </a:r>
            <a:r>
              <a:rPr lang="en-US" dirty="0" smtClean="0"/>
              <a:t>: Open Data Drug &amp; Drug Target Database</a:t>
            </a:r>
          </a:p>
          <a:p>
            <a:pPr lvl="2"/>
            <a:r>
              <a:rPr lang="en-US" dirty="0">
                <a:hlinkClick r:id="rId9"/>
              </a:rPr>
              <a:t>http://www.t3db.org</a:t>
            </a:r>
            <a:r>
              <a:rPr lang="en-US" dirty="0" smtClean="0">
                <a:hlinkClick r:id="rId9"/>
              </a:rPr>
              <a:t>/</a:t>
            </a:r>
            <a:r>
              <a:rPr lang="en-US" dirty="0" smtClean="0"/>
              <a:t>: Toxin, Toxin-Target Database </a:t>
            </a:r>
            <a:endParaRPr lang="el-GR" dirty="0"/>
          </a:p>
        </p:txBody>
      </p:sp>
    </p:spTree>
    <p:extLst>
      <p:ext uri="{BB962C8B-B14F-4D97-AF65-F5344CB8AC3E}">
        <p14:creationId xmlns="" xmlns:p14="http://schemas.microsoft.com/office/powerpoint/2010/main" val="28891469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Τίτλος 1"/>
          <p:cNvSpPr txBox="1">
            <a:spLocks/>
          </p:cNvSpPr>
          <p:nvPr/>
        </p:nvSpPr>
        <p:spPr>
          <a:xfrm>
            <a:off x="1043608" y="476672"/>
            <a:ext cx="7024744" cy="11430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Misc – Links</a:t>
            </a:r>
            <a:r>
              <a:rPr lang="el-GR" smtClean="0"/>
              <a:t> - </a:t>
            </a:r>
            <a:r>
              <a:rPr lang="en-US" smtClean="0"/>
              <a:t>Continue</a:t>
            </a:r>
            <a:endParaRPr lang="el-GR" dirty="0"/>
          </a:p>
        </p:txBody>
      </p:sp>
      <p:sp>
        <p:nvSpPr>
          <p:cNvPr id="5" name="Θέση περιεχομένου 2"/>
          <p:cNvSpPr txBox="1">
            <a:spLocks/>
          </p:cNvSpPr>
          <p:nvPr/>
        </p:nvSpPr>
        <p:spPr>
          <a:xfrm>
            <a:off x="683568" y="1988840"/>
            <a:ext cx="7776864" cy="4725145"/>
          </a:xfrm>
          <a:prstGeom prst="rect">
            <a:avLst/>
          </a:prstGeom>
        </p:spPr>
        <p:txBody>
          <a:bodyPr vert="horz" lIns="91440" tIns="45720" rIns="91440" bIns="45720" rtlCol="0">
            <a:normAutofit fontScale="70000" lnSpcReduction="20000"/>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r>
              <a:rPr lang="en-US" sz="3200" dirty="0" smtClean="0"/>
              <a:t>some examples</a:t>
            </a:r>
          </a:p>
          <a:p>
            <a:pPr marL="68580" indent="0">
              <a:buNone/>
            </a:pPr>
            <a:endParaRPr lang="en-US" sz="3200" dirty="0" smtClean="0"/>
          </a:p>
          <a:p>
            <a:pPr lvl="1"/>
            <a:r>
              <a:rPr lang="en-US" dirty="0"/>
              <a:t>Your natural product chemist neighbor has just isolated a compound from the Tanzanian periwinkle – a rare plant species found only in the highlands of Eastern Tanzania.  Locals use the plant as a treatment for a variety of blood disorders.  The structure of the compound is given by the following SMILES string: COC1=CC=C2C(=CC1=O)C(CCC1=CC(OC)=C(OC)C(OC)=</a:t>
            </a:r>
            <a:r>
              <a:rPr lang="en-US" dirty="0" smtClean="0"/>
              <a:t>C21)NC(CO)</a:t>
            </a:r>
            <a:endParaRPr lang="en-US" dirty="0"/>
          </a:p>
          <a:p>
            <a:pPr marL="640080" lvl="2" indent="0">
              <a:buNone/>
            </a:pPr>
            <a:r>
              <a:rPr lang="en-US" dirty="0" smtClean="0"/>
              <a:t>What </a:t>
            </a:r>
            <a:r>
              <a:rPr lang="en-US" dirty="0"/>
              <a:t>compound is this similar to, what diseases could it be used to treat and what proteins might it bind?</a:t>
            </a:r>
            <a:endParaRPr lang="en-US" dirty="0" smtClean="0"/>
          </a:p>
          <a:p>
            <a:pPr lvl="3"/>
            <a:r>
              <a:rPr lang="en-US" dirty="0" err="1" smtClean="0"/>
              <a:t>DrunkBank</a:t>
            </a:r>
            <a:r>
              <a:rPr lang="en-US" dirty="0" smtClean="0"/>
              <a:t> - </a:t>
            </a:r>
            <a:r>
              <a:rPr lang="en-US" i="1" dirty="0" err="1"/>
              <a:t>ChemQuery</a:t>
            </a:r>
            <a:r>
              <a:rPr lang="en-US" i="1" dirty="0"/>
              <a:t> </a:t>
            </a:r>
            <a:endParaRPr lang="en-US" dirty="0" smtClean="0"/>
          </a:p>
          <a:p>
            <a:pPr lvl="3"/>
            <a:endParaRPr lang="en-US" dirty="0" smtClean="0"/>
          </a:p>
          <a:p>
            <a:pPr lvl="1"/>
            <a:r>
              <a:rPr lang="en-US" dirty="0"/>
              <a:t>A farmer who has just finished harvesting his barley field has come into the clinic complaining of skin irritation, burning and itching, a rash and a series of skin blisters.  He also has eye pain, conjunctivitis, burning sensations about the eyes, and blurred vision.  Other symptoms have included nausea, vomiting and fatigue.  Suspecting that he may have been exposed to some toxin or pesticide a chemical analysis has been performed of his blood, urine and lacrimal (tear) fluid.  MS analysis of all three fluids has identified an unusual compound with a molecular weight of 296.126 </a:t>
            </a:r>
            <a:r>
              <a:rPr lang="en-US" dirty="0" err="1"/>
              <a:t>daltons</a:t>
            </a:r>
            <a:r>
              <a:rPr lang="en-US" dirty="0"/>
              <a:t>.  What compound might this be</a:t>
            </a:r>
            <a:r>
              <a:rPr lang="en-US" dirty="0" smtClean="0"/>
              <a:t>?</a:t>
            </a:r>
          </a:p>
          <a:p>
            <a:pPr lvl="3"/>
            <a:r>
              <a:rPr lang="en-US" dirty="0" smtClean="0"/>
              <a:t>T3DB - </a:t>
            </a:r>
            <a:r>
              <a:rPr lang="en-US" dirty="0"/>
              <a:t>Data Extractor</a:t>
            </a:r>
            <a:r>
              <a:rPr lang="en-US" i="1" dirty="0"/>
              <a:t> </a:t>
            </a:r>
            <a:r>
              <a:rPr lang="en-US" i="1" dirty="0" smtClean="0"/>
              <a:t> Tool</a:t>
            </a:r>
            <a:endParaRPr lang="en-US" dirty="0" smtClean="0"/>
          </a:p>
          <a:p>
            <a:pPr lvl="1"/>
            <a:endParaRPr lang="en-US" dirty="0" smtClean="0"/>
          </a:p>
          <a:p>
            <a:endParaRPr lang="el-GR" dirty="0"/>
          </a:p>
        </p:txBody>
      </p:sp>
    </p:spTree>
    <p:extLst>
      <p:ext uri="{BB962C8B-B14F-4D97-AF65-F5344CB8AC3E}">
        <p14:creationId xmlns="" xmlns:p14="http://schemas.microsoft.com/office/powerpoint/2010/main" val="37376807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1043608" y="476672"/>
            <a:ext cx="7024744" cy="1143000"/>
          </a:xfrm>
        </p:spPr>
        <p:txBody>
          <a:bodyPr/>
          <a:lstStyle/>
          <a:p>
            <a:r>
              <a:rPr lang="en-US" dirty="0" err="1"/>
              <a:t>Misc</a:t>
            </a:r>
            <a:r>
              <a:rPr lang="en-US" dirty="0"/>
              <a:t> </a:t>
            </a:r>
            <a:r>
              <a:rPr lang="en-US" dirty="0" smtClean="0"/>
              <a:t>– Links</a:t>
            </a:r>
            <a:r>
              <a:rPr lang="el-GR" dirty="0" smtClean="0"/>
              <a:t> - </a:t>
            </a:r>
            <a:r>
              <a:rPr lang="en-US" dirty="0" smtClean="0"/>
              <a:t>Continue</a:t>
            </a:r>
            <a:endParaRPr lang="el-GR" dirty="0"/>
          </a:p>
        </p:txBody>
      </p:sp>
      <p:sp>
        <p:nvSpPr>
          <p:cNvPr id="3" name="Θέση περιεχομένου 2"/>
          <p:cNvSpPr>
            <a:spLocks noGrp="1"/>
          </p:cNvSpPr>
          <p:nvPr>
            <p:ph idx="1"/>
          </p:nvPr>
        </p:nvSpPr>
        <p:spPr>
          <a:xfrm>
            <a:off x="899592" y="2132856"/>
            <a:ext cx="7272808" cy="4392488"/>
          </a:xfrm>
        </p:spPr>
        <p:txBody>
          <a:bodyPr/>
          <a:lstStyle/>
          <a:p>
            <a:r>
              <a:rPr lang="en-US" dirty="0"/>
              <a:t>a</a:t>
            </a:r>
            <a:r>
              <a:rPr lang="en-US" dirty="0" smtClean="0"/>
              <a:t>nd some example figures from DBs usage</a:t>
            </a:r>
          </a:p>
          <a:p>
            <a:pPr lvl="1"/>
            <a:r>
              <a:rPr lang="en-US" dirty="0" smtClean="0"/>
              <a:t>SMPDB</a:t>
            </a:r>
            <a:endParaRPr lang="en-US" dirty="0"/>
          </a:p>
          <a:p>
            <a:endParaRPr lang="el-GR" dirty="0"/>
          </a:p>
        </p:txBody>
      </p:sp>
      <p:pic>
        <p:nvPicPr>
          <p:cNvPr id="1026" name="Picture 2" descr="C:\Users\Νικόλας\Desktop\ΙΤΜΒ bioinformatics\1ο εξάμηνο\Εισαγωγή στη Βιοπληροφορική\Ασκήσεις 2012-13\Παρουσίαση paper\paper Begetis Konstantopoulos\Dimitris_uliko\SMPDB Browse Example\SMP-MAP Example-a.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67544" y="2996952"/>
            <a:ext cx="3744887" cy="3024336"/>
          </a:xfrm>
          <a:prstGeom prst="rect">
            <a:avLst/>
          </a:prstGeom>
          <a:noFill/>
          <a:extLst>
            <a:ext uri="{909E8E84-426E-40DD-AFC4-6F175D3DCCD1}">
              <a14:hiddenFill xmlns="" xmlns:a14="http://schemas.microsoft.com/office/drawing/2010/main">
                <a:solidFill>
                  <a:srgbClr val="FFFFFF"/>
                </a:solidFill>
              </a14:hiddenFill>
            </a:ext>
          </a:extLst>
        </p:spPr>
      </p:pic>
      <p:pic>
        <p:nvPicPr>
          <p:cNvPr id="1027" name="Picture 3" descr="C:\Users\Νικόλας\Desktop\ΙΤΜΒ bioinformatics\1ο εξάμηνο\Εισαγωγή στη Βιοπληροφορική\Ασκήσεις 2012-13\Παρουσίαση paper\paper Begetis Konstantopoulos\Dimitris_uliko\SMPDB Browse Example\SMP-MAP Example-b.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923928" y="2721759"/>
            <a:ext cx="4562181" cy="369124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384377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1043608" y="476672"/>
            <a:ext cx="7024744" cy="1143000"/>
          </a:xfrm>
        </p:spPr>
        <p:txBody>
          <a:bodyPr/>
          <a:lstStyle/>
          <a:p>
            <a:r>
              <a:rPr lang="en-US" dirty="0" err="1"/>
              <a:t>Misc</a:t>
            </a:r>
            <a:r>
              <a:rPr lang="en-US" dirty="0"/>
              <a:t> – Links</a:t>
            </a:r>
            <a:r>
              <a:rPr lang="el-GR" dirty="0"/>
              <a:t> - </a:t>
            </a:r>
            <a:r>
              <a:rPr lang="en-US" dirty="0"/>
              <a:t>Continue</a:t>
            </a:r>
            <a:endParaRPr lang="el-GR" dirty="0"/>
          </a:p>
        </p:txBody>
      </p:sp>
      <p:sp>
        <p:nvSpPr>
          <p:cNvPr id="3" name="Θέση περιεχομένου 2"/>
          <p:cNvSpPr>
            <a:spLocks noGrp="1"/>
          </p:cNvSpPr>
          <p:nvPr>
            <p:ph idx="1"/>
          </p:nvPr>
        </p:nvSpPr>
        <p:spPr/>
        <p:txBody>
          <a:bodyPr/>
          <a:lstStyle/>
          <a:p>
            <a:pPr lvl="1"/>
            <a:r>
              <a:rPr lang="en-US" dirty="0" smtClean="0"/>
              <a:t>HMDB</a:t>
            </a:r>
          </a:p>
          <a:p>
            <a:pPr lvl="1"/>
            <a:endParaRPr lang="el-GR" dirty="0"/>
          </a:p>
        </p:txBody>
      </p:sp>
      <p:pic>
        <p:nvPicPr>
          <p:cNvPr id="2051" name="Picture 3" descr="C:\Users\Νικόλας\Desktop\ΙΤΜΒ bioinformatics\1ο εξάμηνο\Εισαγωγή στη Βιοπληροφορική\Ασκήσεις 2012-13\Παρουσίαση paper\paper Begetis Konstantopoulos\Dimitris_uliko\HMDB Browse Example\HMBD - Example- b.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779912" y="2204864"/>
            <a:ext cx="4752528" cy="3231332"/>
          </a:xfrm>
          <a:prstGeom prst="rect">
            <a:avLst/>
          </a:prstGeom>
          <a:noFill/>
          <a:extLst>
            <a:ext uri="{909E8E84-426E-40DD-AFC4-6F175D3DCCD1}">
              <a14:hiddenFill xmlns="" xmlns:a14="http://schemas.microsoft.com/office/drawing/2010/main">
                <a:solidFill>
                  <a:srgbClr val="FFFFFF"/>
                </a:solidFill>
              </a14:hiddenFill>
            </a:ext>
          </a:extLst>
        </p:spPr>
      </p:pic>
      <p:pic>
        <p:nvPicPr>
          <p:cNvPr id="2050" name="Picture 2" descr="C:\Users\Νικόλας\Desktop\ΙΤΜΒ bioinformatics\1ο εξάμηνο\Εισαγωγή στη Βιοπληροφορική\Ασκήσεις 2012-13\Παρουσίαση paper\paper Begetis Konstantopoulos\Dimitris_uliko\HMDB Browse Example\HMBD - Example- a.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28504" y="3299088"/>
            <a:ext cx="4609278" cy="309634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420448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971600" y="476672"/>
            <a:ext cx="7024744" cy="1143000"/>
          </a:xfrm>
        </p:spPr>
        <p:txBody>
          <a:bodyPr/>
          <a:lstStyle/>
          <a:p>
            <a:r>
              <a:rPr lang="en-US" dirty="0" err="1"/>
              <a:t>Misc</a:t>
            </a:r>
            <a:r>
              <a:rPr lang="en-US" dirty="0"/>
              <a:t> – Links</a:t>
            </a:r>
            <a:r>
              <a:rPr lang="el-GR" dirty="0"/>
              <a:t> - </a:t>
            </a:r>
            <a:r>
              <a:rPr lang="en-US" dirty="0"/>
              <a:t>Continue</a:t>
            </a:r>
            <a:endParaRPr lang="el-GR" dirty="0"/>
          </a:p>
        </p:txBody>
      </p:sp>
      <p:sp>
        <p:nvSpPr>
          <p:cNvPr id="3" name="Θέση περιεχομένου 2"/>
          <p:cNvSpPr>
            <a:spLocks noGrp="1"/>
          </p:cNvSpPr>
          <p:nvPr>
            <p:ph idx="1"/>
          </p:nvPr>
        </p:nvSpPr>
        <p:spPr/>
        <p:txBody>
          <a:bodyPr/>
          <a:lstStyle/>
          <a:p>
            <a:pPr lvl="1"/>
            <a:r>
              <a:rPr lang="en-US" dirty="0" err="1" smtClean="0"/>
              <a:t>DrugBank</a:t>
            </a:r>
            <a:endParaRPr lang="el-GR" dirty="0"/>
          </a:p>
        </p:txBody>
      </p:sp>
      <p:pic>
        <p:nvPicPr>
          <p:cNvPr id="3074" name="Picture 2" descr="C:\Users\Νικόλας\Desktop\ΙΤΜΒ bioinformatics\1ο εξάμηνο\Εισαγωγή στη Βιοπληροφορική\Ασκήσεις 2012-13\Παρουσίαση paper\paper Begetis Konstantopoulos\DrugBank ChemQuery Example\DrugBank - Example - a.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39553" y="3256033"/>
            <a:ext cx="4464496" cy="3208102"/>
          </a:xfrm>
          <a:prstGeom prst="rect">
            <a:avLst/>
          </a:prstGeom>
          <a:noFill/>
          <a:extLst>
            <a:ext uri="{909E8E84-426E-40DD-AFC4-6F175D3DCCD1}">
              <a14:hiddenFill xmlns="" xmlns:a14="http://schemas.microsoft.com/office/drawing/2010/main">
                <a:solidFill>
                  <a:srgbClr val="FFFFFF"/>
                </a:solidFill>
              </a14:hiddenFill>
            </a:ext>
          </a:extLst>
        </p:spPr>
      </p:pic>
      <p:pic>
        <p:nvPicPr>
          <p:cNvPr id="3075" name="Picture 3" descr="C:\Users\Νικόλας\Desktop\ΙΤΜΒ bioinformatics\1ο εξάμηνο\Εισαγωγή στη Βιοπληροφορική\Ασκήσεις 2012-13\Παρουσίαση paper\paper Begetis Konstantopoulos\DrugBank ChemQuery Example\DrugBank - Example - b.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499992" y="1988840"/>
            <a:ext cx="4127446" cy="40356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4775396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1043608" y="476672"/>
            <a:ext cx="7024744" cy="1143000"/>
          </a:xfrm>
        </p:spPr>
        <p:txBody>
          <a:bodyPr/>
          <a:lstStyle/>
          <a:p>
            <a:r>
              <a:rPr lang="en-US" dirty="0" err="1"/>
              <a:t>Misc</a:t>
            </a:r>
            <a:r>
              <a:rPr lang="en-US" dirty="0"/>
              <a:t> – Links</a:t>
            </a:r>
            <a:r>
              <a:rPr lang="el-GR" dirty="0"/>
              <a:t> - </a:t>
            </a:r>
            <a:r>
              <a:rPr lang="en-US" dirty="0"/>
              <a:t>Continue</a:t>
            </a:r>
            <a:endParaRPr lang="el-GR" dirty="0"/>
          </a:p>
        </p:txBody>
      </p:sp>
      <p:sp>
        <p:nvSpPr>
          <p:cNvPr id="3" name="Θέση περιεχομένου 2"/>
          <p:cNvSpPr>
            <a:spLocks noGrp="1"/>
          </p:cNvSpPr>
          <p:nvPr>
            <p:ph idx="1"/>
          </p:nvPr>
        </p:nvSpPr>
        <p:spPr/>
        <p:txBody>
          <a:bodyPr/>
          <a:lstStyle/>
          <a:p>
            <a:pPr lvl="1"/>
            <a:r>
              <a:rPr lang="en-US" dirty="0"/>
              <a:t>T3DB</a:t>
            </a:r>
            <a:endParaRPr lang="el-GR" dirty="0"/>
          </a:p>
        </p:txBody>
      </p:sp>
      <p:pic>
        <p:nvPicPr>
          <p:cNvPr id="4098" name="Picture 2" descr="C:\Users\Νικόλας\Desktop\ΙΤΜΒ bioinformatics\1ο εξάμηνο\Εισαγωγή στη Βιοπληροφορική\Ασκήσεις 2012-13\Παρουσίαση paper\paper Begetis Konstantopoulos\T3DB Data Extractor Example\T3DB - Example - a.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54952" y="2852936"/>
            <a:ext cx="3234208" cy="3581430"/>
          </a:xfrm>
          <a:prstGeom prst="rect">
            <a:avLst/>
          </a:prstGeom>
          <a:noFill/>
          <a:extLst>
            <a:ext uri="{909E8E84-426E-40DD-AFC4-6F175D3DCCD1}">
              <a14:hiddenFill xmlns="" xmlns:a14="http://schemas.microsoft.com/office/drawing/2010/main">
                <a:solidFill>
                  <a:srgbClr val="FFFFFF"/>
                </a:solidFill>
              </a14:hiddenFill>
            </a:ext>
          </a:extLst>
        </p:spPr>
      </p:pic>
      <p:pic>
        <p:nvPicPr>
          <p:cNvPr id="4099" name="Picture 3" descr="C:\Users\Νικόλας\Desktop\ΙΤΜΒ bioinformatics\1ο εξάμηνο\Εισαγωγή στη Βιοπληροφορική\Ασκήσεις 2012-13\Παρουσίαση paper\paper Begetis Konstantopoulos\T3DB Data Extractor Example\T3DB - Example - b.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139952" y="1562850"/>
            <a:ext cx="4438774" cy="487151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6674548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1043608" y="548680"/>
            <a:ext cx="7024744" cy="1143000"/>
          </a:xfrm>
        </p:spPr>
        <p:txBody>
          <a:bodyPr>
            <a:normAutofit/>
          </a:bodyPr>
          <a:lstStyle/>
          <a:p>
            <a:r>
              <a:rPr lang="en-US" dirty="0" smtClean="0"/>
              <a:t>Bibliography</a:t>
            </a:r>
            <a:endParaRPr lang="el-GR" sz="3600" dirty="0"/>
          </a:p>
        </p:txBody>
      </p:sp>
      <p:sp>
        <p:nvSpPr>
          <p:cNvPr id="3" name="Θέση περιεχομένου 2"/>
          <p:cNvSpPr>
            <a:spLocks noGrp="1"/>
          </p:cNvSpPr>
          <p:nvPr>
            <p:ph idx="1"/>
          </p:nvPr>
        </p:nvSpPr>
        <p:spPr>
          <a:xfrm>
            <a:off x="755576" y="1700808"/>
            <a:ext cx="7560840" cy="4824536"/>
          </a:xfrm>
        </p:spPr>
        <p:txBody>
          <a:bodyPr>
            <a:noAutofit/>
          </a:bodyPr>
          <a:lstStyle/>
          <a:p>
            <a:pPr marL="411480" indent="-342900">
              <a:buFont typeface="+mj-lt"/>
              <a:buAutoNum type="arabicPeriod"/>
            </a:pPr>
            <a:r>
              <a:rPr lang="en-US" sz="1400" dirty="0" err="1"/>
              <a:t>Altschul</a:t>
            </a:r>
            <a:r>
              <a:rPr lang="en-US" sz="1400" dirty="0"/>
              <a:t> SF, Madden TL, </a:t>
            </a:r>
            <a:r>
              <a:rPr lang="en-US" sz="1400" dirty="0" err="1"/>
              <a:t>Schäffer</a:t>
            </a:r>
            <a:r>
              <a:rPr lang="en-US" sz="1400" dirty="0"/>
              <a:t> AA, Zhang J, Zhang Z, et al. (1997) Gapped BLAST and PSI-BLAST: a new generation of protein database search programs. Nucleic Acids Res 25: 3389–3402. </a:t>
            </a:r>
            <a:r>
              <a:rPr lang="en-US" sz="1400" dirty="0" err="1"/>
              <a:t>doi</a:t>
            </a:r>
            <a:r>
              <a:rPr lang="en-US" sz="1400" dirty="0"/>
              <a:t>: </a:t>
            </a:r>
            <a:r>
              <a:rPr lang="en-US" sz="1400" dirty="0">
                <a:hlinkClick r:id="rId2"/>
              </a:rPr>
              <a:t>10.1093/</a:t>
            </a:r>
            <a:r>
              <a:rPr lang="en-US" sz="1400" dirty="0" err="1">
                <a:hlinkClick r:id="rId2"/>
              </a:rPr>
              <a:t>nar</a:t>
            </a:r>
            <a:r>
              <a:rPr lang="en-US" sz="1400" dirty="0">
                <a:hlinkClick r:id="rId2"/>
              </a:rPr>
              <a:t>/25.17.3389</a:t>
            </a:r>
            <a:r>
              <a:rPr lang="en-US" sz="1400" dirty="0"/>
              <a:t>. </a:t>
            </a:r>
            <a:r>
              <a:rPr lang="en-US" sz="1400" dirty="0">
                <a:hlinkClick r:id="rId3"/>
              </a:rPr>
              <a:t>Find this article </a:t>
            </a:r>
            <a:r>
              <a:rPr lang="en-US" sz="1400" dirty="0" smtClean="0">
                <a:hlinkClick r:id="rId3"/>
              </a:rPr>
              <a:t>online</a:t>
            </a:r>
            <a:endParaRPr lang="en-US" sz="1400" dirty="0" smtClean="0"/>
          </a:p>
          <a:p>
            <a:pPr marL="411480" indent="-342900">
              <a:buFont typeface="+mj-lt"/>
              <a:buAutoNum type="arabicPeriod"/>
            </a:pPr>
            <a:r>
              <a:rPr lang="en-US" sz="1400" dirty="0"/>
              <a:t>Benson DA, </a:t>
            </a:r>
            <a:r>
              <a:rPr lang="en-US" sz="1400" dirty="0" err="1"/>
              <a:t>Karsch-Mizrachi</a:t>
            </a:r>
            <a:r>
              <a:rPr lang="en-US" sz="1400" dirty="0"/>
              <a:t> I, </a:t>
            </a:r>
            <a:r>
              <a:rPr lang="en-US" sz="1400" dirty="0" err="1"/>
              <a:t>Lipman</a:t>
            </a:r>
            <a:r>
              <a:rPr lang="en-US" sz="1400" dirty="0"/>
              <a:t> DJ, </a:t>
            </a:r>
            <a:r>
              <a:rPr lang="en-US" sz="1400" dirty="0" err="1"/>
              <a:t>Ostell</a:t>
            </a:r>
            <a:r>
              <a:rPr lang="en-US" sz="1400" dirty="0"/>
              <a:t> J, Sayers EW (2010) </a:t>
            </a:r>
            <a:r>
              <a:rPr lang="en-US" sz="1400" dirty="0" err="1"/>
              <a:t>GenBank</a:t>
            </a:r>
            <a:r>
              <a:rPr lang="en-US" sz="1400" dirty="0"/>
              <a:t>. Nucleic Acids Res 38: D46–51. </a:t>
            </a:r>
            <a:r>
              <a:rPr lang="en-US" sz="1400" dirty="0">
                <a:hlinkClick r:id="rId4"/>
              </a:rPr>
              <a:t>Find this article </a:t>
            </a:r>
            <a:r>
              <a:rPr lang="en-US" sz="1400" dirty="0" smtClean="0">
                <a:hlinkClick r:id="rId4"/>
              </a:rPr>
              <a:t>online</a:t>
            </a:r>
            <a:endParaRPr lang="en-US" sz="1400" dirty="0" smtClean="0"/>
          </a:p>
          <a:p>
            <a:pPr marL="411480" indent="-342900">
              <a:buFont typeface="+mj-lt"/>
              <a:buAutoNum type="arabicPeriod"/>
            </a:pPr>
            <a:r>
              <a:rPr lang="en-US" sz="1400" dirty="0"/>
              <a:t>McGuffin LJ, Bryson K, Jones DT (2000) The PSIPRED protein structure prediction server. Bioinformatics 16: 404–405. </a:t>
            </a:r>
            <a:r>
              <a:rPr lang="en-US" sz="1400" dirty="0" err="1"/>
              <a:t>doi</a:t>
            </a:r>
            <a:r>
              <a:rPr lang="en-US" sz="1400" dirty="0"/>
              <a:t>: </a:t>
            </a:r>
            <a:r>
              <a:rPr lang="en-US" sz="1400" dirty="0">
                <a:hlinkClick r:id="rId5"/>
              </a:rPr>
              <a:t>10.1093/bioinformatics/16.4.404</a:t>
            </a:r>
            <a:r>
              <a:rPr lang="en-US" sz="1400" dirty="0"/>
              <a:t>. </a:t>
            </a:r>
            <a:r>
              <a:rPr lang="en-US" sz="1400" dirty="0">
                <a:hlinkClick r:id="rId6"/>
              </a:rPr>
              <a:t>Find this article </a:t>
            </a:r>
            <a:r>
              <a:rPr lang="en-US" sz="1400" dirty="0" smtClean="0">
                <a:hlinkClick r:id="rId6"/>
              </a:rPr>
              <a:t>online</a:t>
            </a:r>
            <a:endParaRPr lang="en-US" sz="1400" dirty="0" smtClean="0"/>
          </a:p>
          <a:p>
            <a:pPr marL="411480" indent="-342900">
              <a:buFont typeface="+mj-lt"/>
              <a:buAutoNum type="arabicPeriod"/>
            </a:pPr>
            <a:r>
              <a:rPr lang="en-US" sz="1400" dirty="0"/>
              <a:t>Westbrook J, </a:t>
            </a:r>
            <a:r>
              <a:rPr lang="en-US" sz="1400" dirty="0" err="1"/>
              <a:t>Feng</a:t>
            </a:r>
            <a:r>
              <a:rPr lang="en-US" sz="1400" dirty="0"/>
              <a:t> Z, Jain S, </a:t>
            </a:r>
            <a:r>
              <a:rPr lang="en-US" sz="1400" dirty="0" err="1"/>
              <a:t>Bhat</a:t>
            </a:r>
            <a:r>
              <a:rPr lang="en-US" sz="1400" dirty="0"/>
              <a:t> TN, </a:t>
            </a:r>
            <a:r>
              <a:rPr lang="en-US" sz="1400" dirty="0" err="1"/>
              <a:t>Thanki</a:t>
            </a:r>
            <a:r>
              <a:rPr lang="en-US" sz="1400" dirty="0"/>
              <a:t> N, et al. (2002) The Protein Data Bank: unifying the archive. Nucleic Acids Res 30: 245–248. </a:t>
            </a:r>
            <a:r>
              <a:rPr lang="en-US" sz="1400" dirty="0" err="1"/>
              <a:t>doi</a:t>
            </a:r>
            <a:r>
              <a:rPr lang="en-US" sz="1400" dirty="0"/>
              <a:t>: </a:t>
            </a:r>
            <a:r>
              <a:rPr lang="en-US" sz="1400" dirty="0">
                <a:hlinkClick r:id="rId7"/>
              </a:rPr>
              <a:t>10.1093/</a:t>
            </a:r>
            <a:r>
              <a:rPr lang="en-US" sz="1400" dirty="0" err="1">
                <a:hlinkClick r:id="rId7"/>
              </a:rPr>
              <a:t>nar</a:t>
            </a:r>
            <a:r>
              <a:rPr lang="en-US" sz="1400" dirty="0">
                <a:hlinkClick r:id="rId7"/>
              </a:rPr>
              <a:t>/30.1.245</a:t>
            </a:r>
            <a:r>
              <a:rPr lang="en-US" sz="1400" dirty="0"/>
              <a:t>. </a:t>
            </a:r>
            <a:r>
              <a:rPr lang="en-US" sz="1400" dirty="0">
                <a:hlinkClick r:id="rId8"/>
              </a:rPr>
              <a:t>Find this article </a:t>
            </a:r>
            <a:r>
              <a:rPr lang="en-US" sz="1400" dirty="0" smtClean="0">
                <a:hlinkClick r:id="rId8"/>
              </a:rPr>
              <a:t>online</a:t>
            </a:r>
            <a:endParaRPr lang="en-US" sz="1400" dirty="0" smtClean="0"/>
          </a:p>
          <a:p>
            <a:pPr marL="411480" indent="-342900">
              <a:buFont typeface="+mj-lt"/>
              <a:buAutoNum type="arabicPeriod"/>
            </a:pPr>
            <a:r>
              <a:rPr lang="en-US" sz="1400" dirty="0" err="1"/>
              <a:t>Frolkis</a:t>
            </a:r>
            <a:r>
              <a:rPr lang="en-US" sz="1400" dirty="0"/>
              <a:t> A, Knox C, Lim E, </a:t>
            </a:r>
            <a:r>
              <a:rPr lang="en-US" sz="1400" dirty="0" err="1"/>
              <a:t>Jewison</a:t>
            </a:r>
            <a:r>
              <a:rPr lang="en-US" sz="1400" dirty="0"/>
              <a:t> T, Law V, et al. (2010) SMPDB: The Small Molecule Pathway Database. Nucleic Acids Res 38: D480–487. </a:t>
            </a:r>
            <a:r>
              <a:rPr lang="en-US" sz="1400" dirty="0" err="1"/>
              <a:t>doi</a:t>
            </a:r>
            <a:r>
              <a:rPr lang="en-US" sz="1400" dirty="0"/>
              <a:t>: </a:t>
            </a:r>
            <a:r>
              <a:rPr lang="en-US" sz="1400" dirty="0">
                <a:hlinkClick r:id="rId9"/>
              </a:rPr>
              <a:t>10.1093/</a:t>
            </a:r>
            <a:r>
              <a:rPr lang="en-US" sz="1400" dirty="0" err="1">
                <a:hlinkClick r:id="rId9"/>
              </a:rPr>
              <a:t>nar</a:t>
            </a:r>
            <a:r>
              <a:rPr lang="en-US" sz="1400" dirty="0">
                <a:hlinkClick r:id="rId9"/>
              </a:rPr>
              <a:t>/gkp1002</a:t>
            </a:r>
            <a:r>
              <a:rPr lang="en-US" sz="1400" dirty="0"/>
              <a:t>. </a:t>
            </a:r>
            <a:r>
              <a:rPr lang="en-US" sz="1400" dirty="0">
                <a:hlinkClick r:id="rId10"/>
              </a:rPr>
              <a:t>Find this article </a:t>
            </a:r>
            <a:r>
              <a:rPr lang="en-US" sz="1400" dirty="0" smtClean="0">
                <a:hlinkClick r:id="rId10"/>
              </a:rPr>
              <a:t>online</a:t>
            </a:r>
            <a:endParaRPr lang="en-US" sz="1400" dirty="0"/>
          </a:p>
          <a:p>
            <a:pPr marL="411480" indent="-342900">
              <a:buFont typeface="+mj-lt"/>
              <a:buAutoNum type="arabicPeriod"/>
            </a:pPr>
            <a:r>
              <a:rPr lang="en-US" sz="1400" dirty="0" err="1"/>
              <a:t>Kanehisa</a:t>
            </a:r>
            <a:r>
              <a:rPr lang="en-US" sz="1400" dirty="0"/>
              <a:t> M, </a:t>
            </a:r>
            <a:r>
              <a:rPr lang="en-US" sz="1400" dirty="0" err="1"/>
              <a:t>Goto</a:t>
            </a:r>
            <a:r>
              <a:rPr lang="en-US" sz="1400" dirty="0"/>
              <a:t> S, Hattori M, Aoki-Kinoshita KF, </a:t>
            </a:r>
            <a:r>
              <a:rPr lang="en-US" sz="1400" dirty="0" err="1"/>
              <a:t>Itoh</a:t>
            </a:r>
            <a:r>
              <a:rPr lang="en-US" sz="1400" dirty="0"/>
              <a:t> M, et al. (2006) From genomics to chemical genomics: new developments in KEGG. Nucleic Acids Res 34: D354–357. </a:t>
            </a:r>
            <a:r>
              <a:rPr lang="en-US" sz="1400" dirty="0" err="1"/>
              <a:t>doi</a:t>
            </a:r>
            <a:r>
              <a:rPr lang="en-US" sz="1400" dirty="0"/>
              <a:t>: </a:t>
            </a:r>
            <a:r>
              <a:rPr lang="en-US" sz="1400" dirty="0">
                <a:hlinkClick r:id="rId11"/>
              </a:rPr>
              <a:t>10.1093/</a:t>
            </a:r>
            <a:r>
              <a:rPr lang="en-US" sz="1400" dirty="0" err="1">
                <a:hlinkClick r:id="rId11"/>
              </a:rPr>
              <a:t>nar</a:t>
            </a:r>
            <a:r>
              <a:rPr lang="en-US" sz="1400" dirty="0">
                <a:hlinkClick r:id="rId11"/>
              </a:rPr>
              <a:t>/gkj102</a:t>
            </a:r>
            <a:r>
              <a:rPr lang="en-US" sz="1400" dirty="0"/>
              <a:t>. </a:t>
            </a:r>
            <a:r>
              <a:rPr lang="en-US" sz="1400" dirty="0">
                <a:hlinkClick r:id="rId12"/>
              </a:rPr>
              <a:t>Find this article </a:t>
            </a:r>
            <a:r>
              <a:rPr lang="en-US" sz="1400" dirty="0" smtClean="0">
                <a:hlinkClick r:id="rId12"/>
              </a:rPr>
              <a:t>online</a:t>
            </a:r>
            <a:endParaRPr lang="en-US" sz="1400" dirty="0" smtClean="0"/>
          </a:p>
          <a:p>
            <a:pPr marL="411480" indent="-342900">
              <a:buFont typeface="+mj-lt"/>
              <a:buAutoNum type="arabicPeriod"/>
            </a:pPr>
            <a:r>
              <a:rPr lang="en-US" sz="1400" dirty="0"/>
              <a:t>Karp PD, Riley M, Paley SM, </a:t>
            </a:r>
            <a:r>
              <a:rPr lang="en-US" sz="1400" dirty="0" err="1"/>
              <a:t>Pelligrini</a:t>
            </a:r>
            <a:r>
              <a:rPr lang="en-US" sz="1400" dirty="0"/>
              <a:t>-Toole A (1996) </a:t>
            </a:r>
            <a:r>
              <a:rPr lang="en-US" sz="1400" dirty="0" err="1"/>
              <a:t>EcoCyc</a:t>
            </a:r>
            <a:r>
              <a:rPr lang="en-US" sz="1400" dirty="0"/>
              <a:t>: an encyclopedia of Escherichia coli genes and metabolism. Nucleic Acids Res 24: 32–39. </a:t>
            </a:r>
            <a:r>
              <a:rPr lang="en-US" sz="1400" dirty="0" err="1"/>
              <a:t>doi</a:t>
            </a:r>
            <a:r>
              <a:rPr lang="en-US" sz="1400" dirty="0"/>
              <a:t>: </a:t>
            </a:r>
            <a:r>
              <a:rPr lang="en-US" sz="1400" dirty="0">
                <a:hlinkClick r:id="rId13"/>
              </a:rPr>
              <a:t>10.1093/</a:t>
            </a:r>
            <a:r>
              <a:rPr lang="en-US" sz="1400" dirty="0" err="1">
                <a:hlinkClick r:id="rId13"/>
              </a:rPr>
              <a:t>nar</a:t>
            </a:r>
            <a:r>
              <a:rPr lang="en-US" sz="1400" dirty="0">
                <a:hlinkClick r:id="rId13"/>
              </a:rPr>
              <a:t>/25.1.43</a:t>
            </a:r>
            <a:r>
              <a:rPr lang="en-US" sz="1400" dirty="0"/>
              <a:t>. </a:t>
            </a:r>
            <a:r>
              <a:rPr lang="en-US" sz="1400" dirty="0">
                <a:hlinkClick r:id="rId14"/>
              </a:rPr>
              <a:t>Find this article </a:t>
            </a:r>
            <a:r>
              <a:rPr lang="en-US" sz="1400" dirty="0" smtClean="0">
                <a:hlinkClick r:id="rId14"/>
              </a:rPr>
              <a:t>online</a:t>
            </a:r>
            <a:endParaRPr lang="el-GR" sz="1800" dirty="0"/>
          </a:p>
        </p:txBody>
      </p:sp>
    </p:spTree>
    <p:extLst>
      <p:ext uri="{BB962C8B-B14F-4D97-AF65-F5344CB8AC3E}">
        <p14:creationId xmlns="" xmlns:p14="http://schemas.microsoft.com/office/powerpoint/2010/main" val="23478788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1043608" y="476672"/>
            <a:ext cx="7024744" cy="1143000"/>
          </a:xfrm>
        </p:spPr>
        <p:txBody>
          <a:bodyPr/>
          <a:lstStyle/>
          <a:p>
            <a:r>
              <a:rPr lang="en-US" dirty="0" smtClean="0"/>
              <a:t>Bibliography - Continue</a:t>
            </a:r>
            <a:endParaRPr lang="el-GR" dirty="0"/>
          </a:p>
        </p:txBody>
      </p:sp>
      <p:sp>
        <p:nvSpPr>
          <p:cNvPr id="3" name="Θέση περιεχομένου 2"/>
          <p:cNvSpPr>
            <a:spLocks noGrp="1"/>
          </p:cNvSpPr>
          <p:nvPr>
            <p:ph idx="1"/>
          </p:nvPr>
        </p:nvSpPr>
        <p:spPr>
          <a:xfrm>
            <a:off x="683568" y="1844824"/>
            <a:ext cx="7704856" cy="4765104"/>
          </a:xfrm>
        </p:spPr>
        <p:txBody>
          <a:bodyPr>
            <a:normAutofit fontScale="62500" lnSpcReduction="20000"/>
          </a:bodyPr>
          <a:lstStyle/>
          <a:p>
            <a:pPr marL="525780" indent="-457200">
              <a:buFont typeface="+mj-lt"/>
              <a:buAutoNum type="arabicPeriod" startAt="8"/>
            </a:pPr>
            <a:r>
              <a:rPr lang="en-US" dirty="0" err="1"/>
              <a:t>Krummenacker</a:t>
            </a:r>
            <a:r>
              <a:rPr lang="en-US" dirty="0"/>
              <a:t> M, Paley S, Mueller L, Yan T, Karp PD (2005) Querying and computing with </a:t>
            </a:r>
            <a:r>
              <a:rPr lang="en-US" dirty="0" err="1"/>
              <a:t>BioCyc</a:t>
            </a:r>
            <a:r>
              <a:rPr lang="en-US" dirty="0"/>
              <a:t> databases. Bioinformatics 21: 3454–3455. </a:t>
            </a:r>
            <a:r>
              <a:rPr lang="en-US" dirty="0" err="1"/>
              <a:t>doi</a:t>
            </a:r>
            <a:r>
              <a:rPr lang="en-US" dirty="0"/>
              <a:t>: </a:t>
            </a:r>
            <a:r>
              <a:rPr lang="en-US" dirty="0">
                <a:hlinkClick r:id="rId2"/>
              </a:rPr>
              <a:t>10.1093/bioinformatics/bti546</a:t>
            </a:r>
            <a:r>
              <a:rPr lang="en-US" dirty="0"/>
              <a:t>. </a:t>
            </a:r>
            <a:r>
              <a:rPr lang="en-US" dirty="0">
                <a:hlinkClick r:id="rId3"/>
              </a:rPr>
              <a:t>Find this article </a:t>
            </a:r>
            <a:r>
              <a:rPr lang="en-US" dirty="0" smtClean="0">
                <a:hlinkClick r:id="rId3"/>
              </a:rPr>
              <a:t>online</a:t>
            </a:r>
            <a:endParaRPr lang="en-US" dirty="0" smtClean="0"/>
          </a:p>
          <a:p>
            <a:pPr marL="525780" indent="-457200">
              <a:buFont typeface="+mj-lt"/>
              <a:buAutoNum type="arabicPeriod" startAt="8"/>
            </a:pPr>
            <a:r>
              <a:rPr lang="en-US" dirty="0"/>
              <a:t>Joshi-Tope G, Gillespie M, </a:t>
            </a:r>
            <a:r>
              <a:rPr lang="en-US" dirty="0" err="1"/>
              <a:t>Vastrik</a:t>
            </a:r>
            <a:r>
              <a:rPr lang="en-US" dirty="0"/>
              <a:t> I, </a:t>
            </a:r>
            <a:r>
              <a:rPr lang="en-US" dirty="0" err="1"/>
              <a:t>D'Eustachio</a:t>
            </a:r>
            <a:r>
              <a:rPr lang="en-US" dirty="0"/>
              <a:t> P, Schmidt E, et al. (2005) </a:t>
            </a:r>
            <a:r>
              <a:rPr lang="en-US" dirty="0" err="1"/>
              <a:t>Reactome</a:t>
            </a:r>
            <a:r>
              <a:rPr lang="en-US" dirty="0"/>
              <a:t>: a knowledgebase of biological pathways. Nucleic Acids Res 33: D428–432. </a:t>
            </a:r>
            <a:r>
              <a:rPr lang="en-US" dirty="0" err="1"/>
              <a:t>doi</a:t>
            </a:r>
            <a:r>
              <a:rPr lang="en-US" dirty="0"/>
              <a:t>: </a:t>
            </a:r>
            <a:r>
              <a:rPr lang="en-US" dirty="0">
                <a:hlinkClick r:id="rId4"/>
              </a:rPr>
              <a:t>10.1093/</a:t>
            </a:r>
            <a:r>
              <a:rPr lang="en-US" dirty="0" err="1">
                <a:hlinkClick r:id="rId4"/>
              </a:rPr>
              <a:t>nar</a:t>
            </a:r>
            <a:r>
              <a:rPr lang="en-US" dirty="0">
                <a:hlinkClick r:id="rId4"/>
              </a:rPr>
              <a:t>/gki072</a:t>
            </a:r>
            <a:r>
              <a:rPr lang="en-US" dirty="0"/>
              <a:t>. </a:t>
            </a:r>
            <a:r>
              <a:rPr lang="en-US" dirty="0">
                <a:hlinkClick r:id="rId5"/>
              </a:rPr>
              <a:t>Find this article </a:t>
            </a:r>
            <a:r>
              <a:rPr lang="en-US" dirty="0" smtClean="0">
                <a:hlinkClick r:id="rId5"/>
              </a:rPr>
              <a:t>online</a:t>
            </a:r>
            <a:endParaRPr lang="en-US" dirty="0">
              <a:hlinkClick r:id="rId5"/>
            </a:endParaRPr>
          </a:p>
          <a:p>
            <a:pPr marL="525780" indent="-457200">
              <a:buFont typeface="+mj-lt"/>
              <a:buAutoNum type="arabicPeriod" startAt="8"/>
            </a:pPr>
            <a:r>
              <a:rPr lang="en-US" dirty="0" err="1"/>
              <a:t>Polen</a:t>
            </a:r>
            <a:r>
              <a:rPr lang="en-US" dirty="0"/>
              <a:t> HH, </a:t>
            </a:r>
            <a:r>
              <a:rPr lang="en-US" dirty="0" err="1"/>
              <a:t>Zapantis</a:t>
            </a:r>
            <a:r>
              <a:rPr lang="en-US" dirty="0"/>
              <a:t> A, </a:t>
            </a:r>
            <a:r>
              <a:rPr lang="en-US" dirty="0" err="1"/>
              <a:t>Clauson</a:t>
            </a:r>
            <a:r>
              <a:rPr lang="en-US" dirty="0"/>
              <a:t> KA, </a:t>
            </a:r>
            <a:r>
              <a:rPr lang="en-US" dirty="0" err="1"/>
              <a:t>Jebrock</a:t>
            </a:r>
            <a:r>
              <a:rPr lang="en-US" dirty="0"/>
              <a:t> J, Paris M (2008) Ability of online drug databases to assist in clinical decision-making with infectious disease therapies. BMC Infect Dis 8: 153. </a:t>
            </a:r>
            <a:r>
              <a:rPr lang="en-US" dirty="0" err="1"/>
              <a:t>doi</a:t>
            </a:r>
            <a:r>
              <a:rPr lang="en-US" dirty="0"/>
              <a:t>: </a:t>
            </a:r>
            <a:r>
              <a:rPr lang="en-US" dirty="0">
                <a:hlinkClick r:id="rId6"/>
              </a:rPr>
              <a:t>10.1186/1471-2334-8-153</a:t>
            </a:r>
            <a:r>
              <a:rPr lang="en-US" dirty="0"/>
              <a:t>. </a:t>
            </a:r>
            <a:r>
              <a:rPr lang="en-US" dirty="0">
                <a:hlinkClick r:id="rId7"/>
              </a:rPr>
              <a:t>Find this article </a:t>
            </a:r>
            <a:r>
              <a:rPr lang="en-US" dirty="0" smtClean="0">
                <a:hlinkClick r:id="rId7"/>
              </a:rPr>
              <a:t>online</a:t>
            </a:r>
            <a:endParaRPr lang="en-US" dirty="0" smtClean="0"/>
          </a:p>
          <a:p>
            <a:pPr marL="525780" indent="-457200">
              <a:buFont typeface="+mj-lt"/>
              <a:buAutoNum type="arabicPeriod" startAt="8"/>
            </a:pPr>
            <a:r>
              <a:rPr lang="en-US" dirty="0"/>
              <a:t>Hatfield CL, May SK, </a:t>
            </a:r>
            <a:r>
              <a:rPr lang="en-US" dirty="0" err="1"/>
              <a:t>Markoff</a:t>
            </a:r>
            <a:r>
              <a:rPr lang="en-US" dirty="0"/>
              <a:t> JS (1999) Quality of consumer drug information provided by four Web sites. Am J Health </a:t>
            </a:r>
            <a:r>
              <a:rPr lang="en-US" dirty="0" err="1"/>
              <a:t>Syst</a:t>
            </a:r>
            <a:r>
              <a:rPr lang="en-US" dirty="0"/>
              <a:t> Pharm 56: 2308–2311. </a:t>
            </a:r>
            <a:r>
              <a:rPr lang="en-US" dirty="0">
                <a:hlinkClick r:id="rId8"/>
              </a:rPr>
              <a:t>Find this article </a:t>
            </a:r>
            <a:r>
              <a:rPr lang="en-US" dirty="0" smtClean="0">
                <a:hlinkClick r:id="rId8"/>
              </a:rPr>
              <a:t>online</a:t>
            </a:r>
            <a:endParaRPr lang="en-US" dirty="0" smtClean="0"/>
          </a:p>
          <a:p>
            <a:pPr marL="525780" indent="-457200">
              <a:buFont typeface="+mj-lt"/>
              <a:buAutoNum type="arabicPeriod" startAt="8"/>
            </a:pPr>
            <a:r>
              <a:rPr lang="en-US" dirty="0"/>
              <a:t>Zhu F, Han B, Kumar P, Liu X, Ma X, et al. (2010) Update of TTD: Therapeutic Target Database. Nucleic Acids Res 38: D787–791. </a:t>
            </a:r>
            <a:r>
              <a:rPr lang="en-US" dirty="0" err="1"/>
              <a:t>doi</a:t>
            </a:r>
            <a:r>
              <a:rPr lang="en-US" dirty="0"/>
              <a:t>: </a:t>
            </a:r>
            <a:r>
              <a:rPr lang="en-US" dirty="0">
                <a:hlinkClick r:id="rId9"/>
              </a:rPr>
              <a:t>10.1093/</a:t>
            </a:r>
            <a:r>
              <a:rPr lang="en-US" dirty="0" err="1">
                <a:hlinkClick r:id="rId9"/>
              </a:rPr>
              <a:t>nar</a:t>
            </a:r>
            <a:r>
              <a:rPr lang="en-US" dirty="0">
                <a:hlinkClick r:id="rId9"/>
              </a:rPr>
              <a:t>/gkp1014</a:t>
            </a:r>
            <a:r>
              <a:rPr lang="en-US" dirty="0"/>
              <a:t>. </a:t>
            </a:r>
            <a:r>
              <a:rPr lang="en-US" dirty="0">
                <a:hlinkClick r:id="rId10"/>
              </a:rPr>
              <a:t>Find this article </a:t>
            </a:r>
            <a:r>
              <a:rPr lang="en-US" dirty="0" smtClean="0">
                <a:hlinkClick r:id="rId10"/>
              </a:rPr>
              <a:t>online</a:t>
            </a:r>
            <a:endParaRPr lang="en-US" dirty="0" smtClean="0"/>
          </a:p>
          <a:p>
            <a:pPr marL="525780" indent="-457200">
              <a:buFont typeface="+mj-lt"/>
              <a:buAutoNum type="arabicPeriod" startAt="8"/>
            </a:pPr>
            <a:r>
              <a:rPr lang="en-US" dirty="0" err="1"/>
              <a:t>Hamosh</a:t>
            </a:r>
            <a:r>
              <a:rPr lang="en-US" dirty="0"/>
              <a:t> A, Scott AF, </a:t>
            </a:r>
            <a:r>
              <a:rPr lang="en-US" dirty="0" err="1"/>
              <a:t>Amberger</a:t>
            </a:r>
            <a:r>
              <a:rPr lang="en-US" dirty="0"/>
              <a:t> J, Valle D, </a:t>
            </a:r>
            <a:r>
              <a:rPr lang="en-US" dirty="0" err="1"/>
              <a:t>McKusick</a:t>
            </a:r>
            <a:r>
              <a:rPr lang="en-US" dirty="0"/>
              <a:t> VA (2000) Online </a:t>
            </a:r>
            <a:r>
              <a:rPr lang="en-US" dirty="0" err="1"/>
              <a:t>Mendelian</a:t>
            </a:r>
            <a:r>
              <a:rPr lang="en-US" dirty="0"/>
              <a:t> Inheritance in Man (OMIM). Hum </a:t>
            </a:r>
            <a:r>
              <a:rPr lang="en-US" dirty="0" err="1"/>
              <a:t>Mutat</a:t>
            </a:r>
            <a:r>
              <a:rPr lang="en-US" dirty="0"/>
              <a:t> 15: 57–61. </a:t>
            </a:r>
            <a:r>
              <a:rPr lang="en-US" dirty="0" err="1"/>
              <a:t>doi</a:t>
            </a:r>
            <a:r>
              <a:rPr lang="en-US" dirty="0"/>
              <a:t>: </a:t>
            </a:r>
            <a:r>
              <a:rPr lang="en-US" dirty="0">
                <a:hlinkClick r:id="rId11"/>
              </a:rPr>
              <a:t>10.1002/(SICI)1098-1004(200001)15:1&lt;57::AID-HUMU12&gt;3.0.CO;2-G</a:t>
            </a:r>
            <a:r>
              <a:rPr lang="en-US" dirty="0"/>
              <a:t>. </a:t>
            </a:r>
            <a:r>
              <a:rPr lang="en-US" dirty="0">
                <a:hlinkClick r:id="rId12"/>
              </a:rPr>
              <a:t>Find this article </a:t>
            </a:r>
            <a:r>
              <a:rPr lang="en-US" dirty="0" smtClean="0">
                <a:hlinkClick r:id="rId12"/>
              </a:rPr>
              <a:t>online</a:t>
            </a:r>
            <a:endParaRPr lang="en-US" dirty="0" smtClean="0"/>
          </a:p>
          <a:p>
            <a:pPr marL="525780" indent="-457200">
              <a:buFont typeface="+mj-lt"/>
              <a:buAutoNum type="arabicPeriod" startAt="8"/>
            </a:pPr>
            <a:r>
              <a:rPr lang="en-US" dirty="0" err="1"/>
              <a:t>Günther</a:t>
            </a:r>
            <a:r>
              <a:rPr lang="en-US" dirty="0"/>
              <a:t> S, Kuhn M, </a:t>
            </a:r>
            <a:r>
              <a:rPr lang="en-US" dirty="0" err="1"/>
              <a:t>Dunkel</a:t>
            </a:r>
            <a:r>
              <a:rPr lang="en-US" dirty="0"/>
              <a:t> M, </a:t>
            </a:r>
            <a:r>
              <a:rPr lang="en-US" dirty="0" err="1"/>
              <a:t>Campillos</a:t>
            </a:r>
            <a:r>
              <a:rPr lang="en-US" dirty="0"/>
              <a:t> M, </a:t>
            </a:r>
            <a:r>
              <a:rPr lang="en-US" dirty="0" err="1"/>
              <a:t>Senger</a:t>
            </a:r>
            <a:r>
              <a:rPr lang="en-US" dirty="0"/>
              <a:t> C, et al. (2008) </a:t>
            </a:r>
            <a:r>
              <a:rPr lang="en-US" dirty="0" err="1"/>
              <a:t>SuperTarget</a:t>
            </a:r>
            <a:r>
              <a:rPr lang="en-US" dirty="0"/>
              <a:t> and Matador: resources for exploring drug-target relationships. Nucleic Acids Res 36: D919–922. </a:t>
            </a:r>
            <a:r>
              <a:rPr lang="en-US" dirty="0" err="1"/>
              <a:t>doi</a:t>
            </a:r>
            <a:r>
              <a:rPr lang="en-US" dirty="0"/>
              <a:t>: </a:t>
            </a:r>
            <a:r>
              <a:rPr lang="en-US" dirty="0">
                <a:hlinkClick r:id="rId13"/>
              </a:rPr>
              <a:t>10.1093/</a:t>
            </a:r>
            <a:r>
              <a:rPr lang="en-US" dirty="0" err="1">
                <a:hlinkClick r:id="rId13"/>
              </a:rPr>
              <a:t>nar</a:t>
            </a:r>
            <a:r>
              <a:rPr lang="en-US" dirty="0">
                <a:hlinkClick r:id="rId13"/>
              </a:rPr>
              <a:t>/gkm862</a:t>
            </a:r>
            <a:r>
              <a:rPr lang="en-US" dirty="0"/>
              <a:t>. </a:t>
            </a:r>
            <a:r>
              <a:rPr lang="en-US" dirty="0">
                <a:hlinkClick r:id="rId14"/>
              </a:rPr>
              <a:t>Find this article online</a:t>
            </a:r>
            <a:endParaRPr lang="el-GR" dirty="0"/>
          </a:p>
        </p:txBody>
      </p:sp>
    </p:spTree>
    <p:extLst>
      <p:ext uri="{BB962C8B-B14F-4D97-AF65-F5344CB8AC3E}">
        <p14:creationId xmlns="" xmlns:p14="http://schemas.microsoft.com/office/powerpoint/2010/main" val="31442820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1043608" y="476672"/>
            <a:ext cx="7024744" cy="1143000"/>
          </a:xfrm>
        </p:spPr>
        <p:txBody>
          <a:bodyPr/>
          <a:lstStyle/>
          <a:p>
            <a:r>
              <a:rPr lang="en-US" dirty="0"/>
              <a:t>Bibliography - Continue</a:t>
            </a:r>
            <a:endParaRPr lang="el-GR" dirty="0"/>
          </a:p>
        </p:txBody>
      </p:sp>
      <p:sp>
        <p:nvSpPr>
          <p:cNvPr id="3" name="Θέση περιεχομένου 2"/>
          <p:cNvSpPr>
            <a:spLocks noGrp="1"/>
          </p:cNvSpPr>
          <p:nvPr>
            <p:ph idx="1"/>
          </p:nvPr>
        </p:nvSpPr>
        <p:spPr>
          <a:xfrm>
            <a:off x="668328" y="1890544"/>
            <a:ext cx="7776864" cy="4634800"/>
          </a:xfrm>
        </p:spPr>
        <p:txBody>
          <a:bodyPr>
            <a:normAutofit fontScale="62500" lnSpcReduction="20000"/>
          </a:bodyPr>
          <a:lstStyle/>
          <a:p>
            <a:pPr marL="525780" indent="-457200">
              <a:buFont typeface="+mj-lt"/>
              <a:buAutoNum type="arabicPeriod" startAt="15"/>
            </a:pPr>
            <a:r>
              <a:rPr lang="en-US" dirty="0"/>
              <a:t>Schmidt U, Struck S, </a:t>
            </a:r>
            <a:r>
              <a:rPr lang="en-US" dirty="0" err="1"/>
              <a:t>Gruening</a:t>
            </a:r>
            <a:r>
              <a:rPr lang="en-US" dirty="0"/>
              <a:t> B, </a:t>
            </a:r>
            <a:r>
              <a:rPr lang="en-US" dirty="0" err="1"/>
              <a:t>Hossbach</a:t>
            </a:r>
            <a:r>
              <a:rPr lang="en-US" dirty="0"/>
              <a:t> J, Jaeger IS, et al. (2009) </a:t>
            </a:r>
            <a:r>
              <a:rPr lang="en-US" dirty="0" err="1"/>
              <a:t>SuperToxic</a:t>
            </a:r>
            <a:r>
              <a:rPr lang="en-US" dirty="0"/>
              <a:t>: a comprehensive database of toxic compounds. Nucleic Acids Res 37: D295–299. </a:t>
            </a:r>
            <a:r>
              <a:rPr lang="en-US" dirty="0" err="1"/>
              <a:t>doi</a:t>
            </a:r>
            <a:r>
              <a:rPr lang="en-US" dirty="0"/>
              <a:t>: </a:t>
            </a:r>
            <a:r>
              <a:rPr lang="en-US" dirty="0" smtClean="0">
                <a:hlinkClick r:id="rId2"/>
              </a:rPr>
              <a:t>10.1093/</a:t>
            </a:r>
            <a:r>
              <a:rPr lang="en-US" dirty="0" err="1" smtClean="0">
                <a:hlinkClick r:id="rId2"/>
              </a:rPr>
              <a:t>nar</a:t>
            </a:r>
            <a:r>
              <a:rPr lang="en-US" dirty="0" smtClean="0">
                <a:hlinkClick r:id="rId2"/>
              </a:rPr>
              <a:t>/gkn850</a:t>
            </a:r>
            <a:r>
              <a:rPr lang="en-US" dirty="0"/>
              <a:t>. </a:t>
            </a:r>
            <a:r>
              <a:rPr lang="en-US" dirty="0">
                <a:hlinkClick r:id="rId3"/>
              </a:rPr>
              <a:t>Find this article online </a:t>
            </a:r>
            <a:endParaRPr lang="en-US" dirty="0" smtClean="0"/>
          </a:p>
          <a:p>
            <a:pPr marL="525780" indent="-457200">
              <a:buFont typeface="+mj-lt"/>
              <a:buAutoNum type="arabicPeriod" startAt="15"/>
            </a:pPr>
            <a:r>
              <a:rPr lang="en-US" dirty="0"/>
              <a:t>Judson R, Richard A, Dix D, Houck K, </a:t>
            </a:r>
            <a:r>
              <a:rPr lang="en-US" dirty="0" err="1"/>
              <a:t>Elloumi</a:t>
            </a:r>
            <a:r>
              <a:rPr lang="en-US" dirty="0"/>
              <a:t> F, et al. (2008) </a:t>
            </a:r>
            <a:r>
              <a:rPr lang="en-US" dirty="0" err="1"/>
              <a:t>ACToR</a:t>
            </a:r>
            <a:r>
              <a:rPr lang="en-US" dirty="0"/>
              <a:t>–Aggregated Computational Toxicology Resource. </a:t>
            </a:r>
            <a:r>
              <a:rPr lang="en-US" dirty="0" err="1"/>
              <a:t>Toxicol</a:t>
            </a:r>
            <a:r>
              <a:rPr lang="en-US" dirty="0"/>
              <a:t> </a:t>
            </a:r>
            <a:r>
              <a:rPr lang="en-US" dirty="0" err="1"/>
              <a:t>Appl</a:t>
            </a:r>
            <a:r>
              <a:rPr lang="en-US" dirty="0"/>
              <a:t> </a:t>
            </a:r>
            <a:r>
              <a:rPr lang="en-US" dirty="0" err="1"/>
              <a:t>Pharmacol</a:t>
            </a:r>
            <a:r>
              <a:rPr lang="en-US" dirty="0"/>
              <a:t> 233: 7–13. </a:t>
            </a:r>
            <a:r>
              <a:rPr lang="en-US" dirty="0" err="1"/>
              <a:t>doi</a:t>
            </a:r>
            <a:r>
              <a:rPr lang="en-US" dirty="0"/>
              <a:t>: </a:t>
            </a:r>
            <a:r>
              <a:rPr lang="en-US" dirty="0">
                <a:hlinkClick r:id="rId4"/>
              </a:rPr>
              <a:t>10.1016/j.taap.2007.12.037</a:t>
            </a:r>
            <a:r>
              <a:rPr lang="en-US" dirty="0"/>
              <a:t>. </a:t>
            </a:r>
            <a:r>
              <a:rPr lang="en-US" dirty="0">
                <a:hlinkClick r:id="rId5"/>
              </a:rPr>
              <a:t>Find this article online </a:t>
            </a:r>
            <a:endParaRPr lang="en-US" dirty="0" smtClean="0"/>
          </a:p>
          <a:p>
            <a:pPr marL="525780" indent="-457200">
              <a:buFont typeface="+mj-lt"/>
              <a:buAutoNum type="arabicPeriod" startAt="15"/>
            </a:pPr>
            <a:r>
              <a:rPr lang="en-US" dirty="0"/>
              <a:t>Davis AP, Murphy CG, </a:t>
            </a:r>
            <a:r>
              <a:rPr lang="en-US" dirty="0" err="1"/>
              <a:t>Saraceni</a:t>
            </a:r>
            <a:r>
              <a:rPr lang="en-US" dirty="0"/>
              <a:t>-Richards CA, Rosenstein MC, </a:t>
            </a:r>
            <a:r>
              <a:rPr lang="en-US" dirty="0" err="1"/>
              <a:t>Wiegers</a:t>
            </a:r>
            <a:r>
              <a:rPr lang="en-US" dirty="0"/>
              <a:t> TC, et al. (2009) Comparative </a:t>
            </a:r>
            <a:r>
              <a:rPr lang="en-US" dirty="0" err="1"/>
              <a:t>Toxicogenomics</a:t>
            </a:r>
            <a:r>
              <a:rPr lang="en-US" dirty="0"/>
              <a:t> Database: a knowledgebase and discovery tool for chemical-gene-disease networks. Nucleic Acids Res 37: D786–792. </a:t>
            </a:r>
            <a:r>
              <a:rPr lang="en-US" dirty="0" err="1"/>
              <a:t>doi</a:t>
            </a:r>
            <a:r>
              <a:rPr lang="en-US" dirty="0"/>
              <a:t>: </a:t>
            </a:r>
            <a:r>
              <a:rPr lang="en-US" dirty="0">
                <a:hlinkClick r:id="rId6"/>
              </a:rPr>
              <a:t>10.1093/</a:t>
            </a:r>
            <a:r>
              <a:rPr lang="en-US" dirty="0" err="1">
                <a:hlinkClick r:id="rId6"/>
              </a:rPr>
              <a:t>nar</a:t>
            </a:r>
            <a:r>
              <a:rPr lang="en-US" dirty="0">
                <a:hlinkClick r:id="rId6"/>
              </a:rPr>
              <a:t>/gkn580</a:t>
            </a:r>
            <a:r>
              <a:rPr lang="en-US" dirty="0"/>
              <a:t>. </a:t>
            </a:r>
            <a:r>
              <a:rPr lang="en-US" dirty="0">
                <a:hlinkClick r:id="rId7"/>
              </a:rPr>
              <a:t>Find this article </a:t>
            </a:r>
            <a:r>
              <a:rPr lang="en-US" dirty="0" smtClean="0">
                <a:hlinkClick r:id="rId7"/>
              </a:rPr>
              <a:t>online</a:t>
            </a:r>
            <a:endParaRPr lang="en-US" dirty="0" smtClean="0"/>
          </a:p>
          <a:p>
            <a:pPr marL="525780" indent="-457200">
              <a:buFont typeface="+mj-lt"/>
              <a:buAutoNum type="arabicPeriod" startAt="15"/>
            </a:pPr>
            <a:r>
              <a:rPr lang="en-US" dirty="0"/>
              <a:t>Lim E, </a:t>
            </a:r>
            <a:r>
              <a:rPr lang="en-US" dirty="0" err="1"/>
              <a:t>Pon</a:t>
            </a:r>
            <a:r>
              <a:rPr lang="en-US" dirty="0"/>
              <a:t> A, </a:t>
            </a:r>
            <a:r>
              <a:rPr lang="en-US" dirty="0" err="1"/>
              <a:t>Djoumbou</a:t>
            </a:r>
            <a:r>
              <a:rPr lang="en-US" dirty="0"/>
              <a:t> Y, Knox C, </a:t>
            </a:r>
            <a:r>
              <a:rPr lang="en-US" dirty="0" err="1"/>
              <a:t>Shrivastava</a:t>
            </a:r>
            <a:r>
              <a:rPr lang="en-US" dirty="0"/>
              <a:t> S, et al. (2010\) T3DB: a comprehensively annotated database of common toxins and their targets. Nucleic Acids Res 38: D781–786. </a:t>
            </a:r>
            <a:r>
              <a:rPr lang="en-US" dirty="0" err="1"/>
              <a:t>doi</a:t>
            </a:r>
            <a:r>
              <a:rPr lang="en-US" dirty="0"/>
              <a:t>: </a:t>
            </a:r>
            <a:r>
              <a:rPr lang="en-US" dirty="0">
                <a:hlinkClick r:id="rId8"/>
              </a:rPr>
              <a:t>10.1093/</a:t>
            </a:r>
            <a:r>
              <a:rPr lang="en-US" dirty="0" err="1">
                <a:hlinkClick r:id="rId8"/>
              </a:rPr>
              <a:t>nar</a:t>
            </a:r>
            <a:r>
              <a:rPr lang="en-US" dirty="0">
                <a:hlinkClick r:id="rId8"/>
              </a:rPr>
              <a:t>/gkp934</a:t>
            </a:r>
            <a:r>
              <a:rPr lang="en-US" dirty="0"/>
              <a:t>. </a:t>
            </a:r>
            <a:r>
              <a:rPr lang="en-US" dirty="0">
                <a:hlinkClick r:id="rId9"/>
              </a:rPr>
              <a:t>Find this article online </a:t>
            </a:r>
            <a:endParaRPr lang="en-US" dirty="0" smtClean="0"/>
          </a:p>
          <a:p>
            <a:pPr marL="525780" indent="-457200">
              <a:buFont typeface="+mj-lt"/>
              <a:buAutoNum type="arabicPeriod" startAt="15"/>
            </a:pPr>
            <a:r>
              <a:rPr lang="en-US" dirty="0" err="1"/>
              <a:t>Weininger</a:t>
            </a:r>
            <a:r>
              <a:rPr lang="en-US" dirty="0"/>
              <a:t> D (1988) SMILES 1. Introduction and encoding rules. J </a:t>
            </a:r>
            <a:r>
              <a:rPr lang="en-US" dirty="0" err="1"/>
              <a:t>Chem</a:t>
            </a:r>
            <a:r>
              <a:rPr lang="en-US" dirty="0"/>
              <a:t> </a:t>
            </a:r>
            <a:r>
              <a:rPr lang="en-US" dirty="0" err="1"/>
              <a:t>Inf</a:t>
            </a:r>
            <a:r>
              <a:rPr lang="en-US" dirty="0"/>
              <a:t> </a:t>
            </a:r>
            <a:r>
              <a:rPr lang="en-US" dirty="0" err="1"/>
              <a:t>Comput</a:t>
            </a:r>
            <a:r>
              <a:rPr lang="en-US" dirty="0"/>
              <a:t> </a:t>
            </a:r>
            <a:r>
              <a:rPr lang="en-US" dirty="0" err="1"/>
              <a:t>Sci</a:t>
            </a:r>
            <a:r>
              <a:rPr lang="en-US" dirty="0"/>
              <a:t> 28: 31–38. </a:t>
            </a:r>
            <a:r>
              <a:rPr lang="en-US" dirty="0" err="1"/>
              <a:t>doi</a:t>
            </a:r>
            <a:r>
              <a:rPr lang="en-US" dirty="0"/>
              <a:t>: </a:t>
            </a:r>
            <a:r>
              <a:rPr lang="en-US" dirty="0">
                <a:hlinkClick r:id="rId10"/>
              </a:rPr>
              <a:t>10.1021/ci00057a005</a:t>
            </a:r>
            <a:r>
              <a:rPr lang="en-US" dirty="0"/>
              <a:t>. </a:t>
            </a:r>
            <a:r>
              <a:rPr lang="en-US" dirty="0">
                <a:hlinkClick r:id="rId11"/>
              </a:rPr>
              <a:t>Find this article online </a:t>
            </a:r>
            <a:endParaRPr lang="en-US" dirty="0" smtClean="0"/>
          </a:p>
          <a:p>
            <a:pPr marL="525780" indent="-457200">
              <a:buFont typeface="+mj-lt"/>
              <a:buAutoNum type="arabicPeriod" startAt="15"/>
            </a:pPr>
            <a:r>
              <a:rPr lang="en-US" dirty="0" err="1"/>
              <a:t>Wishart</a:t>
            </a:r>
            <a:r>
              <a:rPr lang="en-US" dirty="0"/>
              <a:t> DS, Knox C, </a:t>
            </a:r>
            <a:r>
              <a:rPr lang="en-US" dirty="0" err="1"/>
              <a:t>Guo</a:t>
            </a:r>
            <a:r>
              <a:rPr lang="en-US" dirty="0"/>
              <a:t> AC, </a:t>
            </a:r>
            <a:r>
              <a:rPr lang="en-US" dirty="0" err="1"/>
              <a:t>Shrivastava</a:t>
            </a:r>
            <a:r>
              <a:rPr lang="en-US" dirty="0"/>
              <a:t> S, </a:t>
            </a:r>
            <a:r>
              <a:rPr lang="en-US" dirty="0" err="1"/>
              <a:t>Hassanali</a:t>
            </a:r>
            <a:r>
              <a:rPr lang="en-US" dirty="0"/>
              <a:t> M, et al. (2006) </a:t>
            </a:r>
            <a:r>
              <a:rPr lang="en-US" dirty="0" err="1"/>
              <a:t>DrugBank</a:t>
            </a:r>
            <a:r>
              <a:rPr lang="en-US" dirty="0"/>
              <a:t>: a comprehensive resource for in </a:t>
            </a:r>
            <a:r>
              <a:rPr lang="en-US" dirty="0" err="1"/>
              <a:t>silico</a:t>
            </a:r>
            <a:r>
              <a:rPr lang="en-US" dirty="0"/>
              <a:t> drug discovery and exploration. Nucleic Acids Res 34: D668–672. </a:t>
            </a:r>
            <a:r>
              <a:rPr lang="en-US" dirty="0" err="1"/>
              <a:t>doi</a:t>
            </a:r>
            <a:r>
              <a:rPr lang="en-US" dirty="0"/>
              <a:t>: </a:t>
            </a:r>
            <a:r>
              <a:rPr lang="en-US" dirty="0">
                <a:hlinkClick r:id="rId12"/>
              </a:rPr>
              <a:t>10.1093/</a:t>
            </a:r>
            <a:r>
              <a:rPr lang="en-US" dirty="0" err="1">
                <a:hlinkClick r:id="rId12"/>
              </a:rPr>
              <a:t>nar</a:t>
            </a:r>
            <a:r>
              <a:rPr lang="en-US" dirty="0">
                <a:hlinkClick r:id="rId12"/>
              </a:rPr>
              <a:t>/gkj067</a:t>
            </a:r>
            <a:r>
              <a:rPr lang="en-US" dirty="0"/>
              <a:t>. </a:t>
            </a:r>
            <a:r>
              <a:rPr lang="en-US" dirty="0">
                <a:hlinkClick r:id="rId13"/>
              </a:rPr>
              <a:t>Find this article online </a:t>
            </a:r>
            <a:endParaRPr lang="en-US" dirty="0" smtClean="0"/>
          </a:p>
          <a:p>
            <a:pPr marL="525780" indent="-457200">
              <a:buFont typeface="+mj-lt"/>
              <a:buAutoNum type="arabicPeriod" startAt="15"/>
            </a:pPr>
            <a:r>
              <a:rPr lang="en-US" dirty="0" err="1"/>
              <a:t>Wishart</a:t>
            </a:r>
            <a:r>
              <a:rPr lang="en-US" dirty="0"/>
              <a:t> DS, Knox C, </a:t>
            </a:r>
            <a:r>
              <a:rPr lang="en-US" dirty="0" err="1"/>
              <a:t>Guo</a:t>
            </a:r>
            <a:r>
              <a:rPr lang="en-US" dirty="0"/>
              <a:t> AC, Eisner R, Young N, et al. (2009) HMDB: a knowledgebase for the human </a:t>
            </a:r>
            <a:r>
              <a:rPr lang="en-US" dirty="0" err="1"/>
              <a:t>metabolome</a:t>
            </a:r>
            <a:r>
              <a:rPr lang="en-US" dirty="0"/>
              <a:t>. Nucleic Acids Res 37: D603–610. </a:t>
            </a:r>
            <a:r>
              <a:rPr lang="en-US" dirty="0" err="1"/>
              <a:t>doi</a:t>
            </a:r>
            <a:r>
              <a:rPr lang="en-US" dirty="0"/>
              <a:t>: </a:t>
            </a:r>
            <a:r>
              <a:rPr lang="en-US" dirty="0">
                <a:hlinkClick r:id="rId14"/>
              </a:rPr>
              <a:t>10.1093/</a:t>
            </a:r>
            <a:r>
              <a:rPr lang="en-US" dirty="0" err="1">
                <a:hlinkClick r:id="rId14"/>
              </a:rPr>
              <a:t>nar</a:t>
            </a:r>
            <a:r>
              <a:rPr lang="en-US" dirty="0">
                <a:hlinkClick r:id="rId14"/>
              </a:rPr>
              <a:t>/gkn810</a:t>
            </a:r>
            <a:r>
              <a:rPr lang="en-US" dirty="0"/>
              <a:t>. </a:t>
            </a:r>
            <a:r>
              <a:rPr lang="en-US" dirty="0">
                <a:hlinkClick r:id="rId15"/>
              </a:rPr>
              <a:t>Find this article online </a:t>
            </a:r>
            <a:endParaRPr lang="el-GR" dirty="0"/>
          </a:p>
        </p:txBody>
      </p:sp>
    </p:spTree>
    <p:extLst>
      <p:ext uri="{BB962C8B-B14F-4D97-AF65-F5344CB8AC3E}">
        <p14:creationId xmlns="" xmlns:p14="http://schemas.microsoft.com/office/powerpoint/2010/main" val="31207367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1043608" y="692696"/>
            <a:ext cx="7024744" cy="1143000"/>
          </a:xfrm>
        </p:spPr>
        <p:txBody>
          <a:bodyPr/>
          <a:lstStyle/>
          <a:p>
            <a:r>
              <a:rPr lang="en-US" dirty="0" smtClean="0"/>
              <a:t>Thank you</a:t>
            </a:r>
            <a:r>
              <a:rPr lang="el-GR" dirty="0" smtClean="0"/>
              <a:t>!</a:t>
            </a:r>
            <a:endParaRPr lang="el-GR" dirty="0"/>
          </a:p>
        </p:txBody>
      </p:sp>
      <p:sp>
        <p:nvSpPr>
          <p:cNvPr id="3" name="Θέση περιεχομένου 2"/>
          <p:cNvSpPr>
            <a:spLocks noGrp="1"/>
          </p:cNvSpPr>
          <p:nvPr>
            <p:ph idx="1"/>
          </p:nvPr>
        </p:nvSpPr>
        <p:spPr/>
        <p:txBody>
          <a:bodyPr>
            <a:normAutofit fontScale="92500" lnSpcReduction="10000"/>
          </a:bodyPr>
          <a:lstStyle/>
          <a:p>
            <a:pPr algn="just"/>
            <a:r>
              <a:rPr lang="en-US" dirty="0" smtClean="0"/>
              <a:t>This presentation  stands  as a supplementary  to the original article </a:t>
            </a:r>
            <a:r>
              <a:rPr lang="en-US" i="1" dirty="0" smtClean="0"/>
              <a:t>“Small Molecules and Diseases” [David S. </a:t>
            </a:r>
            <a:r>
              <a:rPr lang="en-US" i="1" dirty="0" err="1" smtClean="0"/>
              <a:t>Wishart</a:t>
            </a:r>
            <a:r>
              <a:rPr lang="en-US" i="1" dirty="0" smtClean="0"/>
              <a:t>]  </a:t>
            </a:r>
            <a:r>
              <a:rPr lang="en-US" dirty="0" smtClean="0"/>
              <a:t>part of the </a:t>
            </a:r>
            <a:r>
              <a:rPr lang="en-US" i="1" dirty="0" smtClean="0"/>
              <a:t>“Transitional Bioinformatics” collection for PLOS Computational Biology, </a:t>
            </a:r>
            <a:r>
              <a:rPr lang="en-US" dirty="0" smtClean="0"/>
              <a:t>and it is  recommended to be read alongside the article.</a:t>
            </a:r>
          </a:p>
          <a:p>
            <a:pPr lvl="2" algn="r"/>
            <a:endParaRPr lang="el-GR" dirty="0" smtClean="0"/>
          </a:p>
          <a:p>
            <a:pPr lvl="2" algn="ctr"/>
            <a:r>
              <a:rPr lang="en-US" sz="2200" dirty="0" smtClean="0"/>
              <a:t>  </a:t>
            </a:r>
            <a:r>
              <a:rPr lang="en-US" sz="2200" dirty="0" err="1" smtClean="0"/>
              <a:t>Begetis</a:t>
            </a:r>
            <a:r>
              <a:rPr lang="en-US" sz="2200" dirty="0" smtClean="0"/>
              <a:t> </a:t>
            </a:r>
            <a:r>
              <a:rPr lang="en-US" sz="2200" dirty="0" err="1" smtClean="0"/>
              <a:t>Nikolaos</a:t>
            </a:r>
            <a:r>
              <a:rPr lang="en-US" sz="2200" dirty="0" smtClean="0"/>
              <a:t> </a:t>
            </a:r>
          </a:p>
          <a:p>
            <a:pPr lvl="8" algn="ctr"/>
            <a:r>
              <a:rPr lang="en-US" sz="2200" dirty="0" smtClean="0"/>
              <a:t>  </a:t>
            </a:r>
            <a:r>
              <a:rPr lang="en-US" sz="2200" dirty="0" err="1" smtClean="0"/>
              <a:t>Konstantopoulos</a:t>
            </a:r>
            <a:r>
              <a:rPr lang="en-US" sz="2200" dirty="0" smtClean="0"/>
              <a:t> </a:t>
            </a:r>
            <a:r>
              <a:rPr lang="en-US" sz="2200" dirty="0" err="1" smtClean="0"/>
              <a:t>Dimitrios</a:t>
            </a:r>
            <a:endParaRPr lang="en-US" sz="2200" dirty="0" smtClean="0"/>
          </a:p>
        </p:txBody>
      </p:sp>
    </p:spTree>
    <p:extLst>
      <p:ext uri="{BB962C8B-B14F-4D97-AF65-F5344CB8AC3E}">
        <p14:creationId xmlns="" xmlns:p14="http://schemas.microsoft.com/office/powerpoint/2010/main" val="400180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1043608" y="908720"/>
            <a:ext cx="7560840" cy="1143000"/>
          </a:xfrm>
        </p:spPr>
        <p:txBody>
          <a:bodyPr>
            <a:normAutofit fontScale="90000"/>
          </a:bodyPr>
          <a:lstStyle/>
          <a:p>
            <a:r>
              <a:rPr lang="en-US" dirty="0"/>
              <a:t>2. Databases for Chemical Bioinformatics</a:t>
            </a:r>
          </a:p>
        </p:txBody>
      </p:sp>
      <p:sp>
        <p:nvSpPr>
          <p:cNvPr id="3" name="Θέση περιεχομένου 2"/>
          <p:cNvSpPr>
            <a:spLocks noGrp="1"/>
          </p:cNvSpPr>
          <p:nvPr>
            <p:ph idx="1"/>
          </p:nvPr>
        </p:nvSpPr>
        <p:spPr>
          <a:xfrm>
            <a:off x="827584" y="2348880"/>
            <a:ext cx="7416940" cy="4176464"/>
          </a:xfrm>
        </p:spPr>
        <p:txBody>
          <a:bodyPr>
            <a:normAutofit fontScale="85000" lnSpcReduction="20000"/>
          </a:bodyPr>
          <a:lstStyle/>
          <a:p>
            <a:pPr>
              <a:buNone/>
            </a:pPr>
            <a:endParaRPr lang="en-US" sz="3200" dirty="0" smtClean="0"/>
          </a:p>
          <a:p>
            <a:pPr>
              <a:buFont typeface="Wingdings" pitchFamily="2" charset="2"/>
              <a:buChar char="q"/>
            </a:pPr>
            <a:r>
              <a:rPr lang="en-US" sz="3200" dirty="0" smtClean="0"/>
              <a:t>Four major </a:t>
            </a:r>
            <a:r>
              <a:rPr lang="en-US" sz="3200" dirty="0"/>
              <a:t>classes of chemical-</a:t>
            </a:r>
            <a:r>
              <a:rPr lang="en-US" sz="3200" dirty="0" err="1"/>
              <a:t>bioinformatic</a:t>
            </a:r>
            <a:r>
              <a:rPr lang="en-US" sz="3200" dirty="0"/>
              <a:t> </a:t>
            </a:r>
            <a:r>
              <a:rPr lang="en-US" sz="3200" dirty="0" smtClean="0"/>
              <a:t>databases: </a:t>
            </a:r>
          </a:p>
          <a:p>
            <a:pPr marL="822960" lvl="1" indent="-457200">
              <a:buFont typeface="+mj-lt"/>
              <a:buAutoNum type="arabicPeriod"/>
            </a:pPr>
            <a:r>
              <a:rPr lang="en-US" sz="2900" dirty="0" smtClean="0"/>
              <a:t>small </a:t>
            </a:r>
            <a:r>
              <a:rPr lang="en-US" sz="2900" dirty="0"/>
              <a:t>molecule (or metabolic) pathway </a:t>
            </a:r>
            <a:r>
              <a:rPr lang="en-US" sz="2900" dirty="0" smtClean="0"/>
              <a:t>databases;</a:t>
            </a:r>
          </a:p>
          <a:p>
            <a:pPr marL="822960" lvl="1" indent="-457200">
              <a:buFont typeface="+mj-lt"/>
              <a:buAutoNum type="arabicPeriod"/>
            </a:pPr>
            <a:r>
              <a:rPr lang="en-US" sz="2900" dirty="0" smtClean="0"/>
              <a:t>metabolite </a:t>
            </a:r>
            <a:r>
              <a:rPr lang="en-US" sz="2900" dirty="0"/>
              <a:t>or </a:t>
            </a:r>
            <a:r>
              <a:rPr lang="en-US" sz="2900" dirty="0" err="1"/>
              <a:t>metabolomic</a:t>
            </a:r>
            <a:r>
              <a:rPr lang="en-US" sz="2900" dirty="0"/>
              <a:t> </a:t>
            </a:r>
            <a:r>
              <a:rPr lang="en-US" sz="2900" dirty="0" smtClean="0"/>
              <a:t>databases;</a:t>
            </a:r>
          </a:p>
          <a:p>
            <a:pPr marL="822960" lvl="1" indent="-457200">
              <a:buFont typeface="+mj-lt"/>
              <a:buAutoNum type="arabicPeriod"/>
            </a:pPr>
            <a:r>
              <a:rPr lang="en-US" sz="2900" dirty="0" smtClean="0"/>
              <a:t>drug </a:t>
            </a:r>
            <a:r>
              <a:rPr lang="en-US" sz="2900" dirty="0"/>
              <a:t>databases</a:t>
            </a:r>
            <a:r>
              <a:rPr lang="en-US" sz="2900" dirty="0" smtClean="0"/>
              <a:t>;</a:t>
            </a:r>
          </a:p>
          <a:p>
            <a:pPr marL="822960" lvl="1" indent="-457200">
              <a:buFont typeface="+mj-lt"/>
              <a:buAutoNum type="arabicPeriod"/>
            </a:pPr>
            <a:r>
              <a:rPr lang="en-US" sz="2900" dirty="0" smtClean="0"/>
              <a:t>toxin </a:t>
            </a:r>
            <a:r>
              <a:rPr lang="en-US" sz="2900" dirty="0"/>
              <a:t>or toxic substance </a:t>
            </a:r>
            <a:r>
              <a:rPr lang="en-US" sz="2900" dirty="0" smtClean="0"/>
              <a:t>databases;</a:t>
            </a:r>
          </a:p>
          <a:p>
            <a:pPr marL="822960" lvl="1" indent="-457200">
              <a:buFont typeface="+mj-lt"/>
              <a:buAutoNum type="arabicPeriod"/>
            </a:pPr>
            <a:endParaRPr lang="en-US" sz="2900" dirty="0" smtClean="0"/>
          </a:p>
          <a:p>
            <a:pPr lvl="1"/>
            <a:r>
              <a:rPr lang="en-US" dirty="0" smtClean="0"/>
              <a:t>Yet still work to be done due to the nascent stage of </a:t>
            </a:r>
            <a:r>
              <a:rPr lang="en-US" dirty="0"/>
              <a:t>this field and </a:t>
            </a:r>
            <a:r>
              <a:rPr lang="en-US" dirty="0" smtClean="0"/>
              <a:t>the difficulty in gathering </a:t>
            </a:r>
            <a:r>
              <a:rPr lang="en-US" dirty="0"/>
              <a:t>and codifying disease-related </a:t>
            </a:r>
            <a:r>
              <a:rPr lang="en-US" dirty="0" smtClean="0"/>
              <a:t>information</a:t>
            </a:r>
          </a:p>
          <a:p>
            <a:pPr lvl="1">
              <a:buNone/>
            </a:pPr>
            <a:endParaRPr lang="en-US" dirty="0" smtClean="0"/>
          </a:p>
          <a:p>
            <a:pPr lvl="1"/>
            <a:endParaRPr lang="en-US" dirty="0" smtClean="0"/>
          </a:p>
          <a:p>
            <a:pPr lvl="1"/>
            <a:endParaRPr lang="el-GR" dirty="0"/>
          </a:p>
        </p:txBody>
      </p:sp>
    </p:spTree>
    <p:extLst>
      <p:ext uri="{BB962C8B-B14F-4D97-AF65-F5344CB8AC3E}">
        <p14:creationId xmlns="" xmlns:p14="http://schemas.microsoft.com/office/powerpoint/2010/main" val="16101761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1043608" y="404664"/>
            <a:ext cx="7024744" cy="1143000"/>
          </a:xfrm>
        </p:spPr>
        <p:txBody>
          <a:bodyPr>
            <a:normAutofit/>
          </a:bodyPr>
          <a:lstStyle/>
          <a:p>
            <a:r>
              <a:rPr lang="en-US" sz="2800" dirty="0"/>
              <a:t>2.1 Metabolic Pathway Databases</a:t>
            </a:r>
            <a:endParaRPr lang="el-GR" sz="2800" dirty="0"/>
          </a:p>
        </p:txBody>
      </p:sp>
      <p:sp>
        <p:nvSpPr>
          <p:cNvPr id="3" name="Θέση περιεχομένου 2"/>
          <p:cNvSpPr>
            <a:spLocks noGrp="1"/>
          </p:cNvSpPr>
          <p:nvPr>
            <p:ph idx="1"/>
          </p:nvPr>
        </p:nvSpPr>
        <p:spPr>
          <a:xfrm>
            <a:off x="755576" y="1772816"/>
            <a:ext cx="7660780" cy="4896544"/>
          </a:xfrm>
        </p:spPr>
        <p:txBody>
          <a:bodyPr>
            <a:normAutofit fontScale="70000" lnSpcReduction="20000"/>
          </a:bodyPr>
          <a:lstStyle/>
          <a:p>
            <a:r>
              <a:rPr lang="en-US" dirty="0" smtClean="0"/>
              <a:t>Perhaps </a:t>
            </a:r>
            <a:r>
              <a:rPr lang="en-US" dirty="0"/>
              <a:t>the best known and most widely </a:t>
            </a:r>
            <a:r>
              <a:rPr lang="en-US" dirty="0" smtClean="0"/>
              <a:t>used</a:t>
            </a:r>
          </a:p>
          <a:p>
            <a:pPr lvl="1"/>
            <a:r>
              <a:rPr lang="en-US" dirty="0"/>
              <a:t>web-based </a:t>
            </a:r>
            <a:r>
              <a:rPr lang="en-US" dirty="0" smtClean="0"/>
              <a:t>resources: </a:t>
            </a:r>
          </a:p>
          <a:p>
            <a:pPr lvl="2"/>
            <a:r>
              <a:rPr lang="en-US" dirty="0"/>
              <a:t>the Small Molecule Pathway Databases (</a:t>
            </a:r>
            <a:r>
              <a:rPr lang="en-US" b="1" dirty="0"/>
              <a:t>SMPDB</a:t>
            </a:r>
            <a:r>
              <a:rPr lang="en-US" dirty="0"/>
              <a:t>) </a:t>
            </a:r>
            <a:r>
              <a:rPr lang="en-US" dirty="0" smtClean="0">
                <a:hlinkClick r:id="rId2"/>
              </a:rPr>
              <a:t>[5]</a:t>
            </a:r>
            <a:r>
              <a:rPr lang="en-US" dirty="0" smtClean="0"/>
              <a:t>;</a:t>
            </a:r>
            <a:endParaRPr lang="en-US" dirty="0"/>
          </a:p>
          <a:p>
            <a:pPr lvl="2"/>
            <a:r>
              <a:rPr lang="en-US" dirty="0" smtClean="0"/>
              <a:t>Kyoto </a:t>
            </a:r>
            <a:r>
              <a:rPr lang="en-US" dirty="0"/>
              <a:t>Encyclopedia of Genes and Genomes (</a:t>
            </a:r>
            <a:r>
              <a:rPr lang="en-US" dirty="0" smtClean="0"/>
              <a:t>KEGG) </a:t>
            </a:r>
            <a:r>
              <a:rPr lang="en-US" dirty="0" smtClean="0">
                <a:hlinkClick r:id="rId2"/>
              </a:rPr>
              <a:t>[</a:t>
            </a:r>
            <a:r>
              <a:rPr lang="en-US" dirty="0">
                <a:hlinkClick r:id="rId2"/>
              </a:rPr>
              <a:t>6</a:t>
            </a:r>
            <a:r>
              <a:rPr lang="en-US" dirty="0" smtClean="0">
                <a:hlinkClick r:id="rId2"/>
              </a:rPr>
              <a:t>]</a:t>
            </a:r>
            <a:r>
              <a:rPr lang="en-US" dirty="0" smtClean="0"/>
              <a:t>;</a:t>
            </a:r>
          </a:p>
          <a:p>
            <a:pPr lvl="2"/>
            <a:r>
              <a:rPr lang="en-US" dirty="0" smtClean="0"/>
              <a:t>the </a:t>
            </a:r>
            <a:r>
              <a:rPr lang="en-US" dirty="0"/>
              <a:t>“</a:t>
            </a:r>
            <a:r>
              <a:rPr lang="en-US" dirty="0" err="1"/>
              <a:t>Cyc</a:t>
            </a:r>
            <a:r>
              <a:rPr lang="en-US" dirty="0"/>
              <a:t>” databases </a:t>
            </a:r>
            <a:r>
              <a:rPr lang="en-US" dirty="0" smtClean="0">
                <a:hlinkClick r:id="rId2"/>
              </a:rPr>
              <a:t>[</a:t>
            </a:r>
            <a:r>
              <a:rPr lang="en-US" dirty="0">
                <a:hlinkClick r:id="rId2"/>
              </a:rPr>
              <a:t>7</a:t>
            </a:r>
            <a:r>
              <a:rPr lang="en-US" dirty="0" smtClean="0">
                <a:hlinkClick r:id="rId2"/>
              </a:rPr>
              <a:t>]</a:t>
            </a:r>
            <a:r>
              <a:rPr lang="en-US" dirty="0" smtClean="0"/>
              <a:t>, </a:t>
            </a:r>
            <a:r>
              <a:rPr lang="en-US" dirty="0" smtClean="0">
                <a:hlinkClick r:id="rId2"/>
              </a:rPr>
              <a:t>[</a:t>
            </a:r>
            <a:r>
              <a:rPr lang="en-US" dirty="0">
                <a:hlinkClick r:id="rId2"/>
              </a:rPr>
              <a:t>8</a:t>
            </a:r>
            <a:r>
              <a:rPr lang="en-US" dirty="0" smtClean="0">
                <a:hlinkClick r:id="rId2"/>
              </a:rPr>
              <a:t>]</a:t>
            </a:r>
            <a:r>
              <a:rPr lang="en-US" dirty="0" smtClean="0"/>
              <a:t>, the </a:t>
            </a:r>
            <a:r>
              <a:rPr lang="en-US" dirty="0" err="1"/>
              <a:t>Reactome</a:t>
            </a:r>
            <a:r>
              <a:rPr lang="en-US" dirty="0"/>
              <a:t> database </a:t>
            </a:r>
            <a:r>
              <a:rPr lang="en-US" dirty="0" smtClean="0">
                <a:hlinkClick r:id="rId2"/>
              </a:rPr>
              <a:t>[9]</a:t>
            </a:r>
            <a:r>
              <a:rPr lang="en-US" dirty="0" smtClean="0"/>
              <a:t>, </a:t>
            </a:r>
            <a:r>
              <a:rPr lang="en-US" dirty="0" err="1" smtClean="0"/>
              <a:t>WikiPathways</a:t>
            </a:r>
            <a:r>
              <a:rPr lang="en-US" dirty="0" smtClean="0"/>
              <a:t>, the </a:t>
            </a:r>
            <a:r>
              <a:rPr lang="en-US" dirty="0"/>
              <a:t>Medical Biochemistry </a:t>
            </a:r>
            <a:r>
              <a:rPr lang="en-US" dirty="0" smtClean="0"/>
              <a:t>Page, etc. </a:t>
            </a:r>
          </a:p>
          <a:p>
            <a:endParaRPr lang="en-US" dirty="0" smtClean="0"/>
          </a:p>
          <a:p>
            <a:r>
              <a:rPr lang="en-US" dirty="0" smtClean="0"/>
              <a:t>Most expected to </a:t>
            </a:r>
            <a:r>
              <a:rPr lang="en-US" dirty="0"/>
              <a:t>be </a:t>
            </a:r>
            <a:r>
              <a:rPr lang="en-US" dirty="0" smtClean="0"/>
              <a:t>useful </a:t>
            </a:r>
            <a:r>
              <a:rPr lang="en-US" dirty="0"/>
              <a:t>for understanding the “big-picture” relationship between small molecules and disease – either with regard to those </a:t>
            </a:r>
            <a:endParaRPr lang="en-US" dirty="0" smtClean="0"/>
          </a:p>
          <a:p>
            <a:pPr lvl="1"/>
            <a:r>
              <a:rPr lang="en-US" dirty="0" smtClean="0"/>
              <a:t>small </a:t>
            </a:r>
            <a:r>
              <a:rPr lang="en-US" dirty="0"/>
              <a:t>molecule compounds causing disease (i.e. </a:t>
            </a:r>
            <a:r>
              <a:rPr lang="en-US" b="1" dirty="0"/>
              <a:t>toxins</a:t>
            </a:r>
            <a:r>
              <a:rPr lang="en-US" dirty="0" smtClean="0"/>
              <a:t>),</a:t>
            </a:r>
          </a:p>
          <a:p>
            <a:pPr lvl="1"/>
            <a:r>
              <a:rPr lang="en-US" dirty="0" smtClean="0"/>
              <a:t>indicating </a:t>
            </a:r>
            <a:r>
              <a:rPr lang="en-US" dirty="0"/>
              <a:t>disease (i.e. </a:t>
            </a:r>
            <a:r>
              <a:rPr lang="en-US" b="1" dirty="0"/>
              <a:t>biomarkers</a:t>
            </a:r>
            <a:r>
              <a:rPr lang="en-US" dirty="0"/>
              <a:t>) or </a:t>
            </a:r>
            <a:endParaRPr lang="en-US" dirty="0" smtClean="0"/>
          </a:p>
          <a:p>
            <a:pPr lvl="1"/>
            <a:r>
              <a:rPr lang="en-US" dirty="0" smtClean="0"/>
              <a:t>being </a:t>
            </a:r>
            <a:r>
              <a:rPr lang="en-US" dirty="0"/>
              <a:t>used in the treatment of disease (i.e. </a:t>
            </a:r>
            <a:r>
              <a:rPr lang="en-US" b="1" dirty="0"/>
              <a:t>drugs</a:t>
            </a:r>
            <a:r>
              <a:rPr lang="en-US" dirty="0" smtClean="0"/>
              <a:t>).</a:t>
            </a:r>
          </a:p>
          <a:p>
            <a:endParaRPr lang="en-US" dirty="0" smtClean="0"/>
          </a:p>
          <a:p>
            <a:r>
              <a:rPr lang="en-US" dirty="0" smtClean="0"/>
              <a:t>Most </a:t>
            </a:r>
            <a:r>
              <a:rPr lang="en-US" dirty="0"/>
              <a:t>of these </a:t>
            </a:r>
            <a:r>
              <a:rPr lang="en-US" dirty="0" smtClean="0"/>
              <a:t>were designed </a:t>
            </a:r>
            <a:r>
              <a:rPr lang="en-US" dirty="0"/>
              <a:t>to facilitate the exploration of metabolism and metabolites across many different </a:t>
            </a:r>
            <a:r>
              <a:rPr lang="en-US" dirty="0" smtClean="0"/>
              <a:t>species</a:t>
            </a:r>
          </a:p>
          <a:p>
            <a:pPr lvl="1"/>
            <a:r>
              <a:rPr lang="en-US" dirty="0"/>
              <a:t>enhancing our basic understanding of metabolism and our appreciation of biological </a:t>
            </a:r>
            <a:r>
              <a:rPr lang="en-US" dirty="0" smtClean="0"/>
              <a:t>diversity</a:t>
            </a:r>
          </a:p>
          <a:p>
            <a:pPr lvl="1"/>
            <a:r>
              <a:rPr lang="en-US" dirty="0" smtClean="0"/>
              <a:t>Also, </a:t>
            </a:r>
            <a:r>
              <a:rPr lang="en-US" dirty="0"/>
              <a:t>serve as the backbone to facilitate many practical applications in biology </a:t>
            </a:r>
            <a:r>
              <a:rPr lang="en-US" dirty="0" smtClean="0"/>
              <a:t>such as comparative </a:t>
            </a:r>
            <a:r>
              <a:rPr lang="en-US" dirty="0"/>
              <a:t>genomics and targeted genome </a:t>
            </a:r>
            <a:r>
              <a:rPr lang="en-US" dirty="0" smtClean="0"/>
              <a:t>annotation</a:t>
            </a:r>
          </a:p>
        </p:txBody>
      </p:sp>
    </p:spTree>
    <p:extLst>
      <p:ext uri="{BB962C8B-B14F-4D97-AF65-F5344CB8AC3E}">
        <p14:creationId xmlns="" xmlns:p14="http://schemas.microsoft.com/office/powerpoint/2010/main" val="25262951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1058730" y="448544"/>
            <a:ext cx="7024744" cy="1143000"/>
          </a:xfrm>
        </p:spPr>
        <p:txBody>
          <a:bodyPr>
            <a:normAutofit/>
          </a:bodyPr>
          <a:lstStyle/>
          <a:p>
            <a:r>
              <a:rPr lang="en-US" sz="2800" dirty="0"/>
              <a:t>2.1 Metabolic Pathway </a:t>
            </a:r>
            <a:r>
              <a:rPr lang="en-US" sz="2800" dirty="0" smtClean="0"/>
              <a:t>Databases - Continue</a:t>
            </a:r>
            <a:endParaRPr lang="el-GR" sz="2800" dirty="0"/>
          </a:p>
        </p:txBody>
      </p:sp>
      <p:sp>
        <p:nvSpPr>
          <p:cNvPr id="3" name="Θέση περιεχομένου 2"/>
          <p:cNvSpPr>
            <a:spLocks noGrp="1"/>
          </p:cNvSpPr>
          <p:nvPr>
            <p:ph idx="1"/>
          </p:nvPr>
        </p:nvSpPr>
        <p:spPr>
          <a:xfrm>
            <a:off x="899592" y="1916832"/>
            <a:ext cx="7416940" cy="4779912"/>
          </a:xfrm>
        </p:spPr>
        <p:txBody>
          <a:bodyPr>
            <a:normAutofit fontScale="70000" lnSpcReduction="20000"/>
          </a:bodyPr>
          <a:lstStyle/>
          <a:p>
            <a:r>
              <a:rPr lang="en-US" dirty="0"/>
              <a:t>Some DBs, such like KEGG and </a:t>
            </a:r>
            <a:r>
              <a:rPr lang="en-US" dirty="0" err="1"/>
              <a:t>Reactome</a:t>
            </a:r>
            <a:r>
              <a:rPr lang="en-US" dirty="0"/>
              <a:t>, tend to use pathway diagrams that are very generic and highly schematic, </a:t>
            </a:r>
            <a:endParaRPr lang="en-US" dirty="0" smtClean="0"/>
          </a:p>
          <a:p>
            <a:endParaRPr lang="en-US" dirty="0"/>
          </a:p>
          <a:p>
            <a:r>
              <a:rPr lang="en-US" dirty="0"/>
              <a:t>While others are organism-specific (i.e. human-only), such as SMPDB and the Medical Biochemistry Page, tend to use diagrams that are very specific and much richer in detail, </a:t>
            </a:r>
            <a:r>
              <a:rPr lang="en-US" dirty="0" err="1"/>
              <a:t>colour</a:t>
            </a:r>
            <a:r>
              <a:rPr lang="en-US" dirty="0"/>
              <a:t> and content</a:t>
            </a:r>
            <a:r>
              <a:rPr lang="en-US" dirty="0" smtClean="0"/>
              <a:t>.</a:t>
            </a:r>
            <a:endParaRPr lang="en-US" dirty="0"/>
          </a:p>
          <a:p>
            <a:endParaRPr lang="en-US" dirty="0" smtClean="0"/>
          </a:p>
          <a:p>
            <a:pPr lvl="1">
              <a:buFont typeface="Wingdings" pitchFamily="2" charset="2"/>
              <a:buChar char="v"/>
            </a:pPr>
            <a:r>
              <a:rPr lang="en-US" dirty="0" smtClean="0"/>
              <a:t>Most, </a:t>
            </a:r>
            <a:r>
              <a:rPr lang="en-US" dirty="0"/>
              <a:t>support interactive image mapping with hyperlinked information content that allows users to view chemical information (if a compound is clicked) or brief summaries of genes and/or proteins (if a protein is clicked). And </a:t>
            </a:r>
            <a:r>
              <a:rPr lang="en-US" dirty="0" smtClean="0"/>
              <a:t>also some kind of text search. </a:t>
            </a:r>
            <a:endParaRPr lang="en-US" dirty="0"/>
          </a:p>
          <a:p>
            <a:endParaRPr lang="en-US" dirty="0" smtClean="0"/>
          </a:p>
          <a:p>
            <a:pPr lvl="1">
              <a:buFont typeface="Wingdings" pitchFamily="2" charset="2"/>
              <a:buChar char="v"/>
            </a:pPr>
            <a:r>
              <a:rPr lang="en-US" dirty="0" smtClean="0"/>
              <a:t>A </a:t>
            </a:r>
            <a:r>
              <a:rPr lang="en-US" dirty="0"/>
              <a:t>few, such as </a:t>
            </a:r>
            <a:r>
              <a:rPr lang="en-US" dirty="0" err="1"/>
              <a:t>Reactome</a:t>
            </a:r>
            <a:r>
              <a:rPr lang="en-US" dirty="0"/>
              <a:t>, SMPDB and the “</a:t>
            </a:r>
            <a:r>
              <a:rPr lang="en-US" dirty="0" err="1"/>
              <a:t>Cyc</a:t>
            </a:r>
            <a:r>
              <a:rPr lang="en-US" dirty="0"/>
              <a:t>” databases, support the mapping of gene, protein and/or metabolite expression data onto pathway </a:t>
            </a:r>
            <a:r>
              <a:rPr lang="en-US" dirty="0" smtClean="0"/>
              <a:t>diagrams</a:t>
            </a:r>
          </a:p>
          <a:p>
            <a:endParaRPr lang="en-US" dirty="0"/>
          </a:p>
          <a:p>
            <a:pPr lvl="1">
              <a:buFont typeface="Wingdings" pitchFamily="2" charset="2"/>
              <a:buChar char="v"/>
            </a:pPr>
            <a:r>
              <a:rPr lang="en-US" dirty="0"/>
              <a:t>The major focus of most of today's small molecule pathway databases is on basic metabolism. </a:t>
            </a:r>
            <a:r>
              <a:rPr lang="en-US" dirty="0" smtClean="0"/>
              <a:t>and as a </a:t>
            </a:r>
            <a:r>
              <a:rPr lang="en-US" dirty="0"/>
              <a:t>result, only one of these databases (</a:t>
            </a:r>
            <a:r>
              <a:rPr lang="en-US" dirty="0" smtClean="0"/>
              <a:t>SMPDB) </a:t>
            </a:r>
            <a:r>
              <a:rPr lang="en-US" dirty="0"/>
              <a:t>actually includes any pathways associated with drug action or disease</a:t>
            </a:r>
            <a:r>
              <a:rPr lang="en-US" dirty="0" smtClean="0"/>
              <a:t>.</a:t>
            </a:r>
            <a:endParaRPr lang="el-GR" dirty="0"/>
          </a:p>
        </p:txBody>
      </p:sp>
    </p:spTree>
    <p:extLst>
      <p:ext uri="{BB962C8B-B14F-4D97-AF65-F5344CB8AC3E}">
        <p14:creationId xmlns="" xmlns:p14="http://schemas.microsoft.com/office/powerpoint/2010/main" val="42391450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1043608" y="476672"/>
            <a:ext cx="7024744" cy="1143000"/>
          </a:xfrm>
        </p:spPr>
        <p:txBody>
          <a:bodyPr>
            <a:normAutofit/>
          </a:bodyPr>
          <a:lstStyle/>
          <a:p>
            <a:r>
              <a:rPr lang="en-US" sz="2800" dirty="0"/>
              <a:t>2.2 </a:t>
            </a:r>
            <a:r>
              <a:rPr lang="en-US" sz="2800" dirty="0" err="1"/>
              <a:t>Metabolomic</a:t>
            </a:r>
            <a:r>
              <a:rPr lang="en-US" sz="2800" dirty="0"/>
              <a:t> Databases</a:t>
            </a:r>
          </a:p>
        </p:txBody>
      </p:sp>
      <p:sp>
        <p:nvSpPr>
          <p:cNvPr id="3" name="Θέση περιεχομένου 2"/>
          <p:cNvSpPr>
            <a:spLocks noGrp="1"/>
          </p:cNvSpPr>
          <p:nvPr>
            <p:ph idx="1"/>
          </p:nvPr>
        </p:nvSpPr>
        <p:spPr>
          <a:xfrm>
            <a:off x="755576" y="1844824"/>
            <a:ext cx="7776864" cy="4736192"/>
          </a:xfrm>
        </p:spPr>
        <p:txBody>
          <a:bodyPr>
            <a:normAutofit fontScale="70000" lnSpcReduction="20000"/>
          </a:bodyPr>
          <a:lstStyle/>
          <a:p>
            <a:r>
              <a:rPr lang="en-US" dirty="0" smtClean="0"/>
              <a:t>Focus most on </a:t>
            </a:r>
            <a:r>
              <a:rPr lang="en-US" dirty="0"/>
              <a:t>chemicals and chemical descriptors with a lesser (or even absent) focus on biological </a:t>
            </a:r>
            <a:r>
              <a:rPr lang="en-US" dirty="0" smtClean="0"/>
              <a:t>data</a:t>
            </a:r>
          </a:p>
          <a:p>
            <a:r>
              <a:rPr lang="en-US" dirty="0" smtClean="0"/>
              <a:t>Used </a:t>
            </a:r>
            <a:r>
              <a:rPr lang="en-US" dirty="0"/>
              <a:t>for metabolite identification – especially in </a:t>
            </a:r>
            <a:r>
              <a:rPr lang="en-US" dirty="0" err="1"/>
              <a:t>metabolomic</a:t>
            </a:r>
            <a:r>
              <a:rPr lang="en-US" dirty="0"/>
              <a:t> </a:t>
            </a:r>
            <a:r>
              <a:rPr lang="en-US" dirty="0" smtClean="0"/>
              <a:t>studies</a:t>
            </a:r>
          </a:p>
          <a:p>
            <a:r>
              <a:rPr lang="en-US" dirty="0" smtClean="0"/>
              <a:t>Resources:</a:t>
            </a:r>
          </a:p>
          <a:p>
            <a:pPr lvl="2"/>
            <a:r>
              <a:rPr lang="en-US" dirty="0"/>
              <a:t>Lipid </a:t>
            </a:r>
            <a:r>
              <a:rPr lang="en-US" dirty="0" smtClean="0"/>
              <a:t>Maps</a:t>
            </a:r>
          </a:p>
          <a:p>
            <a:pPr lvl="2"/>
            <a:r>
              <a:rPr lang="en-US" dirty="0" err="1"/>
              <a:t>ChEBI</a:t>
            </a:r>
            <a:r>
              <a:rPr lang="en-US" dirty="0"/>
              <a:t> </a:t>
            </a:r>
            <a:endParaRPr lang="en-US" dirty="0" smtClean="0"/>
          </a:p>
          <a:p>
            <a:pPr lvl="2"/>
            <a:r>
              <a:rPr lang="en-US" dirty="0" err="1" smtClean="0"/>
              <a:t>PubChem</a:t>
            </a:r>
            <a:endParaRPr lang="en-US" dirty="0" smtClean="0"/>
          </a:p>
          <a:p>
            <a:pPr lvl="2"/>
            <a:r>
              <a:rPr lang="en-US" dirty="0" err="1" smtClean="0"/>
              <a:t>ChemSpider</a:t>
            </a:r>
            <a:endParaRPr lang="en-US" dirty="0" smtClean="0"/>
          </a:p>
          <a:p>
            <a:pPr lvl="2"/>
            <a:r>
              <a:rPr lang="en-US" dirty="0" err="1" smtClean="0"/>
              <a:t>KNApSAcK</a:t>
            </a:r>
            <a:endParaRPr lang="en-US" dirty="0" smtClean="0"/>
          </a:p>
          <a:p>
            <a:pPr lvl="2"/>
            <a:r>
              <a:rPr lang="en-US" dirty="0" smtClean="0"/>
              <a:t>METLIN</a:t>
            </a:r>
          </a:p>
          <a:p>
            <a:pPr lvl="2"/>
            <a:r>
              <a:rPr lang="en-US" dirty="0"/>
              <a:t>BMRB </a:t>
            </a:r>
            <a:endParaRPr lang="en-US" dirty="0" smtClean="0"/>
          </a:p>
          <a:p>
            <a:pPr lvl="2"/>
            <a:r>
              <a:rPr lang="en-US" dirty="0" err="1"/>
              <a:t>MassBank</a:t>
            </a:r>
            <a:r>
              <a:rPr lang="en-US" dirty="0"/>
              <a:t> </a:t>
            </a:r>
            <a:endParaRPr lang="en-US" dirty="0" smtClean="0"/>
          </a:p>
          <a:p>
            <a:pPr lvl="2"/>
            <a:r>
              <a:rPr lang="en-US" dirty="0"/>
              <a:t>MMCD </a:t>
            </a:r>
            <a:endParaRPr lang="en-US" dirty="0" smtClean="0"/>
          </a:p>
          <a:p>
            <a:pPr lvl="2"/>
            <a:r>
              <a:rPr lang="en-US" b="1" dirty="0" smtClean="0"/>
              <a:t>HMDB</a:t>
            </a:r>
          </a:p>
          <a:p>
            <a:pPr lvl="3"/>
            <a:r>
              <a:rPr lang="en-US" dirty="0" smtClean="0"/>
              <a:t>contains </a:t>
            </a:r>
            <a:r>
              <a:rPr lang="en-US" dirty="0"/>
              <a:t>comprehensive data on most of the known or measurable endogenous metabolites in humans</a:t>
            </a:r>
            <a:endParaRPr lang="en-US" b="1" dirty="0" smtClean="0"/>
          </a:p>
          <a:p>
            <a:pPr>
              <a:buFont typeface="Wingdings" pitchFamily="2" charset="2"/>
              <a:buChar char="q"/>
            </a:pPr>
            <a:endParaRPr lang="en-US" dirty="0" smtClean="0"/>
          </a:p>
          <a:p>
            <a:pPr>
              <a:buFont typeface="Wingdings" pitchFamily="2" charset="2"/>
              <a:buChar char="q"/>
            </a:pPr>
            <a:r>
              <a:rPr lang="en-US" dirty="0" smtClean="0"/>
              <a:t>Most expected </a:t>
            </a:r>
            <a:r>
              <a:rPr lang="en-US" dirty="0"/>
              <a:t>to be </a:t>
            </a:r>
            <a:r>
              <a:rPr lang="en-US" dirty="0" smtClean="0"/>
              <a:t>useful </a:t>
            </a:r>
            <a:r>
              <a:rPr lang="en-US" dirty="0"/>
              <a:t>for associating small molecule </a:t>
            </a:r>
            <a:r>
              <a:rPr lang="en-US" b="1" dirty="0"/>
              <a:t>biomarkers</a:t>
            </a:r>
            <a:r>
              <a:rPr lang="en-US" dirty="0"/>
              <a:t> with specific diseases, such as inborn errors of metabolism or a variety of chronic or infectious diseases characterized by metabolite imbalances</a:t>
            </a:r>
            <a:endParaRPr lang="el-GR" dirty="0"/>
          </a:p>
        </p:txBody>
      </p:sp>
    </p:spTree>
    <p:extLst>
      <p:ext uri="{BB962C8B-B14F-4D97-AF65-F5344CB8AC3E}">
        <p14:creationId xmlns="" xmlns:p14="http://schemas.microsoft.com/office/powerpoint/2010/main" val="34853662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2110</TotalTime>
  <Words>5917</Words>
  <Application>Microsoft Office PowerPoint</Application>
  <PresentationFormat>On-screen Show (4:3)</PresentationFormat>
  <Paragraphs>503</Paragraphs>
  <Slides>59</Slides>
  <Notes>1</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Austin</vt:lpstr>
      <vt:lpstr>Small Molecules and Disease</vt:lpstr>
      <vt:lpstr>1.Introduction</vt:lpstr>
      <vt:lpstr>1. Introduction - continue</vt:lpstr>
      <vt:lpstr>1. Introduction - continue</vt:lpstr>
      <vt:lpstr>Outline</vt:lpstr>
      <vt:lpstr>2. Databases for Chemical Bioinformatics</vt:lpstr>
      <vt:lpstr>2.1 Metabolic Pathway Databases</vt:lpstr>
      <vt:lpstr>2.1 Metabolic Pathway Databases - Continue</vt:lpstr>
      <vt:lpstr>2.2 Metabolomic Databases</vt:lpstr>
      <vt:lpstr>2.3 Pharmaceutical Product (Drug) Databases</vt:lpstr>
      <vt:lpstr>2.4 Toxic Substance Databases</vt:lpstr>
      <vt:lpstr>3. SMPDB – A Pathway Database for Drugs and Disease</vt:lpstr>
      <vt:lpstr>3.1 SMPDB –Database General Features</vt:lpstr>
      <vt:lpstr>3.2 SMPDB –Browsing Features</vt:lpstr>
      <vt:lpstr>3.3 SMPDB –Database Interface</vt:lpstr>
      <vt:lpstr>Slide 16</vt:lpstr>
      <vt:lpstr>3.3.1 SMPDB –SMP-Browse and SMP-Toc Browse Options</vt:lpstr>
      <vt:lpstr>3.3.2 SMPDB –Image or Pathway Link Result</vt:lpstr>
      <vt:lpstr>Slide 19</vt:lpstr>
      <vt:lpstr>Slide 20</vt:lpstr>
      <vt:lpstr>3.3.3 SMPDB –SMP-MAP Search Option</vt:lpstr>
      <vt:lpstr>3.3.4 SMPDB –ChemQuery, TextQuery, SeqSearch Search Options</vt:lpstr>
      <vt:lpstr>3.3 SMPDB –Synopsis</vt:lpstr>
      <vt:lpstr>4. HMDB – A Resource for Biomarker Discovery and Disease Diagnosis</vt:lpstr>
      <vt:lpstr>4.1 HMDB – Database General Features</vt:lpstr>
      <vt:lpstr>4.2 HMDB – Browsing Features</vt:lpstr>
      <vt:lpstr>Slide 27</vt:lpstr>
      <vt:lpstr>4.2.1 HMDB – HMDB MetaboCard Entries</vt:lpstr>
      <vt:lpstr>Slide 29</vt:lpstr>
      <vt:lpstr>4.2.2 HMDB – HMDB Browse  and Disease Browse Options</vt:lpstr>
      <vt:lpstr>4.2.3 HMDB – PathBrowse  and Biofluid Browse Options</vt:lpstr>
      <vt:lpstr>4.2.4 HMDB – HML Browse  and ClassBrowse Options</vt:lpstr>
      <vt:lpstr>4.3.1 HMDB – Search Utilities</vt:lpstr>
      <vt:lpstr>4.3.2 HMDB – Search Utilities</vt:lpstr>
      <vt:lpstr>Slide 35</vt:lpstr>
      <vt:lpstr>Slide 36</vt:lpstr>
      <vt:lpstr>4.4 HMDB –Synopsis</vt:lpstr>
      <vt:lpstr>5. DrugBank – A Resource for Drug Discovery and Disease Treatment</vt:lpstr>
      <vt:lpstr>5. DrugBank – Continue</vt:lpstr>
      <vt:lpstr>5. DrugBank – Continue</vt:lpstr>
      <vt:lpstr>5. DrugBank – Continue</vt:lpstr>
      <vt:lpstr>6. T3DB – A Resource linking Small Molecules to Disease &amp; Toxicity</vt:lpstr>
      <vt:lpstr>6. T3DB – Continue</vt:lpstr>
      <vt:lpstr>6. T3DB – Continue</vt:lpstr>
      <vt:lpstr>6. T3DB – Continue</vt:lpstr>
      <vt:lpstr>7. Software for Interpreting Small Molecule and Disease Data</vt:lpstr>
      <vt:lpstr>7.1 Text Mining with PolySearch</vt:lpstr>
      <vt:lpstr>7.2 Metabolite Set Enrichment Analysis</vt:lpstr>
      <vt:lpstr>8. Summary</vt:lpstr>
      <vt:lpstr>Misc - Links</vt:lpstr>
      <vt:lpstr>Slide 51</vt:lpstr>
      <vt:lpstr>Misc – Links - Continue</vt:lpstr>
      <vt:lpstr>Misc – Links - Continue</vt:lpstr>
      <vt:lpstr>Misc – Links - Continue</vt:lpstr>
      <vt:lpstr>Misc – Links - Continue</vt:lpstr>
      <vt:lpstr>Bibliography</vt:lpstr>
      <vt:lpstr>Bibliography - Continue</vt:lpstr>
      <vt:lpstr>Bibliography - Continue</vt:lpstr>
      <vt:lpstr>Thank you!</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Νικόλας</dc:creator>
  <cp:lastModifiedBy>Mitsias</cp:lastModifiedBy>
  <cp:revision>124</cp:revision>
  <dcterms:created xsi:type="dcterms:W3CDTF">2012-06-16T10:04:16Z</dcterms:created>
  <dcterms:modified xsi:type="dcterms:W3CDTF">2013-02-01T12:54:13Z</dcterms:modified>
</cp:coreProperties>
</file>