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holas\Desktop\Asheville%20data\output\Asheville%205%20Year%20Crime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911 Incidents and Arrests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'Asheville 5 Year Crime Data'!$B$1</c:f>
              <c:strCache>
                <c:ptCount val="1"/>
                <c:pt idx="0">
                  <c:v>911 Incidents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'Asheville 5 Year Crime Data'!$A$2:$A$6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'Asheville 5 Year Crime Data'!$B$2:$B$6</c:f>
              <c:numCache>
                <c:formatCode>General</c:formatCode>
                <c:ptCount val="5"/>
                <c:pt idx="0">
                  <c:v>106114</c:v>
                </c:pt>
                <c:pt idx="1">
                  <c:v>111740</c:v>
                </c:pt>
                <c:pt idx="2">
                  <c:v>123581</c:v>
                </c:pt>
                <c:pt idx="3">
                  <c:v>114988</c:v>
                </c:pt>
                <c:pt idx="4">
                  <c:v>72586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7-464D-9D17-A2F8201492EB}"/>
            </c:ext>
          </c:extLst>
        </c:ser>
        <c:ser>
          <c:idx val="1"/>
          <c:order val="1"/>
          <c:tx>
            <c:strRef>
              <c:f>'Asheville 5 Year Crime Data'!$C$1</c:f>
              <c:strCache>
                <c:ptCount val="1"/>
                <c:pt idx="0">
                  <c:v>Total Arrests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'Asheville 5 Year Crime Data'!$A$2:$A$6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'Asheville 5 Year Crime Data'!$C$2:$C$6</c:f>
              <c:numCache>
                <c:formatCode>General</c:formatCode>
                <c:ptCount val="5"/>
                <c:pt idx="0">
                  <c:v>10486</c:v>
                </c:pt>
                <c:pt idx="1">
                  <c:v>9794</c:v>
                </c:pt>
                <c:pt idx="2">
                  <c:v>11168</c:v>
                </c:pt>
                <c:pt idx="3">
                  <c:v>7905</c:v>
                </c:pt>
                <c:pt idx="4">
                  <c:v>7110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27-464D-9D17-A2F820149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17"/>
        <c:axId val="437508767"/>
        <c:axId val="437509183"/>
      </c:barChart>
      <c:catAx>
        <c:axId val="43750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37509183"/>
        <c:crosses val="autoZero"/>
        <c:auto val="1"/>
        <c:lblAlgn val="ctr"/>
        <c:lblOffset val="100"/>
        <c:noMultiLvlLbl val="0"/>
      </c:catAx>
      <c:valAx>
        <c:axId val="43750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3750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FD3-F786-42A7-96DC-3B69B37F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62585-2DBD-481B-85B2-1D9C30ADD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030A-5E7F-4089-8F8A-E87A60E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90F5-A7D9-4BCE-8B0E-8E2EC043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B10C-3A6C-46E4-B1DB-C01E911C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FD75-C1B9-4298-90B0-42E32CA2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B743-BE59-4365-8445-CAE6B104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817E-4EC9-4F41-962C-F49D877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3473-81E6-431D-9FB1-14F9EB3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49F3-D9B5-4488-BB9F-63694663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047DC-6DE0-4F2F-AB4D-E0CDDC3C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F1F5-CB00-4410-ABC6-F6CE7FEA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7918-0FC9-4F2C-AD62-71CFFAB2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4CB2-9659-46F4-83C3-02F761D1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5C1C-3FE5-4876-AEA2-224E66B9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D632-D524-4E4D-9AB4-34911B25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4ACC-EA7F-4767-965A-286212A1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6338-6173-42E0-859B-DD99240F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B6FB-1C90-435B-9696-D93A8294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A493-B197-4DDC-862A-B56421DA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867D-C475-4D82-A71A-7EFA2E95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C397F-E89C-45B6-9DF3-C2BA1776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3270-DE63-4CAF-A52F-DABBE106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7A52-E501-4339-A067-062A708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B25D-E461-4375-9432-49BD0B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F33B-A37C-4B1C-B509-898D56BE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8422-1688-414E-9F68-CC2A387E8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DD27-F6AA-43EC-BA8E-227215650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1B48-CBFB-439C-8D70-B077E9C2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3600-9801-4DAF-ADE3-B0591C33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214C-8C44-4212-B762-1EC0620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F48-BDAD-4A95-956E-4F36B581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23B6E-056D-4760-89C5-3ED6EC30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B5B4A-BB07-429D-A550-C99C0F6D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5B5F9-45BC-46DE-8A6A-C8DF0CA7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449FC-A50E-46D3-9E0B-84DF7685F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6C1F2-A48C-495F-8A4C-5806931F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A81C1-DB88-4411-893C-FDBDADBF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5DD30-033C-46BD-92E9-C64D020D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0ADD-D466-47B4-A7AE-36330388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4760-75C0-4C33-B601-79EDD9F5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5F1A6-56AF-40A3-ADD7-4A64470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7F78D-464C-475D-91CA-9B46643F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AE688-DADB-4FCF-BD90-8024AF4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E4DB-60C1-45CF-B0CA-9E5CF0CB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9A31-7E6F-44AA-AE9B-96E6E48B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A31D-C8A9-40D2-9D5C-A14B715A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4F58-0CE8-471A-992E-438CC2EE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0015-8087-4A3C-8238-D226B1A0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E27D-C625-4464-AE99-5FA30AFF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5092-E7E1-46E3-8A6A-103991E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B14C-07E4-4757-B9EC-E2DFB5D3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ADCC-9F54-40A2-B4FA-9D715522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D5EF7-211E-4164-9646-C134D2200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36275-3DBB-42A8-BDD6-2D0011A9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3380-07A4-42C2-86C3-A506519F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F65B-6EDA-4155-9C0D-A7EB3239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0110-656C-400B-85D3-C8BFFE8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7D780-01E4-46C2-9CF4-E080F13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449F-CBBD-45BB-B447-40EF78D7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1F39-E09F-4548-8B6D-01930F6DA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0BFB-DCC0-4924-B565-0CCE14D3BA5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7A94-75B9-4A7A-8C60-652E75007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2948-18FE-41BD-A634-CAEA9B13A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6266-7095-49AD-B2F9-50804DFF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DDB7F3-EE09-4A92-BC7A-A4EB87AC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9246E-AFFC-44C2-AD8B-4197968F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0"/>
            <a:ext cx="9144000" cy="2387600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Asheville, NC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5984-8C2A-43EE-83F8-E56D43D88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00" y="4173538"/>
            <a:ext cx="10617200" cy="2138362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Examining crime proximity to police-labeled homeless encampments, and other geographic points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Prepared by Nicholas Pierson, Data Science consultant</a:t>
            </a:r>
          </a:p>
        </p:txBody>
      </p:sp>
    </p:spTree>
    <p:extLst>
      <p:ext uri="{BB962C8B-B14F-4D97-AF65-F5344CB8AC3E}">
        <p14:creationId xmlns:p14="http://schemas.microsoft.com/office/powerpoint/2010/main" val="363318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D29-C50A-433F-9F0E-311AB728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Dangers of Duplicate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81C1-892D-47CF-9E02-C63306DB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863725"/>
            <a:ext cx="4318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Using the police’s methodology, the starred location on the map would be counted as a crime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six times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due to its proximity to multiple locations</a:t>
            </a:r>
          </a:p>
          <a:p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4B6E-2C6D-4A3C-89A6-DD7E9CCB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87" y="1690688"/>
            <a:ext cx="6395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D1C-DD3A-4DE3-903B-39D8FA5A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Impact of Duplicate Counting on Arrests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D88155-1931-4A88-AB7D-FF23A5662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96776"/>
              </p:ext>
            </p:extLst>
          </p:nvPr>
        </p:nvGraphicFramePr>
        <p:xfrm>
          <a:off x="177801" y="1825624"/>
          <a:ext cx="11455401" cy="41179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18467">
                  <a:extLst>
                    <a:ext uri="{9D8B030D-6E8A-4147-A177-3AD203B41FA5}">
                      <a16:colId xmlns:a16="http://schemas.microsoft.com/office/drawing/2014/main" val="3363848935"/>
                    </a:ext>
                  </a:extLst>
                </a:gridCol>
                <a:gridCol w="3818467">
                  <a:extLst>
                    <a:ext uri="{9D8B030D-6E8A-4147-A177-3AD203B41FA5}">
                      <a16:colId xmlns:a16="http://schemas.microsoft.com/office/drawing/2014/main" val="3220154775"/>
                    </a:ext>
                  </a:extLst>
                </a:gridCol>
                <a:gridCol w="3818467">
                  <a:extLst>
                    <a:ext uri="{9D8B030D-6E8A-4147-A177-3AD203B41FA5}">
                      <a16:colId xmlns:a16="http://schemas.microsoft.com/office/drawing/2014/main" val="2234506514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1000 Feet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553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 total arrests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7409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Multiple-counted arrests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67180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11871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Overcount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8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84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FC01-3BD5-499A-9F5D-589D4C45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7552-D757-4790-AEE4-9312B424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Arrests and 911 calls have declined significantly in recent years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“Homeless encampments” range from tents to individuals in a location; these locations correlate closely to central populated areas and businesses in general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Police graphs for 500 feet and 1000 feet used incorrect methodology, counting single incidents multiple times if they occurred within range of more than one location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Duplicate counting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massively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overstates crime (25% for arrests within 500 feet, nearly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107%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arrests within 1000 feet)</a:t>
            </a:r>
          </a:p>
        </p:txBody>
      </p:sp>
    </p:spTree>
    <p:extLst>
      <p:ext uri="{BB962C8B-B14F-4D97-AF65-F5344CB8AC3E}">
        <p14:creationId xmlns:p14="http://schemas.microsoft.com/office/powerpoint/2010/main" val="5222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C1A3-FAAE-4370-9BDB-E45A5983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5-Year Trends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0F0C08-6958-41F7-B2FA-49F0BDA19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73904"/>
              </p:ext>
            </p:extLst>
          </p:nvPr>
        </p:nvGraphicFramePr>
        <p:xfrm>
          <a:off x="540699" y="3043450"/>
          <a:ext cx="5377502" cy="3071630"/>
        </p:xfrm>
        <a:graphic>
          <a:graphicData uri="http://schemas.openxmlformats.org/drawingml/2006/table">
            <a:tbl>
              <a:tblPr/>
              <a:tblGrid>
                <a:gridCol w="774554">
                  <a:extLst>
                    <a:ext uri="{9D8B030D-6E8A-4147-A177-3AD203B41FA5}">
                      <a16:colId xmlns:a16="http://schemas.microsoft.com/office/drawing/2014/main" val="3290798618"/>
                    </a:ext>
                  </a:extLst>
                </a:gridCol>
                <a:gridCol w="1246548">
                  <a:extLst>
                    <a:ext uri="{9D8B030D-6E8A-4147-A177-3AD203B41FA5}">
                      <a16:colId xmlns:a16="http://schemas.microsoft.com/office/drawing/2014/main" val="3651528205"/>
                    </a:ext>
                  </a:extLst>
                </a:gridCol>
                <a:gridCol w="1210240">
                  <a:extLst>
                    <a:ext uri="{9D8B030D-6E8A-4147-A177-3AD203B41FA5}">
                      <a16:colId xmlns:a16="http://schemas.microsoft.com/office/drawing/2014/main" val="738304527"/>
                    </a:ext>
                  </a:extLst>
                </a:gridCol>
                <a:gridCol w="2146160">
                  <a:extLst>
                    <a:ext uri="{9D8B030D-6E8A-4147-A177-3AD203B41FA5}">
                      <a16:colId xmlns:a16="http://schemas.microsoft.com/office/drawing/2014/main" val="1875107531"/>
                    </a:ext>
                  </a:extLst>
                </a:gridCol>
              </a:tblGrid>
              <a:tr h="50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911 Incidents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Arrests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Homeless Camp 911 Calls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04658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93353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97129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123581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2070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114988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7321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844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06FFCB-9C23-4876-A61F-37347B328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173264"/>
              </p:ext>
            </p:extLst>
          </p:nvPr>
        </p:nvGraphicFramePr>
        <p:xfrm>
          <a:off x="6273799" y="1228299"/>
          <a:ext cx="5626463" cy="4948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1CE74B-45EF-4454-BD6B-C7676CD49656}"/>
              </a:ext>
            </a:extLst>
          </p:cNvPr>
          <p:cNvSpPr txBox="1"/>
          <p:nvPr/>
        </p:nvSpPr>
        <p:spPr>
          <a:xfrm>
            <a:off x="475727" y="1690688"/>
            <a:ext cx="5507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911 calls &amp; arrests peaked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Both declined 2020-2021</a:t>
            </a:r>
          </a:p>
        </p:txBody>
      </p:sp>
    </p:spTree>
    <p:extLst>
      <p:ext uri="{BB962C8B-B14F-4D97-AF65-F5344CB8AC3E}">
        <p14:creationId xmlns:p14="http://schemas.microsoft.com/office/powerpoint/2010/main" val="32077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AF6A-1C77-45A5-AD8B-1A53DBA2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65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Evaluating Police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9EB2-6072-451C-8E8B-D2DB8A12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413828"/>
            <a:ext cx="10985863" cy="476313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Data: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public data portal does not specify how total crime is defined.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 were 187,574 calls to emergency services and 15,015 arrests during that 2-year time. Without a clear way to determine which non-arrest incidents are defined as ‘crime,’ our analysis uses only arrests. Therefore it is not a perfect match, but does represent a substantial proportion of total crime. We encourage the police to release the details of how they conducted their analysis.</a:t>
            </a:r>
          </a:p>
          <a:p>
            <a:pPr marL="514350" indent="-514350">
              <a:buAutoNum type="arabicParenR"/>
            </a:pPr>
            <a:r>
              <a:rPr lang="en-US" sz="3200" b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Mapping:</a:t>
            </a:r>
            <a:r>
              <a:rPr lang="en-US" sz="32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 construct a set of maps to illustrate flaws in the police’s chosen metric, distance from locations identified as homeless encampments.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3D7-DB0E-4932-8466-75F79655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Mapping Crimes to Locations?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E53B-CBE8-427F-ACC0-3C99C131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4173583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Police claim a high proportion of all crime occurs near “homeless encampments”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Based on their own data, these locations may be as simple as a single car, RV, or unhoused person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Police data cites 10% of 22,611 total crime within 500 feet and 22% within 1000 feet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81C34E-3FF0-490F-9516-36D48F02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83" y="1092101"/>
            <a:ext cx="8018871" cy="113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86C3-E905-434D-9725-2B751784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866775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Is Crime Localized Around Hotspots?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8D15-9460-488D-8575-06286E43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09700"/>
            <a:ext cx="5156200" cy="4940299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Geotagging police arrest addresses &amp; measuring distance shows 14.7% of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arrests only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(not total crime) within 500 feet and 27.1% of arrests within 1000 feet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However, a set of unrelated hotspots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right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yields almost identical results: 14.1% of arrests within 500 feet and 26.2% within 1000 feet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C43F0C-2B2B-45B8-A756-E3FB81D6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4" y="1193800"/>
            <a:ext cx="5997575" cy="86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1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6ACD-C421-4371-87A8-DDB0D890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True Hotspots: Populated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762A-67DF-40E7-93DF-3A0B3F08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838325"/>
            <a:ext cx="5562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Almost every police site labeled as a “homeless encampment” corresponds to a populated area or business district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similar dataset: restaurants/bars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Crime occurs where people live, work, and spend time in general, not just where there are unhoused people living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0941772-BA00-45F4-A484-1347950E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346200"/>
            <a:ext cx="5873750" cy="84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EE2C-6AF7-4389-AFEB-91995B4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0"/>
            <a:ext cx="10515600" cy="836658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Police-labeled sites visualized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5025F05-F03E-4E2E-92DD-D6399991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4363"/>
            <a:ext cx="476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547BA-6744-4FF8-A91E-930520F4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06" y="1645920"/>
            <a:ext cx="5556291" cy="4812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15AC6-B3EC-425B-947C-CCA682BB07EC}"/>
              </a:ext>
            </a:extLst>
          </p:cNvPr>
          <p:cNvSpPr txBox="1"/>
          <p:nvPr/>
        </p:nvSpPr>
        <p:spPr>
          <a:xfrm>
            <a:off x="5295900" y="967277"/>
            <a:ext cx="588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radius around the sites labeled as encampments covers large portions of downtown &amp; state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hwy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74</a:t>
            </a:r>
          </a:p>
        </p:txBody>
      </p:sp>
    </p:spTree>
    <p:extLst>
      <p:ext uri="{BB962C8B-B14F-4D97-AF65-F5344CB8AC3E}">
        <p14:creationId xmlns:p14="http://schemas.microsoft.com/office/powerpoint/2010/main" val="198440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AFEF-BF6D-44D8-B790-EF808E66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Correlation does NOT equal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FA4-AB1B-4A68-9EC1-20327A12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Police data implies that unhoused population is responsible for a wave of crime across the city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Recalling recent trends: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911 calls and arrests have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declined significantly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Increased homeless camp related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911 calls potentially correlate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difficulties of living without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housing during COVID-19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pandemic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4F5566D-8767-4A71-B54C-A44C82DB5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72411"/>
              </p:ext>
            </p:extLst>
          </p:nvPr>
        </p:nvGraphicFramePr>
        <p:xfrm>
          <a:off x="6319199" y="2586250"/>
          <a:ext cx="5377502" cy="3071630"/>
        </p:xfrm>
        <a:graphic>
          <a:graphicData uri="http://schemas.openxmlformats.org/drawingml/2006/table">
            <a:tbl>
              <a:tblPr/>
              <a:tblGrid>
                <a:gridCol w="774554">
                  <a:extLst>
                    <a:ext uri="{9D8B030D-6E8A-4147-A177-3AD203B41FA5}">
                      <a16:colId xmlns:a16="http://schemas.microsoft.com/office/drawing/2014/main" val="3290798618"/>
                    </a:ext>
                  </a:extLst>
                </a:gridCol>
                <a:gridCol w="1246548">
                  <a:extLst>
                    <a:ext uri="{9D8B030D-6E8A-4147-A177-3AD203B41FA5}">
                      <a16:colId xmlns:a16="http://schemas.microsoft.com/office/drawing/2014/main" val="3651528205"/>
                    </a:ext>
                  </a:extLst>
                </a:gridCol>
                <a:gridCol w="1210240">
                  <a:extLst>
                    <a:ext uri="{9D8B030D-6E8A-4147-A177-3AD203B41FA5}">
                      <a16:colId xmlns:a16="http://schemas.microsoft.com/office/drawing/2014/main" val="738304527"/>
                    </a:ext>
                  </a:extLst>
                </a:gridCol>
                <a:gridCol w="2146160">
                  <a:extLst>
                    <a:ext uri="{9D8B030D-6E8A-4147-A177-3AD203B41FA5}">
                      <a16:colId xmlns:a16="http://schemas.microsoft.com/office/drawing/2014/main" val="1875107531"/>
                    </a:ext>
                  </a:extLst>
                </a:gridCol>
              </a:tblGrid>
              <a:tr h="50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911 Incidents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Arrests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Homeless Camp 911 Calls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04658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93353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97129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123581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2070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114988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7321"/>
                  </a:ext>
                </a:extLst>
              </a:tr>
              <a:tr h="502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570F-21A8-4EE7-81AE-6DF6E8AE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Police data errors: Duplicate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39FB-EA73-41F4-9CF3-9FEB98F7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0" y="1679806"/>
            <a:ext cx="4622028" cy="492419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Police presented tables for 500 and 1000ft tallying crimes near different locations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This does not account for crimes that occur within 500 or 1000  feet of 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more than one location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A7BE-4904-4803-B8AD-6C9F3AC2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2" y="1679807"/>
            <a:ext cx="6692128" cy="51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4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643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Asheville, NC Crime Data Analysis</vt:lpstr>
      <vt:lpstr>5-Year Trends</vt:lpstr>
      <vt:lpstr>Evaluating Police Claims</vt:lpstr>
      <vt:lpstr>Mapping Crimes to Locations?</vt:lpstr>
      <vt:lpstr>Is Crime Localized Around Hotspots?</vt:lpstr>
      <vt:lpstr>True Hotspots: Populated Areas</vt:lpstr>
      <vt:lpstr>Police-labeled sites visualized</vt:lpstr>
      <vt:lpstr>Correlation does NOT equal Causation</vt:lpstr>
      <vt:lpstr>Police data errors: Duplicate Counting</vt:lpstr>
      <vt:lpstr>Dangers of Duplicate Counting</vt:lpstr>
      <vt:lpstr>Impact of Duplicate Counting on Arrests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Asheville, NC Crime Data Analysis</dc:title>
  <dc:creator>Nicholas Pierson</dc:creator>
  <cp:lastModifiedBy>Nicholas Pierson</cp:lastModifiedBy>
  <cp:revision>3</cp:revision>
  <dcterms:created xsi:type="dcterms:W3CDTF">2022-02-22T15:28:39Z</dcterms:created>
  <dcterms:modified xsi:type="dcterms:W3CDTF">2022-02-22T16:31:11Z</dcterms:modified>
</cp:coreProperties>
</file>