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ink/ink1.xml" ContentType="application/inkml+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sldIdLst>
    <p:sldId id="256" r:id="rId2"/>
    <p:sldId id="267" r:id="rId3"/>
    <p:sldId id="263" r:id="rId4"/>
    <p:sldId id="264" r:id="rId5"/>
    <p:sldId id="260" r:id="rId6"/>
    <p:sldId id="257" r:id="rId7"/>
    <p:sldId id="280" r:id="rId8"/>
    <p:sldId id="281" r:id="rId9"/>
    <p:sldId id="290" r:id="rId10"/>
    <p:sldId id="261" r:id="rId11"/>
    <p:sldId id="262" r:id="rId12"/>
    <p:sldId id="265" r:id="rId13"/>
    <p:sldId id="266" r:id="rId14"/>
    <p:sldId id="268" r:id="rId15"/>
    <p:sldId id="269" r:id="rId16"/>
    <p:sldId id="270" r:id="rId17"/>
    <p:sldId id="291" r:id="rId18"/>
    <p:sldId id="271" r:id="rId19"/>
    <p:sldId id="272" r:id="rId20"/>
    <p:sldId id="273" r:id="rId21"/>
    <p:sldId id="282" r:id="rId22"/>
    <p:sldId id="283" r:id="rId23"/>
    <p:sldId id="284" r:id="rId24"/>
    <p:sldId id="285" r:id="rId25"/>
    <p:sldId id="286" r:id="rId26"/>
    <p:sldId id="287" r:id="rId27"/>
    <p:sldId id="288" r:id="rId28"/>
    <p:sldId id="289" r:id="rId29"/>
    <p:sldId id="274" r:id="rId30"/>
    <p:sldId id="275" r:id="rId31"/>
    <p:sldId id="276" r:id="rId32"/>
    <p:sldId id="277" r:id="rId33"/>
    <p:sldId id="278" r:id="rId34"/>
    <p:sldId id="279"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472" autoAdjust="0"/>
    <p:restoredTop sz="87917" autoAdjust="0"/>
  </p:normalViewPr>
  <p:slideViewPr>
    <p:cSldViewPr snapToGrid="0">
      <p:cViewPr varScale="1">
        <p:scale>
          <a:sx n="96" d="100"/>
          <a:sy n="96" d="100"/>
        </p:scale>
        <p:origin x="1410" y="78"/>
      </p:cViewPr>
      <p:guideLst>
        <p:guide orient="horz" pos="2160"/>
        <p:guide pos="3840"/>
      </p:guideLst>
    </p:cSldViewPr>
  </p:slideViewPr>
  <p:notesTextViewPr>
    <p:cViewPr>
      <p:scale>
        <a:sx n="1" d="1"/>
        <a:sy n="1" d="1"/>
      </p:scale>
      <p:origin x="0" y="0"/>
    </p:cViewPr>
  </p:notesTextViewPr>
  <p:sorterViewPr>
    <p:cViewPr>
      <p:scale>
        <a:sx n="100" d="100"/>
        <a:sy n="100" d="100"/>
      </p:scale>
      <p:origin x="0" y="-207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8-09-15T23:41:30.127"/>
    </inkml:context>
    <inkml:brush xml:id="br0">
      <inkml:brushProperty name="width" value="0.05" units="cm"/>
      <inkml:brushProperty name="height" value="0.05" units="cm"/>
      <inkml:brushProperty name="color" value="#FF0066"/>
    </inkml:brush>
    <inkml:brush xml:id="br1">
      <inkml:brushProperty name="width" value="0.05" units="cm"/>
      <inkml:brushProperty name="height" value="0.05" units="cm"/>
      <inkml:brushProperty name="color" value="#E71224"/>
    </inkml:brush>
  </inkml:definitions>
  <inkml:trace contextRef="#ctx0" brushRef="#br0">36 213 5353,'0'0'3233,"0"0"-153,0 0-1079,0 0-657,0 0-464,0 0 17,0 0-249,0 0 40,0 0-120,-18 0-16,18 0-128,0 0 16,0 0-104,0 0 0,0 0-80,-18 17-23,18-17-73,0 53-40,0-53-64,0 18-8,0-18-32,0 17 0,0-17 0,18 18-8,-18-18 0,18 18 8,-18-18 0,17 0 0,-17 0 0,18 17 8,0-34-16,-18 17 8,17 0-8,1 0-8,-18-18-8,18 18 8,-18-18 0,0 18 0,0 0 0,0-17 0,0-1 8,0 18-8,0-18 0,0 18 8,-18 0 0,18 0-8,0 0 0,0-17 0,0 17 0,0 0 0,0 0 0,0 0 0,0 0 0,0 0-8,0 0 0,0 0 8,0 17-8,0-17 8,0 0 0,0 0-8,0 0 8,0 0 0,0 0 0,0 0 0,0 18 0,0-18 0,0 0 0,0 18 0,0-18 0,0 17 0,18-17 0,-18 0 0,0 0 0,0 0 0,17 18 8,-17-18-8,18 0 0,-18 0 0,0 0 0,17 0-16,-17 0-16,0 0-8,18 0-24,-18 0-32,0 0-8,0 0-32,18-18 0,-18 18 24,35-53 23,-35 53 33,0-17 48,0-1 8,0 18 0,0 0 0,0 0 8,0 0 24,0 0 8,0-17 17,0 17-1,0 0 0,-18 0-16,18 0-16,0 0-8,0-18-16,-17 18 8,17 0-8,0 0 0,0 0-8,0 0 8,0 0 0,0 0 0,0 0 0,-18 0-8,18 0 8,0 0 0,0 0 8,0 0-8,18 0 0,-18 0 0,17 0 0,19 0 0,-19 0-16,1 0-24,0 0-177,-1 0-167,1 18-464,-18-18-256,18-18-3113,-1 18 664</inkml:trace>
  <inkml:trace contextRef="#ctx0" brushRef="#br0" timeOffset="865.854">530 230 8074,'0'0'2656,"0"0"537,0 0-2201,0 0-88,0-17-231,0 17-9,0 0-144,0 0-16,-18 0-168,-35-18-80,35 18-120,-17 18-32,18-18-72,-1 17-8,0-17-16,1 18 0,17-1-8,-18 1 0,18-18 0,18 18-16,-18-1-48,17-17-88,1 18-56,-18-18-128,18 18-56,-1-18-40,1 0 56,-1 0 32,1 0 120,0 0 55,-1-18 89,1 0 32,-18 18 24,18-17 8,-18-1 16,0 18 16,0-18 32,0 1 113,0 17 71,0-18 128,0 18 8,0 0 0,0 0-120,0 0-64,0 0-112,0 0-40,0 0-16,0 0 16,0 18 8,0-18 24,0 17 8,17 19 0,-17-19 0,0 1 0,18-18-24,-18 0 24,18 0 0,-1 18-296,-17-36-312,18 18-3241,-1 0 672</inkml:trace>
  <inkml:trace contextRef="#ctx0" brushRef="#br0" timeOffset="1626.875">688 230 7106,'0'-17'3072,"0"-1"169,0 18-1449,0 0-784,0 0-119,-17 0-297,17 0-64,0 0-208,0 0-72,0 0-88,0 18-24,0-1-48,17 18-24,-17-17-40,18 0-88,-18-18-56,0 17-184,18-17-136,-1 0-200,-17 0 24,18-17 24,-18-1 175,18 18 129,-18-18 216,0 1 216,0-18 200,0 17 321,0 18 119,0-18 168,0 18-96,-18 0-72,18 0-272,0 18-63,0 17-161,0-17-32,0-1-96,0 19-32,0-1-64,18 18-16,-18-18-24,17 1 0,-17-1 0,18 0-8,-18 0 0,0-17 0,-18 0 8,18-1-32,-17 1-72,-19-36-360,19 1-481,-19-1-3552,19-35 689</inkml:trace>
  <inkml:trace contextRef="#ctx0" brushRef="#br1" timeOffset="74995.596">971 19 7042,'0'0'2824,"0"0"353,0-18-1785,0 18-184,0 0-327,0 0-65,0 0-136,0 0 88,0 0-136,0 0 120,0 18-24,0 17 33,0 18-161,0-18-40,0 18-176,0-18-56,0 0-144,-18 1-32,18-19-56,0 1-16,0 0-32,18-1-24,-18-17 0,0 18-144,17-18-240,-17-18-864,18 18-537,0-17-3080,-1-1 120</inkml:trace>
  <inkml:trace contextRef="#ctx0" brushRef="#br1" timeOffset="75663.167">1076 265 7226,'18'-35'2752,"-18"35"417,18 0-1873,-36-17-88,18 17-271,0 0 7,0 0-184,0 0 24,0 0-184,0 0-16,0 0-152,0 0 1,-18 17-105,18 1-24,-17 17-80,17-17-32,0-18-88,0 17-24,17 1-40,-17 0-8,18-18 8,0 0-152,-1 17-104,1-34-304,0 17-169,-1 0-191,1-18 72,0 0 80,-18 1 304,0-1 152,0 0 184,0-17 112,-18 18 56,0-1 8,1 0 0,-19 18-8,19 0-192,-1 0-552,0 18-2969,1 0 664</inkml:trace>
  <inkml:trace contextRef="#ctx0" brushRef="#br1" timeOffset="76209.725">1024 89 4937,'-71'-35'3633,"36"35"-360,17 0-681,-17 0-936,17 0-439,0 0-73,18 0-304,18 0-64,0-18-312,35 18-112,0 0-384,0-17-848,17 17-3329,1-18 537</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DDEE9E9-6B5F-48C0-88FD-266BBB2C9509}" type="datetimeFigureOut">
              <a:rPr lang="en-US" smtClean="0"/>
              <a:t>3/2/2020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FDD28EE-79AD-473F-ABF2-4B375BA3B6E1}" type="slidenum">
              <a:rPr lang="en-US" smtClean="0"/>
              <a:t>‹#›</a:t>
            </a:fld>
            <a:endParaRPr lang="en-US" dirty="0"/>
          </a:p>
        </p:txBody>
      </p:sp>
    </p:spTree>
    <p:extLst>
      <p:ext uri="{BB962C8B-B14F-4D97-AF65-F5344CB8AC3E}">
        <p14:creationId xmlns:p14="http://schemas.microsoft.com/office/powerpoint/2010/main" val="24542130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FDD28EE-79AD-473F-ABF2-4B375BA3B6E1}" type="slidenum">
              <a:rPr lang="en-US" smtClean="0"/>
              <a:t>1</a:t>
            </a:fld>
            <a:endParaRPr lang="en-US" dirty="0"/>
          </a:p>
        </p:txBody>
      </p:sp>
    </p:spTree>
    <p:extLst>
      <p:ext uri="{BB962C8B-B14F-4D97-AF65-F5344CB8AC3E}">
        <p14:creationId xmlns:p14="http://schemas.microsoft.com/office/powerpoint/2010/main" val="22429941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FDD28EE-79AD-473F-ABF2-4B375BA3B6E1}" type="slidenum">
              <a:rPr lang="en-US" smtClean="0"/>
              <a:t>10</a:t>
            </a:fld>
            <a:endParaRPr lang="en-US" dirty="0"/>
          </a:p>
        </p:txBody>
      </p:sp>
    </p:spTree>
    <p:extLst>
      <p:ext uri="{BB962C8B-B14F-4D97-AF65-F5344CB8AC3E}">
        <p14:creationId xmlns:p14="http://schemas.microsoft.com/office/powerpoint/2010/main" val="31311817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FDD28EE-79AD-473F-ABF2-4B375BA3B6E1}" type="slidenum">
              <a:rPr lang="en-US" smtClean="0"/>
              <a:t>11</a:t>
            </a:fld>
            <a:endParaRPr lang="en-US" dirty="0"/>
          </a:p>
        </p:txBody>
      </p:sp>
    </p:spTree>
    <p:extLst>
      <p:ext uri="{BB962C8B-B14F-4D97-AF65-F5344CB8AC3E}">
        <p14:creationId xmlns:p14="http://schemas.microsoft.com/office/powerpoint/2010/main" val="9249238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FDD28EE-79AD-473F-ABF2-4B375BA3B6E1}" type="slidenum">
              <a:rPr lang="en-US" smtClean="0"/>
              <a:t>12</a:t>
            </a:fld>
            <a:endParaRPr lang="en-US" dirty="0"/>
          </a:p>
        </p:txBody>
      </p:sp>
    </p:spTree>
    <p:extLst>
      <p:ext uri="{BB962C8B-B14F-4D97-AF65-F5344CB8AC3E}">
        <p14:creationId xmlns:p14="http://schemas.microsoft.com/office/powerpoint/2010/main" val="10324727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FDD28EE-79AD-473F-ABF2-4B375BA3B6E1}" type="slidenum">
              <a:rPr lang="en-US" smtClean="0"/>
              <a:t>13</a:t>
            </a:fld>
            <a:endParaRPr lang="en-US" dirty="0"/>
          </a:p>
        </p:txBody>
      </p:sp>
    </p:spTree>
    <p:extLst>
      <p:ext uri="{BB962C8B-B14F-4D97-AF65-F5344CB8AC3E}">
        <p14:creationId xmlns:p14="http://schemas.microsoft.com/office/powerpoint/2010/main" val="22694453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FDD28EE-79AD-473F-ABF2-4B375BA3B6E1}" type="slidenum">
              <a:rPr lang="en-US" smtClean="0"/>
              <a:t>14</a:t>
            </a:fld>
            <a:endParaRPr lang="en-US" dirty="0"/>
          </a:p>
        </p:txBody>
      </p:sp>
    </p:spTree>
    <p:extLst>
      <p:ext uri="{BB962C8B-B14F-4D97-AF65-F5344CB8AC3E}">
        <p14:creationId xmlns:p14="http://schemas.microsoft.com/office/powerpoint/2010/main" val="20780397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FDD28EE-79AD-473F-ABF2-4B375BA3B6E1}" type="slidenum">
              <a:rPr lang="en-US" smtClean="0"/>
              <a:t>15</a:t>
            </a:fld>
            <a:endParaRPr lang="en-US" dirty="0"/>
          </a:p>
        </p:txBody>
      </p:sp>
    </p:spTree>
    <p:extLst>
      <p:ext uri="{BB962C8B-B14F-4D97-AF65-F5344CB8AC3E}">
        <p14:creationId xmlns:p14="http://schemas.microsoft.com/office/powerpoint/2010/main" val="29163218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FDD28EE-79AD-473F-ABF2-4B375BA3B6E1}" type="slidenum">
              <a:rPr lang="en-US" smtClean="0"/>
              <a:t>16</a:t>
            </a:fld>
            <a:endParaRPr lang="en-US" dirty="0"/>
          </a:p>
        </p:txBody>
      </p:sp>
    </p:spTree>
    <p:extLst>
      <p:ext uri="{BB962C8B-B14F-4D97-AF65-F5344CB8AC3E}">
        <p14:creationId xmlns:p14="http://schemas.microsoft.com/office/powerpoint/2010/main" val="4590512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FDD28EE-79AD-473F-ABF2-4B375BA3B6E1}" type="slidenum">
              <a:rPr lang="en-US" smtClean="0"/>
              <a:t>17</a:t>
            </a:fld>
            <a:endParaRPr lang="en-US" dirty="0"/>
          </a:p>
        </p:txBody>
      </p:sp>
    </p:spTree>
    <p:extLst>
      <p:ext uri="{BB962C8B-B14F-4D97-AF65-F5344CB8AC3E}">
        <p14:creationId xmlns:p14="http://schemas.microsoft.com/office/powerpoint/2010/main" val="98089224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FDD28EE-79AD-473F-ABF2-4B375BA3B6E1}" type="slidenum">
              <a:rPr lang="en-US" smtClean="0"/>
              <a:t>18</a:t>
            </a:fld>
            <a:endParaRPr lang="en-US" dirty="0"/>
          </a:p>
        </p:txBody>
      </p:sp>
    </p:spTree>
    <p:extLst>
      <p:ext uri="{BB962C8B-B14F-4D97-AF65-F5344CB8AC3E}">
        <p14:creationId xmlns:p14="http://schemas.microsoft.com/office/powerpoint/2010/main" val="242405475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FDD28EE-79AD-473F-ABF2-4B375BA3B6E1}" type="slidenum">
              <a:rPr lang="en-US" smtClean="0"/>
              <a:t>19</a:t>
            </a:fld>
            <a:endParaRPr lang="en-US" dirty="0"/>
          </a:p>
        </p:txBody>
      </p:sp>
    </p:spTree>
    <p:extLst>
      <p:ext uri="{BB962C8B-B14F-4D97-AF65-F5344CB8AC3E}">
        <p14:creationId xmlns:p14="http://schemas.microsoft.com/office/powerpoint/2010/main" val="25974413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FDD28EE-79AD-473F-ABF2-4B375BA3B6E1}" type="slidenum">
              <a:rPr lang="en-US" smtClean="0"/>
              <a:t>2</a:t>
            </a:fld>
            <a:endParaRPr lang="en-US" dirty="0"/>
          </a:p>
        </p:txBody>
      </p:sp>
    </p:spTree>
    <p:extLst>
      <p:ext uri="{BB962C8B-B14F-4D97-AF65-F5344CB8AC3E}">
        <p14:creationId xmlns:p14="http://schemas.microsoft.com/office/powerpoint/2010/main" val="258045797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FDD28EE-79AD-473F-ABF2-4B375BA3B6E1}" type="slidenum">
              <a:rPr lang="en-US" smtClean="0"/>
              <a:t>20</a:t>
            </a:fld>
            <a:endParaRPr lang="en-US" dirty="0"/>
          </a:p>
        </p:txBody>
      </p:sp>
    </p:spTree>
    <p:extLst>
      <p:ext uri="{BB962C8B-B14F-4D97-AF65-F5344CB8AC3E}">
        <p14:creationId xmlns:p14="http://schemas.microsoft.com/office/powerpoint/2010/main" val="110900552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FDD28EE-79AD-473F-ABF2-4B375BA3B6E1}" type="slidenum">
              <a:rPr lang="en-US" smtClean="0"/>
              <a:t>21</a:t>
            </a:fld>
            <a:endParaRPr lang="en-US" dirty="0"/>
          </a:p>
        </p:txBody>
      </p:sp>
    </p:spTree>
    <p:extLst>
      <p:ext uri="{BB962C8B-B14F-4D97-AF65-F5344CB8AC3E}">
        <p14:creationId xmlns:p14="http://schemas.microsoft.com/office/powerpoint/2010/main" val="362743626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FDD28EE-79AD-473F-ABF2-4B375BA3B6E1}" type="slidenum">
              <a:rPr lang="en-US" smtClean="0"/>
              <a:t>22</a:t>
            </a:fld>
            <a:endParaRPr lang="en-US" dirty="0"/>
          </a:p>
        </p:txBody>
      </p:sp>
    </p:spTree>
    <p:extLst>
      <p:ext uri="{BB962C8B-B14F-4D97-AF65-F5344CB8AC3E}">
        <p14:creationId xmlns:p14="http://schemas.microsoft.com/office/powerpoint/2010/main" val="354162537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FDD28EE-79AD-473F-ABF2-4B375BA3B6E1}" type="slidenum">
              <a:rPr lang="en-US" smtClean="0"/>
              <a:t>23</a:t>
            </a:fld>
            <a:endParaRPr lang="en-US" dirty="0"/>
          </a:p>
        </p:txBody>
      </p:sp>
    </p:spTree>
    <p:extLst>
      <p:ext uri="{BB962C8B-B14F-4D97-AF65-F5344CB8AC3E}">
        <p14:creationId xmlns:p14="http://schemas.microsoft.com/office/powerpoint/2010/main" val="173839278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FDD28EE-79AD-473F-ABF2-4B375BA3B6E1}" type="slidenum">
              <a:rPr lang="en-US" smtClean="0"/>
              <a:t>24</a:t>
            </a:fld>
            <a:endParaRPr lang="en-US" dirty="0"/>
          </a:p>
        </p:txBody>
      </p:sp>
    </p:spTree>
    <p:extLst>
      <p:ext uri="{BB962C8B-B14F-4D97-AF65-F5344CB8AC3E}">
        <p14:creationId xmlns:p14="http://schemas.microsoft.com/office/powerpoint/2010/main" val="180932455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FDD28EE-79AD-473F-ABF2-4B375BA3B6E1}" type="slidenum">
              <a:rPr lang="en-US" smtClean="0"/>
              <a:t>25</a:t>
            </a:fld>
            <a:endParaRPr lang="en-US" dirty="0"/>
          </a:p>
        </p:txBody>
      </p:sp>
    </p:spTree>
    <p:extLst>
      <p:ext uri="{BB962C8B-B14F-4D97-AF65-F5344CB8AC3E}">
        <p14:creationId xmlns:p14="http://schemas.microsoft.com/office/powerpoint/2010/main" val="261894174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FDD28EE-79AD-473F-ABF2-4B375BA3B6E1}" type="slidenum">
              <a:rPr lang="en-US" smtClean="0"/>
              <a:t>26</a:t>
            </a:fld>
            <a:endParaRPr lang="en-US" dirty="0"/>
          </a:p>
        </p:txBody>
      </p:sp>
    </p:spTree>
    <p:extLst>
      <p:ext uri="{BB962C8B-B14F-4D97-AF65-F5344CB8AC3E}">
        <p14:creationId xmlns:p14="http://schemas.microsoft.com/office/powerpoint/2010/main" val="32635085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FDD28EE-79AD-473F-ABF2-4B375BA3B6E1}" type="slidenum">
              <a:rPr lang="en-US" smtClean="0"/>
              <a:t>27</a:t>
            </a:fld>
            <a:endParaRPr lang="en-US" dirty="0"/>
          </a:p>
        </p:txBody>
      </p:sp>
    </p:spTree>
    <p:extLst>
      <p:ext uri="{BB962C8B-B14F-4D97-AF65-F5344CB8AC3E}">
        <p14:creationId xmlns:p14="http://schemas.microsoft.com/office/powerpoint/2010/main" val="284098500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FDD28EE-79AD-473F-ABF2-4B375BA3B6E1}" type="slidenum">
              <a:rPr lang="en-US" smtClean="0"/>
              <a:t>28</a:t>
            </a:fld>
            <a:endParaRPr lang="en-US" dirty="0"/>
          </a:p>
        </p:txBody>
      </p:sp>
    </p:spTree>
    <p:extLst>
      <p:ext uri="{BB962C8B-B14F-4D97-AF65-F5344CB8AC3E}">
        <p14:creationId xmlns:p14="http://schemas.microsoft.com/office/powerpoint/2010/main" val="401036693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FDD28EE-79AD-473F-ABF2-4B375BA3B6E1}" type="slidenum">
              <a:rPr lang="en-US" smtClean="0"/>
              <a:t>29</a:t>
            </a:fld>
            <a:endParaRPr lang="en-US" dirty="0"/>
          </a:p>
        </p:txBody>
      </p:sp>
    </p:spTree>
    <p:extLst>
      <p:ext uri="{BB962C8B-B14F-4D97-AF65-F5344CB8AC3E}">
        <p14:creationId xmlns:p14="http://schemas.microsoft.com/office/powerpoint/2010/main" val="30824454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FDD28EE-79AD-473F-ABF2-4B375BA3B6E1}" type="slidenum">
              <a:rPr lang="en-US" smtClean="0"/>
              <a:t>3</a:t>
            </a:fld>
            <a:endParaRPr lang="en-US" dirty="0"/>
          </a:p>
        </p:txBody>
      </p:sp>
    </p:spTree>
    <p:extLst>
      <p:ext uri="{BB962C8B-B14F-4D97-AF65-F5344CB8AC3E}">
        <p14:creationId xmlns:p14="http://schemas.microsoft.com/office/powerpoint/2010/main" val="83512380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FDD28EE-79AD-473F-ABF2-4B375BA3B6E1}" type="slidenum">
              <a:rPr lang="en-US" smtClean="0"/>
              <a:t>30</a:t>
            </a:fld>
            <a:endParaRPr lang="en-US" dirty="0"/>
          </a:p>
        </p:txBody>
      </p:sp>
    </p:spTree>
    <p:extLst>
      <p:ext uri="{BB962C8B-B14F-4D97-AF65-F5344CB8AC3E}">
        <p14:creationId xmlns:p14="http://schemas.microsoft.com/office/powerpoint/2010/main" val="319711293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FDD28EE-79AD-473F-ABF2-4B375BA3B6E1}" type="slidenum">
              <a:rPr lang="en-US" smtClean="0"/>
              <a:t>31</a:t>
            </a:fld>
            <a:endParaRPr lang="en-US" dirty="0"/>
          </a:p>
        </p:txBody>
      </p:sp>
    </p:spTree>
    <p:extLst>
      <p:ext uri="{BB962C8B-B14F-4D97-AF65-F5344CB8AC3E}">
        <p14:creationId xmlns:p14="http://schemas.microsoft.com/office/powerpoint/2010/main" val="127357507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FDD28EE-79AD-473F-ABF2-4B375BA3B6E1}" type="slidenum">
              <a:rPr lang="en-US" smtClean="0"/>
              <a:t>32</a:t>
            </a:fld>
            <a:endParaRPr lang="en-US" dirty="0"/>
          </a:p>
        </p:txBody>
      </p:sp>
    </p:spTree>
    <p:extLst>
      <p:ext uri="{BB962C8B-B14F-4D97-AF65-F5344CB8AC3E}">
        <p14:creationId xmlns:p14="http://schemas.microsoft.com/office/powerpoint/2010/main" val="209026605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FDD28EE-79AD-473F-ABF2-4B375BA3B6E1}" type="slidenum">
              <a:rPr lang="en-US" smtClean="0"/>
              <a:t>33</a:t>
            </a:fld>
            <a:endParaRPr lang="en-US" dirty="0"/>
          </a:p>
        </p:txBody>
      </p:sp>
    </p:spTree>
    <p:extLst>
      <p:ext uri="{BB962C8B-B14F-4D97-AF65-F5344CB8AC3E}">
        <p14:creationId xmlns:p14="http://schemas.microsoft.com/office/powerpoint/2010/main" val="357050173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FDD28EE-79AD-473F-ABF2-4B375BA3B6E1}" type="slidenum">
              <a:rPr lang="en-US" smtClean="0"/>
              <a:t>34</a:t>
            </a:fld>
            <a:endParaRPr lang="en-US" dirty="0"/>
          </a:p>
        </p:txBody>
      </p:sp>
    </p:spTree>
    <p:extLst>
      <p:ext uri="{BB962C8B-B14F-4D97-AF65-F5344CB8AC3E}">
        <p14:creationId xmlns:p14="http://schemas.microsoft.com/office/powerpoint/2010/main" val="21197961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FDD28EE-79AD-473F-ABF2-4B375BA3B6E1}" type="slidenum">
              <a:rPr lang="en-US" smtClean="0"/>
              <a:t>4</a:t>
            </a:fld>
            <a:endParaRPr lang="en-US" dirty="0"/>
          </a:p>
        </p:txBody>
      </p:sp>
    </p:spTree>
    <p:extLst>
      <p:ext uri="{BB962C8B-B14F-4D97-AF65-F5344CB8AC3E}">
        <p14:creationId xmlns:p14="http://schemas.microsoft.com/office/powerpoint/2010/main" val="22622616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FDD28EE-79AD-473F-ABF2-4B375BA3B6E1}" type="slidenum">
              <a:rPr lang="en-US" smtClean="0"/>
              <a:t>5</a:t>
            </a:fld>
            <a:endParaRPr lang="en-US" dirty="0"/>
          </a:p>
        </p:txBody>
      </p:sp>
    </p:spTree>
    <p:extLst>
      <p:ext uri="{BB962C8B-B14F-4D97-AF65-F5344CB8AC3E}">
        <p14:creationId xmlns:p14="http://schemas.microsoft.com/office/powerpoint/2010/main" val="18113454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FDD28EE-79AD-473F-ABF2-4B375BA3B6E1}" type="slidenum">
              <a:rPr lang="en-US" smtClean="0"/>
              <a:t>6</a:t>
            </a:fld>
            <a:endParaRPr lang="en-US" dirty="0"/>
          </a:p>
        </p:txBody>
      </p:sp>
    </p:spTree>
    <p:extLst>
      <p:ext uri="{BB962C8B-B14F-4D97-AF65-F5344CB8AC3E}">
        <p14:creationId xmlns:p14="http://schemas.microsoft.com/office/powerpoint/2010/main" val="42411451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FDD28EE-79AD-473F-ABF2-4B375BA3B6E1}" type="slidenum">
              <a:rPr lang="en-US" smtClean="0"/>
              <a:t>7</a:t>
            </a:fld>
            <a:endParaRPr lang="en-US" dirty="0"/>
          </a:p>
        </p:txBody>
      </p:sp>
    </p:spTree>
    <p:extLst>
      <p:ext uri="{BB962C8B-B14F-4D97-AF65-F5344CB8AC3E}">
        <p14:creationId xmlns:p14="http://schemas.microsoft.com/office/powerpoint/2010/main" val="8336693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FDD28EE-79AD-473F-ABF2-4B375BA3B6E1}" type="slidenum">
              <a:rPr lang="en-US" smtClean="0"/>
              <a:t>8</a:t>
            </a:fld>
            <a:endParaRPr lang="en-US" dirty="0"/>
          </a:p>
        </p:txBody>
      </p:sp>
    </p:spTree>
    <p:extLst>
      <p:ext uri="{BB962C8B-B14F-4D97-AF65-F5344CB8AC3E}">
        <p14:creationId xmlns:p14="http://schemas.microsoft.com/office/powerpoint/2010/main" val="19341397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FDD28EE-79AD-473F-ABF2-4B375BA3B6E1}" type="slidenum">
              <a:rPr lang="en-US" smtClean="0"/>
              <a:t>9</a:t>
            </a:fld>
            <a:endParaRPr lang="en-US" dirty="0"/>
          </a:p>
        </p:txBody>
      </p:sp>
    </p:spTree>
    <p:extLst>
      <p:ext uri="{BB962C8B-B14F-4D97-AF65-F5344CB8AC3E}">
        <p14:creationId xmlns:p14="http://schemas.microsoft.com/office/powerpoint/2010/main" val="21573958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B04B33C-60A9-449C-B335-9A0E72810F62}" type="datetimeFigureOut">
              <a:rPr lang="en-US" smtClean="0"/>
              <a:t>3/2/2020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9AB9066-5EAC-4C49-BBDA-031C6DB149FF}" type="slidenum">
              <a:rPr lang="en-US" smtClean="0"/>
              <a:t>‹#›</a:t>
            </a:fld>
            <a:endParaRPr lang="en-US" dirty="0"/>
          </a:p>
        </p:txBody>
      </p:sp>
    </p:spTree>
    <p:extLst>
      <p:ext uri="{BB962C8B-B14F-4D97-AF65-F5344CB8AC3E}">
        <p14:creationId xmlns:p14="http://schemas.microsoft.com/office/powerpoint/2010/main" val="14121028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B04B33C-60A9-449C-B335-9A0E72810F62}" type="datetimeFigureOut">
              <a:rPr lang="en-US" smtClean="0"/>
              <a:t>3/2/2020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9AB9066-5EAC-4C49-BBDA-031C6DB149FF}" type="slidenum">
              <a:rPr lang="en-US" smtClean="0"/>
              <a:t>‹#›</a:t>
            </a:fld>
            <a:endParaRPr lang="en-US" dirty="0"/>
          </a:p>
        </p:txBody>
      </p:sp>
    </p:spTree>
    <p:extLst>
      <p:ext uri="{BB962C8B-B14F-4D97-AF65-F5344CB8AC3E}">
        <p14:creationId xmlns:p14="http://schemas.microsoft.com/office/powerpoint/2010/main" val="1372303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B04B33C-60A9-449C-B335-9A0E72810F62}" type="datetimeFigureOut">
              <a:rPr lang="en-US" smtClean="0"/>
              <a:t>3/2/2020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9AB9066-5EAC-4C49-BBDA-031C6DB149FF}" type="slidenum">
              <a:rPr lang="en-US" smtClean="0"/>
              <a:t>‹#›</a:t>
            </a:fld>
            <a:endParaRPr lang="en-US" dirty="0"/>
          </a:p>
        </p:txBody>
      </p:sp>
    </p:spTree>
    <p:extLst>
      <p:ext uri="{BB962C8B-B14F-4D97-AF65-F5344CB8AC3E}">
        <p14:creationId xmlns:p14="http://schemas.microsoft.com/office/powerpoint/2010/main" val="19429153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B04B33C-60A9-449C-B335-9A0E72810F62}" type="datetimeFigureOut">
              <a:rPr lang="en-US" smtClean="0"/>
              <a:t>3/2/2020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9AB9066-5EAC-4C49-BBDA-031C6DB149FF}" type="slidenum">
              <a:rPr lang="en-US" smtClean="0"/>
              <a:t>‹#›</a:t>
            </a:fld>
            <a:endParaRPr lang="en-US" dirty="0"/>
          </a:p>
        </p:txBody>
      </p:sp>
    </p:spTree>
    <p:extLst>
      <p:ext uri="{BB962C8B-B14F-4D97-AF65-F5344CB8AC3E}">
        <p14:creationId xmlns:p14="http://schemas.microsoft.com/office/powerpoint/2010/main" val="16871806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B04B33C-60A9-449C-B335-9A0E72810F62}" type="datetimeFigureOut">
              <a:rPr lang="en-US" smtClean="0"/>
              <a:t>3/2/2020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9AB9066-5EAC-4C49-BBDA-031C6DB149FF}" type="slidenum">
              <a:rPr lang="en-US" smtClean="0"/>
              <a:t>‹#›</a:t>
            </a:fld>
            <a:endParaRPr lang="en-US" dirty="0"/>
          </a:p>
        </p:txBody>
      </p:sp>
    </p:spTree>
    <p:extLst>
      <p:ext uri="{BB962C8B-B14F-4D97-AF65-F5344CB8AC3E}">
        <p14:creationId xmlns:p14="http://schemas.microsoft.com/office/powerpoint/2010/main" val="36601412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B04B33C-60A9-449C-B335-9A0E72810F62}" type="datetimeFigureOut">
              <a:rPr lang="en-US" smtClean="0"/>
              <a:t>3/2/2020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9AB9066-5EAC-4C49-BBDA-031C6DB149FF}" type="slidenum">
              <a:rPr lang="en-US" smtClean="0"/>
              <a:t>‹#›</a:t>
            </a:fld>
            <a:endParaRPr lang="en-US" dirty="0"/>
          </a:p>
        </p:txBody>
      </p:sp>
    </p:spTree>
    <p:extLst>
      <p:ext uri="{BB962C8B-B14F-4D97-AF65-F5344CB8AC3E}">
        <p14:creationId xmlns:p14="http://schemas.microsoft.com/office/powerpoint/2010/main" val="35712260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B04B33C-60A9-449C-B335-9A0E72810F62}" type="datetimeFigureOut">
              <a:rPr lang="en-US" smtClean="0"/>
              <a:t>3/2/2020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9AB9066-5EAC-4C49-BBDA-031C6DB149FF}" type="slidenum">
              <a:rPr lang="en-US" smtClean="0"/>
              <a:t>‹#›</a:t>
            </a:fld>
            <a:endParaRPr lang="en-US" dirty="0"/>
          </a:p>
        </p:txBody>
      </p:sp>
    </p:spTree>
    <p:extLst>
      <p:ext uri="{BB962C8B-B14F-4D97-AF65-F5344CB8AC3E}">
        <p14:creationId xmlns:p14="http://schemas.microsoft.com/office/powerpoint/2010/main" val="21203407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B04B33C-60A9-449C-B335-9A0E72810F62}" type="datetimeFigureOut">
              <a:rPr lang="en-US" smtClean="0"/>
              <a:t>3/2/2020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9AB9066-5EAC-4C49-BBDA-031C6DB149FF}" type="slidenum">
              <a:rPr lang="en-US" smtClean="0"/>
              <a:t>‹#›</a:t>
            </a:fld>
            <a:endParaRPr lang="en-US" dirty="0"/>
          </a:p>
        </p:txBody>
      </p:sp>
    </p:spTree>
    <p:extLst>
      <p:ext uri="{BB962C8B-B14F-4D97-AF65-F5344CB8AC3E}">
        <p14:creationId xmlns:p14="http://schemas.microsoft.com/office/powerpoint/2010/main" val="13574937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04B33C-60A9-449C-B335-9A0E72810F62}" type="datetimeFigureOut">
              <a:rPr lang="en-US" smtClean="0"/>
              <a:t>3/2/2020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9AB9066-5EAC-4C49-BBDA-031C6DB149FF}" type="slidenum">
              <a:rPr lang="en-US" smtClean="0"/>
              <a:t>‹#›</a:t>
            </a:fld>
            <a:endParaRPr lang="en-US" dirty="0"/>
          </a:p>
        </p:txBody>
      </p:sp>
    </p:spTree>
    <p:extLst>
      <p:ext uri="{BB962C8B-B14F-4D97-AF65-F5344CB8AC3E}">
        <p14:creationId xmlns:p14="http://schemas.microsoft.com/office/powerpoint/2010/main" val="17009819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B04B33C-60A9-449C-B335-9A0E72810F62}" type="datetimeFigureOut">
              <a:rPr lang="en-US" smtClean="0"/>
              <a:t>3/2/2020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9AB9066-5EAC-4C49-BBDA-031C6DB149FF}" type="slidenum">
              <a:rPr lang="en-US" smtClean="0"/>
              <a:t>‹#›</a:t>
            </a:fld>
            <a:endParaRPr lang="en-US" dirty="0"/>
          </a:p>
        </p:txBody>
      </p:sp>
    </p:spTree>
    <p:extLst>
      <p:ext uri="{BB962C8B-B14F-4D97-AF65-F5344CB8AC3E}">
        <p14:creationId xmlns:p14="http://schemas.microsoft.com/office/powerpoint/2010/main" val="42625588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B04B33C-60A9-449C-B335-9A0E72810F62}" type="datetimeFigureOut">
              <a:rPr lang="en-US" smtClean="0"/>
              <a:t>3/2/2020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9AB9066-5EAC-4C49-BBDA-031C6DB149FF}" type="slidenum">
              <a:rPr lang="en-US" smtClean="0"/>
              <a:t>‹#›</a:t>
            </a:fld>
            <a:endParaRPr lang="en-US" dirty="0"/>
          </a:p>
        </p:txBody>
      </p:sp>
    </p:spTree>
    <p:extLst>
      <p:ext uri="{BB962C8B-B14F-4D97-AF65-F5344CB8AC3E}">
        <p14:creationId xmlns:p14="http://schemas.microsoft.com/office/powerpoint/2010/main" val="35535995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04B33C-60A9-449C-B335-9A0E72810F62}" type="datetimeFigureOut">
              <a:rPr lang="en-US" smtClean="0"/>
              <a:t>3/2/2020</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9AB9066-5EAC-4C49-BBDA-031C6DB149FF}" type="slidenum">
              <a:rPr lang="en-US" smtClean="0"/>
              <a:t>‹#›</a:t>
            </a:fld>
            <a:endParaRPr lang="en-US" dirty="0"/>
          </a:p>
        </p:txBody>
      </p:sp>
    </p:spTree>
    <p:extLst>
      <p:ext uri="{BB962C8B-B14F-4D97-AF65-F5344CB8AC3E}">
        <p14:creationId xmlns:p14="http://schemas.microsoft.com/office/powerpoint/2010/main" val="32887240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xilinx.com/products/intellectual-property/picoblaze.html"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220.png"/><Relationship Id="rId4" Type="http://schemas.openxmlformats.org/officeDocument/2006/relationships/customXml" Target="../ink/ink1.xml"/></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8.xml"/><Relationship Id="rId1" Type="http://schemas.openxmlformats.org/officeDocument/2006/relationships/slideLayout" Target="../slideLayouts/slideLayout7.xml"/><Relationship Id="rId4" Type="http://schemas.openxmlformats.org/officeDocument/2006/relationships/image" Target="../media/image27.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3999" y="851906"/>
            <a:ext cx="9732135" cy="2387600"/>
          </a:xfrm>
        </p:spPr>
        <p:txBody>
          <a:bodyPr>
            <a:normAutofit fontScale="90000"/>
          </a:bodyPr>
          <a:lstStyle/>
          <a:p>
            <a:r>
              <a:rPr lang="en-US" dirty="0"/>
              <a:t>EE354L </a:t>
            </a:r>
            <a:br>
              <a:rPr lang="en-US" dirty="0"/>
            </a:br>
            <a:r>
              <a:rPr lang="en-US" dirty="0"/>
              <a:t>Picoblaze Basics </a:t>
            </a:r>
            <a:br>
              <a:rPr lang="en-US" dirty="0"/>
            </a:br>
            <a:r>
              <a:rPr lang="en-US" dirty="0"/>
              <a:t>Some Significant Aspects</a:t>
            </a:r>
          </a:p>
        </p:txBody>
      </p:sp>
      <p:sp>
        <p:nvSpPr>
          <p:cNvPr id="3" name="Subtitle 2"/>
          <p:cNvSpPr>
            <a:spLocks noGrp="1"/>
          </p:cNvSpPr>
          <p:nvPr>
            <p:ph type="subTitle" idx="1"/>
          </p:nvPr>
        </p:nvSpPr>
        <p:spPr>
          <a:xfrm>
            <a:off x="1523999" y="4051355"/>
            <a:ext cx="9144000" cy="2257849"/>
          </a:xfrm>
        </p:spPr>
        <p:txBody>
          <a:bodyPr>
            <a:normAutofit/>
          </a:bodyPr>
          <a:lstStyle/>
          <a:p>
            <a:r>
              <a:rPr lang="en-US" sz="3200" b="1" dirty="0"/>
              <a:t>Gandhi Puvvada</a:t>
            </a:r>
          </a:p>
          <a:p>
            <a:br>
              <a:rPr lang="en-US" dirty="0"/>
            </a:br>
            <a:endParaRPr lang="en-US" dirty="0"/>
          </a:p>
          <a:p>
            <a:r>
              <a:rPr lang="en-US" dirty="0"/>
              <a:t>Reference: KCPSM6_User_Guide_30Sept14.pdf from Xilinx</a:t>
            </a:r>
            <a:br>
              <a:rPr lang="en-US" dirty="0"/>
            </a:br>
            <a:r>
              <a:rPr lang="en-US" dirty="0">
                <a:hlinkClick r:id="rId3"/>
              </a:rPr>
              <a:t>https://www.xilinx.com/products/intellectual-property/picoblaze.html</a:t>
            </a:r>
            <a:endParaRPr lang="en-US" dirty="0"/>
          </a:p>
        </p:txBody>
      </p:sp>
      <p:sp>
        <p:nvSpPr>
          <p:cNvPr id="4" name="TextBox 3">
            <a:extLst>
              <a:ext uri="{FF2B5EF4-FFF2-40B4-BE49-F238E27FC236}">
                <a16:creationId xmlns:a16="http://schemas.microsoft.com/office/drawing/2014/main" id="{97C9C454-4A7C-4175-8B23-A6115412B33F}"/>
              </a:ext>
            </a:extLst>
          </p:cNvPr>
          <p:cNvSpPr txBox="1"/>
          <p:nvPr/>
        </p:nvSpPr>
        <p:spPr>
          <a:xfrm>
            <a:off x="4988804" y="3239506"/>
            <a:ext cx="2865272" cy="461665"/>
          </a:xfrm>
          <a:prstGeom prst="rect">
            <a:avLst/>
          </a:prstGeom>
          <a:noFill/>
        </p:spPr>
        <p:txBody>
          <a:bodyPr wrap="none" rtlCol="0">
            <a:spAutoFit/>
          </a:bodyPr>
          <a:lstStyle/>
          <a:p>
            <a:r>
              <a:rPr lang="en-US" sz="1200" dirty="0"/>
              <a:t>Date of first creation: 7/11/2016</a:t>
            </a:r>
            <a:br>
              <a:rPr lang="en-US" sz="1200" dirty="0"/>
            </a:br>
            <a:r>
              <a:rPr lang="en-US" sz="1200" dirty="0"/>
              <a:t>Date of last revision:  9/15/2018, 3/2/2020</a:t>
            </a:r>
          </a:p>
        </p:txBody>
      </p:sp>
    </p:spTree>
    <p:extLst>
      <p:ext uri="{BB962C8B-B14F-4D97-AF65-F5344CB8AC3E}">
        <p14:creationId xmlns:p14="http://schemas.microsoft.com/office/powerpoint/2010/main" val="40136147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96950"/>
          </a:xfrm>
        </p:spPr>
        <p:txBody>
          <a:bodyPr/>
          <a:lstStyle/>
          <a:p>
            <a:r>
              <a:rPr lang="en-US" dirty="0"/>
              <a:t>Instruction format</a:t>
            </a:r>
          </a:p>
        </p:txBody>
      </p:sp>
      <p:sp>
        <p:nvSpPr>
          <p:cNvPr id="3" name="Content Placeholder 2"/>
          <p:cNvSpPr>
            <a:spLocks noGrp="1"/>
          </p:cNvSpPr>
          <p:nvPr>
            <p:ph idx="1"/>
          </p:nvPr>
        </p:nvSpPr>
        <p:spPr>
          <a:xfrm>
            <a:off x="838200" y="1458072"/>
            <a:ext cx="10515600" cy="2082987"/>
          </a:xfrm>
        </p:spPr>
        <p:txBody>
          <a:bodyPr/>
          <a:lstStyle/>
          <a:p>
            <a:pPr marL="0" indent="0">
              <a:buNone/>
            </a:pPr>
            <a:r>
              <a:rPr lang="en-US" dirty="0"/>
              <a:t>The instructions are 18-bit long and are written in 5-digit hex (see page 54, copy of which is on the next page). Left most hex digit goes from 0 to 3 only, hence it requires only 2 binary bits. The </a:t>
            </a:r>
            <a:r>
              <a:rPr lang="en-US" dirty="0">
                <a:solidFill>
                  <a:srgbClr val="FF0000"/>
                </a:solidFill>
              </a:rPr>
              <a:t>opcode</a:t>
            </a:r>
            <a:r>
              <a:rPr lang="en-US" dirty="0"/>
              <a:t> is the left-most 6 bits (</a:t>
            </a:r>
            <a:r>
              <a:rPr lang="en-US" dirty="0">
                <a:solidFill>
                  <a:srgbClr val="FF0000"/>
                </a:solidFill>
              </a:rPr>
              <a:t>left-most 2 hex digits</a:t>
            </a:r>
            <a:r>
              <a:rPr lang="en-US" dirty="0"/>
              <a:t>).</a:t>
            </a:r>
            <a:br>
              <a:rPr lang="en-US" dirty="0"/>
            </a:br>
            <a:r>
              <a:rPr lang="en-US" dirty="0"/>
              <a:t>Example: LOAD sX, kk is translated as </a:t>
            </a:r>
            <a:r>
              <a:rPr lang="en-US" dirty="0">
                <a:solidFill>
                  <a:srgbClr val="FF0000"/>
                </a:solidFill>
              </a:rPr>
              <a:t>01</a:t>
            </a:r>
            <a:r>
              <a:rPr lang="en-US" dirty="0"/>
              <a:t>xkk</a:t>
            </a:r>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8200" y="4303900"/>
            <a:ext cx="5505868" cy="19957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01628" y="4303900"/>
            <a:ext cx="5810250" cy="2105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44410" y="2665600"/>
            <a:ext cx="3905250" cy="1638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731247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6888" y="166688"/>
            <a:ext cx="8658225" cy="6524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605746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Instruction format continued</a:t>
            </a:r>
          </a:p>
        </p:txBody>
      </p:sp>
      <p:sp>
        <p:nvSpPr>
          <p:cNvPr id="3" name="Content Placeholder 2"/>
          <p:cNvSpPr>
            <a:spLocks noGrp="1"/>
          </p:cNvSpPr>
          <p:nvPr>
            <p:ph idx="1"/>
          </p:nvPr>
        </p:nvSpPr>
        <p:spPr>
          <a:xfrm>
            <a:off x="829235" y="1529790"/>
            <a:ext cx="7785847" cy="2540187"/>
          </a:xfrm>
        </p:spPr>
        <p:txBody>
          <a:bodyPr/>
          <a:lstStyle/>
          <a:p>
            <a:pPr marL="0" indent="0">
              <a:buNone/>
            </a:pPr>
            <a:r>
              <a:rPr lang="en-US" dirty="0"/>
              <a:t>Notice that the register file has 16 registers, each of 8 bits. </a:t>
            </a:r>
            <a:br>
              <a:rPr lang="en-US" dirty="0"/>
            </a:br>
            <a:r>
              <a:rPr lang="en-US" dirty="0"/>
              <a:t>The processor is an 8-bit processor, meaning it will add or subtract or move 8 bits at a time. Since there are 16 registers, the registers are named s0 through sF. The register ID is four bits (one hex digit). </a:t>
            </a:r>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27814" y="847725"/>
            <a:ext cx="1990725" cy="5162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1963" y="4371975"/>
            <a:ext cx="3905250" cy="1638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5020235" y="4371975"/>
            <a:ext cx="5871882" cy="2246769"/>
          </a:xfrm>
          <a:prstGeom prst="rect">
            <a:avLst/>
          </a:prstGeom>
          <a:noFill/>
        </p:spPr>
        <p:txBody>
          <a:bodyPr wrap="square" rtlCol="0">
            <a:spAutoFit/>
          </a:bodyPr>
          <a:lstStyle/>
          <a:p>
            <a:r>
              <a:rPr lang="en-US" sz="2800" b="1" dirty="0">
                <a:latin typeface="Courier New" panose="02070309020205020404" pitchFamily="49" charset="0"/>
                <a:cs typeface="Courier New" panose="02070309020205020404" pitchFamily="49" charset="0"/>
              </a:rPr>
              <a:t>LOAD sX, sY</a:t>
            </a:r>
            <a:br>
              <a:rPr lang="en-US" sz="2800" b="1" dirty="0">
                <a:latin typeface="Courier New" panose="02070309020205020404" pitchFamily="49" charset="0"/>
                <a:cs typeface="Courier New" panose="02070309020205020404" pitchFamily="49" charset="0"/>
              </a:rPr>
            </a:br>
            <a:r>
              <a:rPr lang="en-US" sz="2800" b="1" dirty="0">
                <a:latin typeface="Courier New" panose="02070309020205020404" pitchFamily="49" charset="0"/>
                <a:cs typeface="Courier New" panose="02070309020205020404" pitchFamily="49" charset="0"/>
              </a:rPr>
              <a:t>00xy0</a:t>
            </a:r>
          </a:p>
          <a:p>
            <a:r>
              <a:rPr lang="en-US" sz="2800" b="1" dirty="0">
                <a:latin typeface="Courier New" panose="02070309020205020404" pitchFamily="49" charset="0"/>
                <a:cs typeface="Courier New" panose="02070309020205020404" pitchFamily="49" charset="0"/>
              </a:rPr>
              <a:t>LOAD </a:t>
            </a:r>
            <a:r>
              <a:rPr lang="en-US" sz="2800" b="1" dirty="0">
                <a:solidFill>
                  <a:srgbClr val="CC00CC"/>
                </a:solidFill>
                <a:latin typeface="Courier New" panose="02070309020205020404" pitchFamily="49" charset="0"/>
                <a:cs typeface="Courier New" panose="02070309020205020404" pitchFamily="49" charset="0"/>
              </a:rPr>
              <a:t>s2</a:t>
            </a:r>
            <a:r>
              <a:rPr lang="en-US" sz="2800" b="1" dirty="0">
                <a:latin typeface="Courier New" panose="02070309020205020404" pitchFamily="49" charset="0"/>
                <a:cs typeface="Courier New" panose="02070309020205020404" pitchFamily="49" charset="0"/>
              </a:rPr>
              <a:t>, </a:t>
            </a:r>
            <a:r>
              <a:rPr lang="en-US" sz="2800" b="1" dirty="0">
                <a:solidFill>
                  <a:srgbClr val="00B050"/>
                </a:solidFill>
                <a:latin typeface="Courier New" panose="02070309020205020404" pitchFamily="49" charset="0"/>
                <a:cs typeface="Courier New" panose="02070309020205020404" pitchFamily="49" charset="0"/>
              </a:rPr>
              <a:t>s5</a:t>
            </a:r>
          </a:p>
          <a:p>
            <a:r>
              <a:rPr lang="en-US" sz="2800" b="1" dirty="0">
                <a:solidFill>
                  <a:srgbClr val="FF0000"/>
                </a:solidFill>
                <a:latin typeface="Courier New" panose="02070309020205020404" pitchFamily="49" charset="0"/>
                <a:cs typeface="Courier New" panose="02070309020205020404" pitchFamily="49" charset="0"/>
              </a:rPr>
              <a:t>0</a:t>
            </a:r>
            <a:r>
              <a:rPr lang="en-US" sz="2800" b="1" dirty="0">
                <a:solidFill>
                  <a:srgbClr val="002060"/>
                </a:solidFill>
                <a:latin typeface="Courier New" panose="02070309020205020404" pitchFamily="49" charset="0"/>
                <a:cs typeface="Courier New" panose="02070309020205020404" pitchFamily="49" charset="0"/>
              </a:rPr>
              <a:t>0</a:t>
            </a:r>
            <a:r>
              <a:rPr lang="en-US" sz="2800" b="1" dirty="0">
                <a:solidFill>
                  <a:srgbClr val="CC00CC"/>
                </a:solidFill>
                <a:latin typeface="Courier New" panose="02070309020205020404" pitchFamily="49" charset="0"/>
                <a:cs typeface="Courier New" panose="02070309020205020404" pitchFamily="49" charset="0"/>
              </a:rPr>
              <a:t>2</a:t>
            </a:r>
            <a:r>
              <a:rPr lang="en-US" sz="2800" b="1" dirty="0">
                <a:solidFill>
                  <a:srgbClr val="00B050"/>
                </a:solidFill>
                <a:latin typeface="Courier New" panose="02070309020205020404" pitchFamily="49" charset="0"/>
                <a:cs typeface="Courier New" panose="02070309020205020404" pitchFamily="49" charset="0"/>
              </a:rPr>
              <a:t>5</a:t>
            </a:r>
            <a:r>
              <a:rPr lang="en-US" sz="2800" b="1" dirty="0">
                <a:latin typeface="Courier New" panose="02070309020205020404" pitchFamily="49" charset="0"/>
                <a:cs typeface="Courier New" panose="02070309020205020404" pitchFamily="49" charset="0"/>
              </a:rPr>
              <a:t>0</a:t>
            </a:r>
          </a:p>
          <a:p>
            <a:r>
              <a:rPr lang="en-US" sz="2800" b="1" dirty="0">
                <a:solidFill>
                  <a:srgbClr val="FF0000"/>
                </a:solidFill>
                <a:latin typeface="Courier New" panose="02070309020205020404" pitchFamily="49" charset="0"/>
                <a:cs typeface="Courier New" panose="02070309020205020404" pitchFamily="49" charset="0"/>
              </a:rPr>
              <a:t>00</a:t>
            </a:r>
            <a:r>
              <a:rPr lang="en-US" sz="2800" b="1" dirty="0">
                <a:solidFill>
                  <a:srgbClr val="002060"/>
                </a:solidFill>
                <a:latin typeface="Courier New" panose="02070309020205020404" pitchFamily="49" charset="0"/>
                <a:cs typeface="Courier New" panose="02070309020205020404" pitchFamily="49" charset="0"/>
              </a:rPr>
              <a:t>0000</a:t>
            </a:r>
            <a:r>
              <a:rPr lang="en-US" sz="2800" b="1" dirty="0">
                <a:latin typeface="Courier New" panose="02070309020205020404" pitchFamily="49" charset="0"/>
                <a:cs typeface="Courier New" panose="02070309020205020404" pitchFamily="49" charset="0"/>
              </a:rPr>
              <a:t>_</a:t>
            </a:r>
            <a:r>
              <a:rPr lang="en-US" sz="2800" b="1" dirty="0">
                <a:solidFill>
                  <a:srgbClr val="CC00CC"/>
                </a:solidFill>
                <a:latin typeface="Courier New" panose="02070309020205020404" pitchFamily="49" charset="0"/>
                <a:cs typeface="Courier New" panose="02070309020205020404" pitchFamily="49" charset="0"/>
              </a:rPr>
              <a:t>0010</a:t>
            </a:r>
            <a:r>
              <a:rPr lang="en-US" sz="2800" b="1" dirty="0">
                <a:latin typeface="Courier New" panose="02070309020205020404" pitchFamily="49" charset="0"/>
                <a:cs typeface="Courier New" panose="02070309020205020404" pitchFamily="49" charset="0"/>
              </a:rPr>
              <a:t>_</a:t>
            </a:r>
            <a:r>
              <a:rPr lang="en-US" sz="2800" b="1" dirty="0">
                <a:solidFill>
                  <a:srgbClr val="00B050"/>
                </a:solidFill>
                <a:latin typeface="Courier New" panose="02070309020205020404" pitchFamily="49" charset="0"/>
                <a:cs typeface="Courier New" panose="02070309020205020404" pitchFamily="49" charset="0"/>
              </a:rPr>
              <a:t>0101</a:t>
            </a:r>
            <a:r>
              <a:rPr lang="en-US" sz="2800" b="1" dirty="0">
                <a:latin typeface="Courier New" panose="02070309020205020404" pitchFamily="49" charset="0"/>
                <a:cs typeface="Courier New" panose="02070309020205020404" pitchFamily="49" charset="0"/>
              </a:rPr>
              <a:t>_0000</a:t>
            </a:r>
          </a:p>
        </p:txBody>
      </p:sp>
      <p:sp>
        <p:nvSpPr>
          <p:cNvPr id="7" name="Rectangle 6"/>
          <p:cNvSpPr/>
          <p:nvPr/>
        </p:nvSpPr>
        <p:spPr>
          <a:xfrm>
            <a:off x="8668871" y="6173881"/>
            <a:ext cx="958943" cy="316566"/>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10" name="Straight Arrow Connector 9"/>
          <p:cNvCxnSpPr/>
          <p:nvPr/>
        </p:nvCxnSpPr>
        <p:spPr>
          <a:xfrm flipH="1">
            <a:off x="9520518" y="6436658"/>
            <a:ext cx="699247" cy="0"/>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10282518" y="6173881"/>
            <a:ext cx="1801905" cy="523220"/>
          </a:xfrm>
          <a:prstGeom prst="rect">
            <a:avLst/>
          </a:prstGeom>
          <a:noFill/>
        </p:spPr>
        <p:txBody>
          <a:bodyPr wrap="square" rtlCol="0">
            <a:spAutoFit/>
          </a:bodyPr>
          <a:lstStyle/>
          <a:p>
            <a:r>
              <a:rPr lang="en-US" sz="1400" dirty="0"/>
              <a:t>4 bits wasted!</a:t>
            </a:r>
            <a:br>
              <a:rPr lang="en-US" sz="1400" dirty="0"/>
            </a:br>
            <a:r>
              <a:rPr lang="en-US" sz="1400" dirty="0"/>
              <a:t>They are zeros always</a:t>
            </a:r>
          </a:p>
        </p:txBody>
      </p:sp>
      <p:sp>
        <p:nvSpPr>
          <p:cNvPr id="12" name="Rectangle 11"/>
          <p:cNvSpPr/>
          <p:nvPr/>
        </p:nvSpPr>
        <p:spPr>
          <a:xfrm>
            <a:off x="10336355" y="6248400"/>
            <a:ext cx="1748067" cy="39444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4882908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44575"/>
          </a:xfrm>
        </p:spPr>
        <p:txBody>
          <a:bodyPr/>
          <a:lstStyle/>
          <a:p>
            <a:r>
              <a:rPr lang="en-US" dirty="0"/>
              <a:t>Arithmetic and Logic instructions</a:t>
            </a:r>
          </a:p>
        </p:txBody>
      </p:sp>
      <p:sp>
        <p:nvSpPr>
          <p:cNvPr id="3" name="Content Placeholder 2"/>
          <p:cNvSpPr>
            <a:spLocks noGrp="1"/>
          </p:cNvSpPr>
          <p:nvPr>
            <p:ph idx="1"/>
          </p:nvPr>
        </p:nvSpPr>
        <p:spPr>
          <a:xfrm>
            <a:off x="838200" y="1438275"/>
            <a:ext cx="7448550" cy="2847975"/>
          </a:xfrm>
        </p:spPr>
        <p:txBody>
          <a:bodyPr/>
          <a:lstStyle/>
          <a:p>
            <a:pPr marL="0" indent="0">
              <a:buNone/>
            </a:pPr>
            <a:r>
              <a:rPr lang="en-US" dirty="0"/>
              <a:t>3 operands or 2 operands?</a:t>
            </a:r>
            <a:br>
              <a:rPr lang="en-US" dirty="0"/>
            </a:br>
            <a:r>
              <a:rPr lang="en-US" dirty="0"/>
              <a:t>In many processors these instructions are three operand instructions. Example:</a:t>
            </a:r>
            <a:br>
              <a:rPr lang="en-US" dirty="0"/>
            </a:br>
            <a:r>
              <a:rPr lang="en-US" dirty="0"/>
              <a:t>add destination, source_1, source_2</a:t>
            </a:r>
            <a:br>
              <a:rPr lang="en-US" dirty="0"/>
            </a:br>
            <a:r>
              <a:rPr lang="en-US" dirty="0"/>
              <a:t>However to fit into the 18 bits of the instruction, picoblaze designer has made the source_1 the destination also.</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53425" y="719137"/>
            <a:ext cx="3686175" cy="5153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53858" y="4213445"/>
            <a:ext cx="3632880" cy="2371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6225" y="4213445"/>
            <a:ext cx="3943350" cy="1333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152400" y="4147454"/>
            <a:ext cx="4152900" cy="732741"/>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3474344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44550"/>
          </a:xfrm>
        </p:spPr>
        <p:txBody>
          <a:bodyPr/>
          <a:lstStyle/>
          <a:p>
            <a:r>
              <a:rPr lang="en-US" dirty="0"/>
              <a:t>The Carry (C) and the Zero (Z) flags</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9613" y="1114425"/>
            <a:ext cx="2905125" cy="5467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8763" y="2619375"/>
            <a:ext cx="2695575" cy="4010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Content Placeholder 2"/>
          <p:cNvSpPr>
            <a:spLocks noGrp="1"/>
          </p:cNvSpPr>
          <p:nvPr>
            <p:ph idx="1"/>
          </p:nvPr>
        </p:nvSpPr>
        <p:spPr>
          <a:xfrm>
            <a:off x="3314700" y="1273175"/>
            <a:ext cx="8401050" cy="1441450"/>
          </a:xfrm>
        </p:spPr>
        <p:txBody>
          <a:bodyPr>
            <a:normAutofit fontScale="85000" lnSpcReduction="10000"/>
          </a:bodyPr>
          <a:lstStyle/>
          <a:p>
            <a:pPr marL="0" indent="0">
              <a:buNone/>
            </a:pPr>
            <a:r>
              <a:rPr lang="en-US" dirty="0"/>
              <a:t>It is important to understand how the Arithmetic, Logical, Test, and Compare instructions change the Carry (C) and the Zero (Z) flags and further how the conditional jumps, conditional calls, and conditional returns utilize the Carry (C) and the Zero (Z) flags.</a:t>
            </a:r>
          </a:p>
        </p:txBody>
      </p:sp>
    </p:spTree>
    <p:extLst>
      <p:ext uri="{BB962C8B-B14F-4D97-AF65-F5344CB8AC3E}">
        <p14:creationId xmlns:p14="http://schemas.microsoft.com/office/powerpoint/2010/main" val="21573876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Carry, Borrow, and Odd Parity</a:t>
            </a:r>
          </a:p>
        </p:txBody>
      </p:sp>
      <p:sp>
        <p:nvSpPr>
          <p:cNvPr id="3" name="Content Placeholder 2"/>
          <p:cNvSpPr>
            <a:spLocks noGrp="1"/>
          </p:cNvSpPr>
          <p:nvPr>
            <p:ph idx="1"/>
          </p:nvPr>
        </p:nvSpPr>
        <p:spPr>
          <a:xfrm>
            <a:off x="838200" y="1533525"/>
            <a:ext cx="10515600" cy="4643438"/>
          </a:xfrm>
        </p:spPr>
        <p:txBody>
          <a:bodyPr>
            <a:normAutofit fontScale="85000" lnSpcReduction="20000"/>
          </a:bodyPr>
          <a:lstStyle/>
          <a:p>
            <a:pPr marL="0" indent="0">
              <a:buNone/>
            </a:pPr>
            <a:r>
              <a:rPr lang="en-US" dirty="0"/>
              <a:t>Even though the name of the flag is “Carry”, its meaning changes depending on the context. </a:t>
            </a:r>
            <a:br>
              <a:rPr lang="en-US" dirty="0"/>
            </a:br>
            <a:br>
              <a:rPr lang="en-US" dirty="0"/>
            </a:br>
            <a:r>
              <a:rPr lang="en-US" dirty="0"/>
              <a:t>Logical operations (AND, OR, and XOR) will reset the carry to zero.</a:t>
            </a:r>
            <a:br>
              <a:rPr lang="en-US" dirty="0"/>
            </a:br>
            <a:r>
              <a:rPr lang="en-US" dirty="0"/>
              <a:t>The ADD operation will set the carry if the out-going carry C8 is true (otherwise will reset it).</a:t>
            </a:r>
            <a:br>
              <a:rPr lang="en-US" dirty="0"/>
            </a:br>
            <a:br>
              <a:rPr lang="en-US" dirty="0"/>
            </a:br>
            <a:r>
              <a:rPr lang="en-US" dirty="0"/>
              <a:t>The COMPARE operation performs comparison by performing subtraction. The COMPARE and SUBtract operations will set the carry if the subtrahend is bigger (otherwise will reset the carry). So the carry flag can be viewed as representing </a:t>
            </a:r>
            <a:br>
              <a:rPr lang="en-US" dirty="0"/>
            </a:br>
            <a:r>
              <a:rPr lang="en-US" dirty="0"/>
              <a:t>the out-going borrow in subtraction. </a:t>
            </a:r>
            <a:br>
              <a:rPr lang="en-US" dirty="0"/>
            </a:br>
            <a:br>
              <a:rPr lang="en-US" dirty="0"/>
            </a:br>
            <a:r>
              <a:rPr lang="en-US" dirty="0"/>
              <a:t>In the case of TEST instructions, AND operation is performed to see if the result is zero or if the result has odd number of 1’s as indicated by the carry flag. So the carry flag can be viewed as an Odd Parity of the result 8 bits in the case of the TEST (and an Odd Parity of the result 8 bits plus one incoming carry bit in the case of the TESTCY).</a:t>
            </a:r>
          </a:p>
        </p:txBody>
      </p:sp>
    </p:spTree>
    <p:extLst>
      <p:ext uri="{BB962C8B-B14F-4D97-AF65-F5344CB8AC3E}">
        <p14:creationId xmlns:p14="http://schemas.microsoft.com/office/powerpoint/2010/main" val="24477540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77900"/>
          </a:xfrm>
        </p:spPr>
        <p:txBody>
          <a:bodyPr/>
          <a:lstStyle/>
          <a:p>
            <a:r>
              <a:rPr lang="en-US" dirty="0"/>
              <a:t>Multi-precision arithmetic/logical operations </a:t>
            </a:r>
          </a:p>
        </p:txBody>
      </p:sp>
      <p:sp>
        <p:nvSpPr>
          <p:cNvPr id="3" name="Content Placeholder 2"/>
          <p:cNvSpPr>
            <a:spLocks noGrp="1"/>
          </p:cNvSpPr>
          <p:nvPr>
            <p:ph idx="1"/>
          </p:nvPr>
        </p:nvSpPr>
        <p:spPr>
          <a:xfrm>
            <a:off x="838200" y="1284635"/>
            <a:ext cx="5762626" cy="4867275"/>
          </a:xfrm>
        </p:spPr>
        <p:txBody>
          <a:bodyPr>
            <a:normAutofit fontScale="85000" lnSpcReduction="20000"/>
          </a:bodyPr>
          <a:lstStyle/>
          <a:p>
            <a:pPr marL="0" indent="0">
              <a:buNone/>
            </a:pPr>
            <a:r>
              <a:rPr lang="en-US" dirty="0"/>
              <a:t>Processors are categorized as 8-bit or 16-bit or 32-bit or 64-bit processors based on their internal data bus width. A 32-bit processor for example, has a 32-bit ALU and can  add the contents of two 32-bit registers in one stroke. However, even an 8-bit processor can perform 32-bit addition by splitting it into 4 8-bit additions and using ADDCY for the last 3 add operations to include the carry from the previous 3 operations.  </a:t>
            </a:r>
            <a:br>
              <a:rPr lang="en-US" dirty="0"/>
            </a:br>
            <a:br>
              <a:rPr lang="en-US" dirty="0"/>
            </a:br>
            <a:r>
              <a:rPr lang="en-US" dirty="0"/>
              <a:t>Shown on the side is a 32-bit incrementation and a 32-bit decrementation code using ADD/ADDCY and SUB/SUBCY instructions.</a:t>
            </a:r>
            <a:br>
              <a:rPr lang="en-US" dirty="0"/>
            </a:br>
            <a:r>
              <a:rPr lang="en-US" dirty="0"/>
              <a:t>Assume that the four registers, s3, s2, s1, s0 contain the 32-bit value with s3 containing the most significant byte and the s0 containing the least significant byte.  </a:t>
            </a:r>
          </a:p>
        </p:txBody>
      </p:sp>
      <p:sp>
        <p:nvSpPr>
          <p:cNvPr id="5" name="TextBox 4"/>
          <p:cNvSpPr txBox="1"/>
          <p:nvPr/>
        </p:nvSpPr>
        <p:spPr>
          <a:xfrm>
            <a:off x="6981826" y="1657350"/>
            <a:ext cx="4276724" cy="2062103"/>
          </a:xfrm>
          <a:prstGeom prst="rect">
            <a:avLst/>
          </a:prstGeom>
          <a:noFill/>
        </p:spPr>
        <p:txBody>
          <a:bodyPr wrap="square" rtlCol="0">
            <a:spAutoFit/>
          </a:bodyPr>
          <a:lstStyle/>
          <a:p>
            <a:r>
              <a:rPr lang="pt-BR" sz="3200" b="1" dirty="0">
                <a:latin typeface="Courier New" panose="02070309020205020404" pitchFamily="49" charset="0"/>
                <a:cs typeface="Courier New" panose="02070309020205020404" pitchFamily="49" charset="0"/>
              </a:rPr>
              <a:t>ADD   s0, 1'd</a:t>
            </a:r>
          </a:p>
          <a:p>
            <a:r>
              <a:rPr lang="pt-BR" sz="3200" b="1" dirty="0">
                <a:latin typeface="Courier New" panose="02070309020205020404" pitchFamily="49" charset="0"/>
                <a:cs typeface="Courier New" panose="02070309020205020404" pitchFamily="49" charset="0"/>
              </a:rPr>
              <a:t>ADDCY s1, 0'd</a:t>
            </a:r>
          </a:p>
          <a:p>
            <a:r>
              <a:rPr lang="pt-BR" sz="3200" b="1" dirty="0">
                <a:latin typeface="Courier New" panose="02070309020205020404" pitchFamily="49" charset="0"/>
                <a:cs typeface="Courier New" panose="02070309020205020404" pitchFamily="49" charset="0"/>
              </a:rPr>
              <a:t>ADDCY s2, 0'd</a:t>
            </a:r>
          </a:p>
          <a:p>
            <a:r>
              <a:rPr lang="pt-BR" sz="3200" b="1" dirty="0">
                <a:latin typeface="Courier New" panose="02070309020205020404" pitchFamily="49" charset="0"/>
                <a:cs typeface="Courier New" panose="02070309020205020404" pitchFamily="49" charset="0"/>
              </a:rPr>
              <a:t>ADDCY s3, 0'd</a:t>
            </a:r>
          </a:p>
        </p:txBody>
      </p:sp>
      <p:sp>
        <p:nvSpPr>
          <p:cNvPr id="6" name="TextBox 5"/>
          <p:cNvSpPr txBox="1"/>
          <p:nvPr/>
        </p:nvSpPr>
        <p:spPr>
          <a:xfrm>
            <a:off x="6991351" y="3962400"/>
            <a:ext cx="4276724" cy="2062103"/>
          </a:xfrm>
          <a:prstGeom prst="rect">
            <a:avLst/>
          </a:prstGeom>
          <a:noFill/>
        </p:spPr>
        <p:txBody>
          <a:bodyPr wrap="square" rtlCol="0">
            <a:spAutoFit/>
          </a:bodyPr>
          <a:lstStyle/>
          <a:p>
            <a:r>
              <a:rPr lang="pt-BR" sz="3200" b="1" dirty="0">
                <a:latin typeface="Courier New" panose="02070309020205020404" pitchFamily="49" charset="0"/>
                <a:cs typeface="Courier New" panose="02070309020205020404" pitchFamily="49" charset="0"/>
              </a:rPr>
              <a:t>SUB   s0, 1'd</a:t>
            </a:r>
          </a:p>
          <a:p>
            <a:r>
              <a:rPr lang="pt-BR" sz="3200" b="1" dirty="0">
                <a:latin typeface="Courier New" panose="02070309020205020404" pitchFamily="49" charset="0"/>
                <a:cs typeface="Courier New" panose="02070309020205020404" pitchFamily="49" charset="0"/>
              </a:rPr>
              <a:t>SUBCY s1, 0'd</a:t>
            </a:r>
          </a:p>
          <a:p>
            <a:r>
              <a:rPr lang="pt-BR" sz="3200" b="1" dirty="0">
                <a:latin typeface="Courier New" panose="02070309020205020404" pitchFamily="49" charset="0"/>
                <a:cs typeface="Courier New" panose="02070309020205020404" pitchFamily="49" charset="0"/>
              </a:rPr>
              <a:t>SUBCY s2, 0'd</a:t>
            </a:r>
          </a:p>
          <a:p>
            <a:r>
              <a:rPr lang="pt-BR" sz="3200" b="1" dirty="0">
                <a:latin typeface="Courier New" panose="02070309020205020404" pitchFamily="49" charset="0"/>
                <a:cs typeface="Courier New" panose="02070309020205020404" pitchFamily="49" charset="0"/>
              </a:rPr>
              <a:t>SUBCY s3, 0'd</a:t>
            </a:r>
          </a:p>
        </p:txBody>
      </p:sp>
      <p:sp>
        <p:nvSpPr>
          <p:cNvPr id="7" name="Rectangle 6"/>
          <p:cNvSpPr/>
          <p:nvPr/>
        </p:nvSpPr>
        <p:spPr>
          <a:xfrm>
            <a:off x="6981825" y="1760444"/>
            <a:ext cx="3467099" cy="1887631"/>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6981825" y="4055969"/>
            <a:ext cx="3467099" cy="1887631"/>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4FB3E124-E2C9-4C1F-A727-758A32319394}"/>
              </a:ext>
            </a:extLst>
          </p:cNvPr>
          <p:cNvSpPr txBox="1"/>
          <p:nvPr/>
        </p:nvSpPr>
        <p:spPr>
          <a:xfrm>
            <a:off x="437322" y="6261652"/>
            <a:ext cx="11135997" cy="276999"/>
          </a:xfrm>
          <a:prstGeom prst="rect">
            <a:avLst/>
          </a:prstGeom>
          <a:noFill/>
        </p:spPr>
        <p:txBody>
          <a:bodyPr wrap="none" rtlCol="0">
            <a:spAutoFit/>
          </a:bodyPr>
          <a:lstStyle/>
          <a:p>
            <a:r>
              <a:rPr lang="en-US" sz="1200" dirty="0"/>
              <a:t>We may need to create a one-millisecond delay loop routine by counting instructions (thereby clocks). The 32-bit incrementor and the 32-bit </a:t>
            </a:r>
            <a:r>
              <a:rPr lang="en-US" sz="1200" dirty="0" err="1"/>
              <a:t>decrementer</a:t>
            </a:r>
            <a:r>
              <a:rPr lang="en-US" sz="1200" dirty="0"/>
              <a:t>  routines come handy. </a:t>
            </a:r>
          </a:p>
        </p:txBody>
      </p:sp>
    </p:spTree>
    <p:extLst>
      <p:ext uri="{BB962C8B-B14F-4D97-AF65-F5344CB8AC3E}">
        <p14:creationId xmlns:p14="http://schemas.microsoft.com/office/powerpoint/2010/main" val="7172146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442E85C-1114-40B9-8FB4-42BF602C6E35}"/>
              </a:ext>
            </a:extLst>
          </p:cNvPr>
          <p:cNvPicPr>
            <a:picLocks noChangeAspect="1"/>
          </p:cNvPicPr>
          <p:nvPr/>
        </p:nvPicPr>
        <p:blipFill>
          <a:blip r:embed="rId3"/>
          <a:stretch>
            <a:fillRect/>
          </a:stretch>
        </p:blipFill>
        <p:spPr>
          <a:xfrm>
            <a:off x="966166" y="987425"/>
            <a:ext cx="9086850" cy="5505450"/>
          </a:xfrm>
          <a:prstGeom prst="rect">
            <a:avLst/>
          </a:prstGeom>
        </p:spPr>
      </p:pic>
      <p:sp>
        <p:nvSpPr>
          <p:cNvPr id="2" name="Title 1">
            <a:extLst>
              <a:ext uri="{FF2B5EF4-FFF2-40B4-BE49-F238E27FC236}">
                <a16:creationId xmlns:a16="http://schemas.microsoft.com/office/drawing/2014/main" id="{FBD79E90-38E6-477C-84D9-7183617DEC6C}"/>
              </a:ext>
            </a:extLst>
          </p:cNvPr>
          <p:cNvSpPr>
            <a:spLocks noGrp="1"/>
          </p:cNvSpPr>
          <p:nvPr>
            <p:ph type="title"/>
          </p:nvPr>
        </p:nvSpPr>
        <p:spPr>
          <a:xfrm>
            <a:off x="838200" y="365125"/>
            <a:ext cx="10515600" cy="728179"/>
          </a:xfrm>
        </p:spPr>
        <p:txBody>
          <a:bodyPr>
            <a:normAutofit/>
          </a:bodyPr>
          <a:lstStyle/>
          <a:p>
            <a:r>
              <a:rPr lang="en-US" sz="3200" dirty="0"/>
              <a:t>Software Delays based on 100MHz clock</a:t>
            </a:r>
          </a:p>
        </p:txBody>
      </p:sp>
      <p:pic>
        <p:nvPicPr>
          <p:cNvPr id="6" name="Picture 5">
            <a:extLst>
              <a:ext uri="{FF2B5EF4-FFF2-40B4-BE49-F238E27FC236}">
                <a16:creationId xmlns:a16="http://schemas.microsoft.com/office/drawing/2014/main" id="{9C43AA43-0919-47B7-B0D9-B64A622C8BA3}"/>
              </a:ext>
            </a:extLst>
          </p:cNvPr>
          <p:cNvPicPr>
            <a:picLocks noChangeAspect="1"/>
          </p:cNvPicPr>
          <p:nvPr/>
        </p:nvPicPr>
        <p:blipFill>
          <a:blip r:embed="rId4"/>
          <a:stretch>
            <a:fillRect/>
          </a:stretch>
        </p:blipFill>
        <p:spPr>
          <a:xfrm>
            <a:off x="8424241" y="2397125"/>
            <a:ext cx="3257550" cy="1343025"/>
          </a:xfrm>
          <a:prstGeom prst="rect">
            <a:avLst/>
          </a:prstGeom>
        </p:spPr>
      </p:pic>
      <p:sp>
        <p:nvSpPr>
          <p:cNvPr id="7" name="Rectangle 6">
            <a:extLst>
              <a:ext uri="{FF2B5EF4-FFF2-40B4-BE49-F238E27FC236}">
                <a16:creationId xmlns:a16="http://schemas.microsoft.com/office/drawing/2014/main" id="{6B5F160D-5C3F-42AE-BB89-C6330AE4872F}"/>
              </a:ext>
            </a:extLst>
          </p:cNvPr>
          <p:cNvSpPr/>
          <p:nvPr/>
        </p:nvSpPr>
        <p:spPr>
          <a:xfrm>
            <a:off x="2773017" y="5446643"/>
            <a:ext cx="2514600" cy="104623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00BFE946-D556-4CEE-8AE7-2AD3170E7C79}"/>
              </a:ext>
            </a:extLst>
          </p:cNvPr>
          <p:cNvSpPr/>
          <p:nvPr/>
        </p:nvSpPr>
        <p:spPr>
          <a:xfrm>
            <a:off x="8424240" y="2382768"/>
            <a:ext cx="3257549" cy="135738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629630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Subroutine calls and returns from subroutines</a:t>
            </a:r>
          </a:p>
        </p:txBody>
      </p:sp>
      <p:sp>
        <p:nvSpPr>
          <p:cNvPr id="3" name="Content Placeholder 2"/>
          <p:cNvSpPr>
            <a:spLocks noGrp="1"/>
          </p:cNvSpPr>
          <p:nvPr>
            <p:ph idx="1"/>
          </p:nvPr>
        </p:nvSpPr>
        <p:spPr/>
        <p:txBody>
          <a:bodyPr>
            <a:normAutofit lnSpcReduction="10000"/>
          </a:bodyPr>
          <a:lstStyle/>
          <a:p>
            <a:pPr marL="0" indent="0">
              <a:buNone/>
            </a:pPr>
            <a:r>
              <a:rPr lang="en-US" dirty="0"/>
              <a:t>Picoblaze supports subroutine calls and returns from subroutines.</a:t>
            </a:r>
            <a:br>
              <a:rPr lang="en-US" dirty="0"/>
            </a:br>
            <a:r>
              <a:rPr lang="en-US" dirty="0"/>
              <a:t>It has a 30-deep PC stack. Nested subroutine calls are supported. </a:t>
            </a:r>
            <a:br>
              <a:rPr lang="en-US" dirty="0"/>
            </a:br>
            <a:r>
              <a:rPr lang="en-US" dirty="0"/>
              <a:t>		</a:t>
            </a:r>
            <a:r>
              <a:rPr lang="en-US" dirty="0">
                <a:solidFill>
                  <a:srgbClr val="0070C0"/>
                </a:solidFill>
              </a:rPr>
              <a:t>40</a:t>
            </a:r>
            <a:r>
              <a:rPr lang="en-US" dirty="0"/>
              <a:t>   	CALL aaa</a:t>
            </a:r>
            <a:br>
              <a:rPr lang="en-US" dirty="0"/>
            </a:br>
            <a:r>
              <a:rPr lang="en-US" dirty="0"/>
              <a:t>		</a:t>
            </a:r>
            <a:r>
              <a:rPr lang="en-US" dirty="0">
                <a:solidFill>
                  <a:srgbClr val="FF0000"/>
                </a:solidFill>
              </a:rPr>
              <a:t>41</a:t>
            </a:r>
            <a:r>
              <a:rPr lang="en-US" dirty="0"/>
              <a:t>	LOAD sA, 00’d</a:t>
            </a:r>
            <a:br>
              <a:rPr lang="en-US" dirty="0"/>
            </a:br>
            <a:r>
              <a:rPr lang="en-US" dirty="0"/>
              <a:t>In the above, the CALL instruction is at </a:t>
            </a:r>
            <a:r>
              <a:rPr lang="en-US" dirty="0">
                <a:solidFill>
                  <a:srgbClr val="0070C0"/>
                </a:solidFill>
              </a:rPr>
              <a:t>40</a:t>
            </a:r>
            <a:r>
              <a:rPr lang="en-US" dirty="0"/>
              <a:t> and the return address </a:t>
            </a:r>
            <a:br>
              <a:rPr lang="en-US" dirty="0"/>
            </a:br>
            <a:r>
              <a:rPr lang="en-US" sz="1800" dirty="0"/>
              <a:t>(the address of the instruction in calling program to which we need to return)</a:t>
            </a:r>
            <a:r>
              <a:rPr lang="en-US" dirty="0"/>
              <a:t> is </a:t>
            </a:r>
            <a:r>
              <a:rPr lang="en-US" dirty="0">
                <a:solidFill>
                  <a:srgbClr val="FF0000"/>
                </a:solidFill>
              </a:rPr>
              <a:t>41</a:t>
            </a:r>
            <a:r>
              <a:rPr lang="en-US" dirty="0"/>
              <a:t>. Some processors increment </a:t>
            </a:r>
            <a:r>
              <a:rPr lang="en-US" dirty="0">
                <a:solidFill>
                  <a:srgbClr val="0070C0"/>
                </a:solidFill>
              </a:rPr>
              <a:t>40</a:t>
            </a:r>
            <a:r>
              <a:rPr lang="en-US" dirty="0"/>
              <a:t> to 41 as part of the execution of the CALL instruction and save </a:t>
            </a:r>
            <a:r>
              <a:rPr lang="en-US" dirty="0">
                <a:solidFill>
                  <a:srgbClr val="FF0000"/>
                </a:solidFill>
              </a:rPr>
              <a:t>41</a:t>
            </a:r>
            <a:r>
              <a:rPr lang="en-US" dirty="0"/>
              <a:t> on the stack. Then the RETURN instruction retrieves the return address from the stack and causes return to the main program. However in the picoblaze, the CALL instruction address </a:t>
            </a:r>
            <a:r>
              <a:rPr lang="en-US" dirty="0">
                <a:solidFill>
                  <a:srgbClr val="0070C0"/>
                </a:solidFill>
              </a:rPr>
              <a:t>40</a:t>
            </a:r>
            <a:r>
              <a:rPr lang="en-US" dirty="0"/>
              <a:t> is saved on the stack and the RETUN instruction retrieves </a:t>
            </a:r>
            <a:r>
              <a:rPr lang="en-US" dirty="0">
                <a:solidFill>
                  <a:srgbClr val="0070C0"/>
                </a:solidFill>
              </a:rPr>
              <a:t>40</a:t>
            </a:r>
            <a:r>
              <a:rPr lang="en-US" dirty="0"/>
              <a:t>, increments it to </a:t>
            </a:r>
            <a:r>
              <a:rPr lang="en-US" dirty="0">
                <a:solidFill>
                  <a:srgbClr val="FF0000"/>
                </a:solidFill>
              </a:rPr>
              <a:t>41</a:t>
            </a:r>
            <a:r>
              <a:rPr lang="en-US" dirty="0"/>
              <a:t> and then causes return to </a:t>
            </a:r>
            <a:r>
              <a:rPr lang="en-US" dirty="0">
                <a:solidFill>
                  <a:srgbClr val="FF0000"/>
                </a:solidFill>
              </a:rPr>
              <a:t>41</a:t>
            </a:r>
            <a:r>
              <a:rPr lang="en-US" dirty="0"/>
              <a:t>.</a:t>
            </a:r>
          </a:p>
        </p:txBody>
      </p:sp>
    </p:spTree>
    <p:extLst>
      <p:ext uri="{BB962C8B-B14F-4D97-AF65-F5344CB8AC3E}">
        <p14:creationId xmlns:p14="http://schemas.microsoft.com/office/powerpoint/2010/main" val="27360363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71650" y="171450"/>
            <a:ext cx="8648700" cy="6515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51301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Items crossed off</a:t>
            </a:r>
          </a:p>
        </p:txBody>
      </p:sp>
      <p:sp>
        <p:nvSpPr>
          <p:cNvPr id="3" name="Content Placeholder 2"/>
          <p:cNvSpPr>
            <a:spLocks noGrp="1"/>
          </p:cNvSpPr>
          <p:nvPr>
            <p:ph idx="1"/>
          </p:nvPr>
        </p:nvSpPr>
        <p:spPr/>
        <p:txBody>
          <a:bodyPr/>
          <a:lstStyle/>
          <a:p>
            <a:pPr marL="0" indent="0">
              <a:buNone/>
            </a:pPr>
            <a:r>
              <a:rPr lang="en-US" dirty="0"/>
              <a:t>For initial acquaintance of the picoblaze and its operation, a few of its advanced features are not that important.</a:t>
            </a:r>
            <a:br>
              <a:rPr lang="en-US" dirty="0"/>
            </a:br>
            <a:br>
              <a:rPr lang="en-US" dirty="0"/>
            </a:br>
            <a:r>
              <a:rPr lang="en-US" dirty="0"/>
              <a:t>I have crossed them off so that you can focus on the essential aspects first. </a:t>
            </a:r>
            <a:br>
              <a:rPr lang="en-US" dirty="0"/>
            </a:br>
            <a:r>
              <a:rPr lang="en-US" dirty="0"/>
              <a:t> </a:t>
            </a:r>
            <a:br>
              <a:rPr lang="en-US" dirty="0"/>
            </a:br>
            <a:r>
              <a:rPr lang="en-US" dirty="0"/>
              <a:t>Significant items that were crossed off:</a:t>
            </a:r>
            <a:br>
              <a:rPr lang="en-US" dirty="0"/>
            </a:br>
            <a:r>
              <a:rPr lang="en-US" dirty="0"/>
              <a:t>1. The second register bank and the instructions associated with it</a:t>
            </a:r>
            <a:br>
              <a:rPr lang="en-US" dirty="0"/>
            </a:br>
            <a:r>
              <a:rPr lang="en-US" dirty="0"/>
              <a:t>2. Scratch pad memory operations</a:t>
            </a:r>
            <a:br>
              <a:rPr lang="en-US" dirty="0"/>
            </a:br>
            <a:r>
              <a:rPr lang="en-US" dirty="0"/>
              <a:t>3. Shift and rotate operations</a:t>
            </a:r>
            <a:br>
              <a:rPr lang="en-US" dirty="0"/>
            </a:br>
            <a:r>
              <a:rPr lang="en-US" dirty="0"/>
              <a:t>4. Sleep, rdl and reset pins </a:t>
            </a:r>
          </a:p>
        </p:txBody>
      </p:sp>
    </p:spTree>
    <p:extLst>
      <p:ext uri="{BB962C8B-B14F-4D97-AF65-F5344CB8AC3E}">
        <p14:creationId xmlns:p14="http://schemas.microsoft.com/office/powerpoint/2010/main" val="38860941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6888" y="176213"/>
            <a:ext cx="8658225" cy="6505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033530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70AB2A-0914-4F38-B0C8-DCAD580AED6D}"/>
              </a:ext>
            </a:extLst>
          </p:cNvPr>
          <p:cNvSpPr txBox="1">
            <a:spLocks/>
          </p:cNvSpPr>
          <p:nvPr/>
        </p:nvSpPr>
        <p:spPr>
          <a:xfrm>
            <a:off x="838200" y="1159727"/>
            <a:ext cx="10703312" cy="4516244"/>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6000" b="1" dirty="0">
                <a:solidFill>
                  <a:srgbClr val="0070C0"/>
                </a:solidFill>
                <a:effectLst>
                  <a:outerShdw blurRad="38100" dist="38100" dir="2700000" algn="tl">
                    <a:srgbClr val="000000">
                      <a:alpha val="43137"/>
                    </a:srgbClr>
                  </a:outerShdw>
                </a:effectLst>
              </a:rPr>
              <a:t>Interface with the Fabric Logic </a:t>
            </a:r>
          </a:p>
          <a:p>
            <a:pPr algn="ctr"/>
            <a:r>
              <a:rPr lang="en-US" sz="6000" b="1" dirty="0">
                <a:solidFill>
                  <a:srgbClr val="0070C0"/>
                </a:solidFill>
                <a:effectLst>
                  <a:outerShdw blurRad="38100" dist="38100" dir="2700000" algn="tl">
                    <a:srgbClr val="000000">
                      <a:alpha val="43137"/>
                    </a:srgbClr>
                  </a:outerShdw>
                </a:effectLst>
              </a:rPr>
              <a:t>via </a:t>
            </a:r>
          </a:p>
          <a:p>
            <a:pPr algn="ctr"/>
            <a:r>
              <a:rPr lang="en-US" sz="6000" b="1" dirty="0">
                <a:solidFill>
                  <a:srgbClr val="0070C0"/>
                </a:solidFill>
                <a:effectLst>
                  <a:outerShdw blurRad="38100" dist="38100" dir="2700000" algn="tl">
                    <a:srgbClr val="000000">
                      <a:alpha val="43137"/>
                    </a:srgbClr>
                  </a:outerShdw>
                </a:effectLst>
              </a:rPr>
              <a:t>Input ports</a:t>
            </a:r>
            <a:br>
              <a:rPr lang="en-US" sz="6000" b="1" dirty="0">
                <a:solidFill>
                  <a:srgbClr val="0070C0"/>
                </a:solidFill>
                <a:effectLst>
                  <a:outerShdw blurRad="38100" dist="38100" dir="2700000" algn="tl">
                    <a:srgbClr val="000000">
                      <a:alpha val="43137"/>
                    </a:srgbClr>
                  </a:outerShdw>
                </a:effectLst>
              </a:rPr>
            </a:br>
            <a:r>
              <a:rPr lang="en-US" sz="6000" b="1" dirty="0">
                <a:solidFill>
                  <a:srgbClr val="0070C0"/>
                </a:solidFill>
                <a:effectLst>
                  <a:outerShdw blurRad="38100" dist="38100" dir="2700000" algn="tl">
                    <a:srgbClr val="000000">
                      <a:alpha val="43137"/>
                    </a:srgbClr>
                  </a:outerShdw>
                </a:effectLst>
              </a:rPr>
              <a:t>and </a:t>
            </a:r>
          </a:p>
          <a:p>
            <a:pPr algn="ctr"/>
            <a:r>
              <a:rPr lang="en-US" sz="6000" b="1" dirty="0">
                <a:solidFill>
                  <a:srgbClr val="0070C0"/>
                </a:solidFill>
                <a:effectLst>
                  <a:outerShdw blurRad="38100" dist="38100" dir="2700000" algn="tl">
                    <a:srgbClr val="000000">
                      <a:alpha val="43137"/>
                    </a:srgbClr>
                  </a:outerShdw>
                </a:effectLst>
              </a:rPr>
              <a:t>Output ports</a:t>
            </a:r>
          </a:p>
        </p:txBody>
      </p:sp>
    </p:spTree>
    <p:extLst>
      <p:ext uri="{BB962C8B-B14F-4D97-AF65-F5344CB8AC3E}">
        <p14:creationId xmlns:p14="http://schemas.microsoft.com/office/powerpoint/2010/main" val="34761065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778DFA-7D5B-40D9-9EF1-8B49722F5F5B}"/>
              </a:ext>
            </a:extLst>
          </p:cNvPr>
          <p:cNvSpPr>
            <a:spLocks noGrp="1"/>
          </p:cNvSpPr>
          <p:nvPr>
            <p:ph type="title"/>
          </p:nvPr>
        </p:nvSpPr>
        <p:spPr>
          <a:xfrm>
            <a:off x="838200" y="365126"/>
            <a:ext cx="10515600" cy="777874"/>
          </a:xfrm>
        </p:spPr>
        <p:txBody>
          <a:bodyPr>
            <a:normAutofit/>
          </a:bodyPr>
          <a:lstStyle/>
          <a:p>
            <a:r>
              <a:rPr lang="en-US" sz="3400" b="1" dirty="0">
                <a:solidFill>
                  <a:srgbClr val="0070C0"/>
                </a:solidFill>
              </a:rPr>
              <a:t>Interface with the Fabric Logic via Input and Output ports</a:t>
            </a:r>
          </a:p>
        </p:txBody>
      </p:sp>
      <p:pic>
        <p:nvPicPr>
          <p:cNvPr id="4" name="Picture 3">
            <a:extLst>
              <a:ext uri="{FF2B5EF4-FFF2-40B4-BE49-F238E27FC236}">
                <a16:creationId xmlns:a16="http://schemas.microsoft.com/office/drawing/2014/main" id="{FA31FF05-F619-4A18-AC76-90B0AA9CEAEC}"/>
              </a:ext>
            </a:extLst>
          </p:cNvPr>
          <p:cNvPicPr>
            <a:picLocks noChangeAspect="1"/>
          </p:cNvPicPr>
          <p:nvPr/>
        </p:nvPicPr>
        <p:blipFill>
          <a:blip r:embed="rId3"/>
          <a:stretch>
            <a:fillRect/>
          </a:stretch>
        </p:blipFill>
        <p:spPr>
          <a:xfrm>
            <a:off x="3201079" y="1143000"/>
            <a:ext cx="5114925" cy="2914650"/>
          </a:xfrm>
          <a:prstGeom prst="rect">
            <a:avLst/>
          </a:prstGeom>
        </p:spPr>
      </p:pic>
      <p:sp>
        <p:nvSpPr>
          <p:cNvPr id="5" name="TextBox 4">
            <a:extLst>
              <a:ext uri="{FF2B5EF4-FFF2-40B4-BE49-F238E27FC236}">
                <a16:creationId xmlns:a16="http://schemas.microsoft.com/office/drawing/2014/main" id="{1FF2E989-60BB-4832-A248-A4312684B5C8}"/>
              </a:ext>
            </a:extLst>
          </p:cNvPr>
          <p:cNvSpPr txBox="1"/>
          <p:nvPr/>
        </p:nvSpPr>
        <p:spPr>
          <a:xfrm>
            <a:off x="337457" y="4332514"/>
            <a:ext cx="11234057" cy="2123658"/>
          </a:xfrm>
          <a:prstGeom prst="rect">
            <a:avLst/>
          </a:prstGeom>
          <a:noFill/>
        </p:spPr>
        <p:txBody>
          <a:bodyPr wrap="square" rtlCol="0">
            <a:spAutoFit/>
          </a:bodyPr>
          <a:lstStyle/>
          <a:p>
            <a:r>
              <a:rPr lang="en-US" sz="2400" dirty="0"/>
              <a:t>Using the 8-bit </a:t>
            </a:r>
            <a:r>
              <a:rPr lang="en-US" sz="2400" dirty="0" err="1"/>
              <a:t>port_id</a:t>
            </a:r>
            <a:r>
              <a:rPr lang="en-US" sz="2400" dirty="0"/>
              <a:t>[7:0], we can generate 256 port addresses and talk to them (exchange data with them). </a:t>
            </a:r>
            <a:br>
              <a:rPr lang="en-US" sz="2400" dirty="0"/>
            </a:br>
            <a:br>
              <a:rPr lang="en-US" sz="1200" dirty="0"/>
            </a:br>
            <a:r>
              <a:rPr lang="en-US" sz="3600" dirty="0"/>
              <a:t>So, all together do we have 256 I/O ports or  do we have 256 input ports and 256 output ports?</a:t>
            </a:r>
            <a:endParaRPr lang="en-US" sz="2400" dirty="0"/>
          </a:p>
        </p:txBody>
      </p:sp>
      <p:sp>
        <p:nvSpPr>
          <p:cNvPr id="3" name="TextBox 2">
            <a:extLst>
              <a:ext uri="{FF2B5EF4-FFF2-40B4-BE49-F238E27FC236}">
                <a16:creationId xmlns:a16="http://schemas.microsoft.com/office/drawing/2014/main" id="{14D8C813-305E-40E0-A937-51F60FFBA495}"/>
              </a:ext>
            </a:extLst>
          </p:cNvPr>
          <p:cNvSpPr txBox="1"/>
          <p:nvPr/>
        </p:nvSpPr>
        <p:spPr>
          <a:xfrm>
            <a:off x="337457" y="1417864"/>
            <a:ext cx="2933495" cy="646331"/>
          </a:xfrm>
          <a:prstGeom prst="rect">
            <a:avLst/>
          </a:prstGeom>
          <a:noFill/>
        </p:spPr>
        <p:txBody>
          <a:bodyPr wrap="none" rtlCol="0">
            <a:spAutoFit/>
          </a:bodyPr>
          <a:lstStyle/>
          <a:p>
            <a:r>
              <a:rPr lang="en-US" b="1" dirty="0">
                <a:highlight>
                  <a:srgbClr val="FFFF00"/>
                </a:highlight>
              </a:rPr>
              <a:t>Data from input port</a:t>
            </a:r>
            <a:br>
              <a:rPr lang="en-US" b="1" dirty="0">
                <a:highlight>
                  <a:srgbClr val="FFFF00"/>
                </a:highlight>
              </a:rPr>
            </a:br>
            <a:r>
              <a:rPr lang="en-US" b="1" dirty="0">
                <a:highlight>
                  <a:srgbClr val="FFFF00"/>
                </a:highlight>
              </a:rPr>
              <a:t>For example from 8 Switches</a:t>
            </a:r>
          </a:p>
        </p:txBody>
      </p:sp>
      <p:sp>
        <p:nvSpPr>
          <p:cNvPr id="6" name="TextBox 5">
            <a:extLst>
              <a:ext uri="{FF2B5EF4-FFF2-40B4-BE49-F238E27FC236}">
                <a16:creationId xmlns:a16="http://schemas.microsoft.com/office/drawing/2014/main" id="{AE46DA48-1BDC-480C-8D42-3B7A2702B42E}"/>
              </a:ext>
            </a:extLst>
          </p:cNvPr>
          <p:cNvSpPr txBox="1"/>
          <p:nvPr/>
        </p:nvSpPr>
        <p:spPr>
          <a:xfrm>
            <a:off x="8316004" y="1417863"/>
            <a:ext cx="2280368" cy="646331"/>
          </a:xfrm>
          <a:prstGeom prst="rect">
            <a:avLst/>
          </a:prstGeom>
          <a:noFill/>
        </p:spPr>
        <p:txBody>
          <a:bodyPr wrap="none" rtlCol="0">
            <a:spAutoFit/>
          </a:bodyPr>
          <a:lstStyle/>
          <a:p>
            <a:r>
              <a:rPr lang="en-US" b="1" dirty="0">
                <a:highlight>
                  <a:srgbClr val="00FF00"/>
                </a:highlight>
              </a:rPr>
              <a:t>Data to output port</a:t>
            </a:r>
            <a:br>
              <a:rPr lang="en-US" b="1" dirty="0">
                <a:highlight>
                  <a:srgbClr val="00FF00"/>
                </a:highlight>
              </a:rPr>
            </a:br>
            <a:r>
              <a:rPr lang="en-US" b="1" dirty="0">
                <a:highlight>
                  <a:srgbClr val="00FF00"/>
                </a:highlight>
              </a:rPr>
              <a:t>For example to 8 LEDs</a:t>
            </a:r>
          </a:p>
        </p:txBody>
      </p:sp>
      <p:sp>
        <p:nvSpPr>
          <p:cNvPr id="7" name="TextBox 6">
            <a:extLst>
              <a:ext uri="{FF2B5EF4-FFF2-40B4-BE49-F238E27FC236}">
                <a16:creationId xmlns:a16="http://schemas.microsoft.com/office/drawing/2014/main" id="{6CE6D10E-4D7D-410C-A291-8EE75DDFBB59}"/>
              </a:ext>
            </a:extLst>
          </p:cNvPr>
          <p:cNvSpPr txBox="1"/>
          <p:nvPr/>
        </p:nvSpPr>
        <p:spPr>
          <a:xfrm>
            <a:off x="8246131" y="3429000"/>
            <a:ext cx="2616422" cy="646331"/>
          </a:xfrm>
          <a:prstGeom prst="rect">
            <a:avLst/>
          </a:prstGeom>
          <a:noFill/>
        </p:spPr>
        <p:txBody>
          <a:bodyPr wrap="none" rtlCol="0">
            <a:spAutoFit/>
          </a:bodyPr>
          <a:lstStyle/>
          <a:p>
            <a:r>
              <a:rPr lang="en-US" b="1" dirty="0">
                <a:highlight>
                  <a:srgbClr val="00FFFF"/>
                </a:highlight>
              </a:rPr>
              <a:t>Address of the port </a:t>
            </a:r>
            <a:br>
              <a:rPr lang="en-US" b="1" dirty="0">
                <a:highlight>
                  <a:srgbClr val="00FFFF"/>
                </a:highlight>
              </a:rPr>
            </a:br>
            <a:r>
              <a:rPr lang="en-US" b="1" dirty="0">
                <a:highlight>
                  <a:srgbClr val="00FFFF"/>
                </a:highlight>
              </a:rPr>
              <a:t>Input port or Output port</a:t>
            </a:r>
          </a:p>
        </p:txBody>
      </p:sp>
    </p:spTree>
    <p:extLst>
      <p:ext uri="{BB962C8B-B14F-4D97-AF65-F5344CB8AC3E}">
        <p14:creationId xmlns:p14="http://schemas.microsoft.com/office/powerpoint/2010/main" val="445528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778DFA-7D5B-40D9-9EF1-8B49722F5F5B}"/>
              </a:ext>
            </a:extLst>
          </p:cNvPr>
          <p:cNvSpPr>
            <a:spLocks noGrp="1"/>
          </p:cNvSpPr>
          <p:nvPr>
            <p:ph type="title"/>
          </p:nvPr>
        </p:nvSpPr>
        <p:spPr>
          <a:xfrm>
            <a:off x="838200" y="185057"/>
            <a:ext cx="10515600" cy="642257"/>
          </a:xfrm>
        </p:spPr>
        <p:txBody>
          <a:bodyPr>
            <a:normAutofit/>
          </a:bodyPr>
          <a:lstStyle/>
          <a:p>
            <a:r>
              <a:rPr lang="en-US" sz="3400" b="1" dirty="0">
                <a:solidFill>
                  <a:srgbClr val="0070C0"/>
                </a:solidFill>
              </a:rPr>
              <a:t>Interface with the Fabric Logic via Input and Output ports</a:t>
            </a:r>
          </a:p>
        </p:txBody>
      </p:sp>
      <p:pic>
        <p:nvPicPr>
          <p:cNvPr id="4" name="Picture 3">
            <a:extLst>
              <a:ext uri="{FF2B5EF4-FFF2-40B4-BE49-F238E27FC236}">
                <a16:creationId xmlns:a16="http://schemas.microsoft.com/office/drawing/2014/main" id="{FA31FF05-F619-4A18-AC76-90B0AA9CEAEC}"/>
              </a:ext>
            </a:extLst>
          </p:cNvPr>
          <p:cNvPicPr>
            <a:picLocks noChangeAspect="1"/>
          </p:cNvPicPr>
          <p:nvPr/>
        </p:nvPicPr>
        <p:blipFill>
          <a:blip r:embed="rId3"/>
          <a:stretch>
            <a:fillRect/>
          </a:stretch>
        </p:blipFill>
        <p:spPr>
          <a:xfrm>
            <a:off x="838200" y="827314"/>
            <a:ext cx="2939531" cy="1675040"/>
          </a:xfrm>
          <a:prstGeom prst="rect">
            <a:avLst/>
          </a:prstGeom>
        </p:spPr>
      </p:pic>
      <p:sp>
        <p:nvSpPr>
          <p:cNvPr id="5" name="TextBox 4">
            <a:extLst>
              <a:ext uri="{FF2B5EF4-FFF2-40B4-BE49-F238E27FC236}">
                <a16:creationId xmlns:a16="http://schemas.microsoft.com/office/drawing/2014/main" id="{1FF2E989-60BB-4832-A248-A4312684B5C8}"/>
              </a:ext>
            </a:extLst>
          </p:cNvPr>
          <p:cNvSpPr txBox="1"/>
          <p:nvPr/>
        </p:nvSpPr>
        <p:spPr>
          <a:xfrm>
            <a:off x="337845" y="3687534"/>
            <a:ext cx="3123812" cy="1938992"/>
          </a:xfrm>
          <a:prstGeom prst="rect">
            <a:avLst/>
          </a:prstGeom>
          <a:noFill/>
        </p:spPr>
        <p:txBody>
          <a:bodyPr wrap="square" rtlCol="0">
            <a:spAutoFit/>
          </a:bodyPr>
          <a:lstStyle/>
          <a:p>
            <a:r>
              <a:rPr lang="en-US" sz="2000" b="1" dirty="0">
                <a:solidFill>
                  <a:srgbClr val="0070C0"/>
                </a:solidFill>
              </a:rPr>
              <a:t>256 Input ports (Read only)</a:t>
            </a:r>
            <a:br>
              <a:rPr lang="en-US" sz="2000" b="1" dirty="0">
                <a:solidFill>
                  <a:srgbClr val="0070C0"/>
                </a:solidFill>
              </a:rPr>
            </a:br>
            <a:br>
              <a:rPr lang="en-US" sz="2000" b="1" dirty="0">
                <a:solidFill>
                  <a:srgbClr val="0070C0"/>
                </a:solidFill>
              </a:rPr>
            </a:br>
            <a:r>
              <a:rPr lang="en-US" sz="2000" b="1" dirty="0">
                <a:solidFill>
                  <a:srgbClr val="0070C0"/>
                </a:solidFill>
              </a:rPr>
              <a:t>8-bit </a:t>
            </a:r>
            <a:r>
              <a:rPr lang="en-US" sz="2000" b="1" dirty="0" err="1">
                <a:solidFill>
                  <a:srgbClr val="0070C0"/>
                </a:solidFill>
              </a:rPr>
              <a:t>port_id</a:t>
            </a:r>
            <a:r>
              <a:rPr lang="en-US" sz="2000" b="1" dirty="0">
                <a:solidFill>
                  <a:srgbClr val="0070C0"/>
                </a:solidFill>
              </a:rPr>
              <a:t> qualified by </a:t>
            </a:r>
            <a:r>
              <a:rPr lang="en-US" sz="2000" b="1" dirty="0" err="1">
                <a:solidFill>
                  <a:srgbClr val="0070C0"/>
                </a:solidFill>
              </a:rPr>
              <a:t>read_strobe</a:t>
            </a:r>
            <a:r>
              <a:rPr lang="en-US" sz="2000" b="1" dirty="0">
                <a:solidFill>
                  <a:srgbClr val="0070C0"/>
                </a:solidFill>
              </a:rPr>
              <a:t> produces 256 IDSPs (Input Device Select Pulses)</a:t>
            </a:r>
          </a:p>
        </p:txBody>
      </p:sp>
      <p:pic>
        <p:nvPicPr>
          <p:cNvPr id="6" name="Picture 5">
            <a:extLst>
              <a:ext uri="{FF2B5EF4-FFF2-40B4-BE49-F238E27FC236}">
                <a16:creationId xmlns:a16="http://schemas.microsoft.com/office/drawing/2014/main" id="{3DD51801-626F-43AA-8C36-5FD14D69414C}"/>
              </a:ext>
            </a:extLst>
          </p:cNvPr>
          <p:cNvPicPr>
            <a:picLocks noChangeAspect="1"/>
          </p:cNvPicPr>
          <p:nvPr/>
        </p:nvPicPr>
        <p:blipFill>
          <a:blip r:embed="rId3"/>
          <a:stretch>
            <a:fillRect/>
          </a:stretch>
        </p:blipFill>
        <p:spPr>
          <a:xfrm>
            <a:off x="4201886" y="827314"/>
            <a:ext cx="2939531" cy="1675040"/>
          </a:xfrm>
          <a:prstGeom prst="rect">
            <a:avLst/>
          </a:prstGeom>
        </p:spPr>
      </p:pic>
      <p:pic>
        <p:nvPicPr>
          <p:cNvPr id="7" name="Picture 6">
            <a:extLst>
              <a:ext uri="{FF2B5EF4-FFF2-40B4-BE49-F238E27FC236}">
                <a16:creationId xmlns:a16="http://schemas.microsoft.com/office/drawing/2014/main" id="{A5F0CE65-7D69-48F6-90B0-6FF5A852F678}"/>
              </a:ext>
            </a:extLst>
          </p:cNvPr>
          <p:cNvPicPr>
            <a:picLocks noChangeAspect="1"/>
          </p:cNvPicPr>
          <p:nvPr/>
        </p:nvPicPr>
        <p:blipFill>
          <a:blip r:embed="rId3"/>
          <a:stretch>
            <a:fillRect/>
          </a:stretch>
        </p:blipFill>
        <p:spPr>
          <a:xfrm>
            <a:off x="7859486" y="827314"/>
            <a:ext cx="2939531" cy="1675040"/>
          </a:xfrm>
          <a:prstGeom prst="rect">
            <a:avLst/>
          </a:prstGeom>
        </p:spPr>
      </p:pic>
      <p:cxnSp>
        <p:nvCxnSpPr>
          <p:cNvPr id="10" name="Straight Connector 9">
            <a:extLst>
              <a:ext uri="{FF2B5EF4-FFF2-40B4-BE49-F238E27FC236}">
                <a16:creationId xmlns:a16="http://schemas.microsoft.com/office/drawing/2014/main" id="{F4CF4DE2-F160-4B32-AF30-634EC35E8BE5}"/>
              </a:ext>
            </a:extLst>
          </p:cNvPr>
          <p:cNvCxnSpPr/>
          <p:nvPr/>
        </p:nvCxnSpPr>
        <p:spPr>
          <a:xfrm>
            <a:off x="5954873" y="1534885"/>
            <a:ext cx="1186543"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33D6F9B-5AFB-4030-8766-D8A254E17897}"/>
              </a:ext>
            </a:extLst>
          </p:cNvPr>
          <p:cNvCxnSpPr/>
          <p:nvPr/>
        </p:nvCxnSpPr>
        <p:spPr>
          <a:xfrm>
            <a:off x="2591188" y="2111828"/>
            <a:ext cx="1186543" cy="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1CD6156-3E7D-4423-B036-E6AA74C66166}"/>
              </a:ext>
            </a:extLst>
          </p:cNvPr>
          <p:cNvCxnSpPr/>
          <p:nvPr/>
        </p:nvCxnSpPr>
        <p:spPr>
          <a:xfrm>
            <a:off x="2591188" y="2415267"/>
            <a:ext cx="1186543" cy="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FBEAB803-8F5A-4669-B8EE-9A199E73166B}"/>
              </a:ext>
            </a:extLst>
          </p:cNvPr>
          <p:cNvCxnSpPr/>
          <p:nvPr/>
        </p:nvCxnSpPr>
        <p:spPr>
          <a:xfrm>
            <a:off x="664028" y="1240971"/>
            <a:ext cx="1186543" cy="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E3F5ACD6-EA59-414E-95D4-75B6E438F446}"/>
              </a:ext>
            </a:extLst>
          </p:cNvPr>
          <p:cNvCxnSpPr/>
          <p:nvPr/>
        </p:nvCxnSpPr>
        <p:spPr>
          <a:xfrm>
            <a:off x="5954874" y="1240971"/>
            <a:ext cx="1186543"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4B64ABC7-69A3-4920-B9D9-BFEAD2677E8A}"/>
              </a:ext>
            </a:extLst>
          </p:cNvPr>
          <p:cNvCxnSpPr/>
          <p:nvPr/>
        </p:nvCxnSpPr>
        <p:spPr>
          <a:xfrm>
            <a:off x="5954874" y="2426152"/>
            <a:ext cx="1186543"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B832748-C233-4A55-918F-0661BF02DC96}"/>
              </a:ext>
            </a:extLst>
          </p:cNvPr>
          <p:cNvCxnSpPr/>
          <p:nvPr/>
        </p:nvCxnSpPr>
        <p:spPr>
          <a:xfrm>
            <a:off x="9612473" y="1817914"/>
            <a:ext cx="1186543" cy="0"/>
          </a:xfrm>
          <a:prstGeom prst="line">
            <a:avLst/>
          </a:prstGeom>
          <a:ln w="38100">
            <a:solidFill>
              <a:srgbClr val="F17BC4"/>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5F512B77-B746-490F-87A8-B2238D6D2A2D}"/>
              </a:ext>
            </a:extLst>
          </p:cNvPr>
          <p:cNvCxnSpPr/>
          <p:nvPr/>
        </p:nvCxnSpPr>
        <p:spPr>
          <a:xfrm>
            <a:off x="9650572" y="1240971"/>
            <a:ext cx="1186543" cy="0"/>
          </a:xfrm>
          <a:prstGeom prst="line">
            <a:avLst/>
          </a:prstGeom>
          <a:ln w="38100">
            <a:solidFill>
              <a:srgbClr val="F17BC4"/>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1CDA092A-45F9-4D22-AD52-31AC1F4ACD9D}"/>
              </a:ext>
            </a:extLst>
          </p:cNvPr>
          <p:cNvCxnSpPr/>
          <p:nvPr/>
        </p:nvCxnSpPr>
        <p:spPr>
          <a:xfrm>
            <a:off x="9612474" y="2415267"/>
            <a:ext cx="1186543" cy="0"/>
          </a:xfrm>
          <a:prstGeom prst="line">
            <a:avLst/>
          </a:prstGeom>
          <a:ln w="38100">
            <a:solidFill>
              <a:srgbClr val="F17BC4"/>
            </a:solidFill>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F8D0A2C0-1853-4259-A798-BBCA28F8E0EA}"/>
              </a:ext>
            </a:extLst>
          </p:cNvPr>
          <p:cNvSpPr txBox="1"/>
          <p:nvPr/>
        </p:nvSpPr>
        <p:spPr>
          <a:xfrm>
            <a:off x="4398210" y="3687530"/>
            <a:ext cx="3308875" cy="1938992"/>
          </a:xfrm>
          <a:prstGeom prst="rect">
            <a:avLst/>
          </a:prstGeom>
          <a:noFill/>
        </p:spPr>
        <p:txBody>
          <a:bodyPr wrap="square" rtlCol="0">
            <a:spAutoFit/>
          </a:bodyPr>
          <a:lstStyle/>
          <a:p>
            <a:r>
              <a:rPr lang="en-US" sz="2000" b="1" dirty="0">
                <a:solidFill>
                  <a:srgbClr val="FF0000"/>
                </a:solidFill>
              </a:rPr>
              <a:t>256 output ports (Write only)</a:t>
            </a:r>
            <a:br>
              <a:rPr lang="en-US" sz="2000" b="1" dirty="0">
                <a:solidFill>
                  <a:srgbClr val="FF0000"/>
                </a:solidFill>
              </a:rPr>
            </a:br>
            <a:br>
              <a:rPr lang="en-US" sz="2000" b="1" dirty="0">
                <a:solidFill>
                  <a:srgbClr val="FF0000"/>
                </a:solidFill>
              </a:rPr>
            </a:br>
            <a:r>
              <a:rPr lang="en-US" sz="2000" b="1" dirty="0">
                <a:solidFill>
                  <a:srgbClr val="FF0000"/>
                </a:solidFill>
              </a:rPr>
              <a:t>8-bit </a:t>
            </a:r>
            <a:r>
              <a:rPr lang="en-US" sz="2000" b="1" dirty="0" err="1">
                <a:solidFill>
                  <a:srgbClr val="FF0000"/>
                </a:solidFill>
              </a:rPr>
              <a:t>port_id</a:t>
            </a:r>
            <a:r>
              <a:rPr lang="en-US" sz="2000" b="1" dirty="0">
                <a:solidFill>
                  <a:srgbClr val="FF0000"/>
                </a:solidFill>
              </a:rPr>
              <a:t> qualified by </a:t>
            </a:r>
            <a:r>
              <a:rPr lang="en-US" sz="2000" b="1" dirty="0" err="1">
                <a:solidFill>
                  <a:srgbClr val="FF0000"/>
                </a:solidFill>
              </a:rPr>
              <a:t>write_strobe</a:t>
            </a:r>
            <a:r>
              <a:rPr lang="en-US" sz="2000" b="1" dirty="0">
                <a:solidFill>
                  <a:srgbClr val="FF0000"/>
                </a:solidFill>
              </a:rPr>
              <a:t> produces 256 ODSPs (Output Device Select Pulses)</a:t>
            </a:r>
          </a:p>
        </p:txBody>
      </p:sp>
      <p:sp>
        <p:nvSpPr>
          <p:cNvPr id="21" name="TextBox 20">
            <a:extLst>
              <a:ext uri="{FF2B5EF4-FFF2-40B4-BE49-F238E27FC236}">
                <a16:creationId xmlns:a16="http://schemas.microsoft.com/office/drawing/2014/main" id="{964992E7-62CB-498A-B0E0-CE1AB41F6352}"/>
              </a:ext>
            </a:extLst>
          </p:cNvPr>
          <p:cNvSpPr txBox="1"/>
          <p:nvPr/>
        </p:nvSpPr>
        <p:spPr>
          <a:xfrm>
            <a:off x="8425921" y="3698412"/>
            <a:ext cx="3308875" cy="1938992"/>
          </a:xfrm>
          <a:prstGeom prst="rect">
            <a:avLst/>
          </a:prstGeom>
          <a:noFill/>
        </p:spPr>
        <p:txBody>
          <a:bodyPr wrap="square" rtlCol="0">
            <a:spAutoFit/>
          </a:bodyPr>
          <a:lstStyle/>
          <a:p>
            <a:r>
              <a:rPr lang="en-US" sz="2000" b="1" dirty="0">
                <a:solidFill>
                  <a:srgbClr val="F17BC4"/>
                </a:solidFill>
              </a:rPr>
              <a:t>16 output ports (Write only)</a:t>
            </a:r>
            <a:br>
              <a:rPr lang="en-US" sz="2000" b="1" dirty="0">
                <a:solidFill>
                  <a:srgbClr val="F17BC4"/>
                </a:solidFill>
              </a:rPr>
            </a:br>
            <a:br>
              <a:rPr lang="en-US" sz="2000" b="1" dirty="0">
                <a:solidFill>
                  <a:srgbClr val="F17BC4"/>
                </a:solidFill>
              </a:rPr>
            </a:br>
            <a:r>
              <a:rPr lang="en-US" sz="2000" b="1" dirty="0">
                <a:solidFill>
                  <a:srgbClr val="F17BC4"/>
                </a:solidFill>
              </a:rPr>
              <a:t>4-bit </a:t>
            </a:r>
            <a:r>
              <a:rPr lang="en-US" sz="2000" b="1" dirty="0" err="1">
                <a:solidFill>
                  <a:srgbClr val="F17BC4"/>
                </a:solidFill>
              </a:rPr>
              <a:t>port_id</a:t>
            </a:r>
            <a:r>
              <a:rPr lang="en-US" sz="2000" b="1" dirty="0">
                <a:solidFill>
                  <a:srgbClr val="F17BC4"/>
                </a:solidFill>
              </a:rPr>
              <a:t> qualified by </a:t>
            </a:r>
            <a:r>
              <a:rPr lang="en-US" sz="2000" b="1" dirty="0" err="1">
                <a:solidFill>
                  <a:srgbClr val="F17BC4"/>
                </a:solidFill>
              </a:rPr>
              <a:t>k_write_strobe</a:t>
            </a:r>
            <a:r>
              <a:rPr lang="en-US" sz="2000" b="1" dirty="0">
                <a:solidFill>
                  <a:srgbClr val="F17BC4"/>
                </a:solidFill>
              </a:rPr>
              <a:t> produces 16 </a:t>
            </a:r>
            <a:r>
              <a:rPr lang="en-US" sz="2000" b="1" dirty="0" err="1">
                <a:solidFill>
                  <a:srgbClr val="F17BC4"/>
                </a:solidFill>
              </a:rPr>
              <a:t>k_ODSPs</a:t>
            </a:r>
            <a:r>
              <a:rPr lang="en-US" sz="2000" b="1" dirty="0">
                <a:solidFill>
                  <a:srgbClr val="F17BC4"/>
                </a:solidFill>
              </a:rPr>
              <a:t> (</a:t>
            </a:r>
            <a:r>
              <a:rPr lang="en-US" sz="2000" b="1" dirty="0" err="1">
                <a:solidFill>
                  <a:srgbClr val="F17BC4"/>
                </a:solidFill>
              </a:rPr>
              <a:t>k_Output</a:t>
            </a:r>
            <a:r>
              <a:rPr lang="en-US" sz="2000" b="1" dirty="0">
                <a:solidFill>
                  <a:srgbClr val="F17BC4"/>
                </a:solidFill>
              </a:rPr>
              <a:t> Device Select Pulses)</a:t>
            </a:r>
          </a:p>
        </p:txBody>
      </p:sp>
      <p:sp>
        <p:nvSpPr>
          <p:cNvPr id="22" name="TextBox 21">
            <a:extLst>
              <a:ext uri="{FF2B5EF4-FFF2-40B4-BE49-F238E27FC236}">
                <a16:creationId xmlns:a16="http://schemas.microsoft.com/office/drawing/2014/main" id="{AE58317B-E774-40F5-A464-DB86C438B41A}"/>
              </a:ext>
            </a:extLst>
          </p:cNvPr>
          <p:cNvSpPr txBox="1"/>
          <p:nvPr/>
        </p:nvSpPr>
        <p:spPr>
          <a:xfrm>
            <a:off x="10570028" y="2388832"/>
            <a:ext cx="1337226" cy="369332"/>
          </a:xfrm>
          <a:prstGeom prst="rect">
            <a:avLst/>
          </a:prstGeom>
          <a:noFill/>
        </p:spPr>
        <p:txBody>
          <a:bodyPr wrap="none" rtlCol="0">
            <a:spAutoFit/>
          </a:bodyPr>
          <a:lstStyle/>
          <a:p>
            <a:r>
              <a:rPr lang="en-US" b="1" dirty="0" err="1">
                <a:solidFill>
                  <a:srgbClr val="F17BC4"/>
                </a:solidFill>
              </a:rPr>
              <a:t>port_id</a:t>
            </a:r>
            <a:r>
              <a:rPr lang="en-US" b="1" dirty="0">
                <a:solidFill>
                  <a:srgbClr val="F17BC4"/>
                </a:solidFill>
              </a:rPr>
              <a:t>[3:0]</a:t>
            </a:r>
          </a:p>
        </p:txBody>
      </p:sp>
    </p:spTree>
    <p:extLst>
      <p:ext uri="{BB962C8B-B14F-4D97-AF65-F5344CB8AC3E}">
        <p14:creationId xmlns:p14="http://schemas.microsoft.com/office/powerpoint/2010/main" val="17054748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AF6F03F-BC07-4D99-8148-29CF7E160C27}"/>
              </a:ext>
            </a:extLst>
          </p:cNvPr>
          <p:cNvPicPr>
            <a:picLocks noChangeAspect="1"/>
          </p:cNvPicPr>
          <p:nvPr/>
        </p:nvPicPr>
        <p:blipFill>
          <a:blip r:embed="rId3"/>
          <a:stretch>
            <a:fillRect/>
          </a:stretch>
        </p:blipFill>
        <p:spPr>
          <a:xfrm>
            <a:off x="1709737" y="242887"/>
            <a:ext cx="8772525" cy="6372225"/>
          </a:xfrm>
          <a:prstGeom prst="rect">
            <a:avLst/>
          </a:prstGeom>
        </p:spPr>
      </p:pic>
      <p:cxnSp>
        <p:nvCxnSpPr>
          <p:cNvPr id="3" name="Straight Connector 2">
            <a:extLst>
              <a:ext uri="{FF2B5EF4-FFF2-40B4-BE49-F238E27FC236}">
                <a16:creationId xmlns:a16="http://schemas.microsoft.com/office/drawing/2014/main" id="{091E9796-6602-483B-B9B0-9598E05EA498}"/>
              </a:ext>
            </a:extLst>
          </p:cNvPr>
          <p:cNvCxnSpPr/>
          <p:nvPr/>
        </p:nvCxnSpPr>
        <p:spPr>
          <a:xfrm>
            <a:off x="5128591" y="1401416"/>
            <a:ext cx="437322"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BC953916-3438-42A4-B727-BEBEF350E365}"/>
              </a:ext>
            </a:extLst>
          </p:cNvPr>
          <p:cNvCxnSpPr/>
          <p:nvPr/>
        </p:nvCxnSpPr>
        <p:spPr>
          <a:xfrm>
            <a:off x="1192696" y="1401416"/>
            <a:ext cx="377687"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016533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92AD55F-C913-4490-ADCE-1C3FE871D596}"/>
              </a:ext>
            </a:extLst>
          </p:cNvPr>
          <p:cNvPicPr>
            <a:picLocks noChangeAspect="1"/>
          </p:cNvPicPr>
          <p:nvPr/>
        </p:nvPicPr>
        <p:blipFill>
          <a:blip r:embed="rId3"/>
          <a:stretch>
            <a:fillRect/>
          </a:stretch>
        </p:blipFill>
        <p:spPr>
          <a:xfrm>
            <a:off x="1724025" y="228600"/>
            <a:ext cx="8743950" cy="6400800"/>
          </a:xfrm>
          <a:prstGeom prst="rect">
            <a:avLst/>
          </a:prstGeom>
        </p:spPr>
      </p:pic>
      <p:cxnSp>
        <p:nvCxnSpPr>
          <p:cNvPr id="6" name="Straight Connector 5">
            <a:extLst>
              <a:ext uri="{FF2B5EF4-FFF2-40B4-BE49-F238E27FC236}">
                <a16:creationId xmlns:a16="http://schemas.microsoft.com/office/drawing/2014/main" id="{A211ECC2-C2D3-4ACA-BEE4-7EDCC5BD8997}"/>
              </a:ext>
            </a:extLst>
          </p:cNvPr>
          <p:cNvCxnSpPr>
            <a:cxnSpLocks/>
          </p:cNvCxnSpPr>
          <p:nvPr/>
        </p:nvCxnSpPr>
        <p:spPr>
          <a:xfrm>
            <a:off x="7271657" y="4942114"/>
            <a:ext cx="3069772" cy="1208314"/>
          </a:xfrm>
          <a:prstGeom prst="line">
            <a:avLst/>
          </a:prstGeom>
          <a:ln w="19050">
            <a:solidFill>
              <a:srgbClr val="FF0000"/>
            </a:solidFill>
          </a:ln>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28D560B3-2675-45D9-884C-FB519304B95B}"/>
              </a:ext>
            </a:extLst>
          </p:cNvPr>
          <p:cNvCxnSpPr>
            <a:cxnSpLocks/>
          </p:cNvCxnSpPr>
          <p:nvPr/>
        </p:nvCxnSpPr>
        <p:spPr>
          <a:xfrm flipH="1">
            <a:off x="7271657" y="5029200"/>
            <a:ext cx="3069772" cy="1121228"/>
          </a:xfrm>
          <a:prstGeom prst="line">
            <a:avLst/>
          </a:prstGeom>
          <a:ln w="19050">
            <a:solidFill>
              <a:srgbClr val="FF0000"/>
            </a:solidFill>
          </a:ln>
        </p:spPr>
        <p:style>
          <a:lnRef idx="1">
            <a:schemeClr val="dk1"/>
          </a:lnRef>
          <a:fillRef idx="0">
            <a:schemeClr val="dk1"/>
          </a:fillRef>
          <a:effectRef idx="0">
            <a:schemeClr val="dk1"/>
          </a:effectRef>
          <a:fontRef idx="minor">
            <a:schemeClr val="tx1"/>
          </a:fontRef>
        </p:style>
      </p:cxnSp>
      <p:sp>
        <p:nvSpPr>
          <p:cNvPr id="5" name="Rectangle 4">
            <a:extLst>
              <a:ext uri="{FF2B5EF4-FFF2-40B4-BE49-F238E27FC236}">
                <a16:creationId xmlns:a16="http://schemas.microsoft.com/office/drawing/2014/main" id="{8D48B34F-2440-4A93-AE8C-873BD713286D}"/>
              </a:ext>
            </a:extLst>
          </p:cNvPr>
          <p:cNvSpPr/>
          <p:nvPr/>
        </p:nvSpPr>
        <p:spPr>
          <a:xfrm>
            <a:off x="1892300" y="4546600"/>
            <a:ext cx="273050" cy="152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p14="http://schemas.microsoft.com/office/powerpoint/2010/main">
        <mc:Choice Requires="p14">
          <p:contentPart p14:bwMode="auto" r:id="rId4">
            <p14:nvContentPartPr>
              <p14:cNvPr id="24" name="Ink 23">
                <a:extLst>
                  <a:ext uri="{FF2B5EF4-FFF2-40B4-BE49-F238E27FC236}">
                    <a16:creationId xmlns:a16="http://schemas.microsoft.com/office/drawing/2014/main" id="{C0899400-F50B-4E55-9C98-8DF44E942843}"/>
                  </a:ext>
                </a:extLst>
              </p14:cNvPr>
              <p14:cNvContentPartPr/>
              <p14:nvPr/>
            </p14:nvContentPartPr>
            <p14:xfrm>
              <a:off x="1288890" y="4520880"/>
              <a:ext cx="438480" cy="229320"/>
            </p14:xfrm>
          </p:contentPart>
        </mc:Choice>
        <mc:Fallback xmlns="">
          <p:pic>
            <p:nvPicPr>
              <p:cNvPr id="24" name="Ink 23">
                <a:extLst>
                  <a:ext uri="{FF2B5EF4-FFF2-40B4-BE49-F238E27FC236}">
                    <a16:creationId xmlns:a16="http://schemas.microsoft.com/office/drawing/2014/main" id="{C0899400-F50B-4E55-9C98-8DF44E942843}"/>
                  </a:ext>
                </a:extLst>
              </p:cNvPr>
              <p:cNvPicPr/>
              <p:nvPr/>
            </p:nvPicPr>
            <p:blipFill>
              <a:blip r:embed="rId5"/>
              <a:stretch>
                <a:fillRect/>
              </a:stretch>
            </p:blipFill>
            <p:spPr>
              <a:xfrm>
                <a:off x="1279890" y="4512226"/>
                <a:ext cx="456120" cy="246988"/>
              </a:xfrm>
              <a:prstGeom prst="rect">
                <a:avLst/>
              </a:prstGeom>
            </p:spPr>
          </p:pic>
        </mc:Fallback>
      </mc:AlternateContent>
    </p:spTree>
    <p:extLst>
      <p:ext uri="{BB962C8B-B14F-4D97-AF65-F5344CB8AC3E}">
        <p14:creationId xmlns:p14="http://schemas.microsoft.com/office/powerpoint/2010/main" val="36449981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2458302-2EC9-497B-99D9-EFA5B07CD76D}"/>
              </a:ext>
            </a:extLst>
          </p:cNvPr>
          <p:cNvPicPr>
            <a:picLocks noChangeAspect="1"/>
          </p:cNvPicPr>
          <p:nvPr/>
        </p:nvPicPr>
        <p:blipFill>
          <a:blip r:embed="rId3"/>
          <a:stretch>
            <a:fillRect/>
          </a:stretch>
        </p:blipFill>
        <p:spPr>
          <a:xfrm>
            <a:off x="1714500" y="366712"/>
            <a:ext cx="8763000" cy="6124575"/>
          </a:xfrm>
          <a:prstGeom prst="rect">
            <a:avLst/>
          </a:prstGeom>
        </p:spPr>
      </p:pic>
      <p:cxnSp>
        <p:nvCxnSpPr>
          <p:cNvPr id="3" name="Straight Connector 2">
            <a:extLst>
              <a:ext uri="{FF2B5EF4-FFF2-40B4-BE49-F238E27FC236}">
                <a16:creationId xmlns:a16="http://schemas.microsoft.com/office/drawing/2014/main" id="{AF5744FD-C76C-456B-9CCE-CF675E3E6AC0}"/>
              </a:ext>
            </a:extLst>
          </p:cNvPr>
          <p:cNvCxnSpPr/>
          <p:nvPr/>
        </p:nvCxnSpPr>
        <p:spPr>
          <a:xfrm>
            <a:off x="7116097" y="2153265"/>
            <a:ext cx="2367116" cy="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1600FC49-7675-4419-A2A0-37AE3873DEB0}"/>
              </a:ext>
            </a:extLst>
          </p:cNvPr>
          <p:cNvCxnSpPr>
            <a:cxnSpLocks/>
          </p:cNvCxnSpPr>
          <p:nvPr/>
        </p:nvCxnSpPr>
        <p:spPr>
          <a:xfrm>
            <a:off x="4562168" y="2298291"/>
            <a:ext cx="658761" cy="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C1CA6078-4F84-4F2E-B1C1-3854A390A85E}"/>
              </a:ext>
            </a:extLst>
          </p:cNvPr>
          <p:cNvSpPr txBox="1"/>
          <p:nvPr/>
        </p:nvSpPr>
        <p:spPr>
          <a:xfrm>
            <a:off x="8863781" y="2849874"/>
            <a:ext cx="1609736" cy="253916"/>
          </a:xfrm>
          <a:prstGeom prst="rect">
            <a:avLst/>
          </a:prstGeom>
          <a:noFill/>
        </p:spPr>
        <p:txBody>
          <a:bodyPr wrap="none" rtlCol="0">
            <a:spAutoFit/>
          </a:bodyPr>
          <a:lstStyle/>
          <a:p>
            <a:r>
              <a:rPr lang="en-US" sz="1050" b="1" dirty="0">
                <a:solidFill>
                  <a:srgbClr val="FF0000"/>
                </a:solidFill>
              </a:rPr>
              <a:t>not meeting clock period.</a:t>
            </a:r>
          </a:p>
        </p:txBody>
      </p:sp>
      <p:sp>
        <p:nvSpPr>
          <p:cNvPr id="12" name="Rectangle 11">
            <a:extLst>
              <a:ext uri="{FF2B5EF4-FFF2-40B4-BE49-F238E27FC236}">
                <a16:creationId xmlns:a16="http://schemas.microsoft.com/office/drawing/2014/main" id="{7C7A09AB-C547-49EC-9E8E-6C2A20DF97D5}"/>
              </a:ext>
            </a:extLst>
          </p:cNvPr>
          <p:cNvSpPr/>
          <p:nvPr/>
        </p:nvSpPr>
        <p:spPr>
          <a:xfrm>
            <a:off x="8639703" y="2717798"/>
            <a:ext cx="1396574" cy="15813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2948E74E-067E-4BAA-A415-2965F256D374}"/>
              </a:ext>
            </a:extLst>
          </p:cNvPr>
          <p:cNvSpPr txBox="1"/>
          <p:nvPr/>
        </p:nvSpPr>
        <p:spPr>
          <a:xfrm>
            <a:off x="10607040" y="1584960"/>
            <a:ext cx="1436914" cy="4108817"/>
          </a:xfrm>
          <a:prstGeom prst="rect">
            <a:avLst/>
          </a:prstGeom>
          <a:noFill/>
        </p:spPr>
        <p:txBody>
          <a:bodyPr wrap="square" rtlCol="0">
            <a:spAutoFit/>
          </a:bodyPr>
          <a:lstStyle/>
          <a:p>
            <a:r>
              <a:rPr lang="en-US" sz="900" dirty="0">
                <a:solidFill>
                  <a:srgbClr val="FF0000"/>
                </a:solidFill>
              </a:rPr>
              <a:t>In a non-FPGA based design such as an ASIC or a custom VLSI, it is common practice to use tristate buffers in place of a mux.</a:t>
            </a:r>
            <a:br>
              <a:rPr lang="en-US" sz="900" dirty="0">
                <a:solidFill>
                  <a:srgbClr val="FF0000"/>
                </a:solidFill>
              </a:rPr>
            </a:br>
            <a:r>
              <a:rPr lang="en-US" sz="900" dirty="0">
                <a:solidFill>
                  <a:srgbClr val="FF0000"/>
                </a:solidFill>
              </a:rPr>
              <a:t>You want to enable a tri-state buffer  only after confirming that the address is stabilized and is not changing. This is to make sure that multiple tristate buffers are not enabled unintentionally for a short length of time  during address transitions. Hence, I have moved the pipeline register to the upstream  of the mux. In my design, there is a register for every input port, and it captures data on every clock. The data read by the processor is one clock delayed and in most cases that is not harmful (particularly in our application with manual operation of switches and buttons.</a:t>
            </a:r>
          </a:p>
        </p:txBody>
      </p:sp>
      <p:sp>
        <p:nvSpPr>
          <p:cNvPr id="16" name="Rectangle 15">
            <a:extLst>
              <a:ext uri="{FF2B5EF4-FFF2-40B4-BE49-F238E27FC236}">
                <a16:creationId xmlns:a16="http://schemas.microsoft.com/office/drawing/2014/main" id="{4CDA9E06-5820-492B-8F06-88CE0EE27AA2}"/>
              </a:ext>
            </a:extLst>
          </p:cNvPr>
          <p:cNvSpPr/>
          <p:nvPr/>
        </p:nvSpPr>
        <p:spPr>
          <a:xfrm>
            <a:off x="10607040" y="1584960"/>
            <a:ext cx="1436914" cy="40407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Arrow Connector 17">
            <a:extLst>
              <a:ext uri="{FF2B5EF4-FFF2-40B4-BE49-F238E27FC236}">
                <a16:creationId xmlns:a16="http://schemas.microsoft.com/office/drawing/2014/main" id="{08FE1092-8A57-4481-BD6D-B22CA27E1C50}"/>
              </a:ext>
            </a:extLst>
          </p:cNvPr>
          <p:cNvCxnSpPr/>
          <p:nvPr/>
        </p:nvCxnSpPr>
        <p:spPr>
          <a:xfrm>
            <a:off x="9612753" y="2072640"/>
            <a:ext cx="100977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327418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6F40BC3-50AA-4898-90F4-59F11BEDA4D6}"/>
              </a:ext>
            </a:extLst>
          </p:cNvPr>
          <p:cNvPicPr>
            <a:picLocks noChangeAspect="1"/>
          </p:cNvPicPr>
          <p:nvPr/>
        </p:nvPicPr>
        <p:blipFill>
          <a:blip r:embed="rId3"/>
          <a:stretch>
            <a:fillRect/>
          </a:stretch>
        </p:blipFill>
        <p:spPr>
          <a:xfrm>
            <a:off x="1695450" y="371475"/>
            <a:ext cx="8801100" cy="6115050"/>
          </a:xfrm>
          <a:prstGeom prst="rect">
            <a:avLst/>
          </a:prstGeom>
        </p:spPr>
      </p:pic>
    </p:spTree>
    <p:extLst>
      <p:ext uri="{BB962C8B-B14F-4D97-AF65-F5344CB8AC3E}">
        <p14:creationId xmlns:p14="http://schemas.microsoft.com/office/powerpoint/2010/main" val="32454252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993AD03-A3E2-496D-BE50-F92E6DA8049C}"/>
              </a:ext>
            </a:extLst>
          </p:cNvPr>
          <p:cNvPicPr>
            <a:picLocks noChangeAspect="1"/>
          </p:cNvPicPr>
          <p:nvPr/>
        </p:nvPicPr>
        <p:blipFill>
          <a:blip r:embed="rId3"/>
          <a:stretch>
            <a:fillRect/>
          </a:stretch>
        </p:blipFill>
        <p:spPr>
          <a:xfrm>
            <a:off x="383908" y="883271"/>
            <a:ext cx="11274693" cy="5974729"/>
          </a:xfrm>
          <a:prstGeom prst="rect">
            <a:avLst/>
          </a:prstGeom>
        </p:spPr>
      </p:pic>
      <p:pic>
        <p:nvPicPr>
          <p:cNvPr id="3" name="Picture 2">
            <a:extLst>
              <a:ext uri="{FF2B5EF4-FFF2-40B4-BE49-F238E27FC236}">
                <a16:creationId xmlns:a16="http://schemas.microsoft.com/office/drawing/2014/main" id="{6A4EC51F-EDC9-4A2F-868E-6288C8FE4F2F}"/>
              </a:ext>
            </a:extLst>
          </p:cNvPr>
          <p:cNvPicPr>
            <a:picLocks noChangeAspect="1"/>
          </p:cNvPicPr>
          <p:nvPr/>
        </p:nvPicPr>
        <p:blipFill>
          <a:blip r:embed="rId4"/>
          <a:stretch>
            <a:fillRect/>
          </a:stretch>
        </p:blipFill>
        <p:spPr>
          <a:xfrm>
            <a:off x="383908" y="225878"/>
            <a:ext cx="5448300" cy="419100"/>
          </a:xfrm>
          <a:prstGeom prst="rect">
            <a:avLst/>
          </a:prstGeom>
        </p:spPr>
      </p:pic>
    </p:spTree>
    <p:extLst>
      <p:ext uri="{BB962C8B-B14F-4D97-AF65-F5344CB8AC3E}">
        <p14:creationId xmlns:p14="http://schemas.microsoft.com/office/powerpoint/2010/main" val="29056625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Interrupts, Interrupt Vector, and ISR</a:t>
            </a:r>
          </a:p>
        </p:txBody>
      </p:sp>
      <p:sp>
        <p:nvSpPr>
          <p:cNvPr id="3" name="Content Placeholder 2"/>
          <p:cNvSpPr>
            <a:spLocks noGrp="1"/>
          </p:cNvSpPr>
          <p:nvPr>
            <p:ph idx="1"/>
          </p:nvPr>
        </p:nvSpPr>
        <p:spPr>
          <a:xfrm>
            <a:off x="838200" y="1511300"/>
            <a:ext cx="10515600" cy="4914900"/>
          </a:xfrm>
        </p:spPr>
        <p:txBody>
          <a:bodyPr>
            <a:normAutofit lnSpcReduction="10000"/>
          </a:bodyPr>
          <a:lstStyle/>
          <a:p>
            <a:pPr marL="0" indent="0">
              <a:buNone/>
            </a:pPr>
            <a:r>
              <a:rPr lang="en-US" dirty="0"/>
              <a:t>Please see the next 5 pages.</a:t>
            </a:r>
            <a:br>
              <a:rPr lang="en-US" dirty="0"/>
            </a:br>
            <a:r>
              <a:rPr lang="en-US" dirty="0"/>
              <a:t>One observation, we wish to make, is that the RETURNI</a:t>
            </a:r>
            <a:r>
              <a:rPr lang="en-US" sz="1200" dirty="0"/>
              <a:t> (pronounced Return-I, I for Interrupt)</a:t>
            </a:r>
            <a:r>
              <a:rPr lang="en-US" dirty="0"/>
              <a:t> does not increment the address retrieved from the stack. So Picoblaze, on recognizing that there is an interrupt request, would save the return address on the stack. This is slightly deferent from the CALL instruction execution. So the stack should not be called the CALL address stack or RETUN address stack. Perhaps that is why the Picoblaze user guide calls it a PC Stack! </a:t>
            </a:r>
            <a:br>
              <a:rPr lang="en-US" dirty="0"/>
            </a:br>
            <a:br>
              <a:rPr lang="en-US" dirty="0"/>
            </a:br>
            <a:r>
              <a:rPr lang="en-US" dirty="0"/>
              <a:t>Please go through the discussion about where to locate the ISR and how to specify the interrupt vector parameter while instantiating the picoblaze processor in the top design, and also how to use the assembler directive ADDRESS to specify the location of the ISR routine to the assembler.</a:t>
            </a:r>
          </a:p>
        </p:txBody>
      </p:sp>
    </p:spTree>
    <p:extLst>
      <p:ext uri="{BB962C8B-B14F-4D97-AF65-F5344CB8AC3E}">
        <p14:creationId xmlns:p14="http://schemas.microsoft.com/office/powerpoint/2010/main" val="21781671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6888" y="176213"/>
            <a:ext cx="8658225" cy="6505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978535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2125" y="176213"/>
            <a:ext cx="8667750" cy="6505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941799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71650" y="176213"/>
            <a:ext cx="8648700" cy="6505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ectangle 2">
            <a:extLst>
              <a:ext uri="{FF2B5EF4-FFF2-40B4-BE49-F238E27FC236}">
                <a16:creationId xmlns:a16="http://schemas.microsoft.com/office/drawing/2014/main" id="{1BA92C31-086D-49CE-8C5D-ECF19C32E868}"/>
              </a:ext>
            </a:extLst>
          </p:cNvPr>
          <p:cNvSpPr/>
          <p:nvPr/>
        </p:nvSpPr>
        <p:spPr>
          <a:xfrm>
            <a:off x="3241040" y="1719580"/>
            <a:ext cx="273050" cy="152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228A479D-441F-444A-AADD-3C845001DD46}"/>
              </a:ext>
            </a:extLst>
          </p:cNvPr>
          <p:cNvSpPr txBox="1"/>
          <p:nvPr/>
        </p:nvSpPr>
        <p:spPr>
          <a:xfrm>
            <a:off x="3143366" y="1534319"/>
            <a:ext cx="468398" cy="246221"/>
          </a:xfrm>
          <a:prstGeom prst="rect">
            <a:avLst/>
          </a:prstGeom>
          <a:noFill/>
        </p:spPr>
        <p:txBody>
          <a:bodyPr wrap="none" rtlCol="0">
            <a:spAutoFit/>
          </a:bodyPr>
          <a:lstStyle/>
          <a:p>
            <a:r>
              <a:rPr lang="en-US" sz="1000" dirty="0">
                <a:solidFill>
                  <a:srgbClr val="FF0000"/>
                </a:solidFill>
              </a:rPr>
              <a:t>there</a:t>
            </a:r>
          </a:p>
        </p:txBody>
      </p:sp>
      <p:sp>
        <p:nvSpPr>
          <p:cNvPr id="5" name="Rectangle 4">
            <a:extLst>
              <a:ext uri="{FF2B5EF4-FFF2-40B4-BE49-F238E27FC236}">
                <a16:creationId xmlns:a16="http://schemas.microsoft.com/office/drawing/2014/main" id="{B0303433-D8EB-4B00-840E-141922491E66}"/>
              </a:ext>
            </a:extLst>
          </p:cNvPr>
          <p:cNvSpPr/>
          <p:nvPr/>
        </p:nvSpPr>
        <p:spPr>
          <a:xfrm>
            <a:off x="4795520" y="5135880"/>
            <a:ext cx="576580" cy="14986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53D50EC7-F143-4868-853B-30CA4A077BF0}"/>
              </a:ext>
            </a:extLst>
          </p:cNvPr>
          <p:cNvSpPr txBox="1"/>
          <p:nvPr/>
        </p:nvSpPr>
        <p:spPr>
          <a:xfrm>
            <a:off x="4697846" y="4948079"/>
            <a:ext cx="885179" cy="246221"/>
          </a:xfrm>
          <a:prstGeom prst="rect">
            <a:avLst/>
          </a:prstGeom>
          <a:noFill/>
        </p:spPr>
        <p:txBody>
          <a:bodyPr wrap="none" rtlCol="0">
            <a:spAutoFit/>
          </a:bodyPr>
          <a:lstStyle/>
          <a:p>
            <a:r>
              <a:rPr lang="en-US" sz="1000" dirty="0">
                <a:solidFill>
                  <a:srgbClr val="FF0000"/>
                </a:solidFill>
              </a:rPr>
              <a:t>implemented</a:t>
            </a:r>
          </a:p>
        </p:txBody>
      </p:sp>
    </p:spTree>
    <p:extLst>
      <p:ext uri="{BB962C8B-B14F-4D97-AF65-F5344CB8AC3E}">
        <p14:creationId xmlns:p14="http://schemas.microsoft.com/office/powerpoint/2010/main" val="325366452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71650" y="180975"/>
            <a:ext cx="8648700" cy="6496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a:extLst>
              <a:ext uri="{FF2B5EF4-FFF2-40B4-BE49-F238E27FC236}">
                <a16:creationId xmlns:a16="http://schemas.microsoft.com/office/drawing/2014/main" id="{8F77C899-5AEF-4603-B537-E9D8989E1B89}"/>
              </a:ext>
            </a:extLst>
          </p:cNvPr>
          <p:cNvSpPr txBox="1"/>
          <p:nvPr/>
        </p:nvSpPr>
        <p:spPr>
          <a:xfrm>
            <a:off x="3343275" y="2905780"/>
            <a:ext cx="1000595" cy="523220"/>
          </a:xfrm>
          <a:prstGeom prst="rect">
            <a:avLst/>
          </a:prstGeom>
          <a:noFill/>
        </p:spPr>
        <p:txBody>
          <a:bodyPr wrap="none" rtlCol="0">
            <a:spAutoFit/>
          </a:bodyPr>
          <a:lstStyle/>
          <a:p>
            <a:r>
              <a:rPr lang="en-US" sz="2800" b="1" dirty="0">
                <a:solidFill>
                  <a:srgbClr val="0070C0"/>
                </a:solidFill>
              </a:rPr>
              <a:t>VHDL</a:t>
            </a:r>
          </a:p>
        </p:txBody>
      </p:sp>
    </p:spTree>
    <p:extLst>
      <p:ext uri="{BB962C8B-B14F-4D97-AF65-F5344CB8AC3E}">
        <p14:creationId xmlns:p14="http://schemas.microsoft.com/office/powerpoint/2010/main" val="31330763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71650" y="180975"/>
            <a:ext cx="8648700" cy="6496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a:extLst>
              <a:ext uri="{FF2B5EF4-FFF2-40B4-BE49-F238E27FC236}">
                <a16:creationId xmlns:a16="http://schemas.microsoft.com/office/drawing/2014/main" id="{5EF22FF0-15F1-45A2-93F6-DCD4B900E6B3}"/>
              </a:ext>
            </a:extLst>
          </p:cNvPr>
          <p:cNvSpPr txBox="1"/>
          <p:nvPr/>
        </p:nvSpPr>
        <p:spPr>
          <a:xfrm>
            <a:off x="1133475" y="1862455"/>
            <a:ext cx="550151" cy="230832"/>
          </a:xfrm>
          <a:prstGeom prst="rect">
            <a:avLst/>
          </a:prstGeom>
          <a:noFill/>
        </p:spPr>
        <p:txBody>
          <a:bodyPr wrap="none" rtlCol="0">
            <a:spAutoFit/>
          </a:bodyPr>
          <a:lstStyle/>
          <a:p>
            <a:r>
              <a:rPr lang="en-US" sz="900" dirty="0">
                <a:solidFill>
                  <a:srgbClr val="FF0000"/>
                </a:solidFill>
              </a:rPr>
              <a:t>is for us</a:t>
            </a:r>
          </a:p>
        </p:txBody>
      </p:sp>
      <p:sp>
        <p:nvSpPr>
          <p:cNvPr id="6" name="Rectangle 5">
            <a:extLst>
              <a:ext uri="{FF2B5EF4-FFF2-40B4-BE49-F238E27FC236}">
                <a16:creationId xmlns:a16="http://schemas.microsoft.com/office/drawing/2014/main" id="{13905302-711A-4CCD-B47B-C9286DDFB3EA}"/>
              </a:ext>
            </a:extLst>
          </p:cNvPr>
          <p:cNvSpPr/>
          <p:nvPr/>
        </p:nvSpPr>
        <p:spPr>
          <a:xfrm>
            <a:off x="5172075" y="1881505"/>
            <a:ext cx="171450" cy="15684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0550401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71650" y="176213"/>
            <a:ext cx="8648700" cy="6505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a:extLst>
              <a:ext uri="{FF2B5EF4-FFF2-40B4-BE49-F238E27FC236}">
                <a16:creationId xmlns:a16="http://schemas.microsoft.com/office/drawing/2014/main" id="{2A06B517-0734-4C71-9C30-A0662F15783B}"/>
              </a:ext>
            </a:extLst>
          </p:cNvPr>
          <p:cNvSpPr txBox="1"/>
          <p:nvPr/>
        </p:nvSpPr>
        <p:spPr>
          <a:xfrm>
            <a:off x="7467600" y="2019955"/>
            <a:ext cx="1000595" cy="523220"/>
          </a:xfrm>
          <a:prstGeom prst="rect">
            <a:avLst/>
          </a:prstGeom>
          <a:noFill/>
        </p:spPr>
        <p:txBody>
          <a:bodyPr wrap="none" rtlCol="0">
            <a:spAutoFit/>
          </a:bodyPr>
          <a:lstStyle/>
          <a:p>
            <a:r>
              <a:rPr lang="en-US" sz="2800" b="1" dirty="0">
                <a:solidFill>
                  <a:srgbClr val="0070C0"/>
                </a:solidFill>
              </a:rPr>
              <a:t>VHDL</a:t>
            </a:r>
          </a:p>
        </p:txBody>
      </p:sp>
    </p:spTree>
    <p:extLst>
      <p:ext uri="{BB962C8B-B14F-4D97-AF65-F5344CB8AC3E}">
        <p14:creationId xmlns:p14="http://schemas.microsoft.com/office/powerpoint/2010/main" val="32971913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2125" y="166688"/>
            <a:ext cx="8667750" cy="6524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573790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38A53DF-CCBD-4185-9121-C7307C19E681}"/>
              </a:ext>
            </a:extLst>
          </p:cNvPr>
          <p:cNvPicPr>
            <a:picLocks noChangeAspect="1"/>
          </p:cNvPicPr>
          <p:nvPr/>
        </p:nvPicPr>
        <p:blipFill>
          <a:blip r:embed="rId3"/>
          <a:stretch>
            <a:fillRect/>
          </a:stretch>
        </p:blipFill>
        <p:spPr>
          <a:xfrm>
            <a:off x="1995487" y="528637"/>
            <a:ext cx="8201025" cy="5800725"/>
          </a:xfrm>
          <a:prstGeom prst="rect">
            <a:avLst/>
          </a:prstGeom>
        </p:spPr>
      </p:pic>
    </p:spTree>
    <p:extLst>
      <p:ext uri="{BB962C8B-B14F-4D97-AF65-F5344CB8AC3E}">
        <p14:creationId xmlns:p14="http://schemas.microsoft.com/office/powerpoint/2010/main" val="32758896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3035" y="365125"/>
            <a:ext cx="10600765" cy="1325563"/>
          </a:xfrm>
        </p:spPr>
        <p:txBody>
          <a:bodyPr/>
          <a:lstStyle/>
          <a:p>
            <a:r>
              <a:rPr lang="en-US" dirty="0"/>
              <a:t>Instruction Memory size</a:t>
            </a:r>
          </a:p>
        </p:txBody>
      </p:sp>
      <p:sp>
        <p:nvSpPr>
          <p:cNvPr id="3" name="Content Placeholder 2"/>
          <p:cNvSpPr>
            <a:spLocks noGrp="1"/>
          </p:cNvSpPr>
          <p:nvPr>
            <p:ph idx="1"/>
          </p:nvPr>
        </p:nvSpPr>
        <p:spPr>
          <a:xfrm>
            <a:off x="748553" y="1484967"/>
            <a:ext cx="10515600" cy="1661646"/>
          </a:xfrm>
        </p:spPr>
        <p:txBody>
          <a:bodyPr>
            <a:normAutofit fontScale="92500" lnSpcReduction="20000"/>
          </a:bodyPr>
          <a:lstStyle/>
          <a:p>
            <a:pPr marL="0" indent="0">
              <a:buNone/>
            </a:pPr>
            <a:r>
              <a:rPr lang="en-US" dirty="0"/>
              <a:t>The </a:t>
            </a:r>
            <a:r>
              <a:rPr lang="en-US" dirty="0">
                <a:solidFill>
                  <a:srgbClr val="FF0000"/>
                </a:solidFill>
              </a:rPr>
              <a:t>address</a:t>
            </a:r>
            <a:r>
              <a:rPr lang="en-US" dirty="0"/>
              <a:t> of the instruction memory is </a:t>
            </a:r>
            <a:r>
              <a:rPr lang="en-US" dirty="0">
                <a:solidFill>
                  <a:srgbClr val="FF0000"/>
                </a:solidFill>
              </a:rPr>
              <a:t>12 bits</a:t>
            </a:r>
            <a:r>
              <a:rPr lang="en-US" dirty="0"/>
              <a:t>.</a:t>
            </a:r>
            <a:br>
              <a:rPr lang="en-US" dirty="0"/>
            </a:br>
            <a:r>
              <a:rPr lang="en-US" dirty="0"/>
              <a:t>So you can have up to 4K of instruction memory. 2^12 = 4K. </a:t>
            </a:r>
            <a:br>
              <a:rPr lang="en-US" dirty="0"/>
            </a:br>
            <a:r>
              <a:rPr lang="en-US" dirty="0"/>
              <a:t>The choices for the size of instruction memory are </a:t>
            </a:r>
            <a:r>
              <a:rPr lang="en-US" dirty="0">
                <a:solidFill>
                  <a:srgbClr val="FF0000"/>
                </a:solidFill>
              </a:rPr>
              <a:t>1K, 2K, </a:t>
            </a:r>
            <a:r>
              <a:rPr lang="en-US" dirty="0"/>
              <a:t>and</a:t>
            </a:r>
            <a:r>
              <a:rPr lang="en-US" dirty="0">
                <a:solidFill>
                  <a:srgbClr val="FF0000"/>
                </a:solidFill>
              </a:rPr>
              <a:t> 4K</a:t>
            </a:r>
            <a:r>
              <a:rPr lang="en-US" dirty="0"/>
              <a:t>. </a:t>
            </a:r>
            <a:br>
              <a:rPr lang="en-US" dirty="0"/>
            </a:br>
            <a:r>
              <a:rPr lang="en-US" dirty="0"/>
              <a:t>The instructions are </a:t>
            </a:r>
            <a:r>
              <a:rPr lang="en-US" dirty="0">
                <a:solidFill>
                  <a:srgbClr val="00B050"/>
                </a:solidFill>
              </a:rPr>
              <a:t>18-bit long</a:t>
            </a:r>
            <a:r>
              <a:rPr lang="en-US" dirty="0"/>
              <a:t>. </a:t>
            </a:r>
            <a:br>
              <a:rPr lang="en-US" dirty="0"/>
            </a:br>
            <a:r>
              <a:rPr lang="en-US" dirty="0"/>
              <a:t>Hence the sizes of the instruction memory are 1Kx18, 2Kx18, 4Kx18.</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9205" y="3283885"/>
            <a:ext cx="4597950" cy="27852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2510118" y="3684494"/>
            <a:ext cx="1371600" cy="24204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p:cNvSpPr/>
          <p:nvPr/>
        </p:nvSpPr>
        <p:spPr>
          <a:xfrm>
            <a:off x="2510118" y="5262282"/>
            <a:ext cx="1532964" cy="242047"/>
          </a:xfrm>
          <a:prstGeom prst="rect">
            <a:avLst/>
          </a:prstGeom>
          <a:no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60091" y="3748487"/>
            <a:ext cx="5769909" cy="18560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Rectangle 7"/>
          <p:cNvSpPr/>
          <p:nvPr/>
        </p:nvSpPr>
        <p:spPr>
          <a:xfrm>
            <a:off x="5686985" y="4231341"/>
            <a:ext cx="1532964" cy="242047"/>
          </a:xfrm>
          <a:prstGeom prst="rect">
            <a:avLst/>
          </a:prstGeom>
          <a:no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7395882" y="4473388"/>
            <a:ext cx="2456329" cy="324131"/>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0" name="Straight Arrow Connector 9"/>
          <p:cNvCxnSpPr/>
          <p:nvPr/>
        </p:nvCxnSpPr>
        <p:spPr>
          <a:xfrm flipH="1">
            <a:off x="10820400" y="5262282"/>
            <a:ext cx="699247" cy="0"/>
          </a:xfrm>
          <a:prstGeom prst="straightConnector1">
            <a:avLst/>
          </a:prstGeom>
          <a:ln w="28575">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278977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Starting value of PC on reset</a:t>
            </a:r>
          </a:p>
        </p:txBody>
      </p:sp>
      <p:sp>
        <p:nvSpPr>
          <p:cNvPr id="3" name="Content Placeholder 2"/>
          <p:cNvSpPr>
            <a:spLocks noGrp="1"/>
          </p:cNvSpPr>
          <p:nvPr>
            <p:ph idx="1"/>
          </p:nvPr>
        </p:nvSpPr>
        <p:spPr/>
        <p:txBody>
          <a:bodyPr/>
          <a:lstStyle/>
          <a:p>
            <a:pPr marL="0" indent="0">
              <a:buNone/>
            </a:pPr>
            <a:r>
              <a:rPr lang="en-US" dirty="0"/>
              <a:t>It is basic and important that the PC starts with a known desired value after reset in every processor and the very first instruction to be fetched is located there. This starting address may vary for different processors. Notably, for the x86 processors, it is FFFF0 hex. </a:t>
            </a:r>
            <a:br>
              <a:rPr lang="en-US" dirty="0"/>
            </a:br>
            <a:br>
              <a:rPr lang="en-US" dirty="0"/>
            </a:br>
            <a:r>
              <a:rPr lang="en-US" dirty="0"/>
              <a:t>For our Picoblaze and for many processors, it is all zeros (000 hex).</a:t>
            </a:r>
          </a:p>
        </p:txBody>
      </p:sp>
    </p:spTree>
    <p:extLst>
      <p:ext uri="{BB962C8B-B14F-4D97-AF65-F5344CB8AC3E}">
        <p14:creationId xmlns:p14="http://schemas.microsoft.com/office/powerpoint/2010/main" val="17345503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71650" y="171450"/>
            <a:ext cx="8648700" cy="6515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535809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236E8-8515-4534-BDC1-AEEBC9AA76F5}"/>
              </a:ext>
            </a:extLst>
          </p:cNvPr>
          <p:cNvSpPr>
            <a:spLocks noGrp="1"/>
          </p:cNvSpPr>
          <p:nvPr>
            <p:ph type="title"/>
          </p:nvPr>
        </p:nvSpPr>
        <p:spPr>
          <a:xfrm>
            <a:off x="838200" y="365125"/>
            <a:ext cx="10515600" cy="5175704"/>
          </a:xfrm>
        </p:spPr>
        <p:txBody>
          <a:bodyPr/>
          <a:lstStyle/>
          <a:p>
            <a:r>
              <a:rPr lang="en-US" b="1" dirty="0" err="1"/>
              <a:t>Picoblaze</a:t>
            </a:r>
            <a:r>
              <a:rPr lang="en-US" b="1" dirty="0"/>
              <a:t> ISA (Instruction Set Architecture)</a:t>
            </a:r>
            <a:br>
              <a:rPr lang="en-US" dirty="0"/>
            </a:br>
            <a:br>
              <a:rPr lang="en-US" dirty="0"/>
            </a:br>
            <a:r>
              <a:rPr lang="en-US" sz="6600" b="1" dirty="0"/>
              <a:t>Introduction to the </a:t>
            </a:r>
            <a:br>
              <a:rPr lang="en-US" sz="6600" b="1" dirty="0"/>
            </a:br>
            <a:r>
              <a:rPr lang="en-US" sz="6000" b="1" dirty="0">
                <a:solidFill>
                  <a:srgbClr val="FF0000"/>
                </a:solidFill>
              </a:rPr>
              <a:t>Assembly Language Instructions</a:t>
            </a:r>
            <a:br>
              <a:rPr lang="en-US" dirty="0"/>
            </a:br>
            <a:endParaRPr lang="en-US" dirty="0"/>
          </a:p>
        </p:txBody>
      </p:sp>
    </p:spTree>
    <p:extLst>
      <p:ext uri="{BB962C8B-B14F-4D97-AF65-F5344CB8AC3E}">
        <p14:creationId xmlns:p14="http://schemas.microsoft.com/office/powerpoint/2010/main" val="11925387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4807</TotalTime>
  <Words>644</Words>
  <Application>Microsoft Office PowerPoint</Application>
  <PresentationFormat>Widescreen</PresentationFormat>
  <Paragraphs>98</Paragraphs>
  <Slides>34</Slides>
  <Notes>34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34</vt:i4>
      </vt:variant>
    </vt:vector>
  </HeadingPairs>
  <TitlesOfParts>
    <vt:vector size="39" baseType="lpstr">
      <vt:lpstr>Arial</vt:lpstr>
      <vt:lpstr>Calibri</vt:lpstr>
      <vt:lpstr>Calibri Light</vt:lpstr>
      <vt:lpstr>Courier New</vt:lpstr>
      <vt:lpstr>Office Theme</vt:lpstr>
      <vt:lpstr>EE354L  Picoblaze Basics  Some Significant Aspects</vt:lpstr>
      <vt:lpstr>Items crossed off</vt:lpstr>
      <vt:lpstr>PowerPoint Presentation</vt:lpstr>
      <vt:lpstr>PowerPoint Presentation</vt:lpstr>
      <vt:lpstr>PowerPoint Presentation</vt:lpstr>
      <vt:lpstr>Instruction Memory size</vt:lpstr>
      <vt:lpstr>Starting value of PC on reset</vt:lpstr>
      <vt:lpstr>PowerPoint Presentation</vt:lpstr>
      <vt:lpstr>Picoblaze ISA (Instruction Set Architecture)  Introduction to the  Assembly Language Instructions </vt:lpstr>
      <vt:lpstr>Instruction format</vt:lpstr>
      <vt:lpstr>PowerPoint Presentation</vt:lpstr>
      <vt:lpstr>Instruction format continued</vt:lpstr>
      <vt:lpstr>Arithmetic and Logic instructions</vt:lpstr>
      <vt:lpstr>The Carry (C) and the Zero (Z) flags</vt:lpstr>
      <vt:lpstr>Carry, Borrow, and Odd Parity</vt:lpstr>
      <vt:lpstr>Multi-precision arithmetic/logical operations </vt:lpstr>
      <vt:lpstr>Software Delays based on 100MHz clock</vt:lpstr>
      <vt:lpstr>Subroutine calls and returns from subroutines</vt:lpstr>
      <vt:lpstr>PowerPoint Presentation</vt:lpstr>
      <vt:lpstr>PowerPoint Presentation</vt:lpstr>
      <vt:lpstr>PowerPoint Presentation</vt:lpstr>
      <vt:lpstr>Interface with the Fabric Logic via Input and Output ports</vt:lpstr>
      <vt:lpstr>Interface with the Fabric Logic via Input and Output ports</vt:lpstr>
      <vt:lpstr>PowerPoint Presentation</vt:lpstr>
      <vt:lpstr>PowerPoint Presentation</vt:lpstr>
      <vt:lpstr>PowerPoint Presentation</vt:lpstr>
      <vt:lpstr>PowerPoint Presentation</vt:lpstr>
      <vt:lpstr>PowerPoint Presentation</vt:lpstr>
      <vt:lpstr>Interrupts, Interrupt Vector, and ISR</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EE354L Picoblaze</dc:title>
  <dc:creator>Gandhi Puvvada</dc:creator>
  <cp:lastModifiedBy>Gandhi Puvvada</cp:lastModifiedBy>
  <cp:revision>237</cp:revision>
  <dcterms:created xsi:type="dcterms:W3CDTF">2016-07-11T21:27:40Z</dcterms:created>
  <dcterms:modified xsi:type="dcterms:W3CDTF">2020-03-02T16:37:11Z</dcterms:modified>
</cp:coreProperties>
</file>