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9" r:id="rId4"/>
    <p:sldId id="271" r:id="rId5"/>
    <p:sldId id="260" r:id="rId6"/>
    <p:sldId id="262" r:id="rId7"/>
    <p:sldId id="269" r:id="rId8"/>
    <p:sldId id="273" r:id="rId9"/>
    <p:sldId id="268" r:id="rId10"/>
    <p:sldId id="264" r:id="rId11"/>
    <p:sldId id="265" r:id="rId12"/>
    <p:sldId id="27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3FE0D-9B5C-4C03-8800-4A434F325955}" v="2313" dt="2022-11-30T23:33:07.650"/>
    <p1510:client id="{F0CF8D2C-27B5-4CE1-A0F8-6275519689D4}" v="481" dt="2022-11-30T01:12:20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567D-EAEB-F368-0C63-73F60CE74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DE22F-7B80-09ED-DA4B-294507C1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F824B-1120-F176-E8C5-80880F9B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5BC-87AF-4E29-AE07-2F4C89C326AF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FDDE-AF85-3888-EC8F-11996ABB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B0AE1-C76A-439C-4B2F-0019691A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BA68-CF55-4F8D-84B5-907035A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0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5178-F4D1-CA22-AE62-4A3C3B6E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8845C-D889-DA93-FA1B-073C7E9E8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3A1F-D1F1-AB8D-A36F-F6394EE3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5BC-87AF-4E29-AE07-2F4C89C326AF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175EE-79C1-BCB1-D3A8-838227B5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0538A-05F4-C3F8-9FBE-0DB2D1F8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BA68-CF55-4F8D-84B5-907035A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FE5F4-3A93-4097-7280-EDE0101F7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3CDD1-A697-BE93-7412-FF53F1A1E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54CF0-26F1-19EE-ED27-4AED63B7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5BC-87AF-4E29-AE07-2F4C89C326AF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AFE2D-04E1-69E3-88E4-97B437D9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D76C1-6462-DBFD-41E4-8D84B5A6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BA68-CF55-4F8D-84B5-907035A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3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9C5E-A14D-7E3B-BDAC-0C67B5B0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D2CD-5BDA-79DA-C6F4-8B5841E0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92DDB-22AD-281F-E990-87731E9D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5BC-87AF-4E29-AE07-2F4C89C326AF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D62C-A1FC-8F61-A612-79241059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D46F2-89BE-D12E-EAE5-E557A072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BA68-CF55-4F8D-84B5-907035A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9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2DAC-59ED-281C-222A-47363A1F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B48F7-0CF5-49E0-44AF-735E5C2A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563A5-D32E-DBEB-3BDF-3EC505F6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5BC-87AF-4E29-AE07-2F4C89C326AF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285B2-E81F-5785-21C4-2496EDCA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AFB41-B3FF-434D-E0B4-0F439136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BA68-CF55-4F8D-84B5-907035A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8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898-6E1D-E97A-7FF7-264F5513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DDB6-AAE7-665A-DE96-D6D7E73BD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2E9B6-7801-8D67-58E8-D2452E1FB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627DA-CAB1-183A-D9AD-F18D6C92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5BC-87AF-4E29-AE07-2F4C89C326AF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4C7FA-58E4-073D-BCAC-1A93E2B6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2301D-BABA-170F-62C2-B524298F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BA68-CF55-4F8D-84B5-907035A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43CC-22D8-4CE4-EB7D-F31CCE48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01A2C-2FE6-1A87-138B-14443FE91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D1430-62CF-159A-F89F-3940B337E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2EA59-EA5B-85E2-F67D-D95B34CE3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2A0B9-0662-76BB-217A-BE9215BD5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F4D11-6747-C8DB-9FAC-0486FFBA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5BC-87AF-4E29-AE07-2F4C89C326AF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CD2FC-131A-ACFB-CEF3-EA5CA5F1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34440-1E18-E14D-7418-AAF63D26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BA68-CF55-4F8D-84B5-907035A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6363-9781-7A88-0758-B300DF00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0C348-447D-528F-71EE-2DC6B376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5BC-87AF-4E29-AE07-2F4C89C326AF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8763A-6098-8244-98A1-A3A62036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AFF8A-6369-7708-105D-551F132B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BA68-CF55-4F8D-84B5-907035A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5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07426-D2B0-9851-C53B-11B7CE35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5BC-87AF-4E29-AE07-2F4C89C326AF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B6B3-CFD3-5E3D-EE76-CADB28FD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61422-2589-C254-E5EF-57BED7F7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BA68-CF55-4F8D-84B5-907035A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7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2D86-8004-EF8E-4562-96BFFACE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CF05-2A25-9D06-7EF6-54173313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C61A7-14D6-3921-04A3-013A40C82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7FDEB-DD7F-3574-DBE7-80B271AF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5BC-87AF-4E29-AE07-2F4C89C326AF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9BF48-677A-032B-9802-BD107106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9A64-4D9E-5E91-0901-E642DEA3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BA68-CF55-4F8D-84B5-907035A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8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1EFD-3B0C-D759-94DB-3882B998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D5E4F-82AC-F29B-4526-197E28467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666D3-AE43-0B0F-4F28-E537C7DA6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5D942-FF6A-11E5-02AB-4C4F43AA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5BC-87AF-4E29-AE07-2F4C89C326AF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9B42E-783F-87E3-6AC5-E21C3A62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11E99-4966-C870-FE53-E6E8D0AE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BA68-CF55-4F8D-84B5-907035A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91DE5-67F7-177A-1840-AAB801A3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1F4D-50C3-A61D-4B52-CADC158D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D1B6-DD0D-997C-93DB-2A5E52E4F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615BC-87AF-4E29-AE07-2F4C89C326AF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CCD3-CC7C-BD4A-C907-BFD686D8D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3180-3C33-6BCB-BD13-AD6F31631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FBA68-CF55-4F8D-84B5-907035A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F4D637-B6F1-4221-9205-E4ED1E405408}"/>
              </a:ext>
            </a:extLst>
          </p:cNvPr>
          <p:cNvSpPr txBox="1"/>
          <p:nvPr/>
        </p:nvSpPr>
        <p:spPr>
          <a:xfrm>
            <a:off x="382464" y="89038"/>
            <a:ext cx="526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BUFC Quant Project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6B6C3C-53D6-4FB6-B5FB-DE3DEDB8AC6E}"/>
              </a:ext>
            </a:extLst>
          </p:cNvPr>
          <p:cNvCxnSpPr>
            <a:cxnSpLocks/>
          </p:cNvCxnSpPr>
          <p:nvPr/>
        </p:nvCxnSpPr>
        <p:spPr>
          <a:xfrm flipV="1">
            <a:off x="452803" y="425603"/>
            <a:ext cx="7904285" cy="2819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0B1C9-134B-4582-A201-98A6D7B41459}"/>
              </a:ext>
            </a:extLst>
          </p:cNvPr>
          <p:cNvCxnSpPr>
            <a:cxnSpLocks/>
          </p:cNvCxnSpPr>
          <p:nvPr/>
        </p:nvCxnSpPr>
        <p:spPr>
          <a:xfrm flipV="1">
            <a:off x="8357088" y="419946"/>
            <a:ext cx="3125666" cy="5742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0E874-A042-47DB-BB1E-E7183DD7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pic>
        <p:nvPicPr>
          <p:cNvPr id="17" name="Google Shape;149;p26">
            <a:extLst>
              <a:ext uri="{FF2B5EF4-FFF2-40B4-BE49-F238E27FC236}">
                <a16:creationId xmlns:a16="http://schemas.microsoft.com/office/drawing/2014/main" id="{CABE96E3-64BD-431B-889F-9D91E520407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01" y="6356350"/>
            <a:ext cx="2198929" cy="578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506781-6866-4AB8-A52E-186107FA5B2D}"/>
              </a:ext>
            </a:extLst>
          </p:cNvPr>
          <p:cNvCxnSpPr>
            <a:cxnSpLocks/>
          </p:cNvCxnSpPr>
          <p:nvPr/>
        </p:nvCxnSpPr>
        <p:spPr>
          <a:xfrm>
            <a:off x="406659" y="6412784"/>
            <a:ext cx="113786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C940ED-DC76-978F-97DF-E1183D2A3229}"/>
              </a:ext>
            </a:extLst>
          </p:cNvPr>
          <p:cNvSpPr txBox="1"/>
          <p:nvPr/>
        </p:nvSpPr>
        <p:spPr>
          <a:xfrm>
            <a:off x="772998" y="2420331"/>
            <a:ext cx="1024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Arbitrage/Pairs Trading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8C25C-57FF-00B2-F3B5-CFDAFD3D4D22}"/>
              </a:ext>
            </a:extLst>
          </p:cNvPr>
          <p:cNvSpPr txBox="1"/>
          <p:nvPr/>
        </p:nvSpPr>
        <p:spPr>
          <a:xfrm>
            <a:off x="3696032" y="3030763"/>
            <a:ext cx="43961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Made By Nikhil Ramchandani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29778324-D963-4474-8ED6-D1D3DBF3A76B}"/>
              </a:ext>
            </a:extLst>
          </p:cNvPr>
          <p:cNvSpPr txBox="1"/>
          <p:nvPr/>
        </p:nvSpPr>
        <p:spPr>
          <a:xfrm>
            <a:off x="8324431" y="54772"/>
            <a:ext cx="262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12/01/2022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3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F4D637-B6F1-4221-9205-E4ED1E405408}"/>
              </a:ext>
            </a:extLst>
          </p:cNvPr>
          <p:cNvSpPr txBox="1"/>
          <p:nvPr/>
        </p:nvSpPr>
        <p:spPr>
          <a:xfrm>
            <a:off x="382464" y="89038"/>
            <a:ext cx="526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BUFC Quant Project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6B6C3C-53D6-4FB6-B5FB-DE3DEDB8AC6E}"/>
              </a:ext>
            </a:extLst>
          </p:cNvPr>
          <p:cNvCxnSpPr>
            <a:cxnSpLocks/>
          </p:cNvCxnSpPr>
          <p:nvPr/>
        </p:nvCxnSpPr>
        <p:spPr>
          <a:xfrm flipV="1">
            <a:off x="452803" y="425603"/>
            <a:ext cx="7904285" cy="2819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0B1C9-134B-4582-A201-98A6D7B41459}"/>
              </a:ext>
            </a:extLst>
          </p:cNvPr>
          <p:cNvCxnSpPr>
            <a:cxnSpLocks/>
          </p:cNvCxnSpPr>
          <p:nvPr/>
        </p:nvCxnSpPr>
        <p:spPr>
          <a:xfrm flipV="1">
            <a:off x="8357088" y="419946"/>
            <a:ext cx="3125666" cy="5742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0E874-A042-47DB-BB1E-E7183DD7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pic>
        <p:nvPicPr>
          <p:cNvPr id="17" name="Google Shape;149;p26">
            <a:extLst>
              <a:ext uri="{FF2B5EF4-FFF2-40B4-BE49-F238E27FC236}">
                <a16:creationId xmlns:a16="http://schemas.microsoft.com/office/drawing/2014/main" id="{CABE96E3-64BD-431B-889F-9D91E520407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01" y="6356350"/>
            <a:ext cx="2198929" cy="578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506781-6866-4AB8-A52E-186107FA5B2D}"/>
              </a:ext>
            </a:extLst>
          </p:cNvPr>
          <p:cNvCxnSpPr>
            <a:cxnSpLocks/>
          </p:cNvCxnSpPr>
          <p:nvPr/>
        </p:nvCxnSpPr>
        <p:spPr>
          <a:xfrm>
            <a:off x="406659" y="6412784"/>
            <a:ext cx="113786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CC54434-DEF0-C1D8-B36B-38E2DCF8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20" y="1310604"/>
            <a:ext cx="11299850" cy="4881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A8A7A-1B35-C49B-66A0-6206DCFC1347}"/>
              </a:ext>
            </a:extLst>
          </p:cNvPr>
          <p:cNvSpPr txBox="1"/>
          <p:nvPr/>
        </p:nvSpPr>
        <p:spPr>
          <a:xfrm>
            <a:off x="2603240" y="699821"/>
            <a:ext cx="582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Portfolio Return vs Market Return  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1F6C4EA2-97F7-EFBD-ACC9-E05993C04CEA}"/>
              </a:ext>
            </a:extLst>
          </p:cNvPr>
          <p:cNvSpPr txBox="1"/>
          <p:nvPr/>
        </p:nvSpPr>
        <p:spPr>
          <a:xfrm>
            <a:off x="8324431" y="54772"/>
            <a:ext cx="262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12/01/2022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50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F4D637-B6F1-4221-9205-E4ED1E405408}"/>
              </a:ext>
            </a:extLst>
          </p:cNvPr>
          <p:cNvSpPr txBox="1"/>
          <p:nvPr/>
        </p:nvSpPr>
        <p:spPr>
          <a:xfrm>
            <a:off x="382464" y="89038"/>
            <a:ext cx="526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BUFC Quant Project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6B6C3C-53D6-4FB6-B5FB-DE3DEDB8AC6E}"/>
              </a:ext>
            </a:extLst>
          </p:cNvPr>
          <p:cNvCxnSpPr>
            <a:cxnSpLocks/>
          </p:cNvCxnSpPr>
          <p:nvPr/>
        </p:nvCxnSpPr>
        <p:spPr>
          <a:xfrm flipV="1">
            <a:off x="452803" y="425603"/>
            <a:ext cx="7904285" cy="2819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0B1C9-134B-4582-A201-98A6D7B41459}"/>
              </a:ext>
            </a:extLst>
          </p:cNvPr>
          <p:cNvCxnSpPr>
            <a:cxnSpLocks/>
          </p:cNvCxnSpPr>
          <p:nvPr/>
        </p:nvCxnSpPr>
        <p:spPr>
          <a:xfrm flipV="1">
            <a:off x="8357088" y="419946"/>
            <a:ext cx="3125666" cy="5742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0E874-A042-47DB-BB1E-E7183DD7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pic>
        <p:nvPicPr>
          <p:cNvPr id="17" name="Google Shape;149;p26">
            <a:extLst>
              <a:ext uri="{FF2B5EF4-FFF2-40B4-BE49-F238E27FC236}">
                <a16:creationId xmlns:a16="http://schemas.microsoft.com/office/drawing/2014/main" id="{CABE96E3-64BD-431B-889F-9D91E520407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01" y="6356350"/>
            <a:ext cx="2198929" cy="578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506781-6866-4AB8-A52E-186107FA5B2D}"/>
              </a:ext>
            </a:extLst>
          </p:cNvPr>
          <p:cNvCxnSpPr>
            <a:cxnSpLocks/>
          </p:cNvCxnSpPr>
          <p:nvPr/>
        </p:nvCxnSpPr>
        <p:spPr>
          <a:xfrm>
            <a:off x="406659" y="6412784"/>
            <a:ext cx="113786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E9D7567-18B9-CCD9-DB01-03A0A093DE07}"/>
              </a:ext>
            </a:extLst>
          </p:cNvPr>
          <p:cNvSpPr/>
          <p:nvPr/>
        </p:nvSpPr>
        <p:spPr>
          <a:xfrm>
            <a:off x="3324029" y="1245099"/>
            <a:ext cx="4510455" cy="102787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Summary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F3E18-C362-D347-D920-7A22412B44C8}"/>
              </a:ext>
            </a:extLst>
          </p:cNvPr>
          <p:cNvSpPr txBox="1"/>
          <p:nvPr/>
        </p:nvSpPr>
        <p:spPr>
          <a:xfrm>
            <a:off x="3324029" y="2274838"/>
            <a:ext cx="4510455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Annual Return : 11.35%</a:t>
            </a: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Annual Return= 14.25%</a:t>
            </a: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Exceed Market By = 2.90%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EBB497DC-7143-F2BB-852D-51621CEFC07B}"/>
              </a:ext>
            </a:extLst>
          </p:cNvPr>
          <p:cNvSpPr txBox="1"/>
          <p:nvPr/>
        </p:nvSpPr>
        <p:spPr>
          <a:xfrm>
            <a:off x="8324431" y="54772"/>
            <a:ext cx="262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12/01/2022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3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F4D637-B6F1-4221-9205-E4ED1E405408}"/>
              </a:ext>
            </a:extLst>
          </p:cNvPr>
          <p:cNvSpPr txBox="1"/>
          <p:nvPr/>
        </p:nvSpPr>
        <p:spPr>
          <a:xfrm>
            <a:off x="382464" y="89038"/>
            <a:ext cx="526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BUFC Quant Project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6B6C3C-53D6-4FB6-B5FB-DE3DEDB8AC6E}"/>
              </a:ext>
            </a:extLst>
          </p:cNvPr>
          <p:cNvCxnSpPr>
            <a:cxnSpLocks/>
          </p:cNvCxnSpPr>
          <p:nvPr/>
        </p:nvCxnSpPr>
        <p:spPr>
          <a:xfrm flipV="1">
            <a:off x="452803" y="425603"/>
            <a:ext cx="7904285" cy="2819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0B1C9-134B-4582-A201-98A6D7B41459}"/>
              </a:ext>
            </a:extLst>
          </p:cNvPr>
          <p:cNvCxnSpPr>
            <a:cxnSpLocks/>
          </p:cNvCxnSpPr>
          <p:nvPr/>
        </p:nvCxnSpPr>
        <p:spPr>
          <a:xfrm flipV="1">
            <a:off x="8357088" y="419946"/>
            <a:ext cx="3125666" cy="5742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0E874-A042-47DB-BB1E-E7183DD7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pic>
        <p:nvPicPr>
          <p:cNvPr id="17" name="Google Shape;149;p26">
            <a:extLst>
              <a:ext uri="{FF2B5EF4-FFF2-40B4-BE49-F238E27FC236}">
                <a16:creationId xmlns:a16="http://schemas.microsoft.com/office/drawing/2014/main" id="{CABE96E3-64BD-431B-889F-9D91E520407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01" y="6356350"/>
            <a:ext cx="2198929" cy="578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506781-6866-4AB8-A52E-186107FA5B2D}"/>
              </a:ext>
            </a:extLst>
          </p:cNvPr>
          <p:cNvCxnSpPr>
            <a:cxnSpLocks/>
          </p:cNvCxnSpPr>
          <p:nvPr/>
        </p:nvCxnSpPr>
        <p:spPr>
          <a:xfrm>
            <a:off x="406659" y="6412784"/>
            <a:ext cx="113786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5782909-F622-3F4C-61F6-A0C3C2FBFCA5}"/>
              </a:ext>
            </a:extLst>
          </p:cNvPr>
          <p:cNvSpPr/>
          <p:nvPr/>
        </p:nvSpPr>
        <p:spPr>
          <a:xfrm>
            <a:off x="611155" y="853751"/>
            <a:ext cx="951723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1F06A5-3616-4F9C-B236-4537C7161D66}"/>
              </a:ext>
            </a:extLst>
          </p:cNvPr>
          <p:cNvSpPr/>
          <p:nvPr/>
        </p:nvSpPr>
        <p:spPr>
          <a:xfrm>
            <a:off x="611154" y="3096208"/>
            <a:ext cx="951723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17994-C89C-86AE-0497-2887FD9B7211}"/>
              </a:ext>
            </a:extLst>
          </p:cNvPr>
          <p:cNvSpPr txBox="1"/>
          <p:nvPr/>
        </p:nvSpPr>
        <p:spPr>
          <a:xfrm>
            <a:off x="1972930" y="3383455"/>
            <a:ext cx="84824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Extended Theories : Kalman Filters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E8A1B-14B8-715C-9CEF-9EFF3EE188F4}"/>
              </a:ext>
            </a:extLst>
          </p:cNvPr>
          <p:cNvSpPr txBox="1"/>
          <p:nvPr/>
        </p:nvSpPr>
        <p:spPr>
          <a:xfrm>
            <a:off x="1972930" y="1092791"/>
            <a:ext cx="84824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Varying Stocks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4B946E76-A2EE-1FA3-082A-720A319943C6}"/>
              </a:ext>
            </a:extLst>
          </p:cNvPr>
          <p:cNvSpPr txBox="1"/>
          <p:nvPr/>
        </p:nvSpPr>
        <p:spPr>
          <a:xfrm>
            <a:off x="8324431" y="54772"/>
            <a:ext cx="262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12/01/2022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32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F4D637-B6F1-4221-9205-E4ED1E405408}"/>
              </a:ext>
            </a:extLst>
          </p:cNvPr>
          <p:cNvSpPr txBox="1"/>
          <p:nvPr/>
        </p:nvSpPr>
        <p:spPr>
          <a:xfrm>
            <a:off x="382464" y="89038"/>
            <a:ext cx="526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BUFC Quant Project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6B6C3C-53D6-4FB6-B5FB-DE3DEDB8AC6E}"/>
              </a:ext>
            </a:extLst>
          </p:cNvPr>
          <p:cNvCxnSpPr>
            <a:cxnSpLocks/>
          </p:cNvCxnSpPr>
          <p:nvPr/>
        </p:nvCxnSpPr>
        <p:spPr>
          <a:xfrm flipV="1">
            <a:off x="452803" y="425603"/>
            <a:ext cx="7904285" cy="2819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0B1C9-134B-4582-A201-98A6D7B41459}"/>
              </a:ext>
            </a:extLst>
          </p:cNvPr>
          <p:cNvCxnSpPr>
            <a:cxnSpLocks/>
          </p:cNvCxnSpPr>
          <p:nvPr/>
        </p:nvCxnSpPr>
        <p:spPr>
          <a:xfrm flipV="1">
            <a:off x="8357088" y="419946"/>
            <a:ext cx="3125666" cy="5742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0E874-A042-47DB-BB1E-E7183DD7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pic>
        <p:nvPicPr>
          <p:cNvPr id="17" name="Google Shape;149;p26">
            <a:extLst>
              <a:ext uri="{FF2B5EF4-FFF2-40B4-BE49-F238E27FC236}">
                <a16:creationId xmlns:a16="http://schemas.microsoft.com/office/drawing/2014/main" id="{CABE96E3-64BD-431B-889F-9D91E520407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01" y="6356350"/>
            <a:ext cx="2198929" cy="578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506781-6866-4AB8-A52E-186107FA5B2D}"/>
              </a:ext>
            </a:extLst>
          </p:cNvPr>
          <p:cNvCxnSpPr>
            <a:cxnSpLocks/>
          </p:cNvCxnSpPr>
          <p:nvPr/>
        </p:nvCxnSpPr>
        <p:spPr>
          <a:xfrm>
            <a:off x="406659" y="6412784"/>
            <a:ext cx="113786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C940ED-DC76-978F-97DF-E1183D2A3229}"/>
              </a:ext>
            </a:extLst>
          </p:cNvPr>
          <p:cNvSpPr txBox="1"/>
          <p:nvPr/>
        </p:nvSpPr>
        <p:spPr>
          <a:xfrm>
            <a:off x="772998" y="2420331"/>
            <a:ext cx="1024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Arbitrage/Pairs Trading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8C25C-57FF-00B2-F3B5-CFDAFD3D4D22}"/>
              </a:ext>
            </a:extLst>
          </p:cNvPr>
          <p:cNvSpPr txBox="1"/>
          <p:nvPr/>
        </p:nvSpPr>
        <p:spPr>
          <a:xfrm>
            <a:off x="3696032" y="3030763"/>
            <a:ext cx="439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By Nikhil Ramchandani 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1D33751A-B41A-DBB4-B6BA-74D20165ED69}"/>
              </a:ext>
            </a:extLst>
          </p:cNvPr>
          <p:cNvSpPr txBox="1"/>
          <p:nvPr/>
        </p:nvSpPr>
        <p:spPr>
          <a:xfrm>
            <a:off x="8324431" y="54772"/>
            <a:ext cx="262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12/01/2022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9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F4D637-B6F1-4221-9205-E4ED1E405408}"/>
              </a:ext>
            </a:extLst>
          </p:cNvPr>
          <p:cNvSpPr txBox="1"/>
          <p:nvPr/>
        </p:nvSpPr>
        <p:spPr>
          <a:xfrm>
            <a:off x="382464" y="89038"/>
            <a:ext cx="526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of Content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6B6C3C-53D6-4FB6-B5FB-DE3DEDB8AC6E}"/>
              </a:ext>
            </a:extLst>
          </p:cNvPr>
          <p:cNvCxnSpPr>
            <a:cxnSpLocks/>
          </p:cNvCxnSpPr>
          <p:nvPr/>
        </p:nvCxnSpPr>
        <p:spPr>
          <a:xfrm flipV="1">
            <a:off x="452803" y="425603"/>
            <a:ext cx="7904285" cy="2819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0B1C9-134B-4582-A201-98A6D7B41459}"/>
              </a:ext>
            </a:extLst>
          </p:cNvPr>
          <p:cNvCxnSpPr>
            <a:cxnSpLocks/>
          </p:cNvCxnSpPr>
          <p:nvPr/>
        </p:nvCxnSpPr>
        <p:spPr>
          <a:xfrm flipV="1">
            <a:off x="8357088" y="419946"/>
            <a:ext cx="3125666" cy="5742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0E874-A042-47DB-BB1E-E7183DD7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pic>
        <p:nvPicPr>
          <p:cNvPr id="17" name="Google Shape;149;p26">
            <a:extLst>
              <a:ext uri="{FF2B5EF4-FFF2-40B4-BE49-F238E27FC236}">
                <a16:creationId xmlns:a16="http://schemas.microsoft.com/office/drawing/2014/main" id="{CABE96E3-64BD-431B-889F-9D91E520407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01" y="6356350"/>
            <a:ext cx="2198929" cy="578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506781-6866-4AB8-A52E-186107FA5B2D}"/>
              </a:ext>
            </a:extLst>
          </p:cNvPr>
          <p:cNvCxnSpPr>
            <a:cxnSpLocks/>
          </p:cNvCxnSpPr>
          <p:nvPr/>
        </p:nvCxnSpPr>
        <p:spPr>
          <a:xfrm>
            <a:off x="406659" y="6412784"/>
            <a:ext cx="113786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B8C25C-57FF-00B2-F3B5-CFDAFD3D4D22}"/>
              </a:ext>
            </a:extLst>
          </p:cNvPr>
          <p:cNvSpPr txBox="1"/>
          <p:nvPr/>
        </p:nvSpPr>
        <p:spPr>
          <a:xfrm>
            <a:off x="2568328" y="437316"/>
            <a:ext cx="4371482" cy="56477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sz="1900">
                <a:latin typeface="Times New Roman"/>
                <a:cs typeface="Times New Roman"/>
              </a:rPr>
              <a:t>What is Pairs Trading   </a:t>
            </a: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900">
                <a:latin typeface="Times New Roman"/>
                <a:cs typeface="Times New Roman"/>
              </a:rPr>
              <a:t>Definition of Pairs Trading </a:t>
            </a: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900">
                <a:latin typeface="Times New Roman"/>
                <a:cs typeface="Times New Roman"/>
              </a:rPr>
              <a:t>Correlation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Cointegration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900">
                <a:latin typeface="Times New Roman"/>
                <a:cs typeface="Times New Roman"/>
              </a:rPr>
              <a:t>Z-Score</a:t>
            </a:r>
          </a:p>
          <a:p>
            <a:pPr marL="800100" lvl="1" indent="-342900">
              <a:buAutoNum type="arabicPeriod"/>
            </a:pP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900">
                <a:latin typeface="Times New Roman"/>
                <a:cs typeface="Times New Roman"/>
              </a:rPr>
              <a:t>Trading Strategy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900">
                <a:latin typeface="Times New Roman"/>
                <a:cs typeface="Times New Roman"/>
              </a:rPr>
              <a:t>Rolling 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900">
                <a:latin typeface="Times New Roman"/>
                <a:cs typeface="Times New Roman"/>
              </a:rPr>
              <a:t>Buy Cycle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900">
                <a:latin typeface="Times New Roman"/>
                <a:cs typeface="Times New Roman"/>
              </a:rPr>
              <a:t>Sell Cycle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900">
                <a:latin typeface="Times New Roman"/>
                <a:cs typeface="Times New Roman"/>
              </a:rPr>
              <a:t>Results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900">
                <a:latin typeface="Times New Roman"/>
                <a:cs typeface="Times New Roman"/>
              </a:rPr>
              <a:t>Implementation </a:t>
            </a: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900">
                <a:latin typeface="Times New Roman"/>
                <a:cs typeface="Times New Roman"/>
              </a:rPr>
              <a:t>Total Return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900">
                <a:latin typeface="Times New Roman"/>
                <a:cs typeface="Times New Roman"/>
              </a:rPr>
              <a:t>Return Vs Market Performance</a:t>
            </a:r>
          </a:p>
          <a:p>
            <a:pPr marL="342900" indent="-342900">
              <a:buAutoNum type="arabicPeriod"/>
            </a:pP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900">
                <a:latin typeface="Times New Roman"/>
                <a:cs typeface="Times New Roman"/>
              </a:rPr>
              <a:t>Evaluation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900">
                <a:latin typeface="Times New Roman"/>
                <a:cs typeface="Times New Roman"/>
              </a:rPr>
              <a:t>Reflection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900">
                <a:latin typeface="Times New Roman"/>
                <a:cs typeface="Times New Roman"/>
              </a:rPr>
              <a:t>Potential Improvements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48F344-6212-5BBC-B370-7A041677DC66}"/>
              </a:ext>
            </a:extLst>
          </p:cNvPr>
          <p:cNvSpPr/>
          <p:nvPr/>
        </p:nvSpPr>
        <p:spPr>
          <a:xfrm>
            <a:off x="695765" y="533962"/>
            <a:ext cx="1414600" cy="575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245DBC25-424F-FC05-5DD7-FCC41CD260E5}"/>
              </a:ext>
            </a:extLst>
          </p:cNvPr>
          <p:cNvSpPr txBox="1"/>
          <p:nvPr/>
        </p:nvSpPr>
        <p:spPr>
          <a:xfrm>
            <a:off x="8324431" y="54772"/>
            <a:ext cx="262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12/01/2022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7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F4D637-B6F1-4221-9205-E4ED1E405408}"/>
              </a:ext>
            </a:extLst>
          </p:cNvPr>
          <p:cNvSpPr txBox="1"/>
          <p:nvPr/>
        </p:nvSpPr>
        <p:spPr>
          <a:xfrm>
            <a:off x="452803" y="18074"/>
            <a:ext cx="1184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rading strategy that involves matching a long position with a short position in two stocks with a high correlation.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6B6C3C-53D6-4FB6-B5FB-DE3DEDB8AC6E}"/>
              </a:ext>
            </a:extLst>
          </p:cNvPr>
          <p:cNvCxnSpPr>
            <a:cxnSpLocks/>
          </p:cNvCxnSpPr>
          <p:nvPr/>
        </p:nvCxnSpPr>
        <p:spPr>
          <a:xfrm flipV="1">
            <a:off x="452803" y="425603"/>
            <a:ext cx="7904285" cy="2819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0B1C9-134B-4582-A201-98A6D7B41459}"/>
              </a:ext>
            </a:extLst>
          </p:cNvPr>
          <p:cNvCxnSpPr>
            <a:cxnSpLocks/>
          </p:cNvCxnSpPr>
          <p:nvPr/>
        </p:nvCxnSpPr>
        <p:spPr>
          <a:xfrm flipV="1">
            <a:off x="8357088" y="419946"/>
            <a:ext cx="3125666" cy="5742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0E874-A042-47DB-BB1E-E7183DD7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pic>
        <p:nvPicPr>
          <p:cNvPr id="17" name="Google Shape;149;p26">
            <a:extLst>
              <a:ext uri="{FF2B5EF4-FFF2-40B4-BE49-F238E27FC236}">
                <a16:creationId xmlns:a16="http://schemas.microsoft.com/office/drawing/2014/main" id="{CABE96E3-64BD-431B-889F-9D91E520407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01" y="6356350"/>
            <a:ext cx="2198929" cy="578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506781-6866-4AB8-A52E-186107FA5B2D}"/>
              </a:ext>
            </a:extLst>
          </p:cNvPr>
          <p:cNvCxnSpPr>
            <a:cxnSpLocks/>
          </p:cNvCxnSpPr>
          <p:nvPr/>
        </p:nvCxnSpPr>
        <p:spPr>
          <a:xfrm>
            <a:off x="406659" y="6412784"/>
            <a:ext cx="113786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B8C25C-57FF-00B2-F3B5-CFDAFD3D4D22}"/>
              </a:ext>
            </a:extLst>
          </p:cNvPr>
          <p:cNvSpPr txBox="1"/>
          <p:nvPr/>
        </p:nvSpPr>
        <p:spPr>
          <a:xfrm>
            <a:off x="681403" y="590807"/>
            <a:ext cx="10672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Pairs Trading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Centered around stocks with high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theory,  two stocks that have a strong positive correlation, i.e., Coke &amp; Pepsi, price movements should follow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Short and long positions are taken when a stock is overvalued with respect to the ‘paired’ stock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200EB-6FCE-146C-D898-ADCECAF8F3D3}"/>
              </a:ext>
            </a:extLst>
          </p:cNvPr>
          <p:cNvSpPr txBox="1"/>
          <p:nvPr/>
        </p:nvSpPr>
        <p:spPr>
          <a:xfrm>
            <a:off x="681402" y="2301492"/>
            <a:ext cx="106723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is calculated with the covariance and standard deviation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constant ranges from -1 to 1, as the absolute value of the constant approaches 1, a stronger correlation is presented.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positive value represents a positive correlation while a negative value represents a negative correlation (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when the sock price of A increases, the stock price of B decreases)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94CB4-B0CE-4A94-FA78-BBAE54379106}"/>
              </a:ext>
            </a:extLst>
          </p:cNvPr>
          <p:cNvSpPr txBox="1"/>
          <p:nvPr/>
        </p:nvSpPr>
        <p:spPr>
          <a:xfrm>
            <a:off x="681402" y="4351138"/>
            <a:ext cx="10672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Z-Score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numerical measurement that describes a value's relationship to the mean of a group of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Z-score is measured in terms of standard deviations from the mean. If a Z-score is 0, it indicates that the data point's score is identical to the mean score.</a:t>
            </a:r>
          </a:p>
        </p:txBody>
      </p:sp>
    </p:spTree>
    <p:extLst>
      <p:ext uri="{BB962C8B-B14F-4D97-AF65-F5344CB8AC3E}">
        <p14:creationId xmlns:p14="http://schemas.microsoft.com/office/powerpoint/2010/main" val="254556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F4D637-B6F1-4221-9205-E4ED1E405408}"/>
              </a:ext>
            </a:extLst>
          </p:cNvPr>
          <p:cNvSpPr txBox="1"/>
          <p:nvPr/>
        </p:nvSpPr>
        <p:spPr>
          <a:xfrm>
            <a:off x="382464" y="89038"/>
            <a:ext cx="526315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Cointegration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6B6C3C-53D6-4FB6-B5FB-DE3DEDB8AC6E}"/>
              </a:ext>
            </a:extLst>
          </p:cNvPr>
          <p:cNvCxnSpPr>
            <a:cxnSpLocks/>
          </p:cNvCxnSpPr>
          <p:nvPr/>
        </p:nvCxnSpPr>
        <p:spPr>
          <a:xfrm flipV="1">
            <a:off x="452803" y="425603"/>
            <a:ext cx="7904285" cy="2819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0B1C9-134B-4582-A201-98A6D7B41459}"/>
              </a:ext>
            </a:extLst>
          </p:cNvPr>
          <p:cNvCxnSpPr>
            <a:cxnSpLocks/>
          </p:cNvCxnSpPr>
          <p:nvPr/>
        </p:nvCxnSpPr>
        <p:spPr>
          <a:xfrm flipV="1">
            <a:off x="8357088" y="419946"/>
            <a:ext cx="3125666" cy="5742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0E874-A042-47DB-BB1E-E7183DD7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pic>
        <p:nvPicPr>
          <p:cNvPr id="17" name="Google Shape;149;p26">
            <a:extLst>
              <a:ext uri="{FF2B5EF4-FFF2-40B4-BE49-F238E27FC236}">
                <a16:creationId xmlns:a16="http://schemas.microsoft.com/office/drawing/2014/main" id="{CABE96E3-64BD-431B-889F-9D91E520407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01" y="6356350"/>
            <a:ext cx="2198929" cy="578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506781-6866-4AB8-A52E-186107FA5B2D}"/>
              </a:ext>
            </a:extLst>
          </p:cNvPr>
          <p:cNvCxnSpPr>
            <a:cxnSpLocks/>
          </p:cNvCxnSpPr>
          <p:nvPr/>
        </p:nvCxnSpPr>
        <p:spPr>
          <a:xfrm>
            <a:off x="406659" y="6412784"/>
            <a:ext cx="113786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5166C69-0F4E-C66A-4B5D-6CBDA347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013" y="1235267"/>
            <a:ext cx="8679975" cy="4387466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3C0834D2-BA3C-4581-E5FF-E57654AB7DBD}"/>
              </a:ext>
            </a:extLst>
          </p:cNvPr>
          <p:cNvSpPr txBox="1"/>
          <p:nvPr/>
        </p:nvSpPr>
        <p:spPr>
          <a:xfrm>
            <a:off x="8324431" y="54772"/>
            <a:ext cx="262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12/01/2022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4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F4D637-B6F1-4221-9205-E4ED1E405408}"/>
              </a:ext>
            </a:extLst>
          </p:cNvPr>
          <p:cNvSpPr txBox="1"/>
          <p:nvPr/>
        </p:nvSpPr>
        <p:spPr>
          <a:xfrm>
            <a:off x="382464" y="89038"/>
            <a:ext cx="526315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Correlation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6B6C3C-53D6-4FB6-B5FB-DE3DEDB8AC6E}"/>
              </a:ext>
            </a:extLst>
          </p:cNvPr>
          <p:cNvCxnSpPr>
            <a:cxnSpLocks/>
          </p:cNvCxnSpPr>
          <p:nvPr/>
        </p:nvCxnSpPr>
        <p:spPr>
          <a:xfrm flipV="1">
            <a:off x="452803" y="425603"/>
            <a:ext cx="7904285" cy="2819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0B1C9-134B-4582-A201-98A6D7B41459}"/>
              </a:ext>
            </a:extLst>
          </p:cNvPr>
          <p:cNvCxnSpPr>
            <a:cxnSpLocks/>
          </p:cNvCxnSpPr>
          <p:nvPr/>
        </p:nvCxnSpPr>
        <p:spPr>
          <a:xfrm flipV="1">
            <a:off x="8357088" y="419946"/>
            <a:ext cx="3125666" cy="5742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0E874-A042-47DB-BB1E-E7183DD7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pic>
        <p:nvPicPr>
          <p:cNvPr id="17" name="Google Shape;149;p26">
            <a:extLst>
              <a:ext uri="{FF2B5EF4-FFF2-40B4-BE49-F238E27FC236}">
                <a16:creationId xmlns:a16="http://schemas.microsoft.com/office/drawing/2014/main" id="{CABE96E3-64BD-431B-889F-9D91E520407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01" y="6356350"/>
            <a:ext cx="2198929" cy="578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506781-6866-4AB8-A52E-186107FA5B2D}"/>
              </a:ext>
            </a:extLst>
          </p:cNvPr>
          <p:cNvCxnSpPr>
            <a:cxnSpLocks/>
          </p:cNvCxnSpPr>
          <p:nvPr/>
        </p:nvCxnSpPr>
        <p:spPr>
          <a:xfrm>
            <a:off x="406659" y="6412784"/>
            <a:ext cx="113786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3E6CEC8-8E34-D098-4BE2-726D15113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446" y="1354986"/>
            <a:ext cx="8407019" cy="4142340"/>
          </a:xfrm>
          <a:prstGeom prst="rect">
            <a:avLst/>
          </a:prstGeom>
        </p:spPr>
      </p:pic>
      <p:sp>
        <p:nvSpPr>
          <p:cNvPr id="3" name="TextBox 18">
            <a:extLst>
              <a:ext uri="{FF2B5EF4-FFF2-40B4-BE49-F238E27FC236}">
                <a16:creationId xmlns:a16="http://schemas.microsoft.com/office/drawing/2014/main" id="{3E7AFA7C-5BFD-70AC-FFC9-CCA21C2441A1}"/>
              </a:ext>
            </a:extLst>
          </p:cNvPr>
          <p:cNvSpPr txBox="1"/>
          <p:nvPr/>
        </p:nvSpPr>
        <p:spPr>
          <a:xfrm>
            <a:off x="8324431" y="54772"/>
            <a:ext cx="262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12/01/2022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6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F4D637-B6F1-4221-9205-E4ED1E405408}"/>
              </a:ext>
            </a:extLst>
          </p:cNvPr>
          <p:cNvSpPr txBox="1"/>
          <p:nvPr/>
        </p:nvSpPr>
        <p:spPr>
          <a:xfrm>
            <a:off x="382464" y="89038"/>
            <a:ext cx="526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Trading Strategy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6B6C3C-53D6-4FB6-B5FB-DE3DEDB8AC6E}"/>
              </a:ext>
            </a:extLst>
          </p:cNvPr>
          <p:cNvCxnSpPr>
            <a:cxnSpLocks/>
          </p:cNvCxnSpPr>
          <p:nvPr/>
        </p:nvCxnSpPr>
        <p:spPr>
          <a:xfrm flipV="1">
            <a:off x="452803" y="425603"/>
            <a:ext cx="7904285" cy="2819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0B1C9-134B-4582-A201-98A6D7B41459}"/>
              </a:ext>
            </a:extLst>
          </p:cNvPr>
          <p:cNvCxnSpPr>
            <a:cxnSpLocks/>
          </p:cNvCxnSpPr>
          <p:nvPr/>
        </p:nvCxnSpPr>
        <p:spPr>
          <a:xfrm flipV="1">
            <a:off x="8357088" y="419946"/>
            <a:ext cx="3125666" cy="5742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0E874-A042-47DB-BB1E-E7183DD7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pic>
        <p:nvPicPr>
          <p:cNvPr id="17" name="Google Shape;149;p26">
            <a:extLst>
              <a:ext uri="{FF2B5EF4-FFF2-40B4-BE49-F238E27FC236}">
                <a16:creationId xmlns:a16="http://schemas.microsoft.com/office/drawing/2014/main" id="{CABE96E3-64BD-431B-889F-9D91E520407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01" y="6356350"/>
            <a:ext cx="2198929" cy="578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506781-6866-4AB8-A52E-186107FA5B2D}"/>
              </a:ext>
            </a:extLst>
          </p:cNvPr>
          <p:cNvCxnSpPr>
            <a:cxnSpLocks/>
          </p:cNvCxnSpPr>
          <p:nvPr/>
        </p:nvCxnSpPr>
        <p:spPr>
          <a:xfrm>
            <a:off x="406659" y="6412784"/>
            <a:ext cx="113786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FE88D9-66E1-3215-1C48-8A21E5A213F6}"/>
              </a:ext>
            </a:extLst>
          </p:cNvPr>
          <p:cNvSpPr txBox="1"/>
          <p:nvPr/>
        </p:nvSpPr>
        <p:spPr>
          <a:xfrm>
            <a:off x="452803" y="458370"/>
            <a:ext cx="10700658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Indicator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price difference of the two stocks at the adjusted close for the time period of 2012 to 2022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30 day rolling average and standard deviation of the price difference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Z Score Formula: (Actual Price Difference – 30 Rolling Average Price Difference)/ Actual Price Difference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Buy/Sell Signal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Signal: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Precondition: Today’s adjusted closing can not be over 10% less than yesterday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signal 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 Z Score &gt; Threshold :  long Coke and short Pepsi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Z Score &lt; -Threshold : short Coke and long Pepsi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Z  Score within -Threshold to Threshold: No Trade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 Signal: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variables: Base value and Current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base value and current value start at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current value is 5% greater than its original value, base value = base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current value is 5% less than base value, sell signal will be triggered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EBC8A-62F5-D400-9C0F-8F78BA9B7408}"/>
              </a:ext>
            </a:extLst>
          </p:cNvPr>
          <p:cNvSpPr txBox="1"/>
          <p:nvPr/>
        </p:nvSpPr>
        <p:spPr>
          <a:xfrm>
            <a:off x="309290" y="4094192"/>
            <a:ext cx="10672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 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C8C3B955-D193-A79A-F995-2DEA2129E83A}"/>
              </a:ext>
            </a:extLst>
          </p:cNvPr>
          <p:cNvSpPr txBox="1"/>
          <p:nvPr/>
        </p:nvSpPr>
        <p:spPr>
          <a:xfrm>
            <a:off x="8324431" y="54772"/>
            <a:ext cx="262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12/01/2022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4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F4D637-B6F1-4221-9205-E4ED1E405408}"/>
              </a:ext>
            </a:extLst>
          </p:cNvPr>
          <p:cNvSpPr txBox="1"/>
          <p:nvPr/>
        </p:nvSpPr>
        <p:spPr>
          <a:xfrm>
            <a:off x="382464" y="89038"/>
            <a:ext cx="526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6B6C3C-53D6-4FB6-B5FB-DE3DEDB8AC6E}"/>
              </a:ext>
            </a:extLst>
          </p:cNvPr>
          <p:cNvCxnSpPr>
            <a:cxnSpLocks/>
          </p:cNvCxnSpPr>
          <p:nvPr/>
        </p:nvCxnSpPr>
        <p:spPr>
          <a:xfrm flipV="1">
            <a:off x="452803" y="425603"/>
            <a:ext cx="7904285" cy="2819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0B1C9-134B-4582-A201-98A6D7B41459}"/>
              </a:ext>
            </a:extLst>
          </p:cNvPr>
          <p:cNvCxnSpPr>
            <a:cxnSpLocks/>
          </p:cNvCxnSpPr>
          <p:nvPr/>
        </p:nvCxnSpPr>
        <p:spPr>
          <a:xfrm flipV="1">
            <a:off x="8357088" y="419946"/>
            <a:ext cx="3125666" cy="5742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0E874-A042-47DB-BB1E-E7183DD7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pic>
        <p:nvPicPr>
          <p:cNvPr id="17" name="Google Shape;149;p26">
            <a:extLst>
              <a:ext uri="{FF2B5EF4-FFF2-40B4-BE49-F238E27FC236}">
                <a16:creationId xmlns:a16="http://schemas.microsoft.com/office/drawing/2014/main" id="{CABE96E3-64BD-431B-889F-9D91E520407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01" y="6356350"/>
            <a:ext cx="2198929" cy="578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506781-6866-4AB8-A52E-186107FA5B2D}"/>
              </a:ext>
            </a:extLst>
          </p:cNvPr>
          <p:cNvCxnSpPr>
            <a:cxnSpLocks/>
          </p:cNvCxnSpPr>
          <p:nvPr/>
        </p:nvCxnSpPr>
        <p:spPr>
          <a:xfrm>
            <a:off x="406659" y="6412784"/>
            <a:ext cx="113786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FE33B63-1516-C567-F968-D4B85E4FB9AA}"/>
              </a:ext>
            </a:extLst>
          </p:cNvPr>
          <p:cNvSpPr txBox="1"/>
          <p:nvPr/>
        </p:nvSpPr>
        <p:spPr>
          <a:xfrm>
            <a:off x="494613" y="562798"/>
            <a:ext cx="11537211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in The Dataset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Stocks: Coke &amp; Pepsi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Start Date: 2012-01-01, End Date: 2021-12-31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Daily Return: (Today Price – Yesterday Price)/Yesterday Price 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Days of rolling average and standard deviation: 30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Z Score Formula: (Actual Price Difference – 30 Rolling Average Price Difference)/ Actual Price Difference 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477F7-1FF8-4808-E72E-2D0E07279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00" y="2766531"/>
            <a:ext cx="10148916" cy="3599150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3444E969-14E4-2A1F-9AE5-38D007B59FE8}"/>
              </a:ext>
            </a:extLst>
          </p:cNvPr>
          <p:cNvSpPr txBox="1"/>
          <p:nvPr/>
        </p:nvSpPr>
        <p:spPr>
          <a:xfrm>
            <a:off x="8324431" y="54772"/>
            <a:ext cx="262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12/01/2022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04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F4D637-B6F1-4221-9205-E4ED1E405408}"/>
              </a:ext>
            </a:extLst>
          </p:cNvPr>
          <p:cNvSpPr txBox="1"/>
          <p:nvPr/>
        </p:nvSpPr>
        <p:spPr>
          <a:xfrm>
            <a:off x="382464" y="89038"/>
            <a:ext cx="526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BUFC Quant Project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6B6C3C-53D6-4FB6-B5FB-DE3DEDB8AC6E}"/>
              </a:ext>
            </a:extLst>
          </p:cNvPr>
          <p:cNvCxnSpPr>
            <a:cxnSpLocks/>
          </p:cNvCxnSpPr>
          <p:nvPr/>
        </p:nvCxnSpPr>
        <p:spPr>
          <a:xfrm flipV="1">
            <a:off x="452803" y="425603"/>
            <a:ext cx="7904285" cy="2819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0B1C9-134B-4582-A201-98A6D7B41459}"/>
              </a:ext>
            </a:extLst>
          </p:cNvPr>
          <p:cNvCxnSpPr>
            <a:cxnSpLocks/>
          </p:cNvCxnSpPr>
          <p:nvPr/>
        </p:nvCxnSpPr>
        <p:spPr>
          <a:xfrm flipV="1">
            <a:off x="8357088" y="419946"/>
            <a:ext cx="3125666" cy="5742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0E874-A042-47DB-BB1E-E7183DD7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pic>
        <p:nvPicPr>
          <p:cNvPr id="17" name="Google Shape;149;p26">
            <a:extLst>
              <a:ext uri="{FF2B5EF4-FFF2-40B4-BE49-F238E27FC236}">
                <a16:creationId xmlns:a16="http://schemas.microsoft.com/office/drawing/2014/main" id="{CABE96E3-64BD-431B-889F-9D91E520407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01" y="6356350"/>
            <a:ext cx="2198929" cy="578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506781-6866-4AB8-A52E-186107FA5B2D}"/>
              </a:ext>
            </a:extLst>
          </p:cNvPr>
          <p:cNvCxnSpPr>
            <a:cxnSpLocks/>
          </p:cNvCxnSpPr>
          <p:nvPr/>
        </p:nvCxnSpPr>
        <p:spPr>
          <a:xfrm>
            <a:off x="406659" y="6412784"/>
            <a:ext cx="113786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A2E9ECA-68E9-02C6-74F2-B621281A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64" y="1632062"/>
            <a:ext cx="11695566" cy="4322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53260-AD03-136A-4452-CA69DF2E9C93}"/>
              </a:ext>
            </a:extLst>
          </p:cNvPr>
          <p:cNvSpPr txBox="1"/>
          <p:nvPr/>
        </p:nvSpPr>
        <p:spPr>
          <a:xfrm>
            <a:off x="2603240" y="699821"/>
            <a:ext cx="582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KO and PEP Stock Price Movement   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0D139D74-A2FF-A7C3-033C-AB6F2592D60B}"/>
              </a:ext>
            </a:extLst>
          </p:cNvPr>
          <p:cNvSpPr txBox="1"/>
          <p:nvPr/>
        </p:nvSpPr>
        <p:spPr>
          <a:xfrm>
            <a:off x="8324431" y="54772"/>
            <a:ext cx="262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12/01/2022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F4D637-B6F1-4221-9205-E4ED1E405408}"/>
              </a:ext>
            </a:extLst>
          </p:cNvPr>
          <p:cNvSpPr txBox="1"/>
          <p:nvPr/>
        </p:nvSpPr>
        <p:spPr>
          <a:xfrm>
            <a:off x="382464" y="89038"/>
            <a:ext cx="526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BUFC Quant Project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6B6C3C-53D6-4FB6-B5FB-DE3DEDB8AC6E}"/>
              </a:ext>
            </a:extLst>
          </p:cNvPr>
          <p:cNvCxnSpPr>
            <a:cxnSpLocks/>
          </p:cNvCxnSpPr>
          <p:nvPr/>
        </p:nvCxnSpPr>
        <p:spPr>
          <a:xfrm flipV="1">
            <a:off x="452803" y="425603"/>
            <a:ext cx="7904285" cy="2819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0B1C9-134B-4582-A201-98A6D7B41459}"/>
              </a:ext>
            </a:extLst>
          </p:cNvPr>
          <p:cNvCxnSpPr>
            <a:cxnSpLocks/>
          </p:cNvCxnSpPr>
          <p:nvPr/>
        </p:nvCxnSpPr>
        <p:spPr>
          <a:xfrm flipV="1">
            <a:off x="8357088" y="419946"/>
            <a:ext cx="3125666" cy="5742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0E874-A042-47DB-BB1E-E7183DD7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pic>
        <p:nvPicPr>
          <p:cNvPr id="17" name="Google Shape;149;p26">
            <a:extLst>
              <a:ext uri="{FF2B5EF4-FFF2-40B4-BE49-F238E27FC236}">
                <a16:creationId xmlns:a16="http://schemas.microsoft.com/office/drawing/2014/main" id="{CABE96E3-64BD-431B-889F-9D91E520407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01" y="6356350"/>
            <a:ext cx="2198929" cy="578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506781-6866-4AB8-A52E-186107FA5B2D}"/>
              </a:ext>
            </a:extLst>
          </p:cNvPr>
          <p:cNvCxnSpPr>
            <a:cxnSpLocks/>
          </p:cNvCxnSpPr>
          <p:nvPr/>
        </p:nvCxnSpPr>
        <p:spPr>
          <a:xfrm>
            <a:off x="406659" y="6412784"/>
            <a:ext cx="113786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64241F-9AFC-C77B-B06C-FD1792D714F1}"/>
              </a:ext>
            </a:extLst>
          </p:cNvPr>
          <p:cNvSpPr txBox="1"/>
          <p:nvPr/>
        </p:nvSpPr>
        <p:spPr>
          <a:xfrm>
            <a:off x="2603240" y="699821"/>
            <a:ext cx="58269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Z Score Distribution 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7ED52-96C3-F645-56AA-E3A346258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8" y="1343286"/>
            <a:ext cx="11663262" cy="4640223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A70876D7-1521-2625-57E2-1A9811DAAE76}"/>
              </a:ext>
            </a:extLst>
          </p:cNvPr>
          <p:cNvSpPr txBox="1"/>
          <p:nvPr/>
        </p:nvSpPr>
        <p:spPr>
          <a:xfrm>
            <a:off x="8324431" y="54772"/>
            <a:ext cx="262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12/01/2022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62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584</Words>
  <Application>Microsoft Macintosh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zhiwei he</dc:creator>
  <cp:lastModifiedBy>Ramchandani, Nikhil, Manesh</cp:lastModifiedBy>
  <cp:revision>3</cp:revision>
  <dcterms:created xsi:type="dcterms:W3CDTF">2022-11-25T21:32:54Z</dcterms:created>
  <dcterms:modified xsi:type="dcterms:W3CDTF">2022-12-21T01:52:26Z</dcterms:modified>
</cp:coreProperties>
</file>