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0275213" cy="42811700"/>
  <p:notesSz cx="6797675" cy="9928225"/>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8">
          <p15:clr>
            <a:srgbClr val="A4A3A4"/>
          </p15:clr>
        </p15:guide>
        <p15:guide id="2" orient="horz" pos="11208">
          <p15:clr>
            <a:srgbClr val="A4A3A4"/>
          </p15:clr>
        </p15:guide>
        <p15:guide id="3" orient="horz" pos="6680">
          <p15:clr>
            <a:srgbClr val="A4A3A4"/>
          </p15:clr>
        </p15:guide>
        <p15:guide id="4" orient="horz" pos="8936">
          <p15:clr>
            <a:srgbClr val="A4A3A4"/>
          </p15:clr>
        </p15:guide>
        <p15:guide id="5" orient="horz" pos="13484">
          <p15:clr>
            <a:srgbClr val="A4A3A4"/>
          </p15:clr>
        </p15:guide>
        <p15:guide id="6" orient="horz" pos="15756">
          <p15:clr>
            <a:srgbClr val="A4A3A4"/>
          </p15:clr>
        </p15:guide>
        <p15:guide id="7" orient="horz" pos="18028">
          <p15:clr>
            <a:srgbClr val="A4A3A4"/>
          </p15:clr>
        </p15:guide>
        <p15:guide id="8" orient="horz" pos="20284">
          <p15:clr>
            <a:srgbClr val="A4A3A4"/>
          </p15:clr>
        </p15:guide>
        <p15:guide id="9" orient="horz" pos="22556">
          <p15:clr>
            <a:srgbClr val="A4A3A4"/>
          </p15:clr>
        </p15:guide>
        <p15:guide id="10" orient="horz" pos="4408">
          <p15:clr>
            <a:srgbClr val="A4A3A4"/>
          </p15:clr>
        </p15:guide>
        <p15:guide id="11" pos="18499">
          <p15:clr>
            <a:srgbClr val="A4A3A4"/>
          </p15:clr>
        </p15:guide>
        <p15:guide id="12" pos="14096">
          <p15:clr>
            <a:srgbClr val="A4A3A4"/>
          </p15:clr>
        </p15:guide>
        <p15:guide id="13" pos="16317">
          <p15:clr>
            <a:srgbClr val="A4A3A4"/>
          </p15:clr>
        </p15:guide>
        <p15:guide id="14" pos="543">
          <p15:clr>
            <a:srgbClr val="A4A3A4"/>
          </p15:clr>
        </p15:guide>
        <p15:guide id="15" pos="7271">
          <p15:clr>
            <a:srgbClr val="A4A3A4"/>
          </p15:clr>
        </p15:guide>
        <p15:guide id="16" pos="2775">
          <p15:clr>
            <a:srgbClr val="A4A3A4"/>
          </p15:clr>
        </p15:guide>
        <p15:guide id="17" pos="5015">
          <p15:clr>
            <a:srgbClr val="A4A3A4"/>
          </p15:clr>
        </p15:guide>
        <p15:guide id="18" pos="9521">
          <p15:clr>
            <a:srgbClr val="A4A3A4"/>
          </p15:clr>
        </p15:guide>
        <p15:guide id="19" pos="11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schober" initials="d" lastIdx="6" clrIdx="0">
    <p:extLst>
      <p:ext uri="{19B8F6BF-5375-455C-9EA6-DF929625EA0E}">
        <p15:presenceInfo xmlns:p15="http://schemas.microsoft.com/office/powerpoint/2012/main" userId="dscho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8FA"/>
    <a:srgbClr val="6A8F31"/>
    <a:srgbClr val="2F3246"/>
    <a:srgbClr val="8CA632"/>
    <a:srgbClr val="469CEA"/>
    <a:srgbClr val="61ABED"/>
    <a:srgbClr val="121421"/>
    <a:srgbClr val="A9BA7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7" autoAdjust="0"/>
    <p:restoredTop sz="94660"/>
  </p:normalViewPr>
  <p:slideViewPr>
    <p:cSldViewPr snapToGrid="0" snapToObjects="1" showGuides="1">
      <p:cViewPr>
        <p:scale>
          <a:sx n="33" d="100"/>
          <a:sy n="33" d="100"/>
        </p:scale>
        <p:origin x="1026" y="-6030"/>
      </p:cViewPr>
      <p:guideLst>
        <p:guide orient="horz" pos="24828"/>
        <p:guide orient="horz" pos="11208"/>
        <p:guide orient="horz" pos="6680"/>
        <p:guide orient="horz" pos="8936"/>
        <p:guide orient="horz" pos="13484"/>
        <p:guide orient="horz" pos="15756"/>
        <p:guide orient="horz" pos="18028"/>
        <p:guide orient="horz" pos="20284"/>
        <p:guide orient="horz" pos="22556"/>
        <p:guide orient="horz" pos="4408"/>
        <p:guide pos="18499"/>
        <p:guide pos="14096"/>
        <p:guide pos="16317"/>
        <p:guide pos="543"/>
        <p:guide pos="7271"/>
        <p:guide pos="2775"/>
        <p:guide pos="5015"/>
        <p:guide pos="9521"/>
        <p:guide pos="11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de-DE"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de-DE" smtClean="0"/>
              <a:t>Click to edit Master subtitle style</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6931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272088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10702928"/>
            <a:ext cx="22548726" cy="228031763"/>
          </a:xfrm>
        </p:spPr>
        <p:txBody>
          <a:bodyPr vert="eaVert"/>
          <a:lstStyle/>
          <a:p>
            <a:r>
              <a:rPr lang="de-DE" smtClean="0"/>
              <a:t>Click to edit Master title style</a:t>
            </a:r>
            <a:endParaRPr lang="en-US"/>
          </a:p>
        </p:txBody>
      </p:sp>
      <p:sp>
        <p:nvSpPr>
          <p:cNvPr id="3" name="Vertical Text Placeholder 2"/>
          <p:cNvSpPr>
            <a:spLocks noGrp="1"/>
          </p:cNvSpPr>
          <p:nvPr>
            <p:ph type="body" orient="vert" idx="1"/>
          </p:nvPr>
        </p:nvSpPr>
        <p:spPr>
          <a:xfrm>
            <a:off x="5014332" y="10702928"/>
            <a:ext cx="67157362" cy="228031763"/>
          </a:xfrm>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08585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idx="1"/>
          </p:nvPr>
        </p:nvSpPr>
        <p:spPr/>
        <p:txBody>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235563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de-DE"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de-DE" smtClean="0"/>
              <a:t>Click to edit Master text styles</a:t>
            </a:r>
          </a:p>
        </p:txBody>
      </p:sp>
      <p:sp>
        <p:nvSpPr>
          <p:cNvPr id="4" name="Date Placeholder 3"/>
          <p:cNvSpPr>
            <a:spLocks noGrp="1"/>
          </p:cNvSpPr>
          <p:nvPr>
            <p:ph type="dt" sz="half" idx="10"/>
          </p:nvPr>
        </p:nvSpPr>
        <p:spPr/>
        <p:txBody>
          <a:bodyPr/>
          <a:lstStyle/>
          <a:p>
            <a:fld id="{220332FB-83C8-E24C-BAB1-A588F05ACF5F}" type="datetimeFigureOut">
              <a:rPr lang="en-US" smtClean="0"/>
              <a:pPr/>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34654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sz="half" idx="1"/>
          </p:nvPr>
        </p:nvSpPr>
        <p:spPr>
          <a:xfrm>
            <a:off x="5014332" y="62364364"/>
            <a:ext cx="44850417"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Content Placeholder 3"/>
          <p:cNvSpPr>
            <a:spLocks noGrp="1"/>
          </p:cNvSpPr>
          <p:nvPr>
            <p:ph sz="half" idx="2"/>
          </p:nvPr>
        </p:nvSpPr>
        <p:spPr>
          <a:xfrm>
            <a:off x="50369338" y="62364364"/>
            <a:ext cx="44855671" cy="176370327"/>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6672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p:spPr>
        <p:txBody>
          <a:bodyPr/>
          <a:lstStyle>
            <a:lvl1pPr>
              <a:defRPr/>
            </a:lvl1pPr>
          </a:lstStyle>
          <a:p>
            <a:r>
              <a:rPr lang="de-DE"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de-DE"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de-DE"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7" name="Date Placeholder 6"/>
          <p:cNvSpPr>
            <a:spLocks noGrp="1"/>
          </p:cNvSpPr>
          <p:nvPr>
            <p:ph type="dt" sz="half" idx="10"/>
          </p:nvPr>
        </p:nvSpPr>
        <p:spPr/>
        <p:txBody>
          <a:bodyPr/>
          <a:lstStyle/>
          <a:p>
            <a:fld id="{220332FB-83C8-E24C-BAB1-A588F05ACF5F}" type="datetimeFigureOut">
              <a:rPr lang="en-US" smtClean="0"/>
              <a:pPr/>
              <a:t>6/17/2014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02929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Date Placeholder 2"/>
          <p:cNvSpPr>
            <a:spLocks noGrp="1"/>
          </p:cNvSpPr>
          <p:nvPr>
            <p:ph type="dt" sz="half" idx="10"/>
          </p:nvPr>
        </p:nvSpPr>
        <p:spPr/>
        <p:txBody>
          <a:bodyPr/>
          <a:lstStyle/>
          <a:p>
            <a:fld id="{220332FB-83C8-E24C-BAB1-A588F05ACF5F}" type="datetimeFigureOut">
              <a:rPr lang="en-US" smtClean="0"/>
              <a:pPr/>
              <a:t>6/17/2014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53037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332FB-83C8-E24C-BAB1-A588F05ACF5F}" type="datetimeFigureOut">
              <a:rPr lang="en-US" smtClean="0"/>
              <a:pPr/>
              <a:t>6/17/2014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0694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de-DE"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155427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de-DE"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de-DE" smtClean="0"/>
              <a:t>Click to edit Master text styles</a:t>
            </a:r>
          </a:p>
        </p:txBody>
      </p:sp>
      <p:sp>
        <p:nvSpPr>
          <p:cNvPr id="5" name="Date Placeholder 4"/>
          <p:cNvSpPr>
            <a:spLocks noGrp="1"/>
          </p:cNvSpPr>
          <p:nvPr>
            <p:ph type="dt" sz="half" idx="10"/>
          </p:nvPr>
        </p:nvSpPr>
        <p:spPr/>
        <p:txBody>
          <a:bodyPr/>
          <a:lstStyle/>
          <a:p>
            <a:fld id="{220332FB-83C8-E24C-BAB1-A588F05ACF5F}" type="datetimeFigureOut">
              <a:rPr lang="en-US" smtClean="0"/>
              <a:pPr/>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CD9E6-7A54-714B-A9A4-C48FA325767E}" type="slidenum">
              <a:rPr lang="en-US" smtClean="0"/>
              <a:pPr/>
              <a:t>‹Nr.›</a:t>
            </a:fld>
            <a:endParaRPr lang="en-US"/>
          </a:p>
        </p:txBody>
      </p:sp>
    </p:spTree>
    <p:extLst>
      <p:ext uri="{BB962C8B-B14F-4D97-AF65-F5344CB8AC3E}">
        <p14:creationId xmlns:p14="http://schemas.microsoft.com/office/powerpoint/2010/main" val="343826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de-DE"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220332FB-83C8-E24C-BAB1-A588F05ACF5F}" type="datetimeFigureOut">
              <a:rPr lang="en-US" smtClean="0"/>
              <a:pPr/>
              <a:t>6/17/2014</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4CCD9E6-7A54-714B-A9A4-C48FA325767E}" type="slidenum">
              <a:rPr lang="en-US" smtClean="0"/>
              <a:pPr/>
              <a:t>‹Nr.›</a:t>
            </a:fld>
            <a:endParaRPr lang="en-US"/>
          </a:p>
        </p:txBody>
      </p:sp>
    </p:spTree>
    <p:extLst>
      <p:ext uri="{BB962C8B-B14F-4D97-AF65-F5344CB8AC3E}">
        <p14:creationId xmlns:p14="http://schemas.microsoft.com/office/powerpoint/2010/main" val="369090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jpg"/><Relationship Id="rId18" Type="http://schemas.openxmlformats.org/officeDocument/2006/relationships/image" Target="../media/image10.png"/><Relationship Id="rId26" Type="http://schemas.openxmlformats.org/officeDocument/2006/relationships/image" Target="../media/image15.jpeg"/><Relationship Id="rId39" Type="http://schemas.openxmlformats.org/officeDocument/2006/relationships/image" Target="../media/image28.jpg"/><Relationship Id="rId21" Type="http://schemas.openxmlformats.org/officeDocument/2006/relationships/hyperlink" Target="http://mibbi.sourceforge.net/projects/CIMR.shtml" TargetMode="External"/><Relationship Id="rId34" Type="http://schemas.openxmlformats.org/officeDocument/2006/relationships/image" Target="../media/image23.jpeg"/><Relationship Id="rId42" Type="http://schemas.openxmlformats.org/officeDocument/2006/relationships/image" Target="../media/image31.jpg"/><Relationship Id="rId47" Type="http://schemas.openxmlformats.org/officeDocument/2006/relationships/image" Target="../media/image36.png"/><Relationship Id="rId50" Type="http://schemas.openxmlformats.org/officeDocument/2006/relationships/image" Target="../media/image39.jpeg"/><Relationship Id="rId55" Type="http://schemas.openxmlformats.org/officeDocument/2006/relationships/image" Target="../media/image44.jpg"/><Relationship Id="rId63" Type="http://schemas.openxmlformats.org/officeDocument/2006/relationships/image" Target="../media/image52.jpg"/><Relationship Id="rId7" Type="http://schemas.openxmlformats.org/officeDocument/2006/relationships/hyperlink" Target="http://www.nmrml.org/" TargetMode="External"/><Relationship Id="rId2" Type="http://schemas.openxmlformats.org/officeDocument/2006/relationships/slideLayout" Target="../slideLayouts/slideLayout1.xml"/><Relationship Id="rId16" Type="http://schemas.openxmlformats.org/officeDocument/2006/relationships/image" Target="../media/image1.wmf"/><Relationship Id="rId20" Type="http://schemas.openxmlformats.org/officeDocument/2006/relationships/hyperlink" Target="http://msi-workgroups.sourceforge.net/" TargetMode="External"/><Relationship Id="rId29" Type="http://schemas.openxmlformats.org/officeDocument/2006/relationships/image" Target="../media/image18.gif"/><Relationship Id="rId41" Type="http://schemas.openxmlformats.org/officeDocument/2006/relationships/image" Target="../media/image30.jpg"/><Relationship Id="rId54" Type="http://schemas.openxmlformats.org/officeDocument/2006/relationships/image" Target="../media/image43.jpg"/><Relationship Id="rId62" Type="http://schemas.openxmlformats.org/officeDocument/2006/relationships/image" Target="../media/image51.png"/><Relationship Id="rId1" Type="http://schemas.openxmlformats.org/officeDocument/2006/relationships/vmlDrawing" Target="../drawings/vmlDrawing1.vml"/><Relationship Id="rId6" Type="http://schemas.openxmlformats.org/officeDocument/2006/relationships/image" Target="../media/image5.gif"/><Relationship Id="rId11" Type="http://schemas.openxmlformats.org/officeDocument/2006/relationships/hyperlink" Target="https://groups.google.com/forum/?hl=en#!forum/nmrml/join" TargetMode="External"/><Relationship Id="rId24" Type="http://schemas.openxmlformats.org/officeDocument/2006/relationships/image" Target="../media/image13.png"/><Relationship Id="rId32" Type="http://schemas.openxmlformats.org/officeDocument/2006/relationships/image" Target="../media/image21.gif"/><Relationship Id="rId37" Type="http://schemas.openxmlformats.org/officeDocument/2006/relationships/image" Target="../media/image26.png"/><Relationship Id="rId40" Type="http://schemas.openxmlformats.org/officeDocument/2006/relationships/image" Target="../media/image29.jpg"/><Relationship Id="rId45" Type="http://schemas.openxmlformats.org/officeDocument/2006/relationships/image" Target="../media/image34.jpg"/><Relationship Id="rId53" Type="http://schemas.openxmlformats.org/officeDocument/2006/relationships/image" Target="../media/image42.jpg"/><Relationship Id="rId58" Type="http://schemas.openxmlformats.org/officeDocument/2006/relationships/image" Target="../media/image47.jpg"/><Relationship Id="rId5" Type="http://schemas.openxmlformats.org/officeDocument/2006/relationships/image" Target="../media/image4.png"/><Relationship Id="rId15" Type="http://schemas.openxmlformats.org/officeDocument/2006/relationships/oleObject" Target="../embeddings/oleObject1.bin"/><Relationship Id="rId23" Type="http://schemas.openxmlformats.org/officeDocument/2006/relationships/image" Target="../media/image12.png"/><Relationship Id="rId28" Type="http://schemas.openxmlformats.org/officeDocument/2006/relationships/image" Target="../media/image17.png"/><Relationship Id="rId36" Type="http://schemas.openxmlformats.org/officeDocument/2006/relationships/image" Target="../media/image25.jpg"/><Relationship Id="rId49" Type="http://schemas.openxmlformats.org/officeDocument/2006/relationships/image" Target="../media/image38.jpg"/><Relationship Id="rId57" Type="http://schemas.openxmlformats.org/officeDocument/2006/relationships/image" Target="../media/image46.jpg"/><Relationship Id="rId61" Type="http://schemas.openxmlformats.org/officeDocument/2006/relationships/image" Target="../media/image50.jpg"/><Relationship Id="rId10" Type="http://schemas.openxmlformats.org/officeDocument/2006/relationships/hyperlink" Target="mailto:info@nmrml.org" TargetMode="External"/><Relationship Id="rId19" Type="http://schemas.openxmlformats.org/officeDocument/2006/relationships/hyperlink" Target="http://www.ebi.ac.uk/metabolights/" TargetMode="External"/><Relationship Id="rId31" Type="http://schemas.openxmlformats.org/officeDocument/2006/relationships/image" Target="../media/image20.png"/><Relationship Id="rId44" Type="http://schemas.openxmlformats.org/officeDocument/2006/relationships/image" Target="../media/image33.png"/><Relationship Id="rId52" Type="http://schemas.openxmlformats.org/officeDocument/2006/relationships/image" Target="../media/image41.jpg"/><Relationship Id="rId60" Type="http://schemas.openxmlformats.org/officeDocument/2006/relationships/image" Target="../media/image49.jpg"/><Relationship Id="rId4" Type="http://schemas.openxmlformats.org/officeDocument/2006/relationships/image" Target="../media/image3.emf"/><Relationship Id="rId9" Type="http://schemas.openxmlformats.org/officeDocument/2006/relationships/hyperlink" Target="http://www.cosmos-fp7.eu/" TargetMode="External"/><Relationship Id="rId14" Type="http://schemas.openxmlformats.org/officeDocument/2006/relationships/image" Target="../media/image8.jpg"/><Relationship Id="rId22" Type="http://schemas.openxmlformats.org/officeDocument/2006/relationships/image" Target="../media/image11.png"/><Relationship Id="rId27" Type="http://schemas.openxmlformats.org/officeDocument/2006/relationships/image" Target="../media/image16.jpg"/><Relationship Id="rId30" Type="http://schemas.openxmlformats.org/officeDocument/2006/relationships/image" Target="../media/image19.gif"/><Relationship Id="rId35" Type="http://schemas.openxmlformats.org/officeDocument/2006/relationships/image" Target="../media/image24.png"/><Relationship Id="rId43" Type="http://schemas.openxmlformats.org/officeDocument/2006/relationships/image" Target="../media/image32.jpg"/><Relationship Id="rId48" Type="http://schemas.openxmlformats.org/officeDocument/2006/relationships/image" Target="../media/image37.png"/><Relationship Id="rId56" Type="http://schemas.openxmlformats.org/officeDocument/2006/relationships/image" Target="../media/image45.png"/><Relationship Id="rId8" Type="http://schemas.openxmlformats.org/officeDocument/2006/relationships/hyperlink" Target="https://github.com/nmrML/nmrML" TargetMode="External"/><Relationship Id="rId51" Type="http://schemas.openxmlformats.org/officeDocument/2006/relationships/image" Target="../media/image40.jpeg"/><Relationship Id="rId3" Type="http://schemas.openxmlformats.org/officeDocument/2006/relationships/image" Target="../media/image2.emf"/><Relationship Id="rId12" Type="http://schemas.openxmlformats.org/officeDocument/2006/relationships/image" Target="../media/image6.jpg"/><Relationship Id="rId17" Type="http://schemas.openxmlformats.org/officeDocument/2006/relationships/image" Target="../media/image9.png"/><Relationship Id="rId25" Type="http://schemas.openxmlformats.org/officeDocument/2006/relationships/image" Target="../media/image14.gif"/><Relationship Id="rId33" Type="http://schemas.openxmlformats.org/officeDocument/2006/relationships/image" Target="../media/image22.gif"/><Relationship Id="rId38" Type="http://schemas.openxmlformats.org/officeDocument/2006/relationships/image" Target="../media/image27.gif"/><Relationship Id="rId46" Type="http://schemas.openxmlformats.org/officeDocument/2006/relationships/image" Target="../media/image35.png"/><Relationship Id="rId5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5000"/>
          </a:schemeClr>
        </a:solidFill>
        <a:effectLst/>
      </p:bgPr>
    </p:bg>
    <p:spTree>
      <p:nvGrpSpPr>
        <p:cNvPr id="1" name=""/>
        <p:cNvGrpSpPr/>
        <p:nvPr/>
      </p:nvGrpSpPr>
      <p:grpSpPr>
        <a:xfrm>
          <a:off x="0" y="0"/>
          <a:ext cx="0" cy="0"/>
          <a:chOff x="0" y="0"/>
          <a:chExt cx="0" cy="0"/>
        </a:xfrm>
      </p:grpSpPr>
      <p:sp>
        <p:nvSpPr>
          <p:cNvPr id="154" name="Rechteck 153"/>
          <p:cNvSpPr/>
          <p:nvPr/>
        </p:nvSpPr>
        <p:spPr>
          <a:xfrm>
            <a:off x="20109313" y="8040433"/>
            <a:ext cx="9404048" cy="10780219"/>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3" name="Rounded Rectangle 3"/>
          <p:cNvSpPr/>
          <p:nvPr/>
        </p:nvSpPr>
        <p:spPr>
          <a:xfrm>
            <a:off x="20595770" y="13988035"/>
            <a:ext cx="8504597" cy="4689610"/>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156" name="Rechteck 155"/>
          <p:cNvSpPr/>
          <p:nvPr/>
        </p:nvSpPr>
        <p:spPr>
          <a:xfrm>
            <a:off x="829481" y="29605662"/>
            <a:ext cx="28683880" cy="594649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55" name="Rechteck 154"/>
          <p:cNvSpPr/>
          <p:nvPr/>
        </p:nvSpPr>
        <p:spPr>
          <a:xfrm>
            <a:off x="19993374" y="21643044"/>
            <a:ext cx="9519987" cy="4621720"/>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9" name="Rechteck 148"/>
          <p:cNvSpPr/>
          <p:nvPr/>
        </p:nvSpPr>
        <p:spPr>
          <a:xfrm>
            <a:off x="10766282" y="12917176"/>
            <a:ext cx="8814283" cy="1334758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38" name="Rechteck 137"/>
          <p:cNvSpPr/>
          <p:nvPr/>
        </p:nvSpPr>
        <p:spPr>
          <a:xfrm>
            <a:off x="829481" y="12917176"/>
            <a:ext cx="9407053" cy="13347587"/>
          </a:xfrm>
          <a:prstGeom prst="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0" y="0"/>
            <a:ext cx="30275213" cy="4533895"/>
          </a:xfrm>
          <a:prstGeom prst="rect">
            <a:avLst/>
          </a:prstGeom>
        </p:spPr>
      </p:pic>
      <p:cxnSp>
        <p:nvCxnSpPr>
          <p:cNvPr id="19" name="Straight Connector 18"/>
          <p:cNvCxnSpPr/>
          <p:nvPr/>
        </p:nvCxnSpPr>
        <p:spPr>
          <a:xfrm>
            <a:off x="-36155" y="39735121"/>
            <a:ext cx="30275213" cy="0"/>
          </a:xfrm>
          <a:prstGeom prst="line">
            <a:avLst/>
          </a:prstGeom>
          <a:ln>
            <a:solidFill>
              <a:srgbClr val="6A8F3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29261" y="4957787"/>
            <a:ext cx="26032354" cy="646331"/>
          </a:xfrm>
          <a:prstGeom prst="rect">
            <a:avLst/>
          </a:prstGeom>
          <a:noFill/>
        </p:spPr>
        <p:txBody>
          <a:bodyPr wrap="square" rtlCol="0">
            <a:spAutoFit/>
          </a:bodyPr>
          <a:lstStyle/>
          <a:p>
            <a:r>
              <a:rPr lang="en-US" sz="3600" b="1" dirty="0" smtClean="0">
                <a:solidFill>
                  <a:srgbClr val="2F3246"/>
                </a:solidFill>
                <a:latin typeface="Verdana" pitchFamily="34" charset="0"/>
                <a:ea typeface="Verdana" pitchFamily="34" charset="0"/>
                <a:cs typeface="Verdana" pitchFamily="34" charset="0"/>
              </a:rPr>
              <a:t>The need for an open NMR standard</a:t>
            </a:r>
            <a:endParaRPr lang="en-US" sz="3600" b="1" dirty="0">
              <a:solidFill>
                <a:srgbClr val="2F3246"/>
              </a:solidFill>
              <a:latin typeface="Verdana" pitchFamily="34" charset="0"/>
              <a:ea typeface="Verdana" pitchFamily="34" charset="0"/>
              <a:cs typeface="Verdana" pitchFamily="34" charset="0"/>
            </a:endParaRPr>
          </a:p>
        </p:txBody>
      </p:sp>
      <p:sp>
        <p:nvSpPr>
          <p:cNvPr id="16" name="TextBox 15"/>
          <p:cNvSpPr txBox="1"/>
          <p:nvPr/>
        </p:nvSpPr>
        <p:spPr>
          <a:xfrm>
            <a:off x="5023868" y="414279"/>
            <a:ext cx="20155168" cy="2308324"/>
          </a:xfrm>
          <a:prstGeom prst="rect">
            <a:avLst/>
          </a:prstGeom>
          <a:noFill/>
        </p:spPr>
        <p:txBody>
          <a:bodyPr wrap="square" rtlCol="0">
            <a:spAutoFit/>
          </a:bodyPr>
          <a:lstStyle/>
          <a:p>
            <a:pPr>
              <a:lnSpc>
                <a:spcPct val="120000"/>
              </a:lnSpc>
            </a:pPr>
            <a:r>
              <a:rPr lang="en-US" sz="6000" b="1" dirty="0" err="1" smtClean="0">
                <a:latin typeface="Verdana" pitchFamily="34" charset="0"/>
                <a:ea typeface="Verdana" pitchFamily="34" charset="0"/>
                <a:cs typeface="Verdana" pitchFamily="34" charset="0"/>
              </a:rPr>
              <a:t>nmrML</a:t>
            </a:r>
            <a:r>
              <a:rPr lang="en-US" sz="6000" b="1" dirty="0" smtClean="0">
                <a:latin typeface="Verdana" pitchFamily="34" charset="0"/>
                <a:ea typeface="Verdana" pitchFamily="34" charset="0"/>
                <a:cs typeface="Verdana" pitchFamily="34" charset="0"/>
              </a:rPr>
              <a:t>: an </a:t>
            </a:r>
            <a:r>
              <a:rPr lang="en-US" sz="6000" b="1" dirty="0">
                <a:latin typeface="Verdana" pitchFamily="34" charset="0"/>
                <a:ea typeface="Verdana" pitchFamily="34" charset="0"/>
                <a:cs typeface="Verdana" pitchFamily="34" charset="0"/>
              </a:rPr>
              <a:t>XML-based open standard for </a:t>
            </a:r>
          </a:p>
          <a:p>
            <a:pPr>
              <a:lnSpc>
                <a:spcPct val="120000"/>
              </a:lnSpc>
            </a:pPr>
            <a:r>
              <a:rPr lang="en-US" sz="6000" b="1" dirty="0" smtClean="0">
                <a:latin typeface="Verdana" pitchFamily="34" charset="0"/>
                <a:ea typeface="Verdana" pitchFamily="34" charset="0"/>
                <a:cs typeface="Verdana" pitchFamily="34" charset="0"/>
              </a:rPr>
              <a:t>              NMR </a:t>
            </a:r>
            <a:r>
              <a:rPr lang="en-US" sz="6000" b="1" dirty="0">
                <a:latin typeface="Verdana" pitchFamily="34" charset="0"/>
                <a:ea typeface="Verdana" pitchFamily="34" charset="0"/>
                <a:cs typeface="Verdana" pitchFamily="34" charset="0"/>
              </a:rPr>
              <a:t>data </a:t>
            </a:r>
            <a:r>
              <a:rPr lang="en-US" sz="6000" b="1" dirty="0" smtClean="0">
                <a:latin typeface="Verdana" pitchFamily="34" charset="0"/>
                <a:ea typeface="Verdana" pitchFamily="34" charset="0"/>
                <a:cs typeface="Verdana" pitchFamily="34" charset="0"/>
              </a:rPr>
              <a:t>storage and exchange</a:t>
            </a:r>
          </a:p>
        </p:txBody>
      </p:sp>
      <p:sp>
        <p:nvSpPr>
          <p:cNvPr id="12" name="TextBox 11"/>
          <p:cNvSpPr txBox="1"/>
          <p:nvPr/>
        </p:nvSpPr>
        <p:spPr>
          <a:xfrm>
            <a:off x="667899" y="5845658"/>
            <a:ext cx="28761281"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NMR </a:t>
            </a:r>
            <a:r>
              <a:rPr lang="en-US" sz="2800" dirty="0">
                <a:solidFill>
                  <a:srgbClr val="121421"/>
                </a:solidFill>
                <a:latin typeface="Verdana"/>
                <a:cs typeface="Verdana"/>
              </a:rPr>
              <a:t>data is </a:t>
            </a:r>
            <a:r>
              <a:rPr lang="en-US" sz="2800" b="1" dirty="0">
                <a:solidFill>
                  <a:schemeClr val="accent1"/>
                </a:solidFill>
                <a:latin typeface="Verdana"/>
                <a:cs typeface="Verdana"/>
              </a:rPr>
              <a:t>currently accumulating in local data silos</a:t>
            </a:r>
            <a:r>
              <a:rPr lang="en-US" sz="2800" dirty="0">
                <a:solidFill>
                  <a:srgbClr val="121421"/>
                </a:solidFill>
                <a:latin typeface="Verdana"/>
                <a:cs typeface="Verdana"/>
              </a:rPr>
              <a:t>, hindering distribution and secondary data usage. Cross platform NMR data </a:t>
            </a:r>
            <a:r>
              <a:rPr lang="en-US" sz="2800" dirty="0" smtClean="0">
                <a:solidFill>
                  <a:srgbClr val="121421"/>
                </a:solidFill>
                <a:latin typeface="Verdana"/>
                <a:cs typeface="Verdana"/>
              </a:rPr>
              <a:t>access, integration </a:t>
            </a:r>
            <a:r>
              <a:rPr lang="en-US" sz="2800" dirty="0">
                <a:solidFill>
                  <a:srgbClr val="121421"/>
                </a:solidFill>
                <a:latin typeface="Verdana"/>
                <a:cs typeface="Verdana"/>
              </a:rPr>
              <a:t>and </a:t>
            </a:r>
            <a:r>
              <a:rPr lang="en-US" sz="2800" b="1" dirty="0">
                <a:solidFill>
                  <a:schemeClr val="accent1"/>
                </a:solidFill>
                <a:latin typeface="Verdana"/>
                <a:cs typeface="Verdana"/>
              </a:rPr>
              <a:t>comparison is </a:t>
            </a:r>
            <a:r>
              <a:rPr lang="en-US" sz="2800" b="1" dirty="0" smtClean="0">
                <a:solidFill>
                  <a:schemeClr val="accent1"/>
                </a:solidFill>
                <a:latin typeface="Verdana"/>
                <a:cs typeface="Verdana"/>
              </a:rPr>
              <a:t>hindered </a:t>
            </a:r>
            <a:r>
              <a:rPr lang="en-US" sz="2800" b="1" dirty="0">
                <a:solidFill>
                  <a:schemeClr val="accent1"/>
                </a:solidFill>
                <a:latin typeface="Verdana"/>
                <a:cs typeface="Verdana"/>
              </a:rPr>
              <a:t>by incompatible vendor formats </a:t>
            </a:r>
            <a:r>
              <a:rPr lang="en-US" sz="2800" dirty="0">
                <a:solidFill>
                  <a:srgbClr val="121421"/>
                </a:solidFill>
                <a:latin typeface="Verdana"/>
                <a:cs typeface="Verdana"/>
              </a:rPr>
              <a:t>and the lack of a robust vendor-agnostic NMR data standard. </a:t>
            </a:r>
            <a:r>
              <a:rPr lang="en-US" sz="2800" dirty="0" smtClean="0">
                <a:solidFill>
                  <a:srgbClr val="121421"/>
                </a:solidFill>
                <a:latin typeface="Verdana"/>
                <a:cs typeface="Verdana"/>
              </a:rPr>
              <a:t>Data in </a:t>
            </a:r>
            <a:r>
              <a:rPr lang="en-US" sz="2800" dirty="0">
                <a:solidFill>
                  <a:srgbClr val="121421"/>
                </a:solidFill>
                <a:latin typeface="Verdana"/>
                <a:cs typeface="Verdana"/>
              </a:rPr>
              <a:t>proprietary data formats </a:t>
            </a:r>
            <a:r>
              <a:rPr lang="en-US" sz="2800" dirty="0" smtClean="0">
                <a:solidFill>
                  <a:srgbClr val="121421"/>
                </a:solidFill>
                <a:latin typeface="Verdana"/>
                <a:cs typeface="Verdana"/>
              </a:rPr>
              <a:t>age fast, posing </a:t>
            </a:r>
            <a:r>
              <a:rPr lang="en-US" sz="2800" dirty="0">
                <a:solidFill>
                  <a:srgbClr val="121421"/>
                </a:solidFill>
                <a:latin typeface="Verdana"/>
                <a:cs typeface="Verdana"/>
              </a:rPr>
              <a:t>the danger of irreproducible data from older studies. An </a:t>
            </a:r>
            <a:r>
              <a:rPr lang="en-US" sz="2800" b="1" dirty="0">
                <a:solidFill>
                  <a:schemeClr val="accent1"/>
                </a:solidFill>
                <a:latin typeface="Verdana"/>
                <a:cs typeface="Verdana"/>
              </a:rPr>
              <a:t>open </a:t>
            </a:r>
            <a:r>
              <a:rPr lang="en-US" sz="2800" b="1" dirty="0" smtClean="0">
                <a:solidFill>
                  <a:schemeClr val="accent1"/>
                </a:solidFill>
                <a:latin typeface="Verdana"/>
                <a:cs typeface="Verdana"/>
              </a:rPr>
              <a:t>vendor-neutral </a:t>
            </a:r>
            <a:r>
              <a:rPr lang="en-US" sz="2800" b="1" dirty="0">
                <a:solidFill>
                  <a:schemeClr val="accent1"/>
                </a:solidFill>
                <a:latin typeface="Verdana"/>
                <a:cs typeface="Verdana"/>
              </a:rPr>
              <a:t>storage standard is needed </a:t>
            </a:r>
            <a:r>
              <a:rPr lang="en-US" sz="2800" dirty="0">
                <a:solidFill>
                  <a:srgbClr val="121421"/>
                </a:solidFill>
                <a:latin typeface="Verdana"/>
                <a:cs typeface="Verdana"/>
              </a:rPr>
              <a:t>as </a:t>
            </a:r>
            <a:r>
              <a:rPr lang="en-US" sz="2800" dirty="0" smtClean="0">
                <a:solidFill>
                  <a:srgbClr val="121421"/>
                </a:solidFill>
                <a:latin typeface="Verdana"/>
                <a:cs typeface="Verdana"/>
              </a:rPr>
              <a:t>a long-term </a:t>
            </a:r>
            <a:r>
              <a:rPr lang="en-US" sz="2800" dirty="0">
                <a:solidFill>
                  <a:srgbClr val="121421"/>
                </a:solidFill>
                <a:latin typeface="Verdana"/>
                <a:cs typeface="Verdana"/>
              </a:rPr>
              <a:t>archival </a:t>
            </a:r>
            <a:r>
              <a:rPr lang="en-US" sz="2800" dirty="0" smtClean="0">
                <a:solidFill>
                  <a:srgbClr val="121421"/>
                </a:solidFill>
                <a:latin typeface="Verdana"/>
                <a:cs typeface="Verdana"/>
              </a:rPr>
              <a:t>format </a:t>
            </a:r>
            <a:r>
              <a:rPr lang="en-US" sz="2800" dirty="0">
                <a:solidFill>
                  <a:srgbClr val="121421"/>
                </a:solidFill>
                <a:latin typeface="Verdana"/>
                <a:cs typeface="Verdana"/>
              </a:rPr>
              <a:t>if </a:t>
            </a:r>
            <a:r>
              <a:rPr lang="en-US" sz="2800" dirty="0" smtClean="0">
                <a:solidFill>
                  <a:srgbClr val="121421"/>
                </a:solidFill>
                <a:latin typeface="Verdana"/>
                <a:cs typeface="Verdana"/>
              </a:rPr>
              <a:t>emerging metabolomics repositories are </a:t>
            </a:r>
            <a:r>
              <a:rPr lang="en-US" sz="2800" dirty="0">
                <a:solidFill>
                  <a:srgbClr val="121421"/>
                </a:solidFill>
                <a:latin typeface="Verdana"/>
                <a:cs typeface="Verdana"/>
              </a:rPr>
              <a:t>to capture </a:t>
            </a:r>
            <a:r>
              <a:rPr lang="en-US" sz="2800" dirty="0" smtClean="0">
                <a:solidFill>
                  <a:srgbClr val="121421"/>
                </a:solidFill>
                <a:latin typeface="Verdana"/>
                <a:cs typeface="Verdana"/>
              </a:rPr>
              <a:t>data </a:t>
            </a:r>
            <a:r>
              <a:rPr lang="en-US" sz="2800" dirty="0">
                <a:solidFill>
                  <a:srgbClr val="121421"/>
                </a:solidFill>
                <a:latin typeface="Verdana"/>
                <a:cs typeface="Verdana"/>
              </a:rPr>
              <a:t>from all vendor formats in a persistent way, </a:t>
            </a:r>
            <a:r>
              <a:rPr lang="en-US" sz="2800" dirty="0" smtClean="0">
                <a:solidFill>
                  <a:srgbClr val="121421"/>
                </a:solidFill>
                <a:latin typeface="Verdana"/>
                <a:cs typeface="Verdana"/>
              </a:rPr>
              <a:t>that support </a:t>
            </a:r>
            <a:r>
              <a:rPr lang="en-US" sz="2800" dirty="0">
                <a:solidFill>
                  <a:srgbClr val="121421"/>
                </a:solidFill>
                <a:latin typeface="Verdana"/>
                <a:cs typeface="Verdana"/>
              </a:rPr>
              <a:t>the dynamics in </a:t>
            </a:r>
            <a:r>
              <a:rPr lang="en-US" sz="2800" dirty="0" smtClean="0">
                <a:solidFill>
                  <a:srgbClr val="121421"/>
                </a:solidFill>
                <a:latin typeface="Verdana"/>
                <a:cs typeface="Verdana"/>
              </a:rPr>
              <a:t>the </a:t>
            </a:r>
            <a:r>
              <a:rPr lang="en-US" sz="2800" dirty="0">
                <a:solidFill>
                  <a:srgbClr val="121421"/>
                </a:solidFill>
                <a:latin typeface="Verdana"/>
                <a:cs typeface="Verdana"/>
              </a:rPr>
              <a:t>field.</a:t>
            </a:r>
            <a:endParaRPr lang="ro-RO" sz="2800" dirty="0" err="1">
              <a:solidFill>
                <a:srgbClr val="121421"/>
              </a:solidFill>
              <a:latin typeface="Verdana"/>
              <a:cs typeface="Verdana"/>
            </a:endParaRPr>
          </a:p>
        </p:txBody>
      </p:sp>
      <p:sp>
        <p:nvSpPr>
          <p:cNvPr id="17" name="TextBox 16"/>
          <p:cNvSpPr txBox="1"/>
          <p:nvPr/>
        </p:nvSpPr>
        <p:spPr>
          <a:xfrm>
            <a:off x="20062940" y="19612662"/>
            <a:ext cx="9258850"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To </a:t>
            </a:r>
            <a:r>
              <a:rPr lang="en-US" sz="2800" dirty="0">
                <a:solidFill>
                  <a:srgbClr val="121421"/>
                </a:solidFill>
                <a:latin typeface="Verdana"/>
                <a:cs typeface="Verdana"/>
              </a:rPr>
              <a:t>ease </a:t>
            </a:r>
            <a:r>
              <a:rPr lang="en-US" sz="2800" b="1" dirty="0">
                <a:solidFill>
                  <a:schemeClr val="accent1"/>
                </a:solidFill>
                <a:latin typeface="Verdana"/>
                <a:cs typeface="Verdana"/>
              </a:rPr>
              <a:t>format conversions </a:t>
            </a:r>
            <a:r>
              <a:rPr lang="en-US" sz="2800" dirty="0">
                <a:solidFill>
                  <a:srgbClr val="121421"/>
                </a:solidFill>
                <a:latin typeface="Verdana"/>
                <a:cs typeface="Verdana"/>
              </a:rPr>
              <a:t>we deliver </a:t>
            </a:r>
            <a:r>
              <a:rPr lang="en-US" sz="2800" b="1" dirty="0">
                <a:solidFill>
                  <a:schemeClr val="accent1"/>
                </a:solidFill>
                <a:latin typeface="Verdana"/>
                <a:cs typeface="Verdana"/>
              </a:rPr>
              <a:t>parsers </a:t>
            </a:r>
            <a:r>
              <a:rPr lang="en-US" sz="2800" dirty="0">
                <a:solidFill>
                  <a:srgbClr val="121421"/>
                </a:solidFill>
                <a:latin typeface="Verdana"/>
                <a:cs typeface="Verdana"/>
              </a:rPr>
              <a:t>for </a:t>
            </a:r>
            <a:r>
              <a:rPr lang="en-US" sz="2800" dirty="0" err="1" smtClean="0">
                <a:solidFill>
                  <a:srgbClr val="121421"/>
                </a:solidFill>
                <a:latin typeface="Verdana"/>
                <a:cs typeface="Verdana"/>
              </a:rPr>
              <a:t>Bruker</a:t>
            </a:r>
            <a:r>
              <a:rPr lang="en-US" sz="2800" dirty="0" smtClean="0">
                <a:solidFill>
                  <a:srgbClr val="121421"/>
                </a:solidFill>
                <a:latin typeface="Verdana"/>
                <a:cs typeface="Verdana"/>
              </a:rPr>
              <a:t> &amp; Agilent/Varian data </a:t>
            </a:r>
            <a:r>
              <a:rPr lang="en-US" sz="2800" dirty="0">
                <a:solidFill>
                  <a:srgbClr val="121421"/>
                </a:solidFill>
                <a:latin typeface="Verdana"/>
                <a:cs typeface="Verdana"/>
              </a:rPr>
              <a:t>formats, which can be </a:t>
            </a:r>
            <a:r>
              <a:rPr lang="en-US" sz="2800" dirty="0" smtClean="0">
                <a:solidFill>
                  <a:srgbClr val="121421"/>
                </a:solidFill>
                <a:latin typeface="Verdana"/>
                <a:cs typeface="Verdana"/>
              </a:rPr>
              <a:t>incorporated into open </a:t>
            </a:r>
            <a:r>
              <a:rPr lang="en-US" sz="2800" dirty="0">
                <a:solidFill>
                  <a:srgbClr val="121421"/>
                </a:solidFill>
                <a:latin typeface="Verdana"/>
                <a:cs typeface="Verdana"/>
              </a:rPr>
              <a:t>NMR processing and analysis software</a:t>
            </a:r>
            <a:r>
              <a:rPr lang="en-US" sz="2800" dirty="0" smtClean="0">
                <a:solidFill>
                  <a:srgbClr val="121421"/>
                </a:solidFill>
                <a:latin typeface="Verdana"/>
                <a:cs typeface="Verdana"/>
              </a:rPr>
              <a:t>.</a:t>
            </a:r>
            <a:endParaRPr lang="ro-RO" sz="2800" dirty="0">
              <a:solidFill>
                <a:srgbClr val="121421"/>
              </a:solidFill>
              <a:latin typeface="Verdana"/>
              <a:cs typeface="Verdana"/>
            </a:endParaRPr>
          </a:p>
        </p:txBody>
      </p:sp>
      <p:sp>
        <p:nvSpPr>
          <p:cNvPr id="21" name="TextBox 20"/>
          <p:cNvSpPr txBox="1"/>
          <p:nvPr/>
        </p:nvSpPr>
        <p:spPr>
          <a:xfrm>
            <a:off x="20000738" y="19005540"/>
            <a:ext cx="2724912"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Parsers</a:t>
            </a:r>
            <a:endParaRPr lang="en-US" sz="3600" b="1" dirty="0">
              <a:solidFill>
                <a:srgbClr val="2F3246"/>
              </a:solidFill>
              <a:latin typeface="Verdana" pitchFamily="34" charset="0"/>
              <a:ea typeface="Verdana" pitchFamily="34" charset="0"/>
              <a:cs typeface="Verdana" pitchFamily="34" charset="0"/>
            </a:endParaRPr>
          </a:p>
        </p:txBody>
      </p:sp>
      <p:sp>
        <p:nvSpPr>
          <p:cNvPr id="23" name="TextBox 22"/>
          <p:cNvSpPr txBox="1"/>
          <p:nvPr/>
        </p:nvSpPr>
        <p:spPr>
          <a:xfrm>
            <a:off x="754042" y="37071212"/>
            <a:ext cx="20750403"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Our </a:t>
            </a:r>
            <a:r>
              <a:rPr lang="en-US" sz="2800" dirty="0">
                <a:solidFill>
                  <a:srgbClr val="121421"/>
                </a:solidFill>
                <a:latin typeface="Verdana"/>
                <a:cs typeface="Verdana"/>
              </a:rPr>
              <a:t>standard is accepted by major open source </a:t>
            </a:r>
            <a:r>
              <a:rPr lang="en-US" sz="2800" dirty="0" smtClean="0">
                <a:solidFill>
                  <a:srgbClr val="121421"/>
                </a:solidFill>
                <a:latin typeface="Verdana"/>
                <a:cs typeface="Verdana"/>
              </a:rPr>
              <a:t>NMR </a:t>
            </a:r>
            <a:r>
              <a:rPr lang="en-US" sz="2800" dirty="0">
                <a:solidFill>
                  <a:srgbClr val="121421"/>
                </a:solidFill>
                <a:latin typeface="Verdana"/>
                <a:cs typeface="Verdana"/>
              </a:rPr>
              <a:t>data processing tools and will serve </a:t>
            </a:r>
            <a:r>
              <a:rPr lang="en-US" sz="2800" dirty="0" smtClean="0">
                <a:solidFill>
                  <a:srgbClr val="121421"/>
                </a:solidFill>
                <a:latin typeface="Verdana"/>
                <a:cs typeface="Verdana"/>
              </a:rPr>
              <a:t>the </a:t>
            </a:r>
            <a:r>
              <a:rPr lang="en-US" sz="2800" b="1" dirty="0" err="1" smtClean="0">
                <a:solidFill>
                  <a:schemeClr val="accent1"/>
                </a:solidFill>
                <a:latin typeface="Verdana"/>
                <a:cs typeface="Verdana"/>
              </a:rPr>
              <a:t>MetaboLights</a:t>
            </a:r>
            <a:r>
              <a:rPr lang="en-US" sz="2800" dirty="0" smtClean="0">
                <a:solidFill>
                  <a:srgbClr val="121421"/>
                </a:solidFill>
                <a:latin typeface="Verdana"/>
                <a:cs typeface="Verdana"/>
              </a:rPr>
              <a:t> repository with </a:t>
            </a:r>
            <a:r>
              <a:rPr lang="en-US" sz="2800" dirty="0">
                <a:solidFill>
                  <a:srgbClr val="121421"/>
                </a:solidFill>
                <a:latin typeface="Verdana"/>
                <a:cs typeface="Verdana"/>
              </a:rPr>
              <a:t>a stable storage format. </a:t>
            </a:r>
            <a:r>
              <a:rPr lang="en-US" sz="2800" dirty="0" smtClean="0">
                <a:solidFill>
                  <a:srgbClr val="121421"/>
                </a:solidFill>
                <a:latin typeface="Verdana"/>
                <a:cs typeface="Verdana"/>
              </a:rPr>
              <a:t>Coverage </a:t>
            </a:r>
            <a:r>
              <a:rPr lang="en-US" sz="2800" dirty="0">
                <a:solidFill>
                  <a:srgbClr val="121421"/>
                </a:solidFill>
                <a:latin typeface="Verdana"/>
                <a:cs typeface="Verdana"/>
              </a:rPr>
              <a:t>is </a:t>
            </a:r>
            <a:r>
              <a:rPr lang="en-US" sz="2800" dirty="0" smtClean="0">
                <a:solidFill>
                  <a:srgbClr val="121421"/>
                </a:solidFill>
                <a:latin typeface="Verdana"/>
                <a:cs typeface="Verdana"/>
              </a:rPr>
              <a:t>already good </a:t>
            </a:r>
            <a:r>
              <a:rPr lang="en-US" sz="2800" dirty="0">
                <a:solidFill>
                  <a:srgbClr val="121421"/>
                </a:solidFill>
                <a:latin typeface="Verdana"/>
                <a:cs typeface="Verdana"/>
              </a:rPr>
              <a:t>at raw data capture, </a:t>
            </a:r>
            <a:r>
              <a:rPr lang="en-US" sz="2800" dirty="0" smtClean="0">
                <a:solidFill>
                  <a:srgbClr val="121421"/>
                </a:solidFill>
                <a:latin typeface="Verdana"/>
                <a:cs typeface="Verdana"/>
              </a:rPr>
              <a:t>yet the </a:t>
            </a:r>
            <a:r>
              <a:rPr lang="en-US" sz="2800" dirty="0">
                <a:solidFill>
                  <a:srgbClr val="121421"/>
                </a:solidFill>
                <a:latin typeface="Verdana"/>
                <a:cs typeface="Verdana"/>
              </a:rPr>
              <a:t>XSD and CV will be </a:t>
            </a:r>
            <a:r>
              <a:rPr lang="en-US" sz="2800" b="1" dirty="0">
                <a:solidFill>
                  <a:schemeClr val="accent1"/>
                </a:solidFill>
                <a:latin typeface="Verdana"/>
                <a:cs typeface="Verdana"/>
              </a:rPr>
              <a:t>expanded for better processed data &amp; quantification data handling</a:t>
            </a:r>
            <a:r>
              <a:rPr lang="en-US" sz="2800" dirty="0" smtClean="0">
                <a:solidFill>
                  <a:srgbClr val="121421"/>
                </a:solidFill>
                <a:latin typeface="Verdana"/>
                <a:cs typeface="Verdana"/>
              </a:rPr>
              <a:t>. We encourage potential users and the open source community to evaluate our resource and invite you for collaboration.</a:t>
            </a:r>
            <a:endParaRPr lang="en-US" sz="2800" dirty="0">
              <a:solidFill>
                <a:srgbClr val="121421"/>
              </a:solidFill>
              <a:latin typeface="Verdana"/>
              <a:cs typeface="Verdana"/>
            </a:endParaRPr>
          </a:p>
        </p:txBody>
      </p:sp>
      <p:cxnSp>
        <p:nvCxnSpPr>
          <p:cNvPr id="27" name="Straight Connector 11"/>
          <p:cNvCxnSpPr/>
          <p:nvPr/>
        </p:nvCxnSpPr>
        <p:spPr>
          <a:xfrm>
            <a:off x="0" y="4500869"/>
            <a:ext cx="30275213" cy="0"/>
          </a:xfrm>
          <a:prstGeom prst="line">
            <a:avLst/>
          </a:prstGeom>
          <a:ln w="19050">
            <a:solidFill>
              <a:srgbClr val="6A8F31"/>
            </a:solidFill>
          </a:ln>
        </p:spPr>
        <p:style>
          <a:lnRef idx="2">
            <a:schemeClr val="accent1"/>
          </a:lnRef>
          <a:fillRef idx="0">
            <a:schemeClr val="accent1"/>
          </a:fillRef>
          <a:effectRef idx="1">
            <a:schemeClr val="accent1"/>
          </a:effectRef>
          <a:fontRef idx="minor">
            <a:schemeClr val="tx1"/>
          </a:fontRef>
        </p:style>
      </p:cxnSp>
      <p:pic>
        <p:nvPicPr>
          <p:cNvPr id="30" name="Picture 5" descr="IPB_Logo_EN.pdf"/>
          <p:cNvPicPr>
            <a:picLocks noChangeAspect="1"/>
          </p:cNvPicPr>
          <p:nvPr/>
        </p:nvPicPr>
        <p:blipFill>
          <a:blip r:embed="rId4">
            <a:extLst>
              <a:ext uri="{28A0092B-C50C-407E-A947-70E740481C1C}">
                <a14:useLocalDpi xmlns:a14="http://schemas.microsoft.com/office/drawing/2010/main" val="0"/>
              </a:ext>
            </a:extLst>
          </a:blip>
          <a:srcRect l="5658" r="59796"/>
          <a:stretch>
            <a:fillRect/>
          </a:stretch>
        </p:blipFill>
        <p:spPr>
          <a:xfrm>
            <a:off x="28595578" y="40100622"/>
            <a:ext cx="802976" cy="1012561"/>
          </a:xfrm>
          <a:prstGeom prst="rect">
            <a:avLst/>
          </a:prstGeom>
        </p:spPr>
      </p:pic>
      <p:sp>
        <p:nvSpPr>
          <p:cNvPr id="4" name="Rechteck 3"/>
          <p:cNvSpPr/>
          <p:nvPr/>
        </p:nvSpPr>
        <p:spPr>
          <a:xfrm>
            <a:off x="5048250" y="3023795"/>
            <a:ext cx="28483954" cy="978729"/>
          </a:xfrm>
          <a:prstGeom prst="rect">
            <a:avLst/>
          </a:prstGeom>
        </p:spPr>
        <p:txBody>
          <a:bodyPr wrap="square">
            <a:spAutoFit/>
          </a:bodyPr>
          <a:lstStyle/>
          <a:p>
            <a:pPr>
              <a:lnSpc>
                <a:spcPct val="120000"/>
              </a:lnSpc>
            </a:pPr>
            <a:r>
              <a:rPr lang="en-US" sz="2400" b="1" dirty="0">
                <a:solidFill>
                  <a:srgbClr val="2F3246"/>
                </a:solidFill>
                <a:latin typeface="Verdana"/>
                <a:cs typeface="Verdana"/>
              </a:rPr>
              <a:t>Daniel </a:t>
            </a:r>
            <a:r>
              <a:rPr lang="en-US" sz="2400" b="1" dirty="0" err="1" smtClean="0">
                <a:solidFill>
                  <a:srgbClr val="2F3246"/>
                </a:solidFill>
                <a:latin typeface="Verdana"/>
                <a:cs typeface="Verdana"/>
              </a:rPr>
              <a:t>Schober</a:t>
            </a:r>
            <a:r>
              <a:rPr lang="en-US" sz="2400" b="1" dirty="0" smtClean="0">
                <a:solidFill>
                  <a:srgbClr val="2F3246"/>
                </a:solidFill>
                <a:latin typeface="Verdana"/>
                <a:cs typeface="Verdana"/>
              </a:rPr>
              <a:t> </a:t>
            </a:r>
            <a:r>
              <a:rPr lang="en-US" sz="2400" baseline="30000" dirty="0" smtClean="0">
                <a:solidFill>
                  <a:srgbClr val="2F3246"/>
                </a:solidFill>
                <a:latin typeface="Verdana"/>
                <a:cs typeface="Verdana"/>
              </a:rPr>
              <a:t>1</a:t>
            </a:r>
            <a:r>
              <a:rPr lang="en-US" sz="2400" dirty="0" smtClean="0">
                <a:solidFill>
                  <a:srgbClr val="2F3246"/>
                </a:solidFill>
                <a:latin typeface="Verdana"/>
                <a:cs typeface="Verdana"/>
              </a:rPr>
              <a:t>, </a:t>
            </a:r>
            <a:r>
              <a:rPr lang="en-US" sz="2400" dirty="0">
                <a:solidFill>
                  <a:srgbClr val="2F3246"/>
                </a:solidFill>
                <a:latin typeface="Verdana"/>
                <a:cs typeface="Verdana"/>
              </a:rPr>
              <a:t>Michael Wilson</a:t>
            </a:r>
            <a:r>
              <a:rPr lang="en-US" sz="2400" baseline="30000" dirty="0">
                <a:solidFill>
                  <a:srgbClr val="2F3246"/>
                </a:solidFill>
                <a:latin typeface="Verdana"/>
                <a:cs typeface="Verdana"/>
              </a:rPr>
              <a:t>2</a:t>
            </a:r>
            <a:r>
              <a:rPr lang="en-US" sz="2400" dirty="0">
                <a:solidFill>
                  <a:srgbClr val="2F3246"/>
                </a:solidFill>
                <a:latin typeface="Verdana"/>
                <a:cs typeface="Verdana"/>
              </a:rPr>
              <a:t>, Daniel Jacob</a:t>
            </a:r>
            <a:r>
              <a:rPr lang="en-US" sz="2400" baseline="30000" dirty="0">
                <a:solidFill>
                  <a:srgbClr val="2F3246"/>
                </a:solidFill>
                <a:latin typeface="Verdana"/>
                <a:cs typeface="Verdana"/>
              </a:rPr>
              <a:t>3</a:t>
            </a:r>
            <a:r>
              <a:rPr lang="en-US" sz="2400" dirty="0">
                <a:solidFill>
                  <a:srgbClr val="2F3246"/>
                </a:solidFill>
                <a:latin typeface="Verdana"/>
                <a:cs typeface="Verdana"/>
              </a:rPr>
              <a:t>, </a:t>
            </a:r>
            <a:r>
              <a:rPr lang="en-US" sz="2400" dirty="0" err="1">
                <a:solidFill>
                  <a:srgbClr val="2F3246"/>
                </a:solidFill>
                <a:latin typeface="Verdana"/>
                <a:cs typeface="Verdana"/>
              </a:rPr>
              <a:t>Annick</a:t>
            </a:r>
            <a:r>
              <a:rPr lang="en-US" sz="2400" dirty="0">
                <a:solidFill>
                  <a:srgbClr val="2F3246"/>
                </a:solidFill>
                <a:latin typeface="Verdana"/>
                <a:cs typeface="Verdana"/>
              </a:rPr>
              <a:t> Moing</a:t>
            </a:r>
            <a:r>
              <a:rPr lang="en-US" sz="2400" baseline="30000" dirty="0">
                <a:solidFill>
                  <a:srgbClr val="2F3246"/>
                </a:solidFill>
                <a:latin typeface="Verdana"/>
                <a:cs typeface="Verdana"/>
              </a:rPr>
              <a:t>3</a:t>
            </a:r>
            <a:r>
              <a:rPr lang="en-US" sz="2400" dirty="0">
                <a:solidFill>
                  <a:srgbClr val="2F3246"/>
                </a:solidFill>
                <a:latin typeface="Verdana"/>
                <a:cs typeface="Verdana"/>
              </a:rPr>
              <a:t>, Catherine Deborde</a:t>
            </a:r>
            <a:r>
              <a:rPr lang="en-US" sz="2400" baseline="30000" dirty="0">
                <a:solidFill>
                  <a:srgbClr val="2F3246"/>
                </a:solidFill>
                <a:latin typeface="Verdana"/>
                <a:cs typeface="Verdana"/>
              </a:rPr>
              <a:t>3</a:t>
            </a:r>
            <a:r>
              <a:rPr lang="en-US" sz="2400" dirty="0">
                <a:solidFill>
                  <a:srgbClr val="2F3246"/>
                </a:solidFill>
                <a:latin typeface="Verdana"/>
                <a:cs typeface="Verdana"/>
              </a:rPr>
              <a:t>, Luis de Figueiredo</a:t>
            </a:r>
            <a:r>
              <a:rPr lang="en-US" sz="2400" baseline="30000" dirty="0">
                <a:solidFill>
                  <a:srgbClr val="2F3246"/>
                </a:solidFill>
                <a:latin typeface="Verdana"/>
                <a:cs typeface="Verdana"/>
              </a:rPr>
              <a:t>4</a:t>
            </a:r>
            <a:r>
              <a:rPr lang="en-US" sz="2400" dirty="0">
                <a:solidFill>
                  <a:srgbClr val="2F3246"/>
                </a:solidFill>
                <a:latin typeface="Verdana"/>
                <a:cs typeface="Verdana"/>
              </a:rPr>
              <a:t>, Kenneth Haug</a:t>
            </a:r>
            <a:r>
              <a:rPr lang="en-US" sz="2400" baseline="30000" dirty="0">
                <a:solidFill>
                  <a:srgbClr val="2F3246"/>
                </a:solidFill>
                <a:latin typeface="Verdana"/>
                <a:cs typeface="Verdana"/>
              </a:rPr>
              <a:t>4</a:t>
            </a:r>
            <a:r>
              <a:rPr lang="en-US" sz="2400" dirty="0">
                <a:solidFill>
                  <a:srgbClr val="2F3246"/>
                </a:solidFill>
                <a:latin typeface="Verdana"/>
                <a:cs typeface="Verdana"/>
              </a:rPr>
              <a:t>, </a:t>
            </a:r>
          </a:p>
          <a:p>
            <a:pPr>
              <a:lnSpc>
                <a:spcPct val="120000"/>
              </a:lnSpc>
            </a:pPr>
            <a:r>
              <a:rPr lang="en-US" sz="2400" dirty="0">
                <a:solidFill>
                  <a:srgbClr val="2F3246"/>
                </a:solidFill>
                <a:latin typeface="Verdana"/>
                <a:cs typeface="Verdana"/>
              </a:rPr>
              <a:t>Philippe Rocca-Serra</a:t>
            </a:r>
            <a:r>
              <a:rPr lang="en-US" sz="2400" baseline="30000" dirty="0">
                <a:solidFill>
                  <a:srgbClr val="2F3246"/>
                </a:solidFill>
                <a:latin typeface="Verdana"/>
                <a:cs typeface="Verdana"/>
              </a:rPr>
              <a:t>5</a:t>
            </a:r>
            <a:r>
              <a:rPr lang="en-US" sz="2400" dirty="0">
                <a:solidFill>
                  <a:srgbClr val="2F3246"/>
                </a:solidFill>
                <a:latin typeface="Verdana"/>
                <a:cs typeface="Verdana"/>
              </a:rPr>
              <a:t>, John Easton</a:t>
            </a:r>
            <a:r>
              <a:rPr lang="en-US" sz="2400" baseline="30000" dirty="0">
                <a:solidFill>
                  <a:srgbClr val="2F3246"/>
                </a:solidFill>
                <a:latin typeface="Verdana"/>
                <a:cs typeface="Verdana"/>
              </a:rPr>
              <a:t>6</a:t>
            </a:r>
            <a:r>
              <a:rPr lang="en-US" sz="2400" dirty="0">
                <a:solidFill>
                  <a:srgbClr val="2F3246"/>
                </a:solidFill>
                <a:latin typeface="Verdana"/>
                <a:cs typeface="Verdana"/>
              </a:rPr>
              <a:t>, Christian Ludwig</a:t>
            </a:r>
            <a:r>
              <a:rPr lang="en-US" sz="2400" baseline="30000" dirty="0">
                <a:solidFill>
                  <a:srgbClr val="2F3246"/>
                </a:solidFill>
                <a:latin typeface="Verdana"/>
                <a:cs typeface="Verdana"/>
              </a:rPr>
              <a:t>7</a:t>
            </a:r>
            <a:r>
              <a:rPr lang="en-US" sz="2400" dirty="0">
                <a:solidFill>
                  <a:srgbClr val="2F3246"/>
                </a:solidFill>
                <a:latin typeface="Verdana"/>
                <a:cs typeface="Verdana"/>
              </a:rPr>
              <a:t>, Antonio Rosato</a:t>
            </a:r>
            <a:r>
              <a:rPr lang="en-US" sz="2400" baseline="30000" dirty="0">
                <a:solidFill>
                  <a:srgbClr val="2F3246"/>
                </a:solidFill>
                <a:latin typeface="Verdana"/>
                <a:cs typeface="Verdana"/>
              </a:rPr>
              <a:t>8</a:t>
            </a:r>
            <a:r>
              <a:rPr lang="en-US" sz="2400" dirty="0">
                <a:solidFill>
                  <a:srgbClr val="2F3246"/>
                </a:solidFill>
                <a:latin typeface="Verdana"/>
                <a:cs typeface="Verdana"/>
              </a:rPr>
              <a:t>, David Wishart</a:t>
            </a:r>
            <a:r>
              <a:rPr lang="en-US" sz="2400" baseline="30000" dirty="0">
                <a:solidFill>
                  <a:srgbClr val="2F3246"/>
                </a:solidFill>
                <a:latin typeface="Verdana"/>
                <a:cs typeface="Verdana"/>
              </a:rPr>
              <a:t>2</a:t>
            </a:r>
            <a:r>
              <a:rPr lang="en-US" sz="2400" dirty="0">
                <a:solidFill>
                  <a:srgbClr val="2F3246"/>
                </a:solidFill>
                <a:latin typeface="Verdana"/>
                <a:cs typeface="Verdana"/>
              </a:rPr>
              <a:t>, </a:t>
            </a:r>
            <a:r>
              <a:rPr lang="en-US" sz="2400" dirty="0" err="1">
                <a:solidFill>
                  <a:srgbClr val="2F3246"/>
                </a:solidFill>
                <a:latin typeface="Verdana"/>
                <a:cs typeface="Verdana"/>
              </a:rPr>
              <a:t>Christoph</a:t>
            </a:r>
            <a:r>
              <a:rPr lang="en-US" sz="2400" dirty="0">
                <a:solidFill>
                  <a:srgbClr val="2F3246"/>
                </a:solidFill>
                <a:latin typeface="Verdana"/>
                <a:cs typeface="Verdana"/>
              </a:rPr>
              <a:t> Steinbeck</a:t>
            </a:r>
            <a:r>
              <a:rPr lang="en-US" sz="2400" baseline="30000" dirty="0">
                <a:solidFill>
                  <a:srgbClr val="2F3246"/>
                </a:solidFill>
                <a:latin typeface="Verdana"/>
                <a:cs typeface="Verdana"/>
              </a:rPr>
              <a:t>4</a:t>
            </a:r>
            <a:r>
              <a:rPr lang="en-US" sz="2400" dirty="0">
                <a:solidFill>
                  <a:srgbClr val="2F3246"/>
                </a:solidFill>
                <a:latin typeface="Verdana"/>
                <a:cs typeface="Verdana"/>
              </a:rPr>
              <a:t>, Reza Salek</a:t>
            </a:r>
            <a:r>
              <a:rPr lang="en-US" sz="2400" baseline="30000" dirty="0">
                <a:solidFill>
                  <a:srgbClr val="2F3246"/>
                </a:solidFill>
                <a:latin typeface="Verdana"/>
                <a:cs typeface="Verdana"/>
              </a:rPr>
              <a:t>4</a:t>
            </a:r>
            <a:r>
              <a:rPr lang="en-US" sz="2400" dirty="0">
                <a:solidFill>
                  <a:srgbClr val="2F3246"/>
                </a:solidFill>
                <a:latin typeface="Verdana"/>
                <a:cs typeface="Verdana"/>
              </a:rPr>
              <a:t>, Steffen Neumann</a:t>
            </a:r>
            <a:r>
              <a:rPr lang="en-US" sz="2400" baseline="30000" dirty="0">
                <a:solidFill>
                  <a:srgbClr val="2F3246"/>
                </a:solidFill>
                <a:latin typeface="Verdana"/>
                <a:cs typeface="Verdana"/>
              </a:rPr>
              <a:t>1</a:t>
            </a:r>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043" y="494876"/>
            <a:ext cx="2768196" cy="3382646"/>
          </a:xfrm>
          <a:prstGeom prst="rect">
            <a:avLst/>
          </a:prstGeom>
        </p:spPr>
      </p:pic>
      <p:sp>
        <p:nvSpPr>
          <p:cNvPr id="6" name="Rechteck 5"/>
          <p:cNvSpPr/>
          <p:nvPr/>
        </p:nvSpPr>
        <p:spPr>
          <a:xfrm>
            <a:off x="3036994" y="40100622"/>
            <a:ext cx="12011545" cy="2322174"/>
          </a:xfrm>
          <a:prstGeom prst="rect">
            <a:avLst/>
          </a:prstGeom>
        </p:spPr>
        <p:txBody>
          <a:bodyPr wrap="square">
            <a:spAutoFit/>
          </a:bodyPr>
          <a:lstStyle/>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1</a:t>
            </a:r>
            <a:r>
              <a:rPr lang="en-US" sz="1400" dirty="0">
                <a:solidFill>
                  <a:srgbClr val="000000"/>
                </a:solidFill>
                <a:latin typeface="Arial" panose="020B0604020202020204" pitchFamily="34" charset="0"/>
                <a:ea typeface="Arial" panose="020B0604020202020204" pitchFamily="34" charset="0"/>
              </a:rPr>
              <a:t>Leibniz Institute of Plant Biochemistry, Dept. of Stress and Developmental Biology, Weinberg 3, 06120 Halle, Germany</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2</a:t>
            </a:r>
            <a:r>
              <a:rPr lang="en-US" sz="1400" dirty="0">
                <a:solidFill>
                  <a:srgbClr val="000000"/>
                </a:solidFill>
                <a:latin typeface="Arial" panose="020B0604020202020204" pitchFamily="34" charset="0"/>
                <a:ea typeface="Arial" panose="020B0604020202020204" pitchFamily="34" charset="0"/>
              </a:rPr>
              <a:t>Department of Computing/Biological Sciences, University of Alberta, Edmonton, Canada</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3</a:t>
            </a:r>
            <a:r>
              <a:rPr lang="en-US" sz="1400" dirty="0">
                <a:solidFill>
                  <a:srgbClr val="000000"/>
                </a:solidFill>
                <a:latin typeface="Arial" panose="020B0604020202020204" pitchFamily="34" charset="0"/>
                <a:ea typeface="Arial" panose="020B0604020202020204" pitchFamily="34" charset="0"/>
              </a:rPr>
              <a:t>INRA, Univ. </a:t>
            </a:r>
            <a:r>
              <a:rPr lang="en-US" sz="1400" dirty="0" smtClean="0">
                <a:solidFill>
                  <a:srgbClr val="000000"/>
                </a:solidFill>
                <a:latin typeface="Arial" panose="020B0604020202020204" pitchFamily="34" charset="0"/>
                <a:ea typeface="Arial" panose="020B0604020202020204" pitchFamily="34" charset="0"/>
              </a:rPr>
              <a:t>Bordeaux, </a:t>
            </a:r>
            <a:r>
              <a:rPr lang="en-US" sz="1400" dirty="0" err="1" smtClean="0">
                <a:solidFill>
                  <a:srgbClr val="000000"/>
                </a:solidFill>
                <a:latin typeface="Arial" panose="020B0604020202020204" pitchFamily="34" charset="0"/>
                <a:ea typeface="Arial" panose="020B0604020202020204" pitchFamily="34" charset="0"/>
              </a:rPr>
              <a:t>Metabolome</a:t>
            </a:r>
            <a:r>
              <a:rPr lang="en-US" sz="1400" dirty="0" smtClean="0">
                <a:solidFill>
                  <a:srgbClr val="000000"/>
                </a:solidFill>
                <a:latin typeface="Arial" panose="020B0604020202020204" pitchFamily="34" charset="0"/>
                <a:ea typeface="Arial" panose="020B0604020202020204" pitchFamily="34" charset="0"/>
              </a:rPr>
              <a:t> </a:t>
            </a:r>
            <a:r>
              <a:rPr lang="en-US" sz="1400" dirty="0">
                <a:solidFill>
                  <a:srgbClr val="000000"/>
                </a:solidFill>
                <a:latin typeface="Arial" panose="020B0604020202020204" pitchFamily="34" charset="0"/>
                <a:ea typeface="Arial" panose="020B0604020202020204" pitchFamily="34" charset="0"/>
              </a:rPr>
              <a:t>Facility of Bordeaux Functional Genomics Center, </a:t>
            </a:r>
            <a:r>
              <a:rPr lang="en-US" sz="1400" dirty="0" smtClean="0">
                <a:solidFill>
                  <a:srgbClr val="000000"/>
                </a:solidFill>
                <a:latin typeface="Arial" panose="020B0604020202020204" pitchFamily="34" charset="0"/>
                <a:ea typeface="Arial" panose="020B0604020202020204" pitchFamily="34" charset="0"/>
              </a:rPr>
              <a:t>71 </a:t>
            </a:r>
            <a:r>
              <a:rPr lang="en-US" sz="1400" dirty="0" err="1">
                <a:solidFill>
                  <a:srgbClr val="000000"/>
                </a:solidFill>
                <a:latin typeface="Arial" panose="020B0604020202020204" pitchFamily="34" charset="0"/>
                <a:ea typeface="Arial" panose="020B0604020202020204" pitchFamily="34" charset="0"/>
              </a:rPr>
              <a:t>av</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Edouard</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Bourlaux</a:t>
            </a:r>
            <a:r>
              <a:rPr lang="en-US" sz="1400" dirty="0">
                <a:solidFill>
                  <a:srgbClr val="000000"/>
                </a:solidFill>
                <a:latin typeface="Arial" panose="020B0604020202020204" pitchFamily="34" charset="0"/>
                <a:ea typeface="Arial" panose="020B0604020202020204" pitchFamily="34" charset="0"/>
              </a:rPr>
              <a:t>, F-33140 </a:t>
            </a:r>
            <a:r>
              <a:rPr lang="en-US" sz="1400" dirty="0" err="1">
                <a:solidFill>
                  <a:srgbClr val="000000"/>
                </a:solidFill>
                <a:latin typeface="Arial" panose="020B0604020202020204" pitchFamily="34" charset="0"/>
                <a:ea typeface="Arial" panose="020B0604020202020204" pitchFamily="34" charset="0"/>
              </a:rPr>
              <a:t>Villenave</a:t>
            </a:r>
            <a:r>
              <a:rPr lang="en-US" sz="1400" dirty="0">
                <a:solidFill>
                  <a:srgbClr val="000000"/>
                </a:solidFill>
                <a:latin typeface="Arial" panose="020B0604020202020204" pitchFamily="34" charset="0"/>
                <a:ea typeface="Arial" panose="020B0604020202020204" pitchFamily="34" charset="0"/>
              </a:rPr>
              <a:t> </a:t>
            </a:r>
            <a:r>
              <a:rPr lang="en-US" sz="1400" dirty="0" err="1">
                <a:solidFill>
                  <a:srgbClr val="000000"/>
                </a:solidFill>
                <a:latin typeface="Arial" panose="020B0604020202020204" pitchFamily="34" charset="0"/>
                <a:ea typeface="Arial" panose="020B0604020202020204" pitchFamily="34" charset="0"/>
              </a:rPr>
              <a:t>d’Ornon</a:t>
            </a:r>
            <a:r>
              <a:rPr lang="en-US" sz="1400" dirty="0">
                <a:solidFill>
                  <a:srgbClr val="000000"/>
                </a:solidFill>
                <a:latin typeface="Arial" panose="020B0604020202020204" pitchFamily="34" charset="0"/>
                <a:ea typeface="Arial" panose="020B0604020202020204" pitchFamily="34" charset="0"/>
              </a:rPr>
              <a:t>, France</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4</a:t>
            </a:r>
            <a:r>
              <a:rPr lang="en-US" sz="1400" dirty="0">
                <a:solidFill>
                  <a:srgbClr val="000000"/>
                </a:solidFill>
                <a:latin typeface="Arial" panose="020B0604020202020204" pitchFamily="34" charset="0"/>
                <a:ea typeface="Arial" panose="020B0604020202020204" pitchFamily="34" charset="0"/>
              </a:rPr>
              <a:t>European Molecular Biology Laboratory, European Bioinformatics Institute (EMBL-EBI), </a:t>
            </a:r>
            <a:r>
              <a:rPr lang="en-US" sz="1400" dirty="0" err="1">
                <a:solidFill>
                  <a:srgbClr val="000000"/>
                </a:solidFill>
                <a:latin typeface="Arial" panose="020B0604020202020204" pitchFamily="34" charset="0"/>
                <a:ea typeface="Arial" panose="020B0604020202020204" pitchFamily="34" charset="0"/>
              </a:rPr>
              <a:t>Wellcome</a:t>
            </a:r>
            <a:r>
              <a:rPr lang="en-US" sz="1400" dirty="0">
                <a:solidFill>
                  <a:srgbClr val="000000"/>
                </a:solidFill>
                <a:latin typeface="Arial" panose="020B0604020202020204" pitchFamily="34" charset="0"/>
                <a:ea typeface="Arial" panose="020B0604020202020204" pitchFamily="34" charset="0"/>
              </a:rPr>
              <a:t> Trust Genome Campus, </a:t>
            </a:r>
            <a:r>
              <a:rPr lang="en-US" sz="1400" dirty="0" err="1">
                <a:solidFill>
                  <a:srgbClr val="000000"/>
                </a:solidFill>
                <a:latin typeface="Arial" panose="020B0604020202020204" pitchFamily="34" charset="0"/>
                <a:ea typeface="Arial" panose="020B0604020202020204" pitchFamily="34" charset="0"/>
              </a:rPr>
              <a:t>Hinxton</a:t>
            </a:r>
            <a:r>
              <a:rPr lang="en-US" sz="1400" dirty="0">
                <a:solidFill>
                  <a:srgbClr val="000000"/>
                </a:solidFill>
                <a:latin typeface="Arial" panose="020B0604020202020204" pitchFamily="34" charset="0"/>
                <a:ea typeface="Arial" panose="020B0604020202020204" pitchFamily="34" charset="0"/>
              </a:rPr>
              <a:t>, Cambridge, CB10 1SD,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5</a:t>
            </a:r>
            <a:r>
              <a:rPr lang="en-US" sz="1400" dirty="0">
                <a:solidFill>
                  <a:srgbClr val="000000"/>
                </a:solidFill>
                <a:latin typeface="Arial" panose="020B0604020202020204" pitchFamily="34" charset="0"/>
                <a:ea typeface="Arial" panose="020B0604020202020204" pitchFamily="34" charset="0"/>
              </a:rPr>
              <a:t>University of Oxford, e-Research Centre, 7 Keble Road, Oxford, OX1 3QG,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6</a:t>
            </a:r>
            <a:r>
              <a:rPr lang="en-US" sz="1400" dirty="0">
                <a:solidFill>
                  <a:srgbClr val="000000"/>
                </a:solidFill>
                <a:latin typeface="Arial" panose="020B0604020202020204" pitchFamily="34" charset="0"/>
                <a:ea typeface="Arial" panose="020B0604020202020204" pitchFamily="34" charset="0"/>
              </a:rPr>
              <a:t>School of Electronic, Electrical and Computer Engineering, University of Birmingham, </a:t>
            </a:r>
            <a:r>
              <a:rPr lang="en-US" sz="1400" dirty="0" err="1">
                <a:solidFill>
                  <a:srgbClr val="000000"/>
                </a:solidFill>
                <a:latin typeface="Arial" panose="020B0604020202020204" pitchFamily="34" charset="0"/>
                <a:ea typeface="Arial" panose="020B0604020202020204" pitchFamily="34" charset="0"/>
              </a:rPr>
              <a:t>Edgbaston</a:t>
            </a:r>
            <a:r>
              <a:rPr lang="en-US" sz="1400" dirty="0">
                <a:solidFill>
                  <a:srgbClr val="000000"/>
                </a:solidFill>
                <a:latin typeface="Arial" panose="020B0604020202020204" pitchFamily="34" charset="0"/>
                <a:ea typeface="Arial" panose="020B0604020202020204" pitchFamily="34" charset="0"/>
              </a:rPr>
              <a:t>, Birmingham, B15 2TT,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7</a:t>
            </a:r>
            <a:r>
              <a:rPr lang="en-US" sz="1400" dirty="0">
                <a:solidFill>
                  <a:srgbClr val="000000"/>
                </a:solidFill>
                <a:latin typeface="Arial" panose="020B0604020202020204" pitchFamily="34" charset="0"/>
                <a:ea typeface="Arial" panose="020B0604020202020204" pitchFamily="34" charset="0"/>
              </a:rPr>
              <a:t>School of Cancer Sciences, University of Birmingham, </a:t>
            </a:r>
            <a:r>
              <a:rPr lang="en-US" sz="1400" dirty="0" err="1">
                <a:solidFill>
                  <a:srgbClr val="000000"/>
                </a:solidFill>
                <a:latin typeface="Arial" panose="020B0604020202020204" pitchFamily="34" charset="0"/>
                <a:ea typeface="Arial" panose="020B0604020202020204" pitchFamily="34" charset="0"/>
              </a:rPr>
              <a:t>Edgbaston</a:t>
            </a:r>
            <a:r>
              <a:rPr lang="en-US" sz="1400" dirty="0">
                <a:solidFill>
                  <a:srgbClr val="000000"/>
                </a:solidFill>
                <a:latin typeface="Arial" panose="020B0604020202020204" pitchFamily="34" charset="0"/>
                <a:ea typeface="Arial" panose="020B0604020202020204" pitchFamily="34" charset="0"/>
              </a:rPr>
              <a:t>, Birmingham, B15 2TT, UK</a:t>
            </a:r>
          </a:p>
          <a:p>
            <a:pPr>
              <a:lnSpc>
                <a:spcPct val="115000"/>
              </a:lnSpc>
              <a:spcAft>
                <a:spcPts val="0"/>
              </a:spcAft>
            </a:pPr>
            <a:r>
              <a:rPr lang="en-US" sz="1400" baseline="30000" dirty="0">
                <a:solidFill>
                  <a:srgbClr val="000000"/>
                </a:solidFill>
                <a:latin typeface="Arial" panose="020B0604020202020204" pitchFamily="34" charset="0"/>
                <a:ea typeface="Arial" panose="020B0604020202020204" pitchFamily="34" charset="0"/>
              </a:rPr>
              <a:t>8</a:t>
            </a:r>
            <a:r>
              <a:rPr lang="en-US" sz="1400" dirty="0">
                <a:solidFill>
                  <a:srgbClr val="000000"/>
                </a:solidFill>
                <a:latin typeface="Arial" panose="020B0604020202020204" pitchFamily="34" charset="0"/>
                <a:ea typeface="Arial" panose="020B0604020202020204" pitchFamily="34" charset="0"/>
              </a:rPr>
              <a:t>Magnetic Resonance Center (CERM), University of Florence, 50019 Sesto </a:t>
            </a:r>
            <a:r>
              <a:rPr lang="en-US" sz="1400" dirty="0" err="1">
                <a:solidFill>
                  <a:srgbClr val="000000"/>
                </a:solidFill>
                <a:latin typeface="Arial" panose="020B0604020202020204" pitchFamily="34" charset="0"/>
                <a:ea typeface="Arial" panose="020B0604020202020204" pitchFamily="34" charset="0"/>
              </a:rPr>
              <a:t>Fiorentino</a:t>
            </a:r>
            <a:r>
              <a:rPr lang="en-US" sz="1400" dirty="0">
                <a:solidFill>
                  <a:srgbClr val="000000"/>
                </a:solidFill>
                <a:latin typeface="Arial" panose="020B0604020202020204" pitchFamily="34" charset="0"/>
                <a:ea typeface="Arial" panose="020B0604020202020204" pitchFamily="34" charset="0"/>
              </a:rPr>
              <a:t> (FI), Italy</a:t>
            </a:r>
            <a:endParaRPr lang="en-US" sz="1400" dirty="0">
              <a:solidFill>
                <a:srgbClr val="000000"/>
              </a:solidFill>
              <a:effectLst/>
              <a:latin typeface="Arial" panose="020B0604020202020204" pitchFamily="34" charset="0"/>
              <a:ea typeface="Arial" panose="020B0604020202020204" pitchFamily="34" charset="0"/>
            </a:endParaRPr>
          </a:p>
        </p:txBody>
      </p:sp>
      <p:sp>
        <p:nvSpPr>
          <p:cNvPr id="26" name="TextBox 20"/>
          <p:cNvSpPr txBox="1"/>
          <p:nvPr/>
        </p:nvSpPr>
        <p:spPr>
          <a:xfrm>
            <a:off x="1065385" y="13043908"/>
            <a:ext cx="9288088"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nmrML.xsd</a:t>
            </a:r>
            <a:endParaRPr lang="en-US" sz="3600" b="1" dirty="0">
              <a:solidFill>
                <a:srgbClr val="2F3246"/>
              </a:solidFill>
              <a:latin typeface="Verdana" pitchFamily="34" charset="0"/>
              <a:ea typeface="Verdana" pitchFamily="34" charset="0"/>
              <a:cs typeface="Verdana" pitchFamily="34" charset="0"/>
            </a:endParaRPr>
          </a:p>
        </p:txBody>
      </p:sp>
      <p:sp>
        <p:nvSpPr>
          <p:cNvPr id="28" name="TextBox 20"/>
          <p:cNvSpPr txBox="1"/>
          <p:nvPr/>
        </p:nvSpPr>
        <p:spPr>
          <a:xfrm>
            <a:off x="10837573" y="13036039"/>
            <a:ext cx="7798913"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nmrML.xml </a:t>
            </a:r>
            <a:r>
              <a:rPr lang="de-DE" sz="3600" b="1" dirty="0" err="1" smtClean="0">
                <a:solidFill>
                  <a:srgbClr val="2F3246"/>
                </a:solidFill>
                <a:latin typeface="Verdana" pitchFamily="34" charset="0"/>
                <a:ea typeface="Verdana" pitchFamily="34" charset="0"/>
                <a:cs typeface="Verdana" pitchFamily="34" charset="0"/>
              </a:rPr>
              <a:t>data</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example</a:t>
            </a:r>
            <a:endParaRPr lang="en-US" sz="3600" b="1" dirty="0">
              <a:solidFill>
                <a:srgbClr val="2F3246"/>
              </a:solidFill>
              <a:latin typeface="Verdana" pitchFamily="34" charset="0"/>
              <a:ea typeface="Verdana" pitchFamily="34" charset="0"/>
              <a:cs typeface="Verdana" pitchFamily="34" charset="0"/>
            </a:endParaRPr>
          </a:p>
        </p:txBody>
      </p:sp>
      <p:sp>
        <p:nvSpPr>
          <p:cNvPr id="31" name="TextBox 20"/>
          <p:cNvSpPr txBox="1"/>
          <p:nvPr/>
        </p:nvSpPr>
        <p:spPr>
          <a:xfrm>
            <a:off x="20492158" y="13336486"/>
            <a:ext cx="4710924"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use</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cases</a:t>
            </a:r>
            <a:endParaRPr lang="en-US" sz="3600" b="1" dirty="0">
              <a:solidFill>
                <a:srgbClr val="2F3246"/>
              </a:solidFill>
              <a:latin typeface="Verdana" pitchFamily="34" charset="0"/>
              <a:ea typeface="Verdana" pitchFamily="34" charset="0"/>
              <a:cs typeface="Verdana" pitchFamily="34" charset="0"/>
            </a:endParaRPr>
          </a:p>
        </p:txBody>
      </p:sp>
      <p:pic>
        <p:nvPicPr>
          <p:cNvPr id="32" name="Grafik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69391" y="40397583"/>
            <a:ext cx="2379305" cy="852288"/>
          </a:xfrm>
          <a:prstGeom prst="rect">
            <a:avLst/>
          </a:prstGeom>
        </p:spPr>
      </p:pic>
      <p:sp>
        <p:nvSpPr>
          <p:cNvPr id="33" name="TextBox 16"/>
          <p:cNvSpPr txBox="1"/>
          <p:nvPr/>
        </p:nvSpPr>
        <p:spPr>
          <a:xfrm>
            <a:off x="754043" y="9059686"/>
            <a:ext cx="18859636" cy="3410164"/>
          </a:xfrm>
          <a:prstGeom prst="rect">
            <a:avLst/>
          </a:prstGeom>
          <a:noFill/>
        </p:spPr>
        <p:txBody>
          <a:bodyPr wrap="square" rtlCol="0">
            <a:spAutoFit/>
          </a:bodyPr>
          <a:lstStyle/>
          <a:p>
            <a:pPr algn="just">
              <a:lnSpc>
                <a:spcPct val="110000"/>
              </a:lnSpc>
            </a:pPr>
            <a:r>
              <a:rPr lang="en-US" sz="2800" dirty="0">
                <a:solidFill>
                  <a:srgbClr val="121421"/>
                </a:solidFill>
                <a:latin typeface="Verdana"/>
                <a:cs typeface="Verdana"/>
              </a:rPr>
              <a:t>The </a:t>
            </a:r>
            <a:r>
              <a:rPr lang="en-US" sz="2800" dirty="0" err="1" smtClean="0">
                <a:solidFill>
                  <a:srgbClr val="121421"/>
                </a:solidFill>
                <a:latin typeface="Verdana"/>
                <a:cs typeface="Verdana"/>
              </a:rPr>
              <a:t>COordination</a:t>
            </a:r>
            <a:r>
              <a:rPr lang="en-US" sz="2800" dirty="0" smtClean="0">
                <a:solidFill>
                  <a:srgbClr val="121421"/>
                </a:solidFill>
                <a:latin typeface="Verdana"/>
                <a:cs typeface="Verdana"/>
              </a:rPr>
              <a:t> </a:t>
            </a:r>
            <a:r>
              <a:rPr lang="en-US" sz="2800" dirty="0">
                <a:solidFill>
                  <a:srgbClr val="121421"/>
                </a:solidFill>
                <a:latin typeface="Verdana"/>
                <a:cs typeface="Verdana"/>
              </a:rPr>
              <a:t>of Standards in </a:t>
            </a:r>
            <a:r>
              <a:rPr lang="en-US" sz="2800" dirty="0" err="1" smtClean="0">
                <a:solidFill>
                  <a:srgbClr val="121421"/>
                </a:solidFill>
                <a:latin typeface="Verdana"/>
                <a:cs typeface="Verdana"/>
              </a:rPr>
              <a:t>MetabOlomicS</a:t>
            </a:r>
            <a:r>
              <a:rPr lang="en-US" sz="2800" dirty="0" smtClean="0">
                <a:solidFill>
                  <a:srgbClr val="121421"/>
                </a:solidFill>
                <a:latin typeface="Verdana"/>
                <a:cs typeface="Verdana"/>
              </a:rPr>
              <a:t>, </a:t>
            </a:r>
            <a:r>
              <a:rPr lang="de-DE" sz="2800" b="1" dirty="0" smtClean="0">
                <a:solidFill>
                  <a:schemeClr val="tx2">
                    <a:lumMod val="60000"/>
                    <a:lumOff val="40000"/>
                  </a:schemeClr>
                </a:solidFill>
                <a:latin typeface="Verdana"/>
                <a:cs typeface="Verdana"/>
              </a:rPr>
              <a:t>COSMOS EU </a:t>
            </a:r>
            <a:r>
              <a:rPr lang="de-DE" sz="2800" b="1" dirty="0" err="1" smtClean="0">
                <a:solidFill>
                  <a:schemeClr val="tx2">
                    <a:lumMod val="60000"/>
                    <a:lumOff val="40000"/>
                  </a:schemeClr>
                </a:solidFill>
                <a:latin typeface="Verdana"/>
                <a:cs typeface="Verdana"/>
              </a:rPr>
              <a:t>consortium</a:t>
            </a:r>
            <a:r>
              <a:rPr lang="en-US" sz="2800" dirty="0">
                <a:solidFill>
                  <a:srgbClr val="121421"/>
                </a:solidFill>
                <a:latin typeface="Verdana"/>
                <a:cs typeface="Verdana"/>
              </a:rPr>
              <a:t> </a:t>
            </a:r>
            <a:r>
              <a:rPr lang="en-US" sz="2800" dirty="0" smtClean="0">
                <a:solidFill>
                  <a:srgbClr val="121421"/>
                </a:solidFill>
                <a:latin typeface="Verdana"/>
                <a:cs typeface="Verdana"/>
              </a:rPr>
              <a:t>has </a:t>
            </a:r>
            <a:r>
              <a:rPr lang="en-US" sz="2800" dirty="0">
                <a:solidFill>
                  <a:srgbClr val="121421"/>
                </a:solidFill>
                <a:latin typeface="Verdana"/>
                <a:cs typeface="Verdana"/>
              </a:rPr>
              <a:t>teamed up with the </a:t>
            </a:r>
            <a:r>
              <a:rPr lang="en-US" sz="2800" b="1" dirty="0">
                <a:solidFill>
                  <a:schemeClr val="accent1"/>
                </a:solidFill>
                <a:latin typeface="Verdana"/>
                <a:cs typeface="Verdana"/>
              </a:rPr>
              <a:t>M</a:t>
            </a:r>
            <a:r>
              <a:rPr lang="en-US" sz="2800" b="1" dirty="0" smtClean="0">
                <a:solidFill>
                  <a:schemeClr val="accent1"/>
                </a:solidFill>
                <a:latin typeface="Verdana"/>
                <a:cs typeface="Verdana"/>
              </a:rPr>
              <a:t>etabolomics </a:t>
            </a:r>
            <a:r>
              <a:rPr lang="en-US" sz="2800" b="1" dirty="0">
                <a:solidFill>
                  <a:schemeClr val="accent1"/>
                </a:solidFill>
                <a:latin typeface="Verdana"/>
                <a:cs typeface="Verdana"/>
              </a:rPr>
              <a:t>S</a:t>
            </a:r>
            <a:r>
              <a:rPr lang="en-US" sz="2800" b="1" dirty="0" smtClean="0">
                <a:solidFill>
                  <a:schemeClr val="accent1"/>
                </a:solidFill>
                <a:latin typeface="Verdana"/>
                <a:cs typeface="Verdana"/>
              </a:rPr>
              <a:t>tandards </a:t>
            </a:r>
            <a:r>
              <a:rPr lang="en-US" sz="2800" b="1" dirty="0">
                <a:solidFill>
                  <a:schemeClr val="accent1"/>
                </a:solidFill>
                <a:latin typeface="Verdana"/>
                <a:cs typeface="Verdana"/>
              </a:rPr>
              <a:t>I</a:t>
            </a:r>
            <a:r>
              <a:rPr lang="en-US" sz="2800" b="1" dirty="0" smtClean="0">
                <a:solidFill>
                  <a:schemeClr val="accent1"/>
                </a:solidFill>
                <a:latin typeface="Verdana"/>
                <a:cs typeface="Verdana"/>
              </a:rPr>
              <a:t>nitiative (MSI) </a:t>
            </a:r>
            <a:r>
              <a:rPr lang="en-US" sz="2800" dirty="0" smtClean="0">
                <a:solidFill>
                  <a:srgbClr val="121421"/>
                </a:solidFill>
                <a:latin typeface="Verdana"/>
                <a:cs typeface="Verdana"/>
              </a:rPr>
              <a:t>to create an </a:t>
            </a:r>
            <a:r>
              <a:rPr lang="en-US" sz="2800" b="1" dirty="0" smtClean="0">
                <a:solidFill>
                  <a:schemeClr val="accent1"/>
                </a:solidFill>
                <a:latin typeface="Verdana"/>
                <a:cs typeface="Verdana"/>
              </a:rPr>
              <a:t>open exchange and storage format for NMR data</a:t>
            </a:r>
            <a:r>
              <a:rPr lang="en-US" sz="2800" dirty="0" smtClean="0">
                <a:solidFill>
                  <a:srgbClr val="121421"/>
                </a:solidFill>
                <a:latin typeface="Verdana"/>
                <a:cs typeface="Verdana"/>
              </a:rPr>
              <a:t>. We largely follow design principles already established in the Proteomics Standards Initiative (PSI) for the </a:t>
            </a:r>
            <a:r>
              <a:rPr lang="en-US" sz="2800" dirty="0" err="1" smtClean="0">
                <a:solidFill>
                  <a:srgbClr val="121421"/>
                </a:solidFill>
                <a:latin typeface="Verdana"/>
                <a:cs typeface="Verdana"/>
              </a:rPr>
              <a:t>mzML</a:t>
            </a:r>
            <a:r>
              <a:rPr lang="en-US" sz="2800" dirty="0" smtClean="0">
                <a:solidFill>
                  <a:srgbClr val="121421"/>
                </a:solidFill>
                <a:latin typeface="Verdana"/>
                <a:cs typeface="Verdana"/>
              </a:rPr>
              <a:t> data standard for mass spectrometry. The standard is composed of an </a:t>
            </a:r>
            <a:r>
              <a:rPr lang="en-US" sz="2800" b="1" dirty="0" smtClean="0">
                <a:solidFill>
                  <a:schemeClr val="accent1"/>
                </a:solidFill>
                <a:latin typeface="Verdana"/>
                <a:cs typeface="Verdana"/>
              </a:rPr>
              <a:t>XML schema definition</a:t>
            </a:r>
            <a:r>
              <a:rPr lang="en-US" sz="2800" dirty="0" smtClean="0">
                <a:solidFill>
                  <a:srgbClr val="121421"/>
                </a:solidFill>
                <a:latin typeface="Verdana"/>
                <a:cs typeface="Verdana"/>
              </a:rPr>
              <a:t> (nmrML.xsd) and an accompanying </a:t>
            </a:r>
            <a:r>
              <a:rPr lang="en-US" sz="2800" b="1" dirty="0" smtClean="0">
                <a:solidFill>
                  <a:schemeClr val="accent1"/>
                </a:solidFill>
                <a:latin typeface="Verdana"/>
                <a:cs typeface="Verdana"/>
              </a:rPr>
              <a:t>controlled vocabulary</a:t>
            </a:r>
            <a:r>
              <a:rPr lang="en-US" sz="2800" dirty="0" smtClean="0">
                <a:solidFill>
                  <a:srgbClr val="121421"/>
                </a:solidFill>
                <a:latin typeface="Verdana"/>
                <a:cs typeface="Verdana"/>
              </a:rPr>
              <a:t> (</a:t>
            </a:r>
            <a:r>
              <a:rPr lang="en-US" sz="2800" dirty="0" err="1" smtClean="0">
                <a:solidFill>
                  <a:srgbClr val="121421"/>
                </a:solidFill>
                <a:latin typeface="Verdana"/>
                <a:cs typeface="Verdana"/>
              </a:rPr>
              <a:t>nmrCV.owl</a:t>
            </a:r>
            <a:r>
              <a:rPr lang="en-US" sz="2800" dirty="0" smtClean="0">
                <a:solidFill>
                  <a:srgbClr val="121421"/>
                </a:solidFill>
                <a:latin typeface="Verdana"/>
                <a:cs typeface="Verdana"/>
              </a:rPr>
              <a:t>), which ensures update flexibility and schema robustness by allowing to outsource more variant and dynamic descriptors into the vocabulary, which is referenced from within an </a:t>
            </a:r>
            <a:r>
              <a:rPr lang="en-US" sz="2800" dirty="0" err="1" smtClean="0">
                <a:solidFill>
                  <a:srgbClr val="121421"/>
                </a:solidFill>
                <a:latin typeface="Verdana"/>
                <a:cs typeface="Verdana"/>
              </a:rPr>
              <a:t>nmrML</a:t>
            </a:r>
            <a:r>
              <a:rPr lang="en-US" sz="2800" dirty="0" smtClean="0">
                <a:solidFill>
                  <a:srgbClr val="121421"/>
                </a:solidFill>
                <a:latin typeface="Verdana"/>
                <a:cs typeface="Verdana"/>
              </a:rPr>
              <a:t> data file.</a:t>
            </a:r>
            <a:endParaRPr lang="ro-RO" sz="2800" dirty="0">
              <a:solidFill>
                <a:srgbClr val="121421"/>
              </a:solidFill>
              <a:latin typeface="Verdana"/>
              <a:cs typeface="Verdana"/>
            </a:endParaRPr>
          </a:p>
        </p:txBody>
      </p:sp>
      <p:sp>
        <p:nvSpPr>
          <p:cNvPr id="2" name="Rechteck 1"/>
          <p:cNvSpPr/>
          <p:nvPr/>
        </p:nvSpPr>
        <p:spPr>
          <a:xfrm>
            <a:off x="21903134" y="37011841"/>
            <a:ext cx="7613692" cy="2169825"/>
          </a:xfrm>
          <a:prstGeom prst="rect">
            <a:avLst/>
          </a:prstGeom>
        </p:spPr>
        <p:txBody>
          <a:bodyPr wrap="square">
            <a:spAutoFit/>
          </a:bodyPr>
          <a:lstStyle/>
          <a:p>
            <a:pPr marL="449263" lvl="1" indent="363538" defTabSz="623888">
              <a:lnSpc>
                <a:spcPct val="150000"/>
              </a:lnSpc>
              <a:buFont typeface="Arial" pitchFamily="34" charset="0"/>
              <a:buChar char="•"/>
              <a:tabLst>
                <a:tab pos="363538" algn="l"/>
              </a:tabLst>
            </a:pPr>
            <a:r>
              <a:rPr lang="en-US" sz="1800" dirty="0" smtClean="0">
                <a:solidFill>
                  <a:schemeClr val="tx1">
                    <a:lumMod val="50000"/>
                    <a:lumOff val="50000"/>
                  </a:schemeClr>
                </a:solidFill>
                <a:latin typeface="Verdana" pitchFamily="34" charset="0"/>
                <a:ea typeface="Verdana" pitchFamily="34" charset="0"/>
                <a:cs typeface="Verdana" pitchFamily="34" charset="0"/>
              </a:rPr>
              <a:t>Website</a:t>
            </a:r>
            <a:r>
              <a:rPr lang="en-US"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7"/>
              </a:rPr>
              <a:t>http://www.nmrML.org</a:t>
            </a:r>
            <a:endParaRPr lang="de-DE" sz="1800" dirty="0">
              <a:solidFill>
                <a:schemeClr val="tx1">
                  <a:lumMod val="50000"/>
                  <a:lumOff val="50000"/>
                </a:schemeClr>
              </a:solidFill>
              <a:latin typeface="Verdana" pitchFamily="34" charset="0"/>
              <a:ea typeface="Verdana" pitchFamily="34" charset="0"/>
              <a:cs typeface="Verdana" pitchFamily="34" charset="0"/>
            </a:endParaRPr>
          </a:p>
          <a:p>
            <a:pPr marL="449263" lvl="1" indent="363538" defTabSz="623888">
              <a:lnSpc>
                <a:spcPct val="150000"/>
              </a:lnSpc>
              <a:buFont typeface="Arial" pitchFamily="34" charset="0"/>
              <a:buChar char="•"/>
              <a:tabLst>
                <a:tab pos="363538" algn="l"/>
              </a:tabLst>
            </a:pPr>
            <a:r>
              <a:rPr lang="de-DE" sz="1800" dirty="0" err="1">
                <a:solidFill>
                  <a:schemeClr val="tx1">
                    <a:lumMod val="50000"/>
                    <a:lumOff val="50000"/>
                  </a:schemeClr>
                </a:solidFill>
                <a:latin typeface="Verdana" pitchFamily="34" charset="0"/>
                <a:ea typeface="Verdana" pitchFamily="34" charset="0"/>
                <a:cs typeface="Verdana" pitchFamily="34" charset="0"/>
              </a:rPr>
              <a:t>Github</a:t>
            </a:r>
            <a:r>
              <a:rPr lang="de-DE"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8"/>
              </a:rPr>
              <a:t>https://github.com/nmrML/nmrML</a:t>
            </a:r>
            <a:r>
              <a:rPr lang="de-DE" sz="1800" dirty="0">
                <a:solidFill>
                  <a:schemeClr val="tx1">
                    <a:lumMod val="50000"/>
                    <a:lumOff val="50000"/>
                  </a:schemeClr>
                </a:solidFill>
                <a:latin typeface="Verdana" pitchFamily="34" charset="0"/>
                <a:ea typeface="Verdana" pitchFamily="34" charset="0"/>
                <a:cs typeface="Verdana" pitchFamily="34" charset="0"/>
              </a:rPr>
              <a:t> </a:t>
            </a:r>
            <a:endParaRPr lang="de-DE" sz="1800" dirty="0" smtClean="0">
              <a:solidFill>
                <a:schemeClr val="tx1">
                  <a:lumMod val="50000"/>
                  <a:lumOff val="50000"/>
                </a:schemeClr>
              </a:solidFill>
              <a:latin typeface="Verdana" pitchFamily="34" charset="0"/>
              <a:ea typeface="Verdana" pitchFamily="34" charset="0"/>
              <a:cs typeface="Verdana" pitchFamily="34" charset="0"/>
            </a:endParaRPr>
          </a:p>
          <a:p>
            <a:pPr marL="449263" lvl="1" indent="363538" defTabSz="623888">
              <a:lnSpc>
                <a:spcPct val="150000"/>
              </a:lnSpc>
              <a:buFont typeface="Arial" pitchFamily="34" charset="0"/>
              <a:buChar char="•"/>
              <a:tabLst>
                <a:tab pos="363538" algn="l"/>
              </a:tabLst>
            </a:pPr>
            <a:r>
              <a:rPr lang="de-DE" sz="1800" dirty="0" err="1" smtClean="0">
                <a:solidFill>
                  <a:schemeClr val="tx1">
                    <a:lumMod val="50000"/>
                    <a:lumOff val="50000"/>
                  </a:schemeClr>
                </a:solidFill>
                <a:latin typeface="Verdana" pitchFamily="34" charset="0"/>
                <a:ea typeface="Verdana" pitchFamily="34" charset="0"/>
                <a:cs typeface="Verdana" pitchFamily="34" charset="0"/>
              </a:rPr>
              <a:t>Cosmos</a:t>
            </a:r>
            <a:r>
              <a:rPr lang="de-DE" sz="1800" dirty="0">
                <a:solidFill>
                  <a:schemeClr val="tx1">
                    <a:lumMod val="50000"/>
                    <a:lumOff val="50000"/>
                  </a:schemeClr>
                </a:solidFill>
                <a:latin typeface="Verdana" pitchFamily="34" charset="0"/>
                <a:ea typeface="Verdana" pitchFamily="34" charset="0"/>
                <a:cs typeface="Verdana" pitchFamily="34" charset="0"/>
              </a:rPr>
              <a:t>: </a:t>
            </a:r>
            <a:r>
              <a:rPr lang="de-DE" sz="1800" dirty="0">
                <a:solidFill>
                  <a:schemeClr val="tx1">
                    <a:lumMod val="50000"/>
                    <a:lumOff val="50000"/>
                  </a:schemeClr>
                </a:solidFill>
                <a:latin typeface="Verdana" pitchFamily="34" charset="0"/>
                <a:ea typeface="Verdana" pitchFamily="34" charset="0"/>
                <a:cs typeface="Verdana" pitchFamily="34" charset="0"/>
                <a:hlinkClick r:id="rId9"/>
              </a:rPr>
              <a:t>http://www.cosmos-fp7.eu/</a:t>
            </a:r>
            <a:r>
              <a:rPr lang="de-DE" sz="18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800" dirty="0">
                <a:solidFill>
                  <a:schemeClr val="tx1">
                    <a:lumMod val="50000"/>
                    <a:lumOff val="50000"/>
                  </a:schemeClr>
                </a:solidFill>
                <a:latin typeface="Verdana" pitchFamily="34" charset="0"/>
                <a:ea typeface="Verdana" pitchFamily="34" charset="0"/>
                <a:cs typeface="Verdana" pitchFamily="34" charset="0"/>
              </a:rPr>
              <a:t>Email: </a:t>
            </a:r>
            <a:r>
              <a:rPr lang="de-DE" sz="1800" dirty="0">
                <a:solidFill>
                  <a:schemeClr val="tx1">
                    <a:lumMod val="50000"/>
                    <a:lumOff val="50000"/>
                  </a:schemeClr>
                </a:solidFill>
                <a:latin typeface="Verdana" pitchFamily="34" charset="0"/>
                <a:ea typeface="Verdana" pitchFamily="34" charset="0"/>
                <a:cs typeface="Verdana" pitchFamily="34" charset="0"/>
                <a:hlinkClick r:id="rId10"/>
              </a:rPr>
              <a:t>info@nmrml.org</a:t>
            </a:r>
            <a:r>
              <a:rPr lang="de-DE" sz="18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800" dirty="0">
                <a:solidFill>
                  <a:schemeClr val="tx1">
                    <a:lumMod val="50000"/>
                    <a:lumOff val="50000"/>
                  </a:schemeClr>
                </a:solidFill>
                <a:latin typeface="Verdana" pitchFamily="34" charset="0"/>
                <a:ea typeface="Verdana" pitchFamily="34" charset="0"/>
                <a:cs typeface="Verdana" pitchFamily="34" charset="0"/>
              </a:rPr>
              <a:t>Google Group: </a:t>
            </a:r>
            <a:r>
              <a:rPr lang="de-DE" sz="1800" dirty="0" smtClean="0">
                <a:solidFill>
                  <a:schemeClr val="tx1">
                    <a:lumMod val="50000"/>
                    <a:lumOff val="50000"/>
                  </a:schemeClr>
                </a:solidFill>
                <a:latin typeface="Verdana" pitchFamily="34" charset="0"/>
                <a:ea typeface="Verdana" pitchFamily="34" charset="0"/>
                <a:cs typeface="Verdana" pitchFamily="34" charset="0"/>
                <a:hlinkClick r:id="rId11"/>
              </a:rPr>
              <a:t>https</a:t>
            </a:r>
            <a:r>
              <a:rPr lang="de-DE" sz="1800" dirty="0">
                <a:solidFill>
                  <a:schemeClr val="tx1">
                    <a:lumMod val="50000"/>
                    <a:lumOff val="50000"/>
                  </a:schemeClr>
                </a:solidFill>
                <a:latin typeface="Verdana" pitchFamily="34" charset="0"/>
                <a:ea typeface="Verdana" pitchFamily="34" charset="0"/>
                <a:cs typeface="Verdana" pitchFamily="34" charset="0"/>
                <a:hlinkClick r:id="rId11"/>
              </a:rPr>
              <a:t>://</a:t>
            </a:r>
            <a:r>
              <a:rPr lang="de-DE" sz="1800" dirty="0" smtClean="0">
                <a:solidFill>
                  <a:schemeClr val="tx1">
                    <a:lumMod val="50000"/>
                    <a:lumOff val="50000"/>
                  </a:schemeClr>
                </a:solidFill>
                <a:latin typeface="Verdana" pitchFamily="34" charset="0"/>
                <a:ea typeface="Verdana" pitchFamily="34" charset="0"/>
                <a:cs typeface="Verdana" pitchFamily="34" charset="0"/>
                <a:hlinkClick r:id="rId11"/>
              </a:rPr>
              <a:t>groups.google.com/group/nmrml </a:t>
            </a:r>
            <a:r>
              <a:rPr lang="de-DE" sz="1800" dirty="0" smtClean="0">
                <a:solidFill>
                  <a:schemeClr val="tx1">
                    <a:lumMod val="50000"/>
                    <a:lumOff val="50000"/>
                  </a:schemeClr>
                </a:solidFill>
                <a:latin typeface="Verdana" pitchFamily="34" charset="0"/>
                <a:ea typeface="Verdana" pitchFamily="34" charset="0"/>
                <a:cs typeface="Verdana" pitchFamily="34" charset="0"/>
              </a:rPr>
              <a:t> </a:t>
            </a:r>
            <a:endParaRPr lang="de-DE" sz="1800" dirty="0">
              <a:solidFill>
                <a:schemeClr val="tx1">
                  <a:lumMod val="50000"/>
                  <a:lumOff val="50000"/>
                </a:schemeClr>
              </a:solidFill>
              <a:latin typeface="Verdana" pitchFamily="34" charset="0"/>
              <a:ea typeface="Verdana" pitchFamily="34" charset="0"/>
              <a:cs typeface="Verdana" pitchFamily="34" charset="0"/>
            </a:endParaRPr>
          </a:p>
        </p:txBody>
      </p:sp>
      <p:sp>
        <p:nvSpPr>
          <p:cNvPr id="11" name="Rechteck 10"/>
          <p:cNvSpPr/>
          <p:nvPr/>
        </p:nvSpPr>
        <p:spPr>
          <a:xfrm>
            <a:off x="10936132" y="14045409"/>
            <a:ext cx="8291457" cy="1046440"/>
          </a:xfrm>
          <a:prstGeom prst="rect">
            <a:avLst/>
          </a:prstGeom>
        </p:spPr>
        <p:txBody>
          <a:bodyPr wrap="square">
            <a:spAutoFit/>
          </a:bodyPr>
          <a:lstStyle/>
          <a:p>
            <a:r>
              <a:rPr lang="en-US" sz="1400" dirty="0" smtClean="0"/>
              <a:t>Data excerpt  from a paper: </a:t>
            </a:r>
            <a:r>
              <a:rPr lang="en-US" sz="1400" i="1" dirty="0" err="1" smtClean="0"/>
              <a:t>Farag</a:t>
            </a:r>
            <a:r>
              <a:rPr lang="en-US" sz="1400" i="1" dirty="0"/>
              <a:t>, M., </a:t>
            </a:r>
            <a:r>
              <a:rPr lang="en-US" sz="1400" i="1" dirty="0" err="1"/>
              <a:t>Porzel</a:t>
            </a:r>
            <a:r>
              <a:rPr lang="en-US" sz="1400" i="1" dirty="0"/>
              <a:t>, A., Schmidt, J. &amp; </a:t>
            </a:r>
            <a:r>
              <a:rPr lang="en-US" sz="1400" i="1" dirty="0" err="1"/>
              <a:t>Wessjohann</a:t>
            </a:r>
            <a:r>
              <a:rPr lang="en-US" sz="1400" i="1" dirty="0"/>
              <a:t>, L. </a:t>
            </a:r>
            <a:r>
              <a:rPr lang="en-US" sz="1400" b="1" i="1" dirty="0" smtClean="0"/>
              <a:t>Metabolite </a:t>
            </a:r>
            <a:r>
              <a:rPr lang="en-US" sz="1400" b="1" i="1" dirty="0"/>
              <a:t>profiling and fingerprinting of commercial cultivars of </a:t>
            </a:r>
            <a:r>
              <a:rPr lang="en-US" sz="1400" b="1" i="1" dirty="0" err="1"/>
              <a:t>Humulus</a:t>
            </a:r>
            <a:r>
              <a:rPr lang="en-US" sz="1400" b="1" i="1" dirty="0"/>
              <a:t> </a:t>
            </a:r>
            <a:r>
              <a:rPr lang="en-US" sz="1400" b="1" i="1" dirty="0" err="1"/>
              <a:t>lupulus</a:t>
            </a:r>
            <a:r>
              <a:rPr lang="en-US" sz="1400" b="1" i="1" dirty="0"/>
              <a:t> L. (hop) - a </a:t>
            </a:r>
            <a:r>
              <a:rPr lang="en-US" sz="1400" b="1" i="1" dirty="0" err="1"/>
              <a:t>comparision</a:t>
            </a:r>
            <a:r>
              <a:rPr lang="en-US" sz="1400" b="1" i="1" dirty="0"/>
              <a:t> of MS and NMR methods in </a:t>
            </a:r>
            <a:r>
              <a:rPr lang="en-US" sz="1400" b="1" i="1" dirty="0" smtClean="0"/>
              <a:t>metabolomics</a:t>
            </a:r>
            <a:r>
              <a:rPr lang="en-US" sz="1400" i="1" dirty="0" smtClean="0"/>
              <a:t>,</a:t>
            </a:r>
            <a:r>
              <a:rPr lang="en-US" sz="1400" b="1" i="1" dirty="0" smtClean="0"/>
              <a:t> </a:t>
            </a:r>
            <a:r>
              <a:rPr lang="en-US" sz="1400" i="1" dirty="0" smtClean="0"/>
              <a:t>Metabolomics </a:t>
            </a:r>
            <a:r>
              <a:rPr lang="en-US" sz="1400" i="1" dirty="0"/>
              <a:t>8, 492-507, (2012)</a:t>
            </a:r>
          </a:p>
          <a:p>
            <a:endParaRPr lang="en-US" sz="2000" dirty="0" smtClean="0"/>
          </a:p>
        </p:txBody>
      </p:sp>
      <p:pic>
        <p:nvPicPr>
          <p:cNvPr id="20" name="Grafik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9299" y="13682370"/>
            <a:ext cx="8650813" cy="12279435"/>
          </a:xfrm>
          <a:prstGeom prst="rect">
            <a:avLst/>
          </a:prstGeom>
        </p:spPr>
      </p:pic>
      <p:pic>
        <p:nvPicPr>
          <p:cNvPr id="22" name="Grafik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0074" y="30379395"/>
            <a:ext cx="6159769" cy="4844669"/>
          </a:xfrm>
          <a:prstGeom prst="rect">
            <a:avLst/>
          </a:prstGeom>
        </p:spPr>
      </p:pic>
      <p:pic>
        <p:nvPicPr>
          <p:cNvPr id="135" name="Grafik 1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292996" y="30358450"/>
            <a:ext cx="11914015" cy="4923266"/>
          </a:xfrm>
          <a:prstGeom prst="rect">
            <a:avLst/>
          </a:prstGeom>
        </p:spPr>
      </p:pic>
      <p:graphicFrame>
        <p:nvGraphicFramePr>
          <p:cNvPr id="136" name="Objekt 135"/>
          <p:cNvGraphicFramePr>
            <a:graphicFrameLocks noChangeAspect="1"/>
          </p:cNvGraphicFramePr>
          <p:nvPr>
            <p:extLst>
              <p:ext uri="{D42A27DB-BD31-4B8C-83A1-F6EECF244321}">
                <p14:modId xmlns:p14="http://schemas.microsoft.com/office/powerpoint/2010/main" val="226219351"/>
              </p:ext>
            </p:extLst>
          </p:nvPr>
        </p:nvGraphicFramePr>
        <p:xfrm>
          <a:off x="26251292" y="41113183"/>
          <a:ext cx="1390818" cy="674835"/>
        </p:xfrm>
        <a:graphic>
          <a:graphicData uri="http://schemas.openxmlformats.org/presentationml/2006/ole">
            <mc:AlternateContent xmlns:mc="http://schemas.openxmlformats.org/markup-compatibility/2006">
              <mc:Choice xmlns:v="urn:schemas-microsoft-com:vml" Requires="v">
                <p:oleObj spid="_x0000_s3213" r:id="rId15" imgW="155999880" imgH="75692160" progId="">
                  <p:embed/>
                </p:oleObj>
              </mc:Choice>
              <mc:Fallback>
                <p:oleObj r:id="rId15" imgW="155999880" imgH="75692160" progId="">
                  <p:embed/>
                  <p:pic>
                    <p:nvPicPr>
                      <p:cNvPr id="0" name=""/>
                      <p:cNvPicPr/>
                      <p:nvPr/>
                    </p:nvPicPr>
                    <p:blipFill>
                      <a:blip r:embed="rId16"/>
                      <a:stretch>
                        <a:fillRect/>
                      </a:stretch>
                    </p:blipFill>
                    <p:spPr>
                      <a:xfrm>
                        <a:off x="26251292" y="41113183"/>
                        <a:ext cx="1390818" cy="674835"/>
                      </a:xfrm>
                      <a:prstGeom prst="rect">
                        <a:avLst/>
                      </a:prstGeom>
                    </p:spPr>
                  </p:pic>
                </p:oleObj>
              </mc:Fallback>
            </mc:AlternateContent>
          </a:graphicData>
        </a:graphic>
      </p:graphicFrame>
      <p:pic>
        <p:nvPicPr>
          <p:cNvPr id="142" name="Picture 2" descr="MetaboLights"/>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4017350" y="40473011"/>
            <a:ext cx="1461107" cy="857238"/>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28"/>
          <p:cNvSpPr txBox="1"/>
          <p:nvPr/>
        </p:nvSpPr>
        <p:spPr>
          <a:xfrm>
            <a:off x="24624504" y="41183336"/>
            <a:ext cx="1258134" cy="307777"/>
          </a:xfrm>
          <a:prstGeom prst="rect">
            <a:avLst/>
          </a:prstGeom>
          <a:noFill/>
        </p:spPr>
        <p:txBody>
          <a:bodyPr wrap="square" rtlCol="0">
            <a:spAutoFit/>
          </a:bodyPr>
          <a:lstStyle/>
          <a:p>
            <a:r>
              <a:rPr lang="en-GB" sz="1400" dirty="0"/>
              <a:t>MetaboLights</a:t>
            </a:r>
          </a:p>
        </p:txBody>
      </p:sp>
      <p:pic>
        <p:nvPicPr>
          <p:cNvPr id="144" name="Picture 4" descr="http://www.bml-nmr.org/images/Logo_Helvetica_642_74.png;jsessionid=710BF4294985881ADBCFDB7C676D4D80"/>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25745870" y="40499067"/>
            <a:ext cx="2464302" cy="284561"/>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20"/>
          <p:cNvSpPr txBox="1"/>
          <p:nvPr/>
        </p:nvSpPr>
        <p:spPr>
          <a:xfrm>
            <a:off x="757515" y="8411820"/>
            <a:ext cx="5041530"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The </a:t>
            </a:r>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setup</a:t>
            </a:r>
            <a:endParaRPr lang="en-US" sz="3600" b="1" dirty="0">
              <a:solidFill>
                <a:srgbClr val="2F3246"/>
              </a:solidFill>
              <a:latin typeface="Verdana" pitchFamily="34" charset="0"/>
              <a:ea typeface="Verdana" pitchFamily="34" charset="0"/>
              <a:cs typeface="Verdana" pitchFamily="34" charset="0"/>
            </a:endParaRPr>
          </a:p>
        </p:txBody>
      </p:sp>
      <p:sp>
        <p:nvSpPr>
          <p:cNvPr id="146" name="TextBox 16"/>
          <p:cNvSpPr txBox="1"/>
          <p:nvPr/>
        </p:nvSpPr>
        <p:spPr>
          <a:xfrm>
            <a:off x="876853" y="27378070"/>
            <a:ext cx="28552327" cy="1988237"/>
          </a:xfrm>
          <a:prstGeom prst="rect">
            <a:avLst/>
          </a:prstGeom>
          <a:noFill/>
        </p:spPr>
        <p:txBody>
          <a:bodyPr wrap="square" rtlCol="0">
            <a:spAutoFit/>
          </a:bodyPr>
          <a:lstStyle/>
          <a:p>
            <a:pPr algn="just">
              <a:lnSpc>
                <a:spcPct val="110000"/>
              </a:lnSpc>
            </a:pPr>
            <a:r>
              <a:rPr lang="en-US" sz="2800" dirty="0" smtClean="0">
                <a:solidFill>
                  <a:srgbClr val="121421"/>
                </a:solidFill>
                <a:latin typeface="Verdana"/>
                <a:cs typeface="Verdana"/>
              </a:rPr>
              <a:t>We also deliver a </a:t>
            </a:r>
            <a:r>
              <a:rPr lang="en-US" sz="2800" b="1" dirty="0" smtClean="0">
                <a:solidFill>
                  <a:schemeClr val="accent1"/>
                </a:solidFill>
                <a:latin typeface="Verdana"/>
                <a:cs typeface="Verdana"/>
              </a:rPr>
              <a:t>semantic validator</a:t>
            </a:r>
            <a:r>
              <a:rPr lang="en-US" sz="2800" dirty="0" smtClean="0">
                <a:solidFill>
                  <a:srgbClr val="121421"/>
                </a:solidFill>
                <a:latin typeface="Verdana"/>
                <a:cs typeface="Verdana"/>
              </a:rPr>
              <a:t> </a:t>
            </a:r>
            <a:r>
              <a:rPr lang="en-US" sz="2800" dirty="0" err="1" smtClean="0">
                <a:solidFill>
                  <a:srgbClr val="121421"/>
                </a:solidFill>
                <a:latin typeface="Verdana"/>
                <a:cs typeface="Verdana"/>
              </a:rPr>
              <a:t>webservice</a:t>
            </a:r>
            <a:r>
              <a:rPr lang="en-US" sz="2800" dirty="0" smtClean="0">
                <a:solidFill>
                  <a:srgbClr val="121421"/>
                </a:solidFill>
                <a:latin typeface="Verdana"/>
                <a:cs typeface="Verdana"/>
              </a:rPr>
              <a:t>, which checks the quality of your NMR data files in a multilayered approach, i.e. ensuring the data is syntactically well formatted, adheres to the nmrML.xsd, and is sufficiently detailed with respect to data content and CV annotations. Semantic validation exploits rules that set constraints </a:t>
            </a:r>
            <a:r>
              <a:rPr lang="en-US" sz="2800" dirty="0">
                <a:solidFill>
                  <a:srgbClr val="121421"/>
                </a:solidFill>
                <a:latin typeface="Verdana"/>
                <a:cs typeface="Verdana"/>
              </a:rPr>
              <a:t>on certain XML </a:t>
            </a:r>
            <a:r>
              <a:rPr lang="en-US" sz="2800" dirty="0" smtClean="0">
                <a:solidFill>
                  <a:srgbClr val="121421"/>
                </a:solidFill>
                <a:latin typeface="Verdana"/>
                <a:cs typeface="Verdana"/>
              </a:rPr>
              <a:t>positions, i.e. which CV terms are allowed at a certain XML location. Such checks can enforce aspects of </a:t>
            </a:r>
            <a:r>
              <a:rPr lang="en-US" sz="2800" b="1" dirty="0" smtClean="0">
                <a:solidFill>
                  <a:srgbClr val="0070C0"/>
                </a:solidFill>
                <a:latin typeface="Verdana"/>
                <a:cs typeface="Verdana"/>
              </a:rPr>
              <a:t>minimal information requirements</a:t>
            </a:r>
            <a:r>
              <a:rPr lang="en-US" sz="2800" dirty="0" smtClean="0">
                <a:solidFill>
                  <a:srgbClr val="121421"/>
                </a:solidFill>
                <a:latin typeface="Verdana"/>
                <a:cs typeface="Verdana"/>
              </a:rPr>
              <a:t>, e.g. from the Core Information for Metabolomics Reporting (CIMR) or given journal policies.</a:t>
            </a:r>
            <a:endParaRPr lang="ro-RO" sz="2800" dirty="0">
              <a:solidFill>
                <a:srgbClr val="121421"/>
              </a:solidFill>
              <a:latin typeface="Verdana"/>
              <a:cs typeface="Verdana"/>
            </a:endParaRPr>
          </a:p>
        </p:txBody>
      </p:sp>
      <p:sp>
        <p:nvSpPr>
          <p:cNvPr id="151" name="TextBox 20"/>
          <p:cNvSpPr txBox="1"/>
          <p:nvPr/>
        </p:nvSpPr>
        <p:spPr>
          <a:xfrm>
            <a:off x="863247" y="26504118"/>
            <a:ext cx="8783351"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Semantic</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data</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validation</a:t>
            </a:r>
            <a:endParaRPr lang="en-US" sz="3600" b="1" dirty="0">
              <a:solidFill>
                <a:srgbClr val="2F3246"/>
              </a:solidFill>
              <a:latin typeface="Verdana" pitchFamily="34" charset="0"/>
              <a:ea typeface="Verdana" pitchFamily="34" charset="0"/>
              <a:cs typeface="Verdana" pitchFamily="34" charset="0"/>
            </a:endParaRPr>
          </a:p>
        </p:txBody>
      </p:sp>
      <p:sp>
        <p:nvSpPr>
          <p:cNvPr id="152" name="TextBox 20"/>
          <p:cNvSpPr txBox="1"/>
          <p:nvPr/>
        </p:nvSpPr>
        <p:spPr>
          <a:xfrm>
            <a:off x="749959" y="36094472"/>
            <a:ext cx="2724912"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Outlook</a:t>
            </a:r>
            <a:endParaRPr lang="en-US" sz="3600" b="1" dirty="0">
              <a:solidFill>
                <a:srgbClr val="2F3246"/>
              </a:solidFill>
              <a:latin typeface="Verdana" pitchFamily="34" charset="0"/>
              <a:ea typeface="Verdana" pitchFamily="34" charset="0"/>
              <a:cs typeface="Verdana" pitchFamily="34" charset="0"/>
            </a:endParaRPr>
          </a:p>
        </p:txBody>
      </p:sp>
      <p:sp>
        <p:nvSpPr>
          <p:cNvPr id="153" name="TextBox 20"/>
          <p:cNvSpPr txBox="1"/>
          <p:nvPr/>
        </p:nvSpPr>
        <p:spPr>
          <a:xfrm>
            <a:off x="22357718" y="36087530"/>
            <a:ext cx="6283476" cy="646331"/>
          </a:xfrm>
          <a:prstGeom prst="rect">
            <a:avLst/>
          </a:prstGeom>
          <a:noFill/>
        </p:spPr>
        <p:txBody>
          <a:bodyPr wrap="square" rtlCol="0">
            <a:spAutoFit/>
          </a:bodyPr>
          <a:lstStyle/>
          <a:p>
            <a:r>
              <a:rPr lang="de-DE" sz="3600" b="1" dirty="0" smtClean="0">
                <a:solidFill>
                  <a:srgbClr val="2F3246"/>
                </a:solidFill>
                <a:latin typeface="Verdana" pitchFamily="34" charset="0"/>
                <a:ea typeface="Verdana" pitchFamily="34" charset="0"/>
                <a:cs typeface="Verdana" pitchFamily="34" charset="0"/>
              </a:rPr>
              <a:t>Project </a:t>
            </a:r>
            <a:r>
              <a:rPr lang="de-DE" sz="3600" b="1" dirty="0" err="1" smtClean="0">
                <a:solidFill>
                  <a:srgbClr val="2F3246"/>
                </a:solidFill>
                <a:latin typeface="Verdana" pitchFamily="34" charset="0"/>
                <a:ea typeface="Verdana" pitchFamily="34" charset="0"/>
                <a:cs typeface="Verdana" pitchFamily="34" charset="0"/>
              </a:rPr>
              <a:t>resources</a:t>
            </a:r>
            <a:endParaRPr lang="en-US" sz="3600" b="1" dirty="0">
              <a:solidFill>
                <a:srgbClr val="2F3246"/>
              </a:solidFill>
              <a:latin typeface="Verdana" pitchFamily="34" charset="0"/>
              <a:ea typeface="Verdana" pitchFamily="34" charset="0"/>
              <a:cs typeface="Verdana" pitchFamily="34" charset="0"/>
            </a:endParaRPr>
          </a:p>
        </p:txBody>
      </p:sp>
      <p:sp>
        <p:nvSpPr>
          <p:cNvPr id="45" name="TextBox 20"/>
          <p:cNvSpPr txBox="1"/>
          <p:nvPr/>
        </p:nvSpPr>
        <p:spPr>
          <a:xfrm>
            <a:off x="20510063" y="8173590"/>
            <a:ext cx="4710924" cy="646331"/>
          </a:xfrm>
          <a:prstGeom prst="rect">
            <a:avLst/>
          </a:prstGeom>
          <a:noFill/>
        </p:spPr>
        <p:txBody>
          <a:bodyPr wrap="square" rtlCol="0">
            <a:spAutoFit/>
          </a:bodyPr>
          <a:lstStyle/>
          <a:p>
            <a:r>
              <a:rPr lang="de-DE" sz="3600" b="1" dirty="0" err="1" smtClean="0">
                <a:solidFill>
                  <a:srgbClr val="2F3246"/>
                </a:solidFill>
                <a:latin typeface="Verdana" pitchFamily="34" charset="0"/>
                <a:ea typeface="Verdana" pitchFamily="34" charset="0"/>
                <a:cs typeface="Verdana" pitchFamily="34" charset="0"/>
              </a:rPr>
              <a:t>nmrML</a:t>
            </a:r>
            <a:r>
              <a:rPr lang="de-DE" sz="3600" b="1" dirty="0" smtClean="0">
                <a:solidFill>
                  <a:srgbClr val="2F3246"/>
                </a:solidFill>
                <a:latin typeface="Verdana" pitchFamily="34" charset="0"/>
                <a:ea typeface="Verdana" pitchFamily="34" charset="0"/>
                <a:cs typeface="Verdana" pitchFamily="34" charset="0"/>
              </a:rPr>
              <a:t> </a:t>
            </a:r>
            <a:r>
              <a:rPr lang="de-DE" sz="3600" b="1" dirty="0" err="1" smtClean="0">
                <a:solidFill>
                  <a:srgbClr val="2F3246"/>
                </a:solidFill>
                <a:latin typeface="Verdana" pitchFamily="34" charset="0"/>
                <a:ea typeface="Verdana" pitchFamily="34" charset="0"/>
                <a:cs typeface="Verdana" pitchFamily="34" charset="0"/>
              </a:rPr>
              <a:t>setup</a:t>
            </a:r>
            <a:endParaRPr lang="en-US" sz="3600" b="1" dirty="0">
              <a:solidFill>
                <a:srgbClr val="2F3246"/>
              </a:solidFill>
              <a:latin typeface="Verdana" pitchFamily="34" charset="0"/>
              <a:ea typeface="Verdana" pitchFamily="34" charset="0"/>
              <a:cs typeface="Verdana" pitchFamily="34" charset="0"/>
            </a:endParaRPr>
          </a:p>
        </p:txBody>
      </p:sp>
      <p:sp>
        <p:nvSpPr>
          <p:cNvPr id="3" name="Rechteck 2"/>
          <p:cNvSpPr/>
          <p:nvPr/>
        </p:nvSpPr>
        <p:spPr>
          <a:xfrm>
            <a:off x="14839634" y="40662325"/>
            <a:ext cx="6921036" cy="1061829"/>
          </a:xfrm>
          <a:prstGeom prst="rect">
            <a:avLst/>
          </a:prstGeom>
        </p:spPr>
        <p:txBody>
          <a:bodyPr wrap="square">
            <a:spAutoFit/>
          </a:bodyPr>
          <a:lstStyle/>
          <a:p>
            <a:pPr marL="449263" lvl="1" indent="363538" defTabSz="623888">
              <a:lnSpc>
                <a:spcPct val="150000"/>
              </a:lnSpc>
              <a:buFont typeface="Arial" pitchFamily="34" charset="0"/>
              <a:buChar char="•"/>
              <a:tabLst>
                <a:tab pos="363538" algn="l"/>
              </a:tabLst>
            </a:pPr>
            <a:r>
              <a:rPr lang="en-US" sz="1400" dirty="0" err="1" smtClean="0">
                <a:solidFill>
                  <a:schemeClr val="tx1">
                    <a:lumMod val="50000"/>
                    <a:lumOff val="50000"/>
                  </a:schemeClr>
                </a:solidFill>
                <a:latin typeface="Verdana" pitchFamily="34" charset="0"/>
                <a:ea typeface="Verdana" pitchFamily="34" charset="0"/>
                <a:cs typeface="Verdana" pitchFamily="34" charset="0"/>
              </a:rPr>
              <a:t>MetaboLights</a:t>
            </a:r>
            <a:r>
              <a:rPr lang="en-US" sz="1400" dirty="0">
                <a:solidFill>
                  <a:schemeClr val="tx1">
                    <a:lumMod val="50000"/>
                    <a:lumOff val="50000"/>
                  </a:schemeClr>
                </a:solidFill>
                <a:latin typeface="Verdana" pitchFamily="34" charset="0"/>
                <a:ea typeface="Verdana" pitchFamily="34" charset="0"/>
                <a:cs typeface="Verdana" pitchFamily="34" charset="0"/>
              </a:rPr>
              <a:t>: </a:t>
            </a:r>
            <a:r>
              <a:rPr lang="de-DE" sz="1400" dirty="0">
                <a:solidFill>
                  <a:schemeClr val="tx1">
                    <a:lumMod val="50000"/>
                    <a:lumOff val="50000"/>
                  </a:schemeClr>
                </a:solidFill>
                <a:latin typeface="Verdana" pitchFamily="34" charset="0"/>
                <a:ea typeface="Verdana" pitchFamily="34" charset="0"/>
                <a:cs typeface="Verdana" pitchFamily="34" charset="0"/>
                <a:hlinkClick r:id="rId19"/>
              </a:rPr>
              <a:t>http://www.ebi.ac.uk/metabolights/</a:t>
            </a:r>
            <a:r>
              <a:rPr lang="de-DE" sz="14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400" dirty="0">
                <a:solidFill>
                  <a:schemeClr val="tx1">
                    <a:lumMod val="50000"/>
                    <a:lumOff val="50000"/>
                  </a:schemeClr>
                </a:solidFill>
                <a:latin typeface="Verdana" pitchFamily="34" charset="0"/>
                <a:ea typeface="Verdana" pitchFamily="34" charset="0"/>
                <a:cs typeface="Verdana" pitchFamily="34" charset="0"/>
              </a:rPr>
              <a:t>MSI: </a:t>
            </a:r>
            <a:r>
              <a:rPr lang="de-DE" sz="1400" dirty="0">
                <a:solidFill>
                  <a:schemeClr val="tx1">
                    <a:lumMod val="50000"/>
                    <a:lumOff val="50000"/>
                  </a:schemeClr>
                </a:solidFill>
                <a:latin typeface="Verdana" pitchFamily="34" charset="0"/>
                <a:ea typeface="Verdana" pitchFamily="34" charset="0"/>
                <a:cs typeface="Verdana" pitchFamily="34" charset="0"/>
                <a:hlinkClick r:id="rId20"/>
              </a:rPr>
              <a:t>http://msi-workgroups.sourceforge.net/</a:t>
            </a:r>
            <a:r>
              <a:rPr lang="de-DE" sz="1400" dirty="0">
                <a:solidFill>
                  <a:schemeClr val="tx1">
                    <a:lumMod val="50000"/>
                    <a:lumOff val="50000"/>
                  </a:schemeClr>
                </a:solidFill>
                <a:latin typeface="Verdana" pitchFamily="34" charset="0"/>
                <a:ea typeface="Verdana" pitchFamily="34" charset="0"/>
                <a:cs typeface="Verdana" pitchFamily="34" charset="0"/>
              </a:rPr>
              <a:t>  </a:t>
            </a:r>
          </a:p>
          <a:p>
            <a:pPr marL="449263" lvl="1" indent="363538" defTabSz="623888">
              <a:lnSpc>
                <a:spcPct val="150000"/>
              </a:lnSpc>
              <a:buFont typeface="Arial" pitchFamily="34" charset="0"/>
              <a:buChar char="•"/>
              <a:tabLst>
                <a:tab pos="363538" algn="l"/>
              </a:tabLst>
            </a:pPr>
            <a:r>
              <a:rPr lang="de-DE" sz="1400" dirty="0">
                <a:solidFill>
                  <a:schemeClr val="tx1">
                    <a:lumMod val="50000"/>
                    <a:lumOff val="50000"/>
                  </a:schemeClr>
                </a:solidFill>
                <a:latin typeface="Verdana" pitchFamily="34" charset="0"/>
                <a:ea typeface="Verdana" pitchFamily="34" charset="0"/>
                <a:cs typeface="Verdana" pitchFamily="34" charset="0"/>
              </a:rPr>
              <a:t>CIMR-MI: </a:t>
            </a:r>
            <a:r>
              <a:rPr lang="de-DE" sz="1400" dirty="0">
                <a:solidFill>
                  <a:schemeClr val="tx1">
                    <a:lumMod val="50000"/>
                    <a:lumOff val="50000"/>
                  </a:schemeClr>
                </a:solidFill>
                <a:latin typeface="Verdana" pitchFamily="34" charset="0"/>
                <a:ea typeface="Verdana" pitchFamily="34" charset="0"/>
                <a:cs typeface="Verdana" pitchFamily="34" charset="0"/>
                <a:hlinkClick r:id="rId21"/>
              </a:rPr>
              <a:t>http://mibbi.sourceforge.net/projects/CIMR.shtml</a:t>
            </a:r>
            <a:r>
              <a:rPr lang="de-DE" sz="1400" dirty="0">
                <a:solidFill>
                  <a:schemeClr val="tx1">
                    <a:lumMod val="50000"/>
                    <a:lumOff val="50000"/>
                  </a:schemeClr>
                </a:solidFill>
                <a:latin typeface="Verdana" pitchFamily="34" charset="0"/>
                <a:ea typeface="Verdana" pitchFamily="34" charset="0"/>
                <a:cs typeface="Verdana" pitchFamily="34" charset="0"/>
              </a:rPr>
              <a:t> </a:t>
            </a:r>
          </a:p>
        </p:txBody>
      </p:sp>
      <p:sp>
        <p:nvSpPr>
          <p:cNvPr id="47" name="TextBox 20"/>
          <p:cNvSpPr txBox="1"/>
          <p:nvPr/>
        </p:nvSpPr>
        <p:spPr>
          <a:xfrm>
            <a:off x="15957886" y="82309143"/>
            <a:ext cx="3380663" cy="461665"/>
          </a:xfrm>
          <a:prstGeom prst="rect">
            <a:avLst/>
          </a:prstGeom>
          <a:noFill/>
        </p:spPr>
        <p:txBody>
          <a:bodyPr wrap="square" rtlCol="0">
            <a:spAutoFit/>
          </a:bodyPr>
          <a:lstStyle/>
          <a:p>
            <a:r>
              <a:rPr lang="de-DE" sz="2400" dirty="0" err="1" smtClean="0">
                <a:solidFill>
                  <a:srgbClr val="2F3246"/>
                </a:solidFill>
                <a:latin typeface="Verdana" pitchFamily="34" charset="0"/>
                <a:ea typeface="Verdana" pitchFamily="34" charset="0"/>
                <a:cs typeface="Verdana" pitchFamily="34" charset="0"/>
              </a:rPr>
              <a:t>External</a:t>
            </a:r>
            <a:r>
              <a:rPr lang="de-DE" sz="2400" dirty="0" smtClean="0">
                <a:solidFill>
                  <a:srgbClr val="2F3246"/>
                </a:solidFill>
                <a:latin typeface="Verdana" pitchFamily="34" charset="0"/>
                <a:ea typeface="Verdana" pitchFamily="34" charset="0"/>
                <a:cs typeface="Verdana" pitchFamily="34" charset="0"/>
              </a:rPr>
              <a:t> Resources</a:t>
            </a:r>
            <a:endParaRPr lang="en-US" sz="2400" dirty="0">
              <a:solidFill>
                <a:srgbClr val="2F3246"/>
              </a:solidFill>
              <a:latin typeface="Verdana" pitchFamily="34" charset="0"/>
              <a:ea typeface="Verdana" pitchFamily="34" charset="0"/>
              <a:cs typeface="Verdana" pitchFamily="34" charset="0"/>
            </a:endParaRPr>
          </a:p>
        </p:txBody>
      </p:sp>
      <p:sp>
        <p:nvSpPr>
          <p:cNvPr id="18" name="Textfeld 17"/>
          <p:cNvSpPr txBox="1"/>
          <p:nvPr/>
        </p:nvSpPr>
        <p:spPr>
          <a:xfrm>
            <a:off x="9485801" y="29760155"/>
            <a:ext cx="3535904" cy="461665"/>
          </a:xfrm>
          <a:prstGeom prst="rect">
            <a:avLst/>
          </a:prstGeom>
          <a:noFill/>
        </p:spPr>
        <p:txBody>
          <a:bodyPr wrap="none" rtlCol="0">
            <a:spAutoFit/>
          </a:bodyPr>
          <a:lstStyle/>
          <a:p>
            <a:r>
              <a:rPr lang="de-DE" sz="2400" dirty="0" smtClean="0"/>
              <a:t>The Validation Layer </a:t>
            </a:r>
            <a:r>
              <a:rPr lang="de-DE" sz="2400" dirty="0" err="1" smtClean="0"/>
              <a:t>Onion</a:t>
            </a:r>
            <a:endParaRPr lang="en-US" sz="2400" dirty="0"/>
          </a:p>
        </p:txBody>
      </p:sp>
      <p:sp>
        <p:nvSpPr>
          <p:cNvPr id="50" name="Textfeld 49"/>
          <p:cNvSpPr txBox="1"/>
          <p:nvPr/>
        </p:nvSpPr>
        <p:spPr>
          <a:xfrm>
            <a:off x="17195822" y="29760155"/>
            <a:ext cx="7679025" cy="461665"/>
          </a:xfrm>
          <a:prstGeom prst="rect">
            <a:avLst/>
          </a:prstGeom>
          <a:noFill/>
        </p:spPr>
        <p:txBody>
          <a:bodyPr wrap="none" rtlCol="0">
            <a:spAutoFit/>
          </a:bodyPr>
          <a:lstStyle/>
          <a:p>
            <a:r>
              <a:rPr lang="de-DE" sz="2400" dirty="0" smtClean="0"/>
              <a:t>Validation </a:t>
            </a:r>
            <a:r>
              <a:rPr lang="de-DE" sz="2400" dirty="0" err="1" smtClean="0"/>
              <a:t>webservice</a:t>
            </a:r>
            <a:r>
              <a:rPr lang="de-DE" sz="2400" dirty="0" smtClean="0"/>
              <a:t> &amp; </a:t>
            </a:r>
            <a:r>
              <a:rPr lang="de-DE" sz="2400" dirty="0" err="1" smtClean="0"/>
              <a:t>result</a:t>
            </a:r>
            <a:r>
              <a:rPr lang="de-DE" sz="2400" dirty="0" smtClean="0"/>
              <a:t> </a:t>
            </a:r>
            <a:r>
              <a:rPr lang="de-DE" sz="2400" dirty="0" err="1" smtClean="0"/>
              <a:t>of</a:t>
            </a:r>
            <a:r>
              <a:rPr lang="de-DE" sz="2400" dirty="0" smtClean="0"/>
              <a:t> </a:t>
            </a:r>
            <a:r>
              <a:rPr lang="de-DE" sz="2400" dirty="0" err="1" smtClean="0"/>
              <a:t>schema</a:t>
            </a:r>
            <a:r>
              <a:rPr lang="de-DE" sz="2400" dirty="0" smtClean="0"/>
              <a:t> </a:t>
            </a:r>
            <a:r>
              <a:rPr lang="de-DE" sz="2400" dirty="0" err="1" smtClean="0"/>
              <a:t>compliance</a:t>
            </a:r>
            <a:r>
              <a:rPr lang="de-DE" sz="2400" dirty="0" smtClean="0"/>
              <a:t> check</a:t>
            </a:r>
            <a:endParaRPr lang="en-US" sz="2400" dirty="0"/>
          </a:p>
        </p:txBody>
      </p:sp>
      <p:sp>
        <p:nvSpPr>
          <p:cNvPr id="51" name="Textfeld 50"/>
          <p:cNvSpPr txBox="1"/>
          <p:nvPr/>
        </p:nvSpPr>
        <p:spPr>
          <a:xfrm>
            <a:off x="1336686" y="29768438"/>
            <a:ext cx="7069564" cy="461665"/>
          </a:xfrm>
          <a:prstGeom prst="rect">
            <a:avLst/>
          </a:prstGeom>
          <a:noFill/>
        </p:spPr>
        <p:txBody>
          <a:bodyPr wrap="none" rtlCol="0">
            <a:spAutoFit/>
          </a:bodyPr>
          <a:lstStyle/>
          <a:p>
            <a:r>
              <a:rPr lang="de-DE" sz="2400" dirty="0" smtClean="0"/>
              <a:t>Validation </a:t>
            </a:r>
            <a:r>
              <a:rPr lang="de-DE" sz="2400" dirty="0" err="1" smtClean="0"/>
              <a:t>rules</a:t>
            </a:r>
            <a:r>
              <a:rPr lang="de-DE" sz="2400" dirty="0" smtClean="0"/>
              <a:t> (</a:t>
            </a:r>
            <a:r>
              <a:rPr lang="de-DE" sz="2400" dirty="0" err="1" smtClean="0"/>
              <a:t>html</a:t>
            </a:r>
            <a:r>
              <a:rPr lang="de-DE" sz="2400" dirty="0" smtClean="0"/>
              <a:t>) </a:t>
            </a:r>
            <a:r>
              <a:rPr lang="de-DE" sz="2400" dirty="0" err="1" smtClean="0"/>
              <a:t>for</a:t>
            </a:r>
            <a:r>
              <a:rPr lang="de-DE" sz="2400" dirty="0" smtClean="0"/>
              <a:t> </a:t>
            </a:r>
            <a:r>
              <a:rPr lang="de-DE" sz="2400" dirty="0" err="1"/>
              <a:t>s</a:t>
            </a:r>
            <a:r>
              <a:rPr lang="de-DE" sz="2400" dirty="0" err="1" smtClean="0"/>
              <a:t>emantic</a:t>
            </a:r>
            <a:r>
              <a:rPr lang="de-DE" sz="2400" dirty="0" smtClean="0"/>
              <a:t> </a:t>
            </a:r>
            <a:r>
              <a:rPr lang="de-DE" sz="2400" dirty="0" err="1" smtClean="0"/>
              <a:t>checks</a:t>
            </a:r>
            <a:r>
              <a:rPr lang="de-DE" sz="2400" dirty="0" smtClean="0"/>
              <a:t> on CV </a:t>
            </a:r>
            <a:r>
              <a:rPr lang="de-DE" sz="2400" dirty="0" err="1" smtClean="0"/>
              <a:t>terms</a:t>
            </a:r>
            <a:endParaRPr lang="en-US" sz="2400" dirty="0"/>
          </a:p>
        </p:txBody>
      </p:sp>
      <p:pic>
        <p:nvPicPr>
          <p:cNvPr id="93" name="Picture 1"/>
          <p:cNvPicPr/>
          <p:nvPr/>
        </p:nvPicPr>
        <p:blipFill>
          <a:blip r:embed="rId22"/>
          <a:stretch>
            <a:fillRect/>
          </a:stretch>
        </p:blipFill>
        <p:spPr>
          <a:xfrm>
            <a:off x="602552" y="40102636"/>
            <a:ext cx="2017080" cy="1371960"/>
          </a:xfrm>
          <a:prstGeom prst="rect">
            <a:avLst/>
          </a:prstGeom>
        </p:spPr>
      </p:pic>
      <p:sp>
        <p:nvSpPr>
          <p:cNvPr id="94" name="CustomShape 46"/>
          <p:cNvSpPr/>
          <p:nvPr/>
        </p:nvSpPr>
        <p:spPr>
          <a:xfrm>
            <a:off x="578108" y="41497996"/>
            <a:ext cx="1875960" cy="820440"/>
          </a:xfrm>
          <a:prstGeom prst="rect">
            <a:avLst/>
          </a:prstGeom>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1200" dirty="0">
                <a:solidFill>
                  <a:srgbClr val="000000"/>
                </a:solidFill>
                <a:latin typeface="Verdana"/>
                <a:ea typeface="Verdana"/>
              </a:rPr>
              <a:t>This project is funded through European Commission COSMOS Grant EC312941</a:t>
            </a:r>
            <a:endParaRPr dirty="0"/>
          </a:p>
        </p:txBody>
      </p:sp>
      <p:pic>
        <p:nvPicPr>
          <p:cNvPr id="39" name="Grafik 3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628190" y="1916580"/>
            <a:ext cx="2026009" cy="1866793"/>
          </a:xfrm>
          <a:prstGeom prst="rect">
            <a:avLst/>
          </a:prstGeom>
        </p:spPr>
      </p:pic>
      <p:pic>
        <p:nvPicPr>
          <p:cNvPr id="9" name="Grafik 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952528" y="15125725"/>
            <a:ext cx="8590950" cy="10804131"/>
          </a:xfrm>
          <a:prstGeom prst="rect">
            <a:avLst/>
          </a:prstGeom>
        </p:spPr>
      </p:pic>
      <p:pic>
        <p:nvPicPr>
          <p:cNvPr id="8" name="Grafik 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320535" y="562293"/>
            <a:ext cx="4537683" cy="1206930"/>
          </a:xfrm>
          <a:prstGeom prst="rect">
            <a:avLst/>
          </a:prstGeom>
        </p:spPr>
      </p:pic>
      <p:sp>
        <p:nvSpPr>
          <p:cNvPr id="25" name="Pfeil nach rechts 24"/>
          <p:cNvSpPr/>
          <p:nvPr/>
        </p:nvSpPr>
        <p:spPr>
          <a:xfrm rot="1408090">
            <a:off x="8127235" y="22598772"/>
            <a:ext cx="4011373" cy="287653"/>
          </a:xfrm>
          <a:prstGeom prst="rightArrow">
            <a:avLst/>
          </a:prstGeom>
          <a:solidFill>
            <a:schemeClr val="tx2">
              <a:lumMod val="20000"/>
              <a:lumOff val="8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59" name="Grafik 58"/>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23687679" y="16701550"/>
            <a:ext cx="300169" cy="240374"/>
          </a:xfrm>
          <a:prstGeom prst="rect">
            <a:avLst/>
          </a:prstGeom>
        </p:spPr>
      </p:pic>
      <p:sp>
        <p:nvSpPr>
          <p:cNvPr id="60" name="Rounded Rectangle 29"/>
          <p:cNvSpPr/>
          <p:nvPr/>
        </p:nvSpPr>
        <p:spPr>
          <a:xfrm>
            <a:off x="26406445" y="14759577"/>
            <a:ext cx="1926661" cy="1387721"/>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1" name="Rounded Rectangle 29"/>
          <p:cNvSpPr/>
          <p:nvPr/>
        </p:nvSpPr>
        <p:spPr>
          <a:xfrm>
            <a:off x="23928540" y="16888487"/>
            <a:ext cx="1924591" cy="1637876"/>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2" name="Rounded Rectangle 29"/>
          <p:cNvSpPr/>
          <p:nvPr/>
        </p:nvSpPr>
        <p:spPr>
          <a:xfrm>
            <a:off x="21409592" y="16963664"/>
            <a:ext cx="1754128" cy="1562699"/>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100" dirty="0"/>
          </a:p>
        </p:txBody>
      </p:sp>
      <p:sp>
        <p:nvSpPr>
          <p:cNvPr id="63" name="Rounded Rectangle 29"/>
          <p:cNvSpPr/>
          <p:nvPr/>
        </p:nvSpPr>
        <p:spPr>
          <a:xfrm>
            <a:off x="26366744" y="17000635"/>
            <a:ext cx="1731925" cy="1335115"/>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64" name="Rounded Rectangle 29"/>
          <p:cNvSpPr/>
          <p:nvPr/>
        </p:nvSpPr>
        <p:spPr>
          <a:xfrm>
            <a:off x="23882255" y="14572370"/>
            <a:ext cx="964826" cy="1067918"/>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pic>
        <p:nvPicPr>
          <p:cNvPr id="65" name="Picture 2" descr="MetaboLights"/>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7009327" y="14892660"/>
            <a:ext cx="501167" cy="294037"/>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28"/>
          <p:cNvSpPr txBox="1"/>
          <p:nvPr/>
        </p:nvSpPr>
        <p:spPr>
          <a:xfrm>
            <a:off x="27035799" y="15103839"/>
            <a:ext cx="871206" cy="207749"/>
          </a:xfrm>
          <a:prstGeom prst="rect">
            <a:avLst/>
          </a:prstGeom>
          <a:noFill/>
        </p:spPr>
        <p:txBody>
          <a:bodyPr wrap="square" rtlCol="0">
            <a:spAutoFit/>
          </a:bodyPr>
          <a:lstStyle/>
          <a:p>
            <a:r>
              <a:rPr lang="en-GB" sz="750" dirty="0"/>
              <a:t>MetaboLights</a:t>
            </a:r>
          </a:p>
        </p:txBody>
      </p:sp>
      <p:sp>
        <p:nvSpPr>
          <p:cNvPr id="67" name="Textfeld 66"/>
          <p:cNvSpPr txBox="1"/>
          <p:nvPr/>
        </p:nvSpPr>
        <p:spPr>
          <a:xfrm>
            <a:off x="22329876" y="17707027"/>
            <a:ext cx="481847" cy="161583"/>
          </a:xfrm>
          <a:prstGeom prst="rect">
            <a:avLst/>
          </a:prstGeom>
          <a:noFill/>
        </p:spPr>
        <p:txBody>
          <a:bodyPr wrap="square" rtlCol="0">
            <a:spAutoFit/>
          </a:bodyPr>
          <a:lstStyle/>
          <a:p>
            <a:r>
              <a:rPr lang="de-DE" sz="450" dirty="0" err="1">
                <a:latin typeface="Arial" panose="020B0604020202020204" pitchFamily="34" charset="0"/>
                <a:cs typeface="Arial" panose="020B0604020202020204" pitchFamily="34" charset="0"/>
              </a:rPr>
              <a:t>JCampDX</a:t>
            </a:r>
            <a:endParaRPr lang="en-US" sz="450" dirty="0">
              <a:latin typeface="Arial" panose="020B0604020202020204" pitchFamily="34" charset="0"/>
              <a:cs typeface="Arial" panose="020B0604020202020204" pitchFamily="34" charset="0"/>
            </a:endParaRPr>
          </a:p>
        </p:txBody>
      </p:sp>
      <p:sp>
        <p:nvSpPr>
          <p:cNvPr id="68" name="Textfeld 67"/>
          <p:cNvSpPr txBox="1"/>
          <p:nvPr/>
        </p:nvSpPr>
        <p:spPr>
          <a:xfrm>
            <a:off x="23823319" y="14313766"/>
            <a:ext cx="1267614" cy="276999"/>
          </a:xfrm>
          <a:prstGeom prst="rect">
            <a:avLst/>
          </a:prstGeom>
          <a:noFill/>
        </p:spPr>
        <p:txBody>
          <a:bodyPr wrap="square" rtlCol="0">
            <a:spAutoFit/>
          </a:bodyPr>
          <a:lstStyle/>
          <a:p>
            <a:r>
              <a:rPr lang="de-DE" sz="1200" b="1" dirty="0"/>
              <a:t>Open </a:t>
            </a:r>
            <a:r>
              <a:rPr lang="de-DE" sz="1200" b="1" dirty="0" smtClean="0"/>
              <a:t>Format</a:t>
            </a:r>
            <a:endParaRPr lang="en-US" sz="1200" b="1" dirty="0"/>
          </a:p>
        </p:txBody>
      </p:sp>
      <p:sp>
        <p:nvSpPr>
          <p:cNvPr id="69" name="Textfeld 68"/>
          <p:cNvSpPr txBox="1"/>
          <p:nvPr/>
        </p:nvSpPr>
        <p:spPr>
          <a:xfrm>
            <a:off x="26744669" y="14468760"/>
            <a:ext cx="1389258" cy="276999"/>
          </a:xfrm>
          <a:prstGeom prst="rect">
            <a:avLst/>
          </a:prstGeom>
          <a:noFill/>
        </p:spPr>
        <p:txBody>
          <a:bodyPr wrap="square" rtlCol="0">
            <a:spAutoFit/>
          </a:bodyPr>
          <a:lstStyle/>
          <a:p>
            <a:r>
              <a:rPr lang="de-DE" sz="1200" dirty="0" smtClean="0"/>
              <a:t>Data </a:t>
            </a:r>
            <a:r>
              <a:rPr lang="de-DE" sz="1200" dirty="0" err="1"/>
              <a:t>Repositories</a:t>
            </a:r>
            <a:endParaRPr lang="en-US" sz="1200" dirty="0"/>
          </a:p>
        </p:txBody>
      </p:sp>
      <p:sp>
        <p:nvSpPr>
          <p:cNvPr id="70" name="Textfeld 69"/>
          <p:cNvSpPr txBox="1"/>
          <p:nvPr/>
        </p:nvSpPr>
        <p:spPr>
          <a:xfrm>
            <a:off x="26445821" y="17028020"/>
            <a:ext cx="1419950" cy="246221"/>
          </a:xfrm>
          <a:prstGeom prst="rect">
            <a:avLst/>
          </a:prstGeom>
          <a:noFill/>
        </p:spPr>
        <p:txBody>
          <a:bodyPr wrap="square" rtlCol="0">
            <a:spAutoFit/>
          </a:bodyPr>
          <a:lstStyle/>
          <a:p>
            <a:r>
              <a:rPr lang="de-DE" sz="1000" dirty="0"/>
              <a:t>Open NMR Tools</a:t>
            </a:r>
            <a:endParaRPr lang="en-US" sz="1000" dirty="0"/>
          </a:p>
        </p:txBody>
      </p:sp>
      <p:sp>
        <p:nvSpPr>
          <p:cNvPr id="71" name="Textfeld 70"/>
          <p:cNvSpPr txBox="1"/>
          <p:nvPr/>
        </p:nvSpPr>
        <p:spPr>
          <a:xfrm>
            <a:off x="21504446" y="16677780"/>
            <a:ext cx="1750123" cy="276999"/>
          </a:xfrm>
          <a:prstGeom prst="rect">
            <a:avLst/>
          </a:prstGeom>
          <a:noFill/>
        </p:spPr>
        <p:txBody>
          <a:bodyPr wrap="square" rtlCol="0">
            <a:spAutoFit/>
          </a:bodyPr>
          <a:lstStyle/>
          <a:p>
            <a:r>
              <a:rPr lang="de-DE" sz="1200" dirty="0"/>
              <a:t>Format </a:t>
            </a:r>
            <a:r>
              <a:rPr lang="de-DE" sz="1200" dirty="0" err="1" smtClean="0"/>
              <a:t>Conversion</a:t>
            </a:r>
            <a:endParaRPr lang="en-US" sz="1200" dirty="0"/>
          </a:p>
        </p:txBody>
      </p:sp>
      <p:sp>
        <p:nvSpPr>
          <p:cNvPr id="72" name="Pfeil nach rechts 71"/>
          <p:cNvSpPr/>
          <p:nvPr/>
        </p:nvSpPr>
        <p:spPr>
          <a:xfrm>
            <a:off x="25151052" y="14633264"/>
            <a:ext cx="1093680" cy="218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Pfeil nach rechts 72"/>
          <p:cNvSpPr/>
          <p:nvPr/>
        </p:nvSpPr>
        <p:spPr>
          <a:xfrm rot="1950112">
            <a:off x="24919872" y="16120205"/>
            <a:ext cx="1470245" cy="239825"/>
          </a:xfrm>
          <a:prstGeom prst="rightArrow">
            <a:avLst>
              <a:gd name="adj1" fmla="val 43310"/>
              <a:gd name="adj2" fmla="val 53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Pfeil nach unten 73"/>
          <p:cNvSpPr/>
          <p:nvPr/>
        </p:nvSpPr>
        <p:spPr>
          <a:xfrm>
            <a:off x="24310946" y="15944010"/>
            <a:ext cx="231657" cy="675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Textfeld 74"/>
          <p:cNvSpPr txBox="1"/>
          <p:nvPr/>
        </p:nvSpPr>
        <p:spPr>
          <a:xfrm>
            <a:off x="26485739" y="17608801"/>
            <a:ext cx="984565" cy="623248"/>
          </a:xfrm>
          <a:prstGeom prst="rect">
            <a:avLst/>
          </a:prstGeom>
          <a:noFill/>
        </p:spPr>
        <p:txBody>
          <a:bodyPr wrap="none" rtlCol="0">
            <a:spAutoFit/>
          </a:bodyPr>
          <a:lstStyle/>
          <a:p>
            <a:r>
              <a:rPr lang="en-US" sz="1050" dirty="0" err="1" smtClean="0"/>
              <a:t>MetaboQuant</a:t>
            </a:r>
            <a:endParaRPr lang="en-US" sz="1050" dirty="0" smtClean="0"/>
          </a:p>
          <a:p>
            <a:endParaRPr lang="en-US" sz="1050" dirty="0" smtClean="0"/>
          </a:p>
          <a:p>
            <a:r>
              <a:rPr lang="en-US" sz="1050" dirty="0" smtClean="0"/>
              <a:t>R statistics</a:t>
            </a:r>
            <a:r>
              <a:rPr lang="en-US" sz="1350" dirty="0" smtClean="0"/>
              <a:t> </a:t>
            </a:r>
            <a:endParaRPr lang="en-US" sz="1350" dirty="0"/>
          </a:p>
        </p:txBody>
      </p:sp>
      <p:pic>
        <p:nvPicPr>
          <p:cNvPr id="76" name="Grafik 7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4011777" y="14650825"/>
            <a:ext cx="689149" cy="842118"/>
          </a:xfrm>
          <a:prstGeom prst="rect">
            <a:avLst/>
          </a:prstGeom>
        </p:spPr>
      </p:pic>
      <p:sp>
        <p:nvSpPr>
          <p:cNvPr id="77" name="Textfeld 76"/>
          <p:cNvSpPr txBox="1"/>
          <p:nvPr/>
        </p:nvSpPr>
        <p:spPr>
          <a:xfrm>
            <a:off x="21570804" y="17148335"/>
            <a:ext cx="870463" cy="1107996"/>
          </a:xfrm>
          <a:prstGeom prst="rect">
            <a:avLst/>
          </a:prstGeom>
          <a:noFill/>
        </p:spPr>
        <p:txBody>
          <a:bodyPr wrap="square" rtlCol="0">
            <a:spAutoFit/>
          </a:bodyPr>
          <a:lstStyle/>
          <a:p>
            <a:r>
              <a:rPr lang="de-DE" sz="1100" dirty="0" smtClean="0"/>
              <a:t>Parsers</a:t>
            </a:r>
          </a:p>
          <a:p>
            <a:r>
              <a:rPr lang="de-DE" sz="1100" dirty="0" err="1" smtClean="0"/>
              <a:t>for</a:t>
            </a:r>
            <a:r>
              <a:rPr lang="de-DE" sz="1100" dirty="0" smtClean="0"/>
              <a:t> </a:t>
            </a:r>
            <a:r>
              <a:rPr lang="de-DE" sz="1100" dirty="0" err="1"/>
              <a:t>vendor</a:t>
            </a:r>
            <a:r>
              <a:rPr lang="de-DE" sz="1100" dirty="0"/>
              <a:t> </a:t>
            </a:r>
            <a:r>
              <a:rPr lang="de-DE" sz="1100" dirty="0" err="1" smtClean="0"/>
              <a:t>formats</a:t>
            </a:r>
            <a:endParaRPr lang="en-US" sz="1100" dirty="0"/>
          </a:p>
          <a:p>
            <a:r>
              <a:rPr lang="de-DE" sz="1100" dirty="0" smtClean="0"/>
              <a:t>&amp; </a:t>
            </a:r>
            <a:r>
              <a:rPr lang="de-DE" sz="1100" dirty="0" err="1" smtClean="0"/>
              <a:t>other</a:t>
            </a:r>
            <a:r>
              <a:rPr lang="de-DE" sz="1100" dirty="0" smtClean="0"/>
              <a:t> </a:t>
            </a:r>
            <a:r>
              <a:rPr lang="de-DE" sz="1100" dirty="0" err="1" smtClean="0"/>
              <a:t>standards</a:t>
            </a:r>
            <a:r>
              <a:rPr lang="de-DE" sz="1100" dirty="0" smtClean="0"/>
              <a:t>, e.g. R </a:t>
            </a:r>
            <a:endParaRPr lang="en-US" sz="1100" dirty="0"/>
          </a:p>
        </p:txBody>
      </p:sp>
      <p:sp>
        <p:nvSpPr>
          <p:cNvPr id="78" name="Textfeld 77"/>
          <p:cNvSpPr txBox="1"/>
          <p:nvPr/>
        </p:nvSpPr>
        <p:spPr>
          <a:xfrm>
            <a:off x="23973862" y="16629692"/>
            <a:ext cx="1690674" cy="276999"/>
          </a:xfrm>
          <a:prstGeom prst="rect">
            <a:avLst/>
          </a:prstGeom>
          <a:noFill/>
        </p:spPr>
        <p:txBody>
          <a:bodyPr wrap="square" rtlCol="0">
            <a:spAutoFit/>
          </a:bodyPr>
          <a:lstStyle/>
          <a:p>
            <a:r>
              <a:rPr lang="de-DE" sz="1200" dirty="0" err="1" smtClean="0"/>
              <a:t>Semantic</a:t>
            </a:r>
            <a:r>
              <a:rPr lang="de-DE" sz="1200" dirty="0" smtClean="0"/>
              <a:t> </a:t>
            </a:r>
            <a:r>
              <a:rPr lang="de-DE" sz="1200" dirty="0" err="1" smtClean="0"/>
              <a:t>Validators</a:t>
            </a:r>
            <a:endParaRPr lang="en-US" sz="1200" dirty="0"/>
          </a:p>
        </p:txBody>
      </p:sp>
      <p:sp>
        <p:nvSpPr>
          <p:cNvPr id="79" name="Textfeld 78"/>
          <p:cNvSpPr txBox="1"/>
          <p:nvPr/>
        </p:nvSpPr>
        <p:spPr>
          <a:xfrm>
            <a:off x="26498927" y="14943530"/>
            <a:ext cx="562975" cy="261610"/>
          </a:xfrm>
          <a:prstGeom prst="rect">
            <a:avLst/>
          </a:prstGeom>
          <a:noFill/>
        </p:spPr>
        <p:txBody>
          <a:bodyPr wrap="none" rtlCol="0">
            <a:spAutoFit/>
          </a:bodyPr>
          <a:lstStyle/>
          <a:p>
            <a:r>
              <a:rPr lang="de-DE" sz="1100" dirty="0" smtClean="0"/>
              <a:t>Global</a:t>
            </a:r>
            <a:endParaRPr lang="en-US" sz="1100" dirty="0"/>
          </a:p>
        </p:txBody>
      </p:sp>
      <p:sp>
        <p:nvSpPr>
          <p:cNvPr id="80" name="Textfeld 79"/>
          <p:cNvSpPr txBox="1"/>
          <p:nvPr/>
        </p:nvSpPr>
        <p:spPr>
          <a:xfrm>
            <a:off x="26519418" y="15645637"/>
            <a:ext cx="497252" cy="261610"/>
          </a:xfrm>
          <a:prstGeom prst="rect">
            <a:avLst/>
          </a:prstGeom>
          <a:noFill/>
        </p:spPr>
        <p:txBody>
          <a:bodyPr wrap="none" rtlCol="0">
            <a:spAutoFit/>
          </a:bodyPr>
          <a:lstStyle/>
          <a:p>
            <a:r>
              <a:rPr lang="de-DE" sz="1100" dirty="0" err="1" smtClean="0"/>
              <a:t>Local</a:t>
            </a:r>
            <a:endParaRPr lang="en-US" sz="1100" dirty="0"/>
          </a:p>
        </p:txBody>
      </p:sp>
      <p:pic>
        <p:nvPicPr>
          <p:cNvPr id="81" name="Grafik 80"/>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27035799" y="15663959"/>
            <a:ext cx="303901" cy="395942"/>
          </a:xfrm>
          <a:prstGeom prst="rect">
            <a:avLst/>
          </a:prstGeom>
        </p:spPr>
      </p:pic>
      <p:sp>
        <p:nvSpPr>
          <p:cNvPr id="82" name="Textfeld 81"/>
          <p:cNvSpPr txBox="1"/>
          <p:nvPr/>
        </p:nvSpPr>
        <p:spPr>
          <a:xfrm>
            <a:off x="26498927" y="16734192"/>
            <a:ext cx="1774676" cy="276999"/>
          </a:xfrm>
          <a:prstGeom prst="rect">
            <a:avLst/>
          </a:prstGeom>
          <a:noFill/>
        </p:spPr>
        <p:txBody>
          <a:bodyPr wrap="square" rtlCol="0">
            <a:spAutoFit/>
          </a:bodyPr>
          <a:lstStyle/>
          <a:p>
            <a:r>
              <a:rPr lang="de-DE" sz="1200" dirty="0" smtClean="0"/>
              <a:t>Data Processing</a:t>
            </a:r>
            <a:endParaRPr lang="en-US" sz="1200" dirty="0"/>
          </a:p>
        </p:txBody>
      </p:sp>
      <p:sp>
        <p:nvSpPr>
          <p:cNvPr id="83" name="Textfeld 82"/>
          <p:cNvSpPr txBox="1"/>
          <p:nvPr/>
        </p:nvSpPr>
        <p:spPr>
          <a:xfrm>
            <a:off x="24566949" y="17068065"/>
            <a:ext cx="1192955" cy="1431161"/>
          </a:xfrm>
          <a:prstGeom prst="rect">
            <a:avLst/>
          </a:prstGeom>
          <a:noFill/>
        </p:spPr>
        <p:txBody>
          <a:bodyPr wrap="square" rtlCol="0">
            <a:spAutoFit/>
          </a:bodyPr>
          <a:lstStyle/>
          <a:p>
            <a:r>
              <a:rPr lang="en-US" sz="1050" dirty="0" smtClean="0"/>
              <a:t>Error detection</a:t>
            </a:r>
          </a:p>
          <a:p>
            <a:endParaRPr lang="de-DE" sz="1050" dirty="0" smtClean="0"/>
          </a:p>
          <a:p>
            <a:r>
              <a:rPr lang="en-US" sz="1050" dirty="0" smtClean="0"/>
              <a:t>Completeness</a:t>
            </a:r>
          </a:p>
          <a:p>
            <a:endParaRPr lang="en-US" sz="1050" dirty="0"/>
          </a:p>
          <a:p>
            <a:r>
              <a:rPr lang="de-DE" sz="1050" dirty="0" smtClean="0"/>
              <a:t> </a:t>
            </a:r>
            <a:r>
              <a:rPr lang="de-DE" sz="1050" dirty="0" err="1" smtClean="0"/>
              <a:t>policy</a:t>
            </a:r>
            <a:r>
              <a:rPr lang="de-DE" sz="1050" dirty="0" smtClean="0"/>
              <a:t> </a:t>
            </a:r>
            <a:r>
              <a:rPr lang="de-DE" sz="1050" dirty="0" err="1" smtClean="0"/>
              <a:t>compliance</a:t>
            </a:r>
            <a:endParaRPr lang="en-US" sz="1050" dirty="0" smtClean="0"/>
          </a:p>
          <a:p>
            <a:endParaRPr lang="en-US" sz="1050" dirty="0"/>
          </a:p>
          <a:p>
            <a:r>
              <a:rPr lang="en-US" sz="1050" dirty="0" smtClean="0"/>
              <a:t>Decision support</a:t>
            </a:r>
          </a:p>
          <a:p>
            <a:r>
              <a:rPr lang="en-US" sz="1350" dirty="0" smtClean="0"/>
              <a:t> </a:t>
            </a:r>
            <a:endParaRPr lang="en-US" sz="1350" dirty="0"/>
          </a:p>
        </p:txBody>
      </p:sp>
      <p:sp>
        <p:nvSpPr>
          <p:cNvPr id="84" name="Pfeil nach unten 83"/>
          <p:cNvSpPr/>
          <p:nvPr/>
        </p:nvSpPr>
        <p:spPr>
          <a:xfrm rot="3273551" flipV="1">
            <a:off x="23018647" y="15388976"/>
            <a:ext cx="241102" cy="1613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feld 84"/>
          <p:cNvSpPr txBox="1"/>
          <p:nvPr/>
        </p:nvSpPr>
        <p:spPr>
          <a:xfrm>
            <a:off x="24527777" y="16015791"/>
            <a:ext cx="806696" cy="461665"/>
          </a:xfrm>
          <a:prstGeom prst="rect">
            <a:avLst/>
          </a:prstGeom>
          <a:noFill/>
        </p:spPr>
        <p:txBody>
          <a:bodyPr wrap="none" rtlCol="0">
            <a:spAutoFit/>
          </a:bodyPr>
          <a:lstStyle/>
          <a:p>
            <a:r>
              <a:rPr lang="de-DE" sz="1200" dirty="0" smtClean="0"/>
              <a:t>Quality</a:t>
            </a:r>
          </a:p>
          <a:p>
            <a:r>
              <a:rPr lang="de-DE" sz="1200" dirty="0" err="1" smtClean="0"/>
              <a:t>assurance</a:t>
            </a:r>
            <a:endParaRPr lang="en-US" sz="1200" dirty="0"/>
          </a:p>
        </p:txBody>
      </p:sp>
      <p:sp>
        <p:nvSpPr>
          <p:cNvPr id="86" name="Textfeld 85"/>
          <p:cNvSpPr txBox="1"/>
          <p:nvPr/>
        </p:nvSpPr>
        <p:spPr>
          <a:xfrm>
            <a:off x="25294084" y="15517987"/>
            <a:ext cx="920445" cy="461665"/>
          </a:xfrm>
          <a:prstGeom prst="rect">
            <a:avLst/>
          </a:prstGeom>
          <a:noFill/>
        </p:spPr>
        <p:txBody>
          <a:bodyPr wrap="none" rtlCol="0">
            <a:spAutoFit/>
          </a:bodyPr>
          <a:lstStyle/>
          <a:p>
            <a:r>
              <a:rPr lang="de-DE" sz="1200" dirty="0" smtClean="0"/>
              <a:t>Intelligent</a:t>
            </a:r>
          </a:p>
          <a:p>
            <a:r>
              <a:rPr lang="de-DE" sz="1200" dirty="0" err="1" smtClean="0"/>
              <a:t>processing</a:t>
            </a:r>
            <a:endParaRPr lang="en-US" sz="1200" dirty="0"/>
          </a:p>
        </p:txBody>
      </p:sp>
      <p:sp>
        <p:nvSpPr>
          <p:cNvPr id="87" name="Textfeld 86"/>
          <p:cNvSpPr txBox="1"/>
          <p:nvPr/>
        </p:nvSpPr>
        <p:spPr>
          <a:xfrm>
            <a:off x="25244412" y="14834356"/>
            <a:ext cx="835485" cy="461665"/>
          </a:xfrm>
          <a:prstGeom prst="rect">
            <a:avLst/>
          </a:prstGeom>
          <a:noFill/>
        </p:spPr>
        <p:txBody>
          <a:bodyPr wrap="none" rtlCol="0">
            <a:spAutoFit/>
          </a:bodyPr>
          <a:lstStyle/>
          <a:p>
            <a:r>
              <a:rPr lang="de-DE" sz="1200" dirty="0" smtClean="0"/>
              <a:t>Persistent</a:t>
            </a:r>
          </a:p>
          <a:p>
            <a:r>
              <a:rPr lang="de-DE" sz="1200" dirty="0" err="1" smtClean="0"/>
              <a:t>storage</a:t>
            </a:r>
            <a:endParaRPr lang="en-US" sz="1200" dirty="0"/>
          </a:p>
        </p:txBody>
      </p:sp>
      <p:sp>
        <p:nvSpPr>
          <p:cNvPr id="88" name="Textfeld 87"/>
          <p:cNvSpPr txBox="1"/>
          <p:nvPr/>
        </p:nvSpPr>
        <p:spPr>
          <a:xfrm>
            <a:off x="22002688" y="15808961"/>
            <a:ext cx="1245919" cy="276999"/>
          </a:xfrm>
          <a:prstGeom prst="rect">
            <a:avLst/>
          </a:prstGeom>
          <a:noFill/>
        </p:spPr>
        <p:txBody>
          <a:bodyPr wrap="none" rtlCol="0">
            <a:spAutoFit/>
          </a:bodyPr>
          <a:lstStyle/>
          <a:p>
            <a:r>
              <a:rPr lang="de-DE" sz="1200" dirty="0" err="1" smtClean="0"/>
              <a:t>Increased</a:t>
            </a:r>
            <a:r>
              <a:rPr lang="de-DE" sz="1200" dirty="0" smtClean="0"/>
              <a:t> Re-</a:t>
            </a:r>
            <a:r>
              <a:rPr lang="de-DE" sz="1200" dirty="0" err="1" smtClean="0"/>
              <a:t>use</a:t>
            </a:r>
            <a:endParaRPr lang="en-US" sz="1200" dirty="0"/>
          </a:p>
        </p:txBody>
      </p:sp>
      <p:pic>
        <p:nvPicPr>
          <p:cNvPr id="90" name="Grafik 89"/>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21156105" y="16629692"/>
            <a:ext cx="381594" cy="381594"/>
          </a:xfrm>
          <a:prstGeom prst="rect">
            <a:avLst/>
          </a:prstGeom>
        </p:spPr>
      </p:pic>
      <p:pic>
        <p:nvPicPr>
          <p:cNvPr id="97" name="Grafik 96"/>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22406921" y="17845439"/>
            <a:ext cx="288055" cy="253488"/>
          </a:xfrm>
          <a:prstGeom prst="rect">
            <a:avLst/>
          </a:prstGeom>
        </p:spPr>
      </p:pic>
      <p:pic>
        <p:nvPicPr>
          <p:cNvPr id="98" name="Grafik 97"/>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22442051" y="17446588"/>
            <a:ext cx="472193" cy="213113"/>
          </a:xfrm>
          <a:prstGeom prst="rect">
            <a:avLst/>
          </a:prstGeom>
        </p:spPr>
      </p:pic>
      <p:sp>
        <p:nvSpPr>
          <p:cNvPr id="103" name="Textfeld 102"/>
          <p:cNvSpPr txBox="1"/>
          <p:nvPr/>
        </p:nvSpPr>
        <p:spPr>
          <a:xfrm>
            <a:off x="27387409" y="15720566"/>
            <a:ext cx="949299" cy="246221"/>
          </a:xfrm>
          <a:prstGeom prst="rect">
            <a:avLst/>
          </a:prstGeom>
          <a:noFill/>
        </p:spPr>
        <p:txBody>
          <a:bodyPr wrap="none" rtlCol="0">
            <a:spAutoFit/>
          </a:bodyPr>
          <a:lstStyle/>
          <a:p>
            <a:r>
              <a:rPr lang="de-DE" sz="1000" dirty="0" smtClean="0"/>
              <a:t>[YOUR LOGO]</a:t>
            </a:r>
            <a:endParaRPr lang="en-US" sz="1000" dirty="0"/>
          </a:p>
        </p:txBody>
      </p:sp>
      <p:sp>
        <p:nvSpPr>
          <p:cNvPr id="104" name="TextBox 28"/>
          <p:cNvSpPr txBox="1"/>
          <p:nvPr/>
        </p:nvSpPr>
        <p:spPr>
          <a:xfrm>
            <a:off x="27704999" y="14894893"/>
            <a:ext cx="516505" cy="230832"/>
          </a:xfrm>
          <a:prstGeom prst="rect">
            <a:avLst/>
          </a:prstGeom>
          <a:noFill/>
        </p:spPr>
        <p:txBody>
          <a:bodyPr wrap="square" rtlCol="0">
            <a:spAutoFit/>
          </a:bodyPr>
          <a:lstStyle/>
          <a:p>
            <a:r>
              <a:rPr lang="en-GB" sz="900" b="1" dirty="0" smtClean="0"/>
              <a:t>HMDB</a:t>
            </a:r>
            <a:endParaRPr lang="en-GB" sz="900" b="1" dirty="0"/>
          </a:p>
        </p:txBody>
      </p:sp>
      <p:pic>
        <p:nvPicPr>
          <p:cNvPr id="105" name="Grafik 104"/>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27047914" y="15346169"/>
            <a:ext cx="1141778" cy="131607"/>
          </a:xfrm>
          <a:prstGeom prst="rect">
            <a:avLst/>
          </a:prstGeom>
        </p:spPr>
      </p:pic>
      <p:sp>
        <p:nvSpPr>
          <p:cNvPr id="107" name="Textfeld 106"/>
          <p:cNvSpPr txBox="1"/>
          <p:nvPr/>
        </p:nvSpPr>
        <p:spPr>
          <a:xfrm>
            <a:off x="22319985" y="18170957"/>
            <a:ext cx="516488" cy="246221"/>
          </a:xfrm>
          <a:prstGeom prst="rect">
            <a:avLst/>
          </a:prstGeom>
          <a:noFill/>
        </p:spPr>
        <p:txBody>
          <a:bodyPr wrap="none" rtlCol="0">
            <a:spAutoFit/>
          </a:bodyPr>
          <a:lstStyle/>
          <a:p>
            <a:r>
              <a:rPr lang="de-DE" sz="1000" dirty="0" err="1" smtClean="0"/>
              <a:t>nmrIO</a:t>
            </a:r>
            <a:endParaRPr lang="en-US" sz="1000" dirty="0"/>
          </a:p>
        </p:txBody>
      </p:sp>
      <p:sp>
        <p:nvSpPr>
          <p:cNvPr id="108" name="Rounded Rectangle 3"/>
          <p:cNvSpPr/>
          <p:nvPr/>
        </p:nvSpPr>
        <p:spPr>
          <a:xfrm>
            <a:off x="20595770" y="8877936"/>
            <a:ext cx="8504597" cy="4314507"/>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dirty="0"/>
          </a:p>
        </p:txBody>
      </p:sp>
      <p:sp>
        <p:nvSpPr>
          <p:cNvPr id="109" name="Rounded Rectangle 3"/>
          <p:cNvSpPr/>
          <p:nvPr/>
        </p:nvSpPr>
        <p:spPr>
          <a:xfrm>
            <a:off x="22767320" y="9834921"/>
            <a:ext cx="1354039" cy="1836765"/>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350"/>
          </a:p>
        </p:txBody>
      </p:sp>
      <p:pic>
        <p:nvPicPr>
          <p:cNvPr id="110" name="Grafik 109"/>
          <p:cNvPicPr>
            <a:picLocks noChangeAspect="1"/>
          </p:cNvPicPr>
          <p:nvPr/>
        </p:nvPicPr>
        <p:blipFill>
          <a:blip r:embed="rId32" cstate="email">
            <a:extLst>
              <a:ext uri="{28A0092B-C50C-407E-A947-70E740481C1C}">
                <a14:useLocalDpi xmlns:a14="http://schemas.microsoft.com/office/drawing/2010/main" val="0"/>
              </a:ext>
            </a:extLst>
          </a:blip>
          <a:stretch>
            <a:fillRect/>
          </a:stretch>
        </p:blipFill>
        <p:spPr>
          <a:xfrm>
            <a:off x="24655919" y="9546565"/>
            <a:ext cx="1600858" cy="1012869"/>
          </a:xfrm>
          <a:prstGeom prst="rect">
            <a:avLst/>
          </a:prstGeom>
        </p:spPr>
      </p:pic>
      <p:sp>
        <p:nvSpPr>
          <p:cNvPr id="111" name="Textfeld 110"/>
          <p:cNvSpPr txBox="1"/>
          <p:nvPr/>
        </p:nvSpPr>
        <p:spPr>
          <a:xfrm>
            <a:off x="26709456" y="9214269"/>
            <a:ext cx="1260487" cy="300082"/>
          </a:xfrm>
          <a:prstGeom prst="rect">
            <a:avLst/>
          </a:prstGeom>
          <a:noFill/>
        </p:spPr>
        <p:txBody>
          <a:bodyPr wrap="square" rtlCol="0">
            <a:spAutoFit/>
          </a:bodyPr>
          <a:lstStyle/>
          <a:p>
            <a:r>
              <a:rPr lang="de-DE" sz="1350" dirty="0" err="1" smtClean="0"/>
              <a:t>xsd</a:t>
            </a:r>
            <a:r>
              <a:rPr lang="de-DE" sz="1350" dirty="0" smtClean="0"/>
              <a:t> </a:t>
            </a:r>
            <a:r>
              <a:rPr lang="de-DE" sz="1350" dirty="0" err="1"/>
              <a:t>datatypes</a:t>
            </a:r>
            <a:endParaRPr lang="en-US" sz="1350" dirty="0"/>
          </a:p>
        </p:txBody>
      </p:sp>
      <p:pic>
        <p:nvPicPr>
          <p:cNvPr id="112" name="Grafik 111"/>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26034549" y="10821557"/>
            <a:ext cx="2074052" cy="2271566"/>
          </a:xfrm>
          <a:prstGeom prst="rect">
            <a:avLst/>
          </a:prstGeom>
        </p:spPr>
      </p:pic>
      <p:sp>
        <p:nvSpPr>
          <p:cNvPr id="113" name="Textfeld 112"/>
          <p:cNvSpPr txBox="1"/>
          <p:nvPr/>
        </p:nvSpPr>
        <p:spPr>
          <a:xfrm>
            <a:off x="25449323" y="10591916"/>
            <a:ext cx="1188143" cy="311017"/>
          </a:xfrm>
          <a:prstGeom prst="rect">
            <a:avLst/>
          </a:prstGeom>
          <a:noFill/>
        </p:spPr>
        <p:txBody>
          <a:bodyPr wrap="square" rtlCol="0">
            <a:spAutoFit/>
          </a:bodyPr>
          <a:lstStyle/>
          <a:p>
            <a:r>
              <a:rPr lang="de-DE" sz="1350" dirty="0" err="1"/>
              <a:t>nmrCV</a:t>
            </a:r>
            <a:r>
              <a:rPr lang="de-DE" sz="1350" dirty="0"/>
              <a:t> </a:t>
            </a:r>
            <a:r>
              <a:rPr lang="de-DE" sz="1350" dirty="0" err="1"/>
              <a:t>terms</a:t>
            </a:r>
            <a:endParaRPr lang="en-US" sz="1350" dirty="0"/>
          </a:p>
        </p:txBody>
      </p:sp>
      <p:sp>
        <p:nvSpPr>
          <p:cNvPr id="114" name="Right Arrow 5"/>
          <p:cNvSpPr/>
          <p:nvPr/>
        </p:nvSpPr>
        <p:spPr>
          <a:xfrm flipH="1">
            <a:off x="24191308" y="9981602"/>
            <a:ext cx="380303" cy="119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15" name="Right Arrow 5"/>
          <p:cNvSpPr/>
          <p:nvPr/>
        </p:nvSpPr>
        <p:spPr>
          <a:xfrm flipH="1">
            <a:off x="24221439" y="11075160"/>
            <a:ext cx="1198908" cy="131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16" name="Textfeld 115"/>
          <p:cNvSpPr txBox="1"/>
          <p:nvPr/>
        </p:nvSpPr>
        <p:spPr>
          <a:xfrm>
            <a:off x="24575516" y="9054975"/>
            <a:ext cx="1230204" cy="526337"/>
          </a:xfrm>
          <a:prstGeom prst="rect">
            <a:avLst/>
          </a:prstGeom>
          <a:noFill/>
        </p:spPr>
        <p:txBody>
          <a:bodyPr wrap="square" rtlCol="0">
            <a:spAutoFit/>
          </a:bodyPr>
          <a:lstStyle/>
          <a:p>
            <a:r>
              <a:rPr lang="de-DE" sz="1350" dirty="0" err="1"/>
              <a:t>xsd</a:t>
            </a:r>
            <a:r>
              <a:rPr lang="de-DE" sz="1350" dirty="0"/>
              <a:t> </a:t>
            </a:r>
            <a:r>
              <a:rPr lang="de-DE" sz="1350" dirty="0" err="1"/>
              <a:t>elements</a:t>
            </a:r>
            <a:endParaRPr lang="de-DE" sz="1350" dirty="0"/>
          </a:p>
          <a:p>
            <a:r>
              <a:rPr lang="de-DE" sz="1350" dirty="0" smtClean="0"/>
              <a:t>&amp; </a:t>
            </a:r>
            <a:r>
              <a:rPr lang="de-DE" sz="1350" dirty="0" err="1"/>
              <a:t>attributes</a:t>
            </a:r>
            <a:endParaRPr lang="en-US" sz="1350" dirty="0"/>
          </a:p>
        </p:txBody>
      </p:sp>
      <p:pic>
        <p:nvPicPr>
          <p:cNvPr id="117" name="Grafik 116"/>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23158347" y="10215032"/>
            <a:ext cx="414481" cy="414481"/>
          </a:xfrm>
          <a:prstGeom prst="rect">
            <a:avLst/>
          </a:prstGeom>
        </p:spPr>
      </p:pic>
      <p:pic>
        <p:nvPicPr>
          <p:cNvPr id="119" name="Grafik 118"/>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23658512" y="10186506"/>
            <a:ext cx="467857" cy="429227"/>
          </a:xfrm>
          <a:prstGeom prst="rect">
            <a:avLst/>
          </a:prstGeom>
        </p:spPr>
      </p:pic>
      <p:pic>
        <p:nvPicPr>
          <p:cNvPr id="120" name="Grafik 119"/>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3633140" y="11072356"/>
            <a:ext cx="419100" cy="457200"/>
          </a:xfrm>
          <a:prstGeom prst="rect">
            <a:avLst/>
          </a:prstGeom>
        </p:spPr>
      </p:pic>
      <p:pic>
        <p:nvPicPr>
          <p:cNvPr id="122" name="Grafik 121"/>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2592399" y="9517358"/>
            <a:ext cx="900026" cy="346510"/>
          </a:xfrm>
          <a:prstGeom prst="rect">
            <a:avLst/>
          </a:prstGeom>
        </p:spPr>
      </p:pic>
      <p:pic>
        <p:nvPicPr>
          <p:cNvPr id="13" name="Grafik 12"/>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2913521" y="11270793"/>
            <a:ext cx="599881" cy="234736"/>
          </a:xfrm>
          <a:prstGeom prst="rect">
            <a:avLst/>
          </a:prstGeom>
        </p:spPr>
      </p:pic>
      <p:sp>
        <p:nvSpPr>
          <p:cNvPr id="14" name="Textfeld 13"/>
          <p:cNvSpPr txBox="1"/>
          <p:nvPr/>
        </p:nvSpPr>
        <p:spPr>
          <a:xfrm>
            <a:off x="20992809" y="9952098"/>
            <a:ext cx="1718335" cy="523220"/>
          </a:xfrm>
          <a:prstGeom prst="rect">
            <a:avLst/>
          </a:prstGeom>
          <a:noFill/>
        </p:spPr>
        <p:txBody>
          <a:bodyPr wrap="square" rtlCol="0">
            <a:spAutoFit/>
          </a:bodyPr>
          <a:lstStyle/>
          <a:p>
            <a:r>
              <a:rPr lang="de-DE" sz="1400" dirty="0" err="1" smtClean="0"/>
              <a:t>Stable</a:t>
            </a:r>
            <a:r>
              <a:rPr lang="de-DE" sz="1400" dirty="0" smtClean="0"/>
              <a:t> experimental &amp; </a:t>
            </a:r>
            <a:r>
              <a:rPr lang="de-DE" sz="1400" dirty="0" err="1" smtClean="0"/>
              <a:t>raw</a:t>
            </a:r>
            <a:r>
              <a:rPr lang="de-DE" sz="1400" dirty="0" smtClean="0"/>
              <a:t> </a:t>
            </a:r>
            <a:r>
              <a:rPr lang="de-DE" sz="1400" dirty="0" err="1" smtClean="0"/>
              <a:t>data</a:t>
            </a:r>
            <a:endParaRPr lang="en-US" sz="1400" dirty="0"/>
          </a:p>
        </p:txBody>
      </p:sp>
      <p:sp>
        <p:nvSpPr>
          <p:cNvPr id="124" name="Textfeld 123"/>
          <p:cNvSpPr txBox="1"/>
          <p:nvPr/>
        </p:nvSpPr>
        <p:spPr>
          <a:xfrm>
            <a:off x="20974558" y="10731769"/>
            <a:ext cx="1857151" cy="523220"/>
          </a:xfrm>
          <a:prstGeom prst="rect">
            <a:avLst/>
          </a:prstGeom>
          <a:noFill/>
        </p:spPr>
        <p:txBody>
          <a:bodyPr wrap="square" rtlCol="0">
            <a:spAutoFit/>
          </a:bodyPr>
          <a:lstStyle/>
          <a:p>
            <a:r>
              <a:rPr lang="de-DE" sz="1400" dirty="0" smtClean="0"/>
              <a:t>Variant </a:t>
            </a:r>
            <a:r>
              <a:rPr lang="de-DE" sz="1400" dirty="0" err="1" smtClean="0"/>
              <a:t>terminological</a:t>
            </a:r>
            <a:r>
              <a:rPr lang="de-DE" sz="1400" dirty="0" smtClean="0"/>
              <a:t> &amp; </a:t>
            </a:r>
            <a:r>
              <a:rPr lang="de-DE" sz="1400" dirty="0" err="1" smtClean="0"/>
              <a:t>contextual</a:t>
            </a:r>
            <a:r>
              <a:rPr lang="de-DE" sz="1400" dirty="0" smtClean="0"/>
              <a:t>  </a:t>
            </a:r>
            <a:r>
              <a:rPr lang="de-DE" sz="1400" dirty="0" err="1" smtClean="0"/>
              <a:t>data</a:t>
            </a:r>
            <a:endParaRPr lang="en-US" sz="1400" dirty="0"/>
          </a:p>
        </p:txBody>
      </p:sp>
      <p:sp>
        <p:nvSpPr>
          <p:cNvPr id="125" name="Rounded Rectangle 3"/>
          <p:cNvSpPr/>
          <p:nvPr/>
        </p:nvSpPr>
        <p:spPr>
          <a:xfrm>
            <a:off x="9029700" y="30358450"/>
            <a:ext cx="7501024" cy="4966220"/>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013" dirty="0"/>
          </a:p>
        </p:txBody>
      </p:sp>
      <p:sp>
        <p:nvSpPr>
          <p:cNvPr id="126" name="Rounded Rectangle 3"/>
          <p:cNvSpPr/>
          <p:nvPr/>
        </p:nvSpPr>
        <p:spPr>
          <a:xfrm>
            <a:off x="9485801" y="30461175"/>
            <a:ext cx="6636435" cy="3698867"/>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nl-NL" sz="1013" dirty="0"/>
          </a:p>
        </p:txBody>
      </p:sp>
      <p:sp>
        <p:nvSpPr>
          <p:cNvPr id="127" name="Rounded Rectangle 3"/>
          <p:cNvSpPr/>
          <p:nvPr/>
        </p:nvSpPr>
        <p:spPr>
          <a:xfrm>
            <a:off x="9726670" y="30553274"/>
            <a:ext cx="6042291" cy="1793805"/>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endParaRPr lang="nl-NL" sz="1013" dirty="0"/>
          </a:p>
        </p:txBody>
      </p:sp>
      <p:sp>
        <p:nvSpPr>
          <p:cNvPr id="128" name="Rounded Rectangle 3"/>
          <p:cNvSpPr/>
          <p:nvPr/>
        </p:nvSpPr>
        <p:spPr>
          <a:xfrm>
            <a:off x="9933637" y="30665878"/>
            <a:ext cx="5436624" cy="832294"/>
          </a:xfrm>
          <a:prstGeom prst="roundRect">
            <a:avLst/>
          </a:prstGeom>
          <a:solidFill>
            <a:schemeClr val="bg2">
              <a:alpha val="77000"/>
            </a:schemeClr>
          </a:solidFill>
        </p:spPr>
        <p:style>
          <a:lnRef idx="1">
            <a:schemeClr val="dk1"/>
          </a:lnRef>
          <a:fillRef idx="2">
            <a:schemeClr val="dk1"/>
          </a:fillRef>
          <a:effectRef idx="1">
            <a:schemeClr val="dk1"/>
          </a:effectRef>
          <a:fontRef idx="minor">
            <a:schemeClr val="dk1"/>
          </a:fontRef>
        </p:style>
        <p:txBody>
          <a:bodyPr rtlCol="0" anchor="ctr"/>
          <a:lstStyle/>
          <a:p>
            <a:r>
              <a:rPr lang="nl-NL" sz="1600" b="1" dirty="0" smtClean="0"/>
              <a:t>Syntax check</a:t>
            </a:r>
          </a:p>
          <a:p>
            <a:r>
              <a:rPr lang="nl-NL" sz="1600" dirty="0" smtClean="0"/>
              <a:t>XML parser validates data on correct XML Syntax</a:t>
            </a:r>
            <a:endParaRPr lang="nl-NL" sz="1600" dirty="0"/>
          </a:p>
        </p:txBody>
      </p:sp>
      <p:sp>
        <p:nvSpPr>
          <p:cNvPr id="129" name="Textfeld 128"/>
          <p:cNvSpPr txBox="1"/>
          <p:nvPr/>
        </p:nvSpPr>
        <p:spPr>
          <a:xfrm>
            <a:off x="9744344" y="33295994"/>
            <a:ext cx="5787517" cy="1015663"/>
          </a:xfrm>
          <a:prstGeom prst="rect">
            <a:avLst/>
          </a:prstGeom>
          <a:noFill/>
        </p:spPr>
        <p:txBody>
          <a:bodyPr wrap="square" rtlCol="0">
            <a:spAutoFit/>
          </a:bodyPr>
          <a:lstStyle/>
          <a:p>
            <a:r>
              <a:rPr lang="en-US" sz="1600" b="1" dirty="0" smtClean="0"/>
              <a:t>MI Standard compliance check</a:t>
            </a:r>
            <a:endParaRPr lang="en-US" sz="1600" b="1" dirty="0"/>
          </a:p>
          <a:p>
            <a:r>
              <a:rPr lang="en-US" sz="1600" dirty="0" smtClean="0"/>
              <a:t>Enforces completeness  i.e. along Minimum </a:t>
            </a:r>
            <a:r>
              <a:rPr lang="en-US" sz="1600" dirty="0"/>
              <a:t>Information </a:t>
            </a:r>
            <a:r>
              <a:rPr lang="en-US" sz="1600" dirty="0" smtClean="0"/>
              <a:t>checklists</a:t>
            </a:r>
          </a:p>
          <a:p>
            <a:r>
              <a:rPr lang="en-US" sz="1600" dirty="0" smtClean="0"/>
              <a:t>like </a:t>
            </a:r>
            <a:r>
              <a:rPr lang="en-US" sz="1600" i="1" dirty="0" smtClean="0"/>
              <a:t>Core </a:t>
            </a:r>
            <a:r>
              <a:rPr lang="en-US" sz="1600" i="1" dirty="0"/>
              <a:t>Information for Metabolomics </a:t>
            </a:r>
            <a:r>
              <a:rPr lang="en-US" sz="1600" i="1" dirty="0" smtClean="0"/>
              <a:t>Reporting (CIMR)</a:t>
            </a:r>
            <a:endParaRPr lang="en-US" sz="1600" dirty="0"/>
          </a:p>
          <a:p>
            <a:endParaRPr lang="en-US" sz="1200" i="1" dirty="0"/>
          </a:p>
        </p:txBody>
      </p:sp>
      <p:sp>
        <p:nvSpPr>
          <p:cNvPr id="130" name="Textfeld 129"/>
          <p:cNvSpPr txBox="1"/>
          <p:nvPr/>
        </p:nvSpPr>
        <p:spPr>
          <a:xfrm>
            <a:off x="9863403" y="31521359"/>
            <a:ext cx="3896256" cy="830997"/>
          </a:xfrm>
          <a:prstGeom prst="rect">
            <a:avLst/>
          </a:prstGeom>
          <a:noFill/>
        </p:spPr>
        <p:txBody>
          <a:bodyPr wrap="square" rtlCol="0">
            <a:spAutoFit/>
          </a:bodyPr>
          <a:lstStyle/>
          <a:p>
            <a:r>
              <a:rPr lang="en-US" sz="1600" b="1" dirty="0" smtClean="0"/>
              <a:t>Schema compliance check</a:t>
            </a:r>
          </a:p>
          <a:p>
            <a:r>
              <a:rPr lang="en-US" sz="1600" dirty="0" smtClean="0"/>
              <a:t>Xerxes parser validates structural compliance</a:t>
            </a:r>
          </a:p>
          <a:p>
            <a:r>
              <a:rPr lang="en-US" sz="1600" dirty="0" smtClean="0"/>
              <a:t>of data against XSD </a:t>
            </a:r>
            <a:endParaRPr lang="en-US" sz="1600" dirty="0"/>
          </a:p>
        </p:txBody>
      </p:sp>
      <p:sp>
        <p:nvSpPr>
          <p:cNvPr id="131" name="Textfeld 130"/>
          <p:cNvSpPr txBox="1"/>
          <p:nvPr/>
        </p:nvSpPr>
        <p:spPr>
          <a:xfrm>
            <a:off x="9724793" y="32474536"/>
            <a:ext cx="4006166" cy="830997"/>
          </a:xfrm>
          <a:prstGeom prst="rect">
            <a:avLst/>
          </a:prstGeom>
          <a:noFill/>
        </p:spPr>
        <p:txBody>
          <a:bodyPr wrap="square" rtlCol="0">
            <a:spAutoFit/>
          </a:bodyPr>
          <a:lstStyle/>
          <a:p>
            <a:r>
              <a:rPr lang="de-DE" sz="1600" b="1" dirty="0" err="1" smtClean="0"/>
              <a:t>Semantic</a:t>
            </a:r>
            <a:r>
              <a:rPr lang="de-DE" sz="1600" b="1" dirty="0" smtClean="0"/>
              <a:t> check</a:t>
            </a:r>
            <a:endParaRPr lang="en-US" sz="1600" b="1" dirty="0" smtClean="0"/>
          </a:p>
          <a:p>
            <a:r>
              <a:rPr lang="en-US" sz="1600" dirty="0" smtClean="0"/>
              <a:t>Rule-driven validation verifies if  CV terms are plausible at certain positions in data </a:t>
            </a:r>
            <a:endParaRPr lang="en-US" sz="1600" dirty="0"/>
          </a:p>
        </p:txBody>
      </p:sp>
      <p:sp>
        <p:nvSpPr>
          <p:cNvPr id="132" name="Textfeld 131"/>
          <p:cNvSpPr txBox="1"/>
          <p:nvPr/>
        </p:nvSpPr>
        <p:spPr>
          <a:xfrm>
            <a:off x="9511363" y="34232763"/>
            <a:ext cx="4956769" cy="1077218"/>
          </a:xfrm>
          <a:prstGeom prst="rect">
            <a:avLst/>
          </a:prstGeom>
          <a:noFill/>
        </p:spPr>
        <p:txBody>
          <a:bodyPr wrap="square" rtlCol="0">
            <a:spAutoFit/>
          </a:bodyPr>
          <a:lstStyle/>
          <a:p>
            <a:r>
              <a:rPr lang="en-US" sz="1600" b="1" dirty="0"/>
              <a:t>Journal Policy </a:t>
            </a:r>
            <a:r>
              <a:rPr lang="en-US" sz="1600" b="1" dirty="0" smtClean="0"/>
              <a:t>compliance check</a:t>
            </a:r>
          </a:p>
          <a:p>
            <a:r>
              <a:rPr lang="de-DE" sz="1600" dirty="0" err="1"/>
              <a:t>C</a:t>
            </a:r>
            <a:r>
              <a:rPr lang="de-DE" sz="1600" dirty="0" err="1" smtClean="0"/>
              <a:t>ombined</a:t>
            </a:r>
            <a:r>
              <a:rPr lang="de-DE" sz="1600" dirty="0" smtClean="0"/>
              <a:t> </a:t>
            </a:r>
            <a:r>
              <a:rPr lang="de-DE" sz="1600" dirty="0" err="1" smtClean="0"/>
              <a:t>validation</a:t>
            </a:r>
            <a:r>
              <a:rPr lang="de-DE" sz="1600" dirty="0" smtClean="0"/>
              <a:t> on </a:t>
            </a:r>
            <a:r>
              <a:rPr lang="de-DE" sz="1600" dirty="0" err="1" smtClean="0"/>
              <a:t>nmrML</a:t>
            </a:r>
            <a:r>
              <a:rPr lang="de-DE" sz="1600" dirty="0" smtClean="0"/>
              <a:t> AND additional </a:t>
            </a:r>
            <a:r>
              <a:rPr lang="de-DE" sz="1600" dirty="0" err="1" smtClean="0"/>
              <a:t>publication</a:t>
            </a:r>
            <a:r>
              <a:rPr lang="de-DE" sz="1600" dirty="0" smtClean="0"/>
              <a:t> </a:t>
            </a:r>
            <a:r>
              <a:rPr lang="de-DE" sz="1600" dirty="0" err="1" smtClean="0"/>
              <a:t>metadata</a:t>
            </a:r>
            <a:r>
              <a:rPr lang="de-DE" sz="1600" dirty="0" smtClean="0"/>
              <a:t> </a:t>
            </a:r>
            <a:r>
              <a:rPr lang="de-DE" sz="1600" dirty="0" err="1" smtClean="0"/>
              <a:t>can</a:t>
            </a:r>
            <a:r>
              <a:rPr lang="de-DE" sz="1600" dirty="0" smtClean="0"/>
              <a:t> </a:t>
            </a:r>
            <a:r>
              <a:rPr lang="de-DE" sz="1600" dirty="0" err="1" smtClean="0"/>
              <a:t>ensure</a:t>
            </a:r>
            <a:r>
              <a:rPr lang="de-DE" sz="1600" dirty="0" smtClean="0"/>
              <a:t> </a:t>
            </a:r>
            <a:r>
              <a:rPr lang="de-DE" sz="1600" dirty="0" err="1" smtClean="0"/>
              <a:t>that</a:t>
            </a:r>
            <a:r>
              <a:rPr lang="de-DE" sz="1600" dirty="0" smtClean="0"/>
              <a:t> </a:t>
            </a:r>
            <a:r>
              <a:rPr lang="de-DE" sz="1600" dirty="0" err="1" smtClean="0"/>
              <a:t>the</a:t>
            </a:r>
            <a:r>
              <a:rPr lang="de-DE" sz="1600" dirty="0" smtClean="0"/>
              <a:t> </a:t>
            </a:r>
            <a:r>
              <a:rPr lang="de-DE" sz="1600" i="1" dirty="0" err="1" smtClean="0"/>
              <a:t>metabolomics</a:t>
            </a:r>
            <a:r>
              <a:rPr lang="de-DE" sz="1600" dirty="0" smtClean="0"/>
              <a:t> Journal </a:t>
            </a:r>
            <a:r>
              <a:rPr lang="de-DE" sz="1600" dirty="0" err="1" smtClean="0"/>
              <a:t>policies</a:t>
            </a:r>
            <a:r>
              <a:rPr lang="de-DE" sz="1600" dirty="0" smtClean="0"/>
              <a:t> </a:t>
            </a:r>
            <a:r>
              <a:rPr lang="de-DE" sz="1600" dirty="0" err="1" smtClean="0"/>
              <a:t>are</a:t>
            </a:r>
            <a:r>
              <a:rPr lang="de-DE" sz="1600" dirty="0" smtClean="0"/>
              <a:t> </a:t>
            </a:r>
            <a:r>
              <a:rPr lang="de-DE" sz="1600" dirty="0" err="1" smtClean="0"/>
              <a:t>met</a:t>
            </a:r>
            <a:r>
              <a:rPr lang="de-DE" sz="1600" dirty="0" smtClean="0"/>
              <a:t> in an </a:t>
            </a:r>
            <a:r>
              <a:rPr lang="de-DE" sz="1600" dirty="0" err="1" smtClean="0"/>
              <a:t>articles</a:t>
            </a:r>
            <a:r>
              <a:rPr lang="de-DE" sz="1600" dirty="0" smtClean="0"/>
              <a:t>  </a:t>
            </a:r>
            <a:r>
              <a:rPr lang="de-DE" sz="1600" dirty="0" err="1" smtClean="0"/>
              <a:t>data</a:t>
            </a:r>
            <a:r>
              <a:rPr lang="de-DE" sz="1600" dirty="0" smtClean="0"/>
              <a:t> </a:t>
            </a:r>
            <a:r>
              <a:rPr lang="de-DE" sz="1600" dirty="0" err="1" smtClean="0"/>
              <a:t>set</a:t>
            </a:r>
            <a:endParaRPr lang="en-US" sz="1600" dirty="0"/>
          </a:p>
        </p:txBody>
      </p:sp>
      <p:pic>
        <p:nvPicPr>
          <p:cNvPr id="133" name="Grafik 132"/>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698048" y="29793906"/>
            <a:ext cx="711553" cy="714730"/>
          </a:xfrm>
          <a:prstGeom prst="rect">
            <a:avLst/>
          </a:prstGeom>
        </p:spPr>
      </p:pic>
      <p:pic>
        <p:nvPicPr>
          <p:cNvPr id="137" name="Grafik 136"/>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flipH="1">
            <a:off x="14972128" y="31024384"/>
            <a:ext cx="330956" cy="330956"/>
          </a:xfrm>
          <a:prstGeom prst="rect">
            <a:avLst/>
          </a:prstGeom>
        </p:spPr>
      </p:pic>
      <p:pic>
        <p:nvPicPr>
          <p:cNvPr id="139" name="Grafik 138"/>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4804035" y="31774294"/>
            <a:ext cx="336480" cy="336480"/>
          </a:xfrm>
          <a:prstGeom prst="rect">
            <a:avLst/>
          </a:prstGeom>
        </p:spPr>
      </p:pic>
      <p:pic>
        <p:nvPicPr>
          <p:cNvPr id="140" name="Grafik 139"/>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205091" y="31774294"/>
            <a:ext cx="326058" cy="326058"/>
          </a:xfrm>
          <a:prstGeom prst="rect">
            <a:avLst/>
          </a:prstGeom>
        </p:spPr>
      </p:pic>
      <p:pic>
        <p:nvPicPr>
          <p:cNvPr id="141" name="Grafik 140"/>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15434237" y="32825841"/>
            <a:ext cx="183367" cy="310685"/>
          </a:xfrm>
          <a:prstGeom prst="rect">
            <a:avLst/>
          </a:prstGeom>
        </p:spPr>
      </p:pic>
      <p:pic>
        <p:nvPicPr>
          <p:cNvPr id="147" name="Grafik 146"/>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4199203" y="32546512"/>
            <a:ext cx="838844" cy="579140"/>
          </a:xfrm>
          <a:prstGeom prst="rect">
            <a:avLst/>
          </a:prstGeom>
        </p:spPr>
      </p:pic>
      <p:pic>
        <p:nvPicPr>
          <p:cNvPr id="148" name="Grafik 147"/>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15710693" y="34388516"/>
            <a:ext cx="436529" cy="436529"/>
          </a:xfrm>
          <a:prstGeom prst="rect">
            <a:avLst/>
          </a:prstGeom>
        </p:spPr>
      </p:pic>
      <p:pic>
        <p:nvPicPr>
          <p:cNvPr id="150" name="Grafik 149"/>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4249069" y="33107385"/>
            <a:ext cx="622151" cy="250415"/>
          </a:xfrm>
          <a:prstGeom prst="rect">
            <a:avLst/>
          </a:prstGeom>
        </p:spPr>
      </p:pic>
      <p:pic>
        <p:nvPicPr>
          <p:cNvPr id="157" name="Grafik 156"/>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15171546" y="33350042"/>
            <a:ext cx="753931" cy="216355"/>
          </a:xfrm>
          <a:prstGeom prst="rect">
            <a:avLst/>
          </a:prstGeom>
        </p:spPr>
      </p:pic>
      <p:pic>
        <p:nvPicPr>
          <p:cNvPr id="158" name="Grafik 157"/>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4574792" y="34282222"/>
            <a:ext cx="1190050" cy="649118"/>
          </a:xfrm>
          <a:prstGeom prst="rect">
            <a:avLst/>
          </a:prstGeom>
        </p:spPr>
      </p:pic>
      <p:pic>
        <p:nvPicPr>
          <p:cNvPr id="159" name="Grafik 158"/>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15365416" y="33642343"/>
            <a:ext cx="517037" cy="342818"/>
          </a:xfrm>
          <a:prstGeom prst="rect">
            <a:avLst/>
          </a:prstGeom>
        </p:spPr>
      </p:pic>
      <p:pic>
        <p:nvPicPr>
          <p:cNvPr id="160" name="Grafik 159"/>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15053332" y="32822919"/>
            <a:ext cx="422041" cy="316531"/>
          </a:xfrm>
          <a:prstGeom prst="rect">
            <a:avLst/>
          </a:prstGeom>
        </p:spPr>
      </p:pic>
      <p:sp>
        <p:nvSpPr>
          <p:cNvPr id="55" name="Pfeil nach rechts 54"/>
          <p:cNvSpPr/>
          <p:nvPr/>
        </p:nvSpPr>
        <p:spPr>
          <a:xfrm rot="2708895" flipH="1">
            <a:off x="7470808" y="31580517"/>
            <a:ext cx="2528841" cy="433390"/>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8" name="Pfeil nach rechts 57"/>
          <p:cNvSpPr/>
          <p:nvPr/>
        </p:nvSpPr>
        <p:spPr>
          <a:xfrm rot="3025132">
            <a:off x="15013018" y="32291877"/>
            <a:ext cx="2770544" cy="408764"/>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3182" name="Picture 110" descr="http://www.r-project.org/Rlogo.jpg"/>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7460194" y="17909727"/>
            <a:ext cx="363831" cy="276511"/>
          </a:xfrm>
          <a:prstGeom prst="rect">
            <a:avLst/>
          </a:prstGeom>
          <a:noFill/>
          <a:extLst>
            <a:ext uri="{909E8E84-426E-40DD-AFC4-6F175D3DCCD1}">
              <a14:hiddenFill xmlns:a14="http://schemas.microsoft.com/office/drawing/2010/main">
                <a:solidFill>
                  <a:srgbClr val="FFFFFF"/>
                </a:solidFill>
              </a14:hiddenFill>
            </a:ext>
          </a:extLst>
        </p:spPr>
      </p:pic>
      <p:sp>
        <p:nvSpPr>
          <p:cNvPr id="161" name="Pfeil nach rechts 160"/>
          <p:cNvSpPr/>
          <p:nvPr/>
        </p:nvSpPr>
        <p:spPr>
          <a:xfrm rot="3025132">
            <a:off x="15030757" y="33092135"/>
            <a:ext cx="2770544" cy="408764"/>
          </a:xfrm>
          <a:prstGeom prst="rightArrow">
            <a:avLst/>
          </a:prstGeom>
          <a:solidFill>
            <a:schemeClr val="tx2">
              <a:lumMod val="20000"/>
              <a:lumOff val="80000"/>
              <a:alpha val="2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2" name="Rechteck 161"/>
          <p:cNvSpPr/>
          <p:nvPr/>
        </p:nvSpPr>
        <p:spPr>
          <a:xfrm>
            <a:off x="26839542" y="21766104"/>
            <a:ext cx="2523966" cy="3533115"/>
          </a:xfrm>
          <a:prstGeom prst="rect">
            <a:avLst/>
          </a:prstGeom>
          <a:solidFill>
            <a:schemeClr val="bg2">
              <a:lumMod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63" name="Rechteck 162"/>
          <p:cNvSpPr/>
          <p:nvPr/>
        </p:nvSpPr>
        <p:spPr>
          <a:xfrm>
            <a:off x="20109313" y="25299219"/>
            <a:ext cx="9254195" cy="841316"/>
          </a:xfrm>
          <a:prstGeom prst="rect">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4" name="Rechteck 163"/>
          <p:cNvSpPr/>
          <p:nvPr/>
        </p:nvSpPr>
        <p:spPr>
          <a:xfrm>
            <a:off x="20109312" y="21766105"/>
            <a:ext cx="6721685" cy="3523564"/>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65" name="Rechteck 164"/>
          <p:cNvSpPr/>
          <p:nvPr/>
        </p:nvSpPr>
        <p:spPr>
          <a:xfrm>
            <a:off x="23982259" y="25379716"/>
            <a:ext cx="2016919" cy="648863"/>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6" name="Rechteck 165"/>
          <p:cNvSpPr/>
          <p:nvPr/>
        </p:nvSpPr>
        <p:spPr>
          <a:xfrm>
            <a:off x="24512209" y="24029678"/>
            <a:ext cx="899717" cy="429433"/>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7" name="Rechteck 166"/>
          <p:cNvSpPr/>
          <p:nvPr/>
        </p:nvSpPr>
        <p:spPr>
          <a:xfrm>
            <a:off x="23448029" y="21962763"/>
            <a:ext cx="3085378" cy="788865"/>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68" name="Inhaltsplatzhalter 2"/>
          <p:cNvSpPr txBox="1">
            <a:spLocks/>
          </p:cNvSpPr>
          <p:nvPr/>
        </p:nvSpPr>
        <p:spPr>
          <a:xfrm>
            <a:off x="23523111" y="22074255"/>
            <a:ext cx="2910712" cy="541214"/>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de-DE" sz="1800" b="1" i="1" dirty="0" err="1" smtClean="0">
                <a:solidFill>
                  <a:schemeClr val="tx1">
                    <a:lumMod val="75000"/>
                    <a:lumOff val="25000"/>
                  </a:schemeClr>
                </a:solidFill>
              </a:rPr>
              <a:t>Proprietary</a:t>
            </a:r>
            <a:r>
              <a:rPr lang="de-DE" sz="1800" b="1" i="1" dirty="0" smtClean="0">
                <a:solidFill>
                  <a:schemeClr val="tx1">
                    <a:lumMod val="75000"/>
                    <a:lumOff val="25000"/>
                  </a:schemeClr>
                </a:solidFill>
              </a:rPr>
              <a:t> </a:t>
            </a:r>
            <a:r>
              <a:rPr lang="de-DE" sz="1800" b="1" i="1" dirty="0" err="1" smtClean="0">
                <a:solidFill>
                  <a:schemeClr val="tx1">
                    <a:lumMod val="75000"/>
                    <a:lumOff val="25000"/>
                  </a:schemeClr>
                </a:solidFill>
              </a:rPr>
              <a:t>Vendor</a:t>
            </a:r>
            <a:r>
              <a:rPr lang="de-DE" sz="1800" b="1" i="1" dirty="0" smtClean="0">
                <a:solidFill>
                  <a:schemeClr val="tx1">
                    <a:lumMod val="75000"/>
                    <a:lumOff val="25000"/>
                  </a:schemeClr>
                </a:solidFill>
              </a:rPr>
              <a:t> Formats</a:t>
            </a:r>
          </a:p>
          <a:p>
            <a:pPr marL="0" indent="0" algn="ctr">
              <a:buFont typeface="Symbol" pitchFamily="18" charset="2"/>
              <a:buNone/>
            </a:pPr>
            <a:r>
              <a:rPr lang="de-DE" sz="1800" dirty="0" err="1" smtClean="0">
                <a:solidFill>
                  <a:schemeClr val="tx1">
                    <a:lumMod val="75000"/>
                    <a:lumOff val="25000"/>
                  </a:schemeClr>
                </a:solidFill>
              </a:rPr>
              <a:t>Bruker</a:t>
            </a:r>
            <a:r>
              <a:rPr lang="de-DE" sz="1800" dirty="0" smtClean="0">
                <a:solidFill>
                  <a:schemeClr val="tx1">
                    <a:lumMod val="75000"/>
                    <a:lumOff val="25000"/>
                  </a:schemeClr>
                </a:solidFill>
              </a:rPr>
              <a:t> </a:t>
            </a:r>
            <a:r>
              <a:rPr lang="de-DE" sz="1800" dirty="0" err="1" smtClean="0">
                <a:solidFill>
                  <a:schemeClr val="tx1">
                    <a:lumMod val="75000"/>
                    <a:lumOff val="25000"/>
                  </a:schemeClr>
                </a:solidFill>
              </a:rPr>
              <a:t>or</a:t>
            </a:r>
            <a:r>
              <a:rPr lang="de-DE" sz="1800" dirty="0" smtClean="0">
                <a:solidFill>
                  <a:schemeClr val="tx1">
                    <a:lumMod val="75000"/>
                    <a:lumOff val="25000"/>
                  </a:schemeClr>
                </a:solidFill>
              </a:rPr>
              <a:t> Agilent</a:t>
            </a:r>
            <a:endParaRPr lang="en-US" sz="1800" dirty="0"/>
          </a:p>
        </p:txBody>
      </p:sp>
      <p:sp>
        <p:nvSpPr>
          <p:cNvPr id="169" name="Inhaltsplatzhalter 2"/>
          <p:cNvSpPr txBox="1">
            <a:spLocks/>
          </p:cNvSpPr>
          <p:nvPr/>
        </p:nvSpPr>
        <p:spPr>
          <a:xfrm>
            <a:off x="25015724" y="24781158"/>
            <a:ext cx="1832276" cy="533552"/>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err="1"/>
              <a:t>nmrIO</a:t>
            </a:r>
            <a:r>
              <a:rPr lang="de-DE" sz="1600" b="1" dirty="0"/>
              <a:t> </a:t>
            </a:r>
            <a:r>
              <a:rPr lang="de-DE" sz="1600" b="1" dirty="0" smtClean="0"/>
              <a:t> R </a:t>
            </a:r>
            <a:r>
              <a:rPr lang="de-DE" sz="1600" b="1" dirty="0" err="1" smtClean="0"/>
              <a:t>package</a:t>
            </a:r>
            <a:r>
              <a:rPr lang="de-DE" sz="1600" b="1" dirty="0" smtClean="0"/>
              <a:t> </a:t>
            </a:r>
          </a:p>
          <a:p>
            <a:pPr marL="0" indent="0">
              <a:buNone/>
            </a:pPr>
            <a:r>
              <a:rPr lang="de-DE" sz="1275" dirty="0" err="1"/>
              <a:t>b</a:t>
            </a:r>
            <a:r>
              <a:rPr lang="de-DE" sz="1275" dirty="0" err="1" smtClean="0"/>
              <a:t>y</a:t>
            </a:r>
            <a:r>
              <a:rPr lang="de-DE" sz="1275" dirty="0" smtClean="0"/>
              <a:t> S</a:t>
            </a:r>
            <a:r>
              <a:rPr lang="de-DE" sz="1275" dirty="0"/>
              <a:t>. </a:t>
            </a:r>
            <a:r>
              <a:rPr lang="de-DE" sz="1275" dirty="0" smtClean="0"/>
              <a:t>Neumann, Halle</a:t>
            </a:r>
            <a:endParaRPr lang="en-US" sz="1275" dirty="0"/>
          </a:p>
        </p:txBody>
      </p:sp>
      <p:sp>
        <p:nvSpPr>
          <p:cNvPr id="170" name="Inhaltsplatzhalter 2"/>
          <p:cNvSpPr txBox="1">
            <a:spLocks/>
          </p:cNvSpPr>
          <p:nvPr/>
        </p:nvSpPr>
        <p:spPr>
          <a:xfrm>
            <a:off x="25015724" y="22980859"/>
            <a:ext cx="1680840" cy="77025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smtClean="0"/>
              <a:t>Python </a:t>
            </a:r>
            <a:r>
              <a:rPr lang="de-DE" sz="1600" b="1" dirty="0" err="1" smtClean="0"/>
              <a:t>parser</a:t>
            </a:r>
            <a:endParaRPr lang="de-DE" sz="1600" b="1" dirty="0" smtClean="0"/>
          </a:p>
          <a:p>
            <a:pPr marL="0" indent="0">
              <a:buNone/>
            </a:pPr>
            <a:r>
              <a:rPr lang="de-DE" sz="1200" dirty="0" err="1"/>
              <a:t>b</a:t>
            </a:r>
            <a:r>
              <a:rPr lang="de-DE" sz="1200" dirty="0" err="1" smtClean="0"/>
              <a:t>y</a:t>
            </a:r>
            <a:r>
              <a:rPr lang="de-DE" sz="1200" dirty="0" smtClean="0"/>
              <a:t> M</a:t>
            </a:r>
            <a:r>
              <a:rPr lang="de-DE" sz="1200" dirty="0"/>
              <a:t>. Wilson</a:t>
            </a:r>
            <a:r>
              <a:rPr lang="de-DE" sz="1200" b="1" dirty="0" smtClean="0"/>
              <a:t>, </a:t>
            </a:r>
            <a:r>
              <a:rPr lang="de-DE" sz="1200" dirty="0" smtClean="0"/>
              <a:t>Edmonton</a:t>
            </a:r>
          </a:p>
        </p:txBody>
      </p:sp>
      <p:sp>
        <p:nvSpPr>
          <p:cNvPr id="171" name="Inhaltsplatzhalter 2"/>
          <p:cNvSpPr txBox="1">
            <a:spLocks/>
          </p:cNvSpPr>
          <p:nvPr/>
        </p:nvSpPr>
        <p:spPr>
          <a:xfrm>
            <a:off x="24056265" y="25425421"/>
            <a:ext cx="1844404" cy="5939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500" b="1" i="1" dirty="0" smtClean="0">
                <a:solidFill>
                  <a:schemeClr val="tx1">
                    <a:lumMod val="75000"/>
                    <a:lumOff val="25000"/>
                  </a:schemeClr>
                </a:solidFill>
              </a:rPr>
              <a:t>Statistical </a:t>
            </a:r>
            <a:r>
              <a:rPr lang="de-DE" sz="1500" b="1" i="1" dirty="0" err="1" smtClean="0">
                <a:solidFill>
                  <a:schemeClr val="tx1">
                    <a:lumMod val="75000"/>
                    <a:lumOff val="25000"/>
                  </a:schemeClr>
                </a:solidFill>
              </a:rPr>
              <a:t>processing</a:t>
            </a:r>
            <a:endParaRPr lang="de-DE" sz="1500" b="1" i="1" dirty="0" smtClean="0">
              <a:solidFill>
                <a:schemeClr val="tx1">
                  <a:lumMod val="75000"/>
                  <a:lumOff val="25000"/>
                </a:schemeClr>
              </a:solidFill>
            </a:endParaRPr>
          </a:p>
          <a:p>
            <a:pPr marL="0" indent="0">
              <a:buNone/>
            </a:pPr>
            <a:r>
              <a:rPr lang="de-DE" sz="1500" i="1" dirty="0" smtClean="0"/>
              <a:t>e.g. R</a:t>
            </a:r>
            <a:r>
              <a:rPr lang="de-DE" sz="1500" i="1" dirty="0"/>
              <a:t>, </a:t>
            </a:r>
            <a:r>
              <a:rPr lang="de-DE" sz="1500" i="1" dirty="0" err="1"/>
              <a:t>rNMR</a:t>
            </a:r>
            <a:r>
              <a:rPr lang="de-DE" sz="1500" i="1" dirty="0"/>
              <a:t>, Batman</a:t>
            </a:r>
            <a:endParaRPr lang="en-US" sz="2100" i="1" dirty="0"/>
          </a:p>
        </p:txBody>
      </p:sp>
      <p:sp>
        <p:nvSpPr>
          <p:cNvPr id="172" name="Inhaltsplatzhalter 2"/>
          <p:cNvSpPr txBox="1">
            <a:spLocks/>
          </p:cNvSpPr>
          <p:nvPr/>
        </p:nvSpPr>
        <p:spPr>
          <a:xfrm>
            <a:off x="23221741" y="22971581"/>
            <a:ext cx="1597458" cy="63283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smtClean="0"/>
              <a:t>JAVA </a:t>
            </a:r>
            <a:r>
              <a:rPr lang="de-DE" sz="1600" b="1" dirty="0" err="1" smtClean="0"/>
              <a:t>parser</a:t>
            </a:r>
            <a:r>
              <a:rPr lang="de-DE" sz="1600" b="1" dirty="0" smtClean="0"/>
              <a:t> </a:t>
            </a:r>
            <a:endParaRPr lang="de-DE" sz="1600" b="1" dirty="0"/>
          </a:p>
          <a:p>
            <a:pPr marL="0" indent="0">
              <a:buNone/>
            </a:pPr>
            <a:r>
              <a:rPr lang="de-DE" sz="1200" dirty="0" err="1"/>
              <a:t>b</a:t>
            </a:r>
            <a:r>
              <a:rPr lang="de-DE" sz="1200" dirty="0" err="1" smtClean="0"/>
              <a:t>y</a:t>
            </a:r>
            <a:r>
              <a:rPr lang="de-DE" sz="1200" dirty="0" smtClean="0"/>
              <a:t> D</a:t>
            </a:r>
            <a:r>
              <a:rPr lang="de-DE" sz="1200" dirty="0"/>
              <a:t>. Jacobs</a:t>
            </a:r>
            <a:r>
              <a:rPr lang="de-DE" sz="1200" dirty="0" smtClean="0"/>
              <a:t>, Bordeaux</a:t>
            </a:r>
          </a:p>
        </p:txBody>
      </p:sp>
      <p:sp>
        <p:nvSpPr>
          <p:cNvPr id="173" name="Pfeil nach unten 172"/>
          <p:cNvSpPr/>
          <p:nvPr/>
        </p:nvSpPr>
        <p:spPr>
          <a:xfrm>
            <a:off x="24734746" y="22926120"/>
            <a:ext cx="307079" cy="1000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Pfeil nach unten 173"/>
          <p:cNvSpPr/>
          <p:nvPr/>
        </p:nvSpPr>
        <p:spPr>
          <a:xfrm>
            <a:off x="24776174" y="24617208"/>
            <a:ext cx="261484" cy="662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5" name="Pfeil nach unten 174"/>
          <p:cNvSpPr/>
          <p:nvPr/>
        </p:nvSpPr>
        <p:spPr>
          <a:xfrm rot="3004104">
            <a:off x="23786252" y="24356462"/>
            <a:ext cx="259080" cy="1076759"/>
          </a:xfrm>
          <a:prstGeom prst="downArrow">
            <a:avLst>
              <a:gd name="adj1" fmla="val 4419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Rechteck 175"/>
          <p:cNvSpPr/>
          <p:nvPr/>
        </p:nvSpPr>
        <p:spPr>
          <a:xfrm>
            <a:off x="21717422" y="25377597"/>
            <a:ext cx="1953538" cy="634984"/>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500" b="1" i="1" dirty="0" err="1">
                <a:solidFill>
                  <a:schemeClr val="tx1">
                    <a:lumMod val="75000"/>
                    <a:lumOff val="25000"/>
                  </a:schemeClr>
                </a:solidFill>
              </a:rPr>
              <a:t>Visualisations</a:t>
            </a:r>
            <a:r>
              <a:rPr lang="de-DE" sz="1500" b="1" i="1" dirty="0">
                <a:solidFill>
                  <a:schemeClr val="tx1">
                    <a:lumMod val="75000"/>
                    <a:lumOff val="25000"/>
                  </a:schemeClr>
                </a:solidFill>
              </a:rPr>
              <a:t> </a:t>
            </a:r>
          </a:p>
          <a:p>
            <a:pPr>
              <a:buSzPct val="25000"/>
            </a:pPr>
            <a:r>
              <a:rPr lang="fr-FR" sz="1350" dirty="0" err="1" smtClean="0">
                <a:solidFill>
                  <a:schemeClr val="dk1"/>
                </a:solidFill>
                <a:ea typeface="Calibri"/>
                <a:cs typeface="Calibri"/>
                <a:sym typeface="Calibri"/>
              </a:rPr>
              <a:t>e.g</a:t>
            </a:r>
            <a:r>
              <a:rPr lang="fr-FR" sz="1350" dirty="0" smtClean="0">
                <a:solidFill>
                  <a:schemeClr val="dk1"/>
                </a:solidFill>
                <a:ea typeface="Calibri"/>
                <a:cs typeface="Calibri"/>
                <a:sym typeface="Calibri"/>
              </a:rPr>
              <a:t>. </a:t>
            </a:r>
            <a:r>
              <a:rPr lang="fr-FR" sz="1350" i="1" dirty="0" err="1" smtClean="0">
                <a:solidFill>
                  <a:schemeClr val="dk1"/>
                </a:solidFill>
                <a:ea typeface="Calibri"/>
                <a:cs typeface="Calibri"/>
                <a:sym typeface="Calibri"/>
              </a:rPr>
              <a:t>nmr</a:t>
            </a:r>
            <a:r>
              <a:rPr lang="fr-FR" sz="1350" i="1" dirty="0" smtClean="0">
                <a:solidFill>
                  <a:schemeClr val="dk1"/>
                </a:solidFill>
                <a:ea typeface="Calibri"/>
                <a:cs typeface="Calibri"/>
                <a:sym typeface="Calibri"/>
              </a:rPr>
              <a:t> </a:t>
            </a:r>
            <a:r>
              <a:rPr lang="fr-FR" sz="1350" i="1" dirty="0" err="1">
                <a:solidFill>
                  <a:schemeClr val="dk1"/>
                </a:solidFill>
                <a:ea typeface="Calibri"/>
                <a:cs typeface="Calibri"/>
                <a:sym typeface="Calibri"/>
              </a:rPr>
              <a:t>spectra</a:t>
            </a:r>
            <a:r>
              <a:rPr lang="fr-FR" sz="1350" i="1" dirty="0">
                <a:solidFill>
                  <a:schemeClr val="dk1"/>
                </a:solidFill>
                <a:ea typeface="Calibri"/>
                <a:cs typeface="Calibri"/>
                <a:sym typeface="Calibri"/>
              </a:rPr>
              <a:t> </a:t>
            </a:r>
            <a:r>
              <a:rPr lang="fr-FR" sz="1350" i="1" dirty="0" err="1" smtClean="0">
                <a:solidFill>
                  <a:schemeClr val="dk1"/>
                </a:solidFill>
                <a:ea typeface="Calibri"/>
                <a:cs typeface="Calibri"/>
                <a:sym typeface="Calibri"/>
              </a:rPr>
              <a:t>viewer</a:t>
            </a:r>
            <a:endParaRPr lang="fr-FR" sz="1350" i="1" dirty="0">
              <a:solidFill>
                <a:schemeClr val="dk1"/>
              </a:solidFill>
              <a:ea typeface="Calibri"/>
              <a:cs typeface="Calibri"/>
              <a:sym typeface="Calibri"/>
            </a:endParaRPr>
          </a:p>
        </p:txBody>
      </p:sp>
      <p:sp>
        <p:nvSpPr>
          <p:cNvPr id="177" name="Textfeld 176"/>
          <p:cNvSpPr txBox="1"/>
          <p:nvPr/>
        </p:nvSpPr>
        <p:spPr>
          <a:xfrm>
            <a:off x="20334091" y="24752052"/>
            <a:ext cx="3501389" cy="338554"/>
          </a:xfrm>
          <a:prstGeom prst="rect">
            <a:avLst/>
          </a:prstGeom>
          <a:noFill/>
        </p:spPr>
        <p:txBody>
          <a:bodyPr wrap="square" rtlCol="0">
            <a:spAutoFit/>
          </a:bodyPr>
          <a:lstStyle/>
          <a:p>
            <a:pPr lvl="1"/>
            <a:r>
              <a:rPr lang="en-US" sz="1600" b="1" dirty="0"/>
              <a:t>o</a:t>
            </a:r>
            <a:r>
              <a:rPr lang="en-US" sz="1600" b="1" dirty="0" smtClean="0"/>
              <a:t>ther </a:t>
            </a:r>
            <a:r>
              <a:rPr lang="en-US" sz="1600" b="1" dirty="0"/>
              <a:t>p</a:t>
            </a:r>
            <a:r>
              <a:rPr lang="en-US" sz="1600" b="1" dirty="0" smtClean="0"/>
              <a:t>arsers</a:t>
            </a:r>
            <a:endParaRPr lang="en-US" sz="1600" b="1" dirty="0"/>
          </a:p>
        </p:txBody>
      </p:sp>
      <p:sp>
        <p:nvSpPr>
          <p:cNvPr id="178" name="Rechteck 177"/>
          <p:cNvSpPr/>
          <p:nvPr/>
        </p:nvSpPr>
        <p:spPr>
          <a:xfrm>
            <a:off x="26839542" y="25377596"/>
            <a:ext cx="2497863" cy="650984"/>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79" name="Inhaltsplatzhalter 2"/>
          <p:cNvSpPr txBox="1">
            <a:spLocks/>
          </p:cNvSpPr>
          <p:nvPr/>
        </p:nvSpPr>
        <p:spPr>
          <a:xfrm>
            <a:off x="26871484" y="25400518"/>
            <a:ext cx="2465921" cy="65171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500" b="1" i="1" dirty="0" err="1" smtClean="0">
                <a:solidFill>
                  <a:schemeClr val="tx1">
                    <a:lumMod val="75000"/>
                    <a:lumOff val="25000"/>
                  </a:schemeClr>
                </a:solidFill>
              </a:rPr>
              <a:t>Metabolomics</a:t>
            </a:r>
            <a:r>
              <a:rPr lang="de-DE" sz="1500" b="1" i="1" dirty="0" smtClean="0">
                <a:solidFill>
                  <a:schemeClr val="tx1">
                    <a:lumMod val="75000"/>
                    <a:lumOff val="25000"/>
                  </a:schemeClr>
                </a:solidFill>
              </a:rPr>
              <a:t> DBs</a:t>
            </a:r>
          </a:p>
          <a:p>
            <a:pPr marL="0" indent="0">
              <a:buNone/>
            </a:pPr>
            <a:r>
              <a:rPr lang="de-DE" sz="1500" dirty="0" smtClean="0"/>
              <a:t>  e.g. </a:t>
            </a:r>
            <a:r>
              <a:rPr lang="de-DE" sz="1500" i="1" dirty="0" err="1" smtClean="0"/>
              <a:t>Metabolights</a:t>
            </a:r>
            <a:r>
              <a:rPr lang="de-DE" sz="1500" i="1" dirty="0" smtClean="0"/>
              <a:t>, HMDB,  …</a:t>
            </a:r>
            <a:endParaRPr lang="en-US" sz="1500" i="1" dirty="0"/>
          </a:p>
        </p:txBody>
      </p:sp>
      <p:sp>
        <p:nvSpPr>
          <p:cNvPr id="180" name="Rechteck 179"/>
          <p:cNvSpPr/>
          <p:nvPr/>
        </p:nvSpPr>
        <p:spPr>
          <a:xfrm>
            <a:off x="20259424" y="23923027"/>
            <a:ext cx="2409884" cy="604119"/>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81" name="Inhaltsplatzhalter 2"/>
          <p:cNvSpPr txBox="1">
            <a:spLocks/>
          </p:cNvSpPr>
          <p:nvPr/>
        </p:nvSpPr>
        <p:spPr>
          <a:xfrm>
            <a:off x="20331220" y="23985932"/>
            <a:ext cx="2273458" cy="541214"/>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de-DE" sz="1800" b="1" i="1" dirty="0" err="1" smtClean="0">
                <a:solidFill>
                  <a:schemeClr val="tx1">
                    <a:lumMod val="75000"/>
                    <a:lumOff val="25000"/>
                  </a:schemeClr>
                </a:solidFill>
              </a:rPr>
              <a:t>Preexisting</a:t>
            </a:r>
            <a:r>
              <a:rPr lang="de-DE" sz="1800" b="1" i="1" dirty="0" smtClean="0">
                <a:solidFill>
                  <a:schemeClr val="tx1">
                    <a:lumMod val="75000"/>
                    <a:lumOff val="25000"/>
                  </a:schemeClr>
                </a:solidFill>
              </a:rPr>
              <a:t> open </a:t>
            </a:r>
            <a:r>
              <a:rPr lang="de-DE" sz="1800" b="1" i="1" dirty="0" err="1" smtClean="0">
                <a:solidFill>
                  <a:schemeClr val="tx1">
                    <a:lumMod val="75000"/>
                    <a:lumOff val="25000"/>
                  </a:schemeClr>
                </a:solidFill>
              </a:rPr>
              <a:t>formats</a:t>
            </a:r>
            <a:endParaRPr lang="de-DE" sz="1800" b="1" i="1" dirty="0" smtClean="0">
              <a:solidFill>
                <a:schemeClr val="tx1">
                  <a:lumMod val="75000"/>
                  <a:lumOff val="25000"/>
                </a:schemeClr>
              </a:solidFill>
            </a:endParaRPr>
          </a:p>
          <a:p>
            <a:pPr marL="0" indent="0" algn="ctr">
              <a:buFont typeface="Symbol" pitchFamily="18" charset="2"/>
              <a:buNone/>
            </a:pPr>
            <a:r>
              <a:rPr lang="de-DE" sz="1800" dirty="0" smtClean="0">
                <a:solidFill>
                  <a:schemeClr val="tx1">
                    <a:lumMod val="75000"/>
                    <a:lumOff val="25000"/>
                  </a:schemeClr>
                </a:solidFill>
              </a:rPr>
              <a:t>JCAMP-DX</a:t>
            </a:r>
            <a:endParaRPr lang="en-US" sz="1800" dirty="0"/>
          </a:p>
        </p:txBody>
      </p:sp>
      <p:sp>
        <p:nvSpPr>
          <p:cNvPr id="182" name="Pfeil nach unten 181"/>
          <p:cNvSpPr/>
          <p:nvPr/>
        </p:nvSpPr>
        <p:spPr>
          <a:xfrm rot="16200000">
            <a:off x="23433608" y="23420737"/>
            <a:ext cx="193491" cy="1526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Textfeld 182"/>
          <p:cNvSpPr txBox="1"/>
          <p:nvPr/>
        </p:nvSpPr>
        <p:spPr>
          <a:xfrm>
            <a:off x="20643766" y="24233553"/>
            <a:ext cx="3344082" cy="507831"/>
          </a:xfrm>
          <a:prstGeom prst="rect">
            <a:avLst/>
          </a:prstGeom>
          <a:noFill/>
        </p:spPr>
        <p:txBody>
          <a:bodyPr wrap="square" rtlCol="0">
            <a:spAutoFit/>
          </a:bodyPr>
          <a:lstStyle/>
          <a:p>
            <a:pPr lvl="1"/>
            <a:r>
              <a:rPr lang="de-DE" sz="1350" dirty="0" err="1"/>
              <a:t>m</a:t>
            </a:r>
            <a:r>
              <a:rPr lang="de-DE" sz="1350" dirty="0" err="1" smtClean="0"/>
              <a:t>anual</a:t>
            </a:r>
            <a:r>
              <a:rPr lang="de-DE" sz="1350" dirty="0" smtClean="0"/>
              <a:t> </a:t>
            </a:r>
            <a:r>
              <a:rPr lang="de-DE" sz="1350" dirty="0" err="1" smtClean="0"/>
              <a:t>conversion</a:t>
            </a:r>
            <a:endParaRPr lang="en-US" sz="1350" dirty="0"/>
          </a:p>
        </p:txBody>
      </p:sp>
      <p:sp>
        <p:nvSpPr>
          <p:cNvPr id="184" name="Rechteck 183"/>
          <p:cNvSpPr/>
          <p:nvPr/>
        </p:nvSpPr>
        <p:spPr>
          <a:xfrm>
            <a:off x="26971100" y="23219428"/>
            <a:ext cx="2023100" cy="893675"/>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85" name="Inhaltsplatzhalter 2"/>
          <p:cNvSpPr txBox="1">
            <a:spLocks/>
          </p:cNvSpPr>
          <p:nvPr/>
        </p:nvSpPr>
        <p:spPr>
          <a:xfrm>
            <a:off x="27473175" y="23271565"/>
            <a:ext cx="849169" cy="35585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500" b="1" i="1" dirty="0" smtClean="0"/>
              <a:t>ISA-Tab</a:t>
            </a:r>
            <a:endParaRPr lang="en-US" sz="2100" b="1" i="1" dirty="0"/>
          </a:p>
        </p:txBody>
      </p:sp>
      <p:sp>
        <p:nvSpPr>
          <p:cNvPr id="186" name="Pfeil nach unten 185"/>
          <p:cNvSpPr/>
          <p:nvPr/>
        </p:nvSpPr>
        <p:spPr>
          <a:xfrm rot="4277440">
            <a:off x="26097507" y="23161443"/>
            <a:ext cx="278894" cy="1383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Rechteck 186"/>
          <p:cNvSpPr/>
          <p:nvPr/>
        </p:nvSpPr>
        <p:spPr>
          <a:xfrm>
            <a:off x="24889761" y="23529925"/>
            <a:ext cx="4260911" cy="507831"/>
          </a:xfrm>
          <a:prstGeom prst="rect">
            <a:avLst/>
          </a:prstGeom>
        </p:spPr>
        <p:txBody>
          <a:bodyPr wrap="square">
            <a:spAutoFit/>
          </a:bodyPr>
          <a:lstStyle/>
          <a:p>
            <a:pPr lvl="1"/>
            <a:r>
              <a:rPr lang="de-DE" sz="1350" dirty="0" err="1" smtClean="0"/>
              <a:t>Context</a:t>
            </a:r>
            <a:r>
              <a:rPr lang="de-DE" sz="1350" dirty="0" smtClean="0"/>
              <a:t> </a:t>
            </a:r>
            <a:r>
              <a:rPr lang="de-DE" sz="1350" dirty="0" err="1" smtClean="0"/>
              <a:t>enrichment</a:t>
            </a:r>
            <a:endParaRPr lang="de-DE" sz="1350" dirty="0" smtClean="0"/>
          </a:p>
          <a:p>
            <a:pPr lvl="1"/>
            <a:r>
              <a:rPr lang="de-DE" sz="1350" dirty="0" smtClean="0"/>
              <a:t>e.g. </a:t>
            </a:r>
            <a:r>
              <a:rPr lang="de-DE" sz="1350" dirty="0" err="1" smtClean="0"/>
              <a:t>adding</a:t>
            </a:r>
            <a:r>
              <a:rPr lang="de-DE" sz="1350" dirty="0" smtClean="0"/>
              <a:t> sample </a:t>
            </a:r>
            <a:r>
              <a:rPr lang="de-DE" sz="1350" dirty="0" err="1" smtClean="0"/>
              <a:t>source</a:t>
            </a:r>
            <a:endParaRPr lang="en-US" sz="1350" dirty="0"/>
          </a:p>
        </p:txBody>
      </p:sp>
      <p:sp>
        <p:nvSpPr>
          <p:cNvPr id="188" name="Textfeld 187"/>
          <p:cNvSpPr txBox="1"/>
          <p:nvPr/>
        </p:nvSpPr>
        <p:spPr>
          <a:xfrm>
            <a:off x="20109312" y="21815648"/>
            <a:ext cx="898003" cy="307777"/>
          </a:xfrm>
          <a:prstGeom prst="rect">
            <a:avLst/>
          </a:prstGeom>
          <a:noFill/>
        </p:spPr>
        <p:txBody>
          <a:bodyPr wrap="none" rtlCol="0">
            <a:spAutoFit/>
          </a:bodyPr>
          <a:lstStyle/>
          <a:p>
            <a:r>
              <a:rPr lang="de-DE" sz="1400" dirty="0" err="1" smtClean="0"/>
              <a:t>Raw</a:t>
            </a:r>
            <a:r>
              <a:rPr lang="de-DE" sz="1400" dirty="0" smtClean="0"/>
              <a:t> </a:t>
            </a:r>
            <a:r>
              <a:rPr lang="de-DE" sz="1400" dirty="0" err="1" smtClean="0"/>
              <a:t>data</a:t>
            </a:r>
            <a:endParaRPr lang="en-US" sz="1400" dirty="0"/>
          </a:p>
        </p:txBody>
      </p:sp>
      <p:sp>
        <p:nvSpPr>
          <p:cNvPr id="189" name="Textfeld 188"/>
          <p:cNvSpPr txBox="1"/>
          <p:nvPr/>
        </p:nvSpPr>
        <p:spPr>
          <a:xfrm>
            <a:off x="20092310" y="25303719"/>
            <a:ext cx="1342034" cy="307777"/>
          </a:xfrm>
          <a:prstGeom prst="rect">
            <a:avLst/>
          </a:prstGeom>
          <a:noFill/>
        </p:spPr>
        <p:txBody>
          <a:bodyPr wrap="none" rtlCol="0">
            <a:spAutoFit/>
          </a:bodyPr>
          <a:lstStyle/>
          <a:p>
            <a:r>
              <a:rPr lang="de-DE" sz="1400" dirty="0" err="1" smtClean="0"/>
              <a:t>Processed</a:t>
            </a:r>
            <a:r>
              <a:rPr lang="de-DE" sz="1400" dirty="0" smtClean="0"/>
              <a:t> </a:t>
            </a:r>
            <a:r>
              <a:rPr lang="de-DE" sz="1400" dirty="0" err="1" smtClean="0"/>
              <a:t>data</a:t>
            </a:r>
            <a:endParaRPr lang="en-US" sz="1400" dirty="0"/>
          </a:p>
        </p:txBody>
      </p:sp>
      <p:sp>
        <p:nvSpPr>
          <p:cNvPr id="190" name="Textfeld 189"/>
          <p:cNvSpPr txBox="1"/>
          <p:nvPr/>
        </p:nvSpPr>
        <p:spPr>
          <a:xfrm>
            <a:off x="26891013" y="21824227"/>
            <a:ext cx="1226618" cy="307777"/>
          </a:xfrm>
          <a:prstGeom prst="rect">
            <a:avLst/>
          </a:prstGeom>
          <a:noFill/>
        </p:spPr>
        <p:txBody>
          <a:bodyPr wrap="none" rtlCol="0">
            <a:spAutoFit/>
          </a:bodyPr>
          <a:lstStyle/>
          <a:p>
            <a:r>
              <a:rPr lang="de-DE" sz="1400" dirty="0" err="1" smtClean="0"/>
              <a:t>Enriched</a:t>
            </a:r>
            <a:r>
              <a:rPr lang="de-DE" sz="1400" dirty="0" smtClean="0"/>
              <a:t> </a:t>
            </a:r>
            <a:r>
              <a:rPr lang="de-DE" sz="1400" dirty="0" err="1" smtClean="0"/>
              <a:t>data</a:t>
            </a:r>
            <a:endParaRPr lang="en-US" sz="1400" dirty="0"/>
          </a:p>
        </p:txBody>
      </p:sp>
      <p:sp>
        <p:nvSpPr>
          <p:cNvPr id="191" name="Pfeil nach unten 190"/>
          <p:cNvSpPr/>
          <p:nvPr/>
        </p:nvSpPr>
        <p:spPr>
          <a:xfrm rot="18078470">
            <a:off x="26357113" y="23737435"/>
            <a:ext cx="248893" cy="2030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92" name="Inhaltsplatzhalter 3"/>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24568288" y="24095284"/>
            <a:ext cx="762293" cy="293483"/>
          </a:xfrm>
          <a:prstGeom prst="rect">
            <a:avLst/>
          </a:prstGeom>
        </p:spPr>
      </p:pic>
      <p:sp>
        <p:nvSpPr>
          <p:cNvPr id="193" name="Textfeld 192"/>
          <p:cNvSpPr txBox="1"/>
          <p:nvPr/>
        </p:nvSpPr>
        <p:spPr>
          <a:xfrm>
            <a:off x="22791753" y="9924578"/>
            <a:ext cx="1260487" cy="300082"/>
          </a:xfrm>
          <a:prstGeom prst="rect">
            <a:avLst/>
          </a:prstGeom>
          <a:noFill/>
        </p:spPr>
        <p:txBody>
          <a:bodyPr wrap="square" rtlCol="0">
            <a:spAutoFit/>
          </a:bodyPr>
          <a:lstStyle/>
          <a:p>
            <a:r>
              <a:rPr lang="de-DE" sz="1350" b="1" dirty="0" smtClean="0"/>
              <a:t>nmrML.xsd</a:t>
            </a:r>
            <a:endParaRPr lang="en-US" sz="1350" b="1" dirty="0"/>
          </a:p>
        </p:txBody>
      </p:sp>
      <p:sp>
        <p:nvSpPr>
          <p:cNvPr id="194" name="Textfeld 193"/>
          <p:cNvSpPr txBox="1"/>
          <p:nvPr/>
        </p:nvSpPr>
        <p:spPr>
          <a:xfrm>
            <a:off x="22778479" y="10759305"/>
            <a:ext cx="1260487" cy="300082"/>
          </a:xfrm>
          <a:prstGeom prst="rect">
            <a:avLst/>
          </a:prstGeom>
          <a:noFill/>
        </p:spPr>
        <p:txBody>
          <a:bodyPr wrap="square" rtlCol="0">
            <a:spAutoFit/>
          </a:bodyPr>
          <a:lstStyle/>
          <a:p>
            <a:r>
              <a:rPr lang="de-DE" sz="1350" b="1" dirty="0" err="1" smtClean="0"/>
              <a:t>nmrCV.owl</a:t>
            </a:r>
            <a:endParaRPr lang="en-US" sz="1350" b="1" dirty="0"/>
          </a:p>
        </p:txBody>
      </p:sp>
      <p:pic>
        <p:nvPicPr>
          <p:cNvPr id="10" name="Grafik 9"/>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28168312" y="41172984"/>
            <a:ext cx="1301584" cy="615034"/>
          </a:xfrm>
          <a:prstGeom prst="rect">
            <a:avLst/>
          </a:prstGeom>
        </p:spPr>
      </p:pic>
      <p:pic>
        <p:nvPicPr>
          <p:cNvPr id="24" name="Grafik 23"/>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26191810" y="16769408"/>
            <a:ext cx="262091" cy="258612"/>
          </a:xfrm>
          <a:prstGeom prst="rect">
            <a:avLst/>
          </a:prstGeom>
        </p:spPr>
      </p:pic>
      <p:pic>
        <p:nvPicPr>
          <p:cNvPr id="29" name="Grafik 28"/>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22583175" y="17172273"/>
            <a:ext cx="324365" cy="172714"/>
          </a:xfrm>
          <a:prstGeom prst="rect">
            <a:avLst/>
          </a:prstGeom>
        </p:spPr>
      </p:pic>
      <p:pic>
        <p:nvPicPr>
          <p:cNvPr id="34" name="Grafik 33"/>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24148907" y="16983677"/>
            <a:ext cx="418041" cy="307334"/>
          </a:xfrm>
          <a:prstGeom prst="rect">
            <a:avLst/>
          </a:prstGeom>
        </p:spPr>
      </p:pic>
      <p:pic>
        <p:nvPicPr>
          <p:cNvPr id="35" name="Grafik 34"/>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6214529" y="14473729"/>
            <a:ext cx="597817" cy="326082"/>
          </a:xfrm>
          <a:prstGeom prst="rect">
            <a:avLst/>
          </a:prstGeom>
        </p:spPr>
      </p:pic>
      <p:pic>
        <p:nvPicPr>
          <p:cNvPr id="36" name="Grafik 35"/>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3990533" y="17772326"/>
            <a:ext cx="624085" cy="179093"/>
          </a:xfrm>
          <a:prstGeom prst="rect">
            <a:avLst/>
          </a:prstGeom>
        </p:spPr>
      </p:pic>
      <p:pic>
        <p:nvPicPr>
          <p:cNvPr id="37" name="Grafik 36"/>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24132324" y="17393923"/>
            <a:ext cx="464688" cy="308108"/>
          </a:xfrm>
          <a:prstGeom prst="rect">
            <a:avLst/>
          </a:prstGeom>
        </p:spPr>
      </p:pic>
      <p:pic>
        <p:nvPicPr>
          <p:cNvPr id="38" name="Grafik 37"/>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24148907" y="18038257"/>
            <a:ext cx="434066" cy="373297"/>
          </a:xfrm>
          <a:prstGeom prst="rect">
            <a:avLst/>
          </a:prstGeom>
        </p:spPr>
      </p:pic>
      <p:pic>
        <p:nvPicPr>
          <p:cNvPr id="40" name="Grafik 39"/>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25555799" y="10844530"/>
            <a:ext cx="487595" cy="324472"/>
          </a:xfrm>
          <a:prstGeom prst="rect">
            <a:avLst/>
          </a:prstGeom>
        </p:spPr>
      </p:pic>
      <p:pic>
        <p:nvPicPr>
          <p:cNvPr id="41" name="Grafik 40"/>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21324442" y="41485458"/>
            <a:ext cx="2269201" cy="605120"/>
          </a:xfrm>
          <a:prstGeom prst="rect">
            <a:avLst/>
          </a:prstGeom>
        </p:spPr>
      </p:pic>
      <p:pic>
        <p:nvPicPr>
          <p:cNvPr id="42" name="Grafik 41"/>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7436072" y="17285211"/>
            <a:ext cx="402839" cy="235287"/>
          </a:xfrm>
          <a:prstGeom prst="rect">
            <a:avLst/>
          </a:prstGeom>
        </p:spPr>
      </p:pic>
      <p:pic>
        <p:nvPicPr>
          <p:cNvPr id="43" name="Grafik 42"/>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26542119" y="17262344"/>
            <a:ext cx="742378" cy="281451"/>
          </a:xfrm>
          <a:prstGeom prst="rect">
            <a:avLst/>
          </a:prstGeom>
        </p:spPr>
      </p:pic>
      <p:pic>
        <p:nvPicPr>
          <p:cNvPr id="44" name="Grafik 43"/>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2781217" y="17785936"/>
            <a:ext cx="302414" cy="302414"/>
          </a:xfrm>
          <a:prstGeom prst="rect">
            <a:avLst/>
          </a:prstGeom>
        </p:spPr>
      </p:pic>
      <p:pic>
        <p:nvPicPr>
          <p:cNvPr id="46" name="Grafik 45"/>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26403588" y="9524988"/>
            <a:ext cx="2020255" cy="1032347"/>
          </a:xfrm>
          <a:prstGeom prst="rect">
            <a:avLst/>
          </a:prstGeom>
        </p:spPr>
      </p:pic>
    </p:spTree>
    <p:extLst>
      <p:ext uri="{BB962C8B-B14F-4D97-AF65-F5344CB8AC3E}">
        <p14:creationId xmlns:p14="http://schemas.microsoft.com/office/powerpoint/2010/main" val="12871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p:bldP spid="130" grpId="0"/>
      <p:bldP spid="131" grpId="0"/>
      <p:bldP spid="1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Benutzerdefiniert</PresentationFormat>
  <Paragraphs>120</Paragraphs>
  <Slides>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0</vt:i4>
      </vt:variant>
      <vt:variant>
        <vt:lpstr>Folientitel</vt:lpstr>
      </vt:variant>
      <vt:variant>
        <vt:i4>1</vt:i4>
      </vt:variant>
    </vt:vector>
  </HeadingPairs>
  <TitlesOfParts>
    <vt:vector size="6" baseType="lpstr">
      <vt:lpstr>Arial</vt:lpstr>
      <vt:lpstr>Calibri</vt:lpstr>
      <vt:lpstr>Symbol</vt:lpstr>
      <vt:lpstr>Verdana</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dschober</dc:creator>
  <cp:lastModifiedBy>dschober</cp:lastModifiedBy>
  <cp:revision>181</cp:revision>
  <cp:lastPrinted>2014-06-17T09:01:50Z</cp:lastPrinted>
  <dcterms:created xsi:type="dcterms:W3CDTF">2012-10-29T19:41:39Z</dcterms:created>
  <dcterms:modified xsi:type="dcterms:W3CDTF">2014-06-17T10:29:37Z</dcterms:modified>
</cp:coreProperties>
</file>