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6" r:id="rId2"/>
    <p:sldId id="304" r:id="rId3"/>
    <p:sldId id="308" r:id="rId4"/>
    <p:sldId id="291" r:id="rId5"/>
    <p:sldId id="310" r:id="rId6"/>
    <p:sldId id="311" r:id="rId7"/>
    <p:sldId id="295" r:id="rId8"/>
    <p:sldId id="278" r:id="rId9"/>
    <p:sldId id="279" r:id="rId10"/>
    <p:sldId id="312" r:id="rId11"/>
    <p:sldId id="294" r:id="rId12"/>
    <p:sldId id="288" r:id="rId13"/>
    <p:sldId id="309" r:id="rId14"/>
    <p:sldId id="305" r:id="rId15"/>
    <p:sldId id="300" r:id="rId16"/>
    <p:sldId id="284" r:id="rId17"/>
    <p:sldId id="285" r:id="rId18"/>
    <p:sldId id="313" r:id="rId19"/>
    <p:sldId id="314" r:id="rId20"/>
    <p:sldId id="282" r:id="rId21"/>
    <p:sldId id="280" r:id="rId22"/>
    <p:sldId id="283" r:id="rId23"/>
    <p:sldId id="297" r:id="rId24"/>
    <p:sldId id="303" r:id="rId25"/>
    <p:sldId id="301" r:id="rId26"/>
    <p:sldId id="30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5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381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D6E30-188E-1A4B-8E76-7DAF7B7DD1F6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12575-5CD8-A74C-AC30-95F1F27DD6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3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7" name="Picture 16" descr="Cosmos_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2" y="5829541"/>
            <a:ext cx="3042473" cy="769174"/>
          </a:xfrm>
          <a:prstGeom prst="rect">
            <a:avLst/>
          </a:prstGeom>
        </p:spPr>
      </p:pic>
      <p:pic>
        <p:nvPicPr>
          <p:cNvPr id="18" name="Picture 17" descr="FP7-gen-CMYK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36" y="5956592"/>
            <a:ext cx="732052" cy="59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pic>
        <p:nvPicPr>
          <p:cNvPr id="14" name="Picture 13" descr="Cosmos_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" y="6395449"/>
            <a:ext cx="1739150" cy="439678"/>
          </a:xfrm>
          <a:prstGeom prst="rect">
            <a:avLst/>
          </a:prstGeom>
        </p:spPr>
      </p:pic>
      <p:pic>
        <p:nvPicPr>
          <p:cNvPr id="22" name="Picture 21" descr="FP7-gen-CMYK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71" y="6260800"/>
            <a:ext cx="732052" cy="59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5" name="Picture 14" descr="Cosmos_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8" y="4866800"/>
            <a:ext cx="4155313" cy="1050513"/>
          </a:xfrm>
          <a:prstGeom prst="rect">
            <a:avLst/>
          </a:prstGeom>
        </p:spPr>
      </p:pic>
      <p:pic>
        <p:nvPicPr>
          <p:cNvPr id="16" name="Picture 15" descr="FP7-gen-CMYK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15" y="5007878"/>
            <a:ext cx="1116474" cy="9108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3" name="Picture 12" descr="Cosmos_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" y="6395449"/>
            <a:ext cx="1739150" cy="439678"/>
          </a:xfrm>
          <a:prstGeom prst="rect">
            <a:avLst/>
          </a:prstGeom>
        </p:spPr>
      </p:pic>
      <p:pic>
        <p:nvPicPr>
          <p:cNvPr id="14" name="Picture 13" descr="FP7-gen-CMYK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71" y="6260800"/>
            <a:ext cx="732052" cy="59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pic>
        <p:nvPicPr>
          <p:cNvPr id="16" name="Picture 15" descr="Cosmos_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" y="6395449"/>
            <a:ext cx="1739150" cy="439678"/>
          </a:xfrm>
          <a:prstGeom prst="rect">
            <a:avLst/>
          </a:prstGeom>
        </p:spPr>
      </p:pic>
      <p:pic>
        <p:nvPicPr>
          <p:cNvPr id="17" name="Picture 16" descr="FP7-gen-CMYK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71" y="6260800"/>
            <a:ext cx="732052" cy="59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pic>
        <p:nvPicPr>
          <p:cNvPr id="16" name="Picture 15" descr="Cosmos_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" y="6395449"/>
            <a:ext cx="1739150" cy="439678"/>
          </a:xfrm>
          <a:prstGeom prst="rect">
            <a:avLst/>
          </a:prstGeom>
        </p:spPr>
      </p:pic>
      <p:pic>
        <p:nvPicPr>
          <p:cNvPr id="17" name="Picture 16" descr="FP7-gen-CMYK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71" y="6260800"/>
            <a:ext cx="732052" cy="597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pic>
        <p:nvPicPr>
          <p:cNvPr id="7" name="Picture 6" descr="Cosmos_logo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" y="6395449"/>
            <a:ext cx="1739150" cy="439678"/>
          </a:xfrm>
          <a:prstGeom prst="rect">
            <a:avLst/>
          </a:prstGeom>
        </p:spPr>
      </p:pic>
      <p:pic>
        <p:nvPicPr>
          <p:cNvPr id="10" name="Picture 9" descr="FP7-gen-CMYK.eps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71" y="6260800"/>
            <a:ext cx="732052" cy="59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4.gif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27.jpe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msbi.ipb-halle.de/nmrM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mrml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/Users/mike/Projects/nmrML/nmrML/examples/IPB_HopExample/FIDs/FAM013_AHTM.PROTON_04.fid/fid" TargetMode="External"/><Relationship Id="rId2" Type="http://schemas.openxmlformats.org/officeDocument/2006/relationships/hyperlink" Target="/Users/mike/Projects/nmrML/nmrML/examples/IPB_HopExample/FIDs/FAM013_AHTM.PROTON_04.fid/procpar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45197"/>
            <a:ext cx="7772400" cy="1780108"/>
          </a:xfrm>
        </p:spPr>
        <p:txBody>
          <a:bodyPr/>
          <a:lstStyle/>
          <a:p>
            <a:r>
              <a:rPr lang="en-US" dirty="0" smtClean="0"/>
              <a:t>COSMOS WP 2 </a:t>
            </a:r>
            <a:br>
              <a:rPr lang="en-US" dirty="0" smtClean="0"/>
            </a:br>
            <a:r>
              <a:rPr lang="en-US" dirty="0" err="1" smtClean="0"/>
              <a:t>nmrML</a:t>
            </a:r>
            <a:r>
              <a:rPr lang="en-US" dirty="0" smtClean="0"/>
              <a:t> standard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Annual Report 2014, Wittenberg</a:t>
            </a:r>
          </a:p>
          <a:p>
            <a:r>
              <a:rPr lang="en-US" sz="1800" dirty="0" smtClean="0"/>
              <a:t>Daniel </a:t>
            </a:r>
            <a:r>
              <a:rPr lang="en-US" sz="1800" dirty="0" err="1" smtClean="0"/>
              <a:t>Schober</a:t>
            </a:r>
            <a:r>
              <a:rPr lang="en-US" sz="1800" dirty="0" smtClean="0"/>
              <a:t>, IPB-Halle</a:t>
            </a:r>
          </a:p>
        </p:txBody>
      </p:sp>
    </p:spTree>
    <p:extLst>
      <p:ext uri="{BB962C8B-B14F-4D97-AF65-F5344CB8AC3E}">
        <p14:creationId xmlns:p14="http://schemas.microsoft.com/office/powerpoint/2010/main" val="33920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710279"/>
          <a:ext cx="8385586" cy="3228586"/>
        </p:xfrm>
        <a:graphic>
          <a:graphicData uri="http://schemas.openxmlformats.org/drawingml/2006/table">
            <a:tbl>
              <a:tblPr/>
              <a:tblGrid>
                <a:gridCol w="413133"/>
                <a:gridCol w="6283586"/>
                <a:gridCol w="895834"/>
                <a:gridCol w="793033"/>
              </a:tblGrid>
              <a:tr h="47148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1" i="0" u="none" strike="noStrike" dirty="0" err="1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r>
                        <a:rPr lang="de-DE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de-DE" sz="1400" dirty="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1" i="0" u="none" strike="noStrike" dirty="0" err="1" smtClean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Objectives</a:t>
                      </a:r>
                      <a:endParaRPr lang="de-DE" sz="1400" dirty="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1" i="0" u="none" strike="noStrike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1" i="0" u="none" strike="noStrike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58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 software that converts the major proprietary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vendor NMR formats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into the open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nmrML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format</a:t>
                      </a:r>
                      <a:endParaRPr lang="en-US" sz="1400" dirty="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>
                          <a:effectLst/>
                        </a:rPr>
                        <a:t/>
                      </a:r>
                      <a:br>
                        <a:rPr lang="de-DE" sz="1400">
                          <a:effectLst/>
                        </a:rPr>
                      </a:b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103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 parsers that read the open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nmrML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format and makes its content accessible to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 3rd party processing tools</a:t>
                      </a:r>
                      <a:endParaRPr lang="en-US" sz="1400" b="1" dirty="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>
                          <a:effectLst/>
                        </a:rPr>
                        <a:t/>
                      </a:r>
                      <a:br>
                        <a:rPr lang="de-DE" sz="1400">
                          <a:effectLst/>
                        </a:rPr>
                      </a:b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103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Deliver software that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validates existing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nmrML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files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according to quality schemes defined in Minimal Information checklists</a:t>
                      </a:r>
                      <a:endParaRPr lang="en-US" sz="1400" dirty="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de-DE" sz="140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>
                          <a:effectLst/>
                        </a:rPr>
                        <a:t/>
                      </a:r>
                      <a:br>
                        <a:rPr lang="de-DE" sz="1400" dirty="0">
                          <a:effectLst/>
                        </a:rPr>
                      </a:br>
                      <a:endParaRPr lang="de-DE" sz="1400" dirty="0">
                        <a:effectLst/>
                      </a:endParaRPr>
                    </a:p>
                  </a:txBody>
                  <a:tcPr marL="72151" marR="72151" marT="52610" marB="52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D2.5 Real converters, parsers &amp; validators  (M24, Oct 2014)</a:t>
            </a:r>
          </a:p>
        </p:txBody>
      </p:sp>
    </p:spTree>
    <p:extLst>
      <p:ext uri="{BB962C8B-B14F-4D97-AF65-F5344CB8AC3E}">
        <p14:creationId xmlns:p14="http://schemas.microsoft.com/office/powerpoint/2010/main" val="1498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Parsers &amp; Converters</a:t>
            </a:r>
            <a:endParaRPr lang="de-DE" dirty="0"/>
          </a:p>
        </p:txBody>
      </p:sp>
      <p:pic>
        <p:nvPicPr>
          <p:cNvPr id="3074" name="Picture 2" descr="https://lh4.googleusercontent.com/QuC4_Zna1yq-pgGUx5gBhehhVv_w3iqghHuIkP435NTEZr7vN4k5SFeQHhZzWJ9GMMVllgeb4jhl82ov5mAmQrq3SfRBtX1q7g3mfJFUded57ygUhunpgPECrhCcK1IX3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4" y="1678192"/>
            <a:ext cx="8656840" cy="42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442447" y="4636546"/>
            <a:ext cx="15953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/>
              <a:t>Matlab</a:t>
            </a:r>
            <a:r>
              <a:rPr lang="de-DE" sz="1400" b="1" dirty="0" smtClean="0"/>
              <a:t> Parser</a:t>
            </a:r>
          </a:p>
          <a:p>
            <a:r>
              <a:rPr lang="de-DE" sz="1100" dirty="0" err="1" smtClean="0"/>
              <a:t>By</a:t>
            </a:r>
            <a:r>
              <a:rPr lang="de-DE" sz="1100" dirty="0" smtClean="0"/>
              <a:t> Tim </a:t>
            </a:r>
            <a:r>
              <a:rPr lang="de-DE" sz="1100" dirty="0" err="1" smtClean="0"/>
              <a:t>Ebbels</a:t>
            </a:r>
            <a:r>
              <a:rPr lang="de-DE" sz="1100" dirty="0" smtClean="0"/>
              <a:t> &amp; Jie Hao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580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4094" y="0"/>
            <a:ext cx="8229600" cy="1252728"/>
          </a:xfrm>
        </p:spPr>
        <p:txBody>
          <a:bodyPr>
            <a:normAutofit/>
          </a:bodyPr>
          <a:lstStyle/>
          <a:p>
            <a:r>
              <a:rPr lang="de-DE" dirty="0" smtClean="0"/>
              <a:t>Converter </a:t>
            </a:r>
            <a:r>
              <a:rPr lang="de-DE" dirty="0" err="1" smtClean="0"/>
              <a:t>service</a:t>
            </a:r>
            <a:r>
              <a:rPr lang="de-DE" dirty="0" smtClean="0"/>
              <a:t> online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584"/>
            <a:ext cx="11606015" cy="67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190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nmrIO</a:t>
            </a:r>
            <a:endParaRPr lang="de-DE" altLang="de-D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190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de-D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</a:t>
            </a:r>
            <a:r>
              <a:rPr lang="de-DE" alt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CRAN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altLang="de-D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Bioconductor</a:t>
            </a:r>
            <a:endParaRPr lang="de-DE" altLang="de-DE" sz="110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R-Parsers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86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569540"/>
            <a:ext cx="8439374" cy="4340394"/>
          </a:xfrm>
        </p:spPr>
        <p:txBody>
          <a:bodyPr/>
          <a:lstStyle/>
          <a:p>
            <a:r>
              <a:rPr lang="de-DE" alt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nmrML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de-DE" altLang="de-D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de-D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de-DE" alt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FID </a:t>
            </a:r>
            <a:r>
              <a:rPr lang="de-DE" alt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altLang="de-D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de-D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  <a:r>
              <a:rPr lang="de-DE" alt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alt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‘MMBBI_10M12-CE01-1a.nmrML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</a:t>
            </a:r>
            <a:r>
              <a:rPr lang="de-DE" dirty="0" err="1" smtClean="0"/>
              <a:t>parser</a:t>
            </a:r>
            <a:endParaRPr lang="de-DE" dirty="0"/>
          </a:p>
        </p:txBody>
      </p:sp>
      <p:pic>
        <p:nvPicPr>
          <p:cNvPr id="5122" name="Picture 2" descr="Screenshot 2014-09-24 07.57.5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6838"/>
            <a:ext cx="9068696" cy="392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6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0053-CA81-4DED-90B0-FE430279131F}" type="datetime1">
              <a:rPr lang="en-US" smtClean="0"/>
              <a:t>11/5/2014</a:t>
            </a:fld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E4CE-2DB4-4CE1-B3FA-7E5BDBC2317A}" type="slidenum">
              <a:rPr lang="de-DE" smtClean="0"/>
              <a:t>15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504825" y="153514"/>
            <a:ext cx="8639175" cy="714375"/>
          </a:xfrm>
        </p:spPr>
        <p:txBody>
          <a:bodyPr>
            <a:normAutofit/>
          </a:bodyPr>
          <a:lstStyle/>
          <a:p>
            <a:pPr algn="l"/>
            <a:r>
              <a:rPr lang="de-DE" sz="3200" dirty="0" err="1" smtClean="0">
                <a:solidFill>
                  <a:schemeClr val="bg1"/>
                </a:solidFill>
              </a:rPr>
              <a:t>Onion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model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of</a:t>
            </a:r>
            <a:r>
              <a:rPr lang="de-DE" sz="3200" dirty="0" smtClean="0">
                <a:solidFill>
                  <a:schemeClr val="bg1"/>
                </a:solidFill>
              </a:rPr>
              <a:t>                         </a:t>
            </a:r>
            <a:r>
              <a:rPr lang="de-DE" sz="3200" dirty="0" err="1" smtClean="0">
                <a:solidFill>
                  <a:schemeClr val="bg1"/>
                </a:solidFill>
              </a:rPr>
              <a:t>validation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l</a:t>
            </a:r>
            <a:r>
              <a:rPr lang="de-DE" sz="3200" dirty="0" err="1" smtClean="0">
                <a:solidFill>
                  <a:schemeClr val="bg1"/>
                </a:solidFill>
              </a:rPr>
              <a:t>ayers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5710" y="2547421"/>
            <a:ext cx="7585974" cy="3487619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13" dirty="0"/>
          </a:p>
        </p:txBody>
      </p:sp>
      <p:sp>
        <p:nvSpPr>
          <p:cNvPr id="5" name="Rounded Rectangle 3"/>
          <p:cNvSpPr/>
          <p:nvPr/>
        </p:nvSpPr>
        <p:spPr>
          <a:xfrm>
            <a:off x="575643" y="2603261"/>
            <a:ext cx="6224920" cy="2664080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13" dirty="0"/>
          </a:p>
        </p:txBody>
      </p:sp>
      <p:sp>
        <p:nvSpPr>
          <p:cNvPr id="6" name="Rounded Rectangle 3"/>
          <p:cNvSpPr/>
          <p:nvPr/>
        </p:nvSpPr>
        <p:spPr>
          <a:xfrm>
            <a:off x="670107" y="2593651"/>
            <a:ext cx="4570596" cy="1850795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13" dirty="0"/>
          </a:p>
        </p:txBody>
      </p:sp>
      <p:sp>
        <p:nvSpPr>
          <p:cNvPr id="7" name="Rounded Rectangle 3"/>
          <p:cNvSpPr/>
          <p:nvPr/>
        </p:nvSpPr>
        <p:spPr>
          <a:xfrm>
            <a:off x="823081" y="2627002"/>
            <a:ext cx="3460193" cy="1126243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NL" sz="1013" dirty="0"/>
          </a:p>
        </p:txBody>
      </p:sp>
      <p:sp>
        <p:nvSpPr>
          <p:cNvPr id="8" name="Rounded Rectangle 3"/>
          <p:cNvSpPr/>
          <p:nvPr/>
        </p:nvSpPr>
        <p:spPr>
          <a:xfrm>
            <a:off x="961940" y="2663182"/>
            <a:ext cx="1847016" cy="532771"/>
          </a:xfrm>
          <a:prstGeom prst="roundRect">
            <a:avLst/>
          </a:prstGeom>
          <a:solidFill>
            <a:schemeClr val="bg2">
              <a:alpha val="77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dirty="0"/>
              <a:t>XML Syntax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79406" y="4535391"/>
            <a:ext cx="372458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Minimum Information Standard compliance</a:t>
            </a:r>
          </a:p>
          <a:p>
            <a:r>
              <a:rPr lang="en-US" sz="1050" dirty="0"/>
              <a:t>e.g.  </a:t>
            </a:r>
            <a:r>
              <a:rPr lang="en-US" sz="1050" dirty="0" smtClean="0"/>
              <a:t>CIMR </a:t>
            </a:r>
            <a:r>
              <a:rPr lang="en-US" sz="1050" dirty="0"/>
              <a:t>Core Information for Metabolomics Reporting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72955" y="3429374"/>
            <a:ext cx="3460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Structural validity of </a:t>
            </a:r>
            <a:r>
              <a:rPr lang="en-US" sz="1400" dirty="0" err="1"/>
              <a:t>nmrML</a:t>
            </a:r>
            <a:r>
              <a:rPr lang="en-US" sz="1400" dirty="0"/>
              <a:t> XML instances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79406" y="3960877"/>
            <a:ext cx="303089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Semantic validity of CV term usage</a:t>
            </a:r>
          </a:p>
          <a:p>
            <a:endParaRPr lang="en-US" sz="1050" dirty="0"/>
          </a:p>
        </p:txBody>
      </p:sp>
      <p:sp>
        <p:nvSpPr>
          <p:cNvPr id="13" name="Textfeld 12"/>
          <p:cNvSpPr txBox="1"/>
          <p:nvPr/>
        </p:nvSpPr>
        <p:spPr>
          <a:xfrm>
            <a:off x="779405" y="5418058"/>
            <a:ext cx="372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Journal Policy compliance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48" y="4557555"/>
            <a:ext cx="2207883" cy="360173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48" y="3703347"/>
            <a:ext cx="662390" cy="266611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61" y="3913538"/>
            <a:ext cx="698619" cy="48232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90" y="2711496"/>
            <a:ext cx="420466" cy="42046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84" y="4973568"/>
            <a:ext cx="729352" cy="209302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17" y="5165833"/>
            <a:ext cx="1791200" cy="97701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82" y="2911166"/>
            <a:ext cx="550166" cy="55016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77" y="1646984"/>
            <a:ext cx="462062" cy="520276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72" y="254145"/>
            <a:ext cx="1823151" cy="701913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22" y="1667182"/>
            <a:ext cx="408361" cy="529457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30" y="1667182"/>
            <a:ext cx="625828" cy="529457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617" y="1664826"/>
            <a:ext cx="639714" cy="531813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54" y="1661319"/>
            <a:ext cx="700947" cy="52571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58" y="1660658"/>
            <a:ext cx="506485" cy="515537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47" y="1655919"/>
            <a:ext cx="266190" cy="51911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57" y="1555621"/>
            <a:ext cx="674027" cy="674027"/>
          </a:xfrm>
          <a:prstGeom prst="rect">
            <a:avLst/>
          </a:prstGeom>
        </p:spPr>
      </p:pic>
      <p:sp>
        <p:nvSpPr>
          <p:cNvPr id="39" name="Pfeil nach oben 38"/>
          <p:cNvSpPr/>
          <p:nvPr/>
        </p:nvSpPr>
        <p:spPr>
          <a:xfrm rot="3402804">
            <a:off x="3163729" y="1930953"/>
            <a:ext cx="194508" cy="882979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feil nach oben 40"/>
          <p:cNvSpPr/>
          <p:nvPr/>
        </p:nvSpPr>
        <p:spPr>
          <a:xfrm rot="3402804">
            <a:off x="4477289" y="2031261"/>
            <a:ext cx="228546" cy="942919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feil nach oben 41"/>
          <p:cNvSpPr/>
          <p:nvPr/>
        </p:nvSpPr>
        <p:spPr>
          <a:xfrm rot="1387928">
            <a:off x="7805775" y="2197973"/>
            <a:ext cx="289323" cy="3078359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oben 42"/>
          <p:cNvSpPr/>
          <p:nvPr/>
        </p:nvSpPr>
        <p:spPr>
          <a:xfrm rot="1961086">
            <a:off x="6519843" y="2116233"/>
            <a:ext cx="289323" cy="2465083"/>
          </a:xfrm>
          <a:prstGeom prst="upArrow">
            <a:avLst>
              <a:gd name="adj1" fmla="val 42133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feil nach oben 43"/>
          <p:cNvSpPr/>
          <p:nvPr/>
        </p:nvSpPr>
        <p:spPr>
          <a:xfrm rot="2443760">
            <a:off x="5421334" y="2080866"/>
            <a:ext cx="289323" cy="1738640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39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99945" y="2428041"/>
            <a:ext cx="7408333" cy="3450696"/>
          </a:xfrm>
        </p:spPr>
        <p:txBody>
          <a:bodyPr/>
          <a:lstStyle/>
          <a:p>
            <a:pPr fontAlgn="base"/>
            <a:r>
              <a:rPr lang="en-US" b="1" dirty="0"/>
              <a:t>Validation and mapping rules</a:t>
            </a:r>
          </a:p>
          <a:p>
            <a:pPr lvl="1" fontAlgn="base"/>
            <a:r>
              <a:rPr lang="en-US" dirty="0"/>
              <a:t>Online validator at </a:t>
            </a:r>
            <a:r>
              <a:rPr lang="en-US" u="sng" dirty="0">
                <a:hlinkClick r:id="rId2"/>
              </a:rPr>
              <a:t>http://msbi.ipb-halle.de/nmrML/</a:t>
            </a:r>
            <a:r>
              <a:rPr lang="en-US" dirty="0"/>
              <a:t> </a:t>
            </a:r>
          </a:p>
          <a:p>
            <a:pPr lvl="1" fontAlgn="base"/>
            <a:r>
              <a:rPr lang="en-US" dirty="0" smtClean="0"/>
              <a:t>Syntax and Schema violation checks work</a:t>
            </a:r>
          </a:p>
          <a:p>
            <a:pPr lvl="1" fontAlgn="base"/>
            <a:r>
              <a:rPr lang="en-US" b="1" i="1" dirty="0" smtClean="0"/>
              <a:t>Rule </a:t>
            </a:r>
            <a:r>
              <a:rPr lang="en-US" b="1" i="1" dirty="0"/>
              <a:t>validation does not yet work, due to an element refactoring /higher element </a:t>
            </a:r>
            <a:r>
              <a:rPr lang="en-US" b="1" i="1" dirty="0" err="1"/>
              <a:t>granulatity</a:t>
            </a:r>
            <a:r>
              <a:rPr lang="en-US" b="1" i="1" dirty="0"/>
              <a:t> in our </a:t>
            </a:r>
            <a:r>
              <a:rPr lang="en-US" b="1" i="1" dirty="0" smtClean="0"/>
              <a:t>XSD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Semantic</a:t>
            </a:r>
            <a:r>
              <a:rPr lang="de-DE" dirty="0" smtClean="0"/>
              <a:t> </a:t>
            </a:r>
            <a:r>
              <a:rPr lang="de-DE" dirty="0" err="1" smtClean="0"/>
              <a:t>Validator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4810" y="33359075"/>
            <a:ext cx="4546784" cy="18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5" y="49171"/>
            <a:ext cx="9134014" cy="4772553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5" y="2949332"/>
            <a:ext cx="9134014" cy="357816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699" y="31490707"/>
            <a:ext cx="9068125" cy="37472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810" y="32870125"/>
            <a:ext cx="5730014" cy="236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5331" y="326495"/>
            <a:ext cx="9041803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D2.8 </a:t>
            </a:r>
            <a:r>
              <a:rPr lang="en-US" dirty="0" err="1"/>
              <a:t>Sparql</a:t>
            </a:r>
            <a:r>
              <a:rPr lang="en-US" dirty="0"/>
              <a:t> on metabolomics RDF </a:t>
            </a:r>
            <a:r>
              <a:rPr lang="en-US" dirty="0" smtClean="0"/>
              <a:t>guideline </a:t>
            </a:r>
            <a:r>
              <a:rPr lang="en-US" dirty="0"/>
              <a:t>Doc  (M24, Oct 2014)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" y="1678193"/>
            <a:ext cx="10594740" cy="51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9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93" y="338328"/>
            <a:ext cx="5181600" cy="14478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97371" y="-699570"/>
            <a:ext cx="14307237" cy="804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1" y="2406526"/>
            <a:ext cx="8374828" cy="357472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First release </a:t>
            </a:r>
            <a:r>
              <a:rPr lang="en-US" dirty="0" err="1" smtClean="0">
                <a:solidFill>
                  <a:schemeClr val="accent2"/>
                </a:solidFill>
              </a:rPr>
              <a:t>nmrMLstandard</a:t>
            </a:r>
            <a:r>
              <a:rPr lang="en-US" dirty="0" smtClean="0">
                <a:solidFill>
                  <a:schemeClr val="accent2"/>
                </a:solidFill>
              </a:rPr>
              <a:t> (XSD+CV) Feb 2014</a:t>
            </a:r>
          </a:p>
          <a:p>
            <a:pPr lvl="1"/>
            <a:r>
              <a:rPr lang="de-DE" dirty="0" smtClean="0">
                <a:solidFill>
                  <a:schemeClr val="accent2"/>
                </a:solidFill>
                <a:hlinkClick r:id="rId2"/>
              </a:rPr>
              <a:t>www.nmrML.org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de-DE" dirty="0" smtClean="0">
                <a:solidFill>
                  <a:schemeClr val="accent2"/>
                </a:solidFill>
              </a:rPr>
              <a:t>Minor </a:t>
            </a:r>
            <a:r>
              <a:rPr lang="de-DE" dirty="0" err="1" smtClean="0">
                <a:solidFill>
                  <a:schemeClr val="accent2"/>
                </a:solidFill>
              </a:rPr>
              <a:t>feedback</a:t>
            </a:r>
            <a:r>
              <a:rPr lang="de-DE" dirty="0" smtClean="0">
                <a:solidFill>
                  <a:schemeClr val="accent2"/>
                </a:solidFill>
              </a:rPr>
              <a:t> &amp; </a:t>
            </a:r>
            <a:r>
              <a:rPr lang="de-DE" dirty="0" err="1" smtClean="0">
                <a:solidFill>
                  <a:schemeClr val="accent2"/>
                </a:solidFill>
              </a:rPr>
              <a:t>community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involvement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de-DE" dirty="0" err="1" smtClean="0">
                <a:solidFill>
                  <a:schemeClr val="accent2"/>
                </a:solidFill>
              </a:rPr>
              <a:t>Specification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document</a:t>
            </a:r>
            <a:r>
              <a:rPr lang="de-DE" dirty="0" smtClean="0">
                <a:solidFill>
                  <a:schemeClr val="accent2"/>
                </a:solidFill>
              </a:rPr>
              <a:t>, XSD, CV &amp;  </a:t>
            </a:r>
            <a:r>
              <a:rPr lang="de-DE" dirty="0" err="1" smtClean="0">
                <a:solidFill>
                  <a:schemeClr val="accent2"/>
                </a:solidFill>
              </a:rPr>
              <a:t>example</a:t>
            </a:r>
            <a:r>
              <a:rPr lang="de-DE" dirty="0" smtClean="0">
                <a:solidFill>
                  <a:schemeClr val="accent2"/>
                </a:solidFill>
              </a:rPr>
              <a:t> XML </a:t>
            </a:r>
            <a:r>
              <a:rPr lang="de-DE" dirty="0" err="1" smtClean="0">
                <a:solidFill>
                  <a:schemeClr val="accent2"/>
                </a:solidFill>
              </a:rPr>
              <a:t>files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de-DE" dirty="0" err="1" smtClean="0">
                <a:solidFill>
                  <a:schemeClr val="accent2"/>
                </a:solidFill>
              </a:rPr>
              <a:t>Good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coverage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smtClean="0">
                <a:solidFill>
                  <a:schemeClr val="accent2"/>
                </a:solidFill>
              </a:rPr>
              <a:t>on </a:t>
            </a:r>
            <a:r>
              <a:rPr lang="de-DE" dirty="0" err="1" smtClean="0">
                <a:solidFill>
                  <a:schemeClr val="accent2"/>
                </a:solidFill>
              </a:rPr>
              <a:t>raw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data</a:t>
            </a:r>
            <a:r>
              <a:rPr lang="de-DE" dirty="0" smtClean="0">
                <a:solidFill>
                  <a:schemeClr val="accent2"/>
                </a:solidFill>
              </a:rPr>
              <a:t>, </a:t>
            </a:r>
            <a:r>
              <a:rPr lang="de-DE" dirty="0" err="1" smtClean="0">
                <a:solidFill>
                  <a:schemeClr val="accent2"/>
                </a:solidFill>
              </a:rPr>
              <a:t>less</a:t>
            </a:r>
            <a:r>
              <a:rPr lang="de-DE" dirty="0" smtClean="0">
                <a:solidFill>
                  <a:schemeClr val="accent2"/>
                </a:solidFill>
              </a:rPr>
              <a:t> on multidimensional</a:t>
            </a:r>
          </a:p>
          <a:p>
            <a:pPr lvl="2"/>
            <a:r>
              <a:rPr lang="de-DE" dirty="0" err="1" smtClean="0">
                <a:solidFill>
                  <a:schemeClr val="accent2"/>
                </a:solidFill>
              </a:rPr>
              <a:t>Compound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Identifiocation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smtClean="0">
                <a:solidFill>
                  <a:schemeClr val="accent2"/>
                </a:solidFill>
              </a:rPr>
              <a:t>&amp; Peak </a:t>
            </a:r>
            <a:r>
              <a:rPr lang="de-DE" dirty="0" err="1" smtClean="0">
                <a:solidFill>
                  <a:schemeClr val="accent2"/>
                </a:solidFill>
              </a:rPr>
              <a:t>alignments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now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possible</a:t>
            </a:r>
            <a:endParaRPr lang="de-DE" dirty="0" smtClean="0">
              <a:solidFill>
                <a:schemeClr val="accent2"/>
              </a:solidFill>
            </a:endParaRPr>
          </a:p>
          <a:p>
            <a:r>
              <a:rPr lang="de-DE" dirty="0" err="1" smtClean="0">
                <a:solidFill>
                  <a:schemeClr val="accent2"/>
                </a:solidFill>
              </a:rPr>
              <a:t>Automatic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script-based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information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and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updating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pipelines</a:t>
            </a:r>
            <a:endParaRPr lang="de-DE" dirty="0" smtClean="0">
              <a:solidFill>
                <a:schemeClr val="accent2"/>
              </a:solidFill>
            </a:endParaRPr>
          </a:p>
          <a:p>
            <a:r>
              <a:rPr lang="de-DE" dirty="0" err="1" smtClean="0">
                <a:solidFill>
                  <a:schemeClr val="accent2"/>
                </a:solidFill>
              </a:rPr>
              <a:t>Vendor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to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nmrML</a:t>
            </a:r>
            <a:r>
              <a:rPr lang="de-DE" dirty="0" smtClean="0">
                <a:solidFill>
                  <a:schemeClr val="accent2"/>
                </a:solidFill>
              </a:rPr>
              <a:t> Parsers </a:t>
            </a:r>
            <a:r>
              <a:rPr lang="de-DE" dirty="0" err="1" smtClean="0">
                <a:solidFill>
                  <a:schemeClr val="accent2"/>
                </a:solidFill>
              </a:rPr>
              <a:t>available</a:t>
            </a:r>
            <a:endParaRPr lang="de-DE" dirty="0" smtClean="0">
              <a:solidFill>
                <a:schemeClr val="accent2"/>
              </a:solidFill>
            </a:endParaRPr>
          </a:p>
          <a:p>
            <a:r>
              <a:rPr lang="de-DE" dirty="0" err="1" smtClean="0">
                <a:solidFill>
                  <a:schemeClr val="accent2"/>
                </a:solidFill>
              </a:rPr>
              <a:t>nmrML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to</a:t>
            </a:r>
            <a:r>
              <a:rPr lang="de-DE" dirty="0" smtClean="0">
                <a:solidFill>
                  <a:schemeClr val="accent2"/>
                </a:solidFill>
              </a:rPr>
              <a:t> Open Processing Tools </a:t>
            </a:r>
            <a:r>
              <a:rPr lang="de-DE" dirty="0" err="1" smtClean="0">
                <a:solidFill>
                  <a:schemeClr val="accent2"/>
                </a:solidFill>
              </a:rPr>
              <a:t>available</a:t>
            </a:r>
            <a:endParaRPr lang="de-DE" dirty="0" smtClean="0">
              <a:solidFill>
                <a:schemeClr val="accent2"/>
              </a:solidFill>
            </a:endParaRPr>
          </a:p>
          <a:p>
            <a:pPr lvl="1"/>
            <a:r>
              <a:rPr lang="de-DE" dirty="0" smtClean="0">
                <a:solidFill>
                  <a:schemeClr val="accent2"/>
                </a:solidFill>
              </a:rPr>
              <a:t>Batman, R, </a:t>
            </a:r>
            <a:r>
              <a:rPr lang="de-DE" dirty="0" err="1" smtClean="0">
                <a:solidFill>
                  <a:schemeClr val="accent2"/>
                </a:solidFill>
              </a:rPr>
              <a:t>Matlab</a:t>
            </a:r>
            <a:endParaRPr lang="de-DE" dirty="0" smtClean="0">
              <a:solidFill>
                <a:schemeClr val="accent2"/>
              </a:solidFill>
            </a:endParaRPr>
          </a:p>
          <a:p>
            <a:r>
              <a:rPr lang="de-DE" dirty="0" smtClean="0">
                <a:solidFill>
                  <a:schemeClr val="accent2"/>
                </a:solidFill>
              </a:rPr>
              <a:t>Validation </a:t>
            </a:r>
            <a:r>
              <a:rPr lang="de-DE" dirty="0" err="1" smtClean="0">
                <a:solidFill>
                  <a:schemeClr val="accent2"/>
                </a:solidFill>
              </a:rPr>
              <a:t>with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rule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examples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de-DE" dirty="0" err="1" smtClean="0">
                <a:solidFill>
                  <a:schemeClr val="accent2"/>
                </a:solidFill>
              </a:rPr>
              <a:t>enforced</a:t>
            </a:r>
            <a:r>
              <a:rPr lang="de-DE" dirty="0" smtClean="0">
                <a:solidFill>
                  <a:schemeClr val="accent2"/>
                </a:solidFill>
              </a:rPr>
              <a:t> on </a:t>
            </a:r>
            <a:r>
              <a:rPr lang="de-DE" dirty="0" err="1" smtClean="0">
                <a:solidFill>
                  <a:schemeClr val="accent2"/>
                </a:solidFill>
              </a:rPr>
              <a:t>obo</a:t>
            </a:r>
            <a:r>
              <a:rPr lang="de-DE" dirty="0" err="1">
                <a:solidFill>
                  <a:schemeClr val="accent2"/>
                </a:solidFill>
              </a:rPr>
              <a:t>-</a:t>
            </a:r>
            <a:r>
              <a:rPr lang="de-DE" dirty="0" err="1" smtClean="0">
                <a:solidFill>
                  <a:schemeClr val="accent2"/>
                </a:solidFill>
              </a:rPr>
              <a:t>conversion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of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nmrCV</a:t>
            </a:r>
            <a:endParaRPr lang="de-DE" dirty="0">
              <a:solidFill>
                <a:schemeClr val="accent2"/>
              </a:solidFill>
            </a:endParaRPr>
          </a:p>
          <a:p>
            <a:pPr lvl="1"/>
            <a:r>
              <a:rPr lang="de-DE" dirty="0" smtClean="0">
                <a:solidFill>
                  <a:schemeClr val="accent2"/>
                </a:solidFill>
              </a:rPr>
              <a:t>via </a:t>
            </a:r>
            <a:r>
              <a:rPr lang="en-US" dirty="0">
                <a:solidFill>
                  <a:schemeClr val="accent2"/>
                </a:solidFill>
              </a:rPr>
              <a:t>hacked </a:t>
            </a:r>
            <a:r>
              <a:rPr lang="en-US" dirty="0" err="1">
                <a:solidFill>
                  <a:schemeClr val="accent2"/>
                </a:solidFill>
              </a:rPr>
              <a:t>OpenMS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validator</a:t>
            </a:r>
          </a:p>
          <a:p>
            <a:pPr lvl="1"/>
            <a:r>
              <a:rPr lang="de-DE" dirty="0" err="1" smtClean="0">
                <a:solidFill>
                  <a:schemeClr val="accent2"/>
                </a:solidFill>
              </a:rPr>
              <a:t>validation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of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raw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data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only</a:t>
            </a:r>
            <a:endParaRPr lang="de-DE" dirty="0" smtClean="0">
              <a:solidFill>
                <a:schemeClr val="accent2"/>
              </a:solidFill>
            </a:endParaRPr>
          </a:p>
          <a:p>
            <a:pPr lvl="1"/>
            <a:r>
              <a:rPr lang="de-DE" dirty="0" smtClean="0">
                <a:solidFill>
                  <a:schemeClr val="accent2"/>
                </a:solidFill>
              </a:rPr>
              <a:t>MI </a:t>
            </a:r>
            <a:r>
              <a:rPr lang="de-DE" dirty="0" err="1" smtClean="0">
                <a:solidFill>
                  <a:schemeClr val="accent2"/>
                </a:solidFill>
              </a:rPr>
              <a:t>enforcement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follows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B889-C041-4D45-B960-B7DD90E5C5E9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nrmML</a:t>
            </a:r>
            <a:r>
              <a:rPr lang="de-DE" dirty="0" smtClean="0"/>
              <a:t> - </a:t>
            </a:r>
            <a:r>
              <a:rPr lang="de-DE" dirty="0" err="1"/>
              <a:t>c</a:t>
            </a:r>
            <a:r>
              <a:rPr lang="de-DE" dirty="0" err="1" smtClean="0"/>
              <a:t>urrent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67833" y="2226833"/>
            <a:ext cx="7408333" cy="36626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Meetings</a:t>
            </a:r>
          </a:p>
          <a:p>
            <a:pPr lvl="1" fontAlgn="base"/>
            <a:r>
              <a:rPr lang="en-US" dirty="0" smtClean="0"/>
              <a:t>PSI  meeting at </a:t>
            </a:r>
            <a:r>
              <a:rPr lang="en-US" dirty="0" err="1" smtClean="0"/>
              <a:t>Reinhardshausen</a:t>
            </a:r>
            <a:endParaRPr lang="en-US" dirty="0" smtClean="0"/>
          </a:p>
          <a:p>
            <a:pPr lvl="1" fontAlgn="base"/>
            <a:r>
              <a:rPr lang="en-US" dirty="0" smtClean="0"/>
              <a:t>Poster at Metabolomics 2014 Japan (June)</a:t>
            </a:r>
          </a:p>
          <a:p>
            <a:pPr lvl="1" fontAlgn="base"/>
            <a:r>
              <a:rPr lang="en-US" dirty="0" smtClean="0"/>
              <a:t>Hackathon at TMIC, Edmonton (July)</a:t>
            </a:r>
            <a:endParaRPr lang="en-US" dirty="0"/>
          </a:p>
          <a:p>
            <a:endParaRPr lang="de-DE" dirty="0" smtClean="0"/>
          </a:p>
          <a:p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buy</a:t>
            </a:r>
            <a:r>
              <a:rPr lang="de-DE" dirty="0"/>
              <a:t>-</a:t>
            </a:r>
            <a:r>
              <a:rPr lang="de-DE" dirty="0" smtClean="0"/>
              <a:t>in</a:t>
            </a:r>
            <a:endParaRPr lang="de-DE" dirty="0"/>
          </a:p>
          <a:p>
            <a:pPr lvl="1"/>
            <a:r>
              <a:rPr lang="de-DE" dirty="0" err="1" smtClean="0"/>
              <a:t>Chemomix</a:t>
            </a:r>
            <a:endParaRPr lang="de-DE" dirty="0"/>
          </a:p>
          <a:p>
            <a:pPr lvl="1"/>
            <a:r>
              <a:rPr lang="de-DE" dirty="0" err="1" smtClean="0"/>
              <a:t>Bruker</a:t>
            </a:r>
            <a:endParaRPr lang="de-DE" dirty="0"/>
          </a:p>
          <a:p>
            <a:pPr lvl="1"/>
            <a:r>
              <a:rPr lang="de-DE" dirty="0"/>
              <a:t>Agilent ?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Outreach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smtClean="0"/>
              <a:t>Dissemination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5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de-DE" dirty="0" smtClean="0"/>
              <a:t>ODLS</a:t>
            </a:r>
            <a:r>
              <a:rPr lang="de-DE" b="1" dirty="0" smtClean="0"/>
              <a:t> </a:t>
            </a:r>
            <a:r>
              <a:rPr lang="de-DE" dirty="0" smtClean="0"/>
              <a:t>2014 (</a:t>
            </a:r>
            <a:r>
              <a:rPr lang="de-DE" dirty="0" err="1" smtClean="0"/>
              <a:t>accepted</a:t>
            </a:r>
            <a:r>
              <a:rPr lang="de-DE" dirty="0" smtClean="0"/>
              <a:t>)</a:t>
            </a:r>
            <a:endParaRPr lang="de-DE" dirty="0"/>
          </a:p>
          <a:p>
            <a:pPr lvl="1" fontAlgn="base"/>
            <a:r>
              <a:rPr lang="de-DE" dirty="0"/>
              <a:t>15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metabonews</a:t>
            </a:r>
            <a:r>
              <a:rPr lang="de-DE" dirty="0"/>
              <a:t> ?</a:t>
            </a:r>
          </a:p>
          <a:p>
            <a:pPr lvl="2" fontAlgn="base"/>
            <a:r>
              <a:rPr lang="de-DE" dirty="0"/>
              <a:t>RS </a:t>
            </a:r>
            <a:r>
              <a:rPr lang="de-DE" dirty="0" err="1"/>
              <a:t>puts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Googledoc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</a:p>
          <a:p>
            <a:pPr lvl="1" fontAlgn="base"/>
            <a:r>
              <a:rPr lang="de-DE" dirty="0" err="1"/>
              <a:t>nmrML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draft</a:t>
            </a:r>
            <a:endParaRPr lang="de-DE" dirty="0"/>
          </a:p>
          <a:p>
            <a:pPr lvl="2" fontAlgn="base"/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coverage</a:t>
            </a:r>
            <a:r>
              <a:rPr lang="de-DE" dirty="0" smtClean="0"/>
              <a:t> </a:t>
            </a:r>
            <a:endParaRPr lang="de-DE" dirty="0"/>
          </a:p>
          <a:p>
            <a:pPr lvl="3" fontAlgn="base"/>
            <a:r>
              <a:rPr lang="de-DE" dirty="0"/>
              <a:t>XSD </a:t>
            </a:r>
            <a:r>
              <a:rPr lang="de-DE" dirty="0" err="1"/>
              <a:t>core</a:t>
            </a:r>
            <a:r>
              <a:rPr lang="de-DE" dirty="0"/>
              <a:t> &amp; Ident, CV, </a:t>
            </a:r>
            <a:r>
              <a:rPr lang="de-DE" dirty="0" err="1"/>
              <a:t>parsers</a:t>
            </a:r>
            <a:r>
              <a:rPr lang="de-DE" dirty="0"/>
              <a:t>/</a:t>
            </a:r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, </a:t>
            </a:r>
            <a:r>
              <a:rPr lang="de-DE" dirty="0" err="1"/>
              <a:t>examples</a:t>
            </a:r>
            <a:r>
              <a:rPr lang="de-DE" dirty="0"/>
              <a:t>, </a:t>
            </a:r>
            <a:r>
              <a:rPr lang="de-DE" dirty="0" err="1"/>
              <a:t>validators</a:t>
            </a:r>
            <a:r>
              <a:rPr lang="de-DE" dirty="0"/>
              <a:t> &amp; MIs, DTB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Metabolights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HMDB), </a:t>
            </a:r>
            <a:r>
              <a:rPr lang="de-DE" dirty="0" err="1"/>
              <a:t>Vendor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Chenomx</a:t>
            </a:r>
            <a:r>
              <a:rPr lang="de-DE" dirty="0"/>
              <a:t>, ...),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,</a:t>
            </a:r>
          </a:p>
          <a:p>
            <a:pPr marL="914400" lvl="3" indent="0" fontAlgn="base">
              <a:buNone/>
            </a:pPr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on ISA </a:t>
            </a:r>
            <a:r>
              <a:rPr lang="de-DE" dirty="0" smtClean="0"/>
              <a:t>Tab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Papers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27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partners</a:t>
            </a:r>
            <a:endParaRPr lang="de-DE" dirty="0" smtClean="0"/>
          </a:p>
          <a:p>
            <a:pPr lvl="1"/>
            <a:r>
              <a:rPr lang="de-DE" dirty="0" smtClean="0"/>
              <a:t>Andy Jones (PSI) </a:t>
            </a:r>
          </a:p>
          <a:p>
            <a:pPr lvl="2"/>
            <a:r>
              <a:rPr lang="de-DE" dirty="0" smtClean="0"/>
              <a:t>NMR Grant</a:t>
            </a:r>
          </a:p>
          <a:p>
            <a:pPr marL="627063" lvl="2" indent="0">
              <a:buNone/>
            </a:pPr>
            <a:endParaRPr lang="de-DE" dirty="0" smtClean="0"/>
          </a:p>
          <a:p>
            <a:r>
              <a:rPr lang="de-DE" dirty="0" err="1" smtClean="0"/>
              <a:t>Leaving</a:t>
            </a:r>
            <a:r>
              <a:rPr lang="de-DE" dirty="0" smtClean="0"/>
              <a:t> </a:t>
            </a:r>
            <a:r>
              <a:rPr lang="de-DE" dirty="0" err="1" smtClean="0"/>
              <a:t>partners</a:t>
            </a:r>
            <a:endParaRPr lang="de-DE" dirty="0" smtClean="0"/>
          </a:p>
          <a:p>
            <a:pPr lvl="1"/>
            <a:r>
              <a:rPr lang="de-DE" dirty="0" smtClean="0"/>
              <a:t>Mike Wilson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Person </a:t>
            </a:r>
            <a:r>
              <a:rPr lang="de-DE" dirty="0" err="1" smtClean="0"/>
              <a:t>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97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775247" y="2097741"/>
            <a:ext cx="7408333" cy="40448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Further </a:t>
            </a:r>
            <a:r>
              <a:rPr lang="en-US" dirty="0"/>
              <a:t>testing </a:t>
            </a:r>
            <a:r>
              <a:rPr lang="en-US" dirty="0" smtClean="0"/>
              <a:t>of XSD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diverse experimental </a:t>
            </a:r>
            <a:r>
              <a:rPr lang="en-US" dirty="0" smtClean="0"/>
              <a:t>configurations</a:t>
            </a:r>
          </a:p>
          <a:p>
            <a:pPr marL="301943" lvl="1" indent="0">
              <a:buNone/>
            </a:pPr>
            <a:r>
              <a:rPr lang="en-US" dirty="0" smtClean="0"/>
              <a:t>      to </a:t>
            </a:r>
            <a:r>
              <a:rPr lang="en-US" dirty="0"/>
              <a:t>ensure sufficient </a:t>
            </a:r>
            <a:r>
              <a:rPr lang="en-US" dirty="0" smtClean="0"/>
              <a:t>coverage, also in CV</a:t>
            </a:r>
          </a:p>
          <a:p>
            <a:r>
              <a:rPr lang="en-US" dirty="0" smtClean="0"/>
              <a:t>Keep converters in </a:t>
            </a:r>
            <a:r>
              <a:rPr lang="en-US" dirty="0"/>
              <a:t>sync with </a:t>
            </a:r>
            <a:r>
              <a:rPr lang="en-US" dirty="0" smtClean="0"/>
              <a:t>schema changes</a:t>
            </a:r>
          </a:p>
          <a:p>
            <a:r>
              <a:rPr lang="en-US" dirty="0" smtClean="0"/>
              <a:t>Define rule </a:t>
            </a:r>
            <a:r>
              <a:rPr lang="en-US" dirty="0"/>
              <a:t>sets </a:t>
            </a: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validation stringency </a:t>
            </a:r>
          </a:p>
          <a:p>
            <a:r>
              <a:rPr lang="en-US" dirty="0"/>
              <a:t>ISA Tab specifications for ensuring minimal reporting requirement enforcement (D2.6)</a:t>
            </a:r>
            <a:endParaRPr lang="de-DE" dirty="0"/>
          </a:p>
          <a:p>
            <a:r>
              <a:rPr lang="en-US" dirty="0"/>
              <a:t>Plan workshops &amp; tutorials on </a:t>
            </a:r>
            <a:r>
              <a:rPr lang="en-US" dirty="0" err="1"/>
              <a:t>nmrML</a:t>
            </a:r>
            <a:r>
              <a:rPr lang="en-US" dirty="0"/>
              <a:t> </a:t>
            </a:r>
          </a:p>
          <a:p>
            <a:r>
              <a:rPr lang="en-US" dirty="0" smtClean="0"/>
              <a:t>Develop maintenance strategy for when project ends</a:t>
            </a:r>
          </a:p>
          <a:p>
            <a:r>
              <a:rPr lang="en-US" dirty="0" smtClean="0"/>
              <a:t>Evaluation strategy 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4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Addenum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5904" y="1075066"/>
            <a:ext cx="9198480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 err="1"/>
              <a:t>nmrML</a:t>
            </a:r>
            <a:r>
              <a:rPr lang="en-US" sz="1200" dirty="0"/>
              <a:t> </a:t>
            </a:r>
            <a:r>
              <a:rPr lang="en-US" sz="1200" dirty="0" err="1"/>
              <a:t>xmlns:xsi</a:t>
            </a:r>
            <a:r>
              <a:rPr lang="en-US" sz="1200" dirty="0"/>
              <a:t>="http://www.w3.org/2001/XMLSchema-instance"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xsi:schemaLocation</a:t>
            </a:r>
            <a:r>
              <a:rPr lang="en-US" sz="1200" dirty="0"/>
              <a:t>="http://nmrml.org/schema ../../../xml-schemata/nmrML.xsd"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xmlns</a:t>
            </a:r>
            <a:r>
              <a:rPr lang="en-US" sz="1200" dirty="0"/>
              <a:t>="http://nmrml.org/schema" version="1.0.0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</a:t>
            </a:r>
            <a:r>
              <a:rPr lang="en-US" sz="1200" dirty="0"/>
              <a:t>&lt;</a:t>
            </a:r>
            <a:r>
              <a:rPr lang="en-US" sz="1200" dirty="0" err="1"/>
              <a:t>cvList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nmrML</a:t>
            </a:r>
            <a:r>
              <a:rPr lang="en-US" sz="1200" dirty="0"/>
              <a:t> Controlled Vocabulary" version="0.0.1" id="NMRCV" URI="http://www.nmrml.org/nmrml-cv.0.0.1.owl"/&gt;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="Unit Ontology" version="3.2.0" id="UO" URI="http://unit-ontology.googlecode.com/</a:t>
            </a:r>
            <a:r>
              <a:rPr lang="en-US" sz="1200" dirty="0" err="1"/>
              <a:t>svn</a:t>
            </a:r>
            <a:r>
              <a:rPr lang="en-US" sz="1200" dirty="0"/>
              <a:t>/trunk/</a:t>
            </a:r>
            <a:r>
              <a:rPr lang="en-US" sz="1200" dirty="0" err="1"/>
              <a:t>uo.owl</a:t>
            </a:r>
            <a:r>
              <a:rPr lang="en-US" sz="1200" dirty="0"/>
              <a:t>/"/&gt;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cvList</a:t>
            </a:r>
            <a:r>
              <a:rPr lang="en-US" sz="1200" dirty="0" smtClean="0"/>
              <a:t>&gt;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/>
              <a:t>contact</a:t>
            </a:r>
            <a:r>
              <a:rPr lang="en-US" sz="1200" dirty="0"/>
              <a:t> id="ID004"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Lutger</a:t>
            </a:r>
            <a:r>
              <a:rPr lang="en-US" sz="1200" dirty="0"/>
              <a:t> A. </a:t>
            </a:r>
            <a:r>
              <a:rPr lang="en-US" sz="1200" dirty="0" err="1"/>
              <a:t>Wessjohann</a:t>
            </a:r>
            <a:r>
              <a:rPr lang="en-US" sz="1200" dirty="0"/>
              <a:t>" email="</a:t>
            </a:r>
            <a:r>
              <a:rPr lang="en-US" sz="1200" dirty="0" err="1"/>
              <a:t>Ludger.Wessjohann</a:t>
            </a:r>
            <a:r>
              <a:rPr lang="en-US" sz="1200" dirty="0"/>
              <a:t> [a] ipb-halle.de"/&gt;</a:t>
            </a:r>
            <a:br>
              <a:rPr lang="en-US" sz="1200" dirty="0"/>
            </a:br>
            <a:r>
              <a:rPr lang="en-US" sz="1200" dirty="0"/>
              <a:t>        &lt;contact id="ID044" </a:t>
            </a:r>
            <a:r>
              <a:rPr lang="en-US" sz="1200" dirty="0" err="1"/>
              <a:t>fullname</a:t>
            </a:r>
            <a:r>
              <a:rPr lang="en-US" sz="1200" dirty="0"/>
              <a:t>="Mohamed A. </a:t>
            </a:r>
            <a:r>
              <a:rPr lang="en-US" sz="1200" dirty="0" err="1"/>
              <a:t>Farag</a:t>
            </a:r>
            <a:r>
              <a:rPr lang="en-US" sz="1200" dirty="0"/>
              <a:t>" email="mfarag73 [a] yahoo.com"/&gt;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sourceFileList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 err="1"/>
              <a:t>sourceFile</a:t>
            </a:r>
            <a:r>
              <a:rPr lang="en-US" sz="1200" dirty="0"/>
              <a:t> sha1="fd99c095046e2356c7d31154d45353fa79cbc844"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location=</a:t>
            </a:r>
            <a:r>
              <a:rPr lang="en-US" sz="1200" dirty="0" smtClean="0">
                <a:hlinkClick r:id="rId2" action="ppaction://hlinkfile"/>
              </a:rPr>
              <a:t>file</a:t>
            </a:r>
            <a:r>
              <a:rPr lang="en-US" sz="1200" dirty="0">
                <a:hlinkClick r:id="rId2" action="ppaction://hlinkfile"/>
              </a:rPr>
              <a:t>:///</a:t>
            </a:r>
            <a:r>
              <a:rPr lang="en-US" sz="1200" dirty="0" smtClean="0">
                <a:hlinkClick r:id="rId2" action="ppaction://hlinkfile"/>
              </a:rPr>
              <a:t>Users/mike/Projects/nmrML/nmrML/examples/IPB_HopExample/FIDs/FAM013_AHTM.PROTON_04.fid/procpar</a:t>
            </a:r>
            <a:endParaRPr lang="en-US" sz="1200" dirty="0" smtClean="0"/>
          </a:p>
          <a:p>
            <a:r>
              <a:rPr lang="en-US" sz="1200" dirty="0" smtClean="0"/>
              <a:t>	 </a:t>
            </a:r>
            <a:r>
              <a:rPr lang="en-US" sz="1200" dirty="0"/>
              <a:t>id="SOURCE_FILE_0" name="</a:t>
            </a:r>
            <a:r>
              <a:rPr lang="en-US" sz="1200" b="1" dirty="0" err="1"/>
              <a:t>procpar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accession="NMR:1400297" name="Varian VNMR Format"/&gt;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accession="NMR:1002006" name="acquisition parameter file"/&gt;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sourceFile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 err="1"/>
              <a:t>sourceFile</a:t>
            </a:r>
            <a:r>
              <a:rPr lang="en-US" sz="1200" dirty="0"/>
              <a:t> sha1="</a:t>
            </a:r>
            <a:r>
              <a:rPr lang="en-US" sz="1200" dirty="0" smtClean="0"/>
              <a:t>e4ffeb41da28b1e9017e72819252ec6d78f8179f“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 location=</a:t>
            </a:r>
            <a:r>
              <a:rPr lang="en-US" sz="1200" dirty="0" smtClean="0">
                <a:hlinkClick r:id="rId3" action="ppaction://hlinkfile"/>
              </a:rPr>
              <a:t>file</a:t>
            </a:r>
            <a:r>
              <a:rPr lang="en-US" sz="1200" dirty="0">
                <a:hlinkClick r:id="rId3" action="ppaction://hlinkfile"/>
              </a:rPr>
              <a:t>:///</a:t>
            </a:r>
            <a:r>
              <a:rPr lang="en-US" sz="1200" dirty="0" smtClean="0">
                <a:hlinkClick r:id="rId3" action="ppaction://hlinkfile"/>
              </a:rPr>
              <a:t>Users/mike/Projects/nmrML/nmrML/examples/IPB_HopExample/FIDs/FAM013_AHTM.PROTON_04.fid/fid</a:t>
            </a:r>
            <a:endParaRPr lang="en-US" sz="1200" dirty="0" smtClean="0"/>
          </a:p>
          <a:p>
            <a:r>
              <a:rPr lang="en-US" sz="1200" dirty="0" smtClean="0"/>
              <a:t>	 </a:t>
            </a:r>
            <a:r>
              <a:rPr lang="en-US" sz="1200" dirty="0"/>
              <a:t>id="SOURCE_FILE_1" name="</a:t>
            </a:r>
            <a:r>
              <a:rPr lang="en-US" sz="1200" b="1" dirty="0"/>
              <a:t>fid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accession="NMR:1400297" name="Varian VNMR Format"/&gt;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accession="NMR:1400119" name="FID file"/&gt;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sourceFile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sourceFileList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softwareList</a:t>
            </a:r>
            <a:r>
              <a:rPr lang="en-US" sz="1200" dirty="0"/>
              <a:t> count="1"&gt;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/>
              <a:t>software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accession="NMR:1000277" name="</a:t>
            </a:r>
            <a:r>
              <a:rPr lang="en-US" sz="1200" dirty="0" err="1"/>
              <a:t>VnmrJ</a:t>
            </a:r>
            <a:r>
              <a:rPr lang="en-US" sz="1200" dirty="0"/>
              <a:t> software" version="2.2C" id="SOFTWARE_1"/&gt;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softwareList</a:t>
            </a:r>
            <a:r>
              <a:rPr lang="en-US" sz="1200" dirty="0" smtClean="0"/>
              <a:t>&gt;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4134918" y="252677"/>
            <a:ext cx="4589534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3200" dirty="0" err="1" smtClean="0"/>
              <a:t>nmrML</a:t>
            </a:r>
            <a:r>
              <a:rPr lang="de-DE" sz="3200" dirty="0" smtClean="0"/>
              <a:t> </a:t>
            </a:r>
            <a:r>
              <a:rPr lang="de-DE" sz="3200" dirty="0" err="1" smtClean="0"/>
              <a:t>example</a:t>
            </a:r>
            <a:r>
              <a:rPr lang="de-DE" sz="3200" dirty="0" smtClean="0"/>
              <a:t> </a:t>
            </a:r>
            <a:r>
              <a:rPr lang="de-DE" sz="3200" dirty="0" err="1" smtClean="0"/>
              <a:t>instance</a:t>
            </a:r>
            <a:endParaRPr lang="de-DE" sz="3200" dirty="0"/>
          </a:p>
          <a:p>
            <a:pPr algn="l"/>
            <a:r>
              <a:rPr lang="de-DE" sz="2000" dirty="0" smtClean="0"/>
              <a:t>The </a:t>
            </a:r>
            <a:r>
              <a:rPr lang="de-DE" sz="2000" dirty="0" err="1" smtClean="0"/>
              <a:t>Full</a:t>
            </a:r>
            <a:r>
              <a:rPr lang="de-DE" sz="2000" dirty="0" smtClean="0"/>
              <a:t> Monty </a:t>
            </a:r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C923-335D-4D34-A021-F107813AFFC8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D5C-B110-4047-A71B-C6475C42EABA}" type="datetime1">
              <a:rPr lang="en-US" smtClean="0"/>
              <a:t>11/5/2014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73090" y="1198420"/>
            <a:ext cx="859782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&lt;</a:t>
            </a:r>
            <a:r>
              <a:rPr lang="en-US" sz="1200" dirty="0" err="1"/>
              <a:t>instrumentConfigurationList</a:t>
            </a:r>
            <a:r>
              <a:rPr lang="en-US" sz="1200" dirty="0"/>
              <a:t> count="4"&gt;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&lt;</a:t>
            </a:r>
            <a:r>
              <a:rPr lang="en-US" sz="1200" b="1" dirty="0" err="1"/>
              <a:t>instrumentConfiguration</a:t>
            </a:r>
            <a:r>
              <a:rPr lang="en-US" sz="1200" b="1" dirty="0"/>
              <a:t> </a:t>
            </a:r>
            <a:r>
              <a:rPr lang="en-US" sz="1200" dirty="0"/>
              <a:t>id="INST_CONFIG_1"&gt;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</a:t>
            </a:r>
            <a:r>
              <a:rPr lang="en-US" sz="1200" b="1" dirty="0"/>
              <a:t>Varian NMR instrument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accession="NMR:1000235" name="Varian probe"/&gt;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name="Varian NMR instrument"/&gt;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accession="NMR:1000236" name="</a:t>
            </a:r>
            <a:r>
              <a:rPr lang="en-US" sz="1200" b="1" dirty="0"/>
              <a:t>5mm HCN probe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instrumentConfiguration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instrumentConfigurationList</a:t>
            </a:r>
            <a:r>
              <a:rPr lang="en-US" sz="1200" dirty="0" smtClean="0"/>
              <a:t>&gt;</a:t>
            </a:r>
          </a:p>
          <a:p>
            <a:r>
              <a:rPr lang="en-US" sz="1200" b="1" dirty="0"/>
              <a:t> &lt;acquisition&gt;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&lt;acquisition1D&gt;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acquisitionParameterSet</a:t>
            </a:r>
            <a:r>
              <a:rPr lang="en-US" sz="1200" dirty="0"/>
              <a:t> </a:t>
            </a:r>
            <a:r>
              <a:rPr lang="en-US" sz="1200" dirty="0" err="1"/>
              <a:t>numberOfScans</a:t>
            </a:r>
            <a:r>
              <a:rPr lang="en-US" sz="1200" dirty="0"/>
              <a:t>="160" </a:t>
            </a:r>
            <a:r>
              <a:rPr lang="en-US" sz="1200" dirty="0" err="1"/>
              <a:t>numberOfSteadyStateScans</a:t>
            </a:r>
            <a:r>
              <a:rPr lang="en-US" sz="1200" dirty="0"/>
              <a:t>="0"&gt;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sampleAcquisitionTemperature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="kelvin" </a:t>
            </a:r>
            <a:r>
              <a:rPr lang="en-US" sz="1200" dirty="0" err="1"/>
              <a:t>unitCvRef</a:t>
            </a:r>
            <a:r>
              <a:rPr lang="en-US" sz="1200" dirty="0"/>
              <a:t>="UO" value="299.15" </a:t>
            </a:r>
            <a:r>
              <a:rPr lang="en-US" sz="1200" dirty="0" err="1"/>
              <a:t>unitAccession</a:t>
            </a:r>
            <a:r>
              <a:rPr lang="en-US" sz="1200" dirty="0"/>
              <a:t>="UO:0000012"/&gt;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spinningRate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value="0" 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relaxationDelay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="second" </a:t>
            </a:r>
            <a:r>
              <a:rPr lang="en-US" sz="1200" dirty="0" err="1"/>
              <a:t>unitCvRef</a:t>
            </a:r>
            <a:r>
              <a:rPr lang="en-US" sz="1200" dirty="0"/>
              <a:t>="UO" value="22.2737024" </a:t>
            </a:r>
            <a:r>
              <a:rPr lang="en-US" sz="1200" dirty="0" err="1"/>
              <a:t>unitAccession</a:t>
            </a:r>
            <a:r>
              <a:rPr lang="en-US" sz="1200" dirty="0"/>
              <a:t>="UO:0000010"/&gt;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pulseSequence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DirectDimensionParameterSet</a:t>
            </a:r>
            <a:r>
              <a:rPr lang="en-US" sz="1200" dirty="0"/>
              <a:t> </a:t>
            </a:r>
            <a:r>
              <a:rPr lang="en-US" sz="1200" dirty="0" err="1"/>
              <a:t>numberOfDataPoints</a:t>
            </a:r>
            <a:r>
              <a:rPr lang="en-US" sz="1200" dirty="0"/>
              <a:t>="65536" decoupled="false"&gt;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acquisitionNucleus</a:t>
            </a:r>
            <a:r>
              <a:rPr lang="en-US" sz="1200" b="1" dirty="0"/>
              <a:t> </a:t>
            </a:r>
            <a:r>
              <a:rPr lang="en-US" sz="1200" b="1" dirty="0" err="1"/>
              <a:t>cvRef</a:t>
            </a:r>
            <a:r>
              <a:rPr lang="en-US" sz="1200" b="1" dirty="0"/>
              <a:t>="NMRCV" accession="NMR:1400151" name="1H"/&gt;</a:t>
            </a:r>
            <a:br>
              <a:rPr lang="en-US" sz="1200" b="1" dirty="0"/>
            </a:br>
            <a:r>
              <a:rPr lang="en-US" sz="1200" dirty="0"/>
              <a:t>                    &lt;gammaB1PulseFieldStrength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value="34482.7586207" </a:t>
            </a:r>
            <a:r>
              <a:rPr lang="en-US" sz="1200" dirty="0" smtClean="0"/>
              <a:t>	</a:t>
            </a:r>
            <a:r>
              <a:rPr lang="en-US" sz="1200" dirty="0" err="1" smtClean="0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irradiationFrequency</a:t>
            </a:r>
            <a:r>
              <a:rPr lang="en-US" sz="1200" b="1" dirty="0"/>
              <a:t> </a:t>
            </a:r>
            <a:r>
              <a:rPr lang="en-US" sz="1200" b="1" dirty="0" err="1"/>
              <a:t>unitName</a:t>
            </a:r>
            <a:r>
              <a:rPr lang="en-US" sz="1200" b="1" dirty="0"/>
              <a:t>="hertz" </a:t>
            </a:r>
            <a:r>
              <a:rPr lang="en-US" sz="1200" b="1" dirty="0" err="1"/>
              <a:t>unitCvRef</a:t>
            </a:r>
            <a:r>
              <a:rPr lang="en-US" sz="1200" b="1" dirty="0"/>
              <a:t>="UO" value="599.8311617" </a:t>
            </a:r>
            <a:r>
              <a:rPr lang="en-US" sz="1200" b="1" dirty="0" err="1"/>
              <a:t>unitAccession</a:t>
            </a:r>
            <a:r>
              <a:rPr lang="en-US" sz="1200" b="1" dirty="0"/>
              <a:t>="UO:0000106"/&gt;</a:t>
            </a:r>
            <a:br>
              <a:rPr lang="en-US" sz="1200" b="1" dirty="0"/>
            </a:br>
            <a:r>
              <a:rPr lang="en-US" sz="1200" dirty="0"/>
              <a:t>                &lt;/</a:t>
            </a:r>
            <a:r>
              <a:rPr lang="en-US" sz="1200" dirty="0" err="1"/>
              <a:t>DirectDimensionParameterSet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&lt;/</a:t>
            </a:r>
            <a:r>
              <a:rPr lang="en-US" sz="1200" dirty="0" err="1"/>
              <a:t>acquisitionParameterSet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b="1" dirty="0" err="1"/>
              <a:t>fidData</a:t>
            </a:r>
            <a:r>
              <a:rPr lang="en-US" sz="1200" b="1" dirty="0"/>
              <a:t> </a:t>
            </a:r>
            <a:r>
              <a:rPr lang="en-US" sz="1200" dirty="0" err="1"/>
              <a:t>byteFormat</a:t>
            </a:r>
            <a:r>
              <a:rPr lang="en-US" sz="1200" dirty="0"/>
              <a:t>="Complex128" </a:t>
            </a:r>
            <a:r>
              <a:rPr lang="en-US" sz="1200" dirty="0" err="1"/>
              <a:t>encodedLength</a:t>
            </a:r>
            <a:r>
              <a:rPr lang="en-US" sz="1200" dirty="0"/>
              <a:t>="324160" compressed="true"&gt;</a:t>
            </a:r>
            <a:r>
              <a:rPr lang="en-US" sz="1200" dirty="0" smtClean="0"/>
              <a:t>eJwMl4dfzl8Ux7U3lYZKy0qiomQ</a:t>
            </a:r>
            <a:r>
              <a:rPr lang="en-US" sz="1200" dirty="0"/>
              <a:t>	</a:t>
            </a:r>
            <a:r>
              <a:rPr lang="en-US" sz="1200" dirty="0" smtClean="0"/>
              <a:t>[…]&lt;/</a:t>
            </a:r>
            <a:r>
              <a:rPr lang="en-US" sz="1200" dirty="0" err="1"/>
              <a:t>fidData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&lt;/acquisition1D&gt;</a:t>
            </a:r>
            <a:br>
              <a:rPr lang="en-US" sz="1200" dirty="0"/>
            </a:br>
            <a:r>
              <a:rPr lang="en-US" sz="1200" dirty="0"/>
              <a:t>    &lt;/acquisition&gt;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nmrML</a:t>
            </a:r>
            <a:r>
              <a:rPr lang="en-US" sz="1200" dirty="0"/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647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-119480" y="85235"/>
            <a:ext cx="9391426" cy="1252728"/>
          </a:xfrm>
        </p:spPr>
        <p:txBody>
          <a:bodyPr>
            <a:normAutofit/>
          </a:bodyPr>
          <a:lstStyle/>
          <a:p>
            <a:r>
              <a:rPr lang="de-DE" dirty="0" smtClean="0"/>
              <a:t>www.nmrML.org  </a:t>
            </a:r>
            <a:r>
              <a:rPr lang="de-DE" dirty="0" err="1" smtClean="0"/>
              <a:t>complete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04856"/>
            <a:ext cx="9199131" cy="59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4738" y="92504"/>
            <a:ext cx="8229600" cy="1252728"/>
          </a:xfrm>
        </p:spPr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Files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" y="1129554"/>
            <a:ext cx="8730286" cy="504895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851237" y="5389581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 </a:t>
            </a:r>
            <a:r>
              <a:rPr lang="de-DE" dirty="0" err="1" smtClean="0"/>
              <a:t>manually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 JCAMP DX </a:t>
            </a:r>
            <a:r>
              <a:rPr lang="de-DE" dirty="0" err="1" smtClean="0"/>
              <a:t>example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0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216076"/>
            <a:ext cx="7408333" cy="3770238"/>
          </a:xfrm>
        </p:spPr>
        <p:txBody>
          <a:bodyPr>
            <a:normAutofit/>
          </a:bodyPr>
          <a:lstStyle/>
          <a:p>
            <a:r>
              <a:rPr lang="de-DE" dirty="0" smtClean="0"/>
              <a:t>Transition in TLO</a:t>
            </a:r>
          </a:p>
          <a:p>
            <a:pPr lvl="1"/>
            <a:r>
              <a:rPr lang="de-DE" dirty="0" err="1" smtClean="0"/>
              <a:t>From</a:t>
            </a:r>
            <a:r>
              <a:rPr lang="de-DE" dirty="0" smtClean="0"/>
              <a:t> Biotop </a:t>
            </a:r>
            <a:r>
              <a:rPr lang="de-DE" dirty="0" err="1" smtClean="0"/>
              <a:t>to</a:t>
            </a:r>
            <a:r>
              <a:rPr lang="de-DE" dirty="0" smtClean="0"/>
              <a:t> BFO</a:t>
            </a:r>
          </a:p>
          <a:p>
            <a:r>
              <a:rPr lang="de-DE" dirty="0" smtClean="0"/>
              <a:t>Slow </a:t>
            </a:r>
            <a:r>
              <a:rPr lang="de-DE" dirty="0" err="1" smtClean="0"/>
              <a:t>incremental</a:t>
            </a:r>
            <a:r>
              <a:rPr lang="de-DE" dirty="0" smtClean="0"/>
              <a:t> </a:t>
            </a:r>
            <a:r>
              <a:rPr lang="de-DE" dirty="0" err="1" smtClean="0"/>
              <a:t>bottom-up</a:t>
            </a:r>
            <a:r>
              <a:rPr lang="de-DE" dirty="0" smtClean="0"/>
              <a:t> </a:t>
            </a:r>
            <a:r>
              <a:rPr lang="de-DE" dirty="0" err="1" smtClean="0"/>
              <a:t>expansion</a:t>
            </a:r>
            <a:endParaRPr lang="de-DE" dirty="0" smtClean="0"/>
          </a:p>
          <a:p>
            <a:pPr lvl="1"/>
            <a:r>
              <a:rPr lang="en-US" dirty="0"/>
              <a:t>CV-coverage </a:t>
            </a:r>
            <a:r>
              <a:rPr lang="en-US" dirty="0" smtClean="0"/>
              <a:t>currently limited </a:t>
            </a:r>
            <a:r>
              <a:rPr lang="en-US" dirty="0"/>
              <a:t>to use </a:t>
            </a:r>
            <a:r>
              <a:rPr lang="en-US" dirty="0" smtClean="0"/>
              <a:t>cases</a:t>
            </a:r>
            <a:endParaRPr lang="de-DE" dirty="0" smtClean="0"/>
          </a:p>
          <a:p>
            <a:r>
              <a:rPr lang="de-DE" dirty="0" smtClean="0"/>
              <a:t>~ 750 </a:t>
            </a:r>
            <a:r>
              <a:rPr lang="de-DE" dirty="0" err="1" smtClean="0"/>
              <a:t>terms</a:t>
            </a:r>
            <a:r>
              <a:rPr lang="de-DE" dirty="0" smtClean="0"/>
              <a:t> in </a:t>
            </a:r>
            <a:r>
              <a:rPr lang="de-DE" dirty="0" err="1" smtClean="0"/>
              <a:t>taxonomic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endParaRPr lang="de-DE" dirty="0" smtClean="0"/>
          </a:p>
          <a:p>
            <a:r>
              <a:rPr lang="de-DE" dirty="0" smtClean="0"/>
              <a:t>In OWL Syntax but, </a:t>
            </a:r>
            <a:r>
              <a:rPr lang="de-DE" dirty="0" err="1" smtClean="0"/>
              <a:t>no</a:t>
            </a:r>
            <a:r>
              <a:rPr lang="de-DE" dirty="0" smtClean="0"/>
              <a:t> DL </a:t>
            </a:r>
            <a:r>
              <a:rPr lang="de-DE" dirty="0" err="1" smtClean="0"/>
              <a:t>used</a:t>
            </a:r>
            <a:endParaRPr lang="de-DE" dirty="0" smtClean="0"/>
          </a:p>
          <a:p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OBO Format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re-use</a:t>
            </a:r>
            <a:r>
              <a:rPr lang="de-DE" dirty="0" smtClean="0"/>
              <a:t> </a:t>
            </a:r>
            <a:r>
              <a:rPr lang="de-DE" dirty="0" err="1" smtClean="0"/>
              <a:t>Validator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nmrCV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3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20" y="250193"/>
            <a:ext cx="15240000" cy="754974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755" y="539827"/>
            <a:ext cx="8765753" cy="50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717226" y="2336284"/>
            <a:ext cx="7408333" cy="345069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Copied from CML</a:t>
            </a:r>
          </a:p>
          <a:p>
            <a:pPr lvl="1"/>
            <a:r>
              <a:rPr lang="en-US" dirty="0" err="1" smtClean="0"/>
              <a:t>CMLSpect</a:t>
            </a:r>
            <a:r>
              <a:rPr lang="en-US" dirty="0" smtClean="0"/>
              <a:t> </a:t>
            </a:r>
            <a:r>
              <a:rPr lang="en-US" dirty="0"/>
              <a:t>captures </a:t>
            </a:r>
            <a:r>
              <a:rPr lang="en-US" dirty="0" smtClean="0"/>
              <a:t>2D molecule representations</a:t>
            </a:r>
          </a:p>
          <a:p>
            <a:pPr lvl="2"/>
            <a:r>
              <a:rPr lang="en-US" dirty="0" smtClean="0"/>
              <a:t>Atom / bond arrays &amp; assignments</a:t>
            </a:r>
          </a:p>
          <a:p>
            <a:pPr lvl="1"/>
            <a:r>
              <a:rPr lang="en-US" dirty="0" smtClean="0"/>
              <a:t>data-driven </a:t>
            </a:r>
            <a:r>
              <a:rPr lang="en-US" dirty="0"/>
              <a:t>HMDB </a:t>
            </a:r>
            <a:r>
              <a:rPr lang="en-US" dirty="0" smtClean="0"/>
              <a:t>use case </a:t>
            </a:r>
            <a:r>
              <a:rPr lang="en-US" dirty="0"/>
              <a:t>&amp;</a:t>
            </a:r>
            <a:r>
              <a:rPr lang="en-US" dirty="0" smtClean="0"/>
              <a:t> easy examples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Proprionic</a:t>
            </a:r>
            <a:r>
              <a:rPr lang="en-US" dirty="0" smtClean="0"/>
              <a:t> acid</a:t>
            </a:r>
          </a:p>
          <a:p>
            <a:pPr lvl="1"/>
            <a:r>
              <a:rPr lang="en-US" dirty="0" smtClean="0"/>
              <a:t>Input for </a:t>
            </a:r>
            <a:r>
              <a:rPr lang="en-US" dirty="0" err="1" smtClean="0"/>
              <a:t>Wishard</a:t>
            </a:r>
            <a:r>
              <a:rPr lang="en-US" dirty="0" smtClean="0"/>
              <a:t> </a:t>
            </a:r>
            <a:r>
              <a:rPr lang="en-US" dirty="0"/>
              <a:t>Lab HMDB </a:t>
            </a:r>
            <a:r>
              <a:rPr lang="en-US" dirty="0" err="1"/>
              <a:t>nmr</a:t>
            </a:r>
            <a:r>
              <a:rPr lang="en-US" dirty="0"/>
              <a:t> spectrum </a:t>
            </a:r>
            <a:r>
              <a:rPr lang="en-US" dirty="0" smtClean="0"/>
              <a:t>viewer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682573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</a:t>
            </a:r>
            <a:r>
              <a:rPr lang="en-US" dirty="0"/>
              <a:t> and Quant extensions to </a:t>
            </a:r>
            <a:r>
              <a:rPr lang="en-US" dirty="0" err="1"/>
              <a:t>nmrML</a:t>
            </a:r>
            <a:r>
              <a:rPr lang="en-US" dirty="0"/>
              <a:t> XSD</a:t>
            </a:r>
            <a:r>
              <a:rPr lang="en-US" b="1" dirty="0"/>
              <a:t/>
            </a:r>
            <a:br>
              <a:rPr lang="en-US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4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721460" y="1871831"/>
            <a:ext cx="7701778" cy="46677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 &lt;</a:t>
            </a:r>
            <a:r>
              <a:rPr lang="de-DE" b="1" dirty="0" err="1"/>
              <a:t>spectrumAnnotation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    &lt;</a:t>
            </a:r>
            <a:r>
              <a:rPr lang="de-DE" dirty="0" err="1"/>
              <a:t>compound</a:t>
            </a:r>
            <a:r>
              <a:rPr lang="de-DE" dirty="0"/>
              <a:t>  </a:t>
            </a:r>
            <a:r>
              <a:rPr lang="de-DE" dirty="0" err="1"/>
              <a:t>compoundName</a:t>
            </a:r>
            <a:r>
              <a:rPr lang="de-DE" dirty="0"/>
              <a:t>="</a:t>
            </a:r>
            <a:r>
              <a:rPr lang="de-DE" b="1" dirty="0" err="1"/>
              <a:t>alanine</a:t>
            </a:r>
            <a:r>
              <a:rPr lang="de-DE" dirty="0"/>
              <a:t>" </a:t>
            </a:r>
            <a:r>
              <a:rPr lang="de-DE" dirty="0" err="1"/>
              <a:t>compoundId</a:t>
            </a:r>
            <a:r>
              <a:rPr lang="de-DE" dirty="0"/>
              <a:t>="</a:t>
            </a:r>
            <a:r>
              <a:rPr lang="de-DE" b="1" dirty="0"/>
              <a:t>CHEBI:16449</a:t>
            </a:r>
            <a:r>
              <a:rPr lang="de-DE" dirty="0"/>
              <a:t>" &gt;</a:t>
            </a:r>
          </a:p>
          <a:p>
            <a:pPr marL="0" indent="0">
              <a:buNone/>
            </a:pPr>
            <a:r>
              <a:rPr lang="de-DE" dirty="0"/>
              <a:t>     &lt;</a:t>
            </a:r>
            <a:r>
              <a:rPr lang="de-DE" b="1" dirty="0" err="1"/>
              <a:t>atomArray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       &lt;</a:t>
            </a:r>
            <a:r>
              <a:rPr lang="de-DE" dirty="0" err="1"/>
              <a:t>atom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b="1" dirty="0"/>
              <a:t>a1</a:t>
            </a:r>
            <a:r>
              <a:rPr lang="de-DE" dirty="0"/>
              <a:t>" </a:t>
            </a:r>
            <a:r>
              <a:rPr lang="de-DE" dirty="0" err="1"/>
              <a:t>elementType</a:t>
            </a:r>
            <a:r>
              <a:rPr lang="de-DE" dirty="0"/>
              <a:t>="</a:t>
            </a:r>
            <a:r>
              <a:rPr lang="de-DE" b="1" dirty="0"/>
              <a:t>C</a:t>
            </a:r>
            <a:r>
              <a:rPr lang="de-DE" dirty="0"/>
              <a:t>" x2="0.6667733333333334" y2="-0.38490666666666673"/&gt;</a:t>
            </a:r>
          </a:p>
          <a:p>
            <a:pPr marL="0" indent="0">
              <a:buNone/>
            </a:pPr>
            <a:r>
              <a:rPr lang="de-DE" dirty="0"/>
              <a:t>       &lt;</a:t>
            </a:r>
            <a:r>
              <a:rPr lang="de-DE" dirty="0" err="1"/>
              <a:t>atom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="a2" </a:t>
            </a:r>
            <a:r>
              <a:rPr lang="de-DE" dirty="0" err="1"/>
              <a:t>elementType</a:t>
            </a:r>
            <a:r>
              <a:rPr lang="de-DE" dirty="0"/>
              <a:t>="C" x2="-0.6667733333333334" y2="-1.1550933333333335"/&gt;</a:t>
            </a:r>
          </a:p>
          <a:p>
            <a:pPr marL="0" indent="0">
              <a:buNone/>
            </a:pPr>
            <a:r>
              <a:rPr lang="de-DE" dirty="0"/>
              <a:t>       </a:t>
            </a:r>
            <a:r>
              <a:rPr lang="de-DE" dirty="0" smtClean="0"/>
              <a:t>…</a:t>
            </a:r>
            <a:r>
              <a:rPr lang="de-DE" dirty="0"/>
              <a:t>                   </a:t>
            </a:r>
          </a:p>
          <a:p>
            <a:pPr marL="0" indent="0">
              <a:buNone/>
            </a:pPr>
            <a:r>
              <a:rPr lang="de-DE" dirty="0"/>
              <a:t>       &lt;</a:t>
            </a:r>
            <a:r>
              <a:rPr lang="de-DE" dirty="0" err="1"/>
              <a:t>atom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="a8" </a:t>
            </a:r>
            <a:r>
              <a:rPr lang="de-DE" dirty="0" err="1"/>
              <a:t>elementType</a:t>
            </a:r>
            <a:r>
              <a:rPr lang="de-DE" dirty="0"/>
              <a:t>="H" x2="-1.2303901544895832" y2="0.9487051800384392"/&gt;</a:t>
            </a:r>
          </a:p>
          <a:p>
            <a:pPr marL="0" indent="0">
              <a:buNone/>
            </a:pPr>
            <a:r>
              <a:rPr lang="de-DE" dirty="0"/>
              <a:t>       &lt;</a:t>
            </a:r>
            <a:r>
              <a:rPr lang="de-DE" dirty="0" err="1"/>
              <a:t>atom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="a9" </a:t>
            </a:r>
            <a:r>
              <a:rPr lang="de-DE" dirty="0" err="1"/>
              <a:t>elementType</a:t>
            </a:r>
            <a:r>
              <a:rPr lang="de-DE" dirty="0"/>
              <a:t>="H" x2="-3.3341185133717732" y2="0.3852098455104175"/&gt;</a:t>
            </a:r>
          </a:p>
          <a:p>
            <a:pPr marL="0" indent="0">
              <a:buNone/>
            </a:pPr>
            <a:r>
              <a:rPr lang="de-DE" dirty="0"/>
              <a:t>       &lt;</a:t>
            </a:r>
            <a:r>
              <a:rPr lang="de-DE" dirty="0" err="1"/>
              <a:t>atom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="a10" </a:t>
            </a:r>
            <a:r>
              <a:rPr lang="de-DE" dirty="0" err="1"/>
              <a:t>elementType</a:t>
            </a:r>
            <a:r>
              <a:rPr lang="de-DE" dirty="0"/>
              <a:t>="H" x2="-2.770623178843752" y2="-1.7185185133717726</a:t>
            </a:r>
            <a:r>
              <a:rPr lang="de-DE" dirty="0" smtClean="0"/>
              <a:t>"/&gt;  …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    </a:t>
            </a:r>
            <a:r>
              <a:rPr lang="de-DE" dirty="0" smtClean="0"/>
              <a:t> &lt;/</a:t>
            </a:r>
            <a:r>
              <a:rPr lang="de-DE" dirty="0" err="1"/>
              <a:t>atomArray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     &lt;</a:t>
            </a:r>
            <a:r>
              <a:rPr lang="de-DE" b="1" dirty="0" err="1"/>
              <a:t>bondArray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       &lt;</a:t>
            </a:r>
            <a:r>
              <a:rPr lang="de-DE" dirty="0" err="1"/>
              <a:t>bond</a:t>
            </a:r>
            <a:r>
              <a:rPr lang="de-DE" dirty="0"/>
              <a:t> atomRefs2="a1 a2" </a:t>
            </a:r>
            <a:r>
              <a:rPr lang="de-DE" dirty="0" err="1"/>
              <a:t>order</a:t>
            </a:r>
            <a:r>
              <a:rPr lang="de-DE" dirty="0"/>
              <a:t>="1"/&gt;</a:t>
            </a:r>
          </a:p>
          <a:p>
            <a:pPr marL="0" indent="0">
              <a:buNone/>
            </a:pPr>
            <a:r>
              <a:rPr lang="de-DE" dirty="0"/>
              <a:t>       &lt;</a:t>
            </a:r>
            <a:r>
              <a:rPr lang="de-DE" dirty="0" err="1"/>
              <a:t>bond</a:t>
            </a:r>
            <a:r>
              <a:rPr lang="de-DE" dirty="0"/>
              <a:t> atomRefs2="a2 a3" </a:t>
            </a:r>
            <a:r>
              <a:rPr lang="de-DE" dirty="0" err="1"/>
              <a:t>order</a:t>
            </a:r>
            <a:r>
              <a:rPr lang="de-DE" dirty="0"/>
              <a:t>="1"/&gt;</a:t>
            </a:r>
          </a:p>
          <a:p>
            <a:pPr marL="0" indent="0">
              <a:buNone/>
            </a:pPr>
            <a:r>
              <a:rPr lang="de-DE" dirty="0"/>
              <a:t>       &lt;</a:t>
            </a:r>
            <a:r>
              <a:rPr lang="de-DE" b="1" dirty="0" err="1"/>
              <a:t>bond</a:t>
            </a:r>
            <a:r>
              <a:rPr lang="de-DE" b="1" dirty="0"/>
              <a:t> atomRefs2="a1 a4" </a:t>
            </a:r>
            <a:r>
              <a:rPr lang="de-DE" b="1" dirty="0" err="1"/>
              <a:t>order</a:t>
            </a:r>
            <a:r>
              <a:rPr lang="de-DE" b="1" dirty="0"/>
              <a:t>="2"</a:t>
            </a:r>
            <a:r>
              <a:rPr lang="de-DE" dirty="0"/>
              <a:t>/&gt;</a:t>
            </a:r>
          </a:p>
          <a:p>
            <a:pPr marL="0" indent="0">
              <a:buNone/>
            </a:pPr>
            <a:r>
              <a:rPr lang="de-DE" dirty="0"/>
              <a:t>     </a:t>
            </a:r>
            <a:r>
              <a:rPr lang="de-DE" dirty="0" smtClean="0"/>
              <a:t>    </a:t>
            </a:r>
            <a:r>
              <a:rPr lang="de-DE" dirty="0"/>
              <a:t> </a:t>
            </a:r>
            <a:r>
              <a:rPr lang="de-DE" dirty="0" smtClean="0"/>
              <a:t>…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     &lt;/</a:t>
            </a:r>
            <a:r>
              <a:rPr lang="de-DE" dirty="0" err="1"/>
              <a:t>bondArray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    &lt;/</a:t>
            </a:r>
            <a:r>
              <a:rPr lang="de-DE" dirty="0" err="1"/>
              <a:t>compound</a:t>
            </a:r>
            <a:r>
              <a:rPr lang="de-DE" dirty="0" smtClean="0"/>
              <a:t>&gt;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 </a:t>
            </a:r>
            <a:r>
              <a:rPr lang="de-DE" dirty="0"/>
              <a:t>    &lt;</a:t>
            </a:r>
            <a:r>
              <a:rPr lang="de-DE" b="1" dirty="0" err="1"/>
              <a:t>multiplet</a:t>
            </a:r>
            <a:r>
              <a:rPr lang="de-DE" b="1" dirty="0"/>
              <a:t> </a:t>
            </a:r>
            <a:r>
              <a:rPr lang="de-DE" b="1" dirty="0" err="1"/>
              <a:t>cente</a:t>
            </a:r>
            <a:r>
              <a:rPr lang="de-DE" dirty="0" err="1"/>
              <a:t>r</a:t>
            </a:r>
            <a:r>
              <a:rPr lang="de-DE" dirty="0"/>
              <a:t>="</a:t>
            </a:r>
            <a:r>
              <a:rPr lang="de-DE" b="1" dirty="0"/>
              <a:t>1.04</a:t>
            </a:r>
            <a:r>
              <a:rPr lang="de-DE" dirty="0"/>
              <a:t>" &gt;</a:t>
            </a:r>
          </a:p>
          <a:p>
            <a:pPr marL="0" indent="0">
              <a:buNone/>
            </a:pPr>
            <a:r>
              <a:rPr lang="de-DE" dirty="0"/>
              <a:t>     &lt;</a:t>
            </a:r>
            <a:r>
              <a:rPr lang="de-DE" b="1" dirty="0" err="1"/>
              <a:t>equivalentHydrogens</a:t>
            </a:r>
            <a:r>
              <a:rPr lang="de-DE" b="1" dirty="0"/>
              <a:t> </a:t>
            </a:r>
            <a:r>
              <a:rPr lang="de-DE" b="1" dirty="0" err="1"/>
              <a:t>atomRefs</a:t>
            </a:r>
            <a:r>
              <a:rPr lang="de-DE" b="1" dirty="0"/>
              <a:t>="a8 a9 a10"</a:t>
            </a:r>
            <a:r>
              <a:rPr lang="de-DE" dirty="0"/>
              <a:t>/&gt;</a:t>
            </a:r>
          </a:p>
          <a:p>
            <a:pPr marL="0" indent="0">
              <a:buNone/>
            </a:pPr>
            <a:r>
              <a:rPr lang="de-DE" dirty="0"/>
              <a:t>     &lt;</a:t>
            </a:r>
            <a:r>
              <a:rPr lang="de-DE" b="1" dirty="0" err="1"/>
              <a:t>multiplicity</a:t>
            </a:r>
            <a:r>
              <a:rPr lang="de-DE" b="1" dirty="0"/>
              <a:t> </a:t>
            </a:r>
            <a:r>
              <a:rPr lang="de-DE" dirty="0" err="1"/>
              <a:t>cvRef</a:t>
            </a:r>
            <a:r>
              <a:rPr lang="de-DE" dirty="0"/>
              <a:t>="NMRCV" </a:t>
            </a:r>
            <a:r>
              <a:rPr lang="de-DE" dirty="0" err="1"/>
              <a:t>accession</a:t>
            </a:r>
            <a:r>
              <a:rPr lang="de-DE" dirty="0"/>
              <a:t>="NMR:1000185" </a:t>
            </a:r>
            <a:r>
              <a:rPr lang="de-DE" dirty="0" err="1"/>
              <a:t>name</a:t>
            </a:r>
            <a:r>
              <a:rPr lang="de-DE" dirty="0"/>
              <a:t>="</a:t>
            </a:r>
            <a:r>
              <a:rPr lang="de-DE" b="1" dirty="0" err="1"/>
              <a:t>triplet</a:t>
            </a:r>
            <a:r>
              <a:rPr lang="de-DE" b="1" dirty="0"/>
              <a:t> </a:t>
            </a:r>
            <a:r>
              <a:rPr lang="de-DE" b="1" dirty="0" err="1"/>
              <a:t>feature</a:t>
            </a:r>
            <a:r>
              <a:rPr lang="de-DE" dirty="0"/>
              <a:t>"/&gt;</a:t>
            </a:r>
          </a:p>
          <a:p>
            <a:pPr marL="0" indent="0">
              <a:buNone/>
            </a:pPr>
            <a:r>
              <a:rPr lang="de-DE" dirty="0"/>
              <a:t>     &lt;</a:t>
            </a:r>
            <a:r>
              <a:rPr lang="de-DE" dirty="0" err="1"/>
              <a:t>peaks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       &lt;</a:t>
            </a:r>
            <a:r>
              <a:rPr lang="de-DE" b="1" dirty="0" err="1"/>
              <a:t>peak</a:t>
            </a:r>
            <a:r>
              <a:rPr lang="de-DE" b="1" dirty="0"/>
              <a:t> </a:t>
            </a:r>
            <a:r>
              <a:rPr lang="de-DE" b="1" dirty="0" err="1"/>
              <a:t>center</a:t>
            </a:r>
            <a:r>
              <a:rPr lang="de-DE" dirty="0"/>
              <a:t>="</a:t>
            </a:r>
            <a:r>
              <a:rPr lang="de-DE" b="1" dirty="0"/>
              <a:t>1.03</a:t>
            </a:r>
            <a:r>
              <a:rPr lang="de-DE" dirty="0"/>
              <a:t>" </a:t>
            </a:r>
            <a:r>
              <a:rPr lang="de-DE" b="1" dirty="0" err="1"/>
              <a:t>amplitude</a:t>
            </a:r>
            <a:r>
              <a:rPr lang="de-DE" dirty="0"/>
              <a:t>="</a:t>
            </a:r>
            <a:r>
              <a:rPr lang="de-DE" b="1" dirty="0"/>
              <a:t>514.0</a:t>
            </a:r>
            <a:r>
              <a:rPr lang="de-DE" dirty="0"/>
              <a:t>" </a:t>
            </a:r>
            <a:r>
              <a:rPr lang="de-DE" dirty="0" smtClean="0"/>
              <a:t>/&gt;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91789" y="380280"/>
            <a:ext cx="8961119" cy="1252728"/>
          </a:xfrm>
        </p:spPr>
        <p:txBody>
          <a:bodyPr>
            <a:normAutofit/>
          </a:bodyPr>
          <a:lstStyle/>
          <a:p>
            <a:r>
              <a:rPr lang="de-DE" sz="3600" dirty="0" smtClean="0"/>
              <a:t>Ident/Quant </a:t>
            </a:r>
            <a:r>
              <a:rPr lang="de-DE" sz="3600" dirty="0" err="1" smtClean="0"/>
              <a:t>example</a:t>
            </a:r>
            <a:r>
              <a:rPr lang="de-DE" sz="3600" dirty="0" smtClean="0"/>
              <a:t> </a:t>
            </a:r>
            <a:r>
              <a:rPr lang="de-DE" sz="3600" dirty="0" err="1" smtClean="0"/>
              <a:t>with</a:t>
            </a:r>
            <a:r>
              <a:rPr lang="de-DE" sz="3600" dirty="0" smtClean="0"/>
              <a:t> Peak </a:t>
            </a:r>
            <a:r>
              <a:rPr lang="de-DE" sz="3600" dirty="0" err="1" smtClean="0"/>
              <a:t>assignment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2644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167571"/>
            <a:ext cx="8229600" cy="1155620"/>
          </a:xfrm>
        </p:spPr>
        <p:txBody>
          <a:bodyPr/>
          <a:lstStyle/>
          <a:p>
            <a:r>
              <a:rPr lang="de-DE" dirty="0" smtClean="0"/>
              <a:t>Ident &amp; Quant XSD </a:t>
            </a:r>
            <a:r>
              <a:rPr lang="de-DE" dirty="0" err="1" smtClean="0"/>
              <a:t>addition</a:t>
            </a:r>
            <a:endParaRPr lang="de-DE" dirty="0"/>
          </a:p>
        </p:txBody>
      </p:sp>
      <p:pic>
        <p:nvPicPr>
          <p:cNvPr id="1026" name="Picture 2" descr="https://lh5.googleusercontent.com/WCtzZiukqDCh9bMCPSkDlCbyZ8gZi_DZHYPhgmAc0Blh8VYTjl_vieW7urNPNUHUhFy_KtXYqbduj8VhcyL8mo8JIgex22wUq0AT7V_pfNieAgyn8lsn3fRc6wxRX08Cy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4245" y="1204856"/>
            <a:ext cx="11132490" cy="646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1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SMOS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0</TotalTime>
  <Words>579</Words>
  <Application>Microsoft Office PowerPoint</Application>
  <PresentationFormat>Bildschirmpräsentation (4:3)</PresentationFormat>
  <Paragraphs>157</Paragraphs>
  <Slides>26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Candara</vt:lpstr>
      <vt:lpstr>Symbol</vt:lpstr>
      <vt:lpstr>COSMOS</vt:lpstr>
      <vt:lpstr>COSMOS WP 2  nmrML standard</vt:lpstr>
      <vt:lpstr>nrmML - current status</vt:lpstr>
      <vt:lpstr>www.nmrML.org  complete</vt:lpstr>
      <vt:lpstr>Example Files</vt:lpstr>
      <vt:lpstr>nmrCV</vt:lpstr>
      <vt:lpstr>PowerPoint-Präsentation</vt:lpstr>
      <vt:lpstr>Ident and Quant extensions to nmrML XSD </vt:lpstr>
      <vt:lpstr>Ident/Quant example with Peak assignment</vt:lpstr>
      <vt:lpstr>Ident &amp; Quant XSD addition</vt:lpstr>
      <vt:lpstr>D2.5 Real converters, parsers &amp; validators  (M24, Oct 2014)</vt:lpstr>
      <vt:lpstr>Parsers &amp; Converters</vt:lpstr>
      <vt:lpstr>Converter service online</vt:lpstr>
      <vt:lpstr>R-Parsers</vt:lpstr>
      <vt:lpstr>Matlab parser</vt:lpstr>
      <vt:lpstr>Onion model of                         validation layers</vt:lpstr>
      <vt:lpstr>Semantic Validator</vt:lpstr>
      <vt:lpstr>PowerPoint-Präsentation</vt:lpstr>
      <vt:lpstr>D2.8 Sparql on metabolomics RDF guideline Doc  (M24, Oct 2014)</vt:lpstr>
      <vt:lpstr>PowerPoint-Präsentation</vt:lpstr>
      <vt:lpstr>Outreach and Dissemination</vt:lpstr>
      <vt:lpstr>Papers</vt:lpstr>
      <vt:lpstr>Person flux</vt:lpstr>
      <vt:lpstr>Next Steps</vt:lpstr>
      <vt:lpstr>Addenum</vt:lpstr>
      <vt:lpstr>PowerPoint-Präsentation</vt:lpstr>
      <vt:lpstr>PowerPoint-Präsentation</vt:lpstr>
    </vt:vector>
  </TitlesOfParts>
  <Company>University of Cambridge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Salek</dc:creator>
  <cp:lastModifiedBy>alle</cp:lastModifiedBy>
  <cp:revision>101</cp:revision>
  <dcterms:created xsi:type="dcterms:W3CDTF">2012-12-18T18:16:06Z</dcterms:created>
  <dcterms:modified xsi:type="dcterms:W3CDTF">2014-11-05T13:28:41Z</dcterms:modified>
</cp:coreProperties>
</file>