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60" r:id="rId4"/>
    <p:sldId id="261" r:id="rId5"/>
    <p:sldId id="262" r:id="rId6"/>
    <p:sldId id="263" r:id="rId7"/>
    <p:sldId id="264" r:id="rId8"/>
    <p:sldId id="265" r:id="rId9"/>
    <p:sldId id="268" r:id="rId10"/>
    <p:sldId id="276" r:id="rId11"/>
    <p:sldId id="269" r:id="rId12"/>
    <p:sldId id="270" r:id="rId13"/>
    <p:sldId id="271" r:id="rId14"/>
    <p:sldId id="272" r:id="rId15"/>
    <p:sldId id="273" r:id="rId16"/>
    <p:sldId id="274" r:id="rId17"/>
    <p:sldId id="266" r:id="rId18"/>
    <p:sldId id="275" r:id="rId19"/>
    <p:sldId id="277" r:id="rId20"/>
    <p:sldId id="279" r:id="rId21"/>
    <p:sldId id="280" r:id="rId22"/>
    <p:sldId id="281" r:id="rId23"/>
    <p:sldId id="282" r:id="rId24"/>
    <p:sldId id="283" r:id="rId25"/>
    <p:sldId id="285" r:id="rId26"/>
    <p:sldId id="284"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85430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427473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9644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169472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7049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3738003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68439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190296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4925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003D2-A234-48B5-AFAE-838E8EF80ED1}" type="datetimeFigureOut">
              <a:rPr lang="en-IN" smtClean="0"/>
              <a:t>18-12-2018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111789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003D2-A234-48B5-AFAE-838E8EF80ED1}" type="datetimeFigureOut">
              <a:rPr lang="en-IN" smtClean="0"/>
              <a:t>18-12-2018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82382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003D2-A234-48B5-AFAE-838E8EF80ED1}" type="datetimeFigureOut">
              <a:rPr lang="en-IN" smtClean="0"/>
              <a:t>18-12-2018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379598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003D2-A234-48B5-AFAE-838E8EF80ED1}" type="datetimeFigureOut">
              <a:rPr lang="en-IN" smtClean="0"/>
              <a:t>18-12-2018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280533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003D2-A234-48B5-AFAE-838E8EF80ED1}" type="datetimeFigureOut">
              <a:rPr lang="en-IN" smtClean="0"/>
              <a:t>18-12-2018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208931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F003D2-A234-48B5-AFAE-838E8EF80ED1}" type="datetimeFigureOut">
              <a:rPr lang="en-IN" smtClean="0"/>
              <a:t>18-12-2018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4DC5C-E6EF-48F2-939C-CF6D3F413F30}" type="slidenum">
              <a:rPr lang="en-IN" smtClean="0"/>
              <a:t>‹#›</a:t>
            </a:fld>
            <a:endParaRPr lang="en-IN"/>
          </a:p>
        </p:txBody>
      </p:sp>
    </p:spTree>
    <p:extLst>
      <p:ext uri="{BB962C8B-B14F-4D97-AF65-F5344CB8AC3E}">
        <p14:creationId xmlns:p14="http://schemas.microsoft.com/office/powerpoint/2010/main" val="100460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4DC5C-E6EF-48F2-939C-CF6D3F413F30}" type="slidenum">
              <a:rPr lang="en-IN" smtClean="0"/>
              <a:t>‹#›</a:t>
            </a:fld>
            <a:endParaRPr lang="en-IN"/>
          </a:p>
        </p:txBody>
      </p:sp>
      <p:sp>
        <p:nvSpPr>
          <p:cNvPr id="5" name="Date Placeholder 4"/>
          <p:cNvSpPr>
            <a:spLocks noGrp="1"/>
          </p:cNvSpPr>
          <p:nvPr>
            <p:ph type="dt" sz="half" idx="10"/>
          </p:nvPr>
        </p:nvSpPr>
        <p:spPr/>
        <p:txBody>
          <a:bodyPr/>
          <a:lstStyle/>
          <a:p>
            <a:fld id="{25F003D2-A234-48B5-AFAE-838E8EF80ED1}" type="datetimeFigureOut">
              <a:rPr lang="en-IN" smtClean="0"/>
              <a:t>18-12-2018</a:t>
            </a:fld>
            <a:endParaRPr lang="en-IN"/>
          </a:p>
        </p:txBody>
      </p:sp>
    </p:spTree>
    <p:extLst>
      <p:ext uri="{BB962C8B-B14F-4D97-AF65-F5344CB8AC3E}">
        <p14:creationId xmlns:p14="http://schemas.microsoft.com/office/powerpoint/2010/main" val="55792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F003D2-A234-48B5-AFAE-838E8EF80ED1}" type="datetimeFigureOut">
              <a:rPr lang="en-IN" smtClean="0"/>
              <a:t>18-12-2018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44DC5C-E6EF-48F2-939C-CF6D3F413F30}" type="slidenum">
              <a:rPr lang="en-IN" smtClean="0"/>
              <a:t>‹#›</a:t>
            </a:fld>
            <a:endParaRPr lang="en-IN"/>
          </a:p>
        </p:txBody>
      </p:sp>
    </p:spTree>
    <p:extLst>
      <p:ext uri="{BB962C8B-B14F-4D97-AF65-F5344CB8AC3E}">
        <p14:creationId xmlns:p14="http://schemas.microsoft.com/office/powerpoint/2010/main" val="2892547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1016/j.eswa.2011.07.11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0657-5B17-4538-AE2D-9818B76C699C}"/>
              </a:ext>
            </a:extLst>
          </p:cNvPr>
          <p:cNvSpPr>
            <a:spLocks noGrp="1"/>
          </p:cNvSpPr>
          <p:nvPr>
            <p:ph type="ctrTitle"/>
          </p:nvPr>
        </p:nvSpPr>
        <p:spPr>
          <a:xfrm>
            <a:off x="1507067" y="2404534"/>
            <a:ext cx="7766936" cy="1646302"/>
          </a:xfrm>
        </p:spPr>
        <p:txBody>
          <a:bodyPr/>
          <a:lstStyle/>
          <a:p>
            <a:r>
              <a:rPr lang="en-IN" b="1"/>
              <a:t>Customer Segmentation for Retail Store</a:t>
            </a:r>
            <a:br>
              <a:rPr lang="en-IN"/>
            </a:br>
            <a:endParaRPr lang="en-IN" dirty="0"/>
          </a:p>
        </p:txBody>
      </p:sp>
      <p:sp>
        <p:nvSpPr>
          <p:cNvPr id="3" name="Subtitle 2">
            <a:extLst>
              <a:ext uri="{FF2B5EF4-FFF2-40B4-BE49-F238E27FC236}">
                <a16:creationId xmlns:a16="http://schemas.microsoft.com/office/drawing/2014/main" id="{889105B5-6C07-4BDC-804B-7F1080DC1399}"/>
              </a:ext>
            </a:extLst>
          </p:cNvPr>
          <p:cNvSpPr>
            <a:spLocks noGrp="1"/>
          </p:cNvSpPr>
          <p:nvPr>
            <p:ph type="subTitle" idx="1"/>
          </p:nvPr>
        </p:nvSpPr>
        <p:spPr>
          <a:xfrm>
            <a:off x="1507067" y="5180749"/>
            <a:ext cx="7766936" cy="1096899"/>
          </a:xfrm>
        </p:spPr>
        <p:txBody>
          <a:bodyPr>
            <a:normAutofit lnSpcReduction="10000"/>
          </a:bodyPr>
          <a:lstStyle/>
          <a:p>
            <a:r>
              <a:rPr lang="en-IN" dirty="0"/>
              <a:t>Namrita Gupta</a:t>
            </a:r>
          </a:p>
          <a:p>
            <a:r>
              <a:rPr lang="en-IN" dirty="0"/>
              <a:t>Final Project - 16:137:552:01 PYTHON METHODOLOGIES</a:t>
            </a:r>
          </a:p>
          <a:p>
            <a:r>
              <a:rPr lang="en-IN" dirty="0"/>
              <a:t>Fall 2018</a:t>
            </a:r>
          </a:p>
        </p:txBody>
      </p:sp>
      <p:pic>
        <p:nvPicPr>
          <p:cNvPr id="4" name="Picture 3" descr="Image result for customer segmentation">
            <a:extLst>
              <a:ext uri="{FF2B5EF4-FFF2-40B4-BE49-F238E27FC236}">
                <a16:creationId xmlns:a16="http://schemas.microsoft.com/office/drawing/2014/main" id="{C5624300-F6EB-4FA3-89FA-9F3771898E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62945" y="3429000"/>
            <a:ext cx="4411058" cy="1646302"/>
          </a:xfrm>
          <a:prstGeom prst="rect">
            <a:avLst/>
          </a:prstGeom>
          <a:noFill/>
          <a:ln>
            <a:noFill/>
          </a:ln>
        </p:spPr>
      </p:pic>
    </p:spTree>
    <p:extLst>
      <p:ext uri="{BB962C8B-B14F-4D97-AF65-F5344CB8AC3E}">
        <p14:creationId xmlns:p14="http://schemas.microsoft.com/office/powerpoint/2010/main" val="151272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a:t>
            </a:r>
            <a:r>
              <a:rPr lang="en-IN" dirty="0" err="1"/>
              <a:t>distribution_plot</a:t>
            </a:r>
            <a:r>
              <a:rPr lang="en-IN" dirty="0"/>
              <a:t>” method used “if” conditions to decide whether to plot a pie graph or bar graph based on the attribute.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It plotted pie chart for gender, marital status and city. For stay and age it plotted a bar chart.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endParaRPr lang="en-IN" sz="1400" dirty="0"/>
          </a:p>
          <a:p>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a:t>
            </a:r>
          </a:p>
        </p:txBody>
      </p:sp>
      <p:pic>
        <p:nvPicPr>
          <p:cNvPr id="4" name="Picture 3">
            <a:extLst>
              <a:ext uri="{FF2B5EF4-FFF2-40B4-BE49-F238E27FC236}">
                <a16:creationId xmlns:a16="http://schemas.microsoft.com/office/drawing/2014/main" id="{1D362E2C-5840-49AB-8261-D9A0EB417BFD}"/>
              </a:ext>
            </a:extLst>
          </p:cNvPr>
          <p:cNvPicPr>
            <a:picLocks noChangeAspect="1"/>
          </p:cNvPicPr>
          <p:nvPr/>
        </p:nvPicPr>
        <p:blipFill>
          <a:blip r:embed="rId2"/>
          <a:stretch>
            <a:fillRect/>
          </a:stretch>
        </p:blipFill>
        <p:spPr>
          <a:xfrm>
            <a:off x="1009843" y="2366438"/>
            <a:ext cx="8194740" cy="2995271"/>
          </a:xfrm>
          <a:prstGeom prst="rect">
            <a:avLst/>
          </a:prstGeom>
        </p:spPr>
      </p:pic>
    </p:spTree>
    <p:extLst>
      <p:ext uri="{BB962C8B-B14F-4D97-AF65-F5344CB8AC3E}">
        <p14:creationId xmlns:p14="http://schemas.microsoft.com/office/powerpoint/2010/main" val="219824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5084618"/>
          </a:xfrm>
        </p:spPr>
        <p:txBody>
          <a:bodyPr>
            <a:normAutofit fontScale="85000" lnSpcReduction="20000"/>
          </a:bodyPr>
          <a:lstStyle/>
          <a:p>
            <a:r>
              <a:rPr lang="en-IN" sz="2100" dirty="0"/>
              <a:t>The object “univariate” was then used for plotting the purchase pattern of customers across various attributes for EDA using the method “</a:t>
            </a:r>
            <a:r>
              <a:rPr lang="en-IN" sz="2100" dirty="0" err="1"/>
              <a:t>purchase_plot</a:t>
            </a:r>
            <a:r>
              <a:rPr lang="en-IN" sz="2100" dirty="0"/>
              <a:t>” of class “</a:t>
            </a:r>
            <a:r>
              <a:rPr lang="en-IN" sz="2100" dirty="0" err="1"/>
              <a:t>Distribution_Treatment</a:t>
            </a:r>
            <a:r>
              <a:rPr lang="en-IN" sz="2100"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100" dirty="0"/>
              <a:t>Similarly the method was called for other attributes which included age, marital status, number of years in that city and city.</a:t>
            </a:r>
          </a:p>
          <a:p>
            <a:r>
              <a:rPr lang="en-IN" sz="2100" dirty="0"/>
              <a:t>For these plots mean values of total purchase was used as it gave average result rather than the absolute values.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a:t>
            </a:r>
          </a:p>
        </p:txBody>
      </p:sp>
      <p:pic>
        <p:nvPicPr>
          <p:cNvPr id="7" name="Picture 6">
            <a:extLst>
              <a:ext uri="{FF2B5EF4-FFF2-40B4-BE49-F238E27FC236}">
                <a16:creationId xmlns:a16="http://schemas.microsoft.com/office/drawing/2014/main" id="{99FE0B08-2538-493B-A482-DCFA5C26FDBA}"/>
              </a:ext>
            </a:extLst>
          </p:cNvPr>
          <p:cNvPicPr>
            <a:picLocks noChangeAspect="1"/>
          </p:cNvPicPr>
          <p:nvPr/>
        </p:nvPicPr>
        <p:blipFill>
          <a:blip r:embed="rId2"/>
          <a:stretch>
            <a:fillRect/>
          </a:stretch>
        </p:blipFill>
        <p:spPr>
          <a:xfrm>
            <a:off x="829733" y="2284699"/>
            <a:ext cx="8258175" cy="2066925"/>
          </a:xfrm>
          <a:prstGeom prst="rect">
            <a:avLst/>
          </a:prstGeom>
        </p:spPr>
      </p:pic>
      <p:pic>
        <p:nvPicPr>
          <p:cNvPr id="8" name="Picture 7">
            <a:extLst>
              <a:ext uri="{FF2B5EF4-FFF2-40B4-BE49-F238E27FC236}">
                <a16:creationId xmlns:a16="http://schemas.microsoft.com/office/drawing/2014/main" id="{4F626E54-2331-4B2E-A33A-3199FF33BCD8}"/>
              </a:ext>
            </a:extLst>
          </p:cNvPr>
          <p:cNvPicPr>
            <a:picLocks noChangeAspect="1"/>
          </p:cNvPicPr>
          <p:nvPr/>
        </p:nvPicPr>
        <p:blipFill>
          <a:blip r:embed="rId3"/>
          <a:stretch>
            <a:fillRect/>
          </a:stretch>
        </p:blipFill>
        <p:spPr>
          <a:xfrm>
            <a:off x="829733" y="4439899"/>
            <a:ext cx="7953375" cy="781050"/>
          </a:xfrm>
          <a:prstGeom prst="rect">
            <a:avLst/>
          </a:prstGeom>
        </p:spPr>
      </p:pic>
    </p:spTree>
    <p:extLst>
      <p:ext uri="{BB962C8B-B14F-4D97-AF65-F5344CB8AC3E}">
        <p14:creationId xmlns:p14="http://schemas.microsoft.com/office/powerpoint/2010/main" val="296952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EDA on gender attribute revealed that there were more “Male” customers (71.7%) than “Female” customers (28.3%) and “Male” customers are also more likely to purchase than “Female” as they have higher average purchases.</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 - Gender</a:t>
            </a:r>
          </a:p>
        </p:txBody>
      </p:sp>
      <p:pic>
        <p:nvPicPr>
          <p:cNvPr id="4" name="Picture 3">
            <a:extLst>
              <a:ext uri="{FF2B5EF4-FFF2-40B4-BE49-F238E27FC236}">
                <a16:creationId xmlns:a16="http://schemas.microsoft.com/office/drawing/2014/main" id="{13A1944D-7450-4A8E-BBBA-8A02207145CB}"/>
              </a:ext>
            </a:extLst>
          </p:cNvPr>
          <p:cNvPicPr>
            <a:picLocks noChangeAspect="1"/>
          </p:cNvPicPr>
          <p:nvPr/>
        </p:nvPicPr>
        <p:blipFill>
          <a:blip r:embed="rId2"/>
          <a:stretch>
            <a:fillRect/>
          </a:stretch>
        </p:blipFill>
        <p:spPr>
          <a:xfrm>
            <a:off x="450418" y="2505075"/>
            <a:ext cx="3816773" cy="4213201"/>
          </a:xfrm>
          <a:prstGeom prst="rect">
            <a:avLst/>
          </a:prstGeom>
        </p:spPr>
      </p:pic>
      <p:pic>
        <p:nvPicPr>
          <p:cNvPr id="5" name="Picture 4">
            <a:extLst>
              <a:ext uri="{FF2B5EF4-FFF2-40B4-BE49-F238E27FC236}">
                <a16:creationId xmlns:a16="http://schemas.microsoft.com/office/drawing/2014/main" id="{0CC2A204-37D5-4789-B826-97392766E380}"/>
              </a:ext>
            </a:extLst>
          </p:cNvPr>
          <p:cNvPicPr>
            <a:picLocks noChangeAspect="1"/>
          </p:cNvPicPr>
          <p:nvPr/>
        </p:nvPicPr>
        <p:blipFill rotWithShape="1">
          <a:blip r:embed="rId3"/>
          <a:srcRect l="6098"/>
          <a:stretch/>
        </p:blipFill>
        <p:spPr>
          <a:xfrm>
            <a:off x="4131966" y="2634335"/>
            <a:ext cx="4917045" cy="3967162"/>
          </a:xfrm>
          <a:prstGeom prst="rect">
            <a:avLst/>
          </a:prstGeom>
        </p:spPr>
      </p:pic>
    </p:spTree>
    <p:extLst>
      <p:ext uri="{BB962C8B-B14F-4D97-AF65-F5344CB8AC3E}">
        <p14:creationId xmlns:p14="http://schemas.microsoft.com/office/powerpoint/2010/main" val="82683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EDA on city attribute revealed that although most of the customers (53.3%) were from City C but customers from both the city A and B more likely to buy as they have higher average purchases.</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 - Cities</a:t>
            </a:r>
          </a:p>
        </p:txBody>
      </p:sp>
      <p:pic>
        <p:nvPicPr>
          <p:cNvPr id="6" name="Picture 5">
            <a:extLst>
              <a:ext uri="{FF2B5EF4-FFF2-40B4-BE49-F238E27FC236}">
                <a16:creationId xmlns:a16="http://schemas.microsoft.com/office/drawing/2014/main" id="{0630A2D0-5EFD-4980-B7A1-1EA184EE15C0}"/>
              </a:ext>
            </a:extLst>
          </p:cNvPr>
          <p:cNvPicPr>
            <a:picLocks noChangeAspect="1"/>
          </p:cNvPicPr>
          <p:nvPr/>
        </p:nvPicPr>
        <p:blipFill>
          <a:blip r:embed="rId2"/>
          <a:stretch>
            <a:fillRect/>
          </a:stretch>
        </p:blipFill>
        <p:spPr>
          <a:xfrm>
            <a:off x="496970" y="2474090"/>
            <a:ext cx="3815361" cy="4287651"/>
          </a:xfrm>
          <a:prstGeom prst="rect">
            <a:avLst/>
          </a:prstGeom>
        </p:spPr>
      </p:pic>
      <p:pic>
        <p:nvPicPr>
          <p:cNvPr id="7" name="Picture 6">
            <a:extLst>
              <a:ext uri="{FF2B5EF4-FFF2-40B4-BE49-F238E27FC236}">
                <a16:creationId xmlns:a16="http://schemas.microsoft.com/office/drawing/2014/main" id="{CC34142B-66BF-4516-BC51-E77DA05352C4}"/>
              </a:ext>
            </a:extLst>
          </p:cNvPr>
          <p:cNvPicPr>
            <a:picLocks noChangeAspect="1"/>
          </p:cNvPicPr>
          <p:nvPr/>
        </p:nvPicPr>
        <p:blipFill rotWithShape="1">
          <a:blip r:embed="rId3"/>
          <a:srcRect l="1492"/>
          <a:stretch/>
        </p:blipFill>
        <p:spPr>
          <a:xfrm>
            <a:off x="4312331" y="2530409"/>
            <a:ext cx="4961671" cy="4054643"/>
          </a:xfrm>
          <a:prstGeom prst="rect">
            <a:avLst/>
          </a:prstGeom>
        </p:spPr>
      </p:pic>
    </p:spTree>
    <p:extLst>
      <p:ext uri="{BB962C8B-B14F-4D97-AF65-F5344CB8AC3E}">
        <p14:creationId xmlns:p14="http://schemas.microsoft.com/office/powerpoint/2010/main" val="179354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EDA on marital status attribute revealed that although 58% of the customers were unmarried but there was no clear difference in the purchase pattern between them. </a:t>
            </a:r>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 – Marital Status</a:t>
            </a:r>
          </a:p>
        </p:txBody>
      </p:sp>
      <p:pic>
        <p:nvPicPr>
          <p:cNvPr id="4" name="Picture 3">
            <a:extLst>
              <a:ext uri="{FF2B5EF4-FFF2-40B4-BE49-F238E27FC236}">
                <a16:creationId xmlns:a16="http://schemas.microsoft.com/office/drawing/2014/main" id="{99B785D9-4FF0-4345-BBCA-D8502F5634C8}"/>
              </a:ext>
            </a:extLst>
          </p:cNvPr>
          <p:cNvPicPr>
            <a:picLocks noChangeAspect="1"/>
          </p:cNvPicPr>
          <p:nvPr/>
        </p:nvPicPr>
        <p:blipFill>
          <a:blip r:embed="rId2"/>
          <a:stretch>
            <a:fillRect/>
          </a:stretch>
        </p:blipFill>
        <p:spPr>
          <a:xfrm>
            <a:off x="738103" y="2422627"/>
            <a:ext cx="3971925" cy="4162425"/>
          </a:xfrm>
          <a:prstGeom prst="rect">
            <a:avLst/>
          </a:prstGeom>
        </p:spPr>
      </p:pic>
      <p:pic>
        <p:nvPicPr>
          <p:cNvPr id="5" name="Picture 4">
            <a:extLst>
              <a:ext uri="{FF2B5EF4-FFF2-40B4-BE49-F238E27FC236}">
                <a16:creationId xmlns:a16="http://schemas.microsoft.com/office/drawing/2014/main" id="{8C44EA0B-8115-40D0-BB1D-CDA0D8C209D9}"/>
              </a:ext>
            </a:extLst>
          </p:cNvPr>
          <p:cNvPicPr>
            <a:picLocks noChangeAspect="1"/>
          </p:cNvPicPr>
          <p:nvPr/>
        </p:nvPicPr>
        <p:blipFill>
          <a:blip r:embed="rId3"/>
          <a:stretch>
            <a:fillRect/>
          </a:stretch>
        </p:blipFill>
        <p:spPr>
          <a:xfrm>
            <a:off x="4414595" y="2529466"/>
            <a:ext cx="4859407" cy="3718934"/>
          </a:xfrm>
          <a:prstGeom prst="rect">
            <a:avLst/>
          </a:prstGeom>
        </p:spPr>
      </p:pic>
    </p:spTree>
    <p:extLst>
      <p:ext uri="{BB962C8B-B14F-4D97-AF65-F5344CB8AC3E}">
        <p14:creationId xmlns:p14="http://schemas.microsoft.com/office/powerpoint/2010/main" val="1918257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EDA on age attribute revealed that ~33% of the customers are between the age limit of 26 to 35 and they are more likely to purchase as they have higher average purchases also.</a:t>
            </a:r>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 – Age</a:t>
            </a:r>
          </a:p>
        </p:txBody>
      </p:sp>
      <p:pic>
        <p:nvPicPr>
          <p:cNvPr id="6" name="Picture 5">
            <a:extLst>
              <a:ext uri="{FF2B5EF4-FFF2-40B4-BE49-F238E27FC236}">
                <a16:creationId xmlns:a16="http://schemas.microsoft.com/office/drawing/2014/main" id="{C5BDCFF4-B276-402A-B6A2-3B18E31409CE}"/>
              </a:ext>
            </a:extLst>
          </p:cNvPr>
          <p:cNvPicPr>
            <a:picLocks noChangeAspect="1"/>
          </p:cNvPicPr>
          <p:nvPr/>
        </p:nvPicPr>
        <p:blipFill>
          <a:blip r:embed="rId2"/>
          <a:stretch>
            <a:fillRect/>
          </a:stretch>
        </p:blipFill>
        <p:spPr>
          <a:xfrm>
            <a:off x="358674" y="2724814"/>
            <a:ext cx="4167130" cy="3313793"/>
          </a:xfrm>
          <a:prstGeom prst="rect">
            <a:avLst/>
          </a:prstGeom>
        </p:spPr>
      </p:pic>
      <p:pic>
        <p:nvPicPr>
          <p:cNvPr id="7" name="Picture 6">
            <a:extLst>
              <a:ext uri="{FF2B5EF4-FFF2-40B4-BE49-F238E27FC236}">
                <a16:creationId xmlns:a16="http://schemas.microsoft.com/office/drawing/2014/main" id="{A6D91BE4-BD0A-48E5-9495-B7E1120BBDC1}"/>
              </a:ext>
            </a:extLst>
          </p:cNvPr>
          <p:cNvPicPr>
            <a:picLocks noChangeAspect="1"/>
          </p:cNvPicPr>
          <p:nvPr/>
        </p:nvPicPr>
        <p:blipFill rotWithShape="1">
          <a:blip r:embed="rId3"/>
          <a:srcRect l="1677"/>
          <a:stretch/>
        </p:blipFill>
        <p:spPr>
          <a:xfrm>
            <a:off x="4696690" y="2702082"/>
            <a:ext cx="4308764" cy="3463187"/>
          </a:xfrm>
          <a:prstGeom prst="rect">
            <a:avLst/>
          </a:prstGeom>
        </p:spPr>
      </p:pic>
    </p:spTree>
    <p:extLst>
      <p:ext uri="{BB962C8B-B14F-4D97-AF65-F5344CB8AC3E}">
        <p14:creationId xmlns:p14="http://schemas.microsoft.com/office/powerpoint/2010/main" val="138190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819564"/>
            <a:ext cx="8596668" cy="4545071"/>
          </a:xfrm>
        </p:spPr>
        <p:txBody>
          <a:bodyPr>
            <a:normAutofit/>
          </a:bodyPr>
          <a:lstStyle/>
          <a:p>
            <a:r>
              <a:rPr lang="en-IN" dirty="0"/>
              <a:t>EDA on attribute that refer to the tenure of stay in that location (in year) attribute revealed that ~33% of the customers are staying in that location for an year but there was no clear difference in terms of purchase pattern between them. </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 – Tenure of stay</a:t>
            </a:r>
          </a:p>
        </p:txBody>
      </p:sp>
      <p:pic>
        <p:nvPicPr>
          <p:cNvPr id="4" name="Picture 3">
            <a:extLst>
              <a:ext uri="{FF2B5EF4-FFF2-40B4-BE49-F238E27FC236}">
                <a16:creationId xmlns:a16="http://schemas.microsoft.com/office/drawing/2014/main" id="{593E5108-58B5-4033-9D41-A9749DF6918E}"/>
              </a:ext>
            </a:extLst>
          </p:cNvPr>
          <p:cNvPicPr>
            <a:picLocks noChangeAspect="1"/>
          </p:cNvPicPr>
          <p:nvPr/>
        </p:nvPicPr>
        <p:blipFill>
          <a:blip r:embed="rId2"/>
          <a:stretch>
            <a:fillRect/>
          </a:stretch>
        </p:blipFill>
        <p:spPr>
          <a:xfrm>
            <a:off x="4663200" y="2921372"/>
            <a:ext cx="4472255" cy="3631832"/>
          </a:xfrm>
          <a:prstGeom prst="rect">
            <a:avLst/>
          </a:prstGeom>
        </p:spPr>
      </p:pic>
      <p:pic>
        <p:nvPicPr>
          <p:cNvPr id="5" name="Picture 4">
            <a:extLst>
              <a:ext uri="{FF2B5EF4-FFF2-40B4-BE49-F238E27FC236}">
                <a16:creationId xmlns:a16="http://schemas.microsoft.com/office/drawing/2014/main" id="{DA653DD1-86F4-478F-8342-850AC2D3954E}"/>
              </a:ext>
            </a:extLst>
          </p:cNvPr>
          <p:cNvPicPr>
            <a:picLocks noChangeAspect="1"/>
          </p:cNvPicPr>
          <p:nvPr/>
        </p:nvPicPr>
        <p:blipFill>
          <a:blip r:embed="rId3"/>
          <a:stretch>
            <a:fillRect/>
          </a:stretch>
        </p:blipFill>
        <p:spPr>
          <a:xfrm>
            <a:off x="457953" y="3042602"/>
            <a:ext cx="4205247" cy="3114490"/>
          </a:xfrm>
          <a:prstGeom prst="rect">
            <a:avLst/>
          </a:prstGeom>
        </p:spPr>
      </p:pic>
    </p:spTree>
    <p:extLst>
      <p:ext uri="{BB962C8B-B14F-4D97-AF65-F5344CB8AC3E}">
        <p14:creationId xmlns:p14="http://schemas.microsoft.com/office/powerpoint/2010/main" val="77989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377603"/>
            <a:ext cx="8596668" cy="4545071"/>
          </a:xfrm>
        </p:spPr>
        <p:txBody>
          <a:bodyPr>
            <a:normAutofit/>
          </a:bodyPr>
          <a:lstStyle/>
          <a:p>
            <a:r>
              <a:rPr lang="en-IN" dirty="0"/>
              <a:t>Basic statistical summary was obtained by using the inheritance property of sub class "</a:t>
            </a:r>
            <a:r>
              <a:rPr lang="en-IN" dirty="0" err="1"/>
              <a:t>Distribution_Treatment</a:t>
            </a:r>
            <a:r>
              <a:rPr lang="en-IN" dirty="0"/>
              <a:t>" by calling the method of parent class “</a:t>
            </a:r>
            <a:r>
              <a:rPr lang="en-IN" dirty="0" err="1"/>
              <a:t>get_basic_stats</a:t>
            </a:r>
            <a:r>
              <a:rPr lang="en-IN" dirty="0"/>
              <a:t>()”. </a:t>
            </a:r>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2BD3E811-5414-4D04-9A40-FDE1FD7BF3F5}"/>
              </a:ext>
            </a:extLst>
          </p:cNvPr>
          <p:cNvPicPr>
            <a:picLocks noChangeAspect="1"/>
          </p:cNvPicPr>
          <p:nvPr/>
        </p:nvPicPr>
        <p:blipFill>
          <a:blip r:embed="rId2"/>
          <a:stretch>
            <a:fillRect/>
          </a:stretch>
        </p:blipFill>
        <p:spPr>
          <a:xfrm>
            <a:off x="860868" y="4709186"/>
            <a:ext cx="8229600" cy="619125"/>
          </a:xfrm>
          <a:prstGeom prst="rect">
            <a:avLst/>
          </a:prstGeom>
          <a:ln>
            <a:noFill/>
          </a:ln>
        </p:spPr>
      </p:pic>
      <p:pic>
        <p:nvPicPr>
          <p:cNvPr id="7" name="Picture 6">
            <a:extLst>
              <a:ext uri="{FF2B5EF4-FFF2-40B4-BE49-F238E27FC236}">
                <a16:creationId xmlns:a16="http://schemas.microsoft.com/office/drawing/2014/main" id="{6638ABFB-BFBC-44FB-AE3A-7D9F21A699A5}"/>
              </a:ext>
            </a:extLst>
          </p:cNvPr>
          <p:cNvPicPr>
            <a:picLocks noChangeAspect="1"/>
          </p:cNvPicPr>
          <p:nvPr/>
        </p:nvPicPr>
        <p:blipFill>
          <a:blip r:embed="rId3"/>
          <a:stretch>
            <a:fillRect/>
          </a:stretch>
        </p:blipFill>
        <p:spPr>
          <a:xfrm>
            <a:off x="860868" y="2309854"/>
            <a:ext cx="8938973" cy="2322038"/>
          </a:xfrm>
          <a:prstGeom prst="rect">
            <a:avLst/>
          </a:prstGeom>
          <a:ln>
            <a:noFill/>
          </a:ln>
        </p:spPr>
      </p:pic>
      <p:pic>
        <p:nvPicPr>
          <p:cNvPr id="8" name="Picture 7">
            <a:extLst>
              <a:ext uri="{FF2B5EF4-FFF2-40B4-BE49-F238E27FC236}">
                <a16:creationId xmlns:a16="http://schemas.microsoft.com/office/drawing/2014/main" id="{023A49AB-4FB6-492E-9BEB-4B5B52E7F34F}"/>
              </a:ext>
            </a:extLst>
          </p:cNvPr>
          <p:cNvPicPr>
            <a:picLocks noChangeAspect="1"/>
          </p:cNvPicPr>
          <p:nvPr/>
        </p:nvPicPr>
        <p:blipFill>
          <a:blip r:embed="rId4"/>
          <a:stretch>
            <a:fillRect/>
          </a:stretch>
        </p:blipFill>
        <p:spPr>
          <a:xfrm>
            <a:off x="860868" y="5419002"/>
            <a:ext cx="5235132" cy="1401284"/>
          </a:xfrm>
          <a:prstGeom prst="rect">
            <a:avLst/>
          </a:prstGeom>
          <a:ln>
            <a:noFill/>
          </a:ln>
        </p:spPr>
      </p:pic>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a:t>
            </a:r>
          </a:p>
        </p:txBody>
      </p:sp>
    </p:spTree>
    <p:extLst>
      <p:ext uri="{BB962C8B-B14F-4D97-AF65-F5344CB8AC3E}">
        <p14:creationId xmlns:p14="http://schemas.microsoft.com/office/powerpoint/2010/main" val="45464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0"/>
            <a:ext cx="8596668" cy="5361710"/>
          </a:xfrm>
        </p:spPr>
        <p:txBody>
          <a:bodyPr>
            <a:normAutofit/>
          </a:bodyPr>
          <a:lstStyle/>
          <a:p>
            <a:r>
              <a:rPr lang="en-IN" dirty="0"/>
              <a:t>The input data for K-means should have all the attributes as numerical as it assigns cluster based on the Euclidean distance.</a:t>
            </a:r>
          </a:p>
          <a:p>
            <a:r>
              <a:rPr lang="en-IN" dirty="0"/>
              <a:t>For converting the ordinal categorical attributes to numerical, “</a:t>
            </a:r>
            <a:r>
              <a:rPr lang="en-IN" dirty="0" err="1"/>
              <a:t>attribute_treatment</a:t>
            </a:r>
            <a:r>
              <a:rPr lang="en-IN" dirty="0"/>
              <a:t>” method of “</a:t>
            </a:r>
            <a:r>
              <a:rPr lang="en-IN" dirty="0" err="1"/>
              <a:t>Distribution_Treatment</a:t>
            </a:r>
            <a:r>
              <a:rPr lang="en-IN" dirty="0"/>
              <a:t>” class was used. This method uses iterates over value and convert it accordingly.</a:t>
            </a:r>
          </a:p>
          <a:p>
            <a:r>
              <a:rPr lang="en-IN" dirty="0"/>
              <a:t>Ordinal categorical attributes are the attributes that have ordinal values (that can be arranged in order like Age) </a:t>
            </a:r>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r>
              <a:rPr lang="en-IN" dirty="0"/>
              <a:t>Similarly the method was called for other attributes which included Age and </a:t>
            </a:r>
            <a:r>
              <a:rPr lang="en-IN" dirty="0" err="1"/>
              <a:t>Stay_In_Current_City_Years</a:t>
            </a:r>
            <a:r>
              <a:rPr lang="en-IN" dirty="0"/>
              <a:t> number of years in that city.</a:t>
            </a:r>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Data Preparation for modelling</a:t>
            </a:r>
          </a:p>
        </p:txBody>
      </p:sp>
      <p:pic>
        <p:nvPicPr>
          <p:cNvPr id="4" name="Picture 3">
            <a:extLst>
              <a:ext uri="{FF2B5EF4-FFF2-40B4-BE49-F238E27FC236}">
                <a16:creationId xmlns:a16="http://schemas.microsoft.com/office/drawing/2014/main" id="{1B6DDF64-A79D-4F44-B83D-F73E16F913AC}"/>
              </a:ext>
            </a:extLst>
          </p:cNvPr>
          <p:cNvPicPr>
            <a:picLocks noChangeAspect="1"/>
          </p:cNvPicPr>
          <p:nvPr/>
        </p:nvPicPr>
        <p:blipFill>
          <a:blip r:embed="rId2"/>
          <a:stretch>
            <a:fillRect/>
          </a:stretch>
        </p:blipFill>
        <p:spPr>
          <a:xfrm>
            <a:off x="575040" y="5057560"/>
            <a:ext cx="8989180" cy="1164067"/>
          </a:xfrm>
          <a:prstGeom prst="rect">
            <a:avLst/>
          </a:prstGeom>
          <a:ln>
            <a:noFill/>
          </a:ln>
        </p:spPr>
      </p:pic>
      <p:pic>
        <p:nvPicPr>
          <p:cNvPr id="9" name="Picture 8">
            <a:extLst>
              <a:ext uri="{FF2B5EF4-FFF2-40B4-BE49-F238E27FC236}">
                <a16:creationId xmlns:a16="http://schemas.microsoft.com/office/drawing/2014/main" id="{F5CA03BF-C816-4A63-94D9-4029794D47E7}"/>
              </a:ext>
            </a:extLst>
          </p:cNvPr>
          <p:cNvPicPr>
            <a:picLocks noChangeAspect="1"/>
          </p:cNvPicPr>
          <p:nvPr/>
        </p:nvPicPr>
        <p:blipFill>
          <a:blip r:embed="rId3"/>
          <a:stretch>
            <a:fillRect/>
          </a:stretch>
        </p:blipFill>
        <p:spPr>
          <a:xfrm>
            <a:off x="575040" y="3747662"/>
            <a:ext cx="8181926" cy="1164068"/>
          </a:xfrm>
          <a:prstGeom prst="rect">
            <a:avLst/>
          </a:prstGeom>
        </p:spPr>
      </p:pic>
    </p:spTree>
    <p:extLst>
      <p:ext uri="{BB962C8B-B14F-4D97-AF65-F5344CB8AC3E}">
        <p14:creationId xmlns:p14="http://schemas.microsoft.com/office/powerpoint/2010/main" val="164109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0"/>
            <a:ext cx="8596668" cy="5209309"/>
          </a:xfrm>
        </p:spPr>
        <p:txBody>
          <a:bodyPr>
            <a:normAutofit/>
          </a:bodyPr>
          <a:lstStyle/>
          <a:p>
            <a:r>
              <a:rPr lang="en-IN" dirty="0"/>
              <a:t>Attribute like </a:t>
            </a:r>
            <a:r>
              <a:rPr lang="en-IN" dirty="0" err="1"/>
              <a:t>City_Category</a:t>
            </a:r>
            <a:r>
              <a:rPr lang="en-IN" dirty="0"/>
              <a:t> didn't had order in the values like the difference between City A and City B is not same as the difference between City A and City C.</a:t>
            </a:r>
          </a:p>
          <a:p>
            <a:r>
              <a:rPr lang="en-IN" dirty="0" err="1"/>
              <a:t>City_Category</a:t>
            </a:r>
            <a:r>
              <a:rPr lang="en-IN" dirty="0"/>
              <a:t> was be converted using rows to column technique. In this, City A, City B and City C would be three column with binary value indicating whether the customer belong to that city or not.</a:t>
            </a:r>
          </a:p>
          <a:p>
            <a:endParaRPr lang="en-IN" dirty="0"/>
          </a:p>
          <a:p>
            <a:endParaRPr lang="en-IN" dirty="0"/>
          </a:p>
          <a:p>
            <a:r>
              <a:rPr lang="en-IN" dirty="0"/>
              <a:t>The final prepared dataset was exported as csv file, so that in future it can be directly used for applying other modeling technique.</a:t>
            </a:r>
          </a:p>
          <a:p>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Data Preparation for modelling</a:t>
            </a:r>
          </a:p>
        </p:txBody>
      </p:sp>
      <p:pic>
        <p:nvPicPr>
          <p:cNvPr id="5" name="Picture 4">
            <a:extLst>
              <a:ext uri="{FF2B5EF4-FFF2-40B4-BE49-F238E27FC236}">
                <a16:creationId xmlns:a16="http://schemas.microsoft.com/office/drawing/2014/main" id="{A72B0755-92DC-4FE0-8F06-D449589E808C}"/>
              </a:ext>
            </a:extLst>
          </p:cNvPr>
          <p:cNvPicPr>
            <a:picLocks noChangeAspect="1"/>
          </p:cNvPicPr>
          <p:nvPr/>
        </p:nvPicPr>
        <p:blipFill>
          <a:blip r:embed="rId2"/>
          <a:stretch>
            <a:fillRect/>
          </a:stretch>
        </p:blipFill>
        <p:spPr>
          <a:xfrm>
            <a:off x="677334" y="3465513"/>
            <a:ext cx="8420100" cy="752475"/>
          </a:xfrm>
          <a:prstGeom prst="rect">
            <a:avLst/>
          </a:prstGeom>
        </p:spPr>
      </p:pic>
    </p:spTree>
    <p:extLst>
      <p:ext uri="{BB962C8B-B14F-4D97-AF65-F5344CB8AC3E}">
        <p14:creationId xmlns:p14="http://schemas.microsoft.com/office/powerpoint/2010/main" val="161615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lnSpcReduction="10000"/>
          </a:bodyPr>
          <a:lstStyle/>
          <a:p>
            <a:r>
              <a:rPr lang="en-IN" dirty="0"/>
              <a:t>To stay in competition retail stores are changing their decision-making approach to be data driven.</a:t>
            </a:r>
          </a:p>
          <a:p>
            <a:r>
              <a:rPr lang="en-IN" dirty="0"/>
              <a:t>Developing the models which are customer centric as this industry business largely depends on its customers.</a:t>
            </a:r>
          </a:p>
          <a:p>
            <a:r>
              <a:rPr lang="en-IN" dirty="0"/>
              <a:t>One such methodology to strengthen the relationship with customer is </a:t>
            </a:r>
            <a:r>
              <a:rPr lang="en-IN" b="1" dirty="0"/>
              <a:t>CUSTOMER SEGMENTATION </a:t>
            </a:r>
          </a:p>
          <a:p>
            <a:r>
              <a:rPr lang="en-IN" dirty="0"/>
              <a:t>In customer segmentation customer base is divided into groups where each group represent the purchase behaviour of the customers linked to that group.</a:t>
            </a:r>
          </a:p>
          <a:p>
            <a:r>
              <a:rPr lang="en-IN" dirty="0"/>
              <a:t>Customer segmentation can be treated as one-size-fit-all approach where a each segment represents a generalised purchase behaviour of all the customers in that segment. </a:t>
            </a:r>
          </a:p>
          <a:p>
            <a:r>
              <a:rPr lang="en-IN" dirty="0"/>
              <a:t>Customer segmentation would help in increase in company’s profit apart from providing selective marketing strategies as per customers segment.</a:t>
            </a:r>
          </a:p>
          <a:p>
            <a:endParaRPr lang="en-IN" dirty="0"/>
          </a:p>
          <a:p>
            <a:endParaRPr lang="en-IN" dirty="0"/>
          </a:p>
        </p:txBody>
      </p:sp>
    </p:spTree>
    <p:extLst>
      <p:ext uri="{BB962C8B-B14F-4D97-AF65-F5344CB8AC3E}">
        <p14:creationId xmlns:p14="http://schemas.microsoft.com/office/powerpoint/2010/main" val="4129356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0"/>
            <a:ext cx="8596668" cy="5209309"/>
          </a:xfrm>
        </p:spPr>
        <p:txBody>
          <a:bodyPr>
            <a:normAutofit/>
          </a:bodyPr>
          <a:lstStyle/>
          <a:p>
            <a:r>
              <a:rPr lang="en-IN" dirty="0"/>
              <a:t>Elbow method is used to used to get the optimal number of clusters that have to be given in the input of K-means algorithm.</a:t>
            </a:r>
          </a:p>
          <a:p>
            <a:r>
              <a:rPr lang="en-IN" dirty="0"/>
              <a:t>The optimal number of clusters are chosen from the elbow point in the graph. </a:t>
            </a:r>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Determine Optimal Number of Clusters</a:t>
            </a:r>
          </a:p>
        </p:txBody>
      </p:sp>
      <p:pic>
        <p:nvPicPr>
          <p:cNvPr id="4" name="Picture 3">
            <a:extLst>
              <a:ext uri="{FF2B5EF4-FFF2-40B4-BE49-F238E27FC236}">
                <a16:creationId xmlns:a16="http://schemas.microsoft.com/office/drawing/2014/main" id="{AE7D8994-C126-49FA-ABEC-802AA19D30FE}"/>
              </a:ext>
            </a:extLst>
          </p:cNvPr>
          <p:cNvPicPr>
            <a:picLocks noChangeAspect="1"/>
          </p:cNvPicPr>
          <p:nvPr/>
        </p:nvPicPr>
        <p:blipFill>
          <a:blip r:embed="rId2"/>
          <a:stretch>
            <a:fillRect/>
          </a:stretch>
        </p:blipFill>
        <p:spPr>
          <a:xfrm>
            <a:off x="862754" y="2817090"/>
            <a:ext cx="8411248" cy="2812169"/>
          </a:xfrm>
          <a:prstGeom prst="rect">
            <a:avLst/>
          </a:prstGeom>
        </p:spPr>
      </p:pic>
    </p:spTree>
    <p:extLst>
      <p:ext uri="{BB962C8B-B14F-4D97-AF65-F5344CB8AC3E}">
        <p14:creationId xmlns:p14="http://schemas.microsoft.com/office/powerpoint/2010/main" val="379772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0"/>
            <a:ext cx="8596668" cy="5209309"/>
          </a:xfrm>
        </p:spPr>
        <p:txBody>
          <a:bodyPr>
            <a:normAutofit/>
          </a:bodyPr>
          <a:lstStyle/>
          <a:p>
            <a:r>
              <a:rPr lang="en-IN" dirty="0"/>
              <a:t>The elbow is formed at 3 in the elbow plot given below. Hence 3 would be given as the number of clusters in input to the K-means algorithm.</a:t>
            </a:r>
          </a:p>
          <a:p>
            <a:r>
              <a:rPr lang="en-IN" dirty="0"/>
              <a:t>Elbow plot is plotted between the number of clusters range and sum of squared errors. </a:t>
            </a:r>
          </a:p>
          <a:p>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Determine Optimal Number of Clusters</a:t>
            </a:r>
          </a:p>
        </p:txBody>
      </p:sp>
      <p:pic>
        <p:nvPicPr>
          <p:cNvPr id="5" name="Picture 4">
            <a:extLst>
              <a:ext uri="{FF2B5EF4-FFF2-40B4-BE49-F238E27FC236}">
                <a16:creationId xmlns:a16="http://schemas.microsoft.com/office/drawing/2014/main" id="{52D0B8F5-5323-4E3F-AB1D-0CEE485B4FFC}"/>
              </a:ext>
            </a:extLst>
          </p:cNvPr>
          <p:cNvPicPr>
            <a:picLocks noChangeAspect="1"/>
          </p:cNvPicPr>
          <p:nvPr/>
        </p:nvPicPr>
        <p:blipFill>
          <a:blip r:embed="rId2"/>
          <a:stretch>
            <a:fillRect/>
          </a:stretch>
        </p:blipFill>
        <p:spPr>
          <a:xfrm>
            <a:off x="2248055" y="2899490"/>
            <a:ext cx="4665363" cy="3819961"/>
          </a:xfrm>
          <a:prstGeom prst="rect">
            <a:avLst/>
          </a:prstGeom>
        </p:spPr>
      </p:pic>
      <p:sp>
        <p:nvSpPr>
          <p:cNvPr id="6" name="Oval 5">
            <a:extLst>
              <a:ext uri="{FF2B5EF4-FFF2-40B4-BE49-F238E27FC236}">
                <a16:creationId xmlns:a16="http://schemas.microsoft.com/office/drawing/2014/main" id="{FF92C0CB-949D-4FE5-9B39-01B894D08AFE}"/>
              </a:ext>
            </a:extLst>
          </p:cNvPr>
          <p:cNvSpPr/>
          <p:nvPr/>
        </p:nvSpPr>
        <p:spPr>
          <a:xfrm>
            <a:off x="5167741" y="5389418"/>
            <a:ext cx="429491" cy="1149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950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0"/>
            <a:ext cx="8596668" cy="5209309"/>
          </a:xfrm>
        </p:spPr>
        <p:txBody>
          <a:bodyPr>
            <a:normAutofit/>
          </a:bodyPr>
          <a:lstStyle/>
          <a:p>
            <a:r>
              <a:rPr lang="en-IN" dirty="0"/>
              <a:t>Segmentation of customers was done using K-means algorithm from </a:t>
            </a:r>
            <a:r>
              <a:rPr lang="en-IN" dirty="0" err="1"/>
              <a:t>sklearn.cluster</a:t>
            </a:r>
            <a:r>
              <a:rPr lang="en-IN" dirty="0"/>
              <a:t> class.</a:t>
            </a:r>
          </a:p>
          <a:p>
            <a:r>
              <a:rPr lang="en-IN" dirty="0"/>
              <a:t>In this, first the model is formed by giving the optimal number of clusters (which is 3) and then it is fitted to the data and cluster labels are given. </a:t>
            </a:r>
          </a:p>
          <a:p>
            <a:r>
              <a:rPr lang="en-IN" dirty="0"/>
              <a:t>The result of K-means algorithm was analysed using the scatter plot between the “</a:t>
            </a:r>
            <a:r>
              <a:rPr lang="en-IN" dirty="0" err="1"/>
              <a:t>Total_Purchase</a:t>
            </a:r>
            <a:r>
              <a:rPr lang="en-IN" dirty="0"/>
              <a:t>” and “</a:t>
            </a:r>
            <a:r>
              <a:rPr lang="en-IN" dirty="0" err="1"/>
              <a:t>Total_Products</a:t>
            </a:r>
            <a:r>
              <a:rPr lang="en-IN" dirty="0"/>
              <a:t>” which were the indicator of customer purchase pattern.</a:t>
            </a:r>
          </a:p>
          <a:p>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Clustering using K-means algorithm</a:t>
            </a:r>
          </a:p>
        </p:txBody>
      </p:sp>
      <p:pic>
        <p:nvPicPr>
          <p:cNvPr id="5" name="Picture 4">
            <a:extLst>
              <a:ext uri="{FF2B5EF4-FFF2-40B4-BE49-F238E27FC236}">
                <a16:creationId xmlns:a16="http://schemas.microsoft.com/office/drawing/2014/main" id="{68C2B10D-B89D-4D48-B3C4-81737E046188}"/>
              </a:ext>
            </a:extLst>
          </p:cNvPr>
          <p:cNvPicPr>
            <a:picLocks noChangeAspect="1"/>
          </p:cNvPicPr>
          <p:nvPr/>
        </p:nvPicPr>
        <p:blipFill>
          <a:blip r:embed="rId2"/>
          <a:stretch>
            <a:fillRect/>
          </a:stretch>
        </p:blipFill>
        <p:spPr>
          <a:xfrm>
            <a:off x="1026102" y="3758909"/>
            <a:ext cx="6289098" cy="2946690"/>
          </a:xfrm>
          <a:prstGeom prst="rect">
            <a:avLst/>
          </a:prstGeom>
        </p:spPr>
      </p:pic>
    </p:spTree>
    <p:extLst>
      <p:ext uri="{BB962C8B-B14F-4D97-AF65-F5344CB8AC3E}">
        <p14:creationId xmlns:p14="http://schemas.microsoft.com/office/powerpoint/2010/main" val="41573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916545"/>
            <a:ext cx="4712084" cy="4802909"/>
          </a:xfrm>
        </p:spPr>
        <p:txBody>
          <a:bodyPr>
            <a:normAutofit/>
          </a:bodyPr>
          <a:lstStyle/>
          <a:p>
            <a:r>
              <a:rPr lang="en-IN" dirty="0"/>
              <a:t>Three segments represents the customers purchase pattern.</a:t>
            </a:r>
          </a:p>
          <a:p>
            <a:r>
              <a:rPr lang="en-IN" dirty="0"/>
              <a:t>Yellow segment can be called as “High Value Customers” as they have higher purchases as well as they had bought more products when compared to the other two segments.</a:t>
            </a:r>
          </a:p>
          <a:p>
            <a:r>
              <a:rPr lang="en-IN" dirty="0"/>
              <a:t>Green segment can be called as “Low Value Customers” as they have lower purchases as well as they had bought least products when compared to the other two segments.</a:t>
            </a:r>
          </a:p>
          <a:p>
            <a:r>
              <a:rPr lang="en-IN" dirty="0"/>
              <a:t>On the similar lines, purple segment can be called “Medium Value Customers”.</a:t>
            </a:r>
          </a:p>
          <a:p>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Clustering using K-means algorithm</a:t>
            </a:r>
          </a:p>
        </p:txBody>
      </p:sp>
      <p:pic>
        <p:nvPicPr>
          <p:cNvPr id="4" name="Picture 3">
            <a:extLst>
              <a:ext uri="{FF2B5EF4-FFF2-40B4-BE49-F238E27FC236}">
                <a16:creationId xmlns:a16="http://schemas.microsoft.com/office/drawing/2014/main" id="{ECA1E145-780B-4890-B6B3-DACE61B2F7E0}"/>
              </a:ext>
            </a:extLst>
          </p:cNvPr>
          <p:cNvPicPr>
            <a:picLocks noChangeAspect="1"/>
          </p:cNvPicPr>
          <p:nvPr/>
        </p:nvPicPr>
        <p:blipFill rotWithShape="1">
          <a:blip r:embed="rId2"/>
          <a:srcRect b="3620"/>
          <a:stretch/>
        </p:blipFill>
        <p:spPr>
          <a:xfrm>
            <a:off x="5530067" y="1916545"/>
            <a:ext cx="4074385" cy="3375893"/>
          </a:xfrm>
          <a:prstGeom prst="rect">
            <a:avLst/>
          </a:prstGeom>
        </p:spPr>
      </p:pic>
    </p:spTree>
    <p:extLst>
      <p:ext uri="{BB962C8B-B14F-4D97-AF65-F5344CB8AC3E}">
        <p14:creationId xmlns:p14="http://schemas.microsoft.com/office/powerpoint/2010/main" val="346374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Conclusion</a:t>
            </a:r>
          </a:p>
        </p:txBody>
      </p:sp>
      <p:sp>
        <p:nvSpPr>
          <p:cNvPr id="8" name="Content Placeholder 2">
            <a:extLst>
              <a:ext uri="{FF2B5EF4-FFF2-40B4-BE49-F238E27FC236}">
                <a16:creationId xmlns:a16="http://schemas.microsoft.com/office/drawing/2014/main" id="{5D53DE20-F237-4685-8F7D-C59F3F01C9EB}"/>
              </a:ext>
            </a:extLst>
          </p:cNvPr>
          <p:cNvSpPr>
            <a:spLocks noGrp="1"/>
          </p:cNvSpPr>
          <p:nvPr>
            <p:ph idx="1"/>
          </p:nvPr>
        </p:nvSpPr>
        <p:spPr>
          <a:xfrm>
            <a:off x="677334" y="1496290"/>
            <a:ext cx="8596668" cy="5209309"/>
          </a:xfrm>
        </p:spPr>
        <p:txBody>
          <a:bodyPr>
            <a:normAutofit/>
          </a:bodyPr>
          <a:lstStyle/>
          <a:p>
            <a:r>
              <a:rPr lang="en-IN" dirty="0"/>
              <a:t>The customer segments formed can be used as a customer base for designing segment specific marketing campaign.</a:t>
            </a:r>
          </a:p>
          <a:p>
            <a:r>
              <a:rPr lang="en-IN" dirty="0"/>
              <a:t>These high value customers can be targeted by giving more rewards point with their every purchase whereas low value customers can be targeted by giving lucrative offers which would lure them for purchasing. </a:t>
            </a:r>
          </a:p>
          <a:p>
            <a:r>
              <a:rPr lang="en-IN" dirty="0"/>
              <a:t>Such strategies would in turn help in increasing the sales of the retail store as well would help in building better relationship with customer as these clusters would be formed based on their purchase behaviours and hence would understand the customer needs. </a:t>
            </a:r>
          </a:p>
          <a:p>
            <a:r>
              <a:rPr lang="en-US" dirty="0"/>
              <a:t>Customer segmentation can be treated as an intermediate step for designing personalized marketing strategy. Each customer segment would then be analyzed at customer level and based on the his/her spend behavior one-to-one marketing offer would be rolled out.</a:t>
            </a:r>
          </a:p>
          <a:p>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429816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E638-FC34-4A1B-8802-D6DD0AB98A9D}"/>
              </a:ext>
            </a:extLst>
          </p:cNvPr>
          <p:cNvSpPr>
            <a:spLocks noGrp="1"/>
          </p:cNvSpPr>
          <p:nvPr>
            <p:ph type="title"/>
          </p:nvPr>
        </p:nvSpPr>
        <p:spPr/>
        <p:txBody>
          <a:bodyPr/>
          <a:lstStyle/>
          <a:p>
            <a:r>
              <a:rPr lang="en-IN" dirty="0"/>
              <a:t>Appendix</a:t>
            </a:r>
          </a:p>
        </p:txBody>
      </p:sp>
      <p:sp>
        <p:nvSpPr>
          <p:cNvPr id="3" name="Text Placeholder 2">
            <a:extLst>
              <a:ext uri="{FF2B5EF4-FFF2-40B4-BE49-F238E27FC236}">
                <a16:creationId xmlns:a16="http://schemas.microsoft.com/office/drawing/2014/main" id="{4D0E9C67-93A1-44BC-BFEE-E8E4878B201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8518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Third Party Library used</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Three third party libraries were used:</a:t>
            </a:r>
          </a:p>
          <a:p>
            <a:pPr>
              <a:buFont typeface="+mj-lt"/>
              <a:buAutoNum type="arabicPeriod"/>
            </a:pPr>
            <a:r>
              <a:rPr lang="en-IN" b="1" dirty="0"/>
              <a:t>Pandas</a:t>
            </a:r>
            <a:r>
              <a:rPr lang="en-IN" dirty="0"/>
              <a:t> was used for importing and data processing</a:t>
            </a:r>
          </a:p>
          <a:p>
            <a:pPr>
              <a:buFont typeface="+mj-lt"/>
              <a:buAutoNum type="arabicPeriod"/>
            </a:pPr>
            <a:r>
              <a:rPr lang="en-IN" b="1" dirty="0"/>
              <a:t>Matplotlib</a:t>
            </a:r>
            <a:r>
              <a:rPr lang="en-IN" dirty="0"/>
              <a:t> is used for plotting the EDA graphs</a:t>
            </a:r>
          </a:p>
          <a:p>
            <a:pPr>
              <a:buFont typeface="+mj-lt"/>
              <a:buAutoNum type="arabicPeriod"/>
            </a:pPr>
            <a:r>
              <a:rPr lang="en-IN" b="1" dirty="0" err="1"/>
              <a:t>sklearn.cluster</a:t>
            </a:r>
            <a:r>
              <a:rPr lang="en-IN" b="1" dirty="0"/>
              <a:t> </a:t>
            </a:r>
            <a:r>
              <a:rPr lang="en-IN" dirty="0"/>
              <a:t>is used to perform K-means modelling technique which would perform clustering of the customers</a:t>
            </a:r>
          </a:p>
          <a:p>
            <a:pPr marL="0" indent="0">
              <a:buNone/>
            </a:pPr>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6163332C-C2D2-492F-AF9A-B1EE0287C25E}"/>
              </a:ext>
            </a:extLst>
          </p:cNvPr>
          <p:cNvPicPr>
            <a:picLocks noChangeAspect="1"/>
          </p:cNvPicPr>
          <p:nvPr/>
        </p:nvPicPr>
        <p:blipFill>
          <a:blip r:embed="rId2"/>
          <a:stretch>
            <a:fillRect/>
          </a:stretch>
        </p:blipFill>
        <p:spPr>
          <a:xfrm>
            <a:off x="677334" y="3546476"/>
            <a:ext cx="8715375" cy="1381125"/>
          </a:xfrm>
          <a:prstGeom prst="rect">
            <a:avLst/>
          </a:prstGeom>
        </p:spPr>
      </p:pic>
    </p:spTree>
    <p:extLst>
      <p:ext uri="{BB962C8B-B14F-4D97-AF65-F5344CB8AC3E}">
        <p14:creationId xmlns:p14="http://schemas.microsoft.com/office/powerpoint/2010/main" val="393538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fontScale="92500" lnSpcReduction="20000"/>
          </a:bodyPr>
          <a:lstStyle/>
          <a:p>
            <a:pPr marL="0" indent="0">
              <a:buNone/>
            </a:pPr>
            <a:r>
              <a:rPr lang="en-US" b="1" dirty="0"/>
              <a:t>Primary</a:t>
            </a:r>
            <a:endParaRPr lang="en-IN" dirty="0"/>
          </a:p>
          <a:p>
            <a:pPr marL="0" indent="0">
              <a:buNone/>
            </a:pPr>
            <a:r>
              <a:rPr lang="en-US" dirty="0"/>
              <a:t>1.Hong, T., &amp; Kim, E. (2011). </a:t>
            </a:r>
            <a:r>
              <a:rPr lang="en-US" u="sng" dirty="0"/>
              <a:t>Segmenting customers in online stores based on factors that affect the customer’s intention to purchase.</a:t>
            </a:r>
            <a:r>
              <a:rPr lang="en-US" dirty="0"/>
              <a:t> Expert Systems With Applications, 39(2), 2127–2131. </a:t>
            </a:r>
            <a:r>
              <a:rPr lang="en-US" u="sng" dirty="0">
                <a:hlinkClick r:id="rId2"/>
              </a:rPr>
              <a:t>https://doi.org/10.1016/j.eswa.2011.07.114</a:t>
            </a:r>
            <a:endParaRPr lang="en-IN" dirty="0"/>
          </a:p>
          <a:p>
            <a:pPr marL="0" indent="0">
              <a:buNone/>
            </a:pPr>
            <a:r>
              <a:rPr lang="en-US" dirty="0"/>
              <a:t>2. Sharma, N., Bajpai, A., &amp; </a:t>
            </a:r>
            <a:r>
              <a:rPr lang="en-US" dirty="0" err="1"/>
              <a:t>Litoriya</a:t>
            </a:r>
            <a:r>
              <a:rPr lang="en-US" dirty="0"/>
              <a:t>, M. R. (2012). </a:t>
            </a:r>
            <a:r>
              <a:rPr lang="en-US" u="sng" dirty="0"/>
              <a:t>Comparison the various clustering algorithms of </a:t>
            </a:r>
            <a:r>
              <a:rPr lang="en-US" u="sng" dirty="0" err="1"/>
              <a:t>weka</a:t>
            </a:r>
            <a:r>
              <a:rPr lang="en-US" u="sng" dirty="0"/>
              <a:t> tools</a:t>
            </a:r>
            <a:r>
              <a:rPr lang="en-US" dirty="0"/>
              <a:t>. facilities, 4(7), 78-80. </a:t>
            </a:r>
            <a:endParaRPr lang="en-IN" dirty="0"/>
          </a:p>
          <a:p>
            <a:pPr marL="0" indent="0">
              <a:buNone/>
            </a:pPr>
            <a:r>
              <a:rPr lang="en-US" dirty="0"/>
              <a:t> </a:t>
            </a:r>
            <a:endParaRPr lang="en-IN" dirty="0"/>
          </a:p>
          <a:p>
            <a:pPr marL="0" indent="0">
              <a:buNone/>
            </a:pPr>
            <a:r>
              <a:rPr lang="en-US" b="1" dirty="0"/>
              <a:t>Secondary</a:t>
            </a:r>
            <a:r>
              <a:rPr lang="en-US" dirty="0"/>
              <a:t> </a:t>
            </a:r>
            <a:endParaRPr lang="en-IN" dirty="0"/>
          </a:p>
          <a:p>
            <a:pPr marL="0" indent="0">
              <a:buNone/>
            </a:pPr>
            <a:r>
              <a:rPr lang="en-US" dirty="0"/>
              <a:t>3. </a:t>
            </a:r>
            <a:r>
              <a:rPr lang="en-US" dirty="0" err="1"/>
              <a:t>Lockshin</a:t>
            </a:r>
            <a:r>
              <a:rPr lang="en-US" dirty="0"/>
              <a:t>, L. S., </a:t>
            </a:r>
            <a:r>
              <a:rPr lang="en-US" dirty="0" err="1"/>
              <a:t>Spawton</a:t>
            </a:r>
            <a:r>
              <a:rPr lang="en-US" dirty="0"/>
              <a:t>, A. L., &amp; Macintosh, G. (1997). </a:t>
            </a:r>
            <a:r>
              <a:rPr lang="en-US" u="sng" dirty="0"/>
              <a:t>Using product, brand and purchasing involvement for retail segmentation</a:t>
            </a:r>
            <a:r>
              <a:rPr lang="en-US" dirty="0"/>
              <a:t>. Journal of Retailing and Consumer services, 4(3), 171-183.</a:t>
            </a:r>
            <a:endParaRPr lang="en-IN" dirty="0"/>
          </a:p>
          <a:p>
            <a:pPr marL="0" indent="0">
              <a:buNone/>
            </a:pPr>
            <a:r>
              <a:rPr lang="en-US" dirty="0"/>
              <a:t>4.Katsaras, N., Wolfson, P., Kinsey, J., &amp; </a:t>
            </a:r>
            <a:r>
              <a:rPr lang="en-US" dirty="0" err="1"/>
              <a:t>Senauer</a:t>
            </a:r>
            <a:r>
              <a:rPr lang="en-US" dirty="0"/>
              <a:t>, B. (2001). </a:t>
            </a:r>
            <a:r>
              <a:rPr lang="en-US" u="sng" dirty="0"/>
              <a:t>Data mining: A segmentation analysis of US grocery shoppers.</a:t>
            </a:r>
            <a:r>
              <a:rPr lang="en-US" dirty="0"/>
              <a:t> </a:t>
            </a:r>
            <a:r>
              <a:rPr lang="en-US" i="1" dirty="0"/>
              <a:t>St. Paul, MN: The University of Minnesota, The Retail Food Industry Center, Working Paper</a:t>
            </a:r>
            <a:r>
              <a:rPr lang="en-US" dirty="0"/>
              <a:t>, 01-01.</a:t>
            </a:r>
            <a:endParaRPr lang="en-IN" dirty="0"/>
          </a:p>
          <a:p>
            <a:pPr marL="0" indent="0">
              <a:buNone/>
            </a:pPr>
            <a:r>
              <a:rPr lang="en-US" dirty="0"/>
              <a:t>5.Ziafat, H., &amp; </a:t>
            </a:r>
            <a:r>
              <a:rPr lang="en-US" dirty="0" err="1"/>
              <a:t>Shakeri</a:t>
            </a:r>
            <a:r>
              <a:rPr lang="en-US" dirty="0"/>
              <a:t>, M. (2014). </a:t>
            </a:r>
            <a:r>
              <a:rPr lang="en-US" u="sng" dirty="0"/>
              <a:t>Using Data Mining Techniques in Customer Segmentation. </a:t>
            </a:r>
            <a:r>
              <a:rPr lang="en-US" i="1" dirty="0"/>
              <a:t>Journal of Engineering Research and Applications</a:t>
            </a:r>
            <a:r>
              <a:rPr lang="en-US" dirty="0"/>
              <a:t>, </a:t>
            </a:r>
            <a:r>
              <a:rPr lang="en-US" i="1" dirty="0"/>
              <a:t>4</a:t>
            </a:r>
            <a:r>
              <a:rPr lang="en-US" dirty="0"/>
              <a:t>(9), 70-79.</a:t>
            </a:r>
            <a:endParaRPr lang="en-IN" dirty="0"/>
          </a:p>
          <a:p>
            <a:endParaRPr lang="en-IN" dirty="0"/>
          </a:p>
          <a:p>
            <a:pPr marL="0" indent="0">
              <a:buNone/>
            </a:pPr>
            <a:endParaRPr lang="en-IN" dirty="0"/>
          </a:p>
        </p:txBody>
      </p:sp>
    </p:spTree>
    <p:extLst>
      <p:ext uri="{BB962C8B-B14F-4D97-AF65-F5344CB8AC3E}">
        <p14:creationId xmlns:p14="http://schemas.microsoft.com/office/powerpoint/2010/main" val="22124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Overall Approach</a:t>
            </a:r>
          </a:p>
        </p:txBody>
      </p:sp>
      <p:grpSp>
        <p:nvGrpSpPr>
          <p:cNvPr id="21" name="Group 20">
            <a:extLst>
              <a:ext uri="{FF2B5EF4-FFF2-40B4-BE49-F238E27FC236}">
                <a16:creationId xmlns:a16="http://schemas.microsoft.com/office/drawing/2014/main" id="{8C0C48EE-F8DA-4541-BB47-061FAAA4EAD8}"/>
              </a:ext>
            </a:extLst>
          </p:cNvPr>
          <p:cNvGrpSpPr/>
          <p:nvPr/>
        </p:nvGrpSpPr>
        <p:grpSpPr>
          <a:xfrm>
            <a:off x="4087091" y="1579418"/>
            <a:ext cx="3047991" cy="4862954"/>
            <a:chOff x="4087091" y="1579418"/>
            <a:chExt cx="3047991" cy="4862954"/>
          </a:xfrm>
        </p:grpSpPr>
        <p:sp>
          <p:nvSpPr>
            <p:cNvPr id="9" name="Rectangle: Rounded Corners 8">
              <a:extLst>
                <a:ext uri="{FF2B5EF4-FFF2-40B4-BE49-F238E27FC236}">
                  <a16:creationId xmlns:a16="http://schemas.microsoft.com/office/drawing/2014/main" id="{288D72F4-B9FC-4AEB-9291-486EAA691B50}"/>
                </a:ext>
              </a:extLst>
            </p:cNvPr>
            <p:cNvSpPr/>
            <p:nvPr/>
          </p:nvSpPr>
          <p:spPr>
            <a:xfrm>
              <a:off x="4087091" y="1579418"/>
              <a:ext cx="3006436" cy="58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Import</a:t>
              </a:r>
            </a:p>
          </p:txBody>
        </p:sp>
        <p:sp>
          <p:nvSpPr>
            <p:cNvPr id="10" name="Rectangle: Rounded Corners 9">
              <a:extLst>
                <a:ext uri="{FF2B5EF4-FFF2-40B4-BE49-F238E27FC236}">
                  <a16:creationId xmlns:a16="http://schemas.microsoft.com/office/drawing/2014/main" id="{C36B46D7-37B9-4F58-BF9F-E1739509C206}"/>
                </a:ext>
              </a:extLst>
            </p:cNvPr>
            <p:cNvSpPr/>
            <p:nvPr/>
          </p:nvSpPr>
          <p:spPr>
            <a:xfrm>
              <a:off x="4087091" y="2466109"/>
              <a:ext cx="3006436" cy="58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Cleaning and aggregation</a:t>
              </a:r>
            </a:p>
          </p:txBody>
        </p:sp>
        <p:sp>
          <p:nvSpPr>
            <p:cNvPr id="11" name="Rectangle: Rounded Corners 10">
              <a:extLst>
                <a:ext uri="{FF2B5EF4-FFF2-40B4-BE49-F238E27FC236}">
                  <a16:creationId xmlns:a16="http://schemas.microsoft.com/office/drawing/2014/main" id="{844E5100-A047-4280-94C9-A8D54B9C1B19}"/>
                </a:ext>
              </a:extLst>
            </p:cNvPr>
            <p:cNvSpPr/>
            <p:nvPr/>
          </p:nvSpPr>
          <p:spPr>
            <a:xfrm>
              <a:off x="4100941" y="3269675"/>
              <a:ext cx="3006436" cy="58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Exploratory Data Analysis</a:t>
              </a:r>
            </a:p>
          </p:txBody>
        </p:sp>
        <p:sp>
          <p:nvSpPr>
            <p:cNvPr id="12" name="Rectangle: Rounded Corners 11">
              <a:extLst>
                <a:ext uri="{FF2B5EF4-FFF2-40B4-BE49-F238E27FC236}">
                  <a16:creationId xmlns:a16="http://schemas.microsoft.com/office/drawing/2014/main" id="{A9DDB450-E55C-4E4B-AB52-F40F8C9A0989}"/>
                </a:ext>
              </a:extLst>
            </p:cNvPr>
            <p:cNvSpPr/>
            <p:nvPr/>
          </p:nvSpPr>
          <p:spPr>
            <a:xfrm>
              <a:off x="4114791" y="4156368"/>
              <a:ext cx="3006436" cy="58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Preparation for modelling</a:t>
              </a:r>
            </a:p>
          </p:txBody>
        </p:sp>
        <p:sp>
          <p:nvSpPr>
            <p:cNvPr id="13" name="Rectangle: Rounded Corners 12">
              <a:extLst>
                <a:ext uri="{FF2B5EF4-FFF2-40B4-BE49-F238E27FC236}">
                  <a16:creationId xmlns:a16="http://schemas.microsoft.com/office/drawing/2014/main" id="{66B4CF5D-A3BF-468F-AD2D-F8FA4C1AFBC3}"/>
                </a:ext>
              </a:extLst>
            </p:cNvPr>
            <p:cNvSpPr/>
            <p:nvPr/>
          </p:nvSpPr>
          <p:spPr>
            <a:xfrm>
              <a:off x="4128646" y="5001497"/>
              <a:ext cx="3006436" cy="58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Determine Optimal Number of Clusters</a:t>
              </a:r>
            </a:p>
          </p:txBody>
        </p:sp>
        <p:sp>
          <p:nvSpPr>
            <p:cNvPr id="14" name="Rectangle: Rounded Corners 13">
              <a:extLst>
                <a:ext uri="{FF2B5EF4-FFF2-40B4-BE49-F238E27FC236}">
                  <a16:creationId xmlns:a16="http://schemas.microsoft.com/office/drawing/2014/main" id="{EF238715-0AD0-45D7-ABDE-03CEB2191AD7}"/>
                </a:ext>
              </a:extLst>
            </p:cNvPr>
            <p:cNvSpPr/>
            <p:nvPr/>
          </p:nvSpPr>
          <p:spPr>
            <a:xfrm>
              <a:off x="4128643" y="5860481"/>
              <a:ext cx="3006436" cy="58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Clustering using K-means algorithm</a:t>
              </a:r>
            </a:p>
          </p:txBody>
        </p:sp>
        <p:cxnSp>
          <p:nvCxnSpPr>
            <p:cNvPr id="16" name="Straight Arrow Connector 15">
              <a:extLst>
                <a:ext uri="{FF2B5EF4-FFF2-40B4-BE49-F238E27FC236}">
                  <a16:creationId xmlns:a16="http://schemas.microsoft.com/office/drawing/2014/main" id="{308B7609-4BC6-472F-9BFF-41E2C7794C63}"/>
                </a:ext>
              </a:extLst>
            </p:cNvPr>
            <p:cNvCxnSpPr>
              <a:stCxn id="9" idx="2"/>
              <a:endCxn id="10" idx="0"/>
            </p:cNvCxnSpPr>
            <p:nvPr/>
          </p:nvCxnSpPr>
          <p:spPr>
            <a:xfrm>
              <a:off x="5590309" y="2161309"/>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92DD19-71FB-4C18-847F-4BDD6E88CD3D}"/>
                </a:ext>
              </a:extLst>
            </p:cNvPr>
            <p:cNvCxnSpPr/>
            <p:nvPr/>
          </p:nvCxnSpPr>
          <p:spPr>
            <a:xfrm>
              <a:off x="5576451" y="296487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BB2D-DB20-4A34-8BA5-FFF3EFD3293E}"/>
                </a:ext>
              </a:extLst>
            </p:cNvPr>
            <p:cNvCxnSpPr/>
            <p:nvPr/>
          </p:nvCxnSpPr>
          <p:spPr>
            <a:xfrm>
              <a:off x="5590304" y="383771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058DF4-0E87-4502-AA68-E533F14804C2}"/>
                </a:ext>
              </a:extLst>
            </p:cNvPr>
            <p:cNvCxnSpPr/>
            <p:nvPr/>
          </p:nvCxnSpPr>
          <p:spPr>
            <a:xfrm>
              <a:off x="5576449" y="468285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E03D5F0-6190-4542-9C9C-1119ABBF9504}"/>
                </a:ext>
              </a:extLst>
            </p:cNvPr>
            <p:cNvCxnSpPr/>
            <p:nvPr/>
          </p:nvCxnSpPr>
          <p:spPr>
            <a:xfrm>
              <a:off x="5604156" y="5541839"/>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435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Data Import</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The raw data csv file called "</a:t>
            </a:r>
            <a:r>
              <a:rPr lang="en-IN" dirty="0" err="1"/>
              <a:t>RetailData</a:t>
            </a:r>
            <a:r>
              <a:rPr lang="en-IN" dirty="0"/>
              <a:t>" was imported using pandas library which is stored as data frame structure.</a:t>
            </a:r>
          </a:p>
          <a:p>
            <a:endParaRPr lang="en-IN" dirty="0"/>
          </a:p>
          <a:p>
            <a:endParaRPr lang="en-IN" dirty="0"/>
          </a:p>
          <a:p>
            <a:endParaRPr lang="en-IN" dirty="0"/>
          </a:p>
          <a:p>
            <a:r>
              <a:rPr lang="en-IN" dirty="0"/>
              <a:t>After importing the data,10 rows of the data was viewed using head</a:t>
            </a:r>
          </a:p>
          <a:p>
            <a:pPr marL="0" indent="0">
              <a:buNone/>
            </a:pPr>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57F22CC3-DB85-4757-A713-04158EC95EE6}"/>
              </a:ext>
            </a:extLst>
          </p:cNvPr>
          <p:cNvPicPr>
            <a:picLocks noChangeAspect="1"/>
          </p:cNvPicPr>
          <p:nvPr/>
        </p:nvPicPr>
        <p:blipFill rotWithShape="1">
          <a:blip r:embed="rId2"/>
          <a:srcRect r="6003"/>
          <a:stretch/>
        </p:blipFill>
        <p:spPr>
          <a:xfrm>
            <a:off x="677334" y="2183678"/>
            <a:ext cx="9006993" cy="1266825"/>
          </a:xfrm>
          <a:prstGeom prst="rect">
            <a:avLst/>
          </a:prstGeom>
        </p:spPr>
      </p:pic>
      <p:pic>
        <p:nvPicPr>
          <p:cNvPr id="5" name="Picture 4">
            <a:extLst>
              <a:ext uri="{FF2B5EF4-FFF2-40B4-BE49-F238E27FC236}">
                <a16:creationId xmlns:a16="http://schemas.microsoft.com/office/drawing/2014/main" id="{4E3B65E8-5A94-41AA-A363-960536775A35}"/>
              </a:ext>
            </a:extLst>
          </p:cNvPr>
          <p:cNvPicPr>
            <a:picLocks noChangeAspect="1"/>
          </p:cNvPicPr>
          <p:nvPr/>
        </p:nvPicPr>
        <p:blipFill>
          <a:blip r:embed="rId3"/>
          <a:stretch>
            <a:fillRect/>
          </a:stretch>
        </p:blipFill>
        <p:spPr>
          <a:xfrm>
            <a:off x="693585" y="3922790"/>
            <a:ext cx="4819650" cy="1895475"/>
          </a:xfrm>
          <a:prstGeom prst="rect">
            <a:avLst/>
          </a:prstGeom>
        </p:spPr>
      </p:pic>
    </p:spTree>
    <p:extLst>
      <p:ext uri="{BB962C8B-B14F-4D97-AF65-F5344CB8AC3E}">
        <p14:creationId xmlns:p14="http://schemas.microsoft.com/office/powerpoint/2010/main" val="8399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Data Cleaning and Aggregation</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The imported data was at transactional level, each row in a data was representing a single transaction done by a customer.</a:t>
            </a:r>
          </a:p>
          <a:p>
            <a:r>
              <a:rPr lang="en-IN" dirty="0"/>
              <a:t>This data was cleaned by removing the missing values and was aggregated to make it at customer level.</a:t>
            </a:r>
          </a:p>
          <a:p>
            <a:endParaRPr lang="en-IN" dirty="0"/>
          </a:p>
          <a:p>
            <a:endParaRPr lang="en-IN" dirty="0"/>
          </a:p>
          <a:p>
            <a:endParaRPr lang="en-IN" dirty="0"/>
          </a:p>
          <a:p>
            <a:endParaRPr lang="en-IN" dirty="0"/>
          </a:p>
          <a:p>
            <a:r>
              <a:rPr lang="en-IN" dirty="0"/>
              <a:t>Firstly, the two attributes were calculated by “</a:t>
            </a:r>
            <a:r>
              <a:rPr lang="en-IN" dirty="0" err="1"/>
              <a:t>Total_Products</a:t>
            </a:r>
            <a:r>
              <a:rPr lang="en-IN" dirty="0"/>
              <a:t>” which was number of products bought by the customers and “</a:t>
            </a:r>
            <a:r>
              <a:rPr lang="en-IN" dirty="0" err="1"/>
              <a:t>Total_Purchase</a:t>
            </a:r>
            <a:r>
              <a:rPr lang="en-IN" dirty="0"/>
              <a:t>” which was the total sales corresponding to each customer.</a:t>
            </a:r>
          </a:p>
          <a:p>
            <a:r>
              <a:rPr lang="en-IN" dirty="0"/>
              <a:t>Then these column were merged to the dataset.</a:t>
            </a:r>
          </a:p>
          <a:p>
            <a:pPr marL="0" indent="0">
              <a:buNone/>
            </a:pPr>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4FD20052-1F4D-47D1-AA3D-9B17F0A2A906}"/>
              </a:ext>
            </a:extLst>
          </p:cNvPr>
          <p:cNvPicPr>
            <a:picLocks noChangeAspect="1"/>
          </p:cNvPicPr>
          <p:nvPr/>
        </p:nvPicPr>
        <p:blipFill>
          <a:blip r:embed="rId2"/>
          <a:stretch>
            <a:fillRect/>
          </a:stretch>
        </p:blipFill>
        <p:spPr>
          <a:xfrm>
            <a:off x="754210" y="2851685"/>
            <a:ext cx="9039479" cy="1630589"/>
          </a:xfrm>
          <a:prstGeom prst="rect">
            <a:avLst/>
          </a:prstGeom>
        </p:spPr>
      </p:pic>
    </p:spTree>
    <p:extLst>
      <p:ext uri="{BB962C8B-B14F-4D97-AF65-F5344CB8AC3E}">
        <p14:creationId xmlns:p14="http://schemas.microsoft.com/office/powerpoint/2010/main" val="145679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p:txBody>
          <a:bodyPr/>
          <a:lstStyle/>
          <a:p>
            <a:r>
              <a:rPr lang="en-IN" dirty="0"/>
              <a:t>Data Cleaning and Aggregation</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Attributes 'Product_Category_2', and 'Product_Category_3’ with missing values were identified and removed from the dataset.</a:t>
            </a:r>
          </a:p>
          <a:p>
            <a:r>
              <a:rPr lang="en-IN" dirty="0"/>
              <a:t>Attribute 'Product_ID','Product_Category_1','Purchase’ were also removed from the dataset as they were already aggregated into new columns</a:t>
            </a:r>
          </a:p>
          <a:p>
            <a:endParaRPr lang="en-IN" dirty="0"/>
          </a:p>
          <a:p>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9B2A35BF-A852-4334-929D-F27F30A1BF29}"/>
              </a:ext>
            </a:extLst>
          </p:cNvPr>
          <p:cNvPicPr>
            <a:picLocks noChangeAspect="1"/>
          </p:cNvPicPr>
          <p:nvPr/>
        </p:nvPicPr>
        <p:blipFill>
          <a:blip r:embed="rId2"/>
          <a:stretch>
            <a:fillRect/>
          </a:stretch>
        </p:blipFill>
        <p:spPr>
          <a:xfrm>
            <a:off x="677334" y="2950585"/>
            <a:ext cx="9002925" cy="1035295"/>
          </a:xfrm>
          <a:prstGeom prst="rect">
            <a:avLst/>
          </a:prstGeom>
        </p:spPr>
      </p:pic>
      <p:pic>
        <p:nvPicPr>
          <p:cNvPr id="5" name="Picture 4">
            <a:extLst>
              <a:ext uri="{FF2B5EF4-FFF2-40B4-BE49-F238E27FC236}">
                <a16:creationId xmlns:a16="http://schemas.microsoft.com/office/drawing/2014/main" id="{0538B88B-7F97-4F58-ADAC-696F87FBECC8}"/>
              </a:ext>
            </a:extLst>
          </p:cNvPr>
          <p:cNvPicPr>
            <a:picLocks noChangeAspect="1"/>
          </p:cNvPicPr>
          <p:nvPr/>
        </p:nvPicPr>
        <p:blipFill>
          <a:blip r:embed="rId3"/>
          <a:stretch>
            <a:fillRect/>
          </a:stretch>
        </p:blipFill>
        <p:spPr>
          <a:xfrm>
            <a:off x="677334" y="4178111"/>
            <a:ext cx="2990850" cy="2524125"/>
          </a:xfrm>
          <a:prstGeom prst="rect">
            <a:avLst/>
          </a:prstGeom>
        </p:spPr>
      </p:pic>
      <p:sp>
        <p:nvSpPr>
          <p:cNvPr id="8" name="Rectangle 7">
            <a:extLst>
              <a:ext uri="{FF2B5EF4-FFF2-40B4-BE49-F238E27FC236}">
                <a16:creationId xmlns:a16="http://schemas.microsoft.com/office/drawing/2014/main" id="{FD8C6191-8950-4AF2-87E0-99D83EC486E3}"/>
              </a:ext>
            </a:extLst>
          </p:cNvPr>
          <p:cNvSpPr/>
          <p:nvPr/>
        </p:nvSpPr>
        <p:spPr>
          <a:xfrm>
            <a:off x="677334" y="4336473"/>
            <a:ext cx="2841721" cy="346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112031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Data Cleaning and Aggregation</a:t>
            </a:r>
          </a:p>
        </p:txBody>
      </p:sp>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Although the attributes were aggregated at customer level but data still had duplicate rows corresponding to the transactions.</a:t>
            </a:r>
          </a:p>
          <a:p>
            <a:r>
              <a:rPr lang="en-IN" dirty="0"/>
              <a:t>To remove these duplicate rows and prepare the customer level data duplicate rows were deleted.</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220670D4-7DCD-4E58-84A4-35895E4DF1AD}"/>
              </a:ext>
            </a:extLst>
          </p:cNvPr>
          <p:cNvPicPr>
            <a:picLocks noChangeAspect="1"/>
          </p:cNvPicPr>
          <p:nvPr/>
        </p:nvPicPr>
        <p:blipFill>
          <a:blip r:embed="rId2"/>
          <a:stretch>
            <a:fillRect/>
          </a:stretch>
        </p:blipFill>
        <p:spPr>
          <a:xfrm>
            <a:off x="677334" y="2817091"/>
            <a:ext cx="8286750" cy="1866900"/>
          </a:xfrm>
          <a:prstGeom prst="rect">
            <a:avLst/>
          </a:prstGeom>
        </p:spPr>
      </p:pic>
      <p:pic>
        <p:nvPicPr>
          <p:cNvPr id="7" name="Picture 6">
            <a:extLst>
              <a:ext uri="{FF2B5EF4-FFF2-40B4-BE49-F238E27FC236}">
                <a16:creationId xmlns:a16="http://schemas.microsoft.com/office/drawing/2014/main" id="{8CD3BBEE-CAEC-4B4B-B378-57385E645E2F}"/>
              </a:ext>
            </a:extLst>
          </p:cNvPr>
          <p:cNvPicPr>
            <a:picLocks noChangeAspect="1"/>
          </p:cNvPicPr>
          <p:nvPr/>
        </p:nvPicPr>
        <p:blipFill>
          <a:blip r:embed="rId3"/>
          <a:stretch>
            <a:fillRect/>
          </a:stretch>
        </p:blipFill>
        <p:spPr>
          <a:xfrm>
            <a:off x="616102" y="4683991"/>
            <a:ext cx="3819269" cy="1357371"/>
          </a:xfrm>
          <a:prstGeom prst="rect">
            <a:avLst/>
          </a:prstGeom>
        </p:spPr>
      </p:pic>
      <p:pic>
        <p:nvPicPr>
          <p:cNvPr id="9" name="Picture 8">
            <a:extLst>
              <a:ext uri="{FF2B5EF4-FFF2-40B4-BE49-F238E27FC236}">
                <a16:creationId xmlns:a16="http://schemas.microsoft.com/office/drawing/2014/main" id="{9DF6DBDB-3621-4A2A-B992-A374CC22329E}"/>
              </a:ext>
            </a:extLst>
          </p:cNvPr>
          <p:cNvPicPr>
            <a:picLocks noChangeAspect="1"/>
          </p:cNvPicPr>
          <p:nvPr/>
        </p:nvPicPr>
        <p:blipFill>
          <a:blip r:embed="rId4"/>
          <a:stretch>
            <a:fillRect/>
          </a:stretch>
        </p:blipFill>
        <p:spPr>
          <a:xfrm>
            <a:off x="4673600" y="4627020"/>
            <a:ext cx="3819600" cy="1395352"/>
          </a:xfrm>
          <a:prstGeom prst="rect">
            <a:avLst/>
          </a:prstGeom>
        </p:spPr>
      </p:pic>
    </p:spTree>
    <p:extLst>
      <p:ext uri="{BB962C8B-B14F-4D97-AF65-F5344CB8AC3E}">
        <p14:creationId xmlns:p14="http://schemas.microsoft.com/office/powerpoint/2010/main" val="154682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For performing exploratory data analysis custom library was prepared called “</a:t>
            </a:r>
            <a:r>
              <a:rPr lang="en-IN" dirty="0" err="1"/>
              <a:t>EDA_DataTreatmentLibrary</a:t>
            </a:r>
            <a:r>
              <a:rPr lang="en-IN" dirty="0"/>
              <a:t>”. This had two classes:</a:t>
            </a:r>
          </a:p>
          <a:p>
            <a:pPr lvl="1"/>
            <a:r>
              <a:rPr lang="en-IN" dirty="0"/>
              <a:t>Parent class "</a:t>
            </a:r>
            <a:r>
              <a:rPr lang="en-IN" dirty="0" err="1"/>
              <a:t>EDA_attributes</a:t>
            </a:r>
            <a:r>
              <a:rPr lang="en-IN" dirty="0"/>
              <a:t>" which gave the basic statistical summary</a:t>
            </a:r>
          </a:p>
          <a:p>
            <a:pPr lvl="1"/>
            <a:r>
              <a:rPr lang="en-IN" dirty="0"/>
              <a:t>Sub class "</a:t>
            </a:r>
            <a:r>
              <a:rPr lang="en-IN" dirty="0" err="1"/>
              <a:t>Distribution_Treatment</a:t>
            </a:r>
            <a:r>
              <a:rPr lang="en-IN" dirty="0"/>
              <a:t>" which inherited parent class "</a:t>
            </a:r>
            <a:r>
              <a:rPr lang="en-IN" dirty="0" err="1"/>
              <a:t>EDA_attributes</a:t>
            </a:r>
            <a:r>
              <a:rPr lang="en-IN" dirty="0"/>
              <a:t>“. This was used for EDA and Data preparation for modelling.</a:t>
            </a:r>
          </a:p>
          <a:p>
            <a:endParaRPr lang="en-IN" dirty="0"/>
          </a:p>
          <a:p>
            <a:endParaRPr lang="en-IN" dirty="0"/>
          </a:p>
          <a:p>
            <a:endParaRPr lang="en-IN" dirty="0"/>
          </a:p>
          <a:p>
            <a:r>
              <a:rPr lang="en-IN" dirty="0"/>
              <a:t>Class "</a:t>
            </a:r>
            <a:r>
              <a:rPr lang="en-IN" dirty="0" err="1"/>
              <a:t>Distribution_Treatment</a:t>
            </a:r>
            <a:r>
              <a:rPr lang="en-IN" dirty="0"/>
              <a:t>" have three methods:</a:t>
            </a:r>
          </a:p>
          <a:p>
            <a:pPr lvl="1"/>
            <a:r>
              <a:rPr lang="en-IN" dirty="0" err="1"/>
              <a:t>distribution_plot</a:t>
            </a:r>
            <a:r>
              <a:rPr lang="en-IN" dirty="0"/>
              <a:t> and </a:t>
            </a:r>
            <a:r>
              <a:rPr lang="en-IN" dirty="0" err="1"/>
              <a:t>purchase_plot</a:t>
            </a:r>
            <a:r>
              <a:rPr lang="en-IN" dirty="0"/>
              <a:t> - These method gave the distribution of customers and purchase pattern across different attributes </a:t>
            </a:r>
          </a:p>
          <a:p>
            <a:pPr lvl="1"/>
            <a:r>
              <a:rPr lang="en-IN" dirty="0" err="1"/>
              <a:t>attribute_treatment</a:t>
            </a:r>
            <a:r>
              <a:rPr lang="en-IN" dirty="0"/>
              <a:t> - Categorical Attribute that had ordinal values (that can be arranged in order like Age) got Converted from categorical to numerical.</a:t>
            </a:r>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BA577D97-2118-4A67-92C2-6EC5750D329C}"/>
              </a:ext>
            </a:extLst>
          </p:cNvPr>
          <p:cNvPicPr>
            <a:picLocks noChangeAspect="1"/>
          </p:cNvPicPr>
          <p:nvPr/>
        </p:nvPicPr>
        <p:blipFill rotWithShape="1">
          <a:blip r:embed="rId2"/>
          <a:srcRect t="30500" b="14622"/>
          <a:stretch/>
        </p:blipFill>
        <p:spPr>
          <a:xfrm>
            <a:off x="677334" y="3174563"/>
            <a:ext cx="8727923" cy="1042929"/>
          </a:xfrm>
          <a:prstGeom prst="rect">
            <a:avLst/>
          </a:prstGeom>
        </p:spPr>
      </p:pic>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a:t>
            </a:r>
          </a:p>
        </p:txBody>
      </p:sp>
    </p:spTree>
    <p:extLst>
      <p:ext uri="{BB962C8B-B14F-4D97-AF65-F5344CB8AC3E}">
        <p14:creationId xmlns:p14="http://schemas.microsoft.com/office/powerpoint/2010/main" val="304370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3619-04FF-4BBF-A1BC-3744B16B45F4}"/>
              </a:ext>
            </a:extLst>
          </p:cNvPr>
          <p:cNvSpPr>
            <a:spLocks noGrp="1"/>
          </p:cNvSpPr>
          <p:nvPr>
            <p:ph idx="1"/>
          </p:nvPr>
        </p:nvSpPr>
        <p:spPr>
          <a:xfrm>
            <a:off x="677334" y="1496291"/>
            <a:ext cx="8596668" cy="4545071"/>
          </a:xfrm>
        </p:spPr>
        <p:txBody>
          <a:bodyPr>
            <a:normAutofit/>
          </a:bodyPr>
          <a:lstStyle/>
          <a:p>
            <a:r>
              <a:rPr lang="en-IN" dirty="0"/>
              <a:t>An object called “univariate” was made for "</a:t>
            </a:r>
            <a:r>
              <a:rPr lang="en-IN" dirty="0" err="1"/>
              <a:t>Distribution_Treatment</a:t>
            </a:r>
            <a:r>
              <a:rPr lang="en-IN" dirty="0"/>
              <a:t>“ class which used the method “</a:t>
            </a:r>
            <a:r>
              <a:rPr lang="en-IN" dirty="0" err="1"/>
              <a:t>distribution_plot</a:t>
            </a:r>
            <a:r>
              <a:rPr lang="en-IN" dirty="0"/>
              <a:t>” to the distribution graphs of customers across various attributes for EDA. </a:t>
            </a:r>
          </a:p>
          <a:p>
            <a:r>
              <a:rPr lang="en-IN" dirty="0"/>
              <a:t>This method was called for attributes: gender, age, marital status, number of years in that city and city category.</a:t>
            </a:r>
          </a:p>
          <a:p>
            <a:endParaRPr lang="en-IN" dirty="0"/>
          </a:p>
          <a:p>
            <a:endParaRPr lang="en-IN" dirty="0"/>
          </a:p>
          <a:p>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endParaRPr lang="en-IN" dirty="0"/>
          </a:p>
          <a:p>
            <a:pPr marL="0" indent="0">
              <a:buNone/>
            </a:pPr>
            <a:endParaRPr lang="en-IN" dirty="0"/>
          </a:p>
        </p:txBody>
      </p:sp>
      <p:sp>
        <p:nvSpPr>
          <p:cNvPr id="2" name="Title 1">
            <a:extLst>
              <a:ext uri="{FF2B5EF4-FFF2-40B4-BE49-F238E27FC236}">
                <a16:creationId xmlns:a16="http://schemas.microsoft.com/office/drawing/2014/main" id="{26446DCF-350E-4E0E-81C2-ECA4C6FBB6D1}"/>
              </a:ext>
            </a:extLst>
          </p:cNvPr>
          <p:cNvSpPr>
            <a:spLocks noGrp="1"/>
          </p:cNvSpPr>
          <p:nvPr>
            <p:ph type="title"/>
          </p:nvPr>
        </p:nvSpPr>
        <p:spPr>
          <a:xfrm>
            <a:off x="677334" y="609600"/>
            <a:ext cx="8596668" cy="1320800"/>
          </a:xfrm>
        </p:spPr>
        <p:txBody>
          <a:bodyPr/>
          <a:lstStyle/>
          <a:p>
            <a:r>
              <a:rPr lang="en-IN" dirty="0"/>
              <a:t>Exploratory data analysis</a:t>
            </a:r>
          </a:p>
        </p:txBody>
      </p:sp>
      <p:pic>
        <p:nvPicPr>
          <p:cNvPr id="7" name="Picture 6">
            <a:extLst>
              <a:ext uri="{FF2B5EF4-FFF2-40B4-BE49-F238E27FC236}">
                <a16:creationId xmlns:a16="http://schemas.microsoft.com/office/drawing/2014/main" id="{6F5306D8-849C-4620-8A34-2100A44CEDA0}"/>
              </a:ext>
            </a:extLst>
          </p:cNvPr>
          <p:cNvPicPr>
            <a:picLocks noChangeAspect="1"/>
          </p:cNvPicPr>
          <p:nvPr/>
        </p:nvPicPr>
        <p:blipFill>
          <a:blip r:embed="rId2"/>
          <a:stretch>
            <a:fillRect/>
          </a:stretch>
        </p:blipFill>
        <p:spPr>
          <a:xfrm>
            <a:off x="411883" y="3240690"/>
            <a:ext cx="9404661" cy="2467383"/>
          </a:xfrm>
          <a:prstGeom prst="rect">
            <a:avLst/>
          </a:prstGeom>
        </p:spPr>
      </p:pic>
    </p:spTree>
    <p:extLst>
      <p:ext uri="{BB962C8B-B14F-4D97-AF65-F5344CB8AC3E}">
        <p14:creationId xmlns:p14="http://schemas.microsoft.com/office/powerpoint/2010/main" val="34056694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197</TotalTime>
  <Words>1715</Words>
  <Application>Microsoft Office PowerPoint</Application>
  <PresentationFormat>Widescreen</PresentationFormat>
  <Paragraphs>378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Customer Segmentation for Retail Store </vt:lpstr>
      <vt:lpstr>Introduction</vt:lpstr>
      <vt:lpstr>Overall Approach</vt:lpstr>
      <vt:lpstr>Data Import</vt:lpstr>
      <vt:lpstr>Data Cleaning and Aggregation</vt:lpstr>
      <vt:lpstr>Data Cleaning and Aggregation</vt:lpstr>
      <vt:lpstr>Data Cleaning and Aggregation</vt:lpstr>
      <vt:lpstr>Exploratory data analysis</vt:lpstr>
      <vt:lpstr>Exploratory data analysis</vt:lpstr>
      <vt:lpstr>Exploratory data analysis</vt:lpstr>
      <vt:lpstr>Exploratory data analysis</vt:lpstr>
      <vt:lpstr>Exploratory data analysis - Gender</vt:lpstr>
      <vt:lpstr>Exploratory data analysis - Cities</vt:lpstr>
      <vt:lpstr>Exploratory data analysis – Marital Status</vt:lpstr>
      <vt:lpstr>Exploratory data analysis – Age</vt:lpstr>
      <vt:lpstr>Exploratory data analysis – Tenure of stay</vt:lpstr>
      <vt:lpstr>Exploratory data analysis</vt:lpstr>
      <vt:lpstr>Data Preparation for modelling</vt:lpstr>
      <vt:lpstr>Data Preparation for modelling</vt:lpstr>
      <vt:lpstr>Determine Optimal Number of Clusters</vt:lpstr>
      <vt:lpstr>Determine Optimal Number of Clusters</vt:lpstr>
      <vt:lpstr>Clustering using K-means algorithm</vt:lpstr>
      <vt:lpstr>Clustering using K-means algorithm</vt:lpstr>
      <vt:lpstr>Conclusion</vt:lpstr>
      <vt:lpstr>Appendix</vt:lpstr>
      <vt:lpstr>Third Party Library used</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for Retail Store</dc:title>
  <dc:creator>Namrita15</dc:creator>
  <cp:lastModifiedBy>Namrita15</cp:lastModifiedBy>
  <cp:revision>47</cp:revision>
  <dcterms:created xsi:type="dcterms:W3CDTF">2018-12-18T19:19:29Z</dcterms:created>
  <dcterms:modified xsi:type="dcterms:W3CDTF">2018-12-18T22:56:08Z</dcterms:modified>
</cp:coreProperties>
</file>