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6"/>
  </p:notesMasterIdLst>
  <p:sldIdLst>
    <p:sldId id="256" r:id="rId2"/>
    <p:sldId id="267" r:id="rId3"/>
    <p:sldId id="313" r:id="rId4"/>
    <p:sldId id="334" r:id="rId5"/>
    <p:sldId id="315" r:id="rId6"/>
    <p:sldId id="312"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5" r:id="rId20"/>
    <p:sldId id="306" r:id="rId21"/>
    <p:sldId id="307" r:id="rId22"/>
    <p:sldId id="309" r:id="rId23"/>
    <p:sldId id="488" r:id="rId24"/>
    <p:sldId id="489" r:id="rId25"/>
    <p:sldId id="490" r:id="rId26"/>
    <p:sldId id="494" r:id="rId27"/>
    <p:sldId id="495" r:id="rId28"/>
    <p:sldId id="496" r:id="rId29"/>
    <p:sldId id="497" r:id="rId30"/>
    <p:sldId id="498" r:id="rId31"/>
    <p:sldId id="499" r:id="rId32"/>
    <p:sldId id="500" r:id="rId33"/>
    <p:sldId id="501" r:id="rId34"/>
    <p:sldId id="502" r:id="rId35"/>
    <p:sldId id="503"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7" r:id="rId57"/>
    <p:sldId id="528" r:id="rId58"/>
    <p:sldId id="529" r:id="rId59"/>
    <p:sldId id="530" r:id="rId60"/>
    <p:sldId id="531" r:id="rId61"/>
    <p:sldId id="532" r:id="rId62"/>
    <p:sldId id="533" r:id="rId63"/>
    <p:sldId id="535" r:id="rId64"/>
    <p:sldId id="536" r:id="rId65"/>
    <p:sldId id="526" r:id="rId66"/>
    <p:sldId id="537" r:id="rId67"/>
    <p:sldId id="538" r:id="rId68"/>
    <p:sldId id="539" r:id="rId69"/>
    <p:sldId id="540" r:id="rId70"/>
    <p:sldId id="534" r:id="rId71"/>
    <p:sldId id="552" r:id="rId72"/>
    <p:sldId id="553" r:id="rId73"/>
    <p:sldId id="554" r:id="rId74"/>
    <p:sldId id="555" r:id="rId7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10828-07AE-4AD5-8715-E8C4E57C3D29}" v="1" dt="2022-10-03T00:10:28.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6" autoAdjust="0"/>
    <p:restoredTop sz="93159" autoAdjust="0"/>
  </p:normalViewPr>
  <p:slideViewPr>
    <p:cSldViewPr snapToGrid="0">
      <p:cViewPr varScale="1">
        <p:scale>
          <a:sx n="86" d="100"/>
          <a:sy n="86" d="100"/>
        </p:scale>
        <p:origin x="2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嵜　聡" userId="34eb94c1-8720-4ddd-b765-09f0375bf3ea" providerId="ADAL" clId="{97C10828-07AE-4AD5-8715-E8C4E57C3D29}"/>
    <pc:docChg chg="custSel delSld modSld modMainMaster">
      <pc:chgData name="山嵜　聡" userId="34eb94c1-8720-4ddd-b765-09f0375bf3ea" providerId="ADAL" clId="{97C10828-07AE-4AD5-8715-E8C4E57C3D29}" dt="2022-10-03T00:11:39.053" v="112" actId="20577"/>
      <pc:docMkLst>
        <pc:docMk/>
      </pc:docMkLst>
      <pc:sldChg chg="addSp modSp mod">
        <pc:chgData name="山嵜　聡" userId="34eb94c1-8720-4ddd-b765-09f0375bf3ea" providerId="ADAL" clId="{97C10828-07AE-4AD5-8715-E8C4E57C3D29}" dt="2022-10-03T00:11:39.053" v="112" actId="20577"/>
        <pc:sldMkLst>
          <pc:docMk/>
          <pc:sldMk cId="509259906" sldId="290"/>
        </pc:sldMkLst>
        <pc:spChg chg="add mod">
          <ac:chgData name="山嵜　聡" userId="34eb94c1-8720-4ddd-b765-09f0375bf3ea" providerId="ADAL" clId="{97C10828-07AE-4AD5-8715-E8C4E57C3D29}" dt="2022-10-03T00:11:39.053" v="112" actId="20577"/>
          <ac:spMkLst>
            <pc:docMk/>
            <pc:sldMk cId="509259906" sldId="290"/>
            <ac:spMk id="3" creationId="{3689C75D-BCBF-1E1A-E4C0-E864131376CD}"/>
          </ac:spMkLst>
        </pc:spChg>
        <pc:spChg chg="mod">
          <ac:chgData name="山嵜　聡" userId="34eb94c1-8720-4ddd-b765-09f0375bf3ea" providerId="ADAL" clId="{97C10828-07AE-4AD5-8715-E8C4E57C3D29}" dt="2022-10-03T00:11:07.813" v="28" actId="20577"/>
          <ac:spMkLst>
            <pc:docMk/>
            <pc:sldMk cId="509259906" sldId="290"/>
            <ac:spMk id="17411" creationId="{00000000-0000-0000-0000-000000000000}"/>
          </ac:spMkLst>
        </pc:spChg>
      </pc:sldChg>
      <pc:sldChg chg="modSp mod">
        <pc:chgData name="山嵜　聡" userId="34eb94c1-8720-4ddd-b765-09f0375bf3ea" providerId="ADAL" clId="{97C10828-07AE-4AD5-8715-E8C4E57C3D29}" dt="2022-10-03T00:10:28.426" v="2" actId="27636"/>
        <pc:sldMkLst>
          <pc:docMk/>
          <pc:sldMk cId="430501086" sldId="297"/>
        </pc:sldMkLst>
        <pc:spChg chg="mod">
          <ac:chgData name="山嵜　聡" userId="34eb94c1-8720-4ddd-b765-09f0375bf3ea" providerId="ADAL" clId="{97C10828-07AE-4AD5-8715-E8C4E57C3D29}" dt="2022-10-03T00:10:28.426" v="2" actId="27636"/>
          <ac:spMkLst>
            <pc:docMk/>
            <pc:sldMk cId="430501086" sldId="297"/>
            <ac:spMk id="43011" creationId="{00000000-0000-0000-0000-000000000000}"/>
          </ac:spMkLst>
        </pc:spChg>
      </pc:sldChg>
      <pc:sldChg chg="modSp mod">
        <pc:chgData name="山嵜　聡" userId="34eb94c1-8720-4ddd-b765-09f0375bf3ea" providerId="ADAL" clId="{97C10828-07AE-4AD5-8715-E8C4E57C3D29}" dt="2022-10-03T00:10:28.433" v="3" actId="27636"/>
        <pc:sldMkLst>
          <pc:docMk/>
          <pc:sldMk cId="28802443" sldId="298"/>
        </pc:sldMkLst>
        <pc:spChg chg="mod">
          <ac:chgData name="山嵜　聡" userId="34eb94c1-8720-4ddd-b765-09f0375bf3ea" providerId="ADAL" clId="{97C10828-07AE-4AD5-8715-E8C4E57C3D29}" dt="2022-10-03T00:10:28.433" v="3" actId="27636"/>
          <ac:spMkLst>
            <pc:docMk/>
            <pc:sldMk cId="28802443" sldId="298"/>
            <ac:spMk id="44035" creationId="{00000000-0000-0000-0000-000000000000}"/>
          </ac:spMkLst>
        </pc:spChg>
      </pc:sldChg>
      <pc:sldChg chg="modSp mod">
        <pc:chgData name="山嵜　聡" userId="34eb94c1-8720-4ddd-b765-09f0375bf3ea" providerId="ADAL" clId="{97C10828-07AE-4AD5-8715-E8C4E57C3D29}" dt="2022-10-03T00:10:28.398" v="1" actId="27636"/>
        <pc:sldMkLst>
          <pc:docMk/>
          <pc:sldMk cId="2060867154" sldId="313"/>
        </pc:sldMkLst>
        <pc:spChg chg="mod">
          <ac:chgData name="山嵜　聡" userId="34eb94c1-8720-4ddd-b765-09f0375bf3ea" providerId="ADAL" clId="{97C10828-07AE-4AD5-8715-E8C4E57C3D29}" dt="2022-10-03T00:10:28.398" v="1" actId="27636"/>
          <ac:spMkLst>
            <pc:docMk/>
            <pc:sldMk cId="2060867154" sldId="313"/>
            <ac:spMk id="2" creationId="{803EEFC2-BD9C-4D21-B367-4574B0C33F16}"/>
          </ac:spMkLst>
        </pc:spChg>
      </pc:sldChg>
      <pc:sldChg chg="del">
        <pc:chgData name="山嵜　聡" userId="34eb94c1-8720-4ddd-b765-09f0375bf3ea" providerId="ADAL" clId="{97C10828-07AE-4AD5-8715-E8C4E57C3D29}" dt="2022-10-03T00:10:41.664" v="12" actId="47"/>
        <pc:sldMkLst>
          <pc:docMk/>
          <pc:sldMk cId="3224483977" sldId="331"/>
        </pc:sldMkLst>
      </pc:sldChg>
      <pc:sldChg chg="del">
        <pc:chgData name="山嵜　聡" userId="34eb94c1-8720-4ddd-b765-09f0375bf3ea" providerId="ADAL" clId="{97C10828-07AE-4AD5-8715-E8C4E57C3D29}" dt="2022-10-03T00:10:42.285" v="13" actId="47"/>
        <pc:sldMkLst>
          <pc:docMk/>
          <pc:sldMk cId="3399701305" sldId="332"/>
        </pc:sldMkLst>
      </pc:sldChg>
      <pc:sldChg chg="del">
        <pc:chgData name="山嵜　聡" userId="34eb94c1-8720-4ddd-b765-09f0375bf3ea" providerId="ADAL" clId="{97C10828-07AE-4AD5-8715-E8C4E57C3D29}" dt="2022-10-03T00:10:43.282" v="14" actId="47"/>
        <pc:sldMkLst>
          <pc:docMk/>
          <pc:sldMk cId="932891475" sldId="333"/>
        </pc:sldMkLst>
      </pc:sldChg>
      <pc:sldChg chg="del">
        <pc:chgData name="山嵜　聡" userId="34eb94c1-8720-4ddd-b765-09f0375bf3ea" providerId="ADAL" clId="{97C10828-07AE-4AD5-8715-E8C4E57C3D29}" dt="2022-10-03T00:10:43.828" v="15" actId="47"/>
        <pc:sldMkLst>
          <pc:docMk/>
          <pc:sldMk cId="1869632817" sldId="335"/>
        </pc:sldMkLst>
      </pc:sldChg>
      <pc:sldChg chg="del">
        <pc:chgData name="山嵜　聡" userId="34eb94c1-8720-4ddd-b765-09f0375bf3ea" providerId="ADAL" clId="{97C10828-07AE-4AD5-8715-E8C4E57C3D29}" dt="2022-10-03T00:10:44.315" v="16" actId="47"/>
        <pc:sldMkLst>
          <pc:docMk/>
          <pc:sldMk cId="1979406650" sldId="336"/>
        </pc:sldMkLst>
      </pc:sldChg>
      <pc:sldChg chg="modSp mod">
        <pc:chgData name="山嵜　聡" userId="34eb94c1-8720-4ddd-b765-09f0375bf3ea" providerId="ADAL" clId="{97C10828-07AE-4AD5-8715-E8C4E57C3D29}" dt="2022-10-03T00:10:28.450" v="4" actId="27636"/>
        <pc:sldMkLst>
          <pc:docMk/>
          <pc:sldMk cId="1249226389" sldId="488"/>
        </pc:sldMkLst>
        <pc:spChg chg="mod">
          <ac:chgData name="山嵜　聡" userId="34eb94c1-8720-4ddd-b765-09f0375bf3ea" providerId="ADAL" clId="{97C10828-07AE-4AD5-8715-E8C4E57C3D29}" dt="2022-10-03T00:10:28.450" v="4" actId="27636"/>
          <ac:spMkLst>
            <pc:docMk/>
            <pc:sldMk cId="1249226389" sldId="488"/>
            <ac:spMk id="5" creationId="{00000000-0000-0000-0000-000000000000}"/>
          </ac:spMkLst>
        </pc:spChg>
      </pc:sldChg>
      <pc:sldChg chg="modSp mod">
        <pc:chgData name="山嵜　聡" userId="34eb94c1-8720-4ddd-b765-09f0375bf3ea" providerId="ADAL" clId="{97C10828-07AE-4AD5-8715-E8C4E57C3D29}" dt="2022-10-03T00:10:28.513" v="5" actId="27636"/>
        <pc:sldMkLst>
          <pc:docMk/>
          <pc:sldMk cId="1443799791" sldId="501"/>
        </pc:sldMkLst>
        <pc:spChg chg="mod">
          <ac:chgData name="山嵜　聡" userId="34eb94c1-8720-4ddd-b765-09f0375bf3ea" providerId="ADAL" clId="{97C10828-07AE-4AD5-8715-E8C4E57C3D29}" dt="2022-10-03T00:10:28.513" v="5" actId="27636"/>
          <ac:spMkLst>
            <pc:docMk/>
            <pc:sldMk cId="1443799791" sldId="501"/>
            <ac:spMk id="35843" creationId="{00000000-0000-0000-0000-000000000000}"/>
          </ac:spMkLst>
        </pc:spChg>
      </pc:sldChg>
      <pc:sldChg chg="modSp mod">
        <pc:chgData name="山嵜　聡" userId="34eb94c1-8720-4ddd-b765-09f0375bf3ea" providerId="ADAL" clId="{97C10828-07AE-4AD5-8715-E8C4E57C3D29}" dt="2022-10-03T00:10:28.531" v="6" actId="27636"/>
        <pc:sldMkLst>
          <pc:docMk/>
          <pc:sldMk cId="374268788" sldId="502"/>
        </pc:sldMkLst>
        <pc:spChg chg="mod">
          <ac:chgData name="山嵜　聡" userId="34eb94c1-8720-4ddd-b765-09f0375bf3ea" providerId="ADAL" clId="{97C10828-07AE-4AD5-8715-E8C4E57C3D29}" dt="2022-10-03T00:10:28.531" v="6" actId="27636"/>
          <ac:spMkLst>
            <pc:docMk/>
            <pc:sldMk cId="374268788" sldId="502"/>
            <ac:spMk id="35843" creationId="{00000000-0000-0000-0000-000000000000}"/>
          </ac:spMkLst>
        </pc:spChg>
      </pc:sldChg>
      <pc:sldChg chg="modSp mod">
        <pc:chgData name="山嵜　聡" userId="34eb94c1-8720-4ddd-b765-09f0375bf3ea" providerId="ADAL" clId="{97C10828-07AE-4AD5-8715-E8C4E57C3D29}" dt="2022-10-03T00:10:28.540" v="7" actId="27636"/>
        <pc:sldMkLst>
          <pc:docMk/>
          <pc:sldMk cId="777718315" sldId="503"/>
        </pc:sldMkLst>
        <pc:spChg chg="mod">
          <ac:chgData name="山嵜　聡" userId="34eb94c1-8720-4ddd-b765-09f0375bf3ea" providerId="ADAL" clId="{97C10828-07AE-4AD5-8715-E8C4E57C3D29}" dt="2022-10-03T00:10:28.540" v="7" actId="27636"/>
          <ac:spMkLst>
            <pc:docMk/>
            <pc:sldMk cId="777718315" sldId="503"/>
            <ac:spMk id="35843" creationId="{00000000-0000-0000-0000-000000000000}"/>
          </ac:spMkLst>
        </pc:spChg>
      </pc:sldChg>
      <pc:sldChg chg="modSp mod">
        <pc:chgData name="山嵜　聡" userId="34eb94c1-8720-4ddd-b765-09f0375bf3ea" providerId="ADAL" clId="{97C10828-07AE-4AD5-8715-E8C4E57C3D29}" dt="2022-10-03T00:10:28.548" v="8" actId="27636"/>
        <pc:sldMkLst>
          <pc:docMk/>
          <pc:sldMk cId="2498271951" sldId="506"/>
        </pc:sldMkLst>
        <pc:spChg chg="mod">
          <ac:chgData name="山嵜　聡" userId="34eb94c1-8720-4ddd-b765-09f0375bf3ea" providerId="ADAL" clId="{97C10828-07AE-4AD5-8715-E8C4E57C3D29}" dt="2022-10-03T00:10:28.548" v="8" actId="27636"/>
          <ac:spMkLst>
            <pc:docMk/>
            <pc:sldMk cId="2498271951" sldId="506"/>
            <ac:spMk id="4" creationId="{00000000-0000-0000-0000-000000000000}"/>
          </ac:spMkLst>
        </pc:spChg>
      </pc:sldChg>
      <pc:sldChg chg="modSp mod">
        <pc:chgData name="山嵜　聡" userId="34eb94c1-8720-4ddd-b765-09f0375bf3ea" providerId="ADAL" clId="{97C10828-07AE-4AD5-8715-E8C4E57C3D29}" dt="2022-10-03T00:10:28.556" v="9" actId="27636"/>
        <pc:sldMkLst>
          <pc:docMk/>
          <pc:sldMk cId="1293035277" sldId="508"/>
        </pc:sldMkLst>
        <pc:spChg chg="mod">
          <ac:chgData name="山嵜　聡" userId="34eb94c1-8720-4ddd-b765-09f0375bf3ea" providerId="ADAL" clId="{97C10828-07AE-4AD5-8715-E8C4E57C3D29}" dt="2022-10-03T00:10:28.556" v="9" actId="27636"/>
          <ac:spMkLst>
            <pc:docMk/>
            <pc:sldMk cId="1293035277" sldId="508"/>
            <ac:spMk id="5" creationId="{00000000-0000-0000-0000-000000000000}"/>
          </ac:spMkLst>
        </pc:spChg>
      </pc:sldChg>
      <pc:sldChg chg="modSp mod">
        <pc:chgData name="山嵜　聡" userId="34eb94c1-8720-4ddd-b765-09f0375bf3ea" providerId="ADAL" clId="{97C10828-07AE-4AD5-8715-E8C4E57C3D29}" dt="2022-10-03T00:10:28.576" v="10" actId="27636"/>
        <pc:sldMkLst>
          <pc:docMk/>
          <pc:sldMk cId="293123866" sldId="510"/>
        </pc:sldMkLst>
        <pc:spChg chg="mod">
          <ac:chgData name="山嵜　聡" userId="34eb94c1-8720-4ddd-b765-09f0375bf3ea" providerId="ADAL" clId="{97C10828-07AE-4AD5-8715-E8C4E57C3D29}" dt="2022-10-03T00:10:28.576" v="10" actId="27636"/>
          <ac:spMkLst>
            <pc:docMk/>
            <pc:sldMk cId="293123866" sldId="510"/>
            <ac:spMk id="39940" creationId="{00000000-0000-0000-0000-000000000000}"/>
          </ac:spMkLst>
        </pc:spChg>
      </pc:sldChg>
      <pc:sldChg chg="modSp mod">
        <pc:chgData name="山嵜　聡" userId="34eb94c1-8720-4ddd-b765-09f0375bf3ea" providerId="ADAL" clId="{97C10828-07AE-4AD5-8715-E8C4E57C3D29}" dt="2022-10-03T00:10:28.755" v="11" actId="27636"/>
        <pc:sldMkLst>
          <pc:docMk/>
          <pc:sldMk cId="2215713541" sldId="537"/>
        </pc:sldMkLst>
        <pc:spChg chg="mod">
          <ac:chgData name="山嵜　聡" userId="34eb94c1-8720-4ddd-b765-09f0375bf3ea" providerId="ADAL" clId="{97C10828-07AE-4AD5-8715-E8C4E57C3D29}" dt="2022-10-03T00:10:28.755" v="11" actId="27636"/>
          <ac:spMkLst>
            <pc:docMk/>
            <pc:sldMk cId="2215713541" sldId="537"/>
            <ac:spMk id="24579" creationId="{00000000-0000-0000-0000-000000000000}"/>
          </ac:spMkLst>
        </pc:spChg>
      </pc:sldChg>
      <pc:sldMasterChg chg="modSp">
        <pc:chgData name="山嵜　聡" userId="34eb94c1-8720-4ddd-b765-09f0375bf3ea" providerId="ADAL" clId="{97C10828-07AE-4AD5-8715-E8C4E57C3D29}" dt="2022-10-03T00:10:28.322" v="0"/>
        <pc:sldMasterMkLst>
          <pc:docMk/>
          <pc:sldMasterMk cId="858583231" sldId="2147483678"/>
        </pc:sldMasterMkLst>
        <pc:spChg chg="mod">
          <ac:chgData name="山嵜　聡" userId="34eb94c1-8720-4ddd-b765-09f0375bf3ea" providerId="ADAL" clId="{97C10828-07AE-4AD5-8715-E8C4E57C3D29}" dt="2022-10-03T00:10:28.322" v="0"/>
          <ac:spMkLst>
            <pc:docMk/>
            <pc:sldMasterMk cId="858583231" sldId="2147483678"/>
            <ac:spMk id="4"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5263-775C-4307-B97B-149091920D94}" type="datetimeFigureOut">
              <a:rPr kumimoji="1" lang="ja-JP" altLang="en-US" smtClean="0"/>
              <a:t>2022/10/3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43471-5E51-447C-AD43-F2DC08259708}" type="slidenum">
              <a:rPr kumimoji="1" lang="ja-JP" altLang="en-US" smtClean="0"/>
              <a:t>‹#›</a:t>
            </a:fld>
            <a:endParaRPr kumimoji="1" lang="ja-JP" altLang="en-US"/>
          </a:p>
        </p:txBody>
      </p:sp>
    </p:spTree>
    <p:extLst>
      <p:ext uri="{BB962C8B-B14F-4D97-AF65-F5344CB8AC3E}">
        <p14:creationId xmlns:p14="http://schemas.microsoft.com/office/powerpoint/2010/main" val="27905535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ノート プレースホルダ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ja-JP" altLang="en-US">
                <a:latin typeface="Calibri" charset="0"/>
                <a:cs typeface="メイリオ"/>
              </a:rPr>
              <a:t>通常の配列は，要素の先頭からの位置を使って要素にアクセスする（</a:t>
            </a:r>
            <a:r>
              <a:rPr lang="en-US" altLang="ja-JP">
                <a:latin typeface="Calibri" charset="0"/>
                <a:cs typeface="メイリオ"/>
              </a:rPr>
              <a:t>○○</a:t>
            </a:r>
            <a:r>
              <a:rPr lang="ja-JP" altLang="en-US">
                <a:latin typeface="Calibri" charset="0"/>
                <a:cs typeface="メイリオ"/>
              </a:rPr>
              <a:t>番目の要素）ものですが，連想配列は，「キー」とそれに対応する「値」の組を並べた配列で，特定のキーを使ってそのキーに対応づけられた要素にアクセスするものです。</a:t>
            </a:r>
          </a:p>
        </p:txBody>
      </p:sp>
      <p:sp>
        <p:nvSpPr>
          <p:cNvPr id="18436" name="スライド番号プレースホルダ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5A7FE3F0-E00D-0E46-8DFE-B46727CBF1B6}" type="slidenum">
              <a:rPr lang="ja-JP" altLang="en-US" sz="1200">
                <a:latin typeface="Calibri" charset="0"/>
                <a:ea typeface="メイリオ"/>
                <a:cs typeface="メイリオ"/>
              </a:rPr>
              <a:pPr/>
              <a:t>18</a:t>
            </a:fld>
            <a:endParaRPr lang="ja-JP" altLang="en-US" sz="1200">
              <a:latin typeface="Calibri" charset="0"/>
              <a:ea typeface="メイリオ"/>
              <a:cs typeface="メイリオ"/>
            </a:endParaRPr>
          </a:p>
        </p:txBody>
      </p:sp>
    </p:spTree>
    <p:extLst>
      <p:ext uri="{BB962C8B-B14F-4D97-AF65-F5344CB8AC3E}">
        <p14:creationId xmlns:p14="http://schemas.microsoft.com/office/powerpoint/2010/main" val="3339816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a:lstStyle/>
          <a:p>
            <a:fld id="{93B0628F-3370-9041-B84C-9F55720E2650}" type="slidenum">
              <a:rPr lang="en-US" altLang="ja-JP">
                <a:latin typeface="Calibri" charset="0"/>
              </a:rPr>
              <a:pPr/>
              <a:t>32</a:t>
            </a:fld>
            <a:endParaRPr lang="en-US" altLang="ja-JP">
              <a:latin typeface="Calibri" charset="0"/>
            </a:endParaRPr>
          </a:p>
        </p:txBody>
      </p:sp>
      <p:sp>
        <p:nvSpPr>
          <p:cNvPr id="3686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r>
              <a:rPr lang="en-US" altLang="ja-JP">
                <a:cs typeface="メイリオ"/>
              </a:rPr>
              <a:t>Typical SQL sentence : INSERT</a:t>
            </a:r>
            <a:endParaRPr lang="ja-JP" altLang="en-US">
              <a:cs typeface="メイリオ"/>
            </a:endParaRPr>
          </a:p>
        </p:txBody>
      </p:sp>
    </p:spTree>
    <p:extLst>
      <p:ext uri="{BB962C8B-B14F-4D97-AF65-F5344CB8AC3E}">
        <p14:creationId xmlns:p14="http://schemas.microsoft.com/office/powerpoint/2010/main" val="293377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a:lstStyle/>
          <a:p>
            <a:fld id="{93B0628F-3370-9041-B84C-9F55720E2650}" type="slidenum">
              <a:rPr lang="en-US" altLang="ja-JP">
                <a:latin typeface="Calibri" charset="0"/>
              </a:rPr>
              <a:pPr/>
              <a:t>33</a:t>
            </a:fld>
            <a:endParaRPr lang="en-US" altLang="ja-JP">
              <a:latin typeface="Calibri" charset="0"/>
            </a:endParaRPr>
          </a:p>
        </p:txBody>
      </p:sp>
      <p:sp>
        <p:nvSpPr>
          <p:cNvPr id="3686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a:cs typeface="メイリオ"/>
              </a:rPr>
              <a:t>Typical SQL sentence : SELECT</a:t>
            </a:r>
            <a:endParaRPr lang="ja-JP" altLang="en-US">
              <a:cs typeface="メイリオ"/>
            </a:endParaRPr>
          </a:p>
        </p:txBody>
      </p:sp>
    </p:spTree>
    <p:extLst>
      <p:ext uri="{BB962C8B-B14F-4D97-AF65-F5344CB8AC3E}">
        <p14:creationId xmlns:p14="http://schemas.microsoft.com/office/powerpoint/2010/main" val="123176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a:lstStyle/>
          <a:p>
            <a:fld id="{93B0628F-3370-9041-B84C-9F55720E2650}" type="slidenum">
              <a:rPr lang="en-US" altLang="ja-JP">
                <a:latin typeface="Calibri" charset="0"/>
              </a:rPr>
              <a:pPr/>
              <a:t>34</a:t>
            </a:fld>
            <a:endParaRPr lang="en-US" altLang="ja-JP">
              <a:latin typeface="Calibri" charset="0"/>
            </a:endParaRPr>
          </a:p>
        </p:txBody>
      </p:sp>
      <p:sp>
        <p:nvSpPr>
          <p:cNvPr id="3686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a:cs typeface="メイリオ"/>
              </a:rPr>
              <a:t>Typical SQL sentence : DELETE</a:t>
            </a:r>
            <a:endParaRPr lang="ja-JP" altLang="en-US">
              <a:cs typeface="メイリオ"/>
            </a:endParaRPr>
          </a:p>
        </p:txBody>
      </p:sp>
    </p:spTree>
    <p:extLst>
      <p:ext uri="{BB962C8B-B14F-4D97-AF65-F5344CB8AC3E}">
        <p14:creationId xmlns:p14="http://schemas.microsoft.com/office/powerpoint/2010/main" val="331171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a:lstStyle/>
          <a:p>
            <a:fld id="{93B0628F-3370-9041-B84C-9F55720E2650}" type="slidenum">
              <a:rPr lang="en-US" altLang="ja-JP">
                <a:latin typeface="Calibri" charset="0"/>
              </a:rPr>
              <a:pPr/>
              <a:t>35</a:t>
            </a:fld>
            <a:endParaRPr lang="en-US" altLang="ja-JP">
              <a:latin typeface="Calibri" charset="0"/>
            </a:endParaRPr>
          </a:p>
        </p:txBody>
      </p:sp>
      <p:sp>
        <p:nvSpPr>
          <p:cNvPr id="3686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a:cs typeface="メイリオ"/>
              </a:rPr>
              <a:t>Typical SQL sentence : UPDATE</a:t>
            </a:r>
            <a:endParaRPr lang="ja-JP" altLang="en-US">
              <a:cs typeface="メイリオ"/>
            </a:endParaRPr>
          </a:p>
        </p:txBody>
      </p:sp>
    </p:spTree>
    <p:extLst>
      <p:ext uri="{BB962C8B-B14F-4D97-AF65-F5344CB8AC3E}">
        <p14:creationId xmlns:p14="http://schemas.microsoft.com/office/powerpoint/2010/main" val="428453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You can use "PDO" class to manipulate MySQL database. There are some other functions provided for SQL handling, but some are already deprecated (the functions whose name begins from "mysql_").</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38</a:t>
            </a:fld>
            <a:endParaRPr lang="ja-JP" altLang="en-US"/>
          </a:p>
        </p:txBody>
      </p:sp>
    </p:spTree>
    <p:extLst>
      <p:ext uri="{BB962C8B-B14F-4D97-AF65-F5344CB8AC3E}">
        <p14:creationId xmlns:p14="http://schemas.microsoft.com/office/powerpoint/2010/main" val="3786777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(This slide includes animation!)</a:t>
            </a:r>
          </a:p>
          <a:p>
            <a:r>
              <a:rPr kumimoji="1" lang="en-US" altLang="ja-JP"/>
              <a:t>1) create a PDO object which represents "connection" between PHP application and the database server.</a:t>
            </a:r>
          </a:p>
          <a:p>
            <a:r>
              <a:rPr kumimoji="1" lang="en-US" altLang="ja-JP"/>
              <a:t>2) give an SQL sentence to the PDO object. PDO executes the sentence and return is results. The number of affected records will be returned for INSERT, UPDATE, and DELETE sentence. </a:t>
            </a:r>
          </a:p>
          <a:p>
            <a:r>
              <a:rPr kumimoji="1" lang="en-US" altLang="ja-JP"/>
              <a:t>3) PDOStatement object will be returned for SELECT sentence, from which the application can retrieve SELECTed record as an array equivalent to the record. </a:t>
            </a:r>
          </a:p>
          <a:p>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39</a:t>
            </a:fld>
            <a:endParaRPr lang="ja-JP" altLang="en-US"/>
          </a:p>
        </p:txBody>
      </p:sp>
    </p:spTree>
    <p:extLst>
      <p:ext uri="{BB962C8B-B14F-4D97-AF65-F5344CB8AC3E}">
        <p14:creationId xmlns:p14="http://schemas.microsoft.com/office/powerpoint/2010/main" val="466715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A1C378D6-7D92-D243-A6B2-41F0BBF006A6}" type="slidenum">
              <a:rPr lang="en-US" altLang="ja-JP" sz="1200">
                <a:latin typeface="Calibri" charset="0"/>
                <a:ea typeface="メイリオ"/>
                <a:cs typeface="メイリオ"/>
              </a:rPr>
              <a:pPr/>
              <a:t>40</a:t>
            </a:fld>
            <a:endParaRPr lang="en-US" altLang="ja-JP" sz="1200">
              <a:latin typeface="Calibri" charset="0"/>
              <a:ea typeface="メイリオ"/>
              <a:cs typeface="メイリオ"/>
            </a:endParaRPr>
          </a:p>
        </p:txBody>
      </p:sp>
      <p:sp>
        <p:nvSpPr>
          <p:cNvPr id="40963"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096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Create new PDO object which connects to the specified database with username and password. Set the object to some variable ($conn) for lator use.</a:t>
            </a:r>
            <a:endParaRPr lang="ja-JP" altLang="en-US">
              <a:latin typeface="Calibri" charset="0"/>
              <a:cs typeface="メイリオ"/>
            </a:endParaRPr>
          </a:p>
        </p:txBody>
      </p:sp>
    </p:spTree>
    <p:extLst>
      <p:ext uri="{BB962C8B-B14F-4D97-AF65-F5344CB8AC3E}">
        <p14:creationId xmlns:p14="http://schemas.microsoft.com/office/powerpoint/2010/main" val="421960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A1C378D6-7D92-D243-A6B2-41F0BBF006A6}" type="slidenum">
              <a:rPr lang="en-US" altLang="ja-JP" sz="1200">
                <a:latin typeface="Calibri" charset="0"/>
                <a:ea typeface="メイリオ"/>
                <a:cs typeface="メイリオ"/>
              </a:rPr>
              <a:pPr/>
              <a:t>41</a:t>
            </a:fld>
            <a:endParaRPr lang="en-US" altLang="ja-JP" sz="1200">
              <a:latin typeface="Calibri" charset="0"/>
              <a:ea typeface="メイリオ"/>
              <a:cs typeface="メイリオ"/>
            </a:endParaRPr>
          </a:p>
        </p:txBody>
      </p:sp>
      <p:sp>
        <p:nvSpPr>
          <p:cNvPr id="40963"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096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Code to create PDO object with some option (exception handling, character set specification)</a:t>
            </a:r>
            <a:endParaRPr lang="ja-JP" altLang="en-US">
              <a:latin typeface="Calibri" charset="0"/>
              <a:cs typeface="メイリオ"/>
            </a:endParaRPr>
          </a:p>
        </p:txBody>
      </p:sp>
    </p:spTree>
    <p:extLst>
      <p:ext uri="{BB962C8B-B14F-4D97-AF65-F5344CB8AC3E}">
        <p14:creationId xmlns:p14="http://schemas.microsoft.com/office/powerpoint/2010/main" val="256787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42</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You can "catch" specified exception (= execution error) which occured somewhere in the "try" block.</a:t>
            </a:r>
          </a:p>
        </p:txBody>
      </p:sp>
    </p:spTree>
    <p:extLst>
      <p:ext uri="{BB962C8B-B14F-4D97-AF65-F5344CB8AC3E}">
        <p14:creationId xmlns:p14="http://schemas.microsoft.com/office/powerpoint/2010/main" val="3243869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A1CD5EB3-751D-F842-8B3E-2BC66AA03B8B}" type="slidenum">
              <a:rPr lang="en-US" altLang="ja-JP" sz="1200">
                <a:latin typeface="Calibri" charset="0"/>
                <a:ea typeface="メイリオ"/>
                <a:cs typeface="メイリオ"/>
              </a:rPr>
              <a:pPr/>
              <a:t>43</a:t>
            </a:fld>
            <a:endParaRPr lang="en-US" altLang="ja-JP" sz="1200">
              <a:latin typeface="Calibri" charset="0"/>
              <a:ea typeface="メイリオ"/>
              <a:cs typeface="メイリオ"/>
            </a:endParaRPr>
          </a:p>
        </p:txBody>
      </p:sp>
      <p:sp>
        <p:nvSpPr>
          <p:cNvPr id="43011"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301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There are two different methods to execute SQL sentence on a PDO object. "exec" for INSERT, UPDATE, and DELETE, "query" for SELECT.</a:t>
            </a:r>
          </a:p>
          <a:p>
            <a:r>
              <a:rPr lang="en-US" altLang="ja-JP">
                <a:latin typeface="Calibri" charset="0"/>
                <a:cs typeface="メイリオ"/>
              </a:rPr>
              <a:t>exec returns the number of affected records within execution. query returns PDOStatement object where the application can retrieve SELECTed record as an array equivalent to the record. </a:t>
            </a:r>
            <a:endParaRPr lang="ja-JP" altLang="en-US">
              <a:latin typeface="Calibri" charset="0"/>
              <a:cs typeface="メイリオ"/>
            </a:endParaRPr>
          </a:p>
        </p:txBody>
      </p:sp>
    </p:spTree>
    <p:extLst>
      <p:ext uri="{BB962C8B-B14F-4D97-AF65-F5344CB8AC3E}">
        <p14:creationId xmlns:p14="http://schemas.microsoft.com/office/powerpoint/2010/main" val="129036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t>22</a:t>
            </a:fld>
            <a:endParaRPr kumimoji="1" lang="ja-JP" altLang="en-US"/>
          </a:p>
        </p:txBody>
      </p:sp>
    </p:spTree>
    <p:extLst>
      <p:ext uri="{BB962C8B-B14F-4D97-AF65-F5344CB8AC3E}">
        <p14:creationId xmlns:p14="http://schemas.microsoft.com/office/powerpoint/2010/main" val="193686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CFF48942-D67A-5B41-A085-182C453AE09C}" type="slidenum">
              <a:rPr lang="en-US" altLang="ja-JP" sz="1200">
                <a:latin typeface="Calibri" charset="0"/>
                <a:ea typeface="メイリオ"/>
                <a:cs typeface="メイリオ"/>
              </a:rPr>
              <a:pPr/>
              <a:t>44</a:t>
            </a:fld>
            <a:endParaRPr lang="en-US" altLang="ja-JP" sz="1200">
              <a:latin typeface="Calibri" charset="0"/>
              <a:ea typeface="メイリオ"/>
              <a:cs typeface="メイリオ"/>
            </a:endParaRPr>
          </a:p>
        </p:txBody>
      </p:sp>
      <p:sp>
        <p:nvSpPr>
          <p:cNvPr id="45059"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506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The application can retrieve a record using "fetch" method on the PDOStatement object (one record per each method call).</a:t>
            </a:r>
          </a:p>
          <a:p>
            <a:r>
              <a:rPr lang="en-US" altLang="ja-JP">
                <a:latin typeface="Calibri" charset="0"/>
                <a:cs typeface="メイリオ"/>
              </a:rPr>
              <a:t>Or you can retrieve all records in sequence using foreach iteration.</a:t>
            </a:r>
          </a:p>
          <a:p>
            <a:r>
              <a:rPr lang="en-US" altLang="ja-JP">
                <a:latin typeface="Calibri" charset="0"/>
                <a:cs typeface="メイリオ"/>
              </a:rPr>
              <a:t>The array retrieved from PDOStatement acts as an associative array whose keys are column name of selected records, or also as an indexed array ordered by column order in the table.</a:t>
            </a:r>
          </a:p>
        </p:txBody>
      </p:sp>
    </p:spTree>
    <p:extLst>
      <p:ext uri="{BB962C8B-B14F-4D97-AF65-F5344CB8AC3E}">
        <p14:creationId xmlns:p14="http://schemas.microsoft.com/office/powerpoint/2010/main" val="2926750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45</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Rewrite check.php for login application to use "users" table for user authentification, that means, only registered users (= represented as records of "users" table) can log in. You should use SELECT sentence to deternine whether the user trying to log in is registered in the table or not.</a:t>
            </a:r>
            <a:endParaRPr lang="ja-JP" altLang="en-US">
              <a:latin typeface="Calibri" charset="0"/>
              <a:cs typeface="メイリオ"/>
            </a:endParaRPr>
          </a:p>
        </p:txBody>
      </p:sp>
    </p:spTree>
    <p:extLst>
      <p:ext uri="{BB962C8B-B14F-4D97-AF65-F5344CB8AC3E}">
        <p14:creationId xmlns:p14="http://schemas.microsoft.com/office/powerpoint/2010/main" val="1080926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C1EE0BD4-8EA8-3D4E-AC02-6314ABE6C0A0}" type="slidenum">
              <a:rPr lang="en-US" altLang="ja-JP" sz="1200">
                <a:latin typeface="Calibri" charset="0"/>
                <a:ea typeface="メイリオ"/>
                <a:cs typeface="メイリオ"/>
              </a:rPr>
              <a:pPr/>
              <a:t>46</a:t>
            </a:fld>
            <a:endParaRPr lang="en-US" altLang="ja-JP" sz="1200">
              <a:latin typeface="Calibri" charset="0"/>
              <a:ea typeface="メイリオ"/>
              <a:cs typeface="メイリオ"/>
            </a:endParaRPr>
          </a:p>
        </p:txBody>
      </p:sp>
      <p:sp>
        <p:nvSpPr>
          <p:cNvPr id="4710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ja-JP" altLang="en-US">
              <a:latin typeface="Calibri" charset="0"/>
              <a:cs typeface="メイリオ"/>
            </a:endParaRPr>
          </a:p>
        </p:txBody>
      </p:sp>
    </p:spTree>
    <p:extLst>
      <p:ext uri="{BB962C8B-B14F-4D97-AF65-F5344CB8AC3E}">
        <p14:creationId xmlns:p14="http://schemas.microsoft.com/office/powerpoint/2010/main" val="134235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47</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Write PHP scripts to create / read / select / delete / update user on "users" table. You should restrict the function of each script to one purpose, to avoid confution.</a:t>
            </a:r>
          </a:p>
        </p:txBody>
      </p:sp>
    </p:spTree>
    <p:extLst>
      <p:ext uri="{BB962C8B-B14F-4D97-AF65-F5344CB8AC3E}">
        <p14:creationId xmlns:p14="http://schemas.microsoft.com/office/powerpoint/2010/main" val="1366254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C1EE0BD4-8EA8-3D4E-AC02-6314ABE6C0A0}" type="slidenum">
              <a:rPr lang="en-US" altLang="ja-JP" sz="1200">
                <a:latin typeface="Calibri" charset="0"/>
                <a:ea typeface="メイリオ"/>
                <a:cs typeface="メイリオ"/>
              </a:rPr>
              <a:pPr/>
              <a:t>48</a:t>
            </a:fld>
            <a:endParaRPr lang="en-US" altLang="ja-JP" sz="1200">
              <a:latin typeface="Calibri" charset="0"/>
              <a:ea typeface="メイリオ"/>
              <a:cs typeface="メイリオ"/>
            </a:endParaRPr>
          </a:p>
        </p:txBody>
      </p:sp>
      <p:sp>
        <p:nvSpPr>
          <p:cNvPr id="4710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As the scripts for creating, deleting etc. users will use the same database connection, it will be better to share the code to create PDO object among these scripts (to avoid redandunt description). To achive this, write that code in a separate script file and include into the other scripts to use the connection. </a:t>
            </a:r>
            <a:endParaRPr lang="ja-JP" altLang="en-US">
              <a:latin typeface="Calibri" charset="0"/>
              <a:cs typeface="メイリオ"/>
            </a:endParaRPr>
          </a:p>
        </p:txBody>
      </p:sp>
    </p:spTree>
    <p:extLst>
      <p:ext uri="{BB962C8B-B14F-4D97-AF65-F5344CB8AC3E}">
        <p14:creationId xmlns:p14="http://schemas.microsoft.com/office/powerpoint/2010/main" val="329546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49</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2426104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50</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4204804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51</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Rewrite check.php for login application to use "users" table for user authentification, that means, only registered users (= represented as records of "users" table) can log in. You should use SELECT sentence to deternine whether the user trying to log in is registered in the table or not.</a:t>
            </a:r>
            <a:endParaRPr lang="ja-JP" altLang="en-US">
              <a:latin typeface="Calibri" charset="0"/>
              <a:cs typeface="メイリオ"/>
            </a:endParaRPr>
          </a:p>
        </p:txBody>
      </p:sp>
    </p:spTree>
    <p:extLst>
      <p:ext uri="{BB962C8B-B14F-4D97-AF65-F5344CB8AC3E}">
        <p14:creationId xmlns:p14="http://schemas.microsoft.com/office/powerpoint/2010/main" val="1312382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C1EE0BD4-8EA8-3D4E-AC02-6314ABE6C0A0}" type="slidenum">
              <a:rPr lang="en-US" altLang="ja-JP" sz="1200">
                <a:latin typeface="Calibri" charset="0"/>
                <a:ea typeface="メイリオ"/>
                <a:cs typeface="メイリオ"/>
              </a:rPr>
              <a:pPr/>
              <a:t>52</a:t>
            </a:fld>
            <a:endParaRPr lang="en-US" altLang="ja-JP" sz="1200">
              <a:latin typeface="Calibri" charset="0"/>
              <a:ea typeface="メイリオ"/>
              <a:cs typeface="メイリオ"/>
            </a:endParaRPr>
          </a:p>
        </p:txBody>
      </p:sp>
      <p:sp>
        <p:nvSpPr>
          <p:cNvPr id="4710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In</a:t>
            </a:r>
            <a:r>
              <a:rPr lang="ja-JP" altLang="en-US">
                <a:latin typeface="Calibri" charset="0"/>
                <a:cs typeface="メイリオ"/>
              </a:rPr>
              <a:t> </a:t>
            </a:r>
            <a:r>
              <a:rPr lang="en-US" altLang="ja-JP">
                <a:latin typeface="Calibri" charset="0"/>
                <a:cs typeface="メイリオ"/>
              </a:rPr>
              <a:t>check.php</a:t>
            </a:r>
            <a:r>
              <a:rPr lang="ja-JP" altLang="en-US">
                <a:latin typeface="Calibri" charset="0"/>
                <a:cs typeface="メイリオ"/>
              </a:rPr>
              <a:t> </a:t>
            </a:r>
            <a:r>
              <a:rPr lang="en-US" altLang="ja-JP">
                <a:latin typeface="Calibri" charset="0"/>
                <a:cs typeface="メイリオ"/>
              </a:rPr>
              <a:t>first</a:t>
            </a:r>
            <a:r>
              <a:rPr lang="ja-JP" altLang="en-US">
                <a:latin typeface="Calibri" charset="0"/>
                <a:cs typeface="メイリオ"/>
              </a:rPr>
              <a:t> </a:t>
            </a:r>
            <a:r>
              <a:rPr lang="en-US" altLang="ja-JP">
                <a:latin typeface="Calibri" charset="0"/>
                <a:cs typeface="メイリオ"/>
              </a:rPr>
              <a:t>you</a:t>
            </a:r>
            <a:r>
              <a:rPr lang="ja-JP" altLang="en-US">
                <a:latin typeface="Calibri" charset="0"/>
                <a:cs typeface="メイリオ"/>
              </a:rPr>
              <a:t> </a:t>
            </a:r>
            <a:r>
              <a:rPr lang="en-US" altLang="ja-JP">
                <a:latin typeface="Calibri" charset="0"/>
                <a:cs typeface="メイリオ"/>
              </a:rPr>
              <a:t>should</a:t>
            </a:r>
            <a:r>
              <a:rPr lang="ja-JP" altLang="en-US">
                <a:latin typeface="Calibri" charset="0"/>
                <a:cs typeface="メイリオ"/>
              </a:rPr>
              <a:t> </a:t>
            </a:r>
            <a:r>
              <a:rPr lang="en-US" altLang="ja-JP">
                <a:latin typeface="Calibri" charset="0"/>
                <a:cs typeface="メイリオ"/>
              </a:rPr>
              <a:t>select</a:t>
            </a:r>
            <a:r>
              <a:rPr lang="ja-JP" altLang="en-US">
                <a:latin typeface="Calibri" charset="0"/>
                <a:cs typeface="メイリオ"/>
              </a:rPr>
              <a:t> </a:t>
            </a:r>
            <a:r>
              <a:rPr lang="en-US" altLang="ja-JP">
                <a:latin typeface="Calibri" charset="0"/>
                <a:cs typeface="メイリオ"/>
              </a:rPr>
              <a:t>a</a:t>
            </a:r>
            <a:r>
              <a:rPr lang="ja-JP" altLang="en-US">
                <a:latin typeface="Calibri" charset="0"/>
                <a:cs typeface="メイリオ"/>
              </a:rPr>
              <a:t> </a:t>
            </a:r>
            <a:r>
              <a:rPr lang="en-US" altLang="ja-JP">
                <a:latin typeface="Calibri" charset="0"/>
                <a:cs typeface="メイリオ"/>
              </a:rPr>
              <a:t>record</a:t>
            </a:r>
            <a:r>
              <a:rPr lang="ja-JP" altLang="en-US">
                <a:latin typeface="Calibri" charset="0"/>
                <a:cs typeface="メイリオ"/>
              </a:rPr>
              <a:t> </a:t>
            </a:r>
            <a:r>
              <a:rPr lang="en-US" altLang="ja-JP">
                <a:latin typeface="Calibri" charset="0"/>
                <a:cs typeface="メイリオ"/>
              </a:rPr>
              <a:t>whose</a:t>
            </a:r>
            <a:r>
              <a:rPr lang="ja-JP" altLang="en-US">
                <a:latin typeface="Calibri" charset="0"/>
                <a:cs typeface="メイリオ"/>
              </a:rPr>
              <a:t> </a:t>
            </a:r>
            <a:r>
              <a:rPr lang="en-US" altLang="ja-JP">
                <a:latin typeface="Calibri" charset="0"/>
                <a:cs typeface="メイリオ"/>
              </a:rPr>
              <a:t>userID</a:t>
            </a:r>
            <a:r>
              <a:rPr lang="ja-JP" altLang="en-US">
                <a:latin typeface="Calibri" charset="0"/>
                <a:cs typeface="メイリオ"/>
              </a:rPr>
              <a:t> </a:t>
            </a:r>
            <a:r>
              <a:rPr lang="en-US" altLang="ja-JP">
                <a:latin typeface="Calibri" charset="0"/>
                <a:cs typeface="メイリオ"/>
              </a:rPr>
              <a:t>is</a:t>
            </a:r>
            <a:r>
              <a:rPr lang="ja-JP" altLang="en-US">
                <a:latin typeface="Calibri" charset="0"/>
                <a:cs typeface="メイリオ"/>
              </a:rPr>
              <a:t> </a:t>
            </a:r>
            <a:r>
              <a:rPr lang="ja-JP" altLang="ja-JP">
                <a:latin typeface="Calibri" charset="0"/>
                <a:cs typeface="メイリオ"/>
              </a:rPr>
              <a:t>e</a:t>
            </a:r>
            <a:r>
              <a:rPr lang="en-US" altLang="ja-JP">
                <a:latin typeface="Calibri" charset="0"/>
                <a:cs typeface="メイリオ"/>
              </a:rPr>
              <a:t>qual</a:t>
            </a:r>
            <a:r>
              <a:rPr lang="ja-JP" altLang="en-US">
                <a:latin typeface="Calibri" charset="0"/>
                <a:cs typeface="メイリオ"/>
              </a:rPr>
              <a:t> </a:t>
            </a:r>
            <a:r>
              <a:rPr lang="en-US" altLang="ja-JP">
                <a:latin typeface="Calibri" charset="0"/>
                <a:cs typeface="メイリオ"/>
              </a:rPr>
              <a:t>to</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en-US" altLang="ja-JP">
                <a:latin typeface="Calibri" charset="0"/>
                <a:cs typeface="メイリオ"/>
              </a:rPr>
              <a:t>userID</a:t>
            </a:r>
            <a:r>
              <a:rPr lang="ja-JP" altLang="en-US">
                <a:latin typeface="Calibri" charset="0"/>
                <a:cs typeface="メイリオ"/>
              </a:rPr>
              <a:t> </a:t>
            </a:r>
            <a:r>
              <a:rPr lang="en-US" altLang="ja-JP">
                <a:latin typeface="Calibri" charset="0"/>
                <a:cs typeface="メイリオ"/>
              </a:rPr>
              <a:t>sent</a:t>
            </a:r>
            <a:r>
              <a:rPr lang="ja-JP" altLang="en-US">
                <a:latin typeface="Calibri" charset="0"/>
                <a:cs typeface="メイリオ"/>
              </a:rPr>
              <a:t> </a:t>
            </a:r>
            <a:r>
              <a:rPr lang="en-US" altLang="ja-JP">
                <a:latin typeface="Calibri" charset="0"/>
                <a:cs typeface="メイリオ"/>
              </a:rPr>
              <a:t>from</a:t>
            </a:r>
            <a:r>
              <a:rPr lang="ja-JP" altLang="en-US">
                <a:latin typeface="Calibri" charset="0"/>
                <a:cs typeface="メイリオ"/>
              </a:rPr>
              <a:t> </a:t>
            </a:r>
            <a:r>
              <a:rPr lang="ja-JP" altLang="ja-JP">
                <a:latin typeface="Calibri" charset="0"/>
                <a:cs typeface="メイリオ"/>
              </a:rPr>
              <a:t>t</a:t>
            </a:r>
            <a:r>
              <a:rPr lang="en-US" altLang="ja-JP">
                <a:latin typeface="Calibri" charset="0"/>
                <a:cs typeface="メイリオ"/>
              </a:rPr>
              <a:t>he</a:t>
            </a:r>
            <a:r>
              <a:rPr lang="ja-JP" altLang="en-US">
                <a:latin typeface="Calibri" charset="0"/>
                <a:cs typeface="メイリオ"/>
              </a:rPr>
              <a:t> </a:t>
            </a:r>
            <a:r>
              <a:rPr lang="ja-JP" altLang="ja-JP">
                <a:latin typeface="Calibri" charset="0"/>
                <a:cs typeface="メイリオ"/>
              </a:rPr>
              <a:t>l</a:t>
            </a:r>
            <a:r>
              <a:rPr lang="en-US" altLang="ja-JP">
                <a:latin typeface="Calibri" charset="0"/>
                <a:cs typeface="メイリオ"/>
              </a:rPr>
              <a:t>ogin</a:t>
            </a:r>
            <a:r>
              <a:rPr lang="ja-JP" altLang="en-US">
                <a:latin typeface="Calibri" charset="0"/>
                <a:cs typeface="メイリオ"/>
              </a:rPr>
              <a:t> </a:t>
            </a:r>
            <a:r>
              <a:rPr lang="en-US" altLang="ja-JP">
                <a:latin typeface="Calibri" charset="0"/>
                <a:cs typeface="メイリオ"/>
              </a:rPr>
              <a:t>form.</a:t>
            </a:r>
          </a:p>
          <a:p>
            <a:r>
              <a:rPr lang="ja-JP" altLang="ja-JP">
                <a:latin typeface="Calibri" charset="0"/>
                <a:cs typeface="メイリオ"/>
              </a:rPr>
              <a:t>T</a:t>
            </a:r>
            <a:r>
              <a:rPr lang="en-US" altLang="ja-JP">
                <a:latin typeface="Calibri" charset="0"/>
                <a:cs typeface="メイリオ"/>
              </a:rPr>
              <a:t>hen</a:t>
            </a:r>
            <a:r>
              <a:rPr lang="ja-JP" altLang="en-US">
                <a:latin typeface="Calibri" charset="0"/>
                <a:cs typeface="メイリオ"/>
              </a:rPr>
              <a:t> </a:t>
            </a:r>
            <a:r>
              <a:rPr lang="en-US" altLang="ja-JP">
                <a:latin typeface="Calibri" charset="0"/>
                <a:cs typeface="メイリオ"/>
              </a:rPr>
              <a:t>you</a:t>
            </a:r>
            <a:r>
              <a:rPr lang="ja-JP" altLang="en-US">
                <a:latin typeface="Calibri" charset="0"/>
                <a:cs typeface="メイリオ"/>
              </a:rPr>
              <a:t> </a:t>
            </a:r>
            <a:r>
              <a:rPr lang="en-US" altLang="ja-JP">
                <a:latin typeface="Calibri" charset="0"/>
                <a:cs typeface="メイリオ"/>
              </a:rPr>
              <a:t>should</a:t>
            </a:r>
            <a:r>
              <a:rPr lang="ja-JP" altLang="en-US">
                <a:latin typeface="Calibri" charset="0"/>
                <a:cs typeface="メイリオ"/>
              </a:rPr>
              <a:t> </a:t>
            </a:r>
            <a:r>
              <a:rPr lang="en-US" altLang="ja-JP">
                <a:latin typeface="Calibri" charset="0"/>
                <a:cs typeface="メイリオ"/>
              </a:rPr>
              <a:t>compare</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en-US" altLang="ja-JP">
                <a:latin typeface="Calibri" charset="0"/>
                <a:cs typeface="メイリオ"/>
              </a:rPr>
              <a:t>password</a:t>
            </a:r>
            <a:r>
              <a:rPr lang="ja-JP" altLang="en-US">
                <a:latin typeface="Calibri" charset="0"/>
                <a:cs typeface="メイリオ"/>
              </a:rPr>
              <a:t> </a:t>
            </a:r>
            <a:r>
              <a:rPr lang="ja-JP" altLang="ja-JP">
                <a:latin typeface="Calibri" charset="0"/>
                <a:cs typeface="メイリオ"/>
              </a:rPr>
              <a:t>i</a:t>
            </a:r>
            <a:r>
              <a:rPr lang="en-US" altLang="ja-JP">
                <a:latin typeface="Calibri" charset="0"/>
                <a:cs typeface="メイリオ"/>
              </a:rPr>
              <a:t>n</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en-US" altLang="ja-JP">
                <a:latin typeface="Calibri" charset="0"/>
                <a:cs typeface="メイリオ"/>
              </a:rPr>
              <a:t>password</a:t>
            </a:r>
            <a:r>
              <a:rPr lang="ja-JP" altLang="en-US">
                <a:latin typeface="Calibri" charset="0"/>
                <a:cs typeface="メイリオ"/>
              </a:rPr>
              <a:t> </a:t>
            </a:r>
            <a:r>
              <a:rPr lang="en-US" altLang="ja-JP">
                <a:latin typeface="Calibri" charset="0"/>
                <a:cs typeface="メイリオ"/>
              </a:rPr>
              <a:t>column</a:t>
            </a:r>
            <a:r>
              <a:rPr lang="ja-JP" altLang="en-US">
                <a:latin typeface="Calibri" charset="0"/>
                <a:cs typeface="メイリオ"/>
              </a:rPr>
              <a:t> </a:t>
            </a:r>
            <a:r>
              <a:rPr lang="en-US" altLang="ja-JP">
                <a:latin typeface="Calibri" charset="0"/>
                <a:cs typeface="メイリオ"/>
              </a:rPr>
              <a:t>of</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en-US" altLang="ja-JP">
                <a:latin typeface="Calibri" charset="0"/>
                <a:cs typeface="メイリオ"/>
              </a:rPr>
              <a:t>selected</a:t>
            </a:r>
            <a:r>
              <a:rPr lang="ja-JP" altLang="en-US">
                <a:latin typeface="Calibri" charset="0"/>
                <a:cs typeface="メイリオ"/>
              </a:rPr>
              <a:t> </a:t>
            </a:r>
            <a:r>
              <a:rPr lang="en-US" altLang="ja-JP">
                <a:latin typeface="Calibri" charset="0"/>
                <a:cs typeface="メイリオ"/>
              </a:rPr>
              <a:t>record</a:t>
            </a:r>
            <a:r>
              <a:rPr lang="ja-JP" altLang="en-US">
                <a:latin typeface="Calibri" charset="0"/>
                <a:cs typeface="メイリオ"/>
              </a:rPr>
              <a:t> </a:t>
            </a:r>
            <a:r>
              <a:rPr lang="en-US" altLang="ja-JP">
                <a:latin typeface="Calibri" charset="0"/>
                <a:cs typeface="メイリオ"/>
              </a:rPr>
              <a:t>and</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ja-JP" altLang="ja-JP">
                <a:latin typeface="Calibri" charset="0"/>
                <a:cs typeface="メイリオ"/>
              </a:rPr>
              <a:t>p</a:t>
            </a:r>
            <a:r>
              <a:rPr lang="en-US" altLang="ja-JP">
                <a:latin typeface="Calibri" charset="0"/>
                <a:cs typeface="メイリオ"/>
              </a:rPr>
              <a:t>assword</a:t>
            </a:r>
            <a:r>
              <a:rPr lang="ja-JP" altLang="en-US">
                <a:latin typeface="Calibri" charset="0"/>
                <a:cs typeface="メイリオ"/>
              </a:rPr>
              <a:t> </a:t>
            </a:r>
            <a:r>
              <a:rPr lang="en-US" altLang="ja-JP">
                <a:latin typeface="Calibri" charset="0"/>
                <a:cs typeface="メイリオ"/>
              </a:rPr>
              <a:t>sent</a:t>
            </a:r>
            <a:r>
              <a:rPr lang="ja-JP" altLang="en-US">
                <a:latin typeface="Calibri" charset="0"/>
                <a:cs typeface="メイリオ"/>
              </a:rPr>
              <a:t> </a:t>
            </a:r>
            <a:r>
              <a:rPr lang="en-US" altLang="ja-JP">
                <a:latin typeface="Calibri" charset="0"/>
                <a:cs typeface="メイリオ"/>
              </a:rPr>
              <a:t>from</a:t>
            </a:r>
            <a:r>
              <a:rPr lang="ja-JP" altLang="en-US">
                <a:latin typeface="Calibri" charset="0"/>
                <a:cs typeface="メイリオ"/>
              </a:rPr>
              <a:t> </a:t>
            </a:r>
            <a:r>
              <a:rPr lang="en-US" altLang="ja-JP">
                <a:latin typeface="Calibri" charset="0"/>
                <a:cs typeface="メイリオ"/>
              </a:rPr>
              <a:t>the</a:t>
            </a:r>
            <a:r>
              <a:rPr lang="ja-JP" altLang="en-US">
                <a:latin typeface="Calibri" charset="0"/>
                <a:cs typeface="メイリオ"/>
              </a:rPr>
              <a:t> </a:t>
            </a:r>
            <a:r>
              <a:rPr lang="en-US" altLang="ja-JP">
                <a:latin typeface="Calibri" charset="0"/>
                <a:cs typeface="メイリオ"/>
              </a:rPr>
              <a:t>login</a:t>
            </a:r>
            <a:r>
              <a:rPr lang="ja-JP" altLang="en-US">
                <a:latin typeface="Calibri" charset="0"/>
                <a:cs typeface="メイリオ"/>
              </a:rPr>
              <a:t> </a:t>
            </a:r>
            <a:r>
              <a:rPr lang="en-US" altLang="ja-JP">
                <a:latin typeface="Calibri" charset="0"/>
                <a:cs typeface="メイリオ"/>
              </a:rPr>
              <a:t>form.</a:t>
            </a:r>
          </a:p>
          <a:p>
            <a:r>
              <a:rPr lang="ja-JP" altLang="ja-JP">
                <a:latin typeface="Calibri" charset="0"/>
                <a:cs typeface="メイリオ"/>
              </a:rPr>
              <a:t>F</a:t>
            </a:r>
            <a:r>
              <a:rPr lang="en-US" altLang="ja-JP">
                <a:latin typeface="Calibri" charset="0"/>
                <a:cs typeface="メイリオ"/>
              </a:rPr>
              <a:t>rom</a:t>
            </a:r>
            <a:r>
              <a:rPr lang="ja-JP" altLang="en-US">
                <a:latin typeface="Calibri" charset="0"/>
                <a:cs typeface="メイリオ"/>
              </a:rPr>
              <a:t> </a:t>
            </a:r>
            <a:r>
              <a:rPr lang="en-US" altLang="ja-JP">
                <a:latin typeface="Calibri" charset="0"/>
                <a:cs typeface="メイリオ"/>
              </a:rPr>
              <a:t>that</a:t>
            </a:r>
            <a:r>
              <a:rPr lang="ja-JP" altLang="en-US">
                <a:latin typeface="Calibri" charset="0"/>
                <a:cs typeface="メイリオ"/>
              </a:rPr>
              <a:t> </a:t>
            </a:r>
            <a:r>
              <a:rPr lang="en-US" altLang="ja-JP">
                <a:latin typeface="Calibri" charset="0"/>
                <a:cs typeface="メイリオ"/>
              </a:rPr>
              <a:t>result</a:t>
            </a:r>
            <a:r>
              <a:rPr lang="ja-JP" altLang="en-US">
                <a:latin typeface="Calibri" charset="0"/>
                <a:cs typeface="メイリオ"/>
              </a:rPr>
              <a:t> </a:t>
            </a:r>
            <a:r>
              <a:rPr lang="en-US" altLang="ja-JP">
                <a:latin typeface="Calibri" charset="0"/>
                <a:cs typeface="メイリオ"/>
              </a:rPr>
              <a:t>you</a:t>
            </a:r>
            <a:r>
              <a:rPr lang="ja-JP" altLang="en-US">
                <a:latin typeface="Calibri" charset="0"/>
                <a:cs typeface="メイリオ"/>
              </a:rPr>
              <a:t> </a:t>
            </a:r>
            <a:r>
              <a:rPr lang="en-US" altLang="ja-JP">
                <a:latin typeface="Calibri" charset="0"/>
                <a:cs typeface="メイリオ"/>
              </a:rPr>
              <a:t>can</a:t>
            </a:r>
            <a:r>
              <a:rPr lang="ja-JP" altLang="en-US">
                <a:latin typeface="Calibri" charset="0"/>
                <a:cs typeface="メイリオ"/>
              </a:rPr>
              <a:t> </a:t>
            </a:r>
            <a:r>
              <a:rPr lang="en-US" altLang="ja-JP">
                <a:latin typeface="Calibri" charset="0"/>
                <a:cs typeface="メイリオ"/>
              </a:rPr>
              <a:t>decide</a:t>
            </a:r>
            <a:r>
              <a:rPr lang="ja-JP" altLang="en-US">
                <a:latin typeface="Calibri" charset="0"/>
                <a:cs typeface="メイリオ"/>
              </a:rPr>
              <a:t> </a:t>
            </a:r>
            <a:r>
              <a:rPr lang="en-US" altLang="ja-JP">
                <a:latin typeface="Calibri" charset="0"/>
                <a:cs typeface="メイリオ"/>
              </a:rPr>
              <a:t>whether the</a:t>
            </a:r>
            <a:r>
              <a:rPr lang="ja-JP" altLang="en-US">
                <a:latin typeface="Calibri" charset="0"/>
                <a:cs typeface="メイリオ"/>
              </a:rPr>
              <a:t> </a:t>
            </a:r>
            <a:r>
              <a:rPr lang="en-US" altLang="ja-JP">
                <a:latin typeface="Calibri" charset="0"/>
                <a:cs typeface="メイリオ"/>
              </a:rPr>
              <a:t>user</a:t>
            </a:r>
            <a:r>
              <a:rPr lang="ja-JP" altLang="en-US">
                <a:latin typeface="Calibri" charset="0"/>
                <a:cs typeface="メイリオ"/>
              </a:rPr>
              <a:t> </a:t>
            </a:r>
            <a:r>
              <a:rPr lang="en-US" altLang="ja-JP">
                <a:latin typeface="Calibri" charset="0"/>
                <a:cs typeface="メイリオ"/>
              </a:rPr>
              <a:t>trying to</a:t>
            </a:r>
            <a:r>
              <a:rPr lang="ja-JP" altLang="en-US">
                <a:latin typeface="Calibri" charset="0"/>
                <a:cs typeface="メイリオ"/>
              </a:rPr>
              <a:t> </a:t>
            </a:r>
            <a:r>
              <a:rPr lang="en-US" altLang="ja-JP">
                <a:latin typeface="Calibri" charset="0"/>
                <a:cs typeface="メイリオ"/>
              </a:rPr>
              <a:t>login</a:t>
            </a:r>
            <a:r>
              <a:rPr lang="ja-JP" altLang="en-US">
                <a:latin typeface="Calibri" charset="0"/>
                <a:cs typeface="メイリオ"/>
              </a:rPr>
              <a:t> </a:t>
            </a:r>
            <a:r>
              <a:rPr lang="en-US" altLang="ja-JP">
                <a:latin typeface="Calibri" charset="0"/>
                <a:cs typeface="メイリオ"/>
              </a:rPr>
              <a:t>is</a:t>
            </a:r>
            <a:r>
              <a:rPr lang="ja-JP" altLang="en-US">
                <a:latin typeface="Calibri" charset="0"/>
                <a:cs typeface="メイリオ"/>
              </a:rPr>
              <a:t> </a:t>
            </a:r>
            <a:r>
              <a:rPr lang="en-US" altLang="ja-JP">
                <a:latin typeface="Calibri" charset="0"/>
                <a:cs typeface="メイリオ"/>
              </a:rPr>
              <a:t>a valid user or not.</a:t>
            </a:r>
            <a:r>
              <a:rPr lang="ja-JP" altLang="en-US">
                <a:latin typeface="Calibri" charset="0"/>
                <a:cs typeface="メイリオ"/>
              </a:rPr>
              <a:t> </a:t>
            </a:r>
          </a:p>
        </p:txBody>
      </p:sp>
    </p:spTree>
    <p:extLst>
      <p:ext uri="{BB962C8B-B14F-4D97-AF65-F5344CB8AC3E}">
        <p14:creationId xmlns:p14="http://schemas.microsoft.com/office/powerpoint/2010/main" val="2667571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53</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Write PHP scripts to create / read / select / delete / update user on "users" table. You should restrict the function of each script to one purpose, to avoid confution.</a:t>
            </a:r>
          </a:p>
        </p:txBody>
      </p:sp>
    </p:spTree>
    <p:extLst>
      <p:ext uri="{BB962C8B-B14F-4D97-AF65-F5344CB8AC3E}">
        <p14:creationId xmlns:p14="http://schemas.microsoft.com/office/powerpoint/2010/main" val="179837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We'd like to handle MySQL database using "phpmyadmin" (administration tool for MySQL, included in xampp).</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24</a:t>
            </a:fld>
            <a:endParaRPr lang="ja-JP" altLang="en-US"/>
          </a:p>
        </p:txBody>
      </p:sp>
    </p:spTree>
    <p:extLst>
      <p:ext uri="{BB962C8B-B14F-4D97-AF65-F5344CB8AC3E}">
        <p14:creationId xmlns:p14="http://schemas.microsoft.com/office/powerpoint/2010/main" val="3310988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C1EE0BD4-8EA8-3D4E-AC02-6314ABE6C0A0}" type="slidenum">
              <a:rPr lang="en-US" altLang="ja-JP" sz="1200">
                <a:latin typeface="Calibri" charset="0"/>
                <a:ea typeface="メイリオ"/>
                <a:cs typeface="メイリオ"/>
              </a:rPr>
              <a:pPr/>
              <a:t>54</a:t>
            </a:fld>
            <a:endParaRPr lang="en-US" altLang="ja-JP" sz="1200">
              <a:latin typeface="Calibri" charset="0"/>
              <a:ea typeface="メイリオ"/>
              <a:cs typeface="メイリオ"/>
            </a:endParaRPr>
          </a:p>
        </p:txBody>
      </p:sp>
      <p:sp>
        <p:nvSpPr>
          <p:cNvPr id="47107"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r>
              <a:rPr lang="en-US" altLang="ja-JP">
                <a:latin typeface="Calibri" charset="0"/>
                <a:cs typeface="メイリオ"/>
              </a:rPr>
              <a:t>As the scripts for creating, deleting etc. users will use the same database connection, it will be better to share the code to create PDO object among these scripts (to avoid redandunt description). To achive this, write that code in a separate script file and include into the other scripts to use the connection. </a:t>
            </a:r>
            <a:endParaRPr lang="ja-JP" altLang="en-US">
              <a:latin typeface="Calibri" charset="0"/>
              <a:cs typeface="メイリオ"/>
            </a:endParaRPr>
          </a:p>
        </p:txBody>
      </p:sp>
    </p:spTree>
    <p:extLst>
      <p:ext uri="{BB962C8B-B14F-4D97-AF65-F5344CB8AC3E}">
        <p14:creationId xmlns:p14="http://schemas.microsoft.com/office/powerpoint/2010/main" val="1890051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55</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484609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56</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1116119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57</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564458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58</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2347830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59</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1768587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60</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1342059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61</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2674037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62</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2071794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63</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ja-JP"/>
              <a:t>K</a:t>
            </a:r>
            <a:r>
              <a:rPr lang="en-US" altLang="ja-JP"/>
              <a:t>eeping</a:t>
            </a:r>
            <a:r>
              <a:rPr lang="ja-JP" altLang="en-US"/>
              <a:t> </a:t>
            </a:r>
            <a:r>
              <a:rPr lang="en-US" altLang="ja-JP"/>
              <a:t>the</a:t>
            </a:r>
            <a:r>
              <a:rPr lang="ja-JP" altLang="en-US"/>
              <a:t> </a:t>
            </a:r>
            <a:r>
              <a:rPr lang="en-US" altLang="ja-JP"/>
              <a:t>"logged-in"</a:t>
            </a:r>
            <a:r>
              <a:rPr lang="ja-JP" altLang="en-US"/>
              <a:t> </a:t>
            </a:r>
            <a:r>
              <a:rPr lang="en-US" altLang="ja-JP"/>
              <a:t>status</a:t>
            </a:r>
            <a:r>
              <a:rPr lang="ja-JP" altLang="en-US"/>
              <a:t> </a:t>
            </a:r>
            <a:r>
              <a:rPr lang="en-US" altLang="ja-JP"/>
              <a:t>in</a:t>
            </a:r>
            <a:r>
              <a:rPr lang="ja-JP" altLang="en-US"/>
              <a:t> </a:t>
            </a:r>
            <a:r>
              <a:rPr lang="en-US" altLang="ja-JP"/>
              <a:t>a</a:t>
            </a:r>
            <a:r>
              <a:rPr lang="ja-JP" altLang="en-US"/>
              <a:t> </a:t>
            </a:r>
            <a:r>
              <a:rPr lang="en-US" altLang="ja-JP"/>
              <a:t>Web</a:t>
            </a:r>
            <a:r>
              <a:rPr lang="ja-JP" altLang="en-US"/>
              <a:t> </a:t>
            </a:r>
            <a:r>
              <a:rPr lang="en-US" altLang="ja-JP"/>
              <a:t>application:</a:t>
            </a: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ja-JP"/>
              <a:t>I</a:t>
            </a:r>
            <a:r>
              <a:rPr lang="en-US" altLang="ja-JP"/>
              <a:t>n</a:t>
            </a:r>
            <a:r>
              <a:rPr lang="ja-JP" altLang="en-US"/>
              <a:t> </a:t>
            </a:r>
            <a:r>
              <a:rPr lang="en-US" altLang="ja-JP"/>
              <a:t>case</a:t>
            </a:r>
            <a:r>
              <a:rPr lang="ja-JP" altLang="en-US"/>
              <a:t> </a:t>
            </a:r>
            <a:r>
              <a:rPr lang="en-US" altLang="ja-JP"/>
              <a:t>of</a:t>
            </a:r>
            <a:r>
              <a:rPr lang="ja-JP" altLang="en-US"/>
              <a:t> </a:t>
            </a:r>
            <a:r>
              <a:rPr lang="en-US" altLang="ja-JP"/>
              <a:t>deleting</a:t>
            </a:r>
            <a:r>
              <a:rPr lang="ja-JP" altLang="en-US"/>
              <a:t> </a:t>
            </a:r>
            <a:r>
              <a:rPr lang="en-US" altLang="ja-JP"/>
              <a:t>/</a:t>
            </a:r>
            <a:r>
              <a:rPr lang="ja-JP" altLang="en-US"/>
              <a:t> </a:t>
            </a:r>
            <a:r>
              <a:rPr lang="en-US" altLang="ja-JP"/>
              <a:t>updating</a:t>
            </a:r>
            <a:r>
              <a:rPr lang="ja-JP" altLang="en-US"/>
              <a:t> </a:t>
            </a:r>
            <a:r>
              <a:rPr lang="en-US" altLang="ja-JP"/>
              <a:t>user</a:t>
            </a:r>
            <a:r>
              <a:rPr lang="ja-JP" altLang="en-US"/>
              <a:t> </a:t>
            </a:r>
            <a:r>
              <a:rPr lang="en-US" altLang="ja-JP"/>
              <a:t>information,</a:t>
            </a:r>
            <a:r>
              <a:rPr lang="ja-JP" altLang="en-US"/>
              <a:t> </a:t>
            </a:r>
            <a:r>
              <a:rPr lang="ja-JP" altLang="ja-JP"/>
              <a:t>a</a:t>
            </a:r>
            <a:r>
              <a:rPr lang="ja-JP" altLang="en-US"/>
              <a:t> </a:t>
            </a:r>
            <a:r>
              <a:rPr lang="en-US" altLang="ja-JP"/>
              <a:t>user</a:t>
            </a:r>
            <a:r>
              <a:rPr lang="ja-JP" altLang="en-US"/>
              <a:t> </a:t>
            </a:r>
            <a:r>
              <a:rPr lang="en-US" altLang="ja-JP"/>
              <a:t>can</a:t>
            </a:r>
            <a:r>
              <a:rPr lang="ja-JP" altLang="en-US"/>
              <a:t> </a:t>
            </a:r>
            <a:r>
              <a:rPr lang="ja-JP" altLang="ja-JP"/>
              <a:t>m</a:t>
            </a:r>
            <a:r>
              <a:rPr lang="en-US" altLang="ja-JP"/>
              <a:t>odify</a:t>
            </a:r>
            <a:r>
              <a:rPr lang="ja-JP" altLang="en-US"/>
              <a:t> </a:t>
            </a:r>
            <a:r>
              <a:rPr lang="en-US" altLang="ja-JP"/>
              <a:t>information</a:t>
            </a:r>
            <a:r>
              <a:rPr lang="ja-JP" altLang="en-US"/>
              <a:t> </a:t>
            </a:r>
            <a:r>
              <a:rPr lang="en-US" altLang="ja-JP"/>
              <a:t>of</a:t>
            </a:r>
            <a:r>
              <a:rPr lang="ja-JP" altLang="en-US"/>
              <a:t> </a:t>
            </a:r>
            <a:r>
              <a:rPr lang="en-US" altLang="ja-JP"/>
              <a:t>his/herself</a:t>
            </a:r>
            <a:r>
              <a:rPr lang="ja-JP" altLang="en-US"/>
              <a:t> </a:t>
            </a:r>
            <a:r>
              <a:rPr lang="en-US" altLang="ja-JP"/>
              <a:t>only,</a:t>
            </a:r>
            <a:r>
              <a:rPr lang="ja-JP" altLang="en-US"/>
              <a:t> </a:t>
            </a:r>
            <a:r>
              <a:rPr lang="en-US" altLang="ja-JP"/>
              <a:t>not</a:t>
            </a:r>
            <a:r>
              <a:rPr lang="ja-JP" altLang="en-US"/>
              <a:t> </a:t>
            </a:r>
            <a:r>
              <a:rPr lang="en-US" altLang="ja-JP"/>
              <a:t>for</a:t>
            </a:r>
            <a:r>
              <a:rPr lang="ja-JP" altLang="en-US"/>
              <a:t> </a:t>
            </a:r>
            <a:r>
              <a:rPr lang="ja-JP" altLang="ja-JP"/>
              <a:t>a</a:t>
            </a:r>
            <a:r>
              <a:rPr lang="en-US" altLang="ja-JP"/>
              <a:t>ny</a:t>
            </a:r>
            <a:r>
              <a:rPr lang="ja-JP" altLang="en-US"/>
              <a:t> </a:t>
            </a:r>
            <a:r>
              <a:rPr lang="en-US" altLang="ja-JP"/>
              <a:t>others.</a:t>
            </a: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ja-JP"/>
              <a:t>S</a:t>
            </a:r>
            <a:r>
              <a:rPr lang="en-US" altLang="ja-JP"/>
              <a:t>o</a:t>
            </a:r>
            <a:r>
              <a:rPr lang="ja-JP" altLang="en-US"/>
              <a:t> </a:t>
            </a:r>
            <a:r>
              <a:rPr lang="en-US" altLang="ja-JP"/>
              <a:t>we</a:t>
            </a:r>
            <a:r>
              <a:rPr lang="ja-JP" altLang="en-US"/>
              <a:t> </a:t>
            </a:r>
            <a:r>
              <a:rPr lang="en-US" altLang="ja-JP"/>
              <a:t>need</a:t>
            </a:r>
            <a:r>
              <a:rPr lang="ja-JP" altLang="en-US"/>
              <a:t> </a:t>
            </a:r>
            <a:r>
              <a:rPr lang="en-US" altLang="ja-JP"/>
              <a:t>authentification</a:t>
            </a:r>
            <a:r>
              <a:rPr lang="ja-JP" altLang="en-US"/>
              <a:t> </a:t>
            </a:r>
            <a:r>
              <a:rPr lang="en-US" altLang="ja-JP"/>
              <a:t>of</a:t>
            </a:r>
            <a:r>
              <a:rPr lang="ja-JP" altLang="en-US"/>
              <a:t> </a:t>
            </a:r>
            <a:r>
              <a:rPr lang="en-US" altLang="ja-JP"/>
              <a:t>the</a:t>
            </a:r>
            <a:r>
              <a:rPr lang="ja-JP" altLang="en-US"/>
              <a:t> </a:t>
            </a:r>
            <a:r>
              <a:rPr lang="en-US" altLang="ja-JP"/>
              <a:t>user</a:t>
            </a:r>
            <a:r>
              <a:rPr lang="ja-JP" altLang="en-US"/>
              <a:t> </a:t>
            </a:r>
            <a:r>
              <a:rPr lang="en-US" altLang="ja-JP"/>
              <a:t>(login)</a:t>
            </a:r>
            <a:r>
              <a:rPr lang="ja-JP" altLang="en-US"/>
              <a:t> </a:t>
            </a:r>
            <a:r>
              <a:rPr lang="en-US" altLang="ja-JP"/>
              <a:t>before</a:t>
            </a:r>
            <a:r>
              <a:rPr lang="ja-JP" altLang="en-US"/>
              <a:t> </a:t>
            </a:r>
            <a:r>
              <a:rPr lang="en-US" altLang="ja-JP"/>
              <a:t>the</a:t>
            </a:r>
            <a:r>
              <a:rPr lang="ja-JP" altLang="en-US"/>
              <a:t> </a:t>
            </a:r>
            <a:r>
              <a:rPr lang="en-US" altLang="ja-JP"/>
              <a:t>action</a:t>
            </a:r>
            <a:r>
              <a:rPr lang="ja-JP" altLang="en-US"/>
              <a:t> </a:t>
            </a:r>
            <a:r>
              <a:rPr lang="en-US" altLang="ja-JP"/>
              <a:t>and</a:t>
            </a:r>
            <a:r>
              <a:rPr lang="ja-JP" altLang="en-US"/>
              <a:t> </a:t>
            </a:r>
            <a:r>
              <a:rPr lang="en-US" altLang="ja-JP"/>
              <a:t>keep</a:t>
            </a:r>
            <a:r>
              <a:rPr lang="ja-JP" altLang="en-US"/>
              <a:t> </a:t>
            </a:r>
            <a:r>
              <a:rPr lang="en-US" altLang="ja-JP"/>
              <a:t>the</a:t>
            </a:r>
            <a:r>
              <a:rPr lang="ja-JP" altLang="en-US"/>
              <a:t> </a:t>
            </a:r>
            <a:r>
              <a:rPr lang="en-US" altLang="ja-JP"/>
              <a:t>status</a:t>
            </a:r>
            <a:r>
              <a:rPr lang="ja-JP" altLang="en-US"/>
              <a:t> </a:t>
            </a:r>
            <a:r>
              <a:rPr lang="en-US" altLang="ja-JP"/>
              <a:t>in</a:t>
            </a:r>
            <a:r>
              <a:rPr lang="ja-JP" altLang="en-US"/>
              <a:t> </a:t>
            </a:r>
            <a:r>
              <a:rPr lang="en-US" altLang="ja-JP"/>
              <a:t>the</a:t>
            </a:r>
            <a:r>
              <a:rPr lang="ja-JP" altLang="en-US"/>
              <a:t> </a:t>
            </a:r>
            <a:r>
              <a:rPr lang="en-US" altLang="ja-JP"/>
              <a:t>application.</a:t>
            </a:r>
          </a:p>
        </p:txBody>
      </p:sp>
    </p:spTree>
    <p:extLst>
      <p:ext uri="{BB962C8B-B14F-4D97-AF65-F5344CB8AC3E}">
        <p14:creationId xmlns:p14="http://schemas.microsoft.com/office/powerpoint/2010/main" val="336352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To ensure the login process using database, we'd like to register users information in tha database table, where the record represents one user information.</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26</a:t>
            </a:fld>
            <a:endParaRPr lang="ja-JP" altLang="en-US"/>
          </a:p>
        </p:txBody>
      </p:sp>
    </p:spTree>
    <p:extLst>
      <p:ext uri="{BB962C8B-B14F-4D97-AF65-F5344CB8AC3E}">
        <p14:creationId xmlns:p14="http://schemas.microsoft.com/office/powerpoint/2010/main" val="15019468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Basically any web server "forgets" the information about the visitor (= browser) in each access. So even if a user logged in the application,</a:t>
            </a:r>
          </a:p>
          <a:p>
            <a:r>
              <a:rPr kumimoji="1" lang="en-US" altLang="ja-JP"/>
              <a:t>the server doesn't recognize the user in succeeding access.</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64</a:t>
            </a:fld>
            <a:endParaRPr lang="ja-JP" altLang="en-US"/>
          </a:p>
        </p:txBody>
      </p:sp>
    </p:spTree>
    <p:extLst>
      <p:ext uri="{BB962C8B-B14F-4D97-AF65-F5344CB8AC3E}">
        <p14:creationId xmlns:p14="http://schemas.microsoft.com/office/powerpoint/2010/main" val="532183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To hand over the information of previous access, the application should include some kind of "visitor's certification" in the response to the browser.</a:t>
            </a:r>
          </a:p>
          <a:p>
            <a:r>
              <a:rPr kumimoji="1" lang="en-US" altLang="ja-JP"/>
              <a:t>At the same time, the browser should include the certification in the succeeding request to the same application so that it will be recognized as </a:t>
            </a:r>
          </a:p>
          <a:p>
            <a:r>
              <a:rPr kumimoji="1" lang="en-US" altLang="ja-JP"/>
              <a:t>"a browser (= user) who has previously visited here". The data sent from the browser (like username and password) should be tied to the certification</a:t>
            </a:r>
          </a:p>
          <a:p>
            <a:r>
              <a:rPr kumimoji="1" lang="en-US" altLang="ja-JP"/>
              <a:t>and kept in the server side storage.</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65</a:t>
            </a:fld>
            <a:endParaRPr lang="ja-JP" altLang="en-US"/>
          </a:p>
        </p:txBody>
      </p:sp>
    </p:spTree>
    <p:extLst>
      <p:ext uri="{BB962C8B-B14F-4D97-AF65-F5344CB8AC3E}">
        <p14:creationId xmlns:p14="http://schemas.microsoft.com/office/powerpoint/2010/main" val="472665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a:t>We call the sequence of request / response which is identified by the certification as a "session".</a:t>
            </a:r>
          </a:p>
          <a:p>
            <a:r>
              <a:rPr kumimoji="1" lang="en-US" altLang="ja-JP" dirty="0" err="1"/>
              <a:t>Ordinally</a:t>
            </a:r>
            <a:r>
              <a:rPr kumimoji="1" lang="en-US" altLang="ja-JP" dirty="0"/>
              <a:t> the certification is implemented using "Cookie" technique.</a:t>
            </a:r>
          </a:p>
          <a:p>
            <a:r>
              <a:rPr kumimoji="1" lang="en-US" altLang="ja-JP" dirty="0"/>
              <a:t>The user date that should be kept during the session is implemented as an associative array which is tied with the cookie.</a:t>
            </a:r>
            <a:endParaRPr kumimoji="1" lang="ja-JP" altLang="en-US" dirty="0"/>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66</a:t>
            </a:fld>
            <a:endParaRPr lang="ja-JP" altLang="en-US"/>
          </a:p>
        </p:txBody>
      </p:sp>
    </p:spTree>
    <p:extLst>
      <p:ext uri="{BB962C8B-B14F-4D97-AF65-F5344CB8AC3E}">
        <p14:creationId xmlns:p14="http://schemas.microsoft.com/office/powerpoint/2010/main" val="619691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To start a session, use "session_start()" function.</a:t>
            </a:r>
          </a:p>
          <a:p>
            <a:r>
              <a:rPr kumimoji="1" lang="en-US" altLang="ja-JP"/>
              <a:t>By calling this function, the application can store / retrieve any data in an associative array stored in $_SESSION variable.</a:t>
            </a:r>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67</a:t>
            </a:fld>
            <a:endParaRPr lang="ja-JP" altLang="en-US"/>
          </a:p>
        </p:txBody>
      </p:sp>
    </p:spTree>
    <p:extLst>
      <p:ext uri="{BB962C8B-B14F-4D97-AF65-F5344CB8AC3E}">
        <p14:creationId xmlns:p14="http://schemas.microsoft.com/office/powerpoint/2010/main" val="2498472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To close the session, the application should clear both the array in $_SESSION and the session ID stored in the cookie.</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68</a:t>
            </a:fld>
            <a:endParaRPr lang="ja-JP" altLang="en-US"/>
          </a:p>
        </p:txBody>
      </p:sp>
    </p:spTree>
    <p:extLst>
      <p:ext uri="{BB962C8B-B14F-4D97-AF65-F5344CB8AC3E}">
        <p14:creationId xmlns:p14="http://schemas.microsoft.com/office/powerpoint/2010/main" val="3734239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Practice: when a user succeeded logging in with "check.php", keep the record id and the user's name in $_SESSION.</a:t>
            </a:r>
          </a:p>
          <a:p>
            <a:r>
              <a:rPr kumimoji="1" lang="en-US" altLang="ja-JP"/>
              <a:t>At the following access to a PHP script ("read.php" etc.), show the name of the logged-in user in the script output. </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69</a:t>
            </a:fld>
            <a:endParaRPr lang="ja-JP" altLang="en-US"/>
          </a:p>
        </p:txBody>
      </p:sp>
    </p:spTree>
    <p:extLst>
      <p:ext uri="{BB962C8B-B14F-4D97-AF65-F5344CB8AC3E}">
        <p14:creationId xmlns:p14="http://schemas.microsoft.com/office/powerpoint/2010/main" val="936610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Practice: add "logout.php" to destroy the session initiated by log-in.</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70</a:t>
            </a:fld>
            <a:endParaRPr lang="ja-JP" altLang="en-US"/>
          </a:p>
        </p:txBody>
      </p:sp>
    </p:spTree>
    <p:extLst>
      <p:ext uri="{BB962C8B-B14F-4D97-AF65-F5344CB8AC3E}">
        <p14:creationId xmlns:p14="http://schemas.microsoft.com/office/powerpoint/2010/main" val="4134416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71</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You must restrict the execution of create, delete, update to the logged-in users. If not, the application should transfer to login.html to force the user to log in.</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You can detect whether a user is logged in or not by checking $_SESSION array.</a:t>
            </a:r>
          </a:p>
        </p:txBody>
      </p:sp>
    </p:spTree>
    <p:extLst>
      <p:ext uri="{BB962C8B-B14F-4D97-AF65-F5344CB8AC3E}">
        <p14:creationId xmlns:p14="http://schemas.microsoft.com/office/powerpoint/2010/main" val="3409719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72</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When executing any SQL sentence, it is strongly prohibited to merge a string given by a user into the SQL sentence directly.</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(See "SQL injection" in wikipedia!)</a:t>
            </a:r>
          </a:p>
        </p:txBody>
      </p:sp>
    </p:spTree>
    <p:extLst>
      <p:ext uri="{BB962C8B-B14F-4D97-AF65-F5344CB8AC3E}">
        <p14:creationId xmlns:p14="http://schemas.microsoft.com/office/powerpoint/2010/main" val="1836907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73</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Use "PreparedStatement" to sanitize user inputs.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First SQL sentence should be parameterized where user inputs will be incorporated.</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Then use $conn-&gt;prepare function to create PreparedStatement object with parameterized SQL.</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Finally use $conn-&gt;execute function to execute the SQL in the PreparedStatement, with its argument (associative array) bound to the parameters in SQL.</a:t>
            </a:r>
          </a:p>
        </p:txBody>
      </p:sp>
    </p:spTree>
    <p:extLst>
      <p:ext uri="{BB962C8B-B14F-4D97-AF65-F5344CB8AC3E}">
        <p14:creationId xmlns:p14="http://schemas.microsoft.com/office/powerpoint/2010/main" val="383218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You already have "test" database by default, and you can create a table named "users" which has 4 columns (id, userID, password, name) </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27</a:t>
            </a:fld>
            <a:endParaRPr lang="ja-JP" altLang="en-US"/>
          </a:p>
        </p:txBody>
      </p:sp>
    </p:spTree>
    <p:extLst>
      <p:ext uri="{BB962C8B-B14F-4D97-AF65-F5344CB8AC3E}">
        <p14:creationId xmlns:p14="http://schemas.microsoft.com/office/powerpoint/2010/main" val="40281645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74</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The return value from $conn-&gt;prepare function is PDOStatement, which is the same as query function ($conn-&gt;execute returns boolean).</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When SELECT sentence is executed as Prepared Statement, the selected records will be retrieved from the object returned by prepare function</a:t>
            </a: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ja-JP"/>
              <a:t>using fetch function or foreach (loop) statement.</a:t>
            </a:r>
          </a:p>
        </p:txBody>
      </p:sp>
    </p:spTree>
    <p:extLst>
      <p:ext uri="{BB962C8B-B14F-4D97-AF65-F5344CB8AC3E}">
        <p14:creationId xmlns:p14="http://schemas.microsoft.com/office/powerpoint/2010/main" val="341435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Specify the column name and type like this.</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28</a:t>
            </a:fld>
            <a:endParaRPr lang="ja-JP" altLang="en-US"/>
          </a:p>
        </p:txBody>
      </p:sp>
    </p:spTree>
    <p:extLst>
      <p:ext uri="{BB962C8B-B14F-4D97-AF65-F5344CB8AC3E}">
        <p14:creationId xmlns:p14="http://schemas.microsoft.com/office/powerpoint/2010/main" val="329761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Specity the id column as "primary key" whose value is determined as an auto increment number.</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29</a:t>
            </a:fld>
            <a:endParaRPr lang="ja-JP" altLang="en-US"/>
          </a:p>
        </p:txBody>
      </p:sp>
    </p:spTree>
    <p:extLst>
      <p:ext uri="{BB962C8B-B14F-4D97-AF65-F5344CB8AC3E}">
        <p14:creationId xmlns:p14="http://schemas.microsoft.com/office/powerpoint/2010/main" val="328785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Specify the character code of the database table as "utf8_general_ci"</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30</a:t>
            </a:fld>
            <a:endParaRPr lang="ja-JP" altLang="en-US"/>
          </a:p>
        </p:txBody>
      </p:sp>
    </p:spTree>
    <p:extLst>
      <p:ext uri="{BB962C8B-B14F-4D97-AF65-F5344CB8AC3E}">
        <p14:creationId xmlns:p14="http://schemas.microsoft.com/office/powerpoint/2010/main" val="222583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a:t>You can execute any SQL sentence from phpmyadmin.</a:t>
            </a:r>
            <a:endParaRPr kumimoji="1" lang="ja-JP" altLang="en-US"/>
          </a:p>
        </p:txBody>
      </p:sp>
      <p:sp>
        <p:nvSpPr>
          <p:cNvPr id="4" name="スライド番号プレースホルダー 3"/>
          <p:cNvSpPr>
            <a:spLocks noGrp="1"/>
          </p:cNvSpPr>
          <p:nvPr>
            <p:ph type="sldNum" sz="quarter" idx="10"/>
          </p:nvPr>
        </p:nvSpPr>
        <p:spPr/>
        <p:txBody>
          <a:bodyPr/>
          <a:lstStyle/>
          <a:p>
            <a:fld id="{06393AB1-F56A-4D4E-84AC-B610495A1CB8}" type="slidenum">
              <a:rPr lang="en-US" altLang="ja-JP"/>
              <a:pPr/>
              <a:t>31</a:t>
            </a:fld>
            <a:endParaRPr lang="ja-JP" altLang="en-US"/>
          </a:p>
        </p:txBody>
      </p:sp>
    </p:spTree>
    <p:extLst>
      <p:ext uri="{BB962C8B-B14F-4D97-AF65-F5344CB8AC3E}">
        <p14:creationId xmlns:p14="http://schemas.microsoft.com/office/powerpoint/2010/main" val="407353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6" name="図 5" descr="1背景01.png"/>
          <p:cNvPicPr>
            <a:picLocks noChangeAspect="1"/>
          </p:cNvPicPr>
          <p:nvPr/>
        </p:nvPicPr>
        <p:blipFill>
          <a:blip r:embed="rId2" cstate="print"/>
          <a:stretch>
            <a:fillRect/>
          </a:stretch>
        </p:blipFill>
        <p:spPr>
          <a:xfrm>
            <a:off x="8106" y="0"/>
            <a:ext cx="12175788" cy="6858000"/>
          </a:xfrm>
          <a:prstGeom prst="rect">
            <a:avLst/>
          </a:prstGeom>
        </p:spPr>
      </p:pic>
      <p:sp>
        <p:nvSpPr>
          <p:cNvPr id="2" name="タイトル 1"/>
          <p:cNvSpPr>
            <a:spLocks noGrp="1"/>
          </p:cNvSpPr>
          <p:nvPr>
            <p:ph type="ctrTitle"/>
          </p:nvPr>
        </p:nvSpPr>
        <p:spPr>
          <a:xfrm>
            <a:off x="0" y="1508734"/>
            <a:ext cx="9360453" cy="1470025"/>
          </a:xfrm>
          <a:gradFill flip="none" rotWithShape="1">
            <a:gsLst>
              <a:gs pos="57000">
                <a:schemeClr val="bg1"/>
              </a:gs>
              <a:gs pos="89000">
                <a:schemeClr val="bg1">
                  <a:alpha val="0"/>
                </a:schemeClr>
              </a:gs>
            </a:gsLst>
            <a:lin ang="0" scaled="1"/>
            <a:tileRect/>
          </a:gradFill>
        </p:spPr>
        <p:txBody>
          <a:bodyPr>
            <a:normAutofit/>
          </a:bodyPr>
          <a:lstStyle>
            <a:lvl1pPr marL="241294" indent="0" algn="l">
              <a:defRPr sz="4800">
                <a:solidFill>
                  <a:schemeClr val="tx1"/>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hasCustomPrompt="1"/>
          </p:nvPr>
        </p:nvSpPr>
        <p:spPr>
          <a:xfrm>
            <a:off x="6768093" y="4965214"/>
            <a:ext cx="5423907" cy="1248173"/>
          </a:xfrm>
        </p:spPr>
        <p:txBody>
          <a:bodyPr>
            <a:normAutofit/>
          </a:bodyPr>
          <a:lstStyle>
            <a:lvl1pPr marL="0" indent="0" algn="l">
              <a:buNone/>
              <a:defRPr sz="32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kumimoji="1" lang="ja-JP" altLang="en-US" dirty="0"/>
              <a:t>クリックして講師名を入力</a:t>
            </a:r>
          </a:p>
        </p:txBody>
      </p:sp>
      <p:pic>
        <p:nvPicPr>
          <p:cNvPr id="8" name="図 7" descr="kcgedu_blue_no_text.png"/>
          <p:cNvPicPr>
            <a:picLocks noChangeAspect="1"/>
          </p:cNvPicPr>
          <p:nvPr/>
        </p:nvPicPr>
        <p:blipFill>
          <a:blip r:embed="rId3" cstate="print"/>
          <a:stretch>
            <a:fillRect/>
          </a:stretch>
        </p:blipFill>
        <p:spPr>
          <a:xfrm>
            <a:off x="10032547" y="3168168"/>
            <a:ext cx="1824000" cy="521664"/>
          </a:xfrm>
          <a:prstGeom prst="rect">
            <a:avLst/>
          </a:prstGeom>
        </p:spPr>
      </p:pic>
    </p:spTree>
    <p:extLst>
      <p:ext uri="{BB962C8B-B14F-4D97-AF65-F5344CB8AC3E}">
        <p14:creationId xmlns:p14="http://schemas.microsoft.com/office/powerpoint/2010/main" val="352400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424429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28600"/>
            <a:ext cx="2743200" cy="4876800"/>
          </a:xfrm>
        </p:spPr>
        <p:txBody>
          <a:bodyPr vert="eaVert"/>
          <a:lstStyle/>
          <a:p>
            <a:r>
              <a:rPr kumimoji="1" lang="ja-JP" altLang="en-US"/>
              <a:t>マスター タイトルの書式設定</a:t>
            </a:r>
          </a:p>
        </p:txBody>
      </p:sp>
      <p:sp>
        <p:nvSpPr>
          <p:cNvPr id="3" name="縦書きテキスト プレースホルダ 2"/>
          <p:cNvSpPr>
            <a:spLocks noGrp="1"/>
          </p:cNvSpPr>
          <p:nvPr>
            <p:ph type="body" orient="vert" idx="1"/>
          </p:nvPr>
        </p:nvSpPr>
        <p:spPr>
          <a:xfrm>
            <a:off x="609600" y="228600"/>
            <a:ext cx="8026400" cy="487680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114811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6" name="図 5" descr="1背景02.png"/>
          <p:cNvPicPr>
            <a:picLocks noChangeAspect="1"/>
          </p:cNvPicPr>
          <p:nvPr/>
        </p:nvPicPr>
        <p:blipFill>
          <a:blip r:embed="rId2" cstate="print"/>
          <a:stretch>
            <a:fillRect/>
          </a:stretch>
        </p:blipFill>
        <p:spPr>
          <a:xfrm>
            <a:off x="7490299" y="0"/>
            <a:ext cx="4701701" cy="6597440"/>
          </a:xfrm>
          <a:prstGeom prst="rect">
            <a:avLst/>
          </a:prstGeom>
        </p:spPr>
      </p:pic>
      <p:sp>
        <p:nvSpPr>
          <p:cNvPr id="2" name="タイトル 1"/>
          <p:cNvSpPr>
            <a:spLocks noGrp="1"/>
          </p:cNvSpPr>
          <p:nvPr>
            <p:ph type="title"/>
          </p:nvPr>
        </p:nvSpPr>
        <p:spPr>
          <a:xfrm>
            <a:off x="0" y="260560"/>
            <a:ext cx="12192000" cy="864120"/>
          </a:xfrm>
          <a:gradFill flip="none" rotWithShape="1">
            <a:gsLst>
              <a:gs pos="26000">
                <a:srgbClr val="002060"/>
              </a:gs>
              <a:gs pos="100000">
                <a:srgbClr val="002060">
                  <a:alpha val="0"/>
                </a:srgbClr>
              </a:gs>
            </a:gsLst>
            <a:lin ang="0" scaled="1"/>
            <a:tileRect/>
          </a:gradFill>
        </p:spPr>
        <p:txBody>
          <a:bodyPr>
            <a:normAutofit/>
          </a:bodyPr>
          <a:lstStyle>
            <a:lvl1pPr marL="116414" indent="0" algn="l">
              <a:defRPr sz="3733">
                <a:solidFill>
                  <a:schemeClr val="bg1"/>
                </a:solidFill>
              </a:defRPr>
            </a:lvl1pPr>
          </a:lstStyle>
          <a:p>
            <a:r>
              <a:rPr kumimoji="1" lang="ja-JP" altLang="en-US"/>
              <a:t>マスター タイトルの書式設定</a:t>
            </a:r>
            <a:endParaRPr kumimoji="1" lang="ja-JP" altLang="en-US" dirty="0"/>
          </a:p>
        </p:txBody>
      </p:sp>
      <p:sp>
        <p:nvSpPr>
          <p:cNvPr id="3" name="コンテンツ プレースホルダ 2"/>
          <p:cNvSpPr>
            <a:spLocks noGrp="1"/>
          </p:cNvSpPr>
          <p:nvPr>
            <p:ph idx="1"/>
          </p:nvPr>
        </p:nvSpPr>
        <p:spPr>
          <a:xfrm>
            <a:off x="335200" y="1508733"/>
            <a:ext cx="10339649" cy="5088707"/>
          </a:xfrm>
        </p:spPr>
        <p:txBody>
          <a:bodyPr/>
          <a:lstStyle>
            <a:lvl1pPr>
              <a:buClr>
                <a:schemeClr val="bg1">
                  <a:lumMod val="75000"/>
                </a:schemeClr>
              </a:buClr>
              <a:buFont typeface="Wingdings" pitchFamily="2" charset="2"/>
              <a:buChar char="n"/>
              <a:defRPr sz="3200"/>
            </a:lvl1pPr>
            <a:lvl2pPr>
              <a:defRPr sz="2667"/>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pic>
        <p:nvPicPr>
          <p:cNvPr id="8" name="図 7" descr="kcgedu_blue_no_text.png"/>
          <p:cNvPicPr>
            <a:picLocks noChangeAspect="1"/>
          </p:cNvPicPr>
          <p:nvPr/>
        </p:nvPicPr>
        <p:blipFill>
          <a:blip r:embed="rId3" cstate="print"/>
          <a:stretch>
            <a:fillRect/>
          </a:stretch>
        </p:blipFill>
        <p:spPr>
          <a:xfrm>
            <a:off x="11232827" y="576037"/>
            <a:ext cx="816000" cy="233376"/>
          </a:xfrm>
          <a:prstGeom prst="rect">
            <a:avLst/>
          </a:prstGeom>
        </p:spPr>
      </p:pic>
    </p:spTree>
    <p:extLst>
      <p:ext uri="{BB962C8B-B14F-4D97-AF65-F5344CB8AC3E}">
        <p14:creationId xmlns:p14="http://schemas.microsoft.com/office/powerpoint/2010/main" val="2604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2"/>
            <a:ext cx="10363200" cy="1362076"/>
          </a:xfrm>
        </p:spPr>
        <p:txBody>
          <a:bodyPr anchor="t"/>
          <a:lstStyle>
            <a:lvl1pPr algn="l">
              <a:defRPr sz="5333" b="1" cap="all"/>
            </a:lvl1pPr>
          </a:lstStyle>
          <a:p>
            <a:r>
              <a:rPr kumimoji="1" lang="ja-JP" altLang="en-US"/>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kumimoji="1" lang="ja-JP" altLang="en-US"/>
              <a:t>マスター テキストの書式設定</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197889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sz="half" idx="1"/>
          </p:nvPr>
        </p:nvSpPr>
        <p:spPr>
          <a:xfrm>
            <a:off x="609600" y="1333501"/>
            <a:ext cx="5384800" cy="37719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33501"/>
            <a:ext cx="5384800" cy="37719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308050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9"/>
            <a:ext cx="10972800" cy="1143000"/>
          </a:xfrm>
        </p:spPr>
        <p:txBody>
          <a:bodyPr/>
          <a:lstStyle>
            <a:lvl1pPr>
              <a:defRPr/>
            </a:lvl1pPr>
          </a:lstStyle>
          <a:p>
            <a:r>
              <a:rPr kumimoji="1" lang="ja-JP" altLang="en-US"/>
              <a:t>マスター タイトルの書式設定</a:t>
            </a:r>
          </a:p>
        </p:txBody>
      </p:sp>
      <p:sp>
        <p:nvSpPr>
          <p:cNvPr id="3" name="テキスト プレースホル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kumimoji="1"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6193370"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kumimoji="1" lang="ja-JP" altLang="en-US"/>
              <a:t>マスター テキストの書式設定</a:t>
            </a:r>
          </a:p>
        </p:txBody>
      </p:sp>
      <p:sp>
        <p:nvSpPr>
          <p:cNvPr id="6" name="コンテンツ プレースホルダ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8" name="フッター プレースホルダ 7"/>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9" name="スライド番号プレースホルダ 8"/>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49955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 2"/>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4" name="フッター プレースホルダ 3"/>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5" name="スライド番号プレースホルダ 4"/>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242576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3" name="フッター プレースホルダ 2"/>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4" name="スライド番号プレースホルダ 3"/>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107626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1"/>
            <a:ext cx="4011084" cy="1162051"/>
          </a:xfrm>
        </p:spPr>
        <p:txBody>
          <a:bodyPr anchor="b"/>
          <a:lstStyle>
            <a:lvl1pPr algn="l">
              <a:defRPr sz="2667" b="1"/>
            </a:lvl1pPr>
          </a:lstStyle>
          <a:p>
            <a:r>
              <a:rPr kumimoji="1" lang="ja-JP" altLang="en-US"/>
              <a:t>マスター タイトルの書式設定</a:t>
            </a:r>
          </a:p>
        </p:txBody>
      </p:sp>
      <p:sp>
        <p:nvSpPr>
          <p:cNvPr id="3" name="コンテンツ プレースホル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609603"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203288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kumimoji="1" lang="ja-JP" altLang="en-US"/>
              <a:t>マスター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kumimoji="1" lang="ja-JP" altLang="en-US"/>
              <a:t>アイコンをクリックして図を追加</a:t>
            </a:r>
          </a:p>
        </p:txBody>
      </p:sp>
      <p:sp>
        <p:nvSpPr>
          <p:cNvPr id="4" name="テキスト プレースホルダ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F2C11B22-8D93-4960-8653-4123C0BD8BA9}" type="datetimeFigureOut">
              <a:rPr kumimoji="1" lang="ja-JP" altLang="en-US" smtClean="0"/>
              <a:t>2022/10/3</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31755293-91BA-41B5-9ABF-56A40F5EF111}" type="slidenum">
              <a:rPr kumimoji="1" lang="ja-JP" altLang="en-US" smtClean="0"/>
              <a:t>‹#›</a:t>
            </a:fld>
            <a:endParaRPr kumimoji="1" lang="ja-JP" altLang="en-US"/>
          </a:p>
        </p:txBody>
      </p:sp>
    </p:spTree>
    <p:extLst>
      <p:ext uri="{BB962C8B-B14F-4D97-AF65-F5344CB8AC3E}">
        <p14:creationId xmlns:p14="http://schemas.microsoft.com/office/powerpoint/2010/main" val="73218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lumMod val="85000"/>
              </a:schemeClr>
            </a:gs>
            <a:gs pos="50000">
              <a:schemeClr val="bg1">
                <a:lumMod val="95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609600" y="1600200"/>
            <a:ext cx="9859766"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正方形/長方形 3"/>
          <p:cNvSpPr/>
          <p:nvPr/>
        </p:nvSpPr>
        <p:spPr>
          <a:xfrm>
            <a:off x="11030958" y="6636401"/>
            <a:ext cx="910827" cy="215444"/>
          </a:xfrm>
          <a:prstGeom prst="rect">
            <a:avLst/>
          </a:prstGeom>
        </p:spPr>
        <p:txBody>
          <a:bodyPr wrap="none">
            <a:spAutoFit/>
          </a:bodyPr>
          <a:lstStyle/>
          <a:p>
            <a:pPr algn="r" fontAlgn="auto">
              <a:spcBef>
                <a:spcPts val="0"/>
              </a:spcBef>
              <a:spcAft>
                <a:spcPts val="0"/>
              </a:spcAft>
              <a:defRPr/>
            </a:pPr>
            <a:r>
              <a:rPr lang="en-US" altLang="ja-JP" sz="800" dirty="0">
                <a:solidFill>
                  <a:schemeClr val="tx1"/>
                </a:solidFill>
                <a:latin typeface="Arial" pitchFamily="34" charset="0"/>
                <a:ea typeface="+mn-ea"/>
                <a:cs typeface="Arial" pitchFamily="34" charset="0"/>
              </a:rPr>
              <a:t>©</a:t>
            </a:r>
            <a:r>
              <a:rPr lang="ja-JP" altLang="en-US" sz="800" dirty="0">
                <a:solidFill>
                  <a:schemeClr val="tx1"/>
                </a:solidFill>
                <a:latin typeface="Arial" pitchFamily="34" charset="0"/>
                <a:ea typeface="+mn-ea"/>
                <a:cs typeface="Arial" pitchFamily="34" charset="0"/>
              </a:rPr>
              <a:t> </a:t>
            </a:r>
            <a:r>
              <a:rPr lang="en-US" altLang="ja-JP" sz="800" dirty="0">
                <a:solidFill>
                  <a:schemeClr val="tx1"/>
                </a:solidFill>
                <a:latin typeface="Arial" pitchFamily="34" charset="0"/>
                <a:ea typeface="+mn-ea"/>
                <a:cs typeface="Arial" pitchFamily="34" charset="0"/>
              </a:rPr>
              <a:t>kcg.edu</a:t>
            </a:r>
            <a:r>
              <a:rPr lang="en-US" altLang="ja-JP" sz="800" baseline="0" dirty="0">
                <a:solidFill>
                  <a:schemeClr val="tx1"/>
                </a:solidFill>
                <a:latin typeface="Arial" pitchFamily="34" charset="0"/>
                <a:ea typeface="+mn-ea"/>
                <a:cs typeface="Arial" pitchFamily="34" charset="0"/>
              </a:rPr>
              <a:t> 2022</a:t>
            </a:r>
            <a:endParaRPr lang="ja-JP" altLang="en-US" sz="800" dirty="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8585832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1219170" rtl="0" eaLnBrk="1" latinLnBrk="0" hangingPunct="1">
        <a:spcBef>
          <a:spcPct val="0"/>
        </a:spcBef>
        <a:buNone/>
        <a:defRPr kumimoji="1" sz="5867" kern="1200">
          <a:solidFill>
            <a:schemeClr val="tx1"/>
          </a:solidFill>
          <a:latin typeface="小塚明朝 Pro B" pitchFamily="18" charset="-128"/>
          <a:ea typeface="小塚明朝 Pro B" pitchFamily="18" charset="-128"/>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小塚明朝 Pro M" pitchFamily="18" charset="-128"/>
          <a:ea typeface="小塚明朝 Pro M" pitchFamily="18" charset="-128"/>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小塚明朝 Pro M" pitchFamily="18" charset="-128"/>
          <a:ea typeface="小塚明朝 Pro M" pitchFamily="18" charset="-128"/>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小塚明朝 Pro M" pitchFamily="18" charset="-128"/>
          <a:ea typeface="小塚明朝 Pro M" pitchFamily="18" charset="-128"/>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小塚明朝 Pro M" pitchFamily="18" charset="-128"/>
          <a:ea typeface="小塚明朝 Pro M" pitchFamily="18" charset="-128"/>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小塚明朝 Pro M" pitchFamily="18" charset="-128"/>
          <a:ea typeface="小塚明朝 Pro M" pitchFamily="18" charset="-128"/>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6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プロジェクト演習２</a:t>
            </a:r>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5468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z="3600" b="1">
                <a:latin typeface="Arial" charset="0"/>
              </a:rPr>
              <a:t>PHP</a:t>
            </a:r>
            <a:r>
              <a:rPr lang="ja-JP" altLang="en-US" sz="3600" b="1">
                <a:latin typeface="Arial" charset="0"/>
              </a:rPr>
              <a:t>は</a:t>
            </a:r>
            <a:r>
              <a:rPr lang="en-US" altLang="ja-JP" sz="3600" b="1">
                <a:latin typeface="Arial" charset="0"/>
              </a:rPr>
              <a:t>Web</a:t>
            </a:r>
            <a:r>
              <a:rPr lang="ja-JP" altLang="en-US" sz="3600" b="1">
                <a:latin typeface="Arial" charset="0"/>
              </a:rPr>
              <a:t>サーバ上で動く</a:t>
            </a:r>
          </a:p>
        </p:txBody>
      </p:sp>
      <p:sp>
        <p:nvSpPr>
          <p:cNvPr id="2" name="コンテンツ プレースホルダー 1"/>
          <p:cNvSpPr>
            <a:spLocks noGrp="1"/>
          </p:cNvSpPr>
          <p:nvPr>
            <p:ph idx="1"/>
          </p:nvPr>
        </p:nvSpPr>
        <p:spPr/>
        <p:txBody>
          <a:bodyPr/>
          <a:lstStyle/>
          <a:p>
            <a:r>
              <a:rPr kumimoji="1" lang="en-US" altLang="ja-JP" dirty="0"/>
              <a:t>PHP</a:t>
            </a:r>
            <a:r>
              <a:rPr kumimoji="1" lang="ja-JP" altLang="en-US" dirty="0"/>
              <a:t>スクリプトを実行する際には，ローカルファイルとして開くのではなく，</a:t>
            </a:r>
            <a:r>
              <a:rPr kumimoji="1" lang="en-US" altLang="ja-JP" dirty="0">
                <a:solidFill>
                  <a:srgbClr val="008000"/>
                </a:solidFill>
              </a:rPr>
              <a:t>Web</a:t>
            </a:r>
            <a:r>
              <a:rPr kumimoji="1" lang="ja-JP" altLang="en-US" dirty="0">
                <a:solidFill>
                  <a:srgbClr val="008000"/>
                </a:solidFill>
              </a:rPr>
              <a:t>サーバを介して</a:t>
            </a:r>
            <a:r>
              <a:rPr kumimoji="1" lang="ja-JP" altLang="en-US" dirty="0"/>
              <a:t>アクセスして表示すること。</a:t>
            </a:r>
            <a:endParaRPr kumimoji="1" lang="en-US" altLang="ja-JP" dirty="0"/>
          </a:p>
          <a:p>
            <a:pPr lvl="1"/>
            <a:r>
              <a:rPr lang="ja-JP" altLang="en-US" dirty="0"/>
              <a:t>ファイルは</a:t>
            </a:r>
            <a:r>
              <a:rPr lang="en-US" altLang="ja-JP" dirty="0"/>
              <a:t> C:¥xampp¥htdocs¥</a:t>
            </a:r>
            <a:r>
              <a:rPr lang="ja-JP" altLang="en-US" dirty="0"/>
              <a:t>学生番号</a:t>
            </a:r>
            <a:r>
              <a:rPr lang="en-US" altLang="ja-JP" dirty="0"/>
              <a:t>¥</a:t>
            </a:r>
            <a:r>
              <a:rPr lang="ja-JP" altLang="en-US" dirty="0"/>
              <a:t>日付</a:t>
            </a:r>
            <a:r>
              <a:rPr lang="en-US" altLang="ja-JP" dirty="0"/>
              <a:t>¥ </a:t>
            </a:r>
            <a:r>
              <a:rPr lang="ja-JP" altLang="en-US" dirty="0"/>
              <a:t>のフォルダに保存する。</a:t>
            </a:r>
            <a:endParaRPr lang="en-US" altLang="ja-JP" dirty="0"/>
          </a:p>
          <a:p>
            <a:pPr lvl="1"/>
            <a:r>
              <a:rPr lang="ja-JP" altLang="en-US" dirty="0"/>
              <a:t>拡張子は必ず「</a:t>
            </a:r>
            <a:r>
              <a:rPr lang="en-US" altLang="ja-JP" dirty="0"/>
              <a:t>.php</a:t>
            </a:r>
            <a:r>
              <a:rPr lang="ja-JP" altLang="en-US" dirty="0"/>
              <a:t>」にする。</a:t>
            </a:r>
            <a:endParaRPr lang="en-US" altLang="ja-JP" dirty="0"/>
          </a:p>
          <a:p>
            <a:pPr lvl="1"/>
            <a:r>
              <a:rPr lang="en-US" altLang="ja-JP" dirty="0"/>
              <a:t>XAMPP</a:t>
            </a:r>
            <a:r>
              <a:rPr lang="ja-JP" altLang="en-US" dirty="0"/>
              <a:t>の</a:t>
            </a:r>
            <a:r>
              <a:rPr lang="en-US" altLang="ja-JP" dirty="0"/>
              <a:t>Apache</a:t>
            </a:r>
            <a:r>
              <a:rPr lang="ja-JP" altLang="en-US" dirty="0"/>
              <a:t>（</a:t>
            </a:r>
            <a:r>
              <a:rPr lang="en-US" altLang="ja-JP" dirty="0"/>
              <a:t>Web</a:t>
            </a:r>
            <a:r>
              <a:rPr lang="ja-JP" altLang="en-US" dirty="0"/>
              <a:t>サーバ）を起動し，</a:t>
            </a:r>
            <a:endParaRPr lang="en-US" altLang="ja-JP" dirty="0"/>
          </a:p>
          <a:p>
            <a:pPr marL="457200" lvl="1" indent="0">
              <a:buNone/>
            </a:pPr>
            <a:r>
              <a:rPr lang="en-US" altLang="ja-JP" dirty="0"/>
              <a:t>	http://</a:t>
            </a:r>
            <a:r>
              <a:rPr lang="en-US" altLang="ja-JP" dirty="0">
                <a:solidFill>
                  <a:srgbClr val="3366FF"/>
                </a:solidFill>
              </a:rPr>
              <a:t>localhost</a:t>
            </a:r>
            <a:r>
              <a:rPr lang="en-US" altLang="ja-JP" dirty="0"/>
              <a:t>/</a:t>
            </a:r>
            <a:r>
              <a:rPr lang="ja-JP" altLang="en-US" dirty="0"/>
              <a:t>学生番号</a:t>
            </a:r>
            <a:r>
              <a:rPr lang="en-US" altLang="ja-JP" dirty="0"/>
              <a:t>/</a:t>
            </a:r>
            <a:r>
              <a:rPr lang="ja-JP" altLang="en-US" dirty="0"/>
              <a:t>日付</a:t>
            </a:r>
            <a:r>
              <a:rPr lang="en-US" altLang="ja-JP" dirty="0"/>
              <a:t>/○○</a:t>
            </a:r>
            <a:r>
              <a:rPr lang="en-US" altLang="ja-JP" dirty="0">
                <a:solidFill>
                  <a:srgbClr val="3366FF"/>
                </a:solidFill>
              </a:rPr>
              <a:t>.php</a:t>
            </a:r>
          </a:p>
          <a:p>
            <a:pPr marL="457200" lvl="1" indent="0">
              <a:buNone/>
            </a:pPr>
            <a:r>
              <a:rPr lang="ja-JP" altLang="en-US" dirty="0"/>
              <a:t>という</a:t>
            </a:r>
            <a:r>
              <a:rPr lang="en-US" altLang="ja-JP" dirty="0"/>
              <a:t>URL</a:t>
            </a:r>
            <a:r>
              <a:rPr lang="ja-JP" altLang="en-US" dirty="0"/>
              <a:t>でアクセスする。</a:t>
            </a:r>
            <a:endParaRPr lang="en-US" altLang="ja-JP" dirty="0"/>
          </a:p>
        </p:txBody>
      </p:sp>
      <p:sp>
        <p:nvSpPr>
          <p:cNvPr id="3" name="角丸四角形 2"/>
          <p:cNvSpPr/>
          <p:nvPr/>
        </p:nvSpPr>
        <p:spPr>
          <a:xfrm>
            <a:off x="812800" y="6074228"/>
            <a:ext cx="9790545"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solidFill>
                  <a:srgbClr val="FF0000"/>
                </a:solidFill>
              </a:rPr>
              <a:t>ダメな</a:t>
            </a:r>
            <a:r>
              <a:rPr lang="en-US" altLang="ja-JP" sz="2800" dirty="0">
                <a:solidFill>
                  <a:srgbClr val="FF0000"/>
                </a:solidFill>
              </a:rPr>
              <a:t>URL</a:t>
            </a:r>
            <a:r>
              <a:rPr lang="ja-JP" altLang="en-US" sz="2800" dirty="0">
                <a:solidFill>
                  <a:srgbClr val="FF0000"/>
                </a:solidFill>
              </a:rPr>
              <a:t>の例：</a:t>
            </a:r>
            <a:r>
              <a:rPr lang="en-US" altLang="ja-JP" sz="2800" dirty="0">
                <a:solidFill>
                  <a:srgbClr val="FF0000"/>
                </a:solidFill>
              </a:rPr>
              <a:t>file:///C:/xampp/hdocs/... </a:t>
            </a:r>
            <a:r>
              <a:rPr lang="ja-JP" altLang="en-US" sz="2800" dirty="0">
                <a:solidFill>
                  <a:srgbClr val="FF0000"/>
                </a:solidFill>
              </a:rPr>
              <a:t>で始まるものは不可</a:t>
            </a:r>
            <a:endParaRPr kumimoji="1" lang="ja-JP" altLang="en-US" sz="2800" dirty="0">
              <a:solidFill>
                <a:srgbClr val="FF0000"/>
              </a:solidFill>
            </a:endParaRPr>
          </a:p>
        </p:txBody>
      </p:sp>
    </p:spTree>
    <p:extLst>
      <p:ext uri="{BB962C8B-B14F-4D97-AF65-F5344CB8AC3E}">
        <p14:creationId xmlns:p14="http://schemas.microsoft.com/office/powerpoint/2010/main" val="282252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z="3600" b="1">
                <a:latin typeface="Arial" charset="0"/>
              </a:rPr>
              <a:t>PHP</a:t>
            </a:r>
            <a:r>
              <a:rPr lang="ja-JP" altLang="en-US" sz="3600" b="1">
                <a:latin typeface="Arial" charset="0"/>
              </a:rPr>
              <a:t>スクリプトを実行する</a:t>
            </a:r>
          </a:p>
        </p:txBody>
      </p:sp>
      <p:sp>
        <p:nvSpPr>
          <p:cNvPr id="5" name="コンテンツ プレースホルダー 4"/>
          <p:cNvSpPr>
            <a:spLocks noGrp="1"/>
          </p:cNvSpPr>
          <p:nvPr>
            <p:ph idx="1"/>
          </p:nvPr>
        </p:nvSpPr>
        <p:spPr/>
        <p:txBody>
          <a:bodyPr/>
          <a:lstStyle/>
          <a:p>
            <a:r>
              <a:rPr kumimoji="1" lang="en-US" altLang="ja-JP" dirty="0"/>
              <a:t>Notepad++</a:t>
            </a:r>
            <a:r>
              <a:rPr kumimoji="1" lang="ja-JP" altLang="en-US" dirty="0"/>
              <a:t>で</a:t>
            </a:r>
            <a:r>
              <a:rPr kumimoji="1" lang="en-US" altLang="ja-JP" dirty="0"/>
              <a:t> File ⇒</a:t>
            </a:r>
            <a:r>
              <a:rPr kumimoji="1" lang="ja-JP" altLang="en-US" dirty="0"/>
              <a:t>新規作成</a:t>
            </a:r>
            <a:endParaRPr kumimoji="1" lang="en-US" altLang="ja-JP" dirty="0"/>
          </a:p>
          <a:p>
            <a:pPr lvl="1"/>
            <a:r>
              <a:rPr lang="ja-JP" altLang="en-US" dirty="0"/>
              <a:t>ﾌｧｲﾙ名：</a:t>
            </a:r>
            <a:r>
              <a:rPr lang="en-US" altLang="ja-JP" b="1" dirty="0" err="1"/>
              <a:t>test.php</a:t>
            </a:r>
            <a:endParaRPr lang="en-US" altLang="ja-JP" dirty="0"/>
          </a:p>
          <a:p>
            <a:pPr lvl="1"/>
            <a:r>
              <a:rPr lang="en-US" altLang="ja-JP" dirty="0">
                <a:solidFill>
                  <a:srgbClr val="FF6600"/>
                </a:solidFill>
              </a:rPr>
              <a:t>&lt;?php </a:t>
            </a:r>
            <a:r>
              <a:rPr lang="ja-JP" altLang="en-US" dirty="0"/>
              <a:t>と</a:t>
            </a:r>
            <a:r>
              <a:rPr lang="en-US" altLang="ja-JP" dirty="0"/>
              <a:t> </a:t>
            </a:r>
            <a:r>
              <a:rPr lang="en-US" altLang="ja-JP" dirty="0">
                <a:solidFill>
                  <a:srgbClr val="FF6600"/>
                </a:solidFill>
              </a:rPr>
              <a:t>?&gt; </a:t>
            </a:r>
            <a:r>
              <a:rPr lang="ja-JP" altLang="en-US" dirty="0"/>
              <a:t>との間が</a:t>
            </a:r>
            <a:r>
              <a:rPr lang="en-US" altLang="ja-JP" dirty="0"/>
              <a:t>PHP</a:t>
            </a:r>
            <a:r>
              <a:rPr lang="ja-JP" altLang="en-US" dirty="0"/>
              <a:t>スクリプト，その外には</a:t>
            </a:r>
            <a:r>
              <a:rPr lang="en-US" altLang="ja-JP" dirty="0"/>
              <a:t>HTML</a:t>
            </a:r>
            <a:r>
              <a:rPr lang="ja-JP" altLang="en-US" dirty="0"/>
              <a:t>タグが書ける。</a:t>
            </a:r>
            <a:endParaRPr lang="en-US" altLang="ja-JP" dirty="0"/>
          </a:p>
          <a:p>
            <a:pPr lvl="1"/>
            <a:r>
              <a:rPr lang="ja-JP" altLang="en-US" dirty="0"/>
              <a:t>まずは</a:t>
            </a:r>
            <a:r>
              <a:rPr lang="en-US" altLang="ja-JP" dirty="0"/>
              <a:t> </a:t>
            </a:r>
            <a:r>
              <a:rPr lang="en-US" altLang="ja-JP" dirty="0" err="1"/>
              <a:t>phpinfo</a:t>
            </a:r>
            <a:r>
              <a:rPr lang="en-US" altLang="ja-JP" dirty="0"/>
              <a:t> </a:t>
            </a:r>
            <a:r>
              <a:rPr lang="ja-JP" altLang="en-US" dirty="0"/>
              <a:t>関数を呼び出してみよう。</a:t>
            </a:r>
            <a:endParaRPr lang="en-US" altLang="ja-JP" dirty="0"/>
          </a:p>
        </p:txBody>
      </p:sp>
      <p:sp>
        <p:nvSpPr>
          <p:cNvPr id="2" name="テキスト ボックス 1"/>
          <p:cNvSpPr txBox="1"/>
          <p:nvPr/>
        </p:nvSpPr>
        <p:spPr>
          <a:xfrm>
            <a:off x="1971366" y="4559967"/>
            <a:ext cx="2058927" cy="1384995"/>
          </a:xfrm>
          <a:prstGeom prst="rect">
            <a:avLst/>
          </a:prstGeom>
          <a:solidFill>
            <a:srgbClr val="FFFFFF"/>
          </a:solidFill>
          <a:ln w="28575" cmpd="sng">
            <a:solidFill>
              <a:schemeClr val="bg1">
                <a:lumMod val="50000"/>
              </a:schemeClr>
            </a:solidFill>
          </a:ln>
        </p:spPr>
        <p:txBody>
          <a:bodyPr wrap="none" rtlCol="0">
            <a:spAutoFit/>
          </a:bodyPr>
          <a:lstStyle/>
          <a:p>
            <a:r>
              <a:rPr lang="en-US" altLang="ja-JP" sz="2800" b="1" dirty="0">
                <a:ea typeface="メイリオ"/>
                <a:cs typeface="メイリオ"/>
              </a:rPr>
              <a:t>&lt;?php</a:t>
            </a:r>
          </a:p>
          <a:p>
            <a:r>
              <a:rPr lang="en-US" altLang="ja-JP" sz="2800" b="1" dirty="0">
                <a:ea typeface="メイリオ"/>
                <a:cs typeface="メイリオ"/>
              </a:rPr>
              <a:t>  </a:t>
            </a:r>
            <a:r>
              <a:rPr lang="en-US" altLang="ja-JP" sz="2800" b="1" dirty="0" err="1">
                <a:solidFill>
                  <a:srgbClr val="008000"/>
                </a:solidFill>
                <a:ea typeface="メイリオ"/>
                <a:cs typeface="メイリオ"/>
              </a:rPr>
              <a:t>phpinfo</a:t>
            </a:r>
            <a:r>
              <a:rPr lang="en-US" altLang="ja-JP" sz="2800" b="1" dirty="0">
                <a:solidFill>
                  <a:srgbClr val="008000"/>
                </a:solidFill>
                <a:ea typeface="メイリオ"/>
                <a:cs typeface="メイリオ"/>
              </a:rPr>
              <a:t>();</a:t>
            </a:r>
          </a:p>
          <a:p>
            <a:r>
              <a:rPr lang="en-US" altLang="ja-JP" sz="2800" b="1" dirty="0">
                <a:ea typeface="メイリオ"/>
                <a:cs typeface="メイリオ"/>
              </a:rPr>
              <a:t>?&gt;</a:t>
            </a:r>
            <a:endParaRPr lang="ja-JP" altLang="en-US" sz="2800" b="1" dirty="0">
              <a:ea typeface="メイリオ"/>
              <a:cs typeface="メイリオ"/>
            </a:endParaRPr>
          </a:p>
        </p:txBody>
      </p:sp>
      <p:sp>
        <p:nvSpPr>
          <p:cNvPr id="3" name="テキスト ボックス 2"/>
          <p:cNvSpPr txBox="1"/>
          <p:nvPr/>
        </p:nvSpPr>
        <p:spPr>
          <a:xfrm>
            <a:off x="1928075" y="4112636"/>
            <a:ext cx="1381508" cy="461665"/>
          </a:xfrm>
          <a:prstGeom prst="rect">
            <a:avLst/>
          </a:prstGeom>
          <a:noFill/>
        </p:spPr>
        <p:txBody>
          <a:bodyPr wrap="none" rtlCol="0">
            <a:spAutoFit/>
          </a:bodyPr>
          <a:lstStyle/>
          <a:p>
            <a:r>
              <a:rPr lang="en-US" altLang="ja-JP" sz="2400" b="1">
                <a:solidFill>
                  <a:srgbClr val="3366FF"/>
                </a:solidFill>
                <a:ea typeface="メイリオ"/>
                <a:cs typeface="メイリオ"/>
              </a:rPr>
              <a:t>test.php</a:t>
            </a:r>
            <a:endParaRPr lang="ja-JP" altLang="en-US" sz="2400" b="1">
              <a:solidFill>
                <a:srgbClr val="3366FF"/>
              </a:solidFill>
              <a:ea typeface="メイリオ"/>
              <a:cs typeface="メイリオ"/>
            </a:endParaRPr>
          </a:p>
        </p:txBody>
      </p:sp>
      <p:pic>
        <p:nvPicPr>
          <p:cNvPr id="8" name="図 7" descr="phpinf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62692" y="4179110"/>
            <a:ext cx="3343159" cy="2144971"/>
          </a:xfrm>
          <a:prstGeom prst="rect">
            <a:avLst/>
          </a:prstGeom>
          <a:ln w="28575" cmpd="sng">
            <a:solidFill>
              <a:srgbClr val="7F7F7F"/>
            </a:solidFill>
          </a:ln>
        </p:spPr>
      </p:pic>
      <p:sp>
        <p:nvSpPr>
          <p:cNvPr id="9" name="右矢印 8"/>
          <p:cNvSpPr/>
          <p:nvPr/>
        </p:nvSpPr>
        <p:spPr>
          <a:xfrm>
            <a:off x="4164919" y="5151617"/>
            <a:ext cx="2121393" cy="389618"/>
          </a:xfrm>
          <a:prstGeom prst="rightArrow">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4" name="テキスト ボックス 3"/>
          <p:cNvSpPr txBox="1"/>
          <p:nvPr/>
        </p:nvSpPr>
        <p:spPr>
          <a:xfrm>
            <a:off x="3991746" y="4401245"/>
            <a:ext cx="3403496" cy="1569660"/>
          </a:xfrm>
          <a:prstGeom prst="rect">
            <a:avLst/>
          </a:prstGeom>
          <a:noFill/>
        </p:spPr>
        <p:txBody>
          <a:bodyPr wrap="none" rtlCol="0">
            <a:spAutoFit/>
          </a:bodyPr>
          <a:lstStyle/>
          <a:p>
            <a:r>
              <a:rPr lang="en-US" altLang="ja-JP" sz="2400" b="1">
                <a:ea typeface="メイリオ"/>
                <a:cs typeface="メイリオ"/>
              </a:rPr>
              <a:t>http://localhost/</a:t>
            </a:r>
          </a:p>
          <a:p>
            <a:r>
              <a:rPr lang="ja-JP" altLang="en-US" sz="2400" b="1">
                <a:ea typeface="メイリオ"/>
                <a:cs typeface="メイリオ"/>
              </a:rPr>
              <a:t>学生番号</a:t>
            </a:r>
            <a:r>
              <a:rPr lang="en-US" altLang="ja-JP" sz="2400" b="1">
                <a:ea typeface="メイリオ"/>
                <a:cs typeface="メイリオ"/>
              </a:rPr>
              <a:t>/</a:t>
            </a:r>
            <a:r>
              <a:rPr lang="ja-JP" altLang="en-US" sz="2400" b="1">
                <a:ea typeface="メイリオ"/>
                <a:cs typeface="メイリオ"/>
              </a:rPr>
              <a:t>日付</a:t>
            </a:r>
            <a:r>
              <a:rPr lang="en-US" altLang="ja-JP" sz="2400" b="1">
                <a:ea typeface="メイリオ"/>
                <a:cs typeface="メイリオ"/>
              </a:rPr>
              <a:t>/test.php</a:t>
            </a:r>
          </a:p>
          <a:p>
            <a:endParaRPr lang="en-US" altLang="ja-JP" sz="2400" b="1">
              <a:ea typeface="メイリオ"/>
              <a:cs typeface="メイリオ"/>
            </a:endParaRPr>
          </a:p>
          <a:p>
            <a:r>
              <a:rPr lang="ja-JP" altLang="en-US" sz="2400" b="1">
                <a:ea typeface="メイリオ"/>
                <a:cs typeface="メイリオ"/>
              </a:rPr>
              <a:t>にアクセスする</a:t>
            </a:r>
          </a:p>
        </p:txBody>
      </p:sp>
      <p:sp>
        <p:nvSpPr>
          <p:cNvPr id="10" name="テキスト ボックス 9"/>
          <p:cNvSpPr txBox="1"/>
          <p:nvPr/>
        </p:nvSpPr>
        <p:spPr>
          <a:xfrm>
            <a:off x="9457196" y="5766443"/>
            <a:ext cx="2346882" cy="830997"/>
          </a:xfrm>
          <a:prstGeom prst="rect">
            <a:avLst/>
          </a:prstGeom>
          <a:noFill/>
        </p:spPr>
        <p:txBody>
          <a:bodyPr wrap="square" rtlCol="0">
            <a:spAutoFit/>
          </a:bodyPr>
          <a:lstStyle/>
          <a:p>
            <a:r>
              <a:rPr lang="en-US" altLang="ja-JP" sz="2400">
                <a:ea typeface="メイリオ"/>
                <a:cs typeface="メイリオ"/>
              </a:rPr>
              <a:t>PHP</a:t>
            </a:r>
            <a:r>
              <a:rPr lang="ja-JP" altLang="en-US" sz="2400">
                <a:ea typeface="メイリオ"/>
                <a:cs typeface="メイリオ"/>
              </a:rPr>
              <a:t>の実行環境が表示される</a:t>
            </a:r>
          </a:p>
        </p:txBody>
      </p:sp>
    </p:spTree>
    <p:extLst>
      <p:ext uri="{BB962C8B-B14F-4D97-AF65-F5344CB8AC3E}">
        <p14:creationId xmlns:p14="http://schemas.microsoft.com/office/powerpoint/2010/main" val="348103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a:latin typeface="メイリオ"/>
              </a:rPr>
              <a:t>phpinfo(); </a:t>
            </a:r>
            <a:r>
              <a:rPr lang="ja-JP" altLang="en-US" b="1">
                <a:latin typeface="メイリオ"/>
              </a:rPr>
              <a:t>って何？</a:t>
            </a:r>
          </a:p>
        </p:txBody>
      </p:sp>
      <p:sp>
        <p:nvSpPr>
          <p:cNvPr id="38915" name="コンテンツ プレースホルダ 6"/>
          <p:cNvSpPr>
            <a:spLocks noGrp="1"/>
          </p:cNvSpPr>
          <p:nvPr>
            <p:ph idx="1"/>
          </p:nvPr>
        </p:nvSpPr>
        <p:spPr/>
        <p:txBody>
          <a:bodyPr/>
          <a:lstStyle/>
          <a:p>
            <a:r>
              <a:rPr lang="en-US" altLang="ja-JP" dirty="0">
                <a:latin typeface="メイリオ"/>
              </a:rPr>
              <a:t>PHP</a:t>
            </a:r>
            <a:r>
              <a:rPr lang="ja-JP" altLang="en-US" dirty="0">
                <a:latin typeface="メイリオ"/>
              </a:rPr>
              <a:t>処理系が提供するライブラリ関数の一つ</a:t>
            </a:r>
            <a:endParaRPr lang="en-US" altLang="ja-JP" dirty="0">
              <a:latin typeface="メイリオ"/>
            </a:endParaRPr>
          </a:p>
          <a:p>
            <a:pPr lvl="1"/>
            <a:r>
              <a:rPr lang="ja-JP" altLang="en-US" dirty="0">
                <a:latin typeface="メイリオ"/>
              </a:rPr>
              <a:t>関数リファレンスを見てみよう</a:t>
            </a:r>
            <a:endParaRPr lang="en-US" altLang="ja-JP" dirty="0">
              <a:latin typeface="メイリオ"/>
            </a:endParaRPr>
          </a:p>
          <a:p>
            <a:pPr marL="457200" lvl="1" indent="0">
              <a:buNone/>
            </a:pPr>
            <a:r>
              <a:rPr lang="ja-JP" altLang="en-US" sz="2400" dirty="0">
                <a:latin typeface="メイリオ"/>
              </a:rPr>
              <a:t>（</a:t>
            </a:r>
            <a:r>
              <a:rPr lang="ja-JP" altLang="en-US" sz="2000" dirty="0">
                <a:latin typeface="メイリオ"/>
              </a:rPr>
              <a:t>http://www.php.net/manual/ja/function.phpinfo.php</a:t>
            </a:r>
            <a:r>
              <a:rPr lang="ja-JP" altLang="en-US" sz="2400" dirty="0">
                <a:latin typeface="メイリオ"/>
              </a:rPr>
              <a:t>）</a:t>
            </a:r>
            <a:endParaRPr lang="en-US" altLang="ja-JP" sz="2400" dirty="0">
              <a:latin typeface="メイリオ"/>
            </a:endParaRPr>
          </a:p>
          <a:p>
            <a:r>
              <a:rPr lang="ja-JP" altLang="en-US" dirty="0">
                <a:latin typeface="メイリオ"/>
              </a:rPr>
              <a:t>こういったライブラリ関数を駆使して，スクリプトを作っていきます。</a:t>
            </a:r>
          </a:p>
        </p:txBody>
      </p:sp>
    </p:spTree>
    <p:extLst>
      <p:ext uri="{BB962C8B-B14F-4D97-AF65-F5344CB8AC3E}">
        <p14:creationId xmlns:p14="http://schemas.microsoft.com/office/powerpoint/2010/main" val="253207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a:latin typeface="Arial"/>
                <a:cs typeface="Arial"/>
              </a:rPr>
              <a:t>HTML+PHP</a:t>
            </a:r>
            <a:endParaRPr lang="ja-JP" altLang="en-US" b="1">
              <a:latin typeface="Arial"/>
              <a:cs typeface="Arial"/>
            </a:endParaRPr>
          </a:p>
        </p:txBody>
      </p:sp>
      <p:sp>
        <p:nvSpPr>
          <p:cNvPr id="41987" name="コンテンツ プレースホルダ 6"/>
          <p:cNvSpPr>
            <a:spLocks noGrp="1"/>
          </p:cNvSpPr>
          <p:nvPr>
            <p:ph idx="1"/>
          </p:nvPr>
        </p:nvSpPr>
        <p:spPr/>
        <p:txBody>
          <a:bodyPr/>
          <a:lstStyle/>
          <a:p>
            <a:pPr>
              <a:buFontTx/>
              <a:buNone/>
            </a:pPr>
            <a:r>
              <a:rPr lang="en-US" altLang="ja-JP" dirty="0">
                <a:solidFill>
                  <a:srgbClr val="008000"/>
                </a:solidFill>
                <a:latin typeface="メイリオ"/>
              </a:rPr>
              <a:t>&lt;!DOCTYPE html&gt;</a:t>
            </a:r>
          </a:p>
          <a:p>
            <a:pPr>
              <a:buFontTx/>
              <a:buNone/>
            </a:pPr>
            <a:r>
              <a:rPr lang="en-US" altLang="ja-JP" dirty="0">
                <a:solidFill>
                  <a:srgbClr val="008000"/>
                </a:solidFill>
                <a:latin typeface="メイリオ"/>
              </a:rPr>
              <a:t>&lt;html&gt; ... &lt;body&gt;</a:t>
            </a:r>
          </a:p>
          <a:p>
            <a:pPr>
              <a:lnSpc>
                <a:spcPct val="100000"/>
              </a:lnSpc>
              <a:spcBef>
                <a:spcPct val="0"/>
              </a:spcBef>
              <a:buFontTx/>
              <a:buNone/>
            </a:pPr>
            <a:r>
              <a:rPr lang="en-US" altLang="ja-JP" dirty="0">
                <a:latin typeface="メイリオ"/>
              </a:rPr>
              <a:t>	&lt;?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b="1" dirty="0">
                <a:solidFill>
                  <a:srgbClr val="0000FF"/>
                </a:solidFill>
                <a:latin typeface="メイリオ"/>
              </a:rPr>
              <a:t>echo(</a:t>
            </a:r>
            <a:r>
              <a:rPr lang="en-US" altLang="ja-JP" dirty="0">
                <a:latin typeface="メイリオ"/>
              </a:rPr>
              <a:t>"&lt;h1&gt;</a:t>
            </a:r>
            <a:r>
              <a:rPr lang="ja-JP" altLang="en-US" dirty="0">
                <a:latin typeface="メイリオ"/>
              </a:rPr>
              <a:t>おはよう，</a:t>
            </a:r>
            <a:r>
              <a:rPr lang="en-US" altLang="ja-JP" dirty="0">
                <a:latin typeface="メイリオ"/>
              </a:rPr>
              <a:t>PHP</a:t>
            </a:r>
            <a:r>
              <a:rPr lang="ja-JP" altLang="en-US" dirty="0">
                <a:latin typeface="メイリオ"/>
              </a:rPr>
              <a:t>！</a:t>
            </a:r>
            <a:r>
              <a:rPr lang="en-US" altLang="ja-JP" dirty="0">
                <a:latin typeface="メイリオ"/>
              </a:rPr>
              <a:t>&lt;/h1&gt;"</a:t>
            </a:r>
            <a:r>
              <a:rPr lang="en-US" altLang="ja-JP" b="1" dirty="0">
                <a:solidFill>
                  <a:srgbClr val="0000FF"/>
                </a:solidFill>
                <a:latin typeface="メイリオ"/>
              </a:rPr>
              <a:t>);</a:t>
            </a:r>
          </a:p>
          <a:p>
            <a:pPr>
              <a:lnSpc>
                <a:spcPct val="100000"/>
              </a:lnSpc>
              <a:spcBef>
                <a:spcPct val="0"/>
              </a:spcBef>
              <a:buFontTx/>
              <a:buNone/>
            </a:pPr>
            <a:r>
              <a:rPr lang="en-US" altLang="ja-JP" dirty="0">
                <a:latin typeface="メイリオ"/>
              </a:rPr>
              <a:t>	?&gt;</a:t>
            </a:r>
          </a:p>
          <a:p>
            <a:pPr>
              <a:lnSpc>
                <a:spcPct val="100000"/>
              </a:lnSpc>
              <a:spcBef>
                <a:spcPct val="0"/>
              </a:spcBef>
              <a:buFontTx/>
              <a:buNone/>
            </a:pPr>
            <a:r>
              <a:rPr lang="en-US" altLang="ja-JP" dirty="0">
                <a:solidFill>
                  <a:srgbClr val="008000"/>
                </a:solidFill>
                <a:latin typeface="メイリオ"/>
              </a:rPr>
              <a:t>&lt;/body&gt;&lt;/html&gt;</a:t>
            </a:r>
            <a:endParaRPr lang="en-US" altLang="ja-JP" dirty="0">
              <a:latin typeface="メイリオ"/>
            </a:endParaRPr>
          </a:p>
          <a:p>
            <a:pPr>
              <a:lnSpc>
                <a:spcPct val="120000"/>
              </a:lnSpc>
              <a:spcBef>
                <a:spcPct val="0"/>
              </a:spcBef>
            </a:pPr>
            <a:r>
              <a:rPr lang="en-US" altLang="ja-JP" dirty="0">
                <a:latin typeface="メイリオ"/>
              </a:rPr>
              <a:t>echo(</a:t>
            </a:r>
            <a:r>
              <a:rPr lang="ja-JP" altLang="en-US" dirty="0">
                <a:latin typeface="メイリオ"/>
              </a:rPr>
              <a:t> </a:t>
            </a:r>
            <a:r>
              <a:rPr lang="en-US" altLang="ja-JP" dirty="0">
                <a:latin typeface="メイリオ"/>
              </a:rPr>
              <a:t>) </a:t>
            </a:r>
            <a:r>
              <a:rPr lang="ja-JP" altLang="en-US" dirty="0">
                <a:latin typeface="メイリオ"/>
              </a:rPr>
              <a:t>も</a:t>
            </a:r>
            <a:r>
              <a:rPr lang="en-US" altLang="ja-JP" dirty="0">
                <a:latin typeface="メイリオ"/>
              </a:rPr>
              <a:t>PHP</a:t>
            </a:r>
            <a:r>
              <a:rPr lang="ja-JP" altLang="en-US" dirty="0">
                <a:latin typeface="メイリオ"/>
              </a:rPr>
              <a:t>のライブラリ関数</a:t>
            </a:r>
            <a:endParaRPr lang="en-US" altLang="ja-JP" dirty="0">
              <a:latin typeface="メイリオ"/>
            </a:endParaRPr>
          </a:p>
          <a:p>
            <a:pPr lvl="1">
              <a:lnSpc>
                <a:spcPct val="120000"/>
              </a:lnSpc>
              <a:spcBef>
                <a:spcPct val="0"/>
              </a:spcBef>
            </a:pPr>
            <a:r>
              <a:rPr lang="en-US" altLang="ja-JP" dirty="0">
                <a:latin typeface="メイリオ"/>
              </a:rPr>
              <a:t>( )</a:t>
            </a:r>
            <a:r>
              <a:rPr lang="ja-JP" altLang="en-US" dirty="0">
                <a:latin typeface="メイリオ"/>
              </a:rPr>
              <a:t>内の文字列を</a:t>
            </a:r>
            <a:r>
              <a:rPr lang="en-US" altLang="ja-JP" dirty="0">
                <a:latin typeface="メイリオ"/>
              </a:rPr>
              <a:t>HTML</a:t>
            </a:r>
            <a:r>
              <a:rPr lang="ja-JP" altLang="en-US" dirty="0">
                <a:latin typeface="メイリオ"/>
              </a:rPr>
              <a:t>の出力に埋め込む</a:t>
            </a:r>
          </a:p>
        </p:txBody>
      </p:sp>
      <p:sp>
        <p:nvSpPr>
          <p:cNvPr id="41989" name="正方形/長方形 7"/>
          <p:cNvSpPr>
            <a:spLocks noChangeArrowheads="1"/>
          </p:cNvSpPr>
          <p:nvPr/>
        </p:nvSpPr>
        <p:spPr bwMode="auto">
          <a:xfrm>
            <a:off x="251285" y="1395900"/>
            <a:ext cx="10220089" cy="3164075"/>
          </a:xfrm>
          <a:prstGeom prst="rect">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41990" name="正方形/長方形 8"/>
          <p:cNvSpPr>
            <a:spLocks noChangeArrowheads="1"/>
          </p:cNvSpPr>
          <p:nvPr/>
        </p:nvSpPr>
        <p:spPr bwMode="auto">
          <a:xfrm>
            <a:off x="523511" y="2549790"/>
            <a:ext cx="9890139" cy="1447800"/>
          </a:xfrm>
          <a:prstGeom prst="rect">
            <a:avLst/>
          </a:prstGeom>
          <a:noFill/>
          <a:ln w="38100">
            <a:solidFill>
              <a:srgbClr val="FF66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3" name="テキスト ボックス 2"/>
          <p:cNvSpPr txBox="1"/>
          <p:nvPr/>
        </p:nvSpPr>
        <p:spPr>
          <a:xfrm>
            <a:off x="9063493" y="1432058"/>
            <a:ext cx="1381508" cy="461665"/>
          </a:xfrm>
          <a:prstGeom prst="rect">
            <a:avLst/>
          </a:prstGeom>
          <a:noFill/>
        </p:spPr>
        <p:txBody>
          <a:bodyPr wrap="none" rtlCol="0">
            <a:spAutoFit/>
          </a:bodyPr>
          <a:lstStyle/>
          <a:p>
            <a:r>
              <a:rPr lang="en-US" altLang="ja-JP" sz="2400" b="1">
                <a:solidFill>
                  <a:srgbClr val="008000"/>
                </a:solidFill>
              </a:rPr>
              <a:t>test.php</a:t>
            </a:r>
            <a:endParaRPr lang="ja-JP" altLang="en-US" sz="2400" b="1">
              <a:solidFill>
                <a:srgbClr val="008000"/>
              </a:solidFill>
            </a:endParaRPr>
          </a:p>
        </p:txBody>
      </p:sp>
    </p:spTree>
    <p:extLst>
      <p:ext uri="{BB962C8B-B14F-4D97-AF65-F5344CB8AC3E}">
        <p14:creationId xmlns:p14="http://schemas.microsoft.com/office/powerpoint/2010/main" val="84046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rPr>
              <a:t>エラーメッセージ</a:t>
            </a:r>
          </a:p>
        </p:txBody>
      </p:sp>
      <p:sp>
        <p:nvSpPr>
          <p:cNvPr id="43011" name="コンテンツ プレースホルダ 6"/>
          <p:cNvSpPr>
            <a:spLocks noGrp="1"/>
          </p:cNvSpPr>
          <p:nvPr>
            <p:ph idx="1"/>
          </p:nvPr>
        </p:nvSpPr>
        <p:spPr/>
        <p:txBody>
          <a:bodyPr>
            <a:normAutofit fontScale="92500" lnSpcReduction="10000"/>
          </a:bodyPr>
          <a:lstStyle/>
          <a:p>
            <a:pPr>
              <a:spcBef>
                <a:spcPct val="0"/>
              </a:spcBef>
            </a:pPr>
            <a:r>
              <a:rPr lang="ja-JP" altLang="en-US" dirty="0">
                <a:latin typeface="メイリオ"/>
              </a:rPr>
              <a:t>関数名を間違えると実行できない。</a:t>
            </a:r>
            <a:endParaRPr lang="en-US" altLang="ja-JP" dirty="0">
              <a:latin typeface="メイリオ"/>
            </a:endParaRPr>
          </a:p>
          <a:p>
            <a:pPr lvl="1">
              <a:spcBef>
                <a:spcPct val="0"/>
              </a:spcBef>
            </a:pPr>
            <a:r>
              <a:rPr lang="en-US" altLang="ja-JP" u="sng" dirty="0">
                <a:latin typeface="メイリオ"/>
              </a:rPr>
              <a:t>1</a:t>
            </a:r>
            <a:r>
              <a:rPr lang="ja-JP" altLang="en-US" u="sng" dirty="0">
                <a:latin typeface="メイリオ"/>
              </a:rPr>
              <a:t>か所でも間違うとすべて動かない！</a:t>
            </a:r>
            <a:endParaRPr lang="en-US" altLang="ja-JP" dirty="0">
              <a:latin typeface="メイリオ"/>
            </a:endParaRPr>
          </a:p>
          <a:p>
            <a:pPr>
              <a:lnSpc>
                <a:spcPct val="100000"/>
              </a:lnSpc>
              <a:spcBef>
                <a:spcPct val="0"/>
              </a:spcBef>
              <a:buFontTx/>
              <a:buNone/>
            </a:pPr>
            <a:r>
              <a:rPr lang="en-US" altLang="ja-JP" dirty="0">
                <a:latin typeface="メイリオ"/>
              </a:rPr>
              <a:t>	&lt;?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b="1" dirty="0">
                <a:solidFill>
                  <a:srgbClr val="0000FF"/>
                </a:solidFill>
                <a:latin typeface="メイリオ"/>
              </a:rPr>
              <a:t>eco(</a:t>
            </a:r>
            <a:r>
              <a:rPr lang="en-US" altLang="ja-JP" dirty="0">
                <a:latin typeface="メイリオ"/>
              </a:rPr>
              <a:t>"&lt;h1&gt;</a:t>
            </a:r>
            <a:r>
              <a:rPr lang="ja-JP" altLang="en-US" dirty="0">
                <a:latin typeface="メイリオ"/>
              </a:rPr>
              <a:t>まいど，</a:t>
            </a:r>
            <a:r>
              <a:rPr lang="en-US" altLang="ja-JP" dirty="0">
                <a:latin typeface="メイリオ"/>
              </a:rPr>
              <a:t>PHP</a:t>
            </a:r>
            <a:r>
              <a:rPr lang="ja-JP" altLang="en-US" dirty="0">
                <a:latin typeface="メイリオ"/>
              </a:rPr>
              <a:t>！</a:t>
            </a:r>
            <a:r>
              <a:rPr lang="en-US" altLang="ja-JP" dirty="0">
                <a:latin typeface="メイリオ"/>
              </a:rPr>
              <a:t>&lt;/h1&gt;"</a:t>
            </a:r>
            <a:r>
              <a:rPr lang="en-US" altLang="ja-JP" b="1" dirty="0">
                <a:solidFill>
                  <a:srgbClr val="0000FF"/>
                </a:solidFill>
                <a:latin typeface="メイリオ"/>
              </a:rPr>
              <a:t>);</a:t>
            </a:r>
          </a:p>
          <a:p>
            <a:pPr>
              <a:lnSpc>
                <a:spcPct val="100000"/>
              </a:lnSpc>
              <a:spcBef>
                <a:spcPct val="0"/>
              </a:spcBef>
              <a:buFontTx/>
              <a:buNone/>
            </a:pPr>
            <a:r>
              <a:rPr lang="en-US" altLang="ja-JP" dirty="0">
                <a:latin typeface="メイリオ"/>
              </a:rPr>
              <a:t>	?&gt;</a:t>
            </a:r>
          </a:p>
          <a:p>
            <a:pPr>
              <a:lnSpc>
                <a:spcPct val="100000"/>
              </a:lnSpc>
              <a:spcBef>
                <a:spcPct val="0"/>
              </a:spcBef>
              <a:buFontTx/>
              <a:buNone/>
            </a:pPr>
            <a:endParaRPr lang="en-US" altLang="ja-JP" dirty="0">
              <a:latin typeface="メイリオ"/>
            </a:endParaRPr>
          </a:p>
          <a:p>
            <a:pPr>
              <a:lnSpc>
                <a:spcPct val="100000"/>
              </a:lnSpc>
              <a:spcBef>
                <a:spcPct val="0"/>
              </a:spcBef>
              <a:buFontTx/>
              <a:buNone/>
            </a:pPr>
            <a:endParaRPr lang="en-US" altLang="ja-JP" dirty="0">
              <a:latin typeface="メイリオ"/>
            </a:endParaRPr>
          </a:p>
          <a:p>
            <a:pPr>
              <a:lnSpc>
                <a:spcPct val="100000"/>
              </a:lnSpc>
              <a:spcBef>
                <a:spcPct val="0"/>
              </a:spcBef>
              <a:buFontTx/>
              <a:buNone/>
            </a:pPr>
            <a:endParaRPr lang="en-US" altLang="ja-JP" dirty="0">
              <a:latin typeface="メイリオ"/>
            </a:endParaRPr>
          </a:p>
          <a:p>
            <a:pPr>
              <a:lnSpc>
                <a:spcPct val="100000"/>
              </a:lnSpc>
              <a:spcBef>
                <a:spcPct val="0"/>
              </a:spcBef>
              <a:buFontTx/>
              <a:buNone/>
            </a:pPr>
            <a:endParaRPr lang="en-US" altLang="ja-JP" dirty="0">
              <a:latin typeface="メイリオ"/>
            </a:endParaRPr>
          </a:p>
          <a:p>
            <a:pPr>
              <a:lnSpc>
                <a:spcPct val="100000"/>
              </a:lnSpc>
              <a:spcBef>
                <a:spcPct val="0"/>
              </a:spcBef>
              <a:buFontTx/>
              <a:buNone/>
            </a:pPr>
            <a:endParaRPr lang="en-US" altLang="ja-JP" dirty="0">
              <a:latin typeface="メイリオ"/>
            </a:endParaRPr>
          </a:p>
          <a:p>
            <a:pPr>
              <a:lnSpc>
                <a:spcPct val="100000"/>
              </a:lnSpc>
              <a:spcBef>
                <a:spcPct val="0"/>
              </a:spcBef>
              <a:buFontTx/>
              <a:buNone/>
            </a:pPr>
            <a:r>
              <a:rPr lang="en-US" altLang="ja-JP" sz="2800" dirty="0">
                <a:latin typeface="メイリオ"/>
              </a:rPr>
              <a:t>※</a:t>
            </a:r>
            <a:r>
              <a:rPr lang="ja-JP" altLang="en-US" sz="2800" dirty="0">
                <a:latin typeface="メイリオ"/>
              </a:rPr>
              <a:t>このぐらいの英語は頑張って読んでほしい！</a:t>
            </a:r>
            <a:endParaRPr lang="en-US" altLang="ja-JP" sz="2800" dirty="0">
              <a:latin typeface="メイリオ"/>
            </a:endParaRPr>
          </a:p>
          <a:p>
            <a:pPr>
              <a:lnSpc>
                <a:spcPct val="100000"/>
              </a:lnSpc>
              <a:spcBef>
                <a:spcPct val="0"/>
              </a:spcBef>
              <a:buFontTx/>
              <a:buNone/>
            </a:pPr>
            <a:r>
              <a:rPr lang="en-US" altLang="ja-JP" sz="2800" dirty="0">
                <a:latin typeface="メイリオ"/>
              </a:rPr>
              <a:t>undefined function</a:t>
            </a:r>
            <a:r>
              <a:rPr lang="ja-JP" altLang="en-US" sz="2800" dirty="0">
                <a:latin typeface="メイリオ"/>
              </a:rPr>
              <a:t>：未定義の関数</a:t>
            </a:r>
            <a:endParaRPr lang="en-US" altLang="ja-JP" sz="2800" dirty="0">
              <a:latin typeface="メイリオ"/>
            </a:endParaRPr>
          </a:p>
        </p:txBody>
      </p:sp>
      <p:sp>
        <p:nvSpPr>
          <p:cNvPr id="43013" name="正方形/長方形 8"/>
          <p:cNvSpPr>
            <a:spLocks noChangeArrowheads="1"/>
          </p:cNvSpPr>
          <p:nvPr/>
        </p:nvSpPr>
        <p:spPr bwMode="auto">
          <a:xfrm>
            <a:off x="572373" y="2364378"/>
            <a:ext cx="9847977" cy="1533653"/>
          </a:xfrm>
          <a:prstGeom prst="rect">
            <a:avLst/>
          </a:prstGeom>
          <a:noFill/>
          <a:ln w="38100">
            <a:solidFill>
              <a:srgbClr val="FF66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pic>
        <p:nvPicPr>
          <p:cNvPr id="7" name="図 6" descr="error.png"/>
          <p:cNvPicPr>
            <a:picLocks noChangeAspect="1"/>
          </p:cNvPicPr>
          <p:nvPr/>
        </p:nvPicPr>
        <p:blipFill>
          <a:blip r:embed="rId2"/>
          <a:stretch>
            <a:fillRect/>
          </a:stretch>
        </p:blipFill>
        <p:spPr>
          <a:xfrm>
            <a:off x="1676400" y="4301191"/>
            <a:ext cx="8839200" cy="1419225"/>
          </a:xfrm>
          <a:prstGeom prst="rect">
            <a:avLst/>
          </a:prstGeom>
          <a:ln>
            <a:noFill/>
          </a:ln>
          <a:effectLst>
            <a:outerShdw blurRad="50800" dist="38100" dir="2700000">
              <a:srgbClr val="000000">
                <a:alpha val="43000"/>
              </a:srgbClr>
            </a:outerShdw>
          </a:effectLst>
        </p:spPr>
      </p:pic>
      <p:cxnSp>
        <p:nvCxnSpPr>
          <p:cNvPr id="43015" name="直線コネクタ 10"/>
          <p:cNvCxnSpPr>
            <a:cxnSpLocks noChangeShapeType="1"/>
          </p:cNvCxnSpPr>
          <p:nvPr/>
        </p:nvCxnSpPr>
        <p:spPr bwMode="auto">
          <a:xfrm rot="5400000">
            <a:off x="2590801" y="4431431"/>
            <a:ext cx="1981200" cy="3175"/>
          </a:xfrm>
          <a:prstGeom prst="line">
            <a:avLst/>
          </a:prstGeom>
          <a:noFill/>
          <a:ln w="38100">
            <a:solidFill>
              <a:srgbClr val="FF6600"/>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3050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latin typeface="メイリオ"/>
              </a:rPr>
              <a:t>PHP</a:t>
            </a:r>
            <a:r>
              <a:rPr lang="ja-JP" altLang="en-US">
                <a:latin typeface="メイリオ"/>
              </a:rPr>
              <a:t>の「変数」</a:t>
            </a:r>
          </a:p>
        </p:txBody>
      </p:sp>
      <p:sp>
        <p:nvSpPr>
          <p:cNvPr id="44035" name="コンテンツ プレースホルダ 6"/>
          <p:cNvSpPr>
            <a:spLocks noGrp="1"/>
          </p:cNvSpPr>
          <p:nvPr>
            <p:ph idx="1"/>
          </p:nvPr>
        </p:nvSpPr>
        <p:spPr/>
        <p:txBody>
          <a:bodyPr>
            <a:normAutofit lnSpcReduction="10000"/>
          </a:bodyPr>
          <a:lstStyle/>
          <a:p>
            <a:pPr>
              <a:lnSpc>
                <a:spcPct val="100000"/>
              </a:lnSpc>
              <a:spcBef>
                <a:spcPct val="0"/>
              </a:spcBef>
              <a:buFontTx/>
              <a:buNone/>
            </a:pPr>
            <a:r>
              <a:rPr lang="en-US" altLang="ja-JP" dirty="0">
                <a:latin typeface="メイリオ"/>
              </a:rPr>
              <a:t>	&lt;?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dirty="0">
                <a:solidFill>
                  <a:srgbClr val="0000FF"/>
                </a:solidFill>
                <a:latin typeface="メイリオ"/>
              </a:rPr>
              <a:t>$message</a:t>
            </a:r>
            <a:r>
              <a:rPr lang="en-US" altLang="ja-JP" dirty="0">
                <a:latin typeface="メイリオ"/>
              </a:rPr>
              <a:t>="</a:t>
            </a:r>
            <a:r>
              <a:rPr lang="ja-JP" altLang="en-US" dirty="0">
                <a:latin typeface="メイリオ"/>
              </a:rPr>
              <a:t>どうも，</a:t>
            </a:r>
            <a:r>
              <a:rPr lang="en-US" altLang="ja-JP" dirty="0">
                <a:latin typeface="メイリオ"/>
              </a:rPr>
              <a:t>PHP</a:t>
            </a:r>
            <a:r>
              <a:rPr lang="ja-JP" altLang="en-US" dirty="0">
                <a:latin typeface="メイリオ"/>
              </a:rPr>
              <a:t>！</a:t>
            </a:r>
            <a:r>
              <a:rPr lang="en-US" altLang="ja-JP" dirty="0">
                <a:latin typeface="メイリオ"/>
              </a:rPr>
              <a:t>";</a:t>
            </a:r>
          </a:p>
          <a:p>
            <a:pPr>
              <a:lnSpc>
                <a:spcPct val="100000"/>
              </a:lnSpc>
              <a:spcBef>
                <a:spcPct val="0"/>
              </a:spcBef>
              <a:buFontTx/>
              <a:buNone/>
            </a:pPr>
            <a:r>
              <a:rPr lang="en-US" altLang="ja-JP" dirty="0">
                <a:latin typeface="メイリオ"/>
              </a:rPr>
              <a:t>		</a:t>
            </a:r>
            <a:r>
              <a:rPr lang="en-US" altLang="ja-JP" b="1" dirty="0">
                <a:latin typeface="メイリオ"/>
              </a:rPr>
              <a:t>echo(</a:t>
            </a:r>
            <a:r>
              <a:rPr lang="en-US" altLang="ja-JP" dirty="0">
                <a:latin typeface="メイリオ"/>
              </a:rPr>
              <a:t>"&lt;h1&gt;</a:t>
            </a:r>
            <a:r>
              <a:rPr lang="en-US" altLang="ja-JP" dirty="0">
                <a:solidFill>
                  <a:srgbClr val="0000FF"/>
                </a:solidFill>
                <a:latin typeface="メイリオ"/>
              </a:rPr>
              <a:t>{$message}</a:t>
            </a:r>
            <a:r>
              <a:rPr lang="en-US" altLang="ja-JP" dirty="0">
                <a:latin typeface="メイリオ"/>
              </a:rPr>
              <a:t>&lt;/h1&gt;"</a:t>
            </a:r>
            <a:r>
              <a:rPr lang="en-US" altLang="ja-JP" b="1" dirty="0">
                <a:solidFill>
                  <a:srgbClr val="000000"/>
                </a:solidFill>
                <a:latin typeface="メイリオ"/>
              </a:rPr>
              <a:t>);</a:t>
            </a:r>
          </a:p>
          <a:p>
            <a:pPr>
              <a:lnSpc>
                <a:spcPct val="100000"/>
              </a:lnSpc>
              <a:spcBef>
                <a:spcPct val="0"/>
              </a:spcBef>
              <a:buFontTx/>
              <a:buNone/>
            </a:pPr>
            <a:r>
              <a:rPr lang="en-US" altLang="ja-JP" dirty="0">
                <a:latin typeface="メイリオ"/>
              </a:rPr>
              <a:t>	?&gt;</a:t>
            </a:r>
          </a:p>
          <a:p>
            <a:pPr>
              <a:spcBef>
                <a:spcPct val="0"/>
              </a:spcBef>
            </a:pPr>
            <a:r>
              <a:rPr lang="ja-JP" altLang="en-US" dirty="0">
                <a:latin typeface="メイリオ"/>
              </a:rPr>
              <a:t>必ず「</a:t>
            </a:r>
            <a:r>
              <a:rPr lang="en-US" altLang="ja-JP" dirty="0">
                <a:latin typeface="メイリオ"/>
              </a:rPr>
              <a:t>$</a:t>
            </a:r>
            <a:r>
              <a:rPr lang="ja-JP" altLang="en-US" dirty="0">
                <a:latin typeface="メイリオ"/>
              </a:rPr>
              <a:t>」で始める</a:t>
            </a:r>
            <a:endParaRPr lang="en-US" altLang="ja-JP" dirty="0">
              <a:latin typeface="メイリオ"/>
            </a:endParaRPr>
          </a:p>
          <a:p>
            <a:pPr>
              <a:spcBef>
                <a:spcPct val="0"/>
              </a:spcBef>
            </a:pPr>
            <a:r>
              <a:rPr lang="ja-JP" altLang="en-US" dirty="0">
                <a:latin typeface="メイリオ"/>
              </a:rPr>
              <a:t>半角英数字（大文字小文字を区別）またはアンダースコア</a:t>
            </a:r>
            <a:endParaRPr lang="en-US" altLang="ja-JP" dirty="0">
              <a:latin typeface="メイリオ"/>
            </a:endParaRPr>
          </a:p>
          <a:p>
            <a:pPr>
              <a:spcBef>
                <a:spcPct val="0"/>
              </a:spcBef>
            </a:pPr>
            <a:r>
              <a:rPr lang="ja-JP" altLang="en-US" dirty="0">
                <a:latin typeface="メイリオ"/>
              </a:rPr>
              <a:t>型宣言は不要（値から自動的に判断）</a:t>
            </a:r>
            <a:endParaRPr lang="en-US" altLang="ja-JP" dirty="0">
              <a:latin typeface="メイリオ"/>
            </a:endParaRPr>
          </a:p>
          <a:p>
            <a:pPr>
              <a:spcBef>
                <a:spcPct val="0"/>
              </a:spcBef>
            </a:pPr>
            <a:r>
              <a:rPr lang="ja-JP" altLang="en-US" dirty="0">
                <a:latin typeface="メイリオ"/>
              </a:rPr>
              <a:t>文字列に埋め込む時は</a:t>
            </a:r>
            <a:r>
              <a:rPr lang="en-US" altLang="ja-JP" dirty="0">
                <a:latin typeface="メイリオ"/>
              </a:rPr>
              <a:t> { } </a:t>
            </a:r>
            <a:r>
              <a:rPr lang="ja-JP" altLang="en-US" dirty="0">
                <a:latin typeface="メイリオ"/>
              </a:rPr>
              <a:t>で囲む</a:t>
            </a:r>
            <a:endParaRPr lang="en-US" altLang="ja-JP" dirty="0">
              <a:latin typeface="メイリオ"/>
            </a:endParaRPr>
          </a:p>
          <a:p>
            <a:pPr lvl="1">
              <a:spcBef>
                <a:spcPct val="0"/>
              </a:spcBef>
            </a:pPr>
            <a:r>
              <a:rPr lang="ja-JP" altLang="en-US" sz="2400" dirty="0">
                <a:cs typeface="メイリオ"/>
              </a:rPr>
              <a:t>文字列と変数はピリオドでつなぐことができる。</a:t>
            </a:r>
            <a:br>
              <a:rPr lang="en-US" altLang="ja-JP" sz="2400" dirty="0">
                <a:cs typeface="メイリオ"/>
              </a:rPr>
            </a:br>
            <a:r>
              <a:rPr lang="ja-JP" altLang="en-US" sz="2400" dirty="0">
                <a:cs typeface="メイリオ"/>
              </a:rPr>
              <a:t>（例： </a:t>
            </a:r>
            <a:r>
              <a:rPr lang="en-US" altLang="ja-JP" sz="2400" dirty="0">
                <a:cs typeface="メイリオ"/>
              </a:rPr>
              <a:t>"&lt;h1&gt;".$message."&lt;/h1&gt;"</a:t>
            </a:r>
            <a:r>
              <a:rPr lang="ja-JP" altLang="en-US" sz="2400" dirty="0">
                <a:cs typeface="メイリオ"/>
              </a:rPr>
              <a:t>）</a:t>
            </a:r>
          </a:p>
        </p:txBody>
      </p:sp>
      <p:sp>
        <p:nvSpPr>
          <p:cNvPr id="44037" name="正方形/長方形 8"/>
          <p:cNvSpPr>
            <a:spLocks noChangeArrowheads="1"/>
          </p:cNvSpPr>
          <p:nvPr/>
        </p:nvSpPr>
        <p:spPr bwMode="auto">
          <a:xfrm>
            <a:off x="785850" y="1379411"/>
            <a:ext cx="8210550" cy="2012644"/>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7" name="テキスト ボックス 6"/>
          <p:cNvSpPr txBox="1"/>
          <p:nvPr/>
        </p:nvSpPr>
        <p:spPr>
          <a:xfrm>
            <a:off x="9063493" y="1432058"/>
            <a:ext cx="1381508" cy="461665"/>
          </a:xfrm>
          <a:prstGeom prst="rect">
            <a:avLst/>
          </a:prstGeom>
          <a:noFill/>
        </p:spPr>
        <p:txBody>
          <a:bodyPr wrap="none" rtlCol="0">
            <a:spAutoFit/>
          </a:bodyPr>
          <a:lstStyle/>
          <a:p>
            <a:r>
              <a:rPr lang="en-US" altLang="ja-JP" sz="2400" b="1">
                <a:solidFill>
                  <a:srgbClr val="008000"/>
                </a:solidFill>
              </a:rPr>
              <a:t>test.php</a:t>
            </a:r>
            <a:endParaRPr lang="ja-JP" altLang="en-US" sz="2400" b="1">
              <a:solidFill>
                <a:srgbClr val="008000"/>
              </a:solidFill>
            </a:endParaRPr>
          </a:p>
        </p:txBody>
      </p:sp>
    </p:spTree>
    <p:extLst>
      <p:ext uri="{BB962C8B-B14F-4D97-AF65-F5344CB8AC3E}">
        <p14:creationId xmlns:p14="http://schemas.microsoft.com/office/powerpoint/2010/main" val="2880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a:latin typeface="メイリオ"/>
              </a:rPr>
              <a:t>スクリプト部分は複数書ける</a:t>
            </a:r>
          </a:p>
        </p:txBody>
      </p:sp>
      <p:sp>
        <p:nvSpPr>
          <p:cNvPr id="45059" name="コンテンツ プレースホルダ 6"/>
          <p:cNvSpPr>
            <a:spLocks noGrp="1"/>
          </p:cNvSpPr>
          <p:nvPr>
            <p:ph idx="1"/>
          </p:nvPr>
        </p:nvSpPr>
        <p:spPr/>
        <p:txBody>
          <a:bodyPr/>
          <a:lstStyle/>
          <a:p>
            <a:pPr>
              <a:lnSpc>
                <a:spcPct val="100000"/>
              </a:lnSpc>
              <a:spcBef>
                <a:spcPct val="0"/>
              </a:spcBef>
              <a:buFontTx/>
              <a:buNone/>
            </a:pPr>
            <a:r>
              <a:rPr lang="en-US" altLang="ja-JP" dirty="0">
                <a:latin typeface="メイリオ"/>
              </a:rPr>
              <a:t>	&lt;?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dirty="0">
                <a:solidFill>
                  <a:srgbClr val="0000FF"/>
                </a:solidFill>
                <a:latin typeface="メイリオ"/>
              </a:rPr>
              <a:t>$message</a:t>
            </a:r>
            <a:r>
              <a:rPr lang="en-US" altLang="ja-JP" dirty="0">
                <a:latin typeface="メイリオ"/>
              </a:rPr>
              <a:t>="</a:t>
            </a:r>
            <a:r>
              <a:rPr lang="ja-JP" altLang="en-US" dirty="0">
                <a:latin typeface="メイリオ"/>
              </a:rPr>
              <a:t>おはよう，</a:t>
            </a:r>
            <a:r>
              <a:rPr lang="en-US" altLang="ja-JP" dirty="0">
                <a:latin typeface="メイリオ"/>
              </a:rPr>
              <a:t>PHP</a:t>
            </a:r>
            <a:r>
              <a:rPr lang="ja-JP" altLang="en-US" dirty="0">
                <a:latin typeface="メイリオ"/>
              </a:rPr>
              <a:t>！</a:t>
            </a:r>
            <a:r>
              <a:rPr lang="en-US" altLang="ja-JP" dirty="0">
                <a:latin typeface="メイリオ"/>
              </a:rPr>
              <a:t>";</a:t>
            </a:r>
          </a:p>
          <a:p>
            <a:pPr>
              <a:lnSpc>
                <a:spcPct val="100000"/>
              </a:lnSpc>
              <a:spcBef>
                <a:spcPct val="0"/>
              </a:spcBef>
              <a:buFontTx/>
              <a:buNone/>
            </a:pPr>
            <a:r>
              <a:rPr lang="en-US" altLang="ja-JP" dirty="0">
                <a:latin typeface="メイリオ"/>
              </a:rPr>
              <a:t>	?&gt;</a:t>
            </a:r>
          </a:p>
          <a:p>
            <a:pPr>
              <a:lnSpc>
                <a:spcPct val="100000"/>
              </a:lnSpc>
              <a:spcBef>
                <a:spcPct val="0"/>
              </a:spcBef>
              <a:buFontTx/>
              <a:buNone/>
            </a:pPr>
            <a:r>
              <a:rPr lang="en-US" altLang="ja-JP" dirty="0">
                <a:latin typeface="メイリオ"/>
              </a:rPr>
              <a:t>	... HTML</a:t>
            </a:r>
            <a:r>
              <a:rPr lang="ja-JP" altLang="en-US" dirty="0">
                <a:latin typeface="メイリオ"/>
              </a:rPr>
              <a:t>の記述</a:t>
            </a:r>
            <a:r>
              <a:rPr lang="en-US" altLang="ja-JP" dirty="0">
                <a:latin typeface="メイリオ"/>
              </a:rPr>
              <a:t> ...</a:t>
            </a:r>
          </a:p>
          <a:p>
            <a:pPr>
              <a:lnSpc>
                <a:spcPct val="100000"/>
              </a:lnSpc>
              <a:spcBef>
                <a:spcPct val="0"/>
              </a:spcBef>
              <a:buFontTx/>
              <a:buNone/>
            </a:pPr>
            <a:r>
              <a:rPr lang="en-US" altLang="ja-JP" dirty="0">
                <a:latin typeface="メイリオ"/>
              </a:rPr>
              <a:t>	&lt;?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b="1" dirty="0">
                <a:latin typeface="メイリオ"/>
              </a:rPr>
              <a:t>echo(</a:t>
            </a:r>
            <a:r>
              <a:rPr lang="en-US" altLang="ja-JP" dirty="0">
                <a:latin typeface="メイリオ"/>
              </a:rPr>
              <a:t>"&lt;h1&gt;</a:t>
            </a:r>
            <a:r>
              <a:rPr lang="en-US" altLang="ja-JP" dirty="0">
                <a:solidFill>
                  <a:srgbClr val="0000FF"/>
                </a:solidFill>
                <a:latin typeface="メイリオ"/>
              </a:rPr>
              <a:t>{$message}</a:t>
            </a:r>
            <a:r>
              <a:rPr lang="en-US" altLang="ja-JP" dirty="0">
                <a:latin typeface="メイリオ"/>
              </a:rPr>
              <a:t>&lt;/h1&gt;"</a:t>
            </a:r>
            <a:r>
              <a:rPr lang="en-US" altLang="ja-JP" b="1" dirty="0">
                <a:solidFill>
                  <a:srgbClr val="000000"/>
                </a:solidFill>
                <a:latin typeface="メイリオ"/>
              </a:rPr>
              <a:t>);</a:t>
            </a:r>
          </a:p>
          <a:p>
            <a:pPr>
              <a:lnSpc>
                <a:spcPct val="100000"/>
              </a:lnSpc>
              <a:spcBef>
                <a:spcPct val="0"/>
              </a:spcBef>
              <a:buFontTx/>
              <a:buNone/>
            </a:pPr>
            <a:r>
              <a:rPr lang="en-US" altLang="ja-JP" b="1" dirty="0">
                <a:solidFill>
                  <a:srgbClr val="000000"/>
                </a:solidFill>
                <a:latin typeface="メイリオ"/>
              </a:rPr>
              <a:t>	</a:t>
            </a:r>
            <a:r>
              <a:rPr lang="en-US" altLang="ja-JP" dirty="0">
                <a:solidFill>
                  <a:srgbClr val="000000"/>
                </a:solidFill>
                <a:latin typeface="メイリオ"/>
              </a:rPr>
              <a:t>?&gt;</a:t>
            </a:r>
          </a:p>
          <a:p>
            <a:pPr>
              <a:spcBef>
                <a:spcPct val="0"/>
              </a:spcBef>
            </a:pPr>
            <a:endParaRPr lang="en-US" altLang="ja-JP" dirty="0">
              <a:latin typeface="メイリオ"/>
            </a:endParaRPr>
          </a:p>
          <a:p>
            <a:pPr>
              <a:spcBef>
                <a:spcPct val="0"/>
              </a:spcBef>
            </a:pPr>
            <a:r>
              <a:rPr lang="ja-JP" altLang="en-US" dirty="0">
                <a:latin typeface="メイリオ"/>
              </a:rPr>
              <a:t>スクリプトの内容は１つのファイル内で連続している。</a:t>
            </a:r>
            <a:r>
              <a:rPr lang="en-US" altLang="ja-JP" sz="1600" dirty="0">
                <a:latin typeface="メイリオ"/>
              </a:rPr>
              <a:t>&lt;?</a:t>
            </a:r>
            <a:r>
              <a:rPr lang="en-US" altLang="ja-JP" sz="1600" dirty="0" err="1">
                <a:latin typeface="メイリオ"/>
              </a:rPr>
              <a:t>php</a:t>
            </a:r>
            <a:r>
              <a:rPr lang="en-US" altLang="ja-JP" sz="1600" dirty="0">
                <a:latin typeface="メイリオ"/>
              </a:rPr>
              <a:t> ?&gt;</a:t>
            </a:r>
            <a:r>
              <a:rPr lang="ja-JP" altLang="en-US" sz="1600" dirty="0">
                <a:latin typeface="メイリオ"/>
              </a:rPr>
              <a:t>が分割されていても</a:t>
            </a:r>
            <a:r>
              <a:rPr lang="en-US" altLang="ja-JP" sz="1600" dirty="0">
                <a:latin typeface="メイリオ"/>
              </a:rPr>
              <a:t>PHP</a:t>
            </a:r>
            <a:r>
              <a:rPr lang="ja-JP" altLang="en-US" sz="1600" dirty="0">
                <a:latin typeface="メイリオ"/>
              </a:rPr>
              <a:t>の実行は途切れない！</a:t>
            </a:r>
            <a:endParaRPr lang="en-US" altLang="ja-JP" sz="1600" dirty="0">
              <a:latin typeface="メイリオ"/>
            </a:endParaRPr>
          </a:p>
        </p:txBody>
      </p:sp>
      <p:sp>
        <p:nvSpPr>
          <p:cNvPr id="45061" name="正方形/長方形 8"/>
          <p:cNvSpPr>
            <a:spLocks noChangeArrowheads="1"/>
          </p:cNvSpPr>
          <p:nvPr/>
        </p:nvSpPr>
        <p:spPr bwMode="auto">
          <a:xfrm>
            <a:off x="812020" y="3466140"/>
            <a:ext cx="7733211" cy="1447800"/>
          </a:xfrm>
          <a:prstGeom prst="rect">
            <a:avLst/>
          </a:prstGeom>
          <a:noFill/>
          <a:ln w="38100">
            <a:solidFill>
              <a:srgbClr val="FF66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45062" name="正方形/長方形 7"/>
          <p:cNvSpPr>
            <a:spLocks noChangeArrowheads="1"/>
          </p:cNvSpPr>
          <p:nvPr/>
        </p:nvSpPr>
        <p:spPr bwMode="auto">
          <a:xfrm>
            <a:off x="812020" y="1484940"/>
            <a:ext cx="7733210" cy="1447800"/>
          </a:xfrm>
          <a:prstGeom prst="rect">
            <a:avLst/>
          </a:prstGeom>
          <a:noFill/>
          <a:ln w="38100">
            <a:solidFill>
              <a:srgbClr val="FF66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45063" name="正方形/長方形 9"/>
          <p:cNvSpPr>
            <a:spLocks noChangeArrowheads="1"/>
          </p:cNvSpPr>
          <p:nvPr/>
        </p:nvSpPr>
        <p:spPr bwMode="auto">
          <a:xfrm>
            <a:off x="583420" y="1332540"/>
            <a:ext cx="8347166" cy="3733800"/>
          </a:xfrm>
          <a:prstGeom prst="rect">
            <a:avLst/>
          </a:prstGeom>
          <a:noFill/>
          <a:ln w="28575">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45064" name="フリーフォーム 10"/>
          <p:cNvSpPr>
            <a:spLocks noChangeArrowheads="1"/>
          </p:cNvSpPr>
          <p:nvPr/>
        </p:nvSpPr>
        <p:spPr bwMode="auto">
          <a:xfrm>
            <a:off x="2548746" y="2439029"/>
            <a:ext cx="1768475" cy="1590675"/>
          </a:xfrm>
          <a:custGeom>
            <a:avLst/>
            <a:gdLst>
              <a:gd name="T0" fmla="*/ 0 w 1768562"/>
              <a:gd name="T1" fmla="*/ 0 h 1590605"/>
              <a:gd name="T2" fmla="*/ 0 w 1768562"/>
              <a:gd name="T3" fmla="*/ 261233 h 1590605"/>
              <a:gd name="T4" fmla="*/ 1767866 w 1768562"/>
              <a:gd name="T5" fmla="*/ 261233 h 1590605"/>
              <a:gd name="T6" fmla="*/ 1767866 w 1768562"/>
              <a:gd name="T7" fmla="*/ 1591165 h 1590605"/>
              <a:gd name="T8" fmla="*/ 0 60000 65536"/>
              <a:gd name="T9" fmla="*/ 0 60000 65536"/>
              <a:gd name="T10" fmla="*/ 0 60000 65536"/>
              <a:gd name="T11" fmla="*/ 0 60000 65536"/>
              <a:gd name="T12" fmla="*/ 0 w 1768562"/>
              <a:gd name="T13" fmla="*/ 0 h 1590605"/>
              <a:gd name="T14" fmla="*/ 1768562 w 1768562"/>
              <a:gd name="T15" fmla="*/ 1590605 h 1590605"/>
            </a:gdLst>
            <a:ahLst/>
            <a:cxnLst>
              <a:cxn ang="T8">
                <a:pos x="T0" y="T1"/>
              </a:cxn>
              <a:cxn ang="T9">
                <a:pos x="T2" y="T3"/>
              </a:cxn>
              <a:cxn ang="T10">
                <a:pos x="T4" y="T5"/>
              </a:cxn>
              <a:cxn ang="T11">
                <a:pos x="T6" y="T7"/>
              </a:cxn>
            </a:cxnLst>
            <a:rect l="T12" t="T13" r="T14" b="T15"/>
            <a:pathLst>
              <a:path w="1768562" h="1590605">
                <a:moveTo>
                  <a:pt x="0" y="0"/>
                </a:moveTo>
                <a:lnTo>
                  <a:pt x="0" y="261145"/>
                </a:lnTo>
                <a:lnTo>
                  <a:pt x="1768562" y="261145"/>
                </a:lnTo>
                <a:lnTo>
                  <a:pt x="1768562" y="1590605"/>
                </a:lnTo>
              </a:path>
            </a:pathLst>
          </a:custGeom>
          <a:noFill/>
          <a:ln w="38100">
            <a:solidFill>
              <a:srgbClr val="008000"/>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9" name="テキスト ボックス 8"/>
          <p:cNvSpPr txBox="1"/>
          <p:nvPr/>
        </p:nvSpPr>
        <p:spPr>
          <a:xfrm>
            <a:off x="9063493" y="1432058"/>
            <a:ext cx="1381508" cy="461665"/>
          </a:xfrm>
          <a:prstGeom prst="rect">
            <a:avLst/>
          </a:prstGeom>
          <a:noFill/>
        </p:spPr>
        <p:txBody>
          <a:bodyPr wrap="none" rtlCol="0">
            <a:spAutoFit/>
          </a:bodyPr>
          <a:lstStyle/>
          <a:p>
            <a:r>
              <a:rPr lang="en-US" altLang="ja-JP" sz="2400" b="1">
                <a:solidFill>
                  <a:srgbClr val="008000"/>
                </a:solidFill>
              </a:rPr>
              <a:t>test.php</a:t>
            </a:r>
            <a:endParaRPr lang="ja-JP" altLang="en-US" sz="2400" b="1">
              <a:solidFill>
                <a:srgbClr val="008000"/>
              </a:solidFill>
            </a:endParaRPr>
          </a:p>
        </p:txBody>
      </p:sp>
    </p:spTree>
    <p:extLst>
      <p:ext uri="{BB962C8B-B14F-4D97-AF65-F5344CB8AC3E}">
        <p14:creationId xmlns:p14="http://schemas.microsoft.com/office/powerpoint/2010/main" val="57719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a:latin typeface="メイリオ"/>
              </a:rPr>
              <a:t>PHP</a:t>
            </a:r>
            <a:r>
              <a:rPr lang="ja-JP" altLang="en-US" sz="3600">
                <a:latin typeface="メイリオ"/>
              </a:rPr>
              <a:t>の（通常の）配列</a:t>
            </a:r>
          </a:p>
        </p:txBody>
      </p:sp>
      <p:sp>
        <p:nvSpPr>
          <p:cNvPr id="16387" name="コンテンツ プレースホルダ 6"/>
          <p:cNvSpPr>
            <a:spLocks noGrp="1"/>
          </p:cNvSpPr>
          <p:nvPr>
            <p:ph idx="1"/>
          </p:nvPr>
        </p:nvSpPr>
        <p:spPr/>
        <p:txBody>
          <a:bodyPr/>
          <a:lstStyle/>
          <a:p>
            <a:pPr>
              <a:lnSpc>
                <a:spcPct val="100000"/>
              </a:lnSpc>
              <a:spcBef>
                <a:spcPct val="0"/>
              </a:spcBef>
              <a:buFontTx/>
              <a:buNone/>
            </a:pPr>
            <a:r>
              <a:rPr lang="en-US" altLang="ja-JP" dirty="0">
                <a:latin typeface="メイリオ"/>
              </a:rPr>
              <a:t>&lt;?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dirty="0" err="1">
                <a:latin typeface="メイリオ"/>
              </a:rPr>
              <a:t>kcgi</a:t>
            </a:r>
            <a:r>
              <a:rPr lang="en-US" altLang="ja-JP" dirty="0">
                <a:latin typeface="メイリオ"/>
              </a:rPr>
              <a:t>=</a:t>
            </a:r>
            <a:r>
              <a:rPr lang="en-US" altLang="ja-JP" b="1" dirty="0">
                <a:solidFill>
                  <a:srgbClr val="0000FF"/>
                </a:solidFill>
                <a:latin typeface="メイリオ"/>
              </a:rPr>
              <a:t>array(</a:t>
            </a:r>
            <a:r>
              <a:rPr lang="en-US" altLang="ja-JP" dirty="0">
                <a:latin typeface="メイリオ"/>
              </a:rPr>
              <a:t>"</a:t>
            </a:r>
            <a:r>
              <a:rPr lang="ja-JP" altLang="en-US" dirty="0">
                <a:latin typeface="メイリオ"/>
              </a:rPr>
              <a:t>百万遍</a:t>
            </a:r>
            <a:r>
              <a:rPr lang="en-US" altLang="ja-JP" dirty="0">
                <a:latin typeface="メイリオ"/>
              </a:rPr>
              <a:t>"</a:t>
            </a:r>
            <a:r>
              <a:rPr lang="en-US" altLang="ja-JP" dirty="0">
                <a:solidFill>
                  <a:srgbClr val="0000FF"/>
                </a:solidFill>
                <a:latin typeface="メイリオ"/>
              </a:rPr>
              <a:t>,</a:t>
            </a:r>
            <a:r>
              <a:rPr lang="en-US" altLang="ja-JP" dirty="0">
                <a:latin typeface="メイリオ"/>
              </a:rPr>
              <a:t>"</a:t>
            </a:r>
            <a:r>
              <a:rPr lang="ja-JP" altLang="en-US" dirty="0">
                <a:latin typeface="メイリオ"/>
              </a:rPr>
              <a:t>京都駅前</a:t>
            </a:r>
            <a:r>
              <a:rPr lang="en-US" altLang="ja-JP" dirty="0">
                <a:latin typeface="メイリオ"/>
              </a:rPr>
              <a:t>"</a:t>
            </a:r>
            <a:r>
              <a:rPr lang="en-US" altLang="ja-JP" dirty="0">
                <a:solidFill>
                  <a:srgbClr val="0000FF"/>
                </a:solidFill>
                <a:latin typeface="メイリオ"/>
              </a:rPr>
              <a:t>,</a:t>
            </a:r>
            <a:br>
              <a:rPr lang="en-US" altLang="ja-JP" dirty="0">
                <a:solidFill>
                  <a:srgbClr val="0000FF"/>
                </a:solidFill>
                <a:latin typeface="メイリオ"/>
              </a:rPr>
            </a:br>
            <a:r>
              <a:rPr lang="en-US" altLang="ja-JP" dirty="0">
                <a:solidFill>
                  <a:srgbClr val="0000FF"/>
                </a:solidFill>
                <a:latin typeface="メイリオ"/>
              </a:rPr>
              <a:t>                      </a:t>
            </a:r>
            <a:r>
              <a:rPr lang="en-US" altLang="ja-JP" dirty="0">
                <a:latin typeface="メイリオ"/>
              </a:rPr>
              <a:t>"</a:t>
            </a:r>
            <a:r>
              <a:rPr lang="ja-JP" altLang="en-US" dirty="0">
                <a:latin typeface="メイリオ"/>
              </a:rPr>
              <a:t>東京</a:t>
            </a:r>
            <a:r>
              <a:rPr lang="en-US" altLang="ja-JP" dirty="0">
                <a:latin typeface="メイリオ"/>
              </a:rPr>
              <a:t>"</a:t>
            </a:r>
            <a:r>
              <a:rPr lang="en-US" altLang="ja-JP" dirty="0">
                <a:solidFill>
                  <a:srgbClr val="0000FF"/>
                </a:solidFill>
                <a:latin typeface="メイリオ"/>
              </a:rPr>
              <a:t>,</a:t>
            </a:r>
            <a:r>
              <a:rPr lang="en-US" altLang="ja-JP" dirty="0">
                <a:latin typeface="メイリオ"/>
              </a:rPr>
              <a:t> "</a:t>
            </a:r>
            <a:r>
              <a:rPr lang="ja-JP" altLang="en-US" dirty="0">
                <a:latin typeface="メイリオ"/>
              </a:rPr>
              <a:t>札幌</a:t>
            </a:r>
            <a:r>
              <a:rPr lang="en-US" altLang="ja-JP" dirty="0">
                <a:latin typeface="メイリオ"/>
              </a:rPr>
              <a:t>"</a:t>
            </a:r>
            <a:r>
              <a:rPr lang="en-US" altLang="ja-JP" b="1" dirty="0">
                <a:solidFill>
                  <a:srgbClr val="0000FF"/>
                </a:solidFill>
                <a:latin typeface="メイリオ"/>
              </a:rPr>
              <a:t>);</a:t>
            </a:r>
          </a:p>
          <a:p>
            <a:pPr>
              <a:lnSpc>
                <a:spcPct val="100000"/>
              </a:lnSpc>
              <a:spcBef>
                <a:spcPct val="0"/>
              </a:spcBef>
              <a:buFontTx/>
              <a:buNone/>
            </a:pPr>
            <a:r>
              <a:rPr lang="en-US" altLang="ja-JP" dirty="0">
                <a:latin typeface="メイリオ"/>
              </a:rPr>
              <a:t>	</a:t>
            </a:r>
            <a:r>
              <a:rPr lang="en-US" altLang="ja-JP" b="1" dirty="0">
                <a:latin typeface="メイリオ"/>
              </a:rPr>
              <a:t>echo(</a:t>
            </a:r>
            <a:r>
              <a:rPr lang="en-US" altLang="ja-JP" dirty="0">
                <a:latin typeface="メイリオ"/>
              </a:rPr>
              <a:t>"&lt;h1&gt;</a:t>
            </a:r>
            <a:r>
              <a:rPr lang="en-US" altLang="ja-JP" dirty="0">
                <a:solidFill>
                  <a:srgbClr val="0000FF"/>
                </a:solidFill>
                <a:latin typeface="メイリオ"/>
              </a:rPr>
              <a:t>{</a:t>
            </a:r>
            <a:r>
              <a:rPr lang="en-US" altLang="ja-JP" dirty="0">
                <a:latin typeface="メイリオ"/>
              </a:rPr>
              <a:t>$</a:t>
            </a:r>
            <a:r>
              <a:rPr lang="en-US" altLang="ja-JP" dirty="0" err="1">
                <a:latin typeface="メイリオ"/>
              </a:rPr>
              <a:t>kcgi</a:t>
            </a:r>
            <a:r>
              <a:rPr lang="en-US" altLang="ja-JP" dirty="0">
                <a:solidFill>
                  <a:srgbClr val="0000FF"/>
                </a:solidFill>
                <a:latin typeface="メイリオ"/>
              </a:rPr>
              <a:t>[</a:t>
            </a:r>
            <a:r>
              <a:rPr lang="en-US" altLang="ja-JP" dirty="0">
                <a:solidFill>
                  <a:srgbClr val="000000"/>
                </a:solidFill>
                <a:latin typeface="メイリオ"/>
              </a:rPr>
              <a:t>0</a:t>
            </a:r>
            <a:r>
              <a:rPr lang="en-US" altLang="ja-JP" dirty="0">
                <a:solidFill>
                  <a:srgbClr val="0000FF"/>
                </a:solidFill>
                <a:latin typeface="メイリオ"/>
              </a:rPr>
              <a:t>]}</a:t>
            </a:r>
            <a:r>
              <a:rPr lang="en-US" altLang="ja-JP" dirty="0">
                <a:latin typeface="メイリオ"/>
              </a:rPr>
              <a:t>&lt;/h1&gt;"</a:t>
            </a:r>
            <a:r>
              <a:rPr lang="en-US" altLang="ja-JP" b="1" dirty="0">
                <a:solidFill>
                  <a:srgbClr val="000000"/>
                </a:solidFill>
                <a:latin typeface="メイリオ"/>
              </a:rPr>
              <a:t>);</a:t>
            </a:r>
          </a:p>
          <a:p>
            <a:pPr>
              <a:lnSpc>
                <a:spcPct val="100000"/>
              </a:lnSpc>
              <a:spcBef>
                <a:spcPct val="0"/>
              </a:spcBef>
              <a:buFontTx/>
              <a:buNone/>
            </a:pPr>
            <a:r>
              <a:rPr lang="en-US" altLang="ja-JP" dirty="0">
                <a:solidFill>
                  <a:srgbClr val="000000"/>
                </a:solidFill>
                <a:latin typeface="メイリオ"/>
              </a:rPr>
              <a:t>?&gt;</a:t>
            </a:r>
          </a:p>
          <a:p>
            <a:pPr>
              <a:lnSpc>
                <a:spcPct val="150000"/>
              </a:lnSpc>
              <a:spcBef>
                <a:spcPct val="0"/>
              </a:spcBef>
            </a:pPr>
            <a:r>
              <a:rPr lang="ja-JP" altLang="en-US" dirty="0">
                <a:latin typeface="メイリオ"/>
              </a:rPr>
              <a:t>要素は</a:t>
            </a:r>
            <a:r>
              <a:rPr lang="ja-JP" altLang="en-US" dirty="0">
                <a:solidFill>
                  <a:srgbClr val="008000"/>
                </a:solidFill>
                <a:latin typeface="メイリオ"/>
              </a:rPr>
              <a:t>任意の位置</a:t>
            </a:r>
            <a:r>
              <a:rPr lang="ja-JP" altLang="en-US" dirty="0">
                <a:latin typeface="メイリオ"/>
              </a:rPr>
              <a:t>に追加（代入）できる</a:t>
            </a:r>
          </a:p>
          <a:p>
            <a:pPr lvl="1">
              <a:spcBef>
                <a:spcPct val="0"/>
              </a:spcBef>
              <a:buFontTx/>
              <a:buNone/>
            </a:pPr>
            <a:r>
              <a:rPr lang="en-US" altLang="ja-JP" dirty="0">
                <a:latin typeface="メイリオ"/>
              </a:rPr>
              <a:t>	$</a:t>
            </a:r>
            <a:r>
              <a:rPr lang="en-US" altLang="ja-JP" dirty="0" err="1">
                <a:latin typeface="メイリオ"/>
              </a:rPr>
              <a:t>kcgi</a:t>
            </a:r>
            <a:r>
              <a:rPr lang="en-US" altLang="ja-JP" dirty="0">
                <a:latin typeface="メイリオ"/>
              </a:rPr>
              <a:t>=</a:t>
            </a:r>
            <a:r>
              <a:rPr lang="en-US" altLang="ja-JP" dirty="0">
                <a:solidFill>
                  <a:srgbClr val="0000FF"/>
                </a:solidFill>
                <a:latin typeface="メイリオ"/>
              </a:rPr>
              <a:t>array()</a:t>
            </a:r>
            <a:r>
              <a:rPr lang="en-US" altLang="ja-JP" dirty="0">
                <a:latin typeface="メイリオ"/>
              </a:rPr>
              <a:t>;　 </a:t>
            </a:r>
            <a:r>
              <a:rPr lang="en-US" altLang="ja-JP" dirty="0">
                <a:solidFill>
                  <a:srgbClr val="FF6600"/>
                </a:solidFill>
                <a:latin typeface="メイリオ"/>
              </a:rPr>
              <a:t>←</a:t>
            </a:r>
            <a:r>
              <a:rPr lang="ja-JP" altLang="en-US" dirty="0">
                <a:solidFill>
                  <a:srgbClr val="FF6600"/>
                </a:solidFill>
                <a:latin typeface="メイリオ"/>
              </a:rPr>
              <a:t>空の配列を用意した例</a:t>
            </a:r>
            <a:r>
              <a:rPr lang="en-US" altLang="ja-JP" dirty="0">
                <a:solidFill>
                  <a:srgbClr val="FF6600"/>
                </a:solidFill>
                <a:latin typeface="メイリオ"/>
              </a:rPr>
              <a:t> </a:t>
            </a:r>
          </a:p>
          <a:p>
            <a:pPr lvl="1">
              <a:spcBef>
                <a:spcPct val="0"/>
              </a:spcBef>
              <a:buFontTx/>
              <a:buNone/>
            </a:pPr>
            <a:r>
              <a:rPr lang="en-US" altLang="ja-JP" dirty="0">
                <a:latin typeface="メイリオ"/>
              </a:rPr>
              <a:t>	$</a:t>
            </a:r>
            <a:r>
              <a:rPr lang="en-US" altLang="ja-JP" dirty="0" err="1">
                <a:latin typeface="メイリオ"/>
              </a:rPr>
              <a:t>kcgi</a:t>
            </a:r>
            <a:r>
              <a:rPr lang="en-US" altLang="ja-JP" dirty="0">
                <a:solidFill>
                  <a:srgbClr val="0000FF"/>
                </a:solidFill>
                <a:latin typeface="メイリオ"/>
              </a:rPr>
              <a:t>[</a:t>
            </a:r>
            <a:r>
              <a:rPr lang="en-US" altLang="ja-JP" dirty="0">
                <a:latin typeface="メイリオ"/>
              </a:rPr>
              <a:t>0</a:t>
            </a:r>
            <a:r>
              <a:rPr lang="en-US" altLang="ja-JP" dirty="0">
                <a:solidFill>
                  <a:srgbClr val="0000FF"/>
                </a:solidFill>
                <a:latin typeface="メイリオ"/>
              </a:rPr>
              <a:t>]</a:t>
            </a:r>
            <a:r>
              <a:rPr lang="en-US" altLang="ja-JP" dirty="0">
                <a:latin typeface="メイリオ"/>
              </a:rPr>
              <a:t>="</a:t>
            </a:r>
            <a:r>
              <a:rPr lang="ja-JP" altLang="en-US" dirty="0">
                <a:latin typeface="メイリオ"/>
              </a:rPr>
              <a:t>百万遍</a:t>
            </a:r>
            <a:r>
              <a:rPr lang="en-US" altLang="ja-JP" dirty="0">
                <a:latin typeface="メイリオ"/>
              </a:rPr>
              <a:t>";  $</a:t>
            </a:r>
            <a:r>
              <a:rPr lang="en-US" altLang="ja-JP" dirty="0" err="1">
                <a:latin typeface="メイリオ"/>
              </a:rPr>
              <a:t>kcgi</a:t>
            </a:r>
            <a:r>
              <a:rPr lang="en-US" altLang="ja-JP" dirty="0">
                <a:solidFill>
                  <a:srgbClr val="0000FF"/>
                </a:solidFill>
                <a:latin typeface="メイリオ"/>
              </a:rPr>
              <a:t>[</a:t>
            </a:r>
            <a:r>
              <a:rPr lang="en-US" altLang="ja-JP" dirty="0">
                <a:latin typeface="メイリオ"/>
              </a:rPr>
              <a:t>1</a:t>
            </a:r>
            <a:r>
              <a:rPr lang="en-US" altLang="ja-JP" dirty="0">
                <a:solidFill>
                  <a:srgbClr val="0000FF"/>
                </a:solidFill>
                <a:latin typeface="メイリオ"/>
              </a:rPr>
              <a:t>]</a:t>
            </a:r>
            <a:r>
              <a:rPr lang="en-US" altLang="ja-JP" dirty="0">
                <a:latin typeface="メイリオ"/>
              </a:rPr>
              <a:t>="</a:t>
            </a:r>
            <a:r>
              <a:rPr lang="ja-JP" altLang="en-US" dirty="0">
                <a:latin typeface="メイリオ"/>
              </a:rPr>
              <a:t>京都駅前</a:t>
            </a:r>
            <a:r>
              <a:rPr lang="en-US" altLang="ja-JP" dirty="0">
                <a:latin typeface="メイリオ"/>
              </a:rPr>
              <a:t>"; $</a:t>
            </a:r>
            <a:r>
              <a:rPr lang="en-US" altLang="ja-JP" dirty="0" err="1">
                <a:latin typeface="メイリオ"/>
              </a:rPr>
              <a:t>kcgi</a:t>
            </a:r>
            <a:r>
              <a:rPr lang="en-US" altLang="ja-JP" dirty="0">
                <a:solidFill>
                  <a:srgbClr val="0000FF"/>
                </a:solidFill>
                <a:latin typeface="メイリオ"/>
              </a:rPr>
              <a:t>[</a:t>
            </a:r>
            <a:r>
              <a:rPr lang="en-US" altLang="ja-JP" dirty="0">
                <a:latin typeface="メイリオ"/>
              </a:rPr>
              <a:t>2</a:t>
            </a:r>
            <a:r>
              <a:rPr lang="en-US" altLang="ja-JP" dirty="0">
                <a:solidFill>
                  <a:srgbClr val="0000FF"/>
                </a:solidFill>
                <a:latin typeface="メイリオ"/>
              </a:rPr>
              <a:t>]</a:t>
            </a:r>
            <a:r>
              <a:rPr lang="en-US" altLang="ja-JP" dirty="0">
                <a:latin typeface="メイリオ"/>
              </a:rPr>
              <a:t>=...</a:t>
            </a:r>
          </a:p>
        </p:txBody>
      </p:sp>
      <p:sp>
        <p:nvSpPr>
          <p:cNvPr id="16389" name="正方形/長方形 8"/>
          <p:cNvSpPr>
            <a:spLocks noChangeArrowheads="1"/>
          </p:cNvSpPr>
          <p:nvPr/>
        </p:nvSpPr>
        <p:spPr bwMode="auto">
          <a:xfrm>
            <a:off x="422884" y="1474380"/>
            <a:ext cx="7772400" cy="2479522"/>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6390" name="TextBox 6"/>
          <p:cNvSpPr txBox="1">
            <a:spLocks noChangeArrowheads="1"/>
          </p:cNvSpPr>
          <p:nvPr/>
        </p:nvSpPr>
        <p:spPr bwMode="auto">
          <a:xfrm>
            <a:off x="2722671" y="1496710"/>
            <a:ext cx="23383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dirty="0">
                <a:solidFill>
                  <a:srgbClr val="FF6600"/>
                </a:solidFill>
                <a:ea typeface="メイリオ"/>
                <a:cs typeface="メイリオ"/>
              </a:rPr>
              <a:t>配列の生成関数</a:t>
            </a:r>
          </a:p>
        </p:txBody>
      </p:sp>
      <p:sp>
        <p:nvSpPr>
          <p:cNvPr id="16391" name="TextBox 6"/>
          <p:cNvSpPr txBox="1">
            <a:spLocks noChangeArrowheads="1"/>
          </p:cNvSpPr>
          <p:nvPr/>
        </p:nvSpPr>
        <p:spPr bwMode="auto">
          <a:xfrm>
            <a:off x="5660048" y="1503241"/>
            <a:ext cx="17240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a:solidFill>
                  <a:srgbClr val="FF6600"/>
                </a:solidFill>
                <a:ea typeface="メイリオ"/>
                <a:cs typeface="メイリオ"/>
              </a:rPr>
              <a:t>要素の並び</a:t>
            </a:r>
          </a:p>
        </p:txBody>
      </p:sp>
      <p:sp>
        <p:nvSpPr>
          <p:cNvPr id="16392" name="TextBox 6"/>
          <p:cNvSpPr txBox="1">
            <a:spLocks noChangeArrowheads="1"/>
          </p:cNvSpPr>
          <p:nvPr/>
        </p:nvSpPr>
        <p:spPr bwMode="auto">
          <a:xfrm>
            <a:off x="5264922" y="3452596"/>
            <a:ext cx="26468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dirty="0">
                <a:solidFill>
                  <a:srgbClr val="FF6600"/>
                </a:solidFill>
                <a:ea typeface="メイリオ"/>
                <a:cs typeface="メイリオ"/>
              </a:rPr>
              <a:t>添字で要素を特定</a:t>
            </a:r>
          </a:p>
        </p:txBody>
      </p:sp>
      <p:sp>
        <p:nvSpPr>
          <p:cNvPr id="16393" name="フリーフォーム 6"/>
          <p:cNvSpPr>
            <a:spLocks noChangeArrowheads="1"/>
          </p:cNvSpPr>
          <p:nvPr/>
        </p:nvSpPr>
        <p:spPr bwMode="auto">
          <a:xfrm>
            <a:off x="2443271" y="1761823"/>
            <a:ext cx="331788" cy="344487"/>
          </a:xfrm>
          <a:custGeom>
            <a:avLst/>
            <a:gdLst>
              <a:gd name="T0" fmla="*/ 325140 w 332348"/>
              <a:gd name="T1" fmla="*/ 0 h 344235"/>
              <a:gd name="T2" fmla="*/ 0 w 332348"/>
              <a:gd name="T3" fmla="*/ 0 h 344235"/>
              <a:gd name="T4" fmla="*/ 0 w 332348"/>
              <a:gd name="T5" fmla="*/ 34752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6394" name="フリーフォーム 6"/>
          <p:cNvSpPr>
            <a:spLocks noChangeArrowheads="1"/>
          </p:cNvSpPr>
          <p:nvPr/>
        </p:nvSpPr>
        <p:spPr bwMode="auto">
          <a:xfrm>
            <a:off x="5375884" y="1657322"/>
            <a:ext cx="331788" cy="344487"/>
          </a:xfrm>
          <a:custGeom>
            <a:avLst/>
            <a:gdLst>
              <a:gd name="T0" fmla="*/ 325140 w 332348"/>
              <a:gd name="T1" fmla="*/ 0 h 344235"/>
              <a:gd name="T2" fmla="*/ 0 w 332348"/>
              <a:gd name="T3" fmla="*/ 0 h 344235"/>
              <a:gd name="T4" fmla="*/ 0 w 332348"/>
              <a:gd name="T5" fmla="*/ 34752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6395" name="フリーフォーム 6"/>
          <p:cNvSpPr>
            <a:spLocks noChangeArrowheads="1"/>
          </p:cNvSpPr>
          <p:nvPr/>
        </p:nvSpPr>
        <p:spPr bwMode="auto">
          <a:xfrm flipV="1">
            <a:off x="5012511" y="3336709"/>
            <a:ext cx="331787" cy="344487"/>
          </a:xfrm>
          <a:custGeom>
            <a:avLst/>
            <a:gdLst>
              <a:gd name="T0" fmla="*/ 325132 w 332348"/>
              <a:gd name="T1" fmla="*/ 0 h 344235"/>
              <a:gd name="T2" fmla="*/ 0 w 332348"/>
              <a:gd name="T3" fmla="*/ 0 h 344235"/>
              <a:gd name="T4" fmla="*/ 0 w 332348"/>
              <a:gd name="T5" fmla="*/ 34752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4" name="テキスト ボックス 13"/>
          <p:cNvSpPr txBox="1"/>
          <p:nvPr/>
        </p:nvSpPr>
        <p:spPr>
          <a:xfrm>
            <a:off x="8090655" y="1026759"/>
            <a:ext cx="1997362" cy="461665"/>
          </a:xfrm>
          <a:prstGeom prst="rect">
            <a:avLst/>
          </a:prstGeom>
          <a:noFill/>
        </p:spPr>
        <p:txBody>
          <a:bodyPr wrap="none" rtlCol="0">
            <a:spAutoFit/>
          </a:bodyPr>
          <a:lstStyle/>
          <a:p>
            <a:r>
              <a:rPr lang="en-US" altLang="ja-JP" sz="2400" b="1">
                <a:solidFill>
                  <a:srgbClr val="008000"/>
                </a:solidFill>
              </a:rPr>
              <a:t>campus.php</a:t>
            </a:r>
            <a:endParaRPr lang="ja-JP" altLang="en-US" sz="2400" b="1">
              <a:solidFill>
                <a:srgbClr val="008000"/>
              </a:solidFill>
            </a:endParaRPr>
          </a:p>
        </p:txBody>
      </p:sp>
    </p:spTree>
    <p:extLst>
      <p:ext uri="{BB962C8B-B14F-4D97-AF65-F5344CB8AC3E}">
        <p14:creationId xmlns:p14="http://schemas.microsoft.com/office/powerpoint/2010/main" val="288750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rPr>
              <a:t>連想配列</a:t>
            </a:r>
          </a:p>
        </p:txBody>
      </p:sp>
      <p:sp>
        <p:nvSpPr>
          <p:cNvPr id="17411" name="コンテンツ プレースホルダ 6"/>
          <p:cNvSpPr>
            <a:spLocks noGrp="1"/>
          </p:cNvSpPr>
          <p:nvPr>
            <p:ph idx="1"/>
          </p:nvPr>
        </p:nvSpPr>
        <p:spPr/>
        <p:txBody>
          <a:bodyPr/>
          <a:lstStyle/>
          <a:p>
            <a:pPr>
              <a:lnSpc>
                <a:spcPct val="100000"/>
              </a:lnSpc>
              <a:spcBef>
                <a:spcPct val="0"/>
              </a:spcBef>
              <a:buFontTx/>
              <a:buNone/>
            </a:pPr>
            <a:r>
              <a:rPr lang="en-US" altLang="ja-JP" dirty="0">
                <a:latin typeface="メイリオ"/>
              </a:rPr>
              <a:t>&lt;?</a:t>
            </a:r>
            <a:r>
              <a:rPr lang="en-US" altLang="ja-JP" dirty="0" err="1">
                <a:latin typeface="メイリオ"/>
              </a:rPr>
              <a:t>php</a:t>
            </a:r>
            <a:endParaRPr lang="en-US" altLang="ja-JP" dirty="0">
              <a:latin typeface="メイリオ"/>
            </a:endParaRPr>
          </a:p>
          <a:p>
            <a:pPr>
              <a:lnSpc>
                <a:spcPct val="100000"/>
              </a:lnSpc>
              <a:spcBef>
                <a:spcPct val="0"/>
              </a:spcBef>
              <a:buFontTx/>
              <a:buNone/>
            </a:pPr>
            <a:r>
              <a:rPr lang="en-US" altLang="ja-JP" dirty="0">
                <a:latin typeface="メイリオ"/>
              </a:rPr>
              <a:t>	$</a:t>
            </a:r>
            <a:r>
              <a:rPr lang="en-US" altLang="ja-JP" dirty="0" err="1">
                <a:latin typeface="メイリオ"/>
              </a:rPr>
              <a:t>kcgi</a:t>
            </a:r>
            <a:r>
              <a:rPr lang="en-US" altLang="ja-JP" dirty="0">
                <a:latin typeface="メイリオ"/>
              </a:rPr>
              <a:t>=</a:t>
            </a:r>
            <a:r>
              <a:rPr lang="en-US" altLang="ja-JP" b="1" dirty="0">
                <a:solidFill>
                  <a:srgbClr val="0000FF"/>
                </a:solidFill>
                <a:latin typeface="メイリオ"/>
              </a:rPr>
              <a:t>array(</a:t>
            </a:r>
            <a:r>
              <a:rPr lang="en-US" altLang="ja-JP" b="1" dirty="0">
                <a:latin typeface="メイリオ"/>
              </a:rPr>
              <a:t>"h"</a:t>
            </a:r>
            <a:r>
              <a:rPr lang="en-US" altLang="ja-JP" b="1" dirty="0">
                <a:solidFill>
                  <a:srgbClr val="0000FF"/>
                </a:solidFill>
                <a:latin typeface="メイリオ"/>
              </a:rPr>
              <a:t>=&gt;</a:t>
            </a:r>
            <a:r>
              <a:rPr lang="en-US" altLang="ja-JP" dirty="0">
                <a:latin typeface="メイリオ"/>
              </a:rPr>
              <a:t>"</a:t>
            </a:r>
            <a:r>
              <a:rPr lang="ja-JP" altLang="en-US" dirty="0">
                <a:latin typeface="メイリオ"/>
              </a:rPr>
              <a:t>百万遍</a:t>
            </a:r>
            <a:r>
              <a:rPr lang="en-US" altLang="ja-JP" dirty="0">
                <a:latin typeface="メイリオ"/>
              </a:rPr>
              <a:t>"</a:t>
            </a:r>
            <a:r>
              <a:rPr lang="en-US" altLang="ja-JP" dirty="0">
                <a:solidFill>
                  <a:srgbClr val="0000FF"/>
                </a:solidFill>
                <a:latin typeface="メイリオ"/>
              </a:rPr>
              <a:t>, </a:t>
            </a:r>
            <a:r>
              <a:rPr lang="en-US" altLang="ja-JP" dirty="0">
                <a:solidFill>
                  <a:srgbClr val="000000"/>
                </a:solidFill>
                <a:latin typeface="メイリオ"/>
              </a:rPr>
              <a:t>"k"</a:t>
            </a:r>
            <a:r>
              <a:rPr lang="en-US" altLang="ja-JP" dirty="0">
                <a:solidFill>
                  <a:srgbClr val="0000FF"/>
                </a:solidFill>
                <a:latin typeface="メイリオ"/>
              </a:rPr>
              <a:t>=&gt; </a:t>
            </a:r>
            <a:r>
              <a:rPr lang="en-US" altLang="ja-JP" dirty="0">
                <a:latin typeface="メイリオ"/>
              </a:rPr>
              <a:t>"</a:t>
            </a:r>
            <a:r>
              <a:rPr lang="ja-JP" altLang="en-US" dirty="0">
                <a:latin typeface="メイリオ"/>
              </a:rPr>
              <a:t>京都駅前</a:t>
            </a:r>
            <a:r>
              <a:rPr lang="en-US" altLang="ja-JP" dirty="0">
                <a:latin typeface="メイリオ"/>
              </a:rPr>
              <a:t>"</a:t>
            </a:r>
            <a:r>
              <a:rPr lang="en-US" altLang="ja-JP" dirty="0">
                <a:solidFill>
                  <a:srgbClr val="0000FF"/>
                </a:solidFill>
                <a:latin typeface="メイリオ"/>
              </a:rPr>
              <a:t>, </a:t>
            </a:r>
            <a:r>
              <a:rPr lang="en-US" altLang="ja-JP" dirty="0">
                <a:solidFill>
                  <a:srgbClr val="000000"/>
                </a:solidFill>
                <a:latin typeface="メイリオ"/>
              </a:rPr>
              <a:t>"t"</a:t>
            </a:r>
            <a:r>
              <a:rPr lang="en-US" altLang="ja-JP" dirty="0">
                <a:solidFill>
                  <a:srgbClr val="0000FF"/>
                </a:solidFill>
                <a:latin typeface="メイリオ"/>
              </a:rPr>
              <a:t>=&gt;</a:t>
            </a:r>
            <a:r>
              <a:rPr lang="en-US" altLang="ja-JP" dirty="0">
                <a:latin typeface="メイリオ"/>
              </a:rPr>
              <a:t>"</a:t>
            </a:r>
            <a:r>
              <a:rPr lang="ja-JP" altLang="en-US" dirty="0">
                <a:latin typeface="メイリオ"/>
              </a:rPr>
              <a:t>東京</a:t>
            </a:r>
            <a:r>
              <a:rPr lang="en-US" altLang="ja-JP" dirty="0">
                <a:latin typeface="メイリオ"/>
              </a:rPr>
              <a:t>"</a:t>
            </a:r>
            <a:r>
              <a:rPr lang="en-US" altLang="ja-JP" dirty="0">
                <a:solidFill>
                  <a:srgbClr val="3366FF"/>
                </a:solidFill>
                <a:latin typeface="メイリオ"/>
              </a:rPr>
              <a:t>,</a:t>
            </a:r>
            <a:r>
              <a:rPr lang="en-US" altLang="ja-JP" dirty="0">
                <a:latin typeface="メイリオ"/>
              </a:rPr>
              <a:t> "s"</a:t>
            </a:r>
            <a:r>
              <a:rPr lang="en-US" altLang="ja-JP" dirty="0">
                <a:solidFill>
                  <a:srgbClr val="3366FF"/>
                </a:solidFill>
                <a:latin typeface="メイリオ"/>
              </a:rPr>
              <a:t>=&gt;</a:t>
            </a:r>
            <a:r>
              <a:rPr lang="en-US" altLang="ja-JP" dirty="0">
                <a:latin typeface="メイリオ"/>
              </a:rPr>
              <a:t>"</a:t>
            </a:r>
            <a:r>
              <a:rPr lang="ja-JP" altLang="en-US" dirty="0">
                <a:latin typeface="メイリオ"/>
              </a:rPr>
              <a:t>札幌</a:t>
            </a:r>
            <a:r>
              <a:rPr lang="en-US" altLang="ja-JP" dirty="0">
                <a:latin typeface="メイリオ"/>
              </a:rPr>
              <a:t>"</a:t>
            </a:r>
            <a:r>
              <a:rPr lang="en-US" altLang="ja-JP" b="1" dirty="0">
                <a:solidFill>
                  <a:srgbClr val="0000FF"/>
                </a:solidFill>
                <a:latin typeface="メイリオ"/>
              </a:rPr>
              <a:t>);</a:t>
            </a:r>
          </a:p>
          <a:p>
            <a:pPr>
              <a:lnSpc>
                <a:spcPct val="100000"/>
              </a:lnSpc>
              <a:spcBef>
                <a:spcPct val="0"/>
              </a:spcBef>
              <a:buFontTx/>
              <a:buNone/>
            </a:pPr>
            <a:r>
              <a:rPr lang="en-US" altLang="ja-JP" dirty="0">
                <a:latin typeface="メイリオ"/>
              </a:rPr>
              <a:t>	</a:t>
            </a:r>
            <a:r>
              <a:rPr lang="en-US" altLang="ja-JP" b="1" dirty="0">
                <a:latin typeface="メイリオ"/>
              </a:rPr>
              <a:t>echo(</a:t>
            </a:r>
            <a:r>
              <a:rPr lang="en-US" altLang="ja-JP" dirty="0">
                <a:latin typeface="メイリオ"/>
              </a:rPr>
              <a:t>"&lt;h1&gt;</a:t>
            </a:r>
            <a:r>
              <a:rPr lang="en-US" altLang="ja-JP" dirty="0">
                <a:solidFill>
                  <a:srgbClr val="0000FF"/>
                </a:solidFill>
                <a:latin typeface="メイリオ"/>
              </a:rPr>
              <a:t>{</a:t>
            </a:r>
            <a:r>
              <a:rPr lang="en-US" altLang="ja-JP" dirty="0">
                <a:latin typeface="メイリオ"/>
              </a:rPr>
              <a:t>$</a:t>
            </a:r>
            <a:r>
              <a:rPr lang="en-US" altLang="ja-JP" dirty="0" err="1">
                <a:latin typeface="メイリオ"/>
              </a:rPr>
              <a:t>kcgi</a:t>
            </a:r>
            <a:r>
              <a:rPr lang="en-US" altLang="ja-JP" dirty="0">
                <a:solidFill>
                  <a:srgbClr val="0000FF"/>
                </a:solidFill>
                <a:latin typeface="メイリオ"/>
              </a:rPr>
              <a:t>[</a:t>
            </a:r>
            <a:r>
              <a:rPr lang="en-US" altLang="ja-JP" dirty="0">
                <a:latin typeface="メイリオ"/>
              </a:rPr>
              <a:t>'</a:t>
            </a:r>
            <a:r>
              <a:rPr lang="en-US" altLang="ja-JP" dirty="0">
                <a:solidFill>
                  <a:srgbClr val="000000"/>
                </a:solidFill>
                <a:latin typeface="メイリオ"/>
              </a:rPr>
              <a:t>k'</a:t>
            </a:r>
            <a:r>
              <a:rPr lang="en-US" altLang="ja-JP" dirty="0">
                <a:solidFill>
                  <a:srgbClr val="0000FF"/>
                </a:solidFill>
                <a:latin typeface="メイリオ"/>
              </a:rPr>
              <a:t>]}</a:t>
            </a:r>
            <a:r>
              <a:rPr lang="en-US" altLang="ja-JP" dirty="0">
                <a:latin typeface="メイリオ"/>
              </a:rPr>
              <a:t>&lt;/h1&gt;"</a:t>
            </a:r>
            <a:r>
              <a:rPr lang="en-US" altLang="ja-JP" b="1" dirty="0">
                <a:solidFill>
                  <a:srgbClr val="000000"/>
                </a:solidFill>
                <a:latin typeface="メイリオ"/>
              </a:rPr>
              <a:t>);</a:t>
            </a:r>
          </a:p>
          <a:p>
            <a:pPr>
              <a:lnSpc>
                <a:spcPct val="100000"/>
              </a:lnSpc>
              <a:spcBef>
                <a:spcPct val="0"/>
              </a:spcBef>
              <a:buFontTx/>
              <a:buNone/>
            </a:pPr>
            <a:r>
              <a:rPr lang="en-US" altLang="ja-JP" dirty="0">
                <a:solidFill>
                  <a:srgbClr val="000000"/>
                </a:solidFill>
                <a:latin typeface="メイリオ"/>
              </a:rPr>
              <a:t>?&gt;</a:t>
            </a:r>
          </a:p>
          <a:p>
            <a:pPr>
              <a:lnSpc>
                <a:spcPct val="150000"/>
              </a:lnSpc>
              <a:spcBef>
                <a:spcPct val="0"/>
              </a:spcBef>
            </a:pPr>
            <a:r>
              <a:rPr lang="ja-JP" altLang="en-US" dirty="0">
                <a:solidFill>
                  <a:srgbClr val="008000"/>
                </a:solidFill>
                <a:latin typeface="メイリオ"/>
              </a:rPr>
              <a:t>任意の</a:t>
            </a:r>
            <a:r>
              <a:rPr lang="en-US" altLang="ja-JP" dirty="0">
                <a:solidFill>
                  <a:srgbClr val="008000"/>
                </a:solidFill>
                <a:latin typeface="メイリオ"/>
              </a:rPr>
              <a:t>key</a:t>
            </a:r>
            <a:r>
              <a:rPr lang="ja-JP" altLang="en-US" dirty="0">
                <a:solidFill>
                  <a:srgbClr val="008000"/>
                </a:solidFill>
                <a:latin typeface="メイリオ"/>
              </a:rPr>
              <a:t>と値の組</a:t>
            </a:r>
            <a:r>
              <a:rPr lang="ja-JP" altLang="en-US" dirty="0">
                <a:latin typeface="メイリオ"/>
              </a:rPr>
              <a:t>を追加（代入）できる</a:t>
            </a:r>
            <a:endParaRPr lang="en-US" altLang="ja-JP" dirty="0">
              <a:solidFill>
                <a:srgbClr val="FF6600"/>
              </a:solidFill>
              <a:latin typeface="メイリオ"/>
            </a:endParaRPr>
          </a:p>
          <a:p>
            <a:pPr lvl="1">
              <a:spcBef>
                <a:spcPct val="0"/>
              </a:spcBef>
              <a:buFontTx/>
              <a:buNone/>
            </a:pPr>
            <a:r>
              <a:rPr lang="en-US" altLang="ja-JP" dirty="0">
                <a:latin typeface="メイリオ"/>
              </a:rPr>
              <a:t>	$</a:t>
            </a:r>
            <a:r>
              <a:rPr lang="en-US" altLang="ja-JP" dirty="0" err="1">
                <a:latin typeface="メイリオ"/>
              </a:rPr>
              <a:t>kcgi</a:t>
            </a:r>
            <a:r>
              <a:rPr lang="en-US" altLang="ja-JP" dirty="0">
                <a:latin typeface="メイリオ"/>
              </a:rPr>
              <a:t>=</a:t>
            </a:r>
            <a:r>
              <a:rPr lang="en-US" altLang="ja-JP" dirty="0">
                <a:solidFill>
                  <a:srgbClr val="0000FF"/>
                </a:solidFill>
                <a:latin typeface="メイリオ"/>
              </a:rPr>
              <a:t>array()</a:t>
            </a:r>
            <a:r>
              <a:rPr lang="en-US" altLang="ja-JP" dirty="0">
                <a:latin typeface="メイリオ"/>
              </a:rPr>
              <a:t>;</a:t>
            </a:r>
          </a:p>
          <a:p>
            <a:pPr lvl="1">
              <a:spcBef>
                <a:spcPct val="0"/>
              </a:spcBef>
              <a:buFontTx/>
              <a:buNone/>
            </a:pPr>
            <a:r>
              <a:rPr lang="en-US" altLang="ja-JP" dirty="0">
                <a:latin typeface="メイリオ"/>
              </a:rPr>
              <a:t>	$</a:t>
            </a:r>
            <a:r>
              <a:rPr lang="en-US" altLang="ja-JP" dirty="0" err="1">
                <a:latin typeface="メイリオ"/>
              </a:rPr>
              <a:t>kcgi</a:t>
            </a:r>
            <a:r>
              <a:rPr lang="en-US" altLang="ja-JP" dirty="0">
                <a:solidFill>
                  <a:srgbClr val="0000FF"/>
                </a:solidFill>
                <a:latin typeface="メイリオ"/>
              </a:rPr>
              <a:t>[</a:t>
            </a:r>
            <a:r>
              <a:rPr lang="en-US" altLang="ja-JP" dirty="0">
                <a:solidFill>
                  <a:srgbClr val="000000"/>
                </a:solidFill>
                <a:latin typeface="メイリオ"/>
              </a:rPr>
              <a:t>"h"</a:t>
            </a:r>
            <a:r>
              <a:rPr lang="en-US" altLang="ja-JP" dirty="0">
                <a:solidFill>
                  <a:srgbClr val="0000FF"/>
                </a:solidFill>
                <a:latin typeface="メイリオ"/>
              </a:rPr>
              <a:t>]</a:t>
            </a:r>
            <a:r>
              <a:rPr lang="en-US" altLang="ja-JP" dirty="0">
                <a:solidFill>
                  <a:srgbClr val="000000"/>
                </a:solidFill>
                <a:latin typeface="メイリオ"/>
              </a:rPr>
              <a:t>=</a:t>
            </a:r>
            <a:r>
              <a:rPr lang="en-US" altLang="ja-JP" dirty="0">
                <a:latin typeface="メイリオ"/>
              </a:rPr>
              <a:t>"</a:t>
            </a:r>
            <a:r>
              <a:rPr lang="ja-JP" altLang="en-US" dirty="0">
                <a:latin typeface="メイリオ"/>
              </a:rPr>
              <a:t>百万遍</a:t>
            </a:r>
            <a:r>
              <a:rPr lang="en-US" altLang="ja-JP" dirty="0">
                <a:latin typeface="メイリオ"/>
              </a:rPr>
              <a:t>"; $</a:t>
            </a:r>
            <a:r>
              <a:rPr lang="en-US" altLang="ja-JP" dirty="0" err="1">
                <a:latin typeface="メイリオ"/>
              </a:rPr>
              <a:t>kcgi</a:t>
            </a:r>
            <a:r>
              <a:rPr lang="en-US" altLang="ja-JP" dirty="0">
                <a:solidFill>
                  <a:srgbClr val="0000FF"/>
                </a:solidFill>
                <a:latin typeface="メイリオ"/>
              </a:rPr>
              <a:t>[</a:t>
            </a:r>
            <a:r>
              <a:rPr lang="en-US" altLang="ja-JP" dirty="0">
                <a:solidFill>
                  <a:srgbClr val="000000"/>
                </a:solidFill>
                <a:latin typeface="メイリオ"/>
              </a:rPr>
              <a:t>"k"</a:t>
            </a:r>
            <a:r>
              <a:rPr lang="en-US" altLang="ja-JP" dirty="0">
                <a:solidFill>
                  <a:srgbClr val="0000FF"/>
                </a:solidFill>
                <a:latin typeface="メイリオ"/>
              </a:rPr>
              <a:t>]</a:t>
            </a:r>
            <a:r>
              <a:rPr lang="en-US" altLang="ja-JP" dirty="0">
                <a:latin typeface="メイリオ"/>
              </a:rPr>
              <a:t>="</a:t>
            </a:r>
            <a:r>
              <a:rPr lang="ja-JP" altLang="en-US" dirty="0">
                <a:latin typeface="メイリオ"/>
              </a:rPr>
              <a:t>京都駅前</a:t>
            </a:r>
            <a:r>
              <a:rPr lang="en-US" altLang="ja-JP" dirty="0">
                <a:latin typeface="メイリオ"/>
              </a:rPr>
              <a:t>"; ...</a:t>
            </a:r>
          </a:p>
        </p:txBody>
      </p:sp>
      <p:sp>
        <p:nvSpPr>
          <p:cNvPr id="17413" name="正方形/長方形 8"/>
          <p:cNvSpPr>
            <a:spLocks noChangeArrowheads="1"/>
          </p:cNvSpPr>
          <p:nvPr/>
        </p:nvSpPr>
        <p:spPr bwMode="auto">
          <a:xfrm>
            <a:off x="360056" y="1431090"/>
            <a:ext cx="10661605" cy="2551674"/>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7414" name="TextBox 6"/>
          <p:cNvSpPr txBox="1">
            <a:spLocks noChangeArrowheads="1"/>
          </p:cNvSpPr>
          <p:nvPr/>
        </p:nvSpPr>
        <p:spPr bwMode="auto">
          <a:xfrm>
            <a:off x="2696856" y="1431091"/>
            <a:ext cx="23383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a:solidFill>
                  <a:srgbClr val="FF6600"/>
                </a:solidFill>
                <a:ea typeface="メイリオ"/>
                <a:cs typeface="メイリオ"/>
              </a:rPr>
              <a:t>配列の生成関数</a:t>
            </a:r>
          </a:p>
        </p:txBody>
      </p:sp>
      <p:sp>
        <p:nvSpPr>
          <p:cNvPr id="17415" name="TextBox 6"/>
          <p:cNvSpPr txBox="1">
            <a:spLocks noChangeArrowheads="1"/>
          </p:cNvSpPr>
          <p:nvPr/>
        </p:nvSpPr>
        <p:spPr bwMode="auto">
          <a:xfrm>
            <a:off x="6179832" y="1431091"/>
            <a:ext cx="22370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a:solidFill>
                  <a:srgbClr val="FF6600"/>
                </a:solidFill>
                <a:ea typeface="メイリオ"/>
                <a:cs typeface="メイリオ"/>
              </a:rPr>
              <a:t>key</a:t>
            </a:r>
            <a:r>
              <a:rPr lang="ja-JP" altLang="en-US">
                <a:solidFill>
                  <a:srgbClr val="FF6600"/>
                </a:solidFill>
                <a:ea typeface="メイリオ"/>
                <a:cs typeface="メイリオ"/>
              </a:rPr>
              <a:t>と値の並び</a:t>
            </a:r>
          </a:p>
        </p:txBody>
      </p:sp>
      <p:sp>
        <p:nvSpPr>
          <p:cNvPr id="17416" name="TextBox 6"/>
          <p:cNvSpPr txBox="1">
            <a:spLocks noChangeArrowheads="1"/>
          </p:cNvSpPr>
          <p:nvPr/>
        </p:nvSpPr>
        <p:spPr bwMode="auto">
          <a:xfrm>
            <a:off x="5346755" y="3528179"/>
            <a:ext cx="37759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dirty="0">
                <a:solidFill>
                  <a:srgbClr val="FF6600"/>
                </a:solidFill>
                <a:ea typeface="メイリオ"/>
                <a:cs typeface="メイリオ"/>
              </a:rPr>
              <a:t>この</a:t>
            </a:r>
            <a:r>
              <a:rPr lang="en-US" altLang="ja-JP" dirty="0">
                <a:solidFill>
                  <a:srgbClr val="FF6600"/>
                </a:solidFill>
                <a:ea typeface="メイリオ"/>
                <a:cs typeface="メイリオ"/>
              </a:rPr>
              <a:t>key</a:t>
            </a:r>
            <a:r>
              <a:rPr lang="ja-JP" altLang="en-US" dirty="0">
                <a:solidFill>
                  <a:srgbClr val="FF6600"/>
                </a:solidFill>
                <a:ea typeface="メイリオ"/>
                <a:cs typeface="メイリオ"/>
              </a:rPr>
              <a:t>に対する値を特定</a:t>
            </a:r>
          </a:p>
        </p:txBody>
      </p:sp>
      <p:sp>
        <p:nvSpPr>
          <p:cNvPr id="17417" name="フリーフォーム 6"/>
          <p:cNvSpPr>
            <a:spLocks noChangeArrowheads="1"/>
          </p:cNvSpPr>
          <p:nvPr/>
        </p:nvSpPr>
        <p:spPr bwMode="auto">
          <a:xfrm>
            <a:off x="2417456" y="1696204"/>
            <a:ext cx="331788" cy="344487"/>
          </a:xfrm>
          <a:custGeom>
            <a:avLst/>
            <a:gdLst>
              <a:gd name="T0" fmla="*/ 325140 w 332348"/>
              <a:gd name="T1" fmla="*/ 0 h 344235"/>
              <a:gd name="T2" fmla="*/ 0 w 332348"/>
              <a:gd name="T3" fmla="*/ 0 h 344235"/>
              <a:gd name="T4" fmla="*/ 0 w 332348"/>
              <a:gd name="T5" fmla="*/ 34752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7418" name="フリーフォーム 6"/>
          <p:cNvSpPr>
            <a:spLocks noChangeArrowheads="1"/>
          </p:cNvSpPr>
          <p:nvPr/>
        </p:nvSpPr>
        <p:spPr bwMode="auto">
          <a:xfrm>
            <a:off x="5895670" y="1696204"/>
            <a:ext cx="331787" cy="344487"/>
          </a:xfrm>
          <a:custGeom>
            <a:avLst/>
            <a:gdLst>
              <a:gd name="T0" fmla="*/ 325130 w 332348"/>
              <a:gd name="T1" fmla="*/ 0 h 344235"/>
              <a:gd name="T2" fmla="*/ 0 w 332348"/>
              <a:gd name="T3" fmla="*/ 0 h 344235"/>
              <a:gd name="T4" fmla="*/ 0 w 332348"/>
              <a:gd name="T5" fmla="*/ 34752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7419" name="フリーフォーム 6"/>
          <p:cNvSpPr>
            <a:spLocks noChangeArrowheads="1"/>
          </p:cNvSpPr>
          <p:nvPr/>
        </p:nvSpPr>
        <p:spPr bwMode="auto">
          <a:xfrm flipV="1">
            <a:off x="5094342" y="3412290"/>
            <a:ext cx="331788" cy="344488"/>
          </a:xfrm>
          <a:custGeom>
            <a:avLst/>
            <a:gdLst>
              <a:gd name="T0" fmla="*/ 325142 w 332348"/>
              <a:gd name="T1" fmla="*/ 0 h 344235"/>
              <a:gd name="T2" fmla="*/ 0 w 332348"/>
              <a:gd name="T3" fmla="*/ 0 h 344235"/>
              <a:gd name="T4" fmla="*/ 0 w 332348"/>
              <a:gd name="T5" fmla="*/ 347535 h 344235"/>
              <a:gd name="T6" fmla="*/ 0 60000 65536"/>
              <a:gd name="T7" fmla="*/ 0 60000 65536"/>
              <a:gd name="T8" fmla="*/ 0 60000 65536"/>
              <a:gd name="T9" fmla="*/ 0 w 332348"/>
              <a:gd name="T10" fmla="*/ 0 h 344235"/>
              <a:gd name="T11" fmla="*/ 332348 w 332348"/>
              <a:gd name="T12" fmla="*/ 344235 h 344235"/>
            </a:gdLst>
            <a:ahLst/>
            <a:cxnLst>
              <a:cxn ang="T6">
                <a:pos x="T0" y="T1"/>
              </a:cxn>
              <a:cxn ang="T7">
                <a:pos x="T2" y="T3"/>
              </a:cxn>
              <a:cxn ang="T8">
                <a:pos x="T4" y="T5"/>
              </a:cxn>
            </a:cxnLst>
            <a:rect l="T9" t="T10" r="T11" b="T12"/>
            <a:pathLst>
              <a:path w="332348" h="344235">
                <a:moveTo>
                  <a:pt x="332348" y="0"/>
                </a:moveTo>
                <a:lnTo>
                  <a:pt x="0" y="0"/>
                </a:lnTo>
                <a:lnTo>
                  <a:pt x="0" y="344235"/>
                </a:lnTo>
              </a:path>
            </a:pathLst>
          </a:cu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4" name="テキスト ボックス 13"/>
          <p:cNvSpPr txBox="1"/>
          <p:nvPr/>
        </p:nvSpPr>
        <p:spPr>
          <a:xfrm>
            <a:off x="8090655" y="1026759"/>
            <a:ext cx="1997362" cy="461665"/>
          </a:xfrm>
          <a:prstGeom prst="rect">
            <a:avLst/>
          </a:prstGeom>
          <a:noFill/>
        </p:spPr>
        <p:txBody>
          <a:bodyPr wrap="none" rtlCol="0">
            <a:spAutoFit/>
          </a:bodyPr>
          <a:lstStyle/>
          <a:p>
            <a:r>
              <a:rPr lang="en-US" altLang="ja-JP" sz="2400" b="1">
                <a:solidFill>
                  <a:srgbClr val="008000"/>
                </a:solidFill>
              </a:rPr>
              <a:t>campus.php</a:t>
            </a:r>
            <a:endParaRPr lang="ja-JP" altLang="en-US" sz="2400" b="1">
              <a:solidFill>
                <a:srgbClr val="008000"/>
              </a:solidFill>
            </a:endParaRPr>
          </a:p>
        </p:txBody>
      </p:sp>
      <p:sp>
        <p:nvSpPr>
          <p:cNvPr id="3" name="角丸四角形 2"/>
          <p:cNvSpPr/>
          <p:nvPr/>
        </p:nvSpPr>
        <p:spPr>
          <a:xfrm>
            <a:off x="4378235" y="5715000"/>
            <a:ext cx="2325188" cy="10267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rgbClr val="FF0000"/>
                </a:solidFill>
              </a:rPr>
              <a:t>添え字が数字から文字列となったと</a:t>
            </a:r>
            <a:br>
              <a:rPr lang="en-US" altLang="ja-JP" dirty="0">
                <a:solidFill>
                  <a:srgbClr val="FF0000"/>
                </a:solidFill>
              </a:rPr>
            </a:br>
            <a:r>
              <a:rPr lang="ja-JP" altLang="en-US" dirty="0">
                <a:solidFill>
                  <a:srgbClr val="FF0000"/>
                </a:solidFill>
              </a:rPr>
              <a:t>考えることができる。</a:t>
            </a:r>
            <a:endParaRPr kumimoji="1" lang="ja-JP" altLang="en-US" dirty="0">
              <a:solidFill>
                <a:srgbClr val="FF0000"/>
              </a:solidFill>
            </a:endParaRPr>
          </a:p>
        </p:txBody>
      </p:sp>
    </p:spTree>
    <p:extLst>
      <p:ext uri="{BB962C8B-B14F-4D97-AF65-F5344CB8AC3E}">
        <p14:creationId xmlns:p14="http://schemas.microsoft.com/office/powerpoint/2010/main" val="160483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rPr>
              <a:t>ブラウザからのデータ送信</a:t>
            </a:r>
          </a:p>
        </p:txBody>
      </p:sp>
      <p:sp>
        <p:nvSpPr>
          <p:cNvPr id="26627" name="コンテンツ プレースホルダ 12"/>
          <p:cNvSpPr>
            <a:spLocks noGrp="1"/>
          </p:cNvSpPr>
          <p:nvPr>
            <p:ph idx="1"/>
          </p:nvPr>
        </p:nvSpPr>
        <p:spPr/>
        <p:txBody>
          <a:bodyPr/>
          <a:lstStyle/>
          <a:p>
            <a:r>
              <a:rPr lang="ja-JP" altLang="en-US">
                <a:latin typeface="メイリオ"/>
              </a:rPr>
              <a:t>送信方法</a:t>
            </a:r>
            <a:r>
              <a:rPr lang="en-US" altLang="ja-JP">
                <a:latin typeface="メイリオ"/>
              </a:rPr>
              <a:t>(1)</a:t>
            </a:r>
            <a:r>
              <a:rPr lang="ja-JP" altLang="en-US">
                <a:latin typeface="メイリオ"/>
              </a:rPr>
              <a:t>：</a:t>
            </a:r>
            <a:r>
              <a:rPr lang="ja-JP" altLang="en-US" b="1">
                <a:solidFill>
                  <a:srgbClr val="FF0000"/>
                </a:solidFill>
                <a:latin typeface="メイリオ"/>
              </a:rPr>
              <a:t>　</a:t>
            </a:r>
            <a:r>
              <a:rPr lang="en-US" altLang="ja-JP" b="1">
                <a:solidFill>
                  <a:srgbClr val="FF0000"/>
                </a:solidFill>
                <a:latin typeface="メイリオ"/>
              </a:rPr>
              <a:t>GET</a:t>
            </a:r>
          </a:p>
          <a:p>
            <a:pPr lvl="1"/>
            <a:r>
              <a:rPr lang="ja-JP" altLang="en-US">
                <a:latin typeface="メイリオ"/>
              </a:rPr>
              <a:t>スクリプトの</a:t>
            </a:r>
            <a:r>
              <a:rPr lang="en-US" altLang="ja-JP">
                <a:latin typeface="メイリオ"/>
              </a:rPr>
              <a:t>URL</a:t>
            </a:r>
            <a:r>
              <a:rPr lang="ja-JP" altLang="en-US">
                <a:latin typeface="メイリオ"/>
              </a:rPr>
              <a:t>の後にデータの並びを書く</a:t>
            </a:r>
            <a:endParaRPr lang="en-US" altLang="ja-JP">
              <a:latin typeface="メイリオ"/>
            </a:endParaRPr>
          </a:p>
          <a:p>
            <a:pPr lvl="1">
              <a:spcAft>
                <a:spcPts val="1200"/>
              </a:spcAft>
              <a:buNone/>
            </a:pPr>
            <a:r>
              <a:rPr lang="en-US" altLang="ja-JP">
                <a:latin typeface="メイリオ"/>
              </a:rPr>
              <a:t>		○○.php</a:t>
            </a:r>
            <a:r>
              <a:rPr lang="en-US" altLang="ja-JP">
                <a:solidFill>
                  <a:srgbClr val="FF0000"/>
                </a:solidFill>
                <a:latin typeface="メイリオ"/>
              </a:rPr>
              <a:t>?</a:t>
            </a:r>
            <a:r>
              <a:rPr lang="ja-JP" altLang="en-US">
                <a:solidFill>
                  <a:srgbClr val="0000FF"/>
                </a:solidFill>
                <a:latin typeface="メイリオ"/>
              </a:rPr>
              <a:t>データ名</a:t>
            </a:r>
            <a:r>
              <a:rPr lang="en-US" altLang="ja-JP">
                <a:solidFill>
                  <a:srgbClr val="FF6600"/>
                </a:solidFill>
                <a:latin typeface="メイリオ"/>
              </a:rPr>
              <a:t>=</a:t>
            </a:r>
            <a:r>
              <a:rPr lang="ja-JP" altLang="en-US">
                <a:solidFill>
                  <a:srgbClr val="0000FF"/>
                </a:solidFill>
                <a:latin typeface="メイリオ"/>
              </a:rPr>
              <a:t>値</a:t>
            </a:r>
            <a:r>
              <a:rPr lang="en-US" altLang="ja-JP">
                <a:solidFill>
                  <a:srgbClr val="FF0000"/>
                </a:solidFill>
                <a:latin typeface="メイリオ"/>
              </a:rPr>
              <a:t>&amp;</a:t>
            </a:r>
            <a:r>
              <a:rPr lang="ja-JP" altLang="en-US">
                <a:solidFill>
                  <a:srgbClr val="0000FF"/>
                </a:solidFill>
                <a:latin typeface="メイリオ"/>
              </a:rPr>
              <a:t>データ名</a:t>
            </a:r>
            <a:r>
              <a:rPr lang="en-US" altLang="ja-JP">
                <a:solidFill>
                  <a:srgbClr val="FF6600"/>
                </a:solidFill>
                <a:latin typeface="メイリオ"/>
              </a:rPr>
              <a:t>=</a:t>
            </a:r>
            <a:r>
              <a:rPr lang="ja-JP" altLang="en-US">
                <a:solidFill>
                  <a:srgbClr val="0000FF"/>
                </a:solidFill>
                <a:latin typeface="メイリオ"/>
              </a:rPr>
              <a:t>値</a:t>
            </a:r>
            <a:r>
              <a:rPr lang="en-US" altLang="ja-JP">
                <a:solidFill>
                  <a:srgbClr val="FF0000"/>
                </a:solidFill>
                <a:latin typeface="メイリオ"/>
              </a:rPr>
              <a:t>&amp;</a:t>
            </a:r>
            <a:r>
              <a:rPr lang="en-US" altLang="ja-JP">
                <a:latin typeface="メイリオ"/>
              </a:rPr>
              <a:t>...</a:t>
            </a:r>
          </a:p>
          <a:p>
            <a:pPr lvl="1"/>
            <a:r>
              <a:rPr lang="ja-JP" altLang="en-US">
                <a:latin typeface="メイリオ"/>
              </a:rPr>
              <a:t>データ名，値とも日本語は文字化けするかも</a:t>
            </a:r>
            <a:endParaRPr lang="en-US" altLang="ja-JP">
              <a:latin typeface="メイリオ"/>
            </a:endParaRPr>
          </a:p>
          <a:p>
            <a:pPr lvl="1"/>
            <a:r>
              <a:rPr lang="ja-JP" altLang="en-US">
                <a:latin typeface="メイリオ"/>
              </a:rPr>
              <a:t>大量のデータや文字以外のデータ（画像など）の送信には不向き</a:t>
            </a:r>
            <a:endParaRPr lang="en-US" altLang="ja-JP">
              <a:latin typeface="メイリオ"/>
            </a:endParaRPr>
          </a:p>
        </p:txBody>
      </p:sp>
      <p:pic>
        <p:nvPicPr>
          <p:cNvPr id="5" name="図 4" descr="Google.png"/>
          <p:cNvPicPr>
            <a:picLocks noChangeAspect="1"/>
          </p:cNvPicPr>
          <p:nvPr/>
        </p:nvPicPr>
        <p:blipFill>
          <a:blip r:embed="rId2"/>
          <a:stretch>
            <a:fillRect/>
          </a:stretch>
        </p:blipFill>
        <p:spPr>
          <a:xfrm>
            <a:off x="2057400" y="4953000"/>
            <a:ext cx="6216650" cy="1416050"/>
          </a:xfrm>
          <a:prstGeom prst="rect">
            <a:avLst/>
          </a:prstGeom>
          <a:effectLst>
            <a:outerShdw blurRad="50800" dist="38100" dir="2700000">
              <a:srgbClr val="000000">
                <a:alpha val="43000"/>
              </a:srgbClr>
            </a:outerShdw>
          </a:effectLst>
        </p:spPr>
      </p:pic>
      <p:sp>
        <p:nvSpPr>
          <p:cNvPr id="26630" name="正方形/長方形 5"/>
          <p:cNvSpPr>
            <a:spLocks noChangeArrowheads="1"/>
          </p:cNvSpPr>
          <p:nvPr/>
        </p:nvSpPr>
        <p:spPr bwMode="auto">
          <a:xfrm>
            <a:off x="3034622" y="2500616"/>
            <a:ext cx="6922324" cy="609600"/>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26631" name="フリーフォーム 8"/>
          <p:cNvSpPr>
            <a:spLocks noChangeArrowheads="1"/>
          </p:cNvSpPr>
          <p:nvPr/>
        </p:nvSpPr>
        <p:spPr bwMode="auto">
          <a:xfrm>
            <a:off x="5607051" y="5424488"/>
            <a:ext cx="2932113" cy="0"/>
          </a:xfrm>
          <a:custGeom>
            <a:avLst/>
            <a:gdLst>
              <a:gd name="T0" fmla="*/ 0 w 2931778"/>
              <a:gd name="T1" fmla="*/ 2935128 w 2931778"/>
              <a:gd name="T2" fmla="*/ 0 60000 65536"/>
              <a:gd name="T3" fmla="*/ 0 60000 65536"/>
              <a:gd name="T4" fmla="*/ 0 w 2931778"/>
              <a:gd name="T5" fmla="*/ 2931778 w 2931778"/>
            </a:gdLst>
            <a:ahLst/>
            <a:cxnLst>
              <a:cxn ang="T2">
                <a:pos x="T0" y="0"/>
              </a:cxn>
              <a:cxn ang="T3">
                <a:pos x="T1" y="0"/>
              </a:cxn>
            </a:cxnLst>
            <a:rect l="T4" t="0" r="T5" b="0"/>
            <a:pathLst>
              <a:path w="2931778">
                <a:moveTo>
                  <a:pt x="0" y="0"/>
                </a:moveTo>
                <a:lnTo>
                  <a:pt x="2931778" y="0"/>
                </a:lnTo>
              </a:path>
            </a:pathLst>
          </a:custGeom>
          <a:solidFill>
            <a:schemeClr val="accent1"/>
          </a:solidFill>
          <a:ln w="38100">
            <a:solidFill>
              <a:srgbClr val="FF6600"/>
            </a:solidFill>
            <a:round/>
            <a:headEnd/>
            <a:tailEnd/>
          </a:ln>
        </p:spPr>
        <p:txBody>
          <a:bodyPr/>
          <a:lstStyle/>
          <a:p>
            <a:endParaRPr lang="ja-JP" altLang="en-US">
              <a:ea typeface="メイリオ"/>
              <a:cs typeface="メイリオ"/>
            </a:endParaRPr>
          </a:p>
        </p:txBody>
      </p:sp>
      <p:sp>
        <p:nvSpPr>
          <p:cNvPr id="26632" name="TextBox 9"/>
          <p:cNvSpPr txBox="1">
            <a:spLocks noChangeArrowheads="1"/>
          </p:cNvSpPr>
          <p:nvPr/>
        </p:nvSpPr>
        <p:spPr bwMode="auto">
          <a:xfrm>
            <a:off x="8523289" y="5194301"/>
            <a:ext cx="17235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a:solidFill>
                  <a:srgbClr val="FF6600"/>
                </a:solidFill>
                <a:ea typeface="メイリオ"/>
                <a:cs typeface="メイリオ"/>
              </a:rPr>
              <a:t>こんな感じ</a:t>
            </a:r>
          </a:p>
        </p:txBody>
      </p:sp>
    </p:spTree>
    <p:extLst>
      <p:ext uri="{BB962C8B-B14F-4D97-AF65-F5344CB8AC3E}">
        <p14:creationId xmlns:p14="http://schemas.microsoft.com/office/powerpoint/2010/main" val="282673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ja-JP" altLang="en-US" sz="3600" b="1" dirty="0">
                <a:latin typeface="Arial" charset="0"/>
              </a:rPr>
              <a:t>実習環境の確認：</a:t>
            </a:r>
            <a:r>
              <a:rPr lang="en-US" altLang="ja-JP" sz="3600" b="1" dirty="0" err="1">
                <a:latin typeface="Arial" charset="0"/>
              </a:rPr>
              <a:t>xampp</a:t>
            </a:r>
            <a:endParaRPr lang="ja-JP" altLang="en-US" sz="3600" b="1" dirty="0">
              <a:latin typeface="Arial" charset="0"/>
            </a:endParaRPr>
          </a:p>
        </p:txBody>
      </p:sp>
      <p:sp>
        <p:nvSpPr>
          <p:cNvPr id="2" name="コンテンツ プレースホルダー 1"/>
          <p:cNvSpPr>
            <a:spLocks noGrp="1"/>
          </p:cNvSpPr>
          <p:nvPr>
            <p:ph idx="1"/>
          </p:nvPr>
        </p:nvSpPr>
        <p:spPr/>
        <p:txBody>
          <a:bodyPr/>
          <a:lstStyle/>
          <a:p>
            <a:pPr>
              <a:lnSpc>
                <a:spcPct val="110000"/>
              </a:lnSpc>
            </a:pPr>
            <a:r>
              <a:rPr lang="en-US" altLang="ja-JP" dirty="0">
                <a:latin typeface="メイリオ"/>
              </a:rPr>
              <a:t>Apache Web Server + MySQL Database Server </a:t>
            </a:r>
            <a:r>
              <a:rPr lang="ja-JP" altLang="en-US" dirty="0">
                <a:latin typeface="メイリオ"/>
              </a:rPr>
              <a:t>などを１つのパッケージにしたもの</a:t>
            </a:r>
            <a:endParaRPr lang="en-US" altLang="ja-JP" dirty="0">
              <a:latin typeface="メイリオ"/>
            </a:endParaRPr>
          </a:p>
          <a:p>
            <a:pPr lvl="1">
              <a:lnSpc>
                <a:spcPct val="110000"/>
              </a:lnSpc>
            </a:pPr>
            <a:r>
              <a:rPr lang="en-US" altLang="ja-JP" dirty="0">
                <a:latin typeface="メイリオ"/>
              </a:rPr>
              <a:t>https://www.apachefriends.org/</a:t>
            </a:r>
          </a:p>
          <a:p>
            <a:pPr>
              <a:lnSpc>
                <a:spcPct val="110000"/>
              </a:lnSpc>
            </a:pPr>
            <a:r>
              <a:rPr lang="en-US" altLang="ja-JP" dirty="0">
                <a:solidFill>
                  <a:srgbClr val="3366FF"/>
                </a:solidFill>
                <a:latin typeface="メイリオ"/>
              </a:rPr>
              <a:t>C:¥xampp¥</a:t>
            </a:r>
            <a:r>
              <a:rPr lang="en-US" altLang="ja-JP" dirty="0">
                <a:latin typeface="メイリオ"/>
              </a:rPr>
              <a:t> </a:t>
            </a:r>
            <a:r>
              <a:rPr lang="ja-JP" altLang="en-US" dirty="0">
                <a:latin typeface="メイリオ"/>
              </a:rPr>
              <a:t>にインストールします。</a:t>
            </a:r>
            <a:endParaRPr lang="en-US" altLang="ja-JP" dirty="0">
              <a:latin typeface="メイリオ"/>
            </a:endParaRPr>
          </a:p>
          <a:p>
            <a:pPr lvl="1">
              <a:lnSpc>
                <a:spcPct val="110000"/>
              </a:lnSpc>
            </a:pPr>
            <a:r>
              <a:rPr lang="en-US" altLang="ja-JP" dirty="0">
                <a:solidFill>
                  <a:srgbClr val="3366FF"/>
                </a:solidFill>
                <a:latin typeface="メイリオ"/>
              </a:rPr>
              <a:t>xampp_control.exe</a:t>
            </a:r>
            <a:r>
              <a:rPr lang="en-US" altLang="ja-JP" dirty="0">
                <a:latin typeface="メイリオ"/>
              </a:rPr>
              <a:t> ⇒ </a:t>
            </a:r>
            <a:r>
              <a:rPr lang="ja-JP" altLang="en-US" dirty="0">
                <a:latin typeface="メイリオ"/>
              </a:rPr>
              <a:t>コントロールパネル</a:t>
            </a:r>
            <a:endParaRPr lang="en-US" altLang="ja-JP" dirty="0">
              <a:latin typeface="メイリオ"/>
            </a:endParaRPr>
          </a:p>
          <a:p>
            <a:pPr lvl="1">
              <a:lnSpc>
                <a:spcPct val="110000"/>
              </a:lnSpc>
            </a:pPr>
            <a:r>
              <a:rPr lang="en-US" altLang="ja-JP" dirty="0" err="1">
                <a:solidFill>
                  <a:srgbClr val="3366FF"/>
                </a:solidFill>
                <a:latin typeface="メイリオ"/>
              </a:rPr>
              <a:t>htdocs</a:t>
            </a:r>
            <a:r>
              <a:rPr lang="en-US" altLang="ja-JP" dirty="0">
                <a:latin typeface="メイリオ"/>
              </a:rPr>
              <a:t> </a:t>
            </a:r>
            <a:r>
              <a:rPr lang="ja-JP" altLang="en-US" dirty="0">
                <a:latin typeface="メイリオ"/>
              </a:rPr>
              <a:t>フォルダ</a:t>
            </a:r>
            <a:r>
              <a:rPr lang="en-US" altLang="ja-JP" dirty="0">
                <a:latin typeface="メイリオ"/>
              </a:rPr>
              <a:t> ⇒ web</a:t>
            </a:r>
            <a:r>
              <a:rPr lang="ja-JP" altLang="en-US" dirty="0">
                <a:latin typeface="メイリオ"/>
              </a:rPr>
              <a:t>コンテンツの置き場所</a:t>
            </a:r>
            <a:endParaRPr lang="en-US" altLang="ja-JP" dirty="0">
              <a:latin typeface="メイリオ"/>
            </a:endParaRPr>
          </a:p>
          <a:p>
            <a:pPr lvl="1">
              <a:lnSpc>
                <a:spcPct val="110000"/>
              </a:lnSpc>
            </a:pPr>
            <a:endParaRPr lang="en-US" altLang="ja-JP" dirty="0">
              <a:latin typeface="メイリオ"/>
            </a:endParaRPr>
          </a:p>
        </p:txBody>
      </p:sp>
    </p:spTree>
    <p:extLst>
      <p:ext uri="{BB962C8B-B14F-4D97-AF65-F5344CB8AC3E}">
        <p14:creationId xmlns:p14="http://schemas.microsoft.com/office/powerpoint/2010/main" val="61882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rPr>
              <a:t>ブラウザからのデータ送信</a:t>
            </a:r>
          </a:p>
        </p:txBody>
      </p:sp>
      <p:sp>
        <p:nvSpPr>
          <p:cNvPr id="27651" name="コンテンツ プレースホルダ 12"/>
          <p:cNvSpPr>
            <a:spLocks noGrp="1"/>
          </p:cNvSpPr>
          <p:nvPr>
            <p:ph idx="1"/>
          </p:nvPr>
        </p:nvSpPr>
        <p:spPr/>
        <p:txBody>
          <a:bodyPr/>
          <a:lstStyle/>
          <a:p>
            <a:r>
              <a:rPr lang="ja-JP" altLang="en-US" dirty="0">
                <a:latin typeface="メイリオ"/>
              </a:rPr>
              <a:t>送信方法</a:t>
            </a:r>
            <a:r>
              <a:rPr lang="en-US" altLang="ja-JP" dirty="0">
                <a:latin typeface="メイリオ"/>
              </a:rPr>
              <a:t>(2)</a:t>
            </a:r>
            <a:r>
              <a:rPr lang="ja-JP" altLang="en-US" dirty="0">
                <a:latin typeface="メイリオ"/>
              </a:rPr>
              <a:t>：</a:t>
            </a:r>
            <a:r>
              <a:rPr lang="ja-JP" altLang="en-US" b="1" dirty="0">
                <a:solidFill>
                  <a:srgbClr val="FF0000"/>
                </a:solidFill>
                <a:latin typeface="メイリオ"/>
              </a:rPr>
              <a:t>　</a:t>
            </a:r>
            <a:r>
              <a:rPr lang="en-US" altLang="ja-JP" b="1" dirty="0">
                <a:solidFill>
                  <a:srgbClr val="FF0000"/>
                </a:solidFill>
                <a:latin typeface="メイリオ"/>
              </a:rPr>
              <a:t>POST</a:t>
            </a:r>
          </a:p>
          <a:p>
            <a:pPr lvl="1"/>
            <a:r>
              <a:rPr lang="en-US" altLang="ja-JP" dirty="0">
                <a:latin typeface="メイリオ"/>
              </a:rPr>
              <a:t>form</a:t>
            </a:r>
            <a:r>
              <a:rPr lang="ja-JP" altLang="en-US" dirty="0">
                <a:latin typeface="メイリオ"/>
              </a:rPr>
              <a:t>からの送信時に用いられる</a:t>
            </a:r>
            <a:endParaRPr lang="en-US" altLang="ja-JP" dirty="0">
              <a:latin typeface="メイリオ"/>
            </a:endParaRPr>
          </a:p>
          <a:p>
            <a:pPr lvl="1">
              <a:buFontTx/>
              <a:buNone/>
            </a:pPr>
            <a:r>
              <a:rPr lang="en-US" altLang="ja-JP" dirty="0">
                <a:latin typeface="メイリオ"/>
              </a:rPr>
              <a:t>&lt;form </a:t>
            </a:r>
            <a:r>
              <a:rPr lang="en-US" altLang="ja-JP" dirty="0">
                <a:solidFill>
                  <a:srgbClr val="FF6600"/>
                </a:solidFill>
                <a:latin typeface="メイリオ"/>
              </a:rPr>
              <a:t>method="POST" </a:t>
            </a:r>
            <a:r>
              <a:rPr lang="en-US" altLang="ja-JP" dirty="0">
                <a:latin typeface="メイリオ"/>
              </a:rPr>
              <a:t>action="○○.php"&gt;</a:t>
            </a:r>
          </a:p>
          <a:p>
            <a:pPr lvl="1">
              <a:buFontTx/>
              <a:buNone/>
            </a:pPr>
            <a:r>
              <a:rPr lang="en-US" altLang="ja-JP" dirty="0">
                <a:latin typeface="メイリオ"/>
              </a:rPr>
              <a:t>	&lt;</a:t>
            </a:r>
            <a:r>
              <a:rPr lang="en-US" altLang="ja-JP" dirty="0">
                <a:solidFill>
                  <a:srgbClr val="FF6600"/>
                </a:solidFill>
                <a:latin typeface="メイリオ"/>
              </a:rPr>
              <a:t>name="</a:t>
            </a:r>
            <a:r>
              <a:rPr lang="ja-JP" altLang="en-US" dirty="0">
                <a:solidFill>
                  <a:srgbClr val="3366FF"/>
                </a:solidFill>
                <a:latin typeface="メイリオ"/>
              </a:rPr>
              <a:t>データ</a:t>
            </a:r>
            <a:r>
              <a:rPr lang="ja-JP" altLang="en-US" i="1" dirty="0">
                <a:solidFill>
                  <a:srgbClr val="0000FF"/>
                </a:solidFill>
                <a:latin typeface="メイリオ"/>
              </a:rPr>
              <a:t>名</a:t>
            </a:r>
            <a:r>
              <a:rPr lang="en-US" altLang="ja-JP" dirty="0">
                <a:solidFill>
                  <a:srgbClr val="FF6600"/>
                </a:solidFill>
                <a:latin typeface="メイリオ"/>
              </a:rPr>
              <a:t>" </a:t>
            </a:r>
            <a:r>
              <a:rPr lang="ja-JP" altLang="en-US" dirty="0">
                <a:latin typeface="メイリオ"/>
              </a:rPr>
              <a:t>の属性を持つ</a:t>
            </a:r>
            <a:r>
              <a:rPr lang="ja-JP" altLang="en-US" dirty="0">
                <a:solidFill>
                  <a:srgbClr val="0000FF"/>
                </a:solidFill>
                <a:latin typeface="メイリオ"/>
              </a:rPr>
              <a:t>入力タグ</a:t>
            </a:r>
            <a:r>
              <a:rPr lang="en-US" altLang="ja-JP" dirty="0">
                <a:latin typeface="メイリオ"/>
              </a:rPr>
              <a:t>&gt;</a:t>
            </a:r>
          </a:p>
          <a:p>
            <a:pPr lvl="1">
              <a:buFontTx/>
              <a:buNone/>
            </a:pPr>
            <a:r>
              <a:rPr lang="en-US" altLang="ja-JP" dirty="0">
                <a:latin typeface="メイリオ"/>
              </a:rPr>
              <a:t>	...</a:t>
            </a:r>
          </a:p>
          <a:p>
            <a:pPr lvl="1">
              <a:buFontTx/>
              <a:buNone/>
            </a:pPr>
            <a:r>
              <a:rPr lang="en-US" altLang="ja-JP" dirty="0">
                <a:latin typeface="メイリオ"/>
              </a:rPr>
              <a:t>	&lt;input </a:t>
            </a:r>
            <a:r>
              <a:rPr lang="en-US" altLang="ja-JP" dirty="0">
                <a:solidFill>
                  <a:srgbClr val="FF6600"/>
                </a:solidFill>
                <a:latin typeface="メイリオ"/>
              </a:rPr>
              <a:t>type="submit" </a:t>
            </a:r>
            <a:r>
              <a:rPr lang="en-US" altLang="ja-JP" dirty="0">
                <a:latin typeface="メイリオ"/>
              </a:rPr>
              <a:t>value="</a:t>
            </a:r>
            <a:r>
              <a:rPr lang="ja-JP" altLang="en-US" dirty="0">
                <a:latin typeface="メイリオ"/>
              </a:rPr>
              <a:t>送信</a:t>
            </a:r>
            <a:r>
              <a:rPr lang="en-US" altLang="ja-JP" dirty="0">
                <a:latin typeface="メイリオ"/>
              </a:rPr>
              <a:t>"&gt;</a:t>
            </a:r>
          </a:p>
          <a:p>
            <a:pPr lvl="1">
              <a:buFontTx/>
              <a:buNone/>
            </a:pPr>
            <a:r>
              <a:rPr lang="en-US" altLang="ja-JP" dirty="0">
                <a:latin typeface="メイリオ"/>
              </a:rPr>
              <a:t>&lt;/form&gt;</a:t>
            </a:r>
          </a:p>
          <a:p>
            <a:pPr lvl="1"/>
            <a:r>
              <a:rPr lang="ja-JP" altLang="en-US" dirty="0">
                <a:latin typeface="メイリオ"/>
              </a:rPr>
              <a:t>入力タグで入力</a:t>
            </a:r>
            <a:r>
              <a:rPr lang="en-US" altLang="ja-JP" dirty="0">
                <a:latin typeface="メイリオ"/>
              </a:rPr>
              <a:t>/</a:t>
            </a:r>
            <a:r>
              <a:rPr lang="ja-JP" altLang="en-US" dirty="0">
                <a:latin typeface="メイリオ"/>
              </a:rPr>
              <a:t>選択した値が，そのタグのデータ名と対になってスクリプトに渡される</a:t>
            </a:r>
            <a:endParaRPr lang="en-US" altLang="ja-JP" dirty="0">
              <a:latin typeface="メイリオ"/>
            </a:endParaRPr>
          </a:p>
        </p:txBody>
      </p:sp>
      <p:sp>
        <p:nvSpPr>
          <p:cNvPr id="27653" name="正方形/長方形 5"/>
          <p:cNvSpPr>
            <a:spLocks noChangeArrowheads="1"/>
          </p:cNvSpPr>
          <p:nvPr/>
        </p:nvSpPr>
        <p:spPr bwMode="auto">
          <a:xfrm>
            <a:off x="1005724" y="2442229"/>
            <a:ext cx="9673910" cy="2590800"/>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27654" name="TextBox 8"/>
          <p:cNvSpPr txBox="1">
            <a:spLocks noChangeArrowheads="1"/>
          </p:cNvSpPr>
          <p:nvPr/>
        </p:nvSpPr>
        <p:spPr bwMode="auto">
          <a:xfrm>
            <a:off x="6673851" y="3391531"/>
            <a:ext cx="35036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solidFill>
                  <a:srgbClr val="008000"/>
                </a:solidFill>
                <a:ea typeface="メイリオ"/>
                <a:cs typeface="メイリオ"/>
              </a:rPr>
              <a:t>※ input, select, </a:t>
            </a:r>
            <a:r>
              <a:rPr lang="en-US" altLang="ja-JP" dirty="0" err="1">
                <a:solidFill>
                  <a:srgbClr val="008000"/>
                </a:solidFill>
                <a:ea typeface="メイリオ"/>
                <a:cs typeface="メイリオ"/>
              </a:rPr>
              <a:t>textarea</a:t>
            </a:r>
            <a:endParaRPr lang="ja-JP" altLang="en-US" dirty="0">
              <a:solidFill>
                <a:srgbClr val="008000"/>
              </a:solidFill>
              <a:ea typeface="メイリオ"/>
              <a:cs typeface="メイリオ"/>
            </a:endParaRPr>
          </a:p>
        </p:txBody>
      </p:sp>
    </p:spTree>
    <p:extLst>
      <p:ext uri="{BB962C8B-B14F-4D97-AF65-F5344CB8AC3E}">
        <p14:creationId xmlns:p14="http://schemas.microsoft.com/office/powerpoint/2010/main" val="404374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z="3600">
                <a:latin typeface="メイリオ"/>
              </a:rPr>
              <a:t>PHP</a:t>
            </a:r>
            <a:r>
              <a:rPr lang="ja-JP" altLang="en-US" sz="3600">
                <a:latin typeface="メイリオ"/>
              </a:rPr>
              <a:t>側でのデータ受信</a:t>
            </a:r>
            <a:endParaRPr lang="ja-JP" altLang="en-US" sz="3600" b="1">
              <a:latin typeface="Arial" charset="0"/>
            </a:endParaRPr>
          </a:p>
        </p:txBody>
      </p:sp>
      <p:sp>
        <p:nvSpPr>
          <p:cNvPr id="2" name="コンテンツ プレースホルダー 1"/>
          <p:cNvSpPr>
            <a:spLocks noGrp="1"/>
          </p:cNvSpPr>
          <p:nvPr>
            <p:ph idx="1"/>
          </p:nvPr>
        </p:nvSpPr>
        <p:spPr/>
        <p:txBody>
          <a:bodyPr/>
          <a:lstStyle/>
          <a:p>
            <a:r>
              <a:rPr lang="ja-JP" altLang="en-US" dirty="0"/>
              <a:t>送信した値を</a:t>
            </a:r>
            <a:r>
              <a:rPr lang="en-US" altLang="ja-JP" dirty="0"/>
              <a:t>PHP</a:t>
            </a:r>
            <a:r>
              <a:rPr lang="ja-JP" altLang="en-US" dirty="0"/>
              <a:t>側で受け取るには</a:t>
            </a:r>
            <a:r>
              <a:rPr lang="en-US" altLang="ja-JP" dirty="0"/>
              <a:t>…</a:t>
            </a:r>
          </a:p>
          <a:p>
            <a:pPr lvl="1"/>
            <a:r>
              <a:rPr lang="en-US" altLang="ja-JP" dirty="0"/>
              <a:t>POST</a:t>
            </a:r>
            <a:r>
              <a:rPr lang="ja-JP" altLang="en-US" dirty="0"/>
              <a:t>で送る値は</a:t>
            </a:r>
            <a:r>
              <a:rPr lang="en-US" altLang="ja-JP" dirty="0"/>
              <a:t> </a:t>
            </a:r>
            <a:r>
              <a:rPr lang="en-US" altLang="ja-JP" b="1" dirty="0">
                <a:solidFill>
                  <a:srgbClr val="3366FF"/>
                </a:solidFill>
              </a:rPr>
              <a:t>$_POST[</a:t>
            </a:r>
            <a:r>
              <a:rPr lang="en-US" altLang="ja-JP" dirty="0"/>
              <a:t>"</a:t>
            </a:r>
            <a:r>
              <a:rPr lang="ja-JP" altLang="en-US" i="1" dirty="0"/>
              <a:t>値の名前</a:t>
            </a:r>
            <a:r>
              <a:rPr lang="en-US" altLang="ja-JP" dirty="0"/>
              <a:t>"</a:t>
            </a:r>
            <a:r>
              <a:rPr lang="en-US" altLang="ja-JP" b="1" dirty="0">
                <a:solidFill>
                  <a:srgbClr val="3366FF"/>
                </a:solidFill>
              </a:rPr>
              <a:t>] </a:t>
            </a:r>
            <a:r>
              <a:rPr lang="ja-JP" altLang="en-US" dirty="0"/>
              <a:t>で取る</a:t>
            </a:r>
            <a:endParaRPr lang="en-US" altLang="ja-JP" dirty="0"/>
          </a:p>
          <a:p>
            <a:pPr lvl="1"/>
            <a:r>
              <a:rPr lang="en-US" altLang="ja-JP" dirty="0"/>
              <a:t>GET</a:t>
            </a:r>
            <a:r>
              <a:rPr lang="ja-JP" altLang="en-US" dirty="0"/>
              <a:t>で送る値は</a:t>
            </a:r>
            <a:r>
              <a:rPr lang="en-US" altLang="ja-JP" dirty="0"/>
              <a:t> </a:t>
            </a:r>
            <a:r>
              <a:rPr lang="en-US" altLang="ja-JP" b="1" dirty="0">
                <a:solidFill>
                  <a:srgbClr val="3366FF"/>
                </a:solidFill>
              </a:rPr>
              <a:t>$_GET[</a:t>
            </a:r>
            <a:r>
              <a:rPr lang="en-US" altLang="ja-JP" dirty="0"/>
              <a:t>"</a:t>
            </a:r>
            <a:r>
              <a:rPr lang="ja-JP" altLang="en-US" i="1" dirty="0"/>
              <a:t>値の名前</a:t>
            </a:r>
            <a:r>
              <a:rPr lang="en-US" altLang="ja-JP" dirty="0"/>
              <a:t>"</a:t>
            </a:r>
            <a:r>
              <a:rPr lang="en-US" altLang="ja-JP" b="1" dirty="0">
                <a:solidFill>
                  <a:srgbClr val="3366FF"/>
                </a:solidFill>
              </a:rPr>
              <a:t>]</a:t>
            </a:r>
            <a:r>
              <a:rPr lang="en-US" altLang="ja-JP" dirty="0"/>
              <a:t> </a:t>
            </a:r>
            <a:r>
              <a:rPr lang="ja-JP" altLang="en-US" dirty="0"/>
              <a:t>で取る</a:t>
            </a:r>
            <a:endParaRPr lang="en-US" altLang="ja-JP" dirty="0"/>
          </a:p>
          <a:p>
            <a:pPr marL="457200" lvl="1" indent="0">
              <a:buNone/>
            </a:pPr>
            <a:endParaRPr lang="en-US" altLang="ja-JP" sz="1400" dirty="0"/>
          </a:p>
          <a:p>
            <a:pPr marL="457200" lvl="1" indent="0">
              <a:buNone/>
            </a:pPr>
            <a:r>
              <a:rPr lang="en-US" altLang="ja-JP" dirty="0"/>
              <a:t>	&lt;form method="</a:t>
            </a:r>
            <a:r>
              <a:rPr lang="en-US" altLang="ja-JP" b="1" dirty="0"/>
              <a:t>POST</a:t>
            </a:r>
            <a:r>
              <a:rPr lang="en-US" altLang="ja-JP" dirty="0"/>
              <a:t>" action="●●.</a:t>
            </a:r>
            <a:r>
              <a:rPr lang="en-US" altLang="ja-JP" dirty="0" err="1"/>
              <a:t>php</a:t>
            </a:r>
            <a:r>
              <a:rPr lang="en-US" altLang="ja-JP" dirty="0"/>
              <a:t>"&gt;</a:t>
            </a:r>
          </a:p>
          <a:p>
            <a:pPr marL="457200" lvl="1" indent="0">
              <a:buNone/>
            </a:pPr>
            <a:r>
              <a:rPr lang="en-US" altLang="ja-JP" dirty="0"/>
              <a:t>	    &lt;input </a:t>
            </a:r>
            <a:r>
              <a:rPr lang="en-US" altLang="ja-JP" b="1" dirty="0"/>
              <a:t>name</a:t>
            </a:r>
            <a:r>
              <a:rPr lang="en-US" altLang="ja-JP" dirty="0"/>
              <a:t>="</a:t>
            </a:r>
            <a:r>
              <a:rPr lang="en-US" altLang="ja-JP" b="1" dirty="0" err="1">
                <a:solidFill>
                  <a:srgbClr val="008000"/>
                </a:solidFill>
              </a:rPr>
              <a:t>userID</a:t>
            </a:r>
            <a:r>
              <a:rPr lang="en-US" altLang="ja-JP" dirty="0"/>
              <a:t>" .../&gt;</a:t>
            </a:r>
          </a:p>
          <a:p>
            <a:pPr marL="457200" lvl="1" indent="0">
              <a:buNone/>
            </a:pPr>
            <a:r>
              <a:rPr lang="en-US" altLang="ja-JP" dirty="0"/>
              <a:t>	&lt;/form&gt;</a:t>
            </a:r>
          </a:p>
          <a:p>
            <a:pPr marL="457200" lvl="1" indent="0">
              <a:buNone/>
            </a:pPr>
            <a:endParaRPr lang="en-US" altLang="ja-JP" sz="1400" dirty="0"/>
          </a:p>
          <a:p>
            <a:pPr marL="457200" lvl="1" indent="0">
              <a:buNone/>
            </a:pPr>
            <a:r>
              <a:rPr lang="en-US" altLang="ja-JP" dirty="0"/>
              <a:t>			$u = </a:t>
            </a:r>
            <a:r>
              <a:rPr lang="en-US" altLang="ja-JP" b="1" dirty="0"/>
              <a:t>$_POST[</a:t>
            </a:r>
            <a:r>
              <a:rPr lang="en-US" altLang="ja-JP" dirty="0"/>
              <a:t>"</a:t>
            </a:r>
            <a:r>
              <a:rPr lang="en-US" altLang="ja-JP" b="1" dirty="0" err="1">
                <a:solidFill>
                  <a:srgbClr val="008000"/>
                </a:solidFill>
              </a:rPr>
              <a:t>userID</a:t>
            </a:r>
            <a:r>
              <a:rPr lang="en-US" altLang="ja-JP" dirty="0"/>
              <a:t>"</a:t>
            </a:r>
            <a:r>
              <a:rPr lang="en-US" altLang="ja-JP" b="1" dirty="0"/>
              <a:t>]</a:t>
            </a:r>
            <a:r>
              <a:rPr lang="en-US" altLang="ja-JP" dirty="0"/>
              <a:t>;</a:t>
            </a:r>
          </a:p>
          <a:p>
            <a:pPr marL="457200" lvl="1" indent="0">
              <a:buNone/>
            </a:pPr>
            <a:endParaRPr lang="en-US" altLang="ja-JP" sz="1400" dirty="0"/>
          </a:p>
        </p:txBody>
      </p:sp>
      <p:sp>
        <p:nvSpPr>
          <p:cNvPr id="24" name="テキスト ボックス 23"/>
          <p:cNvSpPr txBox="1"/>
          <p:nvPr/>
        </p:nvSpPr>
        <p:spPr>
          <a:xfrm>
            <a:off x="4890119" y="5438653"/>
            <a:ext cx="1205881" cy="707886"/>
          </a:xfrm>
          <a:prstGeom prst="rect">
            <a:avLst/>
          </a:prstGeom>
          <a:noFill/>
        </p:spPr>
        <p:txBody>
          <a:bodyPr wrap="square" rtlCol="0">
            <a:spAutoFit/>
          </a:bodyPr>
          <a:lstStyle/>
          <a:p>
            <a:r>
              <a:rPr lang="ja-JP" altLang="en-US" sz="2000" dirty="0">
                <a:solidFill>
                  <a:srgbClr val="FF6600"/>
                </a:solidFill>
                <a:ea typeface="メイリオ"/>
                <a:cs typeface="メイリオ"/>
              </a:rPr>
              <a:t>この変数に入る。</a:t>
            </a:r>
          </a:p>
        </p:txBody>
      </p:sp>
      <p:sp>
        <p:nvSpPr>
          <p:cNvPr id="25" name="正方形/長方形 24"/>
          <p:cNvSpPr/>
          <p:nvPr/>
        </p:nvSpPr>
        <p:spPr>
          <a:xfrm>
            <a:off x="932129" y="3261248"/>
            <a:ext cx="6898137" cy="1630624"/>
          </a:xfrm>
          <a:prstGeom prst="rect">
            <a:avLst/>
          </a:prstGeom>
          <a:noFill/>
          <a:ln>
            <a:solidFill>
              <a:schemeClr val="accent1">
                <a:lumMod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1" name="テキスト ボックス 20"/>
          <p:cNvSpPr txBox="1"/>
          <p:nvPr/>
        </p:nvSpPr>
        <p:spPr>
          <a:xfrm>
            <a:off x="3718017" y="4228078"/>
            <a:ext cx="1775042" cy="707886"/>
          </a:xfrm>
          <a:prstGeom prst="rect">
            <a:avLst/>
          </a:prstGeom>
          <a:noFill/>
        </p:spPr>
        <p:txBody>
          <a:bodyPr wrap="square" rtlCol="0">
            <a:spAutoFit/>
          </a:bodyPr>
          <a:lstStyle/>
          <a:p>
            <a:r>
              <a:rPr lang="ja-JP" altLang="en-US" sz="2000" dirty="0">
                <a:solidFill>
                  <a:srgbClr val="FF6600"/>
                </a:solidFill>
                <a:ea typeface="メイリオ"/>
                <a:cs typeface="メイリオ"/>
              </a:rPr>
              <a:t>この入力欄に書いた値は</a:t>
            </a:r>
            <a:r>
              <a:rPr lang="en-US" altLang="ja-JP" sz="2000" dirty="0">
                <a:solidFill>
                  <a:srgbClr val="FF6600"/>
                </a:solidFill>
                <a:ea typeface="メイリオ"/>
                <a:cs typeface="メイリオ"/>
              </a:rPr>
              <a:t>…</a:t>
            </a:r>
            <a:endParaRPr lang="ja-JP" altLang="en-US" sz="2000" dirty="0">
              <a:solidFill>
                <a:srgbClr val="FF6600"/>
              </a:solidFill>
              <a:ea typeface="メイリオ"/>
              <a:cs typeface="メイリオ"/>
            </a:endParaRPr>
          </a:p>
        </p:txBody>
      </p:sp>
      <p:cxnSp>
        <p:nvCxnSpPr>
          <p:cNvPr id="19" name="直線矢印コネクタ 18"/>
          <p:cNvCxnSpPr>
            <a:endCxn id="2" idx="2"/>
          </p:cNvCxnSpPr>
          <p:nvPr/>
        </p:nvCxnSpPr>
        <p:spPr>
          <a:xfrm>
            <a:off x="5737926" y="4228078"/>
            <a:ext cx="518413" cy="826522"/>
          </a:xfrm>
          <a:prstGeom prst="straightConnector1">
            <a:avLst/>
          </a:prstGeom>
          <a:ln w="76200" cmpd="sng">
            <a:solidFill>
              <a:srgbClr val="FF66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3790122" y="5079466"/>
            <a:ext cx="4343810" cy="556449"/>
          </a:xfrm>
          <a:prstGeom prst="rect">
            <a:avLst/>
          </a:prstGeom>
          <a:noFill/>
          <a:ln>
            <a:solidFill>
              <a:schemeClr val="accent1">
                <a:lumMod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6" name="テキスト ボックス 25"/>
          <p:cNvSpPr txBox="1"/>
          <p:nvPr/>
        </p:nvSpPr>
        <p:spPr>
          <a:xfrm>
            <a:off x="728263" y="3061193"/>
            <a:ext cx="1399831" cy="400110"/>
          </a:xfrm>
          <a:prstGeom prst="rect">
            <a:avLst/>
          </a:prstGeom>
          <a:noFill/>
        </p:spPr>
        <p:txBody>
          <a:bodyPr wrap="square" rtlCol="0">
            <a:spAutoFit/>
          </a:bodyPr>
          <a:lstStyle/>
          <a:p>
            <a:r>
              <a:rPr lang="en-US" altLang="ja-JP" sz="2000" b="1" dirty="0">
                <a:ea typeface="メイリオ"/>
                <a:cs typeface="メイリオ"/>
              </a:rPr>
              <a:t>login.html</a:t>
            </a:r>
            <a:endParaRPr lang="ja-JP" altLang="en-US" sz="2000" b="1" dirty="0">
              <a:ea typeface="メイリオ"/>
              <a:cs typeface="メイリオ"/>
            </a:endParaRPr>
          </a:p>
        </p:txBody>
      </p:sp>
      <p:sp>
        <p:nvSpPr>
          <p:cNvPr id="30" name="テキスト ボックス 29"/>
          <p:cNvSpPr txBox="1"/>
          <p:nvPr/>
        </p:nvSpPr>
        <p:spPr>
          <a:xfrm>
            <a:off x="8132909" y="5029839"/>
            <a:ext cx="1239442" cy="400110"/>
          </a:xfrm>
          <a:prstGeom prst="rect">
            <a:avLst/>
          </a:prstGeom>
          <a:noFill/>
        </p:spPr>
        <p:txBody>
          <a:bodyPr wrap="none" rtlCol="0">
            <a:spAutoFit/>
          </a:bodyPr>
          <a:lstStyle/>
          <a:p>
            <a:r>
              <a:rPr lang="en-US" altLang="ja-JP" sz="2000" b="1" dirty="0">
                <a:ea typeface="メイリオ"/>
                <a:cs typeface="メイリオ"/>
              </a:rPr>
              <a:t>●●.php</a:t>
            </a:r>
            <a:endParaRPr lang="ja-JP" altLang="en-US" sz="2000" b="1" dirty="0">
              <a:ea typeface="メイリオ"/>
              <a:cs typeface="メイリオ"/>
            </a:endParaRPr>
          </a:p>
        </p:txBody>
      </p:sp>
    </p:spTree>
    <p:extLst>
      <p:ext uri="{BB962C8B-B14F-4D97-AF65-F5344CB8AC3E}">
        <p14:creationId xmlns:p14="http://schemas.microsoft.com/office/powerpoint/2010/main" val="476096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ja-JP" altLang="en-US" sz="3600" b="1">
                <a:latin typeface="Arial" charset="0"/>
              </a:rPr>
              <a:t>ここまでの説明で詰まった人は</a:t>
            </a:r>
          </a:p>
        </p:txBody>
      </p:sp>
      <p:sp>
        <p:nvSpPr>
          <p:cNvPr id="2" name="コンテンツ プレースホルダー 1"/>
          <p:cNvSpPr>
            <a:spLocks noGrp="1"/>
          </p:cNvSpPr>
          <p:nvPr>
            <p:ph idx="1"/>
          </p:nvPr>
        </p:nvSpPr>
        <p:spPr/>
        <p:txBody>
          <a:bodyPr/>
          <a:lstStyle/>
          <a:p>
            <a:r>
              <a:rPr lang="en-US" altLang="ja-JP" dirty="0"/>
              <a:t>HTML, CSS</a:t>
            </a:r>
            <a:r>
              <a:rPr lang="ja-JP" altLang="en-US" dirty="0"/>
              <a:t>の</a:t>
            </a:r>
            <a:r>
              <a:rPr lang="en-US" altLang="ja-JP" dirty="0"/>
              <a:t> online reference</a:t>
            </a:r>
          </a:p>
          <a:p>
            <a:pPr lvl="1"/>
            <a:r>
              <a:rPr lang="ja-JP" altLang="en-US" dirty="0"/>
              <a:t>日本語なら</a:t>
            </a:r>
            <a:r>
              <a:rPr lang="en-US" altLang="ja-JP" dirty="0"/>
              <a:t> </a:t>
            </a:r>
            <a:r>
              <a:rPr lang="en-US" altLang="ja-JP" dirty="0">
                <a:solidFill>
                  <a:srgbClr val="3366FF"/>
                </a:solidFill>
              </a:rPr>
              <a:t>http://htmq.com/ </a:t>
            </a:r>
            <a:r>
              <a:rPr lang="ja-JP" altLang="en-US" dirty="0"/>
              <a:t>がおススメ</a:t>
            </a:r>
            <a:endParaRPr lang="en-US" altLang="ja-JP" dirty="0"/>
          </a:p>
          <a:p>
            <a:r>
              <a:rPr lang="en-US" altLang="ja-JP" dirty="0"/>
              <a:t>PHP</a:t>
            </a:r>
            <a:r>
              <a:rPr lang="ja-JP" altLang="en-US" dirty="0"/>
              <a:t>の</a:t>
            </a:r>
            <a:r>
              <a:rPr lang="en-US" altLang="ja-JP" dirty="0"/>
              <a:t> online reference </a:t>
            </a:r>
            <a:r>
              <a:rPr lang="ja-JP" altLang="en-US" dirty="0"/>
              <a:t>等</a:t>
            </a:r>
            <a:endParaRPr lang="en-US" altLang="ja-JP" dirty="0"/>
          </a:p>
          <a:p>
            <a:pPr lvl="1"/>
            <a:r>
              <a:rPr lang="ja-JP" altLang="en-US" dirty="0"/>
              <a:t>日本語なら</a:t>
            </a:r>
            <a:r>
              <a:rPr lang="en-US" altLang="ja-JP" dirty="0"/>
              <a:t> </a:t>
            </a:r>
            <a:r>
              <a:rPr lang="en-US" altLang="ja-JP" dirty="0">
                <a:solidFill>
                  <a:srgbClr val="3366FF"/>
                </a:solidFill>
              </a:rPr>
              <a:t>http://www.php.net/manual/ja/</a:t>
            </a:r>
          </a:p>
        </p:txBody>
      </p:sp>
    </p:spTree>
    <p:extLst>
      <p:ext uri="{BB962C8B-B14F-4D97-AF65-F5344CB8AC3E}">
        <p14:creationId xmlns:p14="http://schemas.microsoft.com/office/powerpoint/2010/main" val="147376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normAutofit fontScale="90000"/>
          </a:bodyPr>
          <a:lstStyle/>
          <a:p>
            <a:r>
              <a:rPr kumimoji="1" lang="en-US" altLang="ja-JP">
                <a:solidFill>
                  <a:srgbClr val="000000"/>
                </a:solidFill>
              </a:rPr>
              <a:t>PHP</a:t>
            </a:r>
            <a:r>
              <a:rPr kumimoji="1" lang="ja-JP" altLang="en-US">
                <a:solidFill>
                  <a:srgbClr val="000000"/>
                </a:solidFill>
              </a:rPr>
              <a:t>から</a:t>
            </a:r>
            <a:r>
              <a:rPr kumimoji="1" lang="en-US" altLang="ja-JP">
                <a:solidFill>
                  <a:srgbClr val="000000"/>
                </a:solidFill>
              </a:rPr>
              <a:t>MySQL</a:t>
            </a:r>
            <a:r>
              <a:rPr kumimoji="1" lang="ja-JP" altLang="en-US">
                <a:solidFill>
                  <a:srgbClr val="000000"/>
                </a:solidFill>
              </a:rPr>
              <a:t>データベース</a:t>
            </a:r>
            <a:br>
              <a:rPr kumimoji="1" lang="en-US" altLang="ja-JP">
                <a:solidFill>
                  <a:srgbClr val="000000"/>
                </a:solidFill>
              </a:rPr>
            </a:br>
            <a:r>
              <a:rPr kumimoji="1" lang="ja-JP" altLang="en-US">
                <a:solidFill>
                  <a:srgbClr val="000000"/>
                </a:solidFill>
              </a:rPr>
              <a:t>を操作する</a:t>
            </a:r>
          </a:p>
        </p:txBody>
      </p:sp>
      <p:sp>
        <p:nvSpPr>
          <p:cNvPr id="6" name="サブタイトル 5"/>
          <p:cNvSpPr>
            <a:spLocks noGrp="1"/>
          </p:cNvSpPr>
          <p:nvPr>
            <p:ph type="subTitle" idx="1"/>
          </p:nvPr>
        </p:nvSpPr>
        <p:spPr/>
        <p:txBody>
          <a:bodyPr/>
          <a:lstStyle/>
          <a:p>
            <a:r>
              <a:rPr kumimoji="1" lang="ja-JP" altLang="en-US"/>
              <a:t>ここからまた別の話</a:t>
            </a:r>
            <a:endParaRPr kumimoji="1" lang="en-US" altLang="ja-JP"/>
          </a:p>
        </p:txBody>
      </p:sp>
    </p:spTree>
    <p:extLst>
      <p:ext uri="{BB962C8B-B14F-4D97-AF65-F5344CB8AC3E}">
        <p14:creationId xmlns:p14="http://schemas.microsoft.com/office/powerpoint/2010/main" val="124922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499"/>
            <a:ext cx="10420351" cy="877649"/>
          </a:xfrm>
        </p:spPr>
        <p:txBody>
          <a:bodyPr/>
          <a:lstStyle/>
          <a:p>
            <a:r>
              <a:rPr lang="ja-JP" altLang="en-US">
                <a:latin typeface="メイリオ"/>
              </a:rPr>
              <a:t>データベースの操作</a:t>
            </a:r>
          </a:p>
        </p:txBody>
      </p:sp>
      <p:sp>
        <p:nvSpPr>
          <p:cNvPr id="21507" name="コンテンツ プレースホルダ 14"/>
          <p:cNvSpPr>
            <a:spLocks noGrp="1"/>
          </p:cNvSpPr>
          <p:nvPr>
            <p:ph idx="1"/>
          </p:nvPr>
        </p:nvSpPr>
        <p:spPr>
          <a:xfrm>
            <a:off x="477430" y="1422400"/>
            <a:ext cx="10190570" cy="5100096"/>
          </a:xfrm>
        </p:spPr>
        <p:txBody>
          <a:bodyPr/>
          <a:lstStyle/>
          <a:p>
            <a:r>
              <a:rPr lang="ja-JP" altLang="en-US" dirty="0">
                <a:latin typeface="メイリオ"/>
              </a:rPr>
              <a:t>データベース内にテーブルを作ったり，行を操作したりするには</a:t>
            </a:r>
            <a:r>
              <a:rPr lang="en-US" altLang="ja-JP" dirty="0">
                <a:latin typeface="メイリオ"/>
              </a:rPr>
              <a:t> </a:t>
            </a:r>
            <a:r>
              <a:rPr lang="en-US" altLang="ja-JP" dirty="0">
                <a:solidFill>
                  <a:srgbClr val="FF6600"/>
                </a:solidFill>
                <a:latin typeface="メイリオ"/>
              </a:rPr>
              <a:t>SQL</a:t>
            </a:r>
            <a:r>
              <a:rPr lang="ja-JP" altLang="en-US" dirty="0">
                <a:latin typeface="メイリオ"/>
              </a:rPr>
              <a:t>（</a:t>
            </a:r>
            <a:r>
              <a:rPr lang="en-US" altLang="ja-JP" dirty="0">
                <a:latin typeface="メイリオ"/>
              </a:rPr>
              <a:t>Structured Query Language</a:t>
            </a:r>
            <a:r>
              <a:rPr lang="ja-JP" altLang="en-US" dirty="0">
                <a:latin typeface="メイリオ"/>
              </a:rPr>
              <a:t>）による命令文を使う。</a:t>
            </a:r>
            <a:endParaRPr lang="en-US" altLang="ja-JP" dirty="0">
              <a:latin typeface="メイリオ"/>
            </a:endParaRPr>
          </a:p>
          <a:p>
            <a:r>
              <a:rPr lang="en-US" altLang="ja-JP" dirty="0" err="1">
                <a:latin typeface="メイリオ"/>
              </a:rPr>
              <a:t>xampp</a:t>
            </a:r>
            <a:r>
              <a:rPr lang="ja-JP" altLang="en-US" dirty="0">
                <a:latin typeface="メイリオ"/>
              </a:rPr>
              <a:t>には，</a:t>
            </a:r>
            <a:r>
              <a:rPr lang="en-US" altLang="ja-JP" dirty="0">
                <a:latin typeface="メイリオ"/>
              </a:rPr>
              <a:t>MySQL</a:t>
            </a:r>
            <a:r>
              <a:rPr lang="ja-JP" altLang="en-US" dirty="0">
                <a:latin typeface="メイリオ"/>
              </a:rPr>
              <a:t>データベースのテーブルを</a:t>
            </a:r>
            <a:r>
              <a:rPr lang="en-US" altLang="ja-JP" dirty="0">
                <a:latin typeface="メイリオ"/>
              </a:rPr>
              <a:t>Web </a:t>
            </a:r>
            <a:r>
              <a:rPr lang="ja-JP" altLang="en-US" dirty="0">
                <a:latin typeface="メイリオ"/>
              </a:rPr>
              <a:t>ブラウザから対話的に操作するツール（</a:t>
            </a:r>
            <a:r>
              <a:rPr lang="en-US" altLang="ja-JP" dirty="0" err="1">
                <a:solidFill>
                  <a:srgbClr val="3366FF"/>
                </a:solidFill>
                <a:latin typeface="メイリオ"/>
              </a:rPr>
              <a:t>phpmyadmin</a:t>
            </a:r>
            <a:r>
              <a:rPr lang="ja-JP" altLang="en-US" dirty="0">
                <a:latin typeface="メイリオ"/>
              </a:rPr>
              <a:t>）があるので，まずはこれを使おう。</a:t>
            </a:r>
            <a:endParaRPr lang="en-US" altLang="ja-JP" dirty="0">
              <a:latin typeface="メイリオ"/>
            </a:endParaRPr>
          </a:p>
          <a:p>
            <a:pPr lvl="1"/>
            <a:r>
              <a:rPr lang="en-US" altLang="ja-JP" dirty="0" err="1">
                <a:latin typeface="メイリオ"/>
              </a:rPr>
              <a:t>phpmyadmin</a:t>
            </a:r>
            <a:r>
              <a:rPr lang="ja-JP" altLang="en-US" dirty="0">
                <a:latin typeface="メイリオ"/>
              </a:rPr>
              <a:t>も，実は</a:t>
            </a:r>
            <a:r>
              <a:rPr lang="en-US" altLang="ja-JP" dirty="0">
                <a:latin typeface="メイリオ"/>
              </a:rPr>
              <a:t> SQL </a:t>
            </a:r>
            <a:r>
              <a:rPr lang="ja-JP" altLang="en-US" dirty="0">
                <a:latin typeface="メイリオ"/>
              </a:rPr>
              <a:t>の命令文を</a:t>
            </a:r>
            <a:r>
              <a:rPr lang="en-US" altLang="ja-JP" dirty="0">
                <a:latin typeface="メイリオ"/>
              </a:rPr>
              <a:t>PHP</a:t>
            </a:r>
            <a:r>
              <a:rPr lang="ja-JP" altLang="en-US" dirty="0">
                <a:latin typeface="メイリオ"/>
              </a:rPr>
              <a:t>スクリプトを介して実行している。</a:t>
            </a:r>
            <a:endParaRPr lang="en-US" altLang="ja-JP" dirty="0">
              <a:latin typeface="メイリオ"/>
            </a:endParaRPr>
          </a:p>
        </p:txBody>
      </p:sp>
      <p:sp>
        <p:nvSpPr>
          <p:cNvPr id="2" name="テキスト ボックス 1"/>
          <p:cNvSpPr txBox="1"/>
          <p:nvPr/>
        </p:nvSpPr>
        <p:spPr>
          <a:xfrm>
            <a:off x="78472" y="698816"/>
            <a:ext cx="3999487" cy="369332"/>
          </a:xfrm>
          <a:prstGeom prst="rect">
            <a:avLst/>
          </a:prstGeom>
          <a:noFill/>
        </p:spPr>
        <p:txBody>
          <a:bodyPr wrap="none" rtlCol="0">
            <a:spAutoFit/>
          </a:bodyPr>
          <a:lstStyle/>
          <a:p>
            <a:r>
              <a:rPr kumimoji="1" lang="en-US" altLang="ja-JP">
                <a:solidFill>
                  <a:schemeClr val="bg1"/>
                </a:solidFill>
              </a:rPr>
              <a:t>Handling MySQL database from PHP</a:t>
            </a:r>
            <a:endParaRPr kumimoji="1" lang="ja-JP" altLang="en-US">
              <a:solidFill>
                <a:schemeClr val="bg1"/>
              </a:solidFill>
            </a:endParaRPr>
          </a:p>
        </p:txBody>
      </p:sp>
    </p:spTree>
    <p:extLst>
      <p:ext uri="{BB962C8B-B14F-4D97-AF65-F5344CB8AC3E}">
        <p14:creationId xmlns:p14="http://schemas.microsoft.com/office/powerpoint/2010/main" val="12147695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p:txBody>
          <a:bodyPr/>
          <a:lstStyle/>
          <a:p>
            <a:r>
              <a:rPr lang="en-US" altLang="ja-JP">
                <a:latin typeface="メイリオ"/>
              </a:rPr>
              <a:t>phpmyadmin</a:t>
            </a:r>
            <a:endParaRPr lang="ja-JP" altLang="en-US">
              <a:latin typeface="メイリオ"/>
            </a:endParaRPr>
          </a:p>
        </p:txBody>
      </p:sp>
      <p:sp>
        <p:nvSpPr>
          <p:cNvPr id="21507" name="コンテンツ プレースホルダ 14"/>
          <p:cNvSpPr>
            <a:spLocks noGrp="1"/>
          </p:cNvSpPr>
          <p:nvPr>
            <p:ph idx="1"/>
          </p:nvPr>
        </p:nvSpPr>
        <p:spPr>
          <a:xfrm>
            <a:off x="655455" y="1422400"/>
            <a:ext cx="10012545" cy="5100096"/>
          </a:xfrm>
        </p:spPr>
        <p:txBody>
          <a:bodyPr/>
          <a:lstStyle/>
          <a:p>
            <a:r>
              <a:rPr lang="en-US" altLang="ja-JP" dirty="0" err="1">
                <a:latin typeface="メイリオ"/>
              </a:rPr>
              <a:t>xampp</a:t>
            </a:r>
            <a:r>
              <a:rPr lang="en-US" altLang="ja-JP" dirty="0">
                <a:latin typeface="メイリオ"/>
              </a:rPr>
              <a:t> </a:t>
            </a:r>
            <a:r>
              <a:rPr lang="ja-JP" altLang="en-US" dirty="0">
                <a:latin typeface="メイリオ"/>
              </a:rPr>
              <a:t>のコントロールパネルで</a:t>
            </a:r>
            <a:r>
              <a:rPr lang="en-US" altLang="ja-JP" dirty="0">
                <a:latin typeface="メイリオ"/>
              </a:rPr>
              <a:t> Apache </a:t>
            </a:r>
            <a:r>
              <a:rPr lang="ja-JP" altLang="en-US" dirty="0">
                <a:latin typeface="メイリオ"/>
              </a:rPr>
              <a:t>と</a:t>
            </a:r>
            <a:r>
              <a:rPr lang="en-US" altLang="ja-JP" dirty="0">
                <a:latin typeface="メイリオ"/>
              </a:rPr>
              <a:t> MySQL </a:t>
            </a:r>
            <a:r>
              <a:rPr lang="ja-JP" altLang="en-US" dirty="0">
                <a:latin typeface="メイリオ"/>
              </a:rPr>
              <a:t>を起動する。</a:t>
            </a:r>
            <a:endParaRPr lang="en-US" altLang="ja-JP" dirty="0">
              <a:latin typeface="メイリオ"/>
            </a:endParaRPr>
          </a:p>
          <a:p>
            <a:r>
              <a:rPr lang="en-US" altLang="ja-JP" dirty="0">
                <a:solidFill>
                  <a:srgbClr val="3366FF"/>
                </a:solidFill>
                <a:latin typeface="メイリオ"/>
              </a:rPr>
              <a:t>http://localhost/phpmyadmin/ </a:t>
            </a:r>
            <a:r>
              <a:rPr lang="ja-JP" altLang="en-US" dirty="0">
                <a:latin typeface="メイリオ"/>
              </a:rPr>
              <a:t>にアクセス</a:t>
            </a:r>
            <a:endParaRPr lang="en-US" altLang="ja-JP" dirty="0">
              <a:latin typeface="メイリオ"/>
            </a:endParaRPr>
          </a:p>
        </p:txBody>
      </p:sp>
      <p:pic>
        <p:nvPicPr>
          <p:cNvPr id="2" name="図 1" descr="phpmyadmin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99031" y="3054524"/>
            <a:ext cx="6863863" cy="3617056"/>
          </a:xfrm>
          <a:prstGeom prst="rect">
            <a:avLst/>
          </a:prstGeom>
          <a:ln>
            <a:solidFill>
              <a:schemeClr val="bg1">
                <a:lumMod val="50000"/>
              </a:schemeClr>
            </a:solidFill>
          </a:ln>
        </p:spPr>
      </p:pic>
      <p:sp>
        <p:nvSpPr>
          <p:cNvPr id="3" name="雲 2"/>
          <p:cNvSpPr/>
          <p:nvPr/>
        </p:nvSpPr>
        <p:spPr>
          <a:xfrm>
            <a:off x="7816021" y="4877442"/>
            <a:ext cx="2684212" cy="1284297"/>
          </a:xfrm>
          <a:prstGeom prst="cloud">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3200">
                <a:ea typeface="メイリオ"/>
              </a:rPr>
              <a:t>トップの画面</a:t>
            </a:r>
          </a:p>
        </p:txBody>
      </p:sp>
      <p:sp>
        <p:nvSpPr>
          <p:cNvPr id="4" name="角丸四角形 3"/>
          <p:cNvSpPr/>
          <p:nvPr/>
        </p:nvSpPr>
        <p:spPr>
          <a:xfrm>
            <a:off x="3270170" y="3867320"/>
            <a:ext cx="1558575" cy="1630624"/>
          </a:xfrm>
          <a:prstGeom prst="roundRect">
            <a:avLst/>
          </a:prstGeom>
          <a:noFill/>
          <a:ln w="57150" cmpd="sng">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5" name="テキスト ボックス 4"/>
          <p:cNvSpPr txBox="1"/>
          <p:nvPr/>
        </p:nvSpPr>
        <p:spPr>
          <a:xfrm>
            <a:off x="2678487" y="5483516"/>
            <a:ext cx="3416320" cy="523220"/>
          </a:xfrm>
          <a:prstGeom prst="rect">
            <a:avLst/>
          </a:prstGeom>
          <a:noFill/>
        </p:spPr>
        <p:txBody>
          <a:bodyPr wrap="none" rtlCol="0">
            <a:spAutoFit/>
          </a:bodyPr>
          <a:lstStyle/>
          <a:p>
            <a:r>
              <a:rPr lang="ja-JP" altLang="en-US" sz="2800">
                <a:solidFill>
                  <a:srgbClr val="FF6600"/>
                </a:solidFill>
                <a:ea typeface="メイリオ"/>
                <a:cs typeface="メイリオ"/>
              </a:rPr>
              <a:t>データベースの一覧</a:t>
            </a:r>
          </a:p>
        </p:txBody>
      </p:sp>
    </p:spTree>
    <p:extLst>
      <p:ext uri="{BB962C8B-B14F-4D97-AF65-F5344CB8AC3E}">
        <p14:creationId xmlns:p14="http://schemas.microsoft.com/office/powerpoint/2010/main" val="30152808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499"/>
            <a:ext cx="10420351" cy="999029"/>
          </a:xfrm>
        </p:spPr>
        <p:txBody>
          <a:bodyPr/>
          <a:lstStyle/>
          <a:p>
            <a:r>
              <a:rPr lang="ja-JP" altLang="en-US" sz="3600" dirty="0">
                <a:latin typeface="メイリオ"/>
              </a:rPr>
              <a:t>ユーザ情報のデータベース化</a:t>
            </a:r>
          </a:p>
        </p:txBody>
      </p:sp>
      <p:sp>
        <p:nvSpPr>
          <p:cNvPr id="21507" name="コンテンツ プレースホルダ 14"/>
          <p:cNvSpPr>
            <a:spLocks noGrp="1"/>
          </p:cNvSpPr>
          <p:nvPr>
            <p:ph idx="1"/>
          </p:nvPr>
        </p:nvSpPr>
        <p:spPr>
          <a:xfrm>
            <a:off x="720191" y="1422400"/>
            <a:ext cx="9650947" cy="5100096"/>
          </a:xfrm>
        </p:spPr>
        <p:txBody>
          <a:bodyPr/>
          <a:lstStyle/>
          <a:p>
            <a:r>
              <a:rPr lang="ja-JP" altLang="en-US" dirty="0">
                <a:latin typeface="メイリオ"/>
              </a:rPr>
              <a:t>ユーザの</a:t>
            </a:r>
            <a:r>
              <a:rPr lang="en-US" altLang="ja-JP" dirty="0">
                <a:latin typeface="メイリオ"/>
              </a:rPr>
              <a:t> ID, </a:t>
            </a:r>
            <a:r>
              <a:rPr lang="ja-JP" altLang="en-US" dirty="0">
                <a:latin typeface="メイリオ"/>
              </a:rPr>
              <a:t>パスワード</a:t>
            </a:r>
            <a:r>
              <a:rPr lang="en-US" altLang="ja-JP" dirty="0">
                <a:latin typeface="メイリオ"/>
              </a:rPr>
              <a:t>, </a:t>
            </a:r>
            <a:r>
              <a:rPr lang="ja-JP" altLang="en-US" dirty="0">
                <a:latin typeface="メイリオ"/>
              </a:rPr>
              <a:t>名前</a:t>
            </a:r>
            <a:r>
              <a:rPr lang="en-US" altLang="ja-JP" dirty="0">
                <a:latin typeface="メイリオ"/>
              </a:rPr>
              <a:t> </a:t>
            </a:r>
            <a:r>
              <a:rPr lang="ja-JP" altLang="en-US" dirty="0">
                <a:latin typeface="メイリオ"/>
              </a:rPr>
              <a:t>をひとまとまりにして，データベースの「</a:t>
            </a:r>
            <a:r>
              <a:rPr lang="ja-JP" altLang="en-US" dirty="0">
                <a:solidFill>
                  <a:srgbClr val="3366FF"/>
                </a:solidFill>
                <a:latin typeface="メイリオ"/>
              </a:rPr>
              <a:t>テーブル（表）</a:t>
            </a:r>
            <a:r>
              <a:rPr lang="ja-JP" altLang="en-US" dirty="0">
                <a:latin typeface="メイリオ"/>
              </a:rPr>
              <a:t>」で管理しよう。</a:t>
            </a:r>
            <a:endParaRPr lang="en-US" altLang="ja-JP" dirty="0">
              <a:latin typeface="メイリオ"/>
            </a:endParaRPr>
          </a:p>
          <a:p>
            <a:pPr lvl="1"/>
            <a:r>
              <a:rPr lang="ja-JP" altLang="en-US" dirty="0">
                <a:latin typeface="メイリオ"/>
              </a:rPr>
              <a:t>表の１行分</a:t>
            </a:r>
            <a:r>
              <a:rPr lang="en-US" altLang="ja-JP" dirty="0">
                <a:latin typeface="メイリオ"/>
              </a:rPr>
              <a:t> = </a:t>
            </a:r>
            <a:r>
              <a:rPr lang="ja-JP" altLang="en-US" dirty="0">
                <a:latin typeface="メイリオ"/>
              </a:rPr>
              <a:t>ユーザ１人分の情報。</a:t>
            </a:r>
            <a:endParaRPr lang="en-US" altLang="ja-JP" dirty="0">
              <a:latin typeface="メイリオ"/>
            </a:endParaRPr>
          </a:p>
          <a:p>
            <a:pPr lvl="1"/>
            <a:r>
              <a:rPr lang="ja-JP" altLang="en-US" dirty="0">
                <a:latin typeface="メイリオ"/>
              </a:rPr>
              <a:t>通常は，各行を一意（</a:t>
            </a:r>
            <a:r>
              <a:rPr lang="en-US" altLang="ja-JP" dirty="0">
                <a:latin typeface="メイリオ"/>
              </a:rPr>
              <a:t>unique</a:t>
            </a:r>
            <a:r>
              <a:rPr lang="ja-JP" altLang="en-US" dirty="0">
                <a:latin typeface="メイリオ"/>
              </a:rPr>
              <a:t>）に特定するための</a:t>
            </a:r>
            <a:r>
              <a:rPr lang="en-US" altLang="ja-JP" dirty="0">
                <a:latin typeface="メイリオ"/>
              </a:rPr>
              <a:t>id</a:t>
            </a:r>
            <a:r>
              <a:rPr lang="ja-JP" altLang="en-US" dirty="0">
                <a:latin typeface="メイリオ"/>
              </a:rPr>
              <a:t>を設ける。</a:t>
            </a:r>
            <a:endParaRPr lang="en-US" altLang="ja-JP" dirty="0">
              <a:latin typeface="メイリオ"/>
            </a:endParaRPr>
          </a:p>
        </p:txBody>
      </p:sp>
      <p:graphicFrame>
        <p:nvGraphicFramePr>
          <p:cNvPr id="5" name="表 4"/>
          <p:cNvGraphicFramePr>
            <a:graphicFrameLocks noGrp="1"/>
          </p:cNvGraphicFramePr>
          <p:nvPr>
            <p:extLst>
              <p:ext uri="{D42A27DB-BD31-4B8C-83A1-F6EECF244321}">
                <p14:modId xmlns:p14="http://schemas.microsoft.com/office/powerpoint/2010/main" val="2974205633"/>
              </p:ext>
            </p:extLst>
          </p:nvPr>
        </p:nvGraphicFramePr>
        <p:xfrm>
          <a:off x="2242112" y="4658360"/>
          <a:ext cx="6096000" cy="1554480"/>
        </p:xfrm>
        <a:graphic>
          <a:graphicData uri="http://schemas.openxmlformats.org/drawingml/2006/table">
            <a:tbl>
              <a:tblPr firstRow="1" bandRow="1">
                <a:tableStyleId>{5C22544A-7EE6-4342-B048-85BDC9FD1C3A}</a:tableStyleId>
              </a:tblPr>
              <a:tblGrid>
                <a:gridCol w="597394">
                  <a:extLst>
                    <a:ext uri="{9D8B030D-6E8A-4147-A177-3AD203B41FA5}">
                      <a16:colId xmlns:a16="http://schemas.microsoft.com/office/drawing/2014/main" val="20000"/>
                    </a:ext>
                  </a:extLst>
                </a:gridCol>
                <a:gridCol w="1781805">
                  <a:extLst>
                    <a:ext uri="{9D8B030D-6E8A-4147-A177-3AD203B41FA5}">
                      <a16:colId xmlns:a16="http://schemas.microsoft.com/office/drawing/2014/main" val="20001"/>
                    </a:ext>
                  </a:extLst>
                </a:gridCol>
                <a:gridCol w="2192801">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kumimoji="1" lang="en-US" altLang="ja-JP" sz="2800" dirty="0">
                          <a:solidFill>
                            <a:srgbClr val="008000"/>
                          </a:solidFill>
                          <a:ea typeface="メイリオ"/>
                        </a:rPr>
                        <a:t>id</a:t>
                      </a:r>
                      <a:endParaRPr kumimoji="1" lang="ja-JP" altLang="en-US" sz="28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tc>
                  <a:txBody>
                    <a:bodyPr/>
                    <a:lstStyle/>
                    <a:p>
                      <a:r>
                        <a:rPr kumimoji="1" lang="en-US" altLang="ja-JP" sz="2800" dirty="0" err="1">
                          <a:solidFill>
                            <a:srgbClr val="008000"/>
                          </a:solidFill>
                          <a:ea typeface="メイリオ"/>
                        </a:rPr>
                        <a:t>userID</a:t>
                      </a:r>
                      <a:endParaRPr kumimoji="1" lang="ja-JP" altLang="en-US" sz="28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tc>
                  <a:txBody>
                    <a:bodyPr/>
                    <a:lstStyle/>
                    <a:p>
                      <a:r>
                        <a:rPr kumimoji="1" lang="en-US" altLang="ja-JP" sz="2800" dirty="0">
                          <a:solidFill>
                            <a:srgbClr val="008000"/>
                          </a:solidFill>
                          <a:ea typeface="メイリオ"/>
                        </a:rPr>
                        <a:t>password</a:t>
                      </a:r>
                      <a:endParaRPr kumimoji="1" lang="ja-JP" altLang="en-US" sz="28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tc>
                  <a:txBody>
                    <a:bodyPr/>
                    <a:lstStyle/>
                    <a:p>
                      <a:r>
                        <a:rPr kumimoji="1" lang="en-US" altLang="ja-JP" sz="2800" dirty="0">
                          <a:solidFill>
                            <a:srgbClr val="008000"/>
                          </a:solidFill>
                          <a:ea typeface="メイリオ"/>
                        </a:rPr>
                        <a:t>name</a:t>
                      </a:r>
                      <a:endParaRPr kumimoji="1" lang="ja-JP" altLang="en-US" sz="28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370840">
                <a:tc>
                  <a:txBody>
                    <a:bodyPr/>
                    <a:lstStyle/>
                    <a:p>
                      <a:r>
                        <a:rPr kumimoji="1" lang="en-US" altLang="ja-JP" sz="2800">
                          <a:ea typeface="メイリオ"/>
                        </a:rPr>
                        <a:t>1</a:t>
                      </a:r>
                      <a:endParaRPr kumimoji="1" lang="ja-JP" altLang="en-US" sz="280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800" dirty="0" err="1">
                          <a:ea typeface="メイリオ"/>
                        </a:rPr>
                        <a:t>yamazaki</a:t>
                      </a:r>
                      <a:endParaRPr kumimoji="1" lang="ja-JP" altLang="en-US" sz="2800" dirty="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800" dirty="0">
                          <a:ea typeface="メイリオ"/>
                        </a:rPr>
                        <a:t>*******</a:t>
                      </a:r>
                      <a:endParaRPr kumimoji="1" lang="ja-JP" altLang="en-US" sz="2800" dirty="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ja-JP" altLang="en-US" sz="2800" dirty="0">
                          <a:ea typeface="メイリオ"/>
                        </a:rPr>
                        <a:t>山嵜</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kumimoji="1" lang="en-US" altLang="ja-JP" sz="2800">
                          <a:ea typeface="メイリオ"/>
                        </a:rPr>
                        <a:t>2</a:t>
                      </a:r>
                      <a:endParaRPr kumimoji="1" lang="ja-JP" altLang="en-US" sz="280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800">
                          <a:ea typeface="メイリオ"/>
                        </a:rPr>
                        <a:t>tezuka</a:t>
                      </a:r>
                      <a:endParaRPr kumimoji="1" lang="ja-JP" altLang="en-US" sz="280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800">
                          <a:ea typeface="メイリオ"/>
                        </a:rPr>
                        <a:t>********</a:t>
                      </a:r>
                      <a:endParaRPr kumimoji="1" lang="ja-JP" altLang="en-US" sz="2800">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ja-JP" altLang="en-US" sz="2800" dirty="0">
                          <a:ea typeface="メイリオ"/>
                        </a:rPr>
                        <a:t>手塚</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テキスト ボックス 1"/>
          <p:cNvSpPr txBox="1"/>
          <p:nvPr/>
        </p:nvSpPr>
        <p:spPr>
          <a:xfrm>
            <a:off x="222298" y="820196"/>
            <a:ext cx="5134489" cy="369332"/>
          </a:xfrm>
          <a:prstGeom prst="rect">
            <a:avLst/>
          </a:prstGeom>
          <a:noFill/>
        </p:spPr>
        <p:txBody>
          <a:bodyPr wrap="none" rtlCol="0">
            <a:spAutoFit/>
          </a:bodyPr>
          <a:lstStyle/>
          <a:p>
            <a:r>
              <a:rPr kumimoji="1" lang="en-US" altLang="ja-JP" dirty="0">
                <a:solidFill>
                  <a:srgbClr val="FFFFFF"/>
                </a:solidFill>
              </a:rPr>
              <a:t>register "valid users" information in the database</a:t>
            </a:r>
            <a:endParaRPr kumimoji="1" lang="ja-JP" altLang="en-US" dirty="0">
              <a:solidFill>
                <a:srgbClr val="FFFFFF"/>
              </a:solidFill>
            </a:endParaRPr>
          </a:p>
        </p:txBody>
      </p:sp>
    </p:spTree>
    <p:extLst>
      <p:ext uri="{BB962C8B-B14F-4D97-AF65-F5344CB8AC3E}">
        <p14:creationId xmlns:p14="http://schemas.microsoft.com/office/powerpoint/2010/main" val="31097198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en-US" altLang="ja-JP" sz="3600" dirty="0" err="1">
                <a:latin typeface="メイリオ"/>
              </a:rPr>
              <a:t>phpmyadmin</a:t>
            </a:r>
            <a:r>
              <a:rPr lang="ja-JP" altLang="en-US" sz="3600" dirty="0">
                <a:latin typeface="メイリオ"/>
              </a:rPr>
              <a:t>（テーブル追加）</a:t>
            </a:r>
          </a:p>
        </p:txBody>
      </p:sp>
      <p:sp>
        <p:nvSpPr>
          <p:cNvPr id="21507" name="コンテンツ プレースホルダ 14"/>
          <p:cNvSpPr>
            <a:spLocks noGrp="1"/>
          </p:cNvSpPr>
          <p:nvPr>
            <p:ph idx="1"/>
          </p:nvPr>
        </p:nvSpPr>
        <p:spPr>
          <a:xfrm>
            <a:off x="679731" y="1422400"/>
            <a:ext cx="9988269" cy="5100096"/>
          </a:xfrm>
        </p:spPr>
        <p:txBody>
          <a:bodyPr/>
          <a:lstStyle/>
          <a:p>
            <a:r>
              <a:rPr lang="ja-JP" altLang="en-US" dirty="0">
                <a:latin typeface="メイリオ"/>
              </a:rPr>
              <a:t>既存の「</a:t>
            </a:r>
            <a:r>
              <a:rPr lang="en-US" altLang="ja-JP" dirty="0">
                <a:solidFill>
                  <a:srgbClr val="3366FF"/>
                </a:solidFill>
                <a:latin typeface="メイリオ"/>
              </a:rPr>
              <a:t>test</a:t>
            </a:r>
            <a:r>
              <a:rPr lang="ja-JP" altLang="en-US" dirty="0">
                <a:latin typeface="メイリオ"/>
              </a:rPr>
              <a:t>」データベース内に，ユーザ情報のテーブルを作ろう。</a:t>
            </a:r>
            <a:endParaRPr lang="en-US" altLang="ja-JP" dirty="0">
              <a:latin typeface="メイリオ"/>
            </a:endParaRPr>
          </a:p>
          <a:p>
            <a:pPr lvl="1"/>
            <a:r>
              <a:rPr lang="ja-JP" altLang="en-US" dirty="0">
                <a:latin typeface="メイリオ"/>
              </a:rPr>
              <a:t>データベース一覧から「</a:t>
            </a:r>
            <a:r>
              <a:rPr lang="en-US" altLang="ja-JP" dirty="0">
                <a:latin typeface="メイリオ"/>
              </a:rPr>
              <a:t>test</a:t>
            </a:r>
            <a:r>
              <a:rPr lang="ja-JP" altLang="en-US" dirty="0">
                <a:latin typeface="メイリオ"/>
              </a:rPr>
              <a:t>」をクリックする。</a:t>
            </a:r>
            <a:endParaRPr lang="en-US" altLang="ja-JP" dirty="0">
              <a:latin typeface="メイリオ"/>
            </a:endParaRPr>
          </a:p>
          <a:p>
            <a:r>
              <a:rPr lang="ja-JP" altLang="en-US" dirty="0">
                <a:latin typeface="メイリオ"/>
              </a:rPr>
              <a:t>名前：</a:t>
            </a:r>
            <a:r>
              <a:rPr lang="en-US" altLang="ja-JP" dirty="0">
                <a:solidFill>
                  <a:srgbClr val="3366FF"/>
                </a:solidFill>
                <a:latin typeface="メイリオ"/>
              </a:rPr>
              <a:t>users</a:t>
            </a:r>
            <a:r>
              <a:rPr lang="ja-JP" altLang="en-US" dirty="0" err="1">
                <a:latin typeface="メイリオ"/>
              </a:rPr>
              <a:t>，</a:t>
            </a:r>
            <a:r>
              <a:rPr lang="ja-JP" altLang="en-US" dirty="0">
                <a:latin typeface="メイリオ"/>
              </a:rPr>
              <a:t>カラム数：</a:t>
            </a:r>
            <a:r>
              <a:rPr lang="en-US" altLang="ja-JP" dirty="0">
                <a:solidFill>
                  <a:srgbClr val="3366FF"/>
                </a:solidFill>
                <a:latin typeface="メイリオ"/>
              </a:rPr>
              <a:t>4</a:t>
            </a:r>
            <a:r>
              <a:rPr lang="en-US" altLang="ja-JP" dirty="0">
                <a:latin typeface="メイリオ"/>
              </a:rPr>
              <a:t> </a:t>
            </a:r>
            <a:r>
              <a:rPr lang="ja-JP" altLang="en-US" dirty="0">
                <a:latin typeface="メイリオ"/>
              </a:rPr>
              <a:t>として作成。</a:t>
            </a:r>
            <a:endParaRPr lang="en-US" altLang="ja-JP" dirty="0">
              <a:latin typeface="メイリオ"/>
            </a:endParaRPr>
          </a:p>
          <a:p>
            <a:endParaRPr lang="en-US" altLang="ja-JP" dirty="0">
              <a:latin typeface="メイリオ"/>
            </a:endParaRPr>
          </a:p>
          <a:p>
            <a:endParaRPr lang="en-US" altLang="ja-JP" dirty="0">
              <a:latin typeface="メイリオ"/>
            </a:endParaRPr>
          </a:p>
          <a:p>
            <a:endParaRPr lang="en-US" altLang="ja-JP" dirty="0">
              <a:latin typeface="メイリオ"/>
            </a:endParaRPr>
          </a:p>
          <a:p>
            <a:pPr lvl="1"/>
            <a:r>
              <a:rPr lang="ja-JP" altLang="en-US" dirty="0">
                <a:latin typeface="メイリオ"/>
              </a:rPr>
              <a:t>カラム＝列（</a:t>
            </a:r>
            <a:r>
              <a:rPr lang="en-US" altLang="ja-JP" dirty="0">
                <a:latin typeface="メイリオ"/>
              </a:rPr>
              <a:t>column</a:t>
            </a:r>
            <a:r>
              <a:rPr lang="ja-JP" altLang="en-US" dirty="0">
                <a:latin typeface="メイリオ"/>
              </a:rPr>
              <a:t>）。</a:t>
            </a:r>
            <a:r>
              <a:rPr lang="en-US" altLang="ja-JP" dirty="0">
                <a:latin typeface="メイリオ"/>
              </a:rPr>
              <a:t>id, </a:t>
            </a:r>
            <a:r>
              <a:rPr lang="en-US" altLang="ja-JP" dirty="0" err="1">
                <a:latin typeface="メイリオ"/>
              </a:rPr>
              <a:t>userID</a:t>
            </a:r>
            <a:r>
              <a:rPr lang="en-US" altLang="ja-JP" dirty="0">
                <a:latin typeface="メイリオ"/>
              </a:rPr>
              <a:t>, password, name </a:t>
            </a:r>
            <a:r>
              <a:rPr lang="ja-JP" altLang="en-US" dirty="0">
                <a:latin typeface="メイリオ"/>
              </a:rPr>
              <a:t>で４列。</a:t>
            </a:r>
            <a:endParaRPr lang="en-US" altLang="ja-JP" dirty="0">
              <a:latin typeface="メイリオ"/>
            </a:endParaRPr>
          </a:p>
          <a:p>
            <a:endParaRPr lang="en-US" altLang="ja-JP" dirty="0">
              <a:latin typeface="メイリオ"/>
            </a:endParaRPr>
          </a:p>
        </p:txBody>
      </p:sp>
      <p:pic>
        <p:nvPicPr>
          <p:cNvPr id="2" name="図 1" descr="phpmyadmin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329" y="4630467"/>
            <a:ext cx="8624475" cy="1480851"/>
          </a:xfrm>
          <a:prstGeom prst="rect">
            <a:avLst/>
          </a:prstGeom>
          <a:ln>
            <a:solidFill>
              <a:schemeClr val="bg1">
                <a:lumMod val="50000"/>
              </a:schemeClr>
            </a:solidFill>
          </a:ln>
        </p:spPr>
      </p:pic>
    </p:spTree>
    <p:extLst>
      <p:ext uri="{BB962C8B-B14F-4D97-AF65-F5344CB8AC3E}">
        <p14:creationId xmlns:p14="http://schemas.microsoft.com/office/powerpoint/2010/main" val="111015015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en-US" altLang="ja-JP" sz="3600" dirty="0" err="1">
                <a:latin typeface="メイリオ"/>
              </a:rPr>
              <a:t>phpmyadmin</a:t>
            </a:r>
            <a:r>
              <a:rPr lang="ja-JP" altLang="en-US" sz="3600" dirty="0">
                <a:latin typeface="メイリオ"/>
              </a:rPr>
              <a:t>（テーブル追加）</a:t>
            </a:r>
          </a:p>
        </p:txBody>
      </p:sp>
      <p:sp>
        <p:nvSpPr>
          <p:cNvPr id="21507" name="コンテンツ プレースホルダ 14"/>
          <p:cNvSpPr>
            <a:spLocks noGrp="1"/>
          </p:cNvSpPr>
          <p:nvPr>
            <p:ph idx="1"/>
          </p:nvPr>
        </p:nvSpPr>
        <p:spPr>
          <a:xfrm>
            <a:off x="2141538" y="1422400"/>
            <a:ext cx="8229600" cy="5100096"/>
          </a:xfrm>
        </p:spPr>
        <p:txBody>
          <a:bodyPr/>
          <a:lstStyle/>
          <a:p>
            <a:r>
              <a:rPr lang="ja-JP" altLang="en-US" dirty="0">
                <a:latin typeface="メイリオ"/>
              </a:rPr>
              <a:t>各カラムの名前と種別を定義しよう。</a:t>
            </a:r>
            <a:endParaRPr lang="en-US" altLang="ja-JP" dirty="0">
              <a:latin typeface="メイリオ"/>
            </a:endParaRPr>
          </a:p>
        </p:txBody>
      </p:sp>
      <p:pic>
        <p:nvPicPr>
          <p:cNvPr id="3" name="図 2" descr="phpmyadmin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524" y="2009439"/>
            <a:ext cx="5799543" cy="4567920"/>
          </a:xfrm>
          <a:prstGeom prst="rect">
            <a:avLst/>
          </a:prstGeom>
          <a:ln>
            <a:solidFill>
              <a:srgbClr val="7F7F7F"/>
            </a:solidFill>
          </a:ln>
        </p:spPr>
      </p:pic>
      <p:sp>
        <p:nvSpPr>
          <p:cNvPr id="4" name="右中かっこ 3"/>
          <p:cNvSpPr/>
          <p:nvPr/>
        </p:nvSpPr>
        <p:spPr>
          <a:xfrm rot="16548995">
            <a:off x="7383084" y="4516686"/>
            <a:ext cx="418506" cy="1197715"/>
          </a:xfrm>
          <a:prstGeom prst="rightBrac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ea typeface="メイリオ"/>
            </a:endParaRPr>
          </a:p>
        </p:txBody>
      </p:sp>
      <p:sp>
        <p:nvSpPr>
          <p:cNvPr id="5" name="テキスト ボックス 4"/>
          <p:cNvSpPr txBox="1"/>
          <p:nvPr/>
        </p:nvSpPr>
        <p:spPr>
          <a:xfrm>
            <a:off x="6040981" y="2943780"/>
            <a:ext cx="902811" cy="523220"/>
          </a:xfrm>
          <a:prstGeom prst="rect">
            <a:avLst/>
          </a:prstGeom>
          <a:noFill/>
        </p:spPr>
        <p:txBody>
          <a:bodyPr wrap="none" rtlCol="0">
            <a:spAutoFit/>
          </a:bodyPr>
          <a:lstStyle/>
          <a:p>
            <a:r>
              <a:rPr lang="ja-JP" altLang="en-US" sz="2800">
                <a:solidFill>
                  <a:srgbClr val="FF6600"/>
                </a:solidFill>
                <a:ea typeface="メイリオ"/>
                <a:cs typeface="メイリオ"/>
              </a:rPr>
              <a:t>整数</a:t>
            </a:r>
          </a:p>
        </p:txBody>
      </p:sp>
      <p:sp>
        <p:nvSpPr>
          <p:cNvPr id="9" name="テキスト ボックス 8"/>
          <p:cNvSpPr txBox="1"/>
          <p:nvPr/>
        </p:nvSpPr>
        <p:spPr>
          <a:xfrm>
            <a:off x="8136178" y="3601242"/>
            <a:ext cx="2531814" cy="954107"/>
          </a:xfrm>
          <a:prstGeom prst="rect">
            <a:avLst/>
          </a:prstGeom>
          <a:noFill/>
        </p:spPr>
        <p:txBody>
          <a:bodyPr wrap="square" rtlCol="0">
            <a:spAutoFit/>
          </a:bodyPr>
          <a:lstStyle/>
          <a:p>
            <a:r>
              <a:rPr lang="en-US" altLang="ja-JP" sz="2800">
                <a:solidFill>
                  <a:srgbClr val="FF6600"/>
                </a:solidFill>
                <a:ea typeface="メイリオ"/>
                <a:cs typeface="メイリオ"/>
              </a:rPr>
              <a:t>12</a:t>
            </a:r>
            <a:r>
              <a:rPr lang="ja-JP" altLang="en-US" sz="2800">
                <a:solidFill>
                  <a:srgbClr val="FF6600"/>
                </a:solidFill>
                <a:ea typeface="メイリオ"/>
                <a:cs typeface="メイリオ"/>
              </a:rPr>
              <a:t>文字までの可変長文字列</a:t>
            </a:r>
          </a:p>
        </p:txBody>
      </p:sp>
      <p:cxnSp>
        <p:nvCxnSpPr>
          <p:cNvPr id="7" name="カギ線コネクタ 6"/>
          <p:cNvCxnSpPr>
            <a:endCxn id="9" idx="1"/>
          </p:cNvCxnSpPr>
          <p:nvPr/>
        </p:nvCxnSpPr>
        <p:spPr>
          <a:xfrm rot="5400000" flipH="1" flipV="1">
            <a:off x="7482725" y="4223988"/>
            <a:ext cx="799146" cy="507760"/>
          </a:xfrm>
          <a:prstGeom prst="bentConnector2">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カギ線コネクタ 10"/>
          <p:cNvCxnSpPr>
            <a:endCxn id="5" idx="2"/>
          </p:cNvCxnSpPr>
          <p:nvPr/>
        </p:nvCxnSpPr>
        <p:spPr>
          <a:xfrm flipV="1">
            <a:off x="5968826" y="3467000"/>
            <a:ext cx="523561" cy="501332"/>
          </a:xfrm>
          <a:prstGeom prst="bentConnector2">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649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en-US" altLang="ja-JP" sz="3600" dirty="0" err="1">
                <a:latin typeface="メイリオ"/>
              </a:rPr>
              <a:t>phpmyadmin</a:t>
            </a:r>
            <a:r>
              <a:rPr lang="ja-JP" altLang="en-US" sz="3600" dirty="0">
                <a:latin typeface="メイリオ"/>
              </a:rPr>
              <a:t>（テーブル追加）</a:t>
            </a:r>
          </a:p>
        </p:txBody>
      </p:sp>
      <p:sp>
        <p:nvSpPr>
          <p:cNvPr id="21507" name="コンテンツ プレースホルダ 14"/>
          <p:cNvSpPr>
            <a:spLocks noGrp="1"/>
          </p:cNvSpPr>
          <p:nvPr>
            <p:ph idx="1"/>
          </p:nvPr>
        </p:nvSpPr>
        <p:spPr>
          <a:xfrm>
            <a:off x="614995" y="1422400"/>
            <a:ext cx="10053005" cy="5100096"/>
          </a:xfrm>
        </p:spPr>
        <p:txBody>
          <a:bodyPr>
            <a:normAutofit/>
          </a:bodyPr>
          <a:lstStyle/>
          <a:p>
            <a:r>
              <a:rPr lang="en-US" altLang="ja-JP" sz="2800" dirty="0">
                <a:latin typeface="メイリオ"/>
              </a:rPr>
              <a:t>id </a:t>
            </a:r>
            <a:r>
              <a:rPr lang="ja-JP" altLang="en-US" sz="2800" dirty="0">
                <a:latin typeface="メイリオ"/>
              </a:rPr>
              <a:t>カラムを</a:t>
            </a:r>
            <a:r>
              <a:rPr lang="ja-JP" altLang="en-US" sz="2800" dirty="0">
                <a:solidFill>
                  <a:srgbClr val="008000"/>
                </a:solidFill>
                <a:latin typeface="メイリオ"/>
              </a:rPr>
              <a:t>主キー</a:t>
            </a:r>
            <a:r>
              <a:rPr lang="ja-JP" altLang="en-US" sz="2800" dirty="0">
                <a:latin typeface="メイリオ"/>
              </a:rPr>
              <a:t>（</a:t>
            </a:r>
            <a:r>
              <a:rPr lang="en-US" altLang="ja-JP" sz="2800" dirty="0">
                <a:latin typeface="メイリオ"/>
              </a:rPr>
              <a:t>primary key</a:t>
            </a:r>
            <a:r>
              <a:rPr lang="ja-JP" altLang="en-US" sz="2800" dirty="0">
                <a:latin typeface="メイリオ"/>
              </a:rPr>
              <a:t>）にしよう。</a:t>
            </a:r>
            <a:endParaRPr lang="en-US" altLang="ja-JP" sz="2800" dirty="0">
              <a:latin typeface="メイリオ"/>
            </a:endParaRPr>
          </a:p>
          <a:p>
            <a:pPr lvl="1"/>
            <a:r>
              <a:rPr lang="ja-JP" altLang="en-US" sz="2400" dirty="0">
                <a:latin typeface="メイリオ"/>
              </a:rPr>
              <a:t>インデックス（</a:t>
            </a:r>
            <a:r>
              <a:rPr lang="en-US" altLang="ja-JP" sz="2400" dirty="0">
                <a:latin typeface="メイリオ"/>
              </a:rPr>
              <a:t>index</a:t>
            </a:r>
            <a:r>
              <a:rPr lang="ja-JP" altLang="en-US" sz="2400" dirty="0">
                <a:latin typeface="メイリオ"/>
              </a:rPr>
              <a:t>）のメニューで「</a:t>
            </a:r>
            <a:r>
              <a:rPr lang="en-US" altLang="ja-JP" sz="2400" b="1" dirty="0">
                <a:solidFill>
                  <a:srgbClr val="3366FF"/>
                </a:solidFill>
                <a:latin typeface="メイリオ"/>
              </a:rPr>
              <a:t>PRIMARY</a:t>
            </a:r>
            <a:r>
              <a:rPr lang="ja-JP" altLang="en-US" sz="2400" dirty="0">
                <a:latin typeface="メイリオ"/>
              </a:rPr>
              <a:t>」を選択すればよい。</a:t>
            </a:r>
            <a:endParaRPr lang="en-US" altLang="ja-JP" sz="2400" dirty="0">
              <a:latin typeface="メイリオ"/>
            </a:endParaRPr>
          </a:p>
          <a:p>
            <a:pPr lvl="1"/>
            <a:endParaRPr lang="en-US" altLang="ja-JP" sz="2400" dirty="0">
              <a:latin typeface="メイリオ"/>
            </a:endParaRPr>
          </a:p>
          <a:p>
            <a:r>
              <a:rPr lang="en-US" altLang="ja-JP" sz="2800" dirty="0">
                <a:latin typeface="メイリオ"/>
              </a:rPr>
              <a:t>id</a:t>
            </a:r>
            <a:r>
              <a:rPr lang="ja-JP" altLang="en-US" sz="2800" dirty="0">
                <a:latin typeface="メイリオ"/>
              </a:rPr>
              <a:t>の値は</a:t>
            </a:r>
            <a:r>
              <a:rPr lang="ja-JP" altLang="en-US" sz="2800" dirty="0">
                <a:solidFill>
                  <a:srgbClr val="008000"/>
                </a:solidFill>
                <a:latin typeface="メイリオ"/>
              </a:rPr>
              <a:t>自動採番</a:t>
            </a:r>
            <a:r>
              <a:rPr lang="ja-JP" altLang="en-US" sz="2800" dirty="0">
                <a:latin typeface="メイリオ"/>
              </a:rPr>
              <a:t>（</a:t>
            </a:r>
            <a:r>
              <a:rPr lang="en-US" altLang="ja-JP" sz="2800" dirty="0">
                <a:latin typeface="メイリオ"/>
              </a:rPr>
              <a:t>Auto Increment</a:t>
            </a:r>
            <a:r>
              <a:rPr lang="ja-JP" altLang="en-US" sz="2800" dirty="0">
                <a:latin typeface="メイリオ"/>
              </a:rPr>
              <a:t>）で与えることにしよう。</a:t>
            </a:r>
            <a:endParaRPr lang="en-US" altLang="ja-JP" sz="2800" dirty="0">
              <a:latin typeface="メイリオ"/>
            </a:endParaRPr>
          </a:p>
          <a:p>
            <a:pPr lvl="1"/>
            <a:r>
              <a:rPr lang="ja-JP" altLang="en-US" sz="2400" dirty="0">
                <a:latin typeface="メイリオ"/>
              </a:rPr>
              <a:t>行が１つ追加されるたびに自動的に１つずつ増える値が</a:t>
            </a:r>
            <a:r>
              <a:rPr lang="en-US" altLang="ja-JP" sz="2400" dirty="0">
                <a:latin typeface="メイリオ"/>
              </a:rPr>
              <a:t>id</a:t>
            </a:r>
            <a:r>
              <a:rPr lang="ja-JP" altLang="en-US" sz="2400" dirty="0">
                <a:latin typeface="メイリオ"/>
              </a:rPr>
              <a:t>になる。</a:t>
            </a:r>
            <a:endParaRPr lang="en-US" altLang="ja-JP" sz="2400" dirty="0">
              <a:latin typeface="メイリオ"/>
            </a:endParaRPr>
          </a:p>
          <a:p>
            <a:pPr lvl="1"/>
            <a:r>
              <a:rPr lang="en-US" altLang="ja-JP" sz="2400" dirty="0">
                <a:latin typeface="メイリオ"/>
              </a:rPr>
              <a:t>id </a:t>
            </a:r>
            <a:r>
              <a:rPr lang="ja-JP" altLang="en-US" sz="2400" dirty="0">
                <a:latin typeface="メイリオ"/>
              </a:rPr>
              <a:t>カラムの「</a:t>
            </a:r>
            <a:r>
              <a:rPr lang="en-US" altLang="ja-JP" sz="2400" b="1" dirty="0">
                <a:solidFill>
                  <a:srgbClr val="3366FF"/>
                </a:solidFill>
                <a:latin typeface="メイリオ"/>
              </a:rPr>
              <a:t>A_I</a:t>
            </a:r>
            <a:r>
              <a:rPr lang="ja-JP" altLang="en-US" sz="2400" dirty="0">
                <a:latin typeface="メイリオ"/>
              </a:rPr>
              <a:t>」のチェックボックスにチェックを入れればよい。</a:t>
            </a:r>
            <a:endParaRPr lang="en-US" altLang="ja-JP" sz="2400" dirty="0">
              <a:latin typeface="メイリオ"/>
            </a:endParaRPr>
          </a:p>
        </p:txBody>
      </p:sp>
    </p:spTree>
    <p:extLst>
      <p:ext uri="{BB962C8B-B14F-4D97-AF65-F5344CB8AC3E}">
        <p14:creationId xmlns:p14="http://schemas.microsoft.com/office/powerpoint/2010/main" val="35244807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EEFC2-BD9C-4D21-B367-4574B0C33F16}"/>
              </a:ext>
            </a:extLst>
          </p:cNvPr>
          <p:cNvSpPr>
            <a:spLocks noGrp="1"/>
          </p:cNvSpPr>
          <p:nvPr>
            <p:ph type="title"/>
          </p:nvPr>
        </p:nvSpPr>
        <p:spPr>
          <a:xfrm>
            <a:off x="0" y="0"/>
            <a:ext cx="12192000" cy="1124680"/>
          </a:xfrm>
        </p:spPr>
        <p:txBody>
          <a:bodyPr>
            <a:normAutofit fontScale="90000"/>
          </a:bodyPr>
          <a:lstStyle/>
          <a:p>
            <a:r>
              <a:rPr kumimoji="1" lang="en-US" altLang="ja-JP" dirty="0"/>
              <a:t>XAMPP</a:t>
            </a:r>
            <a:r>
              <a:rPr kumimoji="1" lang="ja-JP" altLang="en-US" dirty="0"/>
              <a:t>ダウンロード</a:t>
            </a:r>
            <a:br>
              <a:rPr kumimoji="1" lang="en-US" altLang="ja-JP" dirty="0"/>
            </a:br>
            <a:r>
              <a:rPr lang="en-US" altLang="ja-JP" dirty="0">
                <a:latin typeface="メイリオ"/>
              </a:rPr>
              <a:t>https://www.apachefriends.org/</a:t>
            </a:r>
            <a:endParaRPr kumimoji="1" lang="ja-JP" altLang="en-US" dirty="0"/>
          </a:p>
        </p:txBody>
      </p:sp>
      <p:sp>
        <p:nvSpPr>
          <p:cNvPr id="3" name="コンテンツ プレースホルダー 2">
            <a:extLst>
              <a:ext uri="{FF2B5EF4-FFF2-40B4-BE49-F238E27FC236}">
                <a16:creationId xmlns:a16="http://schemas.microsoft.com/office/drawing/2014/main" id="{85A023BB-6F93-4AFD-ADB4-5E01F9F0FDEA}"/>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6860A7C2-4316-441A-9B64-097A0B94F5B6}"/>
              </a:ext>
            </a:extLst>
          </p:cNvPr>
          <p:cNvPicPr>
            <a:picLocks noChangeAspect="1"/>
          </p:cNvPicPr>
          <p:nvPr/>
        </p:nvPicPr>
        <p:blipFill>
          <a:blip r:embed="rId2"/>
          <a:stretch>
            <a:fillRect/>
          </a:stretch>
        </p:blipFill>
        <p:spPr>
          <a:xfrm>
            <a:off x="854574" y="1124680"/>
            <a:ext cx="9820275" cy="5895975"/>
          </a:xfrm>
          <a:prstGeom prst="rect">
            <a:avLst/>
          </a:prstGeom>
        </p:spPr>
      </p:pic>
    </p:spTree>
    <p:extLst>
      <p:ext uri="{BB962C8B-B14F-4D97-AF65-F5344CB8AC3E}">
        <p14:creationId xmlns:p14="http://schemas.microsoft.com/office/powerpoint/2010/main" val="206086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en-US" altLang="ja-JP" sz="3600" dirty="0" err="1">
                <a:latin typeface="メイリオ"/>
              </a:rPr>
              <a:t>phpmyadmin</a:t>
            </a:r>
            <a:r>
              <a:rPr lang="ja-JP" altLang="en-US" sz="3600" dirty="0">
                <a:latin typeface="メイリオ"/>
              </a:rPr>
              <a:t>（テーブル追加）</a:t>
            </a:r>
          </a:p>
        </p:txBody>
      </p:sp>
      <p:sp>
        <p:nvSpPr>
          <p:cNvPr id="21507" name="コンテンツ プレースホルダ 14"/>
          <p:cNvSpPr>
            <a:spLocks noGrp="1"/>
          </p:cNvSpPr>
          <p:nvPr>
            <p:ph idx="1"/>
          </p:nvPr>
        </p:nvSpPr>
        <p:spPr>
          <a:xfrm>
            <a:off x="679731" y="1422400"/>
            <a:ext cx="9988269" cy="5100096"/>
          </a:xfrm>
        </p:spPr>
        <p:txBody>
          <a:bodyPr/>
          <a:lstStyle/>
          <a:p>
            <a:r>
              <a:rPr lang="ja-JP" altLang="en-US" dirty="0">
                <a:latin typeface="メイリオ"/>
              </a:rPr>
              <a:t>テーブルの「</a:t>
            </a:r>
            <a:r>
              <a:rPr lang="ja-JP" altLang="en-US" dirty="0">
                <a:solidFill>
                  <a:srgbClr val="008000"/>
                </a:solidFill>
                <a:latin typeface="メイリオ"/>
              </a:rPr>
              <a:t>照合順序</a:t>
            </a:r>
            <a:r>
              <a:rPr lang="ja-JP" altLang="en-US" dirty="0">
                <a:latin typeface="メイリオ"/>
              </a:rPr>
              <a:t>」（＝デフォルトの文字コード）を「</a:t>
            </a:r>
            <a:r>
              <a:rPr lang="en-US" altLang="ja-JP" dirty="0">
                <a:solidFill>
                  <a:srgbClr val="3366FF"/>
                </a:solidFill>
                <a:latin typeface="メイリオ"/>
              </a:rPr>
              <a:t>utf8_general_ci</a:t>
            </a:r>
            <a:r>
              <a:rPr lang="ja-JP" altLang="en-US" dirty="0">
                <a:latin typeface="メイリオ"/>
              </a:rPr>
              <a:t>」にしておこう。</a:t>
            </a:r>
            <a:endParaRPr lang="en-US" altLang="ja-JP" dirty="0">
              <a:latin typeface="メイリオ"/>
            </a:endParaRPr>
          </a:p>
          <a:p>
            <a:r>
              <a:rPr lang="ja-JP" altLang="en-US" dirty="0">
                <a:latin typeface="メイリオ"/>
              </a:rPr>
              <a:t>テーブルやカラムのコメント（説明）も必要に応じて書いておこう。</a:t>
            </a:r>
            <a:endParaRPr lang="en-US" altLang="ja-JP" dirty="0">
              <a:latin typeface="メイリオ"/>
            </a:endParaRPr>
          </a:p>
          <a:p>
            <a:endParaRPr lang="en-US" altLang="ja-JP" sz="1600" dirty="0">
              <a:latin typeface="メイリオ"/>
            </a:endParaRPr>
          </a:p>
          <a:p>
            <a:r>
              <a:rPr lang="ja-JP" altLang="en-US" dirty="0">
                <a:latin typeface="メイリオ"/>
              </a:rPr>
              <a:t>追加したテーブル定義</a:t>
            </a:r>
            <a:r>
              <a:rPr lang="en-US" altLang="ja-JP" dirty="0">
                <a:latin typeface="メイリオ"/>
              </a:rPr>
              <a:t>↓</a:t>
            </a:r>
            <a:r>
              <a:rPr lang="ja-JP" altLang="en-US" dirty="0">
                <a:latin typeface="メイリオ"/>
              </a:rPr>
              <a:t>（「構造」の画面）</a:t>
            </a:r>
            <a:endParaRPr lang="en-US" altLang="ja-JP" dirty="0">
              <a:latin typeface="メイリオ"/>
            </a:endParaRPr>
          </a:p>
        </p:txBody>
      </p:sp>
      <p:pic>
        <p:nvPicPr>
          <p:cNvPr id="2" name="図 1" descr="phpmyadmin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458639"/>
            <a:ext cx="9144000" cy="1956062"/>
          </a:xfrm>
          <a:prstGeom prst="rect">
            <a:avLst/>
          </a:prstGeom>
          <a:ln>
            <a:solidFill>
              <a:schemeClr val="bg1">
                <a:lumMod val="50000"/>
              </a:schemeClr>
            </a:solidFill>
          </a:ln>
        </p:spPr>
      </p:pic>
      <p:sp>
        <p:nvSpPr>
          <p:cNvPr id="3" name="テキスト ボックス 2"/>
          <p:cNvSpPr txBox="1"/>
          <p:nvPr/>
        </p:nvSpPr>
        <p:spPr>
          <a:xfrm>
            <a:off x="4684456" y="5685532"/>
            <a:ext cx="4493538" cy="523220"/>
          </a:xfrm>
          <a:prstGeom prst="rect">
            <a:avLst/>
          </a:prstGeom>
          <a:noFill/>
        </p:spPr>
        <p:txBody>
          <a:bodyPr wrap="none" rtlCol="0">
            <a:spAutoFit/>
          </a:bodyPr>
          <a:lstStyle/>
          <a:p>
            <a:r>
              <a:rPr lang="ja-JP" altLang="en-US" sz="2800">
                <a:solidFill>
                  <a:srgbClr val="FF6600"/>
                </a:solidFill>
                <a:ea typeface="メイリオ"/>
                <a:cs typeface="メイリオ"/>
              </a:rPr>
              <a:t>あとで修正・削除もできる</a:t>
            </a:r>
          </a:p>
        </p:txBody>
      </p:sp>
      <p:sp>
        <p:nvSpPr>
          <p:cNvPr id="4" name="角丸四角形 3"/>
          <p:cNvSpPr/>
          <p:nvPr/>
        </p:nvSpPr>
        <p:spPr>
          <a:xfrm>
            <a:off x="8537587" y="4689848"/>
            <a:ext cx="1414262" cy="1370879"/>
          </a:xfrm>
          <a:prstGeom prst="roundRect">
            <a:avLst>
              <a:gd name="adj" fmla="val 8245"/>
            </a:avLst>
          </a:prstGeom>
          <a:noFill/>
          <a:ln w="57150" cmpd="sng">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Tree>
    <p:extLst>
      <p:ext uri="{BB962C8B-B14F-4D97-AF65-F5344CB8AC3E}">
        <p14:creationId xmlns:p14="http://schemas.microsoft.com/office/powerpoint/2010/main" val="12678653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en-US" altLang="ja-JP" sz="3600" dirty="0" err="1">
                <a:latin typeface="メイリオ"/>
              </a:rPr>
              <a:t>phpmyadmin</a:t>
            </a:r>
            <a:r>
              <a:rPr lang="ja-JP" altLang="en-US" sz="3600" dirty="0">
                <a:latin typeface="メイリオ"/>
              </a:rPr>
              <a:t>（</a:t>
            </a:r>
            <a:r>
              <a:rPr lang="en-US" altLang="ja-JP" sz="3600" dirty="0">
                <a:latin typeface="メイリオ"/>
              </a:rPr>
              <a:t>SQL</a:t>
            </a:r>
            <a:r>
              <a:rPr lang="ja-JP" altLang="en-US" sz="3600" dirty="0">
                <a:latin typeface="メイリオ"/>
              </a:rPr>
              <a:t>文の実行）</a:t>
            </a:r>
          </a:p>
        </p:txBody>
      </p:sp>
      <p:sp>
        <p:nvSpPr>
          <p:cNvPr id="21507" name="コンテンツ プレースホルダ 14"/>
          <p:cNvSpPr>
            <a:spLocks noGrp="1"/>
          </p:cNvSpPr>
          <p:nvPr>
            <p:ph idx="1"/>
          </p:nvPr>
        </p:nvSpPr>
        <p:spPr>
          <a:xfrm>
            <a:off x="534074" y="1422400"/>
            <a:ext cx="10133926" cy="5100096"/>
          </a:xfrm>
        </p:spPr>
        <p:txBody>
          <a:bodyPr/>
          <a:lstStyle/>
          <a:p>
            <a:r>
              <a:rPr lang="ja-JP" altLang="en-US" dirty="0">
                <a:latin typeface="メイリオ"/>
              </a:rPr>
              <a:t>レコード（＝表の１行分）も，ブラウザ画面上の対話的な操作で追加・更新・削除など出来るが，学習のために，</a:t>
            </a:r>
            <a:r>
              <a:rPr lang="en-US" altLang="ja-JP" dirty="0">
                <a:latin typeface="メイリオ"/>
              </a:rPr>
              <a:t>SQL</a:t>
            </a:r>
            <a:r>
              <a:rPr lang="ja-JP" altLang="en-US" dirty="0">
                <a:latin typeface="メイリオ"/>
              </a:rPr>
              <a:t>文を手入力して操作してみよう。</a:t>
            </a:r>
            <a:endParaRPr lang="en-US" altLang="ja-JP" dirty="0">
              <a:latin typeface="メイリオ"/>
            </a:endParaRPr>
          </a:p>
          <a:p>
            <a:endParaRPr lang="en-US" altLang="ja-JP" dirty="0">
              <a:latin typeface="メイリオ"/>
            </a:endParaRPr>
          </a:p>
        </p:txBody>
      </p:sp>
      <p:pic>
        <p:nvPicPr>
          <p:cNvPr id="5" name="図 4" descr="sql_exe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687" y="3541405"/>
            <a:ext cx="7289800" cy="2921000"/>
          </a:xfrm>
          <a:prstGeom prst="rect">
            <a:avLst/>
          </a:prstGeom>
          <a:ln>
            <a:solidFill>
              <a:schemeClr val="bg1">
                <a:lumMod val="50000"/>
              </a:schemeClr>
            </a:solidFill>
          </a:ln>
        </p:spPr>
      </p:pic>
    </p:spTree>
    <p:extLst>
      <p:ext uri="{BB962C8B-B14F-4D97-AF65-F5344CB8AC3E}">
        <p14:creationId xmlns:p14="http://schemas.microsoft.com/office/powerpoint/2010/main" val="7485919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ja-JP" altLang="en-US"/>
              <a:t>覚えておきたい</a:t>
            </a:r>
            <a:r>
              <a:rPr lang="en-US" altLang="ja-JP"/>
              <a:t>SQL</a:t>
            </a:r>
            <a:r>
              <a:rPr lang="ja-JP" altLang="en-US"/>
              <a:t>文</a:t>
            </a:r>
          </a:p>
        </p:txBody>
      </p:sp>
      <p:sp>
        <p:nvSpPr>
          <p:cNvPr id="35843" name="コンテンツ プレースホルダ 9"/>
          <p:cNvSpPr>
            <a:spLocks noGrp="1"/>
          </p:cNvSpPr>
          <p:nvPr>
            <p:ph idx="1"/>
          </p:nvPr>
        </p:nvSpPr>
        <p:spPr>
          <a:xfrm>
            <a:off x="768743" y="2025440"/>
            <a:ext cx="10401281" cy="4572000"/>
          </a:xfrm>
        </p:spPr>
        <p:txBody>
          <a:bodyPr/>
          <a:lstStyle/>
          <a:p>
            <a:r>
              <a:rPr lang="ja-JP" altLang="en-US" dirty="0"/>
              <a:t>１レコード追加</a:t>
            </a:r>
            <a:endParaRPr lang="en-US" altLang="ja-JP" dirty="0"/>
          </a:p>
          <a:p>
            <a:pPr lvl="1">
              <a:buFontTx/>
              <a:buNone/>
            </a:pPr>
            <a:r>
              <a:rPr lang="en-US" altLang="ja-JP" dirty="0">
                <a:solidFill>
                  <a:srgbClr val="0000FF"/>
                </a:solidFill>
              </a:rPr>
              <a:t>INSERT  INTO</a:t>
            </a:r>
            <a:r>
              <a:rPr lang="en-US" altLang="ja-JP" dirty="0"/>
              <a:t> </a:t>
            </a:r>
            <a:r>
              <a:rPr lang="ja-JP" altLang="en-US" i="1" dirty="0">
                <a:solidFill>
                  <a:srgbClr val="008000"/>
                </a:solidFill>
              </a:rPr>
              <a:t>テーブル名</a:t>
            </a:r>
            <a:r>
              <a:rPr lang="en-US" altLang="ja-JP" dirty="0">
                <a:solidFill>
                  <a:srgbClr val="008000"/>
                </a:solidFill>
              </a:rPr>
              <a:t>  </a:t>
            </a:r>
            <a:r>
              <a:rPr lang="en-US" altLang="ja-JP" dirty="0">
                <a:solidFill>
                  <a:srgbClr val="0000FF"/>
                </a:solidFill>
              </a:rPr>
              <a:t>VALUES (</a:t>
            </a:r>
            <a:r>
              <a:rPr lang="en-US" altLang="ja-JP" i="1" dirty="0">
                <a:solidFill>
                  <a:srgbClr val="0000FF"/>
                </a:solidFill>
              </a:rPr>
              <a:t>'</a:t>
            </a:r>
            <a:r>
              <a:rPr lang="ja-JP" altLang="en-US" i="1" dirty="0">
                <a:solidFill>
                  <a:srgbClr val="008000"/>
                </a:solidFill>
              </a:rPr>
              <a:t>値</a:t>
            </a:r>
            <a:r>
              <a:rPr lang="en-US" altLang="ja-JP" i="1" dirty="0">
                <a:solidFill>
                  <a:srgbClr val="0000FF"/>
                </a:solidFill>
              </a:rPr>
              <a:t>'</a:t>
            </a:r>
            <a:r>
              <a:rPr lang="en-US" altLang="ja-JP" dirty="0">
                <a:solidFill>
                  <a:srgbClr val="0000FF"/>
                </a:solidFill>
              </a:rPr>
              <a:t>, </a:t>
            </a:r>
            <a:r>
              <a:rPr lang="en-US" altLang="ja-JP" i="1" dirty="0">
                <a:solidFill>
                  <a:srgbClr val="0000FF"/>
                </a:solidFill>
              </a:rPr>
              <a:t>'</a:t>
            </a:r>
            <a:r>
              <a:rPr lang="ja-JP" altLang="en-US" i="1" dirty="0">
                <a:solidFill>
                  <a:srgbClr val="008000"/>
                </a:solidFill>
              </a:rPr>
              <a:t>値</a:t>
            </a:r>
            <a:r>
              <a:rPr lang="en-US" altLang="ja-JP" i="1" dirty="0">
                <a:solidFill>
                  <a:srgbClr val="0000FF"/>
                </a:solidFill>
              </a:rPr>
              <a:t>'</a:t>
            </a:r>
            <a:r>
              <a:rPr lang="en-US" altLang="ja-JP" dirty="0">
                <a:solidFill>
                  <a:srgbClr val="0000FF"/>
                </a:solidFill>
              </a:rPr>
              <a:t>, </a:t>
            </a:r>
            <a:r>
              <a:rPr lang="en-US" altLang="ja-JP" dirty="0">
                <a:solidFill>
                  <a:srgbClr val="008000"/>
                </a:solidFill>
              </a:rPr>
              <a:t>...</a:t>
            </a:r>
            <a:r>
              <a:rPr lang="en-US" altLang="ja-JP" dirty="0">
                <a:solidFill>
                  <a:srgbClr val="0000FF"/>
                </a:solidFill>
              </a:rPr>
              <a:t>)</a:t>
            </a:r>
          </a:p>
          <a:p>
            <a:pPr lvl="1"/>
            <a:r>
              <a:rPr lang="ja-JP" altLang="en-US" dirty="0"/>
              <a:t>値の並び順＝カラムの並び順，値の個数＝カラムの個数</a:t>
            </a:r>
            <a:endParaRPr lang="en-US" altLang="ja-JP" dirty="0"/>
          </a:p>
          <a:p>
            <a:pPr lvl="1"/>
            <a:r>
              <a:rPr lang="ja-JP" altLang="en-US" dirty="0"/>
              <a:t>自動採番のカラム値は</a:t>
            </a:r>
            <a:r>
              <a:rPr lang="en-US" altLang="ja-JP" dirty="0"/>
              <a:t> </a:t>
            </a:r>
            <a:r>
              <a:rPr lang="en-US" altLang="ja-JP" dirty="0">
                <a:solidFill>
                  <a:srgbClr val="008000"/>
                </a:solidFill>
              </a:rPr>
              <a:t>NULL</a:t>
            </a:r>
            <a:r>
              <a:rPr lang="en-US" altLang="ja-JP" dirty="0"/>
              <a:t> </a:t>
            </a:r>
            <a:r>
              <a:rPr lang="ja-JP" altLang="en-US" dirty="0"/>
              <a:t>にしておく</a:t>
            </a:r>
            <a:r>
              <a:rPr lang="en-US" altLang="ja-JP" dirty="0"/>
              <a:t>	</a:t>
            </a:r>
            <a:r>
              <a:rPr lang="ja-JP" altLang="en-US" dirty="0"/>
              <a:t>（引用符（</a:t>
            </a:r>
            <a:r>
              <a:rPr lang="en-US" altLang="ja-JP" dirty="0"/>
              <a:t> ' ' </a:t>
            </a:r>
            <a:r>
              <a:rPr lang="ja-JP" altLang="en-US" dirty="0"/>
              <a:t>）は不要）</a:t>
            </a:r>
            <a:endParaRPr lang="en-US" altLang="ja-JP" dirty="0"/>
          </a:p>
          <a:p>
            <a:r>
              <a:rPr lang="ja-JP" altLang="en-US" dirty="0"/>
              <a:t>練習</a:t>
            </a:r>
            <a:endParaRPr lang="en-US" altLang="ja-JP" dirty="0"/>
          </a:p>
          <a:p>
            <a:r>
              <a:rPr lang="en-US" altLang="ja-JP" sz="2800" dirty="0">
                <a:solidFill>
                  <a:srgbClr val="0000FF"/>
                </a:solidFill>
              </a:rPr>
              <a:t>INSERT  INTO</a:t>
            </a:r>
            <a:r>
              <a:rPr lang="en-US" altLang="ja-JP" sz="2800" dirty="0"/>
              <a:t> </a:t>
            </a:r>
            <a:r>
              <a:rPr lang="en-US" altLang="ja-JP" sz="2800" dirty="0">
                <a:solidFill>
                  <a:srgbClr val="008000"/>
                </a:solidFill>
              </a:rPr>
              <a:t>users  </a:t>
            </a:r>
            <a:r>
              <a:rPr lang="en-US" altLang="ja-JP" sz="2800" dirty="0">
                <a:solidFill>
                  <a:srgbClr val="0000FF"/>
                </a:solidFill>
              </a:rPr>
              <a:t>VALUES (NULL ,'</a:t>
            </a:r>
            <a:r>
              <a:rPr lang="en-US" altLang="ja-JP" sz="2800" dirty="0">
                <a:solidFill>
                  <a:srgbClr val="008000"/>
                </a:solidFill>
              </a:rPr>
              <a:t>user1</a:t>
            </a:r>
            <a:r>
              <a:rPr lang="en-US" altLang="ja-JP" sz="2800" dirty="0">
                <a:solidFill>
                  <a:srgbClr val="0000FF"/>
                </a:solidFill>
              </a:rPr>
              <a:t>', '</a:t>
            </a:r>
            <a:r>
              <a:rPr lang="en-US" altLang="ja-JP" sz="2800" dirty="0">
                <a:solidFill>
                  <a:srgbClr val="008000"/>
                </a:solidFill>
              </a:rPr>
              <a:t>pass1</a:t>
            </a:r>
            <a:r>
              <a:rPr lang="en-US" altLang="ja-JP" sz="2800" dirty="0">
                <a:solidFill>
                  <a:srgbClr val="0000FF"/>
                </a:solidFill>
              </a:rPr>
              <a:t>', '</a:t>
            </a:r>
            <a:r>
              <a:rPr lang="ja-JP" altLang="en-US" sz="2800" dirty="0">
                <a:solidFill>
                  <a:srgbClr val="008000"/>
                </a:solidFill>
              </a:rPr>
              <a:t>山田</a:t>
            </a:r>
            <a:r>
              <a:rPr lang="en-US" altLang="ja-JP" sz="2800" dirty="0">
                <a:solidFill>
                  <a:srgbClr val="0000FF"/>
                </a:solidFill>
              </a:rPr>
              <a:t>');</a:t>
            </a:r>
            <a:endParaRPr lang="en-US" altLang="ja-JP" dirty="0"/>
          </a:p>
          <a:p>
            <a:r>
              <a:rPr lang="en-US" altLang="ja-JP" sz="2800" dirty="0">
                <a:solidFill>
                  <a:srgbClr val="0000FF"/>
                </a:solidFill>
              </a:rPr>
              <a:t>INSERT  INTO</a:t>
            </a:r>
            <a:r>
              <a:rPr lang="en-US" altLang="ja-JP" sz="2800" dirty="0"/>
              <a:t> </a:t>
            </a:r>
            <a:r>
              <a:rPr lang="en-US" altLang="ja-JP" sz="2800" dirty="0">
                <a:solidFill>
                  <a:srgbClr val="008000"/>
                </a:solidFill>
              </a:rPr>
              <a:t>users  </a:t>
            </a:r>
            <a:r>
              <a:rPr lang="en-US" altLang="ja-JP" sz="2800" dirty="0">
                <a:solidFill>
                  <a:srgbClr val="0000FF"/>
                </a:solidFill>
              </a:rPr>
              <a:t>VALUES (NULL ,'</a:t>
            </a:r>
            <a:r>
              <a:rPr lang="en-US" altLang="ja-JP" sz="2800" dirty="0">
                <a:solidFill>
                  <a:srgbClr val="008000"/>
                </a:solidFill>
              </a:rPr>
              <a:t>user2</a:t>
            </a:r>
            <a:r>
              <a:rPr lang="en-US" altLang="ja-JP" sz="2800" dirty="0">
                <a:solidFill>
                  <a:srgbClr val="0000FF"/>
                </a:solidFill>
              </a:rPr>
              <a:t>', '</a:t>
            </a:r>
            <a:r>
              <a:rPr lang="en-US" altLang="ja-JP" sz="2800" dirty="0">
                <a:solidFill>
                  <a:srgbClr val="008000"/>
                </a:solidFill>
              </a:rPr>
              <a:t>pass2</a:t>
            </a:r>
            <a:r>
              <a:rPr lang="en-US" altLang="ja-JP" sz="2800" dirty="0">
                <a:solidFill>
                  <a:srgbClr val="0000FF"/>
                </a:solidFill>
              </a:rPr>
              <a:t>', '</a:t>
            </a:r>
            <a:r>
              <a:rPr lang="ja-JP" altLang="en-US" sz="2800" dirty="0">
                <a:solidFill>
                  <a:srgbClr val="008000"/>
                </a:solidFill>
              </a:rPr>
              <a:t>田中</a:t>
            </a:r>
            <a:r>
              <a:rPr lang="en-US" altLang="ja-JP" sz="2800" dirty="0">
                <a:solidFill>
                  <a:srgbClr val="0000FF"/>
                </a:solidFill>
              </a:rPr>
              <a:t>');</a:t>
            </a:r>
          </a:p>
          <a:p>
            <a:r>
              <a:rPr lang="en-US" altLang="ja-JP" sz="2800" dirty="0">
                <a:solidFill>
                  <a:srgbClr val="0000FF"/>
                </a:solidFill>
              </a:rPr>
              <a:t>INSERT  INTO</a:t>
            </a:r>
            <a:r>
              <a:rPr lang="en-US" altLang="ja-JP" sz="2800" dirty="0"/>
              <a:t> </a:t>
            </a:r>
            <a:r>
              <a:rPr lang="en-US" altLang="ja-JP" sz="2800" dirty="0">
                <a:solidFill>
                  <a:srgbClr val="008000"/>
                </a:solidFill>
              </a:rPr>
              <a:t>users  </a:t>
            </a:r>
            <a:r>
              <a:rPr lang="en-US" altLang="ja-JP" sz="2800" dirty="0">
                <a:solidFill>
                  <a:srgbClr val="0000FF"/>
                </a:solidFill>
              </a:rPr>
              <a:t>VALUES (NULL ,'</a:t>
            </a:r>
            <a:r>
              <a:rPr lang="en-US" altLang="ja-JP" sz="2800" dirty="0">
                <a:solidFill>
                  <a:srgbClr val="008000"/>
                </a:solidFill>
              </a:rPr>
              <a:t>user3</a:t>
            </a:r>
            <a:r>
              <a:rPr lang="en-US" altLang="ja-JP" sz="2800" dirty="0">
                <a:solidFill>
                  <a:srgbClr val="0000FF"/>
                </a:solidFill>
              </a:rPr>
              <a:t>', '</a:t>
            </a:r>
            <a:r>
              <a:rPr lang="en-US" altLang="ja-JP" sz="2800" dirty="0">
                <a:solidFill>
                  <a:srgbClr val="008000"/>
                </a:solidFill>
              </a:rPr>
              <a:t>pass3</a:t>
            </a:r>
            <a:r>
              <a:rPr lang="en-US" altLang="ja-JP" sz="2800" dirty="0">
                <a:solidFill>
                  <a:srgbClr val="0000FF"/>
                </a:solidFill>
              </a:rPr>
              <a:t>', '</a:t>
            </a:r>
            <a:r>
              <a:rPr lang="ja-JP" altLang="en-US" sz="2800" dirty="0">
                <a:solidFill>
                  <a:srgbClr val="008000"/>
                </a:solidFill>
              </a:rPr>
              <a:t>佐藤</a:t>
            </a:r>
            <a:r>
              <a:rPr lang="en-US" altLang="ja-JP" sz="2800" dirty="0">
                <a:solidFill>
                  <a:srgbClr val="0000FF"/>
                </a:solidFill>
              </a:rPr>
              <a:t>');</a:t>
            </a:r>
          </a:p>
          <a:p>
            <a:endParaRPr lang="en-US" altLang="ja-JP" sz="2800" dirty="0">
              <a:solidFill>
                <a:srgbClr val="0000FF"/>
              </a:solidFill>
            </a:endParaRPr>
          </a:p>
          <a:p>
            <a:endParaRPr lang="en-US" altLang="ja-JP" dirty="0"/>
          </a:p>
          <a:p>
            <a:endParaRPr lang="en-US" altLang="ja-JP" dirty="0"/>
          </a:p>
        </p:txBody>
      </p:sp>
      <p:sp>
        <p:nvSpPr>
          <p:cNvPr id="35850" name="テキスト ボックス 31"/>
          <p:cNvSpPr txBox="1">
            <a:spLocks noChangeArrowheads="1"/>
          </p:cNvSpPr>
          <p:nvPr/>
        </p:nvSpPr>
        <p:spPr bwMode="auto">
          <a:xfrm>
            <a:off x="4784077" y="1519478"/>
            <a:ext cx="4251485" cy="830997"/>
          </a:xfrm>
          <a:prstGeom prst="rect">
            <a:avLst/>
          </a:prstGeom>
          <a:noFill/>
          <a:ln w="9525">
            <a:noFill/>
            <a:miter lim="800000"/>
            <a:headEnd/>
            <a:tailEnd/>
          </a:ln>
        </p:spPr>
        <p:txBody>
          <a:bodyPr wrap="none">
            <a:prstTxWarp prst="textNoShape">
              <a:avLst/>
            </a:prstTxWarp>
            <a:spAutoFit/>
          </a:bodyPr>
          <a:lstStyle/>
          <a:p>
            <a:r>
              <a:rPr lang="ja-JP" altLang="en-US" sz="2400" i="1" dirty="0">
                <a:solidFill>
                  <a:srgbClr val="7F7F7F"/>
                </a:solidFill>
                <a:ea typeface="メイリオ"/>
                <a:cs typeface="メイリオ"/>
              </a:rPr>
              <a:t>文字列の値は</a:t>
            </a:r>
            <a:r>
              <a:rPr lang="en-US" altLang="ja-JP" sz="2400" i="1" dirty="0">
                <a:solidFill>
                  <a:srgbClr val="7F7F7F"/>
                </a:solidFill>
                <a:ea typeface="メイリオ"/>
                <a:cs typeface="メイリオ"/>
              </a:rPr>
              <a:t> ' ' </a:t>
            </a:r>
            <a:r>
              <a:rPr lang="ja-JP" altLang="en-US" sz="2400" i="1" dirty="0">
                <a:solidFill>
                  <a:srgbClr val="7F7F7F"/>
                </a:solidFill>
                <a:ea typeface="メイリオ"/>
                <a:cs typeface="メイリオ"/>
              </a:rPr>
              <a:t>で囲む。</a:t>
            </a:r>
            <a:endParaRPr lang="en-US" altLang="ja-JP" sz="2400" i="1" dirty="0">
              <a:solidFill>
                <a:srgbClr val="7F7F7F"/>
              </a:solidFill>
              <a:ea typeface="メイリオ"/>
              <a:cs typeface="メイリオ"/>
            </a:endParaRPr>
          </a:p>
          <a:p>
            <a:r>
              <a:rPr lang="ja-JP" altLang="en-US" sz="2400" i="1" dirty="0">
                <a:solidFill>
                  <a:srgbClr val="7F7F7F"/>
                </a:solidFill>
                <a:ea typeface="メイリオ"/>
                <a:cs typeface="メイリオ"/>
              </a:rPr>
              <a:t>数値は </a:t>
            </a:r>
            <a:r>
              <a:rPr lang="en-US" altLang="ja-JP" sz="2400" i="1" dirty="0">
                <a:solidFill>
                  <a:srgbClr val="7F7F7F"/>
                </a:solidFill>
                <a:ea typeface="メイリオ"/>
                <a:cs typeface="メイリオ"/>
              </a:rPr>
              <a:t>' ' </a:t>
            </a:r>
            <a:r>
              <a:rPr lang="ja-JP" altLang="en-US" sz="2400" i="1" dirty="0">
                <a:solidFill>
                  <a:srgbClr val="7F7F7F"/>
                </a:solidFill>
                <a:ea typeface="メイリオ"/>
                <a:cs typeface="メイリオ"/>
              </a:rPr>
              <a:t>で囲まなくて良い。</a:t>
            </a:r>
            <a:endParaRPr lang="en-US" altLang="ja-JP" sz="2400" i="1" dirty="0">
              <a:solidFill>
                <a:srgbClr val="7F7F7F"/>
              </a:solidFill>
              <a:ea typeface="メイリオ"/>
              <a:cs typeface="メイリオ"/>
            </a:endParaRPr>
          </a:p>
        </p:txBody>
      </p:sp>
    </p:spTree>
    <p:extLst>
      <p:ext uri="{BB962C8B-B14F-4D97-AF65-F5344CB8AC3E}">
        <p14:creationId xmlns:p14="http://schemas.microsoft.com/office/powerpoint/2010/main" val="2341487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ja-JP" altLang="en-US"/>
              <a:t>覚えておきたい</a:t>
            </a:r>
            <a:r>
              <a:rPr lang="en-US" altLang="ja-JP"/>
              <a:t>SQL</a:t>
            </a:r>
            <a:r>
              <a:rPr lang="ja-JP" altLang="en-US"/>
              <a:t>文</a:t>
            </a:r>
          </a:p>
        </p:txBody>
      </p:sp>
      <p:sp>
        <p:nvSpPr>
          <p:cNvPr id="35843" name="コンテンツ プレースホルダ 9"/>
          <p:cNvSpPr>
            <a:spLocks noGrp="1"/>
          </p:cNvSpPr>
          <p:nvPr>
            <p:ph idx="1"/>
          </p:nvPr>
        </p:nvSpPr>
        <p:spPr>
          <a:xfrm>
            <a:off x="1181437" y="1290918"/>
            <a:ext cx="9486563" cy="4572000"/>
          </a:xfrm>
        </p:spPr>
        <p:txBody>
          <a:bodyPr>
            <a:normAutofit fontScale="85000" lnSpcReduction="20000"/>
          </a:bodyPr>
          <a:lstStyle/>
          <a:p>
            <a:r>
              <a:rPr lang="ja-JP" altLang="en-US" dirty="0"/>
              <a:t>レコードの選択</a:t>
            </a:r>
            <a:endParaRPr lang="en-US" altLang="ja-JP" dirty="0"/>
          </a:p>
          <a:p>
            <a:pPr lvl="1">
              <a:buFontTx/>
              <a:buNone/>
            </a:pPr>
            <a:r>
              <a:rPr lang="en-US" altLang="ja-JP" dirty="0">
                <a:solidFill>
                  <a:srgbClr val="0000FF"/>
                </a:solidFill>
              </a:rPr>
              <a:t>SELECT  *  FROM </a:t>
            </a:r>
            <a:r>
              <a:rPr lang="ja-JP" altLang="en-US" i="1" dirty="0">
                <a:solidFill>
                  <a:srgbClr val="008000"/>
                </a:solidFill>
              </a:rPr>
              <a:t>テーブル名</a:t>
            </a:r>
            <a:endParaRPr lang="en-US" altLang="ja-JP" i="1" dirty="0">
              <a:solidFill>
                <a:srgbClr val="008000"/>
              </a:solidFill>
            </a:endParaRPr>
          </a:p>
          <a:p>
            <a:pPr lvl="1"/>
            <a:endParaRPr lang="en-US" altLang="ja-JP" i="1" dirty="0">
              <a:solidFill>
                <a:srgbClr val="008000"/>
              </a:solidFill>
            </a:endParaRPr>
          </a:p>
          <a:p>
            <a:pPr lvl="1"/>
            <a:endParaRPr lang="en-US" altLang="ja-JP" i="1" dirty="0">
              <a:solidFill>
                <a:srgbClr val="008000"/>
              </a:solidFill>
            </a:endParaRPr>
          </a:p>
          <a:p>
            <a:pPr lvl="1"/>
            <a:endParaRPr lang="en-US" altLang="ja-JP" i="1" dirty="0">
              <a:solidFill>
                <a:srgbClr val="008000"/>
              </a:solidFill>
            </a:endParaRPr>
          </a:p>
          <a:p>
            <a:pPr lvl="1"/>
            <a:r>
              <a:rPr lang="ja-JP" altLang="en-US" dirty="0"/>
              <a:t>選択するカラムを選ぶ場合は，「</a:t>
            </a:r>
            <a:r>
              <a:rPr lang="en-US" altLang="ja-JP" dirty="0"/>
              <a:t>*</a:t>
            </a:r>
            <a:r>
              <a:rPr lang="ja-JP" altLang="en-US" dirty="0"/>
              <a:t>」ではなく，カラム名をカンマ区切りで並べる。</a:t>
            </a:r>
            <a:endParaRPr lang="en-US" altLang="ja-JP" dirty="0"/>
          </a:p>
          <a:p>
            <a:pPr lvl="1"/>
            <a:r>
              <a:rPr lang="ja-JP" altLang="en-US" dirty="0"/>
              <a:t>条件の書き方はここでは説明しきれない</a:t>
            </a:r>
            <a:r>
              <a:rPr lang="en-US" altLang="ja-JP" dirty="0"/>
              <a:t>…</a:t>
            </a:r>
            <a:r>
              <a:rPr lang="ja-JP" altLang="en-US" dirty="0" err="1"/>
              <a:t>。</a:t>
            </a:r>
            <a:endParaRPr lang="en-US" altLang="ja-JP" dirty="0"/>
          </a:p>
          <a:p>
            <a:r>
              <a:rPr lang="ja-JP" altLang="en-US" dirty="0"/>
              <a:t>練習</a:t>
            </a:r>
            <a:endParaRPr lang="en-US" altLang="ja-JP" dirty="0"/>
          </a:p>
          <a:p>
            <a:r>
              <a:rPr lang="en-US" altLang="ja-JP" dirty="0">
                <a:solidFill>
                  <a:srgbClr val="0000FF"/>
                </a:solidFill>
              </a:rPr>
              <a:t>SELECT  *  FROM </a:t>
            </a:r>
            <a:r>
              <a:rPr lang="en-US" altLang="ja-JP" dirty="0">
                <a:solidFill>
                  <a:srgbClr val="008000"/>
                </a:solidFill>
              </a:rPr>
              <a:t>users;</a:t>
            </a:r>
          </a:p>
          <a:p>
            <a:r>
              <a:rPr lang="en-US" altLang="ja-JP" dirty="0">
                <a:solidFill>
                  <a:srgbClr val="0000FF"/>
                </a:solidFill>
              </a:rPr>
              <a:t>SELECT  *  FROM </a:t>
            </a:r>
            <a:r>
              <a:rPr lang="en-US" altLang="ja-JP" dirty="0">
                <a:solidFill>
                  <a:srgbClr val="008000"/>
                </a:solidFill>
              </a:rPr>
              <a:t>users </a:t>
            </a:r>
            <a:r>
              <a:rPr lang="en-US" altLang="ja-JP" dirty="0">
                <a:solidFill>
                  <a:srgbClr val="0000FF"/>
                </a:solidFill>
              </a:rPr>
              <a:t>WHERE </a:t>
            </a:r>
            <a:r>
              <a:rPr lang="en-US" altLang="ja-JP" dirty="0"/>
              <a:t>id=1</a:t>
            </a:r>
            <a:r>
              <a:rPr lang="en-US" altLang="ja-JP" dirty="0">
                <a:solidFill>
                  <a:srgbClr val="0000FF"/>
                </a:solidFill>
              </a:rPr>
              <a:t>;</a:t>
            </a:r>
          </a:p>
          <a:p>
            <a:r>
              <a:rPr lang="en-US" altLang="ja-JP" dirty="0">
                <a:solidFill>
                  <a:srgbClr val="0000FF"/>
                </a:solidFill>
              </a:rPr>
              <a:t>SELECT  *  FROM </a:t>
            </a:r>
            <a:r>
              <a:rPr lang="en-US" altLang="ja-JP" dirty="0">
                <a:solidFill>
                  <a:srgbClr val="008000"/>
                </a:solidFill>
              </a:rPr>
              <a:t>users </a:t>
            </a:r>
            <a:r>
              <a:rPr lang="en-US" altLang="ja-JP" dirty="0">
                <a:solidFill>
                  <a:srgbClr val="0000FF"/>
                </a:solidFill>
              </a:rPr>
              <a:t>WHERE </a:t>
            </a:r>
            <a:r>
              <a:rPr lang="en-US" altLang="ja-JP" dirty="0" err="1"/>
              <a:t>userID</a:t>
            </a:r>
            <a:r>
              <a:rPr lang="en-US" altLang="ja-JP" dirty="0"/>
              <a:t>=</a:t>
            </a:r>
            <a:r>
              <a:rPr lang="en-US" altLang="ja-JP" dirty="0">
                <a:solidFill>
                  <a:srgbClr val="0000FF"/>
                </a:solidFill>
              </a:rPr>
              <a:t>'</a:t>
            </a:r>
            <a:r>
              <a:rPr lang="en-US" altLang="ja-JP" dirty="0">
                <a:solidFill>
                  <a:srgbClr val="008000"/>
                </a:solidFill>
              </a:rPr>
              <a:t>user3</a:t>
            </a:r>
            <a:r>
              <a:rPr lang="en-US" altLang="ja-JP" dirty="0">
                <a:solidFill>
                  <a:srgbClr val="0000FF"/>
                </a:solidFill>
              </a:rPr>
              <a:t>';</a:t>
            </a:r>
          </a:p>
          <a:p>
            <a:endParaRPr lang="ja-JP" altLang="en-US" dirty="0"/>
          </a:p>
        </p:txBody>
      </p:sp>
      <p:sp>
        <p:nvSpPr>
          <p:cNvPr id="35845" name="テキスト ボックス 17"/>
          <p:cNvSpPr txBox="1">
            <a:spLocks noChangeArrowheads="1"/>
          </p:cNvSpPr>
          <p:nvPr/>
        </p:nvSpPr>
        <p:spPr bwMode="auto">
          <a:xfrm>
            <a:off x="2816714" y="2337603"/>
            <a:ext cx="6032421" cy="1200328"/>
          </a:xfrm>
          <a:prstGeom prst="rect">
            <a:avLst/>
          </a:prstGeom>
          <a:solidFill>
            <a:srgbClr val="FFFF00">
              <a:alpha val="50195"/>
            </a:srgbClr>
          </a:solidFill>
          <a:ln w="9525">
            <a:noFill/>
            <a:miter lim="800000"/>
            <a:headEnd/>
            <a:tailEnd/>
          </a:ln>
        </p:spPr>
        <p:txBody>
          <a:bodyPr wrap="none">
            <a:prstTxWarp prst="textNoShape">
              <a:avLst/>
            </a:prstTxWarp>
            <a:spAutoFit/>
          </a:bodyPr>
          <a:lstStyle/>
          <a:p>
            <a:r>
              <a:rPr lang="en-US" altLang="ja-JP" sz="2400" dirty="0">
                <a:ea typeface="メイリオ"/>
                <a:cs typeface="メイリオ"/>
              </a:rPr>
              <a:t>※</a:t>
            </a:r>
            <a:r>
              <a:rPr lang="ja-JP" altLang="en-US" sz="2400" dirty="0">
                <a:ea typeface="メイリオ"/>
                <a:cs typeface="メイリオ"/>
              </a:rPr>
              <a:t>行に対する「条件」を追加できる</a:t>
            </a:r>
            <a:endParaRPr lang="en-US" altLang="ja-JP" sz="2400" dirty="0">
              <a:ea typeface="メイリオ"/>
              <a:cs typeface="メイリオ"/>
            </a:endParaRPr>
          </a:p>
          <a:p>
            <a:r>
              <a:rPr lang="en-US" altLang="ja-JP" sz="2400" dirty="0">
                <a:ea typeface="メイリオ"/>
                <a:cs typeface="メイリオ"/>
              </a:rPr>
              <a:t>	</a:t>
            </a:r>
            <a:r>
              <a:rPr lang="ja-JP" altLang="en-US" sz="2400" dirty="0">
                <a:ea typeface="メイリオ"/>
                <a:cs typeface="メイリオ"/>
              </a:rPr>
              <a:t>例：</a:t>
            </a:r>
            <a:r>
              <a:rPr lang="en-US" altLang="ja-JP" sz="2400" dirty="0">
                <a:solidFill>
                  <a:srgbClr val="0000FF"/>
                </a:solidFill>
                <a:ea typeface="メイリオ"/>
                <a:cs typeface="メイリオ"/>
              </a:rPr>
              <a:t>WHERE</a:t>
            </a:r>
            <a:r>
              <a:rPr lang="en-US" altLang="ja-JP" sz="2400" dirty="0">
                <a:ea typeface="メイリオ"/>
                <a:cs typeface="メイリオ"/>
              </a:rPr>
              <a:t>  </a:t>
            </a:r>
            <a:r>
              <a:rPr lang="ja-JP" altLang="en-US" sz="2400" i="1" dirty="0">
                <a:solidFill>
                  <a:srgbClr val="008000"/>
                </a:solidFill>
                <a:ea typeface="メイリオ"/>
                <a:cs typeface="メイリオ"/>
              </a:rPr>
              <a:t>カラム名</a:t>
            </a:r>
            <a:r>
              <a:rPr lang="en-US" altLang="ja-JP" sz="2400" dirty="0">
                <a:ea typeface="メイリオ"/>
                <a:cs typeface="メイリオ"/>
              </a:rPr>
              <a:t> </a:t>
            </a:r>
            <a:r>
              <a:rPr lang="en-US" altLang="ja-JP" sz="2400" dirty="0">
                <a:solidFill>
                  <a:srgbClr val="0000FF"/>
                </a:solidFill>
                <a:ea typeface="メイリオ"/>
                <a:cs typeface="メイリオ"/>
              </a:rPr>
              <a:t>= </a:t>
            </a:r>
            <a:r>
              <a:rPr lang="en-US" altLang="ja-JP" sz="2400" i="1" dirty="0">
                <a:solidFill>
                  <a:srgbClr val="0000FF"/>
                </a:solidFill>
                <a:ea typeface="メイリオ"/>
                <a:cs typeface="メイリオ"/>
              </a:rPr>
              <a:t>'</a:t>
            </a:r>
            <a:r>
              <a:rPr lang="ja-JP" altLang="en-US" sz="2400" i="1" dirty="0">
                <a:solidFill>
                  <a:srgbClr val="008000"/>
                </a:solidFill>
                <a:ea typeface="メイリオ"/>
                <a:cs typeface="メイリオ"/>
              </a:rPr>
              <a:t>値</a:t>
            </a:r>
            <a:r>
              <a:rPr lang="en-US" altLang="ja-JP" sz="2400" i="1" dirty="0">
                <a:solidFill>
                  <a:srgbClr val="0000FF"/>
                </a:solidFill>
                <a:ea typeface="メイリオ"/>
                <a:cs typeface="メイリオ"/>
              </a:rPr>
              <a:t>'</a:t>
            </a:r>
            <a:endParaRPr lang="en-US" altLang="ja-JP" sz="2400" i="1" dirty="0">
              <a:solidFill>
                <a:srgbClr val="008000"/>
              </a:solidFill>
              <a:ea typeface="メイリオ"/>
              <a:cs typeface="メイリオ"/>
            </a:endParaRPr>
          </a:p>
          <a:p>
            <a:r>
              <a:rPr lang="ja-JP" altLang="en-US" sz="2400" dirty="0">
                <a:ea typeface="メイリオ"/>
                <a:cs typeface="メイリオ"/>
              </a:rPr>
              <a:t>（あるカラムに，ある値が入っている行）</a:t>
            </a:r>
          </a:p>
        </p:txBody>
      </p:sp>
      <p:sp>
        <p:nvSpPr>
          <p:cNvPr id="35847" name="フリーフォーム 28"/>
          <p:cNvSpPr>
            <a:spLocks noChangeArrowheads="1"/>
          </p:cNvSpPr>
          <p:nvPr/>
        </p:nvSpPr>
        <p:spPr bwMode="auto">
          <a:xfrm>
            <a:off x="5298730" y="1938283"/>
            <a:ext cx="1068387" cy="393237"/>
          </a:xfrm>
          <a:custGeom>
            <a:avLst/>
            <a:gdLst>
              <a:gd name="T0" fmla="*/ 1069027 w 1068259"/>
              <a:gd name="T1" fmla="*/ 2147483647 h 415456"/>
              <a:gd name="T2" fmla="*/ 1069027 w 1068259"/>
              <a:gd name="T3" fmla="*/ 0 h 415456"/>
              <a:gd name="T4" fmla="*/ 0 w 1068259"/>
              <a:gd name="T5" fmla="*/ 0 h 415456"/>
              <a:gd name="T6" fmla="*/ 0 60000 65536"/>
              <a:gd name="T7" fmla="*/ 0 60000 65536"/>
              <a:gd name="T8" fmla="*/ 0 60000 65536"/>
              <a:gd name="T9" fmla="*/ 0 w 1068259"/>
              <a:gd name="T10" fmla="*/ 0 h 415456"/>
              <a:gd name="T11" fmla="*/ 1068259 w 1068259"/>
              <a:gd name="T12" fmla="*/ 415456 h 415456"/>
            </a:gdLst>
            <a:ahLst/>
            <a:cxnLst>
              <a:cxn ang="T6">
                <a:pos x="T0" y="T1"/>
              </a:cxn>
              <a:cxn ang="T7">
                <a:pos x="T2" y="T3"/>
              </a:cxn>
              <a:cxn ang="T8">
                <a:pos x="T4" y="T5"/>
              </a:cxn>
            </a:cxnLst>
            <a:rect l="T9" t="T10" r="T11" b="T12"/>
            <a:pathLst>
              <a:path w="1068259" h="415456">
                <a:moveTo>
                  <a:pt x="1068259" y="415456"/>
                </a:moveTo>
                <a:lnTo>
                  <a:pt x="1068259" y="0"/>
                </a:lnTo>
                <a:lnTo>
                  <a:pt x="0" y="0"/>
                </a:lnTo>
              </a:path>
            </a:pathLst>
          </a:custGeom>
          <a:noFill/>
          <a:ln w="57150">
            <a:solidFill>
              <a:srgbClr val="FF6600"/>
            </a:solidFill>
            <a:round/>
            <a:headEnd/>
            <a:tailEnd type="arrow" w="med" len="med"/>
          </a:ln>
        </p:spPr>
        <p:txBody>
          <a:bodyPr>
            <a:prstTxWarp prst="textNoShape">
              <a:avLst/>
            </a:prstTxWarp>
          </a:bodyPr>
          <a:lstStyle/>
          <a:p>
            <a:endParaRPr lang="ja-JP" altLang="en-US">
              <a:ea typeface="メイリオ"/>
              <a:cs typeface="メイリオ"/>
            </a:endParaRPr>
          </a:p>
        </p:txBody>
      </p:sp>
      <p:sp>
        <p:nvSpPr>
          <p:cNvPr id="35848" name="テキスト ボックス 29"/>
          <p:cNvSpPr txBox="1">
            <a:spLocks noChangeArrowheads="1"/>
          </p:cNvSpPr>
          <p:nvPr/>
        </p:nvSpPr>
        <p:spPr bwMode="auto">
          <a:xfrm>
            <a:off x="5832923" y="1445446"/>
            <a:ext cx="3368970" cy="461665"/>
          </a:xfrm>
          <a:prstGeom prst="rect">
            <a:avLst/>
          </a:prstGeom>
          <a:noFill/>
          <a:ln w="9525">
            <a:noFill/>
            <a:miter lim="800000"/>
            <a:headEnd/>
            <a:tailEnd/>
          </a:ln>
        </p:spPr>
        <p:txBody>
          <a:bodyPr wrap="none">
            <a:prstTxWarp prst="textNoShape">
              <a:avLst/>
            </a:prstTxWarp>
            <a:spAutoFit/>
          </a:bodyPr>
          <a:lstStyle/>
          <a:p>
            <a:r>
              <a:rPr lang="ja-JP" altLang="en-US" sz="2400" i="1" dirty="0">
                <a:solidFill>
                  <a:srgbClr val="7F7F7F"/>
                </a:solidFill>
                <a:ea typeface="メイリオ"/>
                <a:cs typeface="メイリオ"/>
              </a:rPr>
              <a:t>条件に合う行だけ選択</a:t>
            </a:r>
          </a:p>
        </p:txBody>
      </p:sp>
    </p:spTree>
    <p:extLst>
      <p:ext uri="{BB962C8B-B14F-4D97-AF65-F5344CB8AC3E}">
        <p14:creationId xmlns:p14="http://schemas.microsoft.com/office/powerpoint/2010/main" val="144379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ja-JP" altLang="en-US"/>
              <a:t>覚えておきたい</a:t>
            </a:r>
            <a:r>
              <a:rPr lang="en-US" altLang="ja-JP"/>
              <a:t>SQL</a:t>
            </a:r>
            <a:r>
              <a:rPr lang="ja-JP" altLang="en-US"/>
              <a:t>文</a:t>
            </a:r>
          </a:p>
        </p:txBody>
      </p:sp>
      <p:sp>
        <p:nvSpPr>
          <p:cNvPr id="35843" name="コンテンツ プレースホルダ 9"/>
          <p:cNvSpPr>
            <a:spLocks noGrp="1"/>
          </p:cNvSpPr>
          <p:nvPr>
            <p:ph idx="1"/>
          </p:nvPr>
        </p:nvSpPr>
        <p:spPr>
          <a:xfrm>
            <a:off x="873940" y="1524000"/>
            <a:ext cx="9794060" cy="4572000"/>
          </a:xfrm>
        </p:spPr>
        <p:txBody>
          <a:bodyPr>
            <a:normAutofit lnSpcReduction="10000"/>
          </a:bodyPr>
          <a:lstStyle/>
          <a:p>
            <a:r>
              <a:rPr lang="ja-JP" altLang="en-US" dirty="0"/>
              <a:t>レコードの削除</a:t>
            </a:r>
            <a:endParaRPr lang="en-US" altLang="ja-JP" dirty="0"/>
          </a:p>
          <a:p>
            <a:pPr lvl="1">
              <a:buFontTx/>
              <a:buNone/>
            </a:pPr>
            <a:r>
              <a:rPr lang="en-US" altLang="ja-JP" dirty="0">
                <a:solidFill>
                  <a:srgbClr val="0000FF"/>
                </a:solidFill>
              </a:rPr>
              <a:t>DELETE  FROM </a:t>
            </a:r>
            <a:r>
              <a:rPr lang="ja-JP" altLang="en-US" i="1" dirty="0">
                <a:solidFill>
                  <a:srgbClr val="008000"/>
                </a:solidFill>
              </a:rPr>
              <a:t>テーブル名</a:t>
            </a:r>
            <a:endParaRPr lang="en-US" altLang="ja-JP" i="1" dirty="0">
              <a:solidFill>
                <a:srgbClr val="008000"/>
              </a:solidFill>
            </a:endParaRPr>
          </a:p>
          <a:p>
            <a:pPr lvl="1">
              <a:buFontTx/>
              <a:buNone/>
            </a:pPr>
            <a:endParaRPr lang="en-US" altLang="ja-JP" dirty="0">
              <a:solidFill>
                <a:srgbClr val="008000"/>
              </a:solidFill>
            </a:endParaRPr>
          </a:p>
          <a:p>
            <a:pPr lvl="1">
              <a:buFontTx/>
              <a:buNone/>
            </a:pPr>
            <a:endParaRPr lang="en-US" altLang="ja-JP" dirty="0">
              <a:solidFill>
                <a:srgbClr val="008000"/>
              </a:solidFill>
            </a:endParaRPr>
          </a:p>
          <a:p>
            <a:pPr lvl="1">
              <a:buFontTx/>
              <a:buNone/>
            </a:pPr>
            <a:endParaRPr lang="en-US" altLang="ja-JP" dirty="0">
              <a:solidFill>
                <a:srgbClr val="008000"/>
              </a:solidFill>
            </a:endParaRPr>
          </a:p>
          <a:p>
            <a:pPr lvl="1"/>
            <a:r>
              <a:rPr lang="ja-JP" altLang="en-US" dirty="0"/>
              <a:t>条件の与え方は</a:t>
            </a:r>
            <a:r>
              <a:rPr lang="en-US" altLang="ja-JP" dirty="0"/>
              <a:t>SELECT</a:t>
            </a:r>
            <a:r>
              <a:rPr lang="ja-JP" altLang="en-US" dirty="0"/>
              <a:t>文と同じ</a:t>
            </a:r>
            <a:endParaRPr lang="en-US" altLang="ja-JP" dirty="0"/>
          </a:p>
          <a:p>
            <a:pPr lvl="1"/>
            <a:endParaRPr lang="en-US" altLang="ja-JP" dirty="0"/>
          </a:p>
          <a:p>
            <a:r>
              <a:rPr lang="ja-JP" altLang="en-US" dirty="0"/>
              <a:t>練習</a:t>
            </a:r>
            <a:endParaRPr lang="en-US" altLang="ja-JP" dirty="0"/>
          </a:p>
          <a:p>
            <a:r>
              <a:rPr lang="en-US" altLang="ja-JP" dirty="0">
                <a:solidFill>
                  <a:srgbClr val="0000FF"/>
                </a:solidFill>
              </a:rPr>
              <a:t>DELETE  FROM </a:t>
            </a:r>
            <a:r>
              <a:rPr lang="en-US" altLang="ja-JP" dirty="0">
                <a:solidFill>
                  <a:srgbClr val="008000"/>
                </a:solidFill>
              </a:rPr>
              <a:t>users </a:t>
            </a:r>
            <a:r>
              <a:rPr lang="en-US" altLang="ja-JP" dirty="0">
                <a:solidFill>
                  <a:srgbClr val="0000FF"/>
                </a:solidFill>
              </a:rPr>
              <a:t>WHERE </a:t>
            </a:r>
            <a:r>
              <a:rPr lang="en-US" altLang="ja-JP" dirty="0"/>
              <a:t>id=2</a:t>
            </a:r>
            <a:r>
              <a:rPr lang="en-US" altLang="ja-JP" dirty="0">
                <a:solidFill>
                  <a:srgbClr val="0000FF"/>
                </a:solidFill>
              </a:rPr>
              <a:t>;</a:t>
            </a:r>
          </a:p>
          <a:p>
            <a:endParaRPr lang="en-US" altLang="ja-JP" dirty="0"/>
          </a:p>
        </p:txBody>
      </p:sp>
      <p:sp>
        <p:nvSpPr>
          <p:cNvPr id="35845" name="テキスト ボックス 17"/>
          <p:cNvSpPr txBox="1">
            <a:spLocks noChangeArrowheads="1"/>
          </p:cNvSpPr>
          <p:nvPr/>
        </p:nvSpPr>
        <p:spPr bwMode="auto">
          <a:xfrm>
            <a:off x="1524000" y="2601749"/>
            <a:ext cx="6032421" cy="1200328"/>
          </a:xfrm>
          <a:prstGeom prst="rect">
            <a:avLst/>
          </a:prstGeom>
          <a:solidFill>
            <a:srgbClr val="FFFF00">
              <a:alpha val="50195"/>
            </a:srgbClr>
          </a:solidFill>
          <a:ln w="9525">
            <a:noFill/>
            <a:miter lim="800000"/>
            <a:headEnd/>
            <a:tailEnd/>
          </a:ln>
        </p:spPr>
        <p:txBody>
          <a:bodyPr wrap="none">
            <a:prstTxWarp prst="textNoShape">
              <a:avLst/>
            </a:prstTxWarp>
            <a:spAutoFit/>
          </a:bodyPr>
          <a:lstStyle/>
          <a:p>
            <a:r>
              <a:rPr lang="en-US" altLang="ja-JP" sz="2400" dirty="0">
                <a:ea typeface="メイリオ"/>
                <a:cs typeface="メイリオ"/>
              </a:rPr>
              <a:t>※</a:t>
            </a:r>
            <a:r>
              <a:rPr lang="ja-JP" altLang="en-US" sz="2400" dirty="0">
                <a:ea typeface="メイリオ"/>
                <a:cs typeface="メイリオ"/>
              </a:rPr>
              <a:t>行に対する「条件」を追加できる</a:t>
            </a:r>
            <a:endParaRPr lang="en-US" altLang="ja-JP" sz="2400" dirty="0">
              <a:ea typeface="メイリオ"/>
              <a:cs typeface="メイリオ"/>
            </a:endParaRPr>
          </a:p>
          <a:p>
            <a:r>
              <a:rPr lang="en-US" altLang="ja-JP" sz="2400" dirty="0">
                <a:ea typeface="メイリオ"/>
                <a:cs typeface="メイリオ"/>
              </a:rPr>
              <a:t>	</a:t>
            </a:r>
            <a:r>
              <a:rPr lang="ja-JP" altLang="en-US" sz="2400" dirty="0">
                <a:ea typeface="メイリオ"/>
                <a:cs typeface="メイリオ"/>
              </a:rPr>
              <a:t>例：</a:t>
            </a:r>
            <a:r>
              <a:rPr lang="en-US" altLang="ja-JP" sz="2400" dirty="0">
                <a:solidFill>
                  <a:srgbClr val="0000FF"/>
                </a:solidFill>
                <a:ea typeface="メイリオ"/>
                <a:cs typeface="メイリオ"/>
              </a:rPr>
              <a:t>WHERE</a:t>
            </a:r>
            <a:r>
              <a:rPr lang="en-US" altLang="ja-JP" sz="2400" dirty="0">
                <a:ea typeface="メイリオ"/>
                <a:cs typeface="メイリオ"/>
              </a:rPr>
              <a:t>  </a:t>
            </a:r>
            <a:r>
              <a:rPr lang="ja-JP" altLang="en-US" sz="2400" i="1" dirty="0">
                <a:solidFill>
                  <a:srgbClr val="008000"/>
                </a:solidFill>
                <a:ea typeface="メイリオ"/>
                <a:cs typeface="メイリオ"/>
              </a:rPr>
              <a:t>カラム名</a:t>
            </a:r>
            <a:r>
              <a:rPr lang="en-US" altLang="ja-JP" sz="2400" dirty="0">
                <a:ea typeface="メイリオ"/>
                <a:cs typeface="メイリオ"/>
              </a:rPr>
              <a:t> </a:t>
            </a:r>
            <a:r>
              <a:rPr lang="en-US" altLang="ja-JP" sz="2400" dirty="0">
                <a:solidFill>
                  <a:srgbClr val="0000FF"/>
                </a:solidFill>
                <a:ea typeface="メイリオ"/>
                <a:cs typeface="メイリオ"/>
              </a:rPr>
              <a:t>= </a:t>
            </a:r>
            <a:r>
              <a:rPr lang="en-US" altLang="ja-JP" sz="2400" i="1" dirty="0">
                <a:solidFill>
                  <a:srgbClr val="0000FF"/>
                </a:solidFill>
                <a:ea typeface="メイリオ"/>
                <a:cs typeface="メイリオ"/>
              </a:rPr>
              <a:t>'</a:t>
            </a:r>
            <a:r>
              <a:rPr lang="ja-JP" altLang="en-US" sz="2400" i="1" dirty="0">
                <a:solidFill>
                  <a:srgbClr val="008000"/>
                </a:solidFill>
                <a:ea typeface="メイリオ"/>
                <a:cs typeface="メイリオ"/>
              </a:rPr>
              <a:t>値</a:t>
            </a:r>
            <a:r>
              <a:rPr lang="en-US" altLang="ja-JP" sz="2400" i="1" dirty="0">
                <a:solidFill>
                  <a:srgbClr val="0000FF"/>
                </a:solidFill>
                <a:ea typeface="メイリオ"/>
                <a:cs typeface="メイリオ"/>
              </a:rPr>
              <a:t>'</a:t>
            </a:r>
            <a:endParaRPr lang="en-US" altLang="ja-JP" sz="2400" i="1" dirty="0">
              <a:solidFill>
                <a:srgbClr val="008000"/>
              </a:solidFill>
              <a:ea typeface="メイリオ"/>
              <a:cs typeface="メイリオ"/>
            </a:endParaRPr>
          </a:p>
          <a:p>
            <a:r>
              <a:rPr lang="ja-JP" altLang="en-US" sz="2400" dirty="0">
                <a:ea typeface="メイリオ"/>
                <a:cs typeface="メイリオ"/>
              </a:rPr>
              <a:t>（あるカラムに，ある値が入っている行）</a:t>
            </a:r>
          </a:p>
        </p:txBody>
      </p:sp>
      <p:sp>
        <p:nvSpPr>
          <p:cNvPr id="35846" name="フリーフォーム 27"/>
          <p:cNvSpPr>
            <a:spLocks noChangeArrowheads="1"/>
          </p:cNvSpPr>
          <p:nvPr/>
        </p:nvSpPr>
        <p:spPr bwMode="auto">
          <a:xfrm>
            <a:off x="4748213" y="2168363"/>
            <a:ext cx="1068387" cy="414337"/>
          </a:xfrm>
          <a:custGeom>
            <a:avLst/>
            <a:gdLst>
              <a:gd name="T0" fmla="*/ 1069027 w 1068259"/>
              <a:gd name="T1" fmla="*/ 408787 h 415456"/>
              <a:gd name="T2" fmla="*/ 1069027 w 1068259"/>
              <a:gd name="T3" fmla="*/ 0 h 415456"/>
              <a:gd name="T4" fmla="*/ 0 w 1068259"/>
              <a:gd name="T5" fmla="*/ 0 h 415456"/>
              <a:gd name="T6" fmla="*/ 0 60000 65536"/>
              <a:gd name="T7" fmla="*/ 0 60000 65536"/>
              <a:gd name="T8" fmla="*/ 0 60000 65536"/>
              <a:gd name="T9" fmla="*/ 0 w 1068259"/>
              <a:gd name="T10" fmla="*/ 0 h 415456"/>
              <a:gd name="T11" fmla="*/ 1068259 w 1068259"/>
              <a:gd name="T12" fmla="*/ 415456 h 415456"/>
            </a:gdLst>
            <a:ahLst/>
            <a:cxnLst>
              <a:cxn ang="T6">
                <a:pos x="T0" y="T1"/>
              </a:cxn>
              <a:cxn ang="T7">
                <a:pos x="T2" y="T3"/>
              </a:cxn>
              <a:cxn ang="T8">
                <a:pos x="T4" y="T5"/>
              </a:cxn>
            </a:cxnLst>
            <a:rect l="T9" t="T10" r="T11" b="T12"/>
            <a:pathLst>
              <a:path w="1068259" h="415456">
                <a:moveTo>
                  <a:pt x="1068259" y="415456"/>
                </a:moveTo>
                <a:lnTo>
                  <a:pt x="1068259" y="0"/>
                </a:lnTo>
                <a:lnTo>
                  <a:pt x="0" y="0"/>
                </a:lnTo>
              </a:path>
            </a:pathLst>
          </a:custGeom>
          <a:noFill/>
          <a:ln w="57150">
            <a:solidFill>
              <a:srgbClr val="FF6600"/>
            </a:solidFill>
            <a:round/>
            <a:headEnd/>
            <a:tailEnd type="arrow" w="med" len="med"/>
          </a:ln>
        </p:spPr>
        <p:txBody>
          <a:bodyPr>
            <a:prstTxWarp prst="textNoShape">
              <a:avLst/>
            </a:prstTxWarp>
          </a:bodyPr>
          <a:lstStyle/>
          <a:p>
            <a:endParaRPr lang="ja-JP" altLang="en-US">
              <a:ea typeface="メイリオ"/>
              <a:cs typeface="メイリオ"/>
            </a:endParaRPr>
          </a:p>
        </p:txBody>
      </p:sp>
      <p:sp>
        <p:nvSpPr>
          <p:cNvPr id="35849" name="テキスト ボックス 30"/>
          <p:cNvSpPr txBox="1">
            <a:spLocks noChangeArrowheads="1"/>
          </p:cNvSpPr>
          <p:nvPr/>
        </p:nvSpPr>
        <p:spPr bwMode="auto">
          <a:xfrm>
            <a:off x="4817112" y="1524000"/>
            <a:ext cx="3357069" cy="461665"/>
          </a:xfrm>
          <a:prstGeom prst="rect">
            <a:avLst/>
          </a:prstGeom>
          <a:noFill/>
          <a:ln w="9525">
            <a:noFill/>
            <a:miter lim="800000"/>
            <a:headEnd/>
            <a:tailEnd/>
          </a:ln>
        </p:spPr>
        <p:txBody>
          <a:bodyPr wrap="square">
            <a:prstTxWarp prst="textNoShape">
              <a:avLst/>
            </a:prstTxWarp>
            <a:spAutoFit/>
          </a:bodyPr>
          <a:lstStyle/>
          <a:p>
            <a:r>
              <a:rPr lang="ja-JP" altLang="en-US" sz="2400" i="1">
                <a:solidFill>
                  <a:srgbClr val="7F7F7F"/>
                </a:solidFill>
                <a:ea typeface="メイリオ"/>
                <a:cs typeface="メイリオ"/>
              </a:rPr>
              <a:t>条件に合う行だけ削除</a:t>
            </a:r>
          </a:p>
        </p:txBody>
      </p:sp>
      <p:sp>
        <p:nvSpPr>
          <p:cNvPr id="3" name="四角形: 角を丸くする 2">
            <a:extLst>
              <a:ext uri="{FF2B5EF4-FFF2-40B4-BE49-F238E27FC236}">
                <a16:creationId xmlns:a16="http://schemas.microsoft.com/office/drawing/2014/main" id="{57DF912A-2C76-4D3F-BC22-CAAAC264FEC5}"/>
              </a:ext>
            </a:extLst>
          </p:cNvPr>
          <p:cNvSpPr/>
          <p:nvPr/>
        </p:nvSpPr>
        <p:spPr>
          <a:xfrm>
            <a:off x="7782264" y="3802077"/>
            <a:ext cx="4070295" cy="1019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注意 </a:t>
            </a:r>
            <a:r>
              <a:rPr kumimoji="1" lang="en-US" altLang="ja-JP" dirty="0"/>
              <a:t>DELETE</a:t>
            </a:r>
            <a:r>
              <a:rPr kumimoji="1" lang="ja-JP" altLang="en-US" dirty="0"/>
              <a:t>文は</a:t>
            </a:r>
            <a:endParaRPr kumimoji="1" lang="en-US" altLang="ja-JP" dirty="0"/>
          </a:p>
          <a:p>
            <a:pPr algn="ctr"/>
            <a:r>
              <a:rPr lang="en-US" altLang="ja-JP" dirty="0"/>
              <a:t>WHERE</a:t>
            </a:r>
            <a:r>
              <a:rPr lang="ja-JP" altLang="en-US" dirty="0"/>
              <a:t>が無いと</a:t>
            </a:r>
            <a:br>
              <a:rPr lang="en-US" altLang="ja-JP" dirty="0"/>
            </a:br>
            <a:r>
              <a:rPr lang="ja-JP" altLang="en-US" dirty="0"/>
              <a:t>すべての行を削除する</a:t>
            </a:r>
            <a:r>
              <a:rPr lang="en-US" altLang="ja-JP" dirty="0"/>
              <a:t>(ALL DELETE)</a:t>
            </a:r>
          </a:p>
        </p:txBody>
      </p:sp>
    </p:spTree>
    <p:extLst>
      <p:ext uri="{BB962C8B-B14F-4D97-AF65-F5344CB8AC3E}">
        <p14:creationId xmlns:p14="http://schemas.microsoft.com/office/powerpoint/2010/main" val="37426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ja-JP" altLang="en-US"/>
              <a:t>覚えておきたい</a:t>
            </a:r>
            <a:r>
              <a:rPr lang="en-US" altLang="ja-JP"/>
              <a:t>SQL</a:t>
            </a:r>
            <a:r>
              <a:rPr lang="ja-JP" altLang="en-US"/>
              <a:t>文</a:t>
            </a:r>
          </a:p>
        </p:txBody>
      </p:sp>
      <p:sp>
        <p:nvSpPr>
          <p:cNvPr id="35843" name="コンテンツ プレースホルダ 9"/>
          <p:cNvSpPr>
            <a:spLocks noGrp="1"/>
          </p:cNvSpPr>
          <p:nvPr>
            <p:ph idx="1"/>
          </p:nvPr>
        </p:nvSpPr>
        <p:spPr>
          <a:xfrm>
            <a:off x="768743" y="1524000"/>
            <a:ext cx="9899257" cy="4572000"/>
          </a:xfrm>
        </p:spPr>
        <p:txBody>
          <a:bodyPr>
            <a:normAutofit fontScale="92500" lnSpcReduction="20000"/>
          </a:bodyPr>
          <a:lstStyle/>
          <a:p>
            <a:r>
              <a:rPr lang="ja-JP" altLang="en-US" dirty="0"/>
              <a:t>レコードのカラム値の更新</a:t>
            </a:r>
            <a:endParaRPr lang="en-US" altLang="ja-JP" dirty="0"/>
          </a:p>
          <a:p>
            <a:pPr lvl="1">
              <a:buFontTx/>
              <a:buNone/>
            </a:pPr>
            <a:r>
              <a:rPr lang="en-US" altLang="ja-JP" dirty="0">
                <a:solidFill>
                  <a:srgbClr val="0000FF"/>
                </a:solidFill>
              </a:rPr>
              <a:t>UPDATE </a:t>
            </a:r>
            <a:r>
              <a:rPr lang="ja-JP" altLang="en-US" i="1" dirty="0">
                <a:solidFill>
                  <a:srgbClr val="008000"/>
                </a:solidFill>
              </a:rPr>
              <a:t>テーブル名</a:t>
            </a:r>
            <a:r>
              <a:rPr lang="en-US" altLang="ja-JP" i="1" dirty="0">
                <a:solidFill>
                  <a:srgbClr val="008000"/>
                </a:solidFill>
              </a:rPr>
              <a:t> </a:t>
            </a:r>
          </a:p>
          <a:p>
            <a:pPr lvl="1">
              <a:buFontTx/>
              <a:buNone/>
            </a:pPr>
            <a:r>
              <a:rPr lang="en-US" altLang="ja-JP" i="1" dirty="0">
                <a:solidFill>
                  <a:srgbClr val="008000"/>
                </a:solidFill>
              </a:rPr>
              <a:t>		</a:t>
            </a:r>
            <a:r>
              <a:rPr lang="en-US" altLang="ja-JP" dirty="0">
                <a:solidFill>
                  <a:srgbClr val="3366FF"/>
                </a:solidFill>
              </a:rPr>
              <a:t>SET </a:t>
            </a:r>
            <a:r>
              <a:rPr lang="ja-JP" altLang="en-US" i="1" dirty="0">
                <a:solidFill>
                  <a:srgbClr val="008000"/>
                </a:solidFill>
              </a:rPr>
              <a:t>カラム名</a:t>
            </a:r>
            <a:r>
              <a:rPr lang="en-US" altLang="ja-JP" dirty="0">
                <a:solidFill>
                  <a:srgbClr val="3366FF"/>
                </a:solidFill>
              </a:rPr>
              <a:t>='</a:t>
            </a:r>
            <a:r>
              <a:rPr lang="ja-JP" altLang="en-US" i="1" dirty="0">
                <a:solidFill>
                  <a:srgbClr val="008000"/>
                </a:solidFill>
              </a:rPr>
              <a:t>値</a:t>
            </a:r>
            <a:r>
              <a:rPr lang="en-US" altLang="ja-JP" dirty="0">
                <a:solidFill>
                  <a:srgbClr val="3366FF"/>
                </a:solidFill>
              </a:rPr>
              <a:t>', </a:t>
            </a:r>
            <a:r>
              <a:rPr lang="ja-JP" altLang="en-US" i="1" dirty="0">
                <a:solidFill>
                  <a:srgbClr val="008000"/>
                </a:solidFill>
              </a:rPr>
              <a:t>カラム名</a:t>
            </a:r>
            <a:r>
              <a:rPr lang="en-US" altLang="ja-JP" dirty="0">
                <a:solidFill>
                  <a:srgbClr val="3366FF"/>
                </a:solidFill>
              </a:rPr>
              <a:t>='</a:t>
            </a:r>
            <a:r>
              <a:rPr lang="ja-JP" altLang="en-US" i="1" dirty="0">
                <a:solidFill>
                  <a:srgbClr val="008000"/>
                </a:solidFill>
              </a:rPr>
              <a:t>値</a:t>
            </a:r>
            <a:r>
              <a:rPr lang="en-US" altLang="ja-JP" dirty="0">
                <a:solidFill>
                  <a:srgbClr val="3366FF"/>
                </a:solidFill>
              </a:rPr>
              <a:t>', ...</a:t>
            </a:r>
          </a:p>
          <a:p>
            <a:pPr lvl="1">
              <a:buFontTx/>
              <a:buNone/>
            </a:pPr>
            <a:endParaRPr lang="en-US" altLang="ja-JP" dirty="0">
              <a:solidFill>
                <a:srgbClr val="3366FF"/>
              </a:solidFill>
            </a:endParaRPr>
          </a:p>
          <a:p>
            <a:pPr lvl="1">
              <a:buFontTx/>
              <a:buNone/>
            </a:pPr>
            <a:endParaRPr lang="en-US" altLang="ja-JP" dirty="0">
              <a:solidFill>
                <a:srgbClr val="3366FF"/>
              </a:solidFill>
            </a:endParaRPr>
          </a:p>
          <a:p>
            <a:pPr lvl="1"/>
            <a:r>
              <a:rPr lang="ja-JP" altLang="en-US" dirty="0"/>
              <a:t>条件の与え方は</a:t>
            </a:r>
            <a:r>
              <a:rPr lang="en-US" altLang="ja-JP" dirty="0"/>
              <a:t>SELECT</a:t>
            </a:r>
            <a:r>
              <a:rPr lang="ja-JP" altLang="en-US" dirty="0"/>
              <a:t>文と同じ</a:t>
            </a:r>
            <a:endParaRPr lang="en-US" altLang="ja-JP" dirty="0"/>
          </a:p>
          <a:p>
            <a:r>
              <a:rPr lang="ja-JP" altLang="en-US" dirty="0"/>
              <a:t>練習</a:t>
            </a:r>
            <a:endParaRPr lang="en-US" altLang="ja-JP" dirty="0"/>
          </a:p>
          <a:p>
            <a:r>
              <a:rPr lang="en-US" altLang="ja-JP" dirty="0">
                <a:solidFill>
                  <a:srgbClr val="0000FF"/>
                </a:solidFill>
              </a:rPr>
              <a:t>UPDATE </a:t>
            </a:r>
            <a:r>
              <a:rPr lang="en-US" altLang="ja-JP" dirty="0">
                <a:solidFill>
                  <a:srgbClr val="008000"/>
                </a:solidFill>
              </a:rPr>
              <a:t>users </a:t>
            </a:r>
            <a:r>
              <a:rPr lang="en-US" altLang="ja-JP" dirty="0">
                <a:solidFill>
                  <a:srgbClr val="3366FF"/>
                </a:solidFill>
              </a:rPr>
              <a:t>SET </a:t>
            </a:r>
            <a:r>
              <a:rPr lang="en-US" altLang="ja-JP" dirty="0" err="1">
                <a:solidFill>
                  <a:srgbClr val="008000"/>
                </a:solidFill>
              </a:rPr>
              <a:t>userID</a:t>
            </a:r>
            <a:r>
              <a:rPr lang="en-US" altLang="ja-JP" dirty="0">
                <a:solidFill>
                  <a:srgbClr val="3366FF"/>
                </a:solidFill>
              </a:rPr>
              <a:t>='</a:t>
            </a:r>
            <a:r>
              <a:rPr lang="en-US" altLang="ja-JP" dirty="0">
                <a:solidFill>
                  <a:srgbClr val="008000"/>
                </a:solidFill>
              </a:rPr>
              <a:t>u1</a:t>
            </a:r>
            <a:r>
              <a:rPr lang="en-US" altLang="ja-JP" dirty="0">
                <a:solidFill>
                  <a:srgbClr val="3366FF"/>
                </a:solidFill>
              </a:rPr>
              <a:t>' WHERE </a:t>
            </a:r>
            <a:r>
              <a:rPr lang="en-US" altLang="ja-JP" dirty="0">
                <a:solidFill>
                  <a:srgbClr val="008000"/>
                </a:solidFill>
              </a:rPr>
              <a:t>id</a:t>
            </a:r>
            <a:r>
              <a:rPr lang="en-US" altLang="ja-JP" dirty="0">
                <a:solidFill>
                  <a:srgbClr val="3366FF"/>
                </a:solidFill>
              </a:rPr>
              <a:t>=1;</a:t>
            </a:r>
          </a:p>
          <a:p>
            <a:r>
              <a:rPr lang="en-US" altLang="ja-JP" dirty="0">
                <a:solidFill>
                  <a:srgbClr val="0000FF"/>
                </a:solidFill>
              </a:rPr>
              <a:t>UPDATE </a:t>
            </a:r>
            <a:r>
              <a:rPr lang="en-US" altLang="ja-JP" dirty="0">
                <a:solidFill>
                  <a:srgbClr val="008000"/>
                </a:solidFill>
              </a:rPr>
              <a:t>users </a:t>
            </a:r>
            <a:r>
              <a:rPr lang="en-US" altLang="ja-JP" dirty="0">
                <a:solidFill>
                  <a:srgbClr val="3366FF"/>
                </a:solidFill>
              </a:rPr>
              <a:t>SET </a:t>
            </a:r>
            <a:r>
              <a:rPr lang="en-US" altLang="ja-JP" dirty="0">
                <a:solidFill>
                  <a:srgbClr val="008000"/>
                </a:solidFill>
              </a:rPr>
              <a:t>password</a:t>
            </a:r>
            <a:r>
              <a:rPr lang="en-US" altLang="ja-JP" dirty="0">
                <a:solidFill>
                  <a:srgbClr val="3366FF"/>
                </a:solidFill>
              </a:rPr>
              <a:t>='</a:t>
            </a:r>
            <a:r>
              <a:rPr lang="en-US" altLang="ja-JP" dirty="0">
                <a:solidFill>
                  <a:srgbClr val="008000"/>
                </a:solidFill>
              </a:rPr>
              <a:t>p3</a:t>
            </a:r>
            <a:r>
              <a:rPr lang="en-US" altLang="ja-JP" dirty="0">
                <a:solidFill>
                  <a:srgbClr val="3366FF"/>
                </a:solidFill>
              </a:rPr>
              <a:t>', name='</a:t>
            </a:r>
            <a:r>
              <a:rPr lang="ja-JP" altLang="en-US" dirty="0">
                <a:solidFill>
                  <a:srgbClr val="008000"/>
                </a:solidFill>
              </a:rPr>
              <a:t>鈴木</a:t>
            </a:r>
            <a:r>
              <a:rPr lang="en-US" altLang="ja-JP" dirty="0">
                <a:solidFill>
                  <a:srgbClr val="3366FF"/>
                </a:solidFill>
              </a:rPr>
              <a:t>' WHERE </a:t>
            </a:r>
            <a:r>
              <a:rPr lang="en-US" altLang="ja-JP" dirty="0">
                <a:solidFill>
                  <a:srgbClr val="008000"/>
                </a:solidFill>
              </a:rPr>
              <a:t>id</a:t>
            </a:r>
            <a:r>
              <a:rPr lang="en-US" altLang="ja-JP" dirty="0">
                <a:solidFill>
                  <a:srgbClr val="3366FF"/>
                </a:solidFill>
              </a:rPr>
              <a:t>=3;</a:t>
            </a:r>
          </a:p>
          <a:p>
            <a:pPr lvl="1">
              <a:buFontTx/>
              <a:buNone/>
            </a:pPr>
            <a:r>
              <a:rPr lang="en-US" altLang="ja-JP" dirty="0">
                <a:solidFill>
                  <a:srgbClr val="3366FF"/>
                </a:solidFill>
              </a:rPr>
              <a:t> </a:t>
            </a:r>
            <a:endParaRPr lang="en-US" altLang="ja-JP" dirty="0"/>
          </a:p>
        </p:txBody>
      </p:sp>
      <p:sp>
        <p:nvSpPr>
          <p:cNvPr id="35845" name="テキスト ボックス 17"/>
          <p:cNvSpPr txBox="1">
            <a:spLocks noChangeArrowheads="1"/>
          </p:cNvSpPr>
          <p:nvPr/>
        </p:nvSpPr>
        <p:spPr bwMode="auto">
          <a:xfrm>
            <a:off x="2699988" y="2932904"/>
            <a:ext cx="6032421" cy="1200328"/>
          </a:xfrm>
          <a:prstGeom prst="rect">
            <a:avLst/>
          </a:prstGeom>
          <a:solidFill>
            <a:srgbClr val="FFFF00">
              <a:alpha val="50195"/>
            </a:srgbClr>
          </a:solidFill>
          <a:ln w="9525">
            <a:noFill/>
            <a:miter lim="800000"/>
            <a:headEnd/>
            <a:tailEnd/>
          </a:ln>
        </p:spPr>
        <p:txBody>
          <a:bodyPr wrap="none">
            <a:prstTxWarp prst="textNoShape">
              <a:avLst/>
            </a:prstTxWarp>
            <a:spAutoFit/>
          </a:bodyPr>
          <a:lstStyle/>
          <a:p>
            <a:r>
              <a:rPr lang="en-US" altLang="ja-JP" sz="2400" dirty="0">
                <a:ea typeface="メイリオ"/>
                <a:cs typeface="メイリオ"/>
              </a:rPr>
              <a:t>※</a:t>
            </a:r>
            <a:r>
              <a:rPr lang="ja-JP" altLang="en-US" sz="2400" dirty="0">
                <a:ea typeface="メイリオ"/>
                <a:cs typeface="メイリオ"/>
              </a:rPr>
              <a:t>行に対する「条件」を追加できる</a:t>
            </a:r>
            <a:endParaRPr lang="en-US" altLang="ja-JP" sz="2400" dirty="0">
              <a:ea typeface="メイリオ"/>
              <a:cs typeface="メイリオ"/>
            </a:endParaRPr>
          </a:p>
          <a:p>
            <a:r>
              <a:rPr lang="en-US" altLang="ja-JP" sz="2400" dirty="0">
                <a:ea typeface="メイリオ"/>
                <a:cs typeface="メイリオ"/>
              </a:rPr>
              <a:t>	</a:t>
            </a:r>
            <a:r>
              <a:rPr lang="ja-JP" altLang="en-US" sz="2400" dirty="0">
                <a:ea typeface="メイリオ"/>
                <a:cs typeface="メイリオ"/>
              </a:rPr>
              <a:t>例：</a:t>
            </a:r>
            <a:r>
              <a:rPr lang="en-US" altLang="ja-JP" sz="2400" dirty="0">
                <a:solidFill>
                  <a:srgbClr val="0000FF"/>
                </a:solidFill>
                <a:ea typeface="メイリオ"/>
                <a:cs typeface="メイリオ"/>
              </a:rPr>
              <a:t>WHERE</a:t>
            </a:r>
            <a:r>
              <a:rPr lang="en-US" altLang="ja-JP" sz="2400" dirty="0">
                <a:ea typeface="メイリオ"/>
                <a:cs typeface="メイリオ"/>
              </a:rPr>
              <a:t>  </a:t>
            </a:r>
            <a:r>
              <a:rPr lang="ja-JP" altLang="en-US" sz="2400" i="1" dirty="0">
                <a:solidFill>
                  <a:srgbClr val="008000"/>
                </a:solidFill>
                <a:ea typeface="メイリオ"/>
                <a:cs typeface="メイリオ"/>
              </a:rPr>
              <a:t>カラム名</a:t>
            </a:r>
            <a:r>
              <a:rPr lang="en-US" altLang="ja-JP" sz="2400" dirty="0">
                <a:ea typeface="メイリオ"/>
                <a:cs typeface="メイリオ"/>
              </a:rPr>
              <a:t> </a:t>
            </a:r>
            <a:r>
              <a:rPr lang="en-US" altLang="ja-JP" sz="2400" dirty="0">
                <a:solidFill>
                  <a:srgbClr val="0000FF"/>
                </a:solidFill>
                <a:ea typeface="メイリオ"/>
                <a:cs typeface="メイリオ"/>
              </a:rPr>
              <a:t>= </a:t>
            </a:r>
            <a:r>
              <a:rPr lang="en-US" altLang="ja-JP" sz="2400" i="1" dirty="0">
                <a:solidFill>
                  <a:srgbClr val="0000FF"/>
                </a:solidFill>
                <a:ea typeface="メイリオ"/>
                <a:cs typeface="メイリオ"/>
              </a:rPr>
              <a:t>'</a:t>
            </a:r>
            <a:r>
              <a:rPr lang="ja-JP" altLang="en-US" sz="2400" i="1" dirty="0">
                <a:solidFill>
                  <a:srgbClr val="008000"/>
                </a:solidFill>
                <a:ea typeface="メイリオ"/>
                <a:cs typeface="メイリオ"/>
              </a:rPr>
              <a:t>値</a:t>
            </a:r>
            <a:r>
              <a:rPr lang="en-US" altLang="ja-JP" sz="2400" i="1" dirty="0">
                <a:solidFill>
                  <a:srgbClr val="0000FF"/>
                </a:solidFill>
                <a:ea typeface="メイリオ"/>
                <a:cs typeface="メイリオ"/>
              </a:rPr>
              <a:t>'</a:t>
            </a:r>
            <a:endParaRPr lang="en-US" altLang="ja-JP" sz="2400" i="1" dirty="0">
              <a:solidFill>
                <a:srgbClr val="008000"/>
              </a:solidFill>
              <a:ea typeface="メイリオ"/>
              <a:cs typeface="メイリオ"/>
            </a:endParaRPr>
          </a:p>
          <a:p>
            <a:r>
              <a:rPr lang="ja-JP" altLang="en-US" sz="2400" dirty="0">
                <a:ea typeface="メイリオ"/>
                <a:cs typeface="メイリオ"/>
              </a:rPr>
              <a:t>（あるカラムに，ある値が入っている行）</a:t>
            </a:r>
          </a:p>
        </p:txBody>
      </p:sp>
      <p:sp>
        <p:nvSpPr>
          <p:cNvPr id="35846" name="フリーフォーム 27"/>
          <p:cNvSpPr>
            <a:spLocks noChangeArrowheads="1"/>
          </p:cNvSpPr>
          <p:nvPr/>
        </p:nvSpPr>
        <p:spPr bwMode="auto">
          <a:xfrm>
            <a:off x="6934371" y="2499518"/>
            <a:ext cx="1068387" cy="414337"/>
          </a:xfrm>
          <a:custGeom>
            <a:avLst/>
            <a:gdLst>
              <a:gd name="T0" fmla="*/ 1069027 w 1068259"/>
              <a:gd name="T1" fmla="*/ 408787 h 415456"/>
              <a:gd name="T2" fmla="*/ 1069027 w 1068259"/>
              <a:gd name="T3" fmla="*/ 0 h 415456"/>
              <a:gd name="T4" fmla="*/ 0 w 1068259"/>
              <a:gd name="T5" fmla="*/ 0 h 415456"/>
              <a:gd name="T6" fmla="*/ 0 60000 65536"/>
              <a:gd name="T7" fmla="*/ 0 60000 65536"/>
              <a:gd name="T8" fmla="*/ 0 60000 65536"/>
              <a:gd name="T9" fmla="*/ 0 w 1068259"/>
              <a:gd name="T10" fmla="*/ 0 h 415456"/>
              <a:gd name="T11" fmla="*/ 1068259 w 1068259"/>
              <a:gd name="T12" fmla="*/ 415456 h 415456"/>
            </a:gdLst>
            <a:ahLst/>
            <a:cxnLst>
              <a:cxn ang="T6">
                <a:pos x="T0" y="T1"/>
              </a:cxn>
              <a:cxn ang="T7">
                <a:pos x="T2" y="T3"/>
              </a:cxn>
              <a:cxn ang="T8">
                <a:pos x="T4" y="T5"/>
              </a:cxn>
            </a:cxnLst>
            <a:rect l="T9" t="T10" r="T11" b="T12"/>
            <a:pathLst>
              <a:path w="1068259" h="415456">
                <a:moveTo>
                  <a:pt x="1068259" y="415456"/>
                </a:moveTo>
                <a:lnTo>
                  <a:pt x="1068259" y="0"/>
                </a:lnTo>
                <a:lnTo>
                  <a:pt x="0" y="0"/>
                </a:lnTo>
              </a:path>
            </a:pathLst>
          </a:custGeom>
          <a:noFill/>
          <a:ln w="57150">
            <a:solidFill>
              <a:srgbClr val="FF6600"/>
            </a:solidFill>
            <a:round/>
            <a:headEnd/>
            <a:tailEnd type="arrow" w="med" len="med"/>
          </a:ln>
        </p:spPr>
        <p:txBody>
          <a:bodyPr>
            <a:prstTxWarp prst="textNoShape">
              <a:avLst/>
            </a:prstTxWarp>
          </a:bodyPr>
          <a:lstStyle/>
          <a:p>
            <a:endParaRPr lang="ja-JP" altLang="en-US">
              <a:ea typeface="メイリオ"/>
              <a:cs typeface="メイリオ"/>
            </a:endParaRPr>
          </a:p>
        </p:txBody>
      </p:sp>
      <p:sp>
        <p:nvSpPr>
          <p:cNvPr id="35849" name="テキスト ボックス 30"/>
          <p:cNvSpPr txBox="1">
            <a:spLocks noChangeArrowheads="1"/>
          </p:cNvSpPr>
          <p:nvPr/>
        </p:nvSpPr>
        <p:spPr bwMode="auto">
          <a:xfrm>
            <a:off x="5508161" y="1797434"/>
            <a:ext cx="3371500" cy="461665"/>
          </a:xfrm>
          <a:prstGeom prst="rect">
            <a:avLst/>
          </a:prstGeom>
          <a:noFill/>
          <a:ln w="9525">
            <a:noFill/>
            <a:miter lim="800000"/>
            <a:headEnd/>
            <a:tailEnd/>
          </a:ln>
        </p:spPr>
        <p:txBody>
          <a:bodyPr wrap="square">
            <a:prstTxWarp prst="textNoShape">
              <a:avLst/>
            </a:prstTxWarp>
            <a:spAutoFit/>
          </a:bodyPr>
          <a:lstStyle/>
          <a:p>
            <a:r>
              <a:rPr lang="ja-JP" altLang="en-US" sz="2400" i="1">
                <a:solidFill>
                  <a:srgbClr val="7F7F7F"/>
                </a:solidFill>
                <a:ea typeface="メイリオ"/>
                <a:cs typeface="メイリオ"/>
              </a:rPr>
              <a:t>条件に合う行だけ更新</a:t>
            </a:r>
          </a:p>
        </p:txBody>
      </p:sp>
      <p:sp>
        <p:nvSpPr>
          <p:cNvPr id="8" name="四角形: 角を丸くする 7">
            <a:extLst>
              <a:ext uri="{FF2B5EF4-FFF2-40B4-BE49-F238E27FC236}">
                <a16:creationId xmlns:a16="http://schemas.microsoft.com/office/drawing/2014/main" id="{F52A472F-D682-4B40-97A4-4B3F62712D66}"/>
              </a:ext>
            </a:extLst>
          </p:cNvPr>
          <p:cNvSpPr/>
          <p:nvPr/>
        </p:nvSpPr>
        <p:spPr>
          <a:xfrm>
            <a:off x="7073548" y="4084715"/>
            <a:ext cx="4070295" cy="1019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注意 </a:t>
            </a:r>
            <a:r>
              <a:rPr kumimoji="1" lang="en-US" altLang="ja-JP" dirty="0"/>
              <a:t>UPDATE</a:t>
            </a:r>
            <a:r>
              <a:rPr kumimoji="1" lang="ja-JP" altLang="en-US" dirty="0"/>
              <a:t>文は</a:t>
            </a:r>
            <a:endParaRPr kumimoji="1" lang="en-US" altLang="ja-JP" dirty="0"/>
          </a:p>
          <a:p>
            <a:pPr algn="ctr"/>
            <a:r>
              <a:rPr lang="en-US" altLang="ja-JP" dirty="0"/>
              <a:t>WHERE</a:t>
            </a:r>
            <a:r>
              <a:rPr lang="ja-JP" altLang="en-US" dirty="0"/>
              <a:t>が無いと</a:t>
            </a:r>
            <a:br>
              <a:rPr lang="en-US" altLang="ja-JP" dirty="0"/>
            </a:br>
            <a:r>
              <a:rPr lang="ja-JP" altLang="en-US" dirty="0"/>
              <a:t>すべての行を更新する</a:t>
            </a:r>
            <a:r>
              <a:rPr lang="en-US" altLang="ja-JP" dirty="0"/>
              <a:t>(ALL UPDATE)</a:t>
            </a:r>
          </a:p>
        </p:txBody>
      </p:sp>
    </p:spTree>
    <p:extLst>
      <p:ext uri="{BB962C8B-B14F-4D97-AF65-F5344CB8AC3E}">
        <p14:creationId xmlns:p14="http://schemas.microsoft.com/office/powerpoint/2010/main" val="777718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SQL</a:t>
            </a:r>
            <a:r>
              <a:rPr kumimoji="1" lang="ja-JP" altLang="en-US"/>
              <a:t>文の文法を調べる</a:t>
            </a:r>
          </a:p>
        </p:txBody>
      </p:sp>
      <p:sp>
        <p:nvSpPr>
          <p:cNvPr id="4" name="コンテンツ プレースホルダー 3"/>
          <p:cNvSpPr>
            <a:spLocks noGrp="1"/>
          </p:cNvSpPr>
          <p:nvPr>
            <p:ph idx="1"/>
          </p:nvPr>
        </p:nvSpPr>
        <p:spPr>
          <a:xfrm>
            <a:off x="623087" y="1238081"/>
            <a:ext cx="9797263" cy="5273753"/>
          </a:xfrm>
        </p:spPr>
        <p:txBody>
          <a:bodyPr>
            <a:normAutofit lnSpcReduction="10000"/>
          </a:bodyPr>
          <a:lstStyle/>
          <a:p>
            <a:r>
              <a:rPr kumimoji="1" lang="en-US" altLang="ja-JP" dirty="0"/>
              <a:t>MySQL 5.6 reference manual</a:t>
            </a:r>
          </a:p>
          <a:p>
            <a:pPr marL="457200" lvl="1" indent="0">
              <a:buNone/>
            </a:pPr>
            <a:r>
              <a:rPr kumimoji="1" lang="ja-JP" altLang="en-US" dirty="0"/>
              <a:t>日本語版：</a:t>
            </a:r>
            <a:r>
              <a:rPr kumimoji="1" lang="en-US" altLang="ja-JP" dirty="0"/>
              <a:t> </a:t>
            </a:r>
            <a:r>
              <a:rPr lang="en-US" altLang="ja-JP" sz="2400" dirty="0">
                <a:solidFill>
                  <a:srgbClr val="3366FF"/>
                </a:solidFill>
              </a:rPr>
              <a:t>https://dev.mysql.com/doc/refman/5.6/ja/sql-syntax.html</a:t>
            </a:r>
          </a:p>
          <a:p>
            <a:pPr marL="457200" lvl="1" indent="0">
              <a:buNone/>
            </a:pPr>
            <a:r>
              <a:rPr kumimoji="1" lang="en-US" altLang="ja-JP" dirty="0"/>
              <a:t>English: </a:t>
            </a:r>
            <a:r>
              <a:rPr lang="en-US" altLang="ja-JP" sz="1600" dirty="0">
                <a:solidFill>
                  <a:srgbClr val="3366FF"/>
                </a:solidFill>
              </a:rPr>
              <a:t>https://dev.mysql.com/doc/refman/5.6/en/sql-syntax.html</a:t>
            </a:r>
            <a:endParaRPr kumimoji="1" lang="en-US" altLang="ja-JP" dirty="0"/>
          </a:p>
          <a:p>
            <a:r>
              <a:rPr lang="en-US" altLang="ja-JP" dirty="0"/>
              <a:t>zip file </a:t>
            </a:r>
            <a:r>
              <a:rPr lang="ja-JP" altLang="en-US" dirty="0"/>
              <a:t>で</a:t>
            </a:r>
            <a:r>
              <a:rPr lang="en-US" altLang="ja-JP" dirty="0"/>
              <a:t> download </a:t>
            </a:r>
            <a:r>
              <a:rPr lang="ja-JP" altLang="en-US" dirty="0"/>
              <a:t>も可能</a:t>
            </a:r>
            <a:endParaRPr lang="en-US" altLang="ja-JP" dirty="0"/>
          </a:p>
          <a:p>
            <a:pPr marL="914400" lvl="2" indent="0">
              <a:buNone/>
            </a:pPr>
            <a:r>
              <a:rPr lang="en-US" altLang="ja-JP" dirty="0"/>
              <a:t>http://dev.mysql.com/doc/index.html </a:t>
            </a:r>
            <a:r>
              <a:rPr lang="ja-JP" altLang="en-US" dirty="0"/>
              <a:t>を参照。</a:t>
            </a:r>
            <a:r>
              <a:rPr lang="en-US" altLang="ja-JP" dirty="0"/>
              <a:t>	</a:t>
            </a:r>
          </a:p>
          <a:p>
            <a:r>
              <a:rPr lang="en-US" altLang="ja-JP" dirty="0" err="1"/>
              <a:t>MariaDB</a:t>
            </a:r>
            <a:r>
              <a:rPr lang="ja-JP" altLang="en-US" dirty="0"/>
              <a:t>のマニュアルでも可。</a:t>
            </a:r>
            <a:endParaRPr lang="en-US" altLang="ja-JP" dirty="0"/>
          </a:p>
          <a:p>
            <a:pPr lvl="1"/>
            <a:r>
              <a:rPr lang="en-US" altLang="ja-JP" dirty="0"/>
              <a:t>https://mariadb.org/</a:t>
            </a:r>
          </a:p>
          <a:p>
            <a:pPr lvl="1"/>
            <a:r>
              <a:rPr lang="en-US" altLang="ja-JP" sz="2000" dirty="0"/>
              <a:t>MySQL</a:t>
            </a:r>
            <a:r>
              <a:rPr lang="ja-JP" altLang="en-US" sz="2000" dirty="0"/>
              <a:t>に代わって今後の主流になりそう。</a:t>
            </a:r>
            <a:endParaRPr lang="en-US" altLang="ja-JP" sz="2000" dirty="0"/>
          </a:p>
          <a:p>
            <a:pPr lvl="1"/>
            <a:r>
              <a:rPr lang="en-US" altLang="ja-JP" sz="2000" dirty="0" err="1"/>
              <a:t>MariaDB</a:t>
            </a:r>
            <a:r>
              <a:rPr lang="ja-JP" altLang="en-US" sz="2000" dirty="0"/>
              <a:t>とは</a:t>
            </a:r>
            <a:r>
              <a:rPr lang="en-US" altLang="ja-JP" sz="2000" dirty="0"/>
              <a:t>MySQL</a:t>
            </a:r>
            <a:r>
              <a:rPr lang="ja-JP" altLang="en-US" sz="2000" dirty="0"/>
              <a:t>から分岐したソフト。</a:t>
            </a:r>
            <a:r>
              <a:rPr lang="en-US" altLang="ja-JP" sz="2000" dirty="0"/>
              <a:t>MySQL</a:t>
            </a:r>
            <a:r>
              <a:rPr lang="ja-JP" altLang="en-US" sz="2000" dirty="0"/>
              <a:t>が</a:t>
            </a:r>
            <a:r>
              <a:rPr lang="en-US" altLang="ja-JP" sz="2000" dirty="0"/>
              <a:t>Oracle</a:t>
            </a:r>
            <a:r>
              <a:rPr lang="ja-JP" altLang="en-US" sz="2000" dirty="0"/>
              <a:t>の管理下になった後に，もともとの</a:t>
            </a:r>
            <a:r>
              <a:rPr lang="en-US" altLang="ja-JP" sz="2000" dirty="0"/>
              <a:t>MySQL</a:t>
            </a:r>
            <a:r>
              <a:rPr lang="ja-JP" altLang="en-US" sz="2000" dirty="0"/>
              <a:t>開発者が</a:t>
            </a:r>
            <a:r>
              <a:rPr lang="en-US" altLang="ja-JP" sz="2000" dirty="0"/>
              <a:t>Oracle</a:t>
            </a:r>
            <a:r>
              <a:rPr lang="ja-JP" altLang="en-US" sz="2000" dirty="0"/>
              <a:t>管理外の</a:t>
            </a:r>
            <a:r>
              <a:rPr lang="en-US" altLang="ja-JP" sz="2000" dirty="0"/>
              <a:t>MySQL</a:t>
            </a:r>
            <a:r>
              <a:rPr lang="ja-JP" altLang="en-US" sz="2000" dirty="0"/>
              <a:t>を作成した。使い方は</a:t>
            </a:r>
            <a:r>
              <a:rPr lang="en-US" altLang="ja-JP" sz="2000" dirty="0"/>
              <a:t>MySQL</a:t>
            </a:r>
            <a:r>
              <a:rPr lang="ja-JP" altLang="en-US" sz="2000" dirty="0"/>
              <a:t>と同じ。</a:t>
            </a:r>
            <a:br>
              <a:rPr lang="en-US" altLang="ja-JP" sz="2000" dirty="0"/>
            </a:br>
            <a:endParaRPr lang="en-US" altLang="ja-JP" sz="2000" dirty="0"/>
          </a:p>
        </p:txBody>
      </p:sp>
    </p:spTree>
    <p:extLst>
      <p:ext uri="{BB962C8B-B14F-4D97-AF65-F5344CB8AC3E}">
        <p14:creationId xmlns:p14="http://schemas.microsoft.com/office/powerpoint/2010/main" val="24982719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SQL</a:t>
            </a:r>
            <a:r>
              <a:rPr kumimoji="1" lang="ja-JP" altLang="en-US"/>
              <a:t>文の文法を調べる</a:t>
            </a:r>
          </a:p>
        </p:txBody>
      </p:sp>
      <p:sp>
        <p:nvSpPr>
          <p:cNvPr id="4" name="コンテンツ プレースホルダー 3"/>
          <p:cNvSpPr>
            <a:spLocks noGrp="1"/>
          </p:cNvSpPr>
          <p:nvPr>
            <p:ph idx="1"/>
          </p:nvPr>
        </p:nvSpPr>
        <p:spPr>
          <a:xfrm>
            <a:off x="674255" y="1123860"/>
            <a:ext cx="9683820" cy="5433695"/>
          </a:xfrm>
        </p:spPr>
        <p:txBody>
          <a:bodyPr>
            <a:noAutofit/>
          </a:bodyPr>
          <a:lstStyle/>
          <a:p>
            <a:r>
              <a:rPr kumimoji="1" lang="en-US" altLang="ja-JP" sz="2800" dirty="0"/>
              <a:t>MySQL 5.6 reference manual</a:t>
            </a:r>
          </a:p>
          <a:p>
            <a:pPr marL="457200" lvl="1" indent="0">
              <a:buNone/>
            </a:pPr>
            <a:r>
              <a:rPr kumimoji="1" lang="ja-JP" altLang="en-US" sz="2400" dirty="0"/>
              <a:t>日本語版：</a:t>
            </a:r>
            <a:r>
              <a:rPr kumimoji="1" lang="en-US" altLang="ja-JP" sz="2400" dirty="0"/>
              <a:t> </a:t>
            </a:r>
            <a:r>
              <a:rPr lang="en-US" altLang="ja-JP" sz="2400" dirty="0">
                <a:solidFill>
                  <a:srgbClr val="3366FF"/>
                </a:solidFill>
              </a:rPr>
              <a:t>https://dev.mysql.com/doc/refman/5.6/ja/sql-syntax.html</a:t>
            </a:r>
          </a:p>
          <a:p>
            <a:pPr marL="457200" lvl="1" indent="0">
              <a:buNone/>
            </a:pPr>
            <a:r>
              <a:rPr kumimoji="1" lang="ja-JP" altLang="en-US" sz="2400" dirty="0"/>
              <a:t>（中国語版は</a:t>
            </a:r>
            <a:r>
              <a:rPr kumimoji="1" lang="en-US" altLang="ja-JP" sz="2400" dirty="0"/>
              <a:t> ja </a:t>
            </a:r>
            <a:r>
              <a:rPr kumimoji="1" lang="ja-JP" altLang="en-US" sz="2400" dirty="0"/>
              <a:t>を</a:t>
            </a:r>
            <a:r>
              <a:rPr kumimoji="1" lang="en-US" altLang="ja-JP" sz="2400" dirty="0"/>
              <a:t> </a:t>
            </a:r>
            <a:r>
              <a:rPr kumimoji="1" lang="en-US" altLang="ja-JP" sz="2400" dirty="0" err="1"/>
              <a:t>zh</a:t>
            </a:r>
            <a:r>
              <a:rPr kumimoji="1" lang="en-US" altLang="ja-JP" sz="2400" dirty="0"/>
              <a:t> </a:t>
            </a:r>
            <a:r>
              <a:rPr kumimoji="1" lang="ja-JP" altLang="en-US" sz="2400" dirty="0"/>
              <a:t>に変える）</a:t>
            </a:r>
            <a:endParaRPr kumimoji="1" lang="en-US" altLang="ja-JP" sz="2400" dirty="0"/>
          </a:p>
          <a:p>
            <a:pPr lvl="1"/>
            <a:r>
              <a:rPr kumimoji="1" lang="en-US" altLang="ja-JP" sz="2400" dirty="0"/>
              <a:t>zip file </a:t>
            </a:r>
            <a:r>
              <a:rPr kumimoji="1" lang="ja-JP" altLang="en-US" sz="2400" dirty="0" err="1"/>
              <a:t>で</a:t>
            </a:r>
            <a:r>
              <a:rPr lang="ja-JP" altLang="en-US" sz="2400" dirty="0" err="1"/>
              <a:t>の</a:t>
            </a:r>
            <a:r>
              <a:rPr lang="en-US" altLang="ja-JP" sz="2400" dirty="0"/>
              <a:t> </a:t>
            </a:r>
            <a:r>
              <a:rPr kumimoji="1" lang="en-US" altLang="ja-JP" sz="2400" dirty="0"/>
              <a:t>download </a:t>
            </a:r>
            <a:r>
              <a:rPr kumimoji="1" lang="ja-JP" altLang="en-US" sz="2400" dirty="0"/>
              <a:t>も可能</a:t>
            </a:r>
            <a:endParaRPr kumimoji="1" lang="en-US" altLang="ja-JP" sz="2400" dirty="0"/>
          </a:p>
          <a:p>
            <a:pPr marL="914400" lvl="2" indent="0">
              <a:buNone/>
            </a:pPr>
            <a:r>
              <a:rPr lang="en-US" altLang="ja-JP" sz="2000" dirty="0"/>
              <a:t>http://dev.mysql.com/doc/index.html </a:t>
            </a:r>
            <a:r>
              <a:rPr lang="ja-JP" altLang="en-US" sz="2000" dirty="0"/>
              <a:t>を参照</a:t>
            </a:r>
            <a:r>
              <a:rPr kumimoji="1" lang="ja-JP" altLang="en-US" sz="2000" dirty="0"/>
              <a:t>。</a:t>
            </a:r>
            <a:endParaRPr kumimoji="1" lang="en-US" altLang="ja-JP" sz="2000" dirty="0"/>
          </a:p>
          <a:p>
            <a:pPr marL="571500" indent="-457200"/>
            <a:r>
              <a:rPr lang="en-US" altLang="ja-JP" sz="2800" dirty="0" err="1"/>
              <a:t>MariaDB</a:t>
            </a:r>
            <a:r>
              <a:rPr lang="ja-JP" altLang="en-US" sz="2800" dirty="0"/>
              <a:t>でも可</a:t>
            </a:r>
            <a:endParaRPr lang="en-US" altLang="ja-JP" sz="2800" dirty="0"/>
          </a:p>
          <a:p>
            <a:pPr marL="971550" lvl="1" indent="-457200"/>
            <a:r>
              <a:rPr lang="en-US" altLang="ja-JP" sz="2800" dirty="0"/>
              <a:t>MySQL</a:t>
            </a:r>
            <a:r>
              <a:rPr lang="ja-JP" altLang="en-US" sz="2800" dirty="0"/>
              <a:t>開発していた作った人が</a:t>
            </a:r>
            <a:r>
              <a:rPr lang="en-US" altLang="ja-JP" sz="2800" dirty="0"/>
              <a:t>MySQL</a:t>
            </a:r>
            <a:r>
              <a:rPr lang="ja-JP" altLang="en-US" sz="2800" dirty="0"/>
              <a:t>をベースに別プロジェクトで作成。</a:t>
            </a:r>
            <a:r>
              <a:rPr lang="en-US" altLang="ja-JP" sz="2800" dirty="0" err="1"/>
              <a:t>RedHat</a:t>
            </a:r>
            <a:r>
              <a:rPr lang="ja-JP" altLang="en-US" sz="2800" dirty="0"/>
              <a:t>や</a:t>
            </a:r>
            <a:r>
              <a:rPr lang="en-US" altLang="ja-JP" sz="2800" dirty="0" err="1"/>
              <a:t>Debian</a:t>
            </a:r>
            <a:r>
              <a:rPr lang="ja-JP" altLang="en-US" sz="2800" dirty="0"/>
              <a:t>など主要</a:t>
            </a:r>
            <a:r>
              <a:rPr lang="en-US" altLang="ja-JP" sz="2800" dirty="0"/>
              <a:t>Linux</a:t>
            </a:r>
            <a:r>
              <a:rPr lang="ja-JP" altLang="en-US" sz="2800" dirty="0"/>
              <a:t>が</a:t>
            </a:r>
            <a:r>
              <a:rPr lang="en-US" altLang="ja-JP" sz="2800" dirty="0"/>
              <a:t>MySQL</a:t>
            </a:r>
            <a:r>
              <a:rPr lang="ja-JP" altLang="en-US" sz="2800" dirty="0"/>
              <a:t>の代用として採用している。</a:t>
            </a:r>
            <a:endParaRPr lang="en-US" altLang="ja-JP" sz="2800" dirty="0"/>
          </a:p>
        </p:txBody>
      </p:sp>
      <p:sp>
        <p:nvSpPr>
          <p:cNvPr id="2150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Tree>
    <p:extLst>
      <p:ext uri="{BB962C8B-B14F-4D97-AF65-F5344CB8AC3E}">
        <p14:creationId xmlns:p14="http://schemas.microsoft.com/office/powerpoint/2010/main" val="325449546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 y="190500"/>
            <a:ext cx="10581414" cy="826152"/>
          </a:xfrm>
        </p:spPr>
        <p:txBody>
          <a:bodyPr/>
          <a:lstStyle/>
          <a:p>
            <a:r>
              <a:rPr lang="en-US" altLang="ja-JP" dirty="0"/>
              <a:t>MySQL</a:t>
            </a:r>
            <a:r>
              <a:rPr lang="ja-JP" altLang="en-US" dirty="0"/>
              <a:t>を</a:t>
            </a:r>
            <a:r>
              <a:rPr lang="en-US" altLang="ja-JP" dirty="0"/>
              <a:t>PHP</a:t>
            </a:r>
            <a:r>
              <a:rPr lang="ja-JP" altLang="en-US" dirty="0"/>
              <a:t>から操作する</a:t>
            </a:r>
            <a:endParaRPr kumimoji="1" lang="ja-JP" altLang="en-US" dirty="0"/>
          </a:p>
        </p:txBody>
      </p:sp>
      <p:sp>
        <p:nvSpPr>
          <p:cNvPr id="5" name="コンテンツ プレースホルダー 4"/>
          <p:cNvSpPr>
            <a:spLocks noGrp="1"/>
          </p:cNvSpPr>
          <p:nvPr>
            <p:ph idx="1"/>
          </p:nvPr>
        </p:nvSpPr>
        <p:spPr>
          <a:xfrm>
            <a:off x="1152895" y="1804524"/>
            <a:ext cx="9428519" cy="4074216"/>
          </a:xfrm>
        </p:spPr>
        <p:txBody>
          <a:bodyPr>
            <a:normAutofit fontScale="92500" lnSpcReduction="10000"/>
          </a:bodyPr>
          <a:lstStyle/>
          <a:p>
            <a:r>
              <a:rPr lang="en-US" altLang="ja-JP" dirty="0"/>
              <a:t>PHP5.1</a:t>
            </a:r>
            <a:r>
              <a:rPr lang="ja-JP" altLang="en-US" dirty="0"/>
              <a:t>以降は，</a:t>
            </a:r>
            <a:r>
              <a:rPr kumimoji="1" lang="en-US" altLang="ja-JP" b="1" dirty="0">
                <a:solidFill>
                  <a:srgbClr val="FF6600"/>
                </a:solidFill>
              </a:rPr>
              <a:t>PDO</a:t>
            </a:r>
            <a:r>
              <a:rPr lang="ja-JP" altLang="en-US" dirty="0"/>
              <a:t>クラス</a:t>
            </a:r>
            <a:r>
              <a:rPr kumimoji="1" lang="ja-JP" altLang="en-US" dirty="0"/>
              <a:t>を使う方法が主流になっている。</a:t>
            </a:r>
            <a:endParaRPr kumimoji="1" lang="en-US" altLang="ja-JP" dirty="0"/>
          </a:p>
          <a:p>
            <a:pPr lvl="1"/>
            <a:r>
              <a:rPr lang="en-US" altLang="ja-JP" dirty="0"/>
              <a:t>PDO = PHP Data Objects </a:t>
            </a:r>
            <a:r>
              <a:rPr lang="ja-JP" altLang="en-US" dirty="0"/>
              <a:t>の略称</a:t>
            </a:r>
            <a:endParaRPr kumimoji="1" lang="en-US" altLang="ja-JP" dirty="0"/>
          </a:p>
          <a:p>
            <a:r>
              <a:rPr lang="ja-JP" altLang="en-US" dirty="0"/>
              <a:t>他の方法：</a:t>
            </a:r>
            <a:endParaRPr lang="en-US" altLang="ja-JP" dirty="0"/>
          </a:p>
          <a:p>
            <a:pPr marL="971550" lvl="1" indent="-514350">
              <a:buFont typeface="+mj-lt"/>
              <a:buAutoNum type="arabicPeriod"/>
            </a:pPr>
            <a:r>
              <a:rPr kumimoji="1" lang="ja-JP" altLang="en-US" dirty="0"/>
              <a:t>名前が「</a:t>
            </a:r>
            <a:r>
              <a:rPr kumimoji="1" lang="en-US" altLang="ja-JP" b="1" dirty="0" err="1"/>
              <a:t>mysql</a:t>
            </a:r>
            <a:r>
              <a:rPr kumimoji="1" lang="en-US" altLang="ja-JP" b="1" dirty="0"/>
              <a:t>_</a:t>
            </a:r>
            <a:r>
              <a:rPr kumimoji="1" lang="ja-JP" altLang="en-US" dirty="0"/>
              <a:t>」で始まる関数群（</a:t>
            </a:r>
            <a:r>
              <a:rPr kumimoji="1" lang="ja-JP" altLang="en-US" dirty="0">
                <a:solidFill>
                  <a:srgbClr val="008000"/>
                </a:solidFill>
              </a:rPr>
              <a:t>廃止</a:t>
            </a:r>
            <a:r>
              <a:rPr kumimoji="1" lang="ja-JP" altLang="en-US" dirty="0"/>
              <a:t>）</a:t>
            </a:r>
            <a:endParaRPr kumimoji="1" lang="en-US" altLang="ja-JP" dirty="0"/>
          </a:p>
          <a:p>
            <a:pPr marL="857250" lvl="2" indent="0">
              <a:buNone/>
            </a:pPr>
            <a:r>
              <a:rPr lang="ja-JP" altLang="en-US" dirty="0"/>
              <a:t>　 </a:t>
            </a:r>
            <a:r>
              <a:rPr lang="en-US" altLang="ja-JP" dirty="0"/>
              <a:t>PHP 7</a:t>
            </a:r>
            <a:r>
              <a:rPr lang="ja-JP" altLang="en-US" dirty="0"/>
              <a:t>で廃止。（使えない）</a:t>
            </a:r>
            <a:endParaRPr kumimoji="1" lang="en-US" altLang="ja-JP" dirty="0"/>
          </a:p>
          <a:p>
            <a:pPr marL="971550" lvl="1" indent="-514350">
              <a:buFont typeface="+mj-lt"/>
              <a:buAutoNum type="arabicPeriod"/>
            </a:pPr>
            <a:r>
              <a:rPr lang="ja-JP" altLang="en-US" dirty="0"/>
              <a:t>名前が「</a:t>
            </a:r>
            <a:r>
              <a:rPr lang="en-US" altLang="ja-JP" b="1" dirty="0" err="1"/>
              <a:t>mysqli</a:t>
            </a:r>
            <a:r>
              <a:rPr lang="en-US" altLang="ja-JP" b="1" dirty="0"/>
              <a:t>_</a:t>
            </a:r>
            <a:r>
              <a:rPr lang="ja-JP" altLang="en-US" dirty="0"/>
              <a:t>」で始まる関数群</a:t>
            </a:r>
            <a:endParaRPr lang="en-US" altLang="ja-JP" dirty="0"/>
          </a:p>
          <a:p>
            <a:pPr marL="457200" lvl="1" indent="0">
              <a:buNone/>
            </a:pPr>
            <a:endParaRPr lang="en-US" altLang="ja-JP" sz="1400" dirty="0"/>
          </a:p>
          <a:p>
            <a:pPr marL="457200" lvl="1" indent="0">
              <a:buNone/>
            </a:pPr>
            <a:r>
              <a:rPr kumimoji="1" lang="en-US" altLang="ja-JP" dirty="0"/>
              <a:t>※ </a:t>
            </a:r>
            <a:r>
              <a:rPr kumimoji="1" lang="ja-JP" altLang="en-US" dirty="0"/>
              <a:t>ネットで検索すると，上記</a:t>
            </a:r>
            <a:r>
              <a:rPr lang="ja-JP" altLang="en-US" dirty="0"/>
              <a:t>１による方法が多く見つかるが，</a:t>
            </a:r>
            <a:r>
              <a:rPr lang="ja-JP" altLang="en-US" dirty="0">
                <a:solidFill>
                  <a:srgbClr val="008000"/>
                </a:solidFill>
              </a:rPr>
              <a:t>使えない</a:t>
            </a:r>
            <a:r>
              <a:rPr lang="ja-JP" altLang="en-US" dirty="0"/>
              <a:t>。</a:t>
            </a:r>
            <a:endParaRPr kumimoji="1" lang="en-US" altLang="ja-JP" dirty="0"/>
          </a:p>
        </p:txBody>
      </p:sp>
      <p:sp>
        <p:nvSpPr>
          <p:cNvPr id="2150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24" name="テキスト ボックス 9"/>
          <p:cNvSpPr txBox="1">
            <a:spLocks noChangeArrowheads="1"/>
          </p:cNvSpPr>
          <p:nvPr/>
        </p:nvSpPr>
        <p:spPr bwMode="auto">
          <a:xfrm>
            <a:off x="5290708" y="965554"/>
            <a:ext cx="510388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http://www.php.net/manual/ja/book.pdo.php</a:t>
            </a:r>
            <a:endParaRPr lang="ja-JP" altLang="en-US" sz="2000" dirty="0">
              <a:ea typeface="メイリオ"/>
              <a:cs typeface="メイリオ"/>
            </a:endParaRPr>
          </a:p>
        </p:txBody>
      </p:sp>
      <p:sp>
        <p:nvSpPr>
          <p:cNvPr id="2" name="テキスト ボックス 1"/>
          <p:cNvSpPr txBox="1"/>
          <p:nvPr/>
        </p:nvSpPr>
        <p:spPr>
          <a:xfrm>
            <a:off x="83582" y="701459"/>
            <a:ext cx="5381213" cy="369332"/>
          </a:xfrm>
          <a:prstGeom prst="rect">
            <a:avLst/>
          </a:prstGeom>
          <a:noFill/>
        </p:spPr>
        <p:txBody>
          <a:bodyPr wrap="none" rtlCol="0">
            <a:spAutoFit/>
          </a:bodyPr>
          <a:lstStyle/>
          <a:p>
            <a:r>
              <a:rPr kumimoji="1" lang="en-US" altLang="ja-JP" dirty="0">
                <a:solidFill>
                  <a:schemeClr val="bg1"/>
                </a:solidFill>
              </a:rPr>
              <a:t>Manipulate MySQL database from PHP application</a:t>
            </a:r>
            <a:endParaRPr kumimoji="1" lang="ja-JP" altLang="en-US" dirty="0">
              <a:solidFill>
                <a:schemeClr val="bg1"/>
              </a:solidFill>
            </a:endParaRPr>
          </a:p>
        </p:txBody>
      </p:sp>
      <p:sp>
        <p:nvSpPr>
          <p:cNvPr id="3" name="角丸四角形 2"/>
          <p:cNvSpPr/>
          <p:nvPr/>
        </p:nvSpPr>
        <p:spPr>
          <a:xfrm>
            <a:off x="4951019" y="6210527"/>
            <a:ext cx="6041572"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PDO</a:t>
            </a:r>
            <a:r>
              <a:rPr kumimoji="1" lang="ja-JP" altLang="en-US" dirty="0">
                <a:solidFill>
                  <a:schemeClr val="tx1"/>
                </a:solidFill>
              </a:rPr>
              <a:t>を使う</a:t>
            </a:r>
            <a:r>
              <a:rPr lang="ja-JP" altLang="en-US" dirty="0">
                <a:solidFill>
                  <a:schemeClr val="tx1"/>
                </a:solidFill>
              </a:rPr>
              <a:t>とデータベースを</a:t>
            </a:r>
            <a:r>
              <a:rPr lang="en-US" altLang="ja-JP" dirty="0">
                <a:solidFill>
                  <a:schemeClr val="tx1"/>
                </a:solidFill>
              </a:rPr>
              <a:t>MySQL</a:t>
            </a:r>
            <a:r>
              <a:rPr lang="ja-JP" altLang="en-US" dirty="0">
                <a:solidFill>
                  <a:schemeClr val="tx1"/>
                </a:solidFill>
              </a:rPr>
              <a:t>以外へ変更も簡単。</a:t>
            </a:r>
            <a:endParaRPr kumimoji="1" lang="ja-JP" altLang="en-US" dirty="0">
              <a:solidFill>
                <a:schemeClr val="tx1"/>
              </a:solidFill>
            </a:endParaRPr>
          </a:p>
        </p:txBody>
      </p:sp>
    </p:spTree>
    <p:extLst>
      <p:ext uri="{BB962C8B-B14F-4D97-AF65-F5344CB8AC3E}">
        <p14:creationId xmlns:p14="http://schemas.microsoft.com/office/powerpoint/2010/main" val="129303527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0" y="105110"/>
            <a:ext cx="12192000" cy="1019570"/>
          </a:xfrm>
        </p:spPr>
        <p:txBody>
          <a:bodyPr/>
          <a:lstStyle/>
          <a:p>
            <a:r>
              <a:rPr lang="en-US" altLang="ja-JP"/>
              <a:t>MySQL</a:t>
            </a:r>
            <a:r>
              <a:rPr lang="ja-JP" altLang="en-US"/>
              <a:t>を</a:t>
            </a:r>
            <a:r>
              <a:rPr lang="en-US" altLang="ja-JP"/>
              <a:t>PDO</a:t>
            </a:r>
            <a:r>
              <a:rPr lang="ja-JP" altLang="en-US"/>
              <a:t>で操作する</a:t>
            </a:r>
            <a:endParaRPr kumimoji="1" lang="ja-JP" altLang="en-US"/>
          </a:p>
        </p:txBody>
      </p:sp>
      <p:sp>
        <p:nvSpPr>
          <p:cNvPr id="5" name="コンテンツ プレースホルダー 4"/>
          <p:cNvSpPr>
            <a:spLocks noGrp="1"/>
          </p:cNvSpPr>
          <p:nvPr>
            <p:ph idx="1"/>
          </p:nvPr>
        </p:nvSpPr>
        <p:spPr>
          <a:xfrm>
            <a:off x="1809625" y="1422400"/>
            <a:ext cx="8229600" cy="3632200"/>
          </a:xfrm>
        </p:spPr>
        <p:txBody>
          <a:bodyPr/>
          <a:lstStyle/>
          <a:p>
            <a:r>
              <a:rPr lang="ja-JP" altLang="en-US"/>
              <a:t>操作手順</a:t>
            </a:r>
            <a:endParaRPr lang="en-US" altLang="ja-JP"/>
          </a:p>
        </p:txBody>
      </p:sp>
      <p:sp>
        <p:nvSpPr>
          <p:cNvPr id="2150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24" name="テキスト ボックス 9"/>
          <p:cNvSpPr txBox="1">
            <a:spLocks noChangeArrowheads="1"/>
          </p:cNvSpPr>
          <p:nvPr/>
        </p:nvSpPr>
        <p:spPr bwMode="auto">
          <a:xfrm>
            <a:off x="5407760" y="1073485"/>
            <a:ext cx="510388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http://www.php.net/manual/ja/book.pdo.php</a:t>
            </a:r>
            <a:endParaRPr lang="ja-JP" altLang="en-US" sz="2000" dirty="0">
              <a:ea typeface="メイリオ"/>
              <a:cs typeface="メイリオ"/>
            </a:endParaRPr>
          </a:p>
        </p:txBody>
      </p:sp>
      <p:sp>
        <p:nvSpPr>
          <p:cNvPr id="3" name="角丸四角形 2"/>
          <p:cNvSpPr/>
          <p:nvPr/>
        </p:nvSpPr>
        <p:spPr>
          <a:xfrm>
            <a:off x="2981568" y="4069327"/>
            <a:ext cx="1977081" cy="1168854"/>
          </a:xfrm>
          <a:prstGeom prst="round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3200">
                <a:solidFill>
                  <a:srgbClr val="FFFF00"/>
                </a:solidFill>
                <a:ea typeface="メイリオ"/>
              </a:rPr>
              <a:t>PDO</a:t>
            </a:r>
          </a:p>
          <a:p>
            <a:pPr algn="ctr"/>
            <a:r>
              <a:rPr lang="ja-JP" altLang="en-US" sz="2400">
                <a:solidFill>
                  <a:srgbClr val="FFFF00"/>
                </a:solidFill>
                <a:ea typeface="メイリオ"/>
              </a:rPr>
              <a:t>オブジェクト</a:t>
            </a:r>
          </a:p>
        </p:txBody>
      </p:sp>
      <p:sp>
        <p:nvSpPr>
          <p:cNvPr id="8" name="角丸四角形 7"/>
          <p:cNvSpPr/>
          <p:nvPr/>
        </p:nvSpPr>
        <p:spPr>
          <a:xfrm>
            <a:off x="2989663" y="2879737"/>
            <a:ext cx="1977081" cy="453672"/>
          </a:xfrm>
          <a:prstGeom prst="roundRect">
            <a:avLst>
              <a:gd name="adj" fmla="val 42115"/>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a:solidFill>
                  <a:srgbClr val="008000"/>
                </a:solidFill>
                <a:ea typeface="メイリオ"/>
              </a:rPr>
              <a:t>PDO</a:t>
            </a:r>
            <a:r>
              <a:rPr lang="ja-JP" altLang="en-US" sz="2400">
                <a:solidFill>
                  <a:srgbClr val="008000"/>
                </a:solidFill>
                <a:ea typeface="メイリオ"/>
              </a:rPr>
              <a:t>クラス</a:t>
            </a:r>
            <a:endParaRPr lang="en-US" altLang="ja-JP" sz="2400">
              <a:solidFill>
                <a:srgbClr val="008000"/>
              </a:solidFill>
              <a:ea typeface="メイリオ"/>
            </a:endParaRPr>
          </a:p>
        </p:txBody>
      </p:sp>
      <p:sp>
        <p:nvSpPr>
          <p:cNvPr id="7" name="雲 6"/>
          <p:cNvSpPr/>
          <p:nvPr/>
        </p:nvSpPr>
        <p:spPr>
          <a:xfrm>
            <a:off x="8133513" y="3896173"/>
            <a:ext cx="1544143" cy="1428599"/>
          </a:xfrm>
          <a:prstGeom prst="cloud">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400">
                <a:solidFill>
                  <a:srgbClr val="FF6600"/>
                </a:solidFill>
                <a:ea typeface="メイリオ"/>
              </a:rPr>
              <a:t>アプリケーション</a:t>
            </a:r>
          </a:p>
        </p:txBody>
      </p:sp>
      <p:cxnSp>
        <p:nvCxnSpPr>
          <p:cNvPr id="10" name="直線矢印コネクタ 9"/>
          <p:cNvCxnSpPr>
            <a:stCxn id="8" idx="2"/>
            <a:endCxn id="3" idx="0"/>
          </p:cNvCxnSpPr>
          <p:nvPr/>
        </p:nvCxnSpPr>
        <p:spPr>
          <a:xfrm flipH="1">
            <a:off x="3970109" y="3333409"/>
            <a:ext cx="8095" cy="735918"/>
          </a:xfrm>
          <a:prstGeom prst="straightConnector1">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1827076" y="3391107"/>
            <a:ext cx="4165173" cy="461665"/>
          </a:xfrm>
          <a:prstGeom prst="rect">
            <a:avLst/>
          </a:prstGeom>
          <a:noFill/>
        </p:spPr>
        <p:txBody>
          <a:bodyPr wrap="none" rtlCol="0">
            <a:spAutoFit/>
          </a:bodyPr>
          <a:lstStyle/>
          <a:p>
            <a:r>
              <a:rPr lang="en-US" altLang="ja-JP" sz="2400">
                <a:solidFill>
                  <a:srgbClr val="FF6600"/>
                </a:solidFill>
                <a:ea typeface="メイリオ"/>
                <a:cs typeface="メイリオ"/>
              </a:rPr>
              <a:t>①</a:t>
            </a:r>
            <a:r>
              <a:rPr lang="en-US" altLang="ja-JP" sz="2400">
                <a:ea typeface="メイリオ"/>
                <a:cs typeface="メイリオ"/>
              </a:rPr>
              <a:t> new PDO("</a:t>
            </a:r>
            <a:r>
              <a:rPr lang="ja-JP" altLang="en-US" sz="2400" i="1">
                <a:ea typeface="メイリオ"/>
                <a:cs typeface="メイリオ"/>
              </a:rPr>
              <a:t>接続先の指定</a:t>
            </a:r>
            <a:r>
              <a:rPr lang="en-US" altLang="ja-JP" sz="2400">
                <a:ea typeface="メイリオ"/>
                <a:cs typeface="メイリオ"/>
              </a:rPr>
              <a:t>")</a:t>
            </a:r>
            <a:endParaRPr lang="ja-JP" altLang="en-US" sz="2400">
              <a:ea typeface="メイリオ"/>
              <a:cs typeface="メイリオ"/>
            </a:endParaRPr>
          </a:p>
        </p:txBody>
      </p:sp>
      <p:cxnSp>
        <p:nvCxnSpPr>
          <p:cNvPr id="15" name="直線矢印コネクタ 14"/>
          <p:cNvCxnSpPr/>
          <p:nvPr/>
        </p:nvCxnSpPr>
        <p:spPr>
          <a:xfrm flipH="1" flipV="1">
            <a:off x="4987521" y="4386798"/>
            <a:ext cx="3160422" cy="10"/>
          </a:xfrm>
          <a:prstGeom prst="straightConnector1">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4828774" y="3896165"/>
            <a:ext cx="3498524" cy="461665"/>
          </a:xfrm>
          <a:prstGeom prst="rect">
            <a:avLst/>
          </a:prstGeom>
          <a:noFill/>
        </p:spPr>
        <p:txBody>
          <a:bodyPr wrap="none" rtlCol="0">
            <a:spAutoFit/>
          </a:bodyPr>
          <a:lstStyle/>
          <a:p>
            <a:r>
              <a:rPr lang="en-US" altLang="ja-JP" sz="2400">
                <a:solidFill>
                  <a:srgbClr val="FF6600"/>
                </a:solidFill>
                <a:ea typeface="メイリオ"/>
                <a:cs typeface="メイリオ"/>
              </a:rPr>
              <a:t>② </a:t>
            </a:r>
            <a:r>
              <a:rPr lang="en-US" altLang="ja-JP" sz="2400">
                <a:ea typeface="メイリオ"/>
                <a:cs typeface="メイリオ"/>
              </a:rPr>
              <a:t>exec("</a:t>
            </a:r>
            <a:r>
              <a:rPr lang="ja-JP" altLang="en-US" sz="2400" i="1">
                <a:ea typeface="メイリオ"/>
                <a:cs typeface="メイリオ"/>
              </a:rPr>
              <a:t>更新系</a:t>
            </a:r>
            <a:r>
              <a:rPr lang="en-US" altLang="ja-JP" sz="2400" i="1">
                <a:ea typeface="メイリオ"/>
                <a:cs typeface="メイリオ"/>
              </a:rPr>
              <a:t>SQL</a:t>
            </a:r>
            <a:r>
              <a:rPr lang="ja-JP" altLang="en-US" sz="2400" i="1">
                <a:ea typeface="メイリオ"/>
                <a:cs typeface="メイリオ"/>
              </a:rPr>
              <a:t>文</a:t>
            </a:r>
            <a:r>
              <a:rPr lang="en-US" altLang="ja-JP" sz="2400">
                <a:ea typeface="メイリオ"/>
                <a:cs typeface="メイリオ"/>
              </a:rPr>
              <a:t>")</a:t>
            </a:r>
          </a:p>
        </p:txBody>
      </p:sp>
      <p:sp>
        <p:nvSpPr>
          <p:cNvPr id="6" name="円柱 5"/>
          <p:cNvSpPr/>
          <p:nvPr/>
        </p:nvSpPr>
        <p:spPr>
          <a:xfrm>
            <a:off x="3457803" y="5685529"/>
            <a:ext cx="1010188" cy="692655"/>
          </a:xfrm>
          <a:prstGeom prst="can">
            <a:avLst/>
          </a:prstGeom>
          <a:ln>
            <a:solidFill>
              <a:srgbClr val="3366FF"/>
            </a:solidFill>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2400">
                <a:ea typeface="メイリオ"/>
              </a:rPr>
              <a:t>データベース</a:t>
            </a:r>
          </a:p>
        </p:txBody>
      </p:sp>
      <p:cxnSp>
        <p:nvCxnSpPr>
          <p:cNvPr id="25" name="直線矢印コネクタ 24"/>
          <p:cNvCxnSpPr/>
          <p:nvPr/>
        </p:nvCxnSpPr>
        <p:spPr>
          <a:xfrm flipV="1">
            <a:off x="5053333" y="4920717"/>
            <a:ext cx="3109047" cy="8097"/>
          </a:xfrm>
          <a:prstGeom prst="straightConnector1">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5832611" y="4481485"/>
            <a:ext cx="1463862" cy="461665"/>
          </a:xfrm>
          <a:prstGeom prst="rect">
            <a:avLst/>
          </a:prstGeom>
          <a:noFill/>
        </p:spPr>
        <p:txBody>
          <a:bodyPr wrap="none" rtlCol="0">
            <a:spAutoFit/>
          </a:bodyPr>
          <a:lstStyle/>
          <a:p>
            <a:r>
              <a:rPr lang="ja-JP" altLang="en-US" sz="2400" i="1">
                <a:ea typeface="メイリオ"/>
                <a:cs typeface="メイリオ"/>
              </a:rPr>
              <a:t>更新件数</a:t>
            </a:r>
            <a:endParaRPr lang="en-US" altLang="ja-JP" sz="2400">
              <a:ea typeface="メイリオ"/>
              <a:cs typeface="メイリオ"/>
            </a:endParaRPr>
          </a:p>
        </p:txBody>
      </p:sp>
      <p:cxnSp>
        <p:nvCxnSpPr>
          <p:cNvPr id="27" name="直線矢印コネクタ 26"/>
          <p:cNvCxnSpPr/>
          <p:nvPr/>
        </p:nvCxnSpPr>
        <p:spPr>
          <a:xfrm flipH="1">
            <a:off x="4981181" y="4372380"/>
            <a:ext cx="3166762" cy="8089"/>
          </a:xfrm>
          <a:prstGeom prst="straightConnector1">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4836864" y="3904265"/>
            <a:ext cx="3618298" cy="461665"/>
          </a:xfrm>
          <a:prstGeom prst="rect">
            <a:avLst/>
          </a:prstGeom>
          <a:noFill/>
        </p:spPr>
        <p:txBody>
          <a:bodyPr wrap="none" rtlCol="0">
            <a:spAutoFit/>
          </a:bodyPr>
          <a:lstStyle/>
          <a:p>
            <a:r>
              <a:rPr lang="en-US" altLang="ja-JP" sz="2400">
                <a:solidFill>
                  <a:srgbClr val="FF6600"/>
                </a:solidFill>
                <a:ea typeface="メイリオ"/>
                <a:cs typeface="メイリオ"/>
              </a:rPr>
              <a:t>② </a:t>
            </a:r>
            <a:r>
              <a:rPr lang="en-US" altLang="ja-JP" sz="2400">
                <a:ea typeface="メイリオ"/>
                <a:cs typeface="メイリオ"/>
              </a:rPr>
              <a:t>query("</a:t>
            </a:r>
            <a:r>
              <a:rPr lang="ja-JP" altLang="en-US" sz="2400">
                <a:ea typeface="メイリオ"/>
                <a:cs typeface="メイリオ"/>
              </a:rPr>
              <a:t>検索</a:t>
            </a:r>
            <a:r>
              <a:rPr lang="ja-JP" altLang="en-US" sz="2400" i="1">
                <a:ea typeface="メイリオ"/>
                <a:cs typeface="メイリオ"/>
              </a:rPr>
              <a:t>系</a:t>
            </a:r>
            <a:r>
              <a:rPr lang="en-US" altLang="ja-JP" sz="2400" i="1">
                <a:ea typeface="メイリオ"/>
                <a:cs typeface="メイリオ"/>
              </a:rPr>
              <a:t>SQL</a:t>
            </a:r>
            <a:r>
              <a:rPr lang="ja-JP" altLang="en-US" sz="2400" i="1">
                <a:ea typeface="メイリオ"/>
                <a:cs typeface="メイリオ"/>
              </a:rPr>
              <a:t>文</a:t>
            </a:r>
            <a:r>
              <a:rPr lang="en-US" altLang="ja-JP" sz="2400">
                <a:ea typeface="メイリオ"/>
                <a:cs typeface="メイリオ"/>
              </a:rPr>
              <a:t>")</a:t>
            </a:r>
          </a:p>
        </p:txBody>
      </p:sp>
      <p:sp>
        <p:nvSpPr>
          <p:cNvPr id="22" name="角丸四角形 21"/>
          <p:cNvSpPr/>
          <p:nvPr/>
        </p:nvSpPr>
        <p:spPr>
          <a:xfrm>
            <a:off x="5305006" y="5137191"/>
            <a:ext cx="1688451" cy="779236"/>
          </a:xfrm>
          <a:prstGeom prst="round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400">
                <a:solidFill>
                  <a:srgbClr val="3366FF"/>
                </a:solidFill>
                <a:ea typeface="メイリオ"/>
              </a:rPr>
              <a:t>PDOStatement</a:t>
            </a:r>
          </a:p>
          <a:p>
            <a:pPr algn="ctr"/>
            <a:r>
              <a:rPr lang="ja-JP" altLang="en-US" sz="2400">
                <a:solidFill>
                  <a:srgbClr val="3366FF"/>
                </a:solidFill>
                <a:ea typeface="メイリオ"/>
              </a:rPr>
              <a:t>オブジェクト</a:t>
            </a:r>
          </a:p>
        </p:txBody>
      </p:sp>
      <p:sp>
        <p:nvSpPr>
          <p:cNvPr id="21" name="左右矢印 20"/>
          <p:cNvSpPr/>
          <p:nvPr/>
        </p:nvSpPr>
        <p:spPr>
          <a:xfrm rot="16200000">
            <a:off x="3645414" y="5310337"/>
            <a:ext cx="649406" cy="331897"/>
          </a:xfrm>
          <a:prstGeom prst="leftRightArrow">
            <a:avLst/>
          </a:prstGeom>
          <a:solidFill>
            <a:srgbClr val="CCFFCC"/>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45" name="テキスト ボックス 44"/>
          <p:cNvSpPr txBox="1"/>
          <p:nvPr/>
        </p:nvSpPr>
        <p:spPr>
          <a:xfrm>
            <a:off x="7283812" y="5427550"/>
            <a:ext cx="2646878" cy="461665"/>
          </a:xfrm>
          <a:prstGeom prst="rect">
            <a:avLst/>
          </a:prstGeom>
          <a:noFill/>
        </p:spPr>
        <p:txBody>
          <a:bodyPr wrap="none" rtlCol="0">
            <a:spAutoFit/>
          </a:bodyPr>
          <a:lstStyle/>
          <a:p>
            <a:r>
              <a:rPr lang="ja-JP" altLang="en-US" sz="2400">
                <a:ea typeface="メイリオ"/>
                <a:cs typeface="メイリオ"/>
              </a:rPr>
              <a:t>レコード（配列）</a:t>
            </a:r>
            <a:endParaRPr lang="en-US" altLang="ja-JP" sz="2400">
              <a:ea typeface="メイリオ"/>
              <a:cs typeface="メイリオ"/>
            </a:endParaRPr>
          </a:p>
        </p:txBody>
      </p:sp>
      <p:sp>
        <p:nvSpPr>
          <p:cNvPr id="21515" name="テキスト ボックス 21514"/>
          <p:cNvSpPr txBox="1"/>
          <p:nvPr/>
        </p:nvSpPr>
        <p:spPr>
          <a:xfrm>
            <a:off x="5771219" y="1498534"/>
            <a:ext cx="6503081" cy="1908215"/>
          </a:xfrm>
          <a:prstGeom prst="rect">
            <a:avLst/>
          </a:prstGeom>
          <a:noFill/>
        </p:spPr>
        <p:txBody>
          <a:bodyPr wrap="square" rtlCol="0">
            <a:spAutoFit/>
          </a:bodyPr>
          <a:lstStyle/>
          <a:p>
            <a:pPr marL="342900" indent="-342900">
              <a:buFont typeface="+mj-lt"/>
              <a:buAutoNum type="arabicPeriod"/>
            </a:pPr>
            <a:r>
              <a:rPr lang="ja-JP" altLang="en-US" sz="2000" dirty="0">
                <a:ea typeface="メイリオ"/>
                <a:cs typeface="メイリオ"/>
              </a:rPr>
              <a:t>データベースとの「接続」を表す</a:t>
            </a:r>
            <a:r>
              <a:rPr lang="en-US" altLang="ja-JP" sz="2000" dirty="0">
                <a:ea typeface="メイリオ"/>
                <a:cs typeface="メイリオ"/>
              </a:rPr>
              <a:t>PDO</a:t>
            </a:r>
            <a:r>
              <a:rPr lang="ja-JP" altLang="en-US" sz="2000" dirty="0">
                <a:ea typeface="メイリオ"/>
                <a:cs typeface="メイリオ"/>
              </a:rPr>
              <a:t>オブジェクトを作る</a:t>
            </a:r>
            <a:endParaRPr lang="en-US" altLang="ja-JP" sz="2000" dirty="0">
              <a:ea typeface="メイリオ"/>
              <a:cs typeface="メイリオ"/>
            </a:endParaRPr>
          </a:p>
          <a:p>
            <a:pPr marL="342900" indent="-342900">
              <a:buFont typeface="+mj-lt"/>
              <a:buAutoNum type="arabicPeriod"/>
            </a:pPr>
            <a:r>
              <a:rPr lang="en-US" altLang="ja-JP" sz="2000" dirty="0">
                <a:ea typeface="メイリオ"/>
                <a:cs typeface="メイリオ"/>
              </a:rPr>
              <a:t>PDO</a:t>
            </a:r>
            <a:r>
              <a:rPr lang="ja-JP" altLang="en-US" sz="2000" dirty="0">
                <a:ea typeface="メイリオ"/>
                <a:cs typeface="メイリオ"/>
              </a:rPr>
              <a:t>オブジェクトに</a:t>
            </a:r>
            <a:r>
              <a:rPr lang="en-US" altLang="ja-JP" sz="2000" dirty="0">
                <a:ea typeface="メイリオ"/>
                <a:cs typeface="メイリオ"/>
              </a:rPr>
              <a:t>SQL</a:t>
            </a:r>
            <a:r>
              <a:rPr lang="ja-JP" altLang="en-US" sz="2000" dirty="0">
                <a:ea typeface="メイリオ"/>
                <a:cs typeface="メイリオ"/>
              </a:rPr>
              <a:t>文を与えて実行させる</a:t>
            </a:r>
            <a:endParaRPr lang="en-US" altLang="ja-JP" sz="2000" dirty="0">
              <a:ea typeface="メイリオ"/>
              <a:cs typeface="メイリオ"/>
            </a:endParaRPr>
          </a:p>
          <a:p>
            <a:pPr lvl="1"/>
            <a:r>
              <a:rPr lang="en-US" altLang="ja-JP" dirty="0">
                <a:ea typeface="メイリオ"/>
                <a:cs typeface="メイリオ"/>
              </a:rPr>
              <a:t>※ </a:t>
            </a:r>
            <a:r>
              <a:rPr lang="ja-JP" altLang="en-US" dirty="0">
                <a:ea typeface="メイリオ"/>
                <a:cs typeface="メイリオ"/>
              </a:rPr>
              <a:t>更新系</a:t>
            </a:r>
            <a:r>
              <a:rPr lang="en-US" altLang="ja-JP" dirty="0">
                <a:ea typeface="メイリオ"/>
                <a:cs typeface="メイリオ"/>
              </a:rPr>
              <a:t>SQL</a:t>
            </a:r>
            <a:r>
              <a:rPr lang="ja-JP" altLang="en-US" dirty="0">
                <a:ea typeface="メイリオ"/>
                <a:cs typeface="メイリオ"/>
              </a:rPr>
              <a:t>文の場合，更新されたレコード件数が返る</a:t>
            </a:r>
            <a:endParaRPr kumimoji="1" lang="en-US" altLang="ja-JP" dirty="0">
              <a:ea typeface="メイリオ"/>
              <a:cs typeface="メイリオ"/>
            </a:endParaRPr>
          </a:p>
          <a:p>
            <a:pPr marL="342900" indent="-342900">
              <a:buFont typeface="+mj-lt"/>
              <a:buAutoNum type="arabicPeriod"/>
            </a:pPr>
            <a:r>
              <a:rPr lang="ja-JP" altLang="en-US" sz="2000" dirty="0">
                <a:ea typeface="メイリオ"/>
                <a:cs typeface="メイリオ"/>
              </a:rPr>
              <a:t>検索系</a:t>
            </a:r>
            <a:r>
              <a:rPr lang="en-US" altLang="ja-JP" sz="2000" dirty="0">
                <a:ea typeface="メイリオ"/>
                <a:cs typeface="メイリオ"/>
              </a:rPr>
              <a:t>SQL</a:t>
            </a:r>
            <a:r>
              <a:rPr lang="ja-JP" altLang="en-US" sz="2000" dirty="0">
                <a:ea typeface="メイリオ"/>
                <a:cs typeface="メイリオ"/>
              </a:rPr>
              <a:t>文の場合，検索結果（</a:t>
            </a:r>
            <a:r>
              <a:rPr lang="en-US" altLang="ja-JP" sz="2000" dirty="0" err="1">
                <a:ea typeface="メイリオ"/>
                <a:cs typeface="メイリオ"/>
              </a:rPr>
              <a:t>PDOStatement</a:t>
            </a:r>
            <a:r>
              <a:rPr lang="ja-JP" altLang="en-US" sz="2000" dirty="0">
                <a:ea typeface="メイリオ"/>
                <a:cs typeface="メイリオ"/>
              </a:rPr>
              <a:t>オブジェクト）から，レコードの配列を取得する</a:t>
            </a:r>
          </a:p>
        </p:txBody>
      </p:sp>
      <p:sp>
        <p:nvSpPr>
          <p:cNvPr id="47" name="テキスト ボックス 46"/>
          <p:cNvSpPr txBox="1"/>
          <p:nvPr/>
        </p:nvSpPr>
        <p:spPr>
          <a:xfrm>
            <a:off x="5407760" y="4691610"/>
            <a:ext cx="1415772" cy="461665"/>
          </a:xfrm>
          <a:prstGeom prst="rect">
            <a:avLst/>
          </a:prstGeom>
          <a:noFill/>
        </p:spPr>
        <p:txBody>
          <a:bodyPr wrap="none" rtlCol="0">
            <a:spAutoFit/>
          </a:bodyPr>
          <a:lstStyle/>
          <a:p>
            <a:r>
              <a:rPr lang="ja-JP" altLang="en-US" sz="2400" i="1">
                <a:ea typeface="メイリオ"/>
                <a:cs typeface="メイリオ"/>
              </a:rPr>
              <a:t>検索結果</a:t>
            </a:r>
            <a:endParaRPr lang="en-US" altLang="ja-JP" sz="2400" i="1">
              <a:ea typeface="メイリオ"/>
              <a:cs typeface="メイリオ"/>
            </a:endParaRPr>
          </a:p>
        </p:txBody>
      </p:sp>
      <p:cxnSp>
        <p:nvCxnSpPr>
          <p:cNvPr id="48" name="カギ線コネクタ 47"/>
          <p:cNvCxnSpPr>
            <a:endCxn id="22" idx="1"/>
          </p:cNvCxnSpPr>
          <p:nvPr/>
        </p:nvCxnSpPr>
        <p:spPr>
          <a:xfrm>
            <a:off x="4698873" y="5223767"/>
            <a:ext cx="606132" cy="303043"/>
          </a:xfrm>
          <a:prstGeom prst="bentConnector3">
            <a:avLst>
              <a:gd name="adj1" fmla="val 2"/>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p:nvPr/>
        </p:nvCxnSpPr>
        <p:spPr>
          <a:xfrm flipH="1">
            <a:off x="6966348" y="4805291"/>
            <a:ext cx="1181594" cy="477952"/>
          </a:xfrm>
          <a:prstGeom prst="straightConnector1">
            <a:avLst/>
          </a:prstGeom>
          <a:ln w="38100" cmpd="sng">
            <a:solidFill>
              <a:srgbClr val="008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1511" name="テキスト ボックス 21510"/>
          <p:cNvSpPr txBox="1"/>
          <p:nvPr/>
        </p:nvSpPr>
        <p:spPr>
          <a:xfrm>
            <a:off x="6926781" y="4747558"/>
            <a:ext cx="1450187" cy="461665"/>
          </a:xfrm>
          <a:prstGeom prst="rect">
            <a:avLst/>
          </a:prstGeom>
          <a:noFill/>
        </p:spPr>
        <p:txBody>
          <a:bodyPr wrap="none" rtlCol="0">
            <a:spAutoFit/>
          </a:bodyPr>
          <a:lstStyle/>
          <a:p>
            <a:r>
              <a:rPr lang="en-US" altLang="ja-JP" sz="2400">
                <a:solidFill>
                  <a:srgbClr val="FF6600"/>
                </a:solidFill>
                <a:ea typeface="メイリオ"/>
                <a:cs typeface="メイリオ"/>
              </a:rPr>
              <a:t>③</a:t>
            </a:r>
            <a:r>
              <a:rPr lang="en-US" altLang="ja-JP" sz="2400">
                <a:ea typeface="メイリオ"/>
                <a:cs typeface="メイリオ"/>
              </a:rPr>
              <a:t> fetch()</a:t>
            </a:r>
            <a:endParaRPr lang="ja-JP" altLang="en-US" sz="2400">
              <a:ea typeface="メイリオ"/>
              <a:cs typeface="メイリオ"/>
            </a:endParaRPr>
          </a:p>
        </p:txBody>
      </p:sp>
      <p:cxnSp>
        <p:nvCxnSpPr>
          <p:cNvPr id="74" name="直線矢印コネクタ 73"/>
          <p:cNvCxnSpPr/>
          <p:nvPr/>
        </p:nvCxnSpPr>
        <p:spPr>
          <a:xfrm flipH="1">
            <a:off x="6974436" y="5137188"/>
            <a:ext cx="1519856" cy="615922"/>
          </a:xfrm>
          <a:prstGeom prst="straightConnector1">
            <a:avLst/>
          </a:prstGeom>
          <a:ln w="38100" cmpd="sng">
            <a:solidFill>
              <a:srgbClr val="008000"/>
            </a:solidFill>
            <a:prstDash val="sysDash"/>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26547" y="785223"/>
            <a:ext cx="5381213" cy="369332"/>
          </a:xfrm>
          <a:prstGeom prst="rect">
            <a:avLst/>
          </a:prstGeom>
          <a:noFill/>
        </p:spPr>
        <p:txBody>
          <a:bodyPr wrap="none" rtlCol="0">
            <a:spAutoFit/>
          </a:bodyPr>
          <a:lstStyle/>
          <a:p>
            <a:r>
              <a:rPr kumimoji="1" lang="en-US" altLang="ja-JP" dirty="0">
                <a:solidFill>
                  <a:schemeClr val="bg1"/>
                </a:solidFill>
              </a:rPr>
              <a:t>Manipulate MySQL database from PHP application</a:t>
            </a:r>
            <a:endParaRPr kumimoji="1" lang="ja-JP" altLang="en-US" dirty="0">
              <a:solidFill>
                <a:schemeClr val="bg1"/>
              </a:solidFill>
            </a:endParaRPr>
          </a:p>
        </p:txBody>
      </p:sp>
    </p:spTree>
    <p:extLst>
      <p:ext uri="{BB962C8B-B14F-4D97-AF65-F5344CB8AC3E}">
        <p14:creationId xmlns:p14="http://schemas.microsoft.com/office/powerpoint/2010/main" val="1571201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5">
                                            <p:txEl>
                                              <p:pRg st="0" end="0"/>
                                            </p:txEl>
                                          </p:spTgt>
                                        </p:tgtEl>
                                        <p:attrNameLst>
                                          <p:attrName>style.visibility</p:attrName>
                                        </p:attrNameLst>
                                      </p:cBhvr>
                                      <p:to>
                                        <p:strVal val="visible"/>
                                      </p:to>
                                    </p:set>
                                    <p:animEffect transition="in" filter="wipe(left)">
                                      <p:cBhvr>
                                        <p:cTn id="7" dur="500"/>
                                        <p:tgtEl>
                                          <p:spTgt spid="21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515">
                                            <p:txEl>
                                              <p:pRg st="1" end="1"/>
                                            </p:txEl>
                                          </p:spTgt>
                                        </p:tgtEl>
                                        <p:attrNameLst>
                                          <p:attrName>style.visibility</p:attrName>
                                        </p:attrNameLst>
                                      </p:cBhvr>
                                      <p:to>
                                        <p:strVal val="visible"/>
                                      </p:to>
                                    </p:set>
                                    <p:animEffect transition="in" filter="wipe(left)">
                                      <p:cBhvr>
                                        <p:cTn id="41" dur="500"/>
                                        <p:tgtEl>
                                          <p:spTgt spid="21515">
                                            <p:txEl>
                                              <p:pRg st="1" end="1"/>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21515">
                                            <p:txEl>
                                              <p:pRg st="2" end="2"/>
                                            </p:txEl>
                                          </p:spTgt>
                                        </p:tgtEl>
                                        <p:attrNameLst>
                                          <p:attrName>style.visibility</p:attrName>
                                        </p:attrNameLst>
                                      </p:cBhvr>
                                      <p:to>
                                        <p:strVal val="visible"/>
                                      </p:to>
                                    </p:set>
                                    <p:animEffect transition="in" filter="wipe(left)">
                                      <p:cBhvr>
                                        <p:cTn id="44" dur="500"/>
                                        <p:tgtEl>
                                          <p:spTgt spid="2151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righ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8"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515">
                                            <p:txEl>
                                              <p:pRg st="3" end="3"/>
                                            </p:txEl>
                                          </p:spTgt>
                                        </p:tgtEl>
                                        <p:attrNameLst>
                                          <p:attrName>style.visibility</p:attrName>
                                        </p:attrNameLst>
                                      </p:cBhvr>
                                      <p:to>
                                        <p:strVal val="visible"/>
                                      </p:to>
                                    </p:set>
                                    <p:animEffect transition="in" filter="wipe(left)">
                                      <p:cBhvr>
                                        <p:cTn id="75" dur="500"/>
                                        <p:tgtEl>
                                          <p:spTgt spid="21515">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right)">
                                      <p:cBhvr>
                                        <p:cTn id="80" dur="500"/>
                                        <p:tgtEl>
                                          <p:spTgt spid="27"/>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righ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childTnLst>
                          </p:cTn>
                        </p:par>
                        <p:par>
                          <p:cTn id="89" fill="hold">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dissolve">
                                      <p:cBhvr>
                                        <p:cTn id="92" dur="500"/>
                                        <p:tgtEl>
                                          <p:spTgt spid="2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dissolve">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wipe(right)">
                                      <p:cBhvr>
                                        <p:cTn id="100" dur="500"/>
                                        <p:tgtEl>
                                          <p:spTgt spid="70"/>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21511"/>
                                        </p:tgtEl>
                                        <p:attrNameLst>
                                          <p:attrName>style.visibility</p:attrName>
                                        </p:attrNameLst>
                                      </p:cBhvr>
                                      <p:to>
                                        <p:strVal val="visible"/>
                                      </p:to>
                                    </p:set>
                                    <p:animEffect transition="in" filter="wipe(right)">
                                      <p:cBhvr>
                                        <p:cTn id="103" dur="500"/>
                                        <p:tgtEl>
                                          <p:spTgt spid="2151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left)">
                                      <p:cBhvr>
                                        <p:cTn id="108" dur="500"/>
                                        <p:tgtEl>
                                          <p:spTgt spid="7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left)">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27"/>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28"/>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45"/>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48"/>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7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21511"/>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74"/>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12" grpId="0"/>
      <p:bldP spid="12" grpId="1"/>
      <p:bldP spid="17" grpId="0"/>
      <p:bldP spid="17" grpId="1"/>
      <p:bldP spid="26" grpId="0"/>
      <p:bldP spid="26" grpId="1"/>
      <p:bldP spid="28" grpId="0"/>
      <p:bldP spid="28" grpId="1"/>
      <p:bldP spid="22" grpId="0" animBg="1"/>
      <p:bldP spid="22" grpId="1" animBg="1"/>
      <p:bldP spid="21" grpId="0" animBg="1"/>
      <p:bldP spid="45" grpId="0"/>
      <p:bldP spid="45" grpId="1"/>
      <p:bldP spid="21515" grpId="0" build="p"/>
      <p:bldP spid="47" grpId="0"/>
      <p:bldP spid="47" grpId="1"/>
      <p:bldP spid="21511" grpId="0"/>
      <p:bldP spid="215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00DD9-259A-4B1A-B8EF-9A4F5281877F}"/>
              </a:ext>
            </a:extLst>
          </p:cNvPr>
          <p:cNvSpPr>
            <a:spLocks noGrp="1"/>
          </p:cNvSpPr>
          <p:nvPr>
            <p:ph type="title"/>
          </p:nvPr>
        </p:nvSpPr>
        <p:spPr/>
        <p:txBody>
          <a:bodyPr/>
          <a:lstStyle/>
          <a:p>
            <a:r>
              <a:rPr kumimoji="1" lang="en-US" altLang="ja-JP" dirty="0"/>
              <a:t>xampp-control.exe </a:t>
            </a:r>
            <a:r>
              <a:rPr kumimoji="1" lang="ja-JP" altLang="en-US" dirty="0"/>
              <a:t>を開いて </a:t>
            </a:r>
            <a:r>
              <a:rPr kumimoji="1" lang="en-US" altLang="ja-JP"/>
              <a:t>Start</a:t>
            </a:r>
            <a:endParaRPr kumimoji="1" lang="ja-JP" altLang="en-US" dirty="0"/>
          </a:p>
        </p:txBody>
      </p:sp>
      <p:sp>
        <p:nvSpPr>
          <p:cNvPr id="3" name="コンテンツ プレースホルダー 2">
            <a:extLst>
              <a:ext uri="{FF2B5EF4-FFF2-40B4-BE49-F238E27FC236}">
                <a16:creationId xmlns:a16="http://schemas.microsoft.com/office/drawing/2014/main" id="{81EC28FB-1E1A-4668-B175-381D709C1362}"/>
              </a:ext>
            </a:extLst>
          </p:cNvPr>
          <p:cNvSpPr>
            <a:spLocks noGrp="1"/>
          </p:cNvSpPr>
          <p:nvPr>
            <p:ph idx="1"/>
          </p:nvPr>
        </p:nvSpPr>
        <p:spPr/>
        <p:txBody>
          <a:bodyPr/>
          <a:lstStyle/>
          <a:p>
            <a:endParaRPr kumimoji="1" lang="ja-JP" altLang="en-US"/>
          </a:p>
        </p:txBody>
      </p:sp>
      <p:pic>
        <p:nvPicPr>
          <p:cNvPr id="6" name="図 5">
            <a:extLst>
              <a:ext uri="{FF2B5EF4-FFF2-40B4-BE49-F238E27FC236}">
                <a16:creationId xmlns:a16="http://schemas.microsoft.com/office/drawing/2014/main" id="{15B52856-56DA-4E13-87D5-41A01821BBA4}"/>
              </a:ext>
            </a:extLst>
          </p:cNvPr>
          <p:cNvPicPr>
            <a:picLocks noChangeAspect="1"/>
          </p:cNvPicPr>
          <p:nvPr/>
        </p:nvPicPr>
        <p:blipFill>
          <a:blip r:embed="rId2"/>
          <a:stretch>
            <a:fillRect/>
          </a:stretch>
        </p:blipFill>
        <p:spPr>
          <a:xfrm>
            <a:off x="606559" y="1228923"/>
            <a:ext cx="8239125" cy="4886325"/>
          </a:xfrm>
          <a:prstGeom prst="rect">
            <a:avLst/>
          </a:prstGeom>
        </p:spPr>
      </p:pic>
      <p:pic>
        <p:nvPicPr>
          <p:cNvPr id="4" name="図 3">
            <a:extLst>
              <a:ext uri="{FF2B5EF4-FFF2-40B4-BE49-F238E27FC236}">
                <a16:creationId xmlns:a16="http://schemas.microsoft.com/office/drawing/2014/main" id="{0A8C39F6-654B-4D96-8465-F8978A76F0D7}"/>
              </a:ext>
            </a:extLst>
          </p:cNvPr>
          <p:cNvPicPr>
            <a:picLocks noChangeAspect="1"/>
          </p:cNvPicPr>
          <p:nvPr/>
        </p:nvPicPr>
        <p:blipFill>
          <a:blip r:embed="rId3"/>
          <a:stretch>
            <a:fillRect/>
          </a:stretch>
        </p:blipFill>
        <p:spPr>
          <a:xfrm>
            <a:off x="5131377" y="1990923"/>
            <a:ext cx="6362700" cy="4124325"/>
          </a:xfrm>
          <a:prstGeom prst="rect">
            <a:avLst/>
          </a:prstGeom>
        </p:spPr>
      </p:pic>
      <p:pic>
        <p:nvPicPr>
          <p:cNvPr id="7" name="図 6">
            <a:extLst>
              <a:ext uri="{FF2B5EF4-FFF2-40B4-BE49-F238E27FC236}">
                <a16:creationId xmlns:a16="http://schemas.microsoft.com/office/drawing/2014/main" id="{E0EB9EF0-D763-4254-89CA-59EEFF314B11}"/>
              </a:ext>
            </a:extLst>
          </p:cNvPr>
          <p:cNvPicPr>
            <a:picLocks noChangeAspect="1"/>
          </p:cNvPicPr>
          <p:nvPr/>
        </p:nvPicPr>
        <p:blipFill>
          <a:blip r:embed="rId4"/>
          <a:stretch>
            <a:fillRect/>
          </a:stretch>
        </p:blipFill>
        <p:spPr>
          <a:xfrm>
            <a:off x="4992832" y="2070812"/>
            <a:ext cx="6362700" cy="4124325"/>
          </a:xfrm>
          <a:prstGeom prst="rect">
            <a:avLst/>
          </a:prstGeom>
        </p:spPr>
      </p:pic>
      <p:sp>
        <p:nvSpPr>
          <p:cNvPr id="8" name="矢印: 右 7">
            <a:extLst>
              <a:ext uri="{FF2B5EF4-FFF2-40B4-BE49-F238E27FC236}">
                <a16:creationId xmlns:a16="http://schemas.microsoft.com/office/drawing/2014/main" id="{EBFA5D88-41E0-4D85-881B-9E8E352FC433}"/>
              </a:ext>
            </a:extLst>
          </p:cNvPr>
          <p:cNvSpPr/>
          <p:nvPr/>
        </p:nvSpPr>
        <p:spPr>
          <a:xfrm>
            <a:off x="1446569" y="5185374"/>
            <a:ext cx="1283854"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矢印: 右 8">
            <a:extLst>
              <a:ext uri="{FF2B5EF4-FFF2-40B4-BE49-F238E27FC236}">
                <a16:creationId xmlns:a16="http://schemas.microsoft.com/office/drawing/2014/main" id="{3F94FC6A-0805-4D70-A439-028A580C963B}"/>
              </a:ext>
            </a:extLst>
          </p:cNvPr>
          <p:cNvSpPr/>
          <p:nvPr/>
        </p:nvSpPr>
        <p:spPr>
          <a:xfrm>
            <a:off x="6575838" y="2782454"/>
            <a:ext cx="1283854"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0" name="矢印: 右 9">
            <a:extLst>
              <a:ext uri="{FF2B5EF4-FFF2-40B4-BE49-F238E27FC236}">
                <a16:creationId xmlns:a16="http://schemas.microsoft.com/office/drawing/2014/main" id="{5449DB9C-FADA-4ABC-B76C-848392896970}"/>
              </a:ext>
            </a:extLst>
          </p:cNvPr>
          <p:cNvSpPr/>
          <p:nvPr/>
        </p:nvSpPr>
        <p:spPr>
          <a:xfrm>
            <a:off x="6645111" y="3092282"/>
            <a:ext cx="1283854"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Tree>
    <p:extLst>
      <p:ext uri="{BB962C8B-B14F-4D97-AF65-F5344CB8AC3E}">
        <p14:creationId xmlns:p14="http://schemas.microsoft.com/office/powerpoint/2010/main" val="88404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a:t>MySQL</a:t>
            </a:r>
            <a:r>
              <a:rPr lang="ja-JP" altLang="en-US"/>
              <a:t>を</a:t>
            </a:r>
            <a:r>
              <a:rPr lang="en-US" altLang="ja-JP"/>
              <a:t>PDO</a:t>
            </a:r>
            <a:r>
              <a:rPr lang="ja-JP" altLang="en-US"/>
              <a:t>で操作する</a:t>
            </a:r>
            <a:endParaRPr lang="ja-JP" altLang="en-US">
              <a:latin typeface="メイリオ"/>
            </a:endParaRPr>
          </a:p>
        </p:txBody>
      </p:sp>
      <p:sp>
        <p:nvSpPr>
          <p:cNvPr id="39940" name="コンテンツ プレースホルダ 11"/>
          <p:cNvSpPr>
            <a:spLocks noGrp="1"/>
          </p:cNvSpPr>
          <p:nvPr>
            <p:ph idx="1"/>
          </p:nvPr>
        </p:nvSpPr>
        <p:spPr>
          <a:xfrm>
            <a:off x="987227" y="1422400"/>
            <a:ext cx="10848601" cy="3632200"/>
          </a:xfrm>
        </p:spPr>
        <p:txBody>
          <a:bodyPr>
            <a:normAutofit fontScale="85000" lnSpcReduction="20000"/>
          </a:bodyPr>
          <a:lstStyle/>
          <a:p>
            <a:pPr>
              <a:lnSpc>
                <a:spcPct val="100000"/>
              </a:lnSpc>
            </a:pPr>
            <a:r>
              <a:rPr lang="ja-JP" altLang="en-US" dirty="0">
                <a:latin typeface="メイリオ"/>
              </a:rPr>
              <a:t>データベースとの「</a:t>
            </a:r>
            <a:r>
              <a:rPr lang="ja-JP" altLang="en-US" dirty="0">
                <a:solidFill>
                  <a:srgbClr val="008000"/>
                </a:solidFill>
                <a:latin typeface="メイリオ"/>
              </a:rPr>
              <a:t>接続</a:t>
            </a:r>
            <a:r>
              <a:rPr lang="ja-JP" altLang="en-US" dirty="0">
                <a:latin typeface="メイリオ"/>
              </a:rPr>
              <a:t>」を表すオブジェクトを作る。</a:t>
            </a:r>
            <a:endParaRPr lang="en-US" altLang="ja-JP" dirty="0">
              <a:latin typeface="メイリオ"/>
            </a:endParaRPr>
          </a:p>
          <a:p>
            <a:pPr lvl="1">
              <a:lnSpc>
                <a:spcPct val="150000"/>
              </a:lnSpc>
              <a:spcBef>
                <a:spcPct val="0"/>
              </a:spcBef>
              <a:spcAft>
                <a:spcPts val="1200"/>
              </a:spcAft>
              <a:buNone/>
            </a:pPr>
            <a:endParaRPr lang="en-US" altLang="ja-JP" dirty="0">
              <a:latin typeface="メイリオ"/>
              <a:cs typeface="メイリオ"/>
            </a:endParaRPr>
          </a:p>
          <a:p>
            <a:pPr lvl="1">
              <a:lnSpc>
                <a:spcPct val="150000"/>
              </a:lnSpc>
              <a:spcBef>
                <a:spcPct val="0"/>
              </a:spcBef>
              <a:spcAft>
                <a:spcPts val="1200"/>
              </a:spcAft>
              <a:buNone/>
            </a:pPr>
            <a:r>
              <a:rPr lang="en-US" altLang="ja-JP" dirty="0">
                <a:latin typeface="メイリオ"/>
                <a:cs typeface="メイリオ"/>
              </a:rPr>
              <a:t>$conn = </a:t>
            </a:r>
            <a:r>
              <a:rPr lang="en-US" altLang="ja-JP" b="1" dirty="0">
                <a:solidFill>
                  <a:srgbClr val="FF6600"/>
                </a:solidFill>
                <a:latin typeface="メイリオ"/>
                <a:cs typeface="メイリオ"/>
              </a:rPr>
              <a:t>new PDO(</a:t>
            </a:r>
            <a:r>
              <a:rPr lang="en-US" altLang="ja-JP" dirty="0">
                <a:latin typeface="メイリオ"/>
                <a:cs typeface="メイリオ"/>
              </a:rPr>
              <a:t>"</a:t>
            </a:r>
            <a:r>
              <a:rPr lang="ja-JP" altLang="en-US" i="1" dirty="0">
                <a:latin typeface="メイリオ"/>
                <a:cs typeface="メイリオ"/>
              </a:rPr>
              <a:t>接続先指定</a:t>
            </a:r>
            <a:r>
              <a:rPr lang="en-US" altLang="ja-JP" dirty="0">
                <a:latin typeface="メイリオ"/>
                <a:cs typeface="メイリオ"/>
              </a:rPr>
              <a:t>",</a:t>
            </a:r>
            <a:r>
              <a:rPr lang="ja-JP" altLang="en-US" dirty="0">
                <a:latin typeface="メイリオ"/>
                <a:cs typeface="メイリオ"/>
              </a:rPr>
              <a:t>　</a:t>
            </a:r>
            <a:r>
              <a:rPr lang="en-US" altLang="ja-JP" dirty="0">
                <a:latin typeface="メイリオ"/>
                <a:cs typeface="メイリオ"/>
              </a:rPr>
              <a:t>"</a:t>
            </a:r>
            <a:r>
              <a:rPr lang="ja-JP" altLang="en-US" dirty="0">
                <a:latin typeface="メイリオ"/>
                <a:cs typeface="メイリオ"/>
              </a:rPr>
              <a:t>ユーザ</a:t>
            </a:r>
            <a:r>
              <a:rPr lang="ja-JP" altLang="en-US" i="1" dirty="0">
                <a:latin typeface="メイリオ"/>
                <a:cs typeface="メイリオ"/>
              </a:rPr>
              <a:t>名</a:t>
            </a:r>
            <a:r>
              <a:rPr lang="en-US" altLang="ja-JP" dirty="0">
                <a:latin typeface="メイリオ"/>
                <a:cs typeface="メイリオ"/>
              </a:rPr>
              <a:t>",  "</a:t>
            </a:r>
            <a:r>
              <a:rPr lang="ja-JP" altLang="en-US" dirty="0">
                <a:latin typeface="メイリオ"/>
                <a:cs typeface="メイリオ"/>
              </a:rPr>
              <a:t>パスワード</a:t>
            </a:r>
            <a:r>
              <a:rPr lang="en-US" altLang="ja-JP" dirty="0">
                <a:latin typeface="メイリオ"/>
                <a:cs typeface="メイリオ"/>
              </a:rPr>
              <a:t>"</a:t>
            </a:r>
            <a:r>
              <a:rPr lang="en-US" altLang="ja-JP" b="1" dirty="0">
                <a:solidFill>
                  <a:srgbClr val="FF6600"/>
                </a:solidFill>
                <a:latin typeface="メイリオ"/>
                <a:cs typeface="メイリオ"/>
              </a:rPr>
              <a:t>)</a:t>
            </a:r>
            <a:r>
              <a:rPr lang="en-US" altLang="ja-JP" dirty="0">
                <a:latin typeface="メイリオ"/>
                <a:cs typeface="メイリオ"/>
              </a:rPr>
              <a:t>;</a:t>
            </a:r>
          </a:p>
          <a:p>
            <a:pPr lvl="1">
              <a:spcBef>
                <a:spcPct val="0"/>
              </a:spcBef>
              <a:buFontTx/>
              <a:buNone/>
            </a:pPr>
            <a:endParaRPr lang="en-US" altLang="ja-JP" dirty="0">
              <a:latin typeface="メイリオ"/>
              <a:cs typeface="メイリオ"/>
            </a:endParaRPr>
          </a:p>
          <a:p>
            <a:pPr lvl="1"/>
            <a:r>
              <a:rPr lang="ja-JP" altLang="en-US" dirty="0">
                <a:latin typeface="メイリオ"/>
                <a:cs typeface="メイリオ"/>
              </a:rPr>
              <a:t>以後の操作でこの接続オブジェクトが必須</a:t>
            </a:r>
            <a:endParaRPr lang="en-US" altLang="ja-JP" dirty="0">
              <a:latin typeface="メイリオ"/>
              <a:cs typeface="メイリオ"/>
            </a:endParaRPr>
          </a:p>
          <a:p>
            <a:pPr lvl="1"/>
            <a:endParaRPr lang="en-US" altLang="ja-JP" dirty="0">
              <a:latin typeface="メイリオ"/>
              <a:cs typeface="メイリオ"/>
            </a:endParaRPr>
          </a:p>
          <a:p>
            <a:pPr>
              <a:lnSpc>
                <a:spcPct val="150000"/>
              </a:lnSpc>
            </a:pPr>
            <a:r>
              <a:rPr lang="ja-JP" altLang="en-US" dirty="0">
                <a:latin typeface="メイリオ"/>
              </a:rPr>
              <a:t>操作終了時には「接続」を閉じる</a:t>
            </a:r>
            <a:endParaRPr lang="en-US" altLang="ja-JP" dirty="0">
              <a:latin typeface="メイリオ"/>
            </a:endParaRPr>
          </a:p>
          <a:p>
            <a:pPr lvl="1">
              <a:buFontTx/>
              <a:buNone/>
            </a:pPr>
            <a:r>
              <a:rPr lang="en-US" altLang="ja-JP" dirty="0">
                <a:latin typeface="メイリオ"/>
                <a:cs typeface="メイリオ"/>
              </a:rPr>
              <a:t>$conn</a:t>
            </a:r>
            <a:r>
              <a:rPr lang="en-US" altLang="ja-JP" dirty="0">
                <a:solidFill>
                  <a:srgbClr val="FF6600"/>
                </a:solidFill>
                <a:latin typeface="メイリオ"/>
                <a:cs typeface="メイリオ"/>
              </a:rPr>
              <a:t> = null</a:t>
            </a:r>
            <a:r>
              <a:rPr lang="en-US" altLang="ja-JP" dirty="0">
                <a:latin typeface="メイリオ"/>
                <a:cs typeface="メイリオ"/>
              </a:rPr>
              <a:t>;</a:t>
            </a:r>
            <a:endParaRPr lang="ja-JP" altLang="en-US" dirty="0">
              <a:latin typeface="メイリオ"/>
              <a:cs typeface="メイリオ"/>
            </a:endParaRP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39941" name="テキスト ボックス 12"/>
          <p:cNvSpPr txBox="1">
            <a:spLocks noChangeArrowheads="1"/>
          </p:cNvSpPr>
          <p:nvPr/>
        </p:nvSpPr>
        <p:spPr bwMode="auto">
          <a:xfrm>
            <a:off x="4021227" y="2005635"/>
            <a:ext cx="49291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err="1">
                <a:solidFill>
                  <a:srgbClr val="3366FF"/>
                </a:solidFill>
                <a:ea typeface="メイリオ"/>
                <a:cs typeface="メイリオ"/>
              </a:rPr>
              <a:t>mysql:host</a:t>
            </a:r>
            <a:r>
              <a:rPr lang="en-US" altLang="ja-JP" dirty="0">
                <a:solidFill>
                  <a:srgbClr val="3366FF"/>
                </a:solidFill>
                <a:ea typeface="メイリオ"/>
                <a:cs typeface="メイリオ"/>
              </a:rPr>
              <a:t>=</a:t>
            </a:r>
            <a:r>
              <a:rPr lang="en-US" altLang="ja-JP" dirty="0" err="1">
                <a:solidFill>
                  <a:srgbClr val="3366FF"/>
                </a:solidFill>
                <a:ea typeface="メイリオ"/>
                <a:cs typeface="メイリオ"/>
              </a:rPr>
              <a:t>localhost;dbname</a:t>
            </a:r>
            <a:r>
              <a:rPr lang="en-US" altLang="ja-JP" dirty="0">
                <a:solidFill>
                  <a:srgbClr val="3366FF"/>
                </a:solidFill>
                <a:ea typeface="メイリオ"/>
                <a:cs typeface="メイリオ"/>
              </a:rPr>
              <a:t>=test</a:t>
            </a:r>
            <a:endParaRPr lang="ja-JP" altLang="en-US" dirty="0">
              <a:solidFill>
                <a:srgbClr val="3366FF"/>
              </a:solidFill>
              <a:ea typeface="メイリオ"/>
              <a:cs typeface="メイリオ"/>
            </a:endParaRPr>
          </a:p>
        </p:txBody>
      </p:sp>
      <p:sp>
        <p:nvSpPr>
          <p:cNvPr id="39942" name="テキスト ボックス 13"/>
          <p:cNvSpPr txBox="1">
            <a:spLocks noChangeArrowheads="1"/>
          </p:cNvSpPr>
          <p:nvPr/>
        </p:nvSpPr>
        <p:spPr bwMode="auto">
          <a:xfrm>
            <a:off x="7117546" y="3267449"/>
            <a:ext cx="7239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solidFill>
                  <a:srgbClr val="3366FF"/>
                </a:solidFill>
                <a:ea typeface="メイリオ"/>
                <a:cs typeface="メイリオ"/>
              </a:rPr>
              <a:t>root</a:t>
            </a:r>
            <a:endParaRPr lang="ja-JP" altLang="en-US" dirty="0">
              <a:solidFill>
                <a:srgbClr val="3366FF"/>
              </a:solidFill>
              <a:ea typeface="メイリオ"/>
              <a:cs typeface="メイリオ"/>
            </a:endParaRPr>
          </a:p>
        </p:txBody>
      </p:sp>
      <p:sp>
        <p:nvSpPr>
          <p:cNvPr id="39945" name="テキスト ボックス 9"/>
          <p:cNvSpPr txBox="1">
            <a:spLocks noChangeArrowheads="1"/>
          </p:cNvSpPr>
          <p:nvPr/>
        </p:nvSpPr>
        <p:spPr bwMode="auto">
          <a:xfrm>
            <a:off x="5263196" y="-79405"/>
            <a:ext cx="510388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http://www.php.net/manual/ja/class.pdo.php</a:t>
            </a:r>
            <a:endParaRPr lang="ja-JP" altLang="en-US" sz="2000" dirty="0">
              <a:ea typeface="メイリオ"/>
              <a:cs typeface="メイリオ"/>
            </a:endParaRPr>
          </a:p>
        </p:txBody>
      </p:sp>
      <p:cxnSp>
        <p:nvCxnSpPr>
          <p:cNvPr id="7" name="カギ線コネクタ 6"/>
          <p:cNvCxnSpPr>
            <a:cxnSpLocks/>
          </p:cNvCxnSpPr>
          <p:nvPr/>
        </p:nvCxnSpPr>
        <p:spPr>
          <a:xfrm rot="5400000">
            <a:off x="5843451" y="2551897"/>
            <a:ext cx="339201" cy="12700"/>
          </a:xfrm>
          <a:prstGeom prst="bentConnector3">
            <a:avLst>
              <a:gd name="adj1" fmla="val 50000"/>
            </a:avLst>
          </a:prstGeom>
          <a:ln w="3810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7" name="カギ線コネクタ 16"/>
          <p:cNvCxnSpPr>
            <a:stCxn id="39942" idx="3"/>
          </p:cNvCxnSpPr>
          <p:nvPr/>
        </p:nvCxnSpPr>
        <p:spPr>
          <a:xfrm flipV="1">
            <a:off x="7841447" y="3201422"/>
            <a:ext cx="275811" cy="297009"/>
          </a:xfrm>
          <a:prstGeom prst="bentConnector2">
            <a:avLst/>
          </a:prstGeom>
          <a:ln w="3810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0" y="799168"/>
            <a:ext cx="5381213" cy="369332"/>
          </a:xfrm>
          <a:prstGeom prst="rect">
            <a:avLst/>
          </a:prstGeom>
          <a:noFill/>
        </p:spPr>
        <p:txBody>
          <a:bodyPr wrap="none" rtlCol="0">
            <a:spAutoFit/>
          </a:bodyPr>
          <a:lstStyle/>
          <a:p>
            <a:r>
              <a:rPr kumimoji="1" lang="en-US" altLang="ja-JP">
                <a:solidFill>
                  <a:schemeClr val="bg1"/>
                </a:solidFill>
              </a:rPr>
              <a:t>Manipulate MySQL database from PHP application</a:t>
            </a:r>
            <a:endParaRPr kumimoji="1" lang="ja-JP" altLang="en-US">
              <a:solidFill>
                <a:schemeClr val="bg1"/>
              </a:solidFill>
            </a:endParaRPr>
          </a:p>
        </p:txBody>
      </p:sp>
      <p:cxnSp>
        <p:nvCxnSpPr>
          <p:cNvPr id="5" name="直線矢印コネクタ 4">
            <a:extLst>
              <a:ext uri="{FF2B5EF4-FFF2-40B4-BE49-F238E27FC236}">
                <a16:creationId xmlns:a16="http://schemas.microsoft.com/office/drawing/2014/main" id="{92CC841F-5D2F-43E2-8975-582CF02488C2}"/>
              </a:ext>
            </a:extLst>
          </p:cNvPr>
          <p:cNvCxnSpPr/>
          <p:nvPr/>
        </p:nvCxnSpPr>
        <p:spPr>
          <a:xfrm>
            <a:off x="6028566" y="28888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dirty="0"/>
              <a:t>MySQL</a:t>
            </a:r>
            <a:r>
              <a:rPr lang="ja-JP" altLang="en-US" dirty="0"/>
              <a:t>を</a:t>
            </a:r>
            <a:r>
              <a:rPr lang="en-US" altLang="ja-JP" dirty="0"/>
              <a:t>PDO</a:t>
            </a:r>
            <a:r>
              <a:rPr lang="ja-JP" altLang="en-US" dirty="0"/>
              <a:t>で操作する</a:t>
            </a:r>
            <a:endParaRPr lang="ja-JP" altLang="en-US" dirty="0">
              <a:latin typeface="メイリオ"/>
            </a:endParaRPr>
          </a:p>
        </p:txBody>
      </p:sp>
      <p:sp>
        <p:nvSpPr>
          <p:cNvPr id="39940" name="コンテンツ プレースホルダ 11"/>
          <p:cNvSpPr>
            <a:spLocks noGrp="1"/>
          </p:cNvSpPr>
          <p:nvPr>
            <p:ph idx="1"/>
          </p:nvPr>
        </p:nvSpPr>
        <p:spPr>
          <a:xfrm>
            <a:off x="2054952" y="1234810"/>
            <a:ext cx="8613048" cy="3632200"/>
          </a:xfrm>
        </p:spPr>
        <p:txBody>
          <a:bodyPr/>
          <a:lstStyle/>
          <a:p>
            <a:pPr>
              <a:lnSpc>
                <a:spcPct val="100000"/>
              </a:lnSpc>
            </a:pPr>
            <a:r>
              <a:rPr lang="en-US" altLang="ja-JP" dirty="0">
                <a:latin typeface="メイリオ"/>
              </a:rPr>
              <a:t>PDO</a:t>
            </a:r>
            <a:r>
              <a:rPr lang="ja-JP" altLang="en-US" dirty="0">
                <a:latin typeface="メイリオ"/>
              </a:rPr>
              <a:t>オブジェクト生成</a:t>
            </a:r>
            <a:r>
              <a:rPr lang="ja-JP" altLang="en-US" sz="2400" dirty="0">
                <a:latin typeface="メイリオ"/>
              </a:rPr>
              <a:t>（</a:t>
            </a:r>
            <a:r>
              <a:rPr lang="en-US" altLang="ja-JP" sz="2400" dirty="0">
                <a:latin typeface="メイリオ"/>
              </a:rPr>
              <a:t>+</a:t>
            </a:r>
            <a:r>
              <a:rPr lang="ja-JP" altLang="en-US" sz="2400" dirty="0">
                <a:latin typeface="メイリオ"/>
              </a:rPr>
              <a:t>例外処理）</a:t>
            </a:r>
            <a:r>
              <a:rPr lang="ja-JP" altLang="en-US" dirty="0">
                <a:latin typeface="メイリオ"/>
              </a:rPr>
              <a:t>のコード</a:t>
            </a:r>
            <a:endParaRPr lang="en-US" altLang="ja-JP" dirty="0">
              <a:latin typeface="メイリオ"/>
            </a:endParaRP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39945" name="テキスト ボックス 9"/>
          <p:cNvSpPr txBox="1">
            <a:spLocks noChangeArrowheads="1"/>
          </p:cNvSpPr>
          <p:nvPr/>
        </p:nvSpPr>
        <p:spPr bwMode="auto">
          <a:xfrm>
            <a:off x="5255104" y="-64782"/>
            <a:ext cx="510388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http://www.php.net/manual/ja/class.pdo.php</a:t>
            </a:r>
            <a:endParaRPr lang="ja-JP" altLang="en-US" sz="2000" dirty="0">
              <a:ea typeface="メイリオ"/>
              <a:cs typeface="メイリオ"/>
            </a:endParaRPr>
          </a:p>
        </p:txBody>
      </p:sp>
      <p:sp>
        <p:nvSpPr>
          <p:cNvPr id="3" name="テキスト ボックス 2"/>
          <p:cNvSpPr txBox="1"/>
          <p:nvPr/>
        </p:nvSpPr>
        <p:spPr>
          <a:xfrm>
            <a:off x="2144542" y="1822773"/>
            <a:ext cx="8109912" cy="4154984"/>
          </a:xfrm>
          <a:prstGeom prst="rect">
            <a:avLst/>
          </a:prstGeom>
          <a:noFill/>
          <a:ln>
            <a:solidFill>
              <a:srgbClr val="3366FF"/>
            </a:solidFill>
          </a:ln>
        </p:spPr>
        <p:txBody>
          <a:bodyPr wrap="none" rtlCol="0">
            <a:spAutoFit/>
          </a:bodyPr>
          <a:lstStyle/>
          <a:p>
            <a:r>
              <a:rPr lang="en-US" altLang="ja-JP" sz="2400" dirty="0">
                <a:ea typeface="メイリオ"/>
                <a:cs typeface="メイリオ"/>
              </a:rPr>
              <a:t>$conn = null;</a:t>
            </a:r>
          </a:p>
          <a:p>
            <a:r>
              <a:rPr lang="en-US" altLang="ja-JP" sz="2400" b="1" dirty="0">
                <a:solidFill>
                  <a:srgbClr val="3366FF"/>
                </a:solidFill>
                <a:ea typeface="メイリオ"/>
                <a:cs typeface="メイリオ"/>
              </a:rPr>
              <a:t>try{</a:t>
            </a:r>
          </a:p>
          <a:p>
            <a:r>
              <a:rPr lang="en-US" altLang="ja-JP" sz="2400" dirty="0">
                <a:ea typeface="メイリオ"/>
                <a:cs typeface="メイリオ"/>
              </a:rPr>
              <a:t>  $option = array(</a:t>
            </a:r>
          </a:p>
          <a:p>
            <a:r>
              <a:rPr lang="en-US" altLang="ja-JP" sz="2400" dirty="0">
                <a:ea typeface="メイリオ"/>
                <a:cs typeface="メイリオ"/>
              </a:rPr>
              <a:t>	PDO::ATTR_ERRMODE</a:t>
            </a:r>
          </a:p>
          <a:p>
            <a:r>
              <a:rPr lang="en-US" altLang="ja-JP" sz="2400" dirty="0">
                <a:ea typeface="メイリオ"/>
                <a:cs typeface="メイリオ"/>
              </a:rPr>
              <a:t>		=&gt;PDO::ERRMODE_EXCEPTION );</a:t>
            </a:r>
          </a:p>
          <a:p>
            <a:r>
              <a:rPr lang="en-US" altLang="ja-JP" sz="2400" dirty="0">
                <a:ea typeface="メイリオ"/>
                <a:cs typeface="メイリオ"/>
              </a:rPr>
              <a:t>  $conn = new PDO(</a:t>
            </a:r>
          </a:p>
          <a:p>
            <a:r>
              <a:rPr lang="en-US" altLang="ja-JP" sz="2400" dirty="0">
                <a:ea typeface="メイリオ"/>
                <a:cs typeface="メイリオ"/>
              </a:rPr>
              <a:t>	"</a:t>
            </a:r>
            <a:r>
              <a:rPr lang="en-US" altLang="ja-JP" sz="2400" dirty="0" err="1">
                <a:ea typeface="メイリオ"/>
                <a:cs typeface="メイリオ"/>
              </a:rPr>
              <a:t>mysql:host</a:t>
            </a:r>
            <a:r>
              <a:rPr lang="en-US" altLang="ja-JP" sz="2400" dirty="0">
                <a:ea typeface="メイリオ"/>
                <a:cs typeface="メイリオ"/>
              </a:rPr>
              <a:t>=</a:t>
            </a:r>
            <a:r>
              <a:rPr lang="en-US" altLang="ja-JP" sz="2400" dirty="0" err="1">
                <a:ea typeface="メイリオ"/>
                <a:cs typeface="メイリオ"/>
              </a:rPr>
              <a:t>localhost;dbname</a:t>
            </a:r>
            <a:r>
              <a:rPr lang="en-US" altLang="ja-JP" sz="2400" dirty="0">
                <a:ea typeface="メイリオ"/>
                <a:cs typeface="メイリオ"/>
              </a:rPr>
              <a:t>=</a:t>
            </a:r>
            <a:r>
              <a:rPr lang="en-US" altLang="ja-JP" sz="2400" dirty="0" err="1">
                <a:ea typeface="メイリオ"/>
                <a:cs typeface="メイリオ"/>
              </a:rPr>
              <a:t>test;charset</a:t>
            </a:r>
            <a:r>
              <a:rPr lang="en-US" altLang="ja-JP" sz="2400" dirty="0">
                <a:ea typeface="メイリオ"/>
                <a:cs typeface="メイリオ"/>
              </a:rPr>
              <a:t>=utf8;", </a:t>
            </a:r>
          </a:p>
          <a:p>
            <a:r>
              <a:rPr lang="en-US" altLang="ja-JP" sz="2400" dirty="0">
                <a:ea typeface="メイリオ"/>
                <a:cs typeface="メイリオ"/>
              </a:rPr>
              <a:t>	"root", "○○○", $option );</a:t>
            </a:r>
          </a:p>
          <a:p>
            <a:r>
              <a:rPr lang="en-US" altLang="ja-JP" sz="2400" b="1" dirty="0">
                <a:solidFill>
                  <a:srgbClr val="3366FF"/>
                </a:solidFill>
                <a:ea typeface="メイリオ"/>
                <a:cs typeface="メイリオ"/>
              </a:rPr>
              <a:t>}catch(</a:t>
            </a:r>
            <a:r>
              <a:rPr lang="en-US" altLang="ja-JP" sz="2400" dirty="0" err="1">
                <a:ea typeface="メイリオ"/>
                <a:cs typeface="メイリオ"/>
              </a:rPr>
              <a:t>PDOException</a:t>
            </a:r>
            <a:r>
              <a:rPr lang="en-US" altLang="ja-JP" sz="2400" dirty="0">
                <a:ea typeface="メイリオ"/>
                <a:cs typeface="メイリオ"/>
              </a:rPr>
              <a:t> $e</a:t>
            </a:r>
            <a:r>
              <a:rPr lang="en-US" altLang="ja-JP" sz="2400" b="1" dirty="0">
                <a:solidFill>
                  <a:srgbClr val="3366FF"/>
                </a:solidFill>
                <a:ea typeface="メイリオ"/>
                <a:cs typeface="メイリオ"/>
              </a:rPr>
              <a:t>){</a:t>
            </a:r>
          </a:p>
          <a:p>
            <a:r>
              <a:rPr lang="en-US" altLang="ja-JP" sz="2400" dirty="0">
                <a:ea typeface="メイリオ"/>
                <a:cs typeface="メイリオ"/>
              </a:rPr>
              <a:t>  die($e-&gt;</a:t>
            </a:r>
            <a:r>
              <a:rPr lang="en-US" altLang="ja-JP" sz="2400" dirty="0" err="1">
                <a:ea typeface="メイリオ"/>
                <a:cs typeface="メイリオ"/>
              </a:rPr>
              <a:t>getMessage</a:t>
            </a:r>
            <a:r>
              <a:rPr lang="en-US" altLang="ja-JP" sz="2400" dirty="0">
                <a:ea typeface="メイリオ"/>
                <a:cs typeface="メイリオ"/>
              </a:rPr>
              <a:t>());</a:t>
            </a:r>
          </a:p>
          <a:p>
            <a:r>
              <a:rPr lang="en-US" altLang="ja-JP" sz="2400" b="1" dirty="0">
                <a:solidFill>
                  <a:srgbClr val="3366FF"/>
                </a:solidFill>
                <a:ea typeface="メイリオ"/>
                <a:cs typeface="メイリオ"/>
              </a:rPr>
              <a:t>}   </a:t>
            </a:r>
            <a:r>
              <a:rPr lang="en-US" altLang="ja-JP" sz="2400" dirty="0">
                <a:solidFill>
                  <a:schemeClr val="bg1">
                    <a:lumMod val="50000"/>
                  </a:schemeClr>
                </a:solidFill>
                <a:ea typeface="メイリオ"/>
                <a:cs typeface="メイリオ"/>
              </a:rPr>
              <a:t>// ↑</a:t>
            </a:r>
            <a:r>
              <a:rPr lang="ja-JP" altLang="en-US" sz="2400" i="1" dirty="0">
                <a:solidFill>
                  <a:schemeClr val="bg1">
                    <a:lumMod val="50000"/>
                  </a:schemeClr>
                </a:solidFill>
                <a:ea typeface="メイリオ"/>
                <a:cs typeface="メイリオ"/>
              </a:rPr>
              <a:t>接続に失敗したらエラーメッセージを出して終了</a:t>
            </a:r>
            <a:endParaRPr lang="en-US" altLang="ja-JP" sz="2400" i="1" dirty="0">
              <a:solidFill>
                <a:schemeClr val="bg1">
                  <a:lumMod val="50000"/>
                </a:schemeClr>
              </a:solidFill>
              <a:ea typeface="メイリオ"/>
              <a:cs typeface="メイリオ"/>
            </a:endParaRPr>
          </a:p>
        </p:txBody>
      </p:sp>
      <p:sp>
        <p:nvSpPr>
          <p:cNvPr id="8" name="角丸四角形吹き出し 7"/>
          <p:cNvSpPr/>
          <p:nvPr/>
        </p:nvSpPr>
        <p:spPr>
          <a:xfrm>
            <a:off x="6279120" y="2599914"/>
            <a:ext cx="3275895" cy="447339"/>
          </a:xfrm>
          <a:prstGeom prst="wedgeRoundRectCallout">
            <a:avLst>
              <a:gd name="adj1" fmla="val -19275"/>
              <a:gd name="adj2" fmla="val 88306"/>
              <a:gd name="adj3" fmla="val 16667"/>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a:ea typeface="メイリオ"/>
              </a:rPr>
              <a:t>SQL</a:t>
            </a:r>
            <a:r>
              <a:rPr lang="ja-JP" altLang="en-US">
                <a:ea typeface="メイリオ"/>
              </a:rPr>
              <a:t>失敗時に</a:t>
            </a:r>
            <a:r>
              <a:rPr kumimoji="1" lang="ja-JP" altLang="en-US">
                <a:ea typeface="メイリオ"/>
              </a:rPr>
              <a:t>例外を吐かせる</a:t>
            </a:r>
          </a:p>
        </p:txBody>
      </p:sp>
      <p:sp>
        <p:nvSpPr>
          <p:cNvPr id="9" name="角丸四角形吹き出し 8"/>
          <p:cNvSpPr/>
          <p:nvPr/>
        </p:nvSpPr>
        <p:spPr>
          <a:xfrm>
            <a:off x="6655181" y="4619481"/>
            <a:ext cx="3275895" cy="447339"/>
          </a:xfrm>
          <a:prstGeom prst="wedgeRoundRectCallout">
            <a:avLst>
              <a:gd name="adj1" fmla="val 21253"/>
              <a:gd name="adj2" fmla="val -95565"/>
              <a:gd name="adj3" fmla="val 16667"/>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a:ea typeface="メイリオ"/>
              </a:rPr>
              <a:t>接続時の文字コードを</a:t>
            </a:r>
            <a:r>
              <a:rPr kumimoji="1" lang="en-US" altLang="ja-JP">
                <a:ea typeface="メイリオ"/>
              </a:rPr>
              <a:t>utf8</a:t>
            </a:r>
            <a:r>
              <a:rPr kumimoji="1" lang="ja-JP" altLang="en-US">
                <a:ea typeface="メイリオ"/>
              </a:rPr>
              <a:t>に</a:t>
            </a:r>
          </a:p>
        </p:txBody>
      </p:sp>
      <p:sp>
        <p:nvSpPr>
          <p:cNvPr id="10" name="テキスト ボックス 9"/>
          <p:cNvSpPr txBox="1"/>
          <p:nvPr/>
        </p:nvSpPr>
        <p:spPr>
          <a:xfrm>
            <a:off x="59306" y="786247"/>
            <a:ext cx="5381213" cy="369332"/>
          </a:xfrm>
          <a:prstGeom prst="rect">
            <a:avLst/>
          </a:prstGeom>
          <a:noFill/>
        </p:spPr>
        <p:txBody>
          <a:bodyPr wrap="none" rtlCol="0">
            <a:spAutoFit/>
          </a:bodyPr>
          <a:lstStyle/>
          <a:p>
            <a:r>
              <a:rPr kumimoji="1" lang="en-US" altLang="ja-JP">
                <a:solidFill>
                  <a:schemeClr val="bg1"/>
                </a:solidFill>
              </a:rPr>
              <a:t>Manipulate MySQL database from PHP application</a:t>
            </a:r>
            <a:endParaRPr kumimoji="1" lang="ja-JP" altLang="en-US">
              <a:solidFill>
                <a:schemeClr val="bg1"/>
              </a:solidFill>
            </a:endParaRPr>
          </a:p>
        </p:txBody>
      </p:sp>
    </p:spTree>
    <p:extLst>
      <p:ext uri="{BB962C8B-B14F-4D97-AF65-F5344CB8AC3E}">
        <p14:creationId xmlns:p14="http://schemas.microsoft.com/office/powerpoint/2010/main" val="2622540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499"/>
            <a:ext cx="10420351" cy="770101"/>
          </a:xfrm>
        </p:spPr>
        <p:txBody>
          <a:bodyPr/>
          <a:lstStyle/>
          <a:p>
            <a:r>
              <a:rPr lang="ja-JP" altLang="en-US">
                <a:latin typeface="メイリオ"/>
              </a:rPr>
              <a:t>補足：「例外処理」とは？</a:t>
            </a:r>
          </a:p>
        </p:txBody>
      </p:sp>
      <p:sp>
        <p:nvSpPr>
          <p:cNvPr id="2" name="コンテンツ プレースホルダー 1"/>
          <p:cNvSpPr>
            <a:spLocks noGrp="1"/>
          </p:cNvSpPr>
          <p:nvPr>
            <p:ph idx="1"/>
          </p:nvPr>
        </p:nvSpPr>
        <p:spPr>
          <a:xfrm>
            <a:off x="2141538" y="1422400"/>
            <a:ext cx="8229600" cy="4840350"/>
          </a:xfrm>
        </p:spPr>
        <p:txBody>
          <a:bodyPr>
            <a:normAutofit/>
          </a:bodyPr>
          <a:lstStyle/>
          <a:p>
            <a:r>
              <a:rPr lang="ja-JP" altLang="en-US" sz="3200" dirty="0"/>
              <a:t>プログラムの実行時に「</a:t>
            </a:r>
            <a:r>
              <a:rPr lang="ja-JP" altLang="en-US" sz="3200" dirty="0">
                <a:solidFill>
                  <a:srgbClr val="FF6600"/>
                </a:solidFill>
              </a:rPr>
              <a:t>例外</a:t>
            </a:r>
            <a:r>
              <a:rPr lang="ja-JP" altLang="en-US" sz="3200" dirty="0"/>
              <a:t>（</a:t>
            </a:r>
            <a:r>
              <a:rPr lang="en-US" altLang="ja-JP" sz="3200" dirty="0"/>
              <a:t>= </a:t>
            </a:r>
            <a:r>
              <a:rPr lang="ja-JP" altLang="en-US" sz="3200" dirty="0"/>
              <a:t>不正常な実行結果）」が発生した場合に，実行を中断して，その後始末をする仕組み。</a:t>
            </a:r>
            <a:endParaRPr lang="en-US" altLang="ja-JP" sz="3200" dirty="0"/>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8" name="Rectangle 4"/>
          <p:cNvSpPr>
            <a:spLocks noChangeArrowheads="1"/>
          </p:cNvSpPr>
          <p:nvPr/>
        </p:nvSpPr>
        <p:spPr bwMode="auto">
          <a:xfrm>
            <a:off x="4343400" y="3430020"/>
            <a:ext cx="4630194" cy="2710486"/>
          </a:xfrm>
          <a:prstGeom prst="rect">
            <a:avLst/>
          </a:prstGeom>
          <a:solidFill>
            <a:srgbClr val="FFCC66"/>
          </a:solidFill>
          <a:ln w="9525">
            <a:noFill/>
            <a:miter lim="800000"/>
            <a:headEnd/>
            <a:tailEnd/>
          </a:ln>
          <a:effectLst>
            <a:outerShdw blurRad="63500" dist="38099" dir="2700000" algn="ctr" rotWithShape="0">
              <a:schemeClr val="bg2">
                <a:alpha val="74998"/>
              </a:schemeClr>
            </a:outerShdw>
          </a:effectLst>
        </p:spPr>
        <p:txBody>
          <a:bodyPr wrap="none">
            <a:spAutoFit/>
          </a:bodyPr>
          <a:lstStyle/>
          <a:p>
            <a:pPr>
              <a:lnSpc>
                <a:spcPct val="90000"/>
              </a:lnSpc>
              <a:spcBef>
                <a:spcPct val="20000"/>
              </a:spcBef>
            </a:pPr>
            <a:r>
              <a:rPr lang="en-US" altLang="ja-JP" sz="3200" b="1" dirty="0">
                <a:solidFill>
                  <a:srgbClr val="FF0000"/>
                </a:solidFill>
                <a:latin typeface="+mj-lt"/>
                <a:ea typeface="メイリオ"/>
                <a:cs typeface="メイリオ"/>
              </a:rPr>
              <a:t>try{</a:t>
            </a:r>
            <a:endParaRPr lang="en-US" altLang="ja-JP" sz="3200" b="1" dirty="0">
              <a:latin typeface="+mj-lt"/>
              <a:ea typeface="メイリオ"/>
              <a:cs typeface="メイリオ"/>
            </a:endParaRPr>
          </a:p>
          <a:p>
            <a:pPr>
              <a:lnSpc>
                <a:spcPct val="90000"/>
              </a:lnSpc>
              <a:spcBef>
                <a:spcPct val="20000"/>
              </a:spcBef>
            </a:pPr>
            <a:r>
              <a:rPr lang="en-US" altLang="ja-JP" sz="3200" b="1" dirty="0">
                <a:latin typeface="+mj-lt"/>
                <a:ea typeface="メイリオ"/>
                <a:cs typeface="メイリオ"/>
              </a:rPr>
              <a:t>  </a:t>
            </a:r>
            <a:r>
              <a:rPr lang="ja-JP" altLang="en-US" sz="3200" b="1" dirty="0">
                <a:latin typeface="+mj-lt"/>
                <a:ea typeface="メイリオ"/>
                <a:cs typeface="メイリオ"/>
              </a:rPr>
              <a:t>通常処理</a:t>
            </a:r>
            <a:r>
              <a:rPr lang="en-US" altLang="ja-JP" sz="2400" dirty="0">
                <a:latin typeface="+mj-lt"/>
                <a:ea typeface="メイリオ"/>
                <a:cs typeface="メイリオ"/>
              </a:rPr>
              <a:t> normal</a:t>
            </a:r>
          </a:p>
          <a:p>
            <a:pPr>
              <a:lnSpc>
                <a:spcPct val="90000"/>
              </a:lnSpc>
              <a:spcBef>
                <a:spcPct val="20000"/>
              </a:spcBef>
            </a:pPr>
            <a:r>
              <a:rPr lang="en-US" altLang="ja-JP" sz="3200" b="1" dirty="0">
                <a:solidFill>
                  <a:srgbClr val="FF0000"/>
                </a:solidFill>
                <a:latin typeface="+mj-lt"/>
                <a:ea typeface="メイリオ"/>
                <a:cs typeface="メイリオ"/>
              </a:rPr>
              <a:t>}catch(</a:t>
            </a:r>
            <a:r>
              <a:rPr lang="ja-JP" altLang="en-US" sz="3200" b="1" dirty="0">
                <a:latin typeface="+mj-lt"/>
                <a:ea typeface="メイリオ"/>
                <a:cs typeface="メイリオ"/>
              </a:rPr>
              <a:t>例外クラス</a:t>
            </a:r>
            <a:r>
              <a:rPr lang="en-US" altLang="ja-JP" sz="3200" b="1" dirty="0">
                <a:latin typeface="+mj-lt"/>
                <a:ea typeface="メイリオ"/>
                <a:cs typeface="メイリオ"/>
              </a:rPr>
              <a:t>  </a:t>
            </a:r>
            <a:r>
              <a:rPr lang="en-US" altLang="ja-JP" sz="3200" b="1" dirty="0">
                <a:solidFill>
                  <a:srgbClr val="008000"/>
                </a:solidFill>
                <a:latin typeface="+mj-lt"/>
                <a:ea typeface="メイリオ"/>
                <a:cs typeface="メイリオ"/>
              </a:rPr>
              <a:t>$e</a:t>
            </a:r>
            <a:r>
              <a:rPr lang="en-US" altLang="ja-JP" sz="3200" b="1" dirty="0">
                <a:solidFill>
                  <a:srgbClr val="FF0000"/>
                </a:solidFill>
                <a:latin typeface="+mj-lt"/>
                <a:ea typeface="メイリオ"/>
                <a:cs typeface="メイリオ"/>
              </a:rPr>
              <a:t>){</a:t>
            </a:r>
            <a:endParaRPr lang="en-US" altLang="ja-JP" sz="3200" b="1" dirty="0">
              <a:latin typeface="+mj-lt"/>
              <a:ea typeface="メイリオ"/>
              <a:cs typeface="メイリオ"/>
            </a:endParaRPr>
          </a:p>
          <a:p>
            <a:pPr>
              <a:lnSpc>
                <a:spcPct val="90000"/>
              </a:lnSpc>
              <a:spcBef>
                <a:spcPct val="20000"/>
              </a:spcBef>
            </a:pPr>
            <a:r>
              <a:rPr lang="en-US" altLang="ja-JP" sz="3200" b="1" dirty="0">
                <a:latin typeface="+mj-lt"/>
                <a:ea typeface="メイリオ"/>
                <a:cs typeface="メイリオ"/>
              </a:rPr>
              <a:t>  </a:t>
            </a:r>
            <a:r>
              <a:rPr lang="ja-JP" altLang="en-US" sz="3200" b="1" dirty="0">
                <a:latin typeface="+mj-lt"/>
                <a:ea typeface="メイリオ"/>
                <a:cs typeface="メイリオ"/>
              </a:rPr>
              <a:t>例外処理</a:t>
            </a:r>
            <a:r>
              <a:rPr lang="en-US" altLang="ja-JP" sz="2400" dirty="0">
                <a:latin typeface="+mj-lt"/>
                <a:ea typeface="メイリオ"/>
                <a:cs typeface="メイリオ"/>
              </a:rPr>
              <a:t> irregular</a:t>
            </a:r>
          </a:p>
          <a:p>
            <a:pPr>
              <a:lnSpc>
                <a:spcPct val="90000"/>
              </a:lnSpc>
              <a:spcBef>
                <a:spcPct val="20000"/>
              </a:spcBef>
            </a:pPr>
            <a:r>
              <a:rPr lang="en-US" altLang="ja-JP" sz="3200" b="1" dirty="0">
                <a:solidFill>
                  <a:srgbClr val="FF0000"/>
                </a:solidFill>
                <a:latin typeface="+mj-lt"/>
                <a:ea typeface="メイリオ"/>
                <a:cs typeface="メイリオ"/>
              </a:rPr>
              <a:t>}</a:t>
            </a:r>
            <a:endParaRPr lang="en-US" altLang="ja-JP" sz="3200" b="1" dirty="0">
              <a:latin typeface="+mj-lt"/>
              <a:ea typeface="メイリオ"/>
              <a:cs typeface="メイリオ"/>
            </a:endParaRPr>
          </a:p>
        </p:txBody>
      </p:sp>
      <p:sp>
        <p:nvSpPr>
          <p:cNvPr id="9" name="Rectangle 5"/>
          <p:cNvSpPr>
            <a:spLocks noChangeArrowheads="1"/>
          </p:cNvSpPr>
          <p:nvPr/>
        </p:nvSpPr>
        <p:spPr bwMode="auto">
          <a:xfrm>
            <a:off x="7320994" y="3271291"/>
            <a:ext cx="322253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ja-JP" altLang="en-US" sz="2800">
                <a:solidFill>
                  <a:srgbClr val="008000"/>
                </a:solidFill>
                <a:ea typeface="メイリオ"/>
                <a:cs typeface="メイリオ"/>
              </a:rPr>
              <a:t>例外オブジェクトを受け取る</a:t>
            </a:r>
            <a:r>
              <a:rPr lang="en-US" altLang="ja-JP" sz="2800">
                <a:solidFill>
                  <a:srgbClr val="008000"/>
                </a:solidFill>
                <a:ea typeface="メイリオ"/>
                <a:cs typeface="メイリオ"/>
              </a:rPr>
              <a:t>｢</a:t>
            </a:r>
            <a:r>
              <a:rPr lang="ja-JP" altLang="en-US" sz="2800">
                <a:solidFill>
                  <a:srgbClr val="008000"/>
                </a:solidFill>
                <a:ea typeface="メイリオ"/>
                <a:cs typeface="メイリオ"/>
              </a:rPr>
              <a:t>引数</a:t>
            </a:r>
            <a:r>
              <a:rPr lang="en-US" altLang="ja-JP" sz="2800">
                <a:solidFill>
                  <a:srgbClr val="008000"/>
                </a:solidFill>
                <a:ea typeface="メイリオ"/>
                <a:cs typeface="メイリオ"/>
              </a:rPr>
              <a:t>｣</a:t>
            </a:r>
          </a:p>
        </p:txBody>
      </p:sp>
      <p:sp>
        <p:nvSpPr>
          <p:cNvPr id="10" name="Line 6"/>
          <p:cNvSpPr>
            <a:spLocks noChangeShapeType="1"/>
          </p:cNvSpPr>
          <p:nvPr/>
        </p:nvSpPr>
        <p:spPr bwMode="auto">
          <a:xfrm>
            <a:off x="8203034" y="4177590"/>
            <a:ext cx="0" cy="381000"/>
          </a:xfrm>
          <a:prstGeom prst="line">
            <a:avLst/>
          </a:prstGeom>
          <a:noFill/>
          <a:ln w="57150" cmpd="sng">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ja-JP" altLang="en-US">
              <a:ea typeface="メイリオ"/>
              <a:cs typeface="メイリオ"/>
            </a:endParaRPr>
          </a:p>
        </p:txBody>
      </p:sp>
      <p:sp>
        <p:nvSpPr>
          <p:cNvPr id="11" name="AutoShape 7"/>
          <p:cNvSpPr>
            <a:spLocks noChangeArrowheads="1"/>
          </p:cNvSpPr>
          <p:nvPr/>
        </p:nvSpPr>
        <p:spPr bwMode="auto">
          <a:xfrm>
            <a:off x="3676076" y="4115820"/>
            <a:ext cx="762000" cy="1447800"/>
          </a:xfrm>
          <a:prstGeom prst="curvedRightArrow">
            <a:avLst>
              <a:gd name="adj1" fmla="val 38000"/>
              <a:gd name="adj2" fmla="val 76000"/>
              <a:gd name="adj3" fmla="val 33333"/>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a:ea typeface="メイリオ"/>
              <a:cs typeface="メイリオ"/>
            </a:endParaRPr>
          </a:p>
        </p:txBody>
      </p:sp>
      <p:sp>
        <p:nvSpPr>
          <p:cNvPr id="12" name="Rectangle 8"/>
          <p:cNvSpPr>
            <a:spLocks noChangeArrowheads="1"/>
          </p:cNvSpPr>
          <p:nvPr/>
        </p:nvSpPr>
        <p:spPr bwMode="auto">
          <a:xfrm>
            <a:off x="2600047" y="4200121"/>
            <a:ext cx="141727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ja-JP" altLang="en-US" sz="2800">
                <a:solidFill>
                  <a:srgbClr val="008000"/>
                </a:solidFill>
                <a:latin typeface="メイリオ"/>
                <a:ea typeface="メイリオ"/>
                <a:cs typeface="メイリオ"/>
              </a:rPr>
              <a:t>例外</a:t>
            </a:r>
            <a:endParaRPr lang="en-US" altLang="ja-JP" sz="2800">
              <a:solidFill>
                <a:srgbClr val="008000"/>
              </a:solidFill>
              <a:latin typeface="メイリオ"/>
              <a:ea typeface="メイリオ"/>
              <a:cs typeface="メイリオ"/>
            </a:endParaRPr>
          </a:p>
          <a:p>
            <a:r>
              <a:rPr lang="ja-JP" altLang="en-US" sz="2800">
                <a:solidFill>
                  <a:srgbClr val="008000"/>
                </a:solidFill>
                <a:latin typeface="メイリオ"/>
                <a:ea typeface="メイリオ"/>
                <a:cs typeface="メイリオ"/>
              </a:rPr>
              <a:t>発生！</a:t>
            </a:r>
          </a:p>
        </p:txBody>
      </p:sp>
      <p:sp>
        <p:nvSpPr>
          <p:cNvPr id="13" name="テキスト ボックス 12"/>
          <p:cNvSpPr txBox="1"/>
          <p:nvPr/>
        </p:nvSpPr>
        <p:spPr>
          <a:xfrm>
            <a:off x="1343015" y="637502"/>
            <a:ext cx="2135358" cy="369332"/>
          </a:xfrm>
          <a:prstGeom prst="rect">
            <a:avLst/>
          </a:prstGeom>
          <a:noFill/>
        </p:spPr>
        <p:txBody>
          <a:bodyPr wrap="none" rtlCol="0">
            <a:spAutoFit/>
          </a:bodyPr>
          <a:lstStyle/>
          <a:p>
            <a:r>
              <a:rPr kumimoji="1" lang="en-US" altLang="ja-JP" dirty="0">
                <a:solidFill>
                  <a:schemeClr val="bg1"/>
                </a:solidFill>
              </a:rPr>
              <a:t>Exception handling</a:t>
            </a:r>
            <a:endParaRPr kumimoji="1" lang="ja-JP" altLang="en-US" dirty="0">
              <a:solidFill>
                <a:schemeClr val="bg1"/>
              </a:solidFill>
            </a:endParaRPr>
          </a:p>
        </p:txBody>
      </p:sp>
    </p:spTree>
    <p:extLst>
      <p:ext uri="{BB962C8B-B14F-4D97-AF65-F5344CB8AC3E}">
        <p14:creationId xmlns:p14="http://schemas.microsoft.com/office/powerpoint/2010/main" val="245787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a:t>PDO</a:t>
            </a:r>
            <a:r>
              <a:rPr lang="ja-JP" altLang="en-US"/>
              <a:t>で</a:t>
            </a:r>
            <a:r>
              <a:rPr lang="en-US" altLang="ja-JP"/>
              <a:t>SQL</a:t>
            </a:r>
            <a:r>
              <a:rPr lang="ja-JP" altLang="en-US"/>
              <a:t>文を実行する</a:t>
            </a:r>
            <a:endParaRPr lang="ja-JP" altLang="en-US">
              <a:latin typeface="メイリオ"/>
            </a:endParaRPr>
          </a:p>
        </p:txBody>
      </p:sp>
      <p:sp>
        <p:nvSpPr>
          <p:cNvPr id="41987" name="コンテンツ プレースホルダ 8"/>
          <p:cNvSpPr>
            <a:spLocks noGrp="1"/>
          </p:cNvSpPr>
          <p:nvPr>
            <p:ph idx="1"/>
          </p:nvPr>
        </p:nvSpPr>
        <p:spPr>
          <a:xfrm>
            <a:off x="962952" y="1708325"/>
            <a:ext cx="10797836" cy="4889117"/>
          </a:xfrm>
        </p:spPr>
        <p:txBody>
          <a:bodyPr/>
          <a:lstStyle/>
          <a:p>
            <a:r>
              <a:rPr lang="ja-JP" altLang="en-US" dirty="0">
                <a:latin typeface="メイリオ"/>
              </a:rPr>
              <a:t>接続</a:t>
            </a:r>
            <a:r>
              <a:rPr lang="en-US" dirty="0">
                <a:latin typeface="メイリオ"/>
              </a:rPr>
              <a:t>先</a:t>
            </a:r>
            <a:r>
              <a:rPr lang="ja-JP" altLang="en-US" dirty="0">
                <a:latin typeface="メイリオ"/>
              </a:rPr>
              <a:t>で更新系の</a:t>
            </a:r>
            <a:r>
              <a:rPr lang="en-US" altLang="ja-JP" dirty="0">
                <a:latin typeface="メイリオ"/>
              </a:rPr>
              <a:t>SQL</a:t>
            </a:r>
            <a:r>
              <a:rPr lang="ja-JP" altLang="en-US" dirty="0">
                <a:latin typeface="メイリオ"/>
              </a:rPr>
              <a:t>文を実行</a:t>
            </a:r>
            <a:endParaRPr lang="en-US" altLang="ja-JP" dirty="0">
              <a:latin typeface="メイリオ"/>
            </a:endParaRPr>
          </a:p>
          <a:p>
            <a:pPr lvl="1">
              <a:buFontTx/>
              <a:buNone/>
            </a:pPr>
            <a:r>
              <a:rPr lang="en-US" altLang="ja-JP" dirty="0">
                <a:latin typeface="メイリオ"/>
                <a:cs typeface="メイリオ"/>
              </a:rPr>
              <a:t>$updated = $conn</a:t>
            </a:r>
            <a:r>
              <a:rPr lang="en-US" altLang="ja-JP" b="1" dirty="0">
                <a:solidFill>
                  <a:srgbClr val="FF6600"/>
                </a:solidFill>
                <a:latin typeface="メイリオ"/>
                <a:cs typeface="メイリオ"/>
              </a:rPr>
              <a:t>-&gt;exec(</a:t>
            </a:r>
            <a:r>
              <a:rPr lang="en-US" altLang="ja-JP" dirty="0">
                <a:latin typeface="メイリオ"/>
              </a:rPr>
              <a:t>"</a:t>
            </a:r>
            <a:r>
              <a:rPr lang="en-US" altLang="ja-JP" i="1" dirty="0">
                <a:latin typeface="メイリオ"/>
              </a:rPr>
              <a:t>SQL</a:t>
            </a:r>
            <a:r>
              <a:rPr lang="ja-JP" altLang="en-US" i="1" dirty="0">
                <a:latin typeface="メイリオ"/>
              </a:rPr>
              <a:t>文</a:t>
            </a:r>
            <a:r>
              <a:rPr lang="en-US" altLang="ja-JP" dirty="0">
                <a:latin typeface="メイリオ"/>
              </a:rPr>
              <a:t>"</a:t>
            </a:r>
            <a:r>
              <a:rPr lang="en-US" altLang="ja-JP" b="1" dirty="0">
                <a:solidFill>
                  <a:srgbClr val="FF6600"/>
                </a:solidFill>
                <a:latin typeface="メイリオ"/>
                <a:cs typeface="メイリオ"/>
              </a:rPr>
              <a:t>)</a:t>
            </a:r>
            <a:r>
              <a:rPr lang="en-US" altLang="ja-JP" dirty="0">
                <a:latin typeface="メイリオ"/>
                <a:cs typeface="メイリオ"/>
              </a:rPr>
              <a:t>;</a:t>
            </a:r>
          </a:p>
          <a:p>
            <a:pPr lvl="1">
              <a:lnSpc>
                <a:spcPct val="150000"/>
              </a:lnSpc>
            </a:pPr>
            <a:r>
              <a:rPr lang="ja-JP" altLang="en-US" dirty="0">
                <a:latin typeface="メイリオ"/>
                <a:cs typeface="メイリオ"/>
              </a:rPr>
              <a:t>更新された件数が返る</a:t>
            </a:r>
            <a:endParaRPr lang="en-US" altLang="ja-JP" dirty="0">
              <a:latin typeface="メイリオ"/>
              <a:cs typeface="メイリオ"/>
            </a:endParaRPr>
          </a:p>
          <a:p>
            <a:r>
              <a:rPr lang="ja-JP" altLang="en-US" dirty="0">
                <a:latin typeface="メイリオ"/>
              </a:rPr>
              <a:t>接続先で検索系の</a:t>
            </a:r>
            <a:r>
              <a:rPr lang="en-US" altLang="ja-JP" dirty="0">
                <a:latin typeface="メイリオ"/>
              </a:rPr>
              <a:t>SQL</a:t>
            </a:r>
            <a:r>
              <a:rPr lang="ja-JP" altLang="en-US" dirty="0">
                <a:latin typeface="メイリオ"/>
              </a:rPr>
              <a:t>文を実行</a:t>
            </a:r>
            <a:endParaRPr lang="en-US" altLang="ja-JP" dirty="0">
              <a:latin typeface="メイリオ"/>
            </a:endParaRPr>
          </a:p>
          <a:p>
            <a:pPr lvl="1">
              <a:buFontTx/>
              <a:buNone/>
            </a:pPr>
            <a:r>
              <a:rPr lang="en-US" altLang="ja-JP" dirty="0">
                <a:latin typeface="メイリオ"/>
                <a:cs typeface="メイリオ"/>
              </a:rPr>
              <a:t>$result = $conn</a:t>
            </a:r>
            <a:r>
              <a:rPr lang="en-US" altLang="ja-JP" b="1" dirty="0">
                <a:solidFill>
                  <a:srgbClr val="FF6600"/>
                </a:solidFill>
                <a:latin typeface="メイリオ"/>
                <a:cs typeface="メイリオ"/>
              </a:rPr>
              <a:t>-&gt;query(</a:t>
            </a:r>
            <a:r>
              <a:rPr lang="en-US" altLang="ja-JP" i="1" dirty="0">
                <a:latin typeface="メイリオ"/>
                <a:cs typeface="メイリオ"/>
              </a:rPr>
              <a:t>"SQL</a:t>
            </a:r>
            <a:r>
              <a:rPr lang="ja-JP" altLang="en-US" i="1" dirty="0">
                <a:latin typeface="メイリオ"/>
                <a:cs typeface="メイリオ"/>
              </a:rPr>
              <a:t>文</a:t>
            </a:r>
            <a:r>
              <a:rPr lang="en-US" altLang="ja-JP" i="1" dirty="0">
                <a:latin typeface="メイリオ"/>
                <a:cs typeface="メイリオ"/>
              </a:rPr>
              <a:t>"</a:t>
            </a:r>
            <a:r>
              <a:rPr lang="en-US" altLang="ja-JP" b="1" dirty="0">
                <a:solidFill>
                  <a:srgbClr val="FF6600"/>
                </a:solidFill>
                <a:latin typeface="メイリオ"/>
                <a:cs typeface="メイリオ"/>
              </a:rPr>
              <a:t>)</a:t>
            </a:r>
            <a:r>
              <a:rPr lang="en-US" altLang="ja-JP" dirty="0">
                <a:latin typeface="メイリオ"/>
                <a:cs typeface="メイリオ"/>
              </a:rPr>
              <a:t>; </a:t>
            </a:r>
          </a:p>
          <a:p>
            <a:pPr lvl="1">
              <a:buFontTx/>
              <a:buNone/>
            </a:pPr>
            <a:endParaRPr lang="en-US" altLang="ja-JP" dirty="0">
              <a:latin typeface="メイリオ"/>
              <a:cs typeface="メイリオ"/>
            </a:endParaRPr>
          </a:p>
          <a:p>
            <a:pPr lvl="1">
              <a:buFontTx/>
              <a:buNone/>
            </a:pPr>
            <a:endParaRPr lang="en-US" altLang="ja-JP" dirty="0">
              <a:latin typeface="メイリオ"/>
              <a:cs typeface="メイリオ"/>
            </a:endParaRPr>
          </a:p>
          <a:p>
            <a:pPr lvl="1">
              <a:lnSpc>
                <a:spcPct val="150000"/>
              </a:lnSpc>
            </a:pPr>
            <a:r>
              <a:rPr lang="en-US" altLang="ja-JP" dirty="0" err="1">
                <a:solidFill>
                  <a:srgbClr val="008000"/>
                </a:solidFill>
                <a:latin typeface="メイリオ"/>
                <a:cs typeface="メイリオ"/>
              </a:rPr>
              <a:t>PDOStatement</a:t>
            </a:r>
            <a:r>
              <a:rPr lang="en-US" altLang="ja-JP" dirty="0">
                <a:latin typeface="メイリオ"/>
                <a:cs typeface="メイリオ"/>
              </a:rPr>
              <a:t> </a:t>
            </a:r>
            <a:r>
              <a:rPr lang="ja-JP" altLang="en-US" dirty="0">
                <a:latin typeface="メイリオ"/>
                <a:cs typeface="メイリオ"/>
              </a:rPr>
              <a:t>クラスのオブジェクトが返る</a:t>
            </a:r>
            <a:endParaRPr lang="en-US" altLang="ja-JP" dirty="0">
              <a:latin typeface="メイリオ"/>
              <a:cs typeface="メイリオ"/>
            </a:endParaRPr>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9" name="テキスト ボックス 9"/>
          <p:cNvSpPr txBox="1">
            <a:spLocks noChangeArrowheads="1"/>
          </p:cNvSpPr>
          <p:nvPr/>
        </p:nvSpPr>
        <p:spPr bwMode="auto">
          <a:xfrm>
            <a:off x="4943274" y="1093823"/>
            <a:ext cx="510388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http://www.php.net/manual/ja/class.pdo.php</a:t>
            </a:r>
            <a:endParaRPr lang="ja-JP" altLang="en-US" sz="2000" dirty="0">
              <a:ea typeface="メイリオ"/>
              <a:cs typeface="メイリオ"/>
            </a:endParaRPr>
          </a:p>
        </p:txBody>
      </p:sp>
      <p:sp>
        <p:nvSpPr>
          <p:cNvPr id="2" name="テキスト ボックス 1"/>
          <p:cNvSpPr txBox="1"/>
          <p:nvPr/>
        </p:nvSpPr>
        <p:spPr>
          <a:xfrm>
            <a:off x="2531405" y="4831280"/>
            <a:ext cx="5252973" cy="830997"/>
          </a:xfrm>
          <a:prstGeom prst="rect">
            <a:avLst/>
          </a:prstGeom>
          <a:noFill/>
        </p:spPr>
        <p:txBody>
          <a:bodyPr wrap="square" rtlCol="0">
            <a:spAutoFit/>
          </a:bodyPr>
          <a:lstStyle/>
          <a:p>
            <a:r>
              <a:rPr lang="ja-JP" altLang="en-US" sz="2400" dirty="0">
                <a:solidFill>
                  <a:srgbClr val="3366FF"/>
                </a:solidFill>
                <a:ea typeface="メイリオ"/>
                <a:cs typeface="メイリオ"/>
              </a:rPr>
              <a:t>検索されたレコードのコピーを含むオブジェクトと思えばよろしい</a:t>
            </a:r>
          </a:p>
        </p:txBody>
      </p:sp>
      <p:cxnSp>
        <p:nvCxnSpPr>
          <p:cNvPr id="4" name="カギ線コネクタ 3"/>
          <p:cNvCxnSpPr>
            <a:stCxn id="2" idx="1"/>
          </p:cNvCxnSpPr>
          <p:nvPr/>
        </p:nvCxnSpPr>
        <p:spPr>
          <a:xfrm rot="10800000">
            <a:off x="2069611" y="4643699"/>
            <a:ext cx="461795" cy="603081"/>
          </a:xfrm>
          <a:prstGeom prst="bentConnector2">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99724" y="749984"/>
            <a:ext cx="4448754" cy="369332"/>
          </a:xfrm>
          <a:prstGeom prst="rect">
            <a:avLst/>
          </a:prstGeom>
          <a:noFill/>
        </p:spPr>
        <p:txBody>
          <a:bodyPr wrap="none" rtlCol="0">
            <a:spAutoFit/>
          </a:bodyPr>
          <a:lstStyle/>
          <a:p>
            <a:r>
              <a:rPr kumimoji="1" lang="en-US" altLang="ja-JP">
                <a:solidFill>
                  <a:schemeClr val="bg1"/>
                </a:solidFill>
              </a:rPr>
              <a:t>Execute SQL sentence with a PDO object</a:t>
            </a:r>
            <a:endParaRPr kumimoji="1" lang="ja-JP" altLang="en-US">
              <a:solidFill>
                <a:schemeClr val="bg1"/>
              </a:solidFill>
            </a:endParaRPr>
          </a:p>
        </p:txBody>
      </p:sp>
    </p:spTree>
    <p:extLst>
      <p:ext uri="{BB962C8B-B14F-4D97-AF65-F5344CB8AC3E}">
        <p14:creationId xmlns:p14="http://schemas.microsoft.com/office/powerpoint/2010/main" val="4247463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a:t>PDOStatement</a:t>
            </a:r>
            <a:r>
              <a:rPr lang="ja-JP" altLang="en-US"/>
              <a:t>の操作</a:t>
            </a:r>
            <a:endParaRPr lang="ja-JP" altLang="en-US">
              <a:latin typeface="メイリオ"/>
            </a:endParaRPr>
          </a:p>
        </p:txBody>
      </p:sp>
      <p:sp>
        <p:nvSpPr>
          <p:cNvPr id="44035" name="コンテンツ プレースホルダ 8"/>
          <p:cNvSpPr>
            <a:spLocks noGrp="1"/>
          </p:cNvSpPr>
          <p:nvPr>
            <p:ph idx="1"/>
          </p:nvPr>
        </p:nvSpPr>
        <p:spPr>
          <a:xfrm>
            <a:off x="1105757" y="1464645"/>
            <a:ext cx="8526462" cy="3632200"/>
          </a:xfrm>
        </p:spPr>
        <p:txBody>
          <a:bodyPr>
            <a:noAutofit/>
          </a:bodyPr>
          <a:lstStyle/>
          <a:p>
            <a:r>
              <a:rPr lang="en-US" altLang="ja-JP" sz="2800" dirty="0" err="1">
                <a:latin typeface="メイリオ"/>
              </a:rPr>
              <a:t>PDOStatement</a:t>
            </a:r>
            <a:r>
              <a:rPr lang="ja-JP" altLang="en-US" sz="2800" dirty="0">
                <a:latin typeface="メイリオ"/>
              </a:rPr>
              <a:t>から１件分のレコードを</a:t>
            </a:r>
            <a:r>
              <a:rPr lang="ja-JP" altLang="en-US" sz="2800" dirty="0">
                <a:solidFill>
                  <a:srgbClr val="008000"/>
                </a:solidFill>
                <a:latin typeface="メイリオ"/>
              </a:rPr>
              <a:t>配列</a:t>
            </a:r>
            <a:r>
              <a:rPr lang="ja-JP" altLang="en-US" sz="2800" dirty="0">
                <a:latin typeface="メイリオ"/>
              </a:rPr>
              <a:t>の形で取り出す。</a:t>
            </a:r>
            <a:endParaRPr lang="en-US" altLang="ja-JP" sz="2800" dirty="0">
              <a:latin typeface="メイリオ"/>
            </a:endParaRPr>
          </a:p>
          <a:p>
            <a:pPr marL="457200" lvl="1" indent="0">
              <a:buNone/>
            </a:pPr>
            <a:r>
              <a:rPr lang="en-US" altLang="ja-JP" sz="2400" dirty="0">
                <a:latin typeface="メイリオ"/>
                <a:cs typeface="メイリオ"/>
              </a:rPr>
              <a:t>$r = $result</a:t>
            </a:r>
            <a:r>
              <a:rPr lang="en-US" altLang="ja-JP" sz="2400" dirty="0">
                <a:solidFill>
                  <a:srgbClr val="FF6600"/>
                </a:solidFill>
                <a:latin typeface="メイリオ"/>
                <a:cs typeface="メイリオ"/>
              </a:rPr>
              <a:t>-&gt;</a:t>
            </a:r>
            <a:r>
              <a:rPr lang="en-US" altLang="ja-JP" sz="2400" b="1" dirty="0">
                <a:solidFill>
                  <a:srgbClr val="FF6600"/>
                </a:solidFill>
                <a:latin typeface="メイリオ"/>
                <a:cs typeface="メイリオ"/>
              </a:rPr>
              <a:t>fetch()</a:t>
            </a:r>
            <a:r>
              <a:rPr lang="en-US" altLang="ja-JP" sz="2400" dirty="0">
                <a:latin typeface="メイリオ"/>
                <a:cs typeface="メイリオ"/>
              </a:rPr>
              <a:t>; </a:t>
            </a:r>
            <a:r>
              <a:rPr lang="ja-JP" altLang="en-US" sz="2400" dirty="0">
                <a:latin typeface="メイリオ"/>
                <a:cs typeface="メイリオ"/>
              </a:rPr>
              <a:t>　</a:t>
            </a:r>
            <a:r>
              <a:rPr lang="en-US" altLang="ja-JP" sz="2400" dirty="0">
                <a:latin typeface="メイリオ"/>
                <a:cs typeface="メイリオ"/>
              </a:rPr>
              <a:t> </a:t>
            </a:r>
            <a:r>
              <a:rPr lang="en-US" altLang="ja-JP" sz="2800" dirty="0">
                <a:solidFill>
                  <a:schemeClr val="bg1">
                    <a:lumMod val="50000"/>
                  </a:schemeClr>
                </a:solidFill>
                <a:latin typeface="メイリオ"/>
                <a:cs typeface="メイリオ"/>
              </a:rPr>
              <a:t>//</a:t>
            </a:r>
            <a:r>
              <a:rPr lang="ja-JP" altLang="en-US" sz="2800" dirty="0">
                <a:solidFill>
                  <a:schemeClr val="bg1">
                    <a:lumMod val="50000"/>
                  </a:schemeClr>
                </a:solidFill>
                <a:latin typeface="メイリオ"/>
                <a:cs typeface="メイリオ"/>
              </a:rPr>
              <a:t>最初の１件を取得</a:t>
            </a:r>
            <a:endParaRPr lang="en-US" altLang="ja-JP" sz="2800" dirty="0">
              <a:solidFill>
                <a:schemeClr val="bg1">
                  <a:lumMod val="50000"/>
                </a:schemeClr>
              </a:solidFill>
              <a:latin typeface="メイリオ"/>
              <a:cs typeface="メイリオ"/>
            </a:endParaRPr>
          </a:p>
          <a:p>
            <a:pPr marL="457200" lvl="1" indent="0">
              <a:buNone/>
            </a:pPr>
            <a:r>
              <a:rPr lang="ja-JP" altLang="en-US" sz="2400" dirty="0">
                <a:latin typeface="メイリオ"/>
                <a:cs typeface="メイリオ"/>
              </a:rPr>
              <a:t>または</a:t>
            </a:r>
            <a:r>
              <a:rPr lang="en-US" altLang="ja-JP" sz="2400" dirty="0">
                <a:latin typeface="メイリオ"/>
                <a:cs typeface="メイリオ"/>
              </a:rPr>
              <a:t>foreach</a:t>
            </a:r>
            <a:r>
              <a:rPr lang="ja-JP" altLang="en-US" sz="2400" dirty="0">
                <a:latin typeface="メイリオ"/>
                <a:cs typeface="メイリオ"/>
              </a:rPr>
              <a:t>構文と組み合わせて</a:t>
            </a:r>
            <a:r>
              <a:rPr lang="en-US" altLang="ja-JP" sz="2400" dirty="0">
                <a:latin typeface="メイリオ"/>
                <a:cs typeface="メイリオ"/>
              </a:rPr>
              <a:t>…</a:t>
            </a:r>
          </a:p>
          <a:p>
            <a:pPr marL="457200" lvl="1" indent="0">
              <a:buNone/>
            </a:pPr>
            <a:endParaRPr lang="en-US" altLang="ja-JP" sz="2400" dirty="0">
              <a:latin typeface="メイリオ"/>
              <a:cs typeface="メイリオ"/>
            </a:endParaRPr>
          </a:p>
          <a:p>
            <a:pPr marL="457200" lvl="1" indent="0">
              <a:buNone/>
            </a:pPr>
            <a:r>
              <a:rPr lang="en-US" altLang="ja-JP" sz="2400" dirty="0">
                <a:solidFill>
                  <a:srgbClr val="3366FF"/>
                </a:solidFill>
                <a:latin typeface="メイリオ"/>
                <a:cs typeface="メイリオ"/>
              </a:rPr>
              <a:t>foreach(</a:t>
            </a:r>
            <a:r>
              <a:rPr lang="en-US" altLang="ja-JP" sz="2400" dirty="0">
                <a:latin typeface="メイリオ"/>
                <a:cs typeface="メイリオ"/>
              </a:rPr>
              <a:t>$result</a:t>
            </a:r>
            <a:r>
              <a:rPr lang="en-US" altLang="ja-JP" sz="2400" dirty="0">
                <a:solidFill>
                  <a:srgbClr val="FF6600"/>
                </a:solidFill>
                <a:latin typeface="メイリオ"/>
                <a:cs typeface="メイリオ"/>
              </a:rPr>
              <a:t> </a:t>
            </a:r>
            <a:r>
              <a:rPr lang="en-US" altLang="ja-JP" sz="2400" dirty="0">
                <a:solidFill>
                  <a:srgbClr val="3366FF"/>
                </a:solidFill>
                <a:latin typeface="メイリオ"/>
                <a:cs typeface="メイリオ"/>
              </a:rPr>
              <a:t>as</a:t>
            </a:r>
            <a:r>
              <a:rPr lang="en-US" altLang="ja-JP" sz="2400" dirty="0">
                <a:solidFill>
                  <a:srgbClr val="FF6600"/>
                </a:solidFill>
                <a:latin typeface="メイリオ"/>
                <a:cs typeface="メイリオ"/>
              </a:rPr>
              <a:t> </a:t>
            </a:r>
            <a:r>
              <a:rPr lang="en-US" altLang="ja-JP" sz="2400" dirty="0">
                <a:latin typeface="メイリオ"/>
                <a:cs typeface="メイリオ"/>
              </a:rPr>
              <a:t>$r</a:t>
            </a:r>
            <a:r>
              <a:rPr lang="en-US" altLang="ja-JP" sz="2400" dirty="0">
                <a:solidFill>
                  <a:srgbClr val="3366FF"/>
                </a:solidFill>
                <a:latin typeface="メイリオ"/>
                <a:cs typeface="メイリオ"/>
              </a:rPr>
              <a:t>){</a:t>
            </a:r>
          </a:p>
          <a:p>
            <a:pPr marL="457200" lvl="1" indent="0">
              <a:buNone/>
            </a:pPr>
            <a:r>
              <a:rPr lang="en-US" altLang="ja-JP" sz="2400" dirty="0">
                <a:latin typeface="メイリオ"/>
                <a:cs typeface="メイリオ"/>
              </a:rPr>
              <a:t>	    </a:t>
            </a:r>
            <a:r>
              <a:rPr lang="en-US" altLang="ja-JP" sz="2800" dirty="0">
                <a:solidFill>
                  <a:srgbClr val="7F7F7F"/>
                </a:solidFill>
                <a:latin typeface="メイリオ"/>
                <a:cs typeface="メイリオ"/>
              </a:rPr>
              <a:t>// </a:t>
            </a:r>
            <a:r>
              <a:rPr lang="ja-JP" altLang="en-US" sz="2800" dirty="0">
                <a:solidFill>
                  <a:srgbClr val="7F7F7F"/>
                </a:solidFill>
                <a:latin typeface="メイリオ"/>
                <a:cs typeface="メイリオ"/>
              </a:rPr>
              <a:t>全レコードを順に取得</a:t>
            </a:r>
            <a:endParaRPr lang="en-US" altLang="ja-JP" sz="2800" dirty="0">
              <a:solidFill>
                <a:srgbClr val="7F7F7F"/>
              </a:solidFill>
              <a:latin typeface="メイリオ"/>
              <a:cs typeface="メイリオ"/>
            </a:endParaRPr>
          </a:p>
          <a:p>
            <a:pPr marL="457200" lvl="1" indent="0">
              <a:buNone/>
            </a:pPr>
            <a:r>
              <a:rPr lang="en-US" altLang="ja-JP" sz="2400" dirty="0">
                <a:latin typeface="メイリオ"/>
                <a:cs typeface="メイリオ"/>
              </a:rPr>
              <a:t>	</a:t>
            </a:r>
            <a:r>
              <a:rPr lang="en-US" altLang="ja-JP" sz="2400" dirty="0">
                <a:solidFill>
                  <a:srgbClr val="3366FF"/>
                </a:solidFill>
                <a:latin typeface="メイリオ"/>
                <a:cs typeface="メイリオ"/>
              </a:rPr>
              <a:t>}</a:t>
            </a:r>
          </a:p>
          <a:p>
            <a:pPr lvl="1"/>
            <a:r>
              <a:rPr lang="en-US" altLang="ja-JP" sz="2400" dirty="0">
                <a:latin typeface="メイリオ"/>
                <a:cs typeface="メイリオ"/>
              </a:rPr>
              <a:t>$r</a:t>
            </a:r>
            <a:r>
              <a:rPr lang="ja-JP" altLang="en-US" sz="2400" dirty="0">
                <a:latin typeface="メイリオ"/>
                <a:cs typeface="メイリオ"/>
              </a:rPr>
              <a:t>は，通常配列としても，カラム名をキーとする連想配列としても，どちらでも扱える（</a:t>
            </a:r>
            <a:r>
              <a:rPr lang="en-US" altLang="ja-JP" sz="2400" dirty="0">
                <a:latin typeface="メイリオ"/>
                <a:cs typeface="メイリオ"/>
              </a:rPr>
              <a:t>fetch</a:t>
            </a:r>
            <a:r>
              <a:rPr lang="ja-JP" altLang="en-US" sz="2400" dirty="0">
                <a:latin typeface="メイリオ"/>
                <a:cs typeface="メイリオ"/>
              </a:rPr>
              <a:t>メソッドのデフォルトの動作）</a:t>
            </a:r>
            <a:endParaRPr lang="en-US" altLang="ja-JP" sz="2400" dirty="0">
              <a:latin typeface="メイリオ"/>
              <a:cs typeface="メイリオ"/>
            </a:endParaRP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6" name="テキスト ボックス 9"/>
          <p:cNvSpPr txBox="1">
            <a:spLocks noChangeArrowheads="1"/>
          </p:cNvSpPr>
          <p:nvPr/>
        </p:nvSpPr>
        <p:spPr bwMode="auto">
          <a:xfrm>
            <a:off x="4197035" y="-79405"/>
            <a:ext cx="62582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dirty="0">
                <a:ea typeface="メイリオ"/>
                <a:cs typeface="メイリオ"/>
              </a:rPr>
              <a:t>http://www.php.net/manual/ja/class.pdostatement.php</a:t>
            </a:r>
            <a:endParaRPr lang="ja-JP" altLang="en-US" sz="2000" dirty="0">
              <a:ea typeface="メイリオ"/>
              <a:cs typeface="メイリオ"/>
            </a:endParaRPr>
          </a:p>
        </p:txBody>
      </p:sp>
      <p:sp>
        <p:nvSpPr>
          <p:cNvPr id="9" name="テキスト ボックス 8"/>
          <p:cNvSpPr txBox="1"/>
          <p:nvPr/>
        </p:nvSpPr>
        <p:spPr>
          <a:xfrm>
            <a:off x="139582" y="765373"/>
            <a:ext cx="4046826" cy="369332"/>
          </a:xfrm>
          <a:prstGeom prst="rect">
            <a:avLst/>
          </a:prstGeom>
          <a:noFill/>
        </p:spPr>
        <p:txBody>
          <a:bodyPr wrap="none" rtlCol="0">
            <a:spAutoFit/>
          </a:bodyPr>
          <a:lstStyle/>
          <a:p>
            <a:r>
              <a:rPr kumimoji="1" lang="en-US" altLang="ja-JP">
                <a:solidFill>
                  <a:schemeClr val="bg1"/>
                </a:solidFill>
              </a:rPr>
              <a:t>Manipulation of PDOStatement object</a:t>
            </a:r>
            <a:endParaRPr kumimoji="1" lang="ja-JP" altLang="en-US">
              <a:solidFill>
                <a:schemeClr val="bg1"/>
              </a:solidFill>
            </a:endParaRPr>
          </a:p>
        </p:txBody>
      </p:sp>
    </p:spTree>
    <p:extLst>
      <p:ext uri="{BB962C8B-B14F-4D97-AF65-F5344CB8AC3E}">
        <p14:creationId xmlns:p14="http://schemas.microsoft.com/office/powerpoint/2010/main" val="3278740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応用</a:t>
            </a:r>
            <a:r>
              <a:rPr lang="en-US" altLang="ja-JP">
                <a:latin typeface="メイリオ"/>
              </a:rPr>
              <a:t>(1)</a:t>
            </a:r>
            <a:r>
              <a:rPr lang="ja-JP" altLang="en-US">
                <a:latin typeface="メイリオ"/>
              </a:rPr>
              <a:t>：ログイン処理</a:t>
            </a:r>
          </a:p>
        </p:txBody>
      </p:sp>
      <p:sp>
        <p:nvSpPr>
          <p:cNvPr id="48131" name="コンテンツ プレースホルダ 5"/>
          <p:cNvSpPr>
            <a:spLocks noGrp="1"/>
          </p:cNvSpPr>
          <p:nvPr>
            <p:ph idx="1"/>
          </p:nvPr>
        </p:nvSpPr>
        <p:spPr>
          <a:xfrm>
            <a:off x="461818" y="1676400"/>
            <a:ext cx="10206182" cy="4724400"/>
          </a:xfrm>
        </p:spPr>
        <p:txBody>
          <a:bodyPr>
            <a:normAutofit/>
          </a:bodyPr>
          <a:lstStyle/>
          <a:p>
            <a:r>
              <a:rPr lang="en-US" altLang="ja-JP" sz="3600" dirty="0">
                <a:latin typeface="メイリオ"/>
              </a:rPr>
              <a:t>SELECT</a:t>
            </a:r>
            <a:r>
              <a:rPr lang="ja-JP" altLang="en-US" sz="3600" dirty="0">
                <a:latin typeface="メイリオ"/>
              </a:rPr>
              <a:t>文で検索した</a:t>
            </a:r>
            <a:r>
              <a:rPr lang="en-US" altLang="ja-JP" sz="3600" dirty="0">
                <a:latin typeface="メイリオ"/>
              </a:rPr>
              <a:t>users</a:t>
            </a:r>
            <a:r>
              <a:rPr lang="ja-JP" altLang="en-US" sz="3600" dirty="0">
                <a:latin typeface="メイリオ"/>
              </a:rPr>
              <a:t>のレコードをもとに，ログインの可否を判断するよう，</a:t>
            </a:r>
            <a:r>
              <a:rPr lang="en-US" altLang="ja-JP" sz="3600" dirty="0" err="1">
                <a:latin typeface="メイリオ"/>
              </a:rPr>
              <a:t>check.php</a:t>
            </a:r>
            <a:r>
              <a:rPr lang="ja-JP" altLang="en-US" sz="3600" dirty="0">
                <a:latin typeface="メイリオ"/>
              </a:rPr>
              <a:t>のコードを書き換えよう。</a:t>
            </a:r>
            <a:endParaRPr lang="en-US" altLang="ja-JP" sz="3600" dirty="0">
              <a:latin typeface="メイリオ"/>
            </a:endParaRPr>
          </a:p>
          <a:p>
            <a:r>
              <a:rPr lang="ja-JP" altLang="en-US" sz="3600" dirty="0">
                <a:latin typeface="メイリオ"/>
              </a:rPr>
              <a:t>実際に</a:t>
            </a:r>
            <a:r>
              <a:rPr lang="en-US" altLang="ja-JP" sz="3600" dirty="0">
                <a:latin typeface="メイリオ"/>
              </a:rPr>
              <a:t> users </a:t>
            </a:r>
            <a:r>
              <a:rPr lang="ja-JP" altLang="en-US" sz="3600" dirty="0">
                <a:latin typeface="メイリオ"/>
              </a:rPr>
              <a:t>テーブルに登録した</a:t>
            </a:r>
            <a:r>
              <a:rPr lang="en-US" altLang="ja-JP" sz="3600" dirty="0">
                <a:latin typeface="メイリオ"/>
              </a:rPr>
              <a:t> </a:t>
            </a:r>
            <a:r>
              <a:rPr lang="en-US" altLang="ja-JP" sz="3600" dirty="0" err="1">
                <a:latin typeface="メイリオ"/>
              </a:rPr>
              <a:t>userID</a:t>
            </a:r>
            <a:r>
              <a:rPr lang="en-US" altLang="ja-JP" sz="3600" dirty="0">
                <a:latin typeface="メイリオ"/>
              </a:rPr>
              <a:t> </a:t>
            </a:r>
            <a:r>
              <a:rPr lang="ja-JP" altLang="en-US" sz="3600" dirty="0">
                <a:latin typeface="メイリオ"/>
              </a:rPr>
              <a:t>と</a:t>
            </a:r>
            <a:r>
              <a:rPr lang="en-US" altLang="ja-JP" sz="3600" dirty="0">
                <a:latin typeface="メイリオ"/>
              </a:rPr>
              <a:t> password </a:t>
            </a:r>
            <a:r>
              <a:rPr lang="ja-JP" altLang="en-US" sz="3600" dirty="0">
                <a:latin typeface="メイリオ"/>
              </a:rPr>
              <a:t>で</a:t>
            </a:r>
            <a:r>
              <a:rPr lang="en-US" altLang="ja-JP" sz="3600" dirty="0">
                <a:latin typeface="メイリオ"/>
              </a:rPr>
              <a:t> </a:t>
            </a:r>
            <a:r>
              <a:rPr lang="ja-JP" altLang="en-US" sz="3600" dirty="0">
                <a:latin typeface="メイリオ"/>
              </a:rPr>
              <a:t>ログインが出来ることを確かめよう。</a:t>
            </a:r>
            <a:endParaRPr lang="en-US" altLang="ja-JP" sz="3600" dirty="0">
              <a:latin typeface="メイリオ"/>
            </a:endParaRPr>
          </a:p>
          <a:p>
            <a:pPr lvl="1"/>
            <a:r>
              <a:rPr lang="ja-JP" altLang="en-US" sz="3200" dirty="0">
                <a:latin typeface="メイリオ"/>
              </a:rPr>
              <a:t>確認後，</a:t>
            </a:r>
            <a:r>
              <a:rPr lang="en-US" altLang="ja-JP" sz="3200" dirty="0" err="1">
                <a:latin typeface="メイリオ"/>
              </a:rPr>
              <a:t>check.php</a:t>
            </a:r>
            <a:r>
              <a:rPr lang="ja-JP" altLang="en-US" sz="3200" dirty="0">
                <a:latin typeface="メイリオ"/>
              </a:rPr>
              <a:t>を含むフォルダ</a:t>
            </a:r>
            <a:r>
              <a:rPr lang="en-US" altLang="ja-JP" sz="3200" dirty="0">
                <a:latin typeface="メイリオ"/>
              </a:rPr>
              <a:t> </a:t>
            </a:r>
            <a:r>
              <a:rPr lang="ja-JP" altLang="en-US" sz="3200" dirty="0">
                <a:latin typeface="メイリオ"/>
              </a:rPr>
              <a:t>を</a:t>
            </a:r>
            <a:r>
              <a:rPr lang="en-US" altLang="ja-JP" sz="3200" dirty="0">
                <a:latin typeface="メイリオ"/>
              </a:rPr>
              <a:t>zip</a:t>
            </a:r>
            <a:r>
              <a:rPr lang="ja-JP" altLang="en-US" sz="3200" dirty="0">
                <a:latin typeface="メイリオ"/>
              </a:rPr>
              <a:t>圧縮して提出してもらいます。</a:t>
            </a: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5" name="テキスト ボックス 4"/>
          <p:cNvSpPr txBox="1"/>
          <p:nvPr/>
        </p:nvSpPr>
        <p:spPr>
          <a:xfrm>
            <a:off x="223315" y="777057"/>
            <a:ext cx="5291157" cy="369332"/>
          </a:xfrm>
          <a:prstGeom prst="rect">
            <a:avLst/>
          </a:prstGeom>
          <a:noFill/>
        </p:spPr>
        <p:txBody>
          <a:bodyPr wrap="none" rtlCol="0">
            <a:spAutoFit/>
          </a:bodyPr>
          <a:lstStyle/>
          <a:p>
            <a:r>
              <a:rPr kumimoji="1" lang="en-US" altLang="ja-JP" dirty="0">
                <a:solidFill>
                  <a:schemeClr val="bg1"/>
                </a:solidFill>
              </a:rPr>
              <a:t>Practice</a:t>
            </a:r>
            <a:r>
              <a:rPr kumimoji="1" lang="ja-JP" altLang="en-US" dirty="0">
                <a:solidFill>
                  <a:schemeClr val="bg1"/>
                </a:solidFill>
              </a:rPr>
              <a:t> </a:t>
            </a:r>
            <a:r>
              <a:rPr kumimoji="1" lang="en-US" altLang="ja-JP" dirty="0">
                <a:solidFill>
                  <a:schemeClr val="bg1"/>
                </a:solidFill>
              </a:rPr>
              <a:t>(1) : user </a:t>
            </a:r>
            <a:r>
              <a:rPr kumimoji="1" lang="en-US" altLang="ja-JP" dirty="0" err="1">
                <a:solidFill>
                  <a:schemeClr val="bg1"/>
                </a:solidFill>
              </a:rPr>
              <a:t>authentification</a:t>
            </a:r>
            <a:r>
              <a:rPr kumimoji="1" lang="en-US" altLang="ja-JP" dirty="0">
                <a:solidFill>
                  <a:schemeClr val="bg1"/>
                </a:solidFill>
              </a:rPr>
              <a:t> in login process</a:t>
            </a:r>
            <a:endParaRPr kumimoji="1" lang="ja-JP" altLang="en-US" dirty="0">
              <a:solidFill>
                <a:schemeClr val="bg1"/>
              </a:solidFill>
            </a:endParaRPr>
          </a:p>
        </p:txBody>
      </p:sp>
    </p:spTree>
    <p:extLst>
      <p:ext uri="{BB962C8B-B14F-4D97-AF65-F5344CB8AC3E}">
        <p14:creationId xmlns:p14="http://schemas.microsoft.com/office/powerpoint/2010/main" val="1671921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a:latin typeface="メイリオ"/>
              </a:rPr>
              <a:t>check.php</a:t>
            </a:r>
            <a:r>
              <a:rPr lang="ja-JP" altLang="en-US">
                <a:latin typeface="メイリオ"/>
              </a:rPr>
              <a:t>の記述例</a:t>
            </a:r>
          </a:p>
        </p:txBody>
      </p:sp>
      <p:sp>
        <p:nvSpPr>
          <p:cNvPr id="2" name="フッター プレースホルダー 1"/>
          <p:cNvSpPr>
            <a:spLocks noGrp="1"/>
          </p:cNvSpPr>
          <p:nvPr>
            <p:ph type="ftr" sz="quarter" idx="11"/>
          </p:nvPr>
        </p:nvSpPr>
        <p:spPr/>
        <p:txBody>
          <a:bodyPr/>
          <a:lstStyle/>
          <a:p>
            <a:endParaRPr lang="en-US" altLang="ja-JP" dirty="0"/>
          </a:p>
        </p:txBody>
      </p:sp>
      <p:sp>
        <p:nvSpPr>
          <p:cNvPr id="46084" name="テキスト ボックス 6"/>
          <p:cNvSpPr txBox="1">
            <a:spLocks noChangeArrowheads="1"/>
          </p:cNvSpPr>
          <p:nvPr/>
        </p:nvSpPr>
        <p:spPr bwMode="auto">
          <a:xfrm>
            <a:off x="1776870" y="1361221"/>
            <a:ext cx="8746821" cy="5632311"/>
          </a:xfrm>
          <a:prstGeom prst="rect">
            <a:avLst/>
          </a:prstGeom>
          <a:solidFill>
            <a:srgbClr val="FFFFFF">
              <a:alpha val="74901"/>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latin typeface="メイリオ"/>
                <a:ea typeface="メイリオ"/>
                <a:cs typeface="メイリオ"/>
              </a:rPr>
              <a:t>&lt;?php</a:t>
            </a:r>
          </a:p>
          <a:p>
            <a:r>
              <a:rPr lang="en-US" altLang="ja-JP" dirty="0">
                <a:latin typeface="メイリオ"/>
                <a:ea typeface="メイリオ"/>
                <a:cs typeface="メイリオ"/>
              </a:rPr>
              <a:t>$u = $_POST['</a:t>
            </a:r>
            <a:r>
              <a:rPr lang="en-US" altLang="ja-JP" dirty="0" err="1">
                <a:latin typeface="メイリオ"/>
                <a:ea typeface="メイリオ"/>
                <a:cs typeface="メイリオ"/>
              </a:rPr>
              <a:t>userID</a:t>
            </a:r>
            <a:r>
              <a:rPr lang="en-US" altLang="ja-JP" dirty="0">
                <a:latin typeface="メイリオ"/>
                <a:ea typeface="メイリオ"/>
                <a:cs typeface="メイリオ"/>
              </a:rPr>
              <a:t>'];</a:t>
            </a:r>
          </a:p>
          <a:p>
            <a:r>
              <a:rPr lang="en-US" altLang="ja-JP" dirty="0">
                <a:latin typeface="メイリオ"/>
                <a:ea typeface="メイリオ"/>
                <a:cs typeface="メイリオ"/>
              </a:rPr>
              <a:t>$p = $_POST['password'];</a:t>
            </a:r>
          </a:p>
          <a:p>
            <a:r>
              <a:rPr lang="en-US" altLang="ja-JP" dirty="0">
                <a:solidFill>
                  <a:srgbClr val="0000FF"/>
                </a:solidFill>
                <a:latin typeface="メイリオ"/>
                <a:ea typeface="メイリオ"/>
                <a:cs typeface="メイリオ"/>
              </a:rPr>
              <a:t>$conn = new PDO(...)</a:t>
            </a:r>
            <a:r>
              <a:rPr lang="en-US" altLang="ja-JP" dirty="0">
                <a:solidFill>
                  <a:srgbClr val="000000"/>
                </a:solidFill>
                <a:latin typeface="メイリオ"/>
                <a:ea typeface="メイリオ"/>
                <a:cs typeface="メイリオ"/>
              </a:rPr>
              <a:t>;     </a:t>
            </a:r>
            <a:r>
              <a:rPr lang="en-US" altLang="ja-JP" dirty="0">
                <a:solidFill>
                  <a:srgbClr val="008000"/>
                </a:solidFill>
                <a:latin typeface="メイリオ"/>
                <a:ea typeface="メイリオ"/>
                <a:cs typeface="メイリオ"/>
              </a:rPr>
              <a:t>// </a:t>
            </a:r>
            <a:r>
              <a:rPr lang="ja-JP" altLang="en-US" dirty="0">
                <a:solidFill>
                  <a:srgbClr val="008000"/>
                </a:solidFill>
                <a:latin typeface="メイリオ"/>
                <a:ea typeface="メイリオ"/>
                <a:cs typeface="メイリオ"/>
              </a:rPr>
              <a:t>データベース接続</a:t>
            </a:r>
            <a:endParaRPr lang="en-US" altLang="ja-JP" dirty="0">
              <a:solidFill>
                <a:srgbClr val="008000"/>
              </a:solidFill>
              <a:latin typeface="メイリオ"/>
              <a:ea typeface="メイリオ"/>
              <a:cs typeface="メイリオ"/>
            </a:endParaRPr>
          </a:p>
          <a:p>
            <a:r>
              <a:rPr lang="en-US" altLang="ja-JP" dirty="0">
                <a:solidFill>
                  <a:srgbClr val="0000FF"/>
                </a:solidFill>
                <a:latin typeface="メイリオ"/>
                <a:ea typeface="メイリオ"/>
                <a:cs typeface="メイリオ"/>
              </a:rPr>
              <a:t>$result </a:t>
            </a:r>
            <a:r>
              <a:rPr lang="en-US" altLang="ja-JP" dirty="0">
                <a:latin typeface="メイリオ"/>
                <a:ea typeface="メイリオ"/>
                <a:cs typeface="メイリオ"/>
              </a:rPr>
              <a:t>= </a:t>
            </a:r>
            <a:r>
              <a:rPr lang="en-US" altLang="ja-JP" dirty="0">
                <a:solidFill>
                  <a:srgbClr val="0000FF"/>
                </a:solidFill>
                <a:latin typeface="メイリオ"/>
                <a:ea typeface="メイリオ"/>
                <a:cs typeface="メイリオ"/>
              </a:rPr>
              <a:t>$conn</a:t>
            </a:r>
            <a:r>
              <a:rPr lang="en-US" altLang="ja-JP" dirty="0">
                <a:solidFill>
                  <a:srgbClr val="FF6600"/>
                </a:solidFill>
                <a:latin typeface="メイリオ"/>
                <a:ea typeface="メイリオ"/>
                <a:cs typeface="メイリオ"/>
              </a:rPr>
              <a:t>-&gt;query(     </a:t>
            </a:r>
            <a:r>
              <a:rPr lang="en-US" altLang="ja-JP" dirty="0">
                <a:solidFill>
                  <a:srgbClr val="008000"/>
                </a:solidFill>
                <a:latin typeface="メイリオ"/>
                <a:ea typeface="メイリオ"/>
                <a:cs typeface="メイリオ"/>
              </a:rPr>
              <a:t>// SELECT</a:t>
            </a:r>
            <a:r>
              <a:rPr lang="ja-JP" altLang="en-US" dirty="0">
                <a:solidFill>
                  <a:srgbClr val="008000"/>
                </a:solidFill>
                <a:latin typeface="メイリオ"/>
                <a:ea typeface="メイリオ"/>
                <a:cs typeface="メイリオ"/>
              </a:rPr>
              <a:t>文を実行</a:t>
            </a:r>
            <a:endParaRPr lang="en-US" altLang="ja-JP" dirty="0">
              <a:solidFill>
                <a:srgbClr val="FF6600"/>
              </a:solidFill>
              <a:latin typeface="メイリオ"/>
              <a:ea typeface="メイリオ"/>
              <a:cs typeface="メイリオ"/>
            </a:endParaRPr>
          </a:p>
          <a:p>
            <a:r>
              <a:rPr lang="en-US" altLang="ja-JP" dirty="0">
                <a:solidFill>
                  <a:srgbClr val="FF6600"/>
                </a:solidFill>
                <a:latin typeface="メイリオ"/>
                <a:ea typeface="メイリオ"/>
                <a:cs typeface="メイリオ"/>
              </a:rPr>
              <a:t>	</a:t>
            </a:r>
            <a:r>
              <a:rPr lang="en-US" altLang="ja-JP" dirty="0">
                <a:solidFill>
                  <a:srgbClr val="000000"/>
                </a:solidFill>
                <a:latin typeface="メイリオ"/>
                <a:ea typeface="メイリオ"/>
                <a:cs typeface="メイリオ"/>
              </a:rPr>
              <a:t>"SELECT * FROM users WHERE </a:t>
            </a:r>
            <a:r>
              <a:rPr lang="en-US" altLang="ja-JP" dirty="0" err="1">
                <a:solidFill>
                  <a:srgbClr val="000000"/>
                </a:solidFill>
                <a:latin typeface="メイリオ"/>
                <a:ea typeface="メイリオ"/>
                <a:cs typeface="メイリオ"/>
              </a:rPr>
              <a:t>userID</a:t>
            </a:r>
            <a:r>
              <a:rPr lang="en-US" altLang="ja-JP" dirty="0">
                <a:solidFill>
                  <a:srgbClr val="000000"/>
                </a:solidFill>
                <a:latin typeface="メイリオ"/>
                <a:ea typeface="メイリオ"/>
                <a:cs typeface="メイリオ"/>
              </a:rPr>
              <a:t> ='{$u}'"</a:t>
            </a:r>
            <a:r>
              <a:rPr lang="en-US" altLang="ja-JP" dirty="0">
                <a:solidFill>
                  <a:srgbClr val="FF6600"/>
                </a:solidFill>
                <a:latin typeface="メイリオ"/>
                <a:ea typeface="メイリオ"/>
                <a:cs typeface="メイリオ"/>
              </a:rPr>
              <a:t>)</a:t>
            </a:r>
            <a:r>
              <a:rPr lang="en-US" altLang="ja-JP" dirty="0">
                <a:latin typeface="メイリオ"/>
                <a:ea typeface="メイリオ"/>
                <a:cs typeface="メイリオ"/>
              </a:rPr>
              <a:t>;</a:t>
            </a:r>
          </a:p>
          <a:p>
            <a:r>
              <a:rPr lang="en-US" altLang="ja-JP" dirty="0">
                <a:latin typeface="メイリオ"/>
                <a:ea typeface="メイリオ"/>
                <a:cs typeface="メイリオ"/>
              </a:rPr>
              <a:t>$r = </a:t>
            </a:r>
            <a:r>
              <a:rPr lang="en-US" altLang="ja-JP" dirty="0">
                <a:solidFill>
                  <a:srgbClr val="0000FF"/>
                </a:solidFill>
                <a:latin typeface="メイリオ"/>
                <a:ea typeface="メイリオ"/>
                <a:cs typeface="メイリオ"/>
              </a:rPr>
              <a:t>$result</a:t>
            </a:r>
            <a:r>
              <a:rPr lang="en-US" altLang="ja-JP" dirty="0">
                <a:solidFill>
                  <a:srgbClr val="FF6600"/>
                </a:solidFill>
                <a:latin typeface="メイリオ"/>
                <a:ea typeface="メイリオ"/>
                <a:cs typeface="メイリオ"/>
              </a:rPr>
              <a:t>-&gt;fetch(); </a:t>
            </a:r>
          </a:p>
          <a:p>
            <a:r>
              <a:rPr lang="en-US" altLang="ja-JP" dirty="0">
                <a:solidFill>
                  <a:srgbClr val="008000"/>
                </a:solidFill>
                <a:latin typeface="メイリオ"/>
                <a:ea typeface="メイリオ"/>
                <a:cs typeface="メイリオ"/>
              </a:rPr>
              <a:t>	// $r</a:t>
            </a:r>
            <a:r>
              <a:rPr lang="ja-JP" altLang="en-US" dirty="0">
                <a:solidFill>
                  <a:srgbClr val="008000"/>
                </a:solidFill>
                <a:latin typeface="メイリオ"/>
                <a:ea typeface="メイリオ"/>
                <a:cs typeface="メイリオ"/>
              </a:rPr>
              <a:t>は</a:t>
            </a:r>
            <a:r>
              <a:rPr lang="en-US" altLang="ja-JP" dirty="0" err="1">
                <a:solidFill>
                  <a:srgbClr val="008000"/>
                </a:solidFill>
                <a:latin typeface="メイリオ"/>
                <a:ea typeface="メイリオ"/>
                <a:cs typeface="メイリオ"/>
              </a:rPr>
              <a:t>userID</a:t>
            </a:r>
            <a:r>
              <a:rPr lang="ja-JP" altLang="en-US" dirty="0">
                <a:solidFill>
                  <a:srgbClr val="008000"/>
                </a:solidFill>
                <a:latin typeface="メイリオ"/>
                <a:ea typeface="メイリオ"/>
                <a:cs typeface="メイリオ"/>
              </a:rPr>
              <a:t>が</a:t>
            </a:r>
            <a:r>
              <a:rPr lang="en-US" altLang="ja-JP" dirty="0">
                <a:solidFill>
                  <a:srgbClr val="008000"/>
                </a:solidFill>
                <a:latin typeface="メイリオ"/>
                <a:ea typeface="メイリオ"/>
                <a:cs typeface="メイリオ"/>
              </a:rPr>
              <a:t>$u</a:t>
            </a:r>
            <a:r>
              <a:rPr lang="ja-JP" altLang="en-US" dirty="0">
                <a:solidFill>
                  <a:srgbClr val="008000"/>
                </a:solidFill>
                <a:latin typeface="メイリオ"/>
                <a:ea typeface="メイリオ"/>
                <a:cs typeface="メイリオ"/>
              </a:rPr>
              <a:t>の値であるレコード（配列）</a:t>
            </a:r>
            <a:endParaRPr lang="en-US" altLang="ja-JP" dirty="0">
              <a:solidFill>
                <a:srgbClr val="008000"/>
              </a:solidFill>
              <a:latin typeface="メイリオ"/>
              <a:ea typeface="メイリオ"/>
              <a:cs typeface="メイリオ"/>
            </a:endParaRPr>
          </a:p>
          <a:p>
            <a:r>
              <a:rPr lang="en-US" altLang="ja-JP" dirty="0">
                <a:solidFill>
                  <a:srgbClr val="008000"/>
                </a:solidFill>
                <a:latin typeface="メイリオ"/>
                <a:ea typeface="メイリオ"/>
                <a:cs typeface="メイリオ"/>
              </a:rPr>
              <a:t>	// $r['</a:t>
            </a:r>
            <a:r>
              <a:rPr lang="en-US" altLang="ja-JP" dirty="0" err="1">
                <a:solidFill>
                  <a:srgbClr val="008000"/>
                </a:solidFill>
                <a:latin typeface="メイリオ"/>
                <a:ea typeface="メイリオ"/>
                <a:cs typeface="メイリオ"/>
              </a:rPr>
              <a:t>userID</a:t>
            </a:r>
            <a:r>
              <a:rPr lang="en-US" altLang="ja-JP" dirty="0">
                <a:solidFill>
                  <a:srgbClr val="008000"/>
                </a:solidFill>
                <a:latin typeface="メイリオ"/>
                <a:ea typeface="メイリオ"/>
                <a:cs typeface="メイリオ"/>
              </a:rPr>
              <a:t>']</a:t>
            </a:r>
            <a:r>
              <a:rPr lang="ja-JP" altLang="en-US" dirty="0">
                <a:solidFill>
                  <a:srgbClr val="008000"/>
                </a:solidFill>
                <a:latin typeface="メイリオ"/>
                <a:ea typeface="メイリオ"/>
                <a:cs typeface="メイリオ"/>
              </a:rPr>
              <a:t>や</a:t>
            </a:r>
            <a:r>
              <a:rPr lang="en-US" altLang="ja-JP" dirty="0">
                <a:solidFill>
                  <a:srgbClr val="008000"/>
                </a:solidFill>
                <a:latin typeface="メイリオ"/>
                <a:ea typeface="メイリオ"/>
                <a:cs typeface="メイリオ"/>
              </a:rPr>
              <a:t>$r['id'] </a:t>
            </a:r>
            <a:r>
              <a:rPr lang="ja-JP" altLang="en-US" dirty="0">
                <a:solidFill>
                  <a:srgbClr val="008000"/>
                </a:solidFill>
                <a:latin typeface="メイリオ"/>
                <a:ea typeface="メイリオ"/>
                <a:cs typeface="メイリオ"/>
              </a:rPr>
              <a:t>など列名をキーできる</a:t>
            </a:r>
            <a:endParaRPr lang="en-US" altLang="ja-JP" dirty="0">
              <a:solidFill>
                <a:srgbClr val="008000"/>
              </a:solidFill>
              <a:latin typeface="メイリオ"/>
              <a:ea typeface="メイリオ"/>
              <a:cs typeface="メイリオ"/>
            </a:endParaRPr>
          </a:p>
          <a:p>
            <a:r>
              <a:rPr lang="en-US" altLang="ja-JP" dirty="0">
                <a:solidFill>
                  <a:srgbClr val="0000FF"/>
                </a:solidFill>
                <a:latin typeface="メイリオ"/>
                <a:ea typeface="メイリオ"/>
                <a:cs typeface="メイリオ"/>
              </a:rPr>
              <a:t>$conn </a:t>
            </a:r>
            <a:r>
              <a:rPr lang="en-US" altLang="ja-JP" dirty="0">
                <a:solidFill>
                  <a:srgbClr val="000000"/>
                </a:solidFill>
                <a:latin typeface="メイリオ"/>
                <a:ea typeface="メイリオ"/>
                <a:cs typeface="メイリオ"/>
              </a:rPr>
              <a:t>= </a:t>
            </a:r>
            <a:r>
              <a:rPr lang="en-US" altLang="ja-JP" dirty="0">
                <a:solidFill>
                  <a:srgbClr val="FF6600"/>
                </a:solidFill>
                <a:latin typeface="メイリオ"/>
                <a:ea typeface="メイリオ"/>
                <a:cs typeface="メイリオ"/>
              </a:rPr>
              <a:t>null</a:t>
            </a:r>
            <a:r>
              <a:rPr lang="en-US" altLang="ja-JP" dirty="0">
                <a:latin typeface="メイリオ"/>
                <a:ea typeface="メイリオ"/>
                <a:cs typeface="メイリオ"/>
              </a:rPr>
              <a:t>; </a:t>
            </a:r>
          </a:p>
          <a:p>
            <a:endParaRPr lang="en-US" altLang="ja-JP" dirty="0">
              <a:solidFill>
                <a:schemeClr val="bg1">
                  <a:lumMod val="50000"/>
                </a:schemeClr>
              </a:solidFill>
              <a:latin typeface="メイリオ"/>
              <a:ea typeface="メイリオ"/>
              <a:cs typeface="メイリオ"/>
            </a:endParaRPr>
          </a:p>
          <a:p>
            <a:r>
              <a:rPr lang="en-US" altLang="ja-JP" i="1" dirty="0">
                <a:solidFill>
                  <a:schemeClr val="bg1">
                    <a:lumMod val="50000"/>
                  </a:schemeClr>
                </a:solidFill>
                <a:latin typeface="メイリオ"/>
                <a:ea typeface="メイリオ"/>
                <a:cs typeface="メイリオ"/>
              </a:rPr>
              <a:t>// </a:t>
            </a:r>
            <a:r>
              <a:rPr lang="ja-JP" altLang="en-US" i="1" dirty="0">
                <a:solidFill>
                  <a:schemeClr val="bg1">
                    <a:lumMod val="50000"/>
                  </a:schemeClr>
                </a:solidFill>
                <a:latin typeface="メイリオ"/>
                <a:ea typeface="メイリオ"/>
                <a:cs typeface="メイリオ"/>
              </a:rPr>
              <a:t>以下，</a:t>
            </a:r>
            <a:r>
              <a:rPr lang="en-US" altLang="ja-JP" i="1" dirty="0">
                <a:solidFill>
                  <a:schemeClr val="bg1">
                    <a:lumMod val="50000"/>
                  </a:schemeClr>
                </a:solidFill>
                <a:latin typeface="メイリオ"/>
                <a:ea typeface="メイリオ"/>
                <a:cs typeface="メイリオ"/>
              </a:rPr>
              <a:t>$r['password']</a:t>
            </a:r>
            <a:r>
              <a:rPr lang="ja-JP" altLang="en-US" i="1" dirty="0">
                <a:solidFill>
                  <a:schemeClr val="bg1">
                    <a:lumMod val="50000"/>
                  </a:schemeClr>
                </a:solidFill>
                <a:latin typeface="メイリオ"/>
                <a:ea typeface="メイリオ"/>
                <a:cs typeface="メイリオ"/>
              </a:rPr>
              <a:t>と</a:t>
            </a:r>
            <a:r>
              <a:rPr lang="en-US" altLang="ja-JP" i="1" dirty="0">
                <a:solidFill>
                  <a:schemeClr val="bg1">
                    <a:lumMod val="50000"/>
                  </a:schemeClr>
                </a:solidFill>
                <a:latin typeface="メイリオ"/>
                <a:ea typeface="メイリオ"/>
                <a:cs typeface="メイリオ"/>
              </a:rPr>
              <a:t>$p</a:t>
            </a:r>
            <a:r>
              <a:rPr lang="ja-JP" altLang="en-US" i="1" dirty="0" err="1">
                <a:solidFill>
                  <a:schemeClr val="bg1">
                    <a:lumMod val="50000"/>
                  </a:schemeClr>
                </a:solidFill>
                <a:latin typeface="メイリオ"/>
                <a:ea typeface="メイリオ"/>
                <a:cs typeface="メイリオ"/>
              </a:rPr>
              <a:t>とを</a:t>
            </a:r>
            <a:r>
              <a:rPr lang="ja-JP" altLang="en-US" i="1" dirty="0">
                <a:solidFill>
                  <a:schemeClr val="bg1">
                    <a:lumMod val="50000"/>
                  </a:schemeClr>
                </a:solidFill>
                <a:latin typeface="メイリオ"/>
                <a:ea typeface="メイリオ"/>
                <a:cs typeface="メイリオ"/>
              </a:rPr>
              <a:t>比較して，ログインの</a:t>
            </a:r>
            <a:endParaRPr lang="en-US" altLang="ja-JP" i="1" dirty="0">
              <a:solidFill>
                <a:schemeClr val="bg1">
                  <a:lumMod val="50000"/>
                </a:schemeClr>
              </a:solidFill>
              <a:latin typeface="メイリオ"/>
              <a:ea typeface="メイリオ"/>
              <a:cs typeface="メイリオ"/>
            </a:endParaRPr>
          </a:p>
          <a:p>
            <a:r>
              <a:rPr lang="en-US" altLang="ja-JP" i="1" dirty="0">
                <a:solidFill>
                  <a:schemeClr val="bg1">
                    <a:lumMod val="50000"/>
                  </a:schemeClr>
                </a:solidFill>
                <a:latin typeface="メイリオ"/>
                <a:ea typeface="メイリオ"/>
                <a:cs typeface="メイリオ"/>
              </a:rPr>
              <a:t>// </a:t>
            </a:r>
            <a:r>
              <a:rPr lang="ja-JP" altLang="en-US" i="1" dirty="0">
                <a:solidFill>
                  <a:schemeClr val="bg1">
                    <a:lumMod val="50000"/>
                  </a:schemeClr>
                </a:solidFill>
                <a:latin typeface="メイリオ"/>
                <a:ea typeface="メイリオ"/>
                <a:cs typeface="メイリオ"/>
              </a:rPr>
              <a:t>可否を判断する。</a:t>
            </a:r>
            <a:endParaRPr lang="en-US" altLang="ja-JP" i="1" dirty="0">
              <a:solidFill>
                <a:schemeClr val="bg1">
                  <a:lumMod val="50000"/>
                </a:schemeClr>
              </a:solidFill>
              <a:latin typeface="メイリオ"/>
              <a:ea typeface="メイリオ"/>
              <a:cs typeface="メイリオ"/>
            </a:endParaRPr>
          </a:p>
          <a:p>
            <a:endParaRPr lang="en-US" altLang="ja-JP" dirty="0">
              <a:solidFill>
                <a:srgbClr val="0000FF"/>
              </a:solidFill>
              <a:latin typeface="メイリオ"/>
              <a:ea typeface="メイリオ"/>
              <a:cs typeface="メイリオ"/>
            </a:endParaRPr>
          </a:p>
          <a:p>
            <a:r>
              <a:rPr lang="en-US" altLang="ja-JP" dirty="0">
                <a:latin typeface="メイリオ"/>
                <a:ea typeface="メイリオ"/>
                <a:cs typeface="メイリオ"/>
              </a:rPr>
              <a:t>?&gt;</a:t>
            </a:r>
            <a:endParaRPr lang="ja-JP" altLang="en-US" dirty="0">
              <a:latin typeface="メイリオ"/>
              <a:ea typeface="メイリオ"/>
              <a:cs typeface="メイリオ"/>
            </a:endParaRPr>
          </a:p>
        </p:txBody>
      </p:sp>
    </p:spTree>
    <p:extLst>
      <p:ext uri="{BB962C8B-B14F-4D97-AF65-F5344CB8AC3E}">
        <p14:creationId xmlns:p14="http://schemas.microsoft.com/office/powerpoint/2010/main" val="1049540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499"/>
            <a:ext cx="10651247" cy="999029"/>
          </a:xfrm>
        </p:spPr>
        <p:txBody>
          <a:bodyPr/>
          <a:lstStyle/>
          <a:p>
            <a:r>
              <a:rPr lang="ja-JP" altLang="en-US" dirty="0">
                <a:latin typeface="メイリオ"/>
              </a:rPr>
              <a:t>応用</a:t>
            </a:r>
            <a:r>
              <a:rPr lang="en-US" altLang="ja-JP" dirty="0">
                <a:latin typeface="メイリオ"/>
              </a:rPr>
              <a:t>(2)</a:t>
            </a:r>
            <a:r>
              <a:rPr lang="ja-JP" altLang="en-US" dirty="0">
                <a:latin typeface="メイリオ"/>
              </a:rPr>
              <a:t>：ユーザ管理</a:t>
            </a:r>
          </a:p>
        </p:txBody>
      </p:sp>
      <p:sp>
        <p:nvSpPr>
          <p:cNvPr id="2" name="コンテンツ プレースホルダー 1"/>
          <p:cNvSpPr>
            <a:spLocks noGrp="1"/>
          </p:cNvSpPr>
          <p:nvPr>
            <p:ph idx="1"/>
          </p:nvPr>
        </p:nvSpPr>
        <p:spPr>
          <a:xfrm>
            <a:off x="979136" y="1422400"/>
            <a:ext cx="9688864" cy="4840350"/>
          </a:xfrm>
        </p:spPr>
        <p:txBody>
          <a:bodyPr/>
          <a:lstStyle/>
          <a:p>
            <a:r>
              <a:rPr lang="ja-JP" altLang="en-US" dirty="0"/>
              <a:t>ユーザの追加・削除などの各機能を，</a:t>
            </a:r>
            <a:r>
              <a:rPr lang="ja-JP" altLang="en-US" dirty="0">
                <a:solidFill>
                  <a:srgbClr val="008000"/>
                </a:solidFill>
              </a:rPr>
              <a:t>単機能のスクリプト</a:t>
            </a:r>
            <a:r>
              <a:rPr lang="ja-JP" altLang="en-US" dirty="0"/>
              <a:t>で実装。</a:t>
            </a:r>
            <a:endParaRPr kumimoji="1" lang="ja-JP" altLang="en-US"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graphicFrame>
        <p:nvGraphicFramePr>
          <p:cNvPr id="5" name="表 4"/>
          <p:cNvGraphicFramePr>
            <a:graphicFrameLocks noGrp="1"/>
          </p:cNvGraphicFramePr>
          <p:nvPr/>
        </p:nvGraphicFramePr>
        <p:xfrm>
          <a:off x="1980090" y="2739011"/>
          <a:ext cx="8361405" cy="3220698"/>
        </p:xfrm>
        <a:graphic>
          <a:graphicData uri="http://schemas.openxmlformats.org/drawingml/2006/table">
            <a:tbl>
              <a:tblPr firstRow="1" bandRow="1">
                <a:tableStyleId>{5C22544A-7EE6-4342-B048-85BDC9FD1C3A}</a:tableStyleId>
              </a:tblPr>
              <a:tblGrid>
                <a:gridCol w="2863098">
                  <a:extLst>
                    <a:ext uri="{9D8B030D-6E8A-4147-A177-3AD203B41FA5}">
                      <a16:colId xmlns:a16="http://schemas.microsoft.com/office/drawing/2014/main" val="20000"/>
                    </a:ext>
                  </a:extLst>
                </a:gridCol>
                <a:gridCol w="2323431">
                  <a:extLst>
                    <a:ext uri="{9D8B030D-6E8A-4147-A177-3AD203B41FA5}">
                      <a16:colId xmlns:a16="http://schemas.microsoft.com/office/drawing/2014/main" val="20001"/>
                    </a:ext>
                  </a:extLst>
                </a:gridCol>
                <a:gridCol w="3174876">
                  <a:extLst>
                    <a:ext uri="{9D8B030D-6E8A-4147-A177-3AD203B41FA5}">
                      <a16:colId xmlns:a16="http://schemas.microsoft.com/office/drawing/2014/main" val="20002"/>
                    </a:ext>
                  </a:extLst>
                </a:gridCol>
              </a:tblGrid>
              <a:tr h="536783">
                <a:tc>
                  <a:txBody>
                    <a:bodyPr/>
                    <a:lstStyle/>
                    <a:p>
                      <a:r>
                        <a:rPr kumimoji="1" lang="ja-JP" altLang="en-US" sz="2400" b="0">
                          <a:solidFill>
                            <a:srgbClr val="000000"/>
                          </a:solidFill>
                          <a:ea typeface="メイリオ"/>
                        </a:rPr>
                        <a:t>機能</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ja-JP" altLang="en-US" sz="2400" b="0">
                          <a:solidFill>
                            <a:srgbClr val="000000"/>
                          </a:solidFill>
                          <a:ea typeface="メイリオ"/>
                        </a:rPr>
                        <a:t>実行する</a:t>
                      </a:r>
                      <a:r>
                        <a:rPr kumimoji="1" lang="en-US" altLang="ja-JP" sz="2400" b="0">
                          <a:solidFill>
                            <a:srgbClr val="000000"/>
                          </a:solidFill>
                          <a:ea typeface="メイリオ"/>
                        </a:rPr>
                        <a:t>SQL</a:t>
                      </a:r>
                      <a:r>
                        <a:rPr kumimoji="1" lang="ja-JP" altLang="en-US" sz="2400" b="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ja-JP" altLang="en-US" sz="2400" b="0">
                          <a:solidFill>
                            <a:srgbClr val="000000"/>
                          </a:solidFill>
                          <a:ea typeface="メイリオ"/>
                        </a:rPr>
                        <a:t>スクリプト名</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36783">
                <a:tc>
                  <a:txBody>
                    <a:bodyPr/>
                    <a:lstStyle/>
                    <a:p>
                      <a:r>
                        <a:rPr kumimoji="1" lang="ja-JP" altLang="en-US" sz="2400">
                          <a:solidFill>
                            <a:srgbClr val="000000"/>
                          </a:solidFill>
                          <a:ea typeface="メイリオ"/>
                        </a:rPr>
                        <a:t>ユーザ１人の追加</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INSERT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create.php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36783">
                <a:tc>
                  <a:txBody>
                    <a:bodyPr/>
                    <a:lstStyle/>
                    <a:p>
                      <a:r>
                        <a:rPr kumimoji="1" lang="ja-JP" altLang="en-US" sz="2400">
                          <a:solidFill>
                            <a:srgbClr val="000000"/>
                          </a:solidFill>
                          <a:ea typeface="メイリオ"/>
                        </a:rPr>
                        <a:t>ユーザ１人の表示</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SELECT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read.php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36783">
                <a:tc>
                  <a:txBody>
                    <a:bodyPr/>
                    <a:lstStyle/>
                    <a:p>
                      <a:r>
                        <a:rPr kumimoji="1" lang="ja-JP" altLang="en-US" sz="2400">
                          <a:solidFill>
                            <a:srgbClr val="000000"/>
                          </a:solidFill>
                          <a:ea typeface="メイリオ"/>
                        </a:rPr>
                        <a:t>ユーザの条件検索</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SELECT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select.php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36783">
                <a:tc>
                  <a:txBody>
                    <a:bodyPr/>
                    <a:lstStyle/>
                    <a:p>
                      <a:r>
                        <a:rPr kumimoji="1" lang="ja-JP" altLang="en-US" sz="2400">
                          <a:solidFill>
                            <a:srgbClr val="000000"/>
                          </a:solidFill>
                          <a:ea typeface="メイリオ"/>
                        </a:rPr>
                        <a:t>ユーザ１人の削除</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DELETE</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delete.php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536783">
                <a:tc>
                  <a:txBody>
                    <a:bodyPr/>
                    <a:lstStyle/>
                    <a:p>
                      <a:r>
                        <a:rPr kumimoji="1" lang="ja-JP" altLang="en-US" sz="2400">
                          <a:solidFill>
                            <a:srgbClr val="000000"/>
                          </a:solidFill>
                          <a:ea typeface="メイリオ"/>
                        </a:rPr>
                        <a:t>ユーザ１人の更新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UPDATE</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update.php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263914" y="841093"/>
            <a:ext cx="4739098" cy="369332"/>
          </a:xfrm>
          <a:prstGeom prst="rect">
            <a:avLst/>
          </a:prstGeom>
          <a:noFill/>
        </p:spPr>
        <p:txBody>
          <a:bodyPr wrap="none" rtlCol="0">
            <a:spAutoFit/>
          </a:bodyPr>
          <a:lstStyle/>
          <a:p>
            <a:r>
              <a:rPr kumimoji="1" lang="en-US" altLang="ja-JP" dirty="0">
                <a:solidFill>
                  <a:schemeClr val="bg1"/>
                </a:solidFill>
              </a:rPr>
              <a:t>Practice</a:t>
            </a:r>
            <a:r>
              <a:rPr kumimoji="1" lang="ja-JP" altLang="en-US" dirty="0">
                <a:solidFill>
                  <a:schemeClr val="bg1"/>
                </a:solidFill>
              </a:rPr>
              <a:t> </a:t>
            </a:r>
            <a:r>
              <a:rPr kumimoji="1" lang="en-US" altLang="ja-JP" dirty="0">
                <a:solidFill>
                  <a:schemeClr val="bg1"/>
                </a:solidFill>
              </a:rPr>
              <a:t>(2) : users information management</a:t>
            </a:r>
            <a:endParaRPr kumimoji="1" lang="ja-JP" altLang="en-US" dirty="0">
              <a:solidFill>
                <a:schemeClr val="bg1"/>
              </a:solidFill>
            </a:endParaRPr>
          </a:p>
        </p:txBody>
      </p:sp>
    </p:spTree>
    <p:extLst>
      <p:ext uri="{BB962C8B-B14F-4D97-AF65-F5344CB8AC3E}">
        <p14:creationId xmlns:p14="http://schemas.microsoft.com/office/powerpoint/2010/main" val="4081888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420351" cy="835260"/>
          </a:xfrm>
        </p:spPr>
        <p:txBody>
          <a:bodyPr/>
          <a:lstStyle/>
          <a:p>
            <a:r>
              <a:rPr lang="en-US" altLang="ja-JP" dirty="0">
                <a:latin typeface="メイリオ"/>
              </a:rPr>
              <a:t>PDO</a:t>
            </a:r>
            <a:r>
              <a:rPr lang="ja-JP" altLang="en-US" dirty="0">
                <a:latin typeface="メイリオ"/>
              </a:rPr>
              <a:t>オブジェクトの共有化</a:t>
            </a:r>
          </a:p>
        </p:txBody>
      </p:sp>
      <p:sp>
        <p:nvSpPr>
          <p:cNvPr id="3" name="コンテンツ プレースホルダー 2"/>
          <p:cNvSpPr>
            <a:spLocks noGrp="1"/>
          </p:cNvSpPr>
          <p:nvPr>
            <p:ph idx="1"/>
          </p:nvPr>
        </p:nvSpPr>
        <p:spPr>
          <a:xfrm>
            <a:off x="1003412" y="1422400"/>
            <a:ext cx="9664588" cy="3632200"/>
          </a:xfrm>
        </p:spPr>
        <p:txBody>
          <a:bodyPr/>
          <a:lstStyle/>
          <a:p>
            <a:r>
              <a:rPr lang="en-US" altLang="ja-JP" dirty="0"/>
              <a:t>PDO</a:t>
            </a:r>
            <a:r>
              <a:rPr lang="ja-JP" altLang="en-US" dirty="0"/>
              <a:t>オブジェクトは全てのデータベース操作のスクリプトで必須なので，オブジェクト生成用のコードを共有しておこう。</a:t>
            </a:r>
            <a:endParaRPr lang="en-US" altLang="ja-JP" dirty="0"/>
          </a:p>
          <a:p>
            <a:pPr lvl="1"/>
            <a:r>
              <a:rPr kumimoji="1" lang="en-US" altLang="ja-JP" dirty="0"/>
              <a:t>include</a:t>
            </a:r>
            <a:r>
              <a:rPr kumimoji="1" lang="ja-JP" altLang="en-US" dirty="0"/>
              <a:t>関数（</a:t>
            </a:r>
            <a:r>
              <a:rPr lang="en-US" altLang="ja-JP" sz="2000" dirty="0"/>
              <a:t>http://php.net/manual/ja/function.include.php</a:t>
            </a:r>
            <a:r>
              <a:rPr kumimoji="1" lang="ja-JP" altLang="en-US" dirty="0"/>
              <a:t>）</a:t>
            </a:r>
            <a:r>
              <a:rPr kumimoji="1" lang="en-US" altLang="ja-JP" dirty="0"/>
              <a:t> </a:t>
            </a:r>
            <a:r>
              <a:rPr kumimoji="1" lang="ja-JP" altLang="en-US" dirty="0"/>
              <a:t>を使う</a:t>
            </a: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4" name="メモ 3"/>
          <p:cNvSpPr/>
          <p:nvPr/>
        </p:nvSpPr>
        <p:spPr>
          <a:xfrm>
            <a:off x="5362712" y="3751866"/>
            <a:ext cx="1140068" cy="1053412"/>
          </a:xfrm>
          <a:prstGeom prst="foldedCorne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8" name="メモ 7"/>
          <p:cNvSpPr/>
          <p:nvPr/>
        </p:nvSpPr>
        <p:spPr>
          <a:xfrm>
            <a:off x="3610183" y="5347304"/>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9" name="メモ 8"/>
          <p:cNvSpPr/>
          <p:nvPr/>
        </p:nvSpPr>
        <p:spPr>
          <a:xfrm>
            <a:off x="5364457" y="5355401"/>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0" name="メモ 9"/>
          <p:cNvSpPr/>
          <p:nvPr/>
        </p:nvSpPr>
        <p:spPr>
          <a:xfrm>
            <a:off x="7147593" y="5363498"/>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5" name="テキスト ボックス 4"/>
          <p:cNvSpPr txBox="1"/>
          <p:nvPr/>
        </p:nvSpPr>
        <p:spPr>
          <a:xfrm>
            <a:off x="4915342" y="3838445"/>
            <a:ext cx="2014193" cy="461665"/>
          </a:xfrm>
          <a:prstGeom prst="rect">
            <a:avLst/>
          </a:prstGeom>
          <a:noFill/>
        </p:spPr>
        <p:txBody>
          <a:bodyPr wrap="none" rtlCol="0">
            <a:spAutoFit/>
          </a:bodyPr>
          <a:lstStyle/>
          <a:p>
            <a:r>
              <a:rPr lang="en-US" altLang="ja-JP" sz="2400" b="1">
                <a:ea typeface="メイリオ"/>
                <a:cs typeface="メイリオ"/>
              </a:rPr>
              <a:t>connect.php</a:t>
            </a:r>
            <a:endParaRPr lang="ja-JP" altLang="en-US" sz="2400" b="1">
              <a:ea typeface="メイリオ"/>
              <a:cs typeface="メイリオ"/>
            </a:endParaRPr>
          </a:p>
        </p:txBody>
      </p:sp>
      <p:sp>
        <p:nvSpPr>
          <p:cNvPr id="6" name="角丸四角形吹き出し 5"/>
          <p:cNvSpPr/>
          <p:nvPr/>
        </p:nvSpPr>
        <p:spPr>
          <a:xfrm>
            <a:off x="6906855" y="3867306"/>
            <a:ext cx="3492362" cy="577212"/>
          </a:xfrm>
          <a:prstGeom prst="wedgeRoundRectCallout">
            <a:avLst>
              <a:gd name="adj1" fmla="val -69063"/>
              <a:gd name="adj2" fmla="val 52296"/>
              <a:gd name="adj3" fmla="val 16667"/>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a:solidFill>
                  <a:schemeClr val="tx1"/>
                </a:solidFill>
                <a:ea typeface="メイリオ"/>
              </a:rPr>
              <a:t>$conn = new PDO( ... );</a:t>
            </a:r>
            <a:endParaRPr lang="ja-JP" altLang="en-US" sz="2400">
              <a:solidFill>
                <a:schemeClr val="tx1"/>
              </a:solidFill>
              <a:ea typeface="メイリオ"/>
            </a:endParaRPr>
          </a:p>
        </p:txBody>
      </p:sp>
      <p:sp>
        <p:nvSpPr>
          <p:cNvPr id="13" name="テキスト ボックス 12"/>
          <p:cNvSpPr txBox="1"/>
          <p:nvPr/>
        </p:nvSpPr>
        <p:spPr>
          <a:xfrm>
            <a:off x="3393708" y="5275154"/>
            <a:ext cx="1587694" cy="461665"/>
          </a:xfrm>
          <a:prstGeom prst="rect">
            <a:avLst/>
          </a:prstGeom>
          <a:noFill/>
        </p:spPr>
        <p:txBody>
          <a:bodyPr wrap="none" rtlCol="0">
            <a:spAutoFit/>
          </a:bodyPr>
          <a:lstStyle/>
          <a:p>
            <a:r>
              <a:rPr lang="en-US" altLang="ja-JP" sz="2400">
                <a:ea typeface="メイリオ"/>
                <a:cs typeface="メイリオ"/>
              </a:rPr>
              <a:t>select.php</a:t>
            </a:r>
            <a:endParaRPr lang="ja-JP" altLang="en-US" sz="2400">
              <a:ea typeface="メイリオ"/>
              <a:cs typeface="メイリオ"/>
            </a:endParaRPr>
          </a:p>
        </p:txBody>
      </p:sp>
      <p:sp>
        <p:nvSpPr>
          <p:cNvPr id="14" name="テキスト ボックス 13"/>
          <p:cNvSpPr txBox="1"/>
          <p:nvPr/>
        </p:nvSpPr>
        <p:spPr>
          <a:xfrm>
            <a:off x="5176842" y="5283255"/>
            <a:ext cx="1639091" cy="461665"/>
          </a:xfrm>
          <a:prstGeom prst="rect">
            <a:avLst/>
          </a:prstGeom>
          <a:noFill/>
        </p:spPr>
        <p:txBody>
          <a:bodyPr wrap="none" rtlCol="0">
            <a:spAutoFit/>
          </a:bodyPr>
          <a:lstStyle/>
          <a:p>
            <a:r>
              <a:rPr lang="en-US" altLang="ja-JP" sz="2400">
                <a:ea typeface="メイリオ"/>
                <a:cs typeface="メイリオ"/>
              </a:rPr>
              <a:t>create.php</a:t>
            </a:r>
            <a:endParaRPr lang="ja-JP" altLang="en-US" sz="2400">
              <a:ea typeface="メイリオ"/>
              <a:cs typeface="メイリオ"/>
            </a:endParaRPr>
          </a:p>
        </p:txBody>
      </p:sp>
      <p:sp>
        <p:nvSpPr>
          <p:cNvPr id="15" name="テキスト ボックス 14"/>
          <p:cNvSpPr txBox="1"/>
          <p:nvPr/>
        </p:nvSpPr>
        <p:spPr>
          <a:xfrm>
            <a:off x="6902251" y="5291356"/>
            <a:ext cx="1622259" cy="461665"/>
          </a:xfrm>
          <a:prstGeom prst="rect">
            <a:avLst/>
          </a:prstGeom>
          <a:noFill/>
        </p:spPr>
        <p:txBody>
          <a:bodyPr wrap="none" rtlCol="0">
            <a:spAutoFit/>
          </a:bodyPr>
          <a:lstStyle/>
          <a:p>
            <a:r>
              <a:rPr lang="en-US" altLang="ja-JP" sz="2400">
                <a:ea typeface="メイリオ"/>
                <a:cs typeface="メイリオ"/>
              </a:rPr>
              <a:t>delete.php</a:t>
            </a:r>
            <a:endParaRPr lang="ja-JP" altLang="en-US" sz="2400">
              <a:ea typeface="メイリオ"/>
              <a:cs typeface="メイリオ"/>
            </a:endParaRPr>
          </a:p>
        </p:txBody>
      </p:sp>
      <p:cxnSp>
        <p:nvCxnSpPr>
          <p:cNvPr id="11" name="直線矢印コネクタ 10"/>
          <p:cNvCxnSpPr>
            <a:endCxn id="13" idx="0"/>
          </p:cNvCxnSpPr>
          <p:nvPr/>
        </p:nvCxnSpPr>
        <p:spPr>
          <a:xfrm flipH="1">
            <a:off x="4187555" y="4790849"/>
            <a:ext cx="1189590" cy="484305"/>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15" idx="0"/>
          </p:cNvCxnSpPr>
          <p:nvPr/>
        </p:nvCxnSpPr>
        <p:spPr>
          <a:xfrm>
            <a:off x="6416196" y="4761987"/>
            <a:ext cx="1297185" cy="529368"/>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4" idx="2"/>
            <a:endCxn id="14" idx="0"/>
          </p:cNvCxnSpPr>
          <p:nvPr/>
        </p:nvCxnSpPr>
        <p:spPr>
          <a:xfrm>
            <a:off x="5932747" y="4805278"/>
            <a:ext cx="63641" cy="477976"/>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5" name="角丸四角形吹き出し 24"/>
          <p:cNvSpPr/>
          <p:nvPr/>
        </p:nvSpPr>
        <p:spPr>
          <a:xfrm>
            <a:off x="1596155" y="4293878"/>
            <a:ext cx="3492362" cy="577212"/>
          </a:xfrm>
          <a:prstGeom prst="wedgeRoundRectCallout">
            <a:avLst>
              <a:gd name="adj1" fmla="val 18953"/>
              <a:gd name="adj2" fmla="val 137296"/>
              <a:gd name="adj3" fmla="val 16667"/>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a:solidFill>
                  <a:srgbClr val="3366FF"/>
                </a:solidFill>
                <a:ea typeface="メイリオ"/>
              </a:rPr>
              <a:t>include(</a:t>
            </a:r>
            <a:r>
              <a:rPr lang="en-US" altLang="ja-JP" sz="2400">
                <a:solidFill>
                  <a:schemeClr val="tx1"/>
                </a:solidFill>
                <a:ea typeface="メイリオ"/>
              </a:rPr>
              <a:t>"connect.php"</a:t>
            </a:r>
            <a:r>
              <a:rPr lang="en-US" altLang="ja-JP" sz="2400" b="1">
                <a:solidFill>
                  <a:srgbClr val="3366FF"/>
                </a:solidFill>
                <a:ea typeface="メイリオ"/>
              </a:rPr>
              <a:t>)</a:t>
            </a:r>
            <a:r>
              <a:rPr lang="en-US" altLang="ja-JP" sz="2400">
                <a:solidFill>
                  <a:schemeClr val="tx1"/>
                </a:solidFill>
                <a:ea typeface="メイリオ"/>
              </a:rPr>
              <a:t>;</a:t>
            </a:r>
            <a:endParaRPr lang="ja-JP" altLang="en-US" sz="2400">
              <a:solidFill>
                <a:schemeClr val="tx1"/>
              </a:solidFill>
              <a:ea typeface="メイリオ"/>
            </a:endParaRPr>
          </a:p>
        </p:txBody>
      </p:sp>
      <p:sp>
        <p:nvSpPr>
          <p:cNvPr id="26" name="角丸四角形 25"/>
          <p:cNvSpPr/>
          <p:nvPr/>
        </p:nvSpPr>
        <p:spPr>
          <a:xfrm>
            <a:off x="3703121" y="5945271"/>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30" name="角丸四角形 29"/>
          <p:cNvSpPr/>
          <p:nvPr/>
        </p:nvSpPr>
        <p:spPr>
          <a:xfrm>
            <a:off x="5442959" y="5967798"/>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31" name="角丸四角形 30"/>
          <p:cNvSpPr/>
          <p:nvPr/>
        </p:nvSpPr>
        <p:spPr>
          <a:xfrm>
            <a:off x="7240521" y="5990325"/>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28" name="テキスト ボックス 27"/>
          <p:cNvSpPr txBox="1"/>
          <p:nvPr/>
        </p:nvSpPr>
        <p:spPr>
          <a:xfrm>
            <a:off x="7960344" y="4458962"/>
            <a:ext cx="2366719" cy="707886"/>
          </a:xfrm>
          <a:prstGeom prst="rect">
            <a:avLst/>
          </a:prstGeom>
          <a:noFill/>
        </p:spPr>
        <p:txBody>
          <a:bodyPr wrap="square" rtlCol="0">
            <a:spAutoFit/>
          </a:bodyPr>
          <a:lstStyle/>
          <a:p>
            <a:r>
              <a:rPr lang="en-US" altLang="ja-JP" sz="2000">
                <a:solidFill>
                  <a:srgbClr val="008000"/>
                </a:solidFill>
                <a:latin typeface="メイリオ"/>
                <a:ea typeface="メイリオ"/>
                <a:cs typeface="メイリオ"/>
              </a:rPr>
              <a:t>PDO</a:t>
            </a:r>
            <a:r>
              <a:rPr lang="ja-JP" altLang="en-US" sz="2000">
                <a:solidFill>
                  <a:srgbClr val="008000"/>
                </a:solidFill>
                <a:latin typeface="メイリオ"/>
                <a:ea typeface="メイリオ"/>
                <a:cs typeface="メイリオ"/>
              </a:rPr>
              <a:t>オブジェクトを生成するコード</a:t>
            </a:r>
          </a:p>
        </p:txBody>
      </p:sp>
      <p:sp>
        <p:nvSpPr>
          <p:cNvPr id="23" name="テキスト ボックス 22"/>
          <p:cNvSpPr txBox="1"/>
          <p:nvPr/>
        </p:nvSpPr>
        <p:spPr>
          <a:xfrm>
            <a:off x="1524001" y="4899969"/>
            <a:ext cx="1933787" cy="707886"/>
          </a:xfrm>
          <a:prstGeom prst="rect">
            <a:avLst/>
          </a:prstGeom>
          <a:noFill/>
        </p:spPr>
        <p:txBody>
          <a:bodyPr wrap="square" rtlCol="0">
            <a:spAutoFit/>
          </a:bodyPr>
          <a:lstStyle/>
          <a:p>
            <a:r>
              <a:rPr lang="en-US" altLang="ja-JP" sz="2000">
                <a:solidFill>
                  <a:srgbClr val="008000"/>
                </a:solidFill>
                <a:latin typeface="メイリオ"/>
                <a:ea typeface="メイリオ"/>
                <a:cs typeface="メイリオ"/>
              </a:rPr>
              <a:t>new PDO(...)</a:t>
            </a:r>
            <a:r>
              <a:rPr lang="ja-JP" altLang="en-US" sz="2000">
                <a:solidFill>
                  <a:srgbClr val="008000"/>
                </a:solidFill>
                <a:latin typeface="メイリオ"/>
                <a:ea typeface="メイリオ"/>
                <a:cs typeface="メイリオ"/>
              </a:rPr>
              <a:t>は不要</a:t>
            </a:r>
          </a:p>
        </p:txBody>
      </p:sp>
      <p:sp>
        <p:nvSpPr>
          <p:cNvPr id="24" name="テキスト ボックス 23"/>
          <p:cNvSpPr txBox="1"/>
          <p:nvPr/>
        </p:nvSpPr>
        <p:spPr>
          <a:xfrm>
            <a:off x="109526" y="691358"/>
            <a:ext cx="4672824" cy="369332"/>
          </a:xfrm>
          <a:prstGeom prst="rect">
            <a:avLst/>
          </a:prstGeom>
          <a:noFill/>
        </p:spPr>
        <p:txBody>
          <a:bodyPr wrap="none" rtlCol="0">
            <a:spAutoFit/>
          </a:bodyPr>
          <a:lstStyle/>
          <a:p>
            <a:r>
              <a:rPr kumimoji="1" lang="en-US" altLang="ja-JP" dirty="0">
                <a:solidFill>
                  <a:schemeClr val="bg1"/>
                </a:solidFill>
              </a:rPr>
              <a:t>Sharing PDO object using "include" function</a:t>
            </a:r>
            <a:endParaRPr kumimoji="1" lang="ja-JP" altLang="en-US" dirty="0">
              <a:solidFill>
                <a:schemeClr val="bg1"/>
              </a:solidFill>
            </a:endParaRPr>
          </a:p>
        </p:txBody>
      </p:sp>
    </p:spTree>
    <p:extLst>
      <p:ext uri="{BB962C8B-B14F-4D97-AF65-F5344CB8AC3E}">
        <p14:creationId xmlns:p14="http://schemas.microsoft.com/office/powerpoint/2010/main" val="30137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25" grpId="0" animBg="1"/>
      <p:bldP spid="26" grpId="0" animBg="1"/>
      <p:bldP spid="30" grpId="0" animBg="1"/>
      <p:bldP spid="31" grpId="0" animBg="1"/>
      <p:bldP spid="28"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65678" cy="685800"/>
          </a:xfrm>
        </p:spPr>
        <p:txBody>
          <a:bodyPr/>
          <a:lstStyle/>
          <a:p>
            <a:r>
              <a:rPr lang="ja-JP" altLang="en-US" sz="3600" dirty="0">
                <a:latin typeface="メイリオ"/>
              </a:rPr>
              <a:t>例：</a:t>
            </a:r>
            <a:r>
              <a:rPr lang="en-US" altLang="ja-JP" sz="3600" dirty="0" err="1">
                <a:latin typeface="メイリオ"/>
              </a:rPr>
              <a:t>read.php</a:t>
            </a:r>
            <a:r>
              <a:rPr lang="ja-JP" altLang="en-US" sz="3600" dirty="0">
                <a:latin typeface="メイリオ"/>
              </a:rPr>
              <a:t>（ユーザ１人の表示）</a:t>
            </a:r>
          </a:p>
        </p:txBody>
      </p:sp>
      <p:sp>
        <p:nvSpPr>
          <p:cNvPr id="2" name="コンテンツ プレースホルダー 1"/>
          <p:cNvSpPr>
            <a:spLocks noGrp="1"/>
          </p:cNvSpPr>
          <p:nvPr>
            <p:ph idx="1"/>
          </p:nvPr>
        </p:nvSpPr>
        <p:spPr>
          <a:xfrm>
            <a:off x="1019596" y="1422400"/>
            <a:ext cx="9648404" cy="4840350"/>
          </a:xfrm>
        </p:spPr>
        <p:txBody>
          <a:bodyPr/>
          <a:lstStyle/>
          <a:p>
            <a:r>
              <a:rPr lang="ja-JP" altLang="en-US" dirty="0"/>
              <a:t>ユーザの</a:t>
            </a:r>
            <a:r>
              <a:rPr lang="en-US" altLang="ja-JP" dirty="0"/>
              <a:t>id</a:t>
            </a:r>
            <a:r>
              <a:rPr lang="ja-JP" altLang="en-US" dirty="0"/>
              <a:t>の値を指定して，その人を表示する</a:t>
            </a:r>
            <a:r>
              <a:rPr lang="en-US" altLang="ja-JP" dirty="0"/>
              <a:t>PHP</a:t>
            </a:r>
            <a:r>
              <a:rPr lang="ja-JP" altLang="en-US" dirty="0"/>
              <a:t>スクリプト（</a:t>
            </a:r>
            <a:r>
              <a:rPr lang="en-US" altLang="ja-JP" dirty="0" err="1">
                <a:solidFill>
                  <a:srgbClr val="3366FF"/>
                </a:solidFill>
              </a:rPr>
              <a:t>read.php</a:t>
            </a:r>
            <a:r>
              <a:rPr lang="ja-JP" altLang="en-US" dirty="0"/>
              <a:t>）を作ろう。</a:t>
            </a:r>
            <a:endParaRPr lang="en-US" altLang="ja-JP" dirty="0"/>
          </a:p>
          <a:p>
            <a:pPr lvl="1"/>
            <a:r>
              <a:rPr lang="en-US" altLang="ja-JP" dirty="0"/>
              <a:t>id</a:t>
            </a:r>
            <a:r>
              <a:rPr lang="ja-JP" altLang="en-US" dirty="0"/>
              <a:t>の値は</a:t>
            </a:r>
            <a:r>
              <a:rPr lang="en-US" altLang="ja-JP" dirty="0"/>
              <a:t>GET</a:t>
            </a:r>
            <a:r>
              <a:rPr lang="ja-JP" altLang="en-US" dirty="0"/>
              <a:t>形式で受け渡す</a:t>
            </a:r>
            <a:endParaRPr lang="en-US" altLang="ja-JP" dirty="0"/>
          </a:p>
          <a:p>
            <a:pPr lvl="2"/>
            <a:r>
              <a:rPr lang="en-US" altLang="ja-JP" dirty="0"/>
              <a:t>http://localhost/</a:t>
            </a:r>
            <a:r>
              <a:rPr lang="ja-JP" altLang="en-US" dirty="0"/>
              <a:t>・・・</a:t>
            </a:r>
            <a:r>
              <a:rPr lang="en-US" altLang="ja-JP" dirty="0"/>
              <a:t>/</a:t>
            </a:r>
            <a:r>
              <a:rPr lang="en-US" altLang="ja-JP" b="1" dirty="0" err="1">
                <a:solidFill>
                  <a:srgbClr val="3366FF"/>
                </a:solidFill>
              </a:rPr>
              <a:t>read.php?id</a:t>
            </a:r>
            <a:r>
              <a:rPr lang="en-US" altLang="ja-JP" b="1" dirty="0">
                <a:solidFill>
                  <a:srgbClr val="3366FF"/>
                </a:solidFill>
              </a:rPr>
              <a:t>=</a:t>
            </a:r>
            <a:r>
              <a:rPr lang="ja-JP" altLang="en-US" i="1" dirty="0"/>
              <a:t>値</a:t>
            </a:r>
            <a:r>
              <a:rPr lang="en-US" altLang="ja-JP" dirty="0"/>
              <a:t> </a:t>
            </a:r>
            <a:r>
              <a:rPr lang="ja-JP" altLang="en-US" dirty="0"/>
              <a:t>でアクセスし，</a:t>
            </a:r>
            <a:br>
              <a:rPr lang="en-US" altLang="ja-JP" dirty="0"/>
            </a:br>
            <a:r>
              <a:rPr lang="en-US" altLang="ja-JP" dirty="0" err="1"/>
              <a:t>read.php</a:t>
            </a:r>
            <a:r>
              <a:rPr lang="ja-JP" altLang="en-US" dirty="0"/>
              <a:t>内で値を</a:t>
            </a:r>
            <a:r>
              <a:rPr lang="en-US" altLang="ja-JP" dirty="0"/>
              <a:t> </a:t>
            </a:r>
            <a:r>
              <a:rPr lang="en-US" altLang="ja-JP" b="1" dirty="0"/>
              <a:t>$id = </a:t>
            </a:r>
            <a:r>
              <a:rPr lang="en-US" altLang="ja-JP" b="1" dirty="0">
                <a:solidFill>
                  <a:srgbClr val="3366FF"/>
                </a:solidFill>
              </a:rPr>
              <a:t>$_GET[</a:t>
            </a:r>
            <a:r>
              <a:rPr lang="en-US" altLang="ja-JP" b="1" dirty="0"/>
              <a:t>'id'</a:t>
            </a:r>
            <a:r>
              <a:rPr lang="en-US" altLang="ja-JP" b="1" dirty="0">
                <a:solidFill>
                  <a:srgbClr val="3366FF"/>
                </a:solidFill>
              </a:rPr>
              <a:t>]</a:t>
            </a:r>
            <a:r>
              <a:rPr lang="en-US" altLang="ja-JP" b="1" dirty="0"/>
              <a:t>; </a:t>
            </a:r>
            <a:r>
              <a:rPr lang="ja-JP" altLang="en-US" dirty="0"/>
              <a:t>として受け取る。</a:t>
            </a:r>
            <a:endParaRPr lang="en-US" altLang="ja-JP" dirty="0"/>
          </a:p>
          <a:p>
            <a:pPr lvl="1"/>
            <a:r>
              <a:rPr lang="ja-JP" altLang="en-US" dirty="0"/>
              <a:t>実行する</a:t>
            </a:r>
            <a:r>
              <a:rPr lang="en-US" altLang="ja-JP" dirty="0"/>
              <a:t>SQL</a:t>
            </a:r>
            <a:r>
              <a:rPr lang="ja-JP" altLang="en-US" dirty="0"/>
              <a:t>命令は</a:t>
            </a:r>
            <a:r>
              <a:rPr lang="en-US" altLang="ja-JP" b="1" dirty="0">
                <a:solidFill>
                  <a:srgbClr val="3366FF"/>
                </a:solidFill>
              </a:rPr>
              <a:t>SELECT</a:t>
            </a:r>
            <a:r>
              <a:rPr lang="ja-JP" altLang="en-US" dirty="0"/>
              <a:t>文</a:t>
            </a:r>
            <a:endParaRPr lang="en-US" altLang="ja-JP" dirty="0"/>
          </a:p>
          <a:p>
            <a:pPr lvl="2"/>
            <a:r>
              <a:rPr lang="ja-JP" altLang="en-US" dirty="0"/>
              <a:t>データベースと接続する</a:t>
            </a:r>
            <a:r>
              <a:rPr lang="en-US" altLang="ja-JP" dirty="0"/>
              <a:t>PDO</a:t>
            </a:r>
            <a:r>
              <a:rPr lang="ja-JP" altLang="en-US" dirty="0"/>
              <a:t>オブジェクトは，</a:t>
            </a:r>
            <a:br>
              <a:rPr lang="en-US" altLang="ja-JP" dirty="0"/>
            </a:br>
            <a:r>
              <a:rPr lang="ja-JP" altLang="en-US" dirty="0"/>
              <a:t>先の</a:t>
            </a:r>
            <a:r>
              <a:rPr lang="en-US" altLang="ja-JP" dirty="0" err="1"/>
              <a:t>connect.php</a:t>
            </a:r>
            <a:r>
              <a:rPr lang="ja-JP" altLang="en-US" dirty="0"/>
              <a:t>を</a:t>
            </a:r>
            <a:r>
              <a:rPr lang="en-US" altLang="ja-JP" dirty="0"/>
              <a:t>include</a:t>
            </a:r>
            <a:r>
              <a:rPr lang="ja-JP" altLang="en-US" dirty="0"/>
              <a:t>すれば得られる。</a:t>
            </a:r>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355297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ja-JP" altLang="en-US" sz="3600" b="1">
                <a:latin typeface="Arial" charset="0"/>
              </a:rPr>
              <a:t>ファイルの管理</a:t>
            </a:r>
          </a:p>
        </p:txBody>
      </p:sp>
      <p:sp>
        <p:nvSpPr>
          <p:cNvPr id="2" name="コンテンツ プレースホルダー 1"/>
          <p:cNvSpPr>
            <a:spLocks noGrp="1"/>
          </p:cNvSpPr>
          <p:nvPr>
            <p:ph idx="1"/>
          </p:nvPr>
        </p:nvSpPr>
        <p:spPr/>
        <p:txBody>
          <a:bodyPr/>
          <a:lstStyle/>
          <a:p>
            <a:pPr>
              <a:lnSpc>
                <a:spcPct val="110000"/>
              </a:lnSpc>
            </a:pPr>
            <a:r>
              <a:rPr lang="en-US" altLang="ja-JP" dirty="0">
                <a:solidFill>
                  <a:srgbClr val="3366FF"/>
                </a:solidFill>
                <a:latin typeface="メイリオ"/>
              </a:rPr>
              <a:t>C:¥xampp¥htdocs¥</a:t>
            </a:r>
            <a:r>
              <a:rPr lang="ja-JP" altLang="en-US" dirty="0">
                <a:latin typeface="メイリオ"/>
              </a:rPr>
              <a:t>に，フォルダを作ってプロジェクトを作成してください。</a:t>
            </a:r>
            <a:endParaRPr lang="en-US" altLang="ja-JP" dirty="0">
              <a:latin typeface="メイリオ"/>
            </a:endParaRPr>
          </a:p>
          <a:p>
            <a:pPr>
              <a:lnSpc>
                <a:spcPct val="110000"/>
              </a:lnSpc>
            </a:pPr>
            <a:endParaRPr lang="en-US" altLang="ja-JP" dirty="0">
              <a:latin typeface="メイリオ"/>
            </a:endParaRPr>
          </a:p>
        </p:txBody>
      </p:sp>
    </p:spTree>
    <p:extLst>
      <p:ext uri="{BB962C8B-B14F-4D97-AF65-F5344CB8AC3E}">
        <p14:creationId xmlns:p14="http://schemas.microsoft.com/office/powerpoint/2010/main" val="1086322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65679" cy="685800"/>
          </a:xfrm>
        </p:spPr>
        <p:txBody>
          <a:bodyPr/>
          <a:lstStyle/>
          <a:p>
            <a:r>
              <a:rPr lang="ja-JP" altLang="en-US" sz="3600" dirty="0">
                <a:latin typeface="メイリオ"/>
              </a:rPr>
              <a:t>例：</a:t>
            </a:r>
            <a:r>
              <a:rPr lang="en-US" altLang="ja-JP" sz="3600" dirty="0" err="1">
                <a:latin typeface="メイリオ"/>
              </a:rPr>
              <a:t>read.php</a:t>
            </a:r>
            <a:r>
              <a:rPr lang="ja-JP" altLang="en-US" sz="3600" dirty="0">
                <a:latin typeface="メイリオ"/>
              </a:rPr>
              <a:t>（ユーザ１人の表示）</a:t>
            </a:r>
          </a:p>
        </p:txBody>
      </p:sp>
      <p:sp>
        <p:nvSpPr>
          <p:cNvPr id="2" name="コンテンツ プレースホルダー 1"/>
          <p:cNvSpPr>
            <a:spLocks noGrp="1"/>
          </p:cNvSpPr>
          <p:nvPr>
            <p:ph idx="1"/>
          </p:nvPr>
        </p:nvSpPr>
        <p:spPr>
          <a:xfrm>
            <a:off x="1683143" y="1422400"/>
            <a:ext cx="8687995" cy="4840350"/>
          </a:xfrm>
        </p:spPr>
        <p:txBody>
          <a:bodyPr/>
          <a:lstStyle/>
          <a:p>
            <a:pPr lvl="2"/>
            <a:r>
              <a:rPr lang="en-US" altLang="ja-JP" b="1" dirty="0"/>
              <a:t>query() </a:t>
            </a:r>
            <a:r>
              <a:rPr lang="ja-JP" altLang="en-US" b="1" dirty="0"/>
              <a:t>メソッド</a:t>
            </a:r>
            <a:r>
              <a:rPr lang="ja-JP" altLang="en-US" dirty="0"/>
              <a:t>で，</a:t>
            </a:r>
            <a:r>
              <a:rPr lang="en-US" altLang="ja-JP" dirty="0"/>
              <a:t>SELECT</a:t>
            </a:r>
            <a:r>
              <a:rPr lang="ja-JP" altLang="en-US" dirty="0"/>
              <a:t>文を実行する。</a:t>
            </a:r>
            <a:endParaRPr lang="en-US" altLang="ja-JP" dirty="0"/>
          </a:p>
          <a:p>
            <a:pPr lvl="2"/>
            <a:r>
              <a:rPr lang="en-US" altLang="ja-JP" b="1" dirty="0"/>
              <a:t>fetch() </a:t>
            </a:r>
            <a:r>
              <a:rPr lang="ja-JP" altLang="en-US" b="1" dirty="0"/>
              <a:t>メソッド</a:t>
            </a:r>
            <a:r>
              <a:rPr lang="ja-JP" altLang="en-US" dirty="0"/>
              <a:t>で，検索したレコードを配列として受け取る。</a:t>
            </a:r>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graphicFrame>
        <p:nvGraphicFramePr>
          <p:cNvPr id="4" name="表 3"/>
          <p:cNvGraphicFramePr>
            <a:graphicFrameLocks noGrp="1"/>
          </p:cNvGraphicFramePr>
          <p:nvPr/>
        </p:nvGraphicFramePr>
        <p:xfrm>
          <a:off x="4222644" y="3922293"/>
          <a:ext cx="4358231" cy="1188720"/>
        </p:xfrm>
        <a:graphic>
          <a:graphicData uri="http://schemas.openxmlformats.org/drawingml/2006/table">
            <a:tbl>
              <a:tblPr firstRow="1" bandRow="1">
                <a:tableStyleId>{5C22544A-7EE6-4342-B048-85BDC9FD1C3A}</a:tableStyleId>
              </a:tblPr>
              <a:tblGrid>
                <a:gridCol w="1367748">
                  <a:extLst>
                    <a:ext uri="{9D8B030D-6E8A-4147-A177-3AD203B41FA5}">
                      <a16:colId xmlns:a16="http://schemas.microsoft.com/office/drawing/2014/main" val="20000"/>
                    </a:ext>
                  </a:extLst>
                </a:gridCol>
                <a:gridCol w="2990483">
                  <a:extLst>
                    <a:ext uri="{9D8B030D-6E8A-4147-A177-3AD203B41FA5}">
                      <a16:colId xmlns:a16="http://schemas.microsoft.com/office/drawing/2014/main" val="20001"/>
                    </a:ext>
                  </a:extLst>
                </a:gridCol>
              </a:tblGrid>
              <a:tr h="370840">
                <a:tc>
                  <a:txBody>
                    <a:bodyPr/>
                    <a:lstStyle/>
                    <a:p>
                      <a:pPr algn="r"/>
                      <a:r>
                        <a:rPr kumimoji="1" lang="en-US" altLang="ja-JP" sz="2000" b="1" dirty="0">
                          <a:solidFill>
                            <a:schemeClr val="tx1"/>
                          </a:solidFill>
                          <a:ea typeface="メイリオ"/>
                        </a:rPr>
                        <a:t>id</a:t>
                      </a:r>
                      <a:endParaRPr kumimoji="1" lang="ja-JP" altLang="en-US" sz="2000" b="1" dirty="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kumimoji="1" lang="en-US" altLang="ja-JP" sz="2000" b="1">
                          <a:solidFill>
                            <a:srgbClr val="000000"/>
                          </a:solidFill>
                          <a:ea typeface="メイリオ"/>
                        </a:rPr>
                        <a:t>1</a:t>
                      </a:r>
                      <a:endParaRPr kumimoji="1" lang="ja-JP" altLang="en-US" sz="2000" b="1">
                        <a:solidFill>
                          <a:srgbClr val="000000"/>
                        </a:solidFill>
                        <a:ea typeface="メイリオ"/>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r"/>
                      <a:r>
                        <a:rPr kumimoji="1" lang="en-US" altLang="ja-JP" sz="2000" b="1">
                          <a:solidFill>
                            <a:schemeClr val="tx1"/>
                          </a:solidFill>
                          <a:ea typeface="メイリオ"/>
                        </a:rPr>
                        <a:t>userID</a:t>
                      </a:r>
                      <a:endParaRPr kumimoji="1" lang="ja-JP" altLang="en-US" sz="2000" b="1">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kumimoji="1" lang="en-US" altLang="ja-JP" sz="2000" b="1" dirty="0">
                          <a:solidFill>
                            <a:srgbClr val="000000"/>
                          </a:solidFill>
                          <a:ea typeface="メイリオ"/>
                        </a:rPr>
                        <a:t>tcha518</a:t>
                      </a:r>
                      <a:endParaRPr kumimoji="1" lang="ja-JP" altLang="en-US" sz="2000" b="1" dirty="0">
                        <a:solidFill>
                          <a:srgbClr val="000000"/>
                        </a:solidFill>
                        <a:ea typeface="メイリオ"/>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r"/>
                      <a:r>
                        <a:rPr kumimoji="1" lang="en-US" altLang="ja-JP" sz="2000" b="1" dirty="0">
                          <a:solidFill>
                            <a:schemeClr val="tx1"/>
                          </a:solidFill>
                          <a:ea typeface="メイリオ"/>
                        </a:rPr>
                        <a:t>name</a:t>
                      </a:r>
                      <a:endParaRPr kumimoji="1" lang="ja-JP" altLang="en-US" sz="2000" b="1" dirty="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kumimoji="1" lang="ja-JP" altLang="en-US" sz="2000" b="1" dirty="0">
                          <a:solidFill>
                            <a:srgbClr val="000000"/>
                          </a:solidFill>
                          <a:ea typeface="メイリオ"/>
                        </a:rPr>
                        <a:t>山嵜　聡</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 name="テキスト ボックス 4"/>
          <p:cNvSpPr txBox="1"/>
          <p:nvPr/>
        </p:nvSpPr>
        <p:spPr>
          <a:xfrm>
            <a:off x="1524000" y="966831"/>
            <a:ext cx="1415772" cy="461665"/>
          </a:xfrm>
          <a:prstGeom prst="rect">
            <a:avLst/>
          </a:prstGeom>
          <a:noFill/>
        </p:spPr>
        <p:txBody>
          <a:bodyPr wrap="none" rtlCol="0">
            <a:spAutoFit/>
          </a:bodyPr>
          <a:lstStyle/>
          <a:p>
            <a:r>
              <a:rPr lang="ja-JP" altLang="en-US" sz="2400">
                <a:ea typeface="メイリオ"/>
                <a:cs typeface="メイリオ"/>
              </a:rPr>
              <a:t>（続き）</a:t>
            </a:r>
          </a:p>
        </p:txBody>
      </p:sp>
      <p:sp>
        <p:nvSpPr>
          <p:cNvPr id="6" name="テキスト ボックス 5"/>
          <p:cNvSpPr txBox="1"/>
          <p:nvPr/>
        </p:nvSpPr>
        <p:spPr>
          <a:xfrm>
            <a:off x="4222645" y="5454653"/>
            <a:ext cx="5032147" cy="369332"/>
          </a:xfrm>
          <a:prstGeom prst="rect">
            <a:avLst/>
          </a:prstGeom>
          <a:noFill/>
        </p:spPr>
        <p:txBody>
          <a:bodyPr wrap="none" rtlCol="0">
            <a:spAutoFit/>
          </a:bodyPr>
          <a:lstStyle/>
          <a:p>
            <a:r>
              <a:rPr kumimoji="1" lang="ja-JP" altLang="en-US">
                <a:ea typeface="メイリオ"/>
                <a:cs typeface="メイリオ"/>
              </a:rPr>
              <a:t>パスワードはそのまま表示したらマズいよね</a:t>
            </a:r>
            <a:r>
              <a:rPr kumimoji="1" lang="en-US" altLang="ja-JP">
                <a:ea typeface="メイリオ"/>
                <a:cs typeface="メイリオ"/>
              </a:rPr>
              <a:t>…</a:t>
            </a:r>
            <a:endParaRPr kumimoji="1" lang="ja-JP" altLang="en-US">
              <a:ea typeface="メイリオ"/>
              <a:cs typeface="メイリオ"/>
            </a:endParaRPr>
          </a:p>
        </p:txBody>
      </p:sp>
    </p:spTree>
    <p:extLst>
      <p:ext uri="{BB962C8B-B14F-4D97-AF65-F5344CB8AC3E}">
        <p14:creationId xmlns:p14="http://schemas.microsoft.com/office/powerpoint/2010/main" val="1722597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応用</a:t>
            </a:r>
            <a:r>
              <a:rPr lang="en-US" altLang="ja-JP">
                <a:latin typeface="メイリオ"/>
              </a:rPr>
              <a:t>(1)</a:t>
            </a:r>
            <a:r>
              <a:rPr lang="ja-JP" altLang="en-US">
                <a:latin typeface="メイリオ"/>
              </a:rPr>
              <a:t>：ログイン処理</a:t>
            </a:r>
          </a:p>
        </p:txBody>
      </p:sp>
      <p:sp>
        <p:nvSpPr>
          <p:cNvPr id="48131" name="コンテンツ プレースホルダ 5"/>
          <p:cNvSpPr>
            <a:spLocks noGrp="1"/>
          </p:cNvSpPr>
          <p:nvPr>
            <p:ph idx="1"/>
          </p:nvPr>
        </p:nvSpPr>
        <p:spPr>
          <a:xfrm>
            <a:off x="865848" y="1676400"/>
            <a:ext cx="9802152" cy="4724400"/>
          </a:xfrm>
        </p:spPr>
        <p:txBody>
          <a:bodyPr>
            <a:normAutofit/>
          </a:bodyPr>
          <a:lstStyle/>
          <a:p>
            <a:r>
              <a:rPr lang="en-US" altLang="ja-JP" sz="3200" dirty="0">
                <a:latin typeface="メイリオ"/>
              </a:rPr>
              <a:t>SELECT</a:t>
            </a:r>
            <a:r>
              <a:rPr lang="ja-JP" altLang="en-US" sz="3200" dirty="0">
                <a:latin typeface="メイリオ"/>
              </a:rPr>
              <a:t>文で検索した</a:t>
            </a:r>
            <a:r>
              <a:rPr lang="en-US" altLang="ja-JP" sz="3200" dirty="0">
                <a:latin typeface="メイリオ"/>
              </a:rPr>
              <a:t>users</a:t>
            </a:r>
            <a:r>
              <a:rPr lang="ja-JP" altLang="en-US" sz="3200" dirty="0">
                <a:latin typeface="メイリオ"/>
              </a:rPr>
              <a:t>のレコードをもとに，ログインの可否を判断するよう，</a:t>
            </a:r>
            <a:r>
              <a:rPr lang="en-US" altLang="ja-JP" sz="3200" dirty="0" err="1">
                <a:latin typeface="メイリオ"/>
              </a:rPr>
              <a:t>check.php</a:t>
            </a:r>
            <a:r>
              <a:rPr lang="ja-JP" altLang="en-US" sz="3200" dirty="0">
                <a:latin typeface="メイリオ"/>
              </a:rPr>
              <a:t>のコードを書き換えよう。</a:t>
            </a:r>
            <a:endParaRPr lang="en-US" altLang="ja-JP" sz="3200" dirty="0">
              <a:latin typeface="メイリオ"/>
            </a:endParaRPr>
          </a:p>
          <a:p>
            <a:r>
              <a:rPr lang="ja-JP" altLang="en-US" sz="3200" dirty="0">
                <a:latin typeface="メイリオ"/>
              </a:rPr>
              <a:t>実際に</a:t>
            </a:r>
            <a:r>
              <a:rPr lang="en-US" altLang="ja-JP" sz="3200" dirty="0">
                <a:latin typeface="メイリオ"/>
              </a:rPr>
              <a:t> users </a:t>
            </a:r>
            <a:r>
              <a:rPr lang="ja-JP" altLang="en-US" sz="3200" dirty="0">
                <a:latin typeface="メイリオ"/>
              </a:rPr>
              <a:t>テーブルに登録した</a:t>
            </a:r>
            <a:r>
              <a:rPr lang="en-US" altLang="ja-JP" sz="3200" dirty="0">
                <a:latin typeface="メイリオ"/>
              </a:rPr>
              <a:t> </a:t>
            </a:r>
            <a:r>
              <a:rPr lang="en-US" altLang="ja-JP" sz="3200" dirty="0" err="1">
                <a:latin typeface="メイリオ"/>
              </a:rPr>
              <a:t>userID</a:t>
            </a:r>
            <a:r>
              <a:rPr lang="en-US" altLang="ja-JP" sz="3200" dirty="0">
                <a:latin typeface="メイリオ"/>
              </a:rPr>
              <a:t> </a:t>
            </a:r>
            <a:r>
              <a:rPr lang="ja-JP" altLang="en-US" sz="3200" dirty="0">
                <a:latin typeface="メイリオ"/>
              </a:rPr>
              <a:t>と</a:t>
            </a:r>
            <a:r>
              <a:rPr lang="en-US" altLang="ja-JP" sz="3200" dirty="0">
                <a:latin typeface="メイリオ"/>
              </a:rPr>
              <a:t> password </a:t>
            </a:r>
            <a:r>
              <a:rPr lang="ja-JP" altLang="en-US" sz="3200" dirty="0">
                <a:latin typeface="メイリオ"/>
              </a:rPr>
              <a:t>で</a:t>
            </a:r>
            <a:r>
              <a:rPr lang="en-US" altLang="ja-JP" sz="3200" dirty="0">
                <a:latin typeface="メイリオ"/>
              </a:rPr>
              <a:t> </a:t>
            </a:r>
            <a:r>
              <a:rPr lang="ja-JP" altLang="en-US" sz="3200" dirty="0">
                <a:latin typeface="メイリオ"/>
              </a:rPr>
              <a:t>ログインが出来ることを確かめよう。</a:t>
            </a:r>
            <a:endParaRPr lang="en-US" altLang="ja-JP" sz="3200" dirty="0">
              <a:latin typeface="メイリオ"/>
            </a:endParaRPr>
          </a:p>
          <a:p>
            <a:pPr lvl="1"/>
            <a:r>
              <a:rPr lang="ja-JP" altLang="en-US" sz="2800" dirty="0">
                <a:latin typeface="メイリオ"/>
              </a:rPr>
              <a:t>確認後，</a:t>
            </a:r>
            <a:r>
              <a:rPr lang="en-US" altLang="ja-JP" sz="2800" dirty="0" err="1">
                <a:latin typeface="メイリオ"/>
              </a:rPr>
              <a:t>check.php</a:t>
            </a:r>
            <a:r>
              <a:rPr lang="ja-JP" altLang="en-US" sz="2800" dirty="0">
                <a:latin typeface="メイリオ"/>
              </a:rPr>
              <a:t>を含むフォルダ</a:t>
            </a:r>
            <a:r>
              <a:rPr lang="en-US" altLang="ja-JP" sz="2800" dirty="0">
                <a:latin typeface="メイリオ"/>
              </a:rPr>
              <a:t> </a:t>
            </a:r>
            <a:r>
              <a:rPr lang="ja-JP" altLang="en-US" sz="2800" dirty="0">
                <a:latin typeface="メイリオ"/>
              </a:rPr>
              <a:t>を</a:t>
            </a:r>
            <a:r>
              <a:rPr lang="en-US" altLang="ja-JP" sz="2800" dirty="0">
                <a:latin typeface="メイリオ"/>
              </a:rPr>
              <a:t>zip</a:t>
            </a:r>
            <a:r>
              <a:rPr lang="ja-JP" altLang="en-US" sz="2800" dirty="0">
                <a:latin typeface="メイリオ"/>
              </a:rPr>
              <a:t>圧縮して提出してもらいます。</a:t>
            </a: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5" name="テキスト ボックス 4"/>
          <p:cNvSpPr txBox="1"/>
          <p:nvPr/>
        </p:nvSpPr>
        <p:spPr>
          <a:xfrm>
            <a:off x="77658" y="777057"/>
            <a:ext cx="5291157" cy="369332"/>
          </a:xfrm>
          <a:prstGeom prst="rect">
            <a:avLst/>
          </a:prstGeom>
          <a:noFill/>
        </p:spPr>
        <p:txBody>
          <a:bodyPr wrap="none" rtlCol="0">
            <a:spAutoFit/>
          </a:bodyPr>
          <a:lstStyle/>
          <a:p>
            <a:r>
              <a:rPr kumimoji="1" lang="en-US" altLang="ja-JP">
                <a:solidFill>
                  <a:schemeClr val="bg1"/>
                </a:solidFill>
              </a:rPr>
              <a:t>Practice</a:t>
            </a:r>
            <a:r>
              <a:rPr kumimoji="1" lang="ja-JP" altLang="en-US">
                <a:solidFill>
                  <a:schemeClr val="bg1"/>
                </a:solidFill>
              </a:rPr>
              <a:t> </a:t>
            </a:r>
            <a:r>
              <a:rPr kumimoji="1" lang="en-US" altLang="ja-JP">
                <a:solidFill>
                  <a:schemeClr val="bg1"/>
                </a:solidFill>
              </a:rPr>
              <a:t>(1) : user authentification in login process</a:t>
            </a:r>
            <a:endParaRPr kumimoji="1" lang="ja-JP" altLang="en-US">
              <a:solidFill>
                <a:schemeClr val="bg1"/>
              </a:solidFill>
            </a:endParaRPr>
          </a:p>
        </p:txBody>
      </p:sp>
    </p:spTree>
    <p:extLst>
      <p:ext uri="{BB962C8B-B14F-4D97-AF65-F5344CB8AC3E}">
        <p14:creationId xmlns:p14="http://schemas.microsoft.com/office/powerpoint/2010/main" val="4184293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ja-JP">
                <a:latin typeface="メイリオ"/>
              </a:rPr>
              <a:t>check.php</a:t>
            </a:r>
            <a:r>
              <a:rPr lang="ja-JP" altLang="en-US">
                <a:latin typeface="メイリオ"/>
              </a:rPr>
              <a:t>の記述例</a:t>
            </a:r>
          </a:p>
        </p:txBody>
      </p:sp>
      <p:sp>
        <p:nvSpPr>
          <p:cNvPr id="2" name="フッター プレースホルダー 1"/>
          <p:cNvSpPr>
            <a:spLocks noGrp="1"/>
          </p:cNvSpPr>
          <p:nvPr>
            <p:ph type="ftr" sz="quarter" idx="11"/>
          </p:nvPr>
        </p:nvSpPr>
        <p:spPr/>
        <p:txBody>
          <a:bodyPr/>
          <a:lstStyle/>
          <a:p>
            <a:endParaRPr lang="en-US" altLang="ja-JP" dirty="0"/>
          </a:p>
        </p:txBody>
      </p:sp>
      <p:sp>
        <p:nvSpPr>
          <p:cNvPr id="46084" name="テキスト ボックス 6"/>
          <p:cNvSpPr txBox="1">
            <a:spLocks noChangeArrowheads="1"/>
          </p:cNvSpPr>
          <p:nvPr/>
        </p:nvSpPr>
        <p:spPr bwMode="auto">
          <a:xfrm>
            <a:off x="1776870" y="1361221"/>
            <a:ext cx="9362185" cy="5262979"/>
          </a:xfrm>
          <a:prstGeom prst="rect">
            <a:avLst/>
          </a:prstGeom>
          <a:solidFill>
            <a:srgbClr val="FFFFFF">
              <a:alpha val="74901"/>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latin typeface="メイリオ"/>
                <a:ea typeface="メイリオ"/>
                <a:cs typeface="メイリオ"/>
              </a:rPr>
              <a:t>&lt;?</a:t>
            </a:r>
            <a:r>
              <a:rPr lang="en-US" altLang="ja-JP" dirty="0" err="1">
                <a:latin typeface="メイリオ"/>
                <a:ea typeface="メイリオ"/>
                <a:cs typeface="メイリオ"/>
              </a:rPr>
              <a:t>php</a:t>
            </a:r>
            <a:endParaRPr lang="en-US" altLang="ja-JP" dirty="0">
              <a:latin typeface="メイリオ"/>
              <a:ea typeface="メイリオ"/>
              <a:cs typeface="メイリオ"/>
            </a:endParaRPr>
          </a:p>
          <a:p>
            <a:r>
              <a:rPr lang="en-US" altLang="ja-JP" dirty="0">
                <a:solidFill>
                  <a:srgbClr val="FF0000"/>
                </a:solidFill>
                <a:latin typeface="メイリオ"/>
                <a:ea typeface="メイリオ"/>
                <a:cs typeface="メイリオ"/>
              </a:rPr>
              <a:t>$u</a:t>
            </a:r>
            <a:r>
              <a:rPr lang="en-US" altLang="ja-JP" dirty="0">
                <a:latin typeface="メイリオ"/>
                <a:ea typeface="メイリオ"/>
                <a:cs typeface="メイリオ"/>
              </a:rPr>
              <a:t> = $_POST['</a:t>
            </a:r>
            <a:r>
              <a:rPr lang="en-US" altLang="ja-JP" dirty="0" err="1">
                <a:latin typeface="メイリオ"/>
                <a:ea typeface="メイリオ"/>
                <a:cs typeface="メイリオ"/>
              </a:rPr>
              <a:t>userID</a:t>
            </a:r>
            <a:r>
              <a:rPr lang="en-US" altLang="ja-JP" dirty="0">
                <a:latin typeface="メイリオ"/>
                <a:ea typeface="メイリオ"/>
                <a:cs typeface="メイリオ"/>
              </a:rPr>
              <a:t>'];</a:t>
            </a:r>
          </a:p>
          <a:p>
            <a:r>
              <a:rPr lang="en-US" altLang="ja-JP" dirty="0">
                <a:latin typeface="メイリオ"/>
                <a:ea typeface="メイリオ"/>
                <a:cs typeface="メイリオ"/>
              </a:rPr>
              <a:t>$p = $_POST['password'];</a:t>
            </a:r>
          </a:p>
          <a:p>
            <a:r>
              <a:rPr lang="en-US" altLang="ja-JP" dirty="0">
                <a:solidFill>
                  <a:srgbClr val="0000FF"/>
                </a:solidFill>
                <a:latin typeface="メイリオ"/>
                <a:ea typeface="メイリオ"/>
                <a:cs typeface="メイリオ"/>
              </a:rPr>
              <a:t>$conn = new PDO(...)</a:t>
            </a:r>
            <a:r>
              <a:rPr lang="en-US" altLang="ja-JP" dirty="0">
                <a:solidFill>
                  <a:srgbClr val="000000"/>
                </a:solidFill>
                <a:latin typeface="メイリオ"/>
                <a:ea typeface="メイリオ"/>
                <a:cs typeface="メイリオ"/>
              </a:rPr>
              <a:t>;     </a:t>
            </a:r>
            <a:r>
              <a:rPr lang="en-US" altLang="ja-JP" dirty="0">
                <a:solidFill>
                  <a:srgbClr val="008000"/>
                </a:solidFill>
                <a:latin typeface="メイリオ"/>
                <a:ea typeface="メイリオ"/>
                <a:cs typeface="メイリオ"/>
              </a:rPr>
              <a:t>// </a:t>
            </a:r>
            <a:r>
              <a:rPr lang="ja-JP" altLang="en-US" dirty="0">
                <a:solidFill>
                  <a:srgbClr val="008000"/>
                </a:solidFill>
                <a:latin typeface="メイリオ"/>
                <a:ea typeface="メイリオ"/>
                <a:cs typeface="メイリオ"/>
              </a:rPr>
              <a:t>データベース接続</a:t>
            </a:r>
            <a:endParaRPr lang="en-US" altLang="ja-JP" dirty="0">
              <a:solidFill>
                <a:srgbClr val="008000"/>
              </a:solidFill>
              <a:latin typeface="メイリオ"/>
              <a:ea typeface="メイリオ"/>
              <a:cs typeface="メイリオ"/>
            </a:endParaRPr>
          </a:p>
          <a:p>
            <a:r>
              <a:rPr lang="en-US" altLang="ja-JP" dirty="0">
                <a:solidFill>
                  <a:srgbClr val="0000FF"/>
                </a:solidFill>
                <a:latin typeface="メイリオ"/>
                <a:ea typeface="メイリオ"/>
                <a:cs typeface="メイリオ"/>
              </a:rPr>
              <a:t>$result </a:t>
            </a:r>
            <a:r>
              <a:rPr lang="en-US" altLang="ja-JP" dirty="0">
                <a:latin typeface="メイリオ"/>
                <a:ea typeface="メイリオ"/>
                <a:cs typeface="メイリオ"/>
              </a:rPr>
              <a:t>= </a:t>
            </a:r>
            <a:r>
              <a:rPr lang="en-US" altLang="ja-JP" dirty="0">
                <a:solidFill>
                  <a:srgbClr val="0000FF"/>
                </a:solidFill>
                <a:latin typeface="メイリオ"/>
                <a:ea typeface="メイリオ"/>
                <a:cs typeface="メイリオ"/>
              </a:rPr>
              <a:t>$conn</a:t>
            </a:r>
            <a:r>
              <a:rPr lang="en-US" altLang="ja-JP" dirty="0">
                <a:solidFill>
                  <a:srgbClr val="FF6600"/>
                </a:solidFill>
                <a:latin typeface="メイリオ"/>
                <a:ea typeface="メイリオ"/>
                <a:cs typeface="メイリオ"/>
              </a:rPr>
              <a:t>-&gt;query(     </a:t>
            </a:r>
            <a:r>
              <a:rPr lang="en-US" altLang="ja-JP" dirty="0">
                <a:solidFill>
                  <a:srgbClr val="008000"/>
                </a:solidFill>
                <a:latin typeface="メイリオ"/>
                <a:ea typeface="メイリオ"/>
                <a:cs typeface="メイリオ"/>
              </a:rPr>
              <a:t>// SELECT</a:t>
            </a:r>
            <a:r>
              <a:rPr lang="ja-JP" altLang="en-US" dirty="0">
                <a:solidFill>
                  <a:srgbClr val="008000"/>
                </a:solidFill>
                <a:latin typeface="メイリオ"/>
                <a:ea typeface="メイリオ"/>
                <a:cs typeface="メイリオ"/>
              </a:rPr>
              <a:t>文を実行</a:t>
            </a:r>
            <a:endParaRPr lang="en-US" altLang="ja-JP" dirty="0">
              <a:solidFill>
                <a:srgbClr val="FF6600"/>
              </a:solidFill>
              <a:latin typeface="メイリオ"/>
              <a:ea typeface="メイリオ"/>
              <a:cs typeface="メイリオ"/>
            </a:endParaRPr>
          </a:p>
          <a:p>
            <a:r>
              <a:rPr lang="en-US" altLang="ja-JP" dirty="0">
                <a:solidFill>
                  <a:srgbClr val="FF6600"/>
                </a:solidFill>
                <a:latin typeface="メイリオ"/>
                <a:ea typeface="メイリオ"/>
                <a:cs typeface="メイリオ"/>
              </a:rPr>
              <a:t>	</a:t>
            </a:r>
            <a:r>
              <a:rPr lang="en-US" altLang="ja-JP" dirty="0">
                <a:solidFill>
                  <a:srgbClr val="000000"/>
                </a:solidFill>
                <a:latin typeface="メイリオ"/>
                <a:ea typeface="メイリオ"/>
                <a:cs typeface="メイリオ"/>
              </a:rPr>
              <a:t>"SELECT * FROM users WHERE </a:t>
            </a:r>
            <a:r>
              <a:rPr lang="en-US" altLang="ja-JP" dirty="0" err="1">
                <a:solidFill>
                  <a:srgbClr val="000000"/>
                </a:solidFill>
                <a:latin typeface="メイリオ"/>
                <a:ea typeface="メイリオ"/>
                <a:cs typeface="メイリオ"/>
              </a:rPr>
              <a:t>userID</a:t>
            </a:r>
            <a:r>
              <a:rPr lang="en-US" altLang="ja-JP" dirty="0">
                <a:solidFill>
                  <a:srgbClr val="000000"/>
                </a:solidFill>
                <a:latin typeface="メイリオ"/>
                <a:ea typeface="メイリオ"/>
                <a:cs typeface="メイリオ"/>
              </a:rPr>
              <a:t>='</a:t>
            </a:r>
            <a:r>
              <a:rPr lang="en-US" altLang="ja-JP" dirty="0">
                <a:solidFill>
                  <a:srgbClr val="FF0000"/>
                </a:solidFill>
                <a:latin typeface="メイリオ"/>
                <a:ea typeface="メイリオ"/>
                <a:cs typeface="メイリオ"/>
              </a:rPr>
              <a:t>$u</a:t>
            </a:r>
            <a:r>
              <a:rPr lang="en-US" altLang="ja-JP" dirty="0">
                <a:solidFill>
                  <a:srgbClr val="000000"/>
                </a:solidFill>
                <a:latin typeface="メイリオ"/>
                <a:ea typeface="メイリオ"/>
                <a:cs typeface="メイリオ"/>
              </a:rPr>
              <a:t>'"</a:t>
            </a:r>
            <a:r>
              <a:rPr lang="en-US" altLang="ja-JP" dirty="0">
                <a:solidFill>
                  <a:srgbClr val="FF6600"/>
                </a:solidFill>
                <a:latin typeface="メイリオ"/>
                <a:ea typeface="メイリオ"/>
                <a:cs typeface="メイリオ"/>
              </a:rPr>
              <a:t>)</a:t>
            </a:r>
            <a:r>
              <a:rPr lang="en-US" altLang="ja-JP" dirty="0">
                <a:latin typeface="メイリオ"/>
                <a:ea typeface="メイリオ"/>
                <a:cs typeface="メイリオ"/>
              </a:rPr>
              <a:t>;</a:t>
            </a:r>
          </a:p>
          <a:p>
            <a:r>
              <a:rPr lang="en-US" altLang="ja-JP" dirty="0">
                <a:latin typeface="メイリオ"/>
                <a:ea typeface="メイリオ"/>
                <a:cs typeface="メイリオ"/>
              </a:rPr>
              <a:t>$r = </a:t>
            </a:r>
            <a:r>
              <a:rPr lang="en-US" altLang="ja-JP" dirty="0">
                <a:solidFill>
                  <a:srgbClr val="0000FF"/>
                </a:solidFill>
                <a:latin typeface="メイリオ"/>
                <a:ea typeface="メイリオ"/>
                <a:cs typeface="メイリオ"/>
              </a:rPr>
              <a:t>$result</a:t>
            </a:r>
            <a:r>
              <a:rPr lang="en-US" altLang="ja-JP" dirty="0">
                <a:solidFill>
                  <a:srgbClr val="FF6600"/>
                </a:solidFill>
                <a:latin typeface="メイリオ"/>
                <a:ea typeface="メイリオ"/>
                <a:cs typeface="メイリオ"/>
              </a:rPr>
              <a:t>-&gt;fetch(); </a:t>
            </a:r>
          </a:p>
          <a:p>
            <a:r>
              <a:rPr lang="en-US" altLang="ja-JP" dirty="0">
                <a:solidFill>
                  <a:srgbClr val="008000"/>
                </a:solidFill>
                <a:latin typeface="メイリオ"/>
                <a:ea typeface="メイリオ"/>
                <a:cs typeface="メイリオ"/>
              </a:rPr>
              <a:t>	// $r</a:t>
            </a:r>
            <a:r>
              <a:rPr lang="ja-JP" altLang="en-US" dirty="0">
                <a:solidFill>
                  <a:srgbClr val="008000"/>
                </a:solidFill>
                <a:latin typeface="メイリオ"/>
                <a:ea typeface="メイリオ"/>
                <a:cs typeface="メイリオ"/>
              </a:rPr>
              <a:t>は</a:t>
            </a:r>
            <a:r>
              <a:rPr lang="en-US" altLang="ja-JP" dirty="0" err="1">
                <a:solidFill>
                  <a:srgbClr val="008000"/>
                </a:solidFill>
                <a:latin typeface="メイリオ"/>
                <a:ea typeface="メイリオ"/>
                <a:cs typeface="メイリオ"/>
              </a:rPr>
              <a:t>userID</a:t>
            </a:r>
            <a:r>
              <a:rPr lang="ja-JP" altLang="en-US" dirty="0">
                <a:solidFill>
                  <a:srgbClr val="008000"/>
                </a:solidFill>
                <a:latin typeface="メイリオ"/>
                <a:ea typeface="メイリオ"/>
                <a:cs typeface="メイリオ"/>
              </a:rPr>
              <a:t>が</a:t>
            </a:r>
            <a:r>
              <a:rPr lang="en-US" altLang="ja-JP" dirty="0">
                <a:solidFill>
                  <a:srgbClr val="008000"/>
                </a:solidFill>
                <a:latin typeface="メイリオ"/>
                <a:ea typeface="メイリオ"/>
                <a:cs typeface="メイリオ"/>
              </a:rPr>
              <a:t>$u</a:t>
            </a:r>
            <a:r>
              <a:rPr lang="ja-JP" altLang="en-US" dirty="0">
                <a:solidFill>
                  <a:srgbClr val="008000"/>
                </a:solidFill>
                <a:latin typeface="メイリオ"/>
                <a:ea typeface="メイリオ"/>
                <a:cs typeface="メイリオ"/>
              </a:rPr>
              <a:t>の値であるレコード（配列）</a:t>
            </a:r>
            <a:endParaRPr lang="en-US" altLang="ja-JP" dirty="0">
              <a:solidFill>
                <a:srgbClr val="008000"/>
              </a:solidFill>
              <a:latin typeface="メイリオ"/>
              <a:ea typeface="メイリオ"/>
              <a:cs typeface="メイリオ"/>
            </a:endParaRPr>
          </a:p>
          <a:p>
            <a:r>
              <a:rPr lang="en-US" altLang="ja-JP" dirty="0">
                <a:solidFill>
                  <a:srgbClr val="0000FF"/>
                </a:solidFill>
                <a:latin typeface="メイリオ"/>
                <a:ea typeface="メイリオ"/>
                <a:cs typeface="メイリオ"/>
              </a:rPr>
              <a:t>$conn </a:t>
            </a:r>
            <a:r>
              <a:rPr lang="en-US" altLang="ja-JP" dirty="0">
                <a:solidFill>
                  <a:srgbClr val="000000"/>
                </a:solidFill>
                <a:latin typeface="メイリオ"/>
                <a:ea typeface="メイリオ"/>
                <a:cs typeface="メイリオ"/>
              </a:rPr>
              <a:t>= </a:t>
            </a:r>
            <a:r>
              <a:rPr lang="en-US" altLang="ja-JP" dirty="0">
                <a:solidFill>
                  <a:srgbClr val="FF6600"/>
                </a:solidFill>
                <a:latin typeface="メイリオ"/>
                <a:ea typeface="メイリオ"/>
                <a:cs typeface="メイリオ"/>
              </a:rPr>
              <a:t>null</a:t>
            </a:r>
            <a:r>
              <a:rPr lang="en-US" altLang="ja-JP" dirty="0">
                <a:latin typeface="メイリオ"/>
                <a:ea typeface="メイリオ"/>
                <a:cs typeface="メイリオ"/>
              </a:rPr>
              <a:t>; </a:t>
            </a:r>
          </a:p>
          <a:p>
            <a:endParaRPr lang="en-US" altLang="ja-JP" dirty="0">
              <a:solidFill>
                <a:schemeClr val="bg1">
                  <a:lumMod val="50000"/>
                </a:schemeClr>
              </a:solidFill>
              <a:latin typeface="メイリオ"/>
              <a:ea typeface="メイリオ"/>
              <a:cs typeface="メイリオ"/>
            </a:endParaRPr>
          </a:p>
          <a:p>
            <a:r>
              <a:rPr lang="en-US" altLang="ja-JP" i="1" dirty="0">
                <a:solidFill>
                  <a:schemeClr val="bg1">
                    <a:lumMod val="50000"/>
                  </a:schemeClr>
                </a:solidFill>
                <a:latin typeface="メイリオ"/>
                <a:ea typeface="メイリオ"/>
                <a:cs typeface="メイリオ"/>
              </a:rPr>
              <a:t>// </a:t>
            </a:r>
            <a:r>
              <a:rPr lang="ja-JP" altLang="en-US" i="1" dirty="0">
                <a:solidFill>
                  <a:schemeClr val="bg1">
                    <a:lumMod val="50000"/>
                  </a:schemeClr>
                </a:solidFill>
                <a:latin typeface="メイリオ"/>
                <a:ea typeface="メイリオ"/>
                <a:cs typeface="メイリオ"/>
              </a:rPr>
              <a:t>以下，</a:t>
            </a:r>
            <a:r>
              <a:rPr lang="en-US" altLang="ja-JP" i="1" dirty="0">
                <a:solidFill>
                  <a:schemeClr val="bg1">
                    <a:lumMod val="50000"/>
                  </a:schemeClr>
                </a:solidFill>
                <a:latin typeface="メイリオ"/>
                <a:ea typeface="メイリオ"/>
                <a:cs typeface="メイリオ"/>
              </a:rPr>
              <a:t>$r['password']</a:t>
            </a:r>
            <a:r>
              <a:rPr lang="ja-JP" altLang="en-US" i="1" dirty="0">
                <a:solidFill>
                  <a:schemeClr val="bg1">
                    <a:lumMod val="50000"/>
                  </a:schemeClr>
                </a:solidFill>
                <a:latin typeface="メイリオ"/>
                <a:ea typeface="メイリオ"/>
                <a:cs typeface="メイリオ"/>
              </a:rPr>
              <a:t>と</a:t>
            </a:r>
            <a:r>
              <a:rPr lang="en-US" altLang="ja-JP" i="1" dirty="0">
                <a:solidFill>
                  <a:schemeClr val="bg1">
                    <a:lumMod val="50000"/>
                  </a:schemeClr>
                </a:solidFill>
                <a:latin typeface="メイリオ"/>
                <a:ea typeface="メイリオ"/>
                <a:cs typeface="メイリオ"/>
              </a:rPr>
              <a:t>$p</a:t>
            </a:r>
            <a:r>
              <a:rPr lang="ja-JP" altLang="en-US" i="1" dirty="0" err="1">
                <a:solidFill>
                  <a:schemeClr val="bg1">
                    <a:lumMod val="50000"/>
                  </a:schemeClr>
                </a:solidFill>
                <a:latin typeface="メイリオ"/>
                <a:ea typeface="メイリオ"/>
                <a:cs typeface="メイリオ"/>
              </a:rPr>
              <a:t>とを</a:t>
            </a:r>
            <a:r>
              <a:rPr lang="ja-JP" altLang="en-US" i="1" dirty="0">
                <a:solidFill>
                  <a:schemeClr val="bg1">
                    <a:lumMod val="50000"/>
                  </a:schemeClr>
                </a:solidFill>
                <a:latin typeface="メイリオ"/>
                <a:ea typeface="メイリオ"/>
                <a:cs typeface="メイリオ"/>
              </a:rPr>
              <a:t>比較して，ログインの</a:t>
            </a:r>
            <a:endParaRPr lang="en-US" altLang="ja-JP" i="1" dirty="0">
              <a:solidFill>
                <a:schemeClr val="bg1">
                  <a:lumMod val="50000"/>
                </a:schemeClr>
              </a:solidFill>
              <a:latin typeface="メイリオ"/>
              <a:ea typeface="メイリオ"/>
              <a:cs typeface="メイリオ"/>
            </a:endParaRPr>
          </a:p>
          <a:p>
            <a:r>
              <a:rPr lang="en-US" altLang="ja-JP" i="1" dirty="0">
                <a:solidFill>
                  <a:schemeClr val="bg1">
                    <a:lumMod val="50000"/>
                  </a:schemeClr>
                </a:solidFill>
                <a:latin typeface="メイリオ"/>
                <a:ea typeface="メイリオ"/>
                <a:cs typeface="メイリオ"/>
              </a:rPr>
              <a:t>// </a:t>
            </a:r>
            <a:r>
              <a:rPr lang="ja-JP" altLang="en-US" i="1" dirty="0">
                <a:solidFill>
                  <a:schemeClr val="bg1">
                    <a:lumMod val="50000"/>
                  </a:schemeClr>
                </a:solidFill>
                <a:latin typeface="メイリオ"/>
                <a:ea typeface="メイリオ"/>
                <a:cs typeface="メイリオ"/>
              </a:rPr>
              <a:t>可否を判断する。</a:t>
            </a:r>
            <a:endParaRPr lang="en-US" altLang="ja-JP" i="1" dirty="0">
              <a:solidFill>
                <a:schemeClr val="bg1">
                  <a:lumMod val="50000"/>
                </a:schemeClr>
              </a:solidFill>
              <a:latin typeface="メイリオ"/>
              <a:ea typeface="メイリオ"/>
              <a:cs typeface="メイリオ"/>
            </a:endParaRPr>
          </a:p>
          <a:p>
            <a:r>
              <a:rPr lang="en-US" altLang="ja-JP" dirty="0">
                <a:solidFill>
                  <a:srgbClr val="0000FF"/>
                </a:solidFill>
                <a:latin typeface="メイリオ"/>
                <a:ea typeface="メイリオ"/>
                <a:cs typeface="メイリオ"/>
              </a:rPr>
              <a:t>// ※</a:t>
            </a:r>
            <a:r>
              <a:rPr lang="ja-JP" altLang="en-US" dirty="0">
                <a:solidFill>
                  <a:srgbClr val="0000FF"/>
                </a:solidFill>
                <a:latin typeface="メイリオ"/>
                <a:ea typeface="メイリオ"/>
                <a:cs typeface="メイリオ"/>
              </a:rPr>
              <a:t>ユーザ</a:t>
            </a:r>
            <a:r>
              <a:rPr lang="en-US" altLang="ja-JP" dirty="0">
                <a:solidFill>
                  <a:srgbClr val="0000FF"/>
                </a:solidFill>
                <a:latin typeface="メイリオ"/>
                <a:ea typeface="メイリオ"/>
                <a:cs typeface="メイリオ"/>
              </a:rPr>
              <a:t>ID</a:t>
            </a:r>
            <a:r>
              <a:rPr lang="ja-JP" altLang="en-US" dirty="0">
                <a:solidFill>
                  <a:srgbClr val="0000FF"/>
                </a:solidFill>
                <a:latin typeface="メイリオ"/>
                <a:ea typeface="メイリオ"/>
                <a:cs typeface="メイリオ"/>
              </a:rPr>
              <a:t>が存在しない場合は </a:t>
            </a:r>
            <a:r>
              <a:rPr lang="en-US" altLang="ja-JP" dirty="0">
                <a:solidFill>
                  <a:srgbClr val="0000FF"/>
                </a:solidFill>
                <a:latin typeface="メイリオ"/>
                <a:ea typeface="メイリオ"/>
                <a:cs typeface="メイリオ"/>
              </a:rPr>
              <a:t>$r == FALSE</a:t>
            </a:r>
            <a:r>
              <a:rPr lang="ja-JP" altLang="en-US" dirty="0">
                <a:solidFill>
                  <a:srgbClr val="0000FF"/>
                </a:solidFill>
                <a:latin typeface="メイリオ"/>
                <a:ea typeface="メイリオ"/>
                <a:cs typeface="メイリオ"/>
              </a:rPr>
              <a:t>となる</a:t>
            </a:r>
            <a:endParaRPr lang="en-US" altLang="ja-JP" dirty="0">
              <a:solidFill>
                <a:srgbClr val="0000FF"/>
              </a:solidFill>
              <a:latin typeface="メイリオ"/>
              <a:ea typeface="メイリオ"/>
              <a:cs typeface="メイリオ"/>
            </a:endParaRPr>
          </a:p>
          <a:p>
            <a:r>
              <a:rPr lang="en-US" altLang="ja-JP" dirty="0">
                <a:latin typeface="メイリオ"/>
                <a:ea typeface="メイリオ"/>
                <a:cs typeface="メイリオ"/>
              </a:rPr>
              <a:t>?&gt;</a:t>
            </a:r>
            <a:endParaRPr lang="ja-JP" altLang="en-US" dirty="0">
              <a:latin typeface="メイリオ"/>
              <a:ea typeface="メイリオ"/>
              <a:cs typeface="メイリオ"/>
            </a:endParaRPr>
          </a:p>
        </p:txBody>
      </p:sp>
    </p:spTree>
    <p:extLst>
      <p:ext uri="{BB962C8B-B14F-4D97-AF65-F5344CB8AC3E}">
        <p14:creationId xmlns:p14="http://schemas.microsoft.com/office/powerpoint/2010/main" val="163725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499"/>
            <a:ext cx="10651247" cy="928859"/>
          </a:xfrm>
        </p:spPr>
        <p:txBody>
          <a:bodyPr/>
          <a:lstStyle/>
          <a:p>
            <a:r>
              <a:rPr lang="ja-JP" altLang="en-US">
                <a:latin typeface="メイリオ"/>
              </a:rPr>
              <a:t>応用</a:t>
            </a:r>
            <a:r>
              <a:rPr lang="en-US" altLang="ja-JP">
                <a:latin typeface="メイリオ"/>
              </a:rPr>
              <a:t>(2)</a:t>
            </a:r>
            <a:r>
              <a:rPr lang="ja-JP" altLang="en-US">
                <a:latin typeface="メイリオ"/>
              </a:rPr>
              <a:t>：ユーザ管理</a:t>
            </a:r>
          </a:p>
        </p:txBody>
      </p:sp>
      <p:sp>
        <p:nvSpPr>
          <p:cNvPr id="2" name="コンテンツ プレースホルダー 1"/>
          <p:cNvSpPr>
            <a:spLocks noGrp="1"/>
          </p:cNvSpPr>
          <p:nvPr>
            <p:ph idx="1"/>
          </p:nvPr>
        </p:nvSpPr>
        <p:spPr>
          <a:xfrm>
            <a:off x="2141538" y="1422400"/>
            <a:ext cx="8526462" cy="4840350"/>
          </a:xfrm>
        </p:spPr>
        <p:txBody>
          <a:bodyPr/>
          <a:lstStyle/>
          <a:p>
            <a:r>
              <a:rPr lang="ja-JP" altLang="en-US" dirty="0"/>
              <a:t>ユーザの追加・削除などの各機能を，</a:t>
            </a:r>
            <a:r>
              <a:rPr lang="ja-JP" altLang="en-US" dirty="0">
                <a:solidFill>
                  <a:srgbClr val="008000"/>
                </a:solidFill>
              </a:rPr>
              <a:t>単機能のスクリプト</a:t>
            </a:r>
            <a:r>
              <a:rPr lang="ja-JP" altLang="en-US" dirty="0"/>
              <a:t>で実装しよう。</a:t>
            </a:r>
            <a:endParaRPr kumimoji="1" lang="ja-JP" altLang="en-US"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graphicFrame>
        <p:nvGraphicFramePr>
          <p:cNvPr id="5" name="表 4"/>
          <p:cNvGraphicFramePr>
            <a:graphicFrameLocks noGrp="1"/>
          </p:cNvGraphicFramePr>
          <p:nvPr/>
        </p:nvGraphicFramePr>
        <p:xfrm>
          <a:off x="1980090" y="2739011"/>
          <a:ext cx="8361405" cy="3220698"/>
        </p:xfrm>
        <a:graphic>
          <a:graphicData uri="http://schemas.openxmlformats.org/drawingml/2006/table">
            <a:tbl>
              <a:tblPr firstRow="1" bandRow="1">
                <a:tableStyleId>{5C22544A-7EE6-4342-B048-85BDC9FD1C3A}</a:tableStyleId>
              </a:tblPr>
              <a:tblGrid>
                <a:gridCol w="2863098">
                  <a:extLst>
                    <a:ext uri="{9D8B030D-6E8A-4147-A177-3AD203B41FA5}">
                      <a16:colId xmlns:a16="http://schemas.microsoft.com/office/drawing/2014/main" val="20000"/>
                    </a:ext>
                  </a:extLst>
                </a:gridCol>
                <a:gridCol w="2323431">
                  <a:extLst>
                    <a:ext uri="{9D8B030D-6E8A-4147-A177-3AD203B41FA5}">
                      <a16:colId xmlns:a16="http://schemas.microsoft.com/office/drawing/2014/main" val="20001"/>
                    </a:ext>
                  </a:extLst>
                </a:gridCol>
                <a:gridCol w="3174876">
                  <a:extLst>
                    <a:ext uri="{9D8B030D-6E8A-4147-A177-3AD203B41FA5}">
                      <a16:colId xmlns:a16="http://schemas.microsoft.com/office/drawing/2014/main" val="20002"/>
                    </a:ext>
                  </a:extLst>
                </a:gridCol>
              </a:tblGrid>
              <a:tr h="536783">
                <a:tc>
                  <a:txBody>
                    <a:bodyPr/>
                    <a:lstStyle/>
                    <a:p>
                      <a:r>
                        <a:rPr kumimoji="1" lang="ja-JP" altLang="en-US" sz="2400" b="1" dirty="0">
                          <a:solidFill>
                            <a:srgbClr val="000000"/>
                          </a:solidFill>
                          <a:ea typeface="メイリオ"/>
                        </a:rPr>
                        <a:t>機能</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tc>
                  <a:txBody>
                    <a:bodyPr/>
                    <a:lstStyle/>
                    <a:p>
                      <a:r>
                        <a:rPr kumimoji="1" lang="ja-JP" altLang="en-US" sz="2400" b="1">
                          <a:solidFill>
                            <a:srgbClr val="000000"/>
                          </a:solidFill>
                          <a:ea typeface="メイリオ"/>
                        </a:rPr>
                        <a:t>実行する</a:t>
                      </a:r>
                      <a:r>
                        <a:rPr kumimoji="1" lang="en-US" altLang="ja-JP" sz="2400" b="1">
                          <a:solidFill>
                            <a:srgbClr val="000000"/>
                          </a:solidFill>
                          <a:ea typeface="メイリオ"/>
                        </a:rPr>
                        <a:t>SQL</a:t>
                      </a:r>
                      <a:r>
                        <a:rPr kumimoji="1" lang="ja-JP" altLang="en-US" sz="2400" b="1">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tc>
                  <a:txBody>
                    <a:bodyPr/>
                    <a:lstStyle/>
                    <a:p>
                      <a:r>
                        <a:rPr kumimoji="1" lang="ja-JP" altLang="en-US" sz="2400" b="1" dirty="0">
                          <a:solidFill>
                            <a:srgbClr val="000000"/>
                          </a:solidFill>
                          <a:ea typeface="メイリオ"/>
                        </a:rPr>
                        <a:t>スクリプト名</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536783">
                <a:tc>
                  <a:txBody>
                    <a:bodyPr/>
                    <a:lstStyle/>
                    <a:p>
                      <a:r>
                        <a:rPr kumimoji="1" lang="ja-JP" altLang="en-US" sz="2400">
                          <a:solidFill>
                            <a:srgbClr val="000000"/>
                          </a:solidFill>
                          <a:ea typeface="メイリオ"/>
                        </a:rPr>
                        <a:t>ユーザ１人の追加</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INSERT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create.php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36783">
                <a:tc>
                  <a:txBody>
                    <a:bodyPr/>
                    <a:lstStyle/>
                    <a:p>
                      <a:r>
                        <a:rPr kumimoji="1" lang="ja-JP" altLang="en-US" sz="2400">
                          <a:solidFill>
                            <a:srgbClr val="000000"/>
                          </a:solidFill>
                          <a:ea typeface="メイリオ"/>
                        </a:rPr>
                        <a:t>ユーザ１人の表示</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SELECT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read.php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36783">
                <a:tc>
                  <a:txBody>
                    <a:bodyPr/>
                    <a:lstStyle/>
                    <a:p>
                      <a:r>
                        <a:rPr kumimoji="1" lang="ja-JP" altLang="en-US" sz="2400" dirty="0">
                          <a:solidFill>
                            <a:srgbClr val="000000"/>
                          </a:solidFill>
                          <a:ea typeface="メイリオ"/>
                        </a:rPr>
                        <a:t>ユーザの条件検索</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SELECT</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dirty="0" err="1">
                          <a:solidFill>
                            <a:srgbClr val="008000"/>
                          </a:solidFill>
                          <a:ea typeface="メイリオ"/>
                        </a:rPr>
                        <a:t>search.php</a:t>
                      </a:r>
                      <a:endParaRPr kumimoji="1" lang="ja-JP" altLang="en-US" sz="24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36783">
                <a:tc>
                  <a:txBody>
                    <a:bodyPr/>
                    <a:lstStyle/>
                    <a:p>
                      <a:r>
                        <a:rPr kumimoji="1" lang="ja-JP" altLang="en-US" sz="2400">
                          <a:solidFill>
                            <a:srgbClr val="000000"/>
                          </a:solidFill>
                          <a:ea typeface="メイリオ"/>
                        </a:rPr>
                        <a:t>ユーザ１人の削除</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DELETE</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8000"/>
                          </a:solidFill>
                          <a:ea typeface="メイリオ"/>
                        </a:rPr>
                        <a:t>delete.php</a:t>
                      </a:r>
                      <a:endParaRPr kumimoji="1" lang="ja-JP" altLang="en-US" sz="240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536783">
                <a:tc>
                  <a:txBody>
                    <a:bodyPr/>
                    <a:lstStyle/>
                    <a:p>
                      <a:r>
                        <a:rPr kumimoji="1" lang="ja-JP" altLang="en-US" sz="2400">
                          <a:solidFill>
                            <a:srgbClr val="000000"/>
                          </a:solidFill>
                          <a:ea typeface="メイリオ"/>
                        </a:rPr>
                        <a:t>ユーザ１人の更新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a:solidFill>
                            <a:srgbClr val="000000"/>
                          </a:solidFill>
                          <a:ea typeface="メイリオ"/>
                        </a:rPr>
                        <a:t>UPDATE</a:t>
                      </a:r>
                      <a:r>
                        <a:rPr kumimoji="1" lang="ja-JP" altLang="en-US" sz="2400">
                          <a:solidFill>
                            <a:srgbClr val="000000"/>
                          </a:solidFill>
                          <a:ea typeface="メイリオ"/>
                        </a:rPr>
                        <a:t>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400" dirty="0" err="1">
                          <a:solidFill>
                            <a:srgbClr val="008000"/>
                          </a:solidFill>
                          <a:ea typeface="メイリオ"/>
                        </a:rPr>
                        <a:t>update.php</a:t>
                      </a:r>
                      <a:endParaRPr kumimoji="1" lang="ja-JP" altLang="en-US" sz="2400" dirty="0">
                        <a:solidFill>
                          <a:srgbClr val="008000"/>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93981" y="796826"/>
            <a:ext cx="4739098" cy="369332"/>
          </a:xfrm>
          <a:prstGeom prst="rect">
            <a:avLst/>
          </a:prstGeom>
          <a:noFill/>
        </p:spPr>
        <p:txBody>
          <a:bodyPr wrap="none" rtlCol="0">
            <a:spAutoFit/>
          </a:bodyPr>
          <a:lstStyle/>
          <a:p>
            <a:r>
              <a:rPr kumimoji="1" lang="en-US" altLang="ja-JP" dirty="0">
                <a:solidFill>
                  <a:schemeClr val="bg1"/>
                </a:solidFill>
              </a:rPr>
              <a:t>Practice</a:t>
            </a:r>
            <a:r>
              <a:rPr kumimoji="1" lang="ja-JP" altLang="en-US" dirty="0">
                <a:solidFill>
                  <a:schemeClr val="bg1"/>
                </a:solidFill>
              </a:rPr>
              <a:t> </a:t>
            </a:r>
            <a:r>
              <a:rPr kumimoji="1" lang="en-US" altLang="ja-JP" dirty="0">
                <a:solidFill>
                  <a:schemeClr val="bg1"/>
                </a:solidFill>
              </a:rPr>
              <a:t>(2) : users information management</a:t>
            </a:r>
            <a:endParaRPr kumimoji="1" lang="ja-JP" altLang="en-US" dirty="0">
              <a:solidFill>
                <a:schemeClr val="bg1"/>
              </a:solidFill>
            </a:endParaRPr>
          </a:p>
        </p:txBody>
      </p:sp>
    </p:spTree>
    <p:extLst>
      <p:ext uri="{BB962C8B-B14F-4D97-AF65-F5344CB8AC3E}">
        <p14:creationId xmlns:p14="http://schemas.microsoft.com/office/powerpoint/2010/main" val="3005741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499"/>
            <a:ext cx="10420351" cy="930681"/>
          </a:xfrm>
        </p:spPr>
        <p:txBody>
          <a:bodyPr/>
          <a:lstStyle/>
          <a:p>
            <a:r>
              <a:rPr lang="en-US" altLang="ja-JP" dirty="0">
                <a:latin typeface="メイリオ"/>
              </a:rPr>
              <a:t>PDO</a:t>
            </a:r>
            <a:r>
              <a:rPr lang="ja-JP" altLang="en-US" dirty="0">
                <a:latin typeface="メイリオ"/>
              </a:rPr>
              <a:t>オブジェクトの共有化</a:t>
            </a:r>
          </a:p>
        </p:txBody>
      </p:sp>
      <p:sp>
        <p:nvSpPr>
          <p:cNvPr id="3" name="コンテンツ プレースホルダー 2"/>
          <p:cNvSpPr>
            <a:spLocks noGrp="1"/>
          </p:cNvSpPr>
          <p:nvPr>
            <p:ph idx="1"/>
          </p:nvPr>
        </p:nvSpPr>
        <p:spPr>
          <a:xfrm>
            <a:off x="803564" y="1422400"/>
            <a:ext cx="9864436" cy="3632200"/>
          </a:xfrm>
        </p:spPr>
        <p:txBody>
          <a:bodyPr/>
          <a:lstStyle/>
          <a:p>
            <a:r>
              <a:rPr lang="en-US" altLang="ja-JP" dirty="0"/>
              <a:t>PDO</a:t>
            </a:r>
            <a:r>
              <a:rPr lang="ja-JP" altLang="en-US" dirty="0"/>
              <a:t>オブジェクトは全てのデータベース操作のスクリプトで必須なので，オブジェクト生成用のコードを共有しておこう。</a:t>
            </a:r>
            <a:endParaRPr lang="en-US" altLang="ja-JP" dirty="0"/>
          </a:p>
          <a:p>
            <a:pPr lvl="1"/>
            <a:r>
              <a:rPr kumimoji="1" lang="en-US" altLang="ja-JP" dirty="0"/>
              <a:t>include</a:t>
            </a:r>
            <a:r>
              <a:rPr kumimoji="1" lang="ja-JP" altLang="en-US" dirty="0"/>
              <a:t>関数（</a:t>
            </a:r>
            <a:r>
              <a:rPr lang="en-US" altLang="ja-JP" sz="2000" dirty="0"/>
              <a:t>http://php.net/manual/ja/function.include.php</a:t>
            </a:r>
            <a:r>
              <a:rPr kumimoji="1" lang="ja-JP" altLang="en-US" dirty="0"/>
              <a:t>）</a:t>
            </a:r>
            <a:r>
              <a:rPr kumimoji="1" lang="en-US" altLang="ja-JP" dirty="0"/>
              <a:t> </a:t>
            </a:r>
            <a:r>
              <a:rPr kumimoji="1" lang="ja-JP" altLang="en-US" dirty="0"/>
              <a:t>を使う</a:t>
            </a:r>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4" name="メモ 3"/>
          <p:cNvSpPr/>
          <p:nvPr/>
        </p:nvSpPr>
        <p:spPr>
          <a:xfrm>
            <a:off x="5362712" y="3751866"/>
            <a:ext cx="1140068" cy="1053412"/>
          </a:xfrm>
          <a:prstGeom prst="foldedCorne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8" name="メモ 7"/>
          <p:cNvSpPr/>
          <p:nvPr/>
        </p:nvSpPr>
        <p:spPr>
          <a:xfrm>
            <a:off x="3610183" y="5347304"/>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9" name="メモ 8"/>
          <p:cNvSpPr/>
          <p:nvPr/>
        </p:nvSpPr>
        <p:spPr>
          <a:xfrm>
            <a:off x="5364457" y="5355401"/>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0" name="メモ 9"/>
          <p:cNvSpPr/>
          <p:nvPr/>
        </p:nvSpPr>
        <p:spPr>
          <a:xfrm>
            <a:off x="7147593" y="5363498"/>
            <a:ext cx="1140068" cy="1053412"/>
          </a:xfrm>
          <a:prstGeom prst="foldedCorner">
            <a:avLst/>
          </a:prstGeom>
          <a:solidFill>
            <a:schemeClr val="accent5"/>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5" name="テキスト ボックス 4"/>
          <p:cNvSpPr txBox="1"/>
          <p:nvPr/>
        </p:nvSpPr>
        <p:spPr>
          <a:xfrm>
            <a:off x="4915342" y="3838445"/>
            <a:ext cx="2014193" cy="461665"/>
          </a:xfrm>
          <a:prstGeom prst="rect">
            <a:avLst/>
          </a:prstGeom>
          <a:noFill/>
        </p:spPr>
        <p:txBody>
          <a:bodyPr wrap="none" rtlCol="0">
            <a:spAutoFit/>
          </a:bodyPr>
          <a:lstStyle/>
          <a:p>
            <a:r>
              <a:rPr lang="en-US" altLang="ja-JP" sz="2400" b="1">
                <a:ea typeface="メイリオ"/>
                <a:cs typeface="メイリオ"/>
              </a:rPr>
              <a:t>connect.php</a:t>
            </a:r>
            <a:endParaRPr lang="ja-JP" altLang="en-US" sz="2400" b="1">
              <a:ea typeface="メイリオ"/>
              <a:cs typeface="メイリオ"/>
            </a:endParaRPr>
          </a:p>
        </p:txBody>
      </p:sp>
      <p:sp>
        <p:nvSpPr>
          <p:cNvPr id="6" name="角丸四角形吹き出し 5"/>
          <p:cNvSpPr/>
          <p:nvPr/>
        </p:nvSpPr>
        <p:spPr>
          <a:xfrm>
            <a:off x="6906855" y="3867306"/>
            <a:ext cx="3492362" cy="577212"/>
          </a:xfrm>
          <a:prstGeom prst="wedgeRoundRectCallout">
            <a:avLst>
              <a:gd name="adj1" fmla="val -69063"/>
              <a:gd name="adj2" fmla="val 52296"/>
              <a:gd name="adj3" fmla="val 16667"/>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a:solidFill>
                  <a:schemeClr val="tx1"/>
                </a:solidFill>
                <a:ea typeface="メイリオ"/>
              </a:rPr>
              <a:t>$conn = new PDO( ... );</a:t>
            </a:r>
            <a:endParaRPr lang="ja-JP" altLang="en-US" sz="2400">
              <a:solidFill>
                <a:schemeClr val="tx1"/>
              </a:solidFill>
              <a:ea typeface="メイリオ"/>
            </a:endParaRPr>
          </a:p>
        </p:txBody>
      </p:sp>
      <p:sp>
        <p:nvSpPr>
          <p:cNvPr id="13" name="テキスト ボックス 12"/>
          <p:cNvSpPr txBox="1"/>
          <p:nvPr/>
        </p:nvSpPr>
        <p:spPr>
          <a:xfrm>
            <a:off x="3393708" y="5275154"/>
            <a:ext cx="1587694" cy="461665"/>
          </a:xfrm>
          <a:prstGeom prst="rect">
            <a:avLst/>
          </a:prstGeom>
          <a:noFill/>
        </p:spPr>
        <p:txBody>
          <a:bodyPr wrap="none" rtlCol="0">
            <a:spAutoFit/>
          </a:bodyPr>
          <a:lstStyle/>
          <a:p>
            <a:r>
              <a:rPr lang="en-US" altLang="ja-JP" sz="2400">
                <a:ea typeface="メイリオ"/>
                <a:cs typeface="メイリオ"/>
              </a:rPr>
              <a:t>select.php</a:t>
            </a:r>
            <a:endParaRPr lang="ja-JP" altLang="en-US" sz="2400">
              <a:ea typeface="メイリオ"/>
              <a:cs typeface="メイリオ"/>
            </a:endParaRPr>
          </a:p>
        </p:txBody>
      </p:sp>
      <p:sp>
        <p:nvSpPr>
          <p:cNvPr id="14" name="テキスト ボックス 13"/>
          <p:cNvSpPr txBox="1"/>
          <p:nvPr/>
        </p:nvSpPr>
        <p:spPr>
          <a:xfrm>
            <a:off x="5176842" y="5283255"/>
            <a:ext cx="1639091" cy="461665"/>
          </a:xfrm>
          <a:prstGeom prst="rect">
            <a:avLst/>
          </a:prstGeom>
          <a:noFill/>
        </p:spPr>
        <p:txBody>
          <a:bodyPr wrap="none" rtlCol="0">
            <a:spAutoFit/>
          </a:bodyPr>
          <a:lstStyle/>
          <a:p>
            <a:r>
              <a:rPr lang="en-US" altLang="ja-JP" sz="2400">
                <a:ea typeface="メイリオ"/>
                <a:cs typeface="メイリオ"/>
              </a:rPr>
              <a:t>create.php</a:t>
            </a:r>
            <a:endParaRPr lang="ja-JP" altLang="en-US" sz="2400">
              <a:ea typeface="メイリオ"/>
              <a:cs typeface="メイリオ"/>
            </a:endParaRPr>
          </a:p>
        </p:txBody>
      </p:sp>
      <p:sp>
        <p:nvSpPr>
          <p:cNvPr id="15" name="テキスト ボックス 14"/>
          <p:cNvSpPr txBox="1"/>
          <p:nvPr/>
        </p:nvSpPr>
        <p:spPr>
          <a:xfrm>
            <a:off x="6902251" y="5291356"/>
            <a:ext cx="1622259" cy="461665"/>
          </a:xfrm>
          <a:prstGeom prst="rect">
            <a:avLst/>
          </a:prstGeom>
          <a:noFill/>
        </p:spPr>
        <p:txBody>
          <a:bodyPr wrap="none" rtlCol="0">
            <a:spAutoFit/>
          </a:bodyPr>
          <a:lstStyle/>
          <a:p>
            <a:r>
              <a:rPr lang="en-US" altLang="ja-JP" sz="2400">
                <a:ea typeface="メイリオ"/>
                <a:cs typeface="メイリオ"/>
              </a:rPr>
              <a:t>delete.php</a:t>
            </a:r>
            <a:endParaRPr lang="ja-JP" altLang="en-US" sz="2400">
              <a:ea typeface="メイリオ"/>
              <a:cs typeface="メイリオ"/>
            </a:endParaRPr>
          </a:p>
        </p:txBody>
      </p:sp>
      <p:cxnSp>
        <p:nvCxnSpPr>
          <p:cNvPr id="11" name="直線矢印コネクタ 10"/>
          <p:cNvCxnSpPr>
            <a:endCxn id="13" idx="0"/>
          </p:cNvCxnSpPr>
          <p:nvPr/>
        </p:nvCxnSpPr>
        <p:spPr>
          <a:xfrm flipH="1">
            <a:off x="4187555" y="4790849"/>
            <a:ext cx="1189590" cy="484305"/>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15" idx="0"/>
          </p:cNvCxnSpPr>
          <p:nvPr/>
        </p:nvCxnSpPr>
        <p:spPr>
          <a:xfrm>
            <a:off x="6416196" y="4761987"/>
            <a:ext cx="1297185" cy="529368"/>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4" idx="2"/>
            <a:endCxn id="14" idx="0"/>
          </p:cNvCxnSpPr>
          <p:nvPr/>
        </p:nvCxnSpPr>
        <p:spPr>
          <a:xfrm>
            <a:off x="5932747" y="4805278"/>
            <a:ext cx="63641" cy="477976"/>
          </a:xfrm>
          <a:prstGeom prst="straightConnector1">
            <a:avLst/>
          </a:prstGeom>
          <a:ln w="38100">
            <a:solidFill>
              <a:srgbClr val="3366FF"/>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5" name="角丸四角形吹き出し 24"/>
          <p:cNvSpPr/>
          <p:nvPr/>
        </p:nvSpPr>
        <p:spPr>
          <a:xfrm>
            <a:off x="1596155" y="4293878"/>
            <a:ext cx="3492362" cy="577212"/>
          </a:xfrm>
          <a:prstGeom prst="wedgeRoundRectCallout">
            <a:avLst>
              <a:gd name="adj1" fmla="val 18953"/>
              <a:gd name="adj2" fmla="val 137296"/>
              <a:gd name="adj3" fmla="val 16667"/>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rgbClr val="3366FF"/>
                </a:solidFill>
                <a:ea typeface="メイリオ"/>
              </a:rPr>
              <a:t>include(</a:t>
            </a:r>
            <a:r>
              <a:rPr lang="en-US" altLang="ja-JP" sz="2400" dirty="0">
                <a:solidFill>
                  <a:schemeClr val="tx1"/>
                </a:solidFill>
                <a:ea typeface="メイリオ"/>
              </a:rPr>
              <a:t>"</a:t>
            </a:r>
            <a:r>
              <a:rPr lang="en-US" altLang="ja-JP" sz="2400" dirty="0" err="1">
                <a:solidFill>
                  <a:schemeClr val="tx1"/>
                </a:solidFill>
                <a:ea typeface="メイリオ"/>
              </a:rPr>
              <a:t>connect.php</a:t>
            </a:r>
            <a:r>
              <a:rPr lang="en-US" altLang="ja-JP" sz="2400" dirty="0">
                <a:solidFill>
                  <a:schemeClr val="tx1"/>
                </a:solidFill>
                <a:ea typeface="メイリオ"/>
              </a:rPr>
              <a:t>"</a:t>
            </a:r>
            <a:r>
              <a:rPr lang="en-US" altLang="ja-JP" sz="2400" b="1" dirty="0">
                <a:solidFill>
                  <a:srgbClr val="3366FF"/>
                </a:solidFill>
                <a:ea typeface="メイリオ"/>
              </a:rPr>
              <a:t>)</a:t>
            </a:r>
            <a:r>
              <a:rPr lang="en-US" altLang="ja-JP" sz="2400" dirty="0">
                <a:solidFill>
                  <a:schemeClr val="tx1"/>
                </a:solidFill>
                <a:ea typeface="メイリオ"/>
              </a:rPr>
              <a:t>;</a:t>
            </a:r>
            <a:endParaRPr lang="ja-JP" altLang="en-US" sz="2400" dirty="0">
              <a:solidFill>
                <a:schemeClr val="tx1"/>
              </a:solidFill>
              <a:ea typeface="メイリオ"/>
            </a:endParaRPr>
          </a:p>
        </p:txBody>
      </p:sp>
      <p:sp>
        <p:nvSpPr>
          <p:cNvPr id="26" name="角丸四角形 25"/>
          <p:cNvSpPr/>
          <p:nvPr/>
        </p:nvSpPr>
        <p:spPr>
          <a:xfrm>
            <a:off x="3703121" y="5945271"/>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30" name="角丸四角形 29"/>
          <p:cNvSpPr/>
          <p:nvPr/>
        </p:nvSpPr>
        <p:spPr>
          <a:xfrm>
            <a:off x="5442959" y="5967798"/>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31" name="角丸四角形 30"/>
          <p:cNvSpPr/>
          <p:nvPr/>
        </p:nvSpPr>
        <p:spPr>
          <a:xfrm>
            <a:off x="7240521" y="5990325"/>
            <a:ext cx="952463" cy="303038"/>
          </a:xfrm>
          <a:prstGeom prst="roundRect">
            <a:avLst>
              <a:gd name="adj" fmla="val 50000"/>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ja-JP" sz="2000">
                <a:solidFill>
                  <a:schemeClr val="tx1"/>
                </a:solidFill>
                <a:ea typeface="メイリオ"/>
              </a:rPr>
              <a:t>$conn</a:t>
            </a:r>
            <a:endParaRPr lang="ja-JP" altLang="en-US" sz="2000">
              <a:solidFill>
                <a:schemeClr val="tx1"/>
              </a:solidFill>
              <a:ea typeface="メイリオ"/>
            </a:endParaRPr>
          </a:p>
        </p:txBody>
      </p:sp>
      <p:sp>
        <p:nvSpPr>
          <p:cNvPr id="28" name="テキスト ボックス 27"/>
          <p:cNvSpPr txBox="1"/>
          <p:nvPr/>
        </p:nvSpPr>
        <p:spPr>
          <a:xfrm>
            <a:off x="7960344" y="4458962"/>
            <a:ext cx="2366719" cy="707886"/>
          </a:xfrm>
          <a:prstGeom prst="rect">
            <a:avLst/>
          </a:prstGeom>
          <a:noFill/>
        </p:spPr>
        <p:txBody>
          <a:bodyPr wrap="square" rtlCol="0">
            <a:spAutoFit/>
          </a:bodyPr>
          <a:lstStyle/>
          <a:p>
            <a:r>
              <a:rPr lang="en-US" altLang="ja-JP" sz="2000">
                <a:solidFill>
                  <a:srgbClr val="008000"/>
                </a:solidFill>
                <a:latin typeface="メイリオ"/>
                <a:ea typeface="メイリオ"/>
                <a:cs typeface="メイリオ"/>
              </a:rPr>
              <a:t>PDO</a:t>
            </a:r>
            <a:r>
              <a:rPr lang="ja-JP" altLang="en-US" sz="2000">
                <a:solidFill>
                  <a:srgbClr val="008000"/>
                </a:solidFill>
                <a:latin typeface="メイリオ"/>
                <a:ea typeface="メイリオ"/>
                <a:cs typeface="メイリオ"/>
              </a:rPr>
              <a:t>オブジェクトを生成するコード</a:t>
            </a:r>
          </a:p>
        </p:txBody>
      </p:sp>
      <p:sp>
        <p:nvSpPr>
          <p:cNvPr id="23" name="テキスト ボックス 22"/>
          <p:cNvSpPr txBox="1"/>
          <p:nvPr/>
        </p:nvSpPr>
        <p:spPr>
          <a:xfrm>
            <a:off x="1524001" y="4899969"/>
            <a:ext cx="1933787" cy="707886"/>
          </a:xfrm>
          <a:prstGeom prst="rect">
            <a:avLst/>
          </a:prstGeom>
          <a:noFill/>
        </p:spPr>
        <p:txBody>
          <a:bodyPr wrap="square" rtlCol="0">
            <a:spAutoFit/>
          </a:bodyPr>
          <a:lstStyle/>
          <a:p>
            <a:r>
              <a:rPr lang="en-US" altLang="ja-JP" sz="2000">
                <a:solidFill>
                  <a:srgbClr val="008000"/>
                </a:solidFill>
                <a:latin typeface="メイリオ"/>
                <a:ea typeface="メイリオ"/>
                <a:cs typeface="メイリオ"/>
              </a:rPr>
              <a:t>new PDO(...)</a:t>
            </a:r>
            <a:r>
              <a:rPr lang="ja-JP" altLang="en-US" sz="2000">
                <a:solidFill>
                  <a:srgbClr val="008000"/>
                </a:solidFill>
                <a:latin typeface="メイリオ"/>
                <a:ea typeface="メイリオ"/>
                <a:cs typeface="メイリオ"/>
              </a:rPr>
              <a:t>は不要</a:t>
            </a:r>
          </a:p>
        </p:txBody>
      </p:sp>
      <p:sp>
        <p:nvSpPr>
          <p:cNvPr id="24" name="テキスト ボックス 23"/>
          <p:cNvSpPr txBox="1"/>
          <p:nvPr/>
        </p:nvSpPr>
        <p:spPr>
          <a:xfrm>
            <a:off x="109526" y="769243"/>
            <a:ext cx="4672824" cy="369332"/>
          </a:xfrm>
          <a:prstGeom prst="rect">
            <a:avLst/>
          </a:prstGeom>
          <a:noFill/>
        </p:spPr>
        <p:txBody>
          <a:bodyPr wrap="none" rtlCol="0">
            <a:spAutoFit/>
          </a:bodyPr>
          <a:lstStyle/>
          <a:p>
            <a:r>
              <a:rPr kumimoji="1" lang="en-US" altLang="ja-JP" dirty="0">
                <a:solidFill>
                  <a:schemeClr val="bg1"/>
                </a:solidFill>
              </a:rPr>
              <a:t>Sharing PDO object using "include" function</a:t>
            </a:r>
            <a:endParaRPr kumimoji="1" lang="ja-JP" altLang="en-US" dirty="0">
              <a:solidFill>
                <a:schemeClr val="bg1"/>
              </a:solidFill>
            </a:endParaRPr>
          </a:p>
        </p:txBody>
      </p:sp>
    </p:spTree>
    <p:extLst>
      <p:ext uri="{BB962C8B-B14F-4D97-AF65-F5344CB8AC3E}">
        <p14:creationId xmlns:p14="http://schemas.microsoft.com/office/powerpoint/2010/main" val="270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25" grpId="0" animBg="1"/>
      <p:bldP spid="26" grpId="0" animBg="1"/>
      <p:bldP spid="30" grpId="0" animBg="1"/>
      <p:bldP spid="31" grpId="0" animBg="1"/>
      <p:bldP spid="28" grpId="0"/>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65678" cy="685800"/>
          </a:xfrm>
        </p:spPr>
        <p:txBody>
          <a:bodyPr/>
          <a:lstStyle/>
          <a:p>
            <a:r>
              <a:rPr lang="ja-JP" altLang="en-US" sz="3600" dirty="0">
                <a:latin typeface="メイリオ"/>
              </a:rPr>
              <a:t>例：</a:t>
            </a:r>
            <a:r>
              <a:rPr lang="en-US" altLang="ja-JP" sz="3600" dirty="0" err="1">
                <a:latin typeface="メイリオ"/>
              </a:rPr>
              <a:t>read.php</a:t>
            </a:r>
            <a:r>
              <a:rPr lang="ja-JP" altLang="en-US" sz="3600" dirty="0">
                <a:latin typeface="メイリオ"/>
              </a:rPr>
              <a:t>（ユーザ１人の表示）</a:t>
            </a:r>
          </a:p>
        </p:txBody>
      </p:sp>
      <p:sp>
        <p:nvSpPr>
          <p:cNvPr id="2" name="コンテンツ プレースホルダー 1"/>
          <p:cNvSpPr>
            <a:spLocks noGrp="1"/>
          </p:cNvSpPr>
          <p:nvPr>
            <p:ph idx="1"/>
          </p:nvPr>
        </p:nvSpPr>
        <p:spPr>
          <a:xfrm>
            <a:off x="692727" y="1422400"/>
            <a:ext cx="9975273" cy="4840350"/>
          </a:xfrm>
        </p:spPr>
        <p:txBody>
          <a:bodyPr>
            <a:normAutofit/>
          </a:bodyPr>
          <a:lstStyle/>
          <a:p>
            <a:r>
              <a:rPr lang="ja-JP" altLang="en-US" sz="3200" dirty="0"/>
              <a:t>ユーザの</a:t>
            </a:r>
            <a:r>
              <a:rPr lang="en-US" altLang="ja-JP" sz="3200" dirty="0"/>
              <a:t>id</a:t>
            </a:r>
            <a:r>
              <a:rPr lang="ja-JP" altLang="en-US" sz="3200" dirty="0"/>
              <a:t>の値を指定して，その人を表示する</a:t>
            </a:r>
            <a:br>
              <a:rPr lang="en-US" altLang="ja-JP" sz="3200" dirty="0"/>
            </a:br>
            <a:r>
              <a:rPr lang="en-US" altLang="ja-JP" sz="3200" dirty="0"/>
              <a:t>PHP</a:t>
            </a:r>
            <a:r>
              <a:rPr lang="ja-JP" altLang="en-US" sz="3200" dirty="0"/>
              <a:t>スクリプト（</a:t>
            </a:r>
            <a:r>
              <a:rPr lang="en-US" altLang="ja-JP" sz="3200" dirty="0" err="1">
                <a:solidFill>
                  <a:srgbClr val="3366FF"/>
                </a:solidFill>
              </a:rPr>
              <a:t>read.php</a:t>
            </a:r>
            <a:r>
              <a:rPr lang="ja-JP" altLang="en-US" sz="3200" dirty="0"/>
              <a:t>）を作ろう。</a:t>
            </a:r>
            <a:endParaRPr lang="en-US" altLang="ja-JP" sz="3200" dirty="0"/>
          </a:p>
          <a:p>
            <a:pPr lvl="1"/>
            <a:r>
              <a:rPr lang="en-US" altLang="ja-JP" sz="2800" dirty="0"/>
              <a:t>id</a:t>
            </a:r>
            <a:r>
              <a:rPr lang="ja-JP" altLang="en-US" sz="2800" dirty="0"/>
              <a:t>の値は</a:t>
            </a:r>
            <a:r>
              <a:rPr lang="en-US" altLang="ja-JP" sz="2800" dirty="0"/>
              <a:t>GET</a:t>
            </a:r>
            <a:r>
              <a:rPr lang="ja-JP" altLang="en-US" sz="2800" dirty="0"/>
              <a:t>形式で受け渡す</a:t>
            </a:r>
            <a:endParaRPr lang="en-US" altLang="ja-JP" sz="2800" dirty="0"/>
          </a:p>
          <a:p>
            <a:pPr lvl="2"/>
            <a:r>
              <a:rPr lang="en-US" altLang="ja-JP" sz="2400" dirty="0"/>
              <a:t>http://localhost/</a:t>
            </a:r>
            <a:r>
              <a:rPr lang="ja-JP" altLang="en-US" sz="2400" dirty="0"/>
              <a:t>・・・</a:t>
            </a:r>
            <a:r>
              <a:rPr lang="en-US" altLang="ja-JP" sz="2400" dirty="0"/>
              <a:t>/</a:t>
            </a:r>
            <a:r>
              <a:rPr lang="en-US" altLang="ja-JP" sz="2400" b="1" dirty="0" err="1">
                <a:solidFill>
                  <a:srgbClr val="3366FF"/>
                </a:solidFill>
              </a:rPr>
              <a:t>read.php?id</a:t>
            </a:r>
            <a:r>
              <a:rPr lang="en-US" altLang="ja-JP" sz="2400" b="1" dirty="0">
                <a:solidFill>
                  <a:srgbClr val="3366FF"/>
                </a:solidFill>
              </a:rPr>
              <a:t>=</a:t>
            </a:r>
            <a:r>
              <a:rPr lang="ja-JP" altLang="en-US" sz="2400" i="1" dirty="0"/>
              <a:t>値</a:t>
            </a:r>
            <a:r>
              <a:rPr lang="en-US" altLang="ja-JP" sz="2400" dirty="0"/>
              <a:t> </a:t>
            </a:r>
            <a:r>
              <a:rPr lang="ja-JP" altLang="en-US" sz="2400" dirty="0"/>
              <a:t>でアクセスし，</a:t>
            </a:r>
            <a:r>
              <a:rPr lang="en-US" altLang="ja-JP" sz="2400" dirty="0" err="1"/>
              <a:t>read.php</a:t>
            </a:r>
            <a:r>
              <a:rPr lang="ja-JP" altLang="en-US" sz="2400" dirty="0"/>
              <a:t>内で値を</a:t>
            </a:r>
            <a:br>
              <a:rPr lang="en-US" altLang="ja-JP" sz="2400" dirty="0"/>
            </a:br>
            <a:r>
              <a:rPr lang="en-US" altLang="ja-JP" sz="2400" dirty="0"/>
              <a:t> </a:t>
            </a:r>
            <a:r>
              <a:rPr lang="en-US" altLang="ja-JP" sz="2400" b="1" dirty="0"/>
              <a:t>$id = </a:t>
            </a:r>
            <a:r>
              <a:rPr lang="en-US" altLang="ja-JP" sz="2400" b="1" dirty="0">
                <a:solidFill>
                  <a:srgbClr val="3366FF"/>
                </a:solidFill>
              </a:rPr>
              <a:t>$_GET[</a:t>
            </a:r>
            <a:r>
              <a:rPr lang="en-US" altLang="ja-JP" sz="2400" b="1" dirty="0"/>
              <a:t>'id'</a:t>
            </a:r>
            <a:r>
              <a:rPr lang="en-US" altLang="ja-JP" sz="2400" b="1" dirty="0">
                <a:solidFill>
                  <a:srgbClr val="3366FF"/>
                </a:solidFill>
              </a:rPr>
              <a:t>]</a:t>
            </a:r>
            <a:r>
              <a:rPr lang="en-US" altLang="ja-JP" sz="2400" b="1" dirty="0"/>
              <a:t>; </a:t>
            </a:r>
            <a:r>
              <a:rPr lang="ja-JP" altLang="en-US" sz="2400" dirty="0"/>
              <a:t>として受け取る。</a:t>
            </a:r>
            <a:endParaRPr lang="en-US" altLang="ja-JP" sz="2400" dirty="0"/>
          </a:p>
          <a:p>
            <a:pPr lvl="1"/>
            <a:r>
              <a:rPr lang="ja-JP" altLang="en-US" sz="2800" dirty="0"/>
              <a:t>実行する</a:t>
            </a:r>
            <a:r>
              <a:rPr lang="en-US" altLang="ja-JP" sz="2800" dirty="0"/>
              <a:t>SQL</a:t>
            </a:r>
            <a:r>
              <a:rPr lang="ja-JP" altLang="en-US" sz="2800" dirty="0"/>
              <a:t>命令は</a:t>
            </a:r>
            <a:r>
              <a:rPr lang="en-US" altLang="ja-JP" sz="2800" b="1" dirty="0">
                <a:solidFill>
                  <a:srgbClr val="3366FF"/>
                </a:solidFill>
              </a:rPr>
              <a:t>SELECT</a:t>
            </a:r>
            <a:r>
              <a:rPr lang="ja-JP" altLang="en-US" sz="2800" dirty="0"/>
              <a:t>文</a:t>
            </a:r>
            <a:endParaRPr lang="en-US" altLang="ja-JP" sz="2800" dirty="0"/>
          </a:p>
          <a:p>
            <a:pPr lvl="2"/>
            <a:r>
              <a:rPr lang="ja-JP" altLang="en-US" sz="2400" dirty="0"/>
              <a:t>データベースと接続する</a:t>
            </a:r>
            <a:r>
              <a:rPr lang="en-US" altLang="ja-JP" sz="2400" dirty="0"/>
              <a:t>PDO</a:t>
            </a:r>
            <a:r>
              <a:rPr lang="ja-JP" altLang="en-US" sz="2400" dirty="0"/>
              <a:t>オブジェクトは，先の</a:t>
            </a:r>
            <a:r>
              <a:rPr lang="en-US" altLang="ja-JP" sz="2400" dirty="0" err="1"/>
              <a:t>connect.php</a:t>
            </a:r>
            <a:r>
              <a:rPr lang="ja-JP" altLang="en-US" sz="2400" dirty="0"/>
              <a:t>を</a:t>
            </a:r>
            <a:br>
              <a:rPr lang="en-US" altLang="ja-JP" sz="2400" dirty="0"/>
            </a:br>
            <a:r>
              <a:rPr lang="en-US" altLang="ja-JP" sz="2400" dirty="0"/>
              <a:t>include</a:t>
            </a:r>
            <a:r>
              <a:rPr lang="ja-JP" altLang="en-US" sz="2400" dirty="0"/>
              <a:t>すれば得られる。</a:t>
            </a:r>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174205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22385" cy="685800"/>
          </a:xfrm>
        </p:spPr>
        <p:txBody>
          <a:bodyPr/>
          <a:lstStyle/>
          <a:p>
            <a:r>
              <a:rPr lang="en-US" altLang="ja-JP">
                <a:latin typeface="メイリオ"/>
              </a:rPr>
              <a:t>search.php</a:t>
            </a:r>
            <a:r>
              <a:rPr lang="ja-JP" altLang="en-US" dirty="0">
                <a:latin typeface="メイリオ"/>
              </a:rPr>
              <a:t>（ユーザの検索）</a:t>
            </a:r>
          </a:p>
        </p:txBody>
      </p:sp>
      <p:sp>
        <p:nvSpPr>
          <p:cNvPr id="2" name="コンテンツ プレースホルダー 1"/>
          <p:cNvSpPr>
            <a:spLocks noGrp="1"/>
          </p:cNvSpPr>
          <p:nvPr>
            <p:ph idx="1"/>
          </p:nvPr>
        </p:nvSpPr>
        <p:spPr>
          <a:xfrm>
            <a:off x="868218" y="1422400"/>
            <a:ext cx="9799782" cy="4840350"/>
          </a:xfrm>
        </p:spPr>
        <p:txBody>
          <a:bodyPr>
            <a:normAutofit/>
          </a:bodyPr>
          <a:lstStyle/>
          <a:p>
            <a:r>
              <a:rPr lang="en-US" altLang="ja-JP" sz="3200" dirty="0"/>
              <a:t>name</a:t>
            </a:r>
            <a:r>
              <a:rPr lang="ja-JP" altLang="en-US" sz="3200" dirty="0"/>
              <a:t>がある文字列を含むような</a:t>
            </a:r>
            <a:r>
              <a:rPr lang="en-US" altLang="ja-JP" sz="3200" dirty="0"/>
              <a:t> users </a:t>
            </a:r>
            <a:r>
              <a:rPr lang="ja-JP" altLang="en-US" sz="3200" dirty="0"/>
              <a:t>のレコードを検索するスクリプト（</a:t>
            </a:r>
            <a:r>
              <a:rPr lang="en-US" altLang="ja-JP" sz="3200" dirty="0" err="1">
                <a:solidFill>
                  <a:srgbClr val="0000FF"/>
                </a:solidFill>
              </a:rPr>
              <a:t>search.php</a:t>
            </a:r>
            <a:r>
              <a:rPr lang="ja-JP" altLang="en-US" sz="3200" dirty="0"/>
              <a:t>）を作ろう。</a:t>
            </a:r>
            <a:endParaRPr lang="en-US" altLang="ja-JP" sz="3200" dirty="0"/>
          </a:p>
          <a:p>
            <a:pPr lvl="1"/>
            <a:r>
              <a:rPr lang="en-US" altLang="ja-JP" sz="2800" dirty="0"/>
              <a:t>AND / OR </a:t>
            </a:r>
            <a:r>
              <a:rPr lang="ja-JP" altLang="en-US" sz="2800" dirty="0"/>
              <a:t>結合での検索は考えない（検索対象のカラムは</a:t>
            </a:r>
            <a:r>
              <a:rPr lang="en-US" altLang="ja-JP" sz="2800" dirty="0"/>
              <a:t>name</a:t>
            </a:r>
            <a:r>
              <a:rPr lang="ja-JP" altLang="en-US" sz="2800" dirty="0"/>
              <a:t>だけ）。</a:t>
            </a:r>
            <a:endParaRPr lang="en-US" altLang="ja-JP" sz="2800" dirty="0"/>
          </a:p>
          <a:p>
            <a:pPr lvl="1"/>
            <a:r>
              <a:rPr lang="ja-JP" altLang="en-US" sz="2800" dirty="0"/>
              <a:t>値の</a:t>
            </a:r>
            <a:r>
              <a:rPr lang="ja-JP" altLang="en-US" sz="2800" dirty="0">
                <a:solidFill>
                  <a:srgbClr val="0000FF"/>
                </a:solidFill>
              </a:rPr>
              <a:t>部分一致</a:t>
            </a:r>
            <a:r>
              <a:rPr lang="ja-JP" altLang="en-US" sz="2800" dirty="0"/>
              <a:t>による検索を行う（後述）。</a:t>
            </a:r>
            <a:endParaRPr lang="en-US" altLang="ja-JP" sz="2800" dirty="0"/>
          </a:p>
          <a:p>
            <a:pPr lvl="1"/>
            <a:r>
              <a:rPr lang="ja-JP" altLang="en-US" sz="2800" dirty="0"/>
              <a:t>検索キーの値は</a:t>
            </a:r>
            <a:r>
              <a:rPr lang="en-US" altLang="ja-JP" sz="2800" dirty="0">
                <a:solidFill>
                  <a:srgbClr val="0000FF"/>
                </a:solidFill>
              </a:rPr>
              <a:t>POST</a:t>
            </a:r>
            <a:r>
              <a:rPr lang="ja-JP" altLang="en-US" sz="2800" dirty="0"/>
              <a:t>形式で受け渡しする。</a:t>
            </a:r>
            <a:endParaRPr lang="en-US" altLang="ja-JP" sz="2800" dirty="0"/>
          </a:p>
          <a:p>
            <a:pPr lvl="2"/>
            <a:r>
              <a:rPr lang="ja-JP" altLang="en-US" sz="2400" dirty="0"/>
              <a:t>フォームから送信して</a:t>
            </a:r>
            <a:r>
              <a:rPr lang="en-US" altLang="ja-JP" sz="2400" dirty="0"/>
              <a:t> </a:t>
            </a:r>
            <a:r>
              <a:rPr lang="en-US" altLang="ja-JP" sz="2400" dirty="0">
                <a:solidFill>
                  <a:srgbClr val="0000FF"/>
                </a:solidFill>
              </a:rPr>
              <a:t>$_POST </a:t>
            </a:r>
            <a:r>
              <a:rPr lang="ja-JP" altLang="en-US" sz="2400" dirty="0"/>
              <a:t>で受け取る。</a:t>
            </a:r>
            <a:endParaRPr lang="en-US" altLang="ja-JP" sz="2400" dirty="0"/>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2594950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36816" cy="685800"/>
          </a:xfrm>
        </p:spPr>
        <p:txBody>
          <a:bodyPr/>
          <a:lstStyle/>
          <a:p>
            <a:r>
              <a:rPr lang="en-US" altLang="ja-JP" dirty="0" err="1">
                <a:latin typeface="メイリオ"/>
              </a:rPr>
              <a:t>search.php</a:t>
            </a:r>
            <a:r>
              <a:rPr lang="ja-JP" altLang="en-US" dirty="0">
                <a:latin typeface="メイリオ"/>
              </a:rPr>
              <a:t>（ユーザの検索）</a:t>
            </a:r>
          </a:p>
        </p:txBody>
      </p:sp>
      <p:sp>
        <p:nvSpPr>
          <p:cNvPr id="2" name="コンテンツ プレースホルダー 1"/>
          <p:cNvSpPr>
            <a:spLocks noGrp="1"/>
          </p:cNvSpPr>
          <p:nvPr>
            <p:ph idx="1"/>
          </p:nvPr>
        </p:nvSpPr>
        <p:spPr>
          <a:xfrm>
            <a:off x="886691" y="1422400"/>
            <a:ext cx="9781309" cy="4840350"/>
          </a:xfrm>
        </p:spPr>
        <p:txBody>
          <a:bodyPr>
            <a:normAutofit/>
          </a:bodyPr>
          <a:lstStyle/>
          <a:p>
            <a:pPr lvl="1"/>
            <a:r>
              <a:rPr lang="ja-JP" altLang="en-US" sz="2800" dirty="0">
                <a:solidFill>
                  <a:srgbClr val="000000"/>
                </a:solidFill>
              </a:rPr>
              <a:t>部分一致</a:t>
            </a:r>
            <a:r>
              <a:rPr lang="ja-JP" altLang="en-US" sz="2800" dirty="0"/>
              <a:t>での検索は，</a:t>
            </a:r>
            <a:r>
              <a:rPr lang="en-US" altLang="ja-JP" sz="2800" dirty="0"/>
              <a:t>SELECT</a:t>
            </a:r>
            <a:r>
              <a:rPr lang="ja-JP" altLang="en-US" sz="2800" dirty="0"/>
              <a:t>文で</a:t>
            </a:r>
            <a:r>
              <a:rPr lang="en-US" altLang="ja-JP" sz="2800" dirty="0"/>
              <a:t> </a:t>
            </a:r>
            <a:r>
              <a:rPr lang="en-US" altLang="ja-JP" sz="2800" b="1" dirty="0">
                <a:solidFill>
                  <a:srgbClr val="0000FF"/>
                </a:solidFill>
              </a:rPr>
              <a:t>LIKE</a:t>
            </a:r>
            <a:r>
              <a:rPr lang="en-US" altLang="ja-JP" sz="2800" dirty="0"/>
              <a:t> </a:t>
            </a:r>
            <a:r>
              <a:rPr lang="ja-JP" altLang="en-US" sz="2800" dirty="0"/>
              <a:t>演算子と</a:t>
            </a:r>
            <a:r>
              <a:rPr lang="en-US" altLang="ja-JP" sz="2800" dirty="0"/>
              <a:t>wildcard</a:t>
            </a:r>
            <a:r>
              <a:rPr lang="ja-JP" altLang="en-US" sz="2800" dirty="0"/>
              <a:t>記号（</a:t>
            </a:r>
            <a:r>
              <a:rPr lang="en-US" altLang="ja-JP" sz="2800" b="1" dirty="0">
                <a:solidFill>
                  <a:srgbClr val="0000FF"/>
                </a:solidFill>
              </a:rPr>
              <a:t>%</a:t>
            </a:r>
            <a:r>
              <a:rPr lang="ja-JP" altLang="en-US" sz="2800" dirty="0"/>
              <a:t>）とを併せて用いる。</a:t>
            </a:r>
            <a:endParaRPr lang="en-US" altLang="ja-JP" sz="2800" dirty="0"/>
          </a:p>
          <a:p>
            <a:pPr marL="914400" lvl="2" indent="0">
              <a:buNone/>
            </a:pPr>
            <a:r>
              <a:rPr lang="en-US" altLang="ja-JP" sz="2400" dirty="0"/>
              <a:t>SELECT  </a:t>
            </a:r>
            <a:r>
              <a:rPr lang="ja-JP" altLang="en-US" sz="2400" dirty="0"/>
              <a:t>・・・</a:t>
            </a:r>
            <a:r>
              <a:rPr lang="en-US" altLang="ja-JP" sz="2400" dirty="0"/>
              <a:t>  </a:t>
            </a:r>
            <a:r>
              <a:rPr lang="en-US" altLang="ja-JP" sz="2400" b="1" dirty="0"/>
              <a:t>WHERE  name </a:t>
            </a:r>
            <a:r>
              <a:rPr lang="en-US" altLang="ja-JP" sz="2400" b="1" dirty="0">
                <a:solidFill>
                  <a:srgbClr val="FF6600"/>
                </a:solidFill>
              </a:rPr>
              <a:t>LIKE</a:t>
            </a:r>
            <a:r>
              <a:rPr lang="en-US" altLang="ja-JP" sz="2400" b="1" dirty="0"/>
              <a:t>  '</a:t>
            </a:r>
            <a:r>
              <a:rPr lang="en-US" altLang="ja-JP" sz="2400" b="1" dirty="0">
                <a:solidFill>
                  <a:srgbClr val="FF6600"/>
                </a:solidFill>
              </a:rPr>
              <a:t>%</a:t>
            </a:r>
            <a:r>
              <a:rPr lang="ja-JP" altLang="en-US" sz="2400" b="1" dirty="0"/>
              <a:t>田</a:t>
            </a:r>
            <a:r>
              <a:rPr lang="en-US" altLang="ja-JP" sz="2400" b="1" dirty="0">
                <a:solidFill>
                  <a:srgbClr val="FF6600"/>
                </a:solidFill>
              </a:rPr>
              <a:t>%</a:t>
            </a:r>
            <a:r>
              <a:rPr lang="en-US" altLang="ja-JP" sz="2400" b="1" dirty="0"/>
              <a:t>'</a:t>
            </a:r>
          </a:p>
          <a:p>
            <a:pPr lvl="1"/>
            <a:endParaRPr lang="en-US" altLang="ja-JP" sz="2800" dirty="0"/>
          </a:p>
          <a:p>
            <a:pPr marL="457188" lvl="1" indent="0">
              <a:buNone/>
            </a:pPr>
            <a:endParaRPr lang="en-US" altLang="ja-JP" sz="2800" dirty="0"/>
          </a:p>
          <a:p>
            <a:pPr lvl="1"/>
            <a:r>
              <a:rPr lang="ja-JP" altLang="en-US" sz="2800" dirty="0"/>
              <a:t>複数の検索結果があれば，全て表示する。</a:t>
            </a:r>
            <a:endParaRPr lang="en-US" altLang="ja-JP" sz="2800" dirty="0"/>
          </a:p>
          <a:p>
            <a:pPr lvl="2"/>
            <a:r>
              <a:rPr lang="en-US" altLang="ja-JP" sz="2400" b="1" dirty="0"/>
              <a:t>query() </a:t>
            </a:r>
            <a:r>
              <a:rPr lang="ja-JP" altLang="en-US" sz="2400" dirty="0"/>
              <a:t>で</a:t>
            </a:r>
            <a:r>
              <a:rPr lang="en-US" altLang="ja-JP" sz="2400" dirty="0"/>
              <a:t>SELECT</a:t>
            </a:r>
            <a:r>
              <a:rPr lang="ja-JP" altLang="en-US" sz="2400" dirty="0"/>
              <a:t>文を実行する。</a:t>
            </a:r>
            <a:endParaRPr lang="en-US" altLang="ja-JP" sz="2400" dirty="0"/>
          </a:p>
          <a:p>
            <a:pPr lvl="2"/>
            <a:r>
              <a:rPr lang="en-US" altLang="ja-JP" sz="2400" dirty="0"/>
              <a:t>foreach</a:t>
            </a:r>
            <a:r>
              <a:rPr lang="ja-JP" altLang="en-US" sz="2400" dirty="0"/>
              <a:t>構文で，検索した全ての</a:t>
            </a:r>
            <a:r>
              <a:rPr lang="en-US" altLang="ja-JP" sz="2400" dirty="0"/>
              <a:t> </a:t>
            </a:r>
            <a:r>
              <a:rPr lang="ja-JP" altLang="en-US" sz="2400" dirty="0"/>
              <a:t>レコードを配列として読み出す。</a:t>
            </a:r>
            <a:endParaRPr lang="en-US" altLang="ja-JP" sz="2400" dirty="0"/>
          </a:p>
          <a:p>
            <a:pPr lvl="2"/>
            <a:r>
              <a:rPr lang="en-US" altLang="ja-JP" sz="2400" dirty="0"/>
              <a:t>&lt;table&gt;</a:t>
            </a:r>
            <a:r>
              <a:rPr lang="ja-JP" altLang="en-US" sz="2400" dirty="0"/>
              <a:t>タグ等を使って分かり易く整形して表示しよう。</a:t>
            </a:r>
            <a:endParaRPr lang="en-US" altLang="ja-JP" sz="24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3" name="角丸四角形吹き出し 2"/>
          <p:cNvSpPr/>
          <p:nvPr/>
        </p:nvSpPr>
        <p:spPr>
          <a:xfrm>
            <a:off x="5210872" y="2984789"/>
            <a:ext cx="3477931" cy="490629"/>
          </a:xfrm>
          <a:prstGeom prst="wedgeRoundRectCallout">
            <a:avLst>
              <a:gd name="adj1" fmla="val 19990"/>
              <a:gd name="adj2" fmla="val -87500"/>
              <a:gd name="adj3" fmla="val 16667"/>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dirty="0">
                <a:ea typeface="メイリオ"/>
              </a:rPr>
              <a:t>name</a:t>
            </a:r>
            <a:r>
              <a:rPr lang="ja-JP" altLang="en-US" sz="2400" dirty="0">
                <a:ea typeface="メイリオ"/>
              </a:rPr>
              <a:t>が</a:t>
            </a:r>
            <a:r>
              <a:rPr lang="en-US" altLang="ja-JP" sz="2400" dirty="0">
                <a:ea typeface="メイリオ"/>
              </a:rPr>
              <a:t>『</a:t>
            </a:r>
            <a:r>
              <a:rPr lang="ja-JP" altLang="en-US" sz="2400" dirty="0">
                <a:ea typeface="メイリオ"/>
              </a:rPr>
              <a:t>田</a:t>
            </a:r>
            <a:r>
              <a:rPr lang="en-US" altLang="ja-JP" sz="2400" dirty="0">
                <a:ea typeface="メイリオ"/>
              </a:rPr>
              <a:t>』</a:t>
            </a:r>
            <a:r>
              <a:rPr lang="ja-JP" altLang="en-US" sz="2400" dirty="0">
                <a:ea typeface="メイリオ"/>
              </a:rPr>
              <a:t>を含む</a:t>
            </a:r>
          </a:p>
        </p:txBody>
      </p:sp>
      <p:sp>
        <p:nvSpPr>
          <p:cNvPr id="7" name="テキスト ボックス 6"/>
          <p:cNvSpPr txBox="1"/>
          <p:nvPr/>
        </p:nvSpPr>
        <p:spPr>
          <a:xfrm>
            <a:off x="1524000" y="966831"/>
            <a:ext cx="1415772" cy="461665"/>
          </a:xfrm>
          <a:prstGeom prst="rect">
            <a:avLst/>
          </a:prstGeom>
          <a:noFill/>
        </p:spPr>
        <p:txBody>
          <a:bodyPr wrap="none" rtlCol="0">
            <a:spAutoFit/>
          </a:bodyPr>
          <a:lstStyle/>
          <a:p>
            <a:r>
              <a:rPr lang="ja-JP" altLang="en-US" sz="2400">
                <a:ea typeface="メイリオ"/>
                <a:cs typeface="メイリオ"/>
              </a:rPr>
              <a:t>（続き）</a:t>
            </a:r>
          </a:p>
        </p:txBody>
      </p:sp>
    </p:spTree>
    <p:extLst>
      <p:ext uri="{BB962C8B-B14F-4D97-AF65-F5344CB8AC3E}">
        <p14:creationId xmlns:p14="http://schemas.microsoft.com/office/powerpoint/2010/main" val="1149289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22387" cy="685800"/>
          </a:xfrm>
        </p:spPr>
        <p:txBody>
          <a:bodyPr/>
          <a:lstStyle/>
          <a:p>
            <a:r>
              <a:rPr lang="en-US" altLang="ja-JP" dirty="0" err="1">
                <a:latin typeface="メイリオ"/>
              </a:rPr>
              <a:t>create.php</a:t>
            </a:r>
            <a:r>
              <a:rPr lang="ja-JP" altLang="en-US" dirty="0">
                <a:latin typeface="メイリオ"/>
              </a:rPr>
              <a:t>（ユーザの追加）</a:t>
            </a:r>
          </a:p>
        </p:txBody>
      </p:sp>
      <p:sp>
        <p:nvSpPr>
          <p:cNvPr id="2" name="コンテンツ プレースホルダー 1"/>
          <p:cNvSpPr>
            <a:spLocks noGrp="1"/>
          </p:cNvSpPr>
          <p:nvPr>
            <p:ph idx="1"/>
          </p:nvPr>
        </p:nvSpPr>
        <p:spPr>
          <a:xfrm>
            <a:off x="812800" y="1422400"/>
            <a:ext cx="9855200" cy="4840350"/>
          </a:xfrm>
        </p:spPr>
        <p:txBody>
          <a:bodyPr>
            <a:normAutofit/>
          </a:bodyPr>
          <a:lstStyle/>
          <a:p>
            <a:r>
              <a:rPr lang="ja-JP" altLang="en-US" sz="3200" dirty="0"/>
              <a:t>フォームから送信した</a:t>
            </a:r>
            <a:r>
              <a:rPr lang="en-US" altLang="ja-JP" sz="3200" dirty="0"/>
              <a:t> </a:t>
            </a:r>
            <a:r>
              <a:rPr lang="en-US" altLang="ja-JP" sz="3200" dirty="0" err="1"/>
              <a:t>userID</a:t>
            </a:r>
            <a:r>
              <a:rPr lang="en-US" altLang="ja-JP" sz="3200" dirty="0"/>
              <a:t>, password, name</a:t>
            </a:r>
            <a:r>
              <a:rPr lang="ja-JP" altLang="en-US" sz="3200" dirty="0"/>
              <a:t>から，</a:t>
            </a:r>
            <a:r>
              <a:rPr lang="en-US" altLang="ja-JP" sz="3200" dirty="0"/>
              <a:t>users </a:t>
            </a:r>
            <a:r>
              <a:rPr lang="ja-JP" altLang="en-US" sz="3200" dirty="0"/>
              <a:t>のレコードを１件分追加するスクリプト（</a:t>
            </a:r>
            <a:r>
              <a:rPr lang="en-US" altLang="ja-JP" sz="3200" b="1" dirty="0" err="1">
                <a:solidFill>
                  <a:srgbClr val="3366FF"/>
                </a:solidFill>
              </a:rPr>
              <a:t>create.php</a:t>
            </a:r>
            <a:r>
              <a:rPr lang="ja-JP" altLang="en-US" sz="3200" dirty="0"/>
              <a:t>）を作ろう。</a:t>
            </a:r>
            <a:endParaRPr lang="en-US" altLang="ja-JP" sz="3200" dirty="0"/>
          </a:p>
          <a:p>
            <a:pPr lvl="1"/>
            <a:r>
              <a:rPr lang="en-US" altLang="ja-JP" sz="2800" dirty="0" err="1"/>
              <a:t>userID</a:t>
            </a:r>
            <a:r>
              <a:rPr lang="en-US" altLang="ja-JP" sz="2800" dirty="0"/>
              <a:t>, password, name </a:t>
            </a:r>
            <a:r>
              <a:rPr lang="ja-JP" altLang="en-US" sz="2800" dirty="0"/>
              <a:t>は</a:t>
            </a:r>
            <a:r>
              <a:rPr lang="en-US" altLang="ja-JP" sz="2800" dirty="0"/>
              <a:t> $_POST</a:t>
            </a:r>
            <a:r>
              <a:rPr lang="ja-JP" altLang="en-US" sz="2800" dirty="0"/>
              <a:t>配列で受け取る。</a:t>
            </a:r>
            <a:endParaRPr lang="en-US" altLang="ja-JP" sz="2800" dirty="0"/>
          </a:p>
          <a:p>
            <a:pPr lvl="1"/>
            <a:r>
              <a:rPr lang="ja-JP" altLang="en-US" sz="2800" dirty="0"/>
              <a:t>実行する</a:t>
            </a:r>
            <a:r>
              <a:rPr lang="en-US" altLang="ja-JP" sz="2800" dirty="0"/>
              <a:t>SQL</a:t>
            </a:r>
            <a:r>
              <a:rPr lang="ja-JP" altLang="en-US" sz="2800" dirty="0"/>
              <a:t>文は</a:t>
            </a:r>
            <a:r>
              <a:rPr lang="en-US" altLang="ja-JP" sz="2800" dirty="0"/>
              <a:t> </a:t>
            </a:r>
            <a:r>
              <a:rPr lang="en-US" altLang="ja-JP" sz="2800" b="1" dirty="0">
                <a:solidFill>
                  <a:srgbClr val="3366FF"/>
                </a:solidFill>
              </a:rPr>
              <a:t>INSERT</a:t>
            </a:r>
            <a:r>
              <a:rPr lang="ja-JP" altLang="en-US" sz="2800" dirty="0"/>
              <a:t>文。</a:t>
            </a:r>
            <a:endParaRPr lang="en-US" altLang="ja-JP" sz="2800" dirty="0"/>
          </a:p>
          <a:p>
            <a:pPr lvl="2"/>
            <a:r>
              <a:rPr lang="en-US" altLang="ja-JP" sz="2400" b="1" dirty="0"/>
              <a:t>exec() </a:t>
            </a:r>
            <a:r>
              <a:rPr lang="ja-JP" altLang="en-US" sz="2400" dirty="0"/>
              <a:t>で実行する。</a:t>
            </a:r>
            <a:endParaRPr lang="en-US" altLang="ja-JP" sz="2400" dirty="0"/>
          </a:p>
          <a:p>
            <a:pPr lvl="1"/>
            <a:r>
              <a:rPr lang="ja-JP" altLang="en-US" sz="2800" dirty="0"/>
              <a:t>追加したレコードの</a:t>
            </a:r>
            <a:r>
              <a:rPr lang="en-US" altLang="ja-JP" sz="2800" dirty="0"/>
              <a:t>id</a:t>
            </a:r>
            <a:r>
              <a:rPr lang="ja-JP" altLang="en-US" sz="2800" dirty="0"/>
              <a:t>（</a:t>
            </a:r>
            <a:r>
              <a:rPr lang="en-US" altLang="ja-JP" sz="3200" dirty="0"/>
              <a:t>⇒MySQL</a:t>
            </a:r>
            <a:r>
              <a:rPr lang="ja-JP" altLang="en-US" sz="3200" dirty="0"/>
              <a:t>が生成する</a:t>
            </a:r>
            <a:r>
              <a:rPr lang="ja-JP" altLang="en-US" sz="2800" dirty="0"/>
              <a:t>）は</a:t>
            </a:r>
            <a:r>
              <a:rPr lang="en-US" altLang="ja-JP" sz="2800" dirty="0"/>
              <a:t> $conn -&gt; </a:t>
            </a:r>
            <a:r>
              <a:rPr lang="en-US" altLang="ja-JP" sz="2800" b="1" dirty="0" err="1">
                <a:solidFill>
                  <a:srgbClr val="3366FF"/>
                </a:solidFill>
                <a:latin typeface="Monaco"/>
                <a:cs typeface="Monaco"/>
              </a:rPr>
              <a:t>lastInsertId</a:t>
            </a:r>
            <a:r>
              <a:rPr lang="en-US" altLang="ja-JP" sz="2800" b="1" dirty="0">
                <a:solidFill>
                  <a:srgbClr val="3366FF"/>
                </a:solidFill>
                <a:latin typeface="Monaco"/>
                <a:cs typeface="Monaco"/>
              </a:rPr>
              <a:t>() </a:t>
            </a:r>
            <a:r>
              <a:rPr lang="ja-JP" altLang="en-US" sz="2800" dirty="0"/>
              <a:t>で取得できる。</a:t>
            </a:r>
            <a:endParaRPr lang="en-US" altLang="ja-JP" sz="2800" dirty="0"/>
          </a:p>
          <a:p>
            <a:pPr lvl="1"/>
            <a:endParaRPr lang="en-US" altLang="ja-JP" sz="28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605998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51247" cy="685800"/>
          </a:xfrm>
        </p:spPr>
        <p:txBody>
          <a:bodyPr/>
          <a:lstStyle/>
          <a:p>
            <a:r>
              <a:rPr lang="en-US" altLang="ja-JP" dirty="0" err="1">
                <a:latin typeface="メイリオ"/>
              </a:rPr>
              <a:t>delete.php</a:t>
            </a:r>
            <a:r>
              <a:rPr lang="ja-JP" altLang="en-US" dirty="0">
                <a:latin typeface="メイリオ"/>
              </a:rPr>
              <a:t>（ユーザの削除）</a:t>
            </a:r>
          </a:p>
        </p:txBody>
      </p:sp>
      <p:sp>
        <p:nvSpPr>
          <p:cNvPr id="2" name="コンテンツ プレースホルダー 1"/>
          <p:cNvSpPr>
            <a:spLocks noGrp="1"/>
          </p:cNvSpPr>
          <p:nvPr>
            <p:ph idx="1"/>
          </p:nvPr>
        </p:nvSpPr>
        <p:spPr>
          <a:xfrm>
            <a:off x="609600" y="1422400"/>
            <a:ext cx="10058400" cy="4840350"/>
          </a:xfrm>
        </p:spPr>
        <p:txBody>
          <a:bodyPr>
            <a:normAutofit/>
          </a:bodyPr>
          <a:lstStyle/>
          <a:p>
            <a:r>
              <a:rPr lang="ja-JP" altLang="en-US" sz="3600" dirty="0"/>
              <a:t>ある</a:t>
            </a:r>
            <a:r>
              <a:rPr lang="en-US" altLang="ja-JP" sz="3600" dirty="0"/>
              <a:t>id</a:t>
            </a:r>
            <a:r>
              <a:rPr lang="ja-JP" altLang="en-US" sz="3600" dirty="0"/>
              <a:t>の値を持つユーザを削除するスクリプト（</a:t>
            </a:r>
            <a:r>
              <a:rPr lang="en-US" altLang="ja-JP" sz="3600" dirty="0" err="1">
                <a:solidFill>
                  <a:srgbClr val="3366FF"/>
                </a:solidFill>
              </a:rPr>
              <a:t>delete.php</a:t>
            </a:r>
            <a:r>
              <a:rPr lang="ja-JP" altLang="en-US" sz="3600" dirty="0"/>
              <a:t>）を作ろう。</a:t>
            </a:r>
            <a:endParaRPr lang="en-US" altLang="ja-JP" sz="3600" dirty="0"/>
          </a:p>
          <a:p>
            <a:pPr lvl="1"/>
            <a:r>
              <a:rPr lang="en-US" altLang="ja-JP" sz="3200" dirty="0"/>
              <a:t>id</a:t>
            </a:r>
            <a:r>
              <a:rPr lang="ja-JP" altLang="en-US" sz="3200" dirty="0"/>
              <a:t>の値の受け渡し方は</a:t>
            </a:r>
            <a:r>
              <a:rPr lang="en-US" altLang="ja-JP" sz="3200" dirty="0"/>
              <a:t> </a:t>
            </a:r>
            <a:r>
              <a:rPr lang="en-US" altLang="ja-JP" sz="3200" dirty="0" err="1"/>
              <a:t>read.php</a:t>
            </a:r>
            <a:r>
              <a:rPr lang="en-US" altLang="ja-JP" sz="3200" dirty="0"/>
              <a:t> </a:t>
            </a:r>
            <a:r>
              <a:rPr lang="ja-JP" altLang="en-US" sz="3200" dirty="0"/>
              <a:t>と同じ（</a:t>
            </a:r>
            <a:r>
              <a:rPr lang="en-US" altLang="ja-JP" sz="3200" dirty="0"/>
              <a:t>GET</a:t>
            </a:r>
            <a:r>
              <a:rPr lang="ja-JP" altLang="en-US" sz="3200" dirty="0"/>
              <a:t>形式）</a:t>
            </a:r>
            <a:endParaRPr lang="en-US" altLang="ja-JP" sz="3200" dirty="0"/>
          </a:p>
          <a:p>
            <a:pPr lvl="1"/>
            <a:r>
              <a:rPr lang="ja-JP" altLang="en-US" sz="3200" dirty="0"/>
              <a:t>実行する</a:t>
            </a:r>
            <a:r>
              <a:rPr lang="en-US" altLang="ja-JP" sz="3200" dirty="0"/>
              <a:t>SQL</a:t>
            </a:r>
            <a:r>
              <a:rPr lang="ja-JP" altLang="en-US" sz="3200" dirty="0"/>
              <a:t>命令は</a:t>
            </a:r>
            <a:r>
              <a:rPr lang="en-US" altLang="ja-JP" sz="3200" b="1" dirty="0">
                <a:solidFill>
                  <a:srgbClr val="3366FF"/>
                </a:solidFill>
              </a:rPr>
              <a:t>DELETE</a:t>
            </a:r>
            <a:r>
              <a:rPr lang="ja-JP" altLang="en-US" sz="3200" dirty="0"/>
              <a:t>文</a:t>
            </a:r>
            <a:endParaRPr lang="en-US" altLang="ja-JP" sz="3200" dirty="0"/>
          </a:p>
          <a:p>
            <a:pPr lvl="2"/>
            <a:r>
              <a:rPr lang="en-US" altLang="ja-JP" sz="2800" b="1" dirty="0"/>
              <a:t>exec() </a:t>
            </a:r>
            <a:r>
              <a:rPr lang="ja-JP" altLang="en-US" sz="2800" dirty="0"/>
              <a:t>で実行する。削除が成功したら「</a:t>
            </a:r>
            <a:r>
              <a:rPr lang="en-US" altLang="ja-JP" sz="2800" dirty="0"/>
              <a:t>1</a:t>
            </a:r>
            <a:r>
              <a:rPr lang="ja-JP" altLang="en-US" sz="2800" dirty="0"/>
              <a:t>」が返るはず。</a:t>
            </a:r>
            <a:endParaRPr lang="en-US" altLang="ja-JP" sz="2800" dirty="0"/>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422096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09A80-899F-46DC-A823-EFA7F596AF8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473A1B9-C7C8-494C-AAF4-AE3FFA839A12}"/>
              </a:ext>
            </a:extLst>
          </p:cNvPr>
          <p:cNvSpPr>
            <a:spLocks noGrp="1"/>
          </p:cNvSpPr>
          <p:nvPr>
            <p:ph idx="1"/>
          </p:nvPr>
        </p:nvSpPr>
        <p:spPr/>
        <p:txBody>
          <a:bodyPr/>
          <a:lstStyle/>
          <a:p>
            <a:endParaRPr kumimoji="1" lang="ja-JP" altLang="en-US" dirty="0"/>
          </a:p>
        </p:txBody>
      </p:sp>
      <p:pic>
        <p:nvPicPr>
          <p:cNvPr id="14" name="図 13">
            <a:extLst>
              <a:ext uri="{FF2B5EF4-FFF2-40B4-BE49-F238E27FC236}">
                <a16:creationId xmlns:a16="http://schemas.microsoft.com/office/drawing/2014/main" id="{A4605142-686E-4736-90AE-6D7E38F3E3B8}"/>
              </a:ext>
            </a:extLst>
          </p:cNvPr>
          <p:cNvPicPr>
            <a:picLocks noChangeAspect="1"/>
          </p:cNvPicPr>
          <p:nvPr/>
        </p:nvPicPr>
        <p:blipFill>
          <a:blip r:embed="rId2"/>
          <a:stretch>
            <a:fillRect/>
          </a:stretch>
        </p:blipFill>
        <p:spPr>
          <a:xfrm>
            <a:off x="0" y="0"/>
            <a:ext cx="12192000" cy="6858000"/>
          </a:xfrm>
          <a:prstGeom prst="rect">
            <a:avLst/>
          </a:prstGeom>
        </p:spPr>
      </p:pic>
      <p:sp>
        <p:nvSpPr>
          <p:cNvPr id="5" name="四角形: 角を丸くする 4">
            <a:extLst>
              <a:ext uri="{FF2B5EF4-FFF2-40B4-BE49-F238E27FC236}">
                <a16:creationId xmlns:a16="http://schemas.microsoft.com/office/drawing/2014/main" id="{C60D0920-A553-4990-AF51-2225115AA7B5}"/>
              </a:ext>
            </a:extLst>
          </p:cNvPr>
          <p:cNvSpPr/>
          <p:nvPr/>
        </p:nvSpPr>
        <p:spPr>
          <a:xfrm>
            <a:off x="451263" y="945853"/>
            <a:ext cx="1235034" cy="4393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19DF554B-0884-4762-9C67-FF4349A79A72}"/>
              </a:ext>
            </a:extLst>
          </p:cNvPr>
          <p:cNvSpPr/>
          <p:nvPr/>
        </p:nvSpPr>
        <p:spPr>
          <a:xfrm>
            <a:off x="10426535" y="289588"/>
            <a:ext cx="700644" cy="475710"/>
          </a:xfrm>
          <a:prstGeom prst="down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矢印: 下 8">
            <a:extLst>
              <a:ext uri="{FF2B5EF4-FFF2-40B4-BE49-F238E27FC236}">
                <a16:creationId xmlns:a16="http://schemas.microsoft.com/office/drawing/2014/main" id="{783E5AE9-0477-4494-9EED-4169776F266F}"/>
              </a:ext>
            </a:extLst>
          </p:cNvPr>
          <p:cNvSpPr/>
          <p:nvPr/>
        </p:nvSpPr>
        <p:spPr>
          <a:xfrm>
            <a:off x="11197440" y="289588"/>
            <a:ext cx="700644" cy="475710"/>
          </a:xfrm>
          <a:prstGeom prst="down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矢印: 下 9">
            <a:extLst>
              <a:ext uri="{FF2B5EF4-FFF2-40B4-BE49-F238E27FC236}">
                <a16:creationId xmlns:a16="http://schemas.microsoft.com/office/drawing/2014/main" id="{7764E3D7-7F41-42CD-A9A8-8F73B7E43819}"/>
              </a:ext>
            </a:extLst>
          </p:cNvPr>
          <p:cNvSpPr/>
          <p:nvPr/>
        </p:nvSpPr>
        <p:spPr>
          <a:xfrm>
            <a:off x="3299361" y="4480258"/>
            <a:ext cx="700644" cy="475710"/>
          </a:xfrm>
          <a:prstGeom prst="down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11" name="矢印: 下 10">
            <a:extLst>
              <a:ext uri="{FF2B5EF4-FFF2-40B4-BE49-F238E27FC236}">
                <a16:creationId xmlns:a16="http://schemas.microsoft.com/office/drawing/2014/main" id="{BD6D22A7-1A59-4232-AB9C-23E94306F6D1}"/>
              </a:ext>
            </a:extLst>
          </p:cNvPr>
          <p:cNvSpPr/>
          <p:nvPr/>
        </p:nvSpPr>
        <p:spPr>
          <a:xfrm>
            <a:off x="3983181" y="4458487"/>
            <a:ext cx="700644" cy="475710"/>
          </a:xfrm>
          <a:prstGeom prst="down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2" name="矢印: 左 11">
            <a:extLst>
              <a:ext uri="{FF2B5EF4-FFF2-40B4-BE49-F238E27FC236}">
                <a16:creationId xmlns:a16="http://schemas.microsoft.com/office/drawing/2014/main" id="{75BAF4CC-26A8-40BB-AA4C-9A72387DBA7F}"/>
              </a:ext>
            </a:extLst>
          </p:cNvPr>
          <p:cNvSpPr/>
          <p:nvPr/>
        </p:nvSpPr>
        <p:spPr>
          <a:xfrm>
            <a:off x="5284520" y="4767376"/>
            <a:ext cx="1353787" cy="593766"/>
          </a:xfrm>
          <a:prstGeom prst="left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13" name="矢印: 左 12">
            <a:extLst>
              <a:ext uri="{FF2B5EF4-FFF2-40B4-BE49-F238E27FC236}">
                <a16:creationId xmlns:a16="http://schemas.microsoft.com/office/drawing/2014/main" id="{C0374465-0C74-4D72-A542-683D95F32EA8}"/>
              </a:ext>
            </a:extLst>
          </p:cNvPr>
          <p:cNvSpPr/>
          <p:nvPr/>
        </p:nvSpPr>
        <p:spPr>
          <a:xfrm>
            <a:off x="8971148" y="1966685"/>
            <a:ext cx="1353787" cy="593766"/>
          </a:xfrm>
          <a:prstGeom prst="leftArrow">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Tree>
    <p:extLst>
      <p:ext uri="{BB962C8B-B14F-4D97-AF65-F5344CB8AC3E}">
        <p14:creationId xmlns:p14="http://schemas.microsoft.com/office/powerpoint/2010/main" val="98067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36816" cy="685800"/>
          </a:xfrm>
        </p:spPr>
        <p:txBody>
          <a:bodyPr/>
          <a:lstStyle/>
          <a:p>
            <a:r>
              <a:rPr lang="en-US" altLang="ja-JP">
                <a:latin typeface="メイリオ"/>
              </a:rPr>
              <a:t>update.php</a:t>
            </a:r>
            <a:r>
              <a:rPr lang="ja-JP" altLang="en-US">
                <a:latin typeface="メイリオ"/>
              </a:rPr>
              <a:t>（ユーザの更新）</a:t>
            </a:r>
          </a:p>
        </p:txBody>
      </p:sp>
      <p:sp>
        <p:nvSpPr>
          <p:cNvPr id="2" name="コンテンツ プレースホルダー 1"/>
          <p:cNvSpPr>
            <a:spLocks noGrp="1"/>
          </p:cNvSpPr>
          <p:nvPr>
            <p:ph idx="1"/>
          </p:nvPr>
        </p:nvSpPr>
        <p:spPr>
          <a:xfrm>
            <a:off x="683491" y="1422400"/>
            <a:ext cx="9984509" cy="4840350"/>
          </a:xfrm>
        </p:spPr>
        <p:txBody>
          <a:bodyPr>
            <a:normAutofit/>
          </a:bodyPr>
          <a:lstStyle/>
          <a:p>
            <a:r>
              <a:rPr lang="ja-JP" altLang="en-US" sz="3600" dirty="0"/>
              <a:t>ある</a:t>
            </a:r>
            <a:r>
              <a:rPr lang="en-US" altLang="ja-JP" sz="3600" dirty="0"/>
              <a:t>id</a:t>
            </a:r>
            <a:r>
              <a:rPr lang="ja-JP" altLang="en-US" sz="3600" dirty="0"/>
              <a:t>の値を持つユーザの</a:t>
            </a:r>
            <a:r>
              <a:rPr lang="en-US" altLang="ja-JP" sz="3600" dirty="0" err="1"/>
              <a:t>userID</a:t>
            </a:r>
            <a:r>
              <a:rPr lang="en-US" altLang="ja-JP" sz="3600" dirty="0"/>
              <a:t>, password, name </a:t>
            </a:r>
            <a:r>
              <a:rPr lang="ja-JP" altLang="en-US" sz="3600" dirty="0"/>
              <a:t>を更新するスクリプト（</a:t>
            </a:r>
            <a:r>
              <a:rPr lang="en-US" altLang="ja-JP" sz="3600" dirty="0" err="1">
                <a:solidFill>
                  <a:srgbClr val="3366FF"/>
                </a:solidFill>
              </a:rPr>
              <a:t>update.php</a:t>
            </a:r>
            <a:r>
              <a:rPr lang="ja-JP" altLang="en-US" sz="3600" dirty="0"/>
              <a:t>）を作ろう。</a:t>
            </a:r>
            <a:endParaRPr lang="en-US" altLang="ja-JP" sz="3600" dirty="0"/>
          </a:p>
          <a:p>
            <a:r>
              <a:rPr lang="ja-JP" altLang="en-US" sz="3600" dirty="0"/>
              <a:t>「更新するユーザの現在の値の表示」と「その値の更新」との二段階で構成する（次頁）。</a:t>
            </a:r>
            <a:endParaRPr lang="en-US" altLang="ja-JP" sz="3600" dirty="0"/>
          </a:p>
          <a:p>
            <a:pPr lvl="1"/>
            <a:r>
              <a:rPr lang="ja-JP" altLang="en-US" sz="3200" dirty="0"/>
              <a:t>スクリプトは２つに分けなくてよい。</a:t>
            </a:r>
            <a:r>
              <a:rPr lang="en-US" altLang="ja-JP" sz="3200" dirty="0"/>
              <a:t>id</a:t>
            </a:r>
            <a:r>
              <a:rPr lang="ja-JP" altLang="en-US" sz="3200" dirty="0"/>
              <a:t>が</a:t>
            </a:r>
            <a:r>
              <a:rPr lang="en-US" altLang="ja-JP" sz="3200" dirty="0"/>
              <a:t>GET</a:t>
            </a:r>
            <a:r>
              <a:rPr lang="ja-JP" altLang="en-US" sz="3200" dirty="0"/>
              <a:t>形式／</a:t>
            </a:r>
            <a:r>
              <a:rPr lang="en-US" altLang="ja-JP" sz="3200" dirty="0"/>
              <a:t>POST</a:t>
            </a:r>
            <a:r>
              <a:rPr lang="ja-JP" altLang="en-US" sz="3200" dirty="0"/>
              <a:t>形式のどちらで送られたかによって，処理を区別できる。</a:t>
            </a:r>
            <a:endParaRPr lang="en-US" altLang="ja-JP" sz="32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832699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51247" cy="685800"/>
          </a:xfrm>
        </p:spPr>
        <p:txBody>
          <a:bodyPr/>
          <a:lstStyle/>
          <a:p>
            <a:r>
              <a:rPr lang="en-US" altLang="ja-JP" dirty="0" err="1">
                <a:latin typeface="メイリオ"/>
              </a:rPr>
              <a:t>update.php</a:t>
            </a:r>
            <a:r>
              <a:rPr lang="ja-JP" altLang="en-US" dirty="0">
                <a:latin typeface="メイリオ"/>
              </a:rPr>
              <a:t>（ユーザの更新）</a:t>
            </a:r>
          </a:p>
        </p:txBody>
      </p:sp>
      <p:sp>
        <p:nvSpPr>
          <p:cNvPr id="2" name="コンテンツ プレースホルダー 1"/>
          <p:cNvSpPr>
            <a:spLocks noGrp="1"/>
          </p:cNvSpPr>
          <p:nvPr>
            <p:ph idx="1"/>
          </p:nvPr>
        </p:nvSpPr>
        <p:spPr>
          <a:xfrm>
            <a:off x="535709" y="1422400"/>
            <a:ext cx="10132291" cy="4840350"/>
          </a:xfrm>
        </p:spPr>
        <p:txBody>
          <a:bodyPr>
            <a:normAutofit/>
          </a:bodyPr>
          <a:lstStyle/>
          <a:p>
            <a:pPr marL="0" indent="0">
              <a:buNone/>
            </a:pPr>
            <a:r>
              <a:rPr lang="ja-JP" altLang="en-US" sz="3200" dirty="0"/>
              <a:t>（続き：第１段階）</a:t>
            </a:r>
            <a:endParaRPr lang="en-US" altLang="ja-JP" sz="3200" dirty="0"/>
          </a:p>
          <a:p>
            <a:pPr lvl="1"/>
            <a:r>
              <a:rPr lang="ja-JP" altLang="en-US" sz="2800" dirty="0"/>
              <a:t>更新する投稿の</a:t>
            </a:r>
            <a:r>
              <a:rPr lang="en-US" altLang="ja-JP" sz="2800" dirty="0"/>
              <a:t>id</a:t>
            </a:r>
            <a:r>
              <a:rPr lang="ja-JP" altLang="en-US" sz="2800" dirty="0"/>
              <a:t>の値を</a:t>
            </a:r>
            <a:r>
              <a:rPr lang="en-US" altLang="ja-JP" sz="2800" dirty="0"/>
              <a:t>GET</a:t>
            </a:r>
            <a:r>
              <a:rPr lang="ja-JP" altLang="en-US" sz="2800" dirty="0"/>
              <a:t>形式で受け渡す（</a:t>
            </a:r>
            <a:r>
              <a:rPr lang="en-US" altLang="ja-JP" sz="2800" dirty="0"/>
              <a:t>read, delete</a:t>
            </a:r>
            <a:r>
              <a:rPr lang="ja-JP" altLang="en-US" sz="2800" dirty="0"/>
              <a:t>と同じ）。</a:t>
            </a:r>
            <a:endParaRPr lang="en-US" altLang="ja-JP" sz="2800" dirty="0"/>
          </a:p>
          <a:p>
            <a:pPr lvl="1"/>
            <a:r>
              <a:rPr lang="ja-JP" altLang="en-US" sz="2800" dirty="0"/>
              <a:t>その投稿のカラム値を</a:t>
            </a:r>
            <a:r>
              <a:rPr lang="en-US" altLang="ja-JP" sz="2800" dirty="0">
                <a:solidFill>
                  <a:srgbClr val="3366FF"/>
                </a:solidFill>
              </a:rPr>
              <a:t>SELECT</a:t>
            </a:r>
            <a:r>
              <a:rPr lang="ja-JP" altLang="en-US" sz="2800" dirty="0"/>
              <a:t>文で抽出する。</a:t>
            </a:r>
            <a:endParaRPr lang="en-US" altLang="ja-JP" sz="2800" dirty="0"/>
          </a:p>
          <a:p>
            <a:pPr lvl="1"/>
            <a:r>
              <a:rPr lang="ja-JP" altLang="en-US" sz="2800" dirty="0"/>
              <a:t>抽出した値を編集するフォームを出力する。</a:t>
            </a:r>
            <a:endParaRPr lang="en-US" altLang="ja-JP" sz="2800" dirty="0"/>
          </a:p>
          <a:p>
            <a:pPr lvl="2"/>
            <a:r>
              <a:rPr lang="en-US" altLang="ja-JP" sz="2400" dirty="0"/>
              <a:t>&lt;input&gt;</a:t>
            </a:r>
            <a:r>
              <a:rPr lang="ja-JP" altLang="en-US" sz="2400" dirty="0"/>
              <a:t>タグの</a:t>
            </a:r>
            <a:r>
              <a:rPr lang="en-US" altLang="ja-JP" sz="2400" dirty="0"/>
              <a:t>value</a:t>
            </a:r>
            <a:r>
              <a:rPr lang="ja-JP" altLang="en-US" sz="2400" dirty="0"/>
              <a:t>属性に，現在のカラム値を与える。</a:t>
            </a:r>
            <a:endParaRPr lang="en-US" altLang="ja-JP" sz="2400" dirty="0"/>
          </a:p>
          <a:p>
            <a:pPr lvl="2"/>
            <a:r>
              <a:rPr lang="en-US" altLang="ja-JP" sz="2400" dirty="0"/>
              <a:t>id</a:t>
            </a:r>
            <a:r>
              <a:rPr lang="ja-JP" altLang="en-US" sz="2400" dirty="0"/>
              <a:t>の値も後で受け渡しするため「</a:t>
            </a:r>
            <a:r>
              <a:rPr lang="ja-JP" altLang="en-US" sz="2400" dirty="0">
                <a:solidFill>
                  <a:srgbClr val="008000"/>
                </a:solidFill>
              </a:rPr>
              <a:t>隠し入力タグ</a:t>
            </a:r>
            <a:r>
              <a:rPr lang="ja-JP" altLang="en-US" sz="2400" dirty="0"/>
              <a:t>（</a:t>
            </a:r>
            <a:r>
              <a:rPr lang="en-US" altLang="ja-JP" sz="2400" dirty="0"/>
              <a:t>&lt;input type="hidden"&gt;</a:t>
            </a:r>
            <a:r>
              <a:rPr lang="ja-JP" altLang="en-US" sz="2400" dirty="0"/>
              <a:t>）」の</a:t>
            </a:r>
            <a:r>
              <a:rPr lang="en-US" altLang="ja-JP" sz="2400" dirty="0"/>
              <a:t>value</a:t>
            </a:r>
            <a:r>
              <a:rPr lang="ja-JP" altLang="en-US" sz="2400" dirty="0"/>
              <a:t>属性に含める。</a:t>
            </a:r>
            <a:endParaRPr lang="en-US" altLang="ja-JP" sz="24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2706075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668001" cy="685800"/>
          </a:xfrm>
        </p:spPr>
        <p:txBody>
          <a:bodyPr/>
          <a:lstStyle/>
          <a:p>
            <a:r>
              <a:rPr lang="en-US" altLang="ja-JP" dirty="0" err="1">
                <a:latin typeface="メイリオ"/>
              </a:rPr>
              <a:t>update.php</a:t>
            </a:r>
            <a:r>
              <a:rPr lang="ja-JP" altLang="en-US" dirty="0">
                <a:latin typeface="メイリオ"/>
              </a:rPr>
              <a:t>（ユーザの更新）</a:t>
            </a:r>
          </a:p>
        </p:txBody>
      </p:sp>
      <p:sp>
        <p:nvSpPr>
          <p:cNvPr id="2" name="コンテンツ プレースホルダー 1"/>
          <p:cNvSpPr>
            <a:spLocks noGrp="1"/>
          </p:cNvSpPr>
          <p:nvPr>
            <p:ph idx="1"/>
          </p:nvPr>
        </p:nvSpPr>
        <p:spPr>
          <a:xfrm>
            <a:off x="378691" y="1422400"/>
            <a:ext cx="9992447" cy="4840350"/>
          </a:xfrm>
        </p:spPr>
        <p:txBody>
          <a:bodyPr>
            <a:normAutofit/>
          </a:bodyPr>
          <a:lstStyle/>
          <a:p>
            <a:pPr marL="0" indent="0">
              <a:buNone/>
            </a:pPr>
            <a:r>
              <a:rPr lang="ja-JP" altLang="en-US" sz="3600" dirty="0"/>
              <a:t>（続き：第２段階）</a:t>
            </a:r>
            <a:endParaRPr lang="en-US" altLang="ja-JP" sz="3600" dirty="0"/>
          </a:p>
          <a:p>
            <a:pPr lvl="1"/>
            <a:r>
              <a:rPr lang="ja-JP" altLang="en-US" sz="3200" dirty="0"/>
              <a:t>フォーム内の値を</a:t>
            </a:r>
            <a:r>
              <a:rPr lang="en-US" altLang="ja-JP" sz="3200" dirty="0"/>
              <a:t>POST</a:t>
            </a:r>
            <a:r>
              <a:rPr lang="ja-JP" altLang="en-US" sz="3200" dirty="0"/>
              <a:t>形式で受け渡す。</a:t>
            </a:r>
            <a:endParaRPr lang="en-US" altLang="ja-JP" sz="3200" dirty="0"/>
          </a:p>
          <a:p>
            <a:pPr lvl="1"/>
            <a:r>
              <a:rPr lang="ja-JP" altLang="en-US" sz="3200" dirty="0"/>
              <a:t>その値でレコードを更新する</a:t>
            </a:r>
            <a:r>
              <a:rPr lang="en-US" altLang="ja-JP" sz="3200" dirty="0">
                <a:solidFill>
                  <a:srgbClr val="3366FF"/>
                </a:solidFill>
              </a:rPr>
              <a:t>UPDATE</a:t>
            </a:r>
            <a:r>
              <a:rPr lang="ja-JP" altLang="en-US" sz="3200" dirty="0"/>
              <a:t>文を実行する。</a:t>
            </a:r>
            <a:endParaRPr lang="en-US" altLang="ja-JP" sz="3200" dirty="0"/>
          </a:p>
          <a:p>
            <a:pPr lvl="2"/>
            <a:r>
              <a:rPr lang="ja-JP" altLang="en-US" sz="2800" dirty="0"/>
              <a:t>先の「隠し入力タグ」に含めた</a:t>
            </a:r>
            <a:r>
              <a:rPr lang="en-US" altLang="ja-JP" sz="2800" dirty="0"/>
              <a:t>id</a:t>
            </a:r>
            <a:r>
              <a:rPr lang="ja-JP" altLang="en-US" sz="2800" dirty="0"/>
              <a:t>の値を，更新するレコードを特定する条件として使う。</a:t>
            </a:r>
            <a:endParaRPr lang="en-US" altLang="ja-JP" sz="2800" dirty="0"/>
          </a:p>
          <a:p>
            <a:pPr lvl="2"/>
            <a:r>
              <a:rPr lang="en-US" altLang="ja-JP" sz="2800" b="1" dirty="0"/>
              <a:t>exec() </a:t>
            </a:r>
            <a:r>
              <a:rPr lang="ja-JP" altLang="en-US" sz="2800" dirty="0"/>
              <a:t>で実行する。更新が成功したら「</a:t>
            </a:r>
            <a:r>
              <a:rPr lang="en-US" altLang="ja-JP" sz="2800" dirty="0"/>
              <a:t>1</a:t>
            </a:r>
            <a:r>
              <a:rPr lang="ja-JP" altLang="en-US" sz="2800" dirty="0"/>
              <a:t>」が返るはず。</a:t>
            </a:r>
            <a:endParaRPr lang="en-US" altLang="ja-JP" sz="28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4286690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normAutofit/>
          </a:bodyPr>
          <a:lstStyle/>
          <a:p>
            <a:r>
              <a:rPr lang="ja-JP" altLang="en-US" sz="2800" dirty="0">
                <a:latin typeface="メイリオ"/>
              </a:rPr>
              <a:t>ログイン状態の保持？</a:t>
            </a:r>
          </a:p>
        </p:txBody>
      </p:sp>
      <p:sp>
        <p:nvSpPr>
          <p:cNvPr id="4" name="コンテンツ プレースホルダー 3"/>
          <p:cNvSpPr>
            <a:spLocks noGrp="1"/>
          </p:cNvSpPr>
          <p:nvPr>
            <p:ph idx="1"/>
          </p:nvPr>
        </p:nvSpPr>
        <p:spPr>
          <a:xfrm>
            <a:off x="665018" y="1422400"/>
            <a:ext cx="9706120" cy="5013514"/>
          </a:xfrm>
        </p:spPr>
        <p:txBody>
          <a:bodyPr>
            <a:normAutofit/>
          </a:bodyPr>
          <a:lstStyle/>
          <a:p>
            <a:r>
              <a:rPr kumimoji="1" lang="ja-JP" altLang="en-US" sz="3200" dirty="0"/>
              <a:t>ユーザの削除／更新は，自分以外の人について行なうべきではない。</a:t>
            </a:r>
            <a:endParaRPr kumimoji="1" lang="en-US" altLang="ja-JP" sz="3200" dirty="0"/>
          </a:p>
          <a:p>
            <a:pPr marL="457200" lvl="1" indent="0">
              <a:buNone/>
            </a:pPr>
            <a:r>
              <a:rPr lang="en-US" altLang="ja-JP" sz="2400" dirty="0"/>
              <a:t>☞ </a:t>
            </a:r>
            <a:r>
              <a:rPr lang="ja-JP" altLang="en-US" sz="2400" dirty="0"/>
              <a:t>まずログインをさせて，削除／更新をしようとしている人が誰かを特定すればよい。</a:t>
            </a:r>
            <a:endParaRPr lang="en-US" altLang="ja-JP" sz="2400" dirty="0"/>
          </a:p>
          <a:p>
            <a:pPr marL="457200" lvl="1" indent="0">
              <a:buNone/>
            </a:pPr>
            <a:endParaRPr kumimoji="1" lang="en-US" altLang="ja-JP" sz="2400" dirty="0"/>
          </a:p>
          <a:p>
            <a:pPr marL="514350" indent="-457200"/>
            <a:r>
              <a:rPr lang="ja-JP" altLang="en-US" sz="3200" dirty="0"/>
              <a:t>「ある人がログインしている状態」をどうやって保持するか？</a:t>
            </a:r>
            <a:endParaRPr lang="en-US" altLang="ja-JP" sz="3200" dirty="0"/>
          </a:p>
          <a:p>
            <a:pPr marL="914400" lvl="1" indent="-457200"/>
            <a:r>
              <a:rPr kumimoji="1" lang="en-US" altLang="ja-JP" sz="2400" dirty="0" err="1"/>
              <a:t>delete.php</a:t>
            </a:r>
            <a:r>
              <a:rPr kumimoji="1" lang="ja-JP" altLang="en-US" sz="2400" dirty="0"/>
              <a:t>や</a:t>
            </a:r>
            <a:r>
              <a:rPr kumimoji="1" lang="en-US" altLang="ja-JP" sz="2400" dirty="0" err="1"/>
              <a:t>update.php</a:t>
            </a:r>
            <a:r>
              <a:rPr kumimoji="1" lang="ja-JP" altLang="en-US" sz="2400" dirty="0"/>
              <a:t>の中で，「ログインした人からのアクセス」をどうやって把握するか。</a:t>
            </a:r>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3053179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1" y="190500"/>
            <a:ext cx="10420352" cy="685800"/>
          </a:xfrm>
        </p:spPr>
        <p:txBody>
          <a:bodyPr>
            <a:normAutofit/>
          </a:bodyPr>
          <a:lstStyle/>
          <a:p>
            <a:r>
              <a:rPr lang="en-US" altLang="ja-JP" sz="2800" dirty="0">
                <a:latin typeface="メイリオ"/>
              </a:rPr>
              <a:t>Web</a:t>
            </a:r>
            <a:r>
              <a:rPr lang="ja-JP" altLang="en-US" sz="2800" dirty="0">
                <a:latin typeface="メイリオ"/>
              </a:rPr>
              <a:t>サーバは忘れっぽい</a:t>
            </a:r>
          </a:p>
        </p:txBody>
      </p:sp>
      <p:sp>
        <p:nvSpPr>
          <p:cNvPr id="22532" name="コンテンツ プレースホルダ 5"/>
          <p:cNvSpPr>
            <a:spLocks noGrp="1"/>
          </p:cNvSpPr>
          <p:nvPr>
            <p:ph idx="1"/>
          </p:nvPr>
        </p:nvSpPr>
        <p:spPr>
          <a:xfrm>
            <a:off x="443345" y="1422400"/>
            <a:ext cx="10224655" cy="3632200"/>
          </a:xfrm>
        </p:spPr>
        <p:txBody>
          <a:bodyPr>
            <a:normAutofit/>
          </a:bodyPr>
          <a:lstStyle/>
          <a:p>
            <a:r>
              <a:rPr lang="en-US" altLang="ja-JP" sz="2800" dirty="0">
                <a:latin typeface="メイリオ"/>
              </a:rPr>
              <a:t>Web</a:t>
            </a:r>
            <a:r>
              <a:rPr lang="ja-JP" altLang="en-US" sz="2800" dirty="0">
                <a:latin typeface="メイリオ"/>
              </a:rPr>
              <a:t>サーバ</a:t>
            </a:r>
            <a:r>
              <a:rPr lang="en-US" altLang="ja-JP" sz="2800" dirty="0">
                <a:latin typeface="メイリオ"/>
              </a:rPr>
              <a:t>/</a:t>
            </a:r>
            <a:r>
              <a:rPr lang="ja-JP" altLang="en-US" sz="2800" dirty="0">
                <a:latin typeface="メイリオ"/>
              </a:rPr>
              <a:t>ブラウザ間の通信（</a:t>
            </a:r>
            <a:r>
              <a:rPr lang="en-US" altLang="ja-JP" sz="2800" dirty="0">
                <a:latin typeface="メイリオ"/>
              </a:rPr>
              <a:t>HTTP</a:t>
            </a:r>
            <a:r>
              <a:rPr lang="ja-JP" altLang="en-US" sz="2800" dirty="0">
                <a:latin typeface="メイリオ"/>
              </a:rPr>
              <a:t>）は</a:t>
            </a:r>
            <a:r>
              <a:rPr lang="en-US" altLang="ja-JP" sz="2800" dirty="0">
                <a:latin typeface="メイリオ"/>
              </a:rPr>
              <a:t>『</a:t>
            </a:r>
            <a:r>
              <a:rPr lang="ja-JP" altLang="en-US" sz="2800" dirty="0">
                <a:solidFill>
                  <a:srgbClr val="3366FF"/>
                </a:solidFill>
                <a:latin typeface="メイリオ"/>
              </a:rPr>
              <a:t>１往復で完結</a:t>
            </a:r>
            <a:r>
              <a:rPr lang="en-US" altLang="ja-JP" sz="2800" dirty="0">
                <a:latin typeface="メイリオ"/>
              </a:rPr>
              <a:t>』</a:t>
            </a:r>
            <a:r>
              <a:rPr lang="ja-JP" altLang="en-US" sz="2800" dirty="0">
                <a:latin typeface="メイリオ"/>
              </a:rPr>
              <a:t>が原則。</a:t>
            </a:r>
            <a:endParaRPr lang="en-US" altLang="ja-JP" sz="2800" dirty="0">
              <a:latin typeface="メイリオ"/>
            </a:endParaRPr>
          </a:p>
          <a:p>
            <a:pPr lvl="1"/>
            <a:r>
              <a:rPr lang="ja-JP" altLang="en-US" sz="2000" dirty="0">
                <a:latin typeface="メイリオ"/>
                <a:cs typeface="メイリオ"/>
              </a:rPr>
              <a:t>応答したら，前のアクセスのことは忘れる。</a:t>
            </a:r>
            <a:endParaRPr lang="en-US" altLang="ja-JP" sz="2000" dirty="0">
              <a:latin typeface="メイリオ"/>
              <a:cs typeface="メイリオ"/>
            </a:endParaRPr>
          </a:p>
          <a:p>
            <a:pPr lvl="1"/>
            <a:r>
              <a:rPr lang="ja-JP" altLang="en-US" sz="2000" dirty="0">
                <a:latin typeface="メイリオ"/>
                <a:cs typeface="メイリオ"/>
              </a:rPr>
              <a:t>送られたデータ等も他のスクリプトに引き継がない。</a:t>
            </a:r>
            <a:endParaRPr lang="en-US" altLang="ja-JP" sz="2000" dirty="0">
              <a:latin typeface="メイリオ"/>
              <a:cs typeface="メイリオ"/>
            </a:endParaRPr>
          </a:p>
        </p:txBody>
      </p:sp>
      <p:sp>
        <p:nvSpPr>
          <p:cNvPr id="22531"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pic>
        <p:nvPicPr>
          <p:cNvPr id="22541" name="図 13" descr="j0428945.wm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77747" y="4611571"/>
            <a:ext cx="1358292" cy="972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4" name="図形グループ 13"/>
          <p:cNvGrpSpPr>
            <a:grpSpLocks/>
          </p:cNvGrpSpPr>
          <p:nvPr/>
        </p:nvGrpSpPr>
        <p:grpSpPr bwMode="auto">
          <a:xfrm>
            <a:off x="4257444" y="4500675"/>
            <a:ext cx="762000" cy="838200"/>
            <a:chOff x="381000" y="4724400"/>
            <a:chExt cx="762000" cy="838200"/>
          </a:xfrm>
        </p:grpSpPr>
        <p:sp>
          <p:nvSpPr>
            <p:cNvPr id="16" name="正方形/長方形 10"/>
            <p:cNvSpPr>
              <a:spLocks noChangeArrowheads="1"/>
            </p:cNvSpPr>
            <p:nvPr/>
          </p:nvSpPr>
          <p:spPr bwMode="auto">
            <a:xfrm>
              <a:off x="381000" y="4724400"/>
              <a:ext cx="762000" cy="838200"/>
            </a:xfrm>
            <a:prstGeom prst="rect">
              <a:avLst/>
            </a:prstGeom>
            <a:solidFill>
              <a:schemeClr val="accent1"/>
            </a:solidFill>
            <a:ln w="9525">
              <a:solidFill>
                <a:schemeClr val="tx1"/>
              </a:solidFill>
              <a:round/>
              <a:headEnd/>
              <a:tailEnd/>
            </a:ln>
          </p:spPr>
          <p:txBody>
            <a:bodyPr wrap="none" anchor="b"/>
            <a:lstStyle/>
            <a:p>
              <a:r>
                <a:rPr lang="ja-JP" altLang="en-US">
                  <a:ea typeface="メイリオ"/>
                  <a:cs typeface="メイリオ"/>
                </a:rPr>
                <a:t>ブラウザ</a:t>
              </a:r>
            </a:p>
          </p:txBody>
        </p:sp>
        <p:sp>
          <p:nvSpPr>
            <p:cNvPr id="17" name="正方形/長方形 12"/>
            <p:cNvSpPr>
              <a:spLocks noChangeArrowheads="1"/>
            </p:cNvSpPr>
            <p:nvPr/>
          </p:nvSpPr>
          <p:spPr bwMode="auto">
            <a:xfrm>
              <a:off x="452220" y="4800600"/>
              <a:ext cx="609600" cy="76200"/>
            </a:xfrm>
            <a:prstGeom prst="rect">
              <a:avLst/>
            </a:prstGeom>
            <a:solidFill>
              <a:schemeClr val="bg1"/>
            </a:solidFill>
            <a:ln w="9525">
              <a:solidFill>
                <a:schemeClr val="tx1"/>
              </a:solidFill>
              <a:round/>
              <a:headEnd/>
              <a:tailEnd/>
            </a:ln>
          </p:spPr>
          <p:txBody>
            <a:bodyPr/>
            <a:lstStyle/>
            <a:p>
              <a:endParaRPr lang="ja-JP" altLang="en-US">
                <a:ea typeface="メイリオ"/>
                <a:cs typeface="メイリオ"/>
              </a:endParaRPr>
            </a:p>
          </p:txBody>
        </p:sp>
      </p:grpSp>
      <p:pic>
        <p:nvPicPr>
          <p:cNvPr id="18" name="図 9" descr="j0428957.wmf"/>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19245" y="4424476"/>
            <a:ext cx="1076325" cy="1036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AutoShape 9"/>
          <p:cNvSpPr>
            <a:spLocks noChangeArrowheads="1"/>
          </p:cNvSpPr>
          <p:nvPr/>
        </p:nvSpPr>
        <p:spPr bwMode="auto">
          <a:xfrm>
            <a:off x="7304737" y="5143547"/>
            <a:ext cx="685800" cy="685800"/>
          </a:xfrm>
          <a:prstGeom prst="foldedCorner">
            <a:avLst>
              <a:gd name="adj" fmla="val 28472"/>
            </a:avLst>
          </a:prstGeom>
          <a:solidFill>
            <a:srgbClr val="FFFF66"/>
          </a:solidFill>
          <a:ln w="9525">
            <a:solidFill>
              <a:schemeClr val="tx1"/>
            </a:solidFill>
            <a:round/>
            <a:headEnd/>
            <a:tailEnd/>
          </a:ln>
        </p:spPr>
        <p:txBody>
          <a:bodyPr wrap="none" anchor="ctr"/>
          <a:lstStyle/>
          <a:p>
            <a:endParaRPr lang="ja-JP" altLang="en-US">
              <a:ea typeface="メイリオ"/>
              <a:cs typeface="メイリオ"/>
            </a:endParaRPr>
          </a:p>
        </p:txBody>
      </p:sp>
      <p:sp>
        <p:nvSpPr>
          <p:cNvPr id="21" name="AutoShape 7"/>
          <p:cNvSpPr>
            <a:spLocks noChangeArrowheads="1"/>
          </p:cNvSpPr>
          <p:nvPr/>
        </p:nvSpPr>
        <p:spPr bwMode="auto">
          <a:xfrm>
            <a:off x="7304737" y="4229147"/>
            <a:ext cx="685800" cy="685800"/>
          </a:xfrm>
          <a:prstGeom prst="foldedCorner">
            <a:avLst>
              <a:gd name="adj" fmla="val 28241"/>
            </a:avLst>
          </a:prstGeom>
          <a:solidFill>
            <a:srgbClr val="FFFF66"/>
          </a:solidFill>
          <a:ln w="9525">
            <a:solidFill>
              <a:schemeClr val="tx1"/>
            </a:solidFill>
            <a:round/>
            <a:headEnd/>
            <a:tailEnd/>
          </a:ln>
        </p:spPr>
        <p:txBody>
          <a:bodyPr wrap="none" anchor="ctr"/>
          <a:lstStyle/>
          <a:p>
            <a:endParaRPr lang="ja-JP" altLang="en-US">
              <a:ea typeface="メイリオ"/>
              <a:cs typeface="メイリオ"/>
            </a:endParaRPr>
          </a:p>
        </p:txBody>
      </p:sp>
      <p:sp>
        <p:nvSpPr>
          <p:cNvPr id="2" name="テキスト ボックス 1"/>
          <p:cNvSpPr txBox="1"/>
          <p:nvPr/>
        </p:nvSpPr>
        <p:spPr>
          <a:xfrm>
            <a:off x="6877994" y="3852895"/>
            <a:ext cx="1338452" cy="400110"/>
          </a:xfrm>
          <a:prstGeom prst="rect">
            <a:avLst/>
          </a:prstGeom>
          <a:noFill/>
        </p:spPr>
        <p:txBody>
          <a:bodyPr wrap="none" rtlCol="0">
            <a:spAutoFit/>
          </a:bodyPr>
          <a:lstStyle/>
          <a:p>
            <a:r>
              <a:rPr lang="en-US" altLang="ja-JP" sz="2000" b="1">
                <a:ea typeface="メイリオ"/>
                <a:cs typeface="メイリオ"/>
              </a:rPr>
              <a:t>login.php</a:t>
            </a:r>
            <a:endParaRPr lang="ja-JP" altLang="en-US" sz="2000" b="1">
              <a:ea typeface="メイリオ"/>
              <a:cs typeface="メイリオ"/>
            </a:endParaRPr>
          </a:p>
        </p:txBody>
      </p:sp>
      <p:sp>
        <p:nvSpPr>
          <p:cNvPr id="22" name="テキスト ボックス 21"/>
          <p:cNvSpPr txBox="1"/>
          <p:nvPr/>
        </p:nvSpPr>
        <p:spPr>
          <a:xfrm>
            <a:off x="6655188" y="5765793"/>
            <a:ext cx="1566630" cy="400110"/>
          </a:xfrm>
          <a:prstGeom prst="rect">
            <a:avLst/>
          </a:prstGeom>
          <a:noFill/>
        </p:spPr>
        <p:txBody>
          <a:bodyPr wrap="none" rtlCol="0">
            <a:spAutoFit/>
          </a:bodyPr>
          <a:lstStyle/>
          <a:p>
            <a:r>
              <a:rPr lang="en-US" altLang="ja-JP" sz="2000" b="1">
                <a:ea typeface="メイリオ"/>
                <a:cs typeface="メイリオ"/>
              </a:rPr>
              <a:t>update.php</a:t>
            </a:r>
            <a:endParaRPr lang="ja-JP" altLang="en-US" sz="2000" b="1">
              <a:ea typeface="メイリオ"/>
              <a:cs typeface="メイリオ"/>
            </a:endParaRPr>
          </a:p>
        </p:txBody>
      </p:sp>
      <p:cxnSp>
        <p:nvCxnSpPr>
          <p:cNvPr id="4" name="直線矢印コネクタ 3"/>
          <p:cNvCxnSpPr/>
          <p:nvPr/>
        </p:nvCxnSpPr>
        <p:spPr>
          <a:xfrm>
            <a:off x="5059656" y="4343525"/>
            <a:ext cx="2106962" cy="14430"/>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H="1">
            <a:off x="5053313" y="4813391"/>
            <a:ext cx="2106962" cy="1443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6" name="テキスト ボックス 5"/>
          <p:cNvSpPr txBox="1"/>
          <p:nvPr/>
        </p:nvSpPr>
        <p:spPr>
          <a:xfrm>
            <a:off x="4771029" y="3982765"/>
            <a:ext cx="1980718" cy="369332"/>
          </a:xfrm>
          <a:prstGeom prst="rect">
            <a:avLst/>
          </a:prstGeom>
          <a:noFill/>
        </p:spPr>
        <p:txBody>
          <a:bodyPr wrap="none" rtlCol="0">
            <a:spAutoFit/>
          </a:bodyPr>
          <a:lstStyle/>
          <a:p>
            <a:r>
              <a:rPr kumimoji="1" lang="en-US" altLang="ja-JP">
                <a:ea typeface="メイリオ"/>
                <a:cs typeface="メイリオ"/>
              </a:rPr>
              <a:t>userID, password</a:t>
            </a:r>
            <a:endParaRPr kumimoji="1" lang="ja-JP" altLang="en-US">
              <a:ea typeface="メイリオ"/>
              <a:cs typeface="メイリオ"/>
            </a:endParaRPr>
          </a:p>
        </p:txBody>
      </p:sp>
      <p:grpSp>
        <p:nvGrpSpPr>
          <p:cNvPr id="31" name="図形グループ 30"/>
          <p:cNvGrpSpPr/>
          <p:nvPr/>
        </p:nvGrpSpPr>
        <p:grpSpPr>
          <a:xfrm>
            <a:off x="8653037" y="3723022"/>
            <a:ext cx="1082344" cy="548352"/>
            <a:chOff x="7129037" y="3723022"/>
            <a:chExt cx="1082344" cy="548352"/>
          </a:xfrm>
        </p:grpSpPr>
        <p:sp>
          <p:nvSpPr>
            <p:cNvPr id="7" name="円柱 6"/>
            <p:cNvSpPr/>
            <p:nvPr/>
          </p:nvSpPr>
          <p:spPr>
            <a:xfrm>
              <a:off x="7129037" y="3723022"/>
              <a:ext cx="1082344" cy="54835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ea typeface="メイリオ"/>
              </a:endParaRPr>
            </a:p>
          </p:txBody>
        </p:sp>
        <p:sp>
          <p:nvSpPr>
            <p:cNvPr id="8" name="テキスト ボックス 7"/>
            <p:cNvSpPr txBox="1"/>
            <p:nvPr/>
          </p:nvSpPr>
          <p:spPr>
            <a:xfrm>
              <a:off x="7403231" y="3881756"/>
              <a:ext cx="518065" cy="369332"/>
            </a:xfrm>
            <a:prstGeom prst="rect">
              <a:avLst/>
            </a:prstGeom>
            <a:noFill/>
          </p:spPr>
          <p:txBody>
            <a:bodyPr wrap="none" rtlCol="0">
              <a:spAutoFit/>
            </a:bodyPr>
            <a:lstStyle/>
            <a:p>
              <a:r>
                <a:rPr kumimoji="1" lang="en-US" altLang="ja-JP" b="1">
                  <a:ea typeface="メイリオ"/>
                  <a:cs typeface="メイリオ"/>
                </a:rPr>
                <a:t>DB</a:t>
              </a:r>
              <a:endParaRPr kumimoji="1" lang="ja-JP" altLang="en-US" b="1">
                <a:ea typeface="メイリオ"/>
                <a:cs typeface="メイリオ"/>
              </a:endParaRPr>
            </a:p>
          </p:txBody>
        </p:sp>
      </p:grpSp>
      <p:cxnSp>
        <p:nvCxnSpPr>
          <p:cNvPr id="24" name="カギ線コネクタ 23"/>
          <p:cNvCxnSpPr>
            <a:stCxn id="7" idx="3"/>
            <a:endCxn id="21" idx="3"/>
          </p:cNvCxnSpPr>
          <p:nvPr/>
        </p:nvCxnSpPr>
        <p:spPr>
          <a:xfrm rot="5400000">
            <a:off x="8442038" y="3819874"/>
            <a:ext cx="300673" cy="1203672"/>
          </a:xfrm>
          <a:prstGeom prst="bentConnector2">
            <a:avLst/>
          </a:prstGeom>
          <a:ln w="57150" cmpd="sng">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8162373" y="4199238"/>
            <a:ext cx="1070012" cy="369332"/>
          </a:xfrm>
          <a:prstGeom prst="rect">
            <a:avLst/>
          </a:prstGeom>
          <a:noFill/>
        </p:spPr>
        <p:txBody>
          <a:bodyPr wrap="none" rtlCol="0">
            <a:spAutoFit/>
          </a:bodyPr>
          <a:lstStyle/>
          <a:p>
            <a:r>
              <a:rPr kumimoji="1" lang="en-US" altLang="ja-JP">
                <a:ea typeface="メイリオ"/>
                <a:cs typeface="メイリオ"/>
              </a:rPr>
              <a:t>id, name</a:t>
            </a:r>
            <a:endParaRPr kumimoji="1" lang="ja-JP" altLang="en-US">
              <a:ea typeface="メイリオ"/>
              <a:cs typeface="メイリオ"/>
            </a:endParaRPr>
          </a:p>
        </p:txBody>
      </p:sp>
      <p:cxnSp>
        <p:nvCxnSpPr>
          <p:cNvPr id="33" name="直線矢印コネクタ 32"/>
          <p:cNvCxnSpPr/>
          <p:nvPr/>
        </p:nvCxnSpPr>
        <p:spPr>
          <a:xfrm>
            <a:off x="5053312" y="5405036"/>
            <a:ext cx="2106962" cy="14430"/>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8" name="下矢印 27"/>
          <p:cNvSpPr/>
          <p:nvPr/>
        </p:nvSpPr>
        <p:spPr>
          <a:xfrm>
            <a:off x="7296498" y="4776429"/>
            <a:ext cx="505090" cy="476200"/>
          </a:xfrm>
          <a:prstGeom prst="downArrow">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9" name="十字形 28"/>
          <p:cNvSpPr/>
          <p:nvPr/>
        </p:nvSpPr>
        <p:spPr>
          <a:xfrm rot="18900000">
            <a:off x="7354221" y="4790860"/>
            <a:ext cx="389643" cy="389618"/>
          </a:xfrm>
          <a:prstGeom prst="plus">
            <a:avLst>
              <a:gd name="adj" fmla="val 42307"/>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30" name="角丸四角形吹き出し 29"/>
          <p:cNvSpPr/>
          <p:nvPr/>
        </p:nvSpPr>
        <p:spPr>
          <a:xfrm>
            <a:off x="1798194" y="4083776"/>
            <a:ext cx="1977076" cy="735945"/>
          </a:xfrm>
          <a:prstGeom prst="wedgeRoundRectCallout">
            <a:avLst>
              <a:gd name="adj1" fmla="val 62367"/>
              <a:gd name="adj2" fmla="val 33088"/>
              <a:gd name="adj3" fmla="val 16667"/>
            </a:avLst>
          </a:prstGeom>
          <a:solidFill>
            <a:schemeClr val="bg1"/>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a:solidFill>
                  <a:schemeClr val="tx1"/>
                </a:solidFill>
                <a:ea typeface="メイリオ"/>
              </a:rPr>
              <a:t>ログインできたから更新しよう</a:t>
            </a:r>
          </a:p>
        </p:txBody>
      </p:sp>
      <p:sp>
        <p:nvSpPr>
          <p:cNvPr id="37" name="角丸四角形吹き出し 36"/>
          <p:cNvSpPr/>
          <p:nvPr/>
        </p:nvSpPr>
        <p:spPr>
          <a:xfrm>
            <a:off x="8213751" y="5708067"/>
            <a:ext cx="1803906" cy="569114"/>
          </a:xfrm>
          <a:prstGeom prst="wedgeRoundRectCallout">
            <a:avLst>
              <a:gd name="adj1" fmla="val -60833"/>
              <a:gd name="adj2" fmla="val -41422"/>
              <a:gd name="adj3" fmla="val 16667"/>
            </a:avLst>
          </a:prstGeom>
          <a:solidFill>
            <a:schemeClr val="bg1"/>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a:solidFill>
                  <a:schemeClr val="tx1"/>
                </a:solidFill>
                <a:ea typeface="メイリオ"/>
              </a:rPr>
              <a:t>あんた誰？</a:t>
            </a:r>
          </a:p>
        </p:txBody>
      </p:sp>
    </p:spTree>
    <p:extLst>
      <p:ext uri="{BB962C8B-B14F-4D97-AF65-F5344CB8AC3E}">
        <p14:creationId xmlns:p14="http://schemas.microsoft.com/office/powerpoint/2010/main" val="2492466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right)">
                                      <p:cBhvr>
                                        <p:cTn id="15" dur="500"/>
                                        <p:tgtEl>
                                          <p:spTgt spid="24"/>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7"/>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up)">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7" grpId="0"/>
      <p:bldP spid="27" grpId="1"/>
      <p:bldP spid="28" grpId="0" animBg="1"/>
      <p:bldP spid="29" grpId="0" animBg="1"/>
      <p:bldP spid="30" grpId="0" animBg="1"/>
      <p:bldP spid="3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ja-JP" altLang="en-US" sz="3600" dirty="0">
                <a:latin typeface="メイリオ"/>
              </a:rPr>
              <a:t>以前のアクセスを引き継ぐには</a:t>
            </a:r>
          </a:p>
        </p:txBody>
      </p:sp>
      <p:sp>
        <p:nvSpPr>
          <p:cNvPr id="23556" name="コンテンツ プレースホルダ 5"/>
          <p:cNvSpPr>
            <a:spLocks noGrp="1"/>
          </p:cNvSpPr>
          <p:nvPr>
            <p:ph idx="1"/>
          </p:nvPr>
        </p:nvSpPr>
        <p:spPr>
          <a:xfrm>
            <a:off x="665018" y="1422400"/>
            <a:ext cx="10002982" cy="3632200"/>
          </a:xfrm>
        </p:spPr>
        <p:txBody>
          <a:bodyPr>
            <a:normAutofit/>
          </a:bodyPr>
          <a:lstStyle/>
          <a:p>
            <a:r>
              <a:rPr lang="ja-JP" altLang="en-US" sz="2800" dirty="0">
                <a:solidFill>
                  <a:srgbClr val="000000"/>
                </a:solidFill>
                <a:latin typeface="メイリオ"/>
              </a:rPr>
              <a:t>アクセスしたブラウザに「</a:t>
            </a:r>
            <a:r>
              <a:rPr lang="ja-JP" altLang="en-US" sz="2800" dirty="0">
                <a:solidFill>
                  <a:srgbClr val="008000"/>
                </a:solidFill>
                <a:latin typeface="メイリオ"/>
              </a:rPr>
              <a:t>来訪証明書</a:t>
            </a:r>
            <a:r>
              <a:rPr lang="ja-JP" altLang="en-US" sz="2800" dirty="0">
                <a:solidFill>
                  <a:srgbClr val="000000"/>
                </a:solidFill>
                <a:latin typeface="メイリオ"/>
              </a:rPr>
              <a:t>」を発行し，次回アクセス時に添付させる。</a:t>
            </a:r>
            <a:endParaRPr lang="en-US" altLang="ja-JP" sz="2800" dirty="0">
              <a:solidFill>
                <a:srgbClr val="000000"/>
              </a:solidFill>
              <a:latin typeface="メイリオ"/>
            </a:endParaRPr>
          </a:p>
          <a:p>
            <a:pPr lvl="1"/>
            <a:r>
              <a:rPr lang="ja-JP" altLang="en-US" sz="2000" dirty="0">
                <a:solidFill>
                  <a:srgbClr val="000000"/>
                </a:solidFill>
                <a:latin typeface="メイリオ"/>
              </a:rPr>
              <a:t>「さっき来たブラウザ」が識別できる。</a:t>
            </a:r>
            <a:endParaRPr lang="en-US" altLang="ja-JP" sz="2000" dirty="0">
              <a:solidFill>
                <a:srgbClr val="000000"/>
              </a:solidFill>
              <a:latin typeface="メイリオ"/>
            </a:endParaRPr>
          </a:p>
          <a:p>
            <a:pPr lvl="1"/>
            <a:r>
              <a:rPr lang="ja-JP" altLang="en-US" sz="2000" dirty="0">
                <a:solidFill>
                  <a:srgbClr val="000000"/>
                </a:solidFill>
                <a:latin typeface="メイリオ"/>
              </a:rPr>
              <a:t>データは証明書と対になる「台帳」に保管する。</a:t>
            </a:r>
            <a:endParaRPr lang="en-US" altLang="ja-JP" sz="2000" dirty="0">
              <a:solidFill>
                <a:srgbClr val="000000"/>
              </a:solidFill>
              <a:latin typeface="メイリオ"/>
            </a:endParaRPr>
          </a:p>
        </p:txBody>
      </p:sp>
      <p:sp>
        <p:nvSpPr>
          <p:cNvPr id="23555"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pic>
        <p:nvPicPr>
          <p:cNvPr id="17" name="図 13" descr="j0428945.wm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77747" y="4611571"/>
            <a:ext cx="1358292" cy="972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8" name="図形グループ 17"/>
          <p:cNvGrpSpPr>
            <a:grpSpLocks/>
          </p:cNvGrpSpPr>
          <p:nvPr/>
        </p:nvGrpSpPr>
        <p:grpSpPr bwMode="auto">
          <a:xfrm>
            <a:off x="4257444" y="4500675"/>
            <a:ext cx="762000" cy="838200"/>
            <a:chOff x="381000" y="4724400"/>
            <a:chExt cx="762000" cy="838200"/>
          </a:xfrm>
        </p:grpSpPr>
        <p:sp>
          <p:nvSpPr>
            <p:cNvPr id="19" name="正方形/長方形 10"/>
            <p:cNvSpPr>
              <a:spLocks noChangeArrowheads="1"/>
            </p:cNvSpPr>
            <p:nvPr/>
          </p:nvSpPr>
          <p:spPr bwMode="auto">
            <a:xfrm>
              <a:off x="381000" y="4724400"/>
              <a:ext cx="762000" cy="838200"/>
            </a:xfrm>
            <a:prstGeom prst="rect">
              <a:avLst/>
            </a:prstGeom>
            <a:solidFill>
              <a:schemeClr val="accent1"/>
            </a:solidFill>
            <a:ln w="9525">
              <a:solidFill>
                <a:schemeClr val="tx1"/>
              </a:solidFill>
              <a:round/>
              <a:headEnd/>
              <a:tailEnd/>
            </a:ln>
          </p:spPr>
          <p:txBody>
            <a:bodyPr wrap="none" anchor="b"/>
            <a:lstStyle/>
            <a:p>
              <a:r>
                <a:rPr lang="ja-JP" altLang="en-US">
                  <a:ea typeface="メイリオ"/>
                  <a:cs typeface="メイリオ"/>
                </a:rPr>
                <a:t>ブラウザ</a:t>
              </a:r>
            </a:p>
          </p:txBody>
        </p:sp>
        <p:sp>
          <p:nvSpPr>
            <p:cNvPr id="20" name="正方形/長方形 12"/>
            <p:cNvSpPr>
              <a:spLocks noChangeArrowheads="1"/>
            </p:cNvSpPr>
            <p:nvPr/>
          </p:nvSpPr>
          <p:spPr bwMode="auto">
            <a:xfrm>
              <a:off x="452220" y="4800600"/>
              <a:ext cx="609600" cy="76200"/>
            </a:xfrm>
            <a:prstGeom prst="rect">
              <a:avLst/>
            </a:prstGeom>
            <a:solidFill>
              <a:schemeClr val="bg1"/>
            </a:solidFill>
            <a:ln w="9525">
              <a:solidFill>
                <a:schemeClr val="tx1"/>
              </a:solidFill>
              <a:round/>
              <a:headEnd/>
              <a:tailEnd/>
            </a:ln>
          </p:spPr>
          <p:txBody>
            <a:bodyPr/>
            <a:lstStyle/>
            <a:p>
              <a:endParaRPr lang="ja-JP" altLang="en-US">
                <a:ea typeface="メイリオ"/>
                <a:cs typeface="メイリオ"/>
              </a:endParaRPr>
            </a:p>
          </p:txBody>
        </p:sp>
      </p:grpSp>
      <p:pic>
        <p:nvPicPr>
          <p:cNvPr id="21" name="図 9" descr="j0428957.wmf"/>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19245" y="4424476"/>
            <a:ext cx="1076325" cy="1036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AutoShape 9"/>
          <p:cNvSpPr>
            <a:spLocks noChangeArrowheads="1"/>
          </p:cNvSpPr>
          <p:nvPr/>
        </p:nvSpPr>
        <p:spPr bwMode="auto">
          <a:xfrm>
            <a:off x="7304737" y="5143547"/>
            <a:ext cx="685800" cy="685800"/>
          </a:xfrm>
          <a:prstGeom prst="foldedCorner">
            <a:avLst>
              <a:gd name="adj" fmla="val 28472"/>
            </a:avLst>
          </a:prstGeom>
          <a:solidFill>
            <a:srgbClr val="FFFF66"/>
          </a:solidFill>
          <a:ln w="9525">
            <a:solidFill>
              <a:schemeClr val="tx1"/>
            </a:solidFill>
            <a:round/>
            <a:headEnd/>
            <a:tailEnd/>
          </a:ln>
        </p:spPr>
        <p:txBody>
          <a:bodyPr wrap="none" anchor="ctr"/>
          <a:lstStyle/>
          <a:p>
            <a:endParaRPr lang="ja-JP" altLang="en-US">
              <a:ea typeface="メイリオ"/>
              <a:cs typeface="メイリオ"/>
            </a:endParaRPr>
          </a:p>
        </p:txBody>
      </p:sp>
      <p:sp>
        <p:nvSpPr>
          <p:cNvPr id="23" name="AutoShape 7"/>
          <p:cNvSpPr>
            <a:spLocks noChangeArrowheads="1"/>
          </p:cNvSpPr>
          <p:nvPr/>
        </p:nvSpPr>
        <p:spPr bwMode="auto">
          <a:xfrm>
            <a:off x="7304737" y="4229147"/>
            <a:ext cx="685800" cy="685800"/>
          </a:xfrm>
          <a:prstGeom prst="foldedCorner">
            <a:avLst>
              <a:gd name="adj" fmla="val 28241"/>
            </a:avLst>
          </a:prstGeom>
          <a:solidFill>
            <a:srgbClr val="FFFF66"/>
          </a:solidFill>
          <a:ln w="9525">
            <a:solidFill>
              <a:schemeClr val="tx1"/>
            </a:solidFill>
            <a:round/>
            <a:headEnd/>
            <a:tailEnd/>
          </a:ln>
        </p:spPr>
        <p:txBody>
          <a:bodyPr wrap="none" anchor="ctr"/>
          <a:lstStyle/>
          <a:p>
            <a:endParaRPr lang="ja-JP" altLang="en-US">
              <a:ea typeface="メイリオ"/>
              <a:cs typeface="メイリオ"/>
            </a:endParaRPr>
          </a:p>
        </p:txBody>
      </p:sp>
      <p:sp>
        <p:nvSpPr>
          <p:cNvPr id="25" name="テキスト ボックス 24"/>
          <p:cNvSpPr txBox="1"/>
          <p:nvPr/>
        </p:nvSpPr>
        <p:spPr>
          <a:xfrm>
            <a:off x="6877994" y="3852895"/>
            <a:ext cx="1338452" cy="400110"/>
          </a:xfrm>
          <a:prstGeom prst="rect">
            <a:avLst/>
          </a:prstGeom>
          <a:noFill/>
        </p:spPr>
        <p:txBody>
          <a:bodyPr wrap="none" rtlCol="0">
            <a:spAutoFit/>
          </a:bodyPr>
          <a:lstStyle/>
          <a:p>
            <a:r>
              <a:rPr lang="en-US" altLang="ja-JP" sz="2000" b="1">
                <a:ea typeface="メイリオ"/>
                <a:cs typeface="メイリオ"/>
              </a:rPr>
              <a:t>login.php</a:t>
            </a:r>
            <a:endParaRPr lang="ja-JP" altLang="en-US" sz="2000" b="1">
              <a:ea typeface="メイリオ"/>
              <a:cs typeface="メイリオ"/>
            </a:endParaRPr>
          </a:p>
        </p:txBody>
      </p:sp>
      <p:sp>
        <p:nvSpPr>
          <p:cNvPr id="26" name="テキスト ボックス 25"/>
          <p:cNvSpPr txBox="1"/>
          <p:nvPr/>
        </p:nvSpPr>
        <p:spPr>
          <a:xfrm>
            <a:off x="6655188" y="5765793"/>
            <a:ext cx="1566630" cy="400110"/>
          </a:xfrm>
          <a:prstGeom prst="rect">
            <a:avLst/>
          </a:prstGeom>
          <a:noFill/>
        </p:spPr>
        <p:txBody>
          <a:bodyPr wrap="none" rtlCol="0">
            <a:spAutoFit/>
          </a:bodyPr>
          <a:lstStyle/>
          <a:p>
            <a:r>
              <a:rPr lang="en-US" altLang="ja-JP" sz="2000" b="1">
                <a:ea typeface="メイリオ"/>
                <a:cs typeface="メイリオ"/>
              </a:rPr>
              <a:t>update.php</a:t>
            </a:r>
            <a:endParaRPr lang="ja-JP" altLang="en-US" sz="2000" b="1">
              <a:ea typeface="メイリオ"/>
              <a:cs typeface="メイリオ"/>
            </a:endParaRPr>
          </a:p>
        </p:txBody>
      </p:sp>
      <p:cxnSp>
        <p:nvCxnSpPr>
          <p:cNvPr id="27" name="直線矢印コネクタ 26"/>
          <p:cNvCxnSpPr/>
          <p:nvPr/>
        </p:nvCxnSpPr>
        <p:spPr>
          <a:xfrm>
            <a:off x="5059656" y="4343525"/>
            <a:ext cx="2106962" cy="14430"/>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5053313" y="4813391"/>
            <a:ext cx="2106962" cy="1443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30" name="図形グループ 29"/>
          <p:cNvGrpSpPr/>
          <p:nvPr/>
        </p:nvGrpSpPr>
        <p:grpSpPr>
          <a:xfrm>
            <a:off x="8653037" y="3723022"/>
            <a:ext cx="1082344" cy="548352"/>
            <a:chOff x="7129037" y="3723022"/>
            <a:chExt cx="1082344" cy="548352"/>
          </a:xfrm>
        </p:grpSpPr>
        <p:sp>
          <p:nvSpPr>
            <p:cNvPr id="31" name="円柱 30"/>
            <p:cNvSpPr/>
            <p:nvPr/>
          </p:nvSpPr>
          <p:spPr>
            <a:xfrm>
              <a:off x="7129037" y="3723022"/>
              <a:ext cx="1082344" cy="54835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ea typeface="メイリオ"/>
              </a:endParaRPr>
            </a:p>
          </p:txBody>
        </p:sp>
        <p:sp>
          <p:nvSpPr>
            <p:cNvPr id="32" name="テキスト ボックス 31"/>
            <p:cNvSpPr txBox="1"/>
            <p:nvPr/>
          </p:nvSpPr>
          <p:spPr>
            <a:xfrm>
              <a:off x="7403231" y="3881756"/>
              <a:ext cx="518065" cy="369332"/>
            </a:xfrm>
            <a:prstGeom prst="rect">
              <a:avLst/>
            </a:prstGeom>
            <a:noFill/>
          </p:spPr>
          <p:txBody>
            <a:bodyPr wrap="none" rtlCol="0">
              <a:spAutoFit/>
            </a:bodyPr>
            <a:lstStyle/>
            <a:p>
              <a:r>
                <a:rPr kumimoji="1" lang="en-US" altLang="ja-JP" b="1">
                  <a:ea typeface="メイリオ"/>
                  <a:cs typeface="メイリオ"/>
                </a:rPr>
                <a:t>DB</a:t>
              </a:r>
              <a:endParaRPr kumimoji="1" lang="ja-JP" altLang="en-US" b="1">
                <a:ea typeface="メイリオ"/>
                <a:cs typeface="メイリオ"/>
              </a:endParaRPr>
            </a:p>
          </p:txBody>
        </p:sp>
      </p:grpSp>
      <p:cxnSp>
        <p:nvCxnSpPr>
          <p:cNvPr id="35" name="直線矢印コネクタ 34"/>
          <p:cNvCxnSpPr/>
          <p:nvPr/>
        </p:nvCxnSpPr>
        <p:spPr>
          <a:xfrm>
            <a:off x="5053312" y="5405036"/>
            <a:ext cx="2106962" cy="14430"/>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38" name="角丸四角形吹き出し 37"/>
          <p:cNvSpPr/>
          <p:nvPr/>
        </p:nvSpPr>
        <p:spPr>
          <a:xfrm>
            <a:off x="1798194" y="4083776"/>
            <a:ext cx="1977076" cy="735945"/>
          </a:xfrm>
          <a:prstGeom prst="wedgeRoundRectCallout">
            <a:avLst>
              <a:gd name="adj1" fmla="val 62367"/>
              <a:gd name="adj2" fmla="val 33088"/>
              <a:gd name="adj3" fmla="val 16667"/>
            </a:avLst>
          </a:prstGeom>
          <a:solidFill>
            <a:schemeClr val="bg1"/>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a:solidFill>
                  <a:schemeClr val="tx1"/>
                </a:solidFill>
                <a:ea typeface="メイリオ"/>
              </a:rPr>
              <a:t>ログインできたから更新しよう</a:t>
            </a:r>
          </a:p>
        </p:txBody>
      </p:sp>
      <p:sp>
        <p:nvSpPr>
          <p:cNvPr id="39" name="角丸四角形吹き出し 38"/>
          <p:cNvSpPr/>
          <p:nvPr/>
        </p:nvSpPr>
        <p:spPr>
          <a:xfrm>
            <a:off x="8213751" y="5708067"/>
            <a:ext cx="2113311" cy="569114"/>
          </a:xfrm>
          <a:prstGeom prst="wedgeRoundRectCallout">
            <a:avLst>
              <a:gd name="adj1" fmla="val -60833"/>
              <a:gd name="adj2" fmla="val -41422"/>
              <a:gd name="adj3" fmla="val 16667"/>
            </a:avLst>
          </a:prstGeom>
          <a:solidFill>
            <a:schemeClr val="bg1"/>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a:solidFill>
                  <a:schemeClr val="tx1"/>
                </a:solidFill>
                <a:ea typeface="メイリオ"/>
              </a:rPr>
              <a:t>さっきの人ね。</a:t>
            </a:r>
          </a:p>
        </p:txBody>
      </p:sp>
      <p:pic>
        <p:nvPicPr>
          <p:cNvPr id="3" name="図 2" descr="200415231-001.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20080888">
            <a:off x="5709063" y="4583688"/>
            <a:ext cx="735994" cy="469245"/>
          </a:xfrm>
          <a:prstGeom prst="rect">
            <a:avLst/>
          </a:prstGeom>
        </p:spPr>
      </p:pic>
      <p:pic>
        <p:nvPicPr>
          <p:cNvPr id="40" name="図 39" descr="200415231-001.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20080888">
            <a:off x="5774877" y="5183418"/>
            <a:ext cx="735994" cy="469245"/>
          </a:xfrm>
          <a:prstGeom prst="rect">
            <a:avLst/>
          </a:prstGeom>
        </p:spPr>
      </p:pic>
      <p:sp>
        <p:nvSpPr>
          <p:cNvPr id="4" name="テキスト ボックス 3"/>
          <p:cNvSpPr txBox="1"/>
          <p:nvPr/>
        </p:nvSpPr>
        <p:spPr>
          <a:xfrm>
            <a:off x="4237074" y="5786550"/>
            <a:ext cx="1467068" cy="400110"/>
          </a:xfrm>
          <a:prstGeom prst="rect">
            <a:avLst/>
          </a:prstGeom>
          <a:noFill/>
        </p:spPr>
        <p:txBody>
          <a:bodyPr wrap="none" rtlCol="0">
            <a:spAutoFit/>
          </a:bodyPr>
          <a:lstStyle/>
          <a:p>
            <a:r>
              <a:rPr lang="ja-JP" altLang="en-US" sz="2000">
                <a:latin typeface="メイリオ"/>
                <a:ea typeface="メイリオ"/>
                <a:cs typeface="メイリオ"/>
              </a:rPr>
              <a:t>来訪証明書</a:t>
            </a:r>
          </a:p>
        </p:txBody>
      </p:sp>
      <p:cxnSp>
        <p:nvCxnSpPr>
          <p:cNvPr id="6" name="直線コネクタ 5"/>
          <p:cNvCxnSpPr>
            <a:stCxn id="4" idx="0"/>
            <a:endCxn id="3" idx="1"/>
          </p:cNvCxnSpPr>
          <p:nvPr/>
        </p:nvCxnSpPr>
        <p:spPr>
          <a:xfrm flipV="1">
            <a:off x="4970609" y="4975684"/>
            <a:ext cx="773803" cy="810866"/>
          </a:xfrm>
          <a:prstGeom prst="line">
            <a:avLst/>
          </a:prstGeom>
          <a:ln w="28575" cmpd="sng">
            <a:solidFill>
              <a:schemeClr val="bg1">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4" idx="0"/>
            <a:endCxn id="40" idx="1"/>
          </p:cNvCxnSpPr>
          <p:nvPr/>
        </p:nvCxnSpPr>
        <p:spPr>
          <a:xfrm flipV="1">
            <a:off x="4970609" y="5575414"/>
            <a:ext cx="839617" cy="211136"/>
          </a:xfrm>
          <a:prstGeom prst="line">
            <a:avLst/>
          </a:prstGeom>
          <a:ln w="28575" cmpd="sng">
            <a:solidFill>
              <a:schemeClr val="bg1">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3" name="カギ線コネクタ 32"/>
          <p:cNvCxnSpPr>
            <a:stCxn id="31" idx="2"/>
            <a:endCxn id="23" idx="3"/>
          </p:cNvCxnSpPr>
          <p:nvPr/>
        </p:nvCxnSpPr>
        <p:spPr>
          <a:xfrm rot="10800000" flipV="1">
            <a:off x="7990537" y="3997198"/>
            <a:ext cx="662500" cy="574849"/>
          </a:xfrm>
          <a:prstGeom prst="bentConnector3">
            <a:avLst>
              <a:gd name="adj1" fmla="val 50000"/>
            </a:avLst>
          </a:prstGeom>
          <a:ln w="57150" cmpd="sng">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23558" name="図形グループ 23557"/>
          <p:cNvGrpSpPr/>
          <p:nvPr/>
        </p:nvGrpSpPr>
        <p:grpSpPr>
          <a:xfrm>
            <a:off x="7974769" y="4351619"/>
            <a:ext cx="2329173" cy="923005"/>
            <a:chOff x="6450768" y="4351618"/>
            <a:chExt cx="2329173" cy="923005"/>
          </a:xfrm>
        </p:grpSpPr>
        <p:sp>
          <p:nvSpPr>
            <p:cNvPr id="16" name="角丸四角形 15"/>
            <p:cNvSpPr/>
            <p:nvPr/>
          </p:nvSpPr>
          <p:spPr>
            <a:xfrm>
              <a:off x="6450768" y="4747570"/>
              <a:ext cx="2121394" cy="519491"/>
            </a:xfrm>
            <a:prstGeom prst="roundRect">
              <a:avLst>
                <a:gd name="adj" fmla="val 50000"/>
              </a:avLst>
            </a:prstGeom>
            <a:solidFill>
              <a:srgbClr val="FFFFFF"/>
            </a:solid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1" name="図 40" descr="200415231-001.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20080888">
              <a:off x="6574189" y="4859604"/>
              <a:ext cx="407797" cy="259998"/>
            </a:xfrm>
            <a:prstGeom prst="rect">
              <a:avLst/>
            </a:prstGeom>
          </p:spPr>
        </p:pic>
        <p:sp>
          <p:nvSpPr>
            <p:cNvPr id="52" name="下矢印 51"/>
            <p:cNvSpPr/>
            <p:nvPr/>
          </p:nvSpPr>
          <p:spPr>
            <a:xfrm rot="16200000">
              <a:off x="7100168" y="4776416"/>
              <a:ext cx="317482" cy="461781"/>
            </a:xfrm>
            <a:prstGeom prst="downArrow">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3554" name="テキスト ボックス 23553"/>
            <p:cNvSpPr txBox="1"/>
            <p:nvPr/>
          </p:nvSpPr>
          <p:spPr>
            <a:xfrm>
              <a:off x="7432096" y="4689847"/>
              <a:ext cx="1347845" cy="584776"/>
            </a:xfrm>
            <a:prstGeom prst="rect">
              <a:avLst/>
            </a:prstGeom>
            <a:noFill/>
          </p:spPr>
          <p:txBody>
            <a:bodyPr wrap="none" rtlCol="0">
              <a:spAutoFit/>
            </a:bodyPr>
            <a:lstStyle/>
            <a:p>
              <a:r>
                <a:rPr lang="en-US" altLang="ja-JP" sz="1600"/>
                <a:t>id, name,</a:t>
              </a:r>
            </a:p>
            <a:p>
              <a:r>
                <a:rPr lang="en-US" altLang="ja-JP" sz="1600"/>
                <a:t>password, ...</a:t>
              </a:r>
              <a:endParaRPr lang="ja-JP" altLang="en-US" sz="1600"/>
            </a:p>
          </p:txBody>
        </p:sp>
        <p:sp>
          <p:nvSpPr>
            <p:cNvPr id="54" name="テキスト ボックス 53"/>
            <p:cNvSpPr txBox="1"/>
            <p:nvPr/>
          </p:nvSpPr>
          <p:spPr>
            <a:xfrm>
              <a:off x="7945278" y="4351618"/>
              <a:ext cx="697627" cy="400110"/>
            </a:xfrm>
            <a:prstGeom prst="rect">
              <a:avLst/>
            </a:prstGeom>
            <a:noFill/>
          </p:spPr>
          <p:txBody>
            <a:bodyPr wrap="none" rtlCol="0">
              <a:spAutoFit/>
            </a:bodyPr>
            <a:lstStyle/>
            <a:p>
              <a:r>
                <a:rPr lang="ja-JP" altLang="en-US" sz="2000">
                  <a:latin typeface="メイリオ"/>
                  <a:ea typeface="メイリオ"/>
                  <a:cs typeface="メイリオ"/>
                </a:rPr>
                <a:t>台帳</a:t>
              </a:r>
            </a:p>
          </p:txBody>
        </p:sp>
      </p:grpSp>
      <p:pic>
        <p:nvPicPr>
          <p:cNvPr id="56" name="図 55" descr="200415231-001.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20080888">
            <a:off x="2954440" y="5220373"/>
            <a:ext cx="735994" cy="469245"/>
          </a:xfrm>
          <a:prstGeom prst="rect">
            <a:avLst/>
          </a:prstGeom>
        </p:spPr>
      </p:pic>
    </p:spTree>
    <p:extLst>
      <p:ext uri="{BB962C8B-B14F-4D97-AF65-F5344CB8AC3E}">
        <p14:creationId xmlns:p14="http://schemas.microsoft.com/office/powerpoint/2010/main" val="3000889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par>
                                <p:cTn id="18" presetID="22" presetClass="entr" presetSubtype="2"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par>
                                <p:cTn id="26" presetID="9"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558"/>
                                        </p:tgtEl>
                                        <p:attrNameLst>
                                          <p:attrName>style.visibility</p:attrName>
                                        </p:attrNameLst>
                                      </p:cBhvr>
                                      <p:to>
                                        <p:strVal val="visible"/>
                                      </p:to>
                                    </p:set>
                                    <p:animEffect transition="in" filter="dissolve">
                                      <p:cBhvr>
                                        <p:cTn id="33" dur="500"/>
                                        <p:tgtEl>
                                          <p:spTgt spid="2355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7"/>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6"/>
                                        </p:tgtEl>
                                        <p:attrNameLst>
                                          <p:attrName>style.visibility</p:attrName>
                                        </p:attrNameLst>
                                      </p:cBhvr>
                                      <p:to>
                                        <p:strVal val="hidden"/>
                                      </p:to>
                                    </p:set>
                                  </p:childTnLst>
                                </p:cTn>
                              </p:par>
                            </p:childTnLst>
                          </p:cTn>
                        </p:par>
                        <p:par>
                          <p:cTn id="57" fill="hold">
                            <p:stCondLst>
                              <p:cond delay="0"/>
                            </p:stCondLst>
                            <p:childTnLst>
                              <p:par>
                                <p:cTn id="58" presetID="22" presetClass="entr" presetSubtype="8"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left)">
                                      <p:cBhvr>
                                        <p:cTn id="60" dur="500"/>
                                        <p:tgtEl>
                                          <p:spTgt spid="35"/>
                                        </p:tgtEl>
                                      </p:cBhvr>
                                    </p:animEffect>
                                  </p:childTnLst>
                                </p:cTn>
                              </p:par>
                              <p:par>
                                <p:cTn id="61" presetID="22" presetClass="entr" presetSubtype="8"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par>
                                <p:cTn id="64" presetID="9"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420351" cy="685800"/>
          </a:xfrm>
        </p:spPr>
        <p:txBody>
          <a:bodyPr>
            <a:normAutofit/>
          </a:bodyPr>
          <a:lstStyle/>
          <a:p>
            <a:r>
              <a:rPr lang="ja-JP" altLang="en-US" sz="2800" dirty="0">
                <a:latin typeface="メイリオ"/>
              </a:rPr>
              <a:t>セッション管理の基礎</a:t>
            </a:r>
          </a:p>
        </p:txBody>
      </p:sp>
      <p:sp>
        <p:nvSpPr>
          <p:cNvPr id="24579" name="コンテンツ プレースホルダ 6"/>
          <p:cNvSpPr>
            <a:spLocks noGrp="1"/>
          </p:cNvSpPr>
          <p:nvPr>
            <p:ph idx="1"/>
          </p:nvPr>
        </p:nvSpPr>
        <p:spPr>
          <a:xfrm>
            <a:off x="572655" y="1422400"/>
            <a:ext cx="10095345" cy="3632200"/>
          </a:xfrm>
        </p:spPr>
        <p:txBody>
          <a:bodyPr>
            <a:normAutofit lnSpcReduction="10000"/>
          </a:bodyPr>
          <a:lstStyle/>
          <a:p>
            <a:r>
              <a:rPr lang="ja-JP" altLang="en-US" sz="2800" dirty="0">
                <a:latin typeface="メイリオ"/>
              </a:rPr>
              <a:t>「来訪証明書」で識別されるブラウザ</a:t>
            </a:r>
            <a:r>
              <a:rPr lang="en-US" altLang="ja-JP" sz="2800" dirty="0">
                <a:latin typeface="メイリオ"/>
              </a:rPr>
              <a:t>/</a:t>
            </a:r>
            <a:r>
              <a:rPr lang="ja-JP" altLang="en-US" sz="2800" dirty="0">
                <a:latin typeface="メイリオ"/>
              </a:rPr>
              <a:t>サーバ間の</a:t>
            </a:r>
            <a:r>
              <a:rPr lang="ja-JP" altLang="en-US" sz="2800" dirty="0">
                <a:solidFill>
                  <a:srgbClr val="008000"/>
                </a:solidFill>
                <a:latin typeface="メイリオ"/>
              </a:rPr>
              <a:t>連続する</a:t>
            </a:r>
            <a:r>
              <a:rPr lang="ja-JP" altLang="en-US" sz="2800" dirty="0">
                <a:latin typeface="メイリオ"/>
              </a:rPr>
              <a:t>やりとり</a:t>
            </a:r>
            <a:r>
              <a:rPr lang="en-US" altLang="ja-JP" sz="2800" dirty="0">
                <a:latin typeface="メイリオ"/>
              </a:rPr>
              <a:t> = </a:t>
            </a:r>
            <a:r>
              <a:rPr lang="ja-JP" altLang="en-US" sz="2800" dirty="0">
                <a:solidFill>
                  <a:srgbClr val="FF6600"/>
                </a:solidFill>
                <a:latin typeface="メイリオ"/>
              </a:rPr>
              <a:t>セッション</a:t>
            </a:r>
            <a:endParaRPr lang="en-US" altLang="ja-JP" sz="2800" dirty="0">
              <a:solidFill>
                <a:srgbClr val="FF6600"/>
              </a:solidFill>
              <a:latin typeface="メイリオ"/>
            </a:endParaRPr>
          </a:p>
          <a:p>
            <a:r>
              <a:rPr lang="ja-JP" altLang="en-US" sz="2800" dirty="0">
                <a:latin typeface="メイリオ"/>
              </a:rPr>
              <a:t>「来訪証明書」の実体は</a:t>
            </a:r>
            <a:r>
              <a:rPr lang="en-US" altLang="ja-JP" sz="2800" dirty="0">
                <a:latin typeface="メイリオ"/>
              </a:rPr>
              <a:t> "</a:t>
            </a:r>
            <a:r>
              <a:rPr lang="en-US" altLang="ja-JP" sz="2800" dirty="0">
                <a:solidFill>
                  <a:srgbClr val="008000"/>
                </a:solidFill>
                <a:latin typeface="メイリオ"/>
              </a:rPr>
              <a:t>Cookie</a:t>
            </a:r>
            <a:r>
              <a:rPr lang="en-US" altLang="ja-JP" sz="2800" dirty="0">
                <a:latin typeface="メイリオ"/>
              </a:rPr>
              <a:t>"</a:t>
            </a:r>
          </a:p>
          <a:p>
            <a:pPr lvl="1"/>
            <a:r>
              <a:rPr lang="en-US" altLang="ja-JP" sz="2000" dirty="0">
                <a:latin typeface="メイリオ"/>
              </a:rPr>
              <a:t>PHPSESSID="</a:t>
            </a:r>
            <a:r>
              <a:rPr lang="ja-JP" altLang="en-US" sz="2000" dirty="0">
                <a:latin typeface="メイリオ"/>
              </a:rPr>
              <a:t>セッションの識別子</a:t>
            </a:r>
            <a:r>
              <a:rPr lang="en-US" altLang="ja-JP" sz="2000" dirty="0">
                <a:latin typeface="メイリオ"/>
              </a:rPr>
              <a:t>"</a:t>
            </a:r>
          </a:p>
          <a:p>
            <a:pPr lvl="1"/>
            <a:r>
              <a:rPr lang="ja-JP" altLang="en-US" sz="2000" dirty="0">
                <a:latin typeface="メイリオ"/>
              </a:rPr>
              <a:t>ブラウザ側のローカルファイルで保存。</a:t>
            </a:r>
            <a:endParaRPr lang="en-US" altLang="ja-JP" sz="2000" dirty="0">
              <a:latin typeface="メイリオ"/>
            </a:endParaRPr>
          </a:p>
          <a:p>
            <a:pPr lvl="1"/>
            <a:r>
              <a:rPr lang="ja-JP" altLang="en-US" sz="2000" dirty="0">
                <a:latin typeface="メイリオ"/>
              </a:rPr>
              <a:t>通信時には</a:t>
            </a:r>
            <a:r>
              <a:rPr lang="en-US" altLang="ja-JP" sz="2000" dirty="0">
                <a:latin typeface="メイリオ"/>
              </a:rPr>
              <a:t>HTTP</a:t>
            </a:r>
            <a:r>
              <a:rPr lang="ja-JP" altLang="en-US" sz="2000" dirty="0">
                <a:latin typeface="メイリオ"/>
              </a:rPr>
              <a:t>ヘッダ行に含まれる。</a:t>
            </a:r>
            <a:endParaRPr lang="en-US" altLang="ja-JP" sz="2000" dirty="0">
              <a:latin typeface="メイリオ"/>
            </a:endParaRPr>
          </a:p>
          <a:p>
            <a:r>
              <a:rPr lang="ja-JP" altLang="en-US" sz="2800" dirty="0">
                <a:latin typeface="メイリオ"/>
              </a:rPr>
              <a:t>「台帳」の実体は，セッション識別子をキーにする連想配列。</a:t>
            </a:r>
            <a:endParaRPr lang="en-US" altLang="ja-JP" sz="2800" dirty="0">
              <a:latin typeface="メイリオ"/>
            </a:endParaRPr>
          </a:p>
          <a:p>
            <a:pPr lvl="1"/>
            <a:r>
              <a:rPr lang="ja-JP" altLang="en-US" sz="2000" dirty="0">
                <a:latin typeface="メイリオ"/>
              </a:rPr>
              <a:t>セッション開始時に自動的に生成される。</a:t>
            </a:r>
            <a:endParaRPr lang="en-US" altLang="ja-JP" sz="2000" dirty="0">
              <a:latin typeface="メイリオ"/>
            </a:endParaRPr>
          </a:p>
        </p:txBody>
      </p:sp>
      <p:sp>
        <p:nvSpPr>
          <p:cNvPr id="2458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ja-JP" altLang="en-US" sz="1200" dirty="0">
              <a:latin typeface="メイリオ"/>
              <a:ea typeface="メイリオ"/>
              <a:cs typeface="メイリオ"/>
            </a:endParaRPr>
          </a:p>
        </p:txBody>
      </p:sp>
    </p:spTree>
    <p:extLst>
      <p:ext uri="{BB962C8B-B14F-4D97-AF65-F5344CB8AC3E}">
        <p14:creationId xmlns:p14="http://schemas.microsoft.com/office/powerpoint/2010/main" val="2215713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420351" cy="685800"/>
          </a:xfrm>
        </p:spPr>
        <p:txBody>
          <a:bodyPr>
            <a:normAutofit/>
          </a:bodyPr>
          <a:lstStyle/>
          <a:p>
            <a:r>
              <a:rPr lang="ja-JP" altLang="en-US" sz="2800" dirty="0">
                <a:latin typeface="メイリオ"/>
              </a:rPr>
              <a:t>セッション管理用</a:t>
            </a:r>
            <a:r>
              <a:rPr lang="en-US" altLang="ja-JP" sz="2800" dirty="0">
                <a:latin typeface="メイリオ"/>
              </a:rPr>
              <a:t>PHP</a:t>
            </a:r>
            <a:r>
              <a:rPr lang="ja-JP" altLang="en-US" sz="2800" dirty="0">
                <a:latin typeface="メイリオ"/>
              </a:rPr>
              <a:t>関数</a:t>
            </a:r>
          </a:p>
        </p:txBody>
      </p:sp>
      <p:sp>
        <p:nvSpPr>
          <p:cNvPr id="29699" name="コンテンツ プレースホルダ 2"/>
          <p:cNvSpPr>
            <a:spLocks noGrp="1"/>
          </p:cNvSpPr>
          <p:nvPr>
            <p:ph idx="1"/>
          </p:nvPr>
        </p:nvSpPr>
        <p:spPr>
          <a:xfrm>
            <a:off x="720436" y="1676400"/>
            <a:ext cx="9947564" cy="4495800"/>
          </a:xfrm>
        </p:spPr>
        <p:txBody>
          <a:bodyPr>
            <a:normAutofit/>
          </a:bodyPr>
          <a:lstStyle/>
          <a:p>
            <a:r>
              <a:rPr lang="ja-JP" altLang="en-US" sz="3200" dirty="0">
                <a:latin typeface="メイリオ"/>
              </a:rPr>
              <a:t>セッション開始</a:t>
            </a:r>
            <a:r>
              <a:rPr lang="en-US" altLang="ja-JP" sz="3200" dirty="0">
                <a:latin typeface="メイリオ"/>
              </a:rPr>
              <a:t>/</a:t>
            </a:r>
            <a:r>
              <a:rPr lang="ja-JP" altLang="en-US" sz="3200" dirty="0">
                <a:latin typeface="メイリオ"/>
              </a:rPr>
              <a:t>継続：</a:t>
            </a:r>
            <a:r>
              <a:rPr lang="en-US" altLang="ja-JP" sz="3200" dirty="0" err="1">
                <a:solidFill>
                  <a:srgbClr val="FF0000"/>
                </a:solidFill>
                <a:latin typeface="メイリオ"/>
              </a:rPr>
              <a:t>session_start</a:t>
            </a:r>
            <a:r>
              <a:rPr lang="en-US" altLang="ja-JP" sz="3200" dirty="0">
                <a:solidFill>
                  <a:srgbClr val="FF0000"/>
                </a:solidFill>
                <a:latin typeface="メイリオ"/>
              </a:rPr>
              <a:t>();</a:t>
            </a:r>
          </a:p>
          <a:p>
            <a:pPr lvl="1"/>
            <a:r>
              <a:rPr lang="ja-JP" altLang="en-US" sz="2400" dirty="0">
                <a:latin typeface="メイリオ"/>
              </a:rPr>
              <a:t>クッキーにセッション</a:t>
            </a:r>
            <a:r>
              <a:rPr lang="en-US" altLang="ja-JP" sz="2400" dirty="0">
                <a:latin typeface="メイリオ"/>
              </a:rPr>
              <a:t>ID</a:t>
            </a:r>
            <a:r>
              <a:rPr lang="ja-JP" altLang="en-US" sz="2400" dirty="0">
                <a:latin typeface="メイリオ"/>
              </a:rPr>
              <a:t>が無ければ，新規に生成</a:t>
            </a:r>
            <a:r>
              <a:rPr lang="en-US" altLang="ja-JP" sz="2400" dirty="0">
                <a:latin typeface="メイリオ"/>
              </a:rPr>
              <a:t>⇒</a:t>
            </a:r>
            <a:r>
              <a:rPr lang="ja-JP" altLang="en-US" sz="2400" dirty="0">
                <a:latin typeface="メイリオ"/>
              </a:rPr>
              <a:t>追加してセッションを開始する。</a:t>
            </a:r>
            <a:endParaRPr lang="en-US" altLang="ja-JP" sz="2400" dirty="0">
              <a:latin typeface="メイリオ"/>
            </a:endParaRPr>
          </a:p>
          <a:p>
            <a:pPr lvl="2"/>
            <a:r>
              <a:rPr lang="ja-JP" altLang="en-US" sz="2000" dirty="0">
                <a:latin typeface="メイリオ"/>
              </a:rPr>
              <a:t>セッション</a:t>
            </a:r>
            <a:r>
              <a:rPr lang="en-US" altLang="ja-JP" sz="2000" dirty="0">
                <a:latin typeface="メイリオ"/>
              </a:rPr>
              <a:t>ID</a:t>
            </a:r>
            <a:r>
              <a:rPr lang="ja-JP" altLang="en-US" sz="2000" dirty="0">
                <a:latin typeface="メイリオ"/>
              </a:rPr>
              <a:t>があれば，セッション継続中と判断。</a:t>
            </a:r>
            <a:endParaRPr lang="en-US" altLang="ja-JP" sz="2000" dirty="0">
              <a:latin typeface="メイリオ"/>
            </a:endParaRPr>
          </a:p>
          <a:p>
            <a:pPr lvl="1"/>
            <a:r>
              <a:rPr lang="ja-JP" altLang="en-US" sz="2400" dirty="0">
                <a:latin typeface="メイリオ"/>
              </a:rPr>
              <a:t>セッション</a:t>
            </a:r>
            <a:r>
              <a:rPr lang="en-US" altLang="ja-JP" sz="2400" dirty="0">
                <a:latin typeface="メイリオ"/>
              </a:rPr>
              <a:t>ID</a:t>
            </a:r>
            <a:r>
              <a:rPr lang="ja-JP" altLang="en-US" sz="2400" dirty="0">
                <a:latin typeface="メイリオ"/>
              </a:rPr>
              <a:t>ごとに，連想配列</a:t>
            </a:r>
            <a:r>
              <a:rPr lang="en-US" altLang="ja-JP" sz="2400" dirty="0">
                <a:latin typeface="メイリオ"/>
              </a:rPr>
              <a:t> </a:t>
            </a:r>
            <a:r>
              <a:rPr lang="en-US" altLang="ja-JP" sz="2400" b="1" dirty="0">
                <a:solidFill>
                  <a:srgbClr val="0000FF"/>
                </a:solidFill>
                <a:latin typeface="メイリオ"/>
              </a:rPr>
              <a:t>$_SESSION </a:t>
            </a:r>
            <a:r>
              <a:rPr lang="ja-JP" altLang="en-US" sz="2400" dirty="0">
                <a:latin typeface="メイリオ"/>
              </a:rPr>
              <a:t>を割り当て，そのセッション内で使う</a:t>
            </a:r>
            <a:r>
              <a:rPr lang="ja-JP" altLang="en-US" sz="2400" dirty="0">
                <a:solidFill>
                  <a:srgbClr val="008000"/>
                </a:solidFill>
                <a:latin typeface="メイリオ"/>
              </a:rPr>
              <a:t>データの保管／取り出し</a:t>
            </a:r>
            <a:r>
              <a:rPr lang="ja-JP" altLang="en-US" sz="2400" dirty="0">
                <a:latin typeface="メイリオ"/>
              </a:rPr>
              <a:t>ができるようにする。</a:t>
            </a:r>
            <a:endParaRPr lang="en-US" altLang="ja-JP" sz="2400" dirty="0">
              <a:latin typeface="メイリオ"/>
            </a:endParaRPr>
          </a:p>
          <a:p>
            <a:pPr lvl="1"/>
            <a:r>
              <a:rPr lang="ja-JP" altLang="en-US" sz="2400" dirty="0">
                <a:latin typeface="メイリオ"/>
              </a:rPr>
              <a:t>ブラウザに</a:t>
            </a:r>
            <a:r>
              <a:rPr lang="en-US" altLang="ja-JP" sz="2400" dirty="0">
                <a:latin typeface="メイリオ"/>
              </a:rPr>
              <a:t>HTML</a:t>
            </a:r>
            <a:r>
              <a:rPr lang="ja-JP" altLang="en-US" sz="2400" dirty="0">
                <a:latin typeface="メイリオ"/>
              </a:rPr>
              <a:t>出力を</a:t>
            </a:r>
            <a:r>
              <a:rPr lang="ja-JP" altLang="en-US" sz="2400" dirty="0">
                <a:solidFill>
                  <a:srgbClr val="0000FF"/>
                </a:solidFill>
                <a:latin typeface="メイリオ"/>
              </a:rPr>
              <a:t>返す前に</a:t>
            </a:r>
            <a:r>
              <a:rPr lang="ja-JP" altLang="en-US" sz="2400" dirty="0">
                <a:latin typeface="メイリオ"/>
              </a:rPr>
              <a:t>呼ぶ必要あり。</a:t>
            </a:r>
            <a:endParaRPr lang="en-US" altLang="ja-JP" sz="2400" dirty="0">
              <a:latin typeface="メイリオ"/>
            </a:endParaRPr>
          </a:p>
        </p:txBody>
      </p:sp>
      <p:sp>
        <p:nvSpPr>
          <p:cNvPr id="2970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ja-JP" altLang="en-US" sz="1200" dirty="0">
              <a:latin typeface="メイリオ"/>
              <a:ea typeface="メイリオ"/>
              <a:cs typeface="メイリオ"/>
            </a:endParaRPr>
          </a:p>
        </p:txBody>
      </p:sp>
      <p:sp>
        <p:nvSpPr>
          <p:cNvPr id="3" name="テキスト ボックス 2"/>
          <p:cNvSpPr txBox="1"/>
          <p:nvPr/>
        </p:nvSpPr>
        <p:spPr>
          <a:xfrm>
            <a:off x="5478709" y="981261"/>
            <a:ext cx="5445772" cy="400110"/>
          </a:xfrm>
          <a:prstGeom prst="rect">
            <a:avLst/>
          </a:prstGeom>
          <a:noFill/>
        </p:spPr>
        <p:txBody>
          <a:bodyPr wrap="none" rtlCol="0">
            <a:spAutoFit/>
          </a:bodyPr>
          <a:lstStyle/>
          <a:p>
            <a:r>
              <a:rPr lang="ja-JP" altLang="en-US" sz="2000">
                <a:ea typeface="メイリオ"/>
                <a:cs typeface="メイリオ"/>
              </a:rPr>
              <a:t>（</a:t>
            </a:r>
            <a:r>
              <a:rPr lang="en-US" altLang="ja-JP" sz="2000">
                <a:ea typeface="メイリオ"/>
                <a:cs typeface="メイリオ"/>
              </a:rPr>
              <a:t>http://php.net/manual/ja/book.session.php</a:t>
            </a:r>
            <a:r>
              <a:rPr lang="ja-JP" altLang="en-US" sz="2000">
                <a:ea typeface="メイリオ"/>
                <a:cs typeface="メイリオ"/>
              </a:rPr>
              <a:t>）</a:t>
            </a:r>
          </a:p>
        </p:txBody>
      </p:sp>
    </p:spTree>
    <p:extLst>
      <p:ext uri="{BB962C8B-B14F-4D97-AF65-F5344CB8AC3E}">
        <p14:creationId xmlns:p14="http://schemas.microsoft.com/office/powerpoint/2010/main" val="444117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420351" cy="685800"/>
          </a:xfrm>
        </p:spPr>
        <p:txBody>
          <a:bodyPr>
            <a:normAutofit/>
          </a:bodyPr>
          <a:lstStyle/>
          <a:p>
            <a:r>
              <a:rPr lang="ja-JP" altLang="en-US" sz="2800" dirty="0">
                <a:latin typeface="メイリオ"/>
              </a:rPr>
              <a:t>セッション管理用</a:t>
            </a:r>
            <a:r>
              <a:rPr lang="en-US" altLang="ja-JP" sz="2800" dirty="0">
                <a:latin typeface="メイリオ"/>
              </a:rPr>
              <a:t>PHP</a:t>
            </a:r>
            <a:r>
              <a:rPr lang="ja-JP" altLang="en-US" sz="2800" dirty="0">
                <a:latin typeface="メイリオ"/>
              </a:rPr>
              <a:t>関数</a:t>
            </a:r>
          </a:p>
        </p:txBody>
      </p:sp>
      <p:sp>
        <p:nvSpPr>
          <p:cNvPr id="30723" name="コンテンツ プレースホルダ 2"/>
          <p:cNvSpPr>
            <a:spLocks noGrp="1"/>
          </p:cNvSpPr>
          <p:nvPr>
            <p:ph idx="1"/>
          </p:nvPr>
        </p:nvSpPr>
        <p:spPr>
          <a:xfrm>
            <a:off x="535709" y="1402230"/>
            <a:ext cx="10132291" cy="4495800"/>
          </a:xfrm>
        </p:spPr>
        <p:txBody>
          <a:bodyPr>
            <a:normAutofit/>
          </a:bodyPr>
          <a:lstStyle/>
          <a:p>
            <a:r>
              <a:rPr lang="ja-JP" altLang="en-US" sz="3200" dirty="0">
                <a:latin typeface="メイリオ"/>
              </a:rPr>
              <a:t>セッションの有効期間（秒）の設定</a:t>
            </a:r>
            <a:endParaRPr lang="en-US" altLang="ja-JP" sz="3200" dirty="0">
              <a:latin typeface="メイリオ"/>
            </a:endParaRPr>
          </a:p>
          <a:p>
            <a:pPr lvl="1">
              <a:buFontTx/>
              <a:buNone/>
            </a:pPr>
            <a:r>
              <a:rPr lang="en-US" altLang="ja-JP" sz="2400" dirty="0" err="1">
                <a:solidFill>
                  <a:srgbClr val="FF0000"/>
                </a:solidFill>
                <a:latin typeface="メイリオ"/>
              </a:rPr>
              <a:t>session_set_cookie_params</a:t>
            </a:r>
            <a:r>
              <a:rPr lang="en-US" altLang="ja-JP" sz="2400" dirty="0">
                <a:solidFill>
                  <a:srgbClr val="FF0000"/>
                </a:solidFill>
                <a:latin typeface="メイリオ"/>
              </a:rPr>
              <a:t>(</a:t>
            </a:r>
            <a:r>
              <a:rPr lang="ja-JP" altLang="en-US" sz="2400" i="1" dirty="0">
                <a:latin typeface="メイリオ"/>
              </a:rPr>
              <a:t>有効期間</a:t>
            </a:r>
            <a:r>
              <a:rPr lang="en-US" altLang="ja-JP" sz="2400" dirty="0">
                <a:solidFill>
                  <a:srgbClr val="FF0000"/>
                </a:solidFill>
                <a:latin typeface="メイリオ"/>
              </a:rPr>
              <a:t>);</a:t>
            </a:r>
          </a:p>
          <a:p>
            <a:r>
              <a:rPr lang="ja-JP" altLang="en-US" sz="3200" dirty="0">
                <a:latin typeface="メイリオ"/>
              </a:rPr>
              <a:t>セッション内のデータの破棄</a:t>
            </a:r>
            <a:endParaRPr lang="en-US" altLang="ja-JP" sz="3200" dirty="0">
              <a:latin typeface="メイリオ"/>
            </a:endParaRPr>
          </a:p>
          <a:p>
            <a:pPr lvl="1">
              <a:buFontTx/>
              <a:buNone/>
            </a:pPr>
            <a:r>
              <a:rPr lang="ja-JP" altLang="en-US" sz="2400" dirty="0">
                <a:latin typeface="メイリオ"/>
              </a:rPr>
              <a:t>個別に破棄</a:t>
            </a:r>
            <a:r>
              <a:rPr lang="en-US" altLang="ja-JP" sz="2400" dirty="0">
                <a:latin typeface="メイリオ"/>
              </a:rPr>
              <a:t>⇒ </a:t>
            </a:r>
            <a:r>
              <a:rPr lang="en-US" altLang="ja-JP" sz="2400" dirty="0">
                <a:solidFill>
                  <a:srgbClr val="FF0000"/>
                </a:solidFill>
                <a:latin typeface="メイリオ"/>
              </a:rPr>
              <a:t>unset(</a:t>
            </a:r>
            <a:r>
              <a:rPr lang="en-US" altLang="ja-JP" sz="2400" dirty="0">
                <a:solidFill>
                  <a:srgbClr val="000000"/>
                </a:solidFill>
                <a:latin typeface="メイリオ"/>
              </a:rPr>
              <a:t>$_SESSION[</a:t>
            </a:r>
            <a:r>
              <a:rPr lang="ja-JP" altLang="en-US" sz="2400" dirty="0">
                <a:solidFill>
                  <a:srgbClr val="000000"/>
                </a:solidFill>
                <a:latin typeface="メイリオ"/>
              </a:rPr>
              <a:t>データ</a:t>
            </a:r>
            <a:r>
              <a:rPr lang="ja-JP" altLang="en-US" sz="2400" i="1" dirty="0">
                <a:latin typeface="メイリオ"/>
              </a:rPr>
              <a:t>名</a:t>
            </a:r>
            <a:r>
              <a:rPr lang="en-US" altLang="ja-JP" sz="2400" dirty="0">
                <a:solidFill>
                  <a:srgbClr val="000000"/>
                </a:solidFill>
                <a:latin typeface="メイリオ"/>
              </a:rPr>
              <a:t>]</a:t>
            </a:r>
            <a:r>
              <a:rPr lang="en-US" altLang="ja-JP" sz="2400" dirty="0">
                <a:solidFill>
                  <a:srgbClr val="FF0000"/>
                </a:solidFill>
                <a:latin typeface="メイリオ"/>
              </a:rPr>
              <a:t>);</a:t>
            </a:r>
          </a:p>
          <a:p>
            <a:pPr lvl="1">
              <a:buFontTx/>
              <a:buNone/>
            </a:pPr>
            <a:r>
              <a:rPr lang="en-US" altLang="ja-JP" sz="2400" dirty="0">
                <a:latin typeface="メイリオ"/>
              </a:rPr>
              <a:t>$_SESSION</a:t>
            </a:r>
            <a:r>
              <a:rPr lang="ja-JP" altLang="en-US" sz="2400" dirty="0">
                <a:latin typeface="メイリオ"/>
              </a:rPr>
              <a:t>全体をクリア</a:t>
            </a:r>
            <a:r>
              <a:rPr lang="en-US" altLang="ja-JP" sz="2400" dirty="0">
                <a:latin typeface="メイリオ"/>
              </a:rPr>
              <a:t>⇒ </a:t>
            </a:r>
            <a:r>
              <a:rPr lang="en-US" altLang="ja-JP" sz="2400" dirty="0">
                <a:solidFill>
                  <a:srgbClr val="FF0000"/>
                </a:solidFill>
                <a:latin typeface="メイリオ"/>
              </a:rPr>
              <a:t>$_SESSION=array();</a:t>
            </a:r>
          </a:p>
          <a:p>
            <a:pPr lvl="1">
              <a:spcAft>
                <a:spcPts val="1200"/>
              </a:spcAft>
              <a:buNone/>
            </a:pPr>
            <a:r>
              <a:rPr lang="ja-JP" altLang="en-US" sz="2400" dirty="0">
                <a:solidFill>
                  <a:srgbClr val="000000"/>
                </a:solidFill>
                <a:latin typeface="メイリオ"/>
              </a:rPr>
              <a:t>サーバ側のセッション</a:t>
            </a:r>
            <a:r>
              <a:rPr lang="en-US" altLang="ja-JP" sz="2400" dirty="0" err="1">
                <a:solidFill>
                  <a:srgbClr val="000000"/>
                </a:solidFill>
                <a:latin typeface="メイリオ"/>
              </a:rPr>
              <a:t>ID</a:t>
            </a:r>
            <a:r>
              <a:rPr lang="en-US" sz="2400" dirty="0" err="1">
                <a:solidFill>
                  <a:srgbClr val="000000"/>
                </a:solidFill>
                <a:latin typeface="メイリオ"/>
              </a:rPr>
              <a:t>を</a:t>
            </a:r>
            <a:r>
              <a:rPr lang="ja-JP" altLang="en-US" sz="2400" dirty="0">
                <a:solidFill>
                  <a:srgbClr val="000000"/>
                </a:solidFill>
                <a:latin typeface="メイリオ"/>
              </a:rPr>
              <a:t>破棄</a:t>
            </a:r>
            <a:r>
              <a:rPr lang="en-US" altLang="ja-JP" sz="2400" dirty="0">
                <a:solidFill>
                  <a:srgbClr val="000000"/>
                </a:solidFill>
                <a:latin typeface="メイリオ"/>
              </a:rPr>
              <a:t>⇒ </a:t>
            </a:r>
            <a:r>
              <a:rPr lang="en-US" altLang="ja-JP" sz="2400" dirty="0" err="1">
                <a:solidFill>
                  <a:srgbClr val="FF0000"/>
                </a:solidFill>
                <a:latin typeface="メイリオ"/>
              </a:rPr>
              <a:t>session_destroy</a:t>
            </a:r>
            <a:r>
              <a:rPr lang="en-US" altLang="ja-JP" sz="2400" dirty="0">
                <a:solidFill>
                  <a:srgbClr val="FF0000"/>
                </a:solidFill>
                <a:latin typeface="メイリオ"/>
              </a:rPr>
              <a:t>();</a:t>
            </a:r>
          </a:p>
          <a:p>
            <a:pPr lvl="2">
              <a:buFontTx/>
              <a:buNone/>
            </a:pPr>
            <a:r>
              <a:rPr lang="en-US" altLang="ja-JP" sz="2000" dirty="0">
                <a:solidFill>
                  <a:srgbClr val="000000"/>
                </a:solidFill>
                <a:latin typeface="メイリオ"/>
              </a:rPr>
              <a:t>※</a:t>
            </a:r>
            <a:r>
              <a:rPr lang="ja-JP" altLang="en-US" sz="2000" dirty="0">
                <a:solidFill>
                  <a:srgbClr val="000000"/>
                </a:solidFill>
                <a:latin typeface="メイリオ"/>
              </a:rPr>
              <a:t>セッションデータを破棄するスクリプトでも，まず</a:t>
            </a:r>
            <a:r>
              <a:rPr lang="en-US" altLang="ja-JP" sz="2000" dirty="0" err="1">
                <a:solidFill>
                  <a:srgbClr val="000000"/>
                </a:solidFill>
                <a:latin typeface="メイリオ"/>
              </a:rPr>
              <a:t>session_start</a:t>
            </a:r>
            <a:r>
              <a:rPr lang="en-US" altLang="ja-JP" sz="2000" dirty="0">
                <a:solidFill>
                  <a:srgbClr val="000000"/>
                </a:solidFill>
                <a:latin typeface="メイリオ"/>
              </a:rPr>
              <a:t>();</a:t>
            </a:r>
            <a:r>
              <a:rPr lang="ja-JP" altLang="en-US" sz="2000" dirty="0">
                <a:solidFill>
                  <a:srgbClr val="000000"/>
                </a:solidFill>
                <a:latin typeface="メイリオ"/>
              </a:rPr>
              <a:t>を実行する必要がある。</a:t>
            </a:r>
            <a:endParaRPr lang="en-US" altLang="ja-JP" sz="2000" dirty="0">
              <a:solidFill>
                <a:srgbClr val="000000"/>
              </a:solidFill>
              <a:latin typeface="メイリオ"/>
            </a:endParaRPr>
          </a:p>
        </p:txBody>
      </p:sp>
      <p:sp>
        <p:nvSpPr>
          <p:cNvPr id="30724"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ja-JP" altLang="en-US" sz="1200" dirty="0">
              <a:latin typeface="メイリオ"/>
              <a:ea typeface="メイリオ"/>
              <a:cs typeface="メイリオ"/>
            </a:endParaRPr>
          </a:p>
        </p:txBody>
      </p:sp>
      <p:sp>
        <p:nvSpPr>
          <p:cNvPr id="5" name="テキスト ボックス 4"/>
          <p:cNvSpPr txBox="1"/>
          <p:nvPr/>
        </p:nvSpPr>
        <p:spPr>
          <a:xfrm>
            <a:off x="5478709" y="981261"/>
            <a:ext cx="5445772" cy="400110"/>
          </a:xfrm>
          <a:prstGeom prst="rect">
            <a:avLst/>
          </a:prstGeom>
          <a:noFill/>
        </p:spPr>
        <p:txBody>
          <a:bodyPr wrap="none" rtlCol="0">
            <a:spAutoFit/>
          </a:bodyPr>
          <a:lstStyle/>
          <a:p>
            <a:r>
              <a:rPr lang="ja-JP" altLang="en-US" sz="2000">
                <a:ea typeface="メイリオ"/>
                <a:cs typeface="メイリオ"/>
              </a:rPr>
              <a:t>（</a:t>
            </a:r>
            <a:r>
              <a:rPr lang="en-US" altLang="ja-JP" sz="2000">
                <a:ea typeface="メイリオ"/>
                <a:cs typeface="メイリオ"/>
              </a:rPr>
              <a:t>http://php.net/manual/ja/book.session.php</a:t>
            </a:r>
            <a:r>
              <a:rPr lang="ja-JP" altLang="en-US" sz="2000">
                <a:ea typeface="メイリオ"/>
                <a:cs typeface="メイリオ"/>
              </a:rPr>
              <a:t>）</a:t>
            </a:r>
          </a:p>
        </p:txBody>
      </p:sp>
    </p:spTree>
    <p:extLst>
      <p:ext uri="{BB962C8B-B14F-4D97-AF65-F5344CB8AC3E}">
        <p14:creationId xmlns:p14="http://schemas.microsoft.com/office/powerpoint/2010/main" val="1589251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1">
              <a:lumMod val="75000"/>
            </a:schemeClr>
          </a:solidFill>
        </p:spPr>
        <p:txBody>
          <a:bodyPr>
            <a:normAutofit/>
          </a:bodyPr>
          <a:lstStyle/>
          <a:p>
            <a:r>
              <a:rPr lang="ja-JP" altLang="en-US" sz="2800" dirty="0">
                <a:latin typeface="メイリオ"/>
              </a:rPr>
              <a:t>演習（</a:t>
            </a:r>
            <a:r>
              <a:rPr lang="en-US" altLang="ja-JP" sz="2800" dirty="0" err="1">
                <a:latin typeface="メイリオ"/>
              </a:rPr>
              <a:t>check.php</a:t>
            </a:r>
            <a:r>
              <a:rPr lang="ja-JP" altLang="en-US" sz="2800" dirty="0">
                <a:latin typeface="メイリオ"/>
              </a:rPr>
              <a:t>）</a:t>
            </a:r>
          </a:p>
        </p:txBody>
      </p:sp>
      <p:sp>
        <p:nvSpPr>
          <p:cNvPr id="32771" name="コンテンツ プレースホルダ 2"/>
          <p:cNvSpPr>
            <a:spLocks noGrp="1"/>
          </p:cNvSpPr>
          <p:nvPr>
            <p:ph idx="1"/>
          </p:nvPr>
        </p:nvSpPr>
        <p:spPr>
          <a:xfrm>
            <a:off x="1524000" y="1447800"/>
            <a:ext cx="9144000" cy="4495800"/>
          </a:xfrm>
        </p:spPr>
        <p:txBody>
          <a:bodyPr>
            <a:normAutofit/>
          </a:bodyPr>
          <a:lstStyle/>
          <a:p>
            <a:r>
              <a:rPr lang="ja-JP" altLang="en-US" sz="2800" dirty="0">
                <a:latin typeface="メイリオ"/>
              </a:rPr>
              <a:t>ログイン成功時に，</a:t>
            </a:r>
            <a:r>
              <a:rPr lang="en-US" altLang="ja-JP" sz="2800" dirty="0">
                <a:latin typeface="メイリオ"/>
              </a:rPr>
              <a:t>id</a:t>
            </a:r>
            <a:r>
              <a:rPr lang="ja-JP" altLang="en-US" sz="2800" dirty="0">
                <a:latin typeface="メイリオ"/>
              </a:rPr>
              <a:t>と</a:t>
            </a:r>
            <a:r>
              <a:rPr lang="en-US" altLang="ja-JP" sz="2800" dirty="0">
                <a:latin typeface="メイリオ"/>
              </a:rPr>
              <a:t>name</a:t>
            </a:r>
            <a:r>
              <a:rPr lang="ja-JP" altLang="en-US" sz="2800" dirty="0">
                <a:latin typeface="メイリオ"/>
              </a:rPr>
              <a:t>の値を</a:t>
            </a:r>
            <a:r>
              <a:rPr lang="en-US" altLang="ja-JP" sz="2800" dirty="0">
                <a:latin typeface="メイリオ"/>
              </a:rPr>
              <a:t>$_SESSION</a:t>
            </a:r>
            <a:r>
              <a:rPr lang="ja-JP" altLang="en-US" sz="2800" dirty="0" err="1">
                <a:latin typeface="メイリオ"/>
              </a:rPr>
              <a:t>に保</a:t>
            </a:r>
            <a:r>
              <a:rPr lang="ja-JP" altLang="en-US" sz="2800" dirty="0">
                <a:latin typeface="メイリオ"/>
              </a:rPr>
              <a:t>存し，ログイン後にアクセスする</a:t>
            </a:r>
            <a:r>
              <a:rPr lang="en-US" altLang="ja-JP" sz="2800" dirty="0">
                <a:latin typeface="メイリオ"/>
              </a:rPr>
              <a:t>PHP</a:t>
            </a:r>
            <a:r>
              <a:rPr lang="ja-JP" altLang="en-US" sz="2800" dirty="0">
                <a:latin typeface="メイリオ"/>
              </a:rPr>
              <a:t>スクリプトで</a:t>
            </a:r>
            <a:r>
              <a:rPr lang="en-US" altLang="ja-JP" sz="2800" dirty="0">
                <a:latin typeface="メイリオ"/>
              </a:rPr>
              <a:t>name</a:t>
            </a:r>
            <a:r>
              <a:rPr lang="ja-JP" altLang="en-US" sz="2800" dirty="0">
                <a:latin typeface="メイリオ"/>
              </a:rPr>
              <a:t>が表示されるようにしよう。</a:t>
            </a:r>
            <a:endParaRPr lang="en-US" altLang="ja-JP" sz="2800" dirty="0">
              <a:latin typeface="メイリオ"/>
            </a:endParaRPr>
          </a:p>
        </p:txBody>
      </p:sp>
      <p:sp>
        <p:nvSpPr>
          <p:cNvPr id="32772" name="フッター プレースホルダ 3"/>
          <p:cNvSpPr>
            <a:spLocks noGrp="1"/>
          </p:cNvSpPr>
          <p:nvPr>
            <p:ph type="ftr" sz="quarter" idx="4294967295"/>
          </p:nvPr>
        </p:nvSpPr>
        <p:spPr>
          <a:xfrm>
            <a:off x="0" y="6356350"/>
            <a:ext cx="7756525"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ja-JP" altLang="en-US" sz="1200" dirty="0">
              <a:latin typeface="メイリオ"/>
              <a:ea typeface="メイリオ"/>
              <a:cs typeface="メイリオ"/>
            </a:endParaRPr>
          </a:p>
        </p:txBody>
      </p:sp>
      <p:sp>
        <p:nvSpPr>
          <p:cNvPr id="32773" name="Rectangle 5"/>
          <p:cNvSpPr>
            <a:spLocks noChangeArrowheads="1"/>
          </p:cNvSpPr>
          <p:nvPr/>
        </p:nvSpPr>
        <p:spPr bwMode="auto">
          <a:xfrm>
            <a:off x="3121904" y="4899330"/>
            <a:ext cx="1752600" cy="1524000"/>
          </a:xfrm>
          <a:prstGeom prst="rect">
            <a:avLst/>
          </a:prstGeom>
          <a:solidFill>
            <a:schemeClr val="accent1"/>
          </a:solidFill>
          <a:ln w="9525">
            <a:solidFill>
              <a:schemeClr val="tx1"/>
            </a:solidFill>
            <a:miter lim="800000"/>
            <a:headEnd/>
            <a:tailEnd/>
          </a:ln>
        </p:spPr>
        <p:txBody>
          <a:bodyPr wrap="none"/>
          <a:lstStyle/>
          <a:p>
            <a:endParaRPr lang="ja-JP" altLang="en-US">
              <a:ea typeface="メイリオ"/>
              <a:cs typeface="メイリオ"/>
            </a:endParaRPr>
          </a:p>
        </p:txBody>
      </p:sp>
      <p:sp>
        <p:nvSpPr>
          <p:cNvPr id="32774" name="Rectangle 6"/>
          <p:cNvSpPr>
            <a:spLocks noChangeArrowheads="1"/>
          </p:cNvSpPr>
          <p:nvPr/>
        </p:nvSpPr>
        <p:spPr bwMode="auto">
          <a:xfrm>
            <a:off x="3274304" y="5051730"/>
            <a:ext cx="1371600" cy="304800"/>
          </a:xfrm>
          <a:prstGeom prst="rect">
            <a:avLst/>
          </a:prstGeom>
          <a:solidFill>
            <a:schemeClr val="bg1"/>
          </a:solidFill>
          <a:ln w="9525">
            <a:solidFill>
              <a:schemeClr val="tx1"/>
            </a:solidFill>
            <a:miter lim="800000"/>
            <a:headEnd/>
            <a:tailEnd/>
          </a:ln>
        </p:spPr>
        <p:txBody>
          <a:bodyPr wrap="none" anchor="ctr"/>
          <a:lstStyle/>
          <a:p>
            <a:r>
              <a:rPr lang="en-US" altLang="ja-JP" sz="2000" dirty="0" err="1">
                <a:ea typeface="メイリオ"/>
                <a:cs typeface="メイリオ"/>
              </a:rPr>
              <a:t>yamazaki</a:t>
            </a:r>
            <a:endParaRPr lang="en-US" altLang="ja-JP" sz="2000" dirty="0">
              <a:ea typeface="メイリオ"/>
              <a:cs typeface="メイリオ"/>
            </a:endParaRPr>
          </a:p>
        </p:txBody>
      </p:sp>
      <p:sp>
        <p:nvSpPr>
          <p:cNvPr id="32775" name="AutoShape 7"/>
          <p:cNvSpPr>
            <a:spLocks noChangeArrowheads="1"/>
          </p:cNvSpPr>
          <p:nvPr/>
        </p:nvSpPr>
        <p:spPr bwMode="auto">
          <a:xfrm>
            <a:off x="3274304" y="5889930"/>
            <a:ext cx="914400" cy="381000"/>
          </a:xfrm>
          <a:prstGeom prst="roundRect">
            <a:avLst>
              <a:gd name="adj" fmla="val 50000"/>
            </a:avLst>
          </a:prstGeom>
          <a:solidFill>
            <a:schemeClr val="bg1"/>
          </a:solidFill>
          <a:ln w="9525">
            <a:solidFill>
              <a:schemeClr val="tx1"/>
            </a:solidFill>
            <a:round/>
            <a:headEnd/>
            <a:tailEnd/>
          </a:ln>
        </p:spPr>
        <p:txBody>
          <a:bodyPr wrap="none" anchor="ctr"/>
          <a:lstStyle/>
          <a:p>
            <a:pPr algn="ctr"/>
            <a:r>
              <a:rPr lang="ja-JP" altLang="en-US">
                <a:ea typeface="メイリオ"/>
                <a:cs typeface="メイリオ"/>
              </a:rPr>
              <a:t>ログイン</a:t>
            </a:r>
          </a:p>
        </p:txBody>
      </p:sp>
      <p:sp>
        <p:nvSpPr>
          <p:cNvPr id="32776" name="Rectangle 9"/>
          <p:cNvSpPr>
            <a:spLocks noChangeArrowheads="1"/>
          </p:cNvSpPr>
          <p:nvPr/>
        </p:nvSpPr>
        <p:spPr bwMode="auto">
          <a:xfrm>
            <a:off x="7003513" y="3187741"/>
            <a:ext cx="18954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ja-JP" sz="2400" b="1" dirty="0">
                <a:solidFill>
                  <a:srgbClr val="800040"/>
                </a:solidFill>
                <a:ea typeface="メイリオ"/>
                <a:cs typeface="メイリオ"/>
              </a:rPr>
              <a:t>$_SESSION</a:t>
            </a:r>
          </a:p>
        </p:txBody>
      </p:sp>
      <p:sp>
        <p:nvSpPr>
          <p:cNvPr id="32780" name="AutoShape 13"/>
          <p:cNvSpPr>
            <a:spLocks noChangeArrowheads="1"/>
          </p:cNvSpPr>
          <p:nvPr/>
        </p:nvSpPr>
        <p:spPr bwMode="auto">
          <a:xfrm>
            <a:off x="4798304" y="3908730"/>
            <a:ext cx="1676400" cy="838200"/>
          </a:xfrm>
          <a:prstGeom prst="cloudCallout">
            <a:avLst>
              <a:gd name="adj1" fmla="val -18171"/>
              <a:gd name="adj2" fmla="val 33523"/>
            </a:avLst>
          </a:prstGeom>
          <a:solidFill>
            <a:srgbClr val="FF8000"/>
          </a:solidFill>
          <a:ln w="9525">
            <a:solidFill>
              <a:srgbClr val="FF8000"/>
            </a:solidFill>
            <a:round/>
            <a:headEnd/>
            <a:tailEnd/>
          </a:ln>
        </p:spPr>
        <p:txBody>
          <a:bodyPr wrap="none" anchor="ctr"/>
          <a:lstStyle/>
          <a:p>
            <a:pPr algn="ctr"/>
            <a:r>
              <a:rPr lang="en-US" altLang="ja-JP" sz="2400">
                <a:solidFill>
                  <a:schemeClr val="bg1"/>
                </a:solidFill>
                <a:ea typeface="メイリオ"/>
                <a:cs typeface="メイリオ"/>
              </a:rPr>
              <a:t>check.php</a:t>
            </a:r>
          </a:p>
        </p:txBody>
      </p:sp>
      <p:sp>
        <p:nvSpPr>
          <p:cNvPr id="32781" name="Freeform 15"/>
          <p:cNvSpPr>
            <a:spLocks/>
          </p:cNvSpPr>
          <p:nvPr/>
        </p:nvSpPr>
        <p:spPr bwMode="auto">
          <a:xfrm>
            <a:off x="4264904" y="4746930"/>
            <a:ext cx="1025656" cy="1371600"/>
          </a:xfrm>
          <a:custGeom>
            <a:avLst/>
            <a:gdLst>
              <a:gd name="T0" fmla="*/ 0 w 864"/>
              <a:gd name="T1" fmla="*/ 2147483647 h 864"/>
              <a:gd name="T2" fmla="*/ 2147483647 w 864"/>
              <a:gd name="T3" fmla="*/ 2147483647 h 864"/>
              <a:gd name="T4" fmla="*/ 2147483647 w 864"/>
              <a:gd name="T5" fmla="*/ 0 h 864"/>
              <a:gd name="T6" fmla="*/ 0 60000 65536"/>
              <a:gd name="T7" fmla="*/ 0 60000 65536"/>
              <a:gd name="T8" fmla="*/ 0 60000 65536"/>
              <a:gd name="T9" fmla="*/ 0 w 864"/>
              <a:gd name="T10" fmla="*/ 0 h 864"/>
              <a:gd name="T11" fmla="*/ 864 w 864"/>
              <a:gd name="T12" fmla="*/ 864 h 864"/>
            </a:gdLst>
            <a:ahLst/>
            <a:cxnLst>
              <a:cxn ang="T6">
                <a:pos x="T0" y="T1"/>
              </a:cxn>
              <a:cxn ang="T7">
                <a:pos x="T2" y="T3"/>
              </a:cxn>
              <a:cxn ang="T8">
                <a:pos x="T4" y="T5"/>
              </a:cxn>
            </a:cxnLst>
            <a:rect l="T9" t="T10" r="T11" b="T12"/>
            <a:pathLst>
              <a:path w="864" h="864">
                <a:moveTo>
                  <a:pt x="0" y="864"/>
                </a:moveTo>
                <a:lnTo>
                  <a:pt x="864" y="864"/>
                </a:lnTo>
                <a:lnTo>
                  <a:pt x="864" y="0"/>
                </a:lnTo>
              </a:path>
            </a:pathLst>
          </a:custGeom>
          <a:noFill/>
          <a:ln w="76200">
            <a:solidFill>
              <a:schemeClr val="tx1"/>
            </a:solidFill>
            <a:prstDash val="sysDot"/>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ea typeface="メイリオ"/>
              <a:cs typeface="メイリオ"/>
            </a:endParaRPr>
          </a:p>
        </p:txBody>
      </p:sp>
      <p:grpSp>
        <p:nvGrpSpPr>
          <p:cNvPr id="32785" name="図形グループ 21"/>
          <p:cNvGrpSpPr>
            <a:grpSpLocks/>
          </p:cNvGrpSpPr>
          <p:nvPr/>
        </p:nvGrpSpPr>
        <p:grpSpPr bwMode="auto">
          <a:xfrm>
            <a:off x="7590763" y="3641766"/>
            <a:ext cx="1374775" cy="917677"/>
            <a:chOff x="171561" y="4344488"/>
            <a:chExt cx="1375944" cy="917879"/>
          </a:xfrm>
        </p:grpSpPr>
        <p:sp>
          <p:nvSpPr>
            <p:cNvPr id="32791" name="テキスト ボックス 22"/>
            <p:cNvSpPr txBox="1">
              <a:spLocks noChangeArrowheads="1"/>
            </p:cNvSpPr>
            <p:nvPr/>
          </p:nvSpPr>
          <p:spPr bwMode="auto">
            <a:xfrm>
              <a:off x="171561" y="4344488"/>
              <a:ext cx="1375944" cy="461665"/>
            </a:xfrm>
            <a:prstGeom prst="rect">
              <a:avLst/>
            </a:prstGeom>
            <a:solidFill>
              <a:srgbClr val="008000"/>
            </a:solidFill>
            <a:ln w="9525">
              <a:solidFill>
                <a:srgbClr val="CCFFCC"/>
              </a:solidFill>
              <a:miter lim="800000"/>
              <a:headEnd/>
              <a:tailEnd/>
            </a:ln>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lgn="ctr"/>
              <a:r>
                <a:rPr lang="en-US" altLang="ja-JP">
                  <a:solidFill>
                    <a:schemeClr val="bg1"/>
                  </a:solidFill>
                  <a:ea typeface="メイリオ"/>
                  <a:cs typeface="メイリオ"/>
                </a:rPr>
                <a:t>name</a:t>
              </a:r>
              <a:endParaRPr lang="ja-JP" altLang="en-US">
                <a:solidFill>
                  <a:schemeClr val="bg1"/>
                </a:solidFill>
                <a:ea typeface="メイリオ"/>
                <a:cs typeface="メイリオ"/>
              </a:endParaRPr>
            </a:p>
          </p:txBody>
        </p:sp>
        <p:sp>
          <p:nvSpPr>
            <p:cNvPr id="32792" name="テキスト ボックス 23"/>
            <p:cNvSpPr txBox="1">
              <a:spLocks noChangeArrowheads="1"/>
            </p:cNvSpPr>
            <p:nvPr/>
          </p:nvSpPr>
          <p:spPr bwMode="auto">
            <a:xfrm>
              <a:off x="171561" y="4800600"/>
              <a:ext cx="1375944" cy="461767"/>
            </a:xfrm>
            <a:prstGeom prst="rect">
              <a:avLst/>
            </a:prstGeom>
            <a:solidFill>
              <a:srgbClr val="FFFF00"/>
            </a:solidFill>
            <a:ln w="9525">
              <a:solidFill>
                <a:srgbClr val="CCFFCC"/>
              </a:solidFill>
              <a:miter lim="800000"/>
              <a:headEnd/>
              <a:tailEnd/>
            </a:ln>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lgn="ctr"/>
              <a:r>
                <a:rPr lang="ja-JP" altLang="en-US" dirty="0">
                  <a:ea typeface="メイリオ"/>
                  <a:cs typeface="メイリオ"/>
                </a:rPr>
                <a:t>山嵜</a:t>
              </a:r>
            </a:p>
          </p:txBody>
        </p:sp>
      </p:grpSp>
      <p:sp>
        <p:nvSpPr>
          <p:cNvPr id="32786" name="Rectangle 6"/>
          <p:cNvSpPr>
            <a:spLocks noChangeArrowheads="1"/>
          </p:cNvSpPr>
          <p:nvPr/>
        </p:nvSpPr>
        <p:spPr bwMode="auto">
          <a:xfrm>
            <a:off x="3274304" y="5432730"/>
            <a:ext cx="1371600" cy="304800"/>
          </a:xfrm>
          <a:prstGeom prst="rect">
            <a:avLst/>
          </a:prstGeom>
          <a:solidFill>
            <a:schemeClr val="bg1"/>
          </a:solidFill>
          <a:ln w="9525">
            <a:solidFill>
              <a:schemeClr val="tx1"/>
            </a:solidFill>
            <a:miter lim="800000"/>
            <a:headEnd/>
            <a:tailEnd/>
          </a:ln>
        </p:spPr>
        <p:txBody>
          <a:bodyPr wrap="none" anchor="ctr"/>
          <a:lstStyle/>
          <a:p>
            <a:r>
              <a:rPr lang="ja-JP" altLang="en-US" sz="2000">
                <a:ea typeface="メイリオ"/>
                <a:cs typeface="メイリオ"/>
              </a:rPr>
              <a:t>*****</a:t>
            </a:r>
            <a:endParaRPr lang="en-US" altLang="ja-JP" sz="2000">
              <a:ea typeface="メイリオ"/>
              <a:cs typeface="メイリオ"/>
            </a:endParaRPr>
          </a:p>
        </p:txBody>
      </p:sp>
      <p:sp>
        <p:nvSpPr>
          <p:cNvPr id="32788" name="Line 16"/>
          <p:cNvSpPr>
            <a:spLocks noChangeShapeType="1"/>
          </p:cNvSpPr>
          <p:nvPr/>
        </p:nvSpPr>
        <p:spPr bwMode="auto">
          <a:xfrm>
            <a:off x="4036304" y="4365930"/>
            <a:ext cx="838200" cy="0"/>
          </a:xfrm>
          <a:prstGeom prst="line">
            <a:avLst/>
          </a:prstGeom>
          <a:noFill/>
          <a:ln w="7620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ja-JP" altLang="en-US">
              <a:ea typeface="メイリオ"/>
              <a:cs typeface="メイリオ"/>
            </a:endParaRPr>
          </a:p>
        </p:txBody>
      </p:sp>
      <p:sp>
        <p:nvSpPr>
          <p:cNvPr id="32789" name="Line 16"/>
          <p:cNvSpPr>
            <a:spLocks noChangeShapeType="1"/>
          </p:cNvSpPr>
          <p:nvPr/>
        </p:nvSpPr>
        <p:spPr bwMode="auto">
          <a:xfrm flipV="1">
            <a:off x="6246105" y="4098208"/>
            <a:ext cx="761775" cy="267722"/>
          </a:xfrm>
          <a:prstGeom prst="line">
            <a:avLst/>
          </a:prstGeom>
          <a:noFill/>
          <a:ln w="7620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ja-JP" altLang="en-US">
              <a:ea typeface="メイリオ"/>
              <a:cs typeface="メイリオ"/>
            </a:endParaRPr>
          </a:p>
        </p:txBody>
      </p:sp>
      <p:sp>
        <p:nvSpPr>
          <p:cNvPr id="3" name="テキスト ボックス 2"/>
          <p:cNvSpPr txBox="1"/>
          <p:nvPr/>
        </p:nvSpPr>
        <p:spPr>
          <a:xfrm>
            <a:off x="1697179" y="5627820"/>
            <a:ext cx="1409836" cy="400110"/>
          </a:xfrm>
          <a:prstGeom prst="rect">
            <a:avLst/>
          </a:prstGeom>
          <a:noFill/>
        </p:spPr>
        <p:txBody>
          <a:bodyPr wrap="none" rtlCol="0">
            <a:spAutoFit/>
          </a:bodyPr>
          <a:lstStyle/>
          <a:p>
            <a:r>
              <a:rPr lang="en-US" altLang="ja-JP" sz="2000" b="1">
                <a:ea typeface="メイリオ"/>
                <a:cs typeface="メイリオ"/>
              </a:rPr>
              <a:t>login.html</a:t>
            </a:r>
            <a:endParaRPr lang="ja-JP" altLang="en-US" sz="2000" b="1">
              <a:ea typeface="メイリオ"/>
              <a:cs typeface="メイリオ"/>
            </a:endParaRPr>
          </a:p>
        </p:txBody>
      </p:sp>
      <p:sp>
        <p:nvSpPr>
          <p:cNvPr id="27" name="Rectangle 10"/>
          <p:cNvSpPr>
            <a:spLocks noChangeArrowheads="1"/>
          </p:cNvSpPr>
          <p:nvPr/>
        </p:nvSpPr>
        <p:spPr bwMode="auto">
          <a:xfrm>
            <a:off x="6421024" y="4835276"/>
            <a:ext cx="1597043" cy="670768"/>
          </a:xfrm>
          <a:prstGeom prst="rect">
            <a:avLst/>
          </a:prstGeom>
          <a:solidFill>
            <a:schemeClr val="accent1"/>
          </a:solidFill>
          <a:ln w="9525">
            <a:solidFill>
              <a:schemeClr val="tx1"/>
            </a:solidFill>
            <a:miter lim="800000"/>
            <a:headEnd/>
            <a:tailEnd/>
          </a:ln>
        </p:spPr>
        <p:txBody>
          <a:bodyPr/>
          <a:lstStyle/>
          <a:p>
            <a:r>
              <a:rPr lang="ja-JP" altLang="en-US" dirty="0">
                <a:ea typeface="メイリオ"/>
                <a:cs typeface="メイリオ"/>
              </a:rPr>
              <a:t>山嵜さんログ</a:t>
            </a:r>
            <a:endParaRPr lang="en-US" altLang="ja-JP" dirty="0">
              <a:ea typeface="メイリオ"/>
              <a:cs typeface="メイリオ"/>
            </a:endParaRPr>
          </a:p>
          <a:p>
            <a:r>
              <a:rPr lang="ja-JP" altLang="en-US" dirty="0">
                <a:ea typeface="メイリオ"/>
                <a:cs typeface="メイリオ"/>
              </a:rPr>
              <a:t>イン中</a:t>
            </a:r>
          </a:p>
        </p:txBody>
      </p:sp>
      <p:sp>
        <p:nvSpPr>
          <p:cNvPr id="29" name="Freeform 15"/>
          <p:cNvSpPr>
            <a:spLocks/>
          </p:cNvSpPr>
          <p:nvPr/>
        </p:nvSpPr>
        <p:spPr bwMode="auto">
          <a:xfrm rot="5400000">
            <a:off x="5928575" y="4657947"/>
            <a:ext cx="455719" cy="519524"/>
          </a:xfrm>
          <a:custGeom>
            <a:avLst/>
            <a:gdLst>
              <a:gd name="T0" fmla="*/ 0 w 864"/>
              <a:gd name="T1" fmla="*/ 2147483647 h 864"/>
              <a:gd name="T2" fmla="*/ 2147483647 w 864"/>
              <a:gd name="T3" fmla="*/ 2147483647 h 864"/>
              <a:gd name="T4" fmla="*/ 2147483647 w 864"/>
              <a:gd name="T5" fmla="*/ 0 h 864"/>
              <a:gd name="T6" fmla="*/ 0 60000 65536"/>
              <a:gd name="T7" fmla="*/ 0 60000 65536"/>
              <a:gd name="T8" fmla="*/ 0 60000 65536"/>
              <a:gd name="T9" fmla="*/ 0 w 864"/>
              <a:gd name="T10" fmla="*/ 0 h 864"/>
              <a:gd name="T11" fmla="*/ 864 w 864"/>
              <a:gd name="T12" fmla="*/ 864 h 864"/>
            </a:gdLst>
            <a:ahLst/>
            <a:cxnLst>
              <a:cxn ang="T6">
                <a:pos x="T0" y="T1"/>
              </a:cxn>
              <a:cxn ang="T7">
                <a:pos x="T2" y="T3"/>
              </a:cxn>
              <a:cxn ang="T8">
                <a:pos x="T4" y="T5"/>
              </a:cxn>
            </a:cxnLst>
            <a:rect l="T9" t="T10" r="T11" b="T12"/>
            <a:pathLst>
              <a:path w="864" h="864">
                <a:moveTo>
                  <a:pt x="0" y="864"/>
                </a:moveTo>
                <a:lnTo>
                  <a:pt x="864" y="864"/>
                </a:lnTo>
                <a:lnTo>
                  <a:pt x="864" y="0"/>
                </a:lnTo>
              </a:path>
            </a:pathLst>
          </a:custGeom>
          <a:noFill/>
          <a:ln w="76200" cmpd="sng">
            <a:solidFill>
              <a:srgbClr val="3366FF"/>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ea typeface="メイリオ"/>
              <a:cs typeface="メイリオ"/>
            </a:endParaRPr>
          </a:p>
        </p:txBody>
      </p:sp>
      <p:sp>
        <p:nvSpPr>
          <p:cNvPr id="31" name="テキスト ボックス 30"/>
          <p:cNvSpPr txBox="1"/>
          <p:nvPr/>
        </p:nvSpPr>
        <p:spPr>
          <a:xfrm>
            <a:off x="6366561" y="5448323"/>
            <a:ext cx="1552979" cy="400110"/>
          </a:xfrm>
          <a:prstGeom prst="rect">
            <a:avLst/>
          </a:prstGeom>
          <a:noFill/>
        </p:spPr>
        <p:txBody>
          <a:bodyPr wrap="none" rtlCol="0">
            <a:spAutoFit/>
          </a:bodyPr>
          <a:lstStyle/>
          <a:p>
            <a:r>
              <a:rPr lang="en-US" altLang="ja-JP" sz="2000" b="1">
                <a:ea typeface="メイリオ"/>
                <a:cs typeface="メイリオ"/>
              </a:rPr>
              <a:t>search.</a:t>
            </a:r>
            <a:r>
              <a:rPr lang="en-US" altLang="ja-JP" sz="2000" b="1">
                <a:solidFill>
                  <a:srgbClr val="008000"/>
                </a:solidFill>
                <a:ea typeface="メイリオ"/>
                <a:cs typeface="メイリオ"/>
              </a:rPr>
              <a:t>php</a:t>
            </a:r>
            <a:endParaRPr lang="ja-JP" altLang="en-US" sz="2000" b="1">
              <a:solidFill>
                <a:srgbClr val="008000"/>
              </a:solidFill>
              <a:ea typeface="メイリオ"/>
              <a:cs typeface="メイリオ"/>
            </a:endParaRPr>
          </a:p>
        </p:txBody>
      </p:sp>
      <p:sp>
        <p:nvSpPr>
          <p:cNvPr id="4" name="角丸四角形吹き出し 3"/>
          <p:cNvSpPr/>
          <p:nvPr/>
        </p:nvSpPr>
        <p:spPr>
          <a:xfrm>
            <a:off x="8248966" y="5050607"/>
            <a:ext cx="2419034" cy="995691"/>
          </a:xfrm>
          <a:prstGeom prst="wedgeRoundRectCallout">
            <a:avLst>
              <a:gd name="adj1" fmla="val -64190"/>
              <a:gd name="adj2" fmla="val -33797"/>
              <a:gd name="adj3" fmla="val 16667"/>
            </a:avLst>
          </a:prstGeom>
          <a:solidFill>
            <a:schemeClr val="bg1"/>
          </a:solid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a:solidFill>
                  <a:schemeClr val="tx1"/>
                </a:solidFill>
                <a:ea typeface="メイリオ"/>
              </a:rPr>
              <a:t>ログインしていなければ「ゲストさん」とでも表示しよう。</a:t>
            </a:r>
          </a:p>
        </p:txBody>
      </p:sp>
      <p:sp>
        <p:nvSpPr>
          <p:cNvPr id="5" name="テキスト ボックス 4"/>
          <p:cNvSpPr txBox="1"/>
          <p:nvPr/>
        </p:nvSpPr>
        <p:spPr>
          <a:xfrm>
            <a:off x="5507030" y="5223771"/>
            <a:ext cx="646331" cy="369332"/>
          </a:xfrm>
          <a:prstGeom prst="rect">
            <a:avLst/>
          </a:prstGeom>
          <a:noFill/>
        </p:spPr>
        <p:txBody>
          <a:bodyPr wrap="none" rtlCol="0">
            <a:spAutoFit/>
          </a:bodyPr>
          <a:lstStyle/>
          <a:p>
            <a:r>
              <a:rPr kumimoji="1" lang="ja-JP" altLang="en-US">
                <a:ea typeface="メイリオ"/>
                <a:cs typeface="メイリオ"/>
              </a:rPr>
              <a:t>転送</a:t>
            </a:r>
          </a:p>
        </p:txBody>
      </p:sp>
      <p:grpSp>
        <p:nvGrpSpPr>
          <p:cNvPr id="33" name="図形グループ 32"/>
          <p:cNvGrpSpPr/>
          <p:nvPr/>
        </p:nvGrpSpPr>
        <p:grpSpPr>
          <a:xfrm>
            <a:off x="2952693" y="4083779"/>
            <a:ext cx="1082344" cy="548352"/>
            <a:chOff x="7129037" y="3723022"/>
            <a:chExt cx="1082344" cy="548352"/>
          </a:xfrm>
        </p:grpSpPr>
        <p:sp>
          <p:nvSpPr>
            <p:cNvPr id="34" name="円柱 33"/>
            <p:cNvSpPr/>
            <p:nvPr/>
          </p:nvSpPr>
          <p:spPr>
            <a:xfrm>
              <a:off x="7129037" y="3723022"/>
              <a:ext cx="1082344" cy="54835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ea typeface="メイリオ"/>
              </a:endParaRPr>
            </a:p>
          </p:txBody>
        </p:sp>
        <p:sp>
          <p:nvSpPr>
            <p:cNvPr id="35" name="テキスト ボックス 34"/>
            <p:cNvSpPr txBox="1"/>
            <p:nvPr/>
          </p:nvSpPr>
          <p:spPr>
            <a:xfrm>
              <a:off x="7403231" y="3881756"/>
              <a:ext cx="518065" cy="369332"/>
            </a:xfrm>
            <a:prstGeom prst="rect">
              <a:avLst/>
            </a:prstGeom>
            <a:noFill/>
          </p:spPr>
          <p:txBody>
            <a:bodyPr wrap="none" rtlCol="0">
              <a:spAutoFit/>
            </a:bodyPr>
            <a:lstStyle/>
            <a:p>
              <a:r>
                <a:rPr kumimoji="1" lang="en-US" altLang="ja-JP" b="1">
                  <a:ea typeface="メイリオ"/>
                  <a:cs typeface="メイリオ"/>
                </a:rPr>
                <a:t>DB</a:t>
              </a:r>
              <a:endParaRPr kumimoji="1" lang="ja-JP" altLang="en-US" b="1">
                <a:ea typeface="メイリオ"/>
                <a:cs typeface="メイリオ"/>
              </a:endParaRPr>
            </a:p>
          </p:txBody>
        </p:sp>
      </p:grpSp>
      <p:grpSp>
        <p:nvGrpSpPr>
          <p:cNvPr id="36" name="図形グループ 21"/>
          <p:cNvGrpSpPr>
            <a:grpSpLocks/>
          </p:cNvGrpSpPr>
          <p:nvPr/>
        </p:nvGrpSpPr>
        <p:grpSpPr bwMode="auto">
          <a:xfrm>
            <a:off x="7036008" y="3649863"/>
            <a:ext cx="563539" cy="917575"/>
            <a:chOff x="171561" y="4344488"/>
            <a:chExt cx="1375944" cy="917777"/>
          </a:xfrm>
        </p:grpSpPr>
        <p:sp>
          <p:nvSpPr>
            <p:cNvPr id="37" name="テキスト ボックス 22"/>
            <p:cNvSpPr txBox="1">
              <a:spLocks noChangeArrowheads="1"/>
            </p:cNvSpPr>
            <p:nvPr/>
          </p:nvSpPr>
          <p:spPr bwMode="auto">
            <a:xfrm>
              <a:off x="171561" y="4344488"/>
              <a:ext cx="1375944" cy="461665"/>
            </a:xfrm>
            <a:prstGeom prst="rect">
              <a:avLst/>
            </a:prstGeom>
            <a:solidFill>
              <a:srgbClr val="008000"/>
            </a:solidFill>
            <a:ln w="9525">
              <a:solidFill>
                <a:srgbClr val="CCFFCC"/>
              </a:solidFill>
              <a:miter lim="800000"/>
              <a:headEnd/>
              <a:tailEnd/>
            </a:ln>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lgn="ctr"/>
              <a:r>
                <a:rPr lang="en-US" altLang="ja-JP">
                  <a:solidFill>
                    <a:schemeClr val="bg1"/>
                  </a:solidFill>
                  <a:ea typeface="メイリオ"/>
                  <a:cs typeface="メイリオ"/>
                </a:rPr>
                <a:t>id</a:t>
              </a:r>
              <a:endParaRPr lang="ja-JP" altLang="en-US">
                <a:solidFill>
                  <a:schemeClr val="bg1"/>
                </a:solidFill>
                <a:ea typeface="メイリオ"/>
                <a:cs typeface="メイリオ"/>
              </a:endParaRPr>
            </a:p>
          </p:txBody>
        </p:sp>
        <p:sp>
          <p:nvSpPr>
            <p:cNvPr id="38" name="テキスト ボックス 23"/>
            <p:cNvSpPr txBox="1">
              <a:spLocks noChangeArrowheads="1"/>
            </p:cNvSpPr>
            <p:nvPr/>
          </p:nvSpPr>
          <p:spPr bwMode="auto">
            <a:xfrm>
              <a:off x="171561" y="4800600"/>
              <a:ext cx="1375944" cy="461665"/>
            </a:xfrm>
            <a:prstGeom prst="rect">
              <a:avLst/>
            </a:prstGeom>
            <a:solidFill>
              <a:srgbClr val="FFFF00"/>
            </a:solidFill>
            <a:ln w="9525">
              <a:solidFill>
                <a:srgbClr val="CCFFCC"/>
              </a:solidFill>
              <a:miter lim="800000"/>
              <a:headEnd/>
              <a:tailEnd/>
            </a:ln>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lgn="ctr"/>
              <a:r>
                <a:rPr lang="en-US" altLang="ja-JP">
                  <a:ea typeface="メイリオ"/>
                  <a:cs typeface="メイリオ"/>
                </a:rPr>
                <a:t>1</a:t>
              </a:r>
              <a:endParaRPr lang="ja-JP" altLang="en-US">
                <a:ea typeface="メイリオ"/>
                <a:cs typeface="メイリオ"/>
              </a:endParaRPr>
            </a:p>
          </p:txBody>
        </p:sp>
      </p:grpSp>
    </p:spTree>
    <p:extLst>
      <p:ext uri="{BB962C8B-B14F-4D97-AF65-F5344CB8AC3E}">
        <p14:creationId xmlns:p14="http://schemas.microsoft.com/office/powerpoint/2010/main" val="301435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a:latin typeface="メイリオ"/>
              </a:rPr>
              <a:t>PHP</a:t>
            </a:r>
            <a:r>
              <a:rPr lang="ja-JP" altLang="en-US" b="1">
                <a:latin typeface="メイリオ"/>
              </a:rPr>
              <a:t>：概要</a:t>
            </a:r>
          </a:p>
        </p:txBody>
      </p:sp>
      <p:sp>
        <p:nvSpPr>
          <p:cNvPr id="17411" name="コンテンツ プレースホルダ 6"/>
          <p:cNvSpPr>
            <a:spLocks noGrp="1"/>
          </p:cNvSpPr>
          <p:nvPr>
            <p:ph idx="1"/>
          </p:nvPr>
        </p:nvSpPr>
        <p:spPr/>
        <p:txBody>
          <a:bodyPr/>
          <a:lstStyle/>
          <a:p>
            <a:r>
              <a:rPr lang="en-US" altLang="ja-JP" dirty="0">
                <a:latin typeface="メイリオ"/>
              </a:rPr>
              <a:t>Web</a:t>
            </a:r>
            <a:r>
              <a:rPr lang="ja-JP" altLang="en-US" dirty="0">
                <a:latin typeface="メイリオ"/>
              </a:rPr>
              <a:t>サーバと連動して，動的な</a:t>
            </a:r>
            <a:r>
              <a:rPr lang="en-US" altLang="ja-JP" dirty="0">
                <a:latin typeface="メイリオ"/>
              </a:rPr>
              <a:t>Web</a:t>
            </a:r>
            <a:r>
              <a:rPr lang="ja-JP" altLang="en-US" dirty="0">
                <a:latin typeface="メイリオ"/>
              </a:rPr>
              <a:t>ページを作成するためのスクリプト言語</a:t>
            </a:r>
            <a:endParaRPr lang="en-US" altLang="ja-JP" dirty="0">
              <a:latin typeface="メイリオ"/>
            </a:endParaRPr>
          </a:p>
          <a:p>
            <a:pPr lvl="1"/>
            <a:r>
              <a:rPr lang="en-US" altLang="ja-JP" dirty="0">
                <a:latin typeface="メイリオ"/>
              </a:rPr>
              <a:t>1995</a:t>
            </a:r>
            <a:r>
              <a:rPr lang="ja-JP" altLang="en-US" dirty="0">
                <a:latin typeface="メイリオ"/>
              </a:rPr>
              <a:t>年に</a:t>
            </a:r>
            <a:r>
              <a:rPr lang="en-US" altLang="ja-JP" dirty="0">
                <a:latin typeface="メイリオ"/>
              </a:rPr>
              <a:t>Ver.1.0</a:t>
            </a:r>
            <a:r>
              <a:rPr lang="ja-JP" altLang="en-US" dirty="0">
                <a:latin typeface="メイリオ"/>
              </a:rPr>
              <a:t>公開，最新</a:t>
            </a:r>
            <a:r>
              <a:rPr lang="en-US" altLang="ja-JP" dirty="0">
                <a:latin typeface="メイリオ"/>
              </a:rPr>
              <a:t>Ver.8.1</a:t>
            </a:r>
          </a:p>
          <a:p>
            <a:pPr lvl="2"/>
            <a:r>
              <a:rPr lang="en-US" altLang="ja-JP" dirty="0">
                <a:latin typeface="メイリオ"/>
              </a:rPr>
              <a:t>5.0</a:t>
            </a:r>
            <a:r>
              <a:rPr lang="ja-JP" altLang="en-US" dirty="0">
                <a:latin typeface="メイリオ"/>
              </a:rPr>
              <a:t>～</a:t>
            </a:r>
            <a:r>
              <a:rPr lang="en-US" altLang="ja-JP" dirty="0">
                <a:latin typeface="メイリオ"/>
              </a:rPr>
              <a:t>5.6</a:t>
            </a:r>
            <a:r>
              <a:rPr lang="ja-JP" altLang="en-US" dirty="0" err="1">
                <a:latin typeface="メイリオ"/>
              </a:rPr>
              <a:t>，</a:t>
            </a:r>
            <a:r>
              <a:rPr lang="en-US" altLang="ja-JP" dirty="0">
                <a:latin typeface="メイリオ"/>
              </a:rPr>
              <a:t>5.6</a:t>
            </a:r>
            <a:r>
              <a:rPr lang="ja-JP" altLang="en-US" dirty="0">
                <a:latin typeface="メイリオ"/>
              </a:rPr>
              <a:t>の次は </a:t>
            </a:r>
            <a:r>
              <a:rPr lang="en-US" altLang="ja-JP" dirty="0">
                <a:latin typeface="メイリオ"/>
              </a:rPr>
              <a:t>7.0,  7.1, 7.2 , 7.3 , 7.4,8.0,8.1</a:t>
            </a:r>
          </a:p>
          <a:p>
            <a:pPr lvl="1"/>
            <a:r>
              <a:rPr lang="ja-JP" altLang="en-US" dirty="0">
                <a:latin typeface="メイリオ"/>
              </a:rPr>
              <a:t>無償で入手・利用可（</a:t>
            </a:r>
            <a:r>
              <a:rPr lang="en-US" altLang="ja-JP" sz="2400" dirty="0">
                <a:latin typeface="メイリオ"/>
              </a:rPr>
              <a:t>http://www.php.net/</a:t>
            </a:r>
            <a:r>
              <a:rPr lang="ja-JP" altLang="en-US" dirty="0">
                <a:latin typeface="メイリオ"/>
              </a:rPr>
              <a:t>）</a:t>
            </a:r>
            <a:endParaRPr lang="en-US" altLang="ja-JP" dirty="0">
              <a:latin typeface="メイリオ"/>
            </a:endParaRPr>
          </a:p>
          <a:p>
            <a:pPr lvl="1"/>
            <a:r>
              <a:rPr lang="ja-JP" altLang="en-US" dirty="0">
                <a:latin typeface="メイリオ"/>
              </a:rPr>
              <a:t>複数のＯＳに対応（</a:t>
            </a:r>
            <a:r>
              <a:rPr lang="en-US" altLang="ja-JP" dirty="0">
                <a:latin typeface="メイリオ"/>
              </a:rPr>
              <a:t>Windows, </a:t>
            </a:r>
            <a:r>
              <a:rPr lang="en-US" altLang="ja-JP" dirty="0" err="1">
                <a:latin typeface="メイリオ"/>
              </a:rPr>
              <a:t>MacOS</a:t>
            </a:r>
            <a:r>
              <a:rPr lang="en-US" altLang="ja-JP" dirty="0">
                <a:latin typeface="メイリオ"/>
              </a:rPr>
              <a:t>, Linux</a:t>
            </a:r>
            <a:r>
              <a:rPr lang="ja-JP" altLang="en-US" dirty="0">
                <a:latin typeface="メイリオ"/>
              </a:rPr>
              <a:t>）</a:t>
            </a:r>
            <a:endParaRPr lang="en-US" altLang="ja-JP" dirty="0">
              <a:latin typeface="メイリオ"/>
            </a:endParaRPr>
          </a:p>
          <a:p>
            <a:pPr lvl="1"/>
            <a:r>
              <a:rPr lang="ja-JP" altLang="en-US" dirty="0">
                <a:latin typeface="メイリオ"/>
              </a:rPr>
              <a:t>オブジェクト指向（</a:t>
            </a:r>
            <a:r>
              <a:rPr lang="en-US" altLang="ja-JP" dirty="0">
                <a:latin typeface="メイリオ"/>
              </a:rPr>
              <a:t>PHP5</a:t>
            </a:r>
            <a:r>
              <a:rPr lang="ja-JP" altLang="en-US" dirty="0">
                <a:latin typeface="メイリオ"/>
              </a:rPr>
              <a:t>以降）</a:t>
            </a:r>
            <a:endParaRPr lang="en-US" altLang="ja-JP" dirty="0">
              <a:latin typeface="メイリオ"/>
            </a:endParaRPr>
          </a:p>
          <a:p>
            <a:pPr lvl="1"/>
            <a:r>
              <a:rPr lang="ja-JP" altLang="en-US" dirty="0">
                <a:latin typeface="メイリオ"/>
              </a:rPr>
              <a:t>比較的文法が平易で覚えやすい</a:t>
            </a:r>
            <a:endParaRPr lang="en-US" altLang="ja-JP" dirty="0">
              <a:latin typeface="メイリオ"/>
            </a:endParaRPr>
          </a:p>
          <a:p>
            <a:pPr lvl="2"/>
            <a:r>
              <a:rPr lang="en-US" altLang="ja-JP" dirty="0">
                <a:latin typeface="メイリオ"/>
              </a:rPr>
              <a:t>Java</a:t>
            </a:r>
            <a:r>
              <a:rPr lang="ja-JP" altLang="en-US" dirty="0">
                <a:latin typeface="メイリオ"/>
              </a:rPr>
              <a:t>や</a:t>
            </a:r>
            <a:r>
              <a:rPr lang="en-US" altLang="ja-JP" dirty="0">
                <a:latin typeface="メイリオ"/>
              </a:rPr>
              <a:t>C++</a:t>
            </a:r>
            <a:r>
              <a:rPr lang="ja-JP" altLang="en-US" dirty="0">
                <a:latin typeface="メイリオ"/>
              </a:rPr>
              <a:t>や</a:t>
            </a:r>
            <a:r>
              <a:rPr lang="en-US" altLang="ja-JP" dirty="0">
                <a:latin typeface="メイリオ"/>
              </a:rPr>
              <a:t>C#</a:t>
            </a:r>
            <a:r>
              <a:rPr lang="ja-JP" altLang="en-US" dirty="0">
                <a:latin typeface="メイリオ"/>
              </a:rPr>
              <a:t>などと比べて簡単な言語</a:t>
            </a:r>
          </a:p>
        </p:txBody>
      </p:sp>
      <p:pic>
        <p:nvPicPr>
          <p:cNvPr id="17413" name="図 7" descr="php.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44334" y="4461292"/>
            <a:ext cx="1524000"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正方形/長方形 2">
            <a:extLst>
              <a:ext uri="{FF2B5EF4-FFF2-40B4-BE49-F238E27FC236}">
                <a16:creationId xmlns:a16="http://schemas.microsoft.com/office/drawing/2014/main" id="{3689C75D-BCBF-1E1A-E4C0-E864131376CD}"/>
              </a:ext>
            </a:extLst>
          </p:cNvPr>
          <p:cNvSpPr/>
          <p:nvPr/>
        </p:nvSpPr>
        <p:spPr>
          <a:xfrm>
            <a:off x="3724506" y="6099717"/>
            <a:ext cx="6824547" cy="497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ポイント：</a:t>
            </a:r>
            <a:r>
              <a:rPr kumimoji="1" lang="en-US" altLang="ja-JP"/>
              <a:t>XAMPP</a:t>
            </a:r>
            <a:r>
              <a:rPr kumimoji="1" lang="ja-JP" altLang="en-US" dirty="0"/>
              <a:t>のバージョンは，</a:t>
            </a:r>
            <a:r>
              <a:rPr kumimoji="1" lang="en-US" altLang="ja-JP" dirty="0"/>
              <a:t>PHP</a:t>
            </a:r>
            <a:r>
              <a:rPr kumimoji="1" lang="ja-JP" altLang="en-US" dirty="0"/>
              <a:t>のバージョンと連動している</a:t>
            </a:r>
          </a:p>
        </p:txBody>
      </p:sp>
    </p:spTree>
    <p:extLst>
      <p:ext uri="{BB962C8B-B14F-4D97-AF65-F5344CB8AC3E}">
        <p14:creationId xmlns:p14="http://schemas.microsoft.com/office/powerpoint/2010/main" val="509259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1">
              <a:lumMod val="75000"/>
            </a:schemeClr>
          </a:solidFill>
        </p:spPr>
        <p:txBody>
          <a:bodyPr>
            <a:normAutofit/>
          </a:bodyPr>
          <a:lstStyle/>
          <a:p>
            <a:r>
              <a:rPr lang="ja-JP" altLang="en-US" sz="2800" dirty="0">
                <a:latin typeface="メイリオ"/>
              </a:rPr>
              <a:t>演習（</a:t>
            </a:r>
            <a:r>
              <a:rPr lang="en-US" altLang="ja-JP" sz="2800" dirty="0" err="1">
                <a:latin typeface="メイリオ"/>
              </a:rPr>
              <a:t>logout.php</a:t>
            </a:r>
            <a:r>
              <a:rPr lang="ja-JP" altLang="en-US" sz="2800" dirty="0">
                <a:latin typeface="メイリオ"/>
              </a:rPr>
              <a:t>）</a:t>
            </a:r>
          </a:p>
        </p:txBody>
      </p:sp>
      <p:sp>
        <p:nvSpPr>
          <p:cNvPr id="34819" name="コンテンツ プレースホルダ 5"/>
          <p:cNvSpPr>
            <a:spLocks noGrp="1"/>
          </p:cNvSpPr>
          <p:nvPr>
            <p:ph idx="1"/>
          </p:nvPr>
        </p:nvSpPr>
        <p:spPr>
          <a:xfrm>
            <a:off x="335202" y="1508735"/>
            <a:ext cx="10305090" cy="5088707"/>
          </a:xfrm>
        </p:spPr>
        <p:txBody>
          <a:bodyPr>
            <a:normAutofit/>
          </a:bodyPr>
          <a:lstStyle/>
          <a:p>
            <a:r>
              <a:rPr lang="ja-JP" altLang="en-US" sz="3200" dirty="0">
                <a:latin typeface="メイリオ"/>
              </a:rPr>
              <a:t>「ログアウト」ボタンを押してアクセス（</a:t>
            </a:r>
            <a:r>
              <a:rPr lang="en-US" altLang="ja-JP" sz="3200" dirty="0">
                <a:latin typeface="メイリオ"/>
              </a:rPr>
              <a:t>form</a:t>
            </a:r>
            <a:r>
              <a:rPr lang="ja-JP" altLang="en-US" sz="3200" dirty="0">
                <a:latin typeface="メイリオ"/>
              </a:rPr>
              <a:t>送信）すると，セッション全体を破棄する。</a:t>
            </a:r>
            <a:endParaRPr lang="en-US" altLang="ja-JP" sz="3200" dirty="0">
              <a:latin typeface="メイリオ"/>
            </a:endParaRPr>
          </a:p>
          <a:p>
            <a:pPr lvl="1"/>
            <a:r>
              <a:rPr lang="ja-JP" altLang="en-US" sz="2400" dirty="0">
                <a:latin typeface="メイリオ"/>
              </a:rPr>
              <a:t>終了後は</a:t>
            </a:r>
            <a:r>
              <a:rPr lang="en-US" altLang="ja-JP" sz="2400" dirty="0">
                <a:latin typeface="メイリオ"/>
              </a:rPr>
              <a:t>login.html</a:t>
            </a:r>
            <a:r>
              <a:rPr lang="ja-JP" altLang="en-US" sz="2400" dirty="0">
                <a:latin typeface="メイリオ"/>
              </a:rPr>
              <a:t>に転送する。</a:t>
            </a:r>
          </a:p>
        </p:txBody>
      </p:sp>
      <p:sp>
        <p:nvSpPr>
          <p:cNvPr id="3482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ja-JP" altLang="en-US" sz="1200" dirty="0">
              <a:latin typeface="メイリオ"/>
              <a:ea typeface="メイリオ"/>
              <a:cs typeface="メイリオ"/>
            </a:endParaRPr>
          </a:p>
        </p:txBody>
      </p:sp>
      <p:sp>
        <p:nvSpPr>
          <p:cNvPr id="34821" name="AutoShape 13"/>
          <p:cNvSpPr>
            <a:spLocks noChangeArrowheads="1"/>
          </p:cNvSpPr>
          <p:nvPr/>
        </p:nvSpPr>
        <p:spPr bwMode="auto">
          <a:xfrm>
            <a:off x="5196032" y="3718848"/>
            <a:ext cx="1676400" cy="838200"/>
          </a:xfrm>
          <a:prstGeom prst="cloudCallout">
            <a:avLst>
              <a:gd name="adj1" fmla="val -18171"/>
              <a:gd name="adj2" fmla="val 33523"/>
            </a:avLst>
          </a:prstGeom>
          <a:solidFill>
            <a:srgbClr val="FF8000"/>
          </a:solidFill>
          <a:ln w="9525">
            <a:solidFill>
              <a:srgbClr val="FF8000"/>
            </a:solidFill>
            <a:round/>
            <a:headEnd/>
            <a:tailEnd/>
          </a:ln>
        </p:spPr>
        <p:txBody>
          <a:bodyPr wrap="none" anchor="ctr"/>
          <a:lstStyle/>
          <a:p>
            <a:pPr algn="ctr"/>
            <a:r>
              <a:rPr lang="en-US" altLang="ja-JP" sz="2400">
                <a:solidFill>
                  <a:schemeClr val="bg1"/>
                </a:solidFill>
                <a:ea typeface="メイリオ"/>
                <a:cs typeface="メイリオ"/>
              </a:rPr>
              <a:t>logout.php</a:t>
            </a:r>
          </a:p>
        </p:txBody>
      </p:sp>
      <p:sp>
        <p:nvSpPr>
          <p:cNvPr id="34822" name="Rectangle 5"/>
          <p:cNvSpPr>
            <a:spLocks noChangeArrowheads="1"/>
          </p:cNvSpPr>
          <p:nvPr/>
        </p:nvSpPr>
        <p:spPr bwMode="auto">
          <a:xfrm>
            <a:off x="3082576" y="4480848"/>
            <a:ext cx="2113457" cy="1066800"/>
          </a:xfrm>
          <a:prstGeom prst="rect">
            <a:avLst/>
          </a:prstGeom>
          <a:solidFill>
            <a:schemeClr val="accent1"/>
          </a:solidFill>
          <a:ln w="9525">
            <a:solidFill>
              <a:schemeClr val="tx1"/>
            </a:solidFill>
            <a:miter lim="800000"/>
            <a:headEnd/>
            <a:tailEnd/>
          </a:ln>
        </p:spPr>
        <p:txBody>
          <a:bodyPr/>
          <a:lstStyle/>
          <a:p>
            <a:r>
              <a:rPr lang="ja-JP" altLang="en-US" sz="2000" dirty="0">
                <a:ea typeface="メイリオ"/>
                <a:cs typeface="メイリオ"/>
              </a:rPr>
              <a:t>山嵜さん利用中</a:t>
            </a:r>
          </a:p>
        </p:txBody>
      </p:sp>
      <p:sp>
        <p:nvSpPr>
          <p:cNvPr id="34823" name="Rectangle 10"/>
          <p:cNvSpPr>
            <a:spLocks noChangeArrowheads="1"/>
          </p:cNvSpPr>
          <p:nvPr/>
        </p:nvSpPr>
        <p:spPr bwMode="auto">
          <a:xfrm>
            <a:off x="6872432" y="4480848"/>
            <a:ext cx="1564136" cy="1377854"/>
          </a:xfrm>
          <a:prstGeom prst="rect">
            <a:avLst/>
          </a:prstGeom>
          <a:solidFill>
            <a:schemeClr val="accent1"/>
          </a:solidFill>
          <a:ln w="9525">
            <a:solidFill>
              <a:schemeClr val="tx1"/>
            </a:solidFill>
            <a:miter lim="800000"/>
            <a:headEnd/>
            <a:tailEnd/>
          </a:ln>
        </p:spPr>
        <p:txBody>
          <a:bodyPr/>
          <a:lstStyle/>
          <a:p>
            <a:endParaRPr lang="ja-JP" altLang="en-US" sz="2000">
              <a:ea typeface="メイリオ"/>
              <a:cs typeface="メイリオ"/>
            </a:endParaRPr>
          </a:p>
        </p:txBody>
      </p:sp>
      <p:sp>
        <p:nvSpPr>
          <p:cNvPr id="34824" name="AutoShape 7"/>
          <p:cNvSpPr>
            <a:spLocks noChangeArrowheads="1"/>
          </p:cNvSpPr>
          <p:nvPr/>
        </p:nvSpPr>
        <p:spPr bwMode="auto">
          <a:xfrm>
            <a:off x="3154732" y="5125638"/>
            <a:ext cx="1355501" cy="381000"/>
          </a:xfrm>
          <a:prstGeom prst="roundRect">
            <a:avLst>
              <a:gd name="adj" fmla="val 50000"/>
            </a:avLst>
          </a:prstGeom>
          <a:solidFill>
            <a:schemeClr val="bg1"/>
          </a:solidFill>
          <a:ln w="9525">
            <a:solidFill>
              <a:schemeClr val="tx1"/>
            </a:solidFill>
            <a:round/>
            <a:headEnd/>
            <a:tailEnd/>
          </a:ln>
        </p:spPr>
        <p:txBody>
          <a:bodyPr wrap="none" anchor="ctr"/>
          <a:lstStyle/>
          <a:p>
            <a:pPr algn="ctr"/>
            <a:r>
              <a:rPr lang="ja-JP" altLang="en-US">
                <a:ea typeface="メイリオ"/>
                <a:cs typeface="メイリオ"/>
              </a:rPr>
              <a:t>ログアウト</a:t>
            </a:r>
          </a:p>
        </p:txBody>
      </p:sp>
      <p:cxnSp>
        <p:nvCxnSpPr>
          <p:cNvPr id="34826" name="カギ線コネクタ 9"/>
          <p:cNvCxnSpPr>
            <a:cxnSpLocks noChangeShapeType="1"/>
            <a:stCxn id="34821" idx="2"/>
            <a:endCxn id="34823" idx="0"/>
          </p:cNvCxnSpPr>
          <p:nvPr/>
        </p:nvCxnSpPr>
        <p:spPr bwMode="auto">
          <a:xfrm>
            <a:off x="6871036" y="4137948"/>
            <a:ext cx="783465" cy="342900"/>
          </a:xfrm>
          <a:prstGeom prst="bentConnector2">
            <a:avLst/>
          </a:prstGeom>
          <a:noFill/>
          <a:ln w="57150">
            <a:solidFill>
              <a:srgbClr val="3366FF"/>
            </a:solidFill>
            <a:round/>
            <a:headEnd/>
            <a:tailEnd type="arrow" w="med" len="med"/>
          </a:ln>
          <a:extLst>
            <a:ext uri="{909E8E84-426E-40dd-AFC4-6F175D3DCCD1}">
              <a14:hiddenFill xmlns="" xmlns:a14="http://schemas.microsoft.com/office/drawing/2010/main">
                <a:noFill/>
              </a14:hiddenFill>
            </a:ext>
          </a:extLst>
        </p:spPr>
      </p:cxnSp>
      <p:cxnSp>
        <p:nvCxnSpPr>
          <p:cNvPr id="34829" name="カギ線コネクタ 17"/>
          <p:cNvCxnSpPr>
            <a:cxnSpLocks noChangeShapeType="1"/>
            <a:stCxn id="34824" idx="3"/>
            <a:endCxn id="34821" idx="1"/>
          </p:cNvCxnSpPr>
          <p:nvPr/>
        </p:nvCxnSpPr>
        <p:spPr bwMode="auto">
          <a:xfrm flipV="1">
            <a:off x="4510232" y="4556156"/>
            <a:ext cx="1524000" cy="759983"/>
          </a:xfrm>
          <a:prstGeom prst="bentConnector2">
            <a:avLst/>
          </a:prstGeom>
          <a:noFill/>
          <a:ln w="57150">
            <a:solidFill>
              <a:schemeClr val="tx1"/>
            </a:solidFill>
            <a:prstDash val="sysDash"/>
            <a:round/>
            <a:headEnd/>
            <a:tailEnd type="arrow" w="med" len="med"/>
          </a:ln>
          <a:extLst>
            <a:ext uri="{909E8E84-426E-40dd-AFC4-6F175D3DCCD1}">
              <a14:hiddenFill xmlns="" xmlns:a14="http://schemas.microsoft.com/office/drawing/2010/main">
                <a:noFill/>
              </a14:hiddenFill>
            </a:ext>
          </a:extLst>
        </p:spPr>
      </p:cxnSp>
      <p:sp>
        <p:nvSpPr>
          <p:cNvPr id="34830" name="テキスト ボックス 19"/>
          <p:cNvSpPr txBox="1">
            <a:spLocks noChangeArrowheads="1"/>
          </p:cNvSpPr>
          <p:nvPr/>
        </p:nvSpPr>
        <p:spPr bwMode="auto">
          <a:xfrm>
            <a:off x="4375157" y="5802558"/>
            <a:ext cx="222518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1800" dirty="0">
                <a:ea typeface="メイリオ"/>
                <a:cs typeface="メイリオ"/>
              </a:rPr>
              <a:t>$_SESSION</a:t>
            </a:r>
            <a:r>
              <a:rPr lang="ja-JP" altLang="en-US" sz="1800" dirty="0">
                <a:ea typeface="メイリオ"/>
                <a:cs typeface="メイリオ"/>
              </a:rPr>
              <a:t>を空に</a:t>
            </a:r>
          </a:p>
        </p:txBody>
      </p:sp>
      <p:sp>
        <p:nvSpPr>
          <p:cNvPr id="15" name="Rectangle 6"/>
          <p:cNvSpPr>
            <a:spLocks noChangeArrowheads="1"/>
          </p:cNvSpPr>
          <p:nvPr/>
        </p:nvSpPr>
        <p:spPr bwMode="auto">
          <a:xfrm>
            <a:off x="6954272" y="4532239"/>
            <a:ext cx="1371600" cy="304800"/>
          </a:xfrm>
          <a:prstGeom prst="rect">
            <a:avLst/>
          </a:prstGeom>
          <a:solidFill>
            <a:schemeClr val="bg1"/>
          </a:solidFill>
          <a:ln w="9525">
            <a:solidFill>
              <a:schemeClr val="tx1"/>
            </a:solidFill>
            <a:miter lim="800000"/>
            <a:headEnd/>
            <a:tailEnd/>
          </a:ln>
        </p:spPr>
        <p:txBody>
          <a:bodyPr wrap="none" anchor="ctr"/>
          <a:lstStyle/>
          <a:p>
            <a:r>
              <a:rPr lang="en-US" altLang="ja-JP" sz="2000" dirty="0" err="1">
                <a:ea typeface="メイリオ"/>
                <a:cs typeface="メイリオ"/>
              </a:rPr>
              <a:t>yamazaki</a:t>
            </a:r>
            <a:endParaRPr lang="en-US" altLang="ja-JP" sz="2000" dirty="0">
              <a:ea typeface="メイリオ"/>
              <a:cs typeface="メイリオ"/>
            </a:endParaRPr>
          </a:p>
        </p:txBody>
      </p:sp>
      <p:sp>
        <p:nvSpPr>
          <p:cNvPr id="16" name="AutoShape 7"/>
          <p:cNvSpPr>
            <a:spLocks noChangeArrowheads="1"/>
          </p:cNvSpPr>
          <p:nvPr/>
        </p:nvSpPr>
        <p:spPr bwMode="auto">
          <a:xfrm>
            <a:off x="6954272" y="5370439"/>
            <a:ext cx="1078221" cy="381000"/>
          </a:xfrm>
          <a:prstGeom prst="roundRect">
            <a:avLst>
              <a:gd name="adj" fmla="val 50000"/>
            </a:avLst>
          </a:prstGeom>
          <a:solidFill>
            <a:schemeClr val="bg1"/>
          </a:solidFill>
          <a:ln w="9525">
            <a:solidFill>
              <a:schemeClr val="tx1"/>
            </a:solidFill>
            <a:round/>
            <a:headEnd/>
            <a:tailEnd/>
          </a:ln>
        </p:spPr>
        <p:txBody>
          <a:bodyPr wrap="none" anchor="ctr"/>
          <a:lstStyle/>
          <a:p>
            <a:pPr algn="ctr"/>
            <a:r>
              <a:rPr lang="ja-JP" altLang="en-US">
                <a:ea typeface="メイリオ"/>
                <a:cs typeface="メイリオ"/>
              </a:rPr>
              <a:t>ログイン</a:t>
            </a:r>
          </a:p>
        </p:txBody>
      </p:sp>
      <p:sp>
        <p:nvSpPr>
          <p:cNvPr id="17" name="Rectangle 6"/>
          <p:cNvSpPr>
            <a:spLocks noChangeArrowheads="1"/>
          </p:cNvSpPr>
          <p:nvPr/>
        </p:nvSpPr>
        <p:spPr bwMode="auto">
          <a:xfrm>
            <a:off x="6954272" y="4913239"/>
            <a:ext cx="1371600" cy="304800"/>
          </a:xfrm>
          <a:prstGeom prst="rect">
            <a:avLst/>
          </a:prstGeom>
          <a:solidFill>
            <a:schemeClr val="bg1"/>
          </a:solidFill>
          <a:ln w="9525">
            <a:solidFill>
              <a:schemeClr val="tx1"/>
            </a:solidFill>
            <a:miter lim="800000"/>
            <a:headEnd/>
            <a:tailEnd/>
          </a:ln>
        </p:spPr>
        <p:txBody>
          <a:bodyPr wrap="none" anchor="ctr"/>
          <a:lstStyle/>
          <a:p>
            <a:r>
              <a:rPr lang="ja-JP" altLang="en-US" sz="2000">
                <a:ea typeface="メイリオ"/>
                <a:cs typeface="メイリオ"/>
              </a:rPr>
              <a:t>*****</a:t>
            </a:r>
            <a:endParaRPr lang="en-US" altLang="ja-JP" sz="2000">
              <a:ea typeface="メイリオ"/>
              <a:cs typeface="メイリオ"/>
            </a:endParaRPr>
          </a:p>
        </p:txBody>
      </p:sp>
      <p:sp>
        <p:nvSpPr>
          <p:cNvPr id="18" name="テキスト ボックス 17"/>
          <p:cNvSpPr txBox="1"/>
          <p:nvPr/>
        </p:nvSpPr>
        <p:spPr>
          <a:xfrm>
            <a:off x="8436572" y="5267062"/>
            <a:ext cx="1409836" cy="400110"/>
          </a:xfrm>
          <a:prstGeom prst="rect">
            <a:avLst/>
          </a:prstGeom>
          <a:noFill/>
        </p:spPr>
        <p:txBody>
          <a:bodyPr wrap="none" rtlCol="0">
            <a:spAutoFit/>
          </a:bodyPr>
          <a:lstStyle/>
          <a:p>
            <a:r>
              <a:rPr lang="en-US" altLang="ja-JP" sz="2000" b="1">
                <a:ea typeface="メイリオ"/>
                <a:cs typeface="メイリオ"/>
              </a:rPr>
              <a:t>login.html</a:t>
            </a:r>
            <a:endParaRPr lang="ja-JP" altLang="en-US" sz="2000" b="1">
              <a:ea typeface="メイリオ"/>
              <a:cs typeface="メイリオ"/>
            </a:endParaRPr>
          </a:p>
        </p:txBody>
      </p:sp>
      <p:sp>
        <p:nvSpPr>
          <p:cNvPr id="20" name="テキスト ボックス 19"/>
          <p:cNvSpPr txBox="1"/>
          <p:nvPr/>
        </p:nvSpPr>
        <p:spPr>
          <a:xfrm>
            <a:off x="6886086" y="3673397"/>
            <a:ext cx="800219" cy="461665"/>
          </a:xfrm>
          <a:prstGeom prst="rect">
            <a:avLst/>
          </a:prstGeom>
          <a:noFill/>
        </p:spPr>
        <p:txBody>
          <a:bodyPr wrap="none" rtlCol="0">
            <a:spAutoFit/>
          </a:bodyPr>
          <a:lstStyle/>
          <a:p>
            <a:r>
              <a:rPr lang="ja-JP" altLang="en-US" sz="2400">
                <a:ea typeface="メイリオ"/>
                <a:cs typeface="メイリオ"/>
              </a:rPr>
              <a:t>転送</a:t>
            </a:r>
          </a:p>
        </p:txBody>
      </p:sp>
    </p:spTree>
    <p:extLst>
      <p:ext uri="{BB962C8B-B14F-4D97-AF65-F5344CB8AC3E}">
        <p14:creationId xmlns:p14="http://schemas.microsoft.com/office/powerpoint/2010/main" val="333584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最低限の</a:t>
            </a:r>
            <a:r>
              <a:rPr lang="en-US" altLang="ja-JP">
                <a:latin typeface="メイリオ"/>
              </a:rPr>
              <a:t>security</a:t>
            </a:r>
            <a:r>
              <a:rPr lang="ja-JP" altLang="en-US">
                <a:latin typeface="メイリオ"/>
              </a:rPr>
              <a:t>確保</a:t>
            </a:r>
          </a:p>
        </p:txBody>
      </p:sp>
      <p:sp>
        <p:nvSpPr>
          <p:cNvPr id="2" name="コンテンツ プレースホルダー 1"/>
          <p:cNvSpPr>
            <a:spLocks noGrp="1"/>
          </p:cNvSpPr>
          <p:nvPr>
            <p:ph idx="1"/>
          </p:nvPr>
        </p:nvSpPr>
        <p:spPr>
          <a:xfrm>
            <a:off x="362968" y="1422400"/>
            <a:ext cx="10305032" cy="4840350"/>
          </a:xfrm>
        </p:spPr>
        <p:txBody>
          <a:bodyPr>
            <a:noAutofit/>
          </a:bodyPr>
          <a:lstStyle/>
          <a:p>
            <a:r>
              <a:rPr lang="ja-JP" altLang="en-US" sz="4000" dirty="0"/>
              <a:t>ログインしていない状態で，</a:t>
            </a:r>
            <a:r>
              <a:rPr lang="en-US" altLang="ja-JP" sz="4000" dirty="0"/>
              <a:t>URL</a:t>
            </a:r>
            <a:r>
              <a:rPr lang="ja-JP" altLang="en-US" sz="4000" dirty="0"/>
              <a:t>を直接指定して</a:t>
            </a:r>
            <a:r>
              <a:rPr lang="en-US" altLang="ja-JP" sz="4000" dirty="0" err="1"/>
              <a:t>create.php</a:t>
            </a:r>
            <a:r>
              <a:rPr lang="ja-JP" altLang="en-US" sz="4000" dirty="0"/>
              <a:t>や</a:t>
            </a:r>
            <a:r>
              <a:rPr lang="en-US" altLang="ja-JP" sz="4000" dirty="0" err="1"/>
              <a:t>delete.php</a:t>
            </a:r>
            <a:r>
              <a:rPr lang="ja-JP" altLang="en-US" sz="4000" dirty="0"/>
              <a:t>を実行されたらどうする？</a:t>
            </a:r>
            <a:endParaRPr lang="en-US" altLang="ja-JP" sz="4000" dirty="0"/>
          </a:p>
          <a:p>
            <a:pPr lvl="1"/>
            <a:r>
              <a:rPr lang="ja-JP" altLang="en-US" sz="3600" dirty="0"/>
              <a:t>追加や削除の処理に進む前に，</a:t>
            </a:r>
            <a:r>
              <a:rPr lang="en-US" altLang="ja-JP" sz="3600" dirty="0"/>
              <a:t>login.html</a:t>
            </a:r>
            <a:r>
              <a:rPr lang="ja-JP" altLang="en-US" sz="3600" dirty="0"/>
              <a:t>にまず</a:t>
            </a:r>
            <a:r>
              <a:rPr lang="ja-JP" altLang="en-US" sz="3600" dirty="0">
                <a:solidFill>
                  <a:srgbClr val="3366FF"/>
                </a:solidFill>
              </a:rPr>
              <a:t>転送</a:t>
            </a:r>
            <a:r>
              <a:rPr lang="ja-JP" altLang="en-US" sz="3600" dirty="0"/>
              <a:t>すべき。</a:t>
            </a:r>
            <a:endParaRPr lang="en-US" altLang="ja-JP" sz="3600" dirty="0"/>
          </a:p>
          <a:p>
            <a:pPr lvl="1"/>
            <a:r>
              <a:rPr lang="ja-JP" altLang="en-US" sz="3600" dirty="0"/>
              <a:t>ログインしているか否かは，</a:t>
            </a:r>
            <a:r>
              <a:rPr lang="en-US" altLang="ja-JP" sz="3600" dirty="0"/>
              <a:t>$_SESSION</a:t>
            </a:r>
            <a:r>
              <a:rPr lang="ja-JP" altLang="en-US" sz="3600" dirty="0"/>
              <a:t>にログイン中のユーザの</a:t>
            </a:r>
            <a:r>
              <a:rPr lang="en-US" altLang="ja-JP" sz="3600" dirty="0"/>
              <a:t>ID</a:t>
            </a:r>
            <a:r>
              <a:rPr lang="ja-JP" altLang="en-US" sz="3600" dirty="0"/>
              <a:t>等がセットされているかどうかで分かるはず。</a:t>
            </a:r>
            <a:endParaRPr lang="en-US" altLang="ja-JP" sz="3600" dirty="0"/>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4" name="テキスト ボックス 3"/>
          <p:cNvSpPr txBox="1"/>
          <p:nvPr/>
        </p:nvSpPr>
        <p:spPr>
          <a:xfrm>
            <a:off x="5885923" y="-25656"/>
            <a:ext cx="3020253" cy="369332"/>
          </a:xfrm>
          <a:prstGeom prst="rect">
            <a:avLst/>
          </a:prstGeom>
          <a:noFill/>
        </p:spPr>
        <p:txBody>
          <a:bodyPr wrap="none" rtlCol="0">
            <a:spAutoFit/>
          </a:bodyPr>
          <a:lstStyle/>
          <a:p>
            <a:r>
              <a:rPr kumimoji="1" lang="en-US" altLang="ja-JP">
                <a:solidFill>
                  <a:srgbClr val="FFFFFF"/>
                </a:solidFill>
              </a:rPr>
              <a:t>Least security management</a:t>
            </a:r>
            <a:endParaRPr kumimoji="1" lang="ja-JP" altLang="en-US">
              <a:solidFill>
                <a:srgbClr val="FFFFFF"/>
              </a:solidFill>
            </a:endParaRPr>
          </a:p>
        </p:txBody>
      </p:sp>
    </p:spTree>
    <p:extLst>
      <p:ext uri="{BB962C8B-B14F-4D97-AF65-F5344CB8AC3E}">
        <p14:creationId xmlns:p14="http://schemas.microsoft.com/office/powerpoint/2010/main" val="3075285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8862" y="190500"/>
            <a:ext cx="10371490" cy="685800"/>
          </a:xfrm>
        </p:spPr>
        <p:txBody>
          <a:bodyPr/>
          <a:lstStyle/>
          <a:p>
            <a:r>
              <a:rPr lang="ja-JP" altLang="en-US">
                <a:latin typeface="メイリオ"/>
              </a:rPr>
              <a:t>最低限のセキュリティ確保</a:t>
            </a:r>
          </a:p>
        </p:txBody>
      </p:sp>
      <p:sp>
        <p:nvSpPr>
          <p:cNvPr id="2" name="コンテンツ プレースホルダー 1"/>
          <p:cNvSpPr>
            <a:spLocks noGrp="1"/>
          </p:cNvSpPr>
          <p:nvPr>
            <p:ph idx="1"/>
          </p:nvPr>
        </p:nvSpPr>
        <p:spPr>
          <a:xfrm>
            <a:off x="1003412" y="1422400"/>
            <a:ext cx="9664588" cy="4840350"/>
          </a:xfrm>
        </p:spPr>
        <p:txBody>
          <a:bodyPr>
            <a:normAutofit/>
          </a:bodyPr>
          <a:lstStyle/>
          <a:p>
            <a:r>
              <a:rPr lang="en-US" altLang="ja-JP" sz="3200" dirty="0" err="1"/>
              <a:t>create.php</a:t>
            </a:r>
            <a:r>
              <a:rPr lang="en-US" altLang="ja-JP" sz="3200" dirty="0"/>
              <a:t> </a:t>
            </a:r>
            <a:r>
              <a:rPr lang="ja-JP" altLang="en-US" sz="3200" dirty="0"/>
              <a:t>や</a:t>
            </a:r>
            <a:r>
              <a:rPr lang="en-US" altLang="ja-JP" sz="3200" dirty="0"/>
              <a:t> </a:t>
            </a:r>
            <a:r>
              <a:rPr lang="en-US" altLang="ja-JP" sz="3200" dirty="0" err="1"/>
              <a:t>delete.php</a:t>
            </a:r>
            <a:r>
              <a:rPr lang="en-US" altLang="ja-JP" sz="3200" dirty="0"/>
              <a:t> </a:t>
            </a:r>
            <a:r>
              <a:rPr lang="ja-JP" altLang="en-US" sz="3200" dirty="0"/>
              <a:t>などで，</a:t>
            </a:r>
            <a:r>
              <a:rPr lang="en-US" altLang="ja-JP" sz="3200" dirty="0"/>
              <a:t>SQL</a:t>
            </a:r>
            <a:r>
              <a:rPr lang="ja-JP" altLang="en-US" sz="3200" dirty="0"/>
              <a:t>文の文字列の中に，ユーザが送信した値を直接挿入するのは，実は</a:t>
            </a:r>
            <a:r>
              <a:rPr lang="ja-JP" altLang="en-US" sz="3200" dirty="0">
                <a:solidFill>
                  <a:srgbClr val="FF0000"/>
                </a:solidFill>
              </a:rPr>
              <a:t>危険なコード</a:t>
            </a:r>
            <a:r>
              <a:rPr lang="ja-JP" altLang="en-US" sz="3200" dirty="0"/>
              <a:t>です。</a:t>
            </a:r>
            <a:endParaRPr lang="en-US" altLang="ja-JP" sz="3200" dirty="0"/>
          </a:p>
          <a:p>
            <a:pPr lvl="1"/>
            <a:r>
              <a:rPr lang="en-US" altLang="ja-JP" sz="2800" dirty="0"/>
              <a:t>Wikipedia</a:t>
            </a:r>
            <a:r>
              <a:rPr lang="ja-JP" altLang="en-US" sz="2800" dirty="0"/>
              <a:t>で「</a:t>
            </a:r>
            <a:r>
              <a:rPr lang="en-US" altLang="ja-JP" sz="2800" dirty="0"/>
              <a:t>SQL</a:t>
            </a:r>
            <a:r>
              <a:rPr lang="ja-JP" altLang="en-US" sz="2800" dirty="0"/>
              <a:t>インジェクション（</a:t>
            </a:r>
            <a:r>
              <a:rPr lang="en-US" altLang="ja-JP" sz="2800" dirty="0"/>
              <a:t>SQL</a:t>
            </a:r>
            <a:r>
              <a:rPr lang="ja-JP" altLang="en-US" sz="2800" dirty="0"/>
              <a:t>注入）」の項を調べてみよう。</a:t>
            </a:r>
            <a:endParaRPr lang="en-US" altLang="ja-JP" sz="2800" dirty="0"/>
          </a:p>
          <a:p>
            <a:pPr lvl="1"/>
            <a:r>
              <a:rPr lang="ja-JP" altLang="en-US" sz="2800" dirty="0"/>
              <a:t>例：</a:t>
            </a:r>
            <a:r>
              <a:rPr lang="en-US" altLang="ja-JP" sz="2800" dirty="0"/>
              <a:t> DELETE</a:t>
            </a:r>
            <a:r>
              <a:rPr lang="ja-JP" altLang="en-US" sz="2800" dirty="0"/>
              <a:t>文で</a:t>
            </a:r>
            <a:r>
              <a:rPr lang="en-US" altLang="ja-JP" sz="2800" dirty="0"/>
              <a:t>…</a:t>
            </a:r>
          </a:p>
          <a:p>
            <a:pPr lvl="1">
              <a:lnSpc>
                <a:spcPct val="110000"/>
              </a:lnSpc>
              <a:buFontTx/>
              <a:buNone/>
            </a:pPr>
            <a:r>
              <a:rPr lang="en-US" altLang="ja-JP" sz="2800" dirty="0"/>
              <a:t>	DELETE FROM ○○ WHERE id='{$id}'</a:t>
            </a:r>
          </a:p>
          <a:p>
            <a:pPr marL="457200" lvl="1" indent="0">
              <a:buNone/>
            </a:pPr>
            <a:endParaRPr lang="en-US" altLang="ja-JP" sz="2800" dirty="0"/>
          </a:p>
        </p:txBody>
      </p:sp>
      <p:sp>
        <p:nvSpPr>
          <p:cNvPr id="3" name="フッター プレースホルダー 2"/>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5" name="Text Box 4"/>
          <p:cNvSpPr txBox="1">
            <a:spLocks noChangeArrowheads="1"/>
          </p:cNvSpPr>
          <p:nvPr/>
        </p:nvSpPr>
        <p:spPr bwMode="auto">
          <a:xfrm>
            <a:off x="6507013" y="5435600"/>
            <a:ext cx="2121093" cy="523220"/>
          </a:xfrm>
          <a:prstGeom prst="rect">
            <a:avLst/>
          </a:prstGeom>
          <a:noFill/>
          <a:ln w="38100">
            <a:solidFill>
              <a:srgbClr val="FF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ja-JP" sz="2800" i="1" dirty="0">
                <a:solidFill>
                  <a:srgbClr val="004080"/>
                </a:solidFill>
                <a:latin typeface="メイリオ"/>
                <a:ea typeface="メイリオ"/>
                <a:cs typeface="メイリオ"/>
              </a:rPr>
              <a:t>' OR 't' = 't</a:t>
            </a:r>
          </a:p>
        </p:txBody>
      </p:sp>
      <p:sp>
        <p:nvSpPr>
          <p:cNvPr id="6" name="Rectangle 5"/>
          <p:cNvSpPr>
            <a:spLocks noChangeArrowheads="1"/>
          </p:cNvSpPr>
          <p:nvPr/>
        </p:nvSpPr>
        <p:spPr bwMode="auto">
          <a:xfrm>
            <a:off x="2802478" y="5281711"/>
            <a:ext cx="381001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ja-JP" altLang="en-US" sz="2400" dirty="0">
                <a:solidFill>
                  <a:srgbClr val="FF8000"/>
                </a:solidFill>
                <a:latin typeface="メイリオ"/>
                <a:ea typeface="メイリオ"/>
                <a:cs typeface="メイリオ"/>
              </a:rPr>
              <a:t>こんな入力が入ったら，全</a:t>
            </a:r>
            <a:r>
              <a:rPr lang="en-US" altLang="ja-JP" sz="2400" dirty="0">
                <a:solidFill>
                  <a:srgbClr val="FF8000"/>
                </a:solidFill>
                <a:latin typeface="メイリオ"/>
                <a:ea typeface="メイリオ"/>
                <a:cs typeface="メイリオ"/>
              </a:rPr>
              <a:t>record</a:t>
            </a:r>
            <a:r>
              <a:rPr lang="ja-JP" altLang="en-US" sz="2400" dirty="0" err="1">
                <a:solidFill>
                  <a:srgbClr val="FF8000"/>
                </a:solidFill>
                <a:latin typeface="メイリオ"/>
                <a:ea typeface="メイリオ"/>
                <a:cs typeface="メイリオ"/>
              </a:rPr>
              <a:t>が削</a:t>
            </a:r>
            <a:r>
              <a:rPr lang="ja-JP" altLang="en-US" sz="2400" dirty="0">
                <a:solidFill>
                  <a:srgbClr val="FF8000"/>
                </a:solidFill>
                <a:latin typeface="メイリオ"/>
                <a:ea typeface="メイリオ"/>
                <a:cs typeface="メイリオ"/>
              </a:rPr>
              <a:t>除される！</a:t>
            </a:r>
          </a:p>
        </p:txBody>
      </p:sp>
      <p:sp>
        <p:nvSpPr>
          <p:cNvPr id="7" name="AutoShape 6"/>
          <p:cNvSpPr>
            <a:spLocks noChangeArrowheads="1"/>
          </p:cNvSpPr>
          <p:nvPr/>
        </p:nvSpPr>
        <p:spPr bwMode="auto">
          <a:xfrm>
            <a:off x="7254352" y="4952846"/>
            <a:ext cx="381000" cy="482754"/>
          </a:xfrm>
          <a:prstGeom prst="upArrow">
            <a:avLst>
              <a:gd name="adj1" fmla="val 50000"/>
              <a:gd name="adj2" fmla="val 25000"/>
            </a:avLst>
          </a:prstGeom>
          <a:solidFill>
            <a:srgbClr val="FF8000"/>
          </a:solidFill>
          <a:ln w="9525">
            <a:solidFill>
              <a:srgbClr val="FF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ja-JP" altLang="en-US">
              <a:ea typeface="メイリオ"/>
              <a:cs typeface="メイリオ"/>
            </a:endParaRPr>
          </a:p>
        </p:txBody>
      </p:sp>
      <p:sp>
        <p:nvSpPr>
          <p:cNvPr id="8" name="テキスト ボックス 7"/>
          <p:cNvSpPr txBox="1"/>
          <p:nvPr/>
        </p:nvSpPr>
        <p:spPr>
          <a:xfrm>
            <a:off x="5885923" y="-25656"/>
            <a:ext cx="3020253" cy="369332"/>
          </a:xfrm>
          <a:prstGeom prst="rect">
            <a:avLst/>
          </a:prstGeom>
          <a:noFill/>
        </p:spPr>
        <p:txBody>
          <a:bodyPr wrap="none" rtlCol="0">
            <a:spAutoFit/>
          </a:bodyPr>
          <a:lstStyle/>
          <a:p>
            <a:r>
              <a:rPr kumimoji="1" lang="en-US" altLang="ja-JP">
                <a:solidFill>
                  <a:srgbClr val="FFFFFF"/>
                </a:solidFill>
              </a:rPr>
              <a:t>Least security management</a:t>
            </a:r>
            <a:endParaRPr kumimoji="1" lang="ja-JP" altLang="en-US">
              <a:solidFill>
                <a:srgbClr val="FFFFFF"/>
              </a:solidFill>
            </a:endParaRPr>
          </a:p>
        </p:txBody>
      </p:sp>
      <p:sp>
        <p:nvSpPr>
          <p:cNvPr id="4" name="テキスト ボックス 3">
            <a:extLst>
              <a:ext uri="{FF2B5EF4-FFF2-40B4-BE49-F238E27FC236}">
                <a16:creationId xmlns:a16="http://schemas.microsoft.com/office/drawing/2014/main" id="{F444CF31-8A67-463F-901B-E3DA74995408}"/>
              </a:ext>
            </a:extLst>
          </p:cNvPr>
          <p:cNvSpPr txBox="1"/>
          <p:nvPr/>
        </p:nvSpPr>
        <p:spPr>
          <a:xfrm>
            <a:off x="2893187" y="6125517"/>
            <a:ext cx="6723059"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DELETE FROM ○○ WHERE id='</a:t>
            </a:r>
            <a:r>
              <a:rPr lang="en-US" altLang="ja-JP" sz="2400" dirty="0">
                <a:solidFill>
                  <a:srgbClr val="004080"/>
                </a:solidFill>
                <a:latin typeface="メイリオ" panose="020B0604030504040204" pitchFamily="50" charset="-128"/>
                <a:ea typeface="メイリオ" panose="020B0604030504040204" pitchFamily="50" charset="-128"/>
                <a:cs typeface="メイリオ"/>
              </a:rPr>
              <a:t>' OR 't' = 't</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61345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420351" cy="685800"/>
          </a:xfrm>
        </p:spPr>
        <p:txBody>
          <a:bodyPr/>
          <a:lstStyle/>
          <a:p>
            <a:r>
              <a:rPr lang="ja-JP" altLang="en-US" dirty="0">
                <a:latin typeface="メイリオ"/>
              </a:rPr>
              <a:t>最低限のセキュリティ確保</a:t>
            </a:r>
          </a:p>
        </p:txBody>
      </p:sp>
      <p:sp>
        <p:nvSpPr>
          <p:cNvPr id="3" name="コンテンツ プレースホルダー 2"/>
          <p:cNvSpPr>
            <a:spLocks noGrp="1"/>
          </p:cNvSpPr>
          <p:nvPr>
            <p:ph idx="1"/>
          </p:nvPr>
        </p:nvSpPr>
        <p:spPr>
          <a:xfrm>
            <a:off x="725936" y="1422400"/>
            <a:ext cx="9942064" cy="3632200"/>
          </a:xfrm>
        </p:spPr>
        <p:txBody>
          <a:bodyPr>
            <a:noAutofit/>
          </a:bodyPr>
          <a:lstStyle/>
          <a:p>
            <a:r>
              <a:rPr kumimoji="1" lang="en-US" altLang="ja-JP" sz="3200" dirty="0">
                <a:solidFill>
                  <a:srgbClr val="3366FF"/>
                </a:solidFill>
              </a:rPr>
              <a:t>Prepared</a:t>
            </a:r>
            <a:r>
              <a:rPr kumimoji="1" lang="ja-JP" altLang="en-US" sz="3200" dirty="0">
                <a:solidFill>
                  <a:srgbClr val="3366FF"/>
                </a:solidFill>
              </a:rPr>
              <a:t> </a:t>
            </a:r>
            <a:r>
              <a:rPr kumimoji="1" lang="en-US" altLang="ja-JP" sz="3200" dirty="0">
                <a:solidFill>
                  <a:srgbClr val="3366FF"/>
                </a:solidFill>
              </a:rPr>
              <a:t>Statement</a:t>
            </a:r>
            <a:r>
              <a:rPr kumimoji="1" lang="ja-JP" altLang="en-US" sz="3200" dirty="0"/>
              <a:t>を使おう。</a:t>
            </a:r>
            <a:endParaRPr kumimoji="1" lang="en-US" altLang="ja-JP" sz="3200" dirty="0"/>
          </a:p>
          <a:p>
            <a:pPr lvl="1"/>
            <a:r>
              <a:rPr lang="en-US" altLang="ja-JP" sz="2800" dirty="0"/>
              <a:t>SQL</a:t>
            </a:r>
            <a:r>
              <a:rPr lang="ja-JP" altLang="en-US" sz="2800" dirty="0"/>
              <a:t>文の「ユーザからの送信値」が入る箇所を変数化しておき，別途，メソッドを介して値を代入する。</a:t>
            </a:r>
            <a:endParaRPr lang="en-US" altLang="ja-JP" sz="2800" dirty="0"/>
          </a:p>
          <a:p>
            <a:pPr lvl="2"/>
            <a:r>
              <a:rPr kumimoji="1" lang="ja-JP" altLang="en-US" sz="2400" dirty="0"/>
              <a:t>代入の際に，値に含まれる</a:t>
            </a:r>
            <a:r>
              <a:rPr lang="en-US" altLang="ja-JP" sz="2400" dirty="0"/>
              <a:t>SQL</a:t>
            </a:r>
            <a:r>
              <a:rPr lang="ja-JP" altLang="en-US" sz="2400" dirty="0"/>
              <a:t>文の</a:t>
            </a:r>
            <a:r>
              <a:rPr kumimoji="1" lang="ja-JP" altLang="en-US" sz="2400" dirty="0"/>
              <a:t>特殊記号（</a:t>
            </a:r>
            <a:r>
              <a:rPr lang="en-US" altLang="ja-JP" sz="2400" dirty="0"/>
              <a:t>single</a:t>
            </a:r>
            <a:r>
              <a:rPr kumimoji="1" lang="en-US" altLang="ja-JP" sz="2400" dirty="0"/>
              <a:t> quote </a:t>
            </a:r>
            <a:r>
              <a:rPr kumimoji="1" lang="ja-JP" altLang="en-US" sz="2400" dirty="0"/>
              <a:t>等）の無効化も行う。</a:t>
            </a:r>
            <a:endParaRPr kumimoji="1" lang="en-US" altLang="ja-JP" sz="2400" dirty="0"/>
          </a:p>
          <a:p>
            <a:pPr marL="457200" lvl="1" indent="0">
              <a:buNone/>
            </a:pPr>
            <a:r>
              <a:rPr lang="en-US" altLang="ja-JP" sz="2800" dirty="0"/>
              <a:t>$statement = $conn -&gt; </a:t>
            </a:r>
            <a:r>
              <a:rPr lang="en-US" altLang="ja-JP" sz="2800" b="1" dirty="0">
                <a:solidFill>
                  <a:srgbClr val="3366FF"/>
                </a:solidFill>
              </a:rPr>
              <a:t>prepare(</a:t>
            </a:r>
          </a:p>
          <a:p>
            <a:pPr marL="457200" lvl="1" indent="0">
              <a:buNone/>
            </a:pPr>
            <a:r>
              <a:rPr kumimoji="1" lang="en-US" altLang="ja-JP" sz="2800" dirty="0"/>
              <a:t>	"</a:t>
            </a:r>
            <a:r>
              <a:rPr kumimoji="1" lang="en-US" altLang="ja-JP" sz="2800" i="1" dirty="0"/>
              <a:t>DELETE FROM articles WHERE id=</a:t>
            </a:r>
            <a:r>
              <a:rPr kumimoji="1" lang="en-US" altLang="ja-JP" sz="2800" b="1" dirty="0">
                <a:solidFill>
                  <a:srgbClr val="FF6600"/>
                </a:solidFill>
              </a:rPr>
              <a:t>:id</a:t>
            </a:r>
            <a:r>
              <a:rPr kumimoji="1" lang="en-US" altLang="ja-JP" sz="2800" dirty="0"/>
              <a:t>"</a:t>
            </a:r>
            <a:r>
              <a:rPr kumimoji="1" lang="en-US" altLang="ja-JP" sz="2800" b="1" dirty="0">
                <a:solidFill>
                  <a:srgbClr val="3366FF"/>
                </a:solidFill>
              </a:rPr>
              <a:t>)</a:t>
            </a:r>
            <a:r>
              <a:rPr kumimoji="1" lang="en-US" altLang="ja-JP" sz="2800" dirty="0"/>
              <a:t>;</a:t>
            </a:r>
          </a:p>
          <a:p>
            <a:pPr marL="457200" lvl="1" indent="0">
              <a:buNone/>
            </a:pPr>
            <a:r>
              <a:rPr lang="en-US" altLang="ja-JP" sz="2800" dirty="0"/>
              <a:t>$statement -&gt; </a:t>
            </a:r>
            <a:r>
              <a:rPr lang="en-US" altLang="ja-JP" sz="2800" b="1" dirty="0">
                <a:solidFill>
                  <a:srgbClr val="3366FF"/>
                </a:solidFill>
              </a:rPr>
              <a:t>execute(</a:t>
            </a:r>
            <a:r>
              <a:rPr lang="en-US" altLang="ja-JP" sz="2800" dirty="0"/>
              <a:t>array("</a:t>
            </a:r>
            <a:r>
              <a:rPr lang="en-US" altLang="ja-JP" sz="2800" b="1" dirty="0">
                <a:solidFill>
                  <a:srgbClr val="FF6600"/>
                </a:solidFill>
              </a:rPr>
              <a:t>:id</a:t>
            </a:r>
            <a:r>
              <a:rPr lang="en-US" altLang="ja-JP" sz="2800" dirty="0"/>
              <a:t>" =&gt; $id)</a:t>
            </a:r>
            <a:r>
              <a:rPr lang="en-US" altLang="ja-JP" sz="2800" b="1" dirty="0">
                <a:solidFill>
                  <a:srgbClr val="3366FF"/>
                </a:solidFill>
              </a:rPr>
              <a:t>)</a:t>
            </a:r>
            <a:r>
              <a:rPr lang="en-US" altLang="ja-JP" sz="2800" dirty="0"/>
              <a:t>;</a:t>
            </a:r>
            <a:endParaRPr kumimoji="1" lang="ja-JP" altLang="en-US" sz="2800" dirty="0"/>
          </a:p>
        </p:txBody>
      </p:sp>
      <p:sp>
        <p:nvSpPr>
          <p:cNvPr id="5" name="フッター プレースホルダー 4"/>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4" name="円形吹き出し 3"/>
          <p:cNvSpPr/>
          <p:nvPr/>
        </p:nvSpPr>
        <p:spPr>
          <a:xfrm>
            <a:off x="5749782" y="5537382"/>
            <a:ext cx="1717318" cy="634933"/>
          </a:xfrm>
          <a:prstGeom prst="wedgeEllipseCallout">
            <a:avLst>
              <a:gd name="adj1" fmla="val -425"/>
              <a:gd name="adj2" fmla="val -78409"/>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800">
                <a:ea typeface="メイリオ"/>
              </a:rPr>
              <a:t>代入</a:t>
            </a:r>
          </a:p>
        </p:txBody>
      </p:sp>
      <p:sp>
        <p:nvSpPr>
          <p:cNvPr id="10" name="円形吹き出し 9"/>
          <p:cNvSpPr/>
          <p:nvPr/>
        </p:nvSpPr>
        <p:spPr>
          <a:xfrm>
            <a:off x="6719921" y="3479891"/>
            <a:ext cx="1717318" cy="634933"/>
          </a:xfrm>
          <a:prstGeom prst="wedgeEllipseCallout">
            <a:avLst>
              <a:gd name="adj1" fmla="val 415"/>
              <a:gd name="adj2" fmla="val 87500"/>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800">
                <a:ea typeface="メイリオ"/>
              </a:rPr>
              <a:t>変数化</a:t>
            </a:r>
          </a:p>
        </p:txBody>
      </p:sp>
      <p:sp>
        <p:nvSpPr>
          <p:cNvPr id="8" name="テキスト ボックス 7"/>
          <p:cNvSpPr txBox="1"/>
          <p:nvPr/>
        </p:nvSpPr>
        <p:spPr>
          <a:xfrm>
            <a:off x="5885923" y="-25656"/>
            <a:ext cx="3020253" cy="369332"/>
          </a:xfrm>
          <a:prstGeom prst="rect">
            <a:avLst/>
          </a:prstGeom>
          <a:noFill/>
        </p:spPr>
        <p:txBody>
          <a:bodyPr wrap="none" rtlCol="0">
            <a:spAutoFit/>
          </a:bodyPr>
          <a:lstStyle/>
          <a:p>
            <a:r>
              <a:rPr kumimoji="1" lang="en-US" altLang="ja-JP">
                <a:solidFill>
                  <a:srgbClr val="FFFFFF"/>
                </a:solidFill>
              </a:rPr>
              <a:t>Least security management</a:t>
            </a:r>
            <a:endParaRPr kumimoji="1" lang="ja-JP" altLang="en-US">
              <a:solidFill>
                <a:srgbClr val="FFFFFF"/>
              </a:solidFill>
            </a:endParaRPr>
          </a:p>
        </p:txBody>
      </p:sp>
    </p:spTree>
    <p:extLst>
      <p:ext uri="{BB962C8B-B14F-4D97-AF65-F5344CB8AC3E}">
        <p14:creationId xmlns:p14="http://schemas.microsoft.com/office/powerpoint/2010/main" val="846617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420351" cy="685800"/>
          </a:xfrm>
        </p:spPr>
        <p:txBody>
          <a:bodyPr/>
          <a:lstStyle/>
          <a:p>
            <a:r>
              <a:rPr lang="ja-JP" altLang="en-US">
                <a:latin typeface="メイリオ"/>
              </a:rPr>
              <a:t>最低限のセキュリティ確保</a:t>
            </a:r>
          </a:p>
        </p:txBody>
      </p:sp>
      <p:sp>
        <p:nvSpPr>
          <p:cNvPr id="3" name="コンテンツ プレースホルダー 2"/>
          <p:cNvSpPr>
            <a:spLocks noGrp="1"/>
          </p:cNvSpPr>
          <p:nvPr>
            <p:ph idx="1"/>
          </p:nvPr>
        </p:nvSpPr>
        <p:spPr>
          <a:xfrm>
            <a:off x="565392" y="1422399"/>
            <a:ext cx="10102608" cy="5097063"/>
          </a:xfrm>
        </p:spPr>
        <p:txBody>
          <a:bodyPr>
            <a:normAutofit/>
          </a:bodyPr>
          <a:lstStyle/>
          <a:p>
            <a:r>
              <a:rPr kumimoji="1" lang="en-US" altLang="ja-JP" sz="3200" dirty="0"/>
              <a:t>prepare()</a:t>
            </a:r>
            <a:r>
              <a:rPr kumimoji="1" lang="ja-JP" altLang="en-US" sz="3200" dirty="0"/>
              <a:t>メソッド</a:t>
            </a:r>
            <a:r>
              <a:rPr lang="ja-JP" altLang="en-US" sz="3200" dirty="0"/>
              <a:t>の戻り値は，実は</a:t>
            </a:r>
            <a:r>
              <a:rPr lang="en-US" altLang="ja-JP" sz="3200" dirty="0" err="1">
                <a:solidFill>
                  <a:srgbClr val="3366FF"/>
                </a:solidFill>
              </a:rPr>
              <a:t>PDOStatement</a:t>
            </a:r>
            <a:r>
              <a:rPr lang="ja-JP" altLang="en-US" sz="3200" dirty="0"/>
              <a:t>オブジェクト</a:t>
            </a:r>
            <a:r>
              <a:rPr lang="ja-JP" altLang="en-US" sz="3600" dirty="0"/>
              <a:t>（</a:t>
            </a:r>
            <a:r>
              <a:rPr lang="en-US" altLang="ja-JP" sz="3600" dirty="0"/>
              <a:t>=query() </a:t>
            </a:r>
            <a:r>
              <a:rPr lang="ja-JP" altLang="en-US" sz="3600" dirty="0"/>
              <a:t>の戻り値と同じ）</a:t>
            </a:r>
            <a:r>
              <a:rPr lang="ja-JP" altLang="en-US" sz="3200" dirty="0"/>
              <a:t>。</a:t>
            </a:r>
            <a:r>
              <a:rPr lang="en-US" altLang="ja-JP" sz="3200" dirty="0"/>
              <a:t>execute() </a:t>
            </a:r>
            <a:r>
              <a:rPr lang="ja-JP" altLang="en-US" sz="3200" dirty="0"/>
              <a:t>の戻り値は</a:t>
            </a:r>
            <a:r>
              <a:rPr lang="en-US" altLang="ja-JP" sz="3200" dirty="0"/>
              <a:t> </a:t>
            </a:r>
            <a:r>
              <a:rPr lang="en-US" altLang="ja-JP" sz="3200" dirty="0" err="1"/>
              <a:t>boolean</a:t>
            </a:r>
            <a:r>
              <a:rPr lang="ja-JP" altLang="en-US" sz="3200" dirty="0" err="1"/>
              <a:t>。</a:t>
            </a:r>
            <a:endParaRPr lang="en-US" altLang="ja-JP" sz="3200" dirty="0"/>
          </a:p>
          <a:p>
            <a:pPr lvl="1"/>
            <a:r>
              <a:rPr lang="ja-JP" altLang="en-US" sz="2800" dirty="0"/>
              <a:t>従って</a:t>
            </a:r>
            <a:r>
              <a:rPr lang="en-US" altLang="ja-JP" sz="2800" dirty="0"/>
              <a:t> </a:t>
            </a:r>
            <a:r>
              <a:rPr kumimoji="1" lang="en-US" altLang="ja-JP" sz="2800" dirty="0"/>
              <a:t>SELECT</a:t>
            </a:r>
            <a:r>
              <a:rPr kumimoji="1" lang="ja-JP" altLang="en-US" sz="2800" dirty="0"/>
              <a:t>文を</a:t>
            </a:r>
            <a:r>
              <a:rPr kumimoji="1" lang="en-US" altLang="ja-JP" sz="2800" dirty="0"/>
              <a:t> </a:t>
            </a:r>
            <a:r>
              <a:rPr lang="en-US" altLang="ja-JP" sz="2800" dirty="0"/>
              <a:t>Prepared</a:t>
            </a:r>
            <a:r>
              <a:rPr lang="ja-JP" altLang="en-US" sz="2800" dirty="0"/>
              <a:t> </a:t>
            </a:r>
            <a:r>
              <a:rPr lang="en-US" altLang="ja-JP" sz="2800" dirty="0"/>
              <a:t>Statement </a:t>
            </a:r>
            <a:r>
              <a:rPr lang="ja-JP" altLang="en-US" sz="2800" dirty="0"/>
              <a:t>として実行する場合，レコードを取得するには</a:t>
            </a:r>
            <a:r>
              <a:rPr lang="en-US" altLang="ja-JP" sz="2800" dirty="0"/>
              <a:t>…</a:t>
            </a:r>
            <a:endParaRPr kumimoji="1" lang="en-US" altLang="ja-JP" sz="2800" dirty="0"/>
          </a:p>
          <a:p>
            <a:pPr marL="457200" lvl="1" indent="0">
              <a:buNone/>
            </a:pPr>
            <a:r>
              <a:rPr lang="en-US" altLang="ja-JP" sz="2800" dirty="0"/>
              <a:t>$statement = $conn -&gt; </a:t>
            </a:r>
            <a:r>
              <a:rPr lang="en-US" altLang="ja-JP" sz="2800" b="1" dirty="0">
                <a:solidFill>
                  <a:srgbClr val="3366FF"/>
                </a:solidFill>
              </a:rPr>
              <a:t>prepare(</a:t>
            </a:r>
          </a:p>
          <a:p>
            <a:pPr marL="457200" lvl="1" indent="0">
              <a:buNone/>
            </a:pPr>
            <a:r>
              <a:rPr lang="en-US" altLang="ja-JP" sz="2800" dirty="0"/>
              <a:t>	"</a:t>
            </a:r>
            <a:r>
              <a:rPr lang="en-US" altLang="ja-JP" sz="2800" i="1" dirty="0"/>
              <a:t>SELECT * FROM articles WHERE id=</a:t>
            </a:r>
            <a:r>
              <a:rPr lang="en-US" altLang="ja-JP" sz="2800" b="1" dirty="0">
                <a:solidFill>
                  <a:srgbClr val="FF6600"/>
                </a:solidFill>
              </a:rPr>
              <a:t>:id</a:t>
            </a:r>
            <a:r>
              <a:rPr lang="en-US" altLang="ja-JP" sz="2800" dirty="0"/>
              <a:t>"</a:t>
            </a:r>
            <a:r>
              <a:rPr lang="en-US" altLang="ja-JP" sz="2800" b="1" dirty="0">
                <a:solidFill>
                  <a:srgbClr val="3366FF"/>
                </a:solidFill>
              </a:rPr>
              <a:t>)</a:t>
            </a:r>
            <a:r>
              <a:rPr lang="en-US" altLang="ja-JP" sz="2800" dirty="0"/>
              <a:t>;</a:t>
            </a:r>
          </a:p>
          <a:p>
            <a:pPr marL="457200" lvl="1" indent="0">
              <a:buNone/>
            </a:pPr>
            <a:r>
              <a:rPr lang="en-US" altLang="ja-JP" sz="2800" dirty="0"/>
              <a:t>$statement -&gt; </a:t>
            </a:r>
            <a:r>
              <a:rPr lang="en-US" altLang="ja-JP" sz="2800" b="1" dirty="0">
                <a:solidFill>
                  <a:srgbClr val="3366FF"/>
                </a:solidFill>
              </a:rPr>
              <a:t>execute(</a:t>
            </a:r>
            <a:r>
              <a:rPr lang="en-US" altLang="ja-JP" sz="2800" dirty="0"/>
              <a:t>array("</a:t>
            </a:r>
            <a:r>
              <a:rPr lang="en-US" altLang="ja-JP" sz="2800" b="1" dirty="0">
                <a:solidFill>
                  <a:srgbClr val="FF6600"/>
                </a:solidFill>
              </a:rPr>
              <a:t>:id</a:t>
            </a:r>
            <a:r>
              <a:rPr lang="en-US" altLang="ja-JP" sz="2800" dirty="0"/>
              <a:t>" =&gt; $id)</a:t>
            </a:r>
            <a:r>
              <a:rPr lang="en-US" altLang="ja-JP" sz="2800" b="1" dirty="0">
                <a:solidFill>
                  <a:srgbClr val="3366FF"/>
                </a:solidFill>
              </a:rPr>
              <a:t>)</a:t>
            </a:r>
            <a:r>
              <a:rPr lang="en-US" altLang="ja-JP" sz="2800" dirty="0"/>
              <a:t>;</a:t>
            </a:r>
          </a:p>
          <a:p>
            <a:pPr marL="457200" lvl="1" indent="0">
              <a:buNone/>
            </a:pPr>
            <a:r>
              <a:rPr lang="en-US" altLang="ja-JP" sz="2800" dirty="0"/>
              <a:t>$r = $statement -&gt; </a:t>
            </a:r>
            <a:r>
              <a:rPr lang="en-US" altLang="ja-JP" sz="2800" b="1" dirty="0">
                <a:solidFill>
                  <a:srgbClr val="3366FF"/>
                </a:solidFill>
              </a:rPr>
              <a:t>fetch()</a:t>
            </a:r>
            <a:r>
              <a:rPr lang="en-US" altLang="ja-JP" sz="2800" dirty="0"/>
              <a:t>;</a:t>
            </a:r>
            <a:endParaRPr lang="ja-JP" altLang="en-US" sz="2800" dirty="0"/>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
        <p:nvSpPr>
          <p:cNvPr id="9" name="円形吹き出し 8"/>
          <p:cNvSpPr/>
          <p:nvPr/>
        </p:nvSpPr>
        <p:spPr>
          <a:xfrm>
            <a:off x="7484096" y="5959708"/>
            <a:ext cx="2828535" cy="634933"/>
          </a:xfrm>
          <a:prstGeom prst="wedgeEllipseCallout">
            <a:avLst>
              <a:gd name="adj1" fmla="val -120822"/>
              <a:gd name="adj2" fmla="val -72295"/>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800">
                <a:ea typeface="メイリオ"/>
              </a:rPr>
              <a:t>record</a:t>
            </a:r>
            <a:r>
              <a:rPr lang="ja-JP" altLang="en-US" sz="2800">
                <a:ea typeface="メイリオ"/>
              </a:rPr>
              <a:t>取得</a:t>
            </a:r>
          </a:p>
        </p:txBody>
      </p:sp>
    </p:spTree>
    <p:extLst>
      <p:ext uri="{BB962C8B-B14F-4D97-AF65-F5344CB8AC3E}">
        <p14:creationId xmlns:p14="http://schemas.microsoft.com/office/powerpoint/2010/main" val="87164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a:latin typeface="メイリオ"/>
              </a:rPr>
              <a:t>HTML</a:t>
            </a:r>
            <a:r>
              <a:rPr lang="ja-JP" altLang="en-US" b="1">
                <a:latin typeface="メイリオ"/>
              </a:rPr>
              <a:t>と</a:t>
            </a:r>
            <a:r>
              <a:rPr lang="en-US" altLang="ja-JP" b="1">
                <a:latin typeface="メイリオ"/>
              </a:rPr>
              <a:t>PHP</a:t>
            </a:r>
            <a:r>
              <a:rPr lang="ja-JP" altLang="en-US" b="1">
                <a:latin typeface="メイリオ"/>
              </a:rPr>
              <a:t>の違い</a:t>
            </a:r>
          </a:p>
        </p:txBody>
      </p:sp>
      <p:sp>
        <p:nvSpPr>
          <p:cNvPr id="19459" name="コンテンツ プレースホルダ 6"/>
          <p:cNvSpPr>
            <a:spLocks noGrp="1"/>
          </p:cNvSpPr>
          <p:nvPr>
            <p:ph idx="1"/>
          </p:nvPr>
        </p:nvSpPr>
        <p:spPr>
          <a:xfrm>
            <a:off x="335200" y="1508733"/>
            <a:ext cx="11425587" cy="5088707"/>
          </a:xfrm>
        </p:spPr>
        <p:txBody>
          <a:bodyPr/>
          <a:lstStyle/>
          <a:p>
            <a:pPr marL="0" indent="0">
              <a:buNone/>
            </a:pPr>
            <a:r>
              <a:rPr lang="en-US" altLang="ja-JP">
                <a:latin typeface="メイリオ"/>
              </a:rPr>
              <a:t>HTML</a:t>
            </a:r>
            <a:r>
              <a:rPr lang="ja-JP" altLang="en-US">
                <a:latin typeface="メイリオ"/>
              </a:rPr>
              <a:t>で書かれたページを読むには</a:t>
            </a:r>
            <a:r>
              <a:rPr lang="en-US" altLang="ja-JP">
                <a:latin typeface="メイリオ"/>
              </a:rPr>
              <a:t>…</a:t>
            </a:r>
          </a:p>
          <a:p>
            <a:r>
              <a:rPr lang="ja-JP" altLang="en-US">
                <a:latin typeface="メイリオ"/>
              </a:rPr>
              <a:t>ブラウザがサーバに</a:t>
            </a:r>
            <a:r>
              <a:rPr lang="ja-JP" altLang="en-US">
                <a:solidFill>
                  <a:srgbClr val="800000"/>
                </a:solidFill>
                <a:latin typeface="メイリオ"/>
              </a:rPr>
              <a:t>ファイル</a:t>
            </a:r>
            <a:r>
              <a:rPr lang="ja-JP" altLang="en-US">
                <a:latin typeface="メイリオ"/>
              </a:rPr>
              <a:t>を要求</a:t>
            </a:r>
            <a:endParaRPr lang="en-US" altLang="ja-JP">
              <a:latin typeface="メイリオ"/>
            </a:endParaRPr>
          </a:p>
          <a:p>
            <a:r>
              <a:rPr lang="ja-JP" altLang="en-US">
                <a:latin typeface="メイリオ"/>
              </a:rPr>
              <a:t>サーバはファイルの</a:t>
            </a:r>
            <a:r>
              <a:rPr lang="ja-JP" altLang="en-US">
                <a:solidFill>
                  <a:srgbClr val="800000"/>
                </a:solidFill>
                <a:latin typeface="メイリオ"/>
              </a:rPr>
              <a:t>中身</a:t>
            </a:r>
            <a:r>
              <a:rPr lang="ja-JP" altLang="en-US">
                <a:latin typeface="メイリオ"/>
              </a:rPr>
              <a:t>を送信</a:t>
            </a:r>
          </a:p>
        </p:txBody>
      </p:sp>
      <p:pic>
        <p:nvPicPr>
          <p:cNvPr id="19461" name="Picture 102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179527" y="2978130"/>
            <a:ext cx="1612900" cy="145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462" name="図形グループ 14"/>
          <p:cNvGrpSpPr>
            <a:grpSpLocks/>
          </p:cNvGrpSpPr>
          <p:nvPr/>
        </p:nvGrpSpPr>
        <p:grpSpPr bwMode="auto">
          <a:xfrm>
            <a:off x="2074127" y="4578330"/>
            <a:ext cx="2514600" cy="1676400"/>
            <a:chOff x="304800" y="4419600"/>
            <a:chExt cx="2514600" cy="1676400"/>
          </a:xfrm>
        </p:grpSpPr>
        <p:sp>
          <p:nvSpPr>
            <p:cNvPr id="19474" name="正方形/長方形 7"/>
            <p:cNvSpPr>
              <a:spLocks noChangeArrowheads="1"/>
            </p:cNvSpPr>
            <p:nvPr/>
          </p:nvSpPr>
          <p:spPr bwMode="auto">
            <a:xfrm>
              <a:off x="304800" y="4419600"/>
              <a:ext cx="2514600" cy="1676400"/>
            </a:xfrm>
            <a:prstGeom prst="rect">
              <a:avLst/>
            </a:prstGeom>
            <a:solidFill>
              <a:schemeClr val="accent1"/>
            </a:solidFill>
            <a:ln w="9525">
              <a:solidFill>
                <a:schemeClr val="tx1"/>
              </a:solidFill>
              <a:round/>
              <a:headEnd/>
              <a:tailEnd/>
            </a:ln>
          </p:spPr>
          <p:txBody>
            <a:bodyPr/>
            <a:lstStyle/>
            <a:p>
              <a:endParaRPr lang="ja-JP" altLang="en-US">
                <a:ea typeface="メイリオ"/>
                <a:cs typeface="メイリオ"/>
              </a:endParaRPr>
            </a:p>
          </p:txBody>
        </p:sp>
        <p:sp>
          <p:nvSpPr>
            <p:cNvPr id="19475" name="正方形/長方形 8"/>
            <p:cNvSpPr>
              <a:spLocks noChangeArrowheads="1"/>
            </p:cNvSpPr>
            <p:nvPr/>
          </p:nvSpPr>
          <p:spPr bwMode="auto">
            <a:xfrm>
              <a:off x="419100" y="4495799"/>
              <a:ext cx="2286000" cy="304801"/>
            </a:xfrm>
            <a:prstGeom prst="rect">
              <a:avLst/>
            </a:prstGeom>
            <a:solidFill>
              <a:schemeClr val="bg1"/>
            </a:solidFill>
            <a:ln w="9525">
              <a:solidFill>
                <a:schemeClr val="tx1"/>
              </a:solidFill>
              <a:round/>
              <a:headEnd/>
              <a:tailEnd/>
            </a:ln>
          </p:spPr>
          <p:txBody>
            <a:bodyPr/>
            <a:lstStyle/>
            <a:p>
              <a:r>
                <a:rPr lang="en-US" altLang="ja-JP" b="1">
                  <a:ea typeface="メイリオ"/>
                  <a:cs typeface="メイリオ"/>
                </a:rPr>
                <a:t>http://.../</a:t>
              </a:r>
              <a:r>
                <a:rPr lang="en-US" altLang="ja-JP" b="1">
                  <a:solidFill>
                    <a:srgbClr val="0000FF"/>
                  </a:solidFill>
                  <a:ea typeface="メイリオ"/>
                  <a:cs typeface="メイリオ"/>
                </a:rPr>
                <a:t>hello.html</a:t>
              </a:r>
              <a:endParaRPr lang="ja-JP" altLang="en-US" b="1">
                <a:solidFill>
                  <a:srgbClr val="0000FF"/>
                </a:solidFill>
                <a:ea typeface="メイリオ"/>
                <a:cs typeface="メイリオ"/>
              </a:endParaRPr>
            </a:p>
          </p:txBody>
        </p:sp>
        <p:sp>
          <p:nvSpPr>
            <p:cNvPr id="19476" name="正方形/長方形 9"/>
            <p:cNvSpPr>
              <a:spLocks noChangeArrowheads="1"/>
            </p:cNvSpPr>
            <p:nvPr/>
          </p:nvSpPr>
          <p:spPr bwMode="auto">
            <a:xfrm>
              <a:off x="419100" y="4876799"/>
              <a:ext cx="2286000" cy="1066801"/>
            </a:xfrm>
            <a:prstGeom prst="rect">
              <a:avLst/>
            </a:prstGeom>
            <a:solidFill>
              <a:schemeClr val="bg1"/>
            </a:solidFill>
            <a:ln w="9525">
              <a:solidFill>
                <a:schemeClr val="tx1"/>
              </a:solidFill>
              <a:round/>
              <a:headEnd/>
              <a:tailEnd/>
            </a:ln>
          </p:spPr>
          <p:txBody>
            <a:bodyPr/>
            <a:lstStyle/>
            <a:p>
              <a:r>
                <a:rPr lang="ja-JP" altLang="en-US">
                  <a:ea typeface="メイリオ"/>
                  <a:cs typeface="メイリオ"/>
                </a:rPr>
                <a:t>こんにちは</a:t>
              </a:r>
            </a:p>
          </p:txBody>
        </p:sp>
      </p:grpSp>
      <p:pic>
        <p:nvPicPr>
          <p:cNvPr id="19463" name="Picture 102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74328" y="5162530"/>
            <a:ext cx="1266825"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4" name="図 12" descr="ie7_xp_h2_rgb.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55327" y="5340330"/>
            <a:ext cx="5334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5" name="図 13" descr="feather.gif"/>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79527" y="3435330"/>
            <a:ext cx="10350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6" name="メモ 16"/>
          <p:cNvSpPr>
            <a:spLocks noChangeArrowheads="1"/>
          </p:cNvSpPr>
          <p:nvPr/>
        </p:nvSpPr>
        <p:spPr bwMode="auto">
          <a:xfrm>
            <a:off x="8944827" y="3019650"/>
            <a:ext cx="1497685" cy="1676400"/>
          </a:xfrm>
          <a:prstGeom prst="foldedCorner">
            <a:avLst>
              <a:gd name="adj" fmla="val 16667"/>
            </a:avLst>
          </a:prstGeom>
          <a:solidFill>
            <a:srgbClr val="FFFFFF"/>
          </a:solidFill>
          <a:ln w="9525">
            <a:solidFill>
              <a:schemeClr val="tx1"/>
            </a:solidFill>
            <a:round/>
            <a:headEnd/>
            <a:tailEnd/>
          </a:ln>
        </p:spPr>
        <p:txBody>
          <a:bodyPr/>
          <a:lstStyle/>
          <a:p>
            <a:r>
              <a:rPr lang="en-US" altLang="ja-JP" sz="2000">
                <a:ea typeface="メイリオ"/>
                <a:cs typeface="メイリオ"/>
              </a:rPr>
              <a:t>&lt;html&gt;</a:t>
            </a:r>
          </a:p>
          <a:p>
            <a:r>
              <a:rPr lang="en-US" altLang="ja-JP" sz="2000">
                <a:ea typeface="メイリオ"/>
                <a:cs typeface="メイリオ"/>
              </a:rPr>
              <a:t>...</a:t>
            </a:r>
          </a:p>
          <a:p>
            <a:r>
              <a:rPr lang="ja-JP" altLang="en-US" sz="2000">
                <a:ea typeface="メイリオ"/>
                <a:cs typeface="メイリオ"/>
              </a:rPr>
              <a:t>こんにちは</a:t>
            </a:r>
            <a:endParaRPr lang="en-US" altLang="ja-JP" sz="2000">
              <a:ea typeface="メイリオ"/>
              <a:cs typeface="メイリオ"/>
            </a:endParaRPr>
          </a:p>
          <a:p>
            <a:r>
              <a:rPr lang="en-US" altLang="ja-JP" sz="2000">
                <a:ea typeface="メイリオ"/>
                <a:cs typeface="メイリオ"/>
              </a:rPr>
              <a:t>...</a:t>
            </a:r>
          </a:p>
          <a:p>
            <a:r>
              <a:rPr lang="en-US" altLang="ja-JP" sz="2000">
                <a:ea typeface="メイリオ"/>
                <a:cs typeface="メイリオ"/>
              </a:rPr>
              <a:t>&lt;/html&gt;</a:t>
            </a:r>
            <a:endParaRPr lang="ja-JP" altLang="en-US" sz="2000">
              <a:ea typeface="メイリオ"/>
              <a:cs typeface="メイリオ"/>
            </a:endParaRPr>
          </a:p>
        </p:txBody>
      </p:sp>
      <p:sp>
        <p:nvSpPr>
          <p:cNvPr id="19467" name="TextBox 17"/>
          <p:cNvSpPr txBox="1">
            <a:spLocks noChangeArrowheads="1"/>
          </p:cNvSpPr>
          <p:nvPr/>
        </p:nvSpPr>
        <p:spPr bwMode="auto">
          <a:xfrm>
            <a:off x="8932128" y="2619600"/>
            <a:ext cx="13954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b="1">
                <a:solidFill>
                  <a:srgbClr val="0000FF"/>
                </a:solidFill>
                <a:ea typeface="メイリオ"/>
                <a:cs typeface="メイリオ"/>
              </a:rPr>
              <a:t>hello.html</a:t>
            </a:r>
            <a:endParaRPr lang="ja-JP" altLang="en-US" sz="2000" b="1">
              <a:solidFill>
                <a:srgbClr val="0000FF"/>
              </a:solidFill>
              <a:ea typeface="メイリオ"/>
              <a:cs typeface="メイリオ"/>
            </a:endParaRPr>
          </a:p>
        </p:txBody>
      </p:sp>
      <p:sp>
        <p:nvSpPr>
          <p:cNvPr id="19468" name="TextBox 18"/>
          <p:cNvSpPr txBox="1">
            <a:spLocks noChangeArrowheads="1"/>
          </p:cNvSpPr>
          <p:nvPr/>
        </p:nvSpPr>
        <p:spPr bwMode="auto">
          <a:xfrm>
            <a:off x="2074127" y="4178281"/>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ea typeface="メイリオ"/>
                <a:cs typeface="メイリオ"/>
              </a:rPr>
              <a:t>ブラウザ</a:t>
            </a:r>
          </a:p>
        </p:txBody>
      </p:sp>
      <p:sp>
        <p:nvSpPr>
          <p:cNvPr id="19469" name="TextBox 19"/>
          <p:cNvSpPr txBox="1">
            <a:spLocks noChangeArrowheads="1"/>
          </p:cNvSpPr>
          <p:nvPr/>
        </p:nvSpPr>
        <p:spPr bwMode="auto">
          <a:xfrm>
            <a:off x="6817765" y="4218944"/>
            <a:ext cx="11079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ea typeface="メイリオ"/>
                <a:cs typeface="メイリオ"/>
              </a:rPr>
              <a:t>サーバ</a:t>
            </a:r>
          </a:p>
        </p:txBody>
      </p:sp>
      <p:cxnSp>
        <p:nvCxnSpPr>
          <p:cNvPr id="19470" name="Shape 21"/>
          <p:cNvCxnSpPr>
            <a:cxnSpLocks noChangeShapeType="1"/>
          </p:cNvCxnSpPr>
          <p:nvPr/>
        </p:nvCxnSpPr>
        <p:spPr bwMode="auto">
          <a:xfrm rot="5400000" flipH="1" flipV="1">
            <a:off x="4953059" y="2936062"/>
            <a:ext cx="1581150" cy="2871787"/>
          </a:xfrm>
          <a:prstGeom prst="bentConnector2">
            <a:avLst/>
          </a:prstGeom>
          <a:noFill/>
          <a:ln w="57150">
            <a:solidFill>
              <a:srgbClr val="FF6600"/>
            </a:solidFill>
            <a:prstDash val="sysDash"/>
            <a:round/>
            <a:headEnd/>
            <a:tailEnd type="arrow" w="med" len="med"/>
          </a:ln>
          <a:extLst>
            <a:ext uri="{909E8E84-426E-40dd-AFC4-6F175D3DCCD1}">
              <a14:hiddenFill xmlns:a14="http://schemas.microsoft.com/office/drawing/2010/main" xmlns="">
                <a:noFill/>
              </a14:hiddenFill>
            </a:ext>
          </a:extLst>
        </p:spPr>
      </p:cxnSp>
      <p:cxnSp>
        <p:nvCxnSpPr>
          <p:cNvPr id="19471" name="Shape 23"/>
          <p:cNvCxnSpPr>
            <a:cxnSpLocks noChangeShapeType="1"/>
          </p:cNvCxnSpPr>
          <p:nvPr/>
        </p:nvCxnSpPr>
        <p:spPr bwMode="auto">
          <a:xfrm rot="5400000">
            <a:off x="5730140" y="3643293"/>
            <a:ext cx="1466850" cy="3044825"/>
          </a:xfrm>
          <a:prstGeom prst="bentConnector2">
            <a:avLst/>
          </a:prstGeom>
          <a:noFill/>
          <a:ln w="57150">
            <a:solidFill>
              <a:srgbClr val="FF6600"/>
            </a:solidFill>
            <a:prstDash val="sysDash"/>
            <a:round/>
            <a:headEnd/>
            <a:tailEnd type="arrow" w="med" len="med"/>
          </a:ln>
          <a:extLst>
            <a:ext uri="{909E8E84-426E-40dd-AFC4-6F175D3DCCD1}">
              <a14:hiddenFill xmlns:a14="http://schemas.microsoft.com/office/drawing/2010/main" xmlns="">
                <a:noFill/>
              </a14:hiddenFill>
            </a:ext>
          </a:extLst>
        </p:spPr>
      </p:cxnSp>
      <p:sp>
        <p:nvSpPr>
          <p:cNvPr id="19472" name="TextBox 24"/>
          <p:cNvSpPr txBox="1">
            <a:spLocks noChangeArrowheads="1"/>
          </p:cNvSpPr>
          <p:nvPr/>
        </p:nvSpPr>
        <p:spPr bwMode="auto">
          <a:xfrm>
            <a:off x="4307740" y="3581381"/>
            <a:ext cx="348469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b="1">
                <a:ea typeface="メイリオ"/>
                <a:cs typeface="メイリオ"/>
              </a:rPr>
              <a:t>hello.html</a:t>
            </a:r>
            <a:r>
              <a:rPr lang="ja-JP" altLang="en-US" b="1">
                <a:ea typeface="メイリオ"/>
                <a:cs typeface="メイリオ"/>
              </a:rPr>
              <a:t>をください！</a:t>
            </a:r>
          </a:p>
        </p:txBody>
      </p:sp>
      <p:sp>
        <p:nvSpPr>
          <p:cNvPr id="19473" name="TextBox 25"/>
          <p:cNvSpPr txBox="1">
            <a:spLocks noChangeArrowheads="1"/>
          </p:cNvSpPr>
          <p:nvPr/>
        </p:nvSpPr>
        <p:spPr bwMode="auto">
          <a:xfrm>
            <a:off x="5274528" y="5416531"/>
            <a:ext cx="4659599" cy="907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spcAft>
                <a:spcPts val="600"/>
              </a:spcAft>
            </a:pPr>
            <a:r>
              <a:rPr lang="ja-JP" altLang="en-US" b="1">
                <a:solidFill>
                  <a:srgbClr val="800000"/>
                </a:solidFill>
                <a:ea typeface="メイリオ"/>
                <a:cs typeface="メイリオ"/>
              </a:rPr>
              <a:t>”</a:t>
            </a:r>
            <a:r>
              <a:rPr lang="en-US" altLang="ja-JP" b="1">
                <a:solidFill>
                  <a:srgbClr val="800000"/>
                </a:solidFill>
                <a:ea typeface="メイリオ"/>
                <a:cs typeface="メイリオ"/>
              </a:rPr>
              <a:t>&lt;html&gt;...</a:t>
            </a:r>
            <a:r>
              <a:rPr lang="ja-JP" altLang="en-US" b="1">
                <a:solidFill>
                  <a:srgbClr val="800000"/>
                </a:solidFill>
                <a:ea typeface="メイリオ"/>
                <a:cs typeface="メイリオ"/>
              </a:rPr>
              <a:t>こんにちは</a:t>
            </a:r>
            <a:r>
              <a:rPr lang="en-US" altLang="ja-JP" b="1">
                <a:solidFill>
                  <a:srgbClr val="800000"/>
                </a:solidFill>
                <a:ea typeface="メイリオ"/>
                <a:cs typeface="メイリオ"/>
              </a:rPr>
              <a:t>...&lt;/html&gt;</a:t>
            </a:r>
            <a:r>
              <a:rPr lang="ja-JP" altLang="en-US" b="1">
                <a:solidFill>
                  <a:srgbClr val="800000"/>
                </a:solidFill>
                <a:ea typeface="メイリオ"/>
                <a:cs typeface="メイリオ"/>
              </a:rPr>
              <a:t>”</a:t>
            </a:r>
            <a:endParaRPr lang="en-US" altLang="ja-JP" b="1">
              <a:solidFill>
                <a:srgbClr val="800000"/>
              </a:solidFill>
              <a:ea typeface="メイリオ"/>
              <a:cs typeface="メイリオ"/>
            </a:endParaRPr>
          </a:p>
          <a:p>
            <a:pPr>
              <a:spcAft>
                <a:spcPts val="600"/>
              </a:spcAft>
            </a:pPr>
            <a:r>
              <a:rPr lang="ja-JP" altLang="en-US" b="1">
                <a:ea typeface="メイリオ"/>
                <a:cs typeface="メイリオ"/>
              </a:rPr>
              <a:t>（</a:t>
            </a:r>
            <a:r>
              <a:rPr lang="en-US" altLang="ja-JP" b="1">
                <a:ea typeface="メイリオ"/>
                <a:cs typeface="メイリオ"/>
              </a:rPr>
              <a:t>HTML</a:t>
            </a:r>
            <a:r>
              <a:rPr lang="ja-JP" altLang="en-US" b="1">
                <a:ea typeface="メイリオ"/>
                <a:cs typeface="メイリオ"/>
              </a:rPr>
              <a:t>ファイルの中身）</a:t>
            </a:r>
            <a:endParaRPr lang="en-US" altLang="ja-JP" b="1">
              <a:ea typeface="メイリオ"/>
              <a:cs typeface="メイリオ"/>
            </a:endParaRPr>
          </a:p>
        </p:txBody>
      </p:sp>
    </p:spTree>
    <p:extLst>
      <p:ext uri="{BB962C8B-B14F-4D97-AF65-F5344CB8AC3E}">
        <p14:creationId xmlns:p14="http://schemas.microsoft.com/office/powerpoint/2010/main" val="145173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a:latin typeface="メイリオ"/>
              </a:rPr>
              <a:t>HTML</a:t>
            </a:r>
            <a:r>
              <a:rPr lang="ja-JP" altLang="en-US" b="1">
                <a:latin typeface="メイリオ"/>
              </a:rPr>
              <a:t>と</a:t>
            </a:r>
            <a:r>
              <a:rPr lang="en-US" altLang="ja-JP" b="1">
                <a:latin typeface="メイリオ"/>
              </a:rPr>
              <a:t>PHP</a:t>
            </a:r>
            <a:r>
              <a:rPr lang="ja-JP" altLang="en-US" b="1">
                <a:latin typeface="メイリオ"/>
              </a:rPr>
              <a:t>の違い</a:t>
            </a:r>
          </a:p>
        </p:txBody>
      </p:sp>
      <p:sp>
        <p:nvSpPr>
          <p:cNvPr id="20483" name="コンテンツ プレースホルダ 6"/>
          <p:cNvSpPr>
            <a:spLocks noGrp="1"/>
          </p:cNvSpPr>
          <p:nvPr>
            <p:ph idx="1"/>
          </p:nvPr>
        </p:nvSpPr>
        <p:spPr/>
        <p:txBody>
          <a:bodyPr/>
          <a:lstStyle/>
          <a:p>
            <a:pPr marL="0" indent="0">
              <a:buNone/>
            </a:pPr>
            <a:r>
              <a:rPr lang="en-US" altLang="ja-JP">
                <a:latin typeface="メイリオ"/>
              </a:rPr>
              <a:t>PHP</a:t>
            </a:r>
            <a:r>
              <a:rPr lang="ja-JP" altLang="en-US">
                <a:latin typeface="メイリオ"/>
              </a:rPr>
              <a:t>で書かれたページを読むには</a:t>
            </a:r>
            <a:r>
              <a:rPr lang="en-US" altLang="ja-JP">
                <a:latin typeface="メイリオ"/>
              </a:rPr>
              <a:t>…</a:t>
            </a:r>
          </a:p>
          <a:p>
            <a:r>
              <a:rPr lang="ja-JP" altLang="en-US">
                <a:latin typeface="メイリオ"/>
              </a:rPr>
              <a:t>ブラウザがサーバに</a:t>
            </a:r>
            <a:r>
              <a:rPr lang="ja-JP" altLang="en-US">
                <a:solidFill>
                  <a:srgbClr val="800000"/>
                </a:solidFill>
                <a:latin typeface="メイリオ"/>
              </a:rPr>
              <a:t>スクリプト実行</a:t>
            </a:r>
            <a:r>
              <a:rPr lang="ja-JP" altLang="en-US">
                <a:latin typeface="メイリオ"/>
              </a:rPr>
              <a:t>を要求</a:t>
            </a:r>
            <a:endParaRPr lang="en-US" altLang="ja-JP">
              <a:latin typeface="メイリオ"/>
            </a:endParaRPr>
          </a:p>
          <a:p>
            <a:r>
              <a:rPr lang="ja-JP" altLang="en-US">
                <a:latin typeface="メイリオ"/>
              </a:rPr>
              <a:t>サーバは</a:t>
            </a:r>
            <a:r>
              <a:rPr lang="ja-JP" altLang="en-US">
                <a:solidFill>
                  <a:srgbClr val="800000"/>
                </a:solidFill>
                <a:latin typeface="メイリオ"/>
              </a:rPr>
              <a:t>実行結果</a:t>
            </a:r>
            <a:r>
              <a:rPr lang="ja-JP" altLang="en-US">
                <a:latin typeface="メイリオ"/>
              </a:rPr>
              <a:t>を送信</a:t>
            </a:r>
          </a:p>
        </p:txBody>
      </p:sp>
      <p:pic>
        <p:nvPicPr>
          <p:cNvPr id="20485" name="Picture 102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193958" y="2992560"/>
            <a:ext cx="1612900" cy="145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486" name="図形グループ 14"/>
          <p:cNvGrpSpPr>
            <a:grpSpLocks/>
          </p:cNvGrpSpPr>
          <p:nvPr/>
        </p:nvGrpSpPr>
        <p:grpSpPr bwMode="auto">
          <a:xfrm>
            <a:off x="2088558" y="4592760"/>
            <a:ext cx="2514600" cy="1676400"/>
            <a:chOff x="304800" y="4419600"/>
            <a:chExt cx="2514600" cy="1676400"/>
          </a:xfrm>
        </p:grpSpPr>
        <p:sp>
          <p:nvSpPr>
            <p:cNvPr id="20499" name="正方形/長方形 7"/>
            <p:cNvSpPr>
              <a:spLocks noChangeArrowheads="1"/>
            </p:cNvSpPr>
            <p:nvPr/>
          </p:nvSpPr>
          <p:spPr bwMode="auto">
            <a:xfrm>
              <a:off x="304800" y="4419600"/>
              <a:ext cx="2514600" cy="1676400"/>
            </a:xfrm>
            <a:prstGeom prst="rect">
              <a:avLst/>
            </a:prstGeom>
            <a:solidFill>
              <a:schemeClr val="accent1"/>
            </a:solidFill>
            <a:ln w="9525">
              <a:solidFill>
                <a:schemeClr val="tx1"/>
              </a:solidFill>
              <a:round/>
              <a:headEnd/>
              <a:tailEnd/>
            </a:ln>
          </p:spPr>
          <p:txBody>
            <a:bodyPr/>
            <a:lstStyle/>
            <a:p>
              <a:endParaRPr lang="ja-JP" altLang="en-US">
                <a:ea typeface="メイリオ"/>
                <a:cs typeface="メイリオ"/>
              </a:endParaRPr>
            </a:p>
          </p:txBody>
        </p:sp>
        <p:sp>
          <p:nvSpPr>
            <p:cNvPr id="20500" name="正方形/長方形 8"/>
            <p:cNvSpPr>
              <a:spLocks noChangeArrowheads="1"/>
            </p:cNvSpPr>
            <p:nvPr/>
          </p:nvSpPr>
          <p:spPr bwMode="auto">
            <a:xfrm>
              <a:off x="419100" y="4495799"/>
              <a:ext cx="2286000" cy="304801"/>
            </a:xfrm>
            <a:prstGeom prst="rect">
              <a:avLst/>
            </a:prstGeom>
            <a:solidFill>
              <a:schemeClr val="bg1"/>
            </a:solidFill>
            <a:ln w="9525">
              <a:solidFill>
                <a:schemeClr val="tx1"/>
              </a:solidFill>
              <a:round/>
              <a:headEnd/>
              <a:tailEnd/>
            </a:ln>
          </p:spPr>
          <p:txBody>
            <a:bodyPr/>
            <a:lstStyle/>
            <a:p>
              <a:r>
                <a:rPr lang="en-US" altLang="ja-JP" b="1">
                  <a:ea typeface="メイリオ"/>
                  <a:cs typeface="メイリオ"/>
                </a:rPr>
                <a:t>http://.../</a:t>
              </a:r>
              <a:r>
                <a:rPr lang="en-US" altLang="ja-JP" b="1">
                  <a:solidFill>
                    <a:srgbClr val="0000FF"/>
                  </a:solidFill>
                  <a:ea typeface="メイリオ"/>
                  <a:cs typeface="メイリオ"/>
                </a:rPr>
                <a:t>hello.php</a:t>
              </a:r>
              <a:endParaRPr lang="ja-JP" altLang="en-US" b="1">
                <a:solidFill>
                  <a:srgbClr val="0000FF"/>
                </a:solidFill>
                <a:ea typeface="メイリオ"/>
                <a:cs typeface="メイリオ"/>
              </a:endParaRPr>
            </a:p>
          </p:txBody>
        </p:sp>
        <p:sp>
          <p:nvSpPr>
            <p:cNvPr id="20501" name="正方形/長方形 9"/>
            <p:cNvSpPr>
              <a:spLocks noChangeArrowheads="1"/>
            </p:cNvSpPr>
            <p:nvPr/>
          </p:nvSpPr>
          <p:spPr bwMode="auto">
            <a:xfrm>
              <a:off x="419100" y="4876799"/>
              <a:ext cx="2286000" cy="1066801"/>
            </a:xfrm>
            <a:prstGeom prst="rect">
              <a:avLst/>
            </a:prstGeom>
            <a:solidFill>
              <a:schemeClr val="bg1"/>
            </a:solidFill>
            <a:ln w="9525">
              <a:solidFill>
                <a:schemeClr val="tx1"/>
              </a:solidFill>
              <a:round/>
              <a:headEnd/>
              <a:tailEnd/>
            </a:ln>
          </p:spPr>
          <p:txBody>
            <a:bodyPr/>
            <a:lstStyle/>
            <a:p>
              <a:r>
                <a:rPr lang="ja-JP" altLang="en-US">
                  <a:ea typeface="メイリオ"/>
                  <a:cs typeface="メイリオ"/>
                </a:rPr>
                <a:t>こんにちは</a:t>
              </a:r>
            </a:p>
          </p:txBody>
        </p:sp>
      </p:grpSp>
      <p:pic>
        <p:nvPicPr>
          <p:cNvPr id="20487" name="Picture 102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88759" y="5176960"/>
            <a:ext cx="1266825"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8" name="図 12" descr="ie7_xp_h2_rgb.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69758" y="5354760"/>
            <a:ext cx="5334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9" name="図 13" descr="feather.gif"/>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93958" y="3449760"/>
            <a:ext cx="10350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90" name="メモ 16"/>
          <p:cNvSpPr>
            <a:spLocks noChangeArrowheads="1"/>
          </p:cNvSpPr>
          <p:nvPr/>
        </p:nvSpPr>
        <p:spPr bwMode="auto">
          <a:xfrm>
            <a:off x="8959258" y="3034080"/>
            <a:ext cx="1584272" cy="1905000"/>
          </a:xfrm>
          <a:prstGeom prst="foldedCorner">
            <a:avLst>
              <a:gd name="adj" fmla="val 16667"/>
            </a:avLst>
          </a:prstGeom>
          <a:solidFill>
            <a:srgbClr val="FFFFFF"/>
          </a:solidFill>
          <a:ln w="9525">
            <a:solidFill>
              <a:schemeClr val="tx1"/>
            </a:solidFill>
            <a:round/>
            <a:headEnd/>
            <a:tailEnd/>
          </a:ln>
        </p:spPr>
        <p:txBody>
          <a:bodyPr/>
          <a:lstStyle/>
          <a:p>
            <a:r>
              <a:rPr lang="en-US" altLang="ja-JP" sz="2000">
                <a:ea typeface="メイリオ"/>
                <a:cs typeface="メイリオ"/>
              </a:rPr>
              <a:t>&lt;?php</a:t>
            </a:r>
          </a:p>
          <a:p>
            <a:r>
              <a:rPr lang="en-US" altLang="ja-JP" sz="2000">
                <a:ea typeface="メイリオ"/>
                <a:cs typeface="メイリオ"/>
              </a:rPr>
              <a:t>...</a:t>
            </a:r>
          </a:p>
          <a:p>
            <a:r>
              <a:rPr lang="en-US" altLang="ja-JP" sz="2000">
                <a:ea typeface="メイリオ"/>
                <a:cs typeface="メイリオ"/>
              </a:rPr>
              <a:t>echo  "</a:t>
            </a:r>
            <a:r>
              <a:rPr lang="ja-JP" altLang="en-US" sz="2000">
                <a:ea typeface="メイリオ"/>
                <a:cs typeface="メイリオ"/>
              </a:rPr>
              <a:t>こんにちは</a:t>
            </a:r>
            <a:r>
              <a:rPr lang="en-US" altLang="ja-JP" sz="2000">
                <a:ea typeface="メイリオ"/>
                <a:cs typeface="メイリオ"/>
              </a:rPr>
              <a:t>";</a:t>
            </a:r>
          </a:p>
          <a:p>
            <a:r>
              <a:rPr lang="en-US" altLang="ja-JP" sz="2000">
                <a:ea typeface="メイリオ"/>
                <a:cs typeface="メイリオ"/>
              </a:rPr>
              <a:t>...</a:t>
            </a:r>
          </a:p>
          <a:p>
            <a:r>
              <a:rPr lang="en-US" altLang="ja-JP" sz="2000">
                <a:ea typeface="メイリオ"/>
                <a:cs typeface="メイリオ"/>
              </a:rPr>
              <a:t>?&gt;</a:t>
            </a:r>
            <a:endParaRPr lang="ja-JP" altLang="en-US" sz="2000">
              <a:ea typeface="メイリオ"/>
              <a:cs typeface="メイリオ"/>
            </a:endParaRPr>
          </a:p>
        </p:txBody>
      </p:sp>
      <p:sp>
        <p:nvSpPr>
          <p:cNvPr id="20491" name="TextBox 17"/>
          <p:cNvSpPr txBox="1">
            <a:spLocks noChangeArrowheads="1"/>
          </p:cNvSpPr>
          <p:nvPr/>
        </p:nvSpPr>
        <p:spPr bwMode="auto">
          <a:xfrm>
            <a:off x="9018714" y="2648460"/>
            <a:ext cx="13239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sz="2000" b="1">
                <a:solidFill>
                  <a:srgbClr val="0000FF"/>
                </a:solidFill>
                <a:ea typeface="メイリオ"/>
                <a:cs typeface="メイリオ"/>
              </a:rPr>
              <a:t>hello.php</a:t>
            </a:r>
            <a:endParaRPr lang="ja-JP" altLang="en-US" sz="2000" b="1">
              <a:solidFill>
                <a:srgbClr val="0000FF"/>
              </a:solidFill>
              <a:ea typeface="メイリオ"/>
              <a:cs typeface="メイリオ"/>
            </a:endParaRPr>
          </a:p>
        </p:txBody>
      </p:sp>
      <p:sp>
        <p:nvSpPr>
          <p:cNvPr id="20492" name="TextBox 18"/>
          <p:cNvSpPr txBox="1">
            <a:spLocks noChangeArrowheads="1"/>
          </p:cNvSpPr>
          <p:nvPr/>
        </p:nvSpPr>
        <p:spPr bwMode="auto">
          <a:xfrm>
            <a:off x="2088558" y="4192711"/>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ea typeface="メイリオ"/>
                <a:cs typeface="メイリオ"/>
              </a:rPr>
              <a:t>ブラウザ</a:t>
            </a:r>
          </a:p>
        </p:txBody>
      </p:sp>
      <p:sp>
        <p:nvSpPr>
          <p:cNvPr id="20493" name="TextBox 19"/>
          <p:cNvSpPr txBox="1">
            <a:spLocks noChangeArrowheads="1"/>
          </p:cNvSpPr>
          <p:nvPr/>
        </p:nvSpPr>
        <p:spPr bwMode="auto">
          <a:xfrm>
            <a:off x="6731178" y="4089072"/>
            <a:ext cx="11079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ea typeface="メイリオ"/>
                <a:cs typeface="メイリオ"/>
              </a:rPr>
              <a:t>サーバ</a:t>
            </a:r>
          </a:p>
        </p:txBody>
      </p:sp>
      <p:cxnSp>
        <p:nvCxnSpPr>
          <p:cNvPr id="20494" name="Shape 21"/>
          <p:cNvCxnSpPr>
            <a:cxnSpLocks noChangeShapeType="1"/>
          </p:cNvCxnSpPr>
          <p:nvPr/>
        </p:nvCxnSpPr>
        <p:spPr bwMode="auto">
          <a:xfrm rot="5400000" flipH="1" flipV="1">
            <a:off x="4967490" y="2950492"/>
            <a:ext cx="1581150" cy="2871787"/>
          </a:xfrm>
          <a:prstGeom prst="bentConnector2">
            <a:avLst/>
          </a:prstGeom>
          <a:noFill/>
          <a:ln w="57150">
            <a:solidFill>
              <a:srgbClr val="FF6600"/>
            </a:solidFill>
            <a:prstDash val="sysDash"/>
            <a:round/>
            <a:headEnd/>
            <a:tailEnd type="arrow" w="med" len="med"/>
          </a:ln>
          <a:extLst>
            <a:ext uri="{909E8E84-426E-40dd-AFC4-6F175D3DCCD1}">
              <a14:hiddenFill xmlns:a14="http://schemas.microsoft.com/office/drawing/2010/main" xmlns="">
                <a:noFill/>
              </a14:hiddenFill>
            </a:ext>
          </a:extLst>
        </p:spPr>
      </p:cxnSp>
      <p:cxnSp>
        <p:nvCxnSpPr>
          <p:cNvPr id="20495" name="Shape 23"/>
          <p:cNvCxnSpPr>
            <a:cxnSpLocks noChangeShapeType="1"/>
          </p:cNvCxnSpPr>
          <p:nvPr/>
        </p:nvCxnSpPr>
        <p:spPr bwMode="auto">
          <a:xfrm rot="5400000">
            <a:off x="5744571" y="3657723"/>
            <a:ext cx="1466850" cy="3044825"/>
          </a:xfrm>
          <a:prstGeom prst="bentConnector2">
            <a:avLst/>
          </a:prstGeom>
          <a:noFill/>
          <a:ln w="57150">
            <a:solidFill>
              <a:srgbClr val="FF6600"/>
            </a:solidFill>
            <a:prstDash val="sysDash"/>
            <a:round/>
            <a:headEnd/>
            <a:tailEnd type="arrow" w="med" len="med"/>
          </a:ln>
          <a:extLst>
            <a:ext uri="{909E8E84-426E-40dd-AFC4-6F175D3DCCD1}">
              <a14:hiddenFill xmlns:a14="http://schemas.microsoft.com/office/drawing/2010/main" xmlns="">
                <a:noFill/>
              </a14:hiddenFill>
            </a:ext>
          </a:extLst>
        </p:spPr>
      </p:cxnSp>
      <p:sp>
        <p:nvSpPr>
          <p:cNvPr id="20496" name="TextBox 24"/>
          <p:cNvSpPr txBox="1">
            <a:spLocks noChangeArrowheads="1"/>
          </p:cNvSpPr>
          <p:nvPr/>
        </p:nvSpPr>
        <p:spPr bwMode="auto">
          <a:xfrm>
            <a:off x="4322172" y="3595810"/>
            <a:ext cx="3024187"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b="1">
                <a:ea typeface="メイリオ"/>
                <a:cs typeface="メイリオ"/>
              </a:rPr>
              <a:t>hello.php</a:t>
            </a:r>
            <a:r>
              <a:rPr lang="ja-JP" altLang="en-US" b="1">
                <a:ea typeface="メイリオ"/>
                <a:cs typeface="メイリオ"/>
              </a:rPr>
              <a:t>を実行してください！</a:t>
            </a:r>
          </a:p>
        </p:txBody>
      </p:sp>
      <p:sp>
        <p:nvSpPr>
          <p:cNvPr id="20497" name="TextBox 25"/>
          <p:cNvSpPr txBox="1">
            <a:spLocks noChangeArrowheads="1"/>
          </p:cNvSpPr>
          <p:nvPr/>
        </p:nvSpPr>
        <p:spPr bwMode="auto">
          <a:xfrm>
            <a:off x="5288959" y="5430961"/>
            <a:ext cx="4659599" cy="907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pPr>
              <a:spcAft>
                <a:spcPts val="600"/>
              </a:spcAft>
            </a:pPr>
            <a:r>
              <a:rPr lang="ja-JP" altLang="en-US" b="1">
                <a:solidFill>
                  <a:srgbClr val="800000"/>
                </a:solidFill>
                <a:ea typeface="メイリオ"/>
                <a:cs typeface="メイリオ"/>
              </a:rPr>
              <a:t>”</a:t>
            </a:r>
            <a:r>
              <a:rPr lang="en-US" altLang="ja-JP" b="1">
                <a:solidFill>
                  <a:srgbClr val="800000"/>
                </a:solidFill>
                <a:ea typeface="メイリオ"/>
                <a:cs typeface="メイリオ"/>
              </a:rPr>
              <a:t>&lt;html&gt;...</a:t>
            </a:r>
            <a:r>
              <a:rPr lang="ja-JP" altLang="en-US" b="1">
                <a:solidFill>
                  <a:srgbClr val="800000"/>
                </a:solidFill>
                <a:ea typeface="メイリオ"/>
                <a:cs typeface="メイリオ"/>
              </a:rPr>
              <a:t>こんにちは</a:t>
            </a:r>
            <a:r>
              <a:rPr lang="en-US" altLang="ja-JP" b="1">
                <a:solidFill>
                  <a:srgbClr val="800000"/>
                </a:solidFill>
                <a:ea typeface="メイリオ"/>
                <a:cs typeface="メイリオ"/>
              </a:rPr>
              <a:t>...&lt;/html&gt;</a:t>
            </a:r>
            <a:r>
              <a:rPr lang="ja-JP" altLang="en-US" b="1">
                <a:solidFill>
                  <a:srgbClr val="800000"/>
                </a:solidFill>
                <a:ea typeface="メイリオ"/>
                <a:cs typeface="メイリオ"/>
              </a:rPr>
              <a:t>”</a:t>
            </a:r>
            <a:endParaRPr lang="en-US" altLang="ja-JP" b="1">
              <a:solidFill>
                <a:srgbClr val="800000"/>
              </a:solidFill>
              <a:ea typeface="メイリオ"/>
              <a:cs typeface="メイリオ"/>
            </a:endParaRPr>
          </a:p>
          <a:p>
            <a:pPr>
              <a:spcAft>
                <a:spcPts val="600"/>
              </a:spcAft>
            </a:pPr>
            <a:r>
              <a:rPr lang="ja-JP" altLang="en-US" b="1">
                <a:ea typeface="メイリオ"/>
                <a:cs typeface="メイリオ"/>
              </a:rPr>
              <a:t>（実行結果）</a:t>
            </a:r>
            <a:endParaRPr lang="en-US" altLang="ja-JP" b="1">
              <a:ea typeface="メイリオ"/>
              <a:cs typeface="メイリオ"/>
            </a:endParaRPr>
          </a:p>
        </p:txBody>
      </p:sp>
      <p:sp>
        <p:nvSpPr>
          <p:cNvPr id="20498" name="円形吹き出し 20"/>
          <p:cNvSpPr>
            <a:spLocks noChangeArrowheads="1"/>
          </p:cNvSpPr>
          <p:nvPr/>
        </p:nvSpPr>
        <p:spPr bwMode="auto">
          <a:xfrm>
            <a:off x="4984158" y="4440360"/>
            <a:ext cx="2711450" cy="908050"/>
          </a:xfrm>
          <a:prstGeom prst="wedgeEllipseCallout">
            <a:avLst>
              <a:gd name="adj1" fmla="val -42722"/>
              <a:gd name="adj2" fmla="val 70343"/>
            </a:avLst>
          </a:pr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r>
              <a:rPr lang="en-US" altLang="ja-JP" sz="2000" b="1">
                <a:solidFill>
                  <a:schemeClr val="bg1"/>
                </a:solidFill>
                <a:ea typeface="メイリオ"/>
                <a:cs typeface="メイリオ"/>
              </a:rPr>
              <a:t>HTML</a:t>
            </a:r>
            <a:r>
              <a:rPr lang="ja-JP" altLang="en-US" sz="2000" b="1">
                <a:solidFill>
                  <a:schemeClr val="bg1"/>
                </a:solidFill>
                <a:ea typeface="メイリオ"/>
                <a:cs typeface="メイリオ"/>
              </a:rPr>
              <a:t>文字列の</a:t>
            </a:r>
            <a:endParaRPr lang="en-US" altLang="ja-JP" sz="2000" b="1">
              <a:solidFill>
                <a:schemeClr val="bg1"/>
              </a:solidFill>
              <a:ea typeface="メイリオ"/>
              <a:cs typeface="メイリオ"/>
            </a:endParaRPr>
          </a:p>
          <a:p>
            <a:pPr algn="ctr"/>
            <a:r>
              <a:rPr lang="ja-JP" altLang="en-US" sz="2000" b="1">
                <a:solidFill>
                  <a:schemeClr val="bg1"/>
                </a:solidFill>
                <a:ea typeface="メイリオ"/>
                <a:cs typeface="メイリオ"/>
              </a:rPr>
              <a:t>出所は問わない</a:t>
            </a:r>
          </a:p>
        </p:txBody>
      </p:sp>
    </p:spTree>
    <p:extLst>
      <p:ext uri="{BB962C8B-B14F-4D97-AF65-F5344CB8AC3E}">
        <p14:creationId xmlns:p14="http://schemas.microsoft.com/office/powerpoint/2010/main" val="2212200546"/>
      </p:ext>
    </p:extLst>
  </p:cSld>
  <p:clrMapOvr>
    <a:masterClrMapping/>
  </p:clrMapOvr>
</p:sld>
</file>

<file path=ppt/theme/theme1.xml><?xml version="1.0" encoding="utf-8"?>
<a:theme xmlns:a="http://schemas.openxmlformats.org/drawingml/2006/main" name="templat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template001</Template>
  <TotalTime>649</TotalTime>
  <Words>7446</Words>
  <Application>Microsoft Office PowerPoint</Application>
  <PresentationFormat>ワイド画面</PresentationFormat>
  <Paragraphs>844</Paragraphs>
  <Slides>74</Slides>
  <Notes>50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74</vt:i4>
      </vt:variant>
    </vt:vector>
  </HeadingPairs>
  <TitlesOfParts>
    <vt:vector size="83" baseType="lpstr">
      <vt:lpstr>Monaco</vt:lpstr>
      <vt:lpstr>メイリオ</vt:lpstr>
      <vt:lpstr>小塚明朝 Pro B</vt:lpstr>
      <vt:lpstr>小塚明朝 Pro M</vt:lpstr>
      <vt:lpstr>游ゴシック</vt:lpstr>
      <vt:lpstr>Arial</vt:lpstr>
      <vt:lpstr>Calibri</vt:lpstr>
      <vt:lpstr>Wingdings</vt:lpstr>
      <vt:lpstr>template001</vt:lpstr>
      <vt:lpstr>プロジェクト演習２</vt:lpstr>
      <vt:lpstr>実習環境の確認：xampp</vt:lpstr>
      <vt:lpstr>XAMPPダウンロード https://www.apachefriends.org/</vt:lpstr>
      <vt:lpstr>xampp-control.exe を開いて Start</vt:lpstr>
      <vt:lpstr>ファイルの管理</vt:lpstr>
      <vt:lpstr>PowerPoint プレゼンテーション</vt:lpstr>
      <vt:lpstr>PHP：概要</vt:lpstr>
      <vt:lpstr>HTMLとPHPの違い</vt:lpstr>
      <vt:lpstr>HTMLとPHPの違い</vt:lpstr>
      <vt:lpstr>PHPはWebサーバ上で動く</vt:lpstr>
      <vt:lpstr>PHPスクリプトを実行する</vt:lpstr>
      <vt:lpstr>phpinfo(); って何？</vt:lpstr>
      <vt:lpstr>HTML+PHP</vt:lpstr>
      <vt:lpstr>エラーメッセージ</vt:lpstr>
      <vt:lpstr>PHPの「変数」</vt:lpstr>
      <vt:lpstr>スクリプト部分は複数書ける</vt:lpstr>
      <vt:lpstr>PHPの（通常の）配列</vt:lpstr>
      <vt:lpstr>連想配列</vt:lpstr>
      <vt:lpstr>ブラウザからのデータ送信</vt:lpstr>
      <vt:lpstr>ブラウザからのデータ送信</vt:lpstr>
      <vt:lpstr>PHP側でのデータ受信</vt:lpstr>
      <vt:lpstr>ここまでの説明で詰まった人は</vt:lpstr>
      <vt:lpstr>PHPからMySQLデータベース を操作する</vt:lpstr>
      <vt:lpstr>データベースの操作</vt:lpstr>
      <vt:lpstr>phpmyadmin</vt:lpstr>
      <vt:lpstr>ユーザ情報のデータベース化</vt:lpstr>
      <vt:lpstr>phpmyadmin（テーブル追加）</vt:lpstr>
      <vt:lpstr>phpmyadmin（テーブル追加）</vt:lpstr>
      <vt:lpstr>phpmyadmin（テーブル追加）</vt:lpstr>
      <vt:lpstr>phpmyadmin（テーブル追加）</vt:lpstr>
      <vt:lpstr>phpmyadmin（SQL文の実行）</vt:lpstr>
      <vt:lpstr>覚えておきたいSQL文</vt:lpstr>
      <vt:lpstr>覚えておきたいSQL文</vt:lpstr>
      <vt:lpstr>覚えておきたいSQL文</vt:lpstr>
      <vt:lpstr>覚えておきたいSQL文</vt:lpstr>
      <vt:lpstr>SQL文の文法を調べる</vt:lpstr>
      <vt:lpstr>SQL文の文法を調べる</vt:lpstr>
      <vt:lpstr>MySQLをPHPから操作する</vt:lpstr>
      <vt:lpstr>MySQLをPDOで操作する</vt:lpstr>
      <vt:lpstr>MySQLをPDOで操作する</vt:lpstr>
      <vt:lpstr>MySQLをPDOで操作する</vt:lpstr>
      <vt:lpstr>補足：「例外処理」とは？</vt:lpstr>
      <vt:lpstr>PDOでSQL文を実行する</vt:lpstr>
      <vt:lpstr>PDOStatementの操作</vt:lpstr>
      <vt:lpstr>応用(1)：ログイン処理</vt:lpstr>
      <vt:lpstr>check.phpの記述例</vt:lpstr>
      <vt:lpstr>応用(2)：ユーザ管理</vt:lpstr>
      <vt:lpstr>PDOオブジェクトの共有化</vt:lpstr>
      <vt:lpstr>例：read.php（ユーザ１人の表示）</vt:lpstr>
      <vt:lpstr>例：read.php（ユーザ１人の表示）</vt:lpstr>
      <vt:lpstr>応用(1)：ログイン処理</vt:lpstr>
      <vt:lpstr>check.phpの記述例</vt:lpstr>
      <vt:lpstr>応用(2)：ユーザ管理</vt:lpstr>
      <vt:lpstr>PDOオブジェクトの共有化</vt:lpstr>
      <vt:lpstr>例：read.php（ユーザ１人の表示）</vt:lpstr>
      <vt:lpstr>search.php（ユーザの検索）</vt:lpstr>
      <vt:lpstr>search.php（ユーザの検索）</vt:lpstr>
      <vt:lpstr>create.php（ユーザの追加）</vt:lpstr>
      <vt:lpstr>delete.php（ユーザの削除）</vt:lpstr>
      <vt:lpstr>update.php（ユーザの更新）</vt:lpstr>
      <vt:lpstr>update.php（ユーザの更新）</vt:lpstr>
      <vt:lpstr>update.php（ユーザの更新）</vt:lpstr>
      <vt:lpstr>ログイン状態の保持？</vt:lpstr>
      <vt:lpstr>Webサーバは忘れっぽい</vt:lpstr>
      <vt:lpstr>以前のアクセスを引き継ぐには</vt:lpstr>
      <vt:lpstr>セッション管理の基礎</vt:lpstr>
      <vt:lpstr>セッション管理用PHP関数</vt:lpstr>
      <vt:lpstr>セッション管理用PHP関数</vt:lpstr>
      <vt:lpstr>演習（check.php）</vt:lpstr>
      <vt:lpstr>演習（logout.php）</vt:lpstr>
      <vt:lpstr>最低限のsecurity確保</vt:lpstr>
      <vt:lpstr>最低限のセキュリティ確保</vt:lpstr>
      <vt:lpstr>最低限のセキュリティ確保</vt:lpstr>
      <vt:lpstr>最低限のセキュリティ確保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プロジェクト演習２</dc:title>
  <dc:creator>山嵜 聡</dc:creator>
  <cp:lastModifiedBy>山嵜　聡</cp:lastModifiedBy>
  <cp:revision>28</cp:revision>
  <dcterms:created xsi:type="dcterms:W3CDTF">2019-10-01T00:46:14Z</dcterms:created>
  <dcterms:modified xsi:type="dcterms:W3CDTF">2022-10-03T00:11:39Z</dcterms:modified>
</cp:coreProperties>
</file>