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6"/>
  </p:notesMasterIdLst>
  <p:sldIdLst>
    <p:sldId id="262" r:id="rId2"/>
    <p:sldId id="266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7" r:id="rId26"/>
    <p:sldId id="298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6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E77"/>
    <a:srgbClr val="1670C9"/>
    <a:srgbClr val="575989"/>
    <a:srgbClr val="12A4DE"/>
    <a:srgbClr val="109EFF"/>
    <a:srgbClr val="0E71B4"/>
    <a:srgbClr val="F7B034"/>
    <a:srgbClr val="F95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4"/>
    <p:restoredTop sz="94729"/>
  </p:normalViewPr>
  <p:slideViewPr>
    <p:cSldViewPr snapToGrid="0">
      <p:cViewPr varScale="1">
        <p:scale>
          <a:sx n="84" d="100"/>
          <a:sy n="84" d="100"/>
        </p:scale>
        <p:origin x="1771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zador Convidado" providerId="Windows Live" clId="Web-{448F7E57-ADE2-46A5-962E-D2090AD28586}"/>
    <pc:docChg chg="modSld">
      <pc:chgData name="Utilizador Convidado" userId="" providerId="Windows Live" clId="Web-{448F7E57-ADE2-46A5-962E-D2090AD28586}" dt="2018-09-12T16:09:55.527" v="3" actId="14100"/>
      <pc:docMkLst>
        <pc:docMk/>
      </pc:docMkLst>
      <pc:sldChg chg="modSp">
        <pc:chgData name="Utilizador Convidado" userId="" providerId="Windows Live" clId="Web-{448F7E57-ADE2-46A5-962E-D2090AD28586}" dt="2018-09-12T16:09:55.527" v="3" actId="14100"/>
        <pc:sldMkLst>
          <pc:docMk/>
          <pc:sldMk cId="1148257856" sldId="271"/>
        </pc:sldMkLst>
        <pc:spChg chg="mod">
          <ac:chgData name="Utilizador Convidado" userId="" providerId="Windows Live" clId="Web-{448F7E57-ADE2-46A5-962E-D2090AD28586}" dt="2018-09-12T16:09:55.527" v="3" actId="14100"/>
          <ac:spMkLst>
            <pc:docMk/>
            <pc:sldMk cId="1148257856" sldId="271"/>
            <ac:spMk id="7" creationId="{00000000-0000-0000-0000-000000000000}"/>
          </ac:spMkLst>
        </pc:spChg>
      </pc:sldChg>
    </pc:docChg>
  </pc:docChgLst>
  <pc:docChgLst>
    <pc:chgData name="Rui Silva" userId="983dbe091f6df825" providerId="Windows Live" clId="Web-{5268F461-20A1-44C4-88A7-A51F85A5CE3C}"/>
    <pc:docChg chg="modSld">
      <pc:chgData name="Rui Silva" userId="983dbe091f6df825" providerId="Windows Live" clId="Web-{5268F461-20A1-44C4-88A7-A51F85A5CE3C}" dt="2018-09-12T16:12:03.840" v="5" actId="14100"/>
      <pc:docMkLst>
        <pc:docMk/>
      </pc:docMkLst>
      <pc:sldChg chg="modSp">
        <pc:chgData name="Rui Silva" userId="983dbe091f6df825" providerId="Windows Live" clId="Web-{5268F461-20A1-44C4-88A7-A51F85A5CE3C}" dt="2018-09-12T16:11:23.606" v="0" actId="14100"/>
        <pc:sldMkLst>
          <pc:docMk/>
          <pc:sldMk cId="1767922269" sldId="267"/>
        </pc:sldMkLst>
        <pc:spChg chg="mod">
          <ac:chgData name="Rui Silva" userId="983dbe091f6df825" providerId="Windows Live" clId="Web-{5268F461-20A1-44C4-88A7-A51F85A5CE3C}" dt="2018-09-12T16:11:23.606" v="0" actId="14100"/>
          <ac:spMkLst>
            <pc:docMk/>
            <pc:sldMk cId="1767922269" sldId="267"/>
            <ac:spMk id="7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1:32.637" v="1" actId="14100"/>
        <pc:sldMkLst>
          <pc:docMk/>
          <pc:sldMk cId="3350067708" sldId="269"/>
        </pc:sldMkLst>
        <pc:spChg chg="mod">
          <ac:chgData name="Rui Silva" userId="983dbe091f6df825" providerId="Windows Live" clId="Web-{5268F461-20A1-44C4-88A7-A51F85A5CE3C}" dt="2018-09-12T16:11:32.637" v="1" actId="14100"/>
          <ac:spMkLst>
            <pc:docMk/>
            <pc:sldMk cId="3350067708" sldId="269"/>
            <ac:spMk id="5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1:40.950" v="2" actId="14100"/>
        <pc:sldMkLst>
          <pc:docMk/>
          <pc:sldMk cId="2145275490" sldId="272"/>
        </pc:sldMkLst>
        <pc:spChg chg="mod">
          <ac:chgData name="Rui Silva" userId="983dbe091f6df825" providerId="Windows Live" clId="Web-{5268F461-20A1-44C4-88A7-A51F85A5CE3C}" dt="2018-09-12T16:11:40.950" v="2" actId="14100"/>
          <ac:spMkLst>
            <pc:docMk/>
            <pc:sldMk cId="2145275490" sldId="272"/>
            <ac:spMk id="6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1:48.450" v="3" actId="14100"/>
        <pc:sldMkLst>
          <pc:docMk/>
          <pc:sldMk cId="2403066723" sldId="273"/>
        </pc:sldMkLst>
        <pc:spChg chg="mod">
          <ac:chgData name="Rui Silva" userId="983dbe091f6df825" providerId="Windows Live" clId="Web-{5268F461-20A1-44C4-88A7-A51F85A5CE3C}" dt="2018-09-12T16:11:48.450" v="3" actId="14100"/>
          <ac:spMkLst>
            <pc:docMk/>
            <pc:sldMk cId="2403066723" sldId="273"/>
            <ac:spMk id="6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1:57.840" v="4" actId="14100"/>
        <pc:sldMkLst>
          <pc:docMk/>
          <pc:sldMk cId="1222952034" sldId="274"/>
        </pc:sldMkLst>
        <pc:spChg chg="mod">
          <ac:chgData name="Rui Silva" userId="983dbe091f6df825" providerId="Windows Live" clId="Web-{5268F461-20A1-44C4-88A7-A51F85A5CE3C}" dt="2018-09-12T16:11:57.840" v="4" actId="14100"/>
          <ac:spMkLst>
            <pc:docMk/>
            <pc:sldMk cId="1222952034" sldId="274"/>
            <ac:spMk id="6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2:03.840" v="5" actId="14100"/>
        <pc:sldMkLst>
          <pc:docMk/>
          <pc:sldMk cId="1170090262" sldId="275"/>
        </pc:sldMkLst>
        <pc:spChg chg="mod">
          <ac:chgData name="Rui Silva" userId="983dbe091f6df825" providerId="Windows Live" clId="Web-{5268F461-20A1-44C4-88A7-A51F85A5CE3C}" dt="2018-09-12T16:12:03.840" v="5" actId="14100"/>
          <ac:spMkLst>
            <pc:docMk/>
            <pc:sldMk cId="1170090262" sldId="275"/>
            <ac:spMk id="6" creationId="{00000000-0000-0000-0000-000000000000}"/>
          </ac:spMkLst>
        </pc:spChg>
      </pc:sldChg>
    </pc:docChg>
  </pc:docChgLst>
  <pc:docChgLst>
    <pc:chgData name="Utilizador Convidado" providerId="Windows Live" clId="Web-{566E6ACB-294A-440D-A928-836B46D2CF0B}"/>
    <pc:docChg chg="modSld">
      <pc:chgData name="Utilizador Convidado" userId="" providerId="Windows Live" clId="Web-{566E6ACB-294A-440D-A928-836B46D2CF0B}" dt="2018-09-14T15:45:33.041" v="11" actId="20577"/>
      <pc:docMkLst>
        <pc:docMk/>
      </pc:docMkLst>
      <pc:sldChg chg="modSp">
        <pc:chgData name="Utilizador Convidado" userId="" providerId="Windows Live" clId="Web-{566E6ACB-294A-440D-A928-836B46D2CF0B}" dt="2018-09-14T15:45:03.197" v="7" actId="20577"/>
        <pc:sldMkLst>
          <pc:docMk/>
          <pc:sldMk cId="1929921646" sldId="262"/>
        </pc:sldMkLst>
        <pc:spChg chg="mod">
          <ac:chgData name="Utilizador Convidado" userId="" providerId="Windows Live" clId="Web-{566E6ACB-294A-440D-A928-836B46D2CF0B}" dt="2018-09-14T15:45:03.197" v="7" actId="20577"/>
          <ac:spMkLst>
            <pc:docMk/>
            <pc:sldMk cId="1929921646" sldId="262"/>
            <ac:spMk id="4" creationId="{00000000-0000-0000-0000-000000000000}"/>
          </ac:spMkLst>
        </pc:spChg>
      </pc:sldChg>
      <pc:sldChg chg="modSp">
        <pc:chgData name="Utilizador Convidado" userId="" providerId="Windows Live" clId="Web-{566E6ACB-294A-440D-A928-836B46D2CF0B}" dt="2018-09-14T15:45:33.041" v="10" actId="20577"/>
        <pc:sldMkLst>
          <pc:docMk/>
          <pc:sldMk cId="3350067708" sldId="269"/>
        </pc:sldMkLst>
        <pc:spChg chg="mod">
          <ac:chgData name="Utilizador Convidado" userId="" providerId="Windows Live" clId="Web-{566E6ACB-294A-440D-A928-836B46D2CF0B}" dt="2018-09-14T15:45:33.041" v="10" actId="20577"/>
          <ac:spMkLst>
            <pc:docMk/>
            <pc:sldMk cId="3350067708" sldId="269"/>
            <ac:spMk id="7" creationId="{00000000-0000-0000-0000-000000000000}"/>
          </ac:spMkLst>
        </pc:spChg>
      </pc:sldChg>
    </pc:docChg>
  </pc:docChgLst>
  <pc:docChgLst>
    <pc:chgData name="Rui Silva" userId="983dbe091f6df825" providerId="Windows Live" clId="Web-{A22F9900-BDA3-480D-9150-FFCC842C65CF}"/>
    <pc:docChg chg="modSld">
      <pc:chgData name="Rui Silva" userId="983dbe091f6df825" providerId="Windows Live" clId="Web-{A22F9900-BDA3-480D-9150-FFCC842C65CF}" dt="2018-09-12T16:15:58.881" v="28" actId="20577"/>
      <pc:docMkLst>
        <pc:docMk/>
      </pc:docMkLst>
      <pc:sldChg chg="modSp">
        <pc:chgData name="Rui Silva" userId="983dbe091f6df825" providerId="Windows Live" clId="Web-{A22F9900-BDA3-480D-9150-FFCC842C65CF}" dt="2018-09-12T16:15:57.865" v="27" actId="20577"/>
        <pc:sldMkLst>
          <pc:docMk/>
          <pc:sldMk cId="1675222028" sldId="264"/>
        </pc:sldMkLst>
        <pc:spChg chg="mod">
          <ac:chgData name="Rui Silva" userId="983dbe091f6df825" providerId="Windows Live" clId="Web-{A22F9900-BDA3-480D-9150-FFCC842C65CF}" dt="2018-09-12T16:15:57.865" v="27" actId="20577"/>
          <ac:spMkLst>
            <pc:docMk/>
            <pc:sldMk cId="1675222028" sldId="264"/>
            <ac:spMk id="6" creationId="{00000000-0000-0000-0000-000000000000}"/>
          </ac:spMkLst>
        </pc:spChg>
      </pc:sldChg>
      <pc:sldChg chg="addSp delSp modSp">
        <pc:chgData name="Rui Silva" userId="983dbe091f6df825" providerId="Windows Live" clId="Web-{A22F9900-BDA3-480D-9150-FFCC842C65CF}" dt="2018-09-12T16:14:50.209" v="19" actId="1076"/>
        <pc:sldMkLst>
          <pc:docMk/>
          <pc:sldMk cId="3350067708" sldId="269"/>
        </pc:sldMkLst>
        <pc:spChg chg="add del mod">
          <ac:chgData name="Rui Silva" userId="983dbe091f6df825" providerId="Windows Live" clId="Web-{A22F9900-BDA3-480D-9150-FFCC842C65CF}" dt="2018-09-12T16:14:50.209" v="19" actId="1076"/>
          <ac:spMkLst>
            <pc:docMk/>
            <pc:sldMk cId="3350067708" sldId="269"/>
            <ac:spMk id="5" creationId="{00000000-0000-0000-0000-000000000000}"/>
          </ac:spMkLst>
        </pc:spChg>
        <pc:spChg chg="add del mod">
          <ac:chgData name="Rui Silva" userId="983dbe091f6df825" providerId="Windows Live" clId="Web-{A22F9900-BDA3-480D-9150-FFCC842C65CF}" dt="2018-09-12T16:14:38.146" v="17"/>
          <ac:spMkLst>
            <pc:docMk/>
            <pc:sldMk cId="3350067708" sldId="269"/>
            <ac:spMk id="8" creationId="{A171C655-BED1-456D-AD23-88D710A45014}"/>
          </ac:spMkLst>
        </pc:spChg>
        <pc:spChg chg="add del">
          <ac:chgData name="Rui Silva" userId="983dbe091f6df825" providerId="Windows Live" clId="Web-{A22F9900-BDA3-480D-9150-FFCC842C65CF}" dt="2018-09-12T16:13:40.864" v="2"/>
          <ac:spMkLst>
            <pc:docMk/>
            <pc:sldMk cId="3350067708" sldId="269"/>
            <ac:spMk id="9" creationId="{7C020B8A-FFCA-419B-B8DC-B916EB1EBC40}"/>
          </ac:spMkLst>
        </pc:spChg>
        <pc:spChg chg="add del mod">
          <ac:chgData name="Rui Silva" userId="983dbe091f6df825" providerId="Windows Live" clId="Web-{A22F9900-BDA3-480D-9150-FFCC842C65CF}" dt="2018-09-12T16:14:33.459" v="15"/>
          <ac:spMkLst>
            <pc:docMk/>
            <pc:sldMk cId="3350067708" sldId="269"/>
            <ac:spMk id="11" creationId="{24DEA833-64E7-4AC3-871B-843823F9CD9D}"/>
          </ac:spMkLst>
        </pc:spChg>
        <pc:spChg chg="add del mod">
          <ac:chgData name="Rui Silva" userId="983dbe091f6df825" providerId="Windows Live" clId="Web-{A22F9900-BDA3-480D-9150-FFCC842C65CF}" dt="2018-09-12T16:14:22.927" v="13"/>
          <ac:spMkLst>
            <pc:docMk/>
            <pc:sldMk cId="3350067708" sldId="269"/>
            <ac:spMk id="14" creationId="{01A8A75F-FB52-4DB8-842B-100794910CEB}"/>
          </ac:spMkLst>
        </pc:spChg>
        <pc:spChg chg="add del mod">
          <ac:chgData name="Rui Silva" userId="983dbe091f6df825" providerId="Windows Live" clId="Web-{A22F9900-BDA3-480D-9150-FFCC842C65CF}" dt="2018-09-12T16:14:17.787" v="11"/>
          <ac:spMkLst>
            <pc:docMk/>
            <pc:sldMk cId="3350067708" sldId="269"/>
            <ac:spMk id="15" creationId="{BA405F60-D0DD-4047-9E1C-6F51623493AE}"/>
          </ac:spMkLst>
        </pc:spChg>
      </pc:sldChg>
      <pc:sldChg chg="modSp">
        <pc:chgData name="Rui Silva" userId="983dbe091f6df825" providerId="Windows Live" clId="Web-{A22F9900-BDA3-480D-9150-FFCC842C65CF}" dt="2018-09-12T16:15:09.896" v="20" actId="14100"/>
        <pc:sldMkLst>
          <pc:docMk/>
          <pc:sldMk cId="4145623252" sldId="291"/>
        </pc:sldMkLst>
        <pc:spChg chg="mod">
          <ac:chgData name="Rui Silva" userId="983dbe091f6df825" providerId="Windows Live" clId="Web-{A22F9900-BDA3-480D-9150-FFCC842C65CF}" dt="2018-09-12T16:15:09.896" v="20" actId="14100"/>
          <ac:spMkLst>
            <pc:docMk/>
            <pc:sldMk cId="4145623252" sldId="291"/>
            <ac:spMk id="5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19.131" v="21" actId="14100"/>
        <pc:sldMkLst>
          <pc:docMk/>
          <pc:sldMk cId="3163480084" sldId="292"/>
        </pc:sldMkLst>
        <pc:spChg chg="mod">
          <ac:chgData name="Rui Silva" userId="983dbe091f6df825" providerId="Windows Live" clId="Web-{A22F9900-BDA3-480D-9150-FFCC842C65CF}" dt="2018-09-12T16:15:19.131" v="21" actId="14100"/>
          <ac:spMkLst>
            <pc:docMk/>
            <pc:sldMk cId="3163480084" sldId="292"/>
            <ac:spMk id="6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28.053" v="22" actId="14100"/>
        <pc:sldMkLst>
          <pc:docMk/>
          <pc:sldMk cId="653218176" sldId="293"/>
        </pc:sldMkLst>
        <pc:spChg chg="mod">
          <ac:chgData name="Rui Silva" userId="983dbe091f6df825" providerId="Windows Live" clId="Web-{A22F9900-BDA3-480D-9150-FFCC842C65CF}" dt="2018-09-12T16:15:28.053" v="22" actId="14100"/>
          <ac:spMkLst>
            <pc:docMk/>
            <pc:sldMk cId="653218176" sldId="293"/>
            <ac:spMk id="6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37.193" v="23" actId="14100"/>
        <pc:sldMkLst>
          <pc:docMk/>
          <pc:sldMk cId="547071660" sldId="294"/>
        </pc:sldMkLst>
        <pc:spChg chg="mod">
          <ac:chgData name="Rui Silva" userId="983dbe091f6df825" providerId="Windows Live" clId="Web-{A22F9900-BDA3-480D-9150-FFCC842C65CF}" dt="2018-09-12T16:15:37.193" v="23" actId="14100"/>
          <ac:spMkLst>
            <pc:docMk/>
            <pc:sldMk cId="547071660" sldId="294"/>
            <ac:spMk id="6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45.943" v="24" actId="14100"/>
        <pc:sldMkLst>
          <pc:docMk/>
          <pc:sldMk cId="3254366680" sldId="295"/>
        </pc:sldMkLst>
        <pc:spChg chg="mod">
          <ac:chgData name="Rui Silva" userId="983dbe091f6df825" providerId="Windows Live" clId="Web-{A22F9900-BDA3-480D-9150-FFCC842C65CF}" dt="2018-09-12T16:15:45.943" v="24" actId="14100"/>
          <ac:spMkLst>
            <pc:docMk/>
            <pc:sldMk cId="3254366680" sldId="295"/>
            <ac:spMk id="6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51.115" v="25" actId="14100"/>
        <pc:sldMkLst>
          <pc:docMk/>
          <pc:sldMk cId="530664432" sldId="296"/>
        </pc:sldMkLst>
        <pc:spChg chg="mod">
          <ac:chgData name="Rui Silva" userId="983dbe091f6df825" providerId="Windows Live" clId="Web-{A22F9900-BDA3-480D-9150-FFCC842C65CF}" dt="2018-09-12T16:15:51.115" v="25" actId="14100"/>
          <ac:spMkLst>
            <pc:docMk/>
            <pc:sldMk cId="530664432" sldId="29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16906-B6A1-4E52-BE69-9D249F819B11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48A20-7C99-4A4D-BF06-6E8ADEA4D03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96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48A20-7C99-4A4D-BF06-6E8ADEA4D0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54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>
          <a:xfrm>
            <a:off x="5193630" y="5980969"/>
            <a:ext cx="2331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>
                <a:solidFill>
                  <a:schemeClr val="tx1">
                    <a:lumMod val="75000"/>
                  </a:schemeClr>
                </a:solidFill>
              </a:rPr>
              <a:t>Co-funded by the European Commission </a:t>
            </a:r>
            <a:r>
              <a:rPr lang="en-US" sz="1000">
                <a:solidFill>
                  <a:schemeClr val="tx1">
                    <a:lumMod val="75000"/>
                  </a:schemeClr>
                </a:solidFill>
              </a:rPr>
              <a:t>Horizon 2020 - Grant #</a:t>
            </a:r>
            <a:r>
              <a:rPr lang="uk-UA" sz="1000">
                <a:solidFill>
                  <a:schemeClr val="tx1">
                    <a:lumMod val="75000"/>
                  </a:schemeClr>
                </a:solidFill>
              </a:rPr>
              <a:t>777154</a:t>
            </a:r>
            <a:endParaRPr lang="en-GB" sz="120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0" name="Connettore 1 9"/>
          <p:cNvCxnSpPr/>
          <p:nvPr userDrawn="1"/>
        </p:nvCxnSpPr>
        <p:spPr>
          <a:xfrm>
            <a:off x="7569894" y="5949031"/>
            <a:ext cx="0" cy="43204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803267"/>
            <a:ext cx="826041" cy="5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1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_slide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ttore 1 9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13" name="Rettangolo 12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0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slide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cxnSp>
        <p:nvCxnSpPr>
          <p:cNvPr id="18" name="Connettore 1 17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20" name="Rettangolo 19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Immagin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3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72816"/>
            <a:ext cx="8229600" cy="41247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742950" indent="-28575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text</a:t>
            </a:r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9" name="Connettore 1 18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21" name="Rettangolo 20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Immagine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3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2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72816"/>
            <a:ext cx="4038600" cy="4353347"/>
          </a:xfrm>
          <a:prstGeom prst="rect">
            <a:avLst/>
          </a:prstGeom>
        </p:spPr>
        <p:txBody>
          <a:bodyPr/>
          <a:lstStyle>
            <a:lvl1pPr marL="342900" indent="-3429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742950" indent="-28575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text</a:t>
            </a:r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72816"/>
            <a:ext cx="4038600" cy="4353347"/>
          </a:xfrm>
          <a:prstGeom prst="rect">
            <a:avLst/>
          </a:prstGeom>
        </p:spPr>
        <p:txBody>
          <a:bodyPr/>
          <a:lstStyle>
            <a:lvl1pPr marL="342900" indent="-3429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742950" indent="-28575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text</a:t>
            </a:r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24" name="Connettore 1 23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26" name="Rettangolo 25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Immagin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2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943123"/>
            <a:ext cx="8229600" cy="4078165"/>
          </a:xfrm>
          <a:prstGeom prst="rect">
            <a:avLst/>
          </a:prstGeom>
        </p:spPr>
        <p:txBody>
          <a:bodyPr vert="eaVert"/>
          <a:lstStyle>
            <a:lvl1pPr marL="342900" indent="-34290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742950" indent="-28575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text</a:t>
            </a:r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9" name="Connettore 1 18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21" name="Rettangolo 20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Immagine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2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94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18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4" r:id="rId3"/>
    <p:sldLayoutId id="2147483708" r:id="rId4"/>
    <p:sldLayoutId id="2147483709" r:id="rId5"/>
    <p:sldLayoutId id="2147483710" r:id="rId6"/>
    <p:sldLayoutId id="2147483711" r:id="rId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ip_master:5000/monitor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ubr-atmosphere/tma-framework-m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eubr-atmosphere/tma-framework-m/tree/master/development/librari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mvieira@dei.uc.p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hyperlink" Target="mailto:josep@dei.uc.pt" TargetMode="External"/><Relationship Id="rId4" Type="http://schemas.openxmlformats.org/officeDocument/2006/relationships/hyperlink" Target="mailto:nmsa@dei.uc.p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ubr-atmosphere/tma-framework-m/tree/master/development/server#prerequisit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3898954" y="3703271"/>
            <a:ext cx="4658097" cy="576065"/>
          </a:xfrm>
          <a:prstGeom prst="rect">
            <a:avLst/>
          </a:prstGeom>
        </p:spPr>
        <p:txBody>
          <a:bodyPr vert="horz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pt-PT" sz="2400" dirty="0">
                <a:solidFill>
                  <a:srgbClr val="1670C9"/>
                </a:solidFill>
              </a:rPr>
              <a:t>TMA Framework </a:t>
            </a:r>
            <a:r>
              <a:rPr lang="pt-PT" sz="2400" dirty="0" err="1">
                <a:solidFill>
                  <a:srgbClr val="1670C9"/>
                </a:solidFill>
              </a:rPr>
              <a:t>Usage</a:t>
            </a:r>
            <a:r>
              <a:rPr lang="pt-PT" sz="2400" dirty="0">
                <a:solidFill>
                  <a:srgbClr val="1670C9"/>
                </a:solidFill>
              </a:rPr>
              <a:t> Demo</a:t>
            </a:r>
          </a:p>
          <a:p>
            <a:pPr algn="l"/>
            <a:endParaRPr lang="pt-PT" b="1" dirty="0">
              <a:solidFill>
                <a:srgbClr val="1670C9"/>
              </a:solidFill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3995936" y="4084603"/>
            <a:ext cx="1512168" cy="0"/>
          </a:xfrm>
          <a:prstGeom prst="line">
            <a:avLst/>
          </a:prstGeom>
          <a:ln w="28575">
            <a:solidFill>
              <a:srgbClr val="1670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4427984" y="268195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atmosphere-eubrazil.eu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54" y="2636912"/>
            <a:ext cx="4885566" cy="87162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98103"/>
            <a:ext cx="659532" cy="64796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370" y="79463"/>
            <a:ext cx="697477" cy="68524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ADBFA676-7A39-4B21-A987-A16EAEA08E2B}"/>
              </a:ext>
            </a:extLst>
          </p:cNvPr>
          <p:cNvSpPr txBox="1"/>
          <p:nvPr/>
        </p:nvSpPr>
        <p:spPr>
          <a:xfrm>
            <a:off x="6804248" y="268195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@</a:t>
            </a:r>
            <a:r>
              <a:rPr lang="en-GB" sz="1400" err="1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AtmosphereEUBR</a:t>
            </a:r>
            <a:endParaRPr lang="en-GB" sz="1400">
              <a:solidFill>
                <a:srgbClr val="1670C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9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BFAD-36C6-4EAF-BC61-E3B691D16EB1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373152" cy="365527"/>
          </a:xfrm>
        </p:spPr>
        <p:txBody>
          <a:bodyPr/>
          <a:lstStyle/>
          <a:p>
            <a:r>
              <a:rPr lang="pt-PT" err="1"/>
              <a:t>TMA_Monitor</a:t>
            </a:r>
            <a:r>
              <a:rPr lang="pt-PT"/>
              <a:t> </a:t>
            </a:r>
            <a:r>
              <a:rPr lang="pt-PT" err="1"/>
              <a:t>Deployment</a:t>
            </a:r>
            <a:endParaRPr lang="pt-PT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buNone/>
            </a:pPr>
            <a:r>
              <a:rPr lang="pt-PT" sz="1600" b="1" dirty="0"/>
              <a:t>Master Node</a:t>
            </a:r>
          </a:p>
          <a:p>
            <a:pPr marL="0" indent="0">
              <a:buNone/>
            </a:pPr>
            <a:endParaRPr lang="pt-PT" sz="1600" b="1" dirty="0"/>
          </a:p>
          <a:p>
            <a:pPr fontAlgn="base"/>
            <a:r>
              <a:rPr lang="pt-PT" dirty="0" err="1"/>
              <a:t>Deployment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Monitor</a:t>
            </a:r>
          </a:p>
          <a:p>
            <a:pPr fontAlgn="base"/>
            <a:endParaRPr lang="pt-PT" dirty="0"/>
          </a:p>
          <a:p>
            <a:pPr fontAlgn="base"/>
            <a:endParaRPr lang="pt-PT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>
              <a:lnSpc>
                <a:spcPct val="150000"/>
              </a:lnSpc>
            </a:pPr>
            <a:r>
              <a:rPr lang="en-US" sz="1600" dirty="0"/>
              <a:t>With Monitor deployed, it can be accessed by </a:t>
            </a:r>
            <a:r>
              <a:rPr lang="en-US" sz="1600" dirty="0" smtClean="0"/>
              <a:t>the following endpoint:</a:t>
            </a:r>
          </a:p>
          <a:p>
            <a:pPr marL="0" indent="0" fontAlgn="base">
              <a:lnSpc>
                <a:spcPct val="150000"/>
              </a:lnSpc>
              <a:buNone/>
            </a:pPr>
            <a:endParaRPr lang="en-US" sz="1600" dirty="0" smtClean="0"/>
          </a:p>
          <a:p>
            <a:pPr marL="0" lvl="0" indent="0" algn="ctr" fontAlgn="base">
              <a:buNone/>
            </a:pPr>
            <a:r>
              <a:rPr lang="pt-PT" dirty="0">
                <a:solidFill>
                  <a:srgbClr val="515151">
                    <a:lumMod val="75000"/>
                  </a:srgbClr>
                </a:solidFill>
                <a:hlinkClick r:id="rId2"/>
              </a:rPr>
              <a:t>https://</a:t>
            </a:r>
            <a:r>
              <a:rPr lang="pt-PT" dirty="0" smtClean="0">
                <a:solidFill>
                  <a:srgbClr val="515151">
                    <a:lumMod val="75000"/>
                  </a:srgbClr>
                </a:solidFill>
                <a:hlinkClick r:id="rId2"/>
              </a:rPr>
              <a:t>IP_MASTER:32025/monitor</a:t>
            </a:r>
            <a:r>
              <a:rPr lang="pt-PT" dirty="0" smtClean="0">
                <a:solidFill>
                  <a:srgbClr val="515151">
                    <a:lumMod val="75000"/>
                  </a:srgbClr>
                </a:solidFill>
              </a:rPr>
              <a:t> </a:t>
            </a:r>
            <a:endParaRPr lang="pt-PT" dirty="0">
              <a:solidFill>
                <a:srgbClr val="515151">
                  <a:lumMod val="75000"/>
                </a:srgbClr>
              </a:solidFill>
            </a:endParaRPr>
          </a:p>
          <a:p>
            <a:pPr marL="0" indent="0" fontAlgn="base">
              <a:lnSpc>
                <a:spcPct val="150000"/>
              </a:lnSpc>
              <a:buNone/>
            </a:pPr>
            <a:endParaRPr lang="pt-PT" dirty="0" smtClean="0"/>
          </a:p>
          <a:p>
            <a:pPr fontAlgn="base"/>
            <a:endParaRPr lang="pt-PT" dirty="0"/>
          </a:p>
        </p:txBody>
      </p:sp>
      <p:pic>
        <p:nvPicPr>
          <p:cNvPr id="2050" name="Picture 2" descr="https://lh3.googleusercontent.com/j_cArdHxubvJK-0kqV7bdTKOvYfDdM6w5cKN6MKyeZFuwyXjeyg9CJ-KfoOAg9HhhRHHNkvFGgJI96HH0EMFZu1UqcWjWrD9nuR6_fAY4F9au6rtOvzaikYvZit1Esg3ljAb3drPH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140968"/>
            <a:ext cx="8568952" cy="16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9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1675-04AE-4E53-A05C-A09F82C85312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2521332" y="2996952"/>
            <a:ext cx="4083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 algn="ctr" fontAlgn="base">
              <a:buFont typeface="+mj-lt"/>
              <a:buAutoNum type="arabicPeriod" startAt="3"/>
            </a:pPr>
            <a:r>
              <a:rPr lang="pt-PT" sz="4000" dirty="0" err="1">
                <a:solidFill>
                  <a:srgbClr val="262626"/>
                </a:solidFill>
                <a:latin typeface="Century Gothic" panose="020B0502020202020204" pitchFamily="34" charset="0"/>
              </a:rPr>
              <a:t>Client</a:t>
            </a:r>
            <a:r>
              <a:rPr lang="pt-PT" sz="4000" dirty="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dirty="0" err="1">
                <a:solidFill>
                  <a:srgbClr val="262626"/>
                </a:solidFill>
                <a:latin typeface="Century Gothic" panose="020B0502020202020204" pitchFamily="34" charset="0"/>
              </a:rPr>
              <a:t>Usage</a:t>
            </a:r>
            <a:endParaRPr lang="pt-PT" sz="4000" b="0" i="0" u="none" strike="noStrike" dirty="0">
              <a:solidFill>
                <a:srgbClr val="A5301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Probes must be deployed to generate valid data and send them to Monitor endpoint.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PT" sz="1600" b="1" dirty="0" err="1"/>
              <a:t>Worker</a:t>
            </a:r>
            <a:r>
              <a:rPr lang="pt-PT" sz="1600" b="1" dirty="0"/>
              <a:t> Node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Build Probe Docker base image</a:t>
            </a:r>
          </a:p>
          <a:p>
            <a:pPr>
              <a:lnSpc>
                <a:spcPct val="200000"/>
              </a:lnSpc>
            </a:pPr>
            <a:endParaRPr lang="en-US"/>
          </a:p>
          <a:p>
            <a:pPr>
              <a:lnSpc>
                <a:spcPct val="200000"/>
              </a:lnSpc>
            </a:pPr>
            <a:endParaRPr lang="en-US"/>
          </a:p>
          <a:p>
            <a:pPr>
              <a:lnSpc>
                <a:spcPct val="200000"/>
              </a:lnSpc>
            </a:pPr>
            <a:r>
              <a:rPr lang="pt-PT" dirty="0" err="1"/>
              <a:t>Build</a:t>
            </a:r>
            <a:r>
              <a:rPr lang="pt-PT" dirty="0"/>
              <a:t> </a:t>
            </a:r>
            <a:r>
              <a:rPr lang="pt-PT" dirty="0" err="1"/>
              <a:t>Probe</a:t>
            </a:r>
            <a:r>
              <a:rPr lang="pt-PT" dirty="0"/>
              <a:t> Docker </a:t>
            </a:r>
            <a:r>
              <a:rPr lang="pt-PT" dirty="0" err="1"/>
              <a:t>image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/>
          </a:p>
          <a:p>
            <a:pPr marL="0" indent="0">
              <a:lnSpc>
                <a:spcPct val="200000"/>
              </a:lnSpc>
              <a:buNone/>
            </a:pPr>
            <a:endParaRPr lang="en-US"/>
          </a:p>
          <a:p>
            <a:pPr marL="0" indent="0">
              <a:lnSpc>
                <a:spcPct val="200000"/>
              </a:lnSpc>
              <a:buNone/>
            </a:pPr>
            <a:endParaRPr lang="pt-PT" sz="1600" b="1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9529-FDEC-4F1E-9863-2D97A31EC001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Client</a:t>
            </a:r>
            <a:r>
              <a:rPr lang="pt-PT" dirty="0"/>
              <a:t> </a:t>
            </a:r>
            <a:r>
              <a:rPr lang="pt-PT" dirty="0" err="1"/>
              <a:t>Usage</a:t>
            </a:r>
            <a:endParaRPr lang="pt-PT" dirty="0"/>
          </a:p>
        </p:txBody>
      </p:sp>
      <p:pic>
        <p:nvPicPr>
          <p:cNvPr id="4098" name="Picture 2" descr="https://lh6.googleusercontent.com/4BGRcS7smn7bHP0w0YBJrjcvOV_faIqDYQvaWJm7lTzl5itb_7xT9e57IS77n8eTPwouT-9IFDWlZGtc5b2wG8BXKpWsdLMBroc26Bf6PFuSgvCy0fop_W3IXQP36YO6CrsRYVRuC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4" y="3707610"/>
            <a:ext cx="8850771" cy="25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oogleusercontent.com/ZOdQIT8bw_jilHMXk6T9-JQa_getOMJJDj3HH0vZ-dCwYWwjWrNYCFqI3AX2h3JDw6EQRT67Z5Nk_V2lZCU48KDLa9jyOZdJXcCLjzL42uPlNZSxtfTLvxJU523jYgRXz2po4BXoD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3" y="5229200"/>
            <a:ext cx="8850771" cy="1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dirty="0" smtClean="0"/>
              <a:t>Master Node</a:t>
            </a:r>
            <a:endParaRPr lang="pt-PT" sz="1600" b="1" dirty="0"/>
          </a:p>
          <a:p>
            <a:pPr>
              <a:lnSpc>
                <a:spcPct val="150000"/>
              </a:lnSpc>
            </a:pPr>
            <a:r>
              <a:rPr lang="pt-PT" dirty="0" err="1"/>
              <a:t>Deployment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Probe</a:t>
            </a:r>
            <a:endParaRPr lang="pt-PT" dirty="0"/>
          </a:p>
          <a:p>
            <a:pPr marL="0" indent="0">
              <a:lnSpc>
                <a:spcPct val="150000"/>
              </a:lnSpc>
              <a:buNone/>
            </a:pPr>
            <a:endParaRPr lang="pt-PT" dirty="0"/>
          </a:p>
          <a:p>
            <a:pPr marL="0" indent="0">
              <a:lnSpc>
                <a:spcPct val="150000"/>
              </a:lnSpc>
              <a:buNone/>
            </a:pPr>
            <a:endParaRPr lang="pt-PT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pt-PT" sz="1600" b="1" dirty="0" err="1"/>
              <a:t>Testing</a:t>
            </a:r>
            <a:endParaRPr lang="pt-PT" dirty="0"/>
          </a:p>
          <a:p>
            <a:pPr>
              <a:lnSpc>
                <a:spcPct val="150000"/>
              </a:lnSpc>
            </a:pPr>
            <a:r>
              <a:rPr lang="en-US" dirty="0"/>
              <a:t>Start an Apache Kafka consumer that receives all monitor data inside Apache Kafka pod.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0E88-FF4E-44D7-8622-2E94978C22BC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err="1"/>
              <a:t>Client</a:t>
            </a:r>
            <a:r>
              <a:rPr lang="pt-PT"/>
              <a:t> </a:t>
            </a:r>
            <a:r>
              <a:rPr lang="pt-PT" err="1"/>
              <a:t>Usage</a:t>
            </a:r>
            <a:endParaRPr lang="pt-PT"/>
          </a:p>
        </p:txBody>
      </p:sp>
      <p:pic>
        <p:nvPicPr>
          <p:cNvPr id="5122" name="Picture 2" descr="https://lh6.googleusercontent.com/lGacPuknxMBw89Gki2O4oRZ5-3Jk_smNJhLEXgbB4SAzkDdV9jzTaR-6SRxtxIytBtcEPZOjrIgabVAyLg0i8tOOhhUk7xaLJeMTmphwEOHx-e9ODY_SXp9KJWpqeznjBx6XLqcYB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1" y="2924944"/>
            <a:ext cx="8950687" cy="15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65716"/>
            <a:ext cx="9144000" cy="25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67A4-78ED-4BFD-A566-A8CF1F67A54B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Client</a:t>
            </a:r>
            <a:r>
              <a:rPr lang="pt-PT"/>
              <a:t> </a:t>
            </a:r>
            <a:r>
              <a:rPr lang="pt-PT" err="1"/>
              <a:t>Usage</a:t>
            </a:r>
            <a:endParaRPr lang="pt-PT"/>
          </a:p>
        </p:txBody>
      </p:sp>
      <p:pic>
        <p:nvPicPr>
          <p:cNvPr id="6146" name="Picture 2" descr="https://lh6.googleusercontent.com/ZoVMHCqupn8Ckqi45jqyHPlUNX9yTsOoOmA6Fjqz6-FvaZ4yNeghp16S-IBP76YtXg_AF8Tb33D54WsqlYrpFXS4y15Q07IcnhhofFUZpNaP_ZixJ5x6kgveshDjLgdU83SRk_8WE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5" y="1556792"/>
            <a:ext cx="8892480" cy="91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a7lWrUJp7Ly8dm9o_d2KY_JOdOfoWJP3aIBOBXRAmfeEm2CnPj6eGlHRdJHSJfN3RlwgaKqpK2TBOMyZOnhYvmLX0vL2UM9TXl-3r6RpnEiieu6iAEc6KEzKqzBc3xTbA9zq16yki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231" y="2636912"/>
            <a:ext cx="2104327" cy="366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ED2E-EDFE-47F4-80DA-06FC8C8A6629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1485260" y="3075057"/>
            <a:ext cx="61734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0" indent="-742950" algn="ctr" fontAlgn="base">
              <a:buFont typeface="+mj-lt"/>
              <a:buAutoNum type="arabicPeriod" startAt="4"/>
            </a:pP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Probe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Development</a:t>
            </a:r>
            <a:endParaRPr lang="pt-PT" sz="4000">
              <a:solidFill>
                <a:srgbClr val="A5301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8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err="1"/>
              <a:t>TMA_Monitor</a:t>
            </a:r>
            <a:r>
              <a:rPr lang="en-US"/>
              <a:t> supports any probe that sends the collected data according the following schema: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Any programming language is supported.</a:t>
            </a:r>
          </a:p>
          <a:p>
            <a:pPr marL="0" indent="0">
              <a:lnSpc>
                <a:spcPct val="150000"/>
              </a:lnSpc>
              <a:buNone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F9BC-F8A2-4DAE-851A-461938A26B07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pic>
        <p:nvPicPr>
          <p:cNvPr id="7170" name="Picture 2" descr="https://lh6.googleusercontent.com/Rgs3kpFeFOOM7D5MGJbDy7walm_qZEi3MumMhSe59cbBZNd8QPrAaQSrSIJUfFRy3XlfWk6JH7_jq9cLnTI0O36b6JzR7-mRRu1ChU6JFaGrlCn3nF4KrBO1A2KXP31Skmz9mPeNc9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6" y="3006045"/>
            <a:ext cx="8265608" cy="165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1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There are base Docker images that support probes written both in Java and Python that can be used;</a:t>
            </a:r>
          </a:p>
          <a:p>
            <a:pPr>
              <a:lnSpc>
                <a:spcPct val="200000"/>
              </a:lnSpc>
            </a:pPr>
            <a:r>
              <a:rPr lang="en-US"/>
              <a:t>All base images already have the Monitor needed certificate to establish a session with it;</a:t>
            </a:r>
          </a:p>
          <a:p>
            <a:pPr>
              <a:lnSpc>
                <a:spcPct val="200000"/>
              </a:lnSpc>
            </a:pPr>
            <a:r>
              <a:rPr lang="en-US"/>
              <a:t>All base images are in dependency folder of the </a:t>
            </a:r>
            <a:r>
              <a:rPr lang="en-US" u="sng" err="1">
                <a:hlinkClick r:id="rId2"/>
              </a:rPr>
              <a:t>tma</a:t>
            </a:r>
            <a:r>
              <a:rPr lang="en-US" u="sng">
                <a:hlinkClick r:id="rId2"/>
              </a:rPr>
              <a:t>-framework-m</a:t>
            </a:r>
            <a:r>
              <a:rPr lang="en-US"/>
              <a:t> repository;</a:t>
            </a:r>
          </a:p>
          <a:p>
            <a:pPr>
              <a:lnSpc>
                <a:spcPct val="200000"/>
              </a:lnSpc>
            </a:pPr>
            <a:r>
              <a:rPr lang="en-US"/>
              <a:t>All Docker images of probes to be developed must be built from the respective Docker base image. 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746E-7DA2-452D-9D1A-FC055AF1F854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54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dirty="0" err="1"/>
              <a:t>Example</a:t>
            </a:r>
            <a:r>
              <a:rPr lang="pt-PT" sz="1600" b="1" dirty="0"/>
              <a:t>: </a:t>
            </a:r>
            <a:r>
              <a:rPr lang="pt-PT" sz="1600" b="1" dirty="0" err="1"/>
              <a:t>Probe</a:t>
            </a:r>
            <a:r>
              <a:rPr lang="pt-PT" sz="1600" b="1" dirty="0"/>
              <a:t> </a:t>
            </a:r>
            <a:r>
              <a:rPr lang="pt-PT" sz="1600" b="1" dirty="0" err="1"/>
              <a:t>Python</a:t>
            </a:r>
            <a:r>
              <a:rPr lang="pt-PT" sz="1600" b="1" dirty="0"/>
              <a:t> Demo</a:t>
            </a:r>
          </a:p>
          <a:p>
            <a:pPr fontAlgn="base">
              <a:lnSpc>
                <a:spcPct val="150000"/>
              </a:lnSpc>
            </a:pPr>
            <a:r>
              <a:rPr lang="pt-PT" sz="1600" dirty="0" err="1"/>
              <a:t>It</a:t>
            </a:r>
            <a:r>
              <a:rPr lang="pt-PT" sz="1600" dirty="0"/>
              <a:t> </a:t>
            </a:r>
            <a:r>
              <a:rPr lang="pt-PT" sz="1600" dirty="0" err="1"/>
              <a:t>generates</a:t>
            </a:r>
            <a:r>
              <a:rPr lang="pt-PT" sz="1600" dirty="0"/>
              <a:t> </a:t>
            </a:r>
            <a:r>
              <a:rPr lang="pt-PT" sz="1600" dirty="0" err="1"/>
              <a:t>random</a:t>
            </a:r>
            <a:r>
              <a:rPr lang="pt-PT" sz="1600" dirty="0"/>
              <a:t> </a:t>
            </a:r>
            <a:r>
              <a:rPr lang="pt-PT" sz="1600" dirty="0" err="1"/>
              <a:t>valid</a:t>
            </a:r>
            <a:r>
              <a:rPr lang="pt-PT" sz="1600" dirty="0"/>
              <a:t> data;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All files are presented in this directory: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 fontAlgn="base">
              <a:lnSpc>
                <a:spcPct val="150000"/>
              </a:lnSpc>
            </a:pPr>
            <a:r>
              <a:rPr lang="en-US" sz="1600" dirty="0"/>
              <a:t>This probe is composed by:</a:t>
            </a:r>
          </a:p>
          <a:p>
            <a:pPr lvl="1" fontAlgn="base">
              <a:lnSpc>
                <a:spcPct val="150000"/>
              </a:lnSpc>
            </a:pPr>
            <a:r>
              <a:rPr lang="en-US" sz="1600" dirty="0"/>
              <a:t>probe-python-demo.py;</a:t>
            </a:r>
          </a:p>
          <a:p>
            <a:pPr lvl="1" fontAlgn="base">
              <a:lnSpc>
                <a:spcPct val="150000"/>
              </a:lnSpc>
            </a:pPr>
            <a:r>
              <a:rPr lang="en-US" sz="1600" dirty="0" smtClean="0"/>
              <a:t>communication.py</a:t>
            </a:r>
            <a:r>
              <a:rPr lang="en-US" sz="1600" dirty="0"/>
              <a:t>;</a:t>
            </a:r>
          </a:p>
          <a:p>
            <a:pPr lvl="1" fontAlgn="base">
              <a:lnSpc>
                <a:spcPct val="150000"/>
              </a:lnSpc>
            </a:pPr>
            <a:r>
              <a:rPr lang="en-US" sz="1600" dirty="0"/>
              <a:t>data.py;</a:t>
            </a:r>
          </a:p>
          <a:p>
            <a:pPr lvl="1" fontAlgn="base">
              <a:lnSpc>
                <a:spcPct val="150000"/>
              </a:lnSpc>
            </a:pPr>
            <a:r>
              <a:rPr lang="en-US" sz="1600" dirty="0"/>
              <a:t>message.py;</a:t>
            </a:r>
          </a:p>
          <a:p>
            <a:pPr lvl="1" fontAlgn="base">
              <a:lnSpc>
                <a:spcPct val="150000"/>
              </a:lnSpc>
            </a:pPr>
            <a:r>
              <a:rPr lang="en-US" sz="1600" dirty="0"/>
              <a:t>observation.py.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C8EF-D9A7-4B23-9242-B2B496D2673E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pic>
        <p:nvPicPr>
          <p:cNvPr id="1026" name="Picture 2" descr="https://lh5.googleusercontent.com/m_82KoaD0Q6XTFPDj_FD9bYWzId-X90LLVLdAZqiekjQYgAkn1AK0rwIx5spBqdUOW7Mw_Ufulv5v3mKu2Uz_dMbTPhIMpvxI5Y7XfOUM9TvEckXRcY7v-Ou2CgvYrruyYHfwMkf3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6" y="3140968"/>
            <a:ext cx="8943628" cy="23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4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3C44-BC60-4E44-B9C3-A9510DCB7FDD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dirty="0" err="1"/>
              <a:t>Example</a:t>
            </a:r>
            <a:r>
              <a:rPr lang="pt-PT" sz="1600" b="1" dirty="0"/>
              <a:t>: </a:t>
            </a:r>
            <a:r>
              <a:rPr lang="pt-PT" sz="1600" b="1" dirty="0" err="1"/>
              <a:t>Probe</a:t>
            </a:r>
            <a:r>
              <a:rPr lang="pt-PT" sz="1600" b="1" dirty="0"/>
              <a:t> </a:t>
            </a:r>
            <a:r>
              <a:rPr lang="pt-PT" sz="1600" b="1" dirty="0" err="1"/>
              <a:t>Python</a:t>
            </a:r>
            <a:r>
              <a:rPr lang="pt-PT" sz="1600" b="1" dirty="0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 dirty="0"/>
              <a:t>probe-python-demo.py</a:t>
            </a:r>
          </a:p>
          <a:p>
            <a:pPr lvl="1" fontAlgn="base">
              <a:lnSpc>
                <a:spcPct val="150000"/>
              </a:lnSpc>
            </a:pPr>
            <a:r>
              <a:rPr lang="en-US" sz="1600" dirty="0"/>
              <a:t>Main file of the probe;</a:t>
            </a:r>
          </a:p>
          <a:p>
            <a:pPr lvl="1" fontAlgn="base">
              <a:lnSpc>
                <a:spcPct val="150000"/>
              </a:lnSpc>
            </a:pPr>
            <a:r>
              <a:rPr lang="en-US" sz="1600" dirty="0"/>
              <a:t>Generates random values for:</a:t>
            </a:r>
          </a:p>
          <a:p>
            <a:pPr lvl="2" fontAlgn="base">
              <a:lnSpc>
                <a:spcPct val="150000"/>
              </a:lnSpc>
            </a:pPr>
            <a:r>
              <a:rPr lang="en-US" sz="1600" dirty="0" err="1"/>
              <a:t>descriptionId</a:t>
            </a:r>
            <a:r>
              <a:rPr lang="en-US" sz="1600" dirty="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 dirty="0"/>
              <a:t>value;</a:t>
            </a:r>
          </a:p>
          <a:p>
            <a:pPr lvl="1" fontAlgn="base">
              <a:lnSpc>
                <a:spcPct val="150000"/>
              </a:lnSpc>
            </a:pPr>
            <a:r>
              <a:rPr lang="en-US" sz="1600" dirty="0"/>
              <a:t>Time field gets the value of timestamp.  </a:t>
            </a:r>
          </a:p>
          <a:p>
            <a:pPr fontAlgn="base">
              <a:lnSpc>
                <a:spcPct val="150000"/>
              </a:lnSpc>
            </a:pPr>
            <a:r>
              <a:rPr lang="en-US" sz="1600" dirty="0" smtClean="0"/>
              <a:t>communication.py</a:t>
            </a:r>
            <a:endParaRPr lang="en-US" sz="1600" dirty="0"/>
          </a:p>
          <a:p>
            <a:pPr lvl="1" fontAlgn="base">
              <a:lnSpc>
                <a:spcPct val="150000"/>
              </a:lnSpc>
            </a:pPr>
            <a:r>
              <a:rPr lang="en-US" sz="1600" dirty="0"/>
              <a:t>Class that sends message to Monitor endpoint.</a:t>
            </a:r>
          </a:p>
        </p:txBody>
      </p:sp>
    </p:spTree>
    <p:extLst>
      <p:ext uri="{BB962C8B-B14F-4D97-AF65-F5344CB8AC3E}">
        <p14:creationId xmlns:p14="http://schemas.microsoft.com/office/powerpoint/2010/main" val="5518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F4C4C08-BB52-4544-BC06-149EBCE7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437F7C08-48C6-4431-BE1C-1648EF03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9130CF84-8AC4-4A16-ABE7-0D3AF384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C94A-14BD-4E06-BFC3-1156485F88F6}" type="datetime1">
              <a:rPr lang="en-US" smtClean="0"/>
              <a:t>10/29/2018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457200" y="1916832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Kubernetes Cluster Initialization</a:t>
            </a:r>
          </a:p>
          <a:p>
            <a:r>
              <a:rPr lang="en-US"/>
              <a:t> 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err="1"/>
              <a:t>TMA_Monitor</a:t>
            </a:r>
            <a:r>
              <a:rPr lang="en-US"/>
              <a:t> Deployment</a:t>
            </a:r>
          </a:p>
          <a:p>
            <a:pPr marL="342900" indent="-342900">
              <a:buFont typeface="+mj-lt"/>
              <a:buAutoNum type="arabicPeriod" startAt="2"/>
            </a:pPr>
            <a:endParaRPr lang="en-US"/>
          </a:p>
          <a:p>
            <a:pPr marL="342900" indent="-342900">
              <a:buFont typeface="+mj-lt"/>
              <a:buAutoNum type="arabicPeriod" startAt="2"/>
            </a:pPr>
            <a:r>
              <a:rPr lang="en-US"/>
              <a:t>Client Usage</a:t>
            </a:r>
          </a:p>
          <a:p>
            <a:pPr marL="342900" indent="-342900">
              <a:buFont typeface="+mj-lt"/>
              <a:buAutoNum type="arabicPeriod" startAt="2"/>
            </a:pPr>
            <a:endParaRPr lang="en-US"/>
          </a:p>
          <a:p>
            <a:pPr marL="342900" indent="-342900">
              <a:buFont typeface="+mj-lt"/>
              <a:buAutoNum type="arabicPeriod" startAt="2"/>
            </a:pPr>
            <a:r>
              <a:rPr lang="en-US"/>
              <a:t>Probe Development</a:t>
            </a:r>
          </a:p>
          <a:p>
            <a:pPr marL="342900" indent="-342900">
              <a:buFont typeface="+mj-lt"/>
              <a:buAutoNum type="arabicPeriod" startAt="2"/>
            </a:pPr>
            <a:endParaRPr lang="en-US"/>
          </a:p>
          <a:p>
            <a:pPr marL="342900" indent="-342900">
              <a:buFont typeface="+mj-lt"/>
              <a:buAutoNum type="arabicPeriod" startAt="2"/>
            </a:pPr>
            <a:r>
              <a:rPr lang="en-US"/>
              <a:t>Containers Metrics Reported</a:t>
            </a:r>
          </a:p>
        </p:txBody>
      </p:sp>
    </p:spTree>
    <p:extLst>
      <p:ext uri="{BB962C8B-B14F-4D97-AF65-F5344CB8AC3E}">
        <p14:creationId xmlns:p14="http://schemas.microsoft.com/office/powerpoint/2010/main" val="29060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AF9B-4E1A-4A9A-A06C-6A72C418229F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6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data.py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builds data arrays with values of: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type;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descriptionId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observations arrays.</a:t>
            </a:r>
          </a:p>
        </p:txBody>
      </p:sp>
    </p:spTree>
    <p:extLst>
      <p:ext uri="{BB962C8B-B14F-4D97-AF65-F5344CB8AC3E}">
        <p14:creationId xmlns:p14="http://schemas.microsoft.com/office/powerpoint/2010/main" val="15289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AB6-88BE-426A-88D6-1E3557BB8A88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6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message.py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builds the message to send to Monitor with values of: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probeId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resourceId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messageId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sentTime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data object defined in data.py file.</a:t>
            </a:r>
          </a:p>
        </p:txBody>
      </p:sp>
    </p:spTree>
    <p:extLst>
      <p:ext uri="{BB962C8B-B14F-4D97-AF65-F5344CB8AC3E}">
        <p14:creationId xmlns:p14="http://schemas.microsoft.com/office/powerpoint/2010/main" val="13231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A45-37CB-4FA7-A113-4E3FB76A91CB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observation.py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builds observation arrays with values of: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time;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25637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DD2C-ABA3-426D-AA42-4693EAD2B880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dirty="0" err="1"/>
              <a:t>Example</a:t>
            </a:r>
            <a:r>
              <a:rPr lang="pt-PT" sz="1600" b="1" dirty="0"/>
              <a:t>: </a:t>
            </a:r>
            <a:r>
              <a:rPr lang="pt-PT" sz="1600" b="1" dirty="0" err="1"/>
              <a:t>Probe</a:t>
            </a:r>
            <a:r>
              <a:rPr lang="pt-PT" sz="1600" b="1" dirty="0"/>
              <a:t> </a:t>
            </a:r>
            <a:r>
              <a:rPr lang="pt-PT" sz="1600" b="1" dirty="0" err="1"/>
              <a:t>Python</a:t>
            </a:r>
            <a:r>
              <a:rPr lang="pt-PT" sz="1600" b="1" dirty="0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 dirty="0"/>
              <a:t>After writing all code files, it is needed to build probe Docker image in Worker node. In this case:</a:t>
            </a:r>
          </a:p>
          <a:p>
            <a:pPr marL="0" indent="0" fontAlgn="base">
              <a:lnSpc>
                <a:spcPct val="150000"/>
              </a:lnSpc>
              <a:buNone/>
            </a:pPr>
            <a:endParaRPr lang="en-US" sz="1600" dirty="0"/>
          </a:p>
          <a:p>
            <a:pPr fontAlgn="base">
              <a:lnSpc>
                <a:spcPct val="150000"/>
              </a:lnSpc>
            </a:pPr>
            <a:endParaRPr lang="en-US" sz="1600" dirty="0"/>
          </a:p>
          <a:p>
            <a:pPr fontAlgn="base">
              <a:lnSpc>
                <a:spcPct val="150000"/>
              </a:lnSpc>
            </a:pPr>
            <a:r>
              <a:rPr lang="en-US" sz="1600" dirty="0"/>
              <a:t>Finally, deploy the probe in </a:t>
            </a:r>
            <a:r>
              <a:rPr lang="en-US" sz="1600" dirty="0" smtClean="0"/>
              <a:t>Kubernetes executing the following command in Kubernetes Master:</a:t>
            </a:r>
            <a:endParaRPr lang="en-US" sz="1600" dirty="0"/>
          </a:p>
          <a:p>
            <a:pPr marL="0" indent="0" fontAlgn="base">
              <a:lnSpc>
                <a:spcPct val="150000"/>
              </a:lnSpc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</p:txBody>
      </p:sp>
      <p:pic>
        <p:nvPicPr>
          <p:cNvPr id="2050" name="Picture 2" descr="https://lh3.googleusercontent.com/ZOdQIT8bw_jilHMXk6T9-JQa_getOMJJDj3HH0vZ-dCwYWwjWrNYCFqI3AX2h3JDw6EQRT67Z5Nk_V2lZCU48KDLa9jyOZdJXcCLjzL42uPlNZSxtfTLvxJU523jYgRXz2po4BXoD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72" y="3248375"/>
            <a:ext cx="8169928" cy="16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lGacPuknxMBw89Gki2O4oRZ5-3Jk_smNJhLEXgbB4SAzkDdV9jzTaR-6SRxtxIytBtcEPZOjrIgabVAyLg0i8tOOhhUk7xaLJeMTmphwEOHx-e9ODY_SXp9KJWpqeznjBx6XLqcYB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72" y="4858436"/>
            <a:ext cx="8339481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4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236F-E7C7-41FF-883B-934A96B39F05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dirty="0" err="1"/>
              <a:t>Probe</a:t>
            </a:r>
            <a:r>
              <a:rPr lang="pt-PT" dirty="0"/>
              <a:t> </a:t>
            </a:r>
            <a:r>
              <a:rPr lang="pt-PT" dirty="0" err="1"/>
              <a:t>Development</a:t>
            </a:r>
            <a:endParaRPr lang="pt-PT" dirty="0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buNone/>
            </a:pPr>
            <a:r>
              <a:rPr lang="pt-PT" sz="1600" b="1" dirty="0" err="1"/>
              <a:t>Example</a:t>
            </a:r>
            <a:r>
              <a:rPr lang="pt-PT" sz="1600" b="1" dirty="0"/>
              <a:t>: </a:t>
            </a:r>
            <a:r>
              <a:rPr lang="pt-PT" sz="1600" b="1" dirty="0" err="1"/>
              <a:t>Probe</a:t>
            </a:r>
            <a:r>
              <a:rPr lang="pt-PT" sz="1600" b="1" dirty="0"/>
              <a:t> </a:t>
            </a:r>
            <a:r>
              <a:rPr lang="pt-PT" sz="1600" b="1" dirty="0" err="1"/>
              <a:t>Python</a:t>
            </a:r>
            <a:r>
              <a:rPr lang="pt-PT" sz="1600" b="1" dirty="0"/>
              <a:t> Demo</a:t>
            </a:r>
          </a:p>
          <a:p>
            <a:pPr marL="0" indent="0">
              <a:buNone/>
            </a:pPr>
            <a:endParaRPr lang="pt-PT" sz="1600" b="1" dirty="0"/>
          </a:p>
          <a:p>
            <a:pPr fontAlgn="base"/>
            <a:r>
              <a:rPr lang="en-US" sz="1600" dirty="0"/>
              <a:t>For testing purposes, execute an Apache Kafka consumer in Apache Kafka pod:</a:t>
            </a:r>
          </a:p>
          <a:p>
            <a:pPr marL="0" indent="0" fontAlgn="base">
              <a:buNone/>
            </a:pPr>
            <a:endParaRPr lang="en-US" sz="1600" dirty="0"/>
          </a:p>
          <a:p>
            <a:pPr fontAlgn="base"/>
            <a:endParaRPr lang="pt-PT" sz="1600" dirty="0" smtClean="0"/>
          </a:p>
          <a:p>
            <a:pPr fontAlgn="base"/>
            <a:r>
              <a:rPr lang="pt-PT" sz="1600" dirty="0" err="1" smtClean="0"/>
              <a:t>The</a:t>
            </a:r>
            <a:r>
              <a:rPr lang="pt-PT" sz="1600" dirty="0" smtClean="0"/>
              <a:t> </a:t>
            </a:r>
            <a:r>
              <a:rPr lang="pt-PT" sz="1600" dirty="0"/>
              <a:t>data </a:t>
            </a:r>
            <a:r>
              <a:rPr lang="pt-PT" sz="1600" dirty="0" err="1"/>
              <a:t>is</a:t>
            </a:r>
            <a:r>
              <a:rPr lang="pt-PT" sz="1600" dirty="0"/>
              <a:t> </a:t>
            </a:r>
            <a:r>
              <a:rPr lang="pt-PT" sz="1600" dirty="0" err="1"/>
              <a:t>received</a:t>
            </a:r>
            <a:r>
              <a:rPr lang="pt-PT" sz="1600" dirty="0"/>
              <a:t>:</a:t>
            </a:r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fontAlgn="base"/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</p:txBody>
      </p:sp>
      <p:pic>
        <p:nvPicPr>
          <p:cNvPr id="7172" name="Picture 4" descr="https://lh5.googleusercontent.com/TDDUF-z9YnzagWz43AHuRlNz9VYmFVt7EsKCAtzScwuyvOTmuvN3etgepzTKqv0px2S-1LYHqUPEag7OGztDwXkFO48wsEcAEksfmg1Upl5EEQnuuqxhQ1VXctHpwUYUrK8Zwc-OdU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" y="3639537"/>
            <a:ext cx="69246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7128"/>
            <a:ext cx="9144000" cy="25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E4E79BB-4D8D-CE43-ACDF-8AB49CE2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400" b="1" dirty="0" err="1"/>
              <a:t>Example</a:t>
            </a:r>
            <a:r>
              <a:rPr lang="pt-PT" sz="1400" b="1" dirty="0"/>
              <a:t>: </a:t>
            </a:r>
            <a:r>
              <a:rPr lang="pt-PT" sz="1400" b="1" dirty="0" err="1"/>
              <a:t>Probe</a:t>
            </a:r>
            <a:r>
              <a:rPr lang="pt-PT" sz="1400" b="1" dirty="0"/>
              <a:t> Java Demo</a:t>
            </a:r>
          </a:p>
          <a:p>
            <a:pPr marL="0" indent="0">
              <a:buNone/>
            </a:pPr>
            <a:endParaRPr lang="pt-PT" sz="1400" b="1" dirty="0"/>
          </a:p>
          <a:p>
            <a:pPr fontAlgn="base"/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development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Java </a:t>
            </a:r>
            <a:r>
              <a:rPr lang="pt-PT" sz="1400" dirty="0" err="1"/>
              <a:t>probes</a:t>
            </a:r>
            <a:r>
              <a:rPr lang="pt-PT" sz="1400" dirty="0"/>
              <a:t> can </a:t>
            </a:r>
            <a:r>
              <a:rPr lang="pt-PT" sz="1400" dirty="0" err="1"/>
              <a:t>be</a:t>
            </a:r>
            <a:r>
              <a:rPr lang="pt-PT" sz="1400" dirty="0"/>
              <a:t> </a:t>
            </a:r>
            <a:r>
              <a:rPr lang="pt-PT" sz="1400" dirty="0" err="1"/>
              <a:t>done</a:t>
            </a:r>
            <a:r>
              <a:rPr lang="pt-PT" sz="1400" dirty="0"/>
              <a:t> </a:t>
            </a:r>
            <a:r>
              <a:rPr lang="pt-PT" sz="1400" dirty="0" err="1"/>
              <a:t>by</a:t>
            </a:r>
            <a:r>
              <a:rPr lang="pt-PT" sz="1400" dirty="0"/>
              <a:t> </a:t>
            </a:r>
            <a:r>
              <a:rPr lang="pt-PT" sz="1400" dirty="0" err="1"/>
              <a:t>using</a:t>
            </a:r>
            <a:r>
              <a:rPr lang="pt-PT" sz="1400" dirty="0"/>
              <a:t> a </a:t>
            </a:r>
            <a:r>
              <a:rPr lang="pt-PT" sz="1400" dirty="0" err="1"/>
              <a:t>library</a:t>
            </a:r>
            <a:r>
              <a:rPr lang="pt-PT" sz="1400" dirty="0"/>
              <a:t> </a:t>
            </a:r>
            <a:r>
              <a:rPr lang="pt-PT" sz="1400" dirty="0" err="1"/>
              <a:t>which</a:t>
            </a:r>
            <a:r>
              <a:rPr lang="pt-PT" sz="1400" dirty="0"/>
              <a:t> </a:t>
            </a:r>
            <a:r>
              <a:rPr lang="pt-PT" sz="1400" dirty="0" err="1"/>
              <a:t>is</a:t>
            </a:r>
            <a:r>
              <a:rPr lang="pt-PT" sz="1400" dirty="0"/>
              <a:t> </a:t>
            </a:r>
            <a:r>
              <a:rPr lang="pt-PT" sz="1400" dirty="0" err="1"/>
              <a:t>available</a:t>
            </a:r>
            <a:r>
              <a:rPr lang="pt-PT" sz="1400" dirty="0"/>
              <a:t> </a:t>
            </a:r>
            <a:r>
              <a:rPr lang="pt-PT" sz="1400" dirty="0" err="1"/>
              <a:t>through</a:t>
            </a:r>
            <a:r>
              <a:rPr lang="pt-PT" sz="1400" dirty="0"/>
              <a:t> </a:t>
            </a:r>
            <a:r>
              <a:rPr lang="pt-PT" sz="1400" dirty="0" err="1"/>
              <a:t>Maven</a:t>
            </a:r>
            <a:r>
              <a:rPr lang="pt-PT" sz="1400" dirty="0"/>
              <a:t>:</a:t>
            </a:r>
          </a:p>
          <a:p>
            <a:pPr marL="0" indent="0" fontAlgn="base">
              <a:buNone/>
            </a:pPr>
            <a:endParaRPr lang="pt-PT" sz="1400" dirty="0"/>
          </a:p>
          <a:p>
            <a:pPr marL="0" indent="0" fontAlgn="base">
              <a:buNone/>
            </a:pPr>
            <a:endParaRPr lang="pt-PT" sz="1400" dirty="0"/>
          </a:p>
          <a:p>
            <a:pPr marL="0" indent="0" fontAlgn="base">
              <a:buNone/>
            </a:pPr>
            <a:r>
              <a:rPr lang="pt-PT" sz="1400" dirty="0"/>
              <a:t> </a:t>
            </a:r>
            <a:r>
              <a:rPr lang="pt-PT" sz="1400" dirty="0" err="1"/>
              <a:t>Reference</a:t>
            </a:r>
            <a:r>
              <a:rPr lang="pt-PT" sz="1400" dirty="0"/>
              <a:t>: </a:t>
            </a:r>
            <a:r>
              <a:rPr lang="pt-PT" sz="1400" dirty="0">
                <a:hlinkClick r:id="rId2"/>
              </a:rPr>
              <a:t>https://github.com/eubr-atmosphere/tma-framework-m/tree/master/development/libraries</a:t>
            </a:r>
            <a:endParaRPr lang="pt-PT" sz="1400" dirty="0"/>
          </a:p>
          <a:p>
            <a:pPr fontAlgn="base"/>
            <a:endParaRPr lang="pt-PT" sz="1400" dirty="0"/>
          </a:p>
          <a:p>
            <a:pPr fontAlgn="base"/>
            <a:endParaRPr lang="pt-PT" sz="1400" dirty="0"/>
          </a:p>
          <a:p>
            <a:pPr fontAlgn="base"/>
            <a:r>
              <a:rPr lang="pt-PT" sz="1400" dirty="0"/>
              <a:t>To use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library</a:t>
            </a:r>
            <a:r>
              <a:rPr lang="pt-PT" sz="1400" dirty="0"/>
              <a:t>, </a:t>
            </a:r>
            <a:r>
              <a:rPr lang="pt-PT" sz="1400" dirty="0" err="1"/>
              <a:t>add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following</a:t>
            </a:r>
            <a:r>
              <a:rPr lang="pt-PT" sz="1400" dirty="0"/>
              <a:t> </a:t>
            </a:r>
            <a:r>
              <a:rPr lang="pt-PT" sz="1400" dirty="0" err="1"/>
              <a:t>reference</a:t>
            </a:r>
            <a:r>
              <a:rPr lang="pt-PT" sz="1400" dirty="0"/>
              <a:t> to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probe</a:t>
            </a:r>
            <a:r>
              <a:rPr lang="pt-PT" sz="1400" dirty="0"/>
              <a:t>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49400B-3130-0744-9654-D08618C8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D088-E9AC-0049-ACFB-7F9F1D8E616E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BE17DB-BD1D-AE46-9B37-35605BCF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0C4DFB5-F43B-3A47-9E1D-15AC2184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Probe</a:t>
            </a:r>
            <a:r>
              <a:rPr lang="pt-PT" dirty="0"/>
              <a:t> </a:t>
            </a:r>
            <a:r>
              <a:rPr lang="pt-PT" dirty="0" err="1"/>
              <a:t>Development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3A4D6BE8-D8F0-E043-B6AE-0499A4283F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9"/>
          <a:stretch/>
        </p:blipFill>
        <p:spPr>
          <a:xfrm>
            <a:off x="2132623" y="4349539"/>
            <a:ext cx="4878754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D580984E-4E63-2B44-9ABA-3584DC67F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654778"/>
            <a:ext cx="2209800" cy="40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17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E4E79BB-4D8D-CE43-ACDF-8AB49CE2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400" b="1" dirty="0" err="1"/>
              <a:t>Example</a:t>
            </a:r>
            <a:r>
              <a:rPr lang="pt-PT" sz="1400" b="1" dirty="0"/>
              <a:t>: </a:t>
            </a:r>
            <a:r>
              <a:rPr lang="pt-PT" sz="1400" b="1" dirty="0" err="1"/>
              <a:t>Probe</a:t>
            </a:r>
            <a:r>
              <a:rPr lang="pt-PT" sz="1400" b="1" dirty="0"/>
              <a:t> Java Demo</a:t>
            </a:r>
          </a:p>
          <a:p>
            <a:pPr marL="0" indent="0">
              <a:buNone/>
            </a:pPr>
            <a:endParaRPr lang="pt-PT" sz="1400" b="1" dirty="0"/>
          </a:p>
          <a:p>
            <a:pPr fontAlgn="base"/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following</a:t>
            </a:r>
            <a:r>
              <a:rPr lang="pt-PT" sz="1400" dirty="0"/>
              <a:t> java </a:t>
            </a:r>
            <a:r>
              <a:rPr lang="pt-PT" sz="1400" dirty="0" err="1"/>
              <a:t>code</a:t>
            </a:r>
            <a:r>
              <a:rPr lang="pt-PT" sz="1400" dirty="0"/>
              <a:t> </a:t>
            </a:r>
            <a:r>
              <a:rPr lang="pt-PT" sz="1400" dirty="0" err="1"/>
              <a:t>starts</a:t>
            </a:r>
            <a:r>
              <a:rPr lang="pt-PT" sz="1400" dirty="0"/>
              <a:t> a </a:t>
            </a:r>
            <a:r>
              <a:rPr lang="pt-PT" sz="1400" dirty="0" err="1"/>
              <a:t>client</a:t>
            </a:r>
            <a:r>
              <a:rPr lang="pt-PT" sz="1400" dirty="0"/>
              <a:t>, </a:t>
            </a:r>
            <a:r>
              <a:rPr lang="pt-PT" sz="1400" dirty="0" err="1"/>
              <a:t>and</a:t>
            </a:r>
            <a:r>
              <a:rPr lang="pt-PT" sz="1400" dirty="0"/>
              <a:t> </a:t>
            </a:r>
            <a:r>
              <a:rPr lang="pt-PT" sz="1400" dirty="0" err="1"/>
              <a:t>send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measurements</a:t>
            </a:r>
            <a:r>
              <a:rPr lang="pt-PT" sz="1400" dirty="0"/>
              <a:t> to </a:t>
            </a:r>
            <a:r>
              <a:rPr lang="pt-PT" sz="1400" dirty="0" err="1"/>
              <a:t>the</a:t>
            </a:r>
            <a:r>
              <a:rPr lang="pt-PT" sz="1400" dirty="0"/>
              <a:t> monitor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49400B-3130-0744-9654-D08618C8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D088-E9AC-0049-ACFB-7F9F1D8E616E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BE17DB-BD1D-AE46-9B37-35605BCF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0C4DFB5-F43B-3A47-9E1D-15AC2184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Probe</a:t>
            </a:r>
            <a:r>
              <a:rPr lang="pt-PT" dirty="0"/>
              <a:t> </a:t>
            </a:r>
            <a:r>
              <a:rPr lang="pt-PT" dirty="0" err="1"/>
              <a:t>Development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FD9AEBAD-D627-C240-B74C-06AC4D3C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0" y="2815370"/>
            <a:ext cx="4508500" cy="2882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45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859-568F-4FD8-B4E3-F5DED0E25631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62121" y="3075057"/>
            <a:ext cx="78197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0" indent="-742950" algn="ctr" fontAlgn="base">
              <a:buFont typeface="+mj-lt"/>
              <a:buAutoNum type="arabicPeriod" startAt="5"/>
            </a:pP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Container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Metrics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Reported</a:t>
            </a:r>
            <a:endParaRPr lang="pt-PT" sz="4000">
              <a:solidFill>
                <a:srgbClr val="A5301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Probe that collects some metrics of a Kubernetes pod;</a:t>
            </a:r>
          </a:p>
          <a:p>
            <a:pPr>
              <a:lnSpc>
                <a:spcPct val="150000"/>
              </a:lnSpc>
            </a:pPr>
            <a:r>
              <a:rPr lang="en-US"/>
              <a:t>K8s probe is in this directory: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fontAlgn="base">
              <a:lnSpc>
                <a:spcPct val="150000"/>
              </a:lnSpc>
            </a:pPr>
            <a:r>
              <a:rPr lang="en-US" sz="1600"/>
              <a:t>K8s probe is composed by four python files: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dockerAPI.py;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message.py;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data.py;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observation.py.</a:t>
            </a:r>
            <a:endParaRPr lang="en-US"/>
          </a:p>
          <a:p>
            <a:pPr>
              <a:lnSpc>
                <a:spcPct val="150000"/>
              </a:lnSpc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1894-8DEB-4AC6-B088-15A1DD8A4A41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11801" y="399177"/>
            <a:ext cx="3527611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5965"/>
            <a:ext cx="9144000" cy="30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sz="1600"/>
              <a:t>dockerAPI.py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Metrics such as </a:t>
            </a:r>
            <a:r>
              <a:rPr lang="en-US" sz="1600" err="1"/>
              <a:t>cpu</a:t>
            </a:r>
            <a:r>
              <a:rPr lang="en-US" sz="1600"/>
              <a:t> values, memory usage and disk accesses are collected;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It sends these metrics in a format of </a:t>
            </a:r>
            <a:r>
              <a:rPr lang="en-US" sz="1600" err="1"/>
              <a:t>json</a:t>
            </a:r>
            <a:r>
              <a:rPr lang="en-US" sz="1600"/>
              <a:t> to TMA-Monitor;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The format of the messages respects the schema of this project.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message.py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Builds the message to send to Monitor API.</a:t>
            </a:r>
          </a:p>
          <a:p>
            <a:pPr marL="0" indent="0">
              <a:buNone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AA2-2263-4F56-8B2F-28186D5621FD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37908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34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C071-DE27-4FA8-BF80-BBF3A8270EF9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439028" y="2996952"/>
            <a:ext cx="8247772" cy="707886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 fontAlgn="base">
              <a:buFont typeface="+mj-lt"/>
              <a:buAutoNum type="arabicPeriod"/>
            </a:pP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Kubernetes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Cluster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Initialization</a:t>
            </a:r>
            <a:endParaRPr lang="pt-PT" sz="4000" b="0" i="0" u="none" strike="noStrike">
              <a:solidFill>
                <a:srgbClr val="A5301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sz="1600"/>
              <a:t>data.py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represents data object of schema, specifies its type, </a:t>
            </a:r>
            <a:r>
              <a:rPr lang="en-US" sz="1600" err="1"/>
              <a:t>descriptionId</a:t>
            </a:r>
            <a:r>
              <a:rPr lang="en-US" sz="1600"/>
              <a:t> and observations.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observation.py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Constructs observation object with values of time (timestamp) and value.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ABD0-C272-4E4D-B8CF-7551C55D4F4E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27611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321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This probe receives as input the name of the </a:t>
            </a:r>
            <a:r>
              <a:rPr lang="en-US" err="1"/>
              <a:t>docker</a:t>
            </a:r>
            <a:r>
              <a:rPr lang="en-US"/>
              <a:t> container to monitor, and the </a:t>
            </a:r>
            <a:r>
              <a:rPr lang="en-US" err="1"/>
              <a:t>url</a:t>
            </a:r>
            <a:r>
              <a:rPr lang="en-US"/>
              <a:t> of the TMA-Monitor;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/>
              <a:t>Worker Node</a:t>
            </a:r>
            <a:endParaRPr lang="en-US" sz="1600"/>
          </a:p>
          <a:p>
            <a:pPr>
              <a:lnSpc>
                <a:spcPct val="150000"/>
              </a:lnSpc>
            </a:pPr>
            <a:r>
              <a:rPr lang="en-US"/>
              <a:t>Build Probe Docker image on Worker node;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Docker container is executed that will be the managed system;</a:t>
            </a:r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pt-PT" sz="1600" b="1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BDFF-FC2C-4B84-BB5A-7973C14E866C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27611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  <p:pic>
        <p:nvPicPr>
          <p:cNvPr id="9220" name="Picture 4" descr="https://lh4.googleusercontent.com/GsRZyFRNQPgQnRubgRGLnEN-fHQM3w21FFy6Cdjh6GsINCC4jFAfjyW8GhV31OOasJj3el6i5XKwr5a_0Xs6CLOcrg6ei_CWKQbKadLk2foyks4_2LpOamNKUl8AmTY092Jsjo6Qv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8" y="4902508"/>
            <a:ext cx="75819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5643"/>
            <a:ext cx="9144000" cy="1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/>
              <a:t>Master Node</a:t>
            </a:r>
            <a:endParaRPr lang="pt-PT"/>
          </a:p>
          <a:p>
            <a:pPr>
              <a:lnSpc>
                <a:spcPct val="150000"/>
              </a:lnSpc>
            </a:pPr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deployment</a:t>
            </a:r>
            <a:r>
              <a:rPr lang="pt-PT"/>
              <a:t>;</a:t>
            </a:r>
          </a:p>
          <a:p>
            <a:pPr>
              <a:lnSpc>
                <a:spcPct val="150000"/>
              </a:lnSpc>
            </a:pPr>
            <a:endParaRPr lang="pt-PT"/>
          </a:p>
          <a:p>
            <a:pPr marL="0" indent="0">
              <a:lnSpc>
                <a:spcPct val="150000"/>
              </a:lnSpc>
              <a:buNone/>
            </a:pPr>
            <a:endParaRPr lang="pt-PT"/>
          </a:p>
          <a:p>
            <a:pPr marL="0" indent="0">
              <a:lnSpc>
                <a:spcPct val="150000"/>
              </a:lnSpc>
              <a:buNone/>
            </a:pPr>
            <a:r>
              <a:rPr lang="en-US" sz="1800" b="1">
                <a:solidFill>
                  <a:srgbClr val="515151">
                    <a:lumMod val="75000"/>
                  </a:srgbClr>
                </a:solidFill>
              </a:rPr>
              <a:t>Testing</a:t>
            </a:r>
            <a:endParaRPr lang="pt-PT"/>
          </a:p>
          <a:p>
            <a:pPr>
              <a:lnSpc>
                <a:spcPct val="150000"/>
              </a:lnSpc>
            </a:pPr>
            <a:r>
              <a:rPr lang="en-US"/>
              <a:t>Start an Apache Kafka consumer that receives all monitor data inside Apache Kafka pod.</a:t>
            </a:r>
          </a:p>
          <a:p>
            <a:pPr marL="0" indent="0">
              <a:lnSpc>
                <a:spcPct val="150000"/>
              </a:lnSpc>
              <a:buNone/>
            </a:pPr>
            <a:endParaRPr lang="pt-PT"/>
          </a:p>
          <a:p>
            <a:endParaRPr lang="pt-PT"/>
          </a:p>
          <a:p>
            <a:pPr marL="0" lvl="0" indent="0">
              <a:buNone/>
            </a:pPr>
            <a:endParaRPr lang="pt-PT">
              <a:solidFill>
                <a:srgbClr val="515151">
                  <a:lumMod val="75000"/>
                </a:srgbClr>
              </a:solidFill>
            </a:endParaRPr>
          </a:p>
          <a:p>
            <a:pPr marL="0" indent="0">
              <a:buNone/>
            </a:pPr>
            <a:endParaRPr lang="pt-PT"/>
          </a:p>
          <a:p>
            <a:endParaRPr lang="pt-PT"/>
          </a:p>
          <a:p>
            <a:endParaRPr lang="pt-PT"/>
          </a:p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D23-75D9-47B2-BEA4-0702444DEA8C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37908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5839"/>
            <a:ext cx="9144000" cy="25230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29431"/>
            <a:ext cx="9144000" cy="1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64C-5874-41EA-8586-DC40AB808FE9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48206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  <p:pic>
        <p:nvPicPr>
          <p:cNvPr id="13314" name="Picture 2" descr="https://lh3.googleusercontent.com/v_Q5GWTIeC6ebevKCrySjHYEJwZFVjVGZdMBZBKe2Z0XDwqeG2GWbn5S5g62HO_uzx7VMbTB7neITHY1PVyFUQCnnq9YY0nSBxbVwVnyWrfUsl6RkhxLxHevNlmkBsjTrgW3OrBJz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812360" cy="81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h3.googleusercontent.com/hjrIl8a_n-fJA5iN6tEdXEXe3hfVmOGhm5VtRKcS4Y7n-91saODhbWOWY6qMv4IqAhB8uEfUqkx0yvyMQ-xi90AvPHO_dqZDGLxuIom2Ny-sjYCUWoc3bx308hPqSmkAjYt5-j9oSH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323" y="2328869"/>
            <a:ext cx="2189331" cy="397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6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043608" y="2579420"/>
            <a:ext cx="54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Thank you very much </a:t>
            </a:r>
          </a:p>
          <a:p>
            <a:r>
              <a:rPr lang="en-GB" sz="2400" b="1" dirty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for your attention!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043608" y="3635691"/>
            <a:ext cx="291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Questions?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465771" y="2625586"/>
            <a:ext cx="2916229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mvieira@dei.uc.pt</a:t>
            </a:r>
            <a:endParaRPr lang="en-GB" sz="1400" b="1" dirty="0">
              <a:solidFill>
                <a:srgbClr val="2D4E7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nmsa@dei.uc.pt</a:t>
            </a:r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</a:p>
          <a:p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josep@dei.uc.pt</a:t>
            </a:r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endParaRPr lang="en-GB" sz="1400" dirty="0">
              <a:solidFill>
                <a:srgbClr val="2D4E7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8" name="Connettore 1 7"/>
          <p:cNvCxnSpPr/>
          <p:nvPr/>
        </p:nvCxnSpPr>
        <p:spPr>
          <a:xfrm>
            <a:off x="1115616" y="3501008"/>
            <a:ext cx="1584176" cy="0"/>
          </a:xfrm>
          <a:prstGeom prst="line">
            <a:avLst/>
          </a:prstGeom>
          <a:ln>
            <a:solidFill>
              <a:srgbClr val="1670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043608" y="6022563"/>
            <a:ext cx="268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150" dirty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atmosphere-eubrazil.eu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E423FA35-6129-463D-A70A-1EC1516666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44" y="5641930"/>
            <a:ext cx="2133496" cy="3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Master </a:t>
            </a:r>
            <a:r>
              <a:rPr lang="pt-PT" err="1"/>
              <a:t>Initialization</a:t>
            </a:r>
            <a:endParaRPr lang="pt-PT"/>
          </a:p>
          <a:p>
            <a:endParaRPr lang="pt-PT"/>
          </a:p>
          <a:p>
            <a:endParaRPr lang="pt-PT"/>
          </a:p>
          <a:p>
            <a:r>
              <a:rPr lang="pt-PT"/>
              <a:t>Master </a:t>
            </a:r>
            <a:r>
              <a:rPr lang="pt-PT" err="1"/>
              <a:t>Configuration</a:t>
            </a:r>
            <a:endParaRPr lang="pt-PT"/>
          </a:p>
          <a:p>
            <a:endParaRPr lang="pt-PT"/>
          </a:p>
          <a:p>
            <a:endParaRPr lang="pt-PT"/>
          </a:p>
          <a:p>
            <a:endParaRPr lang="pt-PT"/>
          </a:p>
          <a:p>
            <a:endParaRPr lang="pt-PT"/>
          </a:p>
          <a:p>
            <a:r>
              <a:rPr lang="pt-PT"/>
              <a:t>Network </a:t>
            </a:r>
            <a:r>
              <a:rPr lang="pt-PT" err="1"/>
              <a:t>Plugin</a:t>
            </a:r>
            <a:r>
              <a:rPr lang="pt-PT"/>
              <a:t> </a:t>
            </a:r>
            <a:r>
              <a:rPr lang="pt-PT" err="1"/>
              <a:t>Installation</a:t>
            </a:r>
            <a:r>
              <a:rPr lang="pt-PT"/>
              <a:t> (</a:t>
            </a:r>
            <a:r>
              <a:rPr lang="pt-PT" err="1"/>
              <a:t>Flannel</a:t>
            </a:r>
            <a:r>
              <a:rPr lang="pt-PT"/>
              <a:t>)</a:t>
            </a:r>
          </a:p>
          <a:p>
            <a:endParaRPr lang="pt-PT"/>
          </a:p>
          <a:p>
            <a:endParaRPr lang="pt-PT"/>
          </a:p>
          <a:p>
            <a:r>
              <a:rPr lang="en-US"/>
              <a:t>Add static route for Kubernetes DNS</a:t>
            </a:r>
            <a:endParaRPr lang="pt-PT"/>
          </a:p>
          <a:p>
            <a:pPr marL="0" indent="0">
              <a:buNone/>
            </a:pPr>
            <a:endParaRPr lang="pt-PT"/>
          </a:p>
          <a:p>
            <a:endParaRPr lang="pt-P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462029E9-B2E6-41D0-8919-F070B0DA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8226-96F1-4CFA-8DDA-870A4C542AED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A614C897-4C3B-48FD-8F3F-553983D6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552989" y="399177"/>
            <a:ext cx="4135152" cy="365527"/>
          </a:xfrm>
        </p:spPr>
        <p:txBody>
          <a:bodyPr/>
          <a:lstStyle/>
          <a:p>
            <a:r>
              <a:rPr lang="pt-PT" err="1"/>
              <a:t>Kubernetes</a:t>
            </a:r>
            <a:r>
              <a:rPr lang="pt-PT"/>
              <a:t> Cluster </a:t>
            </a:r>
            <a:r>
              <a:rPr lang="pt-PT" err="1"/>
              <a:t>Initialization</a:t>
            </a:r>
            <a:r>
              <a:rPr lang="pt-PT"/>
              <a:t/>
            </a:r>
            <a:br>
              <a:rPr lang="pt-PT"/>
            </a:br>
            <a:endParaRPr lang="pt-PT"/>
          </a:p>
        </p:txBody>
      </p:sp>
      <p:pic>
        <p:nvPicPr>
          <p:cNvPr id="1028" name="Picture 4" descr="https://lh4.googleusercontent.com/onTmks8zkZ6m7XZFnVGTR4FKDdtn5s_kRh2i3awOqoYfWbY8wuFIFNB1h1co7GZjcnJnhUJbcNEEz7BcluuuYlYOrtIES9usiFb3yRAf7RbvBqpcVWiSIB_04Vu7ffbv0seqszvnyQ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9" y="2276872"/>
            <a:ext cx="8988286" cy="17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W9h4NMTcoxFdrSuAzXM03t65jwSWytbdAEgxpESX4Fmw8NlQJXQgVOM_7P7ICEysAFLGnD0-f_3_PesIhV_MsH4mybizm_uqXsX5zeGQjDu5JpLa1bjpfZDr4g3sVkoCVdYZ_P84T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3068960"/>
            <a:ext cx="89725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Tq9heKdnHiR5ZjxGHQK30McYVEHlZXwS_r6SbBuVZb8uNqlTYxatNBHinSPml1WyJmuLUNn5t-Aqk3EF8NGGTSSlbEwyGotXcvd5NoqBGKozXNJhhP_VdIbwOcXC812-dcAr7MPAbY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7" y="4356947"/>
            <a:ext cx="8988286" cy="18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6.googleusercontent.com/FgII3-FSEN70aWeICY4qPEE-T7GvGTI3zlS96um1QGIsvw6WfeyeFjKmhe-OyPn3D9fAgxICG7yZhWJ0ftPViuPIwj6rJpAQ8MKZQOIUTXzSeDtEZv9l6gWdbc4A5dbxWPtvbCj0I9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19" y="5232993"/>
            <a:ext cx="72104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92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Join a worker node to Kubernetes Cluster</a:t>
            </a:r>
          </a:p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A573-6E65-4D76-A169-40BA2F9AC11C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52990" y="399177"/>
            <a:ext cx="4063071" cy="365527"/>
          </a:xfrm>
        </p:spPr>
        <p:txBody>
          <a:bodyPr/>
          <a:lstStyle/>
          <a:p>
            <a:r>
              <a:rPr lang="pt-PT" dirty="0" err="1"/>
              <a:t>Kubernetes</a:t>
            </a:r>
            <a:r>
              <a:rPr lang="pt-PT" dirty="0"/>
              <a:t> Cluster </a:t>
            </a:r>
            <a:r>
              <a:rPr lang="pt-PT" dirty="0" err="1"/>
              <a:t>Initialization</a:t>
            </a:r>
            <a:endParaRPr lang="pt-PT" dirty="0"/>
          </a:p>
        </p:txBody>
      </p:sp>
      <p:pic>
        <p:nvPicPr>
          <p:cNvPr id="2050" name="Picture 2" descr="https://lh5.googleusercontent.com/Tld58ZVyW5plfIxB_SECTKNH7gkvxd_W4yB1mDbZTjPKzteRMvS03DCT8fyZHvMq2zFRiGKJh-I4b5lmvkr1N-L_Q49L2wbE6AJXzL8JHKeirsndDsTcfmUGa-EmaiOFbvodsTRem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3587538"/>
            <a:ext cx="687705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79512" y="5897563"/>
            <a:ext cx="9108504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900" b="1" dirty="0"/>
              <a:t>All previous commands are explained in more detail in this README</a:t>
            </a:r>
            <a:r>
              <a:rPr lang="en-US" sz="900" dirty="0"/>
              <a:t>:</a:t>
            </a:r>
            <a:endParaRPr lang="pt-PT" dirty="0"/>
          </a:p>
          <a:p>
            <a:r>
              <a:rPr lang="en-US" sz="900" dirty="0"/>
              <a:t> </a:t>
            </a:r>
            <a:r>
              <a:rPr lang="en-US" sz="900" dirty="0">
                <a:hlinkClick r:id="rId3"/>
              </a:rPr>
              <a:t>https://github.com/eubr-atmosphere/tma-framework-m/tree/master/development/server#prerequisites</a:t>
            </a:r>
            <a:r>
              <a:rPr lang="en-US" sz="900" dirty="0"/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B706-27E5-43D0-A237-79050A30E279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878253" y="2996952"/>
            <a:ext cx="73693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 algn="ctr" fontAlgn="base">
              <a:buFont typeface="+mj-lt"/>
              <a:buAutoNum type="arabicPeriod" startAt="2"/>
            </a:pP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TMA_Monitor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Deployment</a:t>
            </a:r>
            <a:endParaRPr lang="pt-PT" sz="4000" b="0" i="0" u="none" strike="noStrike">
              <a:solidFill>
                <a:srgbClr val="A5301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7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800" b="1" dirty="0" err="1"/>
              <a:t>Worker</a:t>
            </a:r>
            <a:r>
              <a:rPr lang="pt-PT" sz="1800" b="1" dirty="0"/>
              <a:t> Node</a:t>
            </a:r>
          </a:p>
          <a:p>
            <a:r>
              <a:rPr lang="en-US" dirty="0"/>
              <a:t>Build base Docker image of Monitor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Docker image of Monitor on </a:t>
            </a:r>
            <a:r>
              <a:rPr lang="en-US" dirty="0" smtClean="0"/>
              <a:t>Worker </a:t>
            </a:r>
            <a:r>
              <a:rPr lang="en-US" dirty="0"/>
              <a:t>node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Docker image of Apache Kafka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Docker image of Apache Zookeeper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9CE9-30A1-4446-B9F1-443144BFF31F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468789" cy="365527"/>
          </a:xfrm>
        </p:spPr>
        <p:txBody>
          <a:bodyPr/>
          <a:lstStyle/>
          <a:p>
            <a:r>
              <a:rPr lang="pt-PT" err="1"/>
              <a:t>TMA_Monitor</a:t>
            </a:r>
            <a:r>
              <a:rPr lang="pt-PT"/>
              <a:t> </a:t>
            </a:r>
            <a:r>
              <a:rPr lang="pt-PT" err="1"/>
              <a:t>Deployment</a:t>
            </a:r>
            <a:endParaRPr lang="pt-PT"/>
          </a:p>
        </p:txBody>
      </p:sp>
      <p:pic>
        <p:nvPicPr>
          <p:cNvPr id="3074" name="Picture 2" descr="https://lh6.googleusercontent.com/KkWXEk4wcn6andfz1xujH4kKd16SWQR1wK2kWn3v1wfm5n2hQK25LYOUGZRpMdRzDf1bYSH4h9ze2-aS1yuVt3UNzzKhOEakju6KnCYweTDrZuzJNgeWouTLcGEMm5wpFO71pBp2BW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64904"/>
            <a:ext cx="8686800" cy="1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pzxk7g2Q7-Bevqtz1wqPyvgBoQwos-zsUaiUJWxlDHBtBuI6wkINHjTs50l3u--83oKbY-B9F75SPTPFAW0bNNYtTu35OeAX1QSVCpRd0yEJkNhNEQmjWdbtY_GXb21wyAAhWFHrC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88689"/>
            <a:ext cx="8686800" cy="1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5.googleusercontent.com/PdSjVRcmwA3PmON7yseyYOb_e07AbO5DuBX1GJEk8fkQ2u2AN8SL198aLtOPCFyADvOW_akm79rihfHhSde-vl7oZC3f7DCJLRr1yb9vb3GTsU-wzoiFjyJXc9wi1sMX2ZjMvamvx_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80777"/>
            <a:ext cx="8686800" cy="2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h4.googleusercontent.com/H0bTiO3uVhDBgN9yqSANIKSs0ceot5obH6pKZmoGf_8f4ifDMrq2yp3qmY7MAKh5Wl3bYxuO6tUnvYbGCjsNCD9-lFeV6V5jNkwUakIwdR0yw-Bkzer_knmbFGBZ6bKQk8Hn8mIzzE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30841"/>
            <a:ext cx="8686800" cy="23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2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600" b="1"/>
              <a:t>Master Node</a:t>
            </a:r>
            <a:endParaRPr lang="pt-PT"/>
          </a:p>
          <a:p>
            <a:pPr fontAlgn="base">
              <a:lnSpc>
                <a:spcPct val="200000"/>
              </a:lnSpc>
            </a:pPr>
            <a:r>
              <a:rPr lang="pt-PT" sz="1600" err="1"/>
              <a:t>Deployment</a:t>
            </a:r>
            <a:r>
              <a:rPr lang="pt-PT" sz="1600"/>
              <a:t> </a:t>
            </a:r>
            <a:r>
              <a:rPr lang="pt-PT" sz="1600" err="1"/>
              <a:t>of</a:t>
            </a:r>
            <a:r>
              <a:rPr lang="pt-PT" sz="1600"/>
              <a:t> Apache Kafka, </a:t>
            </a:r>
            <a:r>
              <a:rPr lang="pt-PT" sz="1600" err="1"/>
              <a:t>and</a:t>
            </a:r>
            <a:r>
              <a:rPr lang="pt-PT" sz="1600"/>
              <a:t> Apache </a:t>
            </a:r>
            <a:r>
              <a:rPr lang="pt-PT" sz="1600" err="1"/>
              <a:t>Zookeeper</a:t>
            </a:r>
            <a:r>
              <a:rPr lang="pt-PT" sz="1600"/>
              <a:t> </a:t>
            </a:r>
            <a:r>
              <a:rPr lang="pt-PT" sz="1600" err="1"/>
              <a:t>using</a:t>
            </a:r>
            <a:r>
              <a:rPr lang="pt-PT" sz="1600"/>
              <a:t> </a:t>
            </a:r>
            <a:r>
              <a:rPr lang="pt-PT" sz="1600" b="1"/>
              <a:t>setup-testing-mode.sh</a:t>
            </a:r>
            <a:r>
              <a:rPr lang="pt-PT" sz="1600"/>
              <a:t> script</a:t>
            </a:r>
          </a:p>
          <a:p>
            <a:pPr lvl="1" fontAlgn="base">
              <a:lnSpc>
                <a:spcPct val="200000"/>
              </a:lnSpc>
            </a:pPr>
            <a:r>
              <a:rPr lang="pt-PT" sz="1600" err="1"/>
              <a:t>Deploys</a:t>
            </a:r>
            <a:r>
              <a:rPr lang="pt-PT" sz="1600"/>
              <a:t> Apache Kafka </a:t>
            </a:r>
            <a:r>
              <a:rPr lang="pt-PT" sz="1600" err="1"/>
              <a:t>and</a:t>
            </a:r>
            <a:r>
              <a:rPr lang="pt-PT" sz="1600"/>
              <a:t> Apache </a:t>
            </a:r>
            <a:r>
              <a:rPr lang="pt-PT" sz="1600" err="1"/>
              <a:t>Zookeeper</a:t>
            </a:r>
            <a:r>
              <a:rPr lang="pt-PT" sz="1600"/>
              <a:t> </a:t>
            </a:r>
            <a:r>
              <a:rPr lang="pt-PT" sz="1600" err="1"/>
              <a:t>persistent</a:t>
            </a:r>
            <a:r>
              <a:rPr lang="pt-PT" sz="1600"/>
              <a:t> volumes;</a:t>
            </a:r>
          </a:p>
          <a:p>
            <a:pPr lvl="1" fontAlgn="base">
              <a:lnSpc>
                <a:spcPct val="200000"/>
              </a:lnSpc>
            </a:pPr>
            <a:r>
              <a:rPr lang="pt-PT" sz="1600" err="1"/>
              <a:t>Deploys</a:t>
            </a:r>
            <a:r>
              <a:rPr lang="pt-PT" sz="1600"/>
              <a:t> Apache Kafka </a:t>
            </a:r>
            <a:r>
              <a:rPr lang="pt-PT" sz="1600" err="1"/>
              <a:t>and</a:t>
            </a:r>
            <a:r>
              <a:rPr lang="pt-PT" sz="1600"/>
              <a:t> Apache </a:t>
            </a:r>
            <a:r>
              <a:rPr lang="pt-PT" sz="1600" err="1"/>
              <a:t>Zookeeper</a:t>
            </a:r>
            <a:r>
              <a:rPr lang="pt-PT" sz="1600"/>
              <a:t> </a:t>
            </a:r>
            <a:r>
              <a:rPr lang="pt-PT" sz="1600" err="1"/>
              <a:t>images</a:t>
            </a:r>
            <a:r>
              <a:rPr lang="pt-PT" sz="1600"/>
              <a:t>;</a:t>
            </a:r>
          </a:p>
          <a:p>
            <a:pPr lvl="1" fontAlgn="base">
              <a:lnSpc>
                <a:spcPct val="200000"/>
              </a:lnSpc>
            </a:pPr>
            <a:r>
              <a:rPr lang="pt-PT" sz="1600" err="1"/>
              <a:t>Creates</a:t>
            </a:r>
            <a:r>
              <a:rPr lang="pt-PT" sz="1600"/>
              <a:t> Apache Kafka </a:t>
            </a:r>
            <a:r>
              <a:rPr lang="pt-PT" sz="1600" err="1"/>
              <a:t>topic</a:t>
            </a:r>
            <a:r>
              <a:rPr lang="pt-PT" sz="1600"/>
              <a:t> </a:t>
            </a:r>
            <a:r>
              <a:rPr lang="pt-PT" sz="1600" err="1"/>
              <a:t>topic</a:t>
            </a:r>
            <a:r>
              <a:rPr lang="pt-PT" sz="1600"/>
              <a:t>-monitor.</a:t>
            </a:r>
          </a:p>
          <a:p>
            <a:pPr marL="0" indent="0">
              <a:lnSpc>
                <a:spcPct val="200000"/>
              </a:lnSpc>
              <a:buNone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845E-40CA-4781-8895-5F90D25CA884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342260" cy="365527"/>
          </a:xfrm>
        </p:spPr>
        <p:txBody>
          <a:bodyPr/>
          <a:lstStyle/>
          <a:p>
            <a:r>
              <a:rPr lang="pt-PT" err="1"/>
              <a:t>TMA_Monitor</a:t>
            </a:r>
            <a:r>
              <a:rPr lang="pt-PT"/>
              <a:t> </a:t>
            </a:r>
            <a:r>
              <a:rPr lang="pt-PT" err="1"/>
              <a:t>Deployment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52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B032-9CFF-4D06-83A6-75E3A6B82F35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331963" cy="365527"/>
          </a:xfrm>
        </p:spPr>
        <p:txBody>
          <a:bodyPr/>
          <a:lstStyle/>
          <a:p>
            <a:r>
              <a:rPr lang="pt-PT" err="1"/>
              <a:t>TMA_Monitor</a:t>
            </a:r>
            <a:r>
              <a:rPr lang="pt-PT"/>
              <a:t> </a:t>
            </a:r>
            <a:r>
              <a:rPr lang="pt-PT" err="1"/>
              <a:t>Deployment</a:t>
            </a:r>
            <a:endParaRPr lang="pt-PT"/>
          </a:p>
        </p:txBody>
      </p:sp>
      <p:pic>
        <p:nvPicPr>
          <p:cNvPr id="1026" name="Picture 2" descr="https://lh3.googleusercontent.com/dHuVUGgiAuKBT7Bi9ga0bvZHm_5c2_tiwwTTFLzBW5K5HxMsJxjY0RI3y-JfqaMyHmqO1JvNDb_wbzvXCFOMVls7fvPYgS805uCJUXUNEggpHwJhNKTg_IgGtod_Qn8OKFGZdHoJ-8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7" y="2780928"/>
            <a:ext cx="8907336" cy="149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06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_base">
  <a:themeElements>
    <a:clrScheme name="Eudat-Color">
      <a:dk1>
        <a:srgbClr val="515151"/>
      </a:dk1>
      <a:lt1>
        <a:sysClr val="window" lastClr="FFFFFF"/>
      </a:lt1>
      <a:dk2>
        <a:srgbClr val="1F497D"/>
      </a:dk2>
      <a:lt2>
        <a:srgbClr val="EEECE1"/>
      </a:lt2>
      <a:accent1>
        <a:srgbClr val="1B216E"/>
      </a:accent1>
      <a:accent2>
        <a:srgbClr val="B01813"/>
      </a:accent2>
      <a:accent3>
        <a:srgbClr val="DF3A10"/>
      </a:accent3>
      <a:accent4>
        <a:srgbClr val="F39605"/>
      </a:accent4>
      <a:accent5>
        <a:srgbClr val="FBBE09"/>
      </a:accent5>
      <a:accent6>
        <a:srgbClr val="FFF3E6"/>
      </a:accent6>
      <a:hlink>
        <a:srgbClr val="B11913"/>
      </a:hlink>
      <a:folHlink>
        <a:srgbClr val="DF3B13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tmosphere_PPT_V2" id="{4E109BF4-0EE9-6E49-922C-12362740193E}" vid="{7C2EDB4F-FBAD-2045-977C-EEE8D187C94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868</Words>
  <Application>Microsoft Office PowerPoint</Application>
  <PresentationFormat>Apresentação no Ecrã (4:3)</PresentationFormat>
  <Paragraphs>305</Paragraphs>
  <Slides>34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39" baseType="lpstr">
      <vt:lpstr>Arial</vt:lpstr>
      <vt:lpstr>Calibri</vt:lpstr>
      <vt:lpstr>Century Gothic</vt:lpstr>
      <vt:lpstr>Source Sans Pro</vt:lpstr>
      <vt:lpstr>slide_base</vt:lpstr>
      <vt:lpstr>Apresentação do PowerPoint</vt:lpstr>
      <vt:lpstr>Outline</vt:lpstr>
      <vt:lpstr>Apresentação do PowerPoint</vt:lpstr>
      <vt:lpstr>Kubernetes Cluster Initialization </vt:lpstr>
      <vt:lpstr>Kubernetes Cluster Initialization</vt:lpstr>
      <vt:lpstr>Apresentação do PowerPoint</vt:lpstr>
      <vt:lpstr>TMA_Monitor Deployment</vt:lpstr>
      <vt:lpstr>TMA_Monitor Deployment</vt:lpstr>
      <vt:lpstr>TMA_Monitor Deployment</vt:lpstr>
      <vt:lpstr>TMA_Monitor Deployment</vt:lpstr>
      <vt:lpstr>Apresentação do PowerPoint</vt:lpstr>
      <vt:lpstr>Client Usage</vt:lpstr>
      <vt:lpstr>Client Usage</vt:lpstr>
      <vt:lpstr>Client Usage</vt:lpstr>
      <vt:lpstr>Apresentação do PowerPoint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Apresentação do PowerPoint</vt:lpstr>
      <vt:lpstr>Container Metrics Reported</vt:lpstr>
      <vt:lpstr>Container Metrics Reported</vt:lpstr>
      <vt:lpstr>Container Metrics Reported</vt:lpstr>
      <vt:lpstr>Container Metrics Reported</vt:lpstr>
      <vt:lpstr>Container Metrics Reported</vt:lpstr>
      <vt:lpstr>Container Metrics Reported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Pc-Rit</dc:creator>
  <cp:lastModifiedBy>Rui Silva</cp:lastModifiedBy>
  <cp:revision>24</cp:revision>
  <dcterms:created xsi:type="dcterms:W3CDTF">1601-01-01T00:00:00Z</dcterms:created>
  <dcterms:modified xsi:type="dcterms:W3CDTF">2018-10-29T09:34:01Z</dcterms:modified>
</cp:coreProperties>
</file>