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6"/>
  </p:notesMasterIdLst>
  <p:sldIdLst>
    <p:sldId id="262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7" r:id="rId26"/>
    <p:sldId id="29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77"/>
    <a:srgbClr val="1670C9"/>
    <a:srgbClr val="575989"/>
    <a:srgbClr val="12A4DE"/>
    <a:srgbClr val="109EFF"/>
    <a:srgbClr val="0E71B4"/>
    <a:srgbClr val="F7B034"/>
    <a:srgbClr val="F95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/>
    <p:restoredTop sz="94729"/>
  </p:normalViewPr>
  <p:slideViewPr>
    <p:cSldViewPr snapToGrid="0">
      <p:cViewPr varScale="1">
        <p:scale>
          <a:sx n="84" d="100"/>
          <a:sy n="84" d="100"/>
        </p:scale>
        <p:origin x="177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providerId="Windows Live" clId="Web-{448F7E57-ADE2-46A5-962E-D2090AD28586}"/>
    <pc:docChg chg="modSld">
      <pc:chgData name="Utilizador Convidado" userId="" providerId="Windows Live" clId="Web-{448F7E57-ADE2-46A5-962E-D2090AD28586}" dt="2018-09-12T16:09:55.527" v="3" actId="14100"/>
      <pc:docMkLst>
        <pc:docMk/>
      </pc:docMkLst>
      <pc:sldChg chg="modSp">
        <pc:chgData name="Utilizador Convidado" userId="" providerId="Windows Live" clId="Web-{448F7E57-ADE2-46A5-962E-D2090AD28586}" dt="2018-09-12T16:09:55.527" v="3" actId="14100"/>
        <pc:sldMkLst>
          <pc:docMk/>
          <pc:sldMk cId="1148257856" sldId="271"/>
        </pc:sldMkLst>
        <pc:spChg chg="mod">
          <ac:chgData name="Utilizador Convidado" userId="" providerId="Windows Live" clId="Web-{448F7E57-ADE2-46A5-962E-D2090AD28586}" dt="2018-09-12T16:09:55.527" v="3" actId="14100"/>
          <ac:spMkLst>
            <pc:docMk/>
            <pc:sldMk cId="1148257856" sldId="271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5268F461-20A1-44C4-88A7-A51F85A5CE3C}"/>
    <pc:docChg chg="modSld">
      <pc:chgData name="Rui Silva" userId="983dbe091f6df825" providerId="Windows Live" clId="Web-{5268F461-20A1-44C4-88A7-A51F85A5CE3C}" dt="2018-09-12T16:12:03.840" v="5" actId="14100"/>
      <pc:docMkLst>
        <pc:docMk/>
      </pc:docMkLst>
      <pc:sldChg chg="modSp">
        <pc:chgData name="Rui Silva" userId="983dbe091f6df825" providerId="Windows Live" clId="Web-{5268F461-20A1-44C4-88A7-A51F85A5CE3C}" dt="2018-09-12T16:11:23.606" v="0" actId="14100"/>
        <pc:sldMkLst>
          <pc:docMk/>
          <pc:sldMk cId="1767922269" sldId="267"/>
        </pc:sldMkLst>
        <pc:spChg chg="mod">
          <ac:chgData name="Rui Silva" userId="983dbe091f6df825" providerId="Windows Live" clId="Web-{5268F461-20A1-44C4-88A7-A51F85A5CE3C}" dt="2018-09-12T16:11:23.606" v="0" actId="14100"/>
          <ac:spMkLst>
            <pc:docMk/>
            <pc:sldMk cId="1767922269" sldId="267"/>
            <ac:spMk id="7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32.637" v="1" actId="14100"/>
        <pc:sldMkLst>
          <pc:docMk/>
          <pc:sldMk cId="3350067708" sldId="269"/>
        </pc:sldMkLst>
        <pc:spChg chg="mod">
          <ac:chgData name="Rui Silva" userId="983dbe091f6df825" providerId="Windows Live" clId="Web-{5268F461-20A1-44C4-88A7-A51F85A5CE3C}" dt="2018-09-12T16:11:32.637" v="1" actId="14100"/>
          <ac:spMkLst>
            <pc:docMk/>
            <pc:sldMk cId="3350067708" sldId="269"/>
            <ac:spMk id="5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0.950" v="2" actId="14100"/>
        <pc:sldMkLst>
          <pc:docMk/>
          <pc:sldMk cId="2145275490" sldId="272"/>
        </pc:sldMkLst>
        <pc:spChg chg="mod">
          <ac:chgData name="Rui Silva" userId="983dbe091f6df825" providerId="Windows Live" clId="Web-{5268F461-20A1-44C4-88A7-A51F85A5CE3C}" dt="2018-09-12T16:11:40.950" v="2" actId="14100"/>
          <ac:spMkLst>
            <pc:docMk/>
            <pc:sldMk cId="2145275490" sldId="27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8.450" v="3" actId="14100"/>
        <pc:sldMkLst>
          <pc:docMk/>
          <pc:sldMk cId="2403066723" sldId="273"/>
        </pc:sldMkLst>
        <pc:spChg chg="mod">
          <ac:chgData name="Rui Silva" userId="983dbe091f6df825" providerId="Windows Live" clId="Web-{5268F461-20A1-44C4-88A7-A51F85A5CE3C}" dt="2018-09-12T16:11:48.450" v="3" actId="14100"/>
          <ac:spMkLst>
            <pc:docMk/>
            <pc:sldMk cId="2403066723" sldId="27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57.840" v="4" actId="14100"/>
        <pc:sldMkLst>
          <pc:docMk/>
          <pc:sldMk cId="1222952034" sldId="274"/>
        </pc:sldMkLst>
        <pc:spChg chg="mod">
          <ac:chgData name="Rui Silva" userId="983dbe091f6df825" providerId="Windows Live" clId="Web-{5268F461-20A1-44C4-88A7-A51F85A5CE3C}" dt="2018-09-12T16:11:57.840" v="4" actId="14100"/>
          <ac:spMkLst>
            <pc:docMk/>
            <pc:sldMk cId="1222952034" sldId="27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2:03.840" v="5" actId="14100"/>
        <pc:sldMkLst>
          <pc:docMk/>
          <pc:sldMk cId="1170090262" sldId="275"/>
        </pc:sldMkLst>
        <pc:spChg chg="mod">
          <ac:chgData name="Rui Silva" userId="983dbe091f6df825" providerId="Windows Live" clId="Web-{5268F461-20A1-44C4-88A7-A51F85A5CE3C}" dt="2018-09-12T16:12:03.840" v="5" actId="14100"/>
          <ac:spMkLst>
            <pc:docMk/>
            <pc:sldMk cId="1170090262" sldId="275"/>
            <ac:spMk id="6" creationId="{00000000-0000-0000-0000-000000000000}"/>
          </ac:spMkLst>
        </pc:spChg>
      </pc:sldChg>
    </pc:docChg>
  </pc:docChgLst>
  <pc:docChgLst>
    <pc:chgData name="Utilizador Convidado" providerId="Windows Live" clId="Web-{566E6ACB-294A-440D-A928-836B46D2CF0B}"/>
    <pc:docChg chg="modSld">
      <pc:chgData name="Utilizador Convidado" userId="" providerId="Windows Live" clId="Web-{566E6ACB-294A-440D-A928-836B46D2CF0B}" dt="2018-09-14T15:45:33.041" v="11" actId="20577"/>
      <pc:docMkLst>
        <pc:docMk/>
      </pc:docMkLst>
      <pc:sldChg chg="modSp">
        <pc:chgData name="Utilizador Convidado" userId="" providerId="Windows Live" clId="Web-{566E6ACB-294A-440D-A928-836B46D2CF0B}" dt="2018-09-14T15:45:03.197" v="7" actId="20577"/>
        <pc:sldMkLst>
          <pc:docMk/>
          <pc:sldMk cId="1929921646" sldId="262"/>
        </pc:sldMkLst>
        <pc:spChg chg="mod">
          <ac:chgData name="Utilizador Convidado" userId="" providerId="Windows Live" clId="Web-{566E6ACB-294A-440D-A928-836B46D2CF0B}" dt="2018-09-14T15:45:03.197" v="7" actId="20577"/>
          <ac:spMkLst>
            <pc:docMk/>
            <pc:sldMk cId="1929921646" sldId="262"/>
            <ac:spMk id="4" creationId="{00000000-0000-0000-0000-000000000000}"/>
          </ac:spMkLst>
        </pc:spChg>
      </pc:sldChg>
      <pc:sldChg chg="modSp">
        <pc:chgData name="Utilizador Convidado" userId="" providerId="Windows Live" clId="Web-{566E6ACB-294A-440D-A928-836B46D2CF0B}" dt="2018-09-14T15:45:33.041" v="10" actId="20577"/>
        <pc:sldMkLst>
          <pc:docMk/>
          <pc:sldMk cId="3350067708" sldId="269"/>
        </pc:sldMkLst>
        <pc:spChg chg="mod">
          <ac:chgData name="Utilizador Convidado" userId="" providerId="Windows Live" clId="Web-{566E6ACB-294A-440D-A928-836B46D2CF0B}" dt="2018-09-14T15:45:33.041" v="10" actId="20577"/>
          <ac:spMkLst>
            <pc:docMk/>
            <pc:sldMk cId="3350067708" sldId="269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A22F9900-BDA3-480D-9150-FFCC842C65CF}"/>
    <pc:docChg chg="modSld">
      <pc:chgData name="Rui Silva" userId="983dbe091f6df825" providerId="Windows Live" clId="Web-{A22F9900-BDA3-480D-9150-FFCC842C65CF}" dt="2018-09-12T16:15:58.881" v="28" actId="20577"/>
      <pc:docMkLst>
        <pc:docMk/>
      </pc:docMkLst>
      <pc:sldChg chg="modSp">
        <pc:chgData name="Rui Silva" userId="983dbe091f6df825" providerId="Windows Live" clId="Web-{A22F9900-BDA3-480D-9150-FFCC842C65CF}" dt="2018-09-12T16:15:57.865" v="27" actId="20577"/>
        <pc:sldMkLst>
          <pc:docMk/>
          <pc:sldMk cId="1675222028" sldId="264"/>
        </pc:sldMkLst>
        <pc:spChg chg="mod">
          <ac:chgData name="Rui Silva" userId="983dbe091f6df825" providerId="Windows Live" clId="Web-{A22F9900-BDA3-480D-9150-FFCC842C65CF}" dt="2018-09-12T16:15:57.865" v="27" actId="20577"/>
          <ac:spMkLst>
            <pc:docMk/>
            <pc:sldMk cId="1675222028" sldId="264"/>
            <ac:spMk id="6" creationId="{00000000-0000-0000-0000-000000000000}"/>
          </ac:spMkLst>
        </pc:spChg>
      </pc:sldChg>
      <pc:sldChg chg="addSp delSp modSp">
        <pc:chgData name="Rui Silva" userId="983dbe091f6df825" providerId="Windows Live" clId="Web-{A22F9900-BDA3-480D-9150-FFCC842C65CF}" dt="2018-09-12T16:14:50.209" v="19" actId="1076"/>
        <pc:sldMkLst>
          <pc:docMk/>
          <pc:sldMk cId="3350067708" sldId="269"/>
        </pc:sldMkLst>
        <pc:spChg chg="add del mod">
          <ac:chgData name="Rui Silva" userId="983dbe091f6df825" providerId="Windows Live" clId="Web-{A22F9900-BDA3-480D-9150-FFCC842C65CF}" dt="2018-09-12T16:14:50.209" v="19" actId="1076"/>
          <ac:spMkLst>
            <pc:docMk/>
            <pc:sldMk cId="3350067708" sldId="269"/>
            <ac:spMk id="5" creationId="{00000000-0000-0000-0000-000000000000}"/>
          </ac:spMkLst>
        </pc:spChg>
        <pc:spChg chg="add del mod">
          <ac:chgData name="Rui Silva" userId="983dbe091f6df825" providerId="Windows Live" clId="Web-{A22F9900-BDA3-480D-9150-FFCC842C65CF}" dt="2018-09-12T16:14:38.146" v="17"/>
          <ac:spMkLst>
            <pc:docMk/>
            <pc:sldMk cId="3350067708" sldId="269"/>
            <ac:spMk id="8" creationId="{A171C655-BED1-456D-AD23-88D710A45014}"/>
          </ac:spMkLst>
        </pc:spChg>
        <pc:spChg chg="add del">
          <ac:chgData name="Rui Silva" userId="983dbe091f6df825" providerId="Windows Live" clId="Web-{A22F9900-BDA3-480D-9150-FFCC842C65CF}" dt="2018-09-12T16:13:40.864" v="2"/>
          <ac:spMkLst>
            <pc:docMk/>
            <pc:sldMk cId="3350067708" sldId="269"/>
            <ac:spMk id="9" creationId="{7C020B8A-FFCA-419B-B8DC-B916EB1EBC40}"/>
          </ac:spMkLst>
        </pc:spChg>
        <pc:spChg chg="add del mod">
          <ac:chgData name="Rui Silva" userId="983dbe091f6df825" providerId="Windows Live" clId="Web-{A22F9900-BDA3-480D-9150-FFCC842C65CF}" dt="2018-09-12T16:14:33.459" v="15"/>
          <ac:spMkLst>
            <pc:docMk/>
            <pc:sldMk cId="3350067708" sldId="269"/>
            <ac:spMk id="11" creationId="{24DEA833-64E7-4AC3-871B-843823F9CD9D}"/>
          </ac:spMkLst>
        </pc:spChg>
        <pc:spChg chg="add del mod">
          <ac:chgData name="Rui Silva" userId="983dbe091f6df825" providerId="Windows Live" clId="Web-{A22F9900-BDA3-480D-9150-FFCC842C65CF}" dt="2018-09-12T16:14:22.927" v="13"/>
          <ac:spMkLst>
            <pc:docMk/>
            <pc:sldMk cId="3350067708" sldId="269"/>
            <ac:spMk id="14" creationId="{01A8A75F-FB52-4DB8-842B-100794910CEB}"/>
          </ac:spMkLst>
        </pc:spChg>
        <pc:spChg chg="add del mod">
          <ac:chgData name="Rui Silva" userId="983dbe091f6df825" providerId="Windows Live" clId="Web-{A22F9900-BDA3-480D-9150-FFCC842C65CF}" dt="2018-09-12T16:14:17.787" v="11"/>
          <ac:spMkLst>
            <pc:docMk/>
            <pc:sldMk cId="3350067708" sldId="269"/>
            <ac:spMk id="15" creationId="{BA405F60-D0DD-4047-9E1C-6F51623493AE}"/>
          </ac:spMkLst>
        </pc:spChg>
      </pc:sldChg>
      <pc:sldChg chg="modSp">
        <pc:chgData name="Rui Silva" userId="983dbe091f6df825" providerId="Windows Live" clId="Web-{A22F9900-BDA3-480D-9150-FFCC842C65CF}" dt="2018-09-12T16:15:09.896" v="20" actId="14100"/>
        <pc:sldMkLst>
          <pc:docMk/>
          <pc:sldMk cId="4145623252" sldId="291"/>
        </pc:sldMkLst>
        <pc:spChg chg="mod">
          <ac:chgData name="Rui Silva" userId="983dbe091f6df825" providerId="Windows Live" clId="Web-{A22F9900-BDA3-480D-9150-FFCC842C65CF}" dt="2018-09-12T16:15:09.896" v="20" actId="14100"/>
          <ac:spMkLst>
            <pc:docMk/>
            <pc:sldMk cId="4145623252" sldId="291"/>
            <ac:spMk id="5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19.131" v="21" actId="14100"/>
        <pc:sldMkLst>
          <pc:docMk/>
          <pc:sldMk cId="3163480084" sldId="292"/>
        </pc:sldMkLst>
        <pc:spChg chg="mod">
          <ac:chgData name="Rui Silva" userId="983dbe091f6df825" providerId="Windows Live" clId="Web-{A22F9900-BDA3-480D-9150-FFCC842C65CF}" dt="2018-09-12T16:15:19.131" v="21" actId="14100"/>
          <ac:spMkLst>
            <pc:docMk/>
            <pc:sldMk cId="3163480084" sldId="29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28.053" v="22" actId="14100"/>
        <pc:sldMkLst>
          <pc:docMk/>
          <pc:sldMk cId="653218176" sldId="293"/>
        </pc:sldMkLst>
        <pc:spChg chg="mod">
          <ac:chgData name="Rui Silva" userId="983dbe091f6df825" providerId="Windows Live" clId="Web-{A22F9900-BDA3-480D-9150-FFCC842C65CF}" dt="2018-09-12T16:15:28.053" v="22" actId="14100"/>
          <ac:spMkLst>
            <pc:docMk/>
            <pc:sldMk cId="653218176" sldId="29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37.193" v="23" actId="14100"/>
        <pc:sldMkLst>
          <pc:docMk/>
          <pc:sldMk cId="547071660" sldId="294"/>
        </pc:sldMkLst>
        <pc:spChg chg="mod">
          <ac:chgData name="Rui Silva" userId="983dbe091f6df825" providerId="Windows Live" clId="Web-{A22F9900-BDA3-480D-9150-FFCC842C65CF}" dt="2018-09-12T16:15:37.193" v="23" actId="14100"/>
          <ac:spMkLst>
            <pc:docMk/>
            <pc:sldMk cId="547071660" sldId="29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45.943" v="24" actId="14100"/>
        <pc:sldMkLst>
          <pc:docMk/>
          <pc:sldMk cId="3254366680" sldId="295"/>
        </pc:sldMkLst>
        <pc:spChg chg="mod">
          <ac:chgData name="Rui Silva" userId="983dbe091f6df825" providerId="Windows Live" clId="Web-{A22F9900-BDA3-480D-9150-FFCC842C65CF}" dt="2018-09-12T16:15:45.943" v="24" actId="14100"/>
          <ac:spMkLst>
            <pc:docMk/>
            <pc:sldMk cId="3254366680" sldId="295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51.115" v="25" actId="14100"/>
        <pc:sldMkLst>
          <pc:docMk/>
          <pc:sldMk cId="530664432" sldId="296"/>
        </pc:sldMkLst>
        <pc:spChg chg="mod">
          <ac:chgData name="Rui Silva" userId="983dbe091f6df825" providerId="Windows Live" clId="Web-{A22F9900-BDA3-480D-9150-FFCC842C65CF}" dt="2018-09-12T16:15:51.115" v="25" actId="14100"/>
          <ac:spMkLst>
            <pc:docMk/>
            <pc:sldMk cId="530664432" sldId="29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6906-B6A1-4E52-BE69-9D249F819B11}" type="datetimeFigureOut">
              <a:rPr lang="it-IT" smtClean="0"/>
              <a:t>28/10/2018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48A20-7C99-4A4D-BF06-6E8ADEA4D03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96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54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5193630" y="5980969"/>
            <a:ext cx="2331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>
                <a:solidFill>
                  <a:schemeClr val="tx1">
                    <a:lumMod val="75000"/>
                  </a:schemeClr>
                </a:solidFill>
              </a:rPr>
              <a:t>Co-funded by the European Commission </a:t>
            </a:r>
            <a:r>
              <a:rPr lang="en-US" sz="1000">
                <a:solidFill>
                  <a:schemeClr val="tx1">
                    <a:lumMod val="75000"/>
                  </a:schemeClr>
                </a:solidFill>
              </a:rPr>
              <a:t>Horizon 2020 - Grant #</a:t>
            </a:r>
            <a:r>
              <a:rPr lang="uk-UA" sz="1000">
                <a:solidFill>
                  <a:schemeClr val="tx1">
                    <a:lumMod val="75000"/>
                  </a:schemeClr>
                </a:solidFill>
              </a:rPr>
              <a:t>777154</a:t>
            </a:r>
            <a:endParaRPr lang="en-GB" sz="1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7569894" y="5949031"/>
            <a:ext cx="0" cy="4320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3267"/>
            <a:ext cx="826041" cy="5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13" name="Rettangolo 12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cxnSp>
        <p:nvCxnSpPr>
          <p:cNvPr id="18" name="Connettore 1 17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0" name="Rettangolo 19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2816"/>
            <a:ext cx="8229600" cy="41247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4" name="Connettore 1 23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6" name="Rettangolo 25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943123"/>
            <a:ext cx="8229600" cy="4078165"/>
          </a:xfrm>
          <a:prstGeom prst="rect">
            <a:avLst/>
          </a:prstGeom>
        </p:spPr>
        <p:txBody>
          <a:bodyPr vert="eaVert"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4" r:id="rId3"/>
    <p:sldLayoutId id="2147483708" r:id="rId4"/>
    <p:sldLayoutId id="2147483709" r:id="rId5"/>
    <p:sldLayoutId id="2147483710" r:id="rId6"/>
    <p:sldLayoutId id="2147483711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p_master:5000/monito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br-atmosphere/tma-framework-m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eubr-atmosphere/tma-framework-m/tree/master/development/librari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mvieira@dei.uc.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hyperlink" Target="mailto:josep@dei.uc.pt" TargetMode="External"/><Relationship Id="rId4" Type="http://schemas.openxmlformats.org/officeDocument/2006/relationships/hyperlink" Target="mailto:nmsa@dei.uc.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br-atmosphere/tma-framework-m/tree/master/development/server#prerequisi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898954" y="3703271"/>
            <a:ext cx="4658097" cy="576065"/>
          </a:xfrm>
          <a:prstGeom prst="rect">
            <a:avLst/>
          </a:prstGeom>
        </p:spPr>
        <p:txBody>
          <a:bodyPr vert="horz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pt-PT" sz="2400" dirty="0">
                <a:solidFill>
                  <a:srgbClr val="1670C9"/>
                </a:solidFill>
              </a:rPr>
              <a:t>TMA Framework </a:t>
            </a:r>
            <a:r>
              <a:rPr lang="pt-PT" sz="2400" dirty="0" err="1">
                <a:solidFill>
                  <a:srgbClr val="1670C9"/>
                </a:solidFill>
              </a:rPr>
              <a:t>Usage</a:t>
            </a:r>
            <a:r>
              <a:rPr lang="pt-PT" sz="2400" dirty="0">
                <a:solidFill>
                  <a:srgbClr val="1670C9"/>
                </a:solidFill>
              </a:rPr>
              <a:t> Demo</a:t>
            </a:r>
          </a:p>
          <a:p>
            <a:pPr algn="l"/>
            <a:endParaRPr lang="pt-PT" b="1" dirty="0">
              <a:solidFill>
                <a:srgbClr val="1670C9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95936" y="4084603"/>
            <a:ext cx="1512168" cy="0"/>
          </a:xfrm>
          <a:prstGeom prst="line">
            <a:avLst/>
          </a:prstGeom>
          <a:ln w="28575"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4427984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54" y="2636912"/>
            <a:ext cx="4885566" cy="8716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103"/>
            <a:ext cx="659532" cy="64796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70" y="79463"/>
            <a:ext cx="697477" cy="6852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ADBFA676-7A39-4B21-A987-A16EAEA08E2B}"/>
              </a:ext>
            </a:extLst>
          </p:cNvPr>
          <p:cNvSpPr txBox="1"/>
          <p:nvPr/>
        </p:nvSpPr>
        <p:spPr>
          <a:xfrm>
            <a:off x="6804248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en-GB" sz="1400" err="1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AtmosphereEUBR</a:t>
            </a:r>
            <a:endParaRPr lang="en-GB" sz="1400">
              <a:solidFill>
                <a:srgbClr val="1670C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BFAD-36C6-4EAF-BC61-E3B691D16EB1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73152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/>
              <a:t>Master Node</a:t>
            </a:r>
          </a:p>
          <a:p>
            <a:pPr marL="0" indent="0">
              <a:buNone/>
            </a:pPr>
            <a:endParaRPr lang="pt-PT" sz="1600" b="1" dirty="0"/>
          </a:p>
          <a:p>
            <a:pPr fontAlgn="base"/>
            <a:r>
              <a:rPr lang="pt-PT" dirty="0" err="1"/>
              <a:t>Deployment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Monitor</a:t>
            </a:r>
          </a:p>
          <a:p>
            <a:pPr fontAlgn="base"/>
            <a:endParaRPr lang="pt-PT" dirty="0"/>
          </a:p>
          <a:p>
            <a:pPr fontAlgn="base"/>
            <a:endParaRPr lang="pt-PT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With Monitor deployed, it can be accessed by </a:t>
            </a:r>
            <a:r>
              <a:rPr lang="en-US" sz="1600" dirty="0" smtClean="0"/>
              <a:t>the following endpoint: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 dirty="0" smtClean="0"/>
          </a:p>
          <a:p>
            <a:pPr marL="0" lvl="0" indent="0" algn="ctr" fontAlgn="base">
              <a:buNone/>
            </a:pPr>
            <a:r>
              <a:rPr lang="pt-PT" dirty="0">
                <a:solidFill>
                  <a:srgbClr val="515151">
                    <a:lumMod val="75000"/>
                  </a:srgbClr>
                </a:solidFill>
                <a:hlinkClick r:id="rId2"/>
              </a:rPr>
              <a:t>https://</a:t>
            </a:r>
            <a:r>
              <a:rPr lang="pt-PT" dirty="0" smtClean="0">
                <a:solidFill>
                  <a:srgbClr val="515151">
                    <a:lumMod val="75000"/>
                  </a:srgbClr>
                </a:solidFill>
                <a:hlinkClick r:id="rId2"/>
              </a:rPr>
              <a:t>IP_MASTER:32025/monitor</a:t>
            </a:r>
            <a:r>
              <a:rPr lang="pt-PT" dirty="0" smtClean="0">
                <a:solidFill>
                  <a:srgbClr val="515151">
                    <a:lumMod val="75000"/>
                  </a:srgbClr>
                </a:solidFill>
              </a:rPr>
              <a:t> </a:t>
            </a:r>
            <a:endParaRPr lang="pt-PT" dirty="0">
              <a:solidFill>
                <a:srgbClr val="515151">
                  <a:lumMod val="75000"/>
                </a:srgbClr>
              </a:solidFill>
            </a:endParaRPr>
          </a:p>
          <a:p>
            <a:pPr marL="0" indent="0" fontAlgn="base">
              <a:lnSpc>
                <a:spcPct val="150000"/>
              </a:lnSpc>
              <a:buNone/>
            </a:pPr>
            <a:endParaRPr lang="pt-PT" dirty="0" smtClean="0"/>
          </a:p>
          <a:p>
            <a:pPr fontAlgn="base"/>
            <a:endParaRPr lang="pt-PT" dirty="0"/>
          </a:p>
        </p:txBody>
      </p:sp>
      <p:pic>
        <p:nvPicPr>
          <p:cNvPr id="2050" name="Picture 2" descr="https://lh3.googleusercontent.com/j_cArdHxubvJK-0kqV7bdTKOvYfDdM6w5cKN6MKyeZFuwyXjeyg9CJ-KfoOAg9HhhRHHNkvFGgJI96HH0EMFZu1UqcWjWrD9nuR6_fAY4F9au6rtOvzaikYvZit1Esg3ljAb3drPH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40968"/>
            <a:ext cx="8568952" cy="1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1675-04AE-4E53-A05C-A09F82C85312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521332" y="2996952"/>
            <a:ext cx="4083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3"/>
            </a:pP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Client</a:t>
            </a:r>
            <a:r>
              <a:rPr lang="pt-PT" sz="4000" dirty="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Usage</a:t>
            </a:r>
            <a:endParaRPr lang="pt-PT" sz="4000" b="0" i="0" u="none" strike="noStrike" dirty="0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Probes must be deployed to generate valid data and send them to Monitor endpoint.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PT" sz="1600" b="1" dirty="0" err="1"/>
              <a:t>Worker</a:t>
            </a:r>
            <a:r>
              <a:rPr lang="pt-PT" sz="1600" b="1" dirty="0"/>
              <a:t> Node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Build Probe Docker base image</a:t>
            </a:r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Probe</a:t>
            </a:r>
            <a:r>
              <a:rPr lang="pt-PT" dirty="0"/>
              <a:t> Docker </a:t>
            </a:r>
            <a:r>
              <a:rPr lang="pt-PT" dirty="0" err="1"/>
              <a:t>image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529-FDEC-4F1E-9863-2D97A31EC001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Usage</a:t>
            </a:r>
            <a:endParaRPr lang="pt-PT" dirty="0"/>
          </a:p>
        </p:txBody>
      </p:sp>
      <p:pic>
        <p:nvPicPr>
          <p:cNvPr id="4098" name="Picture 2" descr="https://lh6.googleusercontent.com/4BGRcS7smn7bHP0w0YBJrjcvOV_faIqDYQvaWJm7lTzl5itb_7xT9e57IS77n8eTPwouT-9IFDWlZGtc5b2wG8BXKpWsdLMBroc26Bf6PFuSgvCy0fop_W3IXQP36YO6CrsRYVRuC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" y="3707610"/>
            <a:ext cx="8850771" cy="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3" y="5229200"/>
            <a:ext cx="8850771" cy="1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smtClean="0"/>
              <a:t>Master Node</a:t>
            </a:r>
            <a:endParaRPr lang="pt-PT" sz="1600" b="1" dirty="0"/>
          </a:p>
          <a:p>
            <a:pPr>
              <a:lnSpc>
                <a:spcPct val="150000"/>
              </a:lnSpc>
            </a:pPr>
            <a:r>
              <a:rPr lang="pt-PT" dirty="0" err="1"/>
              <a:t>Deployment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Probe</a:t>
            </a:r>
            <a:endParaRPr lang="pt-PT" dirty="0"/>
          </a:p>
          <a:p>
            <a:pPr marL="0" indent="0">
              <a:lnSpc>
                <a:spcPct val="150000"/>
              </a:lnSpc>
              <a:buNone/>
            </a:pPr>
            <a:endParaRPr lang="pt-PT" dirty="0"/>
          </a:p>
          <a:p>
            <a:pPr marL="0" indent="0">
              <a:lnSpc>
                <a:spcPct val="150000"/>
              </a:lnSpc>
              <a:buNone/>
            </a:pPr>
            <a:endParaRPr lang="pt-PT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Testing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en-US" dirty="0"/>
              <a:t>Start an Apache Kafka consumer that receives all monitor data inside Apache Kafka pod.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0E88-FF4E-44D7-8622-2E94978C22BC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5122" name="Picture 2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2924944"/>
            <a:ext cx="8950687" cy="1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5716"/>
            <a:ext cx="9144000" cy="2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67A4-78ED-4BFD-A566-A8CF1F67A54B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6146" name="Picture 2" descr="https://lh6.googleusercontent.com/ZoVMHCqupn8Ckqi45jqyHPlUNX9yTsOoOmA6Fjqz6-FvaZ4yNeghp16S-IBP76YtXg_AF8Tb33D54WsqlYrpFXS4y15Q07IcnhhofFUZpNaP_ZixJ5x6kgveshDjLgdU83SRk_8WE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" y="1556792"/>
            <a:ext cx="8892480" cy="9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a7lWrUJp7Ly8dm9o_d2KY_JOdOfoWJP3aIBOBXRAmfeEm2CnPj6eGlHRdJHSJfN3RlwgaKqpK2TBOMyZOnhYvmLX0vL2UM9TXl-3r6RpnEiieu6iAEc6KEzKqzBc3xTbA9zq16yk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1" y="2636912"/>
            <a:ext cx="2104327" cy="36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ED2E-EDFE-47F4-80DA-06FC8C8A6629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485260" y="3075057"/>
            <a:ext cx="6173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4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Probe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Development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err="1"/>
              <a:t>TMA_Monitor</a:t>
            </a:r>
            <a:r>
              <a:rPr lang="en-US"/>
              <a:t> supports any probe that sends the collected data according the following schema: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Any programming language is supported.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9BC-F8A2-4DAE-851A-461938A26B07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7170" name="Picture 2" descr="https://lh6.googleusercontent.com/Rgs3kpFeFOOM7D5MGJbDy7walm_qZEi3MumMhSe59cbBZNd8QPrAaQSrSIJUfFRy3XlfWk6JH7_jq9cLnTI0O36b6JzR7-mRRu1ChU6JFaGrlCn3nF4KrBO1A2KXP31Skmz9mPeNc9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6" y="3006045"/>
            <a:ext cx="8265608" cy="165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There are base Docker images that support probes written both in Java and Python that can be used;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already have the Monitor needed certificate to establish a session with it;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are in dependency folder of the </a:t>
            </a:r>
            <a:r>
              <a:rPr lang="en-US" u="sng" err="1">
                <a:hlinkClick r:id="rId2"/>
              </a:rPr>
              <a:t>tma</a:t>
            </a:r>
            <a:r>
              <a:rPr lang="en-US" u="sng">
                <a:hlinkClick r:id="rId2"/>
              </a:rPr>
              <a:t>-framework-m</a:t>
            </a:r>
            <a:r>
              <a:rPr lang="en-US"/>
              <a:t> repository;</a:t>
            </a:r>
          </a:p>
          <a:p>
            <a:pPr>
              <a:lnSpc>
                <a:spcPct val="200000"/>
              </a:lnSpc>
            </a:pPr>
            <a:r>
              <a:rPr lang="en-US"/>
              <a:t>All Docker images of probes to be developed must be built from the respective Docker base image. 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46E-7DA2-452D-9D1A-FC055AF1F854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fontAlgn="base">
              <a:lnSpc>
                <a:spcPct val="150000"/>
              </a:lnSpc>
            </a:pPr>
            <a:r>
              <a:rPr lang="pt-PT" sz="1600" dirty="0" err="1"/>
              <a:t>It</a:t>
            </a:r>
            <a:r>
              <a:rPr lang="pt-PT" sz="1600" dirty="0"/>
              <a:t> </a:t>
            </a:r>
            <a:r>
              <a:rPr lang="pt-PT" sz="1600" dirty="0" err="1"/>
              <a:t>generates</a:t>
            </a:r>
            <a:r>
              <a:rPr lang="pt-PT" sz="1600" dirty="0"/>
              <a:t> </a:t>
            </a:r>
            <a:r>
              <a:rPr lang="pt-PT" sz="1600" dirty="0" err="1"/>
              <a:t>random</a:t>
            </a:r>
            <a:r>
              <a:rPr lang="pt-PT" sz="1600" dirty="0"/>
              <a:t> </a:t>
            </a:r>
            <a:r>
              <a:rPr lang="pt-PT" sz="1600" dirty="0" err="1"/>
              <a:t>valid</a:t>
            </a:r>
            <a:r>
              <a:rPr lang="pt-PT" sz="1600" dirty="0"/>
              <a:t> data;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All files are presented in this directory: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This probe is composed by: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probe-python-demo.py;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 smtClean="0"/>
              <a:t>communication.py</a:t>
            </a:r>
            <a:r>
              <a:rPr lang="en-US" sz="1600" dirty="0"/>
              <a:t>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observation.py.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C8EF-D9A7-4B23-9242-B2B496D2673E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1026" name="Picture 2" descr="https://lh5.googleusercontent.com/m_82KoaD0Q6XTFPDj_FD9bYWzId-X90LLVLdAZqiekjQYgAkn1AK0rwIx5spBqdUOW7Mw_Ufulv5v3mKu2Uz_dMbTPhIMpvxI5Y7XfOUM9TvEckXRcY7v-Ou2CgvYrruyYHfwMkf3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" y="3140968"/>
            <a:ext cx="8943628" cy="2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3C44-BC60-4E44-B9C3-A9510DCB7FDD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probe-python-demo.py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Main file of the probe;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Generates random values for: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 err="1"/>
              <a:t>descriptionId</a:t>
            </a:r>
            <a:r>
              <a:rPr lang="en-US" sz="1600" dirty="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value;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Time field gets the value of timestamp.  </a:t>
            </a:r>
          </a:p>
          <a:p>
            <a:pPr fontAlgn="base">
              <a:lnSpc>
                <a:spcPct val="150000"/>
              </a:lnSpc>
            </a:pPr>
            <a:r>
              <a:rPr lang="en-US" sz="1600" dirty="0" smtClean="0"/>
              <a:t>communication.py</a:t>
            </a:r>
            <a:endParaRPr lang="en-US" sz="1600" dirty="0"/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Class that sends message to Monitor endpoint.</a:t>
            </a:r>
          </a:p>
        </p:txBody>
      </p:sp>
    </p:spTree>
    <p:extLst>
      <p:ext uri="{BB962C8B-B14F-4D97-AF65-F5344CB8AC3E}">
        <p14:creationId xmlns:p14="http://schemas.microsoft.com/office/powerpoint/2010/main" val="5518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F4C4C08-BB52-4544-BC06-149EBCE7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="" xmlns:a16="http://schemas.microsoft.com/office/drawing/2014/main" id="{437F7C08-48C6-4431-BE1C-1648EF0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9130CF84-8AC4-4A16-ABE7-0D3AF384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94A-14BD-4E06-BFC3-1156485F88F6}" type="datetime1">
              <a:rPr lang="en-US" smtClean="0"/>
              <a:t>10/28/2018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7200" y="191683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Kubernetes Cluster Initialization</a:t>
            </a:r>
          </a:p>
          <a:p>
            <a:r>
              <a:rPr lang="en-US"/>
              <a:t>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err="1"/>
              <a:t>TMA_Monitor</a:t>
            </a:r>
            <a:r>
              <a:rPr lang="en-US"/>
              <a:t> Deployment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Client Usage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Probe Development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Containers Metrics Reported</a:t>
            </a:r>
          </a:p>
        </p:txBody>
      </p:sp>
    </p:spTree>
    <p:extLst>
      <p:ext uri="{BB962C8B-B14F-4D97-AF65-F5344CB8AC3E}">
        <p14:creationId xmlns:p14="http://schemas.microsoft.com/office/powerpoint/2010/main" val="29060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F9B-4E1A-4A9A-A06C-6A72C418229F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data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type;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observations arrays.</a:t>
            </a:r>
          </a:p>
        </p:txBody>
      </p:sp>
    </p:spTree>
    <p:extLst>
      <p:ext uri="{BB962C8B-B14F-4D97-AF65-F5344CB8AC3E}">
        <p14:creationId xmlns:p14="http://schemas.microsoft.com/office/powerpoint/2010/main" val="15289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AB6-88BE-426A-88D6-1E3557BB8A88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the message to send to Monitor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probeId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resourceId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messageId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sentTime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data object defined in data.py file.</a:t>
            </a:r>
          </a:p>
        </p:txBody>
      </p:sp>
    </p:spTree>
    <p:extLst>
      <p:ext uri="{BB962C8B-B14F-4D97-AF65-F5344CB8AC3E}">
        <p14:creationId xmlns:p14="http://schemas.microsoft.com/office/powerpoint/2010/main" val="13231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A45-37CB-4FA7-A113-4E3FB76A91CB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observation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time;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5637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D2C-ABA3-426D-AA42-4693EAD2B880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After writing all code files, it is needed to build probe Docker image in Worker node. In this case: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 dirty="0"/>
          </a:p>
          <a:p>
            <a:pPr fontAlgn="base">
              <a:lnSpc>
                <a:spcPct val="150000"/>
              </a:lnSpc>
            </a:pPr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Finally, deploy the probe in </a:t>
            </a:r>
            <a:r>
              <a:rPr lang="en-US" sz="1600" dirty="0" smtClean="0"/>
              <a:t>Kubernetes executing the following command in Kubernetes Master:</a:t>
            </a:r>
            <a:endParaRPr lang="en-US" sz="1600" dirty="0"/>
          </a:p>
          <a:p>
            <a:pPr marL="0" indent="0" fontAlgn="base">
              <a:lnSpc>
                <a:spcPct val="150000"/>
              </a:lnSpc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</p:txBody>
      </p:sp>
      <p:pic>
        <p:nvPicPr>
          <p:cNvPr id="2050" name="Picture 2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3248375"/>
            <a:ext cx="8169928" cy="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4858436"/>
            <a:ext cx="8339481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36F-E7C7-41FF-883B-934A96B39F05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marL="0" indent="0">
              <a:buNone/>
            </a:pPr>
            <a:endParaRPr lang="pt-PT" sz="1600" b="1" dirty="0"/>
          </a:p>
          <a:p>
            <a:pPr fontAlgn="base"/>
            <a:r>
              <a:rPr lang="en-US" sz="1600" dirty="0"/>
              <a:t>For testing purposes, execute an Apache Kafka consumer in Apache Kafka pod:</a:t>
            </a:r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pt-PT" sz="1600" dirty="0" smtClean="0"/>
          </a:p>
          <a:p>
            <a:pPr fontAlgn="base"/>
            <a:r>
              <a:rPr lang="pt-PT" sz="1600" dirty="0" err="1" smtClean="0"/>
              <a:t>The</a:t>
            </a:r>
            <a:r>
              <a:rPr lang="pt-PT" sz="1600" dirty="0" smtClean="0"/>
              <a:t> </a:t>
            </a:r>
            <a:r>
              <a:rPr lang="pt-PT" sz="1600" dirty="0"/>
              <a:t>data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received</a:t>
            </a:r>
            <a:r>
              <a:rPr lang="pt-PT" sz="1600" dirty="0"/>
              <a:t>: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</p:txBody>
      </p:sp>
      <p:pic>
        <p:nvPicPr>
          <p:cNvPr id="7172" name="Picture 4" descr="https://lh5.googleusercontent.com/TDDUF-z9YnzagWz43AHuRlNz9VYmFVt7EsKCAtzScwuyvOTmuvN3etgepzTKqv0px2S-1LYHqUPEag7OGztDwXkFO48wsEcAEksfmg1Upl5EEQnuuqxhQ1VXctHpwUYUrK8Zwc-Od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3639537"/>
            <a:ext cx="69246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128"/>
            <a:ext cx="9144000" cy="2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development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Java </a:t>
            </a:r>
            <a:r>
              <a:rPr lang="pt-PT" sz="1400" dirty="0" err="1"/>
              <a:t>probes</a:t>
            </a:r>
            <a:r>
              <a:rPr lang="pt-PT" sz="1400" dirty="0"/>
              <a:t> can </a:t>
            </a:r>
            <a:r>
              <a:rPr lang="pt-PT" sz="1400" dirty="0" err="1"/>
              <a:t>be</a:t>
            </a:r>
            <a:r>
              <a:rPr lang="pt-PT" sz="1400" dirty="0"/>
              <a:t> </a:t>
            </a:r>
            <a:r>
              <a:rPr lang="pt-PT" sz="1400" dirty="0" err="1"/>
              <a:t>done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using</a:t>
            </a:r>
            <a:r>
              <a:rPr lang="pt-PT" sz="1400" dirty="0"/>
              <a:t> a </a:t>
            </a:r>
            <a:r>
              <a:rPr lang="pt-PT" sz="1400" dirty="0" err="1"/>
              <a:t>library</a:t>
            </a:r>
            <a:r>
              <a:rPr lang="pt-PT" sz="1400" dirty="0"/>
              <a:t> </a:t>
            </a:r>
            <a:r>
              <a:rPr lang="pt-PT" sz="1400" dirty="0" err="1"/>
              <a:t>which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available</a:t>
            </a:r>
            <a:r>
              <a:rPr lang="pt-PT" sz="1400" dirty="0"/>
              <a:t> </a:t>
            </a:r>
            <a:r>
              <a:rPr lang="pt-PT" sz="1400" dirty="0" err="1"/>
              <a:t>through</a:t>
            </a:r>
            <a:r>
              <a:rPr lang="pt-PT" sz="1400" dirty="0"/>
              <a:t> </a:t>
            </a:r>
            <a:r>
              <a:rPr lang="pt-PT" sz="1400" dirty="0" err="1"/>
              <a:t>Maven</a:t>
            </a:r>
            <a:r>
              <a:rPr lang="pt-PT" sz="1400" dirty="0"/>
              <a:t>:</a:t>
            </a:r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: </a:t>
            </a:r>
            <a:r>
              <a:rPr lang="pt-PT" sz="1400" dirty="0">
                <a:hlinkClick r:id="rId2"/>
              </a:rPr>
              <a:t>https://github.com/eubr-atmosphere/tma-framework-m/tree/master/development/libraries</a:t>
            </a:r>
            <a:endParaRPr lang="pt-PT" sz="1400" dirty="0"/>
          </a:p>
          <a:p>
            <a:pPr fontAlgn="base"/>
            <a:endParaRPr lang="pt-PT" sz="1400" dirty="0"/>
          </a:p>
          <a:p>
            <a:pPr fontAlgn="base"/>
            <a:endParaRPr lang="pt-PT" sz="1400" dirty="0"/>
          </a:p>
          <a:p>
            <a:pPr fontAlgn="base"/>
            <a:r>
              <a:rPr lang="pt-PT" sz="1400" dirty="0"/>
              <a:t>To use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library</a:t>
            </a:r>
            <a:r>
              <a:rPr lang="pt-PT" sz="1400" dirty="0"/>
              <a:t>, </a:t>
            </a:r>
            <a:r>
              <a:rPr lang="pt-PT" sz="1400" dirty="0" err="1"/>
              <a:t>add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probe</a:t>
            </a:r>
            <a:r>
              <a:rPr lang="pt-PT" sz="1400" dirty="0"/>
              <a:t>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3A4D6BE8-D8F0-E043-B6AE-0499A428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9"/>
          <a:stretch/>
        </p:blipFill>
        <p:spPr>
          <a:xfrm>
            <a:off x="2132623" y="4349539"/>
            <a:ext cx="4878754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D580984E-4E63-2B44-9ABA-3584DC67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54778"/>
            <a:ext cx="22098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java </a:t>
            </a:r>
            <a:r>
              <a:rPr lang="pt-PT" sz="1400" dirty="0" err="1"/>
              <a:t>code</a:t>
            </a:r>
            <a:r>
              <a:rPr lang="pt-PT" sz="1400" dirty="0"/>
              <a:t> </a:t>
            </a:r>
            <a:r>
              <a:rPr lang="pt-PT" sz="1400" dirty="0" err="1"/>
              <a:t>starts</a:t>
            </a:r>
            <a:r>
              <a:rPr lang="pt-PT" sz="1400" dirty="0"/>
              <a:t> a </a:t>
            </a:r>
            <a:r>
              <a:rPr lang="pt-PT" sz="1400" dirty="0" err="1"/>
              <a:t>client</a:t>
            </a:r>
            <a:r>
              <a:rPr lang="pt-PT" sz="1400" dirty="0"/>
              <a:t>,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send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measurements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monitor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FD9AEBAD-D627-C240-B74C-06AC4D3C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815370"/>
            <a:ext cx="45085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5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859-568F-4FD8-B4E3-F5DED0E25631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62121" y="3075057"/>
            <a:ext cx="781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5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Container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Metrics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Reported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Probe that collects some metrics of a Kubernetes pod;</a:t>
            </a:r>
          </a:p>
          <a:p>
            <a:pPr>
              <a:lnSpc>
                <a:spcPct val="150000"/>
              </a:lnSpc>
            </a:pPr>
            <a:r>
              <a:rPr lang="en-US"/>
              <a:t>K8s probe is in this directory: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fontAlgn="base">
              <a:lnSpc>
                <a:spcPct val="150000"/>
              </a:lnSpc>
            </a:pPr>
            <a:r>
              <a:rPr lang="en-US" sz="1600"/>
              <a:t>K8s probe is composed by four python files: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dockerAPI.py;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  <a:endParaRPr lang="en-US"/>
          </a:p>
          <a:p>
            <a:pPr>
              <a:lnSpc>
                <a:spcPct val="150000"/>
              </a:lnSpc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1894-8DEB-4AC6-B088-15A1DD8A4A41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11801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5965"/>
            <a:ext cx="9144000" cy="3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dockerAPI.py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Metrics such as </a:t>
            </a:r>
            <a:r>
              <a:rPr lang="en-US" sz="1600" err="1"/>
              <a:t>cpu</a:t>
            </a:r>
            <a:r>
              <a:rPr lang="en-US" sz="1600"/>
              <a:t> values, memory usage and disk accesses are collected;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It sends these metrics in a format of </a:t>
            </a:r>
            <a:r>
              <a:rPr lang="en-US" sz="1600" err="1"/>
              <a:t>json</a:t>
            </a:r>
            <a:r>
              <a:rPr lang="en-US" sz="1600"/>
              <a:t> to TMA-Monitor;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The format of the messages respects the schema of this project.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Builds the message to send to Monitor API.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AA2-2263-4F56-8B2F-28186D5621FD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C071-DE27-4FA8-BF80-BBF3A8270EF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439028" y="2996952"/>
            <a:ext cx="8247772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 fontAlgn="base">
              <a:buFont typeface="+mj-lt"/>
              <a:buAutoNum type="arabicPeriod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Kubernetes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Cluster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Initialization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represents data object of schema, specifies its type, </a:t>
            </a:r>
            <a:r>
              <a:rPr lang="en-US" sz="1600" err="1"/>
              <a:t>descriptionId</a:t>
            </a:r>
            <a:r>
              <a:rPr lang="en-US" sz="1600"/>
              <a:t> and observations.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Constructs observation object with values of time (timestamp) and value.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ABD0-C272-4E4D-B8CF-7551C55D4F4E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2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This probe receives as input the name of the </a:t>
            </a:r>
            <a:r>
              <a:rPr lang="en-US" err="1"/>
              <a:t>docker</a:t>
            </a:r>
            <a:r>
              <a:rPr lang="en-US"/>
              <a:t> container to monitor, and the </a:t>
            </a:r>
            <a:r>
              <a:rPr lang="en-US" err="1"/>
              <a:t>url</a:t>
            </a:r>
            <a:r>
              <a:rPr lang="en-US"/>
              <a:t> of the TMA-Monitor;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Worker Node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/>
              <a:t>Build Probe Docker image on Worker node;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Docker container is executed that will be the managed system;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BDFF-FC2C-4B84-BB5A-7973C14E866C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9220" name="Picture 4" descr="https://lh4.googleusercontent.com/GsRZyFRNQPgQnRubgRGLnEN-fHQM3w21FFy6Cdjh6GsINCC4jFAfjyW8GhV31OOasJj3el6i5XKwr5a_0Xs6CLOcrg6ei_CWKQbKadLk2foyks4_2LpOamNKUl8AmTY092Jsjo6Qv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4902508"/>
            <a:ext cx="7581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7805"/>
            <a:ext cx="9144000" cy="1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Master Node</a:t>
            </a:r>
            <a:endParaRPr lang="pt-PT"/>
          </a:p>
          <a:p>
            <a:pPr>
              <a:lnSpc>
                <a:spcPct val="150000"/>
              </a:lnSpc>
            </a:pPr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deployment</a:t>
            </a:r>
            <a:r>
              <a:rPr lang="pt-PT"/>
              <a:t>;</a:t>
            </a:r>
          </a:p>
          <a:p>
            <a:pPr>
              <a:lnSpc>
                <a:spcPct val="150000"/>
              </a:lnSpc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>
                <a:solidFill>
                  <a:srgbClr val="515151">
                    <a:lumMod val="75000"/>
                  </a:srgbClr>
                </a:solidFill>
              </a:rPr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endParaRPr lang="pt-PT"/>
          </a:p>
          <a:p>
            <a:pPr marL="0" lvl="0" indent="0">
              <a:buNone/>
            </a:pPr>
            <a:endParaRPr lang="pt-PT">
              <a:solidFill>
                <a:srgbClr val="515151">
                  <a:lumMod val="75000"/>
                </a:srgbClr>
              </a:solidFill>
            </a:endParaRPr>
          </a:p>
          <a:p>
            <a:pPr marL="0" indent="0">
              <a:buNone/>
            </a:pP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D23-75D9-47B2-BEA4-0702444DEA8C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5839"/>
            <a:ext cx="9144000" cy="2523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9431"/>
            <a:ext cx="9144000" cy="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64C-5874-41EA-8586-DC40AB808FE9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48206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3314" name="Picture 2" descr="https://lh3.googleusercontent.com/v_Q5GWTIeC6ebevKCrySjHYEJwZFVjVGZdMBZBKe2Z0XDwqeG2GWbn5S5g62HO_uzx7VMbTB7neITHY1PVyFUQCnnq9YY0nSBxbVwVnyWrfUsl6RkhxLxHevNlmkBsjTrgW3OrBJz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12360" cy="8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3.googleusercontent.com/hjrIl8a_n-fJA5iN6tEdXEXe3hfVmOGhm5VtRKcS4Y7n-91saODhbWOWY6qMv4IqAhB8uEfUqkx0yvyMQ-xi90AvPHO_dqZDGLxuIom2Ny-sjYCUWoc3bx308hPqSmkAjYt5-j9oS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23" y="2328869"/>
            <a:ext cx="2189331" cy="39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43608" y="257942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Thank you very much </a:t>
            </a:r>
          </a:p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for your attention!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43608" y="3635691"/>
            <a:ext cx="29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Questions?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65771" y="2625586"/>
            <a:ext cx="291622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mvieira@dei.uc.pt</a:t>
            </a:r>
            <a:endParaRPr lang="en-GB" sz="1400" b="1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nmsa@dei.uc.pt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josep@dei.uc.pt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en-GB" sz="1400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1115616" y="3501008"/>
            <a:ext cx="1584176" cy="0"/>
          </a:xfrm>
          <a:prstGeom prst="line">
            <a:avLst/>
          </a:prstGeom>
          <a:ln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043608" y="6022563"/>
            <a:ext cx="268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15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E423FA35-6129-463D-A70A-1EC1516666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4" y="5641930"/>
            <a:ext cx="2133496" cy="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Master </a:t>
            </a:r>
            <a:r>
              <a:rPr lang="pt-PT" err="1"/>
              <a:t>Initialization</a:t>
            </a:r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Master </a:t>
            </a:r>
            <a:r>
              <a:rPr lang="pt-PT" err="1"/>
              <a:t>Configuration</a:t>
            </a: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Network </a:t>
            </a:r>
            <a:r>
              <a:rPr lang="pt-PT" err="1"/>
              <a:t>Plugin</a:t>
            </a:r>
            <a:r>
              <a:rPr lang="pt-PT"/>
              <a:t> </a:t>
            </a:r>
            <a:r>
              <a:rPr lang="pt-PT" err="1"/>
              <a:t>Installation</a:t>
            </a:r>
            <a:r>
              <a:rPr lang="pt-PT"/>
              <a:t> (</a:t>
            </a:r>
            <a:r>
              <a:rPr lang="pt-PT" err="1"/>
              <a:t>Flannel</a:t>
            </a:r>
            <a:r>
              <a:rPr lang="pt-PT"/>
              <a:t>)</a:t>
            </a:r>
          </a:p>
          <a:p>
            <a:endParaRPr lang="pt-PT"/>
          </a:p>
          <a:p>
            <a:endParaRPr lang="pt-PT"/>
          </a:p>
          <a:p>
            <a:r>
              <a:rPr lang="en-US"/>
              <a:t>Add static route for Kubernetes DNS</a:t>
            </a:r>
            <a:endParaRPr lang="pt-PT"/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462029E9-B2E6-41D0-8919-F070B0DA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8226-96F1-4CFA-8DDA-870A4C542AE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A614C897-4C3B-48FD-8F3F-553983D6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52989" y="399177"/>
            <a:ext cx="4135152" cy="365527"/>
          </a:xfrm>
        </p:spPr>
        <p:txBody>
          <a:bodyPr/>
          <a:lstStyle/>
          <a:p>
            <a:r>
              <a:rPr lang="pt-PT" err="1"/>
              <a:t>Kubernetes</a:t>
            </a:r>
            <a:r>
              <a:rPr lang="pt-PT"/>
              <a:t> Cluster </a:t>
            </a:r>
            <a:r>
              <a:rPr lang="pt-PT" err="1"/>
              <a:t>Initialization</a:t>
            </a:r>
            <a:r>
              <a:rPr lang="pt-PT"/>
              <a:t/>
            </a:r>
            <a:br>
              <a:rPr lang="pt-PT"/>
            </a:br>
            <a:endParaRPr lang="pt-PT"/>
          </a:p>
        </p:txBody>
      </p:sp>
      <p:pic>
        <p:nvPicPr>
          <p:cNvPr id="1028" name="Picture 4" descr="https://lh4.googleusercontent.com/onTmks8zkZ6m7XZFnVGTR4FKDdtn5s_kRh2i3awOqoYfWbY8wuFIFNB1h1co7GZjcnJnhUJbcNEEz7BcluuuYlYOrtIES9usiFb3yRAf7RbvBqpcVWiSIB_04Vu7ffbv0seqszvnyQ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" y="2276872"/>
            <a:ext cx="8988286" cy="17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W9h4NMTcoxFdrSuAzXM03t65jwSWytbdAEgxpESX4Fmw8NlQJXQgVOM_7P7ICEysAFLGnD0-f_3_PesIhV_MsH4mybizm_uqXsX5zeGQjDu5JpLa1bjpfZDr4g3sVkoCVdYZ_P84T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068960"/>
            <a:ext cx="89725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Tq9heKdnHiR5ZjxGHQK30McYVEHlZXwS_r6SbBuVZb8uNqlTYxatNBHinSPml1WyJmuLUNn5t-Aqk3EF8NGGTSSlbEwyGotXcvd5NoqBGKozXNJhhP_VdIbwOcXC812-dcAr7MPAb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7" y="4356947"/>
            <a:ext cx="8988286" cy="1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FgII3-FSEN70aWeICY4qPEE-T7GvGTI3zlS96um1QGIsvw6WfeyeFjKmhe-OyPn3D9fAgxICG7yZhWJ0ftPViuPIwj6rJpAQ8MKZQOIUTXzSeDtEZv9l6gWdbc4A5dbxWPtvbCj0I9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19" y="5232993"/>
            <a:ext cx="72104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Join a worker node to Kubernetes Cluster</a:t>
            </a:r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A573-6E65-4D76-A169-40BA2F9AC11C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52990" y="399177"/>
            <a:ext cx="4063071" cy="365527"/>
          </a:xfrm>
        </p:spPr>
        <p:txBody>
          <a:bodyPr/>
          <a:lstStyle/>
          <a:p>
            <a:r>
              <a:rPr lang="pt-PT" dirty="0" err="1"/>
              <a:t>Kubernetes</a:t>
            </a:r>
            <a:r>
              <a:rPr lang="pt-PT" dirty="0"/>
              <a:t> Cluster </a:t>
            </a:r>
            <a:r>
              <a:rPr lang="pt-PT" dirty="0" err="1"/>
              <a:t>Initialization</a:t>
            </a:r>
            <a:endParaRPr lang="pt-PT" dirty="0"/>
          </a:p>
        </p:txBody>
      </p:sp>
      <p:pic>
        <p:nvPicPr>
          <p:cNvPr id="2050" name="Picture 2" descr="https://lh5.googleusercontent.com/Tld58ZVyW5plfIxB_SECTKNH7gkvxd_W4yB1mDbZTjPKzteRMvS03DCT8fyZHvMq2zFRiGKJh-I4b5lmvkr1N-L_Q49L2wbE6AJXzL8JHKeirsndDsTcfmUGa-EmaiOFbvodsTRem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87538"/>
            <a:ext cx="68770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79512" y="5897563"/>
            <a:ext cx="910850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900" b="1" dirty="0"/>
              <a:t>All previous commands are explained in more detail in this README</a:t>
            </a:r>
            <a:r>
              <a:rPr lang="en-US" sz="900" dirty="0"/>
              <a:t>:</a:t>
            </a:r>
            <a:endParaRPr lang="pt-PT" dirty="0"/>
          </a:p>
          <a:p>
            <a:r>
              <a:rPr lang="en-US" sz="900" dirty="0"/>
              <a:t> </a:t>
            </a:r>
            <a:r>
              <a:rPr lang="en-US" sz="900" dirty="0">
                <a:hlinkClick r:id="rId3"/>
              </a:rPr>
              <a:t>https://github.com/eubr-atmosphere/tma-framework-m/tree/master/development/server#prerequisites</a:t>
            </a:r>
            <a:r>
              <a:rPr lang="en-US" sz="900" dirty="0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B706-27E5-43D0-A237-79050A30E279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878253" y="2996952"/>
            <a:ext cx="7369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2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TMA_Monitor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Deployment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b="1" dirty="0" err="1"/>
              <a:t>Worker</a:t>
            </a:r>
            <a:r>
              <a:rPr lang="pt-PT" sz="1800" b="1" dirty="0"/>
              <a:t> Node</a:t>
            </a:r>
          </a:p>
          <a:p>
            <a:r>
              <a:rPr lang="en-US" dirty="0"/>
              <a:t>Build base Docker image of Monitor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Docker image of Monitor on </a:t>
            </a:r>
            <a:r>
              <a:rPr lang="en-US" dirty="0" smtClean="0"/>
              <a:t>Worker </a:t>
            </a:r>
            <a:r>
              <a:rPr lang="en-US" dirty="0"/>
              <a:t>node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Docker image of Apache Kafka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Docker image of Apache Zookeeper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CE9-30A1-4446-B9F1-443144BFF31F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468789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3074" name="Picture 2" descr="https://lh6.googleusercontent.com/KkWXEk4wcn6andfz1xujH4kKd16SWQR1wK2kWn3v1wfm5n2hQK25LYOUGZRpMdRzDf1bYSH4h9ze2-aS1yuVt3UNzzKhOEakju6KnCYweTDrZuzJNgeWouTLcGEMm5wpFO71pBp2B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4904"/>
            <a:ext cx="8686800" cy="1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pzxk7g2Q7-Bevqtz1wqPyvgBoQwos-zsUaiUJWxlDHBtBuI6wkINHjTs50l3u--83oKbY-B9F75SPTPFAW0bNNYtTu35OeAX1QSVCpRd0yEJkNhNEQmjWdbtY_GXb21wyAAhWFHrC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88689"/>
            <a:ext cx="8686800" cy="1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PdSjVRcmwA3PmON7yseyYOb_e07AbO5DuBX1GJEk8fkQ2u2AN8SL198aLtOPCFyADvOW_akm79rihfHhSde-vl7oZC3f7DCJLRr1yb9vb3GTsU-wzoiFjyJXc9wi1sMX2ZjMvamvx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0777"/>
            <a:ext cx="8686800" cy="2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H0bTiO3uVhDBgN9yqSANIKSs0ceot5obH6pKZmoGf_8f4ifDMrq2yp3qmY7MAKh5Wl3bYxuO6tUnvYbGCjsNCD9-lFeV6V5jNkwUakIwdR0yw-Bkzer_knmbFGBZ6bKQk8Hn8mIzz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0841"/>
            <a:ext cx="8686800" cy="2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  <a:endParaRPr lang="pt-PT"/>
          </a:p>
          <a:p>
            <a:pPr fontAlgn="base">
              <a:lnSpc>
                <a:spcPct val="200000"/>
              </a:lnSpc>
            </a:pPr>
            <a:r>
              <a:rPr lang="pt-PT" sz="1600" err="1"/>
              <a:t>Deployment</a:t>
            </a:r>
            <a:r>
              <a:rPr lang="pt-PT" sz="1600"/>
              <a:t> </a:t>
            </a:r>
            <a:r>
              <a:rPr lang="pt-PT" sz="1600" err="1"/>
              <a:t>of</a:t>
            </a:r>
            <a:r>
              <a:rPr lang="pt-PT" sz="1600"/>
              <a:t> Apache Kafka,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using</a:t>
            </a:r>
            <a:r>
              <a:rPr lang="pt-PT" sz="1600"/>
              <a:t> </a:t>
            </a:r>
            <a:r>
              <a:rPr lang="pt-PT" sz="1600" b="1"/>
              <a:t>setup-testing-mode.sh</a:t>
            </a:r>
            <a:r>
              <a:rPr lang="pt-PT" sz="1600"/>
              <a:t> script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persistent</a:t>
            </a:r>
            <a:r>
              <a:rPr lang="pt-PT" sz="1600"/>
              <a:t> volumes;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images</a:t>
            </a:r>
            <a:r>
              <a:rPr lang="pt-PT" sz="1600"/>
              <a:t>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Creates</a:t>
            </a:r>
            <a:r>
              <a:rPr lang="pt-PT" sz="1600"/>
              <a:t> Apache Kafka </a:t>
            </a:r>
            <a:r>
              <a:rPr lang="pt-PT" sz="1600" err="1"/>
              <a:t>topic</a:t>
            </a:r>
            <a:r>
              <a:rPr lang="pt-PT" sz="1600"/>
              <a:t> </a:t>
            </a:r>
            <a:r>
              <a:rPr lang="pt-PT" sz="1600" err="1"/>
              <a:t>topic</a:t>
            </a:r>
            <a:r>
              <a:rPr lang="pt-PT" sz="1600"/>
              <a:t>-monitor.</a:t>
            </a:r>
          </a:p>
          <a:p>
            <a:pPr marL="0" indent="0">
              <a:lnSpc>
                <a:spcPct val="20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845E-40CA-4781-8895-5F90D25CA884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42260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B032-9CFF-4D06-83A6-75E3A6B82F35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1026" name="Picture 2" descr="https://lh3.googleusercontent.com/dHuVUGgiAuKBT7Bi9ga0bvZHm_5c2_tiwwTTFLzBW5K5HxMsJxjY0RI3y-JfqaMyHmqO1JvNDb_wbzvXCFOMVls7fvPYgS805uCJUXUNEggpHwJhNKTg_IgGtod_Qn8OKFGZdHoJ-8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" y="2780928"/>
            <a:ext cx="8907336" cy="149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base">
  <a:themeElements>
    <a:clrScheme name="Eudat-Color">
      <a:dk1>
        <a:srgbClr val="515151"/>
      </a:dk1>
      <a:lt1>
        <a:sysClr val="window" lastClr="FFFFFF"/>
      </a:lt1>
      <a:dk2>
        <a:srgbClr val="1F497D"/>
      </a:dk2>
      <a:lt2>
        <a:srgbClr val="EEECE1"/>
      </a:lt2>
      <a:accent1>
        <a:srgbClr val="1B216E"/>
      </a:accent1>
      <a:accent2>
        <a:srgbClr val="B01813"/>
      </a:accent2>
      <a:accent3>
        <a:srgbClr val="DF3A10"/>
      </a:accent3>
      <a:accent4>
        <a:srgbClr val="F39605"/>
      </a:accent4>
      <a:accent5>
        <a:srgbClr val="FBBE09"/>
      </a:accent5>
      <a:accent6>
        <a:srgbClr val="FFF3E6"/>
      </a:accent6>
      <a:hlink>
        <a:srgbClr val="B11913"/>
      </a:hlink>
      <a:folHlink>
        <a:srgbClr val="DF3B1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mosphere_PPT_V2" id="{4E109BF4-0EE9-6E49-922C-12362740193E}" vid="{7C2EDB4F-FBAD-2045-977C-EEE8D187C94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868</Words>
  <Application>Microsoft Office PowerPoint</Application>
  <PresentationFormat>Apresentação no Ecrã (4:3)</PresentationFormat>
  <Paragraphs>305</Paragraphs>
  <Slides>34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Source Sans Pro</vt:lpstr>
      <vt:lpstr>slide_base</vt:lpstr>
      <vt:lpstr>Apresentação do PowerPoint</vt:lpstr>
      <vt:lpstr>Outline</vt:lpstr>
      <vt:lpstr>Apresentação do PowerPoint</vt:lpstr>
      <vt:lpstr>Kubernetes Cluster Initialization </vt:lpstr>
      <vt:lpstr>Kubernetes Cluster Initialization</vt:lpstr>
      <vt:lpstr>Apresentação do PowerPoint</vt:lpstr>
      <vt:lpstr>TMA_Monitor Deployment</vt:lpstr>
      <vt:lpstr>TMA_Monitor Deployment</vt:lpstr>
      <vt:lpstr>TMA_Monitor Deployment</vt:lpstr>
      <vt:lpstr>TMA_Monitor Deployment</vt:lpstr>
      <vt:lpstr>Apresentação do PowerPoint</vt:lpstr>
      <vt:lpstr>Client Usage</vt:lpstr>
      <vt:lpstr>Client Usage</vt:lpstr>
      <vt:lpstr>Client Usage</vt:lpstr>
      <vt:lpstr>Apresentação do PowerPoint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Apresentação do PowerPoint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Pc-Rit</dc:creator>
  <cp:lastModifiedBy>Rui Silva</cp:lastModifiedBy>
  <cp:revision>23</cp:revision>
  <dcterms:created xsi:type="dcterms:W3CDTF">1601-01-01T00:00:00Z</dcterms:created>
  <dcterms:modified xsi:type="dcterms:W3CDTF">2018-10-28T17:34:34Z</dcterms:modified>
</cp:coreProperties>
</file>