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472" r:id="rId2"/>
    <p:sldId id="524" r:id="rId3"/>
    <p:sldId id="527" r:id="rId4"/>
    <p:sldId id="528" r:id="rId5"/>
    <p:sldId id="526" r:id="rId6"/>
    <p:sldId id="534" r:id="rId7"/>
    <p:sldId id="535" r:id="rId8"/>
    <p:sldId id="529" r:id="rId9"/>
    <p:sldId id="530" r:id="rId10"/>
    <p:sldId id="531" r:id="rId11"/>
    <p:sldId id="532" r:id="rId12"/>
    <p:sldId id="533" r:id="rId13"/>
    <p:sldId id="537" r:id="rId14"/>
    <p:sldId id="536" r:id="rId15"/>
    <p:sldId id="520" r:id="rId16"/>
    <p:sldId id="538" r:id="rId17"/>
    <p:sldId id="539" r:id="rId18"/>
    <p:sldId id="540" r:id="rId19"/>
    <p:sldId id="547" r:id="rId20"/>
    <p:sldId id="541" r:id="rId21"/>
    <p:sldId id="548" r:id="rId22"/>
    <p:sldId id="549" r:id="rId23"/>
    <p:sldId id="550" r:id="rId24"/>
    <p:sldId id="546" r:id="rId25"/>
    <p:sldId id="552" r:id="rId26"/>
    <p:sldId id="553" r:id="rId27"/>
    <p:sldId id="554" r:id="rId28"/>
    <p:sldId id="555" r:id="rId29"/>
    <p:sldId id="556" r:id="rId30"/>
    <p:sldId id="557" r:id="rId31"/>
    <p:sldId id="558" r:id="rId32"/>
    <p:sldId id="561" r:id="rId33"/>
    <p:sldId id="560" r:id="rId34"/>
    <p:sldId id="562" r:id="rId35"/>
    <p:sldId id="563" r:id="rId36"/>
    <p:sldId id="564" r:id="rId37"/>
    <p:sldId id="565" r:id="rId38"/>
    <p:sldId id="566" r:id="rId39"/>
    <p:sldId id="567" r:id="rId40"/>
    <p:sldId id="568" r:id="rId41"/>
    <p:sldId id="559" r:id="rId42"/>
    <p:sldId id="570" r:id="rId43"/>
    <p:sldId id="569" r:id="rId44"/>
    <p:sldId id="551" r:id="rId45"/>
    <p:sldId id="542" r:id="rId46"/>
    <p:sldId id="543" r:id="rId47"/>
    <p:sldId id="544" r:id="rId48"/>
    <p:sldId id="545" r:id="rId49"/>
    <p:sldId id="522" r:id="rId50"/>
    <p:sldId id="521" r:id="rId51"/>
    <p:sldId id="488" r:id="rId52"/>
    <p:sldId id="293" r:id="rId53"/>
    <p:sldId id="313" r:id="rId54"/>
    <p:sldId id="320" r:id="rId55"/>
    <p:sldId id="316" r:id="rId56"/>
    <p:sldId id="261" r:id="rId57"/>
    <p:sldId id="502"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21" autoAdjust="0"/>
    <p:restoredTop sz="94660"/>
  </p:normalViewPr>
  <p:slideViewPr>
    <p:cSldViewPr snapToGrid="0">
      <p:cViewPr varScale="1">
        <p:scale>
          <a:sx n="71" d="100"/>
          <a:sy n="71" d="100"/>
        </p:scale>
        <p:origin x="50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10/14/2015</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10/14/2015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10/14/2015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10/14/2015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10/14/2015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10/14/2015</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www.slideshare.net/arnold7490/unit-3-java?next_slideshow=1" TargetMode="External"/><Relationship Id="rId13" Type="http://schemas.openxmlformats.org/officeDocument/2006/relationships/hyperlink" Target="http://www.slideshare.net/antonkeks/4-collections" TargetMode="External"/><Relationship Id="rId3" Type="http://schemas.openxmlformats.org/officeDocument/2006/relationships/hyperlink" Target="http://www.slideshare.net/EdurekaIN/java-class-3" TargetMode="External"/><Relationship Id="rId7" Type="http://schemas.openxmlformats.org/officeDocument/2006/relationships/hyperlink" Target="http://www.slideshare.net/arnold7490/unit-4-java" TargetMode="External"/><Relationship Id="rId12" Type="http://schemas.openxmlformats.org/officeDocument/2006/relationships/hyperlink" Target="http://www.slideshare.net/AllanHuang/java-new-evolution" TargetMode="External"/><Relationship Id="rId17" Type="http://schemas.openxmlformats.org/officeDocument/2006/relationships/hyperlink" Target="http://www.slideshare.net/caroljmcdonald/java-generics-2485138?next_slideshow=1" TargetMode="External"/><Relationship Id="rId2" Type="http://schemas.openxmlformats.org/officeDocument/2006/relationships/hyperlink" Target="https://docs.oracle.com/javase/tutorial/reallybigindex.html" TargetMode="External"/><Relationship Id="rId16" Type="http://schemas.openxmlformats.org/officeDocument/2006/relationships/hyperlink" Target="http://www.slideshare.net/shahjahan786/generics-27960064" TargetMode="External"/><Relationship Id="rId1" Type="http://schemas.openxmlformats.org/officeDocument/2006/relationships/slideLayout" Target="../slideLayouts/slideLayout2.xml"/><Relationship Id="rId6" Type="http://schemas.openxmlformats.org/officeDocument/2006/relationships/hyperlink" Target="http://www.slideshare.net/MindfireSolutions/java-garbage-collection-how-it-works?next_slideshow=1" TargetMode="External"/><Relationship Id="rId11" Type="http://schemas.openxmlformats.org/officeDocument/2006/relationships/hyperlink" Target="http://www.slideshare.net/emprovise/2-javabasics" TargetMode="External"/><Relationship Id="rId5" Type="http://schemas.openxmlformats.org/officeDocument/2006/relationships/hyperlink" Target="http://www.slideshare.net/abdurrehmanabdurrehman391/java-advancedoop" TargetMode="External"/><Relationship Id="rId15" Type="http://schemas.openxmlformats.org/officeDocument/2006/relationships/hyperlink" Target="http://www.slideshare.net/AbhishekKhune/07-java-collection" TargetMode="External"/><Relationship Id="rId10" Type="http://schemas.openxmlformats.org/officeDocument/2006/relationships/hyperlink" Target="http://www.slideshare.net/muralidhar9e/java-exception-handling-ppt" TargetMode="External"/><Relationship Id="rId4" Type="http://schemas.openxmlformats.org/officeDocument/2006/relationships/hyperlink" Target="http://www.slideshare.net/abdurrehmanabdurrehman391/variables-and-data-types-by-sir-khalid" TargetMode="External"/><Relationship Id="rId9" Type="http://schemas.openxmlformats.org/officeDocument/2006/relationships/hyperlink" Target="http://www.slideshare.net/tushardesarda/java-tutorial-3" TargetMode="External"/><Relationship Id="rId14" Type="http://schemas.openxmlformats.org/officeDocument/2006/relationships/hyperlink" Target="http://www.slideshare.net/andreaiacono/java8-39841939%20-%20Java8" TargetMode="External"/></Relationships>
</file>

<file path=ppt/slides/_rels/slide57.xml.rels><?xml version="1.0" encoding="UTF-8" standalone="yes"?>
<Relationships xmlns="http://schemas.openxmlformats.org/package/2006/relationships"><Relationship Id="rId8" Type="http://schemas.openxmlformats.org/officeDocument/2006/relationships/hyperlink" Target="http://www.slideshare.net/EmertxeSlides/010-core-javaiofundamentals" TargetMode="External"/><Relationship Id="rId3" Type="http://schemas.openxmlformats.org/officeDocument/2006/relationships/hyperlink" Target="http://www.slideshare.net/antonkeks/10-threads" TargetMode="External"/><Relationship Id="rId7" Type="http://schemas.openxmlformats.org/officeDocument/2006/relationships/hyperlink" Target="http://new.51cto.com/" TargetMode="External"/><Relationship Id="rId2" Type="http://schemas.openxmlformats.org/officeDocument/2006/relationships/hyperlink" Target="http://www.slideshare.net/KavitaGanesan/is-66154415-kavitaganesanv2" TargetMode="External"/><Relationship Id="rId1" Type="http://schemas.openxmlformats.org/officeDocument/2006/relationships/slideLayout" Target="../slideLayouts/slideLayout2.xml"/><Relationship Id="rId6" Type="http://schemas.openxmlformats.org/officeDocument/2006/relationships/hyperlink" Target="http://www.slideshare.net/lineking/io-package" TargetMode="External"/><Relationship Id="rId5" Type="http://schemas.openxmlformats.org/officeDocument/2006/relationships/hyperlink" Target="http://www.slideshare.net/javaonkar/thread-concurrancy" TargetMode="External"/><Relationship Id="rId4" Type="http://schemas.openxmlformats.org/officeDocument/2006/relationships/hyperlink" Target="http://www.slideshare.net/BenjDelMundo/java-thread-synchronization" TargetMode="External"/><Relationship Id="rId9" Type="http://schemas.openxmlformats.org/officeDocument/2006/relationships/hyperlink" Target="http://www.slideshare.net/martyhall/file-io-in-java-8-applying-the-power-of-stream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sp>
        <p:nvSpPr>
          <p:cNvPr id="3" name="TextBox 2"/>
          <p:cNvSpPr txBox="1"/>
          <p:nvPr/>
        </p:nvSpPr>
        <p:spPr>
          <a:xfrm>
            <a:off x="1472548" y="2240924"/>
            <a:ext cx="8888506" cy="1862048"/>
          </a:xfrm>
          <a:prstGeom prst="rect">
            <a:avLst/>
          </a:prstGeom>
          <a:noFill/>
        </p:spPr>
        <p:txBody>
          <a:bodyPr wrap="square" rtlCol="0">
            <a:spAutoFit/>
          </a:bodyPr>
          <a:lstStyle/>
          <a:p>
            <a:pPr algn="ctr"/>
            <a:r>
              <a:rPr lang="en-US" sz="11500" i="1" dirty="0" smtClean="0">
                <a:solidFill>
                  <a:srgbClr val="002060"/>
                </a:solidFill>
              </a:rPr>
              <a:t>Basic I/O</a:t>
            </a:r>
            <a:endParaRPr lang="en-US" sz="11500" i="1" dirty="0">
              <a:solidFill>
                <a:srgbClr val="002060"/>
              </a:solidFill>
            </a:endParaRPr>
          </a:p>
        </p:txBody>
      </p:sp>
    </p:spTree>
    <p:extLst>
      <p:ext uri="{BB962C8B-B14F-4D97-AF65-F5344CB8AC3E}">
        <p14:creationId xmlns:p14="http://schemas.microsoft.com/office/powerpoint/2010/main" val="1162751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Byte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pic>
        <p:nvPicPr>
          <p:cNvPr id="13" name="Picture 12"/>
          <p:cNvPicPr>
            <a:picLocks noChangeAspect="1"/>
          </p:cNvPicPr>
          <p:nvPr/>
        </p:nvPicPr>
        <p:blipFill>
          <a:blip r:embed="rId2"/>
          <a:stretch>
            <a:fillRect/>
          </a:stretch>
        </p:blipFill>
        <p:spPr>
          <a:xfrm>
            <a:off x="706131" y="1203902"/>
            <a:ext cx="5824779" cy="4653223"/>
          </a:xfrm>
          <a:prstGeom prst="rect">
            <a:avLst/>
          </a:prstGeom>
        </p:spPr>
      </p:pic>
      <p:sp>
        <p:nvSpPr>
          <p:cNvPr id="14" name="TextBox 13"/>
          <p:cNvSpPr txBox="1"/>
          <p:nvPr/>
        </p:nvSpPr>
        <p:spPr>
          <a:xfrm>
            <a:off x="6763871" y="1452282"/>
            <a:ext cx="4948517"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Spends </a:t>
            </a:r>
            <a:r>
              <a:rPr lang="en-US" sz="2000" dirty="0">
                <a:solidFill>
                  <a:schemeClr val="bg1"/>
                </a:solidFill>
              </a:rPr>
              <a:t>most of its time in a simple loop that reads the input stream and writes the output stream, one byte at a </a:t>
            </a:r>
            <a:r>
              <a:rPr lang="en-US" sz="2000" dirty="0" smtClean="0">
                <a:solidFill>
                  <a:schemeClr val="bg1"/>
                </a:solidFill>
              </a:rPr>
              <a:t>time.</a:t>
            </a:r>
          </a:p>
          <a:p>
            <a:pPr marL="285750" indent="-285750">
              <a:buFont typeface="Arial" panose="020B0604020202020204" pitchFamily="34" charset="0"/>
              <a:buChar char="•"/>
            </a:pPr>
            <a:r>
              <a:rPr lang="en-US" sz="2000" dirty="0" smtClean="0">
                <a:solidFill>
                  <a:schemeClr val="bg1"/>
                </a:solidFill>
              </a:rPr>
              <a:t>Always close stream when no longer needed.</a:t>
            </a:r>
            <a:endParaRPr lang="en-US" sz="2000" dirty="0">
              <a:solidFill>
                <a:schemeClr val="bg1"/>
              </a:solidFill>
            </a:endParaRPr>
          </a:p>
        </p:txBody>
      </p:sp>
    </p:spTree>
    <p:extLst>
      <p:ext uri="{BB962C8B-B14F-4D97-AF65-F5344CB8AC3E}">
        <p14:creationId xmlns:p14="http://schemas.microsoft.com/office/powerpoint/2010/main" val="519005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Character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sp>
        <p:nvSpPr>
          <p:cNvPr id="11" name="TextBox 10"/>
          <p:cNvSpPr txBox="1"/>
          <p:nvPr/>
        </p:nvSpPr>
        <p:spPr>
          <a:xfrm>
            <a:off x="809312" y="1166199"/>
            <a:ext cx="9302876" cy="5940088"/>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chemeClr val="bg1"/>
                </a:solidFill>
              </a:rPr>
              <a:t>Used for handling Unicode character.</a:t>
            </a:r>
          </a:p>
          <a:p>
            <a:pPr marL="285750" indent="-285750">
              <a:buFont typeface="Arial" panose="020B0604020202020204" pitchFamily="34" charset="0"/>
              <a:buChar char="•"/>
            </a:pPr>
            <a:r>
              <a:rPr lang="en-US" sz="2400" dirty="0" smtClean="0">
                <a:solidFill>
                  <a:schemeClr val="bg1"/>
                </a:solidFill>
              </a:rPr>
              <a:t>Character streams are derived from two super classes </a:t>
            </a:r>
            <a:r>
              <a:rPr lang="en-US" sz="2400" b="1" dirty="0" smtClean="0">
                <a:solidFill>
                  <a:schemeClr val="bg1"/>
                </a:solidFill>
              </a:rPr>
              <a:t>Reader</a:t>
            </a:r>
            <a:r>
              <a:rPr lang="en-US" sz="2400" dirty="0" smtClean="0">
                <a:solidFill>
                  <a:schemeClr val="bg1"/>
                </a:solidFill>
              </a:rPr>
              <a:t> and </a:t>
            </a:r>
            <a:r>
              <a:rPr lang="en-US" sz="2400" b="1" dirty="0" smtClean="0">
                <a:solidFill>
                  <a:schemeClr val="bg1"/>
                </a:solidFill>
              </a:rPr>
              <a:t>Writer</a:t>
            </a:r>
            <a:r>
              <a:rPr lang="en-US" sz="2400" dirty="0" smtClean="0">
                <a:solidFill>
                  <a:schemeClr val="bg1"/>
                </a:solidFill>
              </a:rPr>
              <a:t>.</a:t>
            </a:r>
          </a:p>
          <a:p>
            <a:pPr marL="285750" indent="-285750">
              <a:buFont typeface="Arial" panose="020B0604020202020204" pitchFamily="34" charset="0"/>
              <a:buChar char="•"/>
            </a:pPr>
            <a:r>
              <a:rPr lang="en-US" sz="2400" dirty="0" smtClean="0">
                <a:solidFill>
                  <a:schemeClr val="bg1"/>
                </a:solidFill>
              </a:rPr>
              <a:t>Reader and Writer classes define two methods read() and write() which read and write character data. These methods are overridden by derived stream classes.</a:t>
            </a:r>
          </a:p>
          <a:p>
            <a:pPr marL="285750" indent="-285750">
              <a:buFont typeface="Arial" panose="020B0604020202020204" pitchFamily="34" charset="0"/>
              <a:buChar char="•"/>
            </a:pPr>
            <a:r>
              <a:rPr lang="en-US" sz="2400" dirty="0">
                <a:solidFill>
                  <a:schemeClr val="bg1"/>
                </a:solidFill>
              </a:rPr>
              <a:t>Input and output done with stream classes automatically translates to and from the local character </a:t>
            </a:r>
            <a:r>
              <a:rPr lang="en-US" sz="2400" dirty="0" smtClean="0">
                <a:solidFill>
                  <a:schemeClr val="bg1"/>
                </a:solidFill>
              </a:rPr>
              <a:t>set.</a:t>
            </a:r>
          </a:p>
          <a:p>
            <a:pPr marL="285750" indent="-285750">
              <a:buFont typeface="Arial" panose="020B0604020202020204" pitchFamily="34" charset="0"/>
              <a:buChar char="•"/>
            </a:pPr>
            <a:r>
              <a:rPr lang="en-US" sz="2400" dirty="0" smtClean="0">
                <a:solidFill>
                  <a:schemeClr val="bg1"/>
                </a:solidFill>
              </a:rPr>
              <a:t>Character streams is ready for internationalization – all without extra effort by programmer.</a:t>
            </a:r>
          </a:p>
          <a:p>
            <a:pPr marL="285750" indent="-285750">
              <a:buFont typeface="Arial" panose="020B0604020202020204" pitchFamily="34" charset="0"/>
              <a:buChar char="•"/>
            </a:pPr>
            <a:r>
              <a:rPr lang="en-US" sz="2400" dirty="0">
                <a:solidFill>
                  <a:schemeClr val="bg1"/>
                </a:solidFill>
              </a:rPr>
              <a:t>The character stream uses the byte stream to perform the physical I/O, while the character stream handles translation between characters and </a:t>
            </a:r>
            <a:r>
              <a:rPr lang="en-US" sz="2400" dirty="0" smtClean="0">
                <a:solidFill>
                  <a:schemeClr val="bg1"/>
                </a:solidFill>
              </a:rPr>
              <a:t>bytes.</a:t>
            </a:r>
          </a:p>
          <a:p>
            <a:pPr marL="285750" indent="-285750">
              <a:buFont typeface="Arial" panose="020B0604020202020204" pitchFamily="34" charset="0"/>
              <a:buChar char="•"/>
            </a:pPr>
            <a:r>
              <a:rPr lang="en-US" sz="2400" dirty="0">
                <a:solidFill>
                  <a:schemeClr val="bg1"/>
                </a:solidFill>
              </a:rPr>
              <a:t>An </a:t>
            </a:r>
            <a:r>
              <a:rPr lang="en-US" sz="2400" dirty="0" err="1">
                <a:solidFill>
                  <a:schemeClr val="bg1"/>
                </a:solidFill>
              </a:rPr>
              <a:t>InputStreamReader</a:t>
            </a:r>
            <a:r>
              <a:rPr lang="en-US" sz="2400" dirty="0">
                <a:solidFill>
                  <a:schemeClr val="bg1"/>
                </a:solidFill>
              </a:rPr>
              <a:t> is a bridge from byte streams to character </a:t>
            </a:r>
            <a:r>
              <a:rPr lang="en-US" sz="2400" dirty="0" smtClean="0">
                <a:solidFill>
                  <a:schemeClr val="bg1"/>
                </a:solidFill>
              </a:rPr>
              <a:t>streams.</a:t>
            </a:r>
          </a:p>
          <a:p>
            <a:endParaRPr lang="en-US" sz="2000" dirty="0">
              <a:solidFill>
                <a:schemeClr val="bg1"/>
              </a:solidFill>
            </a:endParaRPr>
          </a:p>
        </p:txBody>
      </p:sp>
    </p:spTree>
    <p:extLst>
      <p:ext uri="{BB962C8B-B14F-4D97-AF65-F5344CB8AC3E}">
        <p14:creationId xmlns:p14="http://schemas.microsoft.com/office/powerpoint/2010/main" val="2569269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Character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pic>
        <p:nvPicPr>
          <p:cNvPr id="12" name="Picture 11"/>
          <p:cNvPicPr>
            <a:picLocks noChangeAspect="1"/>
          </p:cNvPicPr>
          <p:nvPr/>
        </p:nvPicPr>
        <p:blipFill>
          <a:blip r:embed="rId2"/>
          <a:stretch>
            <a:fillRect/>
          </a:stretch>
        </p:blipFill>
        <p:spPr>
          <a:xfrm>
            <a:off x="809311" y="1288884"/>
            <a:ext cx="6008348" cy="5076265"/>
          </a:xfrm>
          <a:prstGeom prst="rect">
            <a:avLst/>
          </a:prstGeom>
        </p:spPr>
      </p:pic>
      <p:sp>
        <p:nvSpPr>
          <p:cNvPr id="13" name="TextBox 12"/>
          <p:cNvSpPr txBox="1"/>
          <p:nvPr/>
        </p:nvSpPr>
        <p:spPr>
          <a:xfrm>
            <a:off x="7035300" y="3832790"/>
            <a:ext cx="4746812" cy="1200329"/>
          </a:xfrm>
          <a:prstGeom prst="rect">
            <a:avLst/>
          </a:prstGeom>
          <a:noFill/>
        </p:spPr>
        <p:txBody>
          <a:bodyPr wrap="square" rtlCol="0">
            <a:spAutoFit/>
          </a:bodyPr>
          <a:lstStyle/>
          <a:p>
            <a:r>
              <a:rPr lang="en-US" sz="2400" b="1" dirty="0">
                <a:solidFill>
                  <a:schemeClr val="bg1"/>
                </a:solidFill>
              </a:rPr>
              <a:t>Lab19.2: Demonstration of Character streams for reading files:</a:t>
            </a:r>
          </a:p>
        </p:txBody>
      </p:sp>
      <p:sp>
        <p:nvSpPr>
          <p:cNvPr id="14" name="TextBox 13"/>
          <p:cNvSpPr txBox="1"/>
          <p:nvPr/>
        </p:nvSpPr>
        <p:spPr>
          <a:xfrm>
            <a:off x="7035300" y="1190171"/>
            <a:ext cx="4666128"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In Byte stream read() methods returns the </a:t>
            </a:r>
            <a:r>
              <a:rPr lang="en-US" sz="2000" dirty="0" err="1" smtClean="0">
                <a:solidFill>
                  <a:schemeClr val="bg1"/>
                </a:solidFill>
              </a:rPr>
              <a:t>int</a:t>
            </a:r>
            <a:r>
              <a:rPr lang="en-US" sz="2000" dirty="0" smtClean="0">
                <a:solidFill>
                  <a:schemeClr val="bg1"/>
                </a:solidFill>
              </a:rPr>
              <a:t> value which holds the byte value in its last 8 bits.</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smtClean="0">
                <a:solidFill>
                  <a:schemeClr val="bg1"/>
                </a:solidFill>
              </a:rPr>
              <a:t>In Character stream read() method returns the </a:t>
            </a:r>
            <a:r>
              <a:rPr lang="en-US" sz="2000" dirty="0" err="1" smtClean="0">
                <a:solidFill>
                  <a:schemeClr val="bg1"/>
                </a:solidFill>
              </a:rPr>
              <a:t>int</a:t>
            </a:r>
            <a:r>
              <a:rPr lang="en-US" sz="2000" dirty="0" smtClean="0">
                <a:solidFill>
                  <a:schemeClr val="bg1"/>
                </a:solidFill>
              </a:rPr>
              <a:t> value which holds the character value in its last 16 bits.</a:t>
            </a:r>
            <a:endParaRPr lang="en-US" sz="2000" dirty="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999533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Buffered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pic>
        <p:nvPicPr>
          <p:cNvPr id="15" name="Picture 14"/>
          <p:cNvPicPr>
            <a:picLocks noChangeAspect="1"/>
          </p:cNvPicPr>
          <p:nvPr/>
        </p:nvPicPr>
        <p:blipFill>
          <a:blip r:embed="rId2"/>
          <a:stretch>
            <a:fillRect/>
          </a:stretch>
        </p:blipFill>
        <p:spPr>
          <a:xfrm>
            <a:off x="809311" y="1622806"/>
            <a:ext cx="7876212" cy="2902481"/>
          </a:xfrm>
          <a:prstGeom prst="rect">
            <a:avLst/>
          </a:prstGeom>
        </p:spPr>
      </p:pic>
      <p:pic>
        <p:nvPicPr>
          <p:cNvPr id="18" name="Picture 17"/>
          <p:cNvPicPr>
            <a:picLocks noChangeAspect="1"/>
          </p:cNvPicPr>
          <p:nvPr/>
        </p:nvPicPr>
        <p:blipFill>
          <a:blip r:embed="rId3"/>
          <a:stretch>
            <a:fillRect/>
          </a:stretch>
        </p:blipFill>
        <p:spPr>
          <a:xfrm>
            <a:off x="1428631" y="5121644"/>
            <a:ext cx="4666328" cy="1377815"/>
          </a:xfrm>
          <a:prstGeom prst="rect">
            <a:avLst/>
          </a:prstGeom>
        </p:spPr>
      </p:pic>
    </p:spTree>
    <p:extLst>
      <p:ext uri="{BB962C8B-B14F-4D97-AF65-F5344CB8AC3E}">
        <p14:creationId xmlns:p14="http://schemas.microsoft.com/office/powerpoint/2010/main" val="249012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Buffered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chemeClr val="bg1"/>
                </a:solidFill>
              </a:rPr>
              <a:t>Buffered Streams minimizes disc access for reading or writing files and generally have performance advantage  over un buffered streams.</a:t>
            </a:r>
          </a:p>
          <a:p>
            <a:pPr marL="342900" indent="-342900">
              <a:buFont typeface="Arial" panose="020B0604020202020204" pitchFamily="34" charset="0"/>
              <a:buChar char="•"/>
            </a:pPr>
            <a:r>
              <a:rPr lang="en-US" sz="2400" dirty="0">
                <a:solidFill>
                  <a:schemeClr val="bg1"/>
                </a:solidFill>
              </a:rPr>
              <a:t>Buffered input streams read data from a memory area known as a buffer; the native input API is called only when the buffer is </a:t>
            </a:r>
            <a:r>
              <a:rPr lang="en-US" sz="2400" dirty="0" smtClean="0">
                <a:solidFill>
                  <a:schemeClr val="bg1"/>
                </a:solidFill>
              </a:rPr>
              <a:t>empty.</a:t>
            </a:r>
          </a:p>
          <a:p>
            <a:pPr marL="342900" indent="-342900">
              <a:buFont typeface="Arial" panose="020B0604020202020204" pitchFamily="34" charset="0"/>
              <a:buChar char="•"/>
            </a:pPr>
            <a:r>
              <a:rPr lang="en-US" sz="2400" dirty="0">
                <a:solidFill>
                  <a:schemeClr val="bg1"/>
                </a:solidFill>
              </a:rPr>
              <a:t>Similarly, buffered output streams write data to a buffer, and the native output API is called only when the buffer is </a:t>
            </a:r>
            <a:r>
              <a:rPr lang="en-US" sz="2400" dirty="0" smtClean="0">
                <a:solidFill>
                  <a:schemeClr val="bg1"/>
                </a:solidFill>
              </a:rPr>
              <a:t>full.</a:t>
            </a:r>
          </a:p>
          <a:p>
            <a:pPr marL="342900" indent="-342900">
              <a:buFont typeface="Arial" panose="020B0604020202020204" pitchFamily="34" charset="0"/>
              <a:buChar char="•"/>
            </a:pPr>
            <a:r>
              <a:rPr lang="en-US" sz="2400" dirty="0">
                <a:solidFill>
                  <a:schemeClr val="bg1"/>
                </a:solidFill>
              </a:rPr>
              <a:t>A program can convert an </a:t>
            </a:r>
            <a:r>
              <a:rPr lang="en-US" sz="2400" dirty="0" err="1">
                <a:solidFill>
                  <a:schemeClr val="bg1"/>
                </a:solidFill>
              </a:rPr>
              <a:t>unbuffered</a:t>
            </a:r>
            <a:r>
              <a:rPr lang="en-US" sz="2400" dirty="0">
                <a:solidFill>
                  <a:schemeClr val="bg1"/>
                </a:solidFill>
              </a:rPr>
              <a:t> stream into a buffered stream using the wrapping idiom</a:t>
            </a:r>
            <a:endParaRPr lang="en-US" sz="2400" dirty="0" smtClean="0">
              <a:solidFill>
                <a:schemeClr val="bg1"/>
              </a:solidFill>
            </a:endParaRPr>
          </a:p>
          <a:p>
            <a:pPr lvl="1"/>
            <a:r>
              <a:rPr lang="en-US" sz="2400" dirty="0" err="1">
                <a:solidFill>
                  <a:srgbClr val="C00000"/>
                </a:solidFill>
              </a:rPr>
              <a:t>inputStream</a:t>
            </a:r>
            <a:r>
              <a:rPr lang="en-US" sz="2400" dirty="0">
                <a:solidFill>
                  <a:srgbClr val="C00000"/>
                </a:solidFill>
              </a:rPr>
              <a:t> = new </a:t>
            </a:r>
            <a:r>
              <a:rPr lang="en-US" sz="2400" dirty="0" err="1">
                <a:solidFill>
                  <a:srgbClr val="C00000"/>
                </a:solidFill>
              </a:rPr>
              <a:t>BufferedReader</a:t>
            </a:r>
            <a:r>
              <a:rPr lang="en-US" sz="2400" dirty="0">
                <a:solidFill>
                  <a:srgbClr val="C00000"/>
                </a:solidFill>
              </a:rPr>
              <a:t>(new </a:t>
            </a:r>
            <a:r>
              <a:rPr lang="en-US" sz="2400" dirty="0" err="1">
                <a:solidFill>
                  <a:srgbClr val="C00000"/>
                </a:solidFill>
              </a:rPr>
              <a:t>FileReader</a:t>
            </a:r>
            <a:r>
              <a:rPr lang="en-US" sz="2400" dirty="0">
                <a:solidFill>
                  <a:srgbClr val="C00000"/>
                </a:solidFill>
              </a:rPr>
              <a:t>("xanadu.txt"));</a:t>
            </a:r>
          </a:p>
          <a:p>
            <a:pPr lvl="1"/>
            <a:r>
              <a:rPr lang="en-US" sz="2400" dirty="0" err="1">
                <a:solidFill>
                  <a:srgbClr val="C00000"/>
                </a:solidFill>
              </a:rPr>
              <a:t>outputStream</a:t>
            </a:r>
            <a:r>
              <a:rPr lang="en-US" sz="2400" dirty="0">
                <a:solidFill>
                  <a:srgbClr val="C00000"/>
                </a:solidFill>
              </a:rPr>
              <a:t> = new </a:t>
            </a:r>
            <a:r>
              <a:rPr lang="en-US" sz="2400" dirty="0" err="1">
                <a:solidFill>
                  <a:srgbClr val="C00000"/>
                </a:solidFill>
              </a:rPr>
              <a:t>BufferedWriter</a:t>
            </a:r>
            <a:r>
              <a:rPr lang="en-US" sz="2400" dirty="0">
                <a:solidFill>
                  <a:srgbClr val="C00000"/>
                </a:solidFill>
              </a:rPr>
              <a:t>(new </a:t>
            </a:r>
            <a:r>
              <a:rPr lang="en-US" sz="2400" dirty="0" err="1">
                <a:solidFill>
                  <a:srgbClr val="C00000"/>
                </a:solidFill>
              </a:rPr>
              <a:t>FileWriter</a:t>
            </a:r>
            <a:r>
              <a:rPr lang="en-US" sz="2400" dirty="0">
                <a:solidFill>
                  <a:srgbClr val="C00000"/>
                </a:solidFill>
              </a:rPr>
              <a:t>("characteroutput.txt</a:t>
            </a:r>
            <a:r>
              <a:rPr lang="en-US" sz="2400" dirty="0" smtClean="0">
                <a:solidFill>
                  <a:srgbClr val="C00000"/>
                </a:solidFill>
              </a:rPr>
              <a:t>"));</a:t>
            </a:r>
          </a:p>
          <a:p>
            <a:pPr lvl="1"/>
            <a:endParaRPr lang="en-US" sz="2400" dirty="0">
              <a:solidFill>
                <a:srgbClr val="C00000"/>
              </a:solidFill>
            </a:endParaRPr>
          </a:p>
          <a:p>
            <a:pPr marL="403225" lvl="1" indent="-349250">
              <a:buFont typeface="Arial" panose="020B0604020202020204" pitchFamily="34" charset="0"/>
              <a:buChar char="•"/>
            </a:pPr>
            <a:r>
              <a:rPr lang="en-US" sz="2400" i="1" dirty="0" smtClean="0">
                <a:solidFill>
                  <a:schemeClr val="bg1"/>
                </a:solidFill>
              </a:rPr>
              <a:t>Buffered </a:t>
            </a:r>
            <a:r>
              <a:rPr lang="en-US" sz="2400" i="1" dirty="0">
                <a:solidFill>
                  <a:schemeClr val="bg1"/>
                </a:solidFill>
              </a:rPr>
              <a:t>byte streams </a:t>
            </a:r>
            <a:r>
              <a:rPr lang="en-US" sz="2400" dirty="0">
                <a:solidFill>
                  <a:schemeClr val="bg1"/>
                </a:solidFill>
              </a:rPr>
              <a:t>-  </a:t>
            </a:r>
            <a:r>
              <a:rPr lang="en-US" sz="2400" dirty="0" err="1">
                <a:solidFill>
                  <a:schemeClr val="bg1"/>
                </a:solidFill>
              </a:rPr>
              <a:t>BufferedInputStream</a:t>
            </a:r>
            <a:r>
              <a:rPr lang="en-US" sz="2400" dirty="0">
                <a:solidFill>
                  <a:schemeClr val="bg1"/>
                </a:solidFill>
              </a:rPr>
              <a:t> and </a:t>
            </a:r>
            <a:r>
              <a:rPr lang="en-US" sz="2400" dirty="0" err="1" smtClean="0">
                <a:solidFill>
                  <a:schemeClr val="bg1"/>
                </a:solidFill>
              </a:rPr>
              <a:t>BufferedOutputStream</a:t>
            </a:r>
            <a:endParaRPr lang="en-US" sz="2400" dirty="0" smtClean="0">
              <a:solidFill>
                <a:schemeClr val="bg1"/>
              </a:solidFill>
            </a:endParaRPr>
          </a:p>
          <a:p>
            <a:pPr lvl="1" indent="-53975"/>
            <a:r>
              <a:rPr lang="en-US" sz="2400" i="1" dirty="0" smtClean="0">
                <a:solidFill>
                  <a:schemeClr val="bg1"/>
                </a:solidFill>
              </a:rPr>
              <a:t>Buffered </a:t>
            </a:r>
            <a:r>
              <a:rPr lang="en-US" sz="2400" i="1" dirty="0">
                <a:solidFill>
                  <a:schemeClr val="bg1"/>
                </a:solidFill>
              </a:rPr>
              <a:t>character streams </a:t>
            </a:r>
            <a:r>
              <a:rPr lang="en-US" sz="2400" dirty="0">
                <a:solidFill>
                  <a:schemeClr val="bg1"/>
                </a:solidFill>
              </a:rPr>
              <a:t>-  </a:t>
            </a:r>
            <a:r>
              <a:rPr lang="en-US" sz="2400" dirty="0" err="1">
                <a:solidFill>
                  <a:schemeClr val="bg1"/>
                </a:solidFill>
              </a:rPr>
              <a:t>BufferedReader</a:t>
            </a:r>
            <a:r>
              <a:rPr lang="en-US" sz="2400" dirty="0">
                <a:solidFill>
                  <a:schemeClr val="bg1"/>
                </a:solidFill>
              </a:rPr>
              <a:t> and </a:t>
            </a:r>
            <a:r>
              <a:rPr lang="en-US" sz="2400" dirty="0" err="1">
                <a:solidFill>
                  <a:schemeClr val="bg1"/>
                </a:solidFill>
              </a:rPr>
              <a:t>BufferedWriter</a:t>
            </a:r>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924362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pic>
        <p:nvPicPr>
          <p:cNvPr id="3" name="Picture 2"/>
          <p:cNvPicPr>
            <a:picLocks noChangeAspect="1"/>
          </p:cNvPicPr>
          <p:nvPr/>
        </p:nvPicPr>
        <p:blipFill>
          <a:blip r:embed="rId2"/>
          <a:stretch>
            <a:fillRect/>
          </a:stretch>
        </p:blipFill>
        <p:spPr>
          <a:xfrm>
            <a:off x="307974" y="284176"/>
            <a:ext cx="6792073" cy="6425906"/>
          </a:xfrm>
          <a:prstGeom prst="rect">
            <a:avLst/>
          </a:prstGeom>
        </p:spPr>
      </p:pic>
      <p:sp>
        <p:nvSpPr>
          <p:cNvPr id="6" name="TextBox 5"/>
          <p:cNvSpPr txBox="1"/>
          <p:nvPr/>
        </p:nvSpPr>
        <p:spPr>
          <a:xfrm>
            <a:off x="7261412" y="1331259"/>
            <a:ext cx="4690182" cy="830997"/>
          </a:xfrm>
          <a:prstGeom prst="rect">
            <a:avLst/>
          </a:prstGeom>
          <a:noFill/>
        </p:spPr>
        <p:txBody>
          <a:bodyPr wrap="square" rtlCol="0">
            <a:spAutoFit/>
          </a:bodyPr>
          <a:lstStyle/>
          <a:p>
            <a:r>
              <a:rPr lang="en-US" sz="2400" dirty="0"/>
              <a:t>Lab19.4: Demonstration of Scanner API</a:t>
            </a:r>
          </a:p>
        </p:txBody>
      </p:sp>
      <p:sp>
        <p:nvSpPr>
          <p:cNvPr id="7" name="TextBox 6"/>
          <p:cNvSpPr txBox="1"/>
          <p:nvPr/>
        </p:nvSpPr>
        <p:spPr>
          <a:xfrm>
            <a:off x="7261412" y="2440979"/>
            <a:ext cx="4690182" cy="3046988"/>
          </a:xfrm>
          <a:prstGeom prst="rect">
            <a:avLst/>
          </a:prstGeom>
          <a:noFill/>
        </p:spPr>
        <p:txBody>
          <a:bodyPr wrap="square" rtlCol="0">
            <a:spAutoFit/>
          </a:bodyPr>
          <a:lstStyle/>
          <a:p>
            <a:r>
              <a:rPr lang="en-US" sz="2400" dirty="0"/>
              <a:t>Lab19.5: Demonstration of Scanner API for adding </a:t>
            </a:r>
            <a:r>
              <a:rPr lang="en-US" sz="2400" dirty="0" smtClean="0"/>
              <a:t>numbers</a:t>
            </a:r>
          </a:p>
          <a:p>
            <a:endParaRPr lang="en-US" sz="2400" dirty="0"/>
          </a:p>
          <a:p>
            <a:r>
              <a:rPr lang="en-US" sz="2400" dirty="0"/>
              <a:t>Lab19.6: Demonstration of print methods.</a:t>
            </a:r>
          </a:p>
          <a:p>
            <a:endParaRPr lang="en-US" sz="2400" dirty="0" smtClean="0"/>
          </a:p>
          <a:p>
            <a:r>
              <a:rPr lang="en-US" sz="2400" dirty="0"/>
              <a:t>Lab19.7: Demonstration of format methods</a:t>
            </a:r>
          </a:p>
        </p:txBody>
      </p:sp>
    </p:spTree>
    <p:extLst>
      <p:ext uri="{BB962C8B-B14F-4D97-AF65-F5344CB8AC3E}">
        <p14:creationId xmlns:p14="http://schemas.microsoft.com/office/powerpoint/2010/main" val="3972930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I/O from the command line</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3" name="TextBox 2"/>
          <p:cNvSpPr txBox="1"/>
          <p:nvPr/>
        </p:nvSpPr>
        <p:spPr>
          <a:xfrm>
            <a:off x="457952" y="1277471"/>
            <a:ext cx="10649319" cy="4585871"/>
          </a:xfrm>
          <a:prstGeom prst="rect">
            <a:avLst/>
          </a:prstGeom>
          <a:noFill/>
        </p:spPr>
        <p:txBody>
          <a:bodyPr wrap="square" rtlCol="0">
            <a:spAutoFit/>
          </a:bodyPr>
          <a:lstStyle/>
          <a:p>
            <a:pPr marL="457200" indent="-457200">
              <a:buFont typeface="Arial" panose="020B0604020202020204" pitchFamily="34" charset="0"/>
              <a:buChar char="•"/>
            </a:pPr>
            <a:r>
              <a:rPr lang="en-US" sz="2400" dirty="0" smtClean="0">
                <a:solidFill>
                  <a:schemeClr val="bg1"/>
                </a:solidFill>
              </a:rPr>
              <a:t>Standard Streams (All byte streams)</a:t>
            </a:r>
          </a:p>
          <a:p>
            <a:pPr marL="457200" indent="120650">
              <a:buFont typeface="Arial" panose="020B0604020202020204" pitchFamily="34" charset="0"/>
              <a:buChar char="•"/>
            </a:pPr>
            <a:r>
              <a:rPr lang="en-US" sz="2400" dirty="0">
                <a:solidFill>
                  <a:schemeClr val="bg1"/>
                </a:solidFill>
              </a:rPr>
              <a:t>	</a:t>
            </a:r>
            <a:r>
              <a:rPr lang="en-US" sz="2400" dirty="0" err="1" smtClean="0">
                <a:solidFill>
                  <a:schemeClr val="bg1"/>
                </a:solidFill>
              </a:rPr>
              <a:t>System.out</a:t>
            </a:r>
            <a:endParaRPr lang="en-US" sz="2400" dirty="0" smtClean="0">
              <a:solidFill>
                <a:schemeClr val="bg1"/>
              </a:solidFill>
            </a:endParaRPr>
          </a:p>
          <a:p>
            <a:pPr marL="457200">
              <a:buFont typeface="Arial" panose="020B0604020202020204" pitchFamily="34" charset="0"/>
              <a:buChar char="•"/>
            </a:pPr>
            <a:r>
              <a:rPr lang="en-US" sz="2400" dirty="0">
                <a:solidFill>
                  <a:schemeClr val="bg1"/>
                </a:solidFill>
              </a:rPr>
              <a:t>	</a:t>
            </a:r>
            <a:r>
              <a:rPr lang="en-US" sz="2400" dirty="0" smtClean="0">
                <a:solidFill>
                  <a:schemeClr val="bg1"/>
                </a:solidFill>
              </a:rPr>
              <a:t>System.in</a:t>
            </a:r>
          </a:p>
          <a:p>
            <a:pPr marL="457200">
              <a:buFont typeface="Arial" panose="020B0604020202020204" pitchFamily="34" charset="0"/>
              <a:buChar char="•"/>
            </a:pPr>
            <a:r>
              <a:rPr lang="en-US" sz="2400" dirty="0">
                <a:solidFill>
                  <a:schemeClr val="bg1"/>
                </a:solidFill>
              </a:rPr>
              <a:t>	</a:t>
            </a:r>
            <a:r>
              <a:rPr lang="en-US" sz="2400" dirty="0" err="1" smtClean="0">
                <a:solidFill>
                  <a:schemeClr val="bg1"/>
                </a:solidFill>
              </a:rPr>
              <a:t>System.err</a:t>
            </a:r>
            <a:r>
              <a:rPr lang="en-US" sz="2400" dirty="0" smtClean="0">
                <a:solidFill>
                  <a:schemeClr val="bg1"/>
                </a:solidFill>
              </a:rPr>
              <a:t> </a:t>
            </a:r>
          </a:p>
          <a:p>
            <a:pPr marL="457200">
              <a:buFont typeface="Arial" panose="020B0604020202020204" pitchFamily="34" charset="0"/>
              <a:buChar char="•"/>
            </a:pPr>
            <a:endParaRPr lang="en-US" sz="2400" dirty="0">
              <a:solidFill>
                <a:schemeClr val="bg1"/>
              </a:solidFill>
            </a:endParaRPr>
          </a:p>
          <a:p>
            <a:pPr marL="457200">
              <a:buFont typeface="Arial" panose="020B0604020202020204" pitchFamily="34" charset="0"/>
              <a:buChar char="•"/>
            </a:pPr>
            <a:r>
              <a:rPr lang="en-US" sz="2400" dirty="0" smtClean="0">
                <a:solidFill>
                  <a:schemeClr val="bg1"/>
                </a:solidFill>
              </a:rPr>
              <a:t>These objects are defined automatically and do not need to be opened.</a:t>
            </a:r>
          </a:p>
          <a:p>
            <a:pPr marL="457200">
              <a:buFont typeface="Arial" panose="020B0604020202020204" pitchFamily="34" charset="0"/>
              <a:buChar char="•"/>
            </a:pPr>
            <a:endParaRPr lang="en-US" sz="2400" dirty="0">
              <a:solidFill>
                <a:schemeClr val="bg1"/>
              </a:solidFill>
            </a:endParaRPr>
          </a:p>
          <a:p>
            <a:pPr marL="457200">
              <a:buFont typeface="Arial" panose="020B0604020202020204" pitchFamily="34" charset="0"/>
              <a:buChar char="•"/>
            </a:pPr>
            <a:r>
              <a:rPr lang="en-US" sz="2400" dirty="0">
                <a:solidFill>
                  <a:schemeClr val="bg1"/>
                </a:solidFill>
              </a:rPr>
              <a:t>To use Standard Input as a character </a:t>
            </a:r>
            <a:r>
              <a:rPr lang="en-US" sz="2400" dirty="0" smtClean="0">
                <a:solidFill>
                  <a:schemeClr val="bg1"/>
                </a:solidFill>
              </a:rPr>
              <a:t>stream</a:t>
            </a:r>
          </a:p>
          <a:p>
            <a:pPr marL="914400" lvl="1"/>
            <a:r>
              <a:rPr lang="en-US" sz="2400" dirty="0" err="1">
                <a:solidFill>
                  <a:srgbClr val="C00000"/>
                </a:solidFill>
              </a:rPr>
              <a:t>InputStreamReader</a:t>
            </a:r>
            <a:r>
              <a:rPr lang="en-US" sz="2400" dirty="0">
                <a:solidFill>
                  <a:srgbClr val="C00000"/>
                </a:solidFill>
              </a:rPr>
              <a:t> </a:t>
            </a:r>
            <a:r>
              <a:rPr lang="en-US" sz="2400" dirty="0" err="1">
                <a:solidFill>
                  <a:srgbClr val="C00000"/>
                </a:solidFill>
              </a:rPr>
              <a:t>cin</a:t>
            </a:r>
            <a:r>
              <a:rPr lang="en-US" sz="2400" dirty="0">
                <a:solidFill>
                  <a:srgbClr val="C00000"/>
                </a:solidFill>
              </a:rPr>
              <a:t> = new </a:t>
            </a:r>
            <a:r>
              <a:rPr lang="en-US" sz="2400" dirty="0" err="1">
                <a:solidFill>
                  <a:srgbClr val="C00000"/>
                </a:solidFill>
              </a:rPr>
              <a:t>InputStreamReader</a:t>
            </a:r>
            <a:r>
              <a:rPr lang="en-US" sz="2400" dirty="0">
                <a:solidFill>
                  <a:srgbClr val="C00000"/>
                </a:solidFill>
              </a:rPr>
              <a:t>(System.in</a:t>
            </a:r>
            <a:r>
              <a:rPr lang="en-US" sz="2400" dirty="0" smtClean="0">
                <a:solidFill>
                  <a:srgbClr val="C00000"/>
                </a:solidFill>
              </a:rPr>
              <a:t>);</a:t>
            </a:r>
          </a:p>
          <a:p>
            <a:pPr marL="914400" lvl="1"/>
            <a:endParaRPr lang="en-US" sz="2400" dirty="0">
              <a:solidFill>
                <a:srgbClr val="C00000"/>
              </a:solidFill>
            </a:endParaRPr>
          </a:p>
          <a:p>
            <a:pPr lvl="1" indent="-457200">
              <a:buFont typeface="Arial" panose="020B0604020202020204" pitchFamily="34" charset="0"/>
              <a:buChar char="•"/>
            </a:pPr>
            <a:r>
              <a:rPr lang="en-US" sz="2400" dirty="0">
                <a:solidFill>
                  <a:schemeClr val="bg1"/>
                </a:solidFill>
              </a:rPr>
              <a:t>The Console (</a:t>
            </a:r>
            <a:r>
              <a:rPr lang="en-US" sz="2400" dirty="0" err="1" smtClean="0">
                <a:solidFill>
                  <a:schemeClr val="bg1"/>
                </a:solidFill>
              </a:rPr>
              <a:t>java.io.Console</a:t>
            </a:r>
            <a:r>
              <a:rPr lang="en-US" sz="2400" dirty="0" smtClean="0">
                <a:solidFill>
                  <a:schemeClr val="bg1"/>
                </a:solidFill>
              </a:rPr>
              <a:t>)</a:t>
            </a:r>
          </a:p>
          <a:p>
            <a:pPr marL="457200">
              <a:buFont typeface="Arial" panose="020B0604020202020204" pitchFamily="34" charset="0"/>
              <a:buChar char="•"/>
            </a:pPr>
            <a:endParaRPr lang="en-US" sz="2800" dirty="0">
              <a:solidFill>
                <a:schemeClr val="bg1"/>
              </a:solidFill>
            </a:endParaRPr>
          </a:p>
        </p:txBody>
      </p:sp>
      <p:sp>
        <p:nvSpPr>
          <p:cNvPr id="11" name="TextBox 10"/>
          <p:cNvSpPr txBox="1"/>
          <p:nvPr/>
        </p:nvSpPr>
        <p:spPr>
          <a:xfrm>
            <a:off x="672353" y="5715000"/>
            <a:ext cx="9883588" cy="830997"/>
          </a:xfrm>
          <a:prstGeom prst="rect">
            <a:avLst/>
          </a:prstGeom>
          <a:noFill/>
        </p:spPr>
        <p:txBody>
          <a:bodyPr wrap="square" rtlCol="0">
            <a:spAutoFit/>
          </a:bodyPr>
          <a:lstStyle/>
          <a:p>
            <a:r>
              <a:rPr lang="en-US" sz="2400" b="1" dirty="0">
                <a:solidFill>
                  <a:schemeClr val="bg1"/>
                </a:solidFill>
              </a:rPr>
              <a:t>Lab19.8: Demonstration of Console object for working with I/O from command </a:t>
            </a:r>
            <a:r>
              <a:rPr lang="en-US" sz="2400" b="1" dirty="0" smtClean="0">
                <a:solidFill>
                  <a:schemeClr val="bg1"/>
                </a:solidFill>
              </a:rPr>
              <a:t>line.</a:t>
            </a:r>
            <a:endParaRPr lang="en-US" sz="2400" b="1" dirty="0">
              <a:solidFill>
                <a:schemeClr val="bg1"/>
              </a:solidFill>
            </a:endParaRPr>
          </a:p>
        </p:txBody>
      </p:sp>
    </p:spTree>
    <p:extLst>
      <p:ext uri="{BB962C8B-B14F-4D97-AF65-F5344CB8AC3E}">
        <p14:creationId xmlns:p14="http://schemas.microsoft.com/office/powerpoint/2010/main" val="1088415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Data Streams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Support </a:t>
            </a:r>
            <a:r>
              <a:rPr lang="en-US" sz="2000" dirty="0">
                <a:solidFill>
                  <a:schemeClr val="bg1"/>
                </a:solidFill>
              </a:rPr>
              <a:t>binary I/O of primitive data type values (</a:t>
            </a:r>
            <a:r>
              <a:rPr lang="en-US" sz="2000" dirty="0" err="1">
                <a:solidFill>
                  <a:schemeClr val="bg1"/>
                </a:solidFill>
              </a:rPr>
              <a:t>boolean</a:t>
            </a:r>
            <a:r>
              <a:rPr lang="en-US" sz="2000" dirty="0">
                <a:solidFill>
                  <a:schemeClr val="bg1"/>
                </a:solidFill>
              </a:rPr>
              <a:t>, char, byte, short, </a:t>
            </a:r>
            <a:r>
              <a:rPr lang="en-US" sz="2000" dirty="0" err="1">
                <a:solidFill>
                  <a:schemeClr val="bg1"/>
                </a:solidFill>
              </a:rPr>
              <a:t>int</a:t>
            </a:r>
            <a:r>
              <a:rPr lang="en-US" sz="2000" dirty="0">
                <a:solidFill>
                  <a:schemeClr val="bg1"/>
                </a:solidFill>
              </a:rPr>
              <a:t>, long, float, and double) as well as String </a:t>
            </a:r>
            <a:r>
              <a:rPr lang="en-US" sz="2000" dirty="0" smtClean="0">
                <a:solidFill>
                  <a:schemeClr val="bg1"/>
                </a:solidFill>
              </a:rPr>
              <a:t>values.</a:t>
            </a:r>
          </a:p>
          <a:p>
            <a:pPr marL="285750" indent="-285750">
              <a:buFont typeface="Arial" panose="020B0604020202020204" pitchFamily="34" charset="0"/>
              <a:buChar char="•"/>
            </a:pPr>
            <a:r>
              <a:rPr lang="en-US" sz="2000" dirty="0">
                <a:solidFill>
                  <a:schemeClr val="bg1"/>
                </a:solidFill>
              </a:rPr>
              <a:t>All data streams implement either the </a:t>
            </a:r>
            <a:r>
              <a:rPr lang="en-US" sz="2000" dirty="0" err="1">
                <a:solidFill>
                  <a:schemeClr val="bg1"/>
                </a:solidFill>
              </a:rPr>
              <a:t>DataInput</a:t>
            </a:r>
            <a:r>
              <a:rPr lang="en-US" sz="2000" dirty="0">
                <a:solidFill>
                  <a:schemeClr val="bg1"/>
                </a:solidFill>
              </a:rPr>
              <a:t> interface or the </a:t>
            </a:r>
            <a:r>
              <a:rPr lang="en-US" sz="2000" dirty="0" err="1">
                <a:solidFill>
                  <a:schemeClr val="bg1"/>
                </a:solidFill>
              </a:rPr>
              <a:t>DataOutput</a:t>
            </a:r>
            <a:r>
              <a:rPr lang="en-US" sz="2000" dirty="0">
                <a:solidFill>
                  <a:schemeClr val="bg1"/>
                </a:solidFill>
              </a:rPr>
              <a:t> </a:t>
            </a:r>
            <a:r>
              <a:rPr lang="en-US" sz="2000" dirty="0" smtClean="0">
                <a:solidFill>
                  <a:schemeClr val="bg1"/>
                </a:solidFill>
              </a:rPr>
              <a:t>interface.</a:t>
            </a:r>
          </a:p>
          <a:p>
            <a:pPr marL="285750" indent="-285750">
              <a:buFont typeface="Arial" panose="020B0604020202020204" pitchFamily="34" charset="0"/>
              <a:buChar char="•"/>
            </a:pPr>
            <a:r>
              <a:rPr lang="en-US" sz="2000" dirty="0" smtClean="0">
                <a:solidFill>
                  <a:schemeClr val="bg1"/>
                </a:solidFill>
              </a:rPr>
              <a:t>Most widely used implementations – </a:t>
            </a:r>
            <a:r>
              <a:rPr lang="en-US" sz="2000" dirty="0" err="1" smtClean="0">
                <a:solidFill>
                  <a:schemeClr val="bg1"/>
                </a:solidFill>
              </a:rPr>
              <a:t>DataInputStream</a:t>
            </a:r>
            <a:r>
              <a:rPr lang="en-US" sz="2000" dirty="0" smtClean="0">
                <a:solidFill>
                  <a:schemeClr val="bg1"/>
                </a:solidFill>
              </a:rPr>
              <a:t> , </a:t>
            </a:r>
            <a:r>
              <a:rPr lang="en-US" sz="2000" dirty="0" err="1" smtClean="0">
                <a:solidFill>
                  <a:schemeClr val="bg1"/>
                </a:solidFill>
              </a:rPr>
              <a:t>DataOutputStream</a:t>
            </a:r>
            <a:r>
              <a:rPr lang="en-US" sz="2000" dirty="0" smtClean="0">
                <a:solidFill>
                  <a:schemeClr val="bg1"/>
                </a:solidFill>
              </a:rPr>
              <a:t>.</a:t>
            </a:r>
          </a:p>
          <a:p>
            <a:pPr marL="285750" indent="-285750">
              <a:buFont typeface="Arial" panose="020B0604020202020204" pitchFamily="34" charset="0"/>
              <a:buChar char="•"/>
            </a:pPr>
            <a:r>
              <a:rPr lang="en-US" sz="2000" dirty="0" err="1">
                <a:solidFill>
                  <a:schemeClr val="bg1"/>
                </a:solidFill>
              </a:rPr>
              <a:t>DataStreams</a:t>
            </a:r>
            <a:r>
              <a:rPr lang="en-US" sz="2000" dirty="0">
                <a:solidFill>
                  <a:schemeClr val="bg1"/>
                </a:solidFill>
              </a:rPr>
              <a:t> detects an end-of-file condition by catching </a:t>
            </a:r>
            <a:r>
              <a:rPr lang="en-US" sz="2000" dirty="0" err="1" smtClean="0">
                <a:solidFill>
                  <a:schemeClr val="bg1"/>
                </a:solidFill>
              </a:rPr>
              <a:t>EOFException</a:t>
            </a:r>
            <a:r>
              <a:rPr lang="en-US" sz="2000" dirty="0" smtClean="0">
                <a:solidFill>
                  <a:schemeClr val="bg1"/>
                </a:solidFill>
              </a:rPr>
              <a:t>.</a:t>
            </a:r>
          </a:p>
          <a:p>
            <a:pPr marL="285750" indent="-285750">
              <a:buFont typeface="Arial" panose="020B0604020202020204" pitchFamily="34" charset="0"/>
              <a:buChar char="•"/>
            </a:pPr>
            <a:endParaRPr lang="en-US" sz="2000" dirty="0">
              <a:solidFill>
                <a:schemeClr val="bg1"/>
              </a:solidFill>
            </a:endParaRPr>
          </a:p>
        </p:txBody>
      </p:sp>
      <p:sp>
        <p:nvSpPr>
          <p:cNvPr id="12" name="TextBox 11"/>
          <p:cNvSpPr txBox="1"/>
          <p:nvPr/>
        </p:nvSpPr>
        <p:spPr>
          <a:xfrm>
            <a:off x="968879" y="5835606"/>
            <a:ext cx="10139082" cy="523220"/>
          </a:xfrm>
          <a:prstGeom prst="rect">
            <a:avLst/>
          </a:prstGeom>
          <a:noFill/>
        </p:spPr>
        <p:txBody>
          <a:bodyPr wrap="square" rtlCol="0">
            <a:spAutoFit/>
          </a:bodyPr>
          <a:lstStyle/>
          <a:p>
            <a:r>
              <a:rPr lang="en-US" sz="2800" dirty="0">
                <a:solidFill>
                  <a:schemeClr val="bg1"/>
                </a:solidFill>
              </a:rPr>
              <a:t>Lab19.9: Demonstration of using Data streams.</a:t>
            </a:r>
          </a:p>
        </p:txBody>
      </p:sp>
    </p:spTree>
    <p:extLst>
      <p:ext uri="{BB962C8B-B14F-4D97-AF65-F5344CB8AC3E}">
        <p14:creationId xmlns:p14="http://schemas.microsoft.com/office/powerpoint/2010/main" val="2848524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Object Streams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chemeClr val="bg1"/>
                </a:solidFill>
              </a:rPr>
              <a:t>Supports reading and writing of Objects.</a:t>
            </a:r>
          </a:p>
          <a:p>
            <a:pPr marL="285750" indent="-285750">
              <a:buFont typeface="Arial" panose="020B0604020202020204" pitchFamily="34" charset="0"/>
              <a:buChar char="•"/>
            </a:pPr>
            <a:r>
              <a:rPr lang="en-US" sz="2000" dirty="0" smtClean="0">
                <a:solidFill>
                  <a:schemeClr val="bg1"/>
                </a:solidFill>
              </a:rPr>
              <a:t>Supports serialization of the objects which implements “Serializable” marker interface.</a:t>
            </a:r>
          </a:p>
          <a:p>
            <a:pPr marL="285750" indent="-285750">
              <a:buFont typeface="Arial" panose="020B0604020202020204" pitchFamily="34" charset="0"/>
              <a:buChar char="•"/>
            </a:pPr>
            <a:r>
              <a:rPr lang="en-US" sz="2000" dirty="0">
                <a:solidFill>
                  <a:schemeClr val="bg1"/>
                </a:solidFill>
              </a:rPr>
              <a:t>The object stream classes are </a:t>
            </a:r>
            <a:r>
              <a:rPr lang="en-US" sz="2000" dirty="0" err="1">
                <a:solidFill>
                  <a:schemeClr val="bg1"/>
                </a:solidFill>
              </a:rPr>
              <a:t>ObjectInputStream</a:t>
            </a:r>
            <a:r>
              <a:rPr lang="en-US" sz="2000" dirty="0">
                <a:solidFill>
                  <a:schemeClr val="bg1"/>
                </a:solidFill>
              </a:rPr>
              <a:t> and </a:t>
            </a:r>
            <a:r>
              <a:rPr lang="en-US" sz="2000" dirty="0" err="1" smtClean="0">
                <a:solidFill>
                  <a:schemeClr val="bg1"/>
                </a:solidFill>
              </a:rPr>
              <a:t>ObjectOutputStream</a:t>
            </a:r>
            <a:r>
              <a:rPr lang="en-US" sz="2000" dirty="0" smtClean="0">
                <a:solidFill>
                  <a:schemeClr val="bg1"/>
                </a:solidFill>
              </a:rPr>
              <a:t>.</a:t>
            </a:r>
          </a:p>
          <a:p>
            <a:pPr marL="285750" indent="-285750">
              <a:buFont typeface="Arial" panose="020B0604020202020204" pitchFamily="34" charset="0"/>
              <a:buChar char="•"/>
            </a:pPr>
            <a:r>
              <a:rPr lang="en-US" sz="2000" dirty="0">
                <a:solidFill>
                  <a:schemeClr val="bg1"/>
                </a:solidFill>
              </a:rPr>
              <a:t>These classes implement </a:t>
            </a:r>
            <a:r>
              <a:rPr lang="en-US" sz="2000" dirty="0" err="1">
                <a:solidFill>
                  <a:schemeClr val="bg1"/>
                </a:solidFill>
              </a:rPr>
              <a:t>ObjectInput</a:t>
            </a:r>
            <a:r>
              <a:rPr lang="en-US" sz="2000" dirty="0">
                <a:solidFill>
                  <a:schemeClr val="bg1"/>
                </a:solidFill>
              </a:rPr>
              <a:t> and </a:t>
            </a:r>
            <a:r>
              <a:rPr lang="en-US" sz="2000" dirty="0" err="1">
                <a:solidFill>
                  <a:schemeClr val="bg1"/>
                </a:solidFill>
              </a:rPr>
              <a:t>ObjectOutput</a:t>
            </a:r>
            <a:r>
              <a:rPr lang="en-US" sz="2000" dirty="0">
                <a:solidFill>
                  <a:schemeClr val="bg1"/>
                </a:solidFill>
              </a:rPr>
              <a:t>, which are </a:t>
            </a:r>
            <a:r>
              <a:rPr lang="en-US" sz="2000" dirty="0" err="1">
                <a:solidFill>
                  <a:schemeClr val="bg1"/>
                </a:solidFill>
              </a:rPr>
              <a:t>subinterfaces</a:t>
            </a:r>
            <a:r>
              <a:rPr lang="en-US" sz="2000" dirty="0">
                <a:solidFill>
                  <a:schemeClr val="bg1"/>
                </a:solidFill>
              </a:rPr>
              <a:t> of </a:t>
            </a:r>
            <a:r>
              <a:rPr lang="en-US" sz="2000" dirty="0" err="1">
                <a:solidFill>
                  <a:schemeClr val="bg1"/>
                </a:solidFill>
              </a:rPr>
              <a:t>DataInput</a:t>
            </a:r>
            <a:r>
              <a:rPr lang="en-US" sz="2000" dirty="0">
                <a:solidFill>
                  <a:schemeClr val="bg1"/>
                </a:solidFill>
              </a:rPr>
              <a:t> and </a:t>
            </a:r>
            <a:r>
              <a:rPr lang="en-US" sz="2000" dirty="0" err="1" smtClean="0">
                <a:solidFill>
                  <a:schemeClr val="bg1"/>
                </a:solidFill>
              </a:rPr>
              <a:t>DataOutput</a:t>
            </a:r>
            <a:r>
              <a:rPr lang="en-US" sz="2000" dirty="0" smtClean="0">
                <a:solidFill>
                  <a:schemeClr val="bg1"/>
                </a:solidFill>
              </a:rPr>
              <a:t>.</a:t>
            </a:r>
          </a:p>
          <a:p>
            <a:pPr marL="285750" indent="-285750">
              <a:buFont typeface="Arial" panose="020B0604020202020204" pitchFamily="34" charset="0"/>
              <a:buChar char="•"/>
            </a:pPr>
            <a:r>
              <a:rPr lang="en-US" sz="2000" dirty="0" smtClean="0">
                <a:solidFill>
                  <a:schemeClr val="bg1"/>
                </a:solidFill>
              </a:rPr>
              <a:t>An </a:t>
            </a:r>
            <a:r>
              <a:rPr lang="en-US" sz="2000" dirty="0">
                <a:solidFill>
                  <a:schemeClr val="bg1"/>
                </a:solidFill>
              </a:rPr>
              <a:t>object stream can contain a mixture of primitive and object values</a:t>
            </a:r>
          </a:p>
        </p:txBody>
      </p:sp>
      <p:sp>
        <p:nvSpPr>
          <p:cNvPr id="12" name="TextBox 11"/>
          <p:cNvSpPr txBox="1"/>
          <p:nvPr/>
        </p:nvSpPr>
        <p:spPr>
          <a:xfrm>
            <a:off x="968879" y="5835606"/>
            <a:ext cx="10139082" cy="523220"/>
          </a:xfrm>
          <a:prstGeom prst="rect">
            <a:avLst/>
          </a:prstGeom>
          <a:noFill/>
        </p:spPr>
        <p:txBody>
          <a:bodyPr wrap="square" rtlCol="0">
            <a:spAutoFit/>
          </a:bodyPr>
          <a:lstStyle/>
          <a:p>
            <a:r>
              <a:rPr lang="en-US" sz="2800" dirty="0" smtClean="0">
                <a:solidFill>
                  <a:schemeClr val="bg1"/>
                </a:solidFill>
              </a:rPr>
              <a:t>Lab19.10</a:t>
            </a:r>
            <a:r>
              <a:rPr lang="en-US" sz="2800" dirty="0">
                <a:solidFill>
                  <a:schemeClr val="bg1"/>
                </a:solidFill>
              </a:rPr>
              <a:t>: Demonstration of using Object streams</a:t>
            </a:r>
          </a:p>
        </p:txBody>
      </p:sp>
      <p:sp>
        <p:nvSpPr>
          <p:cNvPr id="13" name="Rectangle 12"/>
          <p:cNvSpPr/>
          <p:nvPr/>
        </p:nvSpPr>
        <p:spPr>
          <a:xfrm>
            <a:off x="3635903" y="3244334"/>
            <a:ext cx="4920193" cy="369332"/>
          </a:xfrm>
          <a:prstGeom prst="rect">
            <a:avLst/>
          </a:prstGeom>
        </p:spPr>
        <p:txBody>
          <a:bodyPr wrap="none">
            <a:spAutoFit/>
          </a:bodyPr>
          <a:lstStyle/>
          <a:p>
            <a:r>
              <a:rPr lang="en-US" dirty="0"/>
              <a:t>Print </a:t>
            </a:r>
            <a:r>
              <a:rPr lang="en-US" dirty="0" err="1"/>
              <a:t>Disabled.Please</a:t>
            </a:r>
            <a:r>
              <a:rPr lang="en-US" dirty="0"/>
              <a:t> close any Policy Site if open.</a:t>
            </a:r>
          </a:p>
        </p:txBody>
      </p:sp>
    </p:spTree>
    <p:extLst>
      <p:ext uri="{BB962C8B-B14F-4D97-AF65-F5344CB8AC3E}">
        <p14:creationId xmlns:p14="http://schemas.microsoft.com/office/powerpoint/2010/main" val="611534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256459"/>
            <a:ext cx="10434166"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The </a:t>
            </a:r>
            <a:r>
              <a:rPr lang="en-US" sz="2400" dirty="0" err="1">
                <a:solidFill>
                  <a:schemeClr val="bg1"/>
                </a:solidFill>
              </a:rPr>
              <a:t>java.nio.file</a:t>
            </a:r>
            <a:r>
              <a:rPr lang="en-US" sz="2400" dirty="0">
                <a:solidFill>
                  <a:schemeClr val="bg1"/>
                </a:solidFill>
              </a:rPr>
              <a:t> package and its related package, </a:t>
            </a:r>
            <a:r>
              <a:rPr lang="en-US" sz="2400" dirty="0" err="1">
                <a:solidFill>
                  <a:schemeClr val="bg1"/>
                </a:solidFill>
              </a:rPr>
              <a:t>java.nio.file.attribute</a:t>
            </a:r>
            <a:r>
              <a:rPr lang="en-US" sz="2400" dirty="0">
                <a:solidFill>
                  <a:schemeClr val="bg1"/>
                </a:solidFill>
              </a:rPr>
              <a:t>, provide comprehensive support for file I/O and for accessing the default file </a:t>
            </a:r>
            <a:r>
              <a:rPr lang="en-US" sz="2400" dirty="0" smtClean="0">
                <a:solidFill>
                  <a:schemeClr val="bg1"/>
                </a:solidFill>
              </a:rPr>
              <a:t>system.</a:t>
            </a:r>
          </a:p>
          <a:p>
            <a:pPr marL="342900" indent="-342900">
              <a:buFont typeface="Arial" panose="020B0604020202020204" pitchFamily="34" charset="0"/>
              <a:buChar char="•"/>
            </a:pPr>
            <a:endParaRPr lang="en-US" sz="2400" dirty="0" smtClean="0">
              <a:solidFill>
                <a:schemeClr val="bg1"/>
              </a:solidFill>
            </a:endParaRPr>
          </a:p>
          <a:p>
            <a:pPr marL="342900" indent="-342900">
              <a:buFont typeface="Arial" panose="020B0604020202020204" pitchFamily="34" charset="0"/>
              <a:buChar char="•"/>
            </a:pPr>
            <a:r>
              <a:rPr lang="en-US" sz="2400" dirty="0" smtClean="0">
                <a:solidFill>
                  <a:schemeClr val="bg1"/>
                </a:solidFill>
              </a:rPr>
              <a:t>Path</a:t>
            </a:r>
          </a:p>
          <a:p>
            <a:pPr marL="800100" lvl="1" indent="-342900">
              <a:buFont typeface="Arial" panose="020B0604020202020204" pitchFamily="34" charset="0"/>
              <a:buChar char="•"/>
            </a:pPr>
            <a:r>
              <a:rPr lang="en-US" sz="2400" dirty="0">
                <a:solidFill>
                  <a:schemeClr val="bg1"/>
                </a:solidFill>
              </a:rPr>
              <a:t>Relative path	</a:t>
            </a:r>
            <a:r>
              <a:rPr lang="en-US" sz="2400" b="1" u="sng" dirty="0">
                <a:solidFill>
                  <a:srgbClr val="C00000"/>
                </a:solidFill>
              </a:rPr>
              <a:t>Ex</a:t>
            </a:r>
            <a:r>
              <a:rPr lang="en-US" sz="2400" dirty="0">
                <a:solidFill>
                  <a:srgbClr val="C00000"/>
                </a:solidFill>
              </a:rPr>
              <a:t>: C:\home\sally\statusReport</a:t>
            </a:r>
            <a:endParaRPr lang="en-US" sz="2400" dirty="0" smtClean="0">
              <a:solidFill>
                <a:srgbClr val="C00000"/>
              </a:solidFill>
            </a:endParaRPr>
          </a:p>
          <a:p>
            <a:pPr marL="800100" lvl="1" indent="-342900">
              <a:buFont typeface="Arial" panose="020B0604020202020204" pitchFamily="34" charset="0"/>
              <a:buChar char="•"/>
            </a:pPr>
            <a:r>
              <a:rPr lang="en-US" sz="2400" dirty="0" smtClean="0">
                <a:solidFill>
                  <a:schemeClr val="bg1"/>
                </a:solidFill>
              </a:rPr>
              <a:t>Absolute path</a:t>
            </a:r>
            <a:r>
              <a:rPr lang="en-US" sz="2400" dirty="0" smtClean="0">
                <a:solidFill>
                  <a:srgbClr val="C00000"/>
                </a:solidFill>
              </a:rPr>
              <a:t> </a:t>
            </a:r>
            <a:r>
              <a:rPr lang="en-US" sz="2400" b="1" u="sng" dirty="0" smtClean="0">
                <a:solidFill>
                  <a:srgbClr val="C00000"/>
                </a:solidFill>
              </a:rPr>
              <a:t>Ex</a:t>
            </a:r>
            <a:r>
              <a:rPr lang="en-US" sz="2400" dirty="0">
                <a:solidFill>
                  <a:srgbClr val="C00000"/>
                </a:solidFill>
              </a:rPr>
              <a:t>: </a:t>
            </a:r>
            <a:r>
              <a:rPr lang="en-US" sz="2400" dirty="0" smtClean="0">
                <a:solidFill>
                  <a:srgbClr val="C00000"/>
                </a:solidFill>
              </a:rPr>
              <a:t>sally\</a:t>
            </a:r>
            <a:r>
              <a:rPr lang="en-US" sz="2400" dirty="0" err="1" smtClean="0">
                <a:solidFill>
                  <a:srgbClr val="C00000"/>
                </a:solidFill>
              </a:rPr>
              <a:t>statusReport</a:t>
            </a:r>
            <a:endParaRPr lang="en-US" sz="2400" dirty="0" smtClean="0">
              <a:solidFill>
                <a:srgbClr val="C00000"/>
              </a:solidFill>
            </a:endParaRPr>
          </a:p>
          <a:p>
            <a:pPr marL="800100" lvl="1" indent="-342900">
              <a:buFont typeface="Arial" panose="020B0604020202020204" pitchFamily="34" charset="0"/>
              <a:buChar char="•"/>
            </a:pPr>
            <a:endParaRPr lang="en-US" sz="2400" dirty="0" smtClean="0">
              <a:solidFill>
                <a:srgbClr val="C00000"/>
              </a:solidFill>
            </a:endParaRPr>
          </a:p>
          <a:p>
            <a:pPr marL="349250" lvl="1" indent="-349250">
              <a:buFont typeface="Arial" panose="020B0604020202020204" pitchFamily="34" charset="0"/>
              <a:buChar char="•"/>
            </a:pPr>
            <a:r>
              <a:rPr lang="en-US" sz="2400" dirty="0" smtClean="0">
                <a:solidFill>
                  <a:schemeClr val="bg1"/>
                </a:solidFill>
              </a:rPr>
              <a:t>Symbolic Links</a:t>
            </a:r>
            <a:endParaRPr lang="en-US" sz="2400" dirty="0">
              <a:solidFill>
                <a:schemeClr val="bg1"/>
              </a:solidFill>
            </a:endParaRPr>
          </a:p>
          <a:p>
            <a:pPr marL="800100" lvl="1" indent="-342900">
              <a:buFont typeface="Arial" panose="020B0604020202020204" pitchFamily="34" charset="0"/>
              <a:buChar char="•"/>
            </a:pPr>
            <a:endParaRPr lang="en-US" sz="2000" dirty="0" smtClean="0">
              <a:solidFill>
                <a:srgbClr val="C00000"/>
              </a:solidFill>
            </a:endParaRPr>
          </a:p>
        </p:txBody>
      </p:sp>
      <p:pic>
        <p:nvPicPr>
          <p:cNvPr id="12" name="Picture 11"/>
          <p:cNvPicPr>
            <a:picLocks noChangeAspect="1"/>
          </p:cNvPicPr>
          <p:nvPr/>
        </p:nvPicPr>
        <p:blipFill>
          <a:blip r:embed="rId2"/>
          <a:stretch>
            <a:fillRect/>
          </a:stretch>
        </p:blipFill>
        <p:spPr>
          <a:xfrm>
            <a:off x="2871112" y="4016189"/>
            <a:ext cx="3258671" cy="2596753"/>
          </a:xfrm>
          <a:prstGeom prst="rect">
            <a:avLst/>
          </a:prstGeom>
        </p:spPr>
      </p:pic>
      <p:sp>
        <p:nvSpPr>
          <p:cNvPr id="13" name="TextBox 12"/>
          <p:cNvSpPr txBox="1"/>
          <p:nvPr/>
        </p:nvSpPr>
        <p:spPr>
          <a:xfrm>
            <a:off x="6494929" y="4491318"/>
            <a:ext cx="5137092" cy="923330"/>
          </a:xfrm>
          <a:prstGeom prst="rect">
            <a:avLst/>
          </a:prstGeom>
          <a:noFill/>
        </p:spPr>
        <p:txBody>
          <a:bodyPr wrap="square" rtlCol="0">
            <a:spAutoFit/>
          </a:bodyPr>
          <a:lstStyle/>
          <a:p>
            <a:r>
              <a:rPr lang="en-US" dirty="0" err="1">
                <a:solidFill>
                  <a:schemeClr val="bg1"/>
                </a:solidFill>
              </a:rPr>
              <a:t>logFile</a:t>
            </a:r>
            <a:r>
              <a:rPr lang="en-US" dirty="0">
                <a:solidFill>
                  <a:schemeClr val="bg1"/>
                </a:solidFill>
              </a:rPr>
              <a:t> appears to be a regular file to the user, but it is actually a symbolic link to </a:t>
            </a:r>
            <a:r>
              <a:rPr lang="en-US" dirty="0" err="1">
                <a:solidFill>
                  <a:schemeClr val="bg1"/>
                </a:solidFill>
              </a:rPr>
              <a:t>dir</a:t>
            </a:r>
            <a:r>
              <a:rPr lang="en-US" dirty="0">
                <a:solidFill>
                  <a:schemeClr val="bg1"/>
                </a:solidFill>
              </a:rPr>
              <a:t>/logs/</a:t>
            </a:r>
            <a:r>
              <a:rPr lang="en-US" dirty="0" err="1">
                <a:solidFill>
                  <a:schemeClr val="bg1"/>
                </a:solidFill>
              </a:rPr>
              <a:t>HomeLogFile</a:t>
            </a:r>
            <a:r>
              <a:rPr lang="en-US" dirty="0">
                <a:solidFill>
                  <a:schemeClr val="bg1"/>
                </a:solidFill>
              </a:rPr>
              <a:t>. </a:t>
            </a:r>
            <a:r>
              <a:rPr lang="en-US" dirty="0" err="1">
                <a:solidFill>
                  <a:schemeClr val="bg1"/>
                </a:solidFill>
              </a:rPr>
              <a:t>HomeLogFile</a:t>
            </a:r>
            <a:r>
              <a:rPr lang="en-US" dirty="0">
                <a:solidFill>
                  <a:schemeClr val="bg1"/>
                </a:solidFill>
              </a:rPr>
              <a:t> is the target of the link</a:t>
            </a:r>
          </a:p>
        </p:txBody>
      </p:sp>
    </p:spTree>
    <p:extLst>
      <p:ext uri="{BB962C8B-B14F-4D97-AF65-F5344CB8AC3E}">
        <p14:creationId xmlns:p14="http://schemas.microsoft.com/office/powerpoint/2010/main" val="3811012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Basic Input Output (I/O)</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sp>
        <p:nvSpPr>
          <p:cNvPr id="11" name="TextBox 10"/>
          <p:cNvSpPr txBox="1"/>
          <p:nvPr/>
        </p:nvSpPr>
        <p:spPr>
          <a:xfrm>
            <a:off x="591670" y="1362946"/>
            <a:ext cx="10771095"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Java platform classes used for basic </a:t>
            </a:r>
            <a:r>
              <a:rPr lang="en-US" sz="2400" dirty="0" smtClean="0">
                <a:solidFill>
                  <a:schemeClr val="bg1"/>
                </a:solidFill>
              </a:rPr>
              <a:t>I/O.</a:t>
            </a:r>
          </a:p>
          <a:p>
            <a:pPr marL="342900" indent="-342900">
              <a:buFont typeface="Arial" panose="020B0604020202020204" pitchFamily="34" charset="0"/>
              <a:buChar char="•"/>
            </a:pPr>
            <a:endParaRPr lang="en-US" sz="2400" dirty="0" smtClean="0">
              <a:solidFill>
                <a:schemeClr val="bg1"/>
              </a:solidFill>
            </a:endParaRPr>
          </a:p>
          <a:p>
            <a:pPr marL="342900" indent="-342900">
              <a:buFont typeface="Arial" panose="020B0604020202020204" pitchFamily="34" charset="0"/>
              <a:buChar char="•"/>
            </a:pPr>
            <a:r>
              <a:rPr lang="en-US" sz="2400" dirty="0" smtClean="0">
                <a:solidFill>
                  <a:schemeClr val="bg1"/>
                </a:solidFill>
              </a:rPr>
              <a:t>Classes </a:t>
            </a:r>
            <a:r>
              <a:rPr lang="en-US" sz="2400" dirty="0">
                <a:solidFill>
                  <a:schemeClr val="bg1"/>
                </a:solidFill>
              </a:rPr>
              <a:t>covered in the I/O Streams section are in the java.io </a:t>
            </a:r>
            <a:r>
              <a:rPr lang="en-US" sz="2400" dirty="0" smtClean="0">
                <a:solidFill>
                  <a:schemeClr val="bg1"/>
                </a:solidFill>
              </a:rPr>
              <a:t>package.</a:t>
            </a:r>
          </a:p>
          <a:p>
            <a:pPr marL="342900" indent="-342900">
              <a:buFont typeface="Arial" panose="020B0604020202020204" pitchFamily="34" charset="0"/>
              <a:buChar char="•"/>
            </a:pPr>
            <a:endParaRPr lang="en-US" sz="2400" dirty="0" smtClean="0">
              <a:solidFill>
                <a:schemeClr val="bg1"/>
              </a:solidFill>
            </a:endParaRPr>
          </a:p>
          <a:p>
            <a:pPr marL="342900" indent="-342900">
              <a:buFont typeface="Arial" panose="020B0604020202020204" pitchFamily="34" charset="0"/>
              <a:buChar char="•"/>
            </a:pPr>
            <a:r>
              <a:rPr lang="en-US" sz="2400" dirty="0" smtClean="0">
                <a:solidFill>
                  <a:schemeClr val="bg1"/>
                </a:solidFill>
              </a:rPr>
              <a:t>Classes </a:t>
            </a:r>
            <a:r>
              <a:rPr lang="en-US" sz="2400" dirty="0">
                <a:solidFill>
                  <a:schemeClr val="bg1"/>
                </a:solidFill>
              </a:rPr>
              <a:t>covered in the File I/O section are in the </a:t>
            </a:r>
            <a:r>
              <a:rPr lang="en-US" sz="2400" dirty="0" err="1">
                <a:solidFill>
                  <a:schemeClr val="bg1"/>
                </a:solidFill>
              </a:rPr>
              <a:t>java.nio.file</a:t>
            </a:r>
            <a:r>
              <a:rPr lang="en-US" sz="2400" dirty="0">
                <a:solidFill>
                  <a:schemeClr val="bg1"/>
                </a:solidFill>
              </a:rPr>
              <a:t> </a:t>
            </a:r>
            <a:r>
              <a:rPr lang="en-US" sz="2400" dirty="0" smtClean="0">
                <a:solidFill>
                  <a:schemeClr val="bg1"/>
                </a:solidFill>
              </a:rPr>
              <a:t>package.</a:t>
            </a:r>
            <a:endParaRPr lang="en-US" sz="2400" dirty="0">
              <a:solidFill>
                <a:schemeClr val="bg1"/>
              </a:solidFill>
            </a:endParaRPr>
          </a:p>
        </p:txBody>
      </p:sp>
    </p:spTree>
    <p:extLst>
      <p:ext uri="{BB962C8B-B14F-4D97-AF65-F5344CB8AC3E}">
        <p14:creationId xmlns:p14="http://schemas.microsoft.com/office/powerpoint/2010/main" val="4215677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 Operations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315670"/>
            <a:ext cx="11025835" cy="2062103"/>
          </a:xfrm>
          <a:prstGeom prst="rect">
            <a:avLst/>
          </a:prstGeom>
          <a:noFill/>
        </p:spPr>
        <p:txBody>
          <a:bodyPr wrap="square" rtlCol="0">
            <a:spAutoFit/>
          </a:bodyPr>
          <a:lstStyle/>
          <a:p>
            <a:r>
              <a:rPr lang="en-US" sz="2800" b="1" dirty="0" smtClean="0">
                <a:solidFill>
                  <a:schemeClr val="bg1"/>
                </a:solidFill>
              </a:rPr>
              <a:t>Creating Path</a:t>
            </a:r>
          </a:p>
          <a:p>
            <a:r>
              <a:rPr lang="en-US" sz="2400" b="1" dirty="0">
                <a:solidFill>
                  <a:schemeClr val="bg1"/>
                </a:solidFill>
              </a:rPr>
              <a:t>	</a:t>
            </a:r>
            <a:r>
              <a:rPr lang="en-US" sz="2400" dirty="0" smtClean="0">
                <a:solidFill>
                  <a:srgbClr val="C00000"/>
                </a:solidFill>
              </a:rPr>
              <a:t>Ex: Path </a:t>
            </a:r>
            <a:r>
              <a:rPr lang="en-US" sz="2400" dirty="0">
                <a:solidFill>
                  <a:srgbClr val="C00000"/>
                </a:solidFill>
              </a:rPr>
              <a:t>p1 = </a:t>
            </a:r>
            <a:r>
              <a:rPr lang="en-US" sz="2400" dirty="0" err="1">
                <a:solidFill>
                  <a:srgbClr val="C00000"/>
                </a:solidFill>
              </a:rPr>
              <a:t>Paths.get</a:t>
            </a:r>
            <a:r>
              <a:rPr lang="en-US" sz="2400" dirty="0">
                <a:solidFill>
                  <a:srgbClr val="C00000"/>
                </a:solidFill>
              </a:rPr>
              <a:t>("/</a:t>
            </a:r>
            <a:r>
              <a:rPr lang="en-US" sz="2400" dirty="0" err="1">
                <a:solidFill>
                  <a:srgbClr val="C00000"/>
                </a:solidFill>
              </a:rPr>
              <a:t>tmp</a:t>
            </a:r>
            <a:r>
              <a:rPr lang="en-US" sz="2400" dirty="0">
                <a:solidFill>
                  <a:srgbClr val="C00000"/>
                </a:solidFill>
              </a:rPr>
              <a:t>/foo");</a:t>
            </a:r>
          </a:p>
          <a:p>
            <a:pPr lvl="2"/>
            <a:r>
              <a:rPr lang="en-US" sz="2400" dirty="0">
                <a:solidFill>
                  <a:srgbClr val="C00000"/>
                </a:solidFill>
              </a:rPr>
              <a:t>Path p2 = </a:t>
            </a:r>
            <a:r>
              <a:rPr lang="en-US" sz="2400" dirty="0" err="1">
                <a:solidFill>
                  <a:srgbClr val="C00000"/>
                </a:solidFill>
              </a:rPr>
              <a:t>Paths.get</a:t>
            </a:r>
            <a:r>
              <a:rPr lang="en-US" sz="2400" dirty="0">
                <a:solidFill>
                  <a:srgbClr val="C00000"/>
                </a:solidFill>
              </a:rPr>
              <a:t>(</a:t>
            </a:r>
            <a:r>
              <a:rPr lang="en-US" sz="2400" dirty="0" err="1">
                <a:solidFill>
                  <a:srgbClr val="C00000"/>
                </a:solidFill>
              </a:rPr>
              <a:t>args</a:t>
            </a:r>
            <a:r>
              <a:rPr lang="en-US" sz="2400" dirty="0">
                <a:solidFill>
                  <a:srgbClr val="C00000"/>
                </a:solidFill>
              </a:rPr>
              <a:t>[0]);</a:t>
            </a:r>
          </a:p>
          <a:p>
            <a:pPr lvl="2"/>
            <a:r>
              <a:rPr lang="en-US" sz="2400" dirty="0">
                <a:solidFill>
                  <a:srgbClr val="C00000"/>
                </a:solidFill>
              </a:rPr>
              <a:t>Path p3 = </a:t>
            </a:r>
            <a:r>
              <a:rPr lang="en-US" sz="2400" dirty="0" err="1">
                <a:solidFill>
                  <a:srgbClr val="C00000"/>
                </a:solidFill>
              </a:rPr>
              <a:t>Paths.get</a:t>
            </a:r>
            <a:r>
              <a:rPr lang="en-US" sz="2400" dirty="0">
                <a:solidFill>
                  <a:srgbClr val="C00000"/>
                </a:solidFill>
              </a:rPr>
              <a:t>(</a:t>
            </a:r>
            <a:r>
              <a:rPr lang="en-US" sz="2400" dirty="0" err="1">
                <a:solidFill>
                  <a:srgbClr val="C00000"/>
                </a:solidFill>
              </a:rPr>
              <a:t>URI.create</a:t>
            </a:r>
            <a:r>
              <a:rPr lang="en-US" sz="2400" dirty="0">
                <a:solidFill>
                  <a:srgbClr val="C00000"/>
                </a:solidFill>
              </a:rPr>
              <a:t>("file:///Users/joe/FileTest.java</a:t>
            </a:r>
            <a:r>
              <a:rPr lang="en-US" sz="2400" dirty="0" smtClean="0">
                <a:solidFill>
                  <a:srgbClr val="C00000"/>
                </a:solidFill>
              </a:rPr>
              <a:t>"));</a:t>
            </a:r>
            <a:r>
              <a:rPr lang="en-US" sz="2400" b="1" dirty="0">
                <a:solidFill>
                  <a:srgbClr val="C00000"/>
                </a:solidFill>
              </a:rPr>
              <a:t> OR</a:t>
            </a:r>
          </a:p>
          <a:p>
            <a:pPr lvl="2"/>
            <a:r>
              <a:rPr lang="en-US" sz="2400" dirty="0" smtClean="0">
                <a:solidFill>
                  <a:srgbClr val="C00000"/>
                </a:solidFill>
              </a:rPr>
              <a:t>Path </a:t>
            </a:r>
            <a:r>
              <a:rPr lang="en-US" sz="2400" dirty="0">
                <a:solidFill>
                  <a:srgbClr val="C00000"/>
                </a:solidFill>
              </a:rPr>
              <a:t>p4 = </a:t>
            </a:r>
            <a:r>
              <a:rPr lang="en-US" sz="2400" dirty="0" err="1">
                <a:solidFill>
                  <a:srgbClr val="C00000"/>
                </a:solidFill>
              </a:rPr>
              <a:t>FileSystems.getDefault</a:t>
            </a:r>
            <a:r>
              <a:rPr lang="en-US" sz="2400" dirty="0">
                <a:solidFill>
                  <a:srgbClr val="C00000"/>
                </a:solidFill>
              </a:rPr>
              <a:t>().</a:t>
            </a:r>
            <a:r>
              <a:rPr lang="en-US" sz="2400" dirty="0" err="1">
                <a:solidFill>
                  <a:srgbClr val="C00000"/>
                </a:solidFill>
              </a:rPr>
              <a:t>getPath</a:t>
            </a:r>
            <a:r>
              <a:rPr lang="en-US" sz="2400" dirty="0">
                <a:solidFill>
                  <a:srgbClr val="C00000"/>
                </a:solidFill>
              </a:rPr>
              <a:t>("/users/sally</a:t>
            </a:r>
            <a:r>
              <a:rPr lang="en-US" sz="2400" dirty="0" smtClean="0">
                <a:solidFill>
                  <a:srgbClr val="C00000"/>
                </a:solidFill>
              </a:rPr>
              <a:t>");</a:t>
            </a:r>
            <a:endParaRPr lang="en-US" sz="2400" dirty="0">
              <a:solidFill>
                <a:srgbClr val="C00000"/>
              </a:solidFill>
            </a:endParaRPr>
          </a:p>
        </p:txBody>
      </p:sp>
      <p:sp>
        <p:nvSpPr>
          <p:cNvPr id="11" name="TextBox 10"/>
          <p:cNvSpPr txBox="1"/>
          <p:nvPr/>
        </p:nvSpPr>
        <p:spPr>
          <a:xfrm>
            <a:off x="1721222" y="5743273"/>
            <a:ext cx="9762565" cy="584775"/>
          </a:xfrm>
          <a:prstGeom prst="rect">
            <a:avLst/>
          </a:prstGeom>
          <a:noFill/>
        </p:spPr>
        <p:txBody>
          <a:bodyPr wrap="square" rtlCol="0">
            <a:spAutoFit/>
          </a:bodyPr>
          <a:lstStyle/>
          <a:p>
            <a:r>
              <a:rPr lang="en-US" sz="3200" dirty="0">
                <a:solidFill>
                  <a:schemeClr val="bg1"/>
                </a:solidFill>
              </a:rPr>
              <a:t>Lab19.11: Demonstration of creating Path</a:t>
            </a:r>
          </a:p>
        </p:txBody>
      </p:sp>
    </p:spTree>
    <p:extLst>
      <p:ext uri="{BB962C8B-B14F-4D97-AF65-F5344CB8AC3E}">
        <p14:creationId xmlns:p14="http://schemas.microsoft.com/office/powerpoint/2010/main" val="4271765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 Operations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315670"/>
            <a:ext cx="11025835" cy="5570756"/>
          </a:xfrm>
          <a:prstGeom prst="rect">
            <a:avLst/>
          </a:prstGeom>
          <a:noFill/>
        </p:spPr>
        <p:txBody>
          <a:bodyPr wrap="square" rtlCol="0">
            <a:spAutoFit/>
          </a:bodyPr>
          <a:lstStyle/>
          <a:p>
            <a:r>
              <a:rPr lang="en-US" sz="2800" b="1" dirty="0" smtClean="0">
                <a:solidFill>
                  <a:schemeClr val="bg1"/>
                </a:solidFill>
              </a:rPr>
              <a:t>Converting a Path</a:t>
            </a:r>
          </a:p>
          <a:p>
            <a:pPr marL="342900" indent="-342900">
              <a:buFont typeface="Arial" panose="020B0604020202020204" pitchFamily="34" charset="0"/>
              <a:buChar char="•"/>
            </a:pPr>
            <a:r>
              <a:rPr lang="en-US" sz="2400" b="1" dirty="0">
                <a:solidFill>
                  <a:schemeClr val="bg1"/>
                </a:solidFill>
              </a:rPr>
              <a:t>	</a:t>
            </a:r>
            <a:r>
              <a:rPr lang="en-US" sz="2400" dirty="0">
                <a:solidFill>
                  <a:srgbClr val="C00000"/>
                </a:solidFill>
              </a:rPr>
              <a:t>Ex: Path p1 = </a:t>
            </a:r>
            <a:r>
              <a:rPr lang="en-US" sz="2400" dirty="0" err="1">
                <a:solidFill>
                  <a:srgbClr val="C00000"/>
                </a:solidFill>
              </a:rPr>
              <a:t>Paths.get</a:t>
            </a:r>
            <a:r>
              <a:rPr lang="en-US" sz="2400" dirty="0">
                <a:solidFill>
                  <a:srgbClr val="C00000"/>
                </a:solidFill>
              </a:rPr>
              <a:t>("/home/</a:t>
            </a:r>
            <a:r>
              <a:rPr lang="en-US" sz="2400" dirty="0" err="1">
                <a:solidFill>
                  <a:srgbClr val="C00000"/>
                </a:solidFill>
              </a:rPr>
              <a:t>logfile</a:t>
            </a:r>
            <a:r>
              <a:rPr lang="en-US" sz="2400" dirty="0">
                <a:solidFill>
                  <a:srgbClr val="C00000"/>
                </a:solidFill>
              </a:rPr>
              <a:t>");</a:t>
            </a:r>
          </a:p>
          <a:p>
            <a:r>
              <a:rPr lang="en-US" sz="2400" dirty="0" smtClean="0">
                <a:solidFill>
                  <a:srgbClr val="C00000"/>
                </a:solidFill>
              </a:rPr>
              <a:t>		// </a:t>
            </a:r>
            <a:r>
              <a:rPr lang="en-US" sz="2400" dirty="0">
                <a:solidFill>
                  <a:srgbClr val="C00000"/>
                </a:solidFill>
              </a:rPr>
              <a:t>Result is file:///home/logfile</a:t>
            </a:r>
          </a:p>
          <a:p>
            <a:r>
              <a:rPr lang="en-US" sz="2400" dirty="0" smtClean="0">
                <a:solidFill>
                  <a:srgbClr val="C00000"/>
                </a:solidFill>
              </a:rPr>
              <a:t>		</a:t>
            </a:r>
            <a:r>
              <a:rPr lang="en-US" sz="2400" dirty="0" err="1" smtClean="0">
                <a:solidFill>
                  <a:srgbClr val="C00000"/>
                </a:solidFill>
              </a:rPr>
              <a:t>System.out.format</a:t>
            </a:r>
            <a:r>
              <a:rPr lang="en-US" sz="2400" dirty="0">
                <a:solidFill>
                  <a:srgbClr val="C00000"/>
                </a:solidFill>
              </a:rPr>
              <a:t>("%</a:t>
            </a:r>
            <a:r>
              <a:rPr lang="en-US" sz="2400" dirty="0" err="1">
                <a:solidFill>
                  <a:srgbClr val="C00000"/>
                </a:solidFill>
              </a:rPr>
              <a:t>s%n</a:t>
            </a:r>
            <a:r>
              <a:rPr lang="en-US" sz="2400" dirty="0">
                <a:solidFill>
                  <a:srgbClr val="C00000"/>
                </a:solidFill>
              </a:rPr>
              <a:t>", </a:t>
            </a:r>
            <a:r>
              <a:rPr lang="en-US" sz="2400" b="1" dirty="0">
                <a:solidFill>
                  <a:srgbClr val="C00000"/>
                </a:solidFill>
              </a:rPr>
              <a:t>p1.toUri</a:t>
            </a:r>
            <a:r>
              <a:rPr lang="en-US" sz="2400" dirty="0" smtClean="0">
                <a:solidFill>
                  <a:srgbClr val="C00000"/>
                </a:solidFill>
              </a:rPr>
              <a:t>());</a:t>
            </a:r>
          </a:p>
          <a:p>
            <a:endParaRPr lang="en-US" sz="2400" dirty="0">
              <a:solidFill>
                <a:srgbClr val="C00000"/>
              </a:solidFill>
            </a:endParaRPr>
          </a:p>
          <a:p>
            <a:pPr marL="342900" indent="-342900">
              <a:buFont typeface="Arial" panose="020B0604020202020204" pitchFamily="34" charset="0"/>
              <a:buChar char="•"/>
            </a:pPr>
            <a:r>
              <a:rPr lang="en-US" sz="2400" dirty="0" smtClean="0">
                <a:solidFill>
                  <a:srgbClr val="C00000"/>
                </a:solidFill>
              </a:rPr>
              <a:t>	</a:t>
            </a:r>
            <a:r>
              <a:rPr lang="en-US" sz="2400" dirty="0">
                <a:solidFill>
                  <a:srgbClr val="C00000"/>
                </a:solidFill>
              </a:rPr>
              <a:t>	Path </a:t>
            </a:r>
            <a:r>
              <a:rPr lang="en-US" sz="2400" dirty="0" err="1">
                <a:solidFill>
                  <a:srgbClr val="C00000"/>
                </a:solidFill>
              </a:rPr>
              <a:t>fullPath</a:t>
            </a:r>
            <a:r>
              <a:rPr lang="en-US" sz="2400" dirty="0">
                <a:solidFill>
                  <a:srgbClr val="C00000"/>
                </a:solidFill>
              </a:rPr>
              <a:t> = </a:t>
            </a:r>
            <a:r>
              <a:rPr lang="en-US" sz="2400" dirty="0" err="1">
                <a:solidFill>
                  <a:srgbClr val="C00000"/>
                </a:solidFill>
              </a:rPr>
              <a:t>inputPath.</a:t>
            </a:r>
            <a:r>
              <a:rPr lang="en-US" sz="2400" b="1" dirty="0" err="1">
                <a:solidFill>
                  <a:srgbClr val="C00000"/>
                </a:solidFill>
              </a:rPr>
              <a:t>toAbsolutePath</a:t>
            </a:r>
            <a:r>
              <a:rPr lang="en-US" sz="2400" dirty="0" smtClean="0">
                <a:solidFill>
                  <a:srgbClr val="C00000"/>
                </a:solidFill>
              </a:rPr>
              <a:t>();</a:t>
            </a:r>
          </a:p>
          <a:p>
            <a:endParaRPr lang="en-US" sz="2400" dirty="0">
              <a:solidFill>
                <a:srgbClr val="C00000"/>
              </a:solidFill>
            </a:endParaRPr>
          </a:p>
          <a:p>
            <a:pPr lvl="2" indent="-914400">
              <a:buFont typeface="Arial" panose="020B0604020202020204" pitchFamily="34" charset="0"/>
              <a:buChar char="•"/>
            </a:pPr>
            <a:r>
              <a:rPr lang="en-US" sz="2000" dirty="0">
                <a:solidFill>
                  <a:srgbClr val="C00000"/>
                </a:solidFill>
              </a:rPr>
              <a:t>try {</a:t>
            </a:r>
          </a:p>
          <a:p>
            <a:pPr lvl="2"/>
            <a:r>
              <a:rPr lang="en-US" sz="2000" dirty="0">
                <a:solidFill>
                  <a:srgbClr val="C00000"/>
                </a:solidFill>
              </a:rPr>
              <a:t>    Path </a:t>
            </a:r>
            <a:r>
              <a:rPr lang="en-US" sz="2000" dirty="0" err="1">
                <a:solidFill>
                  <a:srgbClr val="C00000"/>
                </a:solidFill>
              </a:rPr>
              <a:t>fp</a:t>
            </a:r>
            <a:r>
              <a:rPr lang="en-US" sz="2000" dirty="0">
                <a:solidFill>
                  <a:srgbClr val="C00000"/>
                </a:solidFill>
              </a:rPr>
              <a:t> = </a:t>
            </a:r>
            <a:r>
              <a:rPr lang="en-US" sz="2000" dirty="0" err="1">
                <a:solidFill>
                  <a:srgbClr val="C00000"/>
                </a:solidFill>
              </a:rPr>
              <a:t>path.</a:t>
            </a:r>
            <a:r>
              <a:rPr lang="en-US" sz="2400" b="1" dirty="0" err="1">
                <a:solidFill>
                  <a:srgbClr val="C00000"/>
                </a:solidFill>
              </a:rPr>
              <a:t>toRealPath</a:t>
            </a:r>
            <a:r>
              <a:rPr lang="en-US" sz="2000" dirty="0">
                <a:solidFill>
                  <a:srgbClr val="C00000"/>
                </a:solidFill>
              </a:rPr>
              <a:t>();</a:t>
            </a:r>
          </a:p>
          <a:p>
            <a:pPr lvl="2"/>
            <a:r>
              <a:rPr lang="en-US" sz="2000" dirty="0">
                <a:solidFill>
                  <a:srgbClr val="C00000"/>
                </a:solidFill>
              </a:rPr>
              <a:t>} catch (</a:t>
            </a:r>
            <a:r>
              <a:rPr lang="en-US" sz="2000" dirty="0" err="1">
                <a:solidFill>
                  <a:srgbClr val="C00000"/>
                </a:solidFill>
              </a:rPr>
              <a:t>NoSuchFileException</a:t>
            </a:r>
            <a:r>
              <a:rPr lang="en-US" sz="2000" dirty="0">
                <a:solidFill>
                  <a:srgbClr val="C00000"/>
                </a:solidFill>
              </a:rPr>
              <a:t> x) {</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("%s: no such" + " file or </a:t>
            </a:r>
            <a:r>
              <a:rPr lang="en-US" sz="2000" dirty="0" err="1">
                <a:solidFill>
                  <a:srgbClr val="C00000"/>
                </a:solidFill>
              </a:rPr>
              <a:t>directory%n</a:t>
            </a:r>
            <a:r>
              <a:rPr lang="en-US" sz="2000" dirty="0">
                <a:solidFill>
                  <a:srgbClr val="C00000"/>
                </a:solidFill>
              </a:rPr>
              <a:t>", path);</a:t>
            </a:r>
          </a:p>
          <a:p>
            <a:pPr lvl="2"/>
            <a:r>
              <a:rPr lang="en-US" sz="2000" dirty="0">
                <a:solidFill>
                  <a:srgbClr val="C00000"/>
                </a:solidFill>
              </a:rPr>
              <a:t>    // Logic for case when file doesn't exist.</a:t>
            </a:r>
          </a:p>
          <a:p>
            <a:pPr lvl="2"/>
            <a:r>
              <a:rPr lang="en-US" sz="2000" dirty="0">
                <a:solidFill>
                  <a:srgbClr val="C00000"/>
                </a:solidFill>
              </a:rPr>
              <a:t>} catch (</a:t>
            </a:r>
            <a:r>
              <a:rPr lang="en-US" sz="2000" dirty="0" err="1">
                <a:solidFill>
                  <a:srgbClr val="C00000"/>
                </a:solidFill>
              </a:rPr>
              <a:t>IOException</a:t>
            </a:r>
            <a:r>
              <a:rPr lang="en-US" sz="2000" dirty="0">
                <a:solidFill>
                  <a:srgbClr val="C00000"/>
                </a:solidFill>
              </a:rPr>
              <a:t> x) {</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a:t>
            </a:r>
            <a:r>
              <a:rPr lang="en-US" sz="2000" dirty="0" err="1">
                <a:solidFill>
                  <a:srgbClr val="C00000"/>
                </a:solidFill>
              </a:rPr>
              <a:t>s%n</a:t>
            </a:r>
            <a:r>
              <a:rPr lang="en-US" sz="2000" dirty="0">
                <a:solidFill>
                  <a:srgbClr val="C00000"/>
                </a:solidFill>
              </a:rPr>
              <a:t>", x);</a:t>
            </a:r>
          </a:p>
          <a:p>
            <a:pPr lvl="2"/>
            <a:r>
              <a:rPr lang="en-US" sz="2000" dirty="0">
                <a:solidFill>
                  <a:srgbClr val="C00000"/>
                </a:solidFill>
              </a:rPr>
              <a:t>    // Logic for other sort of file error.</a:t>
            </a:r>
          </a:p>
          <a:p>
            <a:pPr lvl="2"/>
            <a:r>
              <a:rPr lang="en-US" sz="2000" dirty="0">
                <a:solidFill>
                  <a:srgbClr val="C00000"/>
                </a:solidFill>
              </a:rPr>
              <a:t>}</a:t>
            </a:r>
          </a:p>
        </p:txBody>
      </p:sp>
    </p:spTree>
    <p:extLst>
      <p:ext uri="{BB962C8B-B14F-4D97-AF65-F5344CB8AC3E}">
        <p14:creationId xmlns:p14="http://schemas.microsoft.com/office/powerpoint/2010/main" val="3397477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 Operations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315670"/>
            <a:ext cx="11025835" cy="4955203"/>
          </a:xfrm>
          <a:prstGeom prst="rect">
            <a:avLst/>
          </a:prstGeom>
          <a:noFill/>
        </p:spPr>
        <p:txBody>
          <a:bodyPr wrap="square" rtlCol="0">
            <a:spAutoFit/>
          </a:bodyPr>
          <a:lstStyle/>
          <a:p>
            <a:r>
              <a:rPr lang="en-US" sz="2800" b="1" dirty="0" smtClean="0">
                <a:solidFill>
                  <a:schemeClr val="bg1"/>
                </a:solidFill>
              </a:rPr>
              <a:t>Joining two paths</a:t>
            </a:r>
          </a:p>
          <a:p>
            <a:pPr marL="342900" indent="-342900">
              <a:buFont typeface="Arial" panose="020B0604020202020204" pitchFamily="34" charset="0"/>
              <a:buChar char="•"/>
            </a:pPr>
            <a:r>
              <a:rPr lang="en-US" sz="2400" b="1" dirty="0">
                <a:solidFill>
                  <a:schemeClr val="bg1"/>
                </a:solidFill>
              </a:rPr>
              <a:t>	</a:t>
            </a:r>
            <a:r>
              <a:rPr lang="en-US" sz="2400" dirty="0">
                <a:solidFill>
                  <a:srgbClr val="C00000"/>
                </a:solidFill>
              </a:rPr>
              <a:t>Ex:// Solaris</a:t>
            </a:r>
          </a:p>
          <a:p>
            <a:pPr lvl="1"/>
            <a:r>
              <a:rPr lang="en-US" sz="2400" dirty="0" smtClean="0">
                <a:solidFill>
                  <a:srgbClr val="C00000"/>
                </a:solidFill>
              </a:rPr>
              <a:t>	Path </a:t>
            </a:r>
            <a:r>
              <a:rPr lang="en-US" sz="2400" dirty="0">
                <a:solidFill>
                  <a:srgbClr val="C00000"/>
                </a:solidFill>
              </a:rPr>
              <a:t>p1 = </a:t>
            </a:r>
            <a:r>
              <a:rPr lang="en-US" sz="2400" dirty="0" err="1">
                <a:solidFill>
                  <a:srgbClr val="C00000"/>
                </a:solidFill>
              </a:rPr>
              <a:t>Paths.get</a:t>
            </a:r>
            <a:r>
              <a:rPr lang="en-US" sz="2400" dirty="0">
                <a:solidFill>
                  <a:srgbClr val="C00000"/>
                </a:solidFill>
              </a:rPr>
              <a:t>("/home/joe/foo");</a:t>
            </a:r>
          </a:p>
          <a:p>
            <a:pPr lvl="1"/>
            <a:r>
              <a:rPr lang="en-US" sz="2400" dirty="0" smtClean="0">
                <a:solidFill>
                  <a:srgbClr val="C00000"/>
                </a:solidFill>
              </a:rPr>
              <a:t>	// </a:t>
            </a:r>
            <a:r>
              <a:rPr lang="en-US" sz="2400" dirty="0">
                <a:solidFill>
                  <a:srgbClr val="C00000"/>
                </a:solidFill>
              </a:rPr>
              <a:t>Result is /home/joe/foo/bar</a:t>
            </a:r>
          </a:p>
          <a:p>
            <a:pPr lvl="1"/>
            <a:r>
              <a:rPr lang="en-US" sz="2400" dirty="0" smtClean="0">
                <a:solidFill>
                  <a:srgbClr val="C00000"/>
                </a:solidFill>
              </a:rPr>
              <a:t>	</a:t>
            </a:r>
            <a:r>
              <a:rPr lang="en-US" sz="2400" dirty="0" err="1" smtClean="0">
                <a:solidFill>
                  <a:srgbClr val="C00000"/>
                </a:solidFill>
              </a:rPr>
              <a:t>System.out.format</a:t>
            </a:r>
            <a:r>
              <a:rPr lang="en-US" sz="2400" dirty="0">
                <a:solidFill>
                  <a:srgbClr val="C00000"/>
                </a:solidFill>
              </a:rPr>
              <a:t>("%</a:t>
            </a:r>
            <a:r>
              <a:rPr lang="en-US" sz="2400" dirty="0" err="1">
                <a:solidFill>
                  <a:srgbClr val="C00000"/>
                </a:solidFill>
              </a:rPr>
              <a:t>s%n</a:t>
            </a:r>
            <a:r>
              <a:rPr lang="en-US" sz="2400" dirty="0">
                <a:solidFill>
                  <a:srgbClr val="C00000"/>
                </a:solidFill>
              </a:rPr>
              <a:t>", p1.resolve("bar</a:t>
            </a:r>
            <a:r>
              <a:rPr lang="en-US" sz="2400" dirty="0" smtClean="0">
                <a:solidFill>
                  <a:srgbClr val="C00000"/>
                </a:solidFill>
              </a:rPr>
              <a:t>"));</a:t>
            </a:r>
          </a:p>
          <a:p>
            <a:pPr lvl="1"/>
            <a:endParaRPr lang="en-US" sz="2400" dirty="0">
              <a:solidFill>
                <a:srgbClr val="C00000"/>
              </a:solidFill>
            </a:endParaRPr>
          </a:p>
          <a:p>
            <a:pPr lvl="1" indent="-457200"/>
            <a:r>
              <a:rPr lang="en-US" sz="2400" dirty="0">
                <a:solidFill>
                  <a:schemeClr val="bg1"/>
                </a:solidFill>
              </a:rPr>
              <a:t>Creating a Path Between Two </a:t>
            </a:r>
            <a:r>
              <a:rPr lang="en-US" sz="2400" dirty="0" smtClean="0">
                <a:solidFill>
                  <a:schemeClr val="bg1"/>
                </a:solidFill>
              </a:rPr>
              <a:t>Paths</a:t>
            </a:r>
          </a:p>
          <a:p>
            <a:pPr lvl="3" indent="-457200"/>
            <a:r>
              <a:rPr lang="en-US" sz="2400" dirty="0">
                <a:solidFill>
                  <a:srgbClr val="C00000"/>
                </a:solidFill>
              </a:rPr>
              <a:t>Path p1 = </a:t>
            </a:r>
            <a:r>
              <a:rPr lang="en-US" sz="2400" dirty="0" err="1">
                <a:solidFill>
                  <a:srgbClr val="C00000"/>
                </a:solidFill>
              </a:rPr>
              <a:t>Paths.get</a:t>
            </a:r>
            <a:r>
              <a:rPr lang="en-US" sz="2400" dirty="0">
                <a:solidFill>
                  <a:srgbClr val="C00000"/>
                </a:solidFill>
              </a:rPr>
              <a:t>("joe");</a:t>
            </a:r>
          </a:p>
          <a:p>
            <a:pPr lvl="3" indent="-457200"/>
            <a:r>
              <a:rPr lang="en-US" sz="2400" dirty="0">
                <a:solidFill>
                  <a:srgbClr val="C00000"/>
                </a:solidFill>
              </a:rPr>
              <a:t>Path p2 = </a:t>
            </a:r>
            <a:r>
              <a:rPr lang="en-US" sz="2400" dirty="0" err="1">
                <a:solidFill>
                  <a:srgbClr val="C00000"/>
                </a:solidFill>
              </a:rPr>
              <a:t>Paths.get</a:t>
            </a:r>
            <a:r>
              <a:rPr lang="en-US" sz="2400" dirty="0">
                <a:solidFill>
                  <a:srgbClr val="C00000"/>
                </a:solidFill>
              </a:rPr>
              <a:t>("sally</a:t>
            </a:r>
            <a:r>
              <a:rPr lang="en-US" sz="2400" dirty="0" smtClean="0">
                <a:solidFill>
                  <a:srgbClr val="C00000"/>
                </a:solidFill>
              </a:rPr>
              <a:t>");</a:t>
            </a:r>
          </a:p>
          <a:p>
            <a:pPr lvl="3" indent="-457200"/>
            <a:r>
              <a:rPr lang="en-US" sz="2400" dirty="0">
                <a:solidFill>
                  <a:srgbClr val="C00000"/>
                </a:solidFill>
              </a:rPr>
              <a:t>// Result is ../sally</a:t>
            </a:r>
          </a:p>
          <a:p>
            <a:pPr lvl="3" indent="-457200"/>
            <a:r>
              <a:rPr lang="en-US" sz="2400" dirty="0">
                <a:solidFill>
                  <a:srgbClr val="C00000"/>
                </a:solidFill>
              </a:rPr>
              <a:t>Path p1_to_p2 = p1.relativize(p2);</a:t>
            </a:r>
          </a:p>
          <a:p>
            <a:pPr lvl="3" indent="-457200"/>
            <a:r>
              <a:rPr lang="en-US" sz="2400" dirty="0">
                <a:solidFill>
                  <a:srgbClr val="C00000"/>
                </a:solidFill>
              </a:rPr>
              <a:t>// Result is ../joe</a:t>
            </a:r>
          </a:p>
          <a:p>
            <a:pPr lvl="3" indent="-457200"/>
            <a:r>
              <a:rPr lang="en-US" sz="2400" dirty="0">
                <a:solidFill>
                  <a:srgbClr val="C00000"/>
                </a:solidFill>
              </a:rPr>
              <a:t>Path p2_to_p1 = p2.relativize(p1);</a:t>
            </a:r>
          </a:p>
        </p:txBody>
      </p:sp>
    </p:spTree>
    <p:extLst>
      <p:ext uri="{BB962C8B-B14F-4D97-AF65-F5344CB8AC3E}">
        <p14:creationId xmlns:p14="http://schemas.microsoft.com/office/powerpoint/2010/main" val="3205725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 Path Operations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457952" y="1315670"/>
            <a:ext cx="11025835" cy="4001095"/>
          </a:xfrm>
          <a:prstGeom prst="rect">
            <a:avLst/>
          </a:prstGeom>
          <a:noFill/>
        </p:spPr>
        <p:txBody>
          <a:bodyPr wrap="square" rtlCol="0">
            <a:spAutoFit/>
          </a:bodyPr>
          <a:lstStyle/>
          <a:p>
            <a:r>
              <a:rPr lang="en-US" sz="2800" b="1" dirty="0" smtClean="0">
                <a:solidFill>
                  <a:schemeClr val="bg1"/>
                </a:solidFill>
              </a:rPr>
              <a:t>Comparing two paths</a:t>
            </a:r>
          </a:p>
          <a:p>
            <a:pPr marL="342900" indent="-342900">
              <a:buFont typeface="Arial" panose="020B0604020202020204" pitchFamily="34" charset="0"/>
              <a:buChar char="•"/>
            </a:pPr>
            <a:r>
              <a:rPr lang="en-US" sz="2400" b="1" dirty="0">
                <a:solidFill>
                  <a:schemeClr val="bg1"/>
                </a:solidFill>
              </a:rPr>
              <a:t>	</a:t>
            </a:r>
            <a:r>
              <a:rPr lang="en-US" sz="2400" dirty="0" smtClean="0">
                <a:solidFill>
                  <a:srgbClr val="C00000"/>
                </a:solidFill>
              </a:rPr>
              <a:t>Ex</a:t>
            </a:r>
            <a:r>
              <a:rPr lang="en-US" sz="2400" dirty="0">
                <a:solidFill>
                  <a:srgbClr val="C00000"/>
                </a:solidFill>
              </a:rPr>
              <a:t>: </a:t>
            </a:r>
            <a:r>
              <a:rPr lang="en-US" dirty="0">
                <a:solidFill>
                  <a:srgbClr val="C00000"/>
                </a:solidFill>
              </a:rPr>
              <a:t>Path </a:t>
            </a:r>
            <a:r>
              <a:rPr lang="en-US" dirty="0" err="1">
                <a:solidFill>
                  <a:srgbClr val="C00000"/>
                </a:solidFill>
              </a:rPr>
              <a:t>path</a:t>
            </a:r>
            <a:r>
              <a:rPr lang="en-US" dirty="0">
                <a:solidFill>
                  <a:srgbClr val="C00000"/>
                </a:solidFill>
              </a:rPr>
              <a:t> = </a:t>
            </a:r>
            <a:r>
              <a:rPr lang="en-US" dirty="0" smtClean="0">
                <a:solidFill>
                  <a:srgbClr val="C00000"/>
                </a:solidFill>
              </a:rPr>
              <a:t>...;</a:t>
            </a:r>
          </a:p>
          <a:p>
            <a:pPr lvl="2"/>
            <a:r>
              <a:rPr lang="en-US" dirty="0" smtClean="0">
                <a:solidFill>
                  <a:srgbClr val="C00000"/>
                </a:solidFill>
              </a:rPr>
              <a:t>Path </a:t>
            </a:r>
            <a:r>
              <a:rPr lang="en-US" dirty="0" err="1" smtClean="0">
                <a:solidFill>
                  <a:srgbClr val="C00000"/>
                </a:solidFill>
              </a:rPr>
              <a:t>otherPath</a:t>
            </a:r>
            <a:r>
              <a:rPr lang="en-US" dirty="0" smtClean="0">
                <a:solidFill>
                  <a:srgbClr val="C00000"/>
                </a:solidFill>
              </a:rPr>
              <a:t> = ...;</a:t>
            </a:r>
          </a:p>
          <a:p>
            <a:pPr lvl="2"/>
            <a:r>
              <a:rPr lang="en-US" dirty="0" smtClean="0">
                <a:solidFill>
                  <a:srgbClr val="C00000"/>
                </a:solidFill>
              </a:rPr>
              <a:t>Path beginning = </a:t>
            </a:r>
            <a:r>
              <a:rPr lang="en-US" dirty="0" err="1" smtClean="0">
                <a:solidFill>
                  <a:srgbClr val="C00000"/>
                </a:solidFill>
              </a:rPr>
              <a:t>Paths.get</a:t>
            </a:r>
            <a:r>
              <a:rPr lang="en-US" dirty="0" smtClean="0">
                <a:solidFill>
                  <a:srgbClr val="C00000"/>
                </a:solidFill>
              </a:rPr>
              <a:t>("/home");</a:t>
            </a:r>
          </a:p>
          <a:p>
            <a:pPr lvl="2"/>
            <a:r>
              <a:rPr lang="en-US" dirty="0" smtClean="0">
                <a:solidFill>
                  <a:srgbClr val="C00000"/>
                </a:solidFill>
              </a:rPr>
              <a:t>Path ending = </a:t>
            </a:r>
            <a:r>
              <a:rPr lang="en-US" dirty="0" err="1" smtClean="0">
                <a:solidFill>
                  <a:srgbClr val="C00000"/>
                </a:solidFill>
              </a:rPr>
              <a:t>Paths.get</a:t>
            </a:r>
            <a:r>
              <a:rPr lang="en-US" dirty="0" smtClean="0">
                <a:solidFill>
                  <a:srgbClr val="C00000"/>
                </a:solidFill>
              </a:rPr>
              <a:t>("foo");</a:t>
            </a:r>
          </a:p>
          <a:p>
            <a:pPr marL="1257300" lvl="2" indent="-342900">
              <a:buFont typeface="Arial" panose="020B0604020202020204" pitchFamily="34" charset="0"/>
              <a:buChar char="•"/>
            </a:pPr>
            <a:endParaRPr lang="en-US" dirty="0" smtClean="0">
              <a:solidFill>
                <a:srgbClr val="C00000"/>
              </a:solidFill>
            </a:endParaRPr>
          </a:p>
          <a:p>
            <a:pPr lvl="2"/>
            <a:r>
              <a:rPr lang="en-US" dirty="0" smtClean="0">
                <a:solidFill>
                  <a:srgbClr val="C00000"/>
                </a:solidFill>
              </a:rPr>
              <a:t>if (</a:t>
            </a:r>
            <a:r>
              <a:rPr lang="en-US" dirty="0" err="1" smtClean="0">
                <a:solidFill>
                  <a:srgbClr val="C00000"/>
                </a:solidFill>
              </a:rPr>
              <a:t>path.equals</a:t>
            </a:r>
            <a:r>
              <a:rPr lang="en-US" dirty="0" smtClean="0">
                <a:solidFill>
                  <a:srgbClr val="C00000"/>
                </a:solidFill>
              </a:rPr>
              <a:t>(</a:t>
            </a:r>
            <a:r>
              <a:rPr lang="en-US" dirty="0" err="1" smtClean="0">
                <a:solidFill>
                  <a:srgbClr val="C00000"/>
                </a:solidFill>
              </a:rPr>
              <a:t>otherPath</a:t>
            </a:r>
            <a:r>
              <a:rPr lang="en-US" dirty="0" smtClean="0">
                <a:solidFill>
                  <a:srgbClr val="C00000"/>
                </a:solidFill>
              </a:rPr>
              <a:t>)) {</a:t>
            </a:r>
          </a:p>
          <a:p>
            <a:pPr lvl="2"/>
            <a:r>
              <a:rPr lang="en-US" dirty="0" smtClean="0">
                <a:solidFill>
                  <a:srgbClr val="C00000"/>
                </a:solidFill>
              </a:rPr>
              <a:t>    // equality logic here</a:t>
            </a:r>
          </a:p>
          <a:p>
            <a:pPr lvl="2"/>
            <a:r>
              <a:rPr lang="en-US" dirty="0" smtClean="0">
                <a:solidFill>
                  <a:srgbClr val="C00000"/>
                </a:solidFill>
              </a:rPr>
              <a:t>} else if (</a:t>
            </a:r>
            <a:r>
              <a:rPr lang="en-US" dirty="0" err="1" smtClean="0">
                <a:solidFill>
                  <a:srgbClr val="C00000"/>
                </a:solidFill>
              </a:rPr>
              <a:t>path.</a:t>
            </a:r>
            <a:r>
              <a:rPr lang="en-US" sz="2000" b="1" dirty="0" err="1" smtClean="0">
                <a:solidFill>
                  <a:srgbClr val="C00000"/>
                </a:solidFill>
              </a:rPr>
              <a:t>startsWith</a:t>
            </a:r>
            <a:r>
              <a:rPr lang="en-US" dirty="0" smtClean="0">
                <a:solidFill>
                  <a:srgbClr val="C00000"/>
                </a:solidFill>
              </a:rPr>
              <a:t>(beginning)) {</a:t>
            </a:r>
          </a:p>
          <a:p>
            <a:pPr lvl="2"/>
            <a:r>
              <a:rPr lang="en-US" dirty="0" smtClean="0">
                <a:solidFill>
                  <a:srgbClr val="C00000"/>
                </a:solidFill>
              </a:rPr>
              <a:t>    // path begins with "/home"</a:t>
            </a:r>
          </a:p>
          <a:p>
            <a:pPr lvl="2"/>
            <a:r>
              <a:rPr lang="en-US" dirty="0" smtClean="0">
                <a:solidFill>
                  <a:srgbClr val="C00000"/>
                </a:solidFill>
              </a:rPr>
              <a:t>} else if (</a:t>
            </a:r>
            <a:r>
              <a:rPr lang="en-US" dirty="0" err="1" smtClean="0">
                <a:solidFill>
                  <a:srgbClr val="C00000"/>
                </a:solidFill>
              </a:rPr>
              <a:t>path.</a:t>
            </a:r>
            <a:r>
              <a:rPr lang="en-US" sz="2000" b="1" dirty="0" err="1" smtClean="0">
                <a:solidFill>
                  <a:srgbClr val="C00000"/>
                </a:solidFill>
              </a:rPr>
              <a:t>endsWith</a:t>
            </a:r>
            <a:r>
              <a:rPr lang="en-US" dirty="0" smtClean="0">
                <a:solidFill>
                  <a:srgbClr val="C00000"/>
                </a:solidFill>
              </a:rPr>
              <a:t>(ending)) {</a:t>
            </a:r>
          </a:p>
          <a:p>
            <a:pPr lvl="2"/>
            <a:r>
              <a:rPr lang="en-US" dirty="0" smtClean="0">
                <a:solidFill>
                  <a:srgbClr val="C00000"/>
                </a:solidFill>
              </a:rPr>
              <a:t>    // path ends with "foo"</a:t>
            </a:r>
          </a:p>
          <a:p>
            <a:pPr lvl="2"/>
            <a:r>
              <a:rPr lang="en-US" dirty="0" smtClean="0">
                <a:solidFill>
                  <a:srgbClr val="C00000"/>
                </a:solidFill>
              </a:rPr>
              <a:t>}</a:t>
            </a:r>
            <a:endParaRPr lang="en-US" dirty="0">
              <a:solidFill>
                <a:srgbClr val="C00000"/>
              </a:solidFill>
            </a:endParaRPr>
          </a:p>
        </p:txBody>
      </p:sp>
      <p:sp>
        <p:nvSpPr>
          <p:cNvPr id="12" name="TextBox 11"/>
          <p:cNvSpPr txBox="1"/>
          <p:nvPr/>
        </p:nvSpPr>
        <p:spPr>
          <a:xfrm>
            <a:off x="605118" y="5513294"/>
            <a:ext cx="8269941" cy="523220"/>
          </a:xfrm>
          <a:prstGeom prst="rect">
            <a:avLst/>
          </a:prstGeom>
          <a:noFill/>
        </p:spPr>
        <p:txBody>
          <a:bodyPr wrap="square" rtlCol="0">
            <a:spAutoFit/>
          </a:bodyPr>
          <a:lstStyle/>
          <a:p>
            <a:r>
              <a:rPr lang="en-US" sz="2800" dirty="0">
                <a:solidFill>
                  <a:schemeClr val="bg1"/>
                </a:solidFill>
              </a:rPr>
              <a:t>Lab19.12: Demonstration of Working with Path</a:t>
            </a:r>
          </a:p>
        </p:txBody>
      </p:sp>
    </p:spTree>
    <p:extLst>
      <p:ext uri="{BB962C8B-B14F-4D97-AF65-F5344CB8AC3E}">
        <p14:creationId xmlns:p14="http://schemas.microsoft.com/office/powerpoint/2010/main" val="1901820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Operations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64776" y="1315670"/>
            <a:ext cx="9668436"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a:t>
            </a:r>
            <a:r>
              <a:rPr lang="en-US" b="1" dirty="0">
                <a:solidFill>
                  <a:schemeClr val="bg1"/>
                </a:solidFill>
              </a:rPr>
              <a:t>Files</a:t>
            </a:r>
            <a:r>
              <a:rPr lang="en-US" dirty="0">
                <a:solidFill>
                  <a:schemeClr val="bg1"/>
                </a:solidFill>
              </a:rPr>
              <a:t> class is the other primary </a:t>
            </a:r>
            <a:r>
              <a:rPr lang="en-US" dirty="0" err="1">
                <a:solidFill>
                  <a:schemeClr val="bg1"/>
                </a:solidFill>
              </a:rPr>
              <a:t>entrypoint</a:t>
            </a:r>
            <a:r>
              <a:rPr lang="en-US" dirty="0">
                <a:solidFill>
                  <a:schemeClr val="bg1"/>
                </a:solidFill>
              </a:rPr>
              <a:t> of the </a:t>
            </a:r>
            <a:r>
              <a:rPr lang="en-US" dirty="0" err="1">
                <a:solidFill>
                  <a:schemeClr val="bg1"/>
                </a:solidFill>
              </a:rPr>
              <a:t>java.nio.file</a:t>
            </a:r>
            <a:r>
              <a:rPr lang="en-US" dirty="0">
                <a:solidFill>
                  <a:schemeClr val="bg1"/>
                </a:solidFill>
              </a:rPr>
              <a:t> </a:t>
            </a:r>
            <a:r>
              <a:rPr lang="en-US" dirty="0" smtClean="0">
                <a:solidFill>
                  <a:schemeClr val="bg1"/>
                </a:solidFill>
              </a:rPr>
              <a:t>package.</a:t>
            </a:r>
            <a:endParaRPr lang="en-US" b="1" dirty="0" smtClean="0">
              <a:solidFill>
                <a:schemeClr val="bg1"/>
              </a:solidFill>
            </a:endParaRPr>
          </a:p>
          <a:p>
            <a:pPr marL="285750" indent="-285750">
              <a:buFont typeface="Arial" panose="020B0604020202020204" pitchFamily="34" charset="0"/>
              <a:buChar char="•"/>
            </a:pPr>
            <a:r>
              <a:rPr lang="en-US" b="1" dirty="0" smtClean="0">
                <a:solidFill>
                  <a:schemeClr val="bg1"/>
                </a:solidFill>
              </a:rPr>
              <a:t>Files</a:t>
            </a:r>
            <a:r>
              <a:rPr lang="en-US" dirty="0" smtClean="0">
                <a:solidFill>
                  <a:schemeClr val="bg1"/>
                </a:solidFill>
              </a:rPr>
              <a:t> offers </a:t>
            </a:r>
            <a:r>
              <a:rPr lang="en-US" dirty="0">
                <a:solidFill>
                  <a:schemeClr val="bg1"/>
                </a:solidFill>
              </a:rPr>
              <a:t>a rich set of static methods for reading, writing, and manipulating files and </a:t>
            </a:r>
            <a:r>
              <a:rPr lang="en-US" dirty="0" smtClean="0">
                <a:solidFill>
                  <a:schemeClr val="bg1"/>
                </a:solidFill>
              </a:rPr>
              <a:t>directories.</a:t>
            </a:r>
          </a:p>
          <a:p>
            <a:pPr marL="285750" indent="-285750">
              <a:buFont typeface="Arial" panose="020B0604020202020204" pitchFamily="34" charset="0"/>
              <a:buChar char="•"/>
            </a:pPr>
            <a:r>
              <a:rPr lang="en-US" b="1" i="1" dirty="0" smtClean="0">
                <a:solidFill>
                  <a:schemeClr val="bg1"/>
                </a:solidFill>
              </a:rPr>
              <a:t>Close</a:t>
            </a:r>
            <a:r>
              <a:rPr lang="en-US" dirty="0" smtClean="0">
                <a:solidFill>
                  <a:schemeClr val="bg1"/>
                </a:solidFill>
              </a:rPr>
              <a:t> </a:t>
            </a:r>
            <a:r>
              <a:rPr lang="en-US" dirty="0">
                <a:solidFill>
                  <a:schemeClr val="bg1"/>
                </a:solidFill>
              </a:rPr>
              <a:t>method must be invoked to release the resource when no longer required. Neglecting to close a resource can have a negative implication on an application's </a:t>
            </a:r>
            <a:r>
              <a:rPr lang="en-US" dirty="0" smtClean="0">
                <a:solidFill>
                  <a:schemeClr val="bg1"/>
                </a:solidFill>
              </a:rPr>
              <a:t>performance.</a:t>
            </a:r>
          </a:p>
          <a:p>
            <a:pPr marL="285750" indent="-285750">
              <a:buFont typeface="Arial" panose="020B0604020202020204" pitchFamily="34" charset="0"/>
              <a:buChar char="•"/>
            </a:pPr>
            <a:r>
              <a:rPr lang="en-US" dirty="0">
                <a:solidFill>
                  <a:schemeClr val="bg1"/>
                </a:solidFill>
              </a:rPr>
              <a:t>All methods that access the file system can throw an </a:t>
            </a:r>
            <a:r>
              <a:rPr lang="en-US" dirty="0" err="1" smtClean="0">
                <a:solidFill>
                  <a:schemeClr val="bg1"/>
                </a:solidFill>
              </a:rPr>
              <a:t>IOException</a:t>
            </a:r>
            <a:r>
              <a:rPr lang="en-US" dirty="0" smtClean="0">
                <a:solidFill>
                  <a:schemeClr val="bg1"/>
                </a:solidFill>
              </a:rPr>
              <a:t>.</a:t>
            </a:r>
          </a:p>
          <a:p>
            <a:pPr marL="285750" indent="-285750">
              <a:buFont typeface="Arial" panose="020B0604020202020204" pitchFamily="34" charset="0"/>
              <a:buChar char="•"/>
            </a:pPr>
            <a:r>
              <a:rPr lang="en-US" dirty="0">
                <a:solidFill>
                  <a:schemeClr val="bg1"/>
                </a:solidFill>
              </a:rPr>
              <a:t>Every Files method either detects what to do when a symbolic link is encountered, or it provides an option enabling you to configure the behavior when a symbolic link is </a:t>
            </a:r>
            <a:r>
              <a:rPr lang="en-US" dirty="0" smtClean="0">
                <a:solidFill>
                  <a:schemeClr val="bg1"/>
                </a:solidFill>
              </a:rPr>
              <a:t>encountered.</a:t>
            </a:r>
            <a:endParaRPr lang="en-US" b="1" dirty="0" smtClean="0">
              <a:solidFill>
                <a:schemeClr val="bg1"/>
              </a:solidFill>
            </a:endParaRPr>
          </a:p>
          <a:p>
            <a:pPr marL="285750" indent="-285750">
              <a:buFont typeface="Arial" panose="020B0604020202020204" pitchFamily="34" charset="0"/>
              <a:buChar char="•"/>
            </a:pPr>
            <a:r>
              <a:rPr lang="en-US" b="1" dirty="0" smtClean="0">
                <a:solidFill>
                  <a:schemeClr val="bg1"/>
                </a:solidFill>
              </a:rPr>
              <a:t>Files </a:t>
            </a:r>
            <a:r>
              <a:rPr lang="en-US" dirty="0" smtClean="0">
                <a:solidFill>
                  <a:schemeClr val="bg1"/>
                </a:solidFill>
              </a:rPr>
              <a:t>class can accept pattern matching behavior using </a:t>
            </a:r>
            <a:r>
              <a:rPr lang="en-US" b="1" dirty="0" smtClean="0">
                <a:solidFill>
                  <a:schemeClr val="bg1"/>
                </a:solidFill>
              </a:rPr>
              <a:t>Glob</a:t>
            </a:r>
            <a:r>
              <a:rPr lang="en-US" dirty="0" smtClean="0">
                <a:solidFill>
                  <a:schemeClr val="bg1"/>
                </a:solidFill>
              </a:rPr>
              <a:t> pattern.</a:t>
            </a:r>
          </a:p>
          <a:p>
            <a:pPr marL="742950" lvl="1" indent="-285750">
              <a:buFont typeface="Arial" panose="020B0604020202020204" pitchFamily="34" charset="0"/>
              <a:buChar char="•"/>
            </a:pPr>
            <a:r>
              <a:rPr lang="en-US" dirty="0">
                <a:solidFill>
                  <a:srgbClr val="C00000"/>
                </a:solidFill>
              </a:rPr>
              <a:t>*.html – </a:t>
            </a:r>
            <a:r>
              <a:rPr lang="en-US" dirty="0">
                <a:solidFill>
                  <a:schemeClr val="bg1"/>
                </a:solidFill>
              </a:rPr>
              <a:t>Matches all strings that end in .html</a:t>
            </a:r>
          </a:p>
          <a:p>
            <a:pPr marL="742950" lvl="1" indent="-285750">
              <a:buFont typeface="Arial" panose="020B0604020202020204" pitchFamily="34" charset="0"/>
              <a:buChar char="•"/>
            </a:pPr>
            <a:r>
              <a:rPr lang="en-US" dirty="0">
                <a:solidFill>
                  <a:srgbClr val="C00000"/>
                </a:solidFill>
              </a:rPr>
              <a:t>??? – </a:t>
            </a:r>
            <a:r>
              <a:rPr lang="en-US" dirty="0">
                <a:solidFill>
                  <a:schemeClr val="bg1"/>
                </a:solidFill>
              </a:rPr>
              <a:t>Matches all strings with exactly three letters or digits</a:t>
            </a:r>
          </a:p>
          <a:p>
            <a:pPr marL="742950" lvl="1" indent="-285750">
              <a:buFont typeface="Arial" panose="020B0604020202020204" pitchFamily="34" charset="0"/>
              <a:buChar char="•"/>
            </a:pPr>
            <a:r>
              <a:rPr lang="en-US" dirty="0">
                <a:solidFill>
                  <a:srgbClr val="C00000"/>
                </a:solidFill>
              </a:rPr>
              <a:t>*[0-9]* – </a:t>
            </a:r>
            <a:r>
              <a:rPr lang="en-US" dirty="0">
                <a:solidFill>
                  <a:schemeClr val="bg1"/>
                </a:solidFill>
              </a:rPr>
              <a:t>Matches all strings containing a numeric value</a:t>
            </a:r>
          </a:p>
          <a:p>
            <a:pPr marL="742950" lvl="1" indent="-285750">
              <a:buFont typeface="Arial" panose="020B0604020202020204" pitchFamily="34" charset="0"/>
              <a:buChar char="•"/>
            </a:pPr>
            <a:r>
              <a:rPr lang="en-US" dirty="0">
                <a:solidFill>
                  <a:srgbClr val="C00000"/>
                </a:solidFill>
              </a:rPr>
              <a:t>*.{</a:t>
            </a:r>
            <a:r>
              <a:rPr lang="en-US" dirty="0" err="1">
                <a:solidFill>
                  <a:srgbClr val="C00000"/>
                </a:solidFill>
              </a:rPr>
              <a:t>htm,html,pdf</a:t>
            </a:r>
            <a:r>
              <a:rPr lang="en-US" dirty="0">
                <a:solidFill>
                  <a:srgbClr val="C00000"/>
                </a:solidFill>
              </a:rPr>
              <a:t>} – </a:t>
            </a:r>
            <a:r>
              <a:rPr lang="en-US" dirty="0">
                <a:solidFill>
                  <a:schemeClr val="bg1"/>
                </a:solidFill>
              </a:rPr>
              <a:t>Matches any string ending with .</a:t>
            </a:r>
            <a:r>
              <a:rPr lang="en-US" dirty="0" err="1">
                <a:solidFill>
                  <a:schemeClr val="bg1"/>
                </a:solidFill>
              </a:rPr>
              <a:t>htm</a:t>
            </a:r>
            <a:r>
              <a:rPr lang="en-US" dirty="0">
                <a:solidFill>
                  <a:schemeClr val="bg1"/>
                </a:solidFill>
              </a:rPr>
              <a:t>, .html or .pdf</a:t>
            </a:r>
          </a:p>
          <a:p>
            <a:pPr marL="742950" lvl="1" indent="-285750">
              <a:buFont typeface="Arial" panose="020B0604020202020204" pitchFamily="34" charset="0"/>
              <a:buChar char="•"/>
            </a:pPr>
            <a:r>
              <a:rPr lang="en-US" dirty="0">
                <a:solidFill>
                  <a:srgbClr val="C00000"/>
                </a:solidFill>
              </a:rPr>
              <a:t>a?*.java – </a:t>
            </a:r>
            <a:r>
              <a:rPr lang="en-US" dirty="0">
                <a:solidFill>
                  <a:schemeClr val="bg1"/>
                </a:solidFill>
              </a:rPr>
              <a:t>Matches any string beginning with a, followed by at least one letter or digit, and ending with .java</a:t>
            </a:r>
          </a:p>
          <a:p>
            <a:pPr marL="742950" lvl="1" indent="-285750">
              <a:buFont typeface="Arial" panose="020B0604020202020204" pitchFamily="34" charset="0"/>
              <a:buChar char="•"/>
            </a:pPr>
            <a:r>
              <a:rPr lang="en-US" dirty="0">
                <a:solidFill>
                  <a:srgbClr val="C00000"/>
                </a:solidFill>
              </a:rPr>
              <a:t>{foo*,*[0-9]*} – </a:t>
            </a:r>
            <a:r>
              <a:rPr lang="en-US" dirty="0">
                <a:solidFill>
                  <a:schemeClr val="bg1"/>
                </a:solidFill>
              </a:rPr>
              <a:t>Matches any string beginning with foo or any string containing a numeric value</a:t>
            </a:r>
            <a:endParaRPr lang="en-US" dirty="0" smtClean="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1227348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Checking </a:t>
            </a:r>
            <a:r>
              <a:rPr lang="en-US" sz="3200" b="1" dirty="0">
                <a:solidFill>
                  <a:schemeClr val="bg1"/>
                </a:solidFill>
              </a:rPr>
              <a:t>a File or Directory</a:t>
            </a: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566308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Verifying the Existence of a File or </a:t>
            </a:r>
            <a:r>
              <a:rPr lang="en-US" sz="2400" dirty="0" smtClean="0">
                <a:solidFill>
                  <a:schemeClr val="bg1"/>
                </a:solidFill>
              </a:rPr>
              <a:t>Directory</a:t>
            </a:r>
          </a:p>
          <a:p>
            <a:pPr marL="742950" lvl="1" indent="-285750">
              <a:buFont typeface="Arial" panose="020B0604020202020204" pitchFamily="34" charset="0"/>
              <a:buChar char="•"/>
            </a:pPr>
            <a:r>
              <a:rPr lang="en-US" dirty="0">
                <a:solidFill>
                  <a:schemeClr val="bg1"/>
                </a:solidFill>
              </a:rPr>
              <a:t>exists(Path, </a:t>
            </a:r>
            <a:r>
              <a:rPr lang="en-US" dirty="0" err="1">
                <a:solidFill>
                  <a:schemeClr val="bg1"/>
                </a:solidFill>
              </a:rPr>
              <a:t>LinkOption</a:t>
            </a:r>
            <a:r>
              <a:rPr lang="en-US" dirty="0" smtClean="0">
                <a:solidFill>
                  <a:schemeClr val="bg1"/>
                </a:solidFill>
              </a:rPr>
              <a:t>...) – Checks if the given file exists</a:t>
            </a:r>
          </a:p>
          <a:p>
            <a:pPr marL="742950" lvl="1" indent="-285750">
              <a:buFont typeface="Arial" panose="020B0604020202020204" pitchFamily="34" charset="0"/>
              <a:buChar char="•"/>
            </a:pPr>
            <a:r>
              <a:rPr lang="en-US" dirty="0">
                <a:solidFill>
                  <a:schemeClr val="bg1"/>
                </a:solidFill>
              </a:rPr>
              <a:t> </a:t>
            </a:r>
            <a:r>
              <a:rPr lang="en-US" dirty="0" err="1">
                <a:solidFill>
                  <a:schemeClr val="bg1"/>
                </a:solidFill>
              </a:rPr>
              <a:t>notExists</a:t>
            </a:r>
            <a:r>
              <a:rPr lang="en-US" dirty="0">
                <a:solidFill>
                  <a:schemeClr val="bg1"/>
                </a:solidFill>
              </a:rPr>
              <a:t>(Path, </a:t>
            </a:r>
            <a:r>
              <a:rPr lang="en-US" dirty="0" err="1">
                <a:solidFill>
                  <a:schemeClr val="bg1"/>
                </a:solidFill>
              </a:rPr>
              <a:t>LinkOption</a:t>
            </a:r>
            <a:r>
              <a:rPr lang="en-US" dirty="0" smtClean="0">
                <a:solidFill>
                  <a:schemeClr val="bg1"/>
                </a:solidFill>
              </a:rPr>
              <a:t>...) – Checks if the given file doesn’t exist.</a:t>
            </a:r>
          </a:p>
          <a:p>
            <a:pPr marL="742950" lvl="1" indent="-285750">
              <a:buFont typeface="Arial" panose="020B0604020202020204" pitchFamily="34" charset="0"/>
              <a:buChar char="•"/>
            </a:pPr>
            <a:r>
              <a:rPr lang="en-US" dirty="0">
                <a:solidFill>
                  <a:schemeClr val="bg1"/>
                </a:solidFill>
              </a:rPr>
              <a:t>!</a:t>
            </a:r>
            <a:r>
              <a:rPr lang="en-US" dirty="0" err="1">
                <a:solidFill>
                  <a:schemeClr val="bg1"/>
                </a:solidFill>
              </a:rPr>
              <a:t>Files.exists</a:t>
            </a:r>
            <a:r>
              <a:rPr lang="en-US" dirty="0">
                <a:solidFill>
                  <a:schemeClr val="bg1"/>
                </a:solidFill>
              </a:rPr>
              <a:t>(path) is not equivalent to </a:t>
            </a:r>
            <a:r>
              <a:rPr lang="en-US" dirty="0" err="1">
                <a:solidFill>
                  <a:schemeClr val="bg1"/>
                </a:solidFill>
              </a:rPr>
              <a:t>Files.notExists</a:t>
            </a:r>
            <a:r>
              <a:rPr lang="en-US" dirty="0">
                <a:solidFill>
                  <a:schemeClr val="bg1"/>
                </a:solidFill>
              </a:rPr>
              <a:t>(path</a:t>
            </a:r>
            <a:r>
              <a:rPr lang="en-US" dirty="0" smtClean="0">
                <a:solidFill>
                  <a:schemeClr val="bg1"/>
                </a:solidFill>
              </a:rPr>
              <a:t>)</a:t>
            </a:r>
          </a:p>
          <a:p>
            <a:pPr marL="742950" lvl="1" indent="-285750">
              <a:buFont typeface="Arial" panose="020B0604020202020204" pitchFamily="34" charset="0"/>
              <a:buChar char="•"/>
            </a:pPr>
            <a:r>
              <a:rPr lang="en-US" dirty="0">
                <a:solidFill>
                  <a:schemeClr val="bg1"/>
                </a:solidFill>
              </a:rPr>
              <a:t>If both exists and </a:t>
            </a:r>
            <a:r>
              <a:rPr lang="en-US" dirty="0" err="1">
                <a:solidFill>
                  <a:schemeClr val="bg1"/>
                </a:solidFill>
              </a:rPr>
              <a:t>notExists</a:t>
            </a:r>
            <a:r>
              <a:rPr lang="en-US" dirty="0">
                <a:solidFill>
                  <a:schemeClr val="bg1"/>
                </a:solidFill>
              </a:rPr>
              <a:t> return false, the existence of the file cannot be </a:t>
            </a:r>
            <a:r>
              <a:rPr lang="en-US" dirty="0" smtClean="0">
                <a:solidFill>
                  <a:schemeClr val="bg1"/>
                </a:solidFill>
              </a:rPr>
              <a:t>verified.</a:t>
            </a:r>
          </a:p>
          <a:p>
            <a:pPr marL="742950" lvl="1" indent="-285750">
              <a:buFont typeface="Arial" panose="020B0604020202020204" pitchFamily="34" charset="0"/>
              <a:buChar char="•"/>
            </a:pPr>
            <a:endParaRPr lang="en-US" dirty="0">
              <a:solidFill>
                <a:schemeClr val="bg1"/>
              </a:solidFill>
            </a:endParaRPr>
          </a:p>
          <a:p>
            <a:pPr marL="282575" lvl="1" indent="-282575">
              <a:buFont typeface="Arial" panose="020B0604020202020204" pitchFamily="34" charset="0"/>
              <a:buChar char="•"/>
            </a:pPr>
            <a:r>
              <a:rPr lang="en-US" sz="2400" dirty="0">
                <a:solidFill>
                  <a:schemeClr val="bg1"/>
                </a:solidFill>
              </a:rPr>
              <a:t>Checking File </a:t>
            </a:r>
            <a:r>
              <a:rPr lang="en-US" sz="2400" dirty="0" smtClean="0">
                <a:solidFill>
                  <a:schemeClr val="bg1"/>
                </a:solidFill>
              </a:rPr>
              <a:t>Accessibility</a:t>
            </a:r>
          </a:p>
          <a:p>
            <a:pPr marL="739775" lvl="2" indent="-282575">
              <a:buFont typeface="Arial" panose="020B0604020202020204" pitchFamily="34" charset="0"/>
              <a:buChar char="•"/>
            </a:pPr>
            <a:r>
              <a:rPr lang="en-US" sz="2000" dirty="0" err="1">
                <a:solidFill>
                  <a:schemeClr val="bg1"/>
                </a:solidFill>
              </a:rPr>
              <a:t>isReadable</a:t>
            </a:r>
            <a:r>
              <a:rPr lang="en-US" sz="2000" dirty="0">
                <a:solidFill>
                  <a:schemeClr val="bg1"/>
                </a:solidFill>
              </a:rPr>
              <a:t>(Path), </a:t>
            </a:r>
            <a:r>
              <a:rPr lang="en-US" sz="2000" dirty="0" err="1">
                <a:solidFill>
                  <a:schemeClr val="bg1"/>
                </a:solidFill>
              </a:rPr>
              <a:t>isWritable</a:t>
            </a:r>
            <a:r>
              <a:rPr lang="en-US" sz="2000" dirty="0">
                <a:solidFill>
                  <a:schemeClr val="bg1"/>
                </a:solidFill>
              </a:rPr>
              <a:t>(Path), and </a:t>
            </a:r>
            <a:r>
              <a:rPr lang="en-US" sz="2000" dirty="0" err="1">
                <a:solidFill>
                  <a:schemeClr val="bg1"/>
                </a:solidFill>
              </a:rPr>
              <a:t>isExecutable</a:t>
            </a:r>
            <a:r>
              <a:rPr lang="en-US" sz="2000" dirty="0">
                <a:solidFill>
                  <a:schemeClr val="bg1"/>
                </a:solidFill>
              </a:rPr>
              <a:t>(Path) methods</a:t>
            </a:r>
            <a:r>
              <a:rPr lang="en-US" sz="2000" dirty="0" smtClean="0">
                <a:solidFill>
                  <a:schemeClr val="bg1"/>
                </a:solidFill>
              </a:rPr>
              <a:t>.</a:t>
            </a:r>
          </a:p>
          <a:p>
            <a:pPr marL="739775" lvl="2" indent="-282575">
              <a:buFont typeface="Arial" panose="020B0604020202020204" pitchFamily="34" charset="0"/>
              <a:buChar char="•"/>
            </a:pPr>
            <a:r>
              <a:rPr lang="en-US" sz="2000" dirty="0" smtClean="0">
                <a:solidFill>
                  <a:schemeClr val="bg1"/>
                </a:solidFill>
              </a:rPr>
              <a:t>Ex:</a:t>
            </a:r>
          </a:p>
          <a:p>
            <a:pPr marL="914400" lvl="3"/>
            <a:r>
              <a:rPr lang="en-US" sz="2000" dirty="0" smtClean="0">
                <a:solidFill>
                  <a:srgbClr val="C00000"/>
                </a:solidFill>
              </a:rPr>
              <a:t>	Path </a:t>
            </a:r>
            <a:r>
              <a:rPr lang="en-US" sz="2000" dirty="0">
                <a:solidFill>
                  <a:srgbClr val="C00000"/>
                </a:solidFill>
              </a:rPr>
              <a:t>file = ...;</a:t>
            </a:r>
          </a:p>
          <a:p>
            <a:pPr marL="914400" lvl="3"/>
            <a:r>
              <a:rPr lang="en-US" sz="2000" dirty="0" smtClean="0">
                <a:solidFill>
                  <a:srgbClr val="C00000"/>
                </a:solidFill>
              </a:rPr>
              <a:t>	</a:t>
            </a:r>
            <a:r>
              <a:rPr lang="en-US" sz="2000" dirty="0" err="1" smtClean="0">
                <a:solidFill>
                  <a:srgbClr val="C00000"/>
                </a:solidFill>
              </a:rPr>
              <a:t>boolean</a:t>
            </a:r>
            <a:r>
              <a:rPr lang="en-US" sz="2000" dirty="0" smtClean="0">
                <a:solidFill>
                  <a:srgbClr val="C00000"/>
                </a:solidFill>
              </a:rPr>
              <a:t> </a:t>
            </a:r>
            <a:r>
              <a:rPr lang="en-US" sz="2000" dirty="0" err="1">
                <a:solidFill>
                  <a:srgbClr val="C00000"/>
                </a:solidFill>
              </a:rPr>
              <a:t>isRegularExecutableFile</a:t>
            </a:r>
            <a:r>
              <a:rPr lang="en-US" sz="2000" dirty="0">
                <a:solidFill>
                  <a:srgbClr val="C00000"/>
                </a:solidFill>
              </a:rPr>
              <a:t> = </a:t>
            </a:r>
            <a:r>
              <a:rPr lang="en-US" sz="2000" dirty="0" err="1">
                <a:solidFill>
                  <a:srgbClr val="C00000"/>
                </a:solidFill>
              </a:rPr>
              <a:t>Files.isRegularFile</a:t>
            </a:r>
            <a:r>
              <a:rPr lang="en-US" sz="2000" dirty="0">
                <a:solidFill>
                  <a:srgbClr val="C00000"/>
                </a:solidFill>
              </a:rPr>
              <a:t>(file) </a:t>
            </a:r>
            <a:r>
              <a:rPr lang="en-US" sz="2000" dirty="0" smtClean="0">
                <a:solidFill>
                  <a:srgbClr val="C00000"/>
                </a:solidFill>
              </a:rPr>
              <a:t>&amp;		      				</a:t>
            </a:r>
            <a:r>
              <a:rPr lang="en-US" sz="2000" dirty="0" err="1" smtClean="0">
                <a:solidFill>
                  <a:srgbClr val="C00000"/>
                </a:solidFill>
              </a:rPr>
              <a:t>Files.isReadable</a:t>
            </a:r>
            <a:r>
              <a:rPr lang="en-US" sz="2000" dirty="0" smtClean="0">
                <a:solidFill>
                  <a:srgbClr val="C00000"/>
                </a:solidFill>
              </a:rPr>
              <a:t>(file</a:t>
            </a:r>
            <a:r>
              <a:rPr lang="en-US" sz="2000" dirty="0">
                <a:solidFill>
                  <a:srgbClr val="C00000"/>
                </a:solidFill>
              </a:rPr>
              <a:t>) &amp; </a:t>
            </a:r>
            <a:r>
              <a:rPr lang="en-US" sz="2000" dirty="0" err="1">
                <a:solidFill>
                  <a:srgbClr val="C00000"/>
                </a:solidFill>
              </a:rPr>
              <a:t>Files.isExecutable</a:t>
            </a:r>
            <a:r>
              <a:rPr lang="en-US" sz="2000" dirty="0">
                <a:solidFill>
                  <a:srgbClr val="C00000"/>
                </a:solidFill>
              </a:rPr>
              <a:t>(file</a:t>
            </a:r>
            <a:r>
              <a:rPr lang="en-US" sz="2000" dirty="0" smtClean="0">
                <a:solidFill>
                  <a:srgbClr val="C00000"/>
                </a:solidFill>
              </a:rPr>
              <a:t>);</a:t>
            </a:r>
          </a:p>
          <a:p>
            <a:pPr marL="914400" lvl="3"/>
            <a:endParaRPr lang="en-US" sz="2000" dirty="0" smtClean="0">
              <a:solidFill>
                <a:srgbClr val="C00000"/>
              </a:solidFill>
            </a:endParaRPr>
          </a:p>
          <a:p>
            <a:pPr marL="342900" lvl="3" indent="-342900">
              <a:buFont typeface="Arial" panose="020B0604020202020204" pitchFamily="34" charset="0"/>
              <a:buChar char="•"/>
            </a:pPr>
            <a:r>
              <a:rPr lang="en-US" sz="2400" dirty="0" smtClean="0">
                <a:solidFill>
                  <a:schemeClr val="bg1"/>
                </a:solidFill>
              </a:rPr>
              <a:t>Checking </a:t>
            </a:r>
            <a:r>
              <a:rPr lang="en-US" sz="2400" dirty="0">
                <a:solidFill>
                  <a:schemeClr val="bg1"/>
                </a:solidFill>
              </a:rPr>
              <a:t>Whether Two Paths Locate the Same File</a:t>
            </a:r>
          </a:p>
          <a:p>
            <a:pPr marL="914400" lvl="3" indent="-457200"/>
            <a:r>
              <a:rPr lang="en-US" sz="2000" dirty="0" smtClean="0">
                <a:solidFill>
                  <a:schemeClr val="bg1"/>
                </a:solidFill>
              </a:rPr>
              <a:t>Ex: </a:t>
            </a:r>
            <a:r>
              <a:rPr lang="en-US" sz="2000" dirty="0" err="1" smtClean="0">
                <a:solidFill>
                  <a:srgbClr val="C00000"/>
                </a:solidFill>
              </a:rPr>
              <a:t>isSameFile</a:t>
            </a:r>
            <a:r>
              <a:rPr lang="en-US" sz="2000" dirty="0" smtClean="0">
                <a:solidFill>
                  <a:srgbClr val="C00000"/>
                </a:solidFill>
              </a:rPr>
              <a:t>(Path</a:t>
            </a:r>
            <a:r>
              <a:rPr lang="en-US" sz="2000" dirty="0">
                <a:solidFill>
                  <a:srgbClr val="C00000"/>
                </a:solidFill>
              </a:rPr>
              <a:t>, Path)</a:t>
            </a:r>
            <a:r>
              <a:rPr lang="en-US" sz="2000" dirty="0">
                <a:solidFill>
                  <a:schemeClr val="bg1"/>
                </a:solidFill>
              </a:rPr>
              <a:t> method compares two paths to determine if they locate the same file on the file </a:t>
            </a:r>
            <a:r>
              <a:rPr lang="en-US" sz="2000" dirty="0" smtClean="0">
                <a:solidFill>
                  <a:schemeClr val="bg1"/>
                </a:solidFill>
              </a:rPr>
              <a:t>system.</a:t>
            </a:r>
          </a:p>
          <a:p>
            <a:pPr marL="914400" lvl="3"/>
            <a:endParaRPr lang="en-US" sz="2000" dirty="0">
              <a:solidFill>
                <a:srgbClr val="C00000"/>
              </a:solidFill>
            </a:endParaRPr>
          </a:p>
          <a:p>
            <a:pPr marL="914400" lvl="3"/>
            <a:endParaRPr lang="en-US" sz="2000" dirty="0">
              <a:solidFill>
                <a:srgbClr val="C00000"/>
              </a:solidFill>
            </a:endParaRPr>
          </a:p>
        </p:txBody>
      </p:sp>
    </p:spTree>
    <p:extLst>
      <p:ext uri="{BB962C8B-B14F-4D97-AF65-F5344CB8AC3E}">
        <p14:creationId xmlns:p14="http://schemas.microsoft.com/office/powerpoint/2010/main" val="2135258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Deleting File/Directory</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83209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The </a:t>
            </a:r>
            <a:r>
              <a:rPr lang="en-US" sz="2400" dirty="0">
                <a:solidFill>
                  <a:schemeClr val="bg1"/>
                </a:solidFill>
              </a:rPr>
              <a:t>delete(Path) </a:t>
            </a:r>
            <a:r>
              <a:rPr lang="en-US" sz="2000" dirty="0">
                <a:solidFill>
                  <a:schemeClr val="bg1"/>
                </a:solidFill>
              </a:rPr>
              <a:t>method deletes the file or throws an exception if the deletion </a:t>
            </a:r>
            <a:r>
              <a:rPr lang="en-US" sz="2000" dirty="0" smtClean="0">
                <a:solidFill>
                  <a:schemeClr val="bg1"/>
                </a:solidFill>
              </a:rPr>
              <a:t>fails.</a:t>
            </a:r>
          </a:p>
          <a:p>
            <a:pPr marL="285750" indent="-285750">
              <a:buFont typeface="Arial" panose="020B0604020202020204" pitchFamily="34" charset="0"/>
              <a:buChar char="•"/>
            </a:pPr>
            <a:r>
              <a:rPr lang="en-US" sz="2000" dirty="0">
                <a:solidFill>
                  <a:schemeClr val="bg1"/>
                </a:solidFill>
              </a:rPr>
              <a:t>The </a:t>
            </a:r>
            <a:r>
              <a:rPr lang="en-US" sz="2400" dirty="0" err="1">
                <a:solidFill>
                  <a:schemeClr val="bg1"/>
                </a:solidFill>
              </a:rPr>
              <a:t>deleteIfExists</a:t>
            </a:r>
            <a:r>
              <a:rPr lang="en-US" sz="2400" dirty="0">
                <a:solidFill>
                  <a:schemeClr val="bg1"/>
                </a:solidFill>
              </a:rPr>
              <a:t>(Path)</a:t>
            </a:r>
            <a:r>
              <a:rPr lang="en-US" sz="2000" dirty="0">
                <a:solidFill>
                  <a:schemeClr val="bg1"/>
                </a:solidFill>
              </a:rPr>
              <a:t> method also deletes the file, but if the file does not exist, no exception is </a:t>
            </a:r>
            <a:r>
              <a:rPr lang="en-US" sz="2000" dirty="0" smtClean="0">
                <a:solidFill>
                  <a:schemeClr val="bg1"/>
                </a:solidFill>
              </a:rPr>
              <a:t>thrown</a:t>
            </a:r>
          </a:p>
          <a:p>
            <a:pPr marL="742950" lvl="1" indent="-285750">
              <a:buFont typeface="Arial" panose="020B0604020202020204" pitchFamily="34" charset="0"/>
              <a:buChar char="•"/>
            </a:pPr>
            <a:r>
              <a:rPr lang="en-US" sz="2000" dirty="0" smtClean="0">
                <a:solidFill>
                  <a:schemeClr val="bg1"/>
                </a:solidFill>
              </a:rPr>
              <a:t>Ex:</a:t>
            </a:r>
          </a:p>
          <a:p>
            <a:pPr lvl="2"/>
            <a:r>
              <a:rPr lang="en-US" sz="2000" dirty="0" smtClean="0">
                <a:solidFill>
                  <a:srgbClr val="C00000"/>
                </a:solidFill>
              </a:rPr>
              <a:t>	try </a:t>
            </a:r>
            <a:r>
              <a:rPr lang="en-US" sz="2000" dirty="0">
                <a:solidFill>
                  <a:srgbClr val="C00000"/>
                </a:solidFill>
              </a:rPr>
              <a:t>{</a:t>
            </a:r>
          </a:p>
          <a:p>
            <a:pPr lvl="2"/>
            <a:r>
              <a:rPr lang="en-US" sz="2000" dirty="0" smtClean="0">
                <a:solidFill>
                  <a:srgbClr val="C00000"/>
                </a:solidFill>
              </a:rPr>
              <a:t>	    </a:t>
            </a:r>
            <a:r>
              <a:rPr lang="en-US" sz="2000" dirty="0" err="1">
                <a:solidFill>
                  <a:srgbClr val="C00000"/>
                </a:solidFill>
              </a:rPr>
              <a:t>Files.delete</a:t>
            </a:r>
            <a:r>
              <a:rPr lang="en-US" sz="2000" dirty="0">
                <a:solidFill>
                  <a:srgbClr val="C00000"/>
                </a:solidFill>
              </a:rPr>
              <a:t>(path);</a:t>
            </a:r>
          </a:p>
          <a:p>
            <a:pPr lvl="2"/>
            <a:r>
              <a:rPr lang="en-US" sz="2000" dirty="0" smtClean="0">
                <a:solidFill>
                  <a:srgbClr val="C00000"/>
                </a:solidFill>
              </a:rPr>
              <a:t>	} </a:t>
            </a:r>
            <a:r>
              <a:rPr lang="en-US" sz="2000" dirty="0">
                <a:solidFill>
                  <a:srgbClr val="C00000"/>
                </a:solidFill>
              </a:rPr>
              <a:t>catch (</a:t>
            </a:r>
            <a:r>
              <a:rPr lang="en-US" sz="2000" dirty="0" err="1">
                <a:solidFill>
                  <a:srgbClr val="C00000"/>
                </a:solidFill>
              </a:rPr>
              <a:t>NoSuchFileException</a:t>
            </a:r>
            <a:r>
              <a:rPr lang="en-US" sz="2000" dirty="0">
                <a:solidFill>
                  <a:srgbClr val="C00000"/>
                </a:solidFill>
              </a:rPr>
              <a:t> x) {</a:t>
            </a:r>
          </a:p>
          <a:p>
            <a:pPr lvl="2"/>
            <a:r>
              <a:rPr lang="en-US" sz="2000" dirty="0" smtClean="0">
                <a:solidFill>
                  <a:srgbClr val="C00000"/>
                </a:solidFill>
              </a:rPr>
              <a:t>	 </a:t>
            </a:r>
            <a:r>
              <a:rPr lang="en-US" sz="2000" dirty="0" err="1">
                <a:solidFill>
                  <a:srgbClr val="C00000"/>
                </a:solidFill>
              </a:rPr>
              <a:t>System.err.format</a:t>
            </a:r>
            <a:r>
              <a:rPr lang="en-US" sz="2000" dirty="0">
                <a:solidFill>
                  <a:srgbClr val="C00000"/>
                </a:solidFill>
              </a:rPr>
              <a:t>("%s: no such" + " file or </a:t>
            </a:r>
            <a:r>
              <a:rPr lang="en-US" sz="2000" dirty="0" err="1">
                <a:solidFill>
                  <a:srgbClr val="C00000"/>
                </a:solidFill>
              </a:rPr>
              <a:t>directory%n</a:t>
            </a:r>
            <a:r>
              <a:rPr lang="en-US" sz="2000" dirty="0">
                <a:solidFill>
                  <a:srgbClr val="C00000"/>
                </a:solidFill>
              </a:rPr>
              <a:t>", path);</a:t>
            </a:r>
          </a:p>
          <a:p>
            <a:pPr lvl="2"/>
            <a:r>
              <a:rPr lang="en-US" sz="2000" dirty="0" smtClean="0">
                <a:solidFill>
                  <a:srgbClr val="C00000"/>
                </a:solidFill>
              </a:rPr>
              <a:t>	} </a:t>
            </a:r>
            <a:r>
              <a:rPr lang="en-US" sz="2000" dirty="0">
                <a:solidFill>
                  <a:srgbClr val="C00000"/>
                </a:solidFill>
              </a:rPr>
              <a:t>catch (</a:t>
            </a:r>
            <a:r>
              <a:rPr lang="en-US" sz="2000" dirty="0" err="1">
                <a:solidFill>
                  <a:srgbClr val="C00000"/>
                </a:solidFill>
              </a:rPr>
              <a:t>DirectoryNotEmptyException</a:t>
            </a:r>
            <a:r>
              <a:rPr lang="en-US" sz="2000" dirty="0">
                <a:solidFill>
                  <a:srgbClr val="C00000"/>
                </a:solidFill>
              </a:rPr>
              <a:t> x) {</a:t>
            </a:r>
          </a:p>
          <a:p>
            <a:pPr lvl="2"/>
            <a:r>
              <a:rPr lang="en-US" sz="2000" dirty="0" smtClean="0">
                <a:solidFill>
                  <a:srgbClr val="C00000"/>
                </a:solidFill>
              </a:rPr>
              <a:t>	    </a:t>
            </a:r>
            <a:r>
              <a:rPr lang="en-US" sz="2000" dirty="0" err="1">
                <a:solidFill>
                  <a:srgbClr val="C00000"/>
                </a:solidFill>
              </a:rPr>
              <a:t>System.err.format</a:t>
            </a:r>
            <a:r>
              <a:rPr lang="en-US" sz="2000" dirty="0">
                <a:solidFill>
                  <a:srgbClr val="C00000"/>
                </a:solidFill>
              </a:rPr>
              <a:t>("%s not </a:t>
            </a:r>
            <a:r>
              <a:rPr lang="en-US" sz="2000" dirty="0" err="1">
                <a:solidFill>
                  <a:srgbClr val="C00000"/>
                </a:solidFill>
              </a:rPr>
              <a:t>empty%n</a:t>
            </a:r>
            <a:r>
              <a:rPr lang="en-US" sz="2000" dirty="0">
                <a:solidFill>
                  <a:srgbClr val="C00000"/>
                </a:solidFill>
              </a:rPr>
              <a:t>", path);</a:t>
            </a:r>
          </a:p>
          <a:p>
            <a:pPr lvl="2"/>
            <a:r>
              <a:rPr lang="en-US" sz="2000" dirty="0" smtClean="0">
                <a:solidFill>
                  <a:srgbClr val="C00000"/>
                </a:solidFill>
              </a:rPr>
              <a:t>	} </a:t>
            </a:r>
            <a:r>
              <a:rPr lang="en-US" sz="2000" dirty="0">
                <a:solidFill>
                  <a:srgbClr val="C00000"/>
                </a:solidFill>
              </a:rPr>
              <a:t>catch (</a:t>
            </a:r>
            <a:r>
              <a:rPr lang="en-US" sz="2000" dirty="0" err="1">
                <a:solidFill>
                  <a:srgbClr val="C00000"/>
                </a:solidFill>
              </a:rPr>
              <a:t>IOException</a:t>
            </a:r>
            <a:r>
              <a:rPr lang="en-US" sz="2000" dirty="0">
                <a:solidFill>
                  <a:srgbClr val="C00000"/>
                </a:solidFill>
              </a:rPr>
              <a:t> x) {</a:t>
            </a:r>
          </a:p>
          <a:p>
            <a:pPr lvl="2"/>
            <a:r>
              <a:rPr lang="en-US" sz="2000" dirty="0" smtClean="0">
                <a:solidFill>
                  <a:srgbClr val="C00000"/>
                </a:solidFill>
              </a:rPr>
              <a:t>	    </a:t>
            </a:r>
            <a:r>
              <a:rPr lang="en-US" sz="2000" dirty="0">
                <a:solidFill>
                  <a:srgbClr val="C00000"/>
                </a:solidFill>
              </a:rPr>
              <a:t>// File permission problems are caught here.</a:t>
            </a:r>
          </a:p>
          <a:p>
            <a:pPr lvl="2"/>
            <a:r>
              <a:rPr lang="en-US" sz="2000" dirty="0" smtClean="0">
                <a:solidFill>
                  <a:srgbClr val="C00000"/>
                </a:solidFill>
              </a:rPr>
              <a:t>	    </a:t>
            </a:r>
            <a:r>
              <a:rPr lang="en-US" sz="2000" dirty="0" err="1">
                <a:solidFill>
                  <a:srgbClr val="C00000"/>
                </a:solidFill>
              </a:rPr>
              <a:t>System.err.println</a:t>
            </a:r>
            <a:r>
              <a:rPr lang="en-US" sz="2000" dirty="0">
                <a:solidFill>
                  <a:srgbClr val="C00000"/>
                </a:solidFill>
              </a:rPr>
              <a:t>(x);</a:t>
            </a:r>
          </a:p>
          <a:p>
            <a:pPr lvl="2"/>
            <a:r>
              <a:rPr lang="en-US" sz="2000" dirty="0" smtClean="0">
                <a:solidFill>
                  <a:srgbClr val="C00000"/>
                </a:solidFill>
              </a:rPr>
              <a:t>	}</a:t>
            </a:r>
            <a:endParaRPr lang="en-US" sz="2000" dirty="0">
              <a:solidFill>
                <a:srgbClr val="C00000"/>
              </a:solidFill>
            </a:endParaRPr>
          </a:p>
          <a:p>
            <a:pPr marL="285750" indent="-28575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3639703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Copying a File/Directory</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2" name="TextBox 11"/>
          <p:cNvSpPr txBox="1"/>
          <p:nvPr/>
        </p:nvSpPr>
        <p:spPr>
          <a:xfrm>
            <a:off x="444819" y="1161143"/>
            <a:ext cx="10796921" cy="486287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You can copy a file or directory by using the </a:t>
            </a:r>
            <a:r>
              <a:rPr lang="en-US" sz="2400" b="1" dirty="0">
                <a:solidFill>
                  <a:schemeClr val="bg1"/>
                </a:solidFill>
              </a:rPr>
              <a:t>copy(Path, Path, </a:t>
            </a:r>
            <a:r>
              <a:rPr lang="en-US" sz="2400" b="1" dirty="0" err="1">
                <a:solidFill>
                  <a:schemeClr val="bg1"/>
                </a:solidFill>
              </a:rPr>
              <a:t>CopyOption</a:t>
            </a:r>
            <a:r>
              <a:rPr lang="en-US" sz="2400" b="1" dirty="0">
                <a:solidFill>
                  <a:schemeClr val="bg1"/>
                </a:solidFill>
              </a:rPr>
              <a:t>...) </a:t>
            </a:r>
            <a:r>
              <a:rPr lang="en-US" sz="2000" dirty="0" smtClean="0">
                <a:solidFill>
                  <a:schemeClr val="bg1"/>
                </a:solidFill>
              </a:rPr>
              <a:t>method.</a:t>
            </a:r>
          </a:p>
          <a:p>
            <a:pPr marL="285750" indent="-285750">
              <a:buFont typeface="Arial" panose="020B0604020202020204" pitchFamily="34" charset="0"/>
              <a:buChar char="•"/>
            </a:pPr>
            <a:r>
              <a:rPr lang="en-US" sz="2000" dirty="0" smtClean="0">
                <a:solidFill>
                  <a:schemeClr val="bg1"/>
                </a:solidFill>
              </a:rPr>
              <a:t>Copy Options :</a:t>
            </a:r>
          </a:p>
          <a:p>
            <a:pPr marL="742950" lvl="1" indent="-285750">
              <a:buFont typeface="Arial" panose="020B0604020202020204" pitchFamily="34" charset="0"/>
              <a:buChar char="•"/>
            </a:pPr>
            <a:r>
              <a:rPr lang="en-US" sz="2000" dirty="0">
                <a:solidFill>
                  <a:schemeClr val="bg1"/>
                </a:solidFill>
              </a:rPr>
              <a:t>REPLACE_EXISTING – Performs the copy even when the target file already </a:t>
            </a:r>
            <a:r>
              <a:rPr lang="en-US" sz="2000" dirty="0" smtClean="0">
                <a:solidFill>
                  <a:schemeClr val="bg1"/>
                </a:solidFill>
              </a:rPr>
              <a:t>exists.</a:t>
            </a:r>
          </a:p>
          <a:p>
            <a:pPr marL="742950" lvl="1" indent="-285750">
              <a:buFont typeface="Arial" panose="020B0604020202020204" pitchFamily="34" charset="0"/>
              <a:buChar char="•"/>
            </a:pPr>
            <a:r>
              <a:rPr lang="en-US" sz="2000" dirty="0">
                <a:solidFill>
                  <a:schemeClr val="bg1"/>
                </a:solidFill>
              </a:rPr>
              <a:t>COPY_ATTRIBUTES – Copies the file attributes associated with the file to the target </a:t>
            </a:r>
            <a:r>
              <a:rPr lang="en-US" sz="2000" dirty="0" smtClean="0">
                <a:solidFill>
                  <a:schemeClr val="bg1"/>
                </a:solidFill>
              </a:rPr>
              <a:t>file.</a:t>
            </a:r>
          </a:p>
          <a:p>
            <a:pPr marL="742950" lvl="1" indent="-285750">
              <a:buFont typeface="Arial" panose="020B0604020202020204" pitchFamily="34" charset="0"/>
              <a:buChar char="•"/>
            </a:pPr>
            <a:r>
              <a:rPr lang="en-US" sz="2000" dirty="0">
                <a:solidFill>
                  <a:schemeClr val="bg1"/>
                </a:solidFill>
              </a:rPr>
              <a:t>NOFOLLOW_LINKS – Indicates that symbolic links should not be </a:t>
            </a:r>
            <a:r>
              <a:rPr lang="en-US" sz="2000" dirty="0" smtClean="0">
                <a:solidFill>
                  <a:schemeClr val="bg1"/>
                </a:solidFill>
              </a:rPr>
              <a:t>followed.</a:t>
            </a:r>
          </a:p>
          <a:p>
            <a:pPr marL="742950" lvl="1" indent="-285750">
              <a:buFont typeface="Arial" panose="020B0604020202020204" pitchFamily="34" charset="0"/>
              <a:buChar char="•"/>
            </a:pPr>
            <a:endParaRPr lang="en-US" sz="2000" dirty="0">
              <a:solidFill>
                <a:schemeClr val="bg1"/>
              </a:solidFill>
            </a:endParaRPr>
          </a:p>
          <a:p>
            <a:pPr marL="282575" lvl="1" indent="-282575">
              <a:buFont typeface="Arial" panose="020B0604020202020204" pitchFamily="34" charset="0"/>
              <a:buChar char="•"/>
            </a:pPr>
            <a:r>
              <a:rPr lang="en-US" sz="2000" dirty="0">
                <a:solidFill>
                  <a:schemeClr val="bg1"/>
                </a:solidFill>
              </a:rPr>
              <a:t>The </a:t>
            </a:r>
            <a:r>
              <a:rPr lang="en-US" sz="2400" b="1" dirty="0">
                <a:solidFill>
                  <a:schemeClr val="bg1"/>
                </a:solidFill>
              </a:rPr>
              <a:t>copy(</a:t>
            </a:r>
            <a:r>
              <a:rPr lang="en-US" sz="2400" b="1" dirty="0" err="1">
                <a:solidFill>
                  <a:schemeClr val="bg1"/>
                </a:solidFill>
              </a:rPr>
              <a:t>InputStream</a:t>
            </a:r>
            <a:r>
              <a:rPr lang="en-US" sz="2400" b="1" dirty="0">
                <a:solidFill>
                  <a:schemeClr val="bg1"/>
                </a:solidFill>
              </a:rPr>
              <a:t>, Path, </a:t>
            </a:r>
            <a:r>
              <a:rPr lang="en-US" sz="2400" b="1" dirty="0" err="1">
                <a:solidFill>
                  <a:schemeClr val="bg1"/>
                </a:solidFill>
              </a:rPr>
              <a:t>CopyOptions</a:t>
            </a:r>
            <a:r>
              <a:rPr lang="en-US" sz="2400" b="1" dirty="0">
                <a:solidFill>
                  <a:schemeClr val="bg1"/>
                </a:solidFill>
              </a:rPr>
              <a:t>...) </a:t>
            </a:r>
            <a:r>
              <a:rPr lang="en-US" sz="2000" dirty="0">
                <a:solidFill>
                  <a:schemeClr val="bg1"/>
                </a:solidFill>
              </a:rPr>
              <a:t>method may be used to copy all bytes from an input stream to a </a:t>
            </a:r>
            <a:r>
              <a:rPr lang="en-US" sz="2000" dirty="0" smtClean="0">
                <a:solidFill>
                  <a:schemeClr val="bg1"/>
                </a:solidFill>
              </a:rPr>
              <a:t>file.</a:t>
            </a:r>
          </a:p>
          <a:p>
            <a:pPr marL="282575" lvl="1" indent="-282575">
              <a:buFont typeface="Arial" panose="020B0604020202020204" pitchFamily="34" charset="0"/>
              <a:buChar char="•"/>
            </a:pPr>
            <a:r>
              <a:rPr lang="en-US" sz="2000" dirty="0">
                <a:solidFill>
                  <a:schemeClr val="bg1"/>
                </a:solidFill>
              </a:rPr>
              <a:t>The </a:t>
            </a:r>
            <a:r>
              <a:rPr lang="en-US" sz="2400" b="1" dirty="0">
                <a:solidFill>
                  <a:schemeClr val="bg1"/>
                </a:solidFill>
              </a:rPr>
              <a:t>copy(Path, </a:t>
            </a:r>
            <a:r>
              <a:rPr lang="en-US" sz="2400" b="1" dirty="0" err="1">
                <a:solidFill>
                  <a:schemeClr val="bg1"/>
                </a:solidFill>
              </a:rPr>
              <a:t>OutputStream</a:t>
            </a:r>
            <a:r>
              <a:rPr lang="en-US" sz="2400" b="1" dirty="0">
                <a:solidFill>
                  <a:schemeClr val="bg1"/>
                </a:solidFill>
              </a:rPr>
              <a:t>) </a:t>
            </a:r>
            <a:r>
              <a:rPr lang="en-US" sz="2000" dirty="0">
                <a:solidFill>
                  <a:schemeClr val="bg1"/>
                </a:solidFill>
              </a:rPr>
              <a:t>method may be used to copy all bytes from a file to an output </a:t>
            </a:r>
            <a:r>
              <a:rPr lang="en-US" sz="2000" dirty="0" smtClean="0">
                <a:solidFill>
                  <a:schemeClr val="bg1"/>
                </a:solidFill>
              </a:rPr>
              <a:t>stream.</a:t>
            </a:r>
          </a:p>
          <a:p>
            <a:pPr marL="282575" lvl="1" indent="-282575">
              <a:buFont typeface="Arial" panose="020B0604020202020204" pitchFamily="34" charset="0"/>
              <a:buChar char="•"/>
            </a:pPr>
            <a:r>
              <a:rPr lang="en-US" sz="2000" dirty="0" smtClean="0">
                <a:solidFill>
                  <a:schemeClr val="bg1"/>
                </a:solidFill>
              </a:rPr>
              <a:t>Ex: </a:t>
            </a:r>
          </a:p>
          <a:p>
            <a:pPr marL="1196975" lvl="3" indent="-282575">
              <a:buFont typeface="Arial" panose="020B0604020202020204" pitchFamily="34" charset="0"/>
              <a:buChar char="•"/>
            </a:pPr>
            <a:r>
              <a:rPr lang="en-US" sz="2000" dirty="0" smtClean="0">
                <a:solidFill>
                  <a:srgbClr val="C00000"/>
                </a:solidFill>
              </a:rPr>
              <a:t>import </a:t>
            </a:r>
            <a:r>
              <a:rPr lang="en-US" sz="2000" dirty="0">
                <a:solidFill>
                  <a:srgbClr val="C00000"/>
                </a:solidFill>
              </a:rPr>
              <a:t>static </a:t>
            </a:r>
            <a:r>
              <a:rPr lang="en-US" sz="2000" dirty="0" err="1">
                <a:solidFill>
                  <a:srgbClr val="C00000"/>
                </a:solidFill>
              </a:rPr>
              <a:t>java.nio.file.StandardCopyOption</a:t>
            </a:r>
            <a:r>
              <a:rPr lang="en-US" sz="2000" dirty="0">
                <a:solidFill>
                  <a:srgbClr val="C00000"/>
                </a:solidFill>
              </a:rPr>
              <a:t>.*;</a:t>
            </a:r>
          </a:p>
          <a:p>
            <a:pPr marL="1196975" lvl="3" indent="-282575">
              <a:buFont typeface="Arial" panose="020B0604020202020204" pitchFamily="34" charset="0"/>
              <a:buChar char="•"/>
            </a:pPr>
            <a:r>
              <a:rPr lang="en-US" sz="2000" dirty="0">
                <a:solidFill>
                  <a:srgbClr val="C00000"/>
                </a:solidFill>
              </a:rPr>
              <a:t>...</a:t>
            </a:r>
          </a:p>
          <a:p>
            <a:pPr marL="1196975" lvl="3" indent="-282575">
              <a:buFont typeface="Arial" panose="020B0604020202020204" pitchFamily="34" charset="0"/>
              <a:buChar char="•"/>
            </a:pPr>
            <a:r>
              <a:rPr lang="en-US" sz="2000" dirty="0" err="1">
                <a:solidFill>
                  <a:srgbClr val="C00000"/>
                </a:solidFill>
              </a:rPr>
              <a:t>Files.copy</a:t>
            </a:r>
            <a:r>
              <a:rPr lang="en-US" sz="2000" dirty="0">
                <a:solidFill>
                  <a:srgbClr val="C00000"/>
                </a:solidFill>
              </a:rPr>
              <a:t>(source, target, REPLACE_EXISTING);</a:t>
            </a:r>
            <a:endParaRPr lang="en-US" sz="2000" dirty="0" smtClean="0">
              <a:solidFill>
                <a:srgbClr val="C00000"/>
              </a:solidFill>
            </a:endParaRPr>
          </a:p>
          <a:p>
            <a:pPr marL="285750" indent="-285750">
              <a:buFont typeface="Arial" panose="020B0604020202020204" pitchFamily="34" charset="0"/>
              <a:buChar char="•"/>
            </a:pPr>
            <a:endParaRPr lang="en-US"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1202919" y="5856194"/>
            <a:ext cx="9312681" cy="584775"/>
          </a:xfrm>
          <a:prstGeom prst="rect">
            <a:avLst/>
          </a:prstGeom>
          <a:noFill/>
        </p:spPr>
        <p:txBody>
          <a:bodyPr wrap="square" rtlCol="0">
            <a:spAutoFit/>
          </a:bodyPr>
          <a:lstStyle/>
          <a:p>
            <a:r>
              <a:rPr lang="en-US" sz="3200" dirty="0">
                <a:solidFill>
                  <a:schemeClr val="bg1"/>
                </a:solidFill>
              </a:rPr>
              <a:t>Lab19.13: Demonstration of File copying</a:t>
            </a:r>
          </a:p>
        </p:txBody>
      </p:sp>
    </p:spTree>
    <p:extLst>
      <p:ext uri="{BB962C8B-B14F-4D97-AF65-F5344CB8AC3E}">
        <p14:creationId xmlns:p14="http://schemas.microsoft.com/office/powerpoint/2010/main" val="38028910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Moving a File/Directory</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7" name="TextBox 16"/>
          <p:cNvSpPr txBox="1"/>
          <p:nvPr/>
        </p:nvSpPr>
        <p:spPr>
          <a:xfrm>
            <a:off x="557897" y="1315670"/>
            <a:ext cx="11074124"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You can move a file or directory by using the move(Path, Path, </a:t>
            </a:r>
            <a:r>
              <a:rPr lang="en-US" sz="2000" dirty="0" err="1">
                <a:solidFill>
                  <a:schemeClr val="bg1"/>
                </a:solidFill>
              </a:rPr>
              <a:t>CopyOption</a:t>
            </a:r>
            <a:r>
              <a:rPr lang="en-US" sz="2000" dirty="0" smtClean="0">
                <a:solidFill>
                  <a:schemeClr val="bg1"/>
                </a:solidFill>
              </a:rPr>
              <a:t>...).</a:t>
            </a:r>
          </a:p>
          <a:p>
            <a:pPr marL="285750" indent="-285750">
              <a:buFont typeface="Arial" panose="020B0604020202020204" pitchFamily="34" charset="0"/>
              <a:buChar char="•"/>
            </a:pPr>
            <a:r>
              <a:rPr lang="en-US" sz="2000" dirty="0" err="1" smtClean="0">
                <a:solidFill>
                  <a:schemeClr val="bg1"/>
                </a:solidFill>
              </a:rPr>
              <a:t>StandardCopyOption</a:t>
            </a:r>
            <a:r>
              <a:rPr lang="en-US" sz="2000" dirty="0" smtClean="0">
                <a:solidFill>
                  <a:schemeClr val="bg1"/>
                </a:solidFill>
              </a:rPr>
              <a:t>:</a:t>
            </a:r>
          </a:p>
          <a:p>
            <a:pPr marL="742950" lvl="1" indent="-285750">
              <a:buFont typeface="Arial" panose="020B0604020202020204" pitchFamily="34" charset="0"/>
              <a:buChar char="•"/>
            </a:pPr>
            <a:r>
              <a:rPr lang="en-US" sz="2000" b="1" dirty="0">
                <a:solidFill>
                  <a:schemeClr val="bg1"/>
                </a:solidFill>
              </a:rPr>
              <a:t>REPLACE_EXISTING</a:t>
            </a:r>
            <a:r>
              <a:rPr lang="en-US" sz="2000" dirty="0">
                <a:solidFill>
                  <a:schemeClr val="bg1"/>
                </a:solidFill>
              </a:rPr>
              <a:t> – Performs the move even when the target file already exists</a:t>
            </a:r>
            <a:r>
              <a:rPr lang="en-US" sz="2000" dirty="0" smtClean="0">
                <a:solidFill>
                  <a:schemeClr val="bg1"/>
                </a:solidFill>
              </a:rPr>
              <a:t>.</a:t>
            </a:r>
          </a:p>
          <a:p>
            <a:pPr marL="742950" lvl="1" indent="-285750">
              <a:buFont typeface="Arial" panose="020B0604020202020204" pitchFamily="34" charset="0"/>
              <a:buChar char="•"/>
            </a:pPr>
            <a:r>
              <a:rPr lang="en-US" sz="2000" b="1" dirty="0">
                <a:solidFill>
                  <a:schemeClr val="bg1"/>
                </a:solidFill>
              </a:rPr>
              <a:t>ATOMIC_MOVE</a:t>
            </a:r>
            <a:r>
              <a:rPr lang="en-US" sz="2000" dirty="0">
                <a:solidFill>
                  <a:schemeClr val="bg1"/>
                </a:solidFill>
              </a:rPr>
              <a:t> – Performs the move as an atomic file operation. If the file system does not support an atomic move, an exception is thrown</a:t>
            </a:r>
            <a:r>
              <a:rPr lang="en-US" sz="2000" dirty="0" smtClean="0">
                <a:solidFill>
                  <a:schemeClr val="bg1"/>
                </a:solidFill>
              </a:rPr>
              <a:t>.</a:t>
            </a:r>
          </a:p>
          <a:p>
            <a:pPr marL="742950" lvl="1" indent="-285750">
              <a:buFont typeface="Arial" panose="020B0604020202020204" pitchFamily="34" charset="0"/>
              <a:buChar char="•"/>
            </a:pPr>
            <a:endParaRPr lang="en-US" sz="2000" dirty="0">
              <a:solidFill>
                <a:schemeClr val="bg1"/>
              </a:solidFill>
            </a:endParaRPr>
          </a:p>
          <a:p>
            <a:pPr marL="742950" lvl="1" indent="-285750">
              <a:buFont typeface="Arial" panose="020B0604020202020204" pitchFamily="34" charset="0"/>
              <a:buChar char="•"/>
            </a:pPr>
            <a:r>
              <a:rPr lang="en-US" sz="2000" dirty="0" smtClean="0">
                <a:solidFill>
                  <a:schemeClr val="bg1"/>
                </a:solidFill>
              </a:rPr>
              <a:t>Ex:</a:t>
            </a:r>
          </a:p>
          <a:p>
            <a:pPr marL="1200150" lvl="2" indent="-285750">
              <a:buFont typeface="Arial" panose="020B0604020202020204" pitchFamily="34" charset="0"/>
              <a:buChar char="•"/>
            </a:pPr>
            <a:r>
              <a:rPr lang="en-US" sz="2000" dirty="0">
                <a:solidFill>
                  <a:srgbClr val="C00000"/>
                </a:solidFill>
              </a:rPr>
              <a:t>import static </a:t>
            </a:r>
            <a:r>
              <a:rPr lang="en-US" sz="2000" dirty="0" err="1">
                <a:solidFill>
                  <a:srgbClr val="C00000"/>
                </a:solidFill>
              </a:rPr>
              <a:t>java.nio.file.StandardCopyOption</a:t>
            </a:r>
            <a:r>
              <a:rPr lang="en-US" sz="2000" dirty="0">
                <a:solidFill>
                  <a:srgbClr val="C00000"/>
                </a:solidFill>
              </a:rPr>
              <a:t>.*;</a:t>
            </a:r>
          </a:p>
          <a:p>
            <a:pPr marL="1200150" lvl="2" indent="-285750">
              <a:buFont typeface="Arial" panose="020B0604020202020204" pitchFamily="34" charset="0"/>
              <a:buChar char="•"/>
            </a:pPr>
            <a:r>
              <a:rPr lang="en-US" sz="2000" dirty="0">
                <a:solidFill>
                  <a:srgbClr val="C00000"/>
                </a:solidFill>
              </a:rPr>
              <a:t>...</a:t>
            </a:r>
          </a:p>
          <a:p>
            <a:pPr marL="1200150" lvl="2" indent="-285750">
              <a:buFont typeface="Arial" panose="020B0604020202020204" pitchFamily="34" charset="0"/>
              <a:buChar char="•"/>
            </a:pPr>
            <a:r>
              <a:rPr lang="en-US" sz="2000" dirty="0" err="1">
                <a:solidFill>
                  <a:srgbClr val="C00000"/>
                </a:solidFill>
              </a:rPr>
              <a:t>Files.move</a:t>
            </a:r>
            <a:r>
              <a:rPr lang="en-US" sz="2000" dirty="0">
                <a:solidFill>
                  <a:srgbClr val="C00000"/>
                </a:solidFill>
              </a:rPr>
              <a:t>(source, target, REPLACE_EXISTING</a:t>
            </a:r>
            <a:r>
              <a:rPr lang="en-US" dirty="0">
                <a:solidFill>
                  <a:srgbClr val="C00000"/>
                </a:solidFill>
              </a:rPr>
              <a:t>);</a:t>
            </a:r>
          </a:p>
        </p:txBody>
      </p:sp>
    </p:spTree>
    <p:extLst>
      <p:ext uri="{BB962C8B-B14F-4D97-AF65-F5344CB8AC3E}">
        <p14:creationId xmlns:p14="http://schemas.microsoft.com/office/powerpoint/2010/main" val="3871511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Managing Meta data</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7" name="TextBox 16"/>
          <p:cNvSpPr txBox="1"/>
          <p:nvPr/>
        </p:nvSpPr>
        <p:spPr>
          <a:xfrm>
            <a:off x="557897" y="1315670"/>
            <a:ext cx="11074124" cy="76944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bg1"/>
                </a:solidFill>
              </a:rPr>
              <a:t>Files</a:t>
            </a:r>
            <a:r>
              <a:rPr lang="en-US" sz="2000" dirty="0" smtClean="0">
                <a:solidFill>
                  <a:schemeClr val="bg1"/>
                </a:solidFill>
              </a:rPr>
              <a:t> class provides various methods for managing meta data (i.e. data about data).</a:t>
            </a:r>
          </a:p>
          <a:p>
            <a:pPr marL="285750" indent="-285750">
              <a:buFont typeface="Arial" panose="020B0604020202020204" pitchFamily="34" charset="0"/>
              <a:buChar char="•"/>
            </a:pPr>
            <a:endParaRPr lang="en-US" sz="2000" dirty="0">
              <a:solidFill>
                <a:schemeClr val="bg1"/>
              </a:solidFill>
            </a:endParaRPr>
          </a:p>
        </p:txBody>
      </p:sp>
      <p:pic>
        <p:nvPicPr>
          <p:cNvPr id="12" name="Picture 11"/>
          <p:cNvPicPr>
            <a:picLocks noChangeAspect="1"/>
          </p:cNvPicPr>
          <p:nvPr/>
        </p:nvPicPr>
        <p:blipFill>
          <a:blip r:embed="rId2"/>
          <a:stretch>
            <a:fillRect/>
          </a:stretch>
        </p:blipFill>
        <p:spPr>
          <a:xfrm>
            <a:off x="679382" y="1792936"/>
            <a:ext cx="9746252" cy="4912664"/>
          </a:xfrm>
          <a:prstGeom prst="rect">
            <a:avLst/>
          </a:prstGeom>
        </p:spPr>
      </p:pic>
    </p:spTree>
    <p:extLst>
      <p:ext uri="{BB962C8B-B14F-4D97-AF65-F5344CB8AC3E}">
        <p14:creationId xmlns:p14="http://schemas.microsoft.com/office/powerpoint/2010/main" val="532474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307975" y="284176"/>
            <a:ext cx="8620872" cy="6472410"/>
          </a:xfrm>
          <a:prstGeom prst="rect">
            <a:avLst/>
          </a:prstGeom>
        </p:spPr>
      </p:pic>
    </p:spTree>
    <p:extLst>
      <p:ext uri="{BB962C8B-B14F-4D97-AF65-F5344CB8AC3E}">
        <p14:creationId xmlns:p14="http://schemas.microsoft.com/office/powerpoint/2010/main" val="2848674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Managing Meta data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pic>
        <p:nvPicPr>
          <p:cNvPr id="15" name="Picture 14"/>
          <p:cNvPicPr>
            <a:picLocks noChangeAspect="1"/>
          </p:cNvPicPr>
          <p:nvPr/>
        </p:nvPicPr>
        <p:blipFill>
          <a:blip r:embed="rId2"/>
          <a:stretch>
            <a:fillRect/>
          </a:stretch>
        </p:blipFill>
        <p:spPr>
          <a:xfrm>
            <a:off x="557896" y="1262351"/>
            <a:ext cx="9476277" cy="3302813"/>
          </a:xfrm>
          <a:prstGeom prst="rect">
            <a:avLst/>
          </a:prstGeom>
        </p:spPr>
      </p:pic>
      <p:pic>
        <p:nvPicPr>
          <p:cNvPr id="18" name="Picture 17"/>
          <p:cNvPicPr>
            <a:picLocks noChangeAspect="1"/>
          </p:cNvPicPr>
          <p:nvPr/>
        </p:nvPicPr>
        <p:blipFill>
          <a:blip r:embed="rId3"/>
          <a:stretch>
            <a:fillRect/>
          </a:stretch>
        </p:blipFill>
        <p:spPr>
          <a:xfrm>
            <a:off x="557896" y="4812915"/>
            <a:ext cx="9412763" cy="1803844"/>
          </a:xfrm>
          <a:prstGeom prst="rect">
            <a:avLst/>
          </a:prstGeom>
        </p:spPr>
      </p:pic>
    </p:spTree>
    <p:extLst>
      <p:ext uri="{BB962C8B-B14F-4D97-AF65-F5344CB8AC3E}">
        <p14:creationId xmlns:p14="http://schemas.microsoft.com/office/powerpoint/2010/main" val="3985649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Managing Meta data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315670"/>
            <a:ext cx="11074124" cy="517064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bg1"/>
                </a:solidFill>
              </a:rPr>
              <a:t>Attribute Views</a:t>
            </a:r>
          </a:p>
          <a:p>
            <a:pPr marL="742950" lvl="1" indent="-285750">
              <a:buFont typeface="Arial" panose="020B0604020202020204" pitchFamily="34" charset="0"/>
              <a:buChar char="•"/>
            </a:pPr>
            <a:r>
              <a:rPr lang="en-US" dirty="0" smtClean="0">
                <a:solidFill>
                  <a:schemeClr val="bg1"/>
                </a:solidFill>
              </a:rPr>
              <a:t>Different </a:t>
            </a:r>
            <a:r>
              <a:rPr lang="en-US" dirty="0">
                <a:solidFill>
                  <a:schemeClr val="bg1"/>
                </a:solidFill>
              </a:rPr>
              <a:t>file systems have different notions about which attributes should be tracked</a:t>
            </a:r>
            <a:r>
              <a:rPr lang="en-US" dirty="0" smtClean="0">
                <a:solidFill>
                  <a:schemeClr val="bg1"/>
                </a:solidFill>
              </a:rPr>
              <a:t>.</a:t>
            </a:r>
          </a:p>
          <a:p>
            <a:pPr marL="742950" lvl="1" indent="-285750">
              <a:buFont typeface="Arial" panose="020B0604020202020204" pitchFamily="34" charset="0"/>
              <a:buChar char="•"/>
            </a:pPr>
            <a:r>
              <a:rPr lang="en-US" dirty="0">
                <a:solidFill>
                  <a:schemeClr val="bg1"/>
                </a:solidFill>
              </a:rPr>
              <a:t>The supported views are as follows</a:t>
            </a:r>
            <a:r>
              <a:rPr lang="en-US" dirty="0" smtClean="0">
                <a:solidFill>
                  <a:schemeClr val="bg1"/>
                </a:solidFill>
              </a:rPr>
              <a:t>:</a:t>
            </a:r>
          </a:p>
          <a:p>
            <a:pPr marL="1200150" lvl="2" indent="-285750">
              <a:buFont typeface="Arial" panose="020B0604020202020204" pitchFamily="34" charset="0"/>
              <a:buChar char="•"/>
            </a:pPr>
            <a:r>
              <a:rPr lang="en-US" b="1" dirty="0" err="1">
                <a:solidFill>
                  <a:schemeClr val="bg1"/>
                </a:solidFill>
              </a:rPr>
              <a:t>BasicFileAttributeView</a:t>
            </a:r>
            <a:r>
              <a:rPr lang="en-US" dirty="0">
                <a:solidFill>
                  <a:schemeClr val="bg1"/>
                </a:solidFill>
              </a:rPr>
              <a:t> – </a:t>
            </a:r>
            <a:r>
              <a:rPr lang="en-US" dirty="0" smtClean="0">
                <a:solidFill>
                  <a:schemeClr val="bg1"/>
                </a:solidFill>
              </a:rPr>
              <a:t>Basic </a:t>
            </a:r>
            <a:r>
              <a:rPr lang="en-US" dirty="0">
                <a:solidFill>
                  <a:schemeClr val="bg1"/>
                </a:solidFill>
              </a:rPr>
              <a:t>attributes that are required to be supported by all file system implementations.</a:t>
            </a:r>
          </a:p>
          <a:p>
            <a:pPr marL="1200150" lvl="2" indent="-285750">
              <a:buFont typeface="Arial" panose="020B0604020202020204" pitchFamily="34" charset="0"/>
              <a:buChar char="•"/>
            </a:pPr>
            <a:r>
              <a:rPr lang="en-US" b="1" dirty="0" err="1">
                <a:solidFill>
                  <a:schemeClr val="bg1"/>
                </a:solidFill>
              </a:rPr>
              <a:t>DosFileAttributeView</a:t>
            </a:r>
            <a:r>
              <a:rPr lang="en-US" dirty="0">
                <a:solidFill>
                  <a:schemeClr val="bg1"/>
                </a:solidFill>
              </a:rPr>
              <a:t> – Extends the basic attribute view with the standard four bits supported on file systems that support the DOS attributes.</a:t>
            </a:r>
          </a:p>
          <a:p>
            <a:pPr marL="1200150" lvl="2" indent="-285750">
              <a:buFont typeface="Arial" panose="020B0604020202020204" pitchFamily="34" charset="0"/>
              <a:buChar char="•"/>
            </a:pPr>
            <a:r>
              <a:rPr lang="en-US" b="1" dirty="0" err="1">
                <a:solidFill>
                  <a:schemeClr val="bg1"/>
                </a:solidFill>
              </a:rPr>
              <a:t>PosixFileAttributeView</a:t>
            </a:r>
            <a:r>
              <a:rPr lang="en-US" dirty="0">
                <a:solidFill>
                  <a:schemeClr val="bg1"/>
                </a:solidFill>
              </a:rPr>
              <a:t> – Extends the basic attribute view with attributes supported on file systems that support the POSIX family of standards, such as UNIX. These attributes include file owner, group owner, and the nine related access permissions.</a:t>
            </a:r>
          </a:p>
          <a:p>
            <a:pPr marL="1200150" lvl="2" indent="-285750">
              <a:buFont typeface="Arial" panose="020B0604020202020204" pitchFamily="34" charset="0"/>
              <a:buChar char="•"/>
            </a:pPr>
            <a:r>
              <a:rPr lang="en-US" b="1" dirty="0" err="1">
                <a:solidFill>
                  <a:schemeClr val="bg1"/>
                </a:solidFill>
              </a:rPr>
              <a:t>FileOwnerAttributeView</a:t>
            </a:r>
            <a:r>
              <a:rPr lang="en-US" dirty="0">
                <a:solidFill>
                  <a:schemeClr val="bg1"/>
                </a:solidFill>
              </a:rPr>
              <a:t> – Supported by any file system implementation that supports the concept of a file owner.</a:t>
            </a:r>
          </a:p>
          <a:p>
            <a:pPr marL="1200150" lvl="2" indent="-285750">
              <a:buFont typeface="Arial" panose="020B0604020202020204" pitchFamily="34" charset="0"/>
              <a:buChar char="•"/>
            </a:pPr>
            <a:r>
              <a:rPr lang="en-US" b="1" dirty="0" err="1">
                <a:solidFill>
                  <a:schemeClr val="bg1"/>
                </a:solidFill>
              </a:rPr>
              <a:t>AclFileAttributeView</a:t>
            </a:r>
            <a:r>
              <a:rPr lang="en-US" dirty="0">
                <a:solidFill>
                  <a:schemeClr val="bg1"/>
                </a:solidFill>
              </a:rPr>
              <a:t> – Supports reading or updating a file's Access Control Lists (ACL). The NFSv4 ACL model is supported. Any ACL model, such as the Windows ACL model, that has a well-defined mapping to the NFSv4 model might also be supported.</a:t>
            </a:r>
          </a:p>
          <a:p>
            <a:pPr marL="1200150" lvl="2" indent="-285750">
              <a:buFont typeface="Arial" panose="020B0604020202020204" pitchFamily="34" charset="0"/>
              <a:buChar char="•"/>
            </a:pPr>
            <a:r>
              <a:rPr lang="en-US" b="1" dirty="0" err="1">
                <a:solidFill>
                  <a:schemeClr val="bg1"/>
                </a:solidFill>
              </a:rPr>
              <a:t>UserDefinedFileAttributeView</a:t>
            </a:r>
            <a:r>
              <a:rPr lang="en-US" dirty="0">
                <a:solidFill>
                  <a:schemeClr val="bg1"/>
                </a:solidFill>
              </a:rPr>
              <a:t> – Enables support of metadata that is user defined. This view can be mapped to any extension mechanisms that a system supports. In the Solaris OS, for example, you can use this view to store the MIME type of a file.</a:t>
            </a:r>
          </a:p>
        </p:txBody>
      </p:sp>
    </p:spTree>
    <p:extLst>
      <p:ext uri="{BB962C8B-B14F-4D97-AF65-F5344CB8AC3E}">
        <p14:creationId xmlns:p14="http://schemas.microsoft.com/office/powerpoint/2010/main" val="24664457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290851" cy="584775"/>
          </a:xfrm>
          <a:prstGeom prst="rect">
            <a:avLst/>
          </a:prstGeom>
          <a:noFill/>
        </p:spPr>
        <p:txBody>
          <a:bodyPr wrap="square" rtlCol="0">
            <a:spAutoFit/>
          </a:bodyPr>
          <a:lstStyle/>
          <a:p>
            <a:r>
              <a:rPr lang="en-US" sz="3200" b="1" dirty="0" smtClean="0">
                <a:solidFill>
                  <a:schemeClr val="bg1"/>
                </a:solidFill>
              </a:rPr>
              <a:t>File Operations – Managing Meta data …..</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315670"/>
            <a:ext cx="11074124" cy="295465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You can use the </a:t>
            </a:r>
            <a:r>
              <a:rPr lang="en-US" dirty="0" err="1">
                <a:solidFill>
                  <a:schemeClr val="bg1"/>
                </a:solidFill>
              </a:rPr>
              <a:t>FileStore</a:t>
            </a:r>
            <a:r>
              <a:rPr lang="en-US" dirty="0">
                <a:solidFill>
                  <a:schemeClr val="bg1"/>
                </a:solidFill>
              </a:rPr>
              <a:t> class to learn information about a file store, such as how much space is </a:t>
            </a:r>
            <a:r>
              <a:rPr lang="en-US" dirty="0" smtClean="0">
                <a:solidFill>
                  <a:schemeClr val="bg1"/>
                </a:solidFill>
              </a:rPr>
              <a:t>available.</a:t>
            </a:r>
          </a:p>
          <a:p>
            <a:pPr marL="285750" indent="-285750">
              <a:buFont typeface="Arial" panose="020B0604020202020204" pitchFamily="34" charset="0"/>
              <a:buChar char="•"/>
            </a:pPr>
            <a:r>
              <a:rPr lang="en-US" dirty="0">
                <a:solidFill>
                  <a:schemeClr val="bg1"/>
                </a:solidFill>
              </a:rPr>
              <a:t>The </a:t>
            </a:r>
            <a:r>
              <a:rPr lang="en-US" sz="2400" b="1" dirty="0" err="1">
                <a:solidFill>
                  <a:schemeClr val="bg1"/>
                </a:solidFill>
              </a:rPr>
              <a:t>getFileStore</a:t>
            </a:r>
            <a:r>
              <a:rPr lang="en-US" sz="2400" b="1" dirty="0">
                <a:solidFill>
                  <a:schemeClr val="bg1"/>
                </a:solidFill>
              </a:rPr>
              <a:t>(Path) </a:t>
            </a:r>
            <a:r>
              <a:rPr lang="en-US" dirty="0">
                <a:solidFill>
                  <a:schemeClr val="bg1"/>
                </a:solidFill>
              </a:rPr>
              <a:t>method fetches the file store for the specified </a:t>
            </a:r>
            <a:r>
              <a:rPr lang="en-US" dirty="0" smtClean="0">
                <a:solidFill>
                  <a:schemeClr val="bg1"/>
                </a:solidFill>
              </a:rPr>
              <a:t>file.</a:t>
            </a:r>
          </a:p>
          <a:p>
            <a:pPr marL="285750" indent="-285750">
              <a:buFont typeface="Arial" panose="020B0604020202020204" pitchFamily="34" charset="0"/>
              <a:buChar char="•"/>
            </a:pPr>
            <a:r>
              <a:rPr lang="en-US" dirty="0" smtClean="0">
                <a:solidFill>
                  <a:schemeClr val="bg1"/>
                </a:solidFill>
              </a:rPr>
              <a:t>Ex:</a:t>
            </a:r>
          </a:p>
          <a:p>
            <a:pPr marL="1200150" lvl="2" indent="-285750">
              <a:buFont typeface="Arial" panose="020B0604020202020204" pitchFamily="34" charset="0"/>
              <a:buChar char="•"/>
            </a:pPr>
            <a:r>
              <a:rPr lang="en-US" dirty="0">
                <a:solidFill>
                  <a:srgbClr val="C00000"/>
                </a:solidFill>
              </a:rPr>
              <a:t>Path file = ...;</a:t>
            </a:r>
          </a:p>
          <a:p>
            <a:pPr marL="1200150" lvl="2" indent="-285750">
              <a:buFont typeface="Arial" panose="020B0604020202020204" pitchFamily="34" charset="0"/>
              <a:buChar char="•"/>
            </a:pPr>
            <a:r>
              <a:rPr lang="en-US" dirty="0" err="1">
                <a:solidFill>
                  <a:srgbClr val="C00000"/>
                </a:solidFill>
              </a:rPr>
              <a:t>FileStore</a:t>
            </a:r>
            <a:r>
              <a:rPr lang="en-US" dirty="0">
                <a:solidFill>
                  <a:srgbClr val="C00000"/>
                </a:solidFill>
              </a:rPr>
              <a:t> store = </a:t>
            </a:r>
            <a:r>
              <a:rPr lang="en-US" dirty="0" err="1">
                <a:solidFill>
                  <a:srgbClr val="C00000"/>
                </a:solidFill>
              </a:rPr>
              <a:t>Files.getFileStore</a:t>
            </a:r>
            <a:r>
              <a:rPr lang="en-US" dirty="0">
                <a:solidFill>
                  <a:srgbClr val="C00000"/>
                </a:solidFill>
              </a:rPr>
              <a:t>(file);</a:t>
            </a:r>
          </a:p>
          <a:p>
            <a:pPr marL="1200150" lvl="2" indent="-285750">
              <a:buFont typeface="Arial" panose="020B0604020202020204" pitchFamily="34" charset="0"/>
              <a:buChar char="•"/>
            </a:pPr>
            <a:endParaRPr lang="en-US" dirty="0">
              <a:solidFill>
                <a:srgbClr val="C00000"/>
              </a:solidFill>
            </a:endParaRPr>
          </a:p>
          <a:p>
            <a:pPr marL="1200150" lvl="2" indent="-285750">
              <a:buFont typeface="Arial" panose="020B0604020202020204" pitchFamily="34" charset="0"/>
              <a:buChar char="•"/>
            </a:pPr>
            <a:r>
              <a:rPr lang="en-US" dirty="0">
                <a:solidFill>
                  <a:srgbClr val="C00000"/>
                </a:solidFill>
              </a:rPr>
              <a:t>long total = </a:t>
            </a:r>
            <a:r>
              <a:rPr lang="en-US" dirty="0" err="1">
                <a:solidFill>
                  <a:srgbClr val="C00000"/>
                </a:solidFill>
              </a:rPr>
              <a:t>store.getTotalSpace</a:t>
            </a:r>
            <a:r>
              <a:rPr lang="en-US" dirty="0">
                <a:solidFill>
                  <a:srgbClr val="C00000"/>
                </a:solidFill>
              </a:rPr>
              <a:t>() / 1024;</a:t>
            </a:r>
          </a:p>
          <a:p>
            <a:pPr marL="1200150" lvl="2" indent="-285750">
              <a:buFont typeface="Arial" panose="020B0604020202020204" pitchFamily="34" charset="0"/>
              <a:buChar char="•"/>
            </a:pPr>
            <a:r>
              <a:rPr lang="en-US" dirty="0">
                <a:solidFill>
                  <a:srgbClr val="C00000"/>
                </a:solidFill>
              </a:rPr>
              <a:t>long used = (</a:t>
            </a:r>
            <a:r>
              <a:rPr lang="en-US" dirty="0" err="1">
                <a:solidFill>
                  <a:srgbClr val="C00000"/>
                </a:solidFill>
              </a:rPr>
              <a:t>store.getTotalSpace</a:t>
            </a:r>
            <a:r>
              <a:rPr lang="en-US" dirty="0">
                <a:solidFill>
                  <a:srgbClr val="C00000"/>
                </a:solidFill>
              </a:rPr>
              <a:t>() -</a:t>
            </a:r>
          </a:p>
          <a:p>
            <a:pPr marL="1200150" lvl="2" indent="-285750">
              <a:buFont typeface="Arial" panose="020B0604020202020204" pitchFamily="34" charset="0"/>
              <a:buChar char="•"/>
            </a:pPr>
            <a:r>
              <a:rPr lang="en-US" dirty="0">
                <a:solidFill>
                  <a:srgbClr val="C00000"/>
                </a:solidFill>
              </a:rPr>
              <a:t>             </a:t>
            </a:r>
            <a:r>
              <a:rPr lang="en-US" dirty="0" err="1">
                <a:solidFill>
                  <a:srgbClr val="C00000"/>
                </a:solidFill>
              </a:rPr>
              <a:t>store.getUnallocatedSpace</a:t>
            </a:r>
            <a:r>
              <a:rPr lang="en-US" dirty="0">
                <a:solidFill>
                  <a:srgbClr val="C00000"/>
                </a:solidFill>
              </a:rPr>
              <a:t>()) / 1024;</a:t>
            </a:r>
          </a:p>
          <a:p>
            <a:pPr marL="1200150" lvl="2" indent="-285750">
              <a:buFont typeface="Arial" panose="020B0604020202020204" pitchFamily="34" charset="0"/>
              <a:buChar char="•"/>
            </a:pPr>
            <a:r>
              <a:rPr lang="en-US" dirty="0">
                <a:solidFill>
                  <a:srgbClr val="C00000"/>
                </a:solidFill>
              </a:rPr>
              <a:t>long avail = </a:t>
            </a:r>
            <a:r>
              <a:rPr lang="en-US" dirty="0" err="1">
                <a:solidFill>
                  <a:srgbClr val="C00000"/>
                </a:solidFill>
              </a:rPr>
              <a:t>store.getUsableSpace</a:t>
            </a:r>
            <a:r>
              <a:rPr lang="en-US" dirty="0">
                <a:solidFill>
                  <a:srgbClr val="C00000"/>
                </a:solidFill>
              </a:rPr>
              <a:t>() / 1024;</a:t>
            </a:r>
          </a:p>
        </p:txBody>
      </p:sp>
      <p:sp>
        <p:nvSpPr>
          <p:cNvPr id="14" name="TextBox 13"/>
          <p:cNvSpPr txBox="1"/>
          <p:nvPr/>
        </p:nvSpPr>
        <p:spPr>
          <a:xfrm>
            <a:off x="1011970" y="5056112"/>
            <a:ext cx="10165977" cy="830997"/>
          </a:xfrm>
          <a:prstGeom prst="rect">
            <a:avLst/>
          </a:prstGeom>
          <a:noFill/>
        </p:spPr>
        <p:txBody>
          <a:bodyPr wrap="square" rtlCol="0">
            <a:spAutoFit/>
          </a:bodyPr>
          <a:lstStyle/>
          <a:p>
            <a:r>
              <a:rPr lang="en-US" sz="2400" dirty="0" smtClean="0">
                <a:solidFill>
                  <a:schemeClr val="bg1"/>
                </a:solidFill>
              </a:rPr>
              <a:t>Lab19.14: </a:t>
            </a:r>
            <a:r>
              <a:rPr lang="en-US" sz="2400" dirty="0">
                <a:solidFill>
                  <a:schemeClr val="bg1"/>
                </a:solidFill>
              </a:rPr>
              <a:t>Demonstration of fetching Files </a:t>
            </a:r>
            <a:r>
              <a:rPr lang="en-US" sz="2400" dirty="0" smtClean="0">
                <a:solidFill>
                  <a:schemeClr val="bg1"/>
                </a:solidFill>
              </a:rPr>
              <a:t>metadata.</a:t>
            </a:r>
          </a:p>
          <a:p>
            <a:r>
              <a:rPr lang="en-US" sz="2400" dirty="0" smtClean="0">
                <a:solidFill>
                  <a:schemeClr val="bg1"/>
                </a:solidFill>
              </a:rPr>
              <a:t>Lab19.15: Demonstration </a:t>
            </a:r>
            <a:r>
              <a:rPr lang="en-US" sz="2400" dirty="0">
                <a:solidFill>
                  <a:schemeClr val="bg1"/>
                </a:solidFill>
              </a:rPr>
              <a:t>of using </a:t>
            </a:r>
            <a:r>
              <a:rPr lang="en-US" sz="2400" dirty="0" err="1">
                <a:solidFill>
                  <a:schemeClr val="bg1"/>
                </a:solidFill>
              </a:rPr>
              <a:t>FileStore</a:t>
            </a:r>
            <a:r>
              <a:rPr lang="en-US" sz="2400" dirty="0">
                <a:solidFill>
                  <a:schemeClr val="bg1"/>
                </a:solidFill>
              </a:rPr>
              <a:t> for finding disk usage</a:t>
            </a:r>
            <a:r>
              <a:rPr lang="en-US" sz="2400" dirty="0" smtClean="0">
                <a:solidFill>
                  <a:schemeClr val="bg1"/>
                </a:solidFill>
              </a:rPr>
              <a:t>.</a:t>
            </a:r>
            <a:endParaRPr lang="en-US" sz="2400" dirty="0">
              <a:solidFill>
                <a:schemeClr val="bg1"/>
              </a:solidFill>
            </a:endParaRPr>
          </a:p>
        </p:txBody>
      </p:sp>
    </p:spTree>
    <p:extLst>
      <p:ext uri="{BB962C8B-B14F-4D97-AF65-F5344CB8AC3E}">
        <p14:creationId xmlns:p14="http://schemas.microsoft.com/office/powerpoint/2010/main" val="26317686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9546345"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pic>
        <p:nvPicPr>
          <p:cNvPr id="12" name="Picture 11"/>
          <p:cNvPicPr>
            <a:picLocks noChangeAspect="1"/>
          </p:cNvPicPr>
          <p:nvPr/>
        </p:nvPicPr>
        <p:blipFill>
          <a:blip r:embed="rId2"/>
          <a:stretch>
            <a:fillRect/>
          </a:stretch>
        </p:blipFill>
        <p:spPr>
          <a:xfrm>
            <a:off x="869730" y="1408153"/>
            <a:ext cx="9496028" cy="4925412"/>
          </a:xfrm>
          <a:prstGeom prst="rect">
            <a:avLst/>
          </a:prstGeom>
        </p:spPr>
      </p:pic>
    </p:spTree>
    <p:extLst>
      <p:ext uri="{BB962C8B-B14F-4D97-AF65-F5344CB8AC3E}">
        <p14:creationId xmlns:p14="http://schemas.microsoft.com/office/powerpoint/2010/main" val="1863327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557897" y="1425388"/>
            <a:ext cx="10737632" cy="7540526"/>
          </a:xfrm>
          <a:prstGeom prst="rect">
            <a:avLst/>
          </a:prstGeom>
          <a:noFill/>
        </p:spPr>
        <p:txBody>
          <a:bodyPr wrap="square" rtlCol="0">
            <a:spAutoFit/>
          </a:bodyPr>
          <a:lstStyle/>
          <a:p>
            <a:r>
              <a:rPr lang="en-US" sz="2800" u="sng" dirty="0">
                <a:solidFill>
                  <a:schemeClr val="bg1"/>
                </a:solidFill>
              </a:rPr>
              <a:t>Reading All Bytes or Lines from a </a:t>
            </a:r>
            <a:r>
              <a:rPr lang="en-US" sz="2800" u="sng" dirty="0" smtClean="0">
                <a:solidFill>
                  <a:schemeClr val="bg1"/>
                </a:solidFill>
              </a:rPr>
              <a:t>File.</a:t>
            </a:r>
          </a:p>
          <a:p>
            <a:pPr marL="342900" indent="-342900">
              <a:buFont typeface="Arial" panose="020B0604020202020204" pitchFamily="34" charset="0"/>
              <a:buChar char="•"/>
            </a:pPr>
            <a:r>
              <a:rPr lang="en-US" sz="2400" dirty="0" smtClean="0">
                <a:solidFill>
                  <a:schemeClr val="bg1"/>
                </a:solidFill>
              </a:rPr>
              <a:t>Used for reading small files and to read the entire content of the file in one pass.</a:t>
            </a:r>
          </a:p>
          <a:p>
            <a:pPr marL="342900" indent="-342900">
              <a:buFont typeface="Arial" panose="020B0604020202020204" pitchFamily="34" charset="0"/>
              <a:buChar char="•"/>
            </a:pPr>
            <a:r>
              <a:rPr lang="en-US" sz="2400" dirty="0">
                <a:solidFill>
                  <a:schemeClr val="bg1"/>
                </a:solidFill>
              </a:rPr>
              <a:t>you can use the </a:t>
            </a:r>
            <a:r>
              <a:rPr lang="en-US" sz="2400" dirty="0" err="1">
                <a:solidFill>
                  <a:schemeClr val="bg1"/>
                </a:solidFill>
              </a:rPr>
              <a:t>readAllBytes</a:t>
            </a:r>
            <a:r>
              <a:rPr lang="en-US" sz="2400" dirty="0">
                <a:solidFill>
                  <a:schemeClr val="bg1"/>
                </a:solidFill>
              </a:rPr>
              <a:t>(Path) or </a:t>
            </a:r>
            <a:r>
              <a:rPr lang="en-US" sz="2400" dirty="0" err="1">
                <a:solidFill>
                  <a:schemeClr val="bg1"/>
                </a:solidFill>
              </a:rPr>
              <a:t>readAllLines</a:t>
            </a:r>
            <a:r>
              <a:rPr lang="en-US" sz="2400" dirty="0">
                <a:solidFill>
                  <a:schemeClr val="bg1"/>
                </a:solidFill>
              </a:rPr>
              <a:t>(Path, Charset) </a:t>
            </a:r>
            <a:r>
              <a:rPr lang="en-US" sz="2400" dirty="0" smtClean="0">
                <a:solidFill>
                  <a:schemeClr val="bg1"/>
                </a:solidFill>
              </a:rPr>
              <a:t>method.</a:t>
            </a:r>
          </a:p>
          <a:p>
            <a:pPr lvl="2"/>
            <a:r>
              <a:rPr lang="en-US" sz="2400" dirty="0" smtClean="0">
                <a:solidFill>
                  <a:srgbClr val="C00000"/>
                </a:solidFill>
              </a:rPr>
              <a:t>	</a:t>
            </a:r>
          </a:p>
          <a:p>
            <a:pPr lvl="2"/>
            <a:r>
              <a:rPr lang="en-US" sz="2400" dirty="0">
                <a:solidFill>
                  <a:srgbClr val="C00000"/>
                </a:solidFill>
              </a:rPr>
              <a:t>	</a:t>
            </a:r>
            <a:r>
              <a:rPr lang="en-US" sz="2400" dirty="0" smtClean="0">
                <a:solidFill>
                  <a:srgbClr val="C00000"/>
                </a:solidFill>
              </a:rPr>
              <a:t>Path </a:t>
            </a:r>
            <a:r>
              <a:rPr lang="en-US" sz="2400" dirty="0">
                <a:solidFill>
                  <a:srgbClr val="C00000"/>
                </a:solidFill>
              </a:rPr>
              <a:t>file = ...;</a:t>
            </a:r>
          </a:p>
          <a:p>
            <a:pPr lvl="2"/>
            <a:r>
              <a:rPr lang="en-US" sz="2400" dirty="0" smtClean="0">
                <a:solidFill>
                  <a:srgbClr val="C00000"/>
                </a:solidFill>
              </a:rPr>
              <a:t>	byte</a:t>
            </a:r>
            <a:r>
              <a:rPr lang="en-US" sz="2400" dirty="0">
                <a:solidFill>
                  <a:srgbClr val="C00000"/>
                </a:solidFill>
              </a:rPr>
              <a:t>[] </a:t>
            </a:r>
            <a:r>
              <a:rPr lang="en-US" sz="2400" dirty="0" err="1">
                <a:solidFill>
                  <a:srgbClr val="C00000"/>
                </a:solidFill>
              </a:rPr>
              <a:t>fileArray</a:t>
            </a:r>
            <a:r>
              <a:rPr lang="en-US" sz="2400" dirty="0">
                <a:solidFill>
                  <a:srgbClr val="C00000"/>
                </a:solidFill>
              </a:rPr>
              <a:t>;</a:t>
            </a:r>
          </a:p>
          <a:p>
            <a:pPr lvl="2"/>
            <a:r>
              <a:rPr lang="en-US" sz="2400" dirty="0" smtClean="0">
                <a:solidFill>
                  <a:srgbClr val="C00000"/>
                </a:solidFill>
              </a:rPr>
              <a:t>	</a:t>
            </a:r>
            <a:r>
              <a:rPr lang="en-US" sz="2400" dirty="0" err="1" smtClean="0">
                <a:solidFill>
                  <a:srgbClr val="C00000"/>
                </a:solidFill>
              </a:rPr>
              <a:t>fileArray</a:t>
            </a:r>
            <a:r>
              <a:rPr lang="en-US" sz="2400" dirty="0" smtClean="0">
                <a:solidFill>
                  <a:srgbClr val="C00000"/>
                </a:solidFill>
              </a:rPr>
              <a:t> </a:t>
            </a:r>
            <a:r>
              <a:rPr lang="en-US" sz="2400" dirty="0">
                <a:solidFill>
                  <a:srgbClr val="C00000"/>
                </a:solidFill>
              </a:rPr>
              <a:t>= </a:t>
            </a:r>
            <a:r>
              <a:rPr lang="en-US" sz="2400" dirty="0" err="1">
                <a:solidFill>
                  <a:srgbClr val="C00000"/>
                </a:solidFill>
              </a:rPr>
              <a:t>Files.readAllBytes</a:t>
            </a:r>
            <a:r>
              <a:rPr lang="en-US" sz="2400" dirty="0">
                <a:solidFill>
                  <a:srgbClr val="C00000"/>
                </a:solidFill>
              </a:rPr>
              <a:t>(file);</a:t>
            </a:r>
            <a:endParaRPr lang="en-US" sz="2400" dirty="0" smtClean="0">
              <a:solidFill>
                <a:srgbClr val="C00000"/>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38851761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483270" y="1161143"/>
            <a:ext cx="10737632" cy="6863417"/>
          </a:xfrm>
          <a:prstGeom prst="rect">
            <a:avLst/>
          </a:prstGeom>
          <a:noFill/>
        </p:spPr>
        <p:txBody>
          <a:bodyPr wrap="square" rtlCol="0">
            <a:spAutoFit/>
          </a:bodyPr>
          <a:lstStyle/>
          <a:p>
            <a:r>
              <a:rPr lang="en-US" sz="2800" u="sng" dirty="0" smtClean="0">
                <a:solidFill>
                  <a:schemeClr val="bg1"/>
                </a:solidFill>
              </a:rPr>
              <a:t>Writing </a:t>
            </a:r>
            <a:r>
              <a:rPr lang="en-US" sz="2800" u="sng" dirty="0">
                <a:solidFill>
                  <a:schemeClr val="bg1"/>
                </a:solidFill>
              </a:rPr>
              <a:t>All Bytes or Lines </a:t>
            </a:r>
            <a:r>
              <a:rPr lang="en-US" sz="2800" u="sng" dirty="0" smtClean="0">
                <a:solidFill>
                  <a:schemeClr val="bg1"/>
                </a:solidFill>
              </a:rPr>
              <a:t>to a File.</a:t>
            </a:r>
          </a:p>
          <a:p>
            <a:r>
              <a:rPr lang="en-US" sz="2400" dirty="0" smtClean="0">
                <a:solidFill>
                  <a:schemeClr val="bg1"/>
                </a:solidFill>
              </a:rPr>
              <a:t>You can use one of the write methods to </a:t>
            </a:r>
            <a:r>
              <a:rPr lang="en-US" sz="2800" dirty="0">
                <a:solidFill>
                  <a:schemeClr val="bg1"/>
                </a:solidFill>
              </a:rPr>
              <a:t>W</a:t>
            </a:r>
            <a:r>
              <a:rPr lang="en-US" sz="2800" dirty="0" smtClean="0">
                <a:solidFill>
                  <a:schemeClr val="bg1"/>
                </a:solidFill>
              </a:rPr>
              <a:t>rite bytes, or lines, to a file.</a:t>
            </a:r>
          </a:p>
          <a:p>
            <a:pPr marL="800100" lvl="1" indent="-342900">
              <a:buFont typeface="Arial" panose="020B0604020202020204" pitchFamily="34" charset="0"/>
              <a:buChar char="•"/>
            </a:pPr>
            <a:r>
              <a:rPr lang="en-US" sz="2400" dirty="0" smtClean="0">
                <a:solidFill>
                  <a:schemeClr val="bg1"/>
                </a:solidFill>
              </a:rPr>
              <a:t>write(Path, byte[], </a:t>
            </a:r>
            <a:r>
              <a:rPr lang="en-US" sz="2400" dirty="0" err="1" smtClean="0">
                <a:solidFill>
                  <a:schemeClr val="bg1"/>
                </a:solidFill>
              </a:rPr>
              <a:t>OpenOption</a:t>
            </a:r>
            <a:r>
              <a:rPr lang="en-US" sz="2400" dirty="0" smtClean="0">
                <a:solidFill>
                  <a:schemeClr val="bg1"/>
                </a:solidFill>
              </a:rPr>
              <a:t>...)</a:t>
            </a:r>
          </a:p>
          <a:p>
            <a:pPr marL="800100" lvl="1" indent="-342900">
              <a:buFont typeface="Arial" panose="020B0604020202020204" pitchFamily="34" charset="0"/>
              <a:buChar char="•"/>
            </a:pPr>
            <a:r>
              <a:rPr lang="en-US" sz="2400" dirty="0" smtClean="0">
                <a:solidFill>
                  <a:schemeClr val="bg1"/>
                </a:solidFill>
              </a:rPr>
              <a:t>write(Path, </a:t>
            </a:r>
            <a:r>
              <a:rPr lang="en-US" sz="2400" dirty="0" err="1" smtClean="0">
                <a:solidFill>
                  <a:schemeClr val="bg1"/>
                </a:solidFill>
              </a:rPr>
              <a:t>Iterable</a:t>
            </a:r>
            <a:r>
              <a:rPr lang="en-US" sz="2400" dirty="0" smtClean="0">
                <a:solidFill>
                  <a:schemeClr val="bg1"/>
                </a:solidFill>
              </a:rPr>
              <a:t>&lt; extends </a:t>
            </a:r>
            <a:r>
              <a:rPr lang="en-US" sz="2400" dirty="0" err="1" smtClean="0">
                <a:solidFill>
                  <a:schemeClr val="bg1"/>
                </a:solidFill>
              </a:rPr>
              <a:t>CharSequence</a:t>
            </a:r>
            <a:r>
              <a:rPr lang="en-US" sz="2400" dirty="0" smtClean="0">
                <a:solidFill>
                  <a:schemeClr val="bg1"/>
                </a:solidFill>
              </a:rPr>
              <a:t>&gt;, Charset, </a:t>
            </a:r>
            <a:r>
              <a:rPr lang="en-US" sz="2400" dirty="0" err="1" smtClean="0">
                <a:solidFill>
                  <a:schemeClr val="bg1"/>
                </a:solidFill>
              </a:rPr>
              <a:t>OpenOption</a:t>
            </a:r>
            <a:r>
              <a:rPr lang="en-US" sz="2400" dirty="0" smtClean="0">
                <a:solidFill>
                  <a:schemeClr val="bg1"/>
                </a:solidFill>
              </a:rPr>
              <a:t>...)</a:t>
            </a:r>
          </a:p>
          <a:p>
            <a:endParaRPr lang="en-US" sz="2400" dirty="0" smtClean="0">
              <a:solidFill>
                <a:schemeClr val="bg1"/>
              </a:solidFill>
            </a:endParaRPr>
          </a:p>
          <a:p>
            <a:r>
              <a:rPr lang="en-US" sz="2400" dirty="0" smtClean="0">
                <a:solidFill>
                  <a:schemeClr val="bg1"/>
                </a:solidFill>
              </a:rPr>
              <a:t>Ex:</a:t>
            </a:r>
          </a:p>
          <a:p>
            <a:pPr lvl="2"/>
            <a:r>
              <a:rPr lang="en-US" sz="2400" dirty="0">
                <a:solidFill>
                  <a:srgbClr val="C00000"/>
                </a:solidFill>
              </a:rPr>
              <a:t>Path file = ...;</a:t>
            </a:r>
          </a:p>
          <a:p>
            <a:pPr lvl="2"/>
            <a:r>
              <a:rPr lang="en-US" sz="2400" dirty="0">
                <a:solidFill>
                  <a:srgbClr val="C00000"/>
                </a:solidFill>
              </a:rPr>
              <a:t>byte[] </a:t>
            </a:r>
            <a:r>
              <a:rPr lang="en-US" sz="2400" dirty="0" err="1">
                <a:solidFill>
                  <a:srgbClr val="C00000"/>
                </a:solidFill>
              </a:rPr>
              <a:t>buf</a:t>
            </a:r>
            <a:r>
              <a:rPr lang="en-US" sz="2400" dirty="0">
                <a:solidFill>
                  <a:srgbClr val="C00000"/>
                </a:solidFill>
              </a:rPr>
              <a:t> = ...;</a:t>
            </a:r>
          </a:p>
          <a:p>
            <a:pPr lvl="2"/>
            <a:r>
              <a:rPr lang="en-US" sz="2400" dirty="0" err="1">
                <a:solidFill>
                  <a:srgbClr val="C00000"/>
                </a:solidFill>
              </a:rPr>
              <a:t>Files.write</a:t>
            </a:r>
            <a:r>
              <a:rPr lang="en-US" sz="2400" dirty="0">
                <a:solidFill>
                  <a:srgbClr val="C00000"/>
                </a:solidFill>
              </a:rPr>
              <a:t>(file, </a:t>
            </a:r>
            <a:r>
              <a:rPr lang="en-US" sz="2400" dirty="0" err="1">
                <a:solidFill>
                  <a:srgbClr val="C00000"/>
                </a:solidFill>
              </a:rPr>
              <a:t>buf</a:t>
            </a:r>
            <a:r>
              <a:rPr lang="en-US" sz="2400" dirty="0">
                <a:solidFill>
                  <a:srgbClr val="C00000"/>
                </a:solidFill>
              </a:rPr>
              <a:t>);</a:t>
            </a: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1409477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483270" y="1161143"/>
            <a:ext cx="10737632" cy="8833187"/>
          </a:xfrm>
          <a:prstGeom prst="rect">
            <a:avLst/>
          </a:prstGeom>
          <a:noFill/>
        </p:spPr>
        <p:txBody>
          <a:bodyPr wrap="square" rtlCol="0">
            <a:spAutoFit/>
          </a:bodyPr>
          <a:lstStyle/>
          <a:p>
            <a:r>
              <a:rPr lang="en-US" sz="2800" dirty="0" smtClean="0">
                <a:solidFill>
                  <a:schemeClr val="bg1"/>
                </a:solidFill>
              </a:rPr>
              <a:t>The following </a:t>
            </a:r>
            <a:r>
              <a:rPr lang="en-US" sz="2800" b="1" i="1" dirty="0" err="1" smtClean="0">
                <a:solidFill>
                  <a:schemeClr val="bg1"/>
                </a:solidFill>
              </a:rPr>
              <a:t>StandardOpenOptions</a:t>
            </a:r>
            <a:r>
              <a:rPr lang="en-US" sz="2800" dirty="0" smtClean="0">
                <a:solidFill>
                  <a:schemeClr val="bg1"/>
                </a:solidFill>
              </a:rPr>
              <a:t> </a:t>
            </a:r>
            <a:r>
              <a:rPr lang="en-US" sz="2800" dirty="0" err="1" smtClean="0">
                <a:solidFill>
                  <a:schemeClr val="bg1"/>
                </a:solidFill>
              </a:rPr>
              <a:t>enums</a:t>
            </a:r>
            <a:r>
              <a:rPr lang="en-US" sz="2800" dirty="0" smtClean="0">
                <a:solidFill>
                  <a:schemeClr val="bg1"/>
                </a:solidFill>
              </a:rPr>
              <a:t> are supported:</a:t>
            </a:r>
          </a:p>
          <a:p>
            <a:pPr marL="800100" lvl="1" indent="-342900">
              <a:buFont typeface="Arial" panose="020B0604020202020204" pitchFamily="34" charset="0"/>
              <a:buChar char="•"/>
            </a:pPr>
            <a:r>
              <a:rPr lang="en-US" sz="2000" dirty="0" smtClean="0">
                <a:solidFill>
                  <a:schemeClr val="bg1"/>
                </a:solidFill>
              </a:rPr>
              <a:t>WRITE – Opens the file for write access.</a:t>
            </a:r>
          </a:p>
          <a:p>
            <a:pPr marL="800100" lvl="1" indent="-342900">
              <a:buFont typeface="Arial" panose="020B0604020202020204" pitchFamily="34" charset="0"/>
              <a:buChar char="•"/>
            </a:pPr>
            <a:r>
              <a:rPr lang="en-US" sz="2000" dirty="0" smtClean="0">
                <a:solidFill>
                  <a:schemeClr val="bg1"/>
                </a:solidFill>
              </a:rPr>
              <a:t>APPEND – Appends the new data to the end of the file. This option is used with the WRITE or CREATE options.</a:t>
            </a:r>
          </a:p>
          <a:p>
            <a:pPr marL="800100" lvl="1" indent="-342900">
              <a:buFont typeface="Arial" panose="020B0604020202020204" pitchFamily="34" charset="0"/>
              <a:buChar char="•"/>
            </a:pPr>
            <a:r>
              <a:rPr lang="en-US" sz="2000" dirty="0" smtClean="0">
                <a:solidFill>
                  <a:schemeClr val="bg1"/>
                </a:solidFill>
              </a:rPr>
              <a:t>TRUNCATE_EXISTING – Truncates the file to zero bytes. This option is used with the WRITE option.</a:t>
            </a:r>
          </a:p>
          <a:p>
            <a:pPr marL="800100" lvl="1" indent="-342900">
              <a:buFont typeface="Arial" panose="020B0604020202020204" pitchFamily="34" charset="0"/>
              <a:buChar char="•"/>
            </a:pPr>
            <a:r>
              <a:rPr lang="en-US" sz="2000" dirty="0" smtClean="0">
                <a:solidFill>
                  <a:schemeClr val="bg1"/>
                </a:solidFill>
              </a:rPr>
              <a:t>CREATE_NEW – Creates a new file and throws an exception if the file already exists.</a:t>
            </a:r>
          </a:p>
          <a:p>
            <a:pPr marL="800100" lvl="1" indent="-342900">
              <a:buFont typeface="Arial" panose="020B0604020202020204" pitchFamily="34" charset="0"/>
              <a:buChar char="•"/>
            </a:pPr>
            <a:r>
              <a:rPr lang="en-US" sz="2000" dirty="0" smtClean="0">
                <a:solidFill>
                  <a:schemeClr val="bg1"/>
                </a:solidFill>
              </a:rPr>
              <a:t>CREATE – Opens the file if it exists or creates a new file if it does not.</a:t>
            </a:r>
          </a:p>
          <a:p>
            <a:pPr marL="800100" lvl="1" indent="-342900">
              <a:buFont typeface="Arial" panose="020B0604020202020204" pitchFamily="34" charset="0"/>
              <a:buChar char="•"/>
            </a:pPr>
            <a:r>
              <a:rPr lang="en-US" sz="2000" dirty="0" smtClean="0">
                <a:solidFill>
                  <a:schemeClr val="bg1"/>
                </a:solidFill>
              </a:rPr>
              <a:t>DELETE_ON_CLOSE – Deletes the file when the stream is closed. This option is useful for temporary files.</a:t>
            </a:r>
          </a:p>
          <a:p>
            <a:pPr marL="800100" lvl="1" indent="-342900">
              <a:buFont typeface="Arial" panose="020B0604020202020204" pitchFamily="34" charset="0"/>
              <a:buChar char="•"/>
            </a:pPr>
            <a:r>
              <a:rPr lang="en-US" sz="2000" dirty="0" smtClean="0">
                <a:solidFill>
                  <a:schemeClr val="bg1"/>
                </a:solidFill>
              </a:rPr>
              <a:t>SPARSE – Hints that a newly created file will be sparse. This advanced option is honored on some file systems, such as NTFS, where large files with data "gaps" can be stored in a more efficient manner where those empty gaps do not consume disk space.</a:t>
            </a:r>
          </a:p>
          <a:p>
            <a:pPr marL="800100" lvl="1" indent="-342900">
              <a:buFont typeface="Arial" panose="020B0604020202020204" pitchFamily="34" charset="0"/>
              <a:buChar char="•"/>
            </a:pPr>
            <a:r>
              <a:rPr lang="en-US" sz="2000" dirty="0" smtClean="0">
                <a:solidFill>
                  <a:schemeClr val="bg1"/>
                </a:solidFill>
              </a:rPr>
              <a:t>SYNC – Keeps the file (both content and metadata) synchronized with the underlying storage device.</a:t>
            </a:r>
          </a:p>
          <a:p>
            <a:pPr marL="800100" lvl="1" indent="-342900">
              <a:buFont typeface="Arial" panose="020B0604020202020204" pitchFamily="34" charset="0"/>
              <a:buChar char="•"/>
            </a:pPr>
            <a:r>
              <a:rPr lang="en-US" sz="2000" dirty="0" smtClean="0">
                <a:solidFill>
                  <a:schemeClr val="bg1"/>
                </a:solidFill>
              </a:rPr>
              <a:t>DSYNC – Keeps the file content synchronized with the underlying storage device.</a:t>
            </a:r>
          </a:p>
          <a:p>
            <a:endParaRPr lang="en-US" sz="2400" dirty="0" smtClean="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26484396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515725"/>
            <a:ext cx="10429102" cy="4401205"/>
          </a:xfrm>
          <a:prstGeom prst="rect">
            <a:avLst/>
          </a:prstGeom>
          <a:noFill/>
        </p:spPr>
        <p:txBody>
          <a:bodyPr wrap="square" rtlCol="0">
            <a:spAutoFit/>
          </a:bodyPr>
          <a:lstStyle/>
          <a:p>
            <a:r>
              <a:rPr lang="en-US" sz="2800" u="sng" dirty="0">
                <a:solidFill>
                  <a:schemeClr val="bg1"/>
                </a:solidFill>
              </a:rPr>
              <a:t>Reading a File by Using Buffered Stream </a:t>
            </a:r>
            <a:r>
              <a:rPr lang="en-US" sz="2800" u="sng" dirty="0" smtClean="0">
                <a:solidFill>
                  <a:schemeClr val="bg1"/>
                </a:solidFill>
              </a:rPr>
              <a:t>I/O</a:t>
            </a:r>
          </a:p>
          <a:p>
            <a:pPr marL="800100" lvl="1" indent="-342900">
              <a:buFont typeface="Arial" panose="020B0604020202020204" pitchFamily="34" charset="0"/>
              <a:buChar char="•"/>
            </a:pPr>
            <a:r>
              <a:rPr lang="en-US" sz="2400" dirty="0" smtClean="0">
                <a:solidFill>
                  <a:schemeClr val="bg1"/>
                </a:solidFill>
              </a:rPr>
              <a:t>Use </a:t>
            </a:r>
            <a:r>
              <a:rPr lang="en-US" sz="2400" b="1" i="1" dirty="0" err="1">
                <a:solidFill>
                  <a:schemeClr val="bg1"/>
                </a:solidFill>
              </a:rPr>
              <a:t>newBufferedReader</a:t>
            </a:r>
            <a:r>
              <a:rPr lang="en-US" sz="2400" b="1" i="1" dirty="0">
                <a:solidFill>
                  <a:schemeClr val="bg1"/>
                </a:solidFill>
              </a:rPr>
              <a:t>(Path, Charset) </a:t>
            </a:r>
            <a:r>
              <a:rPr lang="en-US" sz="2400" dirty="0" smtClean="0">
                <a:solidFill>
                  <a:schemeClr val="bg1"/>
                </a:solidFill>
              </a:rPr>
              <a:t>method for reading file.</a:t>
            </a:r>
          </a:p>
          <a:p>
            <a:pPr marL="800100" lvl="1" indent="-342900">
              <a:buFont typeface="Arial" panose="020B0604020202020204" pitchFamily="34" charset="0"/>
              <a:buChar char="•"/>
            </a:pPr>
            <a:endParaRPr lang="en-US" sz="2400" dirty="0">
              <a:solidFill>
                <a:schemeClr val="bg1"/>
              </a:solidFill>
            </a:endParaRPr>
          </a:p>
          <a:p>
            <a:pPr marL="800100" lvl="1" indent="-342900">
              <a:buFont typeface="Arial" panose="020B0604020202020204" pitchFamily="34" charset="0"/>
              <a:buChar char="•"/>
            </a:pPr>
            <a:r>
              <a:rPr lang="en-US" sz="2400" dirty="0" smtClean="0">
                <a:solidFill>
                  <a:schemeClr val="bg1"/>
                </a:solidFill>
              </a:rPr>
              <a:t>Ex:</a:t>
            </a:r>
          </a:p>
          <a:p>
            <a:pPr lvl="2"/>
            <a:r>
              <a:rPr lang="en-US" sz="2000" dirty="0">
                <a:solidFill>
                  <a:srgbClr val="C00000"/>
                </a:solidFill>
              </a:rPr>
              <a:t>Charset </a:t>
            </a:r>
            <a:r>
              <a:rPr lang="en-US" sz="2000" dirty="0" err="1">
                <a:solidFill>
                  <a:srgbClr val="C00000"/>
                </a:solidFill>
              </a:rPr>
              <a:t>charset</a:t>
            </a:r>
            <a:r>
              <a:rPr lang="en-US" sz="2000" dirty="0">
                <a:solidFill>
                  <a:srgbClr val="C00000"/>
                </a:solidFill>
              </a:rPr>
              <a:t> = </a:t>
            </a:r>
            <a:r>
              <a:rPr lang="en-US" sz="2000" dirty="0" err="1">
                <a:solidFill>
                  <a:srgbClr val="C00000"/>
                </a:solidFill>
              </a:rPr>
              <a:t>Charset.forName</a:t>
            </a:r>
            <a:r>
              <a:rPr lang="en-US" sz="2000" dirty="0">
                <a:solidFill>
                  <a:srgbClr val="C00000"/>
                </a:solidFill>
              </a:rPr>
              <a:t>("US-ASCII");</a:t>
            </a:r>
          </a:p>
          <a:p>
            <a:pPr lvl="2"/>
            <a:r>
              <a:rPr lang="en-US" sz="2000" dirty="0">
                <a:solidFill>
                  <a:srgbClr val="C00000"/>
                </a:solidFill>
              </a:rPr>
              <a:t>try (</a:t>
            </a:r>
            <a:r>
              <a:rPr lang="en-US" sz="2000" dirty="0" err="1">
                <a:solidFill>
                  <a:srgbClr val="C00000"/>
                </a:solidFill>
              </a:rPr>
              <a:t>BufferedReader</a:t>
            </a:r>
            <a:r>
              <a:rPr lang="en-US" sz="2000" dirty="0">
                <a:solidFill>
                  <a:srgbClr val="C00000"/>
                </a:solidFill>
              </a:rPr>
              <a:t> reader = </a:t>
            </a:r>
            <a:r>
              <a:rPr lang="en-US" sz="2000" dirty="0" err="1">
                <a:solidFill>
                  <a:srgbClr val="C00000"/>
                </a:solidFill>
              </a:rPr>
              <a:t>Files.newBufferedReader</a:t>
            </a:r>
            <a:r>
              <a:rPr lang="en-US" sz="2000" dirty="0">
                <a:solidFill>
                  <a:srgbClr val="C00000"/>
                </a:solidFill>
              </a:rPr>
              <a:t>(file, charset)) {</a:t>
            </a:r>
          </a:p>
          <a:p>
            <a:pPr lvl="2"/>
            <a:r>
              <a:rPr lang="en-US" sz="2000" dirty="0">
                <a:solidFill>
                  <a:srgbClr val="C00000"/>
                </a:solidFill>
              </a:rPr>
              <a:t>    String line = null;</a:t>
            </a:r>
          </a:p>
          <a:p>
            <a:pPr lvl="2"/>
            <a:r>
              <a:rPr lang="en-US" sz="2000" dirty="0">
                <a:solidFill>
                  <a:srgbClr val="C00000"/>
                </a:solidFill>
              </a:rPr>
              <a:t>    while ((line = </a:t>
            </a:r>
            <a:r>
              <a:rPr lang="en-US" sz="2000" dirty="0" err="1">
                <a:solidFill>
                  <a:srgbClr val="C00000"/>
                </a:solidFill>
              </a:rPr>
              <a:t>reader.readLine</a:t>
            </a:r>
            <a:r>
              <a:rPr lang="en-US" sz="2000" dirty="0">
                <a:solidFill>
                  <a:srgbClr val="C00000"/>
                </a:solidFill>
              </a:rPr>
              <a:t>()) != null) {</a:t>
            </a:r>
          </a:p>
          <a:p>
            <a:pPr lvl="2"/>
            <a:r>
              <a:rPr lang="en-US" sz="2000" dirty="0">
                <a:solidFill>
                  <a:srgbClr val="C00000"/>
                </a:solidFill>
              </a:rPr>
              <a:t>        </a:t>
            </a:r>
            <a:r>
              <a:rPr lang="en-US" sz="2000" dirty="0" err="1">
                <a:solidFill>
                  <a:srgbClr val="C00000"/>
                </a:solidFill>
              </a:rPr>
              <a:t>System.out.println</a:t>
            </a:r>
            <a:r>
              <a:rPr lang="en-US" sz="2000" dirty="0">
                <a:solidFill>
                  <a:srgbClr val="C00000"/>
                </a:solidFill>
              </a:rPr>
              <a:t>(line);</a:t>
            </a:r>
          </a:p>
          <a:p>
            <a:pPr lvl="2"/>
            <a:r>
              <a:rPr lang="en-US" sz="2000" dirty="0">
                <a:solidFill>
                  <a:srgbClr val="C00000"/>
                </a:solidFill>
              </a:rPr>
              <a:t>    }</a:t>
            </a:r>
          </a:p>
          <a:p>
            <a:pPr lvl="2"/>
            <a:r>
              <a:rPr lang="en-US" sz="2000" dirty="0">
                <a:solidFill>
                  <a:srgbClr val="C00000"/>
                </a:solidFill>
              </a:rPr>
              <a:t>} catch (</a:t>
            </a:r>
            <a:r>
              <a:rPr lang="en-US" sz="2000" dirty="0" err="1">
                <a:solidFill>
                  <a:srgbClr val="C00000"/>
                </a:solidFill>
              </a:rPr>
              <a:t>IOException</a:t>
            </a:r>
            <a:r>
              <a:rPr lang="en-US" sz="2000" dirty="0">
                <a:solidFill>
                  <a:srgbClr val="C00000"/>
                </a:solidFill>
              </a:rPr>
              <a:t> x) {</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a:t>
            </a:r>
            <a:r>
              <a:rPr lang="en-US" sz="2000" dirty="0" err="1">
                <a:solidFill>
                  <a:srgbClr val="C00000"/>
                </a:solidFill>
              </a:rPr>
              <a:t>IOException</a:t>
            </a:r>
            <a:r>
              <a:rPr lang="en-US" sz="2000" dirty="0">
                <a:solidFill>
                  <a:srgbClr val="C00000"/>
                </a:solidFill>
              </a:rPr>
              <a:t>: %</a:t>
            </a:r>
            <a:r>
              <a:rPr lang="en-US" sz="2000" dirty="0" err="1">
                <a:solidFill>
                  <a:srgbClr val="C00000"/>
                </a:solidFill>
              </a:rPr>
              <a:t>s%n</a:t>
            </a:r>
            <a:r>
              <a:rPr lang="en-US" sz="2000" dirty="0">
                <a:solidFill>
                  <a:srgbClr val="C00000"/>
                </a:solidFill>
              </a:rPr>
              <a:t>", x);</a:t>
            </a:r>
          </a:p>
          <a:p>
            <a:pPr lvl="2"/>
            <a:r>
              <a:rPr lang="en-US" sz="2000" dirty="0">
                <a:solidFill>
                  <a:srgbClr val="C00000"/>
                </a:solidFill>
              </a:rPr>
              <a:t>}</a:t>
            </a:r>
          </a:p>
        </p:txBody>
      </p:sp>
    </p:spTree>
    <p:extLst>
      <p:ext uri="{BB962C8B-B14F-4D97-AF65-F5344CB8AC3E}">
        <p14:creationId xmlns:p14="http://schemas.microsoft.com/office/powerpoint/2010/main" val="40008214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515725"/>
            <a:ext cx="10429102" cy="4216539"/>
          </a:xfrm>
          <a:prstGeom prst="rect">
            <a:avLst/>
          </a:prstGeom>
          <a:noFill/>
        </p:spPr>
        <p:txBody>
          <a:bodyPr wrap="square" rtlCol="0">
            <a:spAutoFit/>
          </a:bodyPr>
          <a:lstStyle/>
          <a:p>
            <a:r>
              <a:rPr lang="en-US" sz="2800" u="sng" dirty="0" smtClean="0">
                <a:solidFill>
                  <a:schemeClr val="bg1"/>
                </a:solidFill>
              </a:rPr>
              <a:t>Writing </a:t>
            </a:r>
            <a:r>
              <a:rPr lang="en-US" sz="2800" u="sng" dirty="0">
                <a:solidFill>
                  <a:schemeClr val="bg1"/>
                </a:solidFill>
              </a:rPr>
              <a:t>a File by Using Buffered Stream </a:t>
            </a:r>
            <a:r>
              <a:rPr lang="en-US" sz="2800" u="sng" dirty="0" smtClean="0">
                <a:solidFill>
                  <a:schemeClr val="bg1"/>
                </a:solidFill>
              </a:rPr>
              <a:t>I/O</a:t>
            </a:r>
          </a:p>
          <a:p>
            <a:pPr marL="800100" lvl="1" indent="-342900">
              <a:buFont typeface="Arial" panose="020B0604020202020204" pitchFamily="34" charset="0"/>
              <a:buChar char="•"/>
            </a:pPr>
            <a:r>
              <a:rPr lang="en-US" sz="2400" dirty="0" smtClean="0">
                <a:solidFill>
                  <a:schemeClr val="bg1"/>
                </a:solidFill>
              </a:rPr>
              <a:t>Use the </a:t>
            </a:r>
            <a:r>
              <a:rPr lang="en-US" sz="2400" dirty="0" err="1">
                <a:solidFill>
                  <a:schemeClr val="bg1"/>
                </a:solidFill>
              </a:rPr>
              <a:t>newBufferedWriter</a:t>
            </a:r>
            <a:r>
              <a:rPr lang="en-US" sz="2400" dirty="0">
                <a:solidFill>
                  <a:schemeClr val="bg1"/>
                </a:solidFill>
              </a:rPr>
              <a:t>(Path, Charset, </a:t>
            </a:r>
            <a:r>
              <a:rPr lang="en-US" sz="2400" dirty="0" err="1">
                <a:solidFill>
                  <a:schemeClr val="bg1"/>
                </a:solidFill>
              </a:rPr>
              <a:t>OpenOption</a:t>
            </a:r>
            <a:r>
              <a:rPr lang="en-US" sz="2400" dirty="0">
                <a:solidFill>
                  <a:schemeClr val="bg1"/>
                </a:solidFill>
              </a:rPr>
              <a:t>...) </a:t>
            </a:r>
            <a:r>
              <a:rPr lang="en-US" sz="2400" dirty="0" smtClean="0">
                <a:solidFill>
                  <a:schemeClr val="bg1"/>
                </a:solidFill>
              </a:rPr>
              <a:t>method.</a:t>
            </a:r>
          </a:p>
          <a:p>
            <a:pPr lvl="1"/>
            <a:endParaRPr lang="en-US" sz="2400" dirty="0">
              <a:solidFill>
                <a:schemeClr val="bg1"/>
              </a:solidFill>
            </a:endParaRPr>
          </a:p>
          <a:p>
            <a:pPr marL="800100" lvl="1" indent="-342900">
              <a:buFont typeface="Arial" panose="020B0604020202020204" pitchFamily="34" charset="0"/>
              <a:buChar char="•"/>
            </a:pPr>
            <a:r>
              <a:rPr lang="en-US" sz="2400" dirty="0" smtClean="0">
                <a:solidFill>
                  <a:schemeClr val="bg1"/>
                </a:solidFill>
              </a:rPr>
              <a:t>Ex:</a:t>
            </a:r>
          </a:p>
          <a:p>
            <a:pPr lvl="3"/>
            <a:r>
              <a:rPr lang="en-US" sz="2400" dirty="0">
                <a:solidFill>
                  <a:srgbClr val="C00000"/>
                </a:solidFill>
              </a:rPr>
              <a:t>Charset </a:t>
            </a:r>
            <a:r>
              <a:rPr lang="en-US" sz="2400" dirty="0" err="1">
                <a:solidFill>
                  <a:srgbClr val="C00000"/>
                </a:solidFill>
              </a:rPr>
              <a:t>charset</a:t>
            </a:r>
            <a:r>
              <a:rPr lang="en-US" sz="2400" dirty="0">
                <a:solidFill>
                  <a:srgbClr val="C00000"/>
                </a:solidFill>
              </a:rPr>
              <a:t> = </a:t>
            </a:r>
            <a:r>
              <a:rPr lang="en-US" sz="2400" dirty="0" err="1">
                <a:solidFill>
                  <a:srgbClr val="C00000"/>
                </a:solidFill>
              </a:rPr>
              <a:t>Charset.forName</a:t>
            </a:r>
            <a:r>
              <a:rPr lang="en-US" sz="2400" dirty="0">
                <a:solidFill>
                  <a:srgbClr val="C00000"/>
                </a:solidFill>
              </a:rPr>
              <a:t>("US-ASCII");</a:t>
            </a:r>
          </a:p>
          <a:p>
            <a:pPr lvl="3"/>
            <a:r>
              <a:rPr lang="en-US" sz="2400" dirty="0">
                <a:solidFill>
                  <a:srgbClr val="C00000"/>
                </a:solidFill>
              </a:rPr>
              <a:t>String s = ...;</a:t>
            </a:r>
          </a:p>
          <a:p>
            <a:pPr lvl="3"/>
            <a:r>
              <a:rPr lang="en-US" sz="2400" dirty="0">
                <a:solidFill>
                  <a:srgbClr val="C00000"/>
                </a:solidFill>
              </a:rPr>
              <a:t>try (</a:t>
            </a:r>
            <a:r>
              <a:rPr lang="en-US" sz="2400" dirty="0" err="1">
                <a:solidFill>
                  <a:srgbClr val="C00000"/>
                </a:solidFill>
              </a:rPr>
              <a:t>BufferedWriter</a:t>
            </a:r>
            <a:r>
              <a:rPr lang="en-US" sz="2400" dirty="0">
                <a:solidFill>
                  <a:srgbClr val="C00000"/>
                </a:solidFill>
              </a:rPr>
              <a:t> writer = </a:t>
            </a:r>
            <a:r>
              <a:rPr lang="en-US" sz="2400" dirty="0" err="1">
                <a:solidFill>
                  <a:srgbClr val="C00000"/>
                </a:solidFill>
              </a:rPr>
              <a:t>Files.newBufferedWriter</a:t>
            </a:r>
            <a:r>
              <a:rPr lang="en-US" sz="2400" dirty="0">
                <a:solidFill>
                  <a:srgbClr val="C00000"/>
                </a:solidFill>
              </a:rPr>
              <a:t>(file, charset)) {</a:t>
            </a:r>
          </a:p>
          <a:p>
            <a:pPr lvl="3"/>
            <a:r>
              <a:rPr lang="en-US" sz="2400" dirty="0">
                <a:solidFill>
                  <a:srgbClr val="C00000"/>
                </a:solidFill>
              </a:rPr>
              <a:t>    </a:t>
            </a:r>
            <a:r>
              <a:rPr lang="en-US" sz="2400" dirty="0" err="1">
                <a:solidFill>
                  <a:srgbClr val="C00000"/>
                </a:solidFill>
              </a:rPr>
              <a:t>writer.write</a:t>
            </a:r>
            <a:r>
              <a:rPr lang="en-US" sz="2400" dirty="0">
                <a:solidFill>
                  <a:srgbClr val="C00000"/>
                </a:solidFill>
              </a:rPr>
              <a:t>(s, 0, </a:t>
            </a:r>
            <a:r>
              <a:rPr lang="en-US" sz="2400" dirty="0" err="1">
                <a:solidFill>
                  <a:srgbClr val="C00000"/>
                </a:solidFill>
              </a:rPr>
              <a:t>s.length</a:t>
            </a:r>
            <a:r>
              <a:rPr lang="en-US" sz="2400" dirty="0">
                <a:solidFill>
                  <a:srgbClr val="C00000"/>
                </a:solidFill>
              </a:rPr>
              <a:t>());</a:t>
            </a:r>
          </a:p>
          <a:p>
            <a:pPr lvl="3"/>
            <a:r>
              <a:rPr lang="en-US" sz="2400" dirty="0">
                <a:solidFill>
                  <a:srgbClr val="C00000"/>
                </a:solidFill>
              </a:rPr>
              <a:t>} catch (</a:t>
            </a:r>
            <a:r>
              <a:rPr lang="en-US" sz="2400" dirty="0" err="1">
                <a:solidFill>
                  <a:srgbClr val="C00000"/>
                </a:solidFill>
              </a:rPr>
              <a:t>IOException</a:t>
            </a:r>
            <a:r>
              <a:rPr lang="en-US" sz="2400" dirty="0">
                <a:solidFill>
                  <a:srgbClr val="C00000"/>
                </a:solidFill>
              </a:rPr>
              <a:t> x) {</a:t>
            </a:r>
          </a:p>
          <a:p>
            <a:pPr lvl="3"/>
            <a:r>
              <a:rPr lang="en-US" sz="2400" dirty="0">
                <a:solidFill>
                  <a:srgbClr val="C00000"/>
                </a:solidFill>
              </a:rPr>
              <a:t>    </a:t>
            </a:r>
            <a:r>
              <a:rPr lang="en-US" sz="2400" dirty="0" err="1">
                <a:solidFill>
                  <a:srgbClr val="C00000"/>
                </a:solidFill>
              </a:rPr>
              <a:t>System.err.format</a:t>
            </a:r>
            <a:r>
              <a:rPr lang="en-US" sz="2400" dirty="0">
                <a:solidFill>
                  <a:srgbClr val="C00000"/>
                </a:solidFill>
              </a:rPr>
              <a:t>("</a:t>
            </a:r>
            <a:r>
              <a:rPr lang="en-US" sz="2400" dirty="0" err="1">
                <a:solidFill>
                  <a:srgbClr val="C00000"/>
                </a:solidFill>
              </a:rPr>
              <a:t>IOException</a:t>
            </a:r>
            <a:r>
              <a:rPr lang="en-US" sz="2400" dirty="0">
                <a:solidFill>
                  <a:srgbClr val="C00000"/>
                </a:solidFill>
              </a:rPr>
              <a:t>: %</a:t>
            </a:r>
            <a:r>
              <a:rPr lang="en-US" sz="2400" dirty="0" err="1">
                <a:solidFill>
                  <a:srgbClr val="C00000"/>
                </a:solidFill>
              </a:rPr>
              <a:t>s%n</a:t>
            </a:r>
            <a:r>
              <a:rPr lang="en-US" sz="2400" dirty="0">
                <a:solidFill>
                  <a:srgbClr val="C00000"/>
                </a:solidFill>
              </a:rPr>
              <a:t>", x);</a:t>
            </a:r>
          </a:p>
          <a:p>
            <a:pPr lvl="3"/>
            <a:r>
              <a:rPr lang="en-US" sz="2400" dirty="0">
                <a:solidFill>
                  <a:srgbClr val="C00000"/>
                </a:solidFill>
              </a:rPr>
              <a:t>}</a:t>
            </a:r>
            <a:endParaRPr lang="en-US" sz="2400" dirty="0" smtClean="0">
              <a:solidFill>
                <a:srgbClr val="C00000"/>
              </a:solidFill>
            </a:endParaRPr>
          </a:p>
        </p:txBody>
      </p:sp>
    </p:spTree>
    <p:extLst>
      <p:ext uri="{BB962C8B-B14F-4D97-AF65-F5344CB8AC3E}">
        <p14:creationId xmlns:p14="http://schemas.microsoft.com/office/powerpoint/2010/main" val="32509079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515725"/>
            <a:ext cx="11393696" cy="5447645"/>
          </a:xfrm>
          <a:prstGeom prst="rect">
            <a:avLst/>
          </a:prstGeom>
          <a:noFill/>
        </p:spPr>
        <p:txBody>
          <a:bodyPr wrap="square" rtlCol="0">
            <a:spAutoFit/>
          </a:bodyPr>
          <a:lstStyle/>
          <a:p>
            <a:r>
              <a:rPr lang="en-US" sz="2800" u="sng" dirty="0" smtClean="0">
                <a:solidFill>
                  <a:schemeClr val="bg1"/>
                </a:solidFill>
              </a:rPr>
              <a:t>Reading </a:t>
            </a:r>
            <a:r>
              <a:rPr lang="en-US" sz="2800" u="sng" dirty="0">
                <a:solidFill>
                  <a:schemeClr val="bg1"/>
                </a:solidFill>
              </a:rPr>
              <a:t>a File by Using </a:t>
            </a:r>
            <a:r>
              <a:rPr lang="en-US" sz="2800" u="sng" dirty="0" smtClean="0">
                <a:solidFill>
                  <a:schemeClr val="bg1"/>
                </a:solidFill>
              </a:rPr>
              <a:t> </a:t>
            </a:r>
            <a:r>
              <a:rPr lang="en-US" sz="2800" u="sng" dirty="0" err="1" smtClean="0">
                <a:solidFill>
                  <a:schemeClr val="bg1"/>
                </a:solidFill>
              </a:rPr>
              <a:t>unbuffered</a:t>
            </a:r>
            <a:r>
              <a:rPr lang="en-US" sz="2800" u="sng" dirty="0" smtClean="0">
                <a:solidFill>
                  <a:schemeClr val="bg1"/>
                </a:solidFill>
              </a:rPr>
              <a:t> Stream I/O</a:t>
            </a:r>
          </a:p>
          <a:p>
            <a:pPr marL="914400" lvl="1" indent="-457200">
              <a:buFont typeface="Arial" panose="020B0604020202020204" pitchFamily="34" charset="0"/>
              <a:buChar char="•"/>
            </a:pPr>
            <a:r>
              <a:rPr lang="en-US" sz="2800" dirty="0" smtClean="0">
                <a:solidFill>
                  <a:schemeClr val="bg1"/>
                </a:solidFill>
              </a:rPr>
              <a:t>You </a:t>
            </a:r>
            <a:r>
              <a:rPr lang="en-US" sz="2800" dirty="0">
                <a:solidFill>
                  <a:schemeClr val="bg1"/>
                </a:solidFill>
              </a:rPr>
              <a:t>can use the </a:t>
            </a:r>
            <a:r>
              <a:rPr lang="en-US" sz="2800" dirty="0" err="1">
                <a:solidFill>
                  <a:schemeClr val="bg1"/>
                </a:solidFill>
              </a:rPr>
              <a:t>newInputStream</a:t>
            </a:r>
            <a:r>
              <a:rPr lang="en-US" sz="2800" dirty="0">
                <a:solidFill>
                  <a:schemeClr val="bg1"/>
                </a:solidFill>
              </a:rPr>
              <a:t>(Path, </a:t>
            </a:r>
            <a:r>
              <a:rPr lang="en-US" sz="2800" dirty="0" err="1">
                <a:solidFill>
                  <a:schemeClr val="bg1"/>
                </a:solidFill>
              </a:rPr>
              <a:t>OpenOption</a:t>
            </a:r>
            <a:r>
              <a:rPr lang="en-US" sz="2800" dirty="0">
                <a:solidFill>
                  <a:schemeClr val="bg1"/>
                </a:solidFill>
              </a:rPr>
              <a:t>...) </a:t>
            </a:r>
            <a:r>
              <a:rPr lang="en-US" sz="2800" dirty="0" smtClean="0">
                <a:solidFill>
                  <a:schemeClr val="bg1"/>
                </a:solidFill>
              </a:rPr>
              <a:t>method.</a:t>
            </a:r>
          </a:p>
          <a:p>
            <a:pPr marL="914400" lvl="1" indent="-457200">
              <a:buFont typeface="Arial" panose="020B0604020202020204" pitchFamily="34" charset="0"/>
              <a:buChar char="•"/>
            </a:pPr>
            <a:r>
              <a:rPr lang="en-US" sz="2800" dirty="0" smtClean="0">
                <a:solidFill>
                  <a:schemeClr val="bg1"/>
                </a:solidFill>
              </a:rPr>
              <a:t>Ex:</a:t>
            </a:r>
          </a:p>
          <a:p>
            <a:pPr lvl="3"/>
            <a:r>
              <a:rPr lang="en-US" sz="2400" dirty="0">
                <a:solidFill>
                  <a:srgbClr val="C00000"/>
                </a:solidFill>
              </a:rPr>
              <a:t>Path file = ...;</a:t>
            </a:r>
          </a:p>
          <a:p>
            <a:pPr lvl="3"/>
            <a:r>
              <a:rPr lang="en-US" sz="2400" dirty="0">
                <a:solidFill>
                  <a:srgbClr val="C00000"/>
                </a:solidFill>
              </a:rPr>
              <a:t>try (</a:t>
            </a:r>
            <a:r>
              <a:rPr lang="en-US" sz="2400" dirty="0" err="1">
                <a:solidFill>
                  <a:srgbClr val="C00000"/>
                </a:solidFill>
              </a:rPr>
              <a:t>InputStream</a:t>
            </a:r>
            <a:r>
              <a:rPr lang="en-US" sz="2400" dirty="0">
                <a:solidFill>
                  <a:srgbClr val="C00000"/>
                </a:solidFill>
              </a:rPr>
              <a:t> in = </a:t>
            </a:r>
            <a:r>
              <a:rPr lang="en-US" sz="2400" dirty="0" err="1">
                <a:solidFill>
                  <a:srgbClr val="C00000"/>
                </a:solidFill>
              </a:rPr>
              <a:t>Files.newInputStream</a:t>
            </a:r>
            <a:r>
              <a:rPr lang="en-US" sz="2400" dirty="0">
                <a:solidFill>
                  <a:srgbClr val="C00000"/>
                </a:solidFill>
              </a:rPr>
              <a:t>(file);</a:t>
            </a:r>
          </a:p>
          <a:p>
            <a:pPr lvl="3"/>
            <a:r>
              <a:rPr lang="en-US" sz="2400" dirty="0">
                <a:solidFill>
                  <a:srgbClr val="C00000"/>
                </a:solidFill>
              </a:rPr>
              <a:t>    </a:t>
            </a:r>
            <a:r>
              <a:rPr lang="en-US" sz="2400" dirty="0" err="1">
                <a:solidFill>
                  <a:srgbClr val="C00000"/>
                </a:solidFill>
              </a:rPr>
              <a:t>BufferedReader</a:t>
            </a:r>
            <a:r>
              <a:rPr lang="en-US" sz="2400" dirty="0">
                <a:solidFill>
                  <a:srgbClr val="C00000"/>
                </a:solidFill>
              </a:rPr>
              <a:t> reader =</a:t>
            </a:r>
          </a:p>
          <a:p>
            <a:pPr lvl="3"/>
            <a:r>
              <a:rPr lang="en-US" sz="2400" dirty="0">
                <a:solidFill>
                  <a:srgbClr val="C00000"/>
                </a:solidFill>
              </a:rPr>
              <a:t>      new </a:t>
            </a:r>
            <a:r>
              <a:rPr lang="en-US" sz="2400" dirty="0" err="1">
                <a:solidFill>
                  <a:srgbClr val="C00000"/>
                </a:solidFill>
              </a:rPr>
              <a:t>BufferedReader</a:t>
            </a:r>
            <a:r>
              <a:rPr lang="en-US" sz="2400" dirty="0">
                <a:solidFill>
                  <a:srgbClr val="C00000"/>
                </a:solidFill>
              </a:rPr>
              <a:t>(new </a:t>
            </a:r>
            <a:r>
              <a:rPr lang="en-US" sz="2400" dirty="0" err="1">
                <a:solidFill>
                  <a:srgbClr val="C00000"/>
                </a:solidFill>
              </a:rPr>
              <a:t>InputStreamReader</a:t>
            </a:r>
            <a:r>
              <a:rPr lang="en-US" sz="2400" dirty="0">
                <a:solidFill>
                  <a:srgbClr val="C00000"/>
                </a:solidFill>
              </a:rPr>
              <a:t>(in))) {</a:t>
            </a:r>
          </a:p>
          <a:p>
            <a:pPr lvl="3"/>
            <a:r>
              <a:rPr lang="en-US" sz="2400" dirty="0">
                <a:solidFill>
                  <a:srgbClr val="C00000"/>
                </a:solidFill>
              </a:rPr>
              <a:t>    String line = null;</a:t>
            </a:r>
          </a:p>
          <a:p>
            <a:pPr lvl="3"/>
            <a:r>
              <a:rPr lang="en-US" sz="2400" dirty="0">
                <a:solidFill>
                  <a:srgbClr val="C00000"/>
                </a:solidFill>
              </a:rPr>
              <a:t>    while ((line = </a:t>
            </a:r>
            <a:r>
              <a:rPr lang="en-US" sz="2400" dirty="0" err="1">
                <a:solidFill>
                  <a:srgbClr val="C00000"/>
                </a:solidFill>
              </a:rPr>
              <a:t>reader.readLine</a:t>
            </a:r>
            <a:r>
              <a:rPr lang="en-US" sz="2400" dirty="0">
                <a:solidFill>
                  <a:srgbClr val="C00000"/>
                </a:solidFill>
              </a:rPr>
              <a:t>()) != null) {</a:t>
            </a:r>
          </a:p>
          <a:p>
            <a:pPr lvl="3"/>
            <a:r>
              <a:rPr lang="en-US" sz="2400" dirty="0">
                <a:solidFill>
                  <a:srgbClr val="C00000"/>
                </a:solidFill>
              </a:rPr>
              <a:t>        </a:t>
            </a:r>
            <a:r>
              <a:rPr lang="en-US" sz="2400" dirty="0" err="1">
                <a:solidFill>
                  <a:srgbClr val="C00000"/>
                </a:solidFill>
              </a:rPr>
              <a:t>System.out.println</a:t>
            </a:r>
            <a:r>
              <a:rPr lang="en-US" sz="2400" dirty="0">
                <a:solidFill>
                  <a:srgbClr val="C00000"/>
                </a:solidFill>
              </a:rPr>
              <a:t>(line);</a:t>
            </a:r>
          </a:p>
          <a:p>
            <a:pPr lvl="3"/>
            <a:r>
              <a:rPr lang="en-US" sz="2400" dirty="0">
                <a:solidFill>
                  <a:srgbClr val="C00000"/>
                </a:solidFill>
              </a:rPr>
              <a:t>    }</a:t>
            </a:r>
          </a:p>
          <a:p>
            <a:pPr lvl="3"/>
            <a:r>
              <a:rPr lang="en-US" sz="2400" dirty="0">
                <a:solidFill>
                  <a:srgbClr val="C00000"/>
                </a:solidFill>
              </a:rPr>
              <a:t>} catch (</a:t>
            </a:r>
            <a:r>
              <a:rPr lang="en-US" sz="2400" dirty="0" err="1">
                <a:solidFill>
                  <a:srgbClr val="C00000"/>
                </a:solidFill>
              </a:rPr>
              <a:t>IOException</a:t>
            </a:r>
            <a:r>
              <a:rPr lang="en-US" sz="2400" dirty="0">
                <a:solidFill>
                  <a:srgbClr val="C00000"/>
                </a:solidFill>
              </a:rPr>
              <a:t> x) {</a:t>
            </a:r>
          </a:p>
          <a:p>
            <a:pPr lvl="3"/>
            <a:r>
              <a:rPr lang="en-US" sz="2400" dirty="0">
                <a:solidFill>
                  <a:srgbClr val="C00000"/>
                </a:solidFill>
              </a:rPr>
              <a:t>    </a:t>
            </a:r>
            <a:r>
              <a:rPr lang="en-US" sz="2400" dirty="0" err="1">
                <a:solidFill>
                  <a:srgbClr val="C00000"/>
                </a:solidFill>
              </a:rPr>
              <a:t>System.err.println</a:t>
            </a:r>
            <a:r>
              <a:rPr lang="en-US" sz="2400" dirty="0">
                <a:solidFill>
                  <a:srgbClr val="C00000"/>
                </a:solidFill>
              </a:rPr>
              <a:t>(x);</a:t>
            </a:r>
          </a:p>
          <a:p>
            <a:pPr lvl="3"/>
            <a:r>
              <a:rPr lang="en-US" sz="2400" dirty="0">
                <a:solidFill>
                  <a:srgbClr val="C00000"/>
                </a:solidFill>
              </a:rPr>
              <a:t>}</a:t>
            </a:r>
            <a:endParaRPr lang="en-US" sz="2400" dirty="0" smtClean="0">
              <a:solidFill>
                <a:srgbClr val="C00000"/>
              </a:solidFill>
            </a:endParaRPr>
          </a:p>
        </p:txBody>
      </p:sp>
    </p:spTree>
    <p:extLst>
      <p:ext uri="{BB962C8B-B14F-4D97-AF65-F5344CB8AC3E}">
        <p14:creationId xmlns:p14="http://schemas.microsoft.com/office/powerpoint/2010/main" val="3917769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7" name="Picture 6"/>
          <p:cNvPicPr>
            <a:picLocks noChangeAspect="1"/>
          </p:cNvPicPr>
          <p:nvPr/>
        </p:nvPicPr>
        <p:blipFill>
          <a:blip r:embed="rId2"/>
          <a:stretch>
            <a:fillRect/>
          </a:stretch>
        </p:blipFill>
        <p:spPr>
          <a:xfrm>
            <a:off x="155574" y="191709"/>
            <a:ext cx="8786719" cy="6596925"/>
          </a:xfrm>
          <a:prstGeom prst="rect">
            <a:avLst/>
          </a:prstGeom>
        </p:spPr>
      </p:pic>
    </p:spTree>
    <p:extLst>
      <p:ext uri="{BB962C8B-B14F-4D97-AF65-F5344CB8AC3E}">
        <p14:creationId xmlns:p14="http://schemas.microsoft.com/office/powerpoint/2010/main" val="3957809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dirty="0" smtClean="0">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557897" y="1515725"/>
            <a:ext cx="11393696" cy="4031873"/>
          </a:xfrm>
          <a:prstGeom prst="rect">
            <a:avLst/>
          </a:prstGeom>
          <a:noFill/>
        </p:spPr>
        <p:txBody>
          <a:bodyPr wrap="square" rtlCol="0">
            <a:spAutoFit/>
          </a:bodyPr>
          <a:lstStyle/>
          <a:p>
            <a:r>
              <a:rPr lang="en-US" sz="2800" u="sng" dirty="0" smtClean="0">
                <a:solidFill>
                  <a:schemeClr val="bg1"/>
                </a:solidFill>
              </a:rPr>
              <a:t>Writing </a:t>
            </a:r>
            <a:r>
              <a:rPr lang="en-US" sz="2800" u="sng" dirty="0">
                <a:solidFill>
                  <a:schemeClr val="bg1"/>
                </a:solidFill>
              </a:rPr>
              <a:t>a File by Using </a:t>
            </a:r>
            <a:r>
              <a:rPr lang="en-US" sz="2800" u="sng" dirty="0" smtClean="0">
                <a:solidFill>
                  <a:schemeClr val="bg1"/>
                </a:solidFill>
              </a:rPr>
              <a:t> </a:t>
            </a:r>
            <a:r>
              <a:rPr lang="en-US" sz="2800" u="sng" dirty="0" err="1" smtClean="0">
                <a:solidFill>
                  <a:schemeClr val="bg1"/>
                </a:solidFill>
              </a:rPr>
              <a:t>unbuffered</a:t>
            </a:r>
            <a:r>
              <a:rPr lang="en-US" sz="2800" u="sng" dirty="0" smtClean="0">
                <a:solidFill>
                  <a:schemeClr val="bg1"/>
                </a:solidFill>
              </a:rPr>
              <a:t> Stream I/O</a:t>
            </a:r>
          </a:p>
          <a:p>
            <a:pPr marL="914400" lvl="1" indent="-457200">
              <a:buFont typeface="Arial" panose="020B0604020202020204" pitchFamily="34" charset="0"/>
              <a:buChar char="•"/>
            </a:pPr>
            <a:r>
              <a:rPr lang="en-US" sz="2800" dirty="0" smtClean="0">
                <a:solidFill>
                  <a:schemeClr val="bg1"/>
                </a:solidFill>
              </a:rPr>
              <a:t>You </a:t>
            </a:r>
            <a:r>
              <a:rPr lang="en-US" sz="2800" dirty="0">
                <a:solidFill>
                  <a:schemeClr val="bg1"/>
                </a:solidFill>
              </a:rPr>
              <a:t>can use the </a:t>
            </a:r>
            <a:r>
              <a:rPr lang="en-US" sz="2800" b="1" i="1" dirty="0" err="1">
                <a:solidFill>
                  <a:schemeClr val="bg1"/>
                </a:solidFill>
              </a:rPr>
              <a:t>newOutputStream</a:t>
            </a:r>
            <a:r>
              <a:rPr lang="en-US" sz="2800" b="1" i="1" dirty="0">
                <a:solidFill>
                  <a:schemeClr val="bg1"/>
                </a:solidFill>
              </a:rPr>
              <a:t>(Path, </a:t>
            </a:r>
            <a:r>
              <a:rPr lang="en-US" sz="2800" b="1" i="1" dirty="0" err="1">
                <a:solidFill>
                  <a:schemeClr val="bg1"/>
                </a:solidFill>
              </a:rPr>
              <a:t>OpenOption</a:t>
            </a:r>
            <a:r>
              <a:rPr lang="en-US" sz="2800" b="1" i="1" dirty="0" smtClean="0">
                <a:solidFill>
                  <a:schemeClr val="bg1"/>
                </a:solidFill>
              </a:rPr>
              <a:t>...) </a:t>
            </a:r>
            <a:r>
              <a:rPr lang="en-US" sz="2800" dirty="0" smtClean="0">
                <a:solidFill>
                  <a:schemeClr val="bg1"/>
                </a:solidFill>
              </a:rPr>
              <a:t>method.</a:t>
            </a:r>
          </a:p>
          <a:p>
            <a:pPr marL="914400" lvl="1" indent="-457200">
              <a:buFont typeface="Arial" panose="020B0604020202020204" pitchFamily="34" charset="0"/>
              <a:buChar char="•"/>
            </a:pPr>
            <a:endParaRPr lang="en-US" sz="2800" dirty="0" smtClean="0">
              <a:solidFill>
                <a:schemeClr val="bg1"/>
              </a:solidFill>
            </a:endParaRPr>
          </a:p>
          <a:p>
            <a:pPr marL="914400" lvl="1" indent="-457200">
              <a:buFont typeface="Arial" panose="020B0604020202020204" pitchFamily="34" charset="0"/>
              <a:buChar char="•"/>
            </a:pPr>
            <a:r>
              <a:rPr lang="en-US" sz="2800" dirty="0" smtClean="0">
                <a:solidFill>
                  <a:schemeClr val="bg1"/>
                </a:solidFill>
              </a:rPr>
              <a:t>Ex:</a:t>
            </a:r>
          </a:p>
          <a:p>
            <a:pPr lvl="3"/>
            <a:r>
              <a:rPr lang="en-US" sz="2400" dirty="0">
                <a:solidFill>
                  <a:srgbClr val="C00000"/>
                </a:solidFill>
              </a:rPr>
              <a:t>try (</a:t>
            </a:r>
            <a:r>
              <a:rPr lang="en-US" sz="2400" dirty="0" err="1">
                <a:solidFill>
                  <a:srgbClr val="C00000"/>
                </a:solidFill>
              </a:rPr>
              <a:t>OutputStream</a:t>
            </a:r>
            <a:r>
              <a:rPr lang="en-US" sz="2400" dirty="0">
                <a:solidFill>
                  <a:srgbClr val="C00000"/>
                </a:solidFill>
              </a:rPr>
              <a:t> out = new </a:t>
            </a:r>
            <a:r>
              <a:rPr lang="en-US" sz="2400" dirty="0" err="1">
                <a:solidFill>
                  <a:srgbClr val="C00000"/>
                </a:solidFill>
              </a:rPr>
              <a:t>BufferedOutputStream</a:t>
            </a:r>
            <a:r>
              <a:rPr lang="en-US" sz="2400" dirty="0">
                <a:solidFill>
                  <a:srgbClr val="C00000"/>
                </a:solidFill>
              </a:rPr>
              <a:t>(</a:t>
            </a:r>
          </a:p>
          <a:p>
            <a:pPr lvl="3"/>
            <a:r>
              <a:rPr lang="en-US" sz="2400" dirty="0">
                <a:solidFill>
                  <a:srgbClr val="C00000"/>
                </a:solidFill>
              </a:rPr>
              <a:t>      </a:t>
            </a:r>
            <a:r>
              <a:rPr lang="en-US" sz="2400" dirty="0" err="1">
                <a:solidFill>
                  <a:srgbClr val="C00000"/>
                </a:solidFill>
              </a:rPr>
              <a:t>Files.newOutputStream</a:t>
            </a:r>
            <a:r>
              <a:rPr lang="en-US" sz="2400" dirty="0">
                <a:solidFill>
                  <a:srgbClr val="C00000"/>
                </a:solidFill>
              </a:rPr>
              <a:t>(p, CREATE, APPEND))) {</a:t>
            </a:r>
          </a:p>
          <a:p>
            <a:pPr lvl="3"/>
            <a:r>
              <a:rPr lang="en-US" sz="2400" dirty="0">
                <a:solidFill>
                  <a:srgbClr val="C00000"/>
                </a:solidFill>
              </a:rPr>
              <a:t>      </a:t>
            </a:r>
            <a:r>
              <a:rPr lang="en-US" sz="2400" dirty="0" err="1">
                <a:solidFill>
                  <a:srgbClr val="C00000"/>
                </a:solidFill>
              </a:rPr>
              <a:t>out.write</a:t>
            </a:r>
            <a:r>
              <a:rPr lang="en-US" sz="2400" dirty="0">
                <a:solidFill>
                  <a:srgbClr val="C00000"/>
                </a:solidFill>
              </a:rPr>
              <a:t>(data, 0, </a:t>
            </a:r>
            <a:r>
              <a:rPr lang="en-US" sz="2400" dirty="0" err="1">
                <a:solidFill>
                  <a:srgbClr val="C00000"/>
                </a:solidFill>
              </a:rPr>
              <a:t>data.length</a:t>
            </a:r>
            <a:r>
              <a:rPr lang="en-US" sz="2400" dirty="0">
                <a:solidFill>
                  <a:srgbClr val="C00000"/>
                </a:solidFill>
              </a:rPr>
              <a:t>);</a:t>
            </a:r>
          </a:p>
          <a:p>
            <a:pPr lvl="3"/>
            <a:r>
              <a:rPr lang="en-US" sz="2400" dirty="0">
                <a:solidFill>
                  <a:srgbClr val="C00000"/>
                </a:solidFill>
              </a:rPr>
              <a:t>    } catch (</a:t>
            </a:r>
            <a:r>
              <a:rPr lang="en-US" sz="2400" dirty="0" err="1">
                <a:solidFill>
                  <a:srgbClr val="C00000"/>
                </a:solidFill>
              </a:rPr>
              <a:t>IOException</a:t>
            </a:r>
            <a:r>
              <a:rPr lang="en-US" sz="2400" dirty="0">
                <a:solidFill>
                  <a:srgbClr val="C00000"/>
                </a:solidFill>
              </a:rPr>
              <a:t> x) {</a:t>
            </a:r>
          </a:p>
          <a:p>
            <a:pPr lvl="3"/>
            <a:r>
              <a:rPr lang="en-US" sz="2400" dirty="0">
                <a:solidFill>
                  <a:srgbClr val="C00000"/>
                </a:solidFill>
              </a:rPr>
              <a:t>      </a:t>
            </a:r>
            <a:r>
              <a:rPr lang="en-US" sz="2400" dirty="0" err="1">
                <a:solidFill>
                  <a:srgbClr val="C00000"/>
                </a:solidFill>
              </a:rPr>
              <a:t>System.err.println</a:t>
            </a:r>
            <a:r>
              <a:rPr lang="en-US" sz="2400" dirty="0">
                <a:solidFill>
                  <a:srgbClr val="C00000"/>
                </a:solidFill>
              </a:rPr>
              <a:t>(x);</a:t>
            </a:r>
          </a:p>
          <a:p>
            <a:pPr lvl="3"/>
            <a:r>
              <a:rPr lang="en-US" sz="2400" dirty="0">
                <a:solidFill>
                  <a:srgbClr val="C00000"/>
                </a:solidFill>
              </a:rPr>
              <a:t>    }</a:t>
            </a:r>
            <a:endParaRPr lang="en-US" sz="2400" dirty="0" smtClean="0">
              <a:solidFill>
                <a:srgbClr val="C00000"/>
              </a:solidFill>
            </a:endParaRPr>
          </a:p>
        </p:txBody>
      </p:sp>
    </p:spTree>
    <p:extLst>
      <p:ext uri="{BB962C8B-B14F-4D97-AF65-F5344CB8AC3E}">
        <p14:creationId xmlns:p14="http://schemas.microsoft.com/office/powerpoint/2010/main" val="10368183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348251" cy="584775"/>
          </a:xfrm>
          <a:prstGeom prst="rect">
            <a:avLst/>
          </a:prstGeom>
          <a:noFill/>
        </p:spPr>
        <p:txBody>
          <a:bodyPr wrap="square" rtlCol="0">
            <a:spAutoFit/>
          </a:bodyPr>
          <a:lstStyle/>
          <a:p>
            <a:r>
              <a:rPr lang="en-US" sz="3200" b="1">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457952" y="1315670"/>
            <a:ext cx="6050861" cy="4955203"/>
          </a:xfrm>
          <a:prstGeom prst="rect">
            <a:avLst/>
          </a:prstGeom>
          <a:noFill/>
        </p:spPr>
        <p:txBody>
          <a:bodyPr wrap="square" rtlCol="0">
            <a:spAutoFit/>
          </a:bodyPr>
          <a:lstStyle/>
          <a:p>
            <a:r>
              <a:rPr lang="en-US" sz="2400" b="1" u="sng" dirty="0">
                <a:solidFill>
                  <a:schemeClr val="bg1"/>
                </a:solidFill>
              </a:rPr>
              <a:t>Reading and Writing Files by Using Channel </a:t>
            </a:r>
            <a:r>
              <a:rPr lang="en-US" sz="2400" b="1" u="sng" dirty="0" smtClean="0">
                <a:solidFill>
                  <a:schemeClr val="bg1"/>
                </a:solidFill>
              </a:rPr>
              <a:t>I/O</a:t>
            </a:r>
          </a:p>
          <a:p>
            <a:pPr marL="342900" indent="-342900">
              <a:buFont typeface="Arial" panose="020B0604020202020204" pitchFamily="34" charset="0"/>
              <a:buChar char="•"/>
            </a:pPr>
            <a:r>
              <a:rPr lang="en-US" sz="2000" dirty="0">
                <a:solidFill>
                  <a:schemeClr val="bg1"/>
                </a:solidFill>
              </a:rPr>
              <a:t>While stream I/O reads a character at a time, channel I/O reads a buffer at a time</a:t>
            </a:r>
          </a:p>
          <a:p>
            <a:pPr marL="342900" indent="-342900">
              <a:buFont typeface="Arial" panose="020B0604020202020204" pitchFamily="34" charset="0"/>
              <a:buChar char="•"/>
            </a:pPr>
            <a:r>
              <a:rPr lang="en-US" sz="2000" dirty="0">
                <a:solidFill>
                  <a:schemeClr val="bg1"/>
                </a:solidFill>
              </a:rPr>
              <a:t>A </a:t>
            </a:r>
            <a:r>
              <a:rPr lang="en-US" sz="2000" dirty="0" err="1">
                <a:solidFill>
                  <a:schemeClr val="bg1"/>
                </a:solidFill>
              </a:rPr>
              <a:t>SeekableByteChannel</a:t>
            </a:r>
            <a:r>
              <a:rPr lang="en-US" sz="2000" dirty="0">
                <a:solidFill>
                  <a:schemeClr val="bg1"/>
                </a:solidFill>
              </a:rPr>
              <a:t> is a </a:t>
            </a:r>
            <a:r>
              <a:rPr lang="en-US" sz="2000" dirty="0" err="1">
                <a:solidFill>
                  <a:schemeClr val="bg1"/>
                </a:solidFill>
              </a:rPr>
              <a:t>ByteChannel</a:t>
            </a:r>
            <a:r>
              <a:rPr lang="en-US" sz="2000" dirty="0">
                <a:solidFill>
                  <a:schemeClr val="bg1"/>
                </a:solidFill>
              </a:rPr>
              <a:t> that has the capability to maintain a position in the channel and to change that </a:t>
            </a:r>
            <a:r>
              <a:rPr lang="en-US" sz="2000" dirty="0" smtClean="0">
                <a:solidFill>
                  <a:schemeClr val="bg1"/>
                </a:solidFill>
              </a:rPr>
              <a:t>position.</a:t>
            </a:r>
          </a:p>
          <a:p>
            <a:pPr marL="342900" indent="-342900">
              <a:buFont typeface="Arial" panose="020B0604020202020204" pitchFamily="34" charset="0"/>
              <a:buChar char="•"/>
            </a:pPr>
            <a:r>
              <a:rPr lang="en-US" sz="2000" dirty="0">
                <a:solidFill>
                  <a:schemeClr val="bg1"/>
                </a:solidFill>
              </a:rPr>
              <a:t>A </a:t>
            </a:r>
            <a:r>
              <a:rPr lang="en-US" sz="2000" dirty="0" err="1">
                <a:solidFill>
                  <a:schemeClr val="bg1"/>
                </a:solidFill>
              </a:rPr>
              <a:t>SeekableByteChannel</a:t>
            </a:r>
            <a:r>
              <a:rPr lang="en-US" sz="2000" dirty="0">
                <a:solidFill>
                  <a:schemeClr val="bg1"/>
                </a:solidFill>
              </a:rPr>
              <a:t> also supports truncating the file associated with the channel and querying the file for its </a:t>
            </a:r>
            <a:r>
              <a:rPr lang="en-US" sz="2000" dirty="0" smtClean="0">
                <a:solidFill>
                  <a:schemeClr val="bg1"/>
                </a:solidFill>
              </a:rPr>
              <a:t>size.</a:t>
            </a:r>
          </a:p>
          <a:p>
            <a:pPr marL="342900" indent="-342900">
              <a:buFont typeface="Arial" panose="020B0604020202020204" pitchFamily="34" charset="0"/>
              <a:buChar char="•"/>
            </a:pPr>
            <a:r>
              <a:rPr lang="en-US" sz="2000" b="1" i="1" dirty="0" err="1">
                <a:solidFill>
                  <a:schemeClr val="bg1"/>
                </a:solidFill>
              </a:rPr>
              <a:t>newByteChannel</a:t>
            </a:r>
            <a:r>
              <a:rPr lang="en-US" sz="2000" b="1" i="1" dirty="0">
                <a:solidFill>
                  <a:schemeClr val="bg1"/>
                </a:solidFill>
              </a:rPr>
              <a:t>(Path, </a:t>
            </a:r>
            <a:r>
              <a:rPr lang="en-US" sz="2000" b="1" i="1" dirty="0" err="1">
                <a:solidFill>
                  <a:schemeClr val="bg1"/>
                </a:solidFill>
              </a:rPr>
              <a:t>OpenOption</a:t>
            </a:r>
            <a:r>
              <a:rPr lang="en-US" sz="2000" b="1" i="1" dirty="0">
                <a:solidFill>
                  <a:schemeClr val="bg1"/>
                </a:solidFill>
              </a:rPr>
              <a:t>...)</a:t>
            </a:r>
          </a:p>
          <a:p>
            <a:pPr marL="342900" indent="-342900">
              <a:buFont typeface="Arial" panose="020B0604020202020204" pitchFamily="34" charset="0"/>
              <a:buChar char="•"/>
            </a:pPr>
            <a:r>
              <a:rPr lang="en-US" sz="2000" b="1" i="1" dirty="0" err="1">
                <a:solidFill>
                  <a:schemeClr val="bg1"/>
                </a:solidFill>
              </a:rPr>
              <a:t>newByteChannel</a:t>
            </a:r>
            <a:r>
              <a:rPr lang="en-US" sz="2000" b="1" i="1" dirty="0">
                <a:solidFill>
                  <a:schemeClr val="bg1"/>
                </a:solidFill>
              </a:rPr>
              <a:t>(Path, Set&lt;? extends </a:t>
            </a:r>
            <a:r>
              <a:rPr lang="en-US" sz="2000" b="1" i="1" dirty="0" err="1">
                <a:solidFill>
                  <a:schemeClr val="bg1"/>
                </a:solidFill>
              </a:rPr>
              <a:t>OpenOption</a:t>
            </a:r>
            <a:r>
              <a:rPr lang="en-US" sz="2000" b="1" i="1" dirty="0">
                <a:solidFill>
                  <a:schemeClr val="bg1"/>
                </a:solidFill>
              </a:rPr>
              <a:t>&gt;, </a:t>
            </a:r>
            <a:r>
              <a:rPr lang="en-US" sz="2000" b="1" i="1" dirty="0" err="1">
                <a:solidFill>
                  <a:schemeClr val="bg1"/>
                </a:solidFill>
              </a:rPr>
              <a:t>FileAttribute</a:t>
            </a:r>
            <a:r>
              <a:rPr lang="en-US" sz="2000" b="1" i="1" dirty="0" smtClean="0">
                <a:solidFill>
                  <a:schemeClr val="bg1"/>
                </a:solidFill>
              </a:rPr>
              <a:t>&lt;?&gt;...).</a:t>
            </a:r>
          </a:p>
          <a:p>
            <a:pPr marL="342900" indent="-342900">
              <a:buFont typeface="Arial" panose="020B0604020202020204" pitchFamily="34" charset="0"/>
              <a:buChar char="•"/>
            </a:pPr>
            <a:r>
              <a:rPr lang="en-US" sz="2000" dirty="0" err="1">
                <a:solidFill>
                  <a:schemeClr val="bg1"/>
                </a:solidFill>
              </a:rPr>
              <a:t>SeekableByteChannel</a:t>
            </a:r>
            <a:r>
              <a:rPr lang="en-US" sz="2000" dirty="0">
                <a:solidFill>
                  <a:schemeClr val="bg1"/>
                </a:solidFill>
              </a:rPr>
              <a:t> supports both reading and writing</a:t>
            </a:r>
          </a:p>
        </p:txBody>
      </p:sp>
      <p:sp>
        <p:nvSpPr>
          <p:cNvPr id="15" name="TextBox 14"/>
          <p:cNvSpPr txBox="1"/>
          <p:nvPr/>
        </p:nvSpPr>
        <p:spPr>
          <a:xfrm>
            <a:off x="6391903" y="1103078"/>
            <a:ext cx="5532917" cy="5663089"/>
          </a:xfrm>
          <a:prstGeom prst="rect">
            <a:avLst/>
          </a:prstGeom>
          <a:noFill/>
        </p:spPr>
        <p:txBody>
          <a:bodyPr wrap="square" rtlCol="0">
            <a:spAutoFit/>
          </a:bodyPr>
          <a:lstStyle/>
          <a:p>
            <a:r>
              <a:rPr lang="en-US" dirty="0">
                <a:solidFill>
                  <a:srgbClr val="C00000"/>
                </a:solidFill>
              </a:rPr>
              <a:t>try (</a:t>
            </a:r>
            <a:r>
              <a:rPr lang="en-US" dirty="0" err="1">
                <a:solidFill>
                  <a:srgbClr val="C00000"/>
                </a:solidFill>
              </a:rPr>
              <a:t>SeekableByteChannel</a:t>
            </a:r>
            <a:r>
              <a:rPr lang="en-US" dirty="0">
                <a:solidFill>
                  <a:srgbClr val="C00000"/>
                </a:solidFill>
              </a:rPr>
              <a:t> </a:t>
            </a:r>
            <a:r>
              <a:rPr lang="en-US" dirty="0" err="1">
                <a:solidFill>
                  <a:srgbClr val="C00000"/>
                </a:solidFill>
              </a:rPr>
              <a:t>sbc</a:t>
            </a:r>
            <a:r>
              <a:rPr lang="en-US" dirty="0">
                <a:solidFill>
                  <a:srgbClr val="C00000"/>
                </a:solidFill>
              </a:rPr>
              <a:t> = </a:t>
            </a:r>
            <a:r>
              <a:rPr lang="en-US" dirty="0" err="1">
                <a:solidFill>
                  <a:srgbClr val="C00000"/>
                </a:solidFill>
              </a:rPr>
              <a:t>Files.newByteChannel</a:t>
            </a:r>
            <a:r>
              <a:rPr lang="en-US" dirty="0">
                <a:solidFill>
                  <a:srgbClr val="C00000"/>
                </a:solidFill>
              </a:rPr>
              <a:t>(file)) {</a:t>
            </a:r>
          </a:p>
          <a:p>
            <a:r>
              <a:rPr lang="en-US" dirty="0">
                <a:solidFill>
                  <a:srgbClr val="C00000"/>
                </a:solidFill>
              </a:rPr>
              <a:t>    </a:t>
            </a:r>
            <a:r>
              <a:rPr lang="en-US" dirty="0" err="1">
                <a:solidFill>
                  <a:srgbClr val="C00000"/>
                </a:solidFill>
              </a:rPr>
              <a:t>ByteBuffer</a:t>
            </a:r>
            <a:r>
              <a:rPr lang="en-US" dirty="0">
                <a:solidFill>
                  <a:srgbClr val="C00000"/>
                </a:solidFill>
              </a:rPr>
              <a:t> </a:t>
            </a:r>
            <a:r>
              <a:rPr lang="en-US" dirty="0" err="1">
                <a:solidFill>
                  <a:srgbClr val="C00000"/>
                </a:solidFill>
              </a:rPr>
              <a:t>buf</a:t>
            </a:r>
            <a:r>
              <a:rPr lang="en-US" dirty="0">
                <a:solidFill>
                  <a:srgbClr val="C00000"/>
                </a:solidFill>
              </a:rPr>
              <a:t> = </a:t>
            </a:r>
            <a:r>
              <a:rPr lang="en-US" dirty="0" err="1">
                <a:solidFill>
                  <a:srgbClr val="C00000"/>
                </a:solidFill>
              </a:rPr>
              <a:t>ByteBuffer.allocate</a:t>
            </a:r>
            <a:r>
              <a:rPr lang="en-US" dirty="0">
                <a:solidFill>
                  <a:srgbClr val="C00000"/>
                </a:solidFill>
              </a:rPr>
              <a:t>(10);</a:t>
            </a:r>
          </a:p>
          <a:p>
            <a:endParaRPr lang="en-US" dirty="0">
              <a:solidFill>
                <a:srgbClr val="C00000"/>
              </a:solidFill>
            </a:endParaRPr>
          </a:p>
          <a:p>
            <a:r>
              <a:rPr lang="en-US" dirty="0">
                <a:solidFill>
                  <a:srgbClr val="C00000"/>
                </a:solidFill>
              </a:rPr>
              <a:t>    // Read the bytes with the proper encoding for this platform.  If</a:t>
            </a:r>
          </a:p>
          <a:p>
            <a:r>
              <a:rPr lang="en-US" dirty="0">
                <a:solidFill>
                  <a:srgbClr val="C00000"/>
                </a:solidFill>
              </a:rPr>
              <a:t>    // you skip this step, you might see something that looks like</a:t>
            </a:r>
          </a:p>
          <a:p>
            <a:r>
              <a:rPr lang="en-US" dirty="0">
                <a:solidFill>
                  <a:srgbClr val="C00000"/>
                </a:solidFill>
              </a:rPr>
              <a:t>    // Chinese characters when you expect Latin-style characters.</a:t>
            </a:r>
          </a:p>
          <a:p>
            <a:r>
              <a:rPr lang="en-US" dirty="0">
                <a:solidFill>
                  <a:srgbClr val="C00000"/>
                </a:solidFill>
              </a:rPr>
              <a:t>    String encoding = </a:t>
            </a:r>
            <a:r>
              <a:rPr lang="en-US" dirty="0" err="1">
                <a:solidFill>
                  <a:srgbClr val="C00000"/>
                </a:solidFill>
              </a:rPr>
              <a:t>System.getProperty</a:t>
            </a:r>
            <a:r>
              <a:rPr lang="en-US" dirty="0">
                <a:solidFill>
                  <a:srgbClr val="C00000"/>
                </a:solidFill>
              </a:rPr>
              <a:t>("</a:t>
            </a:r>
            <a:r>
              <a:rPr lang="en-US" dirty="0" err="1">
                <a:solidFill>
                  <a:srgbClr val="C00000"/>
                </a:solidFill>
              </a:rPr>
              <a:t>file.encoding</a:t>
            </a:r>
            <a:r>
              <a:rPr lang="en-US" dirty="0">
                <a:solidFill>
                  <a:srgbClr val="C00000"/>
                </a:solidFill>
              </a:rPr>
              <a:t>");</a:t>
            </a:r>
          </a:p>
          <a:p>
            <a:r>
              <a:rPr lang="en-US" dirty="0">
                <a:solidFill>
                  <a:srgbClr val="C00000"/>
                </a:solidFill>
              </a:rPr>
              <a:t>    while (</a:t>
            </a:r>
            <a:r>
              <a:rPr lang="en-US" dirty="0" err="1">
                <a:solidFill>
                  <a:srgbClr val="C00000"/>
                </a:solidFill>
              </a:rPr>
              <a:t>sbc.read</a:t>
            </a:r>
            <a:r>
              <a:rPr lang="en-US" dirty="0">
                <a:solidFill>
                  <a:srgbClr val="C00000"/>
                </a:solidFill>
              </a:rPr>
              <a:t>(</a:t>
            </a:r>
            <a:r>
              <a:rPr lang="en-US" dirty="0" err="1">
                <a:solidFill>
                  <a:srgbClr val="C00000"/>
                </a:solidFill>
              </a:rPr>
              <a:t>buf</a:t>
            </a:r>
            <a:r>
              <a:rPr lang="en-US" dirty="0">
                <a:solidFill>
                  <a:srgbClr val="C00000"/>
                </a:solidFill>
              </a:rPr>
              <a:t>) &gt; 0) {</a:t>
            </a:r>
          </a:p>
          <a:p>
            <a:r>
              <a:rPr lang="en-US" dirty="0">
                <a:solidFill>
                  <a:srgbClr val="C00000"/>
                </a:solidFill>
              </a:rPr>
              <a:t>        </a:t>
            </a:r>
            <a:r>
              <a:rPr lang="en-US" dirty="0" err="1">
                <a:solidFill>
                  <a:srgbClr val="C00000"/>
                </a:solidFill>
              </a:rPr>
              <a:t>buf.rewind</a:t>
            </a:r>
            <a:r>
              <a:rPr lang="en-US" dirty="0">
                <a:solidFill>
                  <a:srgbClr val="C00000"/>
                </a:solidFill>
              </a:rPr>
              <a:t>();</a:t>
            </a:r>
          </a:p>
          <a:p>
            <a:r>
              <a:rPr lang="en-US" dirty="0" err="1" smtClean="0">
                <a:solidFill>
                  <a:srgbClr val="C00000"/>
                </a:solidFill>
              </a:rPr>
              <a:t>System.out.print</a:t>
            </a:r>
            <a:r>
              <a:rPr lang="en-US" dirty="0" smtClean="0">
                <a:solidFill>
                  <a:srgbClr val="C00000"/>
                </a:solidFill>
              </a:rPr>
              <a:t>(</a:t>
            </a:r>
            <a:r>
              <a:rPr lang="en-US" dirty="0" err="1" smtClean="0">
                <a:solidFill>
                  <a:srgbClr val="C00000"/>
                </a:solidFill>
              </a:rPr>
              <a:t>Charset.forName</a:t>
            </a:r>
            <a:r>
              <a:rPr lang="en-US" dirty="0" smtClean="0">
                <a:solidFill>
                  <a:srgbClr val="C00000"/>
                </a:solidFill>
              </a:rPr>
              <a:t>(encoding</a:t>
            </a:r>
            <a:r>
              <a:rPr lang="en-US" dirty="0">
                <a:solidFill>
                  <a:srgbClr val="C00000"/>
                </a:solidFill>
              </a:rPr>
              <a:t>).decode(</a:t>
            </a:r>
            <a:r>
              <a:rPr lang="en-US" dirty="0" err="1">
                <a:solidFill>
                  <a:srgbClr val="C00000"/>
                </a:solidFill>
              </a:rPr>
              <a:t>buf</a:t>
            </a:r>
            <a:r>
              <a:rPr lang="en-US" dirty="0">
                <a:solidFill>
                  <a:srgbClr val="C00000"/>
                </a:solidFill>
              </a:rPr>
              <a:t>));</a:t>
            </a:r>
          </a:p>
          <a:p>
            <a:r>
              <a:rPr lang="en-US" dirty="0">
                <a:solidFill>
                  <a:srgbClr val="C00000"/>
                </a:solidFill>
              </a:rPr>
              <a:t>        </a:t>
            </a:r>
            <a:r>
              <a:rPr lang="en-US" dirty="0" err="1">
                <a:solidFill>
                  <a:srgbClr val="C00000"/>
                </a:solidFill>
              </a:rPr>
              <a:t>buf.flip</a:t>
            </a:r>
            <a:r>
              <a:rPr lang="en-US" dirty="0">
                <a:solidFill>
                  <a:srgbClr val="C00000"/>
                </a:solidFill>
              </a:rPr>
              <a:t>();</a:t>
            </a:r>
          </a:p>
          <a:p>
            <a:r>
              <a:rPr lang="en-US" dirty="0">
                <a:solidFill>
                  <a:srgbClr val="C00000"/>
                </a:solidFill>
              </a:rPr>
              <a:t>    }</a:t>
            </a:r>
          </a:p>
          <a:p>
            <a:r>
              <a:rPr lang="en-US" dirty="0">
                <a:solidFill>
                  <a:srgbClr val="C00000"/>
                </a:solidFill>
              </a:rPr>
              <a:t>} catch (</a:t>
            </a:r>
            <a:r>
              <a:rPr lang="en-US" dirty="0" err="1">
                <a:solidFill>
                  <a:srgbClr val="C00000"/>
                </a:solidFill>
              </a:rPr>
              <a:t>IOException</a:t>
            </a:r>
            <a:r>
              <a:rPr lang="en-US" dirty="0">
                <a:solidFill>
                  <a:srgbClr val="C00000"/>
                </a:solidFill>
              </a:rPr>
              <a:t> x) {</a:t>
            </a:r>
          </a:p>
          <a:p>
            <a:r>
              <a:rPr lang="en-US" dirty="0">
                <a:solidFill>
                  <a:srgbClr val="C00000"/>
                </a:solidFill>
              </a:rPr>
              <a:t>    </a:t>
            </a:r>
            <a:r>
              <a:rPr lang="en-US" dirty="0" err="1">
                <a:solidFill>
                  <a:srgbClr val="C00000"/>
                </a:solidFill>
              </a:rPr>
              <a:t>System.out.println</a:t>
            </a:r>
            <a:r>
              <a:rPr lang="en-US" dirty="0">
                <a:solidFill>
                  <a:srgbClr val="C00000"/>
                </a:solidFill>
              </a:rPr>
              <a:t>("caught </a:t>
            </a:r>
            <a:r>
              <a:rPr lang="en-US" sz="2000" dirty="0">
                <a:solidFill>
                  <a:srgbClr val="C00000"/>
                </a:solidFill>
              </a:rPr>
              <a:t>exception: " + x);</a:t>
            </a:r>
          </a:p>
        </p:txBody>
      </p:sp>
    </p:spTree>
    <p:extLst>
      <p:ext uri="{BB962C8B-B14F-4D97-AF65-F5344CB8AC3E}">
        <p14:creationId xmlns:p14="http://schemas.microsoft.com/office/powerpoint/2010/main" val="33136711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506773" cy="584775"/>
          </a:xfrm>
          <a:prstGeom prst="rect">
            <a:avLst/>
          </a:prstGeom>
          <a:noFill/>
        </p:spPr>
        <p:txBody>
          <a:bodyPr wrap="square" rtlCol="0">
            <a:spAutoFit/>
          </a:bodyPr>
          <a:lstStyle/>
          <a:p>
            <a:r>
              <a:rPr lang="en-US" sz="3200" b="1" dirty="0">
                <a:solidFill>
                  <a:schemeClr val="bg1"/>
                </a:solidFill>
              </a:rPr>
              <a:t>File Operations – Reading, Writing and Creating Files…….</a:t>
            </a: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2" name="TextBox 11"/>
          <p:cNvSpPr txBox="1"/>
          <p:nvPr/>
        </p:nvSpPr>
        <p:spPr>
          <a:xfrm>
            <a:off x="457952" y="1315670"/>
            <a:ext cx="11174069" cy="5016758"/>
          </a:xfrm>
          <a:prstGeom prst="rect">
            <a:avLst/>
          </a:prstGeom>
          <a:noFill/>
        </p:spPr>
        <p:txBody>
          <a:bodyPr wrap="square" rtlCol="0">
            <a:spAutoFit/>
          </a:bodyPr>
          <a:lstStyle/>
          <a:p>
            <a:r>
              <a:rPr lang="en-US" sz="2800" b="1" u="sng" dirty="0" smtClean="0">
                <a:solidFill>
                  <a:schemeClr val="bg1"/>
                </a:solidFill>
              </a:rPr>
              <a:t>Creating Regular Files:</a:t>
            </a:r>
          </a:p>
          <a:p>
            <a:pPr marL="342900" indent="-342900">
              <a:buFont typeface="Arial" panose="020B0604020202020204" pitchFamily="34" charset="0"/>
              <a:buChar char="•"/>
            </a:pPr>
            <a:r>
              <a:rPr lang="en-US" sz="2400" dirty="0">
                <a:solidFill>
                  <a:schemeClr val="bg1"/>
                </a:solidFill>
              </a:rPr>
              <a:t>U</a:t>
            </a:r>
            <a:r>
              <a:rPr lang="en-US" sz="2400" dirty="0" smtClean="0">
                <a:solidFill>
                  <a:schemeClr val="bg1"/>
                </a:solidFill>
              </a:rPr>
              <a:t>se </a:t>
            </a:r>
            <a:r>
              <a:rPr lang="en-US" sz="2400" dirty="0">
                <a:solidFill>
                  <a:schemeClr val="bg1"/>
                </a:solidFill>
              </a:rPr>
              <a:t>the </a:t>
            </a:r>
            <a:r>
              <a:rPr lang="en-US" sz="2400" b="1" i="1" dirty="0" err="1">
                <a:solidFill>
                  <a:schemeClr val="bg1"/>
                </a:solidFill>
              </a:rPr>
              <a:t>createFile</a:t>
            </a:r>
            <a:r>
              <a:rPr lang="en-US" sz="2400" b="1" i="1" dirty="0">
                <a:solidFill>
                  <a:schemeClr val="bg1"/>
                </a:solidFill>
              </a:rPr>
              <a:t>(Path, </a:t>
            </a:r>
            <a:r>
              <a:rPr lang="en-US" sz="2400" b="1" i="1" dirty="0" err="1">
                <a:solidFill>
                  <a:schemeClr val="bg1"/>
                </a:solidFill>
              </a:rPr>
              <a:t>FileAttribute</a:t>
            </a:r>
            <a:r>
              <a:rPr lang="en-US" sz="2400" b="1" i="1" dirty="0">
                <a:solidFill>
                  <a:schemeClr val="bg1"/>
                </a:solidFill>
              </a:rPr>
              <a:t>&lt;?&gt;) </a:t>
            </a:r>
            <a:r>
              <a:rPr lang="en-US" sz="2400" dirty="0" smtClean="0">
                <a:solidFill>
                  <a:schemeClr val="bg1"/>
                </a:solidFill>
              </a:rPr>
              <a:t>method.</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r>
              <a:rPr lang="en-US" sz="2400" dirty="0" smtClean="0">
                <a:solidFill>
                  <a:schemeClr val="bg1"/>
                </a:solidFill>
              </a:rPr>
              <a:t>Ex:</a:t>
            </a:r>
          </a:p>
          <a:p>
            <a:pPr lvl="2"/>
            <a:r>
              <a:rPr lang="en-US" sz="2000" dirty="0">
                <a:solidFill>
                  <a:srgbClr val="C00000"/>
                </a:solidFill>
              </a:rPr>
              <a:t>Path file = ...;</a:t>
            </a:r>
          </a:p>
          <a:p>
            <a:pPr lvl="2"/>
            <a:r>
              <a:rPr lang="en-US" sz="2000" dirty="0">
                <a:solidFill>
                  <a:srgbClr val="C00000"/>
                </a:solidFill>
              </a:rPr>
              <a:t>try {</a:t>
            </a:r>
          </a:p>
          <a:p>
            <a:pPr lvl="2"/>
            <a:r>
              <a:rPr lang="en-US" sz="2000" dirty="0">
                <a:solidFill>
                  <a:srgbClr val="C00000"/>
                </a:solidFill>
              </a:rPr>
              <a:t>    // Create the empty file with default permissions, etc.</a:t>
            </a:r>
          </a:p>
          <a:p>
            <a:pPr lvl="2"/>
            <a:r>
              <a:rPr lang="en-US" sz="2000" dirty="0">
                <a:solidFill>
                  <a:srgbClr val="C00000"/>
                </a:solidFill>
              </a:rPr>
              <a:t>    </a:t>
            </a:r>
            <a:r>
              <a:rPr lang="en-US" sz="2000" dirty="0" err="1">
                <a:solidFill>
                  <a:srgbClr val="C00000"/>
                </a:solidFill>
              </a:rPr>
              <a:t>Files.createFile</a:t>
            </a:r>
            <a:r>
              <a:rPr lang="en-US" sz="2000" dirty="0">
                <a:solidFill>
                  <a:srgbClr val="C00000"/>
                </a:solidFill>
              </a:rPr>
              <a:t>(file);</a:t>
            </a:r>
          </a:p>
          <a:p>
            <a:pPr lvl="2"/>
            <a:r>
              <a:rPr lang="en-US" sz="2000" dirty="0">
                <a:solidFill>
                  <a:srgbClr val="C00000"/>
                </a:solidFill>
              </a:rPr>
              <a:t>} catch (</a:t>
            </a:r>
            <a:r>
              <a:rPr lang="en-US" sz="2000" dirty="0" err="1">
                <a:solidFill>
                  <a:srgbClr val="C00000"/>
                </a:solidFill>
              </a:rPr>
              <a:t>FileAlreadyExistsException</a:t>
            </a:r>
            <a:r>
              <a:rPr lang="en-US" sz="2000" dirty="0">
                <a:solidFill>
                  <a:srgbClr val="C00000"/>
                </a:solidFill>
              </a:rPr>
              <a:t> x) {</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("file named %s" +</a:t>
            </a:r>
          </a:p>
          <a:p>
            <a:pPr lvl="2"/>
            <a:r>
              <a:rPr lang="en-US" sz="2000" dirty="0">
                <a:solidFill>
                  <a:srgbClr val="C00000"/>
                </a:solidFill>
              </a:rPr>
              <a:t>        " already </a:t>
            </a:r>
            <a:r>
              <a:rPr lang="en-US" sz="2000" dirty="0" err="1">
                <a:solidFill>
                  <a:srgbClr val="C00000"/>
                </a:solidFill>
              </a:rPr>
              <a:t>exists%n</a:t>
            </a:r>
            <a:r>
              <a:rPr lang="en-US" sz="2000" dirty="0">
                <a:solidFill>
                  <a:srgbClr val="C00000"/>
                </a:solidFill>
              </a:rPr>
              <a:t>", file);</a:t>
            </a:r>
          </a:p>
          <a:p>
            <a:pPr lvl="2"/>
            <a:r>
              <a:rPr lang="en-US" sz="2000" dirty="0">
                <a:solidFill>
                  <a:srgbClr val="C00000"/>
                </a:solidFill>
              </a:rPr>
              <a:t>} catch (</a:t>
            </a:r>
            <a:r>
              <a:rPr lang="en-US" sz="2000" dirty="0" err="1">
                <a:solidFill>
                  <a:srgbClr val="C00000"/>
                </a:solidFill>
              </a:rPr>
              <a:t>IOException</a:t>
            </a:r>
            <a:r>
              <a:rPr lang="en-US" sz="2000" dirty="0">
                <a:solidFill>
                  <a:srgbClr val="C00000"/>
                </a:solidFill>
              </a:rPr>
              <a:t> x) {</a:t>
            </a:r>
          </a:p>
          <a:p>
            <a:pPr lvl="2"/>
            <a:r>
              <a:rPr lang="en-US" sz="2000" dirty="0">
                <a:solidFill>
                  <a:srgbClr val="C00000"/>
                </a:solidFill>
              </a:rPr>
              <a:t>    // Some other sort of failure, such as permissions.</a:t>
            </a:r>
          </a:p>
          <a:p>
            <a:pPr lvl="2"/>
            <a:r>
              <a:rPr lang="en-US" sz="2000" dirty="0">
                <a:solidFill>
                  <a:srgbClr val="C00000"/>
                </a:solidFill>
              </a:rPr>
              <a:t>    </a:t>
            </a:r>
            <a:r>
              <a:rPr lang="en-US" sz="2000" dirty="0" err="1">
                <a:solidFill>
                  <a:srgbClr val="C00000"/>
                </a:solidFill>
              </a:rPr>
              <a:t>System.err.format</a:t>
            </a:r>
            <a:r>
              <a:rPr lang="en-US" sz="2000" dirty="0">
                <a:solidFill>
                  <a:srgbClr val="C00000"/>
                </a:solidFill>
              </a:rPr>
              <a:t>("</a:t>
            </a:r>
            <a:r>
              <a:rPr lang="en-US" sz="2000" dirty="0" err="1">
                <a:solidFill>
                  <a:srgbClr val="C00000"/>
                </a:solidFill>
              </a:rPr>
              <a:t>createFile</a:t>
            </a:r>
            <a:r>
              <a:rPr lang="en-US" sz="2000" dirty="0">
                <a:solidFill>
                  <a:srgbClr val="C00000"/>
                </a:solidFill>
              </a:rPr>
              <a:t> error: %</a:t>
            </a:r>
            <a:r>
              <a:rPr lang="en-US" sz="2000" dirty="0" err="1">
                <a:solidFill>
                  <a:srgbClr val="C00000"/>
                </a:solidFill>
              </a:rPr>
              <a:t>s%n</a:t>
            </a:r>
            <a:r>
              <a:rPr lang="en-US" sz="2000" dirty="0">
                <a:solidFill>
                  <a:srgbClr val="C00000"/>
                </a:solidFill>
              </a:rPr>
              <a:t>", x);</a:t>
            </a:r>
          </a:p>
          <a:p>
            <a:pPr lvl="2"/>
            <a:r>
              <a:rPr lang="en-US" sz="2000" dirty="0">
                <a:solidFill>
                  <a:srgbClr val="C00000"/>
                </a:solidFill>
              </a:rPr>
              <a:t>}</a:t>
            </a:r>
            <a:endParaRPr lang="en-US" sz="2000" dirty="0" smtClean="0">
              <a:solidFill>
                <a:srgbClr val="C00000"/>
              </a:solidFill>
            </a:endParaRPr>
          </a:p>
        </p:txBody>
      </p:sp>
    </p:spTree>
    <p:extLst>
      <p:ext uri="{BB962C8B-B14F-4D97-AF65-F5344CB8AC3E}">
        <p14:creationId xmlns:p14="http://schemas.microsoft.com/office/powerpoint/2010/main" val="3268033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11038967" cy="584775"/>
          </a:xfrm>
          <a:prstGeom prst="rect">
            <a:avLst/>
          </a:prstGeom>
          <a:noFill/>
        </p:spPr>
        <p:txBody>
          <a:bodyPr wrap="square" rtlCol="0">
            <a:spAutoFit/>
          </a:bodyPr>
          <a:lstStyle/>
          <a:p>
            <a:r>
              <a:rPr lang="en-US" sz="3200" b="1">
                <a:solidFill>
                  <a:schemeClr val="bg1"/>
                </a:solidFill>
              </a:rPr>
              <a:t>File Operations – Reading, Writing and Creating Files…….</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57897" y="1194911"/>
            <a:ext cx="9668436" cy="707886"/>
          </a:xfrm>
          <a:prstGeom prst="rect">
            <a:avLst/>
          </a:prstGeom>
          <a:noFill/>
        </p:spPr>
        <p:txBody>
          <a:bodyPr wrap="square" rtlCol="0">
            <a:spAutoFit/>
          </a:bodyPr>
          <a:lstStyle/>
          <a:p>
            <a:pPr marL="914400" lvl="3"/>
            <a:endParaRPr lang="en-US" sz="2000" dirty="0">
              <a:solidFill>
                <a:srgbClr val="C00000"/>
              </a:solidFill>
            </a:endParaRPr>
          </a:p>
          <a:p>
            <a:pPr marL="914400" lvl="3"/>
            <a:endParaRPr lang="en-US" sz="2000" dirty="0">
              <a:solidFill>
                <a:srgbClr val="C00000"/>
              </a:solidFill>
            </a:endParaRPr>
          </a:p>
        </p:txBody>
      </p:sp>
      <p:sp>
        <p:nvSpPr>
          <p:cNvPr id="11" name="TextBox 10"/>
          <p:cNvSpPr txBox="1"/>
          <p:nvPr/>
        </p:nvSpPr>
        <p:spPr>
          <a:xfrm>
            <a:off x="557897" y="1315670"/>
            <a:ext cx="10429102"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13" name="TextBox 12"/>
          <p:cNvSpPr txBox="1"/>
          <p:nvPr/>
        </p:nvSpPr>
        <p:spPr>
          <a:xfrm>
            <a:off x="2689412" y="4504765"/>
            <a:ext cx="184731" cy="369332"/>
          </a:xfrm>
          <a:prstGeom prst="rect">
            <a:avLst/>
          </a:prstGeom>
          <a:noFill/>
        </p:spPr>
        <p:txBody>
          <a:bodyPr wrap="none" rtlCol="0">
            <a:spAutoFit/>
          </a:bodyPr>
          <a:lstStyle/>
          <a:p>
            <a:endParaRPr lang="en-US" dirty="0"/>
          </a:p>
        </p:txBody>
      </p:sp>
      <p:sp>
        <p:nvSpPr>
          <p:cNvPr id="14" name="TextBox 13"/>
          <p:cNvSpPr txBox="1"/>
          <p:nvPr/>
        </p:nvSpPr>
        <p:spPr>
          <a:xfrm>
            <a:off x="557897" y="1425388"/>
            <a:ext cx="11074124" cy="5262979"/>
          </a:xfrm>
          <a:prstGeom prst="rect">
            <a:avLst/>
          </a:prstGeom>
          <a:noFill/>
        </p:spPr>
        <p:txBody>
          <a:bodyPr wrap="square" rtlCol="0">
            <a:spAutoFit/>
          </a:bodyPr>
          <a:lstStyle/>
          <a:p>
            <a:r>
              <a:rPr lang="en-US" sz="2400" b="1" dirty="0" smtClean="0">
                <a:solidFill>
                  <a:schemeClr val="bg1"/>
                </a:solidFill>
              </a:rPr>
              <a:t>Creating temporary files:</a:t>
            </a:r>
          </a:p>
          <a:p>
            <a:pPr marL="342900" indent="-342900">
              <a:buFont typeface="Arial" panose="020B0604020202020204" pitchFamily="34" charset="0"/>
              <a:buChar char="•"/>
            </a:pPr>
            <a:r>
              <a:rPr lang="en-US" sz="2400" dirty="0">
                <a:solidFill>
                  <a:schemeClr val="bg1"/>
                </a:solidFill>
              </a:rPr>
              <a:t>You can create a temporary file using one of the following </a:t>
            </a:r>
            <a:r>
              <a:rPr lang="en-US" sz="2400" dirty="0" err="1">
                <a:solidFill>
                  <a:schemeClr val="bg1"/>
                </a:solidFill>
              </a:rPr>
              <a:t>createTempFile</a:t>
            </a:r>
            <a:r>
              <a:rPr lang="en-US" sz="2400" dirty="0">
                <a:solidFill>
                  <a:schemeClr val="bg1"/>
                </a:solidFill>
              </a:rPr>
              <a:t> methods:</a:t>
            </a:r>
          </a:p>
          <a:p>
            <a:pPr marL="800100" lvl="1" indent="-342900">
              <a:buFont typeface="Arial" panose="020B0604020202020204" pitchFamily="34" charset="0"/>
              <a:buChar char="•"/>
            </a:pPr>
            <a:r>
              <a:rPr lang="en-US" sz="2400" b="1" i="1" dirty="0" err="1" smtClean="0">
                <a:solidFill>
                  <a:schemeClr val="bg1"/>
                </a:solidFill>
              </a:rPr>
              <a:t>createTempFile</a:t>
            </a:r>
            <a:r>
              <a:rPr lang="en-US" sz="2400" b="1" i="1" dirty="0" smtClean="0">
                <a:solidFill>
                  <a:schemeClr val="bg1"/>
                </a:solidFill>
              </a:rPr>
              <a:t>(Path</a:t>
            </a:r>
            <a:r>
              <a:rPr lang="en-US" sz="2400" b="1" i="1" dirty="0">
                <a:solidFill>
                  <a:schemeClr val="bg1"/>
                </a:solidFill>
              </a:rPr>
              <a:t>, String, String, </a:t>
            </a:r>
            <a:r>
              <a:rPr lang="en-US" sz="2400" b="1" i="1" dirty="0" err="1">
                <a:solidFill>
                  <a:schemeClr val="bg1"/>
                </a:solidFill>
              </a:rPr>
              <a:t>FileAttribute</a:t>
            </a:r>
            <a:r>
              <a:rPr lang="en-US" sz="2400" b="1" i="1" dirty="0">
                <a:solidFill>
                  <a:schemeClr val="bg1"/>
                </a:solidFill>
              </a:rPr>
              <a:t>&lt;?&gt;)</a:t>
            </a:r>
          </a:p>
          <a:p>
            <a:pPr marL="800100" lvl="1" indent="-342900">
              <a:buFont typeface="Arial" panose="020B0604020202020204" pitchFamily="34" charset="0"/>
              <a:buChar char="•"/>
            </a:pPr>
            <a:r>
              <a:rPr lang="en-US" sz="2400" i="1" dirty="0" err="1">
                <a:solidFill>
                  <a:schemeClr val="bg1"/>
                </a:solidFill>
              </a:rPr>
              <a:t>createTempFile</a:t>
            </a:r>
            <a:r>
              <a:rPr lang="en-US" sz="2400" i="1" dirty="0">
                <a:solidFill>
                  <a:schemeClr val="bg1"/>
                </a:solidFill>
              </a:rPr>
              <a:t>(String, String, </a:t>
            </a:r>
            <a:r>
              <a:rPr lang="en-US" sz="2400" i="1" dirty="0" err="1">
                <a:solidFill>
                  <a:schemeClr val="bg1"/>
                </a:solidFill>
              </a:rPr>
              <a:t>FileAttribute</a:t>
            </a:r>
            <a:r>
              <a:rPr lang="en-US" sz="2400" i="1" dirty="0" smtClean="0">
                <a:solidFill>
                  <a:schemeClr val="bg1"/>
                </a:solidFill>
              </a:rPr>
              <a:t>&lt;?&gt;)</a:t>
            </a:r>
          </a:p>
          <a:p>
            <a:pPr marL="800100" lvl="1" indent="-342900">
              <a:buFont typeface="Arial" panose="020B0604020202020204" pitchFamily="34" charset="0"/>
              <a:buChar char="•"/>
            </a:pPr>
            <a:endParaRPr lang="en-US" sz="2400" i="1" dirty="0">
              <a:solidFill>
                <a:schemeClr val="bg1"/>
              </a:solidFill>
            </a:endParaRPr>
          </a:p>
          <a:p>
            <a:pPr marL="800100" lvl="1" indent="-342900">
              <a:buFont typeface="Arial" panose="020B0604020202020204" pitchFamily="34" charset="0"/>
              <a:buChar char="•"/>
            </a:pPr>
            <a:r>
              <a:rPr lang="en-US" sz="2400" i="1" dirty="0">
                <a:solidFill>
                  <a:schemeClr val="bg1"/>
                </a:solidFill>
              </a:rPr>
              <a:t>Ex</a:t>
            </a:r>
            <a:r>
              <a:rPr lang="en-US" sz="2400" i="1" dirty="0" smtClean="0">
                <a:solidFill>
                  <a:schemeClr val="bg1"/>
                </a:solidFill>
              </a:rPr>
              <a:t>:</a:t>
            </a:r>
          </a:p>
          <a:p>
            <a:pPr lvl="2"/>
            <a:r>
              <a:rPr lang="en-US" sz="2400" i="1" dirty="0" smtClean="0">
                <a:solidFill>
                  <a:srgbClr val="C00000"/>
                </a:solidFill>
              </a:rPr>
              <a:t>try </a:t>
            </a:r>
            <a:r>
              <a:rPr lang="en-US" sz="2400" i="1" dirty="0">
                <a:solidFill>
                  <a:srgbClr val="C00000"/>
                </a:solidFill>
              </a:rPr>
              <a:t>{</a:t>
            </a:r>
          </a:p>
          <a:p>
            <a:pPr lvl="2"/>
            <a:r>
              <a:rPr lang="en-US" sz="2400" i="1" dirty="0">
                <a:solidFill>
                  <a:srgbClr val="C00000"/>
                </a:solidFill>
              </a:rPr>
              <a:t>    Path </a:t>
            </a:r>
            <a:r>
              <a:rPr lang="en-US" sz="2400" i="1" dirty="0" err="1">
                <a:solidFill>
                  <a:srgbClr val="C00000"/>
                </a:solidFill>
              </a:rPr>
              <a:t>tempFile</a:t>
            </a:r>
            <a:r>
              <a:rPr lang="en-US" sz="2400" i="1" dirty="0">
                <a:solidFill>
                  <a:srgbClr val="C00000"/>
                </a:solidFill>
              </a:rPr>
              <a:t> = </a:t>
            </a:r>
            <a:r>
              <a:rPr lang="en-US" sz="2400" i="1" dirty="0" err="1">
                <a:solidFill>
                  <a:srgbClr val="C00000"/>
                </a:solidFill>
              </a:rPr>
              <a:t>Files.createTempFile</a:t>
            </a:r>
            <a:r>
              <a:rPr lang="en-US" sz="2400" i="1" dirty="0">
                <a:solidFill>
                  <a:srgbClr val="C00000"/>
                </a:solidFill>
              </a:rPr>
              <a:t>(null, ".</a:t>
            </a:r>
            <a:r>
              <a:rPr lang="en-US" sz="2400" i="1" dirty="0" err="1">
                <a:solidFill>
                  <a:srgbClr val="C00000"/>
                </a:solidFill>
              </a:rPr>
              <a:t>myapp</a:t>
            </a:r>
            <a:r>
              <a:rPr lang="en-US" sz="2400" i="1" dirty="0">
                <a:solidFill>
                  <a:srgbClr val="C00000"/>
                </a:solidFill>
              </a:rPr>
              <a:t>");</a:t>
            </a:r>
          </a:p>
          <a:p>
            <a:pPr lvl="2"/>
            <a:r>
              <a:rPr lang="en-US" sz="2400" i="1" dirty="0">
                <a:solidFill>
                  <a:srgbClr val="C00000"/>
                </a:solidFill>
              </a:rPr>
              <a:t>    </a:t>
            </a:r>
            <a:r>
              <a:rPr lang="en-US" sz="2400" i="1" dirty="0" err="1">
                <a:solidFill>
                  <a:srgbClr val="C00000"/>
                </a:solidFill>
              </a:rPr>
              <a:t>System.out.format</a:t>
            </a:r>
            <a:r>
              <a:rPr lang="en-US" sz="2400" i="1" dirty="0">
                <a:solidFill>
                  <a:srgbClr val="C00000"/>
                </a:solidFill>
              </a:rPr>
              <a:t>("The temporary file" +</a:t>
            </a:r>
          </a:p>
          <a:p>
            <a:pPr lvl="2"/>
            <a:r>
              <a:rPr lang="en-US" sz="2400" i="1" dirty="0">
                <a:solidFill>
                  <a:srgbClr val="C00000"/>
                </a:solidFill>
              </a:rPr>
              <a:t>        " has been created: %</a:t>
            </a:r>
            <a:r>
              <a:rPr lang="en-US" sz="2400" i="1" dirty="0" err="1">
                <a:solidFill>
                  <a:srgbClr val="C00000"/>
                </a:solidFill>
              </a:rPr>
              <a:t>s%n</a:t>
            </a:r>
            <a:r>
              <a:rPr lang="en-US" sz="2400" i="1" dirty="0">
                <a:solidFill>
                  <a:srgbClr val="C00000"/>
                </a:solidFill>
              </a:rPr>
              <a:t>", </a:t>
            </a:r>
            <a:r>
              <a:rPr lang="en-US" sz="2400" i="1" dirty="0" err="1">
                <a:solidFill>
                  <a:srgbClr val="C00000"/>
                </a:solidFill>
              </a:rPr>
              <a:t>tempFile</a:t>
            </a:r>
            <a:r>
              <a:rPr lang="en-US" sz="2400" i="1" dirty="0" smtClean="0">
                <a:solidFill>
                  <a:srgbClr val="C00000"/>
                </a:solidFill>
              </a:rPr>
              <a:t>);</a:t>
            </a:r>
            <a:endParaRPr lang="en-US" sz="2400" i="1" dirty="0">
              <a:solidFill>
                <a:srgbClr val="C00000"/>
              </a:solidFill>
            </a:endParaRPr>
          </a:p>
          <a:p>
            <a:pPr lvl="2"/>
            <a:r>
              <a:rPr lang="en-US" sz="2400" i="1" dirty="0">
                <a:solidFill>
                  <a:srgbClr val="C00000"/>
                </a:solidFill>
              </a:rPr>
              <a:t>} catch (</a:t>
            </a:r>
            <a:r>
              <a:rPr lang="en-US" sz="2400" i="1" dirty="0" err="1">
                <a:solidFill>
                  <a:srgbClr val="C00000"/>
                </a:solidFill>
              </a:rPr>
              <a:t>IOException</a:t>
            </a:r>
            <a:r>
              <a:rPr lang="en-US" sz="2400" i="1" dirty="0">
                <a:solidFill>
                  <a:srgbClr val="C00000"/>
                </a:solidFill>
              </a:rPr>
              <a:t> x) {</a:t>
            </a:r>
          </a:p>
          <a:p>
            <a:pPr lvl="2"/>
            <a:r>
              <a:rPr lang="en-US" sz="2400" i="1" dirty="0">
                <a:solidFill>
                  <a:srgbClr val="C00000"/>
                </a:solidFill>
              </a:rPr>
              <a:t>    </a:t>
            </a:r>
            <a:r>
              <a:rPr lang="en-US" sz="2400" i="1" dirty="0" err="1">
                <a:solidFill>
                  <a:srgbClr val="C00000"/>
                </a:solidFill>
              </a:rPr>
              <a:t>System.err.format</a:t>
            </a:r>
            <a:r>
              <a:rPr lang="en-US" sz="2400" i="1" dirty="0">
                <a:solidFill>
                  <a:srgbClr val="C00000"/>
                </a:solidFill>
              </a:rPr>
              <a:t>("</a:t>
            </a:r>
            <a:r>
              <a:rPr lang="en-US" sz="2400" i="1" dirty="0" err="1">
                <a:solidFill>
                  <a:srgbClr val="C00000"/>
                </a:solidFill>
              </a:rPr>
              <a:t>IOException</a:t>
            </a:r>
            <a:r>
              <a:rPr lang="en-US" sz="2400" i="1" dirty="0">
                <a:solidFill>
                  <a:srgbClr val="C00000"/>
                </a:solidFill>
              </a:rPr>
              <a:t>: %</a:t>
            </a:r>
            <a:r>
              <a:rPr lang="en-US" sz="2400" i="1" dirty="0" err="1">
                <a:solidFill>
                  <a:srgbClr val="C00000"/>
                </a:solidFill>
              </a:rPr>
              <a:t>s%n</a:t>
            </a:r>
            <a:r>
              <a:rPr lang="en-US" sz="2400" i="1" dirty="0">
                <a:solidFill>
                  <a:srgbClr val="C00000"/>
                </a:solidFill>
              </a:rPr>
              <a:t>", x);</a:t>
            </a:r>
          </a:p>
          <a:p>
            <a:pPr lvl="2"/>
            <a:r>
              <a:rPr lang="en-US" sz="2400" i="1" dirty="0">
                <a:solidFill>
                  <a:srgbClr val="C00000"/>
                </a:solidFill>
              </a:rPr>
              <a:t>}</a:t>
            </a:r>
          </a:p>
          <a:p>
            <a:pPr marL="800100" lvl="1" indent="-342900">
              <a:buFont typeface="Arial" panose="020B0604020202020204" pitchFamily="34" charset="0"/>
              <a:buChar char="•"/>
            </a:pPr>
            <a:endParaRPr lang="en-US" sz="2400" i="1" dirty="0">
              <a:solidFill>
                <a:schemeClr val="bg1"/>
              </a:solidFill>
            </a:endParaRPr>
          </a:p>
        </p:txBody>
      </p:sp>
    </p:spTree>
    <p:extLst>
      <p:ext uri="{BB962C8B-B14F-4D97-AF65-F5344CB8AC3E}">
        <p14:creationId xmlns:p14="http://schemas.microsoft.com/office/powerpoint/2010/main" val="4192846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13217720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(Prior to SE7)</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sp>
        <p:nvSpPr>
          <p:cNvPr id="3" name="TextBox 2"/>
          <p:cNvSpPr txBox="1"/>
          <p:nvPr/>
        </p:nvSpPr>
        <p:spPr>
          <a:xfrm>
            <a:off x="591671" y="1315670"/>
            <a:ext cx="9197788" cy="523220"/>
          </a:xfrm>
          <a:prstGeom prst="rect">
            <a:avLst/>
          </a:prstGeom>
          <a:noFill/>
        </p:spPr>
        <p:txBody>
          <a:bodyPr wrap="square" rtlCol="0">
            <a:spAutoFit/>
          </a:bodyPr>
          <a:lstStyle/>
          <a:p>
            <a:r>
              <a:rPr lang="en-US" sz="2800" i="1" dirty="0">
                <a:solidFill>
                  <a:schemeClr val="bg1"/>
                </a:solidFill>
              </a:rPr>
              <a:t>Mapping </a:t>
            </a:r>
            <a:r>
              <a:rPr lang="en-US" sz="2800" i="1" dirty="0" err="1">
                <a:solidFill>
                  <a:schemeClr val="bg1"/>
                </a:solidFill>
              </a:rPr>
              <a:t>java.io.File</a:t>
            </a:r>
            <a:r>
              <a:rPr lang="en-US" sz="2800" i="1" dirty="0">
                <a:solidFill>
                  <a:schemeClr val="bg1"/>
                </a:solidFill>
              </a:rPr>
              <a:t> Functionality to </a:t>
            </a:r>
            <a:r>
              <a:rPr lang="en-US" sz="2800" i="1" dirty="0" err="1">
                <a:solidFill>
                  <a:schemeClr val="bg1"/>
                </a:solidFill>
              </a:rPr>
              <a:t>java.nio.file</a:t>
            </a:r>
            <a:endParaRPr lang="en-US" sz="2800" i="1" dirty="0">
              <a:solidFill>
                <a:schemeClr val="bg1"/>
              </a:solidFill>
            </a:endParaRPr>
          </a:p>
        </p:txBody>
      </p:sp>
      <p:pic>
        <p:nvPicPr>
          <p:cNvPr id="11" name="Picture 10"/>
          <p:cNvPicPr>
            <a:picLocks noChangeAspect="1"/>
          </p:cNvPicPr>
          <p:nvPr/>
        </p:nvPicPr>
        <p:blipFill>
          <a:blip r:embed="rId2"/>
          <a:stretch>
            <a:fillRect/>
          </a:stretch>
        </p:blipFill>
        <p:spPr>
          <a:xfrm>
            <a:off x="591671" y="1814286"/>
            <a:ext cx="9704927" cy="4852594"/>
          </a:xfrm>
          <a:prstGeom prst="rect">
            <a:avLst/>
          </a:prstGeom>
        </p:spPr>
      </p:pic>
    </p:spTree>
    <p:extLst>
      <p:ext uri="{BB962C8B-B14F-4D97-AF65-F5344CB8AC3E}">
        <p14:creationId xmlns:p14="http://schemas.microsoft.com/office/powerpoint/2010/main" val="6569305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(Prior to SE7)…….</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pic>
        <p:nvPicPr>
          <p:cNvPr id="12" name="Picture 11"/>
          <p:cNvPicPr>
            <a:picLocks noChangeAspect="1"/>
          </p:cNvPicPr>
          <p:nvPr/>
        </p:nvPicPr>
        <p:blipFill>
          <a:blip r:embed="rId2"/>
          <a:stretch>
            <a:fillRect/>
          </a:stretch>
        </p:blipFill>
        <p:spPr>
          <a:xfrm>
            <a:off x="444819" y="1372762"/>
            <a:ext cx="11495038" cy="4449813"/>
          </a:xfrm>
          <a:prstGeom prst="rect">
            <a:avLst/>
          </a:prstGeom>
        </p:spPr>
      </p:pic>
    </p:spTree>
    <p:extLst>
      <p:ext uri="{BB962C8B-B14F-4D97-AF65-F5344CB8AC3E}">
        <p14:creationId xmlns:p14="http://schemas.microsoft.com/office/powerpoint/2010/main" val="7641761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(Prior to SE7)…….</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pic>
        <p:nvPicPr>
          <p:cNvPr id="11" name="Picture 10"/>
          <p:cNvPicPr>
            <a:picLocks noChangeAspect="1"/>
          </p:cNvPicPr>
          <p:nvPr/>
        </p:nvPicPr>
        <p:blipFill>
          <a:blip r:embed="rId2"/>
          <a:stretch>
            <a:fillRect/>
          </a:stretch>
        </p:blipFill>
        <p:spPr>
          <a:xfrm>
            <a:off x="307972" y="1315670"/>
            <a:ext cx="11458691" cy="4950659"/>
          </a:xfrm>
          <a:prstGeom prst="rect">
            <a:avLst/>
          </a:prstGeom>
        </p:spPr>
      </p:pic>
    </p:spTree>
    <p:extLst>
      <p:ext uri="{BB962C8B-B14F-4D97-AF65-F5344CB8AC3E}">
        <p14:creationId xmlns:p14="http://schemas.microsoft.com/office/powerpoint/2010/main" val="19992209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File I/O (Prior to SE7)…….</a:t>
            </a:r>
            <a:endParaRPr lang="en-US" sz="3200" b="1"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16" name="TextBox 15"/>
          <p:cNvSpPr txBox="1"/>
          <p:nvPr/>
        </p:nvSpPr>
        <p:spPr>
          <a:xfrm>
            <a:off x="7153835" y="5177118"/>
            <a:ext cx="4329952" cy="1358153"/>
          </a:xfrm>
          <a:prstGeom prst="rect">
            <a:avLst/>
          </a:prstGeom>
          <a:noFill/>
        </p:spPr>
        <p:txBody>
          <a:bodyPr wrap="square" rtlCol="0">
            <a:spAutoFit/>
          </a:bodyPr>
          <a:lstStyle/>
          <a:p>
            <a:endParaRPr lang="en-US" dirty="0"/>
          </a:p>
        </p:txBody>
      </p:sp>
      <p:sp>
        <p:nvSpPr>
          <p:cNvPr id="9" name="TextBox 8"/>
          <p:cNvSpPr txBox="1"/>
          <p:nvPr/>
        </p:nvSpPr>
        <p:spPr>
          <a:xfrm>
            <a:off x="444820" y="1315670"/>
            <a:ext cx="11187201" cy="400110"/>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bg1"/>
              </a:solidFill>
            </a:endParaRPr>
          </a:p>
        </p:txBody>
      </p:sp>
      <p:pic>
        <p:nvPicPr>
          <p:cNvPr id="12" name="Picture 11"/>
          <p:cNvPicPr>
            <a:picLocks noChangeAspect="1"/>
          </p:cNvPicPr>
          <p:nvPr/>
        </p:nvPicPr>
        <p:blipFill>
          <a:blip r:embed="rId2"/>
          <a:stretch>
            <a:fillRect/>
          </a:stretch>
        </p:blipFill>
        <p:spPr>
          <a:xfrm>
            <a:off x="444818" y="1288885"/>
            <a:ext cx="8752969" cy="5321486"/>
          </a:xfrm>
          <a:prstGeom prst="rect">
            <a:avLst/>
          </a:prstGeom>
        </p:spPr>
      </p:pic>
    </p:spTree>
    <p:extLst>
      <p:ext uri="{BB962C8B-B14F-4D97-AF65-F5344CB8AC3E}">
        <p14:creationId xmlns:p14="http://schemas.microsoft.com/office/powerpoint/2010/main" val="25558197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307975" y="348157"/>
            <a:ext cx="10353537" cy="6245825"/>
          </a:xfrm>
          <a:prstGeom prst="rect">
            <a:avLst/>
          </a:prstGeom>
        </p:spPr>
      </p:pic>
    </p:spTree>
    <p:extLst>
      <p:ext uri="{BB962C8B-B14F-4D97-AF65-F5344CB8AC3E}">
        <p14:creationId xmlns:p14="http://schemas.microsoft.com/office/powerpoint/2010/main" val="1490834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I/O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sp>
        <p:nvSpPr>
          <p:cNvPr id="11" name="TextBox 10"/>
          <p:cNvSpPr txBox="1"/>
          <p:nvPr/>
        </p:nvSpPr>
        <p:spPr>
          <a:xfrm>
            <a:off x="591670" y="1362946"/>
            <a:ext cx="10771095"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An I/O Stream represents an input source or an output </a:t>
            </a:r>
            <a:r>
              <a:rPr lang="en-US" sz="2400" dirty="0" smtClean="0">
                <a:solidFill>
                  <a:schemeClr val="bg1"/>
                </a:solidFill>
              </a:rPr>
              <a:t>destination.</a:t>
            </a:r>
          </a:p>
          <a:p>
            <a:pPr marL="342900" indent="-342900">
              <a:buFont typeface="Arial" panose="020B0604020202020204" pitchFamily="34" charset="0"/>
              <a:buChar char="•"/>
            </a:pPr>
            <a:r>
              <a:rPr lang="en-US" sz="2400" dirty="0">
                <a:solidFill>
                  <a:schemeClr val="bg1"/>
                </a:solidFill>
              </a:rPr>
              <a:t>A stream can represent many different kinds of sources and destinations, including disk files, devices, other programs, and memory </a:t>
            </a:r>
            <a:r>
              <a:rPr lang="en-US" sz="2400" dirty="0" smtClean="0">
                <a:solidFill>
                  <a:schemeClr val="bg1"/>
                </a:solidFill>
              </a:rPr>
              <a:t>arrays.</a:t>
            </a:r>
          </a:p>
          <a:p>
            <a:pPr marL="342900" indent="-342900">
              <a:buFont typeface="Arial" panose="020B0604020202020204" pitchFamily="34" charset="0"/>
              <a:buChar char="•"/>
            </a:pPr>
            <a:r>
              <a:rPr lang="en-US" sz="2400" dirty="0">
                <a:solidFill>
                  <a:schemeClr val="bg1"/>
                </a:solidFill>
              </a:rPr>
              <a:t>Streams support many different kinds of data, including simple bytes, primitive data types, localized characters, and </a:t>
            </a:r>
            <a:r>
              <a:rPr lang="en-US" sz="2400" dirty="0" smtClean="0">
                <a:solidFill>
                  <a:schemeClr val="bg1"/>
                </a:solidFill>
              </a:rPr>
              <a:t>objects.</a:t>
            </a:r>
          </a:p>
          <a:p>
            <a:pPr marL="342900" indent="-342900">
              <a:buFont typeface="Arial" panose="020B0604020202020204" pitchFamily="34" charset="0"/>
              <a:buChar char="•"/>
            </a:pPr>
            <a:endParaRPr lang="en-US" sz="2400" dirty="0">
              <a:solidFill>
                <a:schemeClr val="bg1"/>
              </a:solidFill>
            </a:endParaRPr>
          </a:p>
        </p:txBody>
      </p:sp>
      <p:pic>
        <p:nvPicPr>
          <p:cNvPr id="13" name="Picture 12"/>
          <p:cNvPicPr>
            <a:picLocks noChangeAspect="1"/>
          </p:cNvPicPr>
          <p:nvPr/>
        </p:nvPicPr>
        <p:blipFill>
          <a:blip r:embed="rId2"/>
          <a:stretch>
            <a:fillRect/>
          </a:stretch>
        </p:blipFill>
        <p:spPr>
          <a:xfrm>
            <a:off x="457953" y="4477870"/>
            <a:ext cx="5165058" cy="1640541"/>
          </a:xfrm>
          <a:prstGeom prst="rect">
            <a:avLst/>
          </a:prstGeom>
        </p:spPr>
      </p:pic>
      <p:pic>
        <p:nvPicPr>
          <p:cNvPr id="14" name="Picture 13"/>
          <p:cNvPicPr>
            <a:picLocks noChangeAspect="1"/>
          </p:cNvPicPr>
          <p:nvPr/>
        </p:nvPicPr>
        <p:blipFill>
          <a:blip r:embed="rId3"/>
          <a:stretch>
            <a:fillRect/>
          </a:stretch>
        </p:blipFill>
        <p:spPr>
          <a:xfrm>
            <a:off x="6129783" y="4425812"/>
            <a:ext cx="5579626" cy="1773282"/>
          </a:xfrm>
          <a:prstGeom prst="rect">
            <a:avLst/>
          </a:prstGeom>
        </p:spPr>
      </p:pic>
      <p:sp>
        <p:nvSpPr>
          <p:cNvPr id="15" name="TextBox 14"/>
          <p:cNvSpPr txBox="1"/>
          <p:nvPr/>
        </p:nvSpPr>
        <p:spPr>
          <a:xfrm>
            <a:off x="809312" y="3919306"/>
            <a:ext cx="4192994" cy="369332"/>
          </a:xfrm>
          <a:prstGeom prst="rect">
            <a:avLst/>
          </a:prstGeom>
          <a:noFill/>
        </p:spPr>
        <p:txBody>
          <a:bodyPr wrap="square" rtlCol="0">
            <a:spAutoFit/>
          </a:bodyPr>
          <a:lstStyle/>
          <a:p>
            <a:r>
              <a:rPr lang="en-US" u="sng" dirty="0">
                <a:solidFill>
                  <a:schemeClr val="bg1"/>
                </a:solidFill>
              </a:rPr>
              <a:t>Reading information into a program</a:t>
            </a:r>
          </a:p>
        </p:txBody>
      </p:sp>
      <p:sp>
        <p:nvSpPr>
          <p:cNvPr id="18" name="TextBox 17"/>
          <p:cNvSpPr txBox="1"/>
          <p:nvPr/>
        </p:nvSpPr>
        <p:spPr>
          <a:xfrm>
            <a:off x="7195132" y="3904814"/>
            <a:ext cx="5257799" cy="369332"/>
          </a:xfrm>
          <a:prstGeom prst="rect">
            <a:avLst/>
          </a:prstGeom>
          <a:noFill/>
        </p:spPr>
        <p:txBody>
          <a:bodyPr wrap="square" rtlCol="0">
            <a:spAutoFit/>
          </a:bodyPr>
          <a:lstStyle/>
          <a:p>
            <a:r>
              <a:rPr lang="en-US" u="sng" dirty="0" smtClean="0">
                <a:solidFill>
                  <a:schemeClr val="bg1"/>
                </a:solidFill>
              </a:rPr>
              <a:t>Writing information from a program</a:t>
            </a:r>
            <a:endParaRPr lang="en-US" u="sng" dirty="0">
              <a:solidFill>
                <a:schemeClr val="bg1"/>
              </a:solidFill>
            </a:endParaRPr>
          </a:p>
        </p:txBody>
      </p:sp>
    </p:spTree>
    <p:extLst>
      <p:ext uri="{BB962C8B-B14F-4D97-AF65-F5344CB8AC3E}">
        <p14:creationId xmlns:p14="http://schemas.microsoft.com/office/powerpoint/2010/main" val="4151132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307974" y="284175"/>
            <a:ext cx="10999229" cy="6309807"/>
          </a:xfrm>
          <a:prstGeom prst="rect">
            <a:avLst/>
          </a:prstGeom>
        </p:spPr>
      </p:pic>
    </p:spTree>
    <p:extLst>
      <p:ext uri="{BB962C8B-B14F-4D97-AF65-F5344CB8AC3E}">
        <p14:creationId xmlns:p14="http://schemas.microsoft.com/office/powerpoint/2010/main" val="5068329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8232834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miscellaneous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202919" y="2575775"/>
            <a:ext cx="8224416" cy="523220"/>
          </a:xfrm>
          <a:prstGeom prst="rect">
            <a:avLst/>
          </a:prstGeom>
          <a:noFill/>
        </p:spPr>
        <p:txBody>
          <a:bodyPr wrap="square" rtlCol="0">
            <a:spAutoFit/>
          </a:bodyPr>
          <a:lstStyle/>
          <a:p>
            <a:r>
              <a:rPr lang="en-US" sz="2800" b="1" dirty="0"/>
              <a:t>Type Comparison Operator </a:t>
            </a:r>
            <a:r>
              <a:rPr lang="en-US" sz="2800" b="1" dirty="0" err="1"/>
              <a:t>instanceof</a:t>
            </a:r>
            <a:endParaRPr lang="en-US" sz="2800" b="1" dirty="0"/>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
        <p:nvSpPr>
          <p:cNvPr id="12" name="Rectangle 11"/>
          <p:cNvSpPr/>
          <p:nvPr/>
        </p:nvSpPr>
        <p:spPr>
          <a:xfrm>
            <a:off x="1202919" y="3222106"/>
            <a:ext cx="8224416" cy="3354765"/>
          </a:xfrm>
          <a:prstGeom prst="rect">
            <a:avLst/>
          </a:prstGeom>
        </p:spPr>
        <p:txBody>
          <a:bodyPr wrap="square">
            <a:spAutoFit/>
          </a:bodyPr>
          <a:lstStyle/>
          <a:p>
            <a:pPr marL="285750" indent="-285750">
              <a:buFont typeface="Arial" panose="020B0604020202020204" pitchFamily="34" charset="0"/>
              <a:buChar char="•"/>
            </a:pPr>
            <a:r>
              <a:rPr lang="en-US" sz="2000" dirty="0"/>
              <a:t>The </a:t>
            </a:r>
            <a:r>
              <a:rPr lang="en-US" sz="2000" dirty="0" err="1"/>
              <a:t>instanceof</a:t>
            </a:r>
            <a:r>
              <a:rPr lang="en-US" sz="2000" dirty="0"/>
              <a:t> operator compares an object to a specified type. </a:t>
            </a: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You </a:t>
            </a:r>
            <a:r>
              <a:rPr lang="en-US" sz="2000" dirty="0"/>
              <a:t>can use it to test if an object is an instance of a class, an instance of a subclass, or an instance of a class that implements a particular </a:t>
            </a:r>
            <a:r>
              <a:rPr lang="en-US" sz="2000" dirty="0" smtClean="0"/>
              <a:t>interface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3200" dirty="0" smtClean="0"/>
              <a:t>Classes implementing interfaces</a:t>
            </a:r>
          </a:p>
          <a:p>
            <a:pPr marL="285750" indent="-285750">
              <a:buFont typeface="Arial" panose="020B0604020202020204" pitchFamily="34" charset="0"/>
              <a:buChar char="•"/>
            </a:pPr>
            <a:r>
              <a:rPr lang="en-US" sz="2000" dirty="0"/>
              <a:t>class </a:t>
            </a:r>
            <a:r>
              <a:rPr lang="en-US" sz="2000" dirty="0" err="1"/>
              <a:t>MyClass</a:t>
            </a:r>
            <a:r>
              <a:rPr lang="en-US" sz="2000" dirty="0"/>
              <a:t> extends </a:t>
            </a:r>
            <a:r>
              <a:rPr lang="en-US" sz="2000" dirty="0" err="1"/>
              <a:t>MySuperClass</a:t>
            </a:r>
            <a:r>
              <a:rPr lang="en-US" sz="2000" dirty="0"/>
              <a:t> implements </a:t>
            </a:r>
            <a:r>
              <a:rPr lang="en-US" sz="2000" dirty="0" err="1"/>
              <a:t>YourInterface</a:t>
            </a:r>
            <a:r>
              <a:rPr lang="en-US" sz="2000" dirty="0"/>
              <a:t> {</a:t>
            </a:r>
          </a:p>
          <a:p>
            <a:pPr marL="285750" indent="-285750">
              <a:buFont typeface="Arial" panose="020B0604020202020204" pitchFamily="34" charset="0"/>
              <a:buChar char="•"/>
            </a:pPr>
            <a:r>
              <a:rPr lang="en-US" sz="2000" dirty="0"/>
              <a:t>    // field, constructor, and</a:t>
            </a:r>
          </a:p>
          <a:p>
            <a:pPr marL="285750" indent="-285750">
              <a:buFont typeface="Arial" panose="020B0604020202020204" pitchFamily="34" charset="0"/>
              <a:buChar char="•"/>
            </a:pPr>
            <a:r>
              <a:rPr lang="en-US" sz="2000" dirty="0"/>
              <a:t>    // method declarations</a:t>
            </a:r>
          </a:p>
          <a:p>
            <a:pPr marL="285750" indent="-285750">
              <a:buFont typeface="Arial" panose="020B0604020202020204" pitchFamily="34" charset="0"/>
              <a:buChar char="•"/>
            </a:pPr>
            <a:r>
              <a:rPr lang="en-US" sz="2000" dirty="0"/>
              <a:t>}</a:t>
            </a:r>
          </a:p>
        </p:txBody>
      </p:sp>
    </p:spTree>
    <p:extLst>
      <p:ext uri="{BB962C8B-B14F-4D97-AF65-F5344CB8AC3E}">
        <p14:creationId xmlns:p14="http://schemas.microsoft.com/office/powerpoint/2010/main" val="862880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miscellaneous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60375" y="1792936"/>
            <a:ext cx="9994005" cy="4985980"/>
          </a:xfrm>
          <a:prstGeom prst="rect">
            <a:avLst/>
          </a:prstGeom>
          <a:noFill/>
        </p:spPr>
        <p:txBody>
          <a:bodyPr wrap="square" rtlCol="0">
            <a:spAutoFit/>
          </a:bodyPr>
          <a:lstStyle/>
          <a:p>
            <a:r>
              <a:rPr lang="en-US" sz="3200" b="1" u="sng" dirty="0" err="1" smtClean="0"/>
              <a:t>Varargs</a:t>
            </a:r>
            <a:r>
              <a:rPr lang="en-US" sz="3200" b="1" u="sng" dirty="0" smtClean="0"/>
              <a:t> – Specifying Arbitrary number of arguments</a:t>
            </a:r>
          </a:p>
          <a:p>
            <a:r>
              <a:rPr lang="en-US" dirty="0"/>
              <a:t>public Polygon </a:t>
            </a:r>
            <a:r>
              <a:rPr lang="en-US" dirty="0" err="1"/>
              <a:t>polygonFrom</a:t>
            </a:r>
            <a:r>
              <a:rPr lang="en-US" dirty="0"/>
              <a:t>(Point... corners) {</a:t>
            </a:r>
          </a:p>
          <a:p>
            <a:r>
              <a:rPr lang="en-US" dirty="0"/>
              <a:t>    </a:t>
            </a:r>
            <a:r>
              <a:rPr lang="en-US" dirty="0" err="1"/>
              <a:t>int</a:t>
            </a:r>
            <a:r>
              <a:rPr lang="en-US" dirty="0"/>
              <a:t> </a:t>
            </a:r>
            <a:r>
              <a:rPr lang="en-US" dirty="0" err="1"/>
              <a:t>numberOfSides</a:t>
            </a:r>
            <a:r>
              <a:rPr lang="en-US" dirty="0"/>
              <a:t> = </a:t>
            </a:r>
            <a:r>
              <a:rPr lang="en-US" dirty="0" err="1"/>
              <a:t>corners.length</a:t>
            </a:r>
            <a:r>
              <a:rPr lang="en-US" dirty="0"/>
              <a:t>;</a:t>
            </a:r>
          </a:p>
          <a:p>
            <a:r>
              <a:rPr lang="en-US" dirty="0"/>
              <a:t>    double squareOfSide1, lengthOfSide1;</a:t>
            </a:r>
          </a:p>
          <a:p>
            <a:r>
              <a:rPr lang="en-US" dirty="0"/>
              <a:t>    squareOfSide1 = (corners[1].x - corners[0].x)</a:t>
            </a:r>
          </a:p>
          <a:p>
            <a:r>
              <a:rPr lang="en-US" dirty="0"/>
              <a:t>                     * (corners[1].x - corners[0].x) </a:t>
            </a:r>
          </a:p>
          <a:p>
            <a:r>
              <a:rPr lang="en-US" dirty="0"/>
              <a:t>                     + (corners[1].y - corners[0].y)</a:t>
            </a:r>
          </a:p>
          <a:p>
            <a:r>
              <a:rPr lang="en-US" dirty="0"/>
              <a:t>                     * (corners[1].y - corners[0].y);</a:t>
            </a:r>
          </a:p>
          <a:p>
            <a:r>
              <a:rPr lang="en-US" dirty="0"/>
              <a:t>    lengthOfSide1 = </a:t>
            </a:r>
            <a:r>
              <a:rPr lang="en-US" dirty="0" err="1"/>
              <a:t>Math.sqrt</a:t>
            </a:r>
            <a:r>
              <a:rPr lang="en-US" dirty="0"/>
              <a:t>(squareOfSide1);</a:t>
            </a:r>
          </a:p>
          <a:p>
            <a:endParaRPr lang="en-US" dirty="0"/>
          </a:p>
          <a:p>
            <a:r>
              <a:rPr lang="en-US" dirty="0"/>
              <a:t>    // more method body code follows that creates and returns a </a:t>
            </a:r>
          </a:p>
          <a:p>
            <a:r>
              <a:rPr lang="en-US" dirty="0"/>
              <a:t>    // polygon connecting the Points</a:t>
            </a:r>
          </a:p>
          <a:p>
            <a:r>
              <a:rPr lang="en-US" dirty="0" smtClean="0"/>
              <a:t>}</a:t>
            </a:r>
          </a:p>
          <a:p>
            <a:r>
              <a:rPr lang="en-US" sz="1400" dirty="0"/>
              <a:t>You will most commonly see </a:t>
            </a:r>
            <a:r>
              <a:rPr lang="en-US" sz="1400" dirty="0" err="1"/>
              <a:t>varargs</a:t>
            </a:r>
            <a:r>
              <a:rPr lang="en-US" sz="1400" dirty="0"/>
              <a:t> with the printing methods; for example, this </a:t>
            </a:r>
            <a:r>
              <a:rPr lang="en-US" sz="1400" dirty="0" err="1"/>
              <a:t>printf</a:t>
            </a:r>
            <a:r>
              <a:rPr lang="en-US" sz="1400" dirty="0"/>
              <a:t> method:</a:t>
            </a:r>
          </a:p>
          <a:p>
            <a:endParaRPr lang="en-US" sz="1400" dirty="0"/>
          </a:p>
          <a:p>
            <a:r>
              <a:rPr lang="en-US" sz="1400" dirty="0">
                <a:solidFill>
                  <a:schemeClr val="accent6">
                    <a:lumMod val="75000"/>
                  </a:schemeClr>
                </a:solidFill>
              </a:rPr>
              <a:t>public </a:t>
            </a:r>
            <a:r>
              <a:rPr lang="en-US" sz="1400" dirty="0" err="1">
                <a:solidFill>
                  <a:schemeClr val="accent6">
                    <a:lumMod val="75000"/>
                  </a:schemeClr>
                </a:solidFill>
              </a:rPr>
              <a:t>PrintStream</a:t>
            </a:r>
            <a:r>
              <a:rPr lang="en-US" sz="1400" dirty="0">
                <a:solidFill>
                  <a:schemeClr val="accent6">
                    <a:lumMod val="75000"/>
                  </a:schemeClr>
                </a:solidFill>
              </a:rPr>
              <a:t> </a:t>
            </a:r>
            <a:r>
              <a:rPr lang="en-US" sz="1400" dirty="0" err="1">
                <a:solidFill>
                  <a:schemeClr val="accent6">
                    <a:lumMod val="75000"/>
                  </a:schemeClr>
                </a:solidFill>
              </a:rPr>
              <a:t>printf</a:t>
            </a:r>
            <a:r>
              <a:rPr lang="en-US" sz="1400" dirty="0">
                <a:solidFill>
                  <a:schemeClr val="accent6">
                    <a:lumMod val="75000"/>
                  </a:schemeClr>
                </a:solidFill>
              </a:rPr>
              <a:t>(String format, Object... </a:t>
            </a:r>
            <a:r>
              <a:rPr lang="en-US" sz="1400" dirty="0" err="1">
                <a:solidFill>
                  <a:schemeClr val="accent6">
                    <a:lumMod val="75000"/>
                  </a:schemeClr>
                </a:solidFill>
              </a:rPr>
              <a:t>args</a:t>
            </a:r>
            <a:r>
              <a:rPr lang="en-US" sz="1400" dirty="0">
                <a:solidFill>
                  <a:schemeClr val="accent6">
                    <a:lumMod val="75000"/>
                  </a:schemeClr>
                </a:solidFill>
              </a:rPr>
              <a:t>)</a:t>
            </a:r>
          </a:p>
          <a:p>
            <a:r>
              <a:rPr lang="en-US" sz="1400" dirty="0"/>
              <a:t>allows you to print an arbitrary number of objects. It can be called like this:</a:t>
            </a:r>
          </a:p>
          <a:p>
            <a:r>
              <a:rPr lang="en-US" sz="1400" dirty="0" err="1" smtClean="0">
                <a:solidFill>
                  <a:schemeClr val="accent6">
                    <a:lumMod val="75000"/>
                  </a:schemeClr>
                </a:solidFill>
              </a:rPr>
              <a:t>System.out.printf</a:t>
            </a:r>
            <a:r>
              <a:rPr lang="en-US" sz="1400" dirty="0">
                <a:solidFill>
                  <a:schemeClr val="accent6">
                    <a:lumMod val="75000"/>
                  </a:schemeClr>
                </a:solidFill>
              </a:rPr>
              <a:t>("%s: %d, %</a:t>
            </a:r>
            <a:r>
              <a:rPr lang="en-US" sz="1400" dirty="0" err="1">
                <a:solidFill>
                  <a:schemeClr val="accent6">
                    <a:lumMod val="75000"/>
                  </a:schemeClr>
                </a:solidFill>
              </a:rPr>
              <a:t>s%n</a:t>
            </a:r>
            <a:r>
              <a:rPr lang="en-US" sz="1400" dirty="0">
                <a:solidFill>
                  <a:schemeClr val="accent6">
                    <a:lumMod val="75000"/>
                  </a:schemeClr>
                </a:solidFill>
              </a:rPr>
              <a:t>", name, </a:t>
            </a:r>
            <a:r>
              <a:rPr lang="en-US" sz="1400" dirty="0" err="1">
                <a:solidFill>
                  <a:schemeClr val="accent6">
                    <a:lumMod val="75000"/>
                  </a:schemeClr>
                </a:solidFill>
              </a:rPr>
              <a:t>idnum</a:t>
            </a:r>
            <a:r>
              <a:rPr lang="en-US" sz="1400" dirty="0">
                <a:solidFill>
                  <a:schemeClr val="accent6">
                    <a:lumMod val="75000"/>
                  </a:schemeClr>
                </a:solidFill>
              </a:rPr>
              <a:t>, address</a:t>
            </a:r>
            <a:r>
              <a:rPr lang="en-US" sz="1400" dirty="0" smtClean="0">
                <a:solidFill>
                  <a:schemeClr val="accent6">
                    <a:lumMod val="75000"/>
                  </a:schemeClr>
                </a:solidFill>
              </a:rPr>
              <a:t>);</a:t>
            </a:r>
            <a:endParaRPr lang="en-US" sz="1400" dirty="0">
              <a:solidFill>
                <a:schemeClr val="accent6">
                  <a:lumMod val="75000"/>
                </a:schemeClr>
              </a:solidFill>
            </a:endParaRPr>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6140152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miscellaneous</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60375" y="1792936"/>
            <a:ext cx="9994005" cy="1631216"/>
          </a:xfrm>
          <a:prstGeom prst="rect">
            <a:avLst/>
          </a:prstGeom>
          <a:noFill/>
        </p:spPr>
        <p:txBody>
          <a:bodyPr wrap="square" rtlCol="0">
            <a:spAutoFit/>
          </a:bodyPr>
          <a:lstStyle/>
          <a:p>
            <a:r>
              <a:rPr lang="en-US" sz="2800" u="sng" dirty="0"/>
              <a:t>Returning a Class or </a:t>
            </a:r>
            <a:r>
              <a:rPr lang="en-US" sz="2800" u="sng" dirty="0" smtClean="0"/>
              <a:t>Interface</a:t>
            </a:r>
          </a:p>
          <a:p>
            <a:pPr marL="457200" indent="-457200">
              <a:buFont typeface="Arial" panose="020B0604020202020204" pitchFamily="34" charset="0"/>
              <a:buChar char="•"/>
            </a:pPr>
            <a:r>
              <a:rPr lang="en-US" sz="2400" i="1" dirty="0"/>
              <a:t>When a method uses a class name as its return </a:t>
            </a:r>
            <a:r>
              <a:rPr lang="en-US" sz="2400" i="1" dirty="0" smtClean="0"/>
              <a:t>type </a:t>
            </a:r>
            <a:r>
              <a:rPr lang="en-US" sz="2400" i="1" dirty="0"/>
              <a:t>the class of the type of the returned object must be either a subclass of, or the exact class of, the return </a:t>
            </a:r>
            <a:r>
              <a:rPr lang="en-US" sz="2400" i="1" dirty="0" smtClean="0"/>
              <a:t>type.</a:t>
            </a:r>
            <a:endParaRPr lang="en-US" sz="2400" i="1" dirty="0"/>
          </a:p>
        </p:txBody>
      </p:sp>
      <p:pic>
        <p:nvPicPr>
          <p:cNvPr id="3" name="Picture 2"/>
          <p:cNvPicPr>
            <a:picLocks noChangeAspect="1"/>
          </p:cNvPicPr>
          <p:nvPr/>
        </p:nvPicPr>
        <p:blipFill>
          <a:blip r:embed="rId2"/>
          <a:stretch>
            <a:fillRect/>
          </a:stretch>
        </p:blipFill>
        <p:spPr>
          <a:xfrm>
            <a:off x="746974" y="4512753"/>
            <a:ext cx="2150771" cy="2253890"/>
          </a:xfrm>
          <a:prstGeom prst="rect">
            <a:avLst/>
          </a:prstGeom>
        </p:spPr>
      </p:pic>
      <p:sp>
        <p:nvSpPr>
          <p:cNvPr id="7" name="TextBox 6"/>
          <p:cNvSpPr txBox="1"/>
          <p:nvPr/>
        </p:nvSpPr>
        <p:spPr>
          <a:xfrm>
            <a:off x="3593206" y="3608818"/>
            <a:ext cx="8598794" cy="2585323"/>
          </a:xfrm>
          <a:prstGeom prst="rect">
            <a:avLst/>
          </a:prstGeom>
          <a:noFill/>
        </p:spPr>
        <p:txBody>
          <a:bodyPr wrap="square" rtlCol="0">
            <a:spAutoFit/>
          </a:bodyPr>
          <a:lstStyle/>
          <a:p>
            <a:r>
              <a:rPr lang="en-US" dirty="0" smtClean="0">
                <a:solidFill>
                  <a:schemeClr val="accent6">
                    <a:lumMod val="75000"/>
                  </a:schemeClr>
                </a:solidFill>
              </a:rPr>
              <a:t>public Number </a:t>
            </a:r>
            <a:r>
              <a:rPr lang="en-US" dirty="0" err="1" smtClean="0">
                <a:solidFill>
                  <a:schemeClr val="accent6">
                    <a:lumMod val="75000"/>
                  </a:schemeClr>
                </a:solidFill>
              </a:rPr>
              <a:t>returnANumber</a:t>
            </a:r>
            <a:r>
              <a:rPr lang="en-US" dirty="0" smtClean="0">
                <a:solidFill>
                  <a:schemeClr val="accent6">
                    <a:lumMod val="75000"/>
                  </a:schemeClr>
                </a:solidFill>
              </a:rPr>
              <a:t>() {</a:t>
            </a:r>
          </a:p>
          <a:p>
            <a:r>
              <a:rPr lang="en-US" dirty="0" smtClean="0">
                <a:solidFill>
                  <a:schemeClr val="accent6">
                    <a:lumMod val="75000"/>
                  </a:schemeClr>
                </a:solidFill>
              </a:rPr>
              <a:t>    ...</a:t>
            </a:r>
          </a:p>
          <a:p>
            <a:r>
              <a:rPr lang="en-US" dirty="0" smtClean="0">
                <a:solidFill>
                  <a:schemeClr val="accent6">
                    <a:lumMod val="75000"/>
                  </a:schemeClr>
                </a:solidFill>
              </a:rPr>
              <a:t>}</a:t>
            </a:r>
          </a:p>
          <a:p>
            <a:endParaRPr lang="en-US" dirty="0"/>
          </a:p>
          <a:p>
            <a:r>
              <a:rPr lang="en-US" dirty="0"/>
              <a:t>The </a:t>
            </a:r>
            <a:r>
              <a:rPr lang="en-US" dirty="0" err="1"/>
              <a:t>returnANumber</a:t>
            </a:r>
            <a:r>
              <a:rPr lang="en-US" dirty="0"/>
              <a:t> method can return an </a:t>
            </a:r>
            <a:r>
              <a:rPr lang="en-US" dirty="0" err="1"/>
              <a:t>ImaginaryNumber</a:t>
            </a:r>
            <a:r>
              <a:rPr lang="en-US" dirty="0"/>
              <a:t> but not an Object. </a:t>
            </a:r>
            <a:r>
              <a:rPr lang="en-US" dirty="0" err="1"/>
              <a:t>ImaginaryNumber</a:t>
            </a:r>
            <a:r>
              <a:rPr lang="en-US" dirty="0"/>
              <a:t> is a Number because it's a subclass of Number. However, an Object is not necessarily a Number — it could be a String or another type</a:t>
            </a:r>
            <a:endParaRPr lang="en-US" dirty="0" smtClean="0"/>
          </a:p>
          <a:p>
            <a:endParaRPr lang="en-US" dirty="0"/>
          </a:p>
          <a:p>
            <a:endParaRPr lang="en-US" dirty="0"/>
          </a:p>
        </p:txBody>
      </p:sp>
    </p:spTree>
    <p:extLst>
      <p:ext uri="{BB962C8B-B14F-4D97-AF65-F5344CB8AC3E}">
        <p14:creationId xmlns:p14="http://schemas.microsoft.com/office/powerpoint/2010/main" val="12719066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java</a:t>
            </a:r>
            <a:endParaRPr lang="en-US" dirty="0"/>
          </a:p>
        </p:txBody>
      </p:sp>
      <p:sp>
        <p:nvSpPr>
          <p:cNvPr id="6" name="TextBox 5"/>
          <p:cNvSpPr txBox="1"/>
          <p:nvPr/>
        </p:nvSpPr>
        <p:spPr>
          <a:xfrm>
            <a:off x="746975" y="2099256"/>
            <a:ext cx="6645498" cy="646331"/>
          </a:xfrm>
          <a:prstGeom prst="rect">
            <a:avLst/>
          </a:prstGeom>
          <a:noFill/>
        </p:spPr>
        <p:txBody>
          <a:bodyPr wrap="square" rtlCol="0">
            <a:spAutoFit/>
          </a:bodyPr>
          <a:lstStyle/>
          <a:p>
            <a:endParaRPr lang="en-US" b="1" dirty="0" smtClean="0"/>
          </a:p>
          <a:p>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60375" y="437262"/>
            <a:ext cx="9994005" cy="4401205"/>
          </a:xfrm>
          <a:prstGeom prst="rect">
            <a:avLst/>
          </a:prstGeom>
          <a:noFill/>
        </p:spPr>
        <p:txBody>
          <a:bodyPr wrap="square" rtlCol="0">
            <a:spAutoFit/>
          </a:bodyPr>
          <a:lstStyle/>
          <a:p>
            <a:r>
              <a:rPr lang="en-US" sz="2800" dirty="0" smtClean="0">
                <a:solidFill>
                  <a:schemeClr val="accent6">
                    <a:lumMod val="75000"/>
                  </a:schemeClr>
                </a:solidFill>
              </a:rPr>
              <a:t>Garbage collection</a:t>
            </a:r>
          </a:p>
          <a:p>
            <a:r>
              <a:rPr lang="en-US" sz="2800" dirty="0" smtClean="0">
                <a:solidFill>
                  <a:schemeClr val="accent6">
                    <a:lumMod val="75000"/>
                  </a:schemeClr>
                </a:solidFill>
              </a:rPr>
              <a:t>JDBC</a:t>
            </a:r>
          </a:p>
          <a:p>
            <a:r>
              <a:rPr lang="en-US" sz="2800" dirty="0" smtClean="0">
                <a:solidFill>
                  <a:schemeClr val="accent6">
                    <a:lumMod val="75000"/>
                  </a:schemeClr>
                </a:solidFill>
              </a:rPr>
              <a:t>Lambda expressions</a:t>
            </a:r>
          </a:p>
          <a:p>
            <a:r>
              <a:rPr lang="en-US" sz="2800" dirty="0" smtClean="0">
                <a:solidFill>
                  <a:schemeClr val="accent6">
                    <a:lumMod val="75000"/>
                  </a:schemeClr>
                </a:solidFill>
              </a:rPr>
              <a:t>Annotations</a:t>
            </a:r>
          </a:p>
          <a:p>
            <a:r>
              <a:rPr lang="en-US" sz="2800" dirty="0" smtClean="0">
                <a:solidFill>
                  <a:schemeClr val="accent6">
                    <a:lumMod val="75000"/>
                  </a:schemeClr>
                </a:solidFill>
              </a:rPr>
              <a:t>Aggregate operations on collection using </a:t>
            </a:r>
            <a:r>
              <a:rPr lang="en-US" sz="2800" dirty="0" err="1" smtClean="0">
                <a:solidFill>
                  <a:schemeClr val="accent6">
                    <a:lumMod val="75000"/>
                  </a:schemeClr>
                </a:solidFill>
              </a:rPr>
              <a:t>Lambarda</a:t>
            </a:r>
            <a:r>
              <a:rPr lang="en-US" sz="2800" dirty="0" smtClean="0">
                <a:solidFill>
                  <a:schemeClr val="accent6">
                    <a:lumMod val="75000"/>
                  </a:schemeClr>
                </a:solidFill>
              </a:rPr>
              <a:t> expression.</a:t>
            </a:r>
          </a:p>
          <a:p>
            <a:r>
              <a:rPr lang="en-US" sz="2800" dirty="0" smtClean="0">
                <a:solidFill>
                  <a:schemeClr val="accent6">
                    <a:lumMod val="75000"/>
                  </a:schemeClr>
                </a:solidFill>
              </a:rPr>
              <a:t>Java streaming</a:t>
            </a:r>
          </a:p>
          <a:p>
            <a:r>
              <a:rPr lang="en-US" sz="2800" dirty="0" smtClean="0">
                <a:solidFill>
                  <a:schemeClr val="accent6">
                    <a:lumMod val="75000"/>
                  </a:schemeClr>
                </a:solidFill>
              </a:rPr>
              <a:t>Blocking queue</a:t>
            </a:r>
          </a:p>
          <a:p>
            <a:r>
              <a:rPr lang="en-US" sz="2800" dirty="0" smtClean="0">
                <a:solidFill>
                  <a:schemeClr val="accent6">
                    <a:lumMod val="75000"/>
                  </a:schemeClr>
                </a:solidFill>
              </a:rPr>
              <a:t>Aggregate operations</a:t>
            </a:r>
          </a:p>
          <a:p>
            <a:r>
              <a:rPr lang="en-US" sz="2800" dirty="0" smtClean="0">
                <a:solidFill>
                  <a:schemeClr val="accent6">
                    <a:lumMod val="75000"/>
                  </a:schemeClr>
                </a:solidFill>
              </a:rPr>
              <a:t>Autoboxing and unboxing</a:t>
            </a:r>
          </a:p>
          <a:p>
            <a:endParaRPr lang="en-US" sz="1400" dirty="0" smtClean="0">
              <a:solidFill>
                <a:schemeClr val="accent6">
                  <a:lumMod val="75000"/>
                </a:schemeClr>
              </a:solidFill>
            </a:endParaRPr>
          </a:p>
          <a:p>
            <a:endParaRPr lang="en-US" sz="1400" dirty="0">
              <a:solidFill>
                <a:schemeClr val="accent6">
                  <a:lumMod val="75000"/>
                </a:schemeClr>
              </a:solidFill>
            </a:endParaRPr>
          </a:p>
        </p:txBody>
      </p:sp>
      <p:sp>
        <p:nvSpPr>
          <p:cNvPr id="9" name="TextBox 8"/>
          <p:cNvSpPr txBox="1"/>
          <p:nvPr/>
        </p:nvSpPr>
        <p:spPr>
          <a:xfrm>
            <a:off x="1300766" y="3098995"/>
            <a:ext cx="9440214" cy="319877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5455547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5262" y="284176"/>
            <a:ext cx="9784080" cy="4206240"/>
          </a:xfrm>
        </p:spPr>
        <p:txBody>
          <a:bodyPr>
            <a:normAutofit fontScale="25000" lnSpcReduction="20000"/>
          </a:bodyPr>
          <a:lstStyle/>
          <a:p>
            <a:r>
              <a:rPr lang="en-US" sz="7200" dirty="0">
                <a:solidFill>
                  <a:schemeClr val="bg1"/>
                </a:solidFill>
                <a:hlinkClick r:id="rId2"/>
              </a:rPr>
              <a:t>https://</a:t>
            </a:r>
            <a:r>
              <a:rPr lang="en-US" sz="7200" dirty="0" smtClean="0">
                <a:solidFill>
                  <a:schemeClr val="bg1"/>
                </a:solidFill>
                <a:hlinkClick r:id="rId2"/>
              </a:rPr>
              <a:t>docs.oracle.com/javase/tutorial/reallybigindex.html</a:t>
            </a:r>
            <a:endParaRPr lang="en-US" sz="7200" dirty="0" smtClean="0">
              <a:solidFill>
                <a:schemeClr val="bg1"/>
              </a:solidFill>
            </a:endParaRPr>
          </a:p>
          <a:p>
            <a:r>
              <a:rPr lang="en-US" sz="7200" dirty="0">
                <a:solidFill>
                  <a:schemeClr val="bg1"/>
                </a:solidFill>
                <a:hlinkClick r:id="rId3"/>
              </a:rPr>
              <a:t>http://</a:t>
            </a:r>
            <a:r>
              <a:rPr lang="en-US" sz="7200" dirty="0" smtClean="0">
                <a:solidFill>
                  <a:schemeClr val="bg1"/>
                </a:solidFill>
                <a:hlinkClick r:id="rId3"/>
              </a:rPr>
              <a:t>www.slideshare.net/EdurekaIN/java-class-3</a:t>
            </a:r>
            <a:endParaRPr lang="en-US" sz="7200" dirty="0" smtClean="0">
              <a:solidFill>
                <a:schemeClr val="bg1"/>
              </a:solidFill>
            </a:endParaRPr>
          </a:p>
          <a:p>
            <a:r>
              <a:rPr lang="en-US" sz="7200" dirty="0">
                <a:solidFill>
                  <a:schemeClr val="bg1"/>
                </a:solidFill>
                <a:hlinkClick r:id="rId4"/>
              </a:rPr>
              <a:t>http://</a:t>
            </a:r>
            <a:r>
              <a:rPr lang="en-US" sz="7200" dirty="0" smtClean="0">
                <a:solidFill>
                  <a:schemeClr val="bg1"/>
                </a:solidFill>
                <a:hlinkClick r:id="rId4"/>
              </a:rPr>
              <a:t>www.slideshare.net/abdurrehmanabdurrehman391/variables-and-data-types-by-sir-khalid</a:t>
            </a:r>
            <a:endParaRPr lang="en-US" sz="7200" dirty="0" smtClean="0">
              <a:solidFill>
                <a:schemeClr val="bg1"/>
              </a:solidFill>
            </a:endParaRPr>
          </a:p>
          <a:p>
            <a:r>
              <a:rPr lang="en-US" sz="7200" dirty="0">
                <a:solidFill>
                  <a:schemeClr val="bg1"/>
                </a:solidFill>
                <a:hlinkClick r:id="rId5"/>
              </a:rPr>
              <a:t>http://</a:t>
            </a:r>
            <a:r>
              <a:rPr lang="en-US" sz="7200" dirty="0" smtClean="0">
                <a:solidFill>
                  <a:schemeClr val="bg1"/>
                </a:solidFill>
                <a:hlinkClick r:id="rId5"/>
              </a:rPr>
              <a:t>www.slideshare.net/abdurrehmanabdurrehman391/java-advancedoop</a:t>
            </a:r>
            <a:endParaRPr lang="en-US" sz="7200" dirty="0" smtClean="0">
              <a:solidFill>
                <a:schemeClr val="bg1"/>
              </a:solidFill>
            </a:endParaRPr>
          </a:p>
          <a:p>
            <a:r>
              <a:rPr lang="en-US" sz="7200" dirty="0">
                <a:solidFill>
                  <a:schemeClr val="bg1"/>
                </a:solidFill>
                <a:hlinkClick r:id="rId6"/>
              </a:rPr>
              <a:t>http://</a:t>
            </a:r>
            <a:r>
              <a:rPr lang="en-US" sz="7200" dirty="0" smtClean="0">
                <a:solidFill>
                  <a:schemeClr val="bg1"/>
                </a:solidFill>
                <a:hlinkClick r:id="rId6"/>
              </a:rPr>
              <a:t>www.slideshare.net/MindfireSolutions/java-garbage-collection-how-it-works?next_slideshow=1</a:t>
            </a:r>
            <a:endParaRPr lang="en-US" sz="7200" dirty="0" smtClean="0">
              <a:solidFill>
                <a:schemeClr val="bg1"/>
              </a:solidFill>
            </a:endParaRPr>
          </a:p>
          <a:p>
            <a:r>
              <a:rPr lang="en-US" sz="7200" dirty="0">
                <a:solidFill>
                  <a:schemeClr val="bg1"/>
                </a:solidFill>
                <a:hlinkClick r:id="rId7"/>
              </a:rPr>
              <a:t>http://</a:t>
            </a:r>
            <a:r>
              <a:rPr lang="en-US" sz="7200" dirty="0" smtClean="0">
                <a:solidFill>
                  <a:schemeClr val="bg1"/>
                </a:solidFill>
                <a:hlinkClick r:id="rId7"/>
              </a:rPr>
              <a:t>www.slideshare.net/arnold7490/unit-4-java</a:t>
            </a:r>
            <a:endParaRPr lang="en-US" sz="7200" dirty="0" smtClean="0">
              <a:solidFill>
                <a:schemeClr val="bg1"/>
              </a:solidFill>
            </a:endParaRPr>
          </a:p>
          <a:p>
            <a:r>
              <a:rPr lang="en-US" sz="7200" dirty="0">
                <a:solidFill>
                  <a:schemeClr val="bg1"/>
                </a:solidFill>
                <a:hlinkClick r:id="rId8"/>
              </a:rPr>
              <a:t>http://</a:t>
            </a:r>
            <a:r>
              <a:rPr lang="en-US" sz="7200" dirty="0" smtClean="0">
                <a:solidFill>
                  <a:schemeClr val="bg1"/>
                </a:solidFill>
                <a:hlinkClick r:id="rId8"/>
              </a:rPr>
              <a:t>www.slideshare.net/arnold7490/unit-3-java?next_slideshow=1</a:t>
            </a:r>
            <a:endParaRPr lang="en-US" sz="7200" dirty="0" smtClean="0">
              <a:solidFill>
                <a:schemeClr val="bg1"/>
              </a:solidFill>
            </a:endParaRPr>
          </a:p>
          <a:p>
            <a:r>
              <a:rPr lang="en-US" sz="7200" dirty="0">
                <a:solidFill>
                  <a:schemeClr val="bg1"/>
                </a:solidFill>
                <a:hlinkClick r:id="rId9"/>
              </a:rPr>
              <a:t>http://</a:t>
            </a:r>
            <a:r>
              <a:rPr lang="en-US" sz="7200" dirty="0" smtClean="0">
                <a:solidFill>
                  <a:schemeClr val="bg1"/>
                </a:solidFill>
                <a:hlinkClick r:id="rId9"/>
              </a:rPr>
              <a:t>www.slideshare.net/tushardesarda/java-tutorial-3</a:t>
            </a:r>
            <a:endParaRPr lang="en-US" sz="7200" dirty="0" smtClean="0">
              <a:solidFill>
                <a:schemeClr val="bg1"/>
              </a:solidFill>
            </a:endParaRPr>
          </a:p>
          <a:p>
            <a:r>
              <a:rPr lang="en-US" sz="7200" dirty="0">
                <a:solidFill>
                  <a:schemeClr val="bg1"/>
                </a:solidFill>
                <a:hlinkClick r:id="rId10"/>
              </a:rPr>
              <a:t>http://</a:t>
            </a:r>
            <a:r>
              <a:rPr lang="en-US" sz="7200" dirty="0" smtClean="0">
                <a:solidFill>
                  <a:schemeClr val="bg1"/>
                </a:solidFill>
                <a:hlinkClick r:id="rId10"/>
              </a:rPr>
              <a:t>www.slideshare.net/muralidhar9e/java-exception-handling-ppt</a:t>
            </a:r>
            <a:endParaRPr lang="en-US" sz="7200" dirty="0" smtClean="0">
              <a:solidFill>
                <a:schemeClr val="bg1"/>
              </a:solidFill>
            </a:endParaRPr>
          </a:p>
          <a:p>
            <a:r>
              <a:rPr lang="en-US" sz="7200" dirty="0">
                <a:solidFill>
                  <a:schemeClr val="bg1"/>
                </a:solidFill>
                <a:hlinkClick r:id="rId11"/>
              </a:rPr>
              <a:t>http://</a:t>
            </a:r>
            <a:r>
              <a:rPr lang="en-US" sz="7200" dirty="0" smtClean="0">
                <a:solidFill>
                  <a:schemeClr val="bg1"/>
                </a:solidFill>
                <a:hlinkClick r:id="rId11"/>
              </a:rPr>
              <a:t>www.slideshare.net/emprovise/2-javabasics</a:t>
            </a:r>
            <a:endParaRPr lang="en-US" sz="7200" dirty="0" smtClean="0">
              <a:solidFill>
                <a:schemeClr val="bg1"/>
              </a:solidFill>
            </a:endParaRPr>
          </a:p>
          <a:p>
            <a:r>
              <a:rPr lang="en-US" sz="7200" dirty="0">
                <a:solidFill>
                  <a:schemeClr val="bg1"/>
                </a:solidFill>
                <a:hlinkClick r:id="rId12"/>
              </a:rPr>
              <a:t>http://</a:t>
            </a:r>
            <a:r>
              <a:rPr lang="en-US" sz="7200" dirty="0" smtClean="0">
                <a:solidFill>
                  <a:schemeClr val="bg1"/>
                </a:solidFill>
                <a:hlinkClick r:id="rId12"/>
              </a:rPr>
              <a:t>www.slideshare.net/AllanHuang/java-new-evolution</a:t>
            </a:r>
            <a:endParaRPr lang="en-US" sz="7200" dirty="0" smtClean="0">
              <a:solidFill>
                <a:schemeClr val="bg1"/>
              </a:solidFill>
            </a:endParaRPr>
          </a:p>
          <a:p>
            <a:r>
              <a:rPr lang="en-US" sz="7200" dirty="0">
                <a:solidFill>
                  <a:schemeClr val="bg1"/>
                </a:solidFill>
                <a:hlinkClick r:id="rId13"/>
              </a:rPr>
              <a:t>http://</a:t>
            </a:r>
            <a:r>
              <a:rPr lang="en-US" sz="7200" dirty="0" smtClean="0">
                <a:solidFill>
                  <a:schemeClr val="bg1"/>
                </a:solidFill>
                <a:hlinkClick r:id="rId13"/>
              </a:rPr>
              <a:t>www.slideshare.net/antonkeks/4-collections</a:t>
            </a:r>
            <a:endParaRPr lang="en-US" sz="7200" dirty="0" smtClean="0">
              <a:solidFill>
                <a:schemeClr val="bg1"/>
              </a:solidFill>
            </a:endParaRPr>
          </a:p>
          <a:p>
            <a:r>
              <a:rPr lang="en-US" sz="7200" dirty="0">
                <a:solidFill>
                  <a:schemeClr val="bg1"/>
                </a:solidFill>
                <a:hlinkClick r:id="rId14"/>
              </a:rPr>
              <a:t>http://</a:t>
            </a:r>
            <a:r>
              <a:rPr lang="en-US" sz="7200" dirty="0" smtClean="0">
                <a:solidFill>
                  <a:schemeClr val="bg1"/>
                </a:solidFill>
                <a:hlinkClick r:id="rId14"/>
              </a:rPr>
              <a:t>www.slideshare.net/andreaiacono/java8-39841939 - Java8</a:t>
            </a:r>
            <a:r>
              <a:rPr lang="en-US" sz="7200" dirty="0" smtClean="0">
                <a:solidFill>
                  <a:schemeClr val="bg1"/>
                </a:solidFill>
              </a:rPr>
              <a:t> features</a:t>
            </a:r>
          </a:p>
          <a:p>
            <a:r>
              <a:rPr lang="en-US" sz="7200" dirty="0">
                <a:solidFill>
                  <a:schemeClr val="bg1"/>
                </a:solidFill>
                <a:hlinkClick r:id="rId15"/>
              </a:rPr>
              <a:t>http://</a:t>
            </a:r>
            <a:r>
              <a:rPr lang="en-US" sz="7200" dirty="0" smtClean="0">
                <a:solidFill>
                  <a:schemeClr val="bg1"/>
                </a:solidFill>
                <a:hlinkClick r:id="rId15"/>
              </a:rPr>
              <a:t>www.slideshare.net/AbhishekKhune/07-java-collection</a:t>
            </a:r>
            <a:endParaRPr lang="en-US" sz="7200" dirty="0" smtClean="0">
              <a:solidFill>
                <a:schemeClr val="bg1"/>
              </a:solidFill>
            </a:endParaRPr>
          </a:p>
          <a:p>
            <a:r>
              <a:rPr lang="en-US" sz="7200" dirty="0">
                <a:solidFill>
                  <a:schemeClr val="bg1"/>
                </a:solidFill>
                <a:hlinkClick r:id="rId16"/>
              </a:rPr>
              <a:t>http://www.slideshare.net/shahjahan786/generics-27960064</a:t>
            </a:r>
            <a:r>
              <a:rPr lang="en-US" sz="7200" dirty="0">
                <a:solidFill>
                  <a:schemeClr val="bg1"/>
                </a:solidFill>
              </a:rPr>
              <a:t> - </a:t>
            </a:r>
            <a:r>
              <a:rPr lang="en-US" sz="7200" dirty="0" smtClean="0">
                <a:solidFill>
                  <a:schemeClr val="bg1"/>
                </a:solidFill>
              </a:rPr>
              <a:t>Generics</a:t>
            </a:r>
          </a:p>
          <a:p>
            <a:r>
              <a:rPr lang="en-US" sz="7200" dirty="0">
                <a:solidFill>
                  <a:schemeClr val="bg1"/>
                </a:solidFill>
                <a:hlinkClick r:id="rId17"/>
              </a:rPr>
              <a:t>http://</a:t>
            </a:r>
            <a:r>
              <a:rPr lang="en-US" sz="7200" dirty="0" smtClean="0">
                <a:solidFill>
                  <a:schemeClr val="bg1"/>
                </a:solidFill>
                <a:hlinkClick r:id="rId17"/>
              </a:rPr>
              <a:t>www.slideshare.net/caroljmcdonald/java-generics-2485138?next_slideshow=1</a:t>
            </a:r>
            <a:endParaRPr lang="en-US" sz="7200" dirty="0" smtClean="0">
              <a:solidFill>
                <a:schemeClr val="bg1"/>
              </a:solidFill>
            </a:endParaRPr>
          </a:p>
          <a:p>
            <a:endParaRPr lang="en-US" sz="7200" dirty="0">
              <a:solidFill>
                <a:schemeClr val="bg1"/>
              </a:solidFill>
            </a:endParaRPr>
          </a:p>
          <a:p>
            <a:endParaRPr lang="en-US" sz="7200" dirty="0" smtClean="0">
              <a:solidFill>
                <a:schemeClr val="bg1"/>
              </a:solidFill>
            </a:endParaRPr>
          </a:p>
          <a:p>
            <a:endParaRPr lang="en-US" sz="72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smtClean="0">
              <a:solidFill>
                <a:schemeClr val="bg1"/>
              </a:solidFill>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2906818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909" y="512776"/>
            <a:ext cx="11081562" cy="4207142"/>
          </a:xfrm>
        </p:spPr>
        <p:txBody>
          <a:bodyPr>
            <a:normAutofit/>
          </a:bodyPr>
          <a:lstStyle/>
          <a:p>
            <a:r>
              <a:rPr lang="en-US" sz="2000" dirty="0">
                <a:solidFill>
                  <a:schemeClr val="bg1"/>
                </a:solidFill>
                <a:hlinkClick r:id="rId2"/>
              </a:rPr>
              <a:t>http://</a:t>
            </a:r>
            <a:r>
              <a:rPr lang="en-US" sz="2000" dirty="0" smtClean="0">
                <a:solidFill>
                  <a:schemeClr val="bg1"/>
                </a:solidFill>
                <a:hlinkClick r:id="rId2"/>
              </a:rPr>
              <a:t>www.slideshare.net/KavitaGanesan/is-66154415-kavitaganesanv2</a:t>
            </a:r>
            <a:r>
              <a:rPr lang="en-US" sz="2000" dirty="0" smtClean="0">
                <a:solidFill>
                  <a:schemeClr val="bg1"/>
                </a:solidFill>
              </a:rPr>
              <a:t> - Strings</a:t>
            </a:r>
          </a:p>
          <a:p>
            <a:r>
              <a:rPr lang="en-US" sz="2000" dirty="0">
                <a:solidFill>
                  <a:schemeClr val="bg1"/>
                </a:solidFill>
                <a:hlinkClick r:id="rId3"/>
              </a:rPr>
              <a:t>http://</a:t>
            </a:r>
            <a:r>
              <a:rPr lang="en-US" sz="2000" dirty="0" smtClean="0">
                <a:solidFill>
                  <a:schemeClr val="bg1"/>
                </a:solidFill>
                <a:hlinkClick r:id="rId3"/>
              </a:rPr>
              <a:t>www.slideshare.net/antonkeks/10-threads</a:t>
            </a:r>
            <a:r>
              <a:rPr lang="en-US" sz="2000" dirty="0" smtClean="0">
                <a:solidFill>
                  <a:schemeClr val="bg1"/>
                </a:solidFill>
              </a:rPr>
              <a:t> - Threads</a:t>
            </a:r>
          </a:p>
          <a:p>
            <a:r>
              <a:rPr lang="en-US" sz="2000" dirty="0">
                <a:solidFill>
                  <a:schemeClr val="bg1"/>
                </a:solidFill>
                <a:hlinkClick r:id="rId4"/>
              </a:rPr>
              <a:t>http://</a:t>
            </a:r>
            <a:r>
              <a:rPr lang="en-US" sz="2000" dirty="0" smtClean="0">
                <a:solidFill>
                  <a:schemeClr val="bg1"/>
                </a:solidFill>
                <a:hlinkClick r:id="rId4"/>
              </a:rPr>
              <a:t>www.slideshare.net/BenjDelMundo/java-thread-synchronization</a:t>
            </a:r>
            <a:r>
              <a:rPr lang="en-US" sz="2000" dirty="0" smtClean="0">
                <a:solidFill>
                  <a:schemeClr val="bg1"/>
                </a:solidFill>
              </a:rPr>
              <a:t> - Synchronization</a:t>
            </a:r>
          </a:p>
          <a:p>
            <a:r>
              <a:rPr lang="en-US" sz="2000" dirty="0">
                <a:solidFill>
                  <a:schemeClr val="bg1"/>
                </a:solidFill>
                <a:hlinkClick r:id="rId5"/>
              </a:rPr>
              <a:t>http://</a:t>
            </a:r>
            <a:r>
              <a:rPr lang="en-US" sz="2000" dirty="0" smtClean="0">
                <a:solidFill>
                  <a:schemeClr val="bg1"/>
                </a:solidFill>
                <a:hlinkClick r:id="rId5"/>
              </a:rPr>
              <a:t>www.slideshare.net/javaonkar/thread-concurrancy</a:t>
            </a:r>
            <a:r>
              <a:rPr lang="en-US" sz="2000" dirty="0" smtClean="0">
                <a:solidFill>
                  <a:schemeClr val="bg1"/>
                </a:solidFill>
              </a:rPr>
              <a:t> - Synchronization</a:t>
            </a:r>
          </a:p>
          <a:p>
            <a:r>
              <a:rPr lang="en-US" sz="2000" dirty="0">
                <a:solidFill>
                  <a:schemeClr val="bg1"/>
                </a:solidFill>
                <a:hlinkClick r:id="rId6"/>
              </a:rPr>
              <a:t>http://</a:t>
            </a:r>
            <a:r>
              <a:rPr lang="en-US" sz="2000" dirty="0" smtClean="0">
                <a:solidFill>
                  <a:schemeClr val="bg1"/>
                </a:solidFill>
                <a:hlinkClick r:id="rId6"/>
              </a:rPr>
              <a:t>www.slideshare.net/lineking/io-package</a:t>
            </a:r>
            <a:r>
              <a:rPr lang="en-US" sz="2000" dirty="0" smtClean="0">
                <a:solidFill>
                  <a:schemeClr val="bg1"/>
                </a:solidFill>
              </a:rPr>
              <a:t> - Basic IO</a:t>
            </a:r>
          </a:p>
          <a:p>
            <a:r>
              <a:rPr lang="en-US" sz="2000" dirty="0" smtClean="0">
                <a:solidFill>
                  <a:schemeClr val="bg1"/>
                </a:solidFill>
                <a:hlinkClick r:id="rId7"/>
              </a:rPr>
              <a:t>http</a:t>
            </a:r>
            <a:r>
              <a:rPr lang="en-US" sz="2000" dirty="0">
                <a:solidFill>
                  <a:schemeClr val="bg1"/>
                </a:solidFill>
                <a:hlinkClick r:id="rId7"/>
              </a:rPr>
              <a:t>://</a:t>
            </a:r>
            <a:r>
              <a:rPr lang="en-US" sz="2000" dirty="0" smtClean="0">
                <a:solidFill>
                  <a:schemeClr val="bg1"/>
                </a:solidFill>
                <a:hlinkClick r:id="rId7"/>
              </a:rPr>
              <a:t>new.51cto.com</a:t>
            </a:r>
            <a:r>
              <a:rPr lang="en-US" sz="2000" dirty="0" smtClean="0">
                <a:solidFill>
                  <a:schemeClr val="bg1"/>
                </a:solidFill>
              </a:rPr>
              <a:t> – Buffered streams.</a:t>
            </a:r>
          </a:p>
          <a:p>
            <a:r>
              <a:rPr lang="en-US" sz="2000" dirty="0">
                <a:solidFill>
                  <a:schemeClr val="bg1"/>
                </a:solidFill>
                <a:hlinkClick r:id="rId8"/>
              </a:rPr>
              <a:t>http://</a:t>
            </a:r>
            <a:r>
              <a:rPr lang="en-US" sz="2000" dirty="0" smtClean="0">
                <a:solidFill>
                  <a:schemeClr val="bg1"/>
                </a:solidFill>
                <a:hlinkClick r:id="rId8"/>
              </a:rPr>
              <a:t>www.slideshare.net/EmertxeSlides/010-core-javaiofundamentals</a:t>
            </a:r>
            <a:r>
              <a:rPr lang="en-US" sz="2000" dirty="0" smtClean="0">
                <a:solidFill>
                  <a:schemeClr val="bg1"/>
                </a:solidFill>
              </a:rPr>
              <a:t> - IO</a:t>
            </a:r>
          </a:p>
          <a:p>
            <a:r>
              <a:rPr lang="en-US" sz="2000" dirty="0">
                <a:solidFill>
                  <a:schemeClr val="bg1"/>
                </a:solidFill>
                <a:hlinkClick r:id="rId9"/>
              </a:rPr>
              <a:t>http://</a:t>
            </a:r>
            <a:r>
              <a:rPr lang="en-US" sz="2000" dirty="0" smtClean="0">
                <a:solidFill>
                  <a:schemeClr val="bg1"/>
                </a:solidFill>
                <a:hlinkClick r:id="rId9"/>
              </a:rPr>
              <a:t>www.slideshare.net/martyhall/file-io-in-java-8-applying-the-power-of-streams</a:t>
            </a:r>
            <a:r>
              <a:rPr lang="en-US" sz="2000" dirty="0" smtClean="0">
                <a:solidFill>
                  <a:schemeClr val="bg1"/>
                </a:solidFill>
              </a:rPr>
              <a:t> - File IO</a:t>
            </a:r>
          </a:p>
          <a:p>
            <a:endParaRPr lang="en-US" sz="2000" dirty="0">
              <a:solidFill>
                <a:schemeClr val="bg1"/>
              </a:solidFill>
            </a:endParaRPr>
          </a:p>
          <a:p>
            <a:endParaRPr lang="en-US" sz="2000" dirty="0" smtClean="0">
              <a:solidFill>
                <a:schemeClr val="bg1"/>
              </a:solidFill>
            </a:endParaRPr>
          </a:p>
          <a:p>
            <a:endParaRPr lang="en-US" sz="2000" dirty="0">
              <a:solidFill>
                <a:schemeClr val="bg1"/>
              </a:solidFill>
            </a:endParaRPr>
          </a:p>
          <a:p>
            <a:endParaRPr lang="en-US" sz="2000" dirty="0">
              <a:solidFill>
                <a:schemeClr val="bg1"/>
              </a:solidFill>
            </a:endParaRPr>
          </a:p>
          <a:p>
            <a:endParaRPr lang="en-US" sz="7200" dirty="0" smtClean="0">
              <a:solidFill>
                <a:schemeClr val="bg1"/>
              </a:solidFill>
            </a:endParaRPr>
          </a:p>
          <a:p>
            <a:endParaRPr lang="en-US" sz="72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a:solidFill>
                <a:schemeClr val="bg1"/>
              </a:solidFill>
            </a:endParaRPr>
          </a:p>
          <a:p>
            <a:endParaRPr lang="en-US" sz="4000" dirty="0" smtClean="0">
              <a:solidFill>
                <a:schemeClr val="bg1"/>
              </a:solidFill>
            </a:endParaRPr>
          </a:p>
          <a:p>
            <a:endParaRPr lang="en-US" sz="4000" dirty="0" smtClean="0">
              <a:solidFill>
                <a:schemeClr val="bg1"/>
              </a:solidFill>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970127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I/O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pic>
        <p:nvPicPr>
          <p:cNvPr id="16" name="Picture 15"/>
          <p:cNvPicPr>
            <a:picLocks noChangeAspect="1"/>
          </p:cNvPicPr>
          <p:nvPr/>
        </p:nvPicPr>
        <p:blipFill>
          <a:blip r:embed="rId2"/>
          <a:stretch>
            <a:fillRect/>
          </a:stretch>
        </p:blipFill>
        <p:spPr>
          <a:xfrm>
            <a:off x="902483" y="1518117"/>
            <a:ext cx="6593020" cy="4979804"/>
          </a:xfrm>
          <a:prstGeom prst="rect">
            <a:avLst/>
          </a:prstGeom>
        </p:spPr>
      </p:pic>
    </p:spTree>
    <p:extLst>
      <p:ext uri="{BB962C8B-B14F-4D97-AF65-F5344CB8AC3E}">
        <p14:creationId xmlns:p14="http://schemas.microsoft.com/office/powerpoint/2010/main" val="3351008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dirty="0" smtClean="0">
                <a:solidFill>
                  <a:schemeClr val="bg1"/>
                </a:solidFill>
              </a:rPr>
              <a:t>I/O 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pic>
        <p:nvPicPr>
          <p:cNvPr id="11" name="Picture 10"/>
          <p:cNvPicPr>
            <a:picLocks noChangeAspect="1"/>
          </p:cNvPicPr>
          <p:nvPr/>
        </p:nvPicPr>
        <p:blipFill>
          <a:blip r:embed="rId2"/>
          <a:stretch>
            <a:fillRect/>
          </a:stretch>
        </p:blipFill>
        <p:spPr>
          <a:xfrm>
            <a:off x="591668" y="1171858"/>
            <a:ext cx="7059707" cy="5300313"/>
          </a:xfrm>
          <a:prstGeom prst="rect">
            <a:avLst/>
          </a:prstGeom>
        </p:spPr>
      </p:pic>
    </p:spTree>
    <p:extLst>
      <p:ext uri="{BB962C8B-B14F-4D97-AF65-F5344CB8AC3E}">
        <p14:creationId xmlns:p14="http://schemas.microsoft.com/office/powerpoint/2010/main" val="87032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811369" y="2240924"/>
            <a:ext cx="7959144" cy="4353059"/>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155574" y="160338"/>
            <a:ext cx="11566157" cy="6576638"/>
          </a:xfrm>
          <a:prstGeom prst="rect">
            <a:avLst/>
          </a:prstGeom>
        </p:spPr>
      </p:pic>
    </p:spTree>
    <p:extLst>
      <p:ext uri="{BB962C8B-B14F-4D97-AF65-F5344CB8AC3E}">
        <p14:creationId xmlns:p14="http://schemas.microsoft.com/office/powerpoint/2010/main" val="367502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4" name="AutoShape 8" descr="http://www.penjee.com/programming/wp-content/uploads/2014/05/parameter-vs-argument-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7495504" y="2240924"/>
            <a:ext cx="4456090" cy="400110"/>
          </a:xfrm>
          <a:prstGeom prst="rect">
            <a:avLst/>
          </a:prstGeom>
          <a:noFill/>
        </p:spPr>
        <p:txBody>
          <a:bodyPr wrap="square" rtlCol="0">
            <a:spAutoFit/>
          </a:bodyPr>
          <a:lstStyle/>
          <a:p>
            <a:endParaRPr lang="en-US" sz="2000" u="sng" dirty="0"/>
          </a:p>
        </p:txBody>
      </p:sp>
      <p:sp>
        <p:nvSpPr>
          <p:cNvPr id="5" name="TextBox 4"/>
          <p:cNvSpPr txBox="1"/>
          <p:nvPr/>
        </p:nvSpPr>
        <p:spPr>
          <a:xfrm>
            <a:off x="307974" y="262826"/>
            <a:ext cx="11643619" cy="6442774"/>
          </a:xfrm>
          <a:prstGeom prst="rect">
            <a:avLst/>
          </a:prstGeom>
          <a:solidFill>
            <a:schemeClr val="tx1">
              <a:lumMod val="95000"/>
            </a:schemeClr>
          </a:solidFill>
        </p:spPr>
        <p:txBody>
          <a:bodyPr wrap="square" rtlCol="0">
            <a:spAutoFit/>
          </a:bodyPr>
          <a:lstStyle/>
          <a:p>
            <a:endParaRPr lang="en-US" dirty="0"/>
          </a:p>
        </p:txBody>
      </p:sp>
      <p:cxnSp>
        <p:nvCxnSpPr>
          <p:cNvPr id="6" name="Straight Connector 5"/>
          <p:cNvCxnSpPr/>
          <p:nvPr/>
        </p:nvCxnSpPr>
        <p:spPr>
          <a:xfrm flipV="1">
            <a:off x="307974" y="1103086"/>
            <a:ext cx="11643619" cy="58057"/>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4820" y="390569"/>
            <a:ext cx="5650139" cy="584775"/>
          </a:xfrm>
          <a:prstGeom prst="rect">
            <a:avLst/>
          </a:prstGeom>
          <a:noFill/>
        </p:spPr>
        <p:txBody>
          <a:bodyPr wrap="square" rtlCol="0">
            <a:spAutoFit/>
          </a:bodyPr>
          <a:lstStyle/>
          <a:p>
            <a:r>
              <a:rPr lang="en-US" sz="3200" b="1" smtClean="0">
                <a:solidFill>
                  <a:schemeClr val="bg1"/>
                </a:solidFill>
              </a:rPr>
              <a:t>Byte </a:t>
            </a:r>
            <a:r>
              <a:rPr lang="en-US" sz="3200" b="1" dirty="0" smtClean="0">
                <a:solidFill>
                  <a:schemeClr val="bg1"/>
                </a:solidFill>
              </a:rPr>
              <a:t>Streams</a:t>
            </a:r>
            <a:endParaRPr lang="en-US" sz="3200" b="1" dirty="0">
              <a:solidFill>
                <a:schemeClr val="bg1"/>
              </a:solidFill>
            </a:endParaRPr>
          </a:p>
        </p:txBody>
      </p:sp>
      <p:sp>
        <p:nvSpPr>
          <p:cNvPr id="9" name="TextBox 8"/>
          <p:cNvSpPr txBox="1"/>
          <p:nvPr/>
        </p:nvSpPr>
        <p:spPr>
          <a:xfrm>
            <a:off x="809312" y="1392766"/>
            <a:ext cx="7942801"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smtClean="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endParaRPr lang="en-US" sz="2400" dirty="0">
              <a:solidFill>
                <a:schemeClr val="bg1"/>
              </a:solidFill>
            </a:endParaRPr>
          </a:p>
        </p:txBody>
      </p:sp>
      <p:sp>
        <p:nvSpPr>
          <p:cNvPr id="10" name="TextBox 9"/>
          <p:cNvSpPr txBox="1"/>
          <p:nvPr/>
        </p:nvSpPr>
        <p:spPr>
          <a:xfrm>
            <a:off x="457952" y="1132114"/>
            <a:ext cx="10529047" cy="461665"/>
          </a:xfrm>
          <a:prstGeom prst="rect">
            <a:avLst/>
          </a:prstGeom>
          <a:noFill/>
        </p:spPr>
        <p:txBody>
          <a:bodyPr wrap="square" rtlCol="0">
            <a:spAutoFit/>
          </a:bodyPr>
          <a:lstStyle/>
          <a:p>
            <a:endParaRPr lang="en-US" sz="2400" dirty="0" smtClean="0">
              <a:solidFill>
                <a:schemeClr val="bg1"/>
              </a:solidFill>
            </a:endParaRPr>
          </a:p>
        </p:txBody>
      </p:sp>
      <p:sp>
        <p:nvSpPr>
          <p:cNvPr id="3" name="TextBox 2"/>
          <p:cNvSpPr txBox="1"/>
          <p:nvPr/>
        </p:nvSpPr>
        <p:spPr>
          <a:xfrm>
            <a:off x="591670" y="1452282"/>
            <a:ext cx="10892117"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smtClean="0">
              <a:solidFill>
                <a:schemeClr val="bg1"/>
              </a:solidFill>
            </a:endParaRPr>
          </a:p>
        </p:txBody>
      </p:sp>
      <p:sp>
        <p:nvSpPr>
          <p:cNvPr id="11" name="TextBox 10"/>
          <p:cNvSpPr txBox="1"/>
          <p:nvPr/>
        </p:nvSpPr>
        <p:spPr>
          <a:xfrm>
            <a:off x="591670" y="1362946"/>
            <a:ext cx="10771095"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Programs use byte streams to perform input and output of 8-bit bytes</a:t>
            </a:r>
            <a:r>
              <a:rPr lang="en-US" sz="2400" dirty="0" smtClean="0">
                <a:solidFill>
                  <a:schemeClr val="bg1"/>
                </a:solidFill>
              </a:rPr>
              <a:t>.</a:t>
            </a:r>
          </a:p>
          <a:p>
            <a:pPr marL="342900" indent="-342900">
              <a:buFont typeface="Arial" panose="020B0604020202020204" pitchFamily="34" charset="0"/>
              <a:buChar char="•"/>
            </a:pPr>
            <a:r>
              <a:rPr lang="en-US" sz="2400" dirty="0" smtClean="0">
                <a:solidFill>
                  <a:schemeClr val="bg1"/>
                </a:solidFill>
              </a:rPr>
              <a:t>All </a:t>
            </a:r>
            <a:r>
              <a:rPr lang="en-US" sz="2400" dirty="0">
                <a:solidFill>
                  <a:schemeClr val="bg1"/>
                </a:solidFill>
              </a:rPr>
              <a:t>byte stream classes are descended from </a:t>
            </a:r>
            <a:r>
              <a:rPr lang="en-US" sz="2400" dirty="0" err="1">
                <a:solidFill>
                  <a:schemeClr val="bg1"/>
                </a:solidFill>
              </a:rPr>
              <a:t>InputStream</a:t>
            </a:r>
            <a:r>
              <a:rPr lang="en-US" sz="2400" dirty="0">
                <a:solidFill>
                  <a:schemeClr val="bg1"/>
                </a:solidFill>
              </a:rPr>
              <a:t> and </a:t>
            </a:r>
            <a:r>
              <a:rPr lang="en-US" sz="2400" dirty="0" err="1">
                <a:solidFill>
                  <a:schemeClr val="bg1"/>
                </a:solidFill>
              </a:rPr>
              <a:t>OutputStream</a:t>
            </a:r>
            <a:r>
              <a:rPr lang="en-US" sz="2400" dirty="0" smtClean="0">
                <a:solidFill>
                  <a:schemeClr val="bg1"/>
                </a:solidFill>
              </a:rPr>
              <a:t>.</a:t>
            </a:r>
          </a:p>
          <a:p>
            <a:pPr marL="342900" indent="-342900">
              <a:buFont typeface="Arial" panose="020B0604020202020204" pitchFamily="34" charset="0"/>
              <a:buChar char="•"/>
            </a:pPr>
            <a:r>
              <a:rPr lang="en-US" sz="2400" dirty="0" smtClean="0">
                <a:solidFill>
                  <a:schemeClr val="bg1"/>
                </a:solidFill>
              </a:rPr>
              <a:t>Two most important methods provided by </a:t>
            </a:r>
            <a:r>
              <a:rPr lang="en-US" sz="2400" dirty="0" err="1" smtClean="0">
                <a:solidFill>
                  <a:schemeClr val="bg1"/>
                </a:solidFill>
              </a:rPr>
              <a:t>InputStream</a:t>
            </a:r>
            <a:r>
              <a:rPr lang="en-US" sz="2400" dirty="0" smtClean="0">
                <a:solidFill>
                  <a:schemeClr val="bg1"/>
                </a:solidFill>
              </a:rPr>
              <a:t> and </a:t>
            </a:r>
            <a:r>
              <a:rPr lang="en-US" sz="2400" dirty="0" err="1" smtClean="0">
                <a:solidFill>
                  <a:schemeClr val="bg1"/>
                </a:solidFill>
              </a:rPr>
              <a:t>OutputStream</a:t>
            </a:r>
            <a:r>
              <a:rPr lang="en-US" sz="2400" dirty="0" smtClean="0">
                <a:solidFill>
                  <a:schemeClr val="bg1"/>
                </a:solidFill>
              </a:rPr>
              <a:t> is read() and write(). They are defined abstract and overridden by derived stream class.</a:t>
            </a:r>
          </a:p>
          <a:p>
            <a:pPr marL="342900" indent="-342900">
              <a:buFont typeface="Arial" panose="020B0604020202020204" pitchFamily="34" charset="0"/>
              <a:buChar char="•"/>
            </a:pPr>
            <a:endParaRPr lang="en-US" sz="2400" dirty="0" smtClean="0">
              <a:solidFill>
                <a:schemeClr val="bg1"/>
              </a:solidFill>
            </a:endParaRPr>
          </a:p>
          <a:p>
            <a:pPr marL="342900" indent="-342900">
              <a:buFont typeface="Arial" panose="020B0604020202020204" pitchFamily="34" charset="0"/>
              <a:buChar char="•"/>
            </a:pPr>
            <a:endParaRPr lang="en-US" sz="2400" dirty="0">
              <a:solidFill>
                <a:schemeClr val="bg1"/>
              </a:solidFill>
            </a:endParaRPr>
          </a:p>
        </p:txBody>
      </p:sp>
      <p:pic>
        <p:nvPicPr>
          <p:cNvPr id="12" name="Picture 11"/>
          <p:cNvPicPr>
            <a:picLocks noChangeAspect="1"/>
          </p:cNvPicPr>
          <p:nvPr/>
        </p:nvPicPr>
        <p:blipFill>
          <a:blip r:embed="rId2"/>
          <a:stretch>
            <a:fillRect/>
          </a:stretch>
        </p:blipFill>
        <p:spPr>
          <a:xfrm>
            <a:off x="2538900" y="2885196"/>
            <a:ext cx="4722512" cy="3750895"/>
          </a:xfrm>
          <a:prstGeom prst="rect">
            <a:avLst/>
          </a:prstGeom>
        </p:spPr>
      </p:pic>
      <p:sp>
        <p:nvSpPr>
          <p:cNvPr id="16" name="TextBox 15"/>
          <p:cNvSpPr txBox="1"/>
          <p:nvPr/>
        </p:nvSpPr>
        <p:spPr>
          <a:xfrm>
            <a:off x="7964081" y="3160441"/>
            <a:ext cx="3724835" cy="1200329"/>
          </a:xfrm>
          <a:prstGeom prst="rect">
            <a:avLst/>
          </a:prstGeom>
          <a:noFill/>
        </p:spPr>
        <p:txBody>
          <a:bodyPr wrap="square" rtlCol="0">
            <a:spAutoFit/>
          </a:bodyPr>
          <a:lstStyle/>
          <a:p>
            <a:r>
              <a:rPr lang="en-US" sz="2400" b="1" dirty="0">
                <a:solidFill>
                  <a:schemeClr val="bg1"/>
                </a:solidFill>
              </a:rPr>
              <a:t>Lab19.1: Demonstration of Byte streams for reading files:</a:t>
            </a:r>
          </a:p>
        </p:txBody>
      </p:sp>
    </p:spTree>
    <p:extLst>
      <p:ext uri="{BB962C8B-B14F-4D97-AF65-F5344CB8AC3E}">
        <p14:creationId xmlns:p14="http://schemas.microsoft.com/office/powerpoint/2010/main" val="21428814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8658</TotalTime>
  <Words>3270</Words>
  <Application>Microsoft Office PowerPoint</Application>
  <PresentationFormat>Widescreen</PresentationFormat>
  <Paragraphs>612</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Corbel</vt:lpstr>
      <vt:lpstr>Wingdings</vt:lpstr>
      <vt:lpstr>Banded</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Java - miscellaneous</vt:lpstr>
      <vt:lpstr>Java - miscellaneous</vt:lpstr>
      <vt:lpstr>Java - miscellaneous</vt:lpstr>
      <vt:lpstr>Advanced java</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fundamentals</dc:title>
  <dc:creator>Nasiruddin.Shaikh</dc:creator>
  <cp:lastModifiedBy>Nasiruddin.Shaikh</cp:lastModifiedBy>
  <cp:revision>1833</cp:revision>
  <dcterms:created xsi:type="dcterms:W3CDTF">2015-08-26T11:57:20Z</dcterms:created>
  <dcterms:modified xsi:type="dcterms:W3CDTF">2015-10-14T09:04:03Z</dcterms:modified>
</cp:coreProperties>
</file>