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472" r:id="rId2"/>
    <p:sldId id="524" r:id="rId3"/>
    <p:sldId id="527" r:id="rId4"/>
    <p:sldId id="528" r:id="rId5"/>
    <p:sldId id="526" r:id="rId6"/>
    <p:sldId id="534" r:id="rId7"/>
    <p:sldId id="535" r:id="rId8"/>
    <p:sldId id="529" r:id="rId9"/>
    <p:sldId id="530" r:id="rId10"/>
    <p:sldId id="531" r:id="rId11"/>
    <p:sldId id="532" r:id="rId12"/>
    <p:sldId id="533" r:id="rId13"/>
    <p:sldId id="537" r:id="rId14"/>
    <p:sldId id="536" r:id="rId15"/>
    <p:sldId id="520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22" r:id="rId25"/>
    <p:sldId id="521" r:id="rId26"/>
    <p:sldId id="488" r:id="rId27"/>
    <p:sldId id="293" r:id="rId28"/>
    <p:sldId id="313" r:id="rId29"/>
    <p:sldId id="320" r:id="rId30"/>
    <p:sldId id="316" r:id="rId31"/>
    <p:sldId id="261" r:id="rId32"/>
    <p:sldId id="5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rnold7490/unit-3-java?next_slideshow=1" TargetMode="External"/><Relationship Id="rId13" Type="http://schemas.openxmlformats.org/officeDocument/2006/relationships/hyperlink" Target="http://www.slideshare.net/antonkeks/4-collections" TargetMode="External"/><Relationship Id="rId3" Type="http://schemas.openxmlformats.org/officeDocument/2006/relationships/hyperlink" Target="http://www.slideshare.net/EdurekaIN/java-class-3" TargetMode="External"/><Relationship Id="rId7" Type="http://schemas.openxmlformats.org/officeDocument/2006/relationships/hyperlink" Target="http://www.slideshare.net/arnold7490/unit-4-java" TargetMode="External"/><Relationship Id="rId12" Type="http://schemas.openxmlformats.org/officeDocument/2006/relationships/hyperlink" Target="http://www.slideshare.net/AllanHuang/java-new-evolution" TargetMode="External"/><Relationship Id="rId17" Type="http://schemas.openxmlformats.org/officeDocument/2006/relationships/hyperlink" Target="http://www.slideshare.net/caroljmcdonald/java-generics-2485138?next_slideshow=1" TargetMode="External"/><Relationship Id="rId2" Type="http://schemas.openxmlformats.org/officeDocument/2006/relationships/hyperlink" Target="https://docs.oracle.com/javase/tutorial/reallybigindex.html" TargetMode="External"/><Relationship Id="rId16" Type="http://schemas.openxmlformats.org/officeDocument/2006/relationships/hyperlink" Target="http://www.slideshare.net/shahjahan786/generics-279600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MindfireSolutions/java-garbage-collection-how-it-works?next_slideshow=1" TargetMode="External"/><Relationship Id="rId11" Type="http://schemas.openxmlformats.org/officeDocument/2006/relationships/hyperlink" Target="http://www.slideshare.net/emprovise/2-javabasics" TargetMode="External"/><Relationship Id="rId5" Type="http://schemas.openxmlformats.org/officeDocument/2006/relationships/hyperlink" Target="http://www.slideshare.net/abdurrehmanabdurrehman391/java-advancedoop" TargetMode="External"/><Relationship Id="rId15" Type="http://schemas.openxmlformats.org/officeDocument/2006/relationships/hyperlink" Target="http://www.slideshare.net/AbhishekKhune/07-java-collection" TargetMode="External"/><Relationship Id="rId10" Type="http://schemas.openxmlformats.org/officeDocument/2006/relationships/hyperlink" Target="http://www.slideshare.net/muralidhar9e/java-exception-handling-ppt" TargetMode="External"/><Relationship Id="rId4" Type="http://schemas.openxmlformats.org/officeDocument/2006/relationships/hyperlink" Target="http://www.slideshare.net/abdurrehmanabdurrehman391/variables-and-data-types-by-sir-khalid" TargetMode="External"/><Relationship Id="rId9" Type="http://schemas.openxmlformats.org/officeDocument/2006/relationships/hyperlink" Target="http://www.slideshare.net/tushardesarda/java-tutorial-3" TargetMode="External"/><Relationship Id="rId14" Type="http://schemas.openxmlformats.org/officeDocument/2006/relationships/hyperlink" Target="http://www.slideshare.net/andreaiacono/java8-39841939%20-%20Java8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EmertxeSlides/010-core-javaiofundamentals" TargetMode="External"/><Relationship Id="rId3" Type="http://schemas.openxmlformats.org/officeDocument/2006/relationships/hyperlink" Target="http://www.slideshare.net/antonkeks/10-threads" TargetMode="External"/><Relationship Id="rId7" Type="http://schemas.openxmlformats.org/officeDocument/2006/relationships/hyperlink" Target="http://new.51cto.com/" TargetMode="External"/><Relationship Id="rId2" Type="http://schemas.openxmlformats.org/officeDocument/2006/relationships/hyperlink" Target="http://www.slideshare.net/KavitaGanesan/is-66154415-kavitaganesan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deshare.net/lineking/io-package" TargetMode="External"/><Relationship Id="rId5" Type="http://schemas.openxmlformats.org/officeDocument/2006/relationships/hyperlink" Target="http://www.slideshare.net/javaonkar/thread-concurrancy" TargetMode="External"/><Relationship Id="rId4" Type="http://schemas.openxmlformats.org/officeDocument/2006/relationships/hyperlink" Target="http://www.slideshare.net/BenjDelMundo/java-thread-synchroniz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2548" y="2240924"/>
            <a:ext cx="888850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i="1" dirty="0" smtClean="0">
                <a:solidFill>
                  <a:srgbClr val="002060"/>
                </a:solidFill>
              </a:rPr>
              <a:t>Basic I/O</a:t>
            </a:r>
            <a:endParaRPr lang="en-US" sz="115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Byte Streams…..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1" y="1203902"/>
            <a:ext cx="5824779" cy="4653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3871" y="1452282"/>
            <a:ext cx="4948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Spends </a:t>
            </a:r>
            <a:r>
              <a:rPr lang="en-US" sz="2000" dirty="0">
                <a:solidFill>
                  <a:schemeClr val="bg1"/>
                </a:solidFill>
              </a:rPr>
              <a:t>most of its time in a simple loop that reads the input stream and writes the output stream, one byte at a </a:t>
            </a:r>
            <a:r>
              <a:rPr lang="en-US" sz="2000" dirty="0" smtClean="0">
                <a:solidFill>
                  <a:schemeClr val="bg1"/>
                </a:solidFill>
              </a:rPr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Always close stream when no longer needed.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0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Character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312" y="1166199"/>
            <a:ext cx="93028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Used for handling Unicode character.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Character streams are derived from two super classes </a:t>
            </a:r>
            <a:r>
              <a:rPr lang="en-US" sz="2400" b="1" dirty="0" smtClean="0">
                <a:solidFill>
                  <a:schemeClr val="bg1"/>
                </a:solidFill>
              </a:rPr>
              <a:t>Reader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b="1" dirty="0" smtClean="0">
                <a:solidFill>
                  <a:schemeClr val="bg1"/>
                </a:solidFill>
              </a:rPr>
              <a:t>Writer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Reader and Writer classes define two methods read() and write() which read and write character data. These methods are overridden by derived stream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 and output done with stream classes automatically translates to and from the local character </a:t>
            </a:r>
            <a:r>
              <a:rPr lang="en-US" sz="2400" dirty="0" smtClean="0">
                <a:solidFill>
                  <a:schemeClr val="bg1"/>
                </a:solidFill>
              </a:rPr>
              <a:t>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Character streams is ready for internationalization – all without extra effort by programmer.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character stream uses the byte stream to perform the physical I/O, while the character stream handles translation between characters and </a:t>
            </a:r>
            <a:r>
              <a:rPr lang="en-US" sz="2400" dirty="0" smtClean="0">
                <a:solidFill>
                  <a:schemeClr val="bg1"/>
                </a:solidFill>
              </a:rPr>
              <a:t>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</a:t>
            </a:r>
            <a:r>
              <a:rPr lang="en-US" sz="2400" dirty="0" err="1">
                <a:solidFill>
                  <a:schemeClr val="bg1"/>
                </a:solidFill>
              </a:rPr>
              <a:t>InputStreamReader</a:t>
            </a:r>
            <a:r>
              <a:rPr lang="en-US" sz="2400" dirty="0">
                <a:solidFill>
                  <a:schemeClr val="bg1"/>
                </a:solidFill>
              </a:rPr>
              <a:t> is a bridge from byte streams to character </a:t>
            </a:r>
            <a:r>
              <a:rPr lang="en-US" sz="2400" dirty="0" smtClean="0">
                <a:solidFill>
                  <a:schemeClr val="bg1"/>
                </a:solidFill>
              </a:rPr>
              <a:t>streams.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Character Streams……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1" y="1288884"/>
            <a:ext cx="6008348" cy="50762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5300" y="3832790"/>
            <a:ext cx="474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Lab19.2: Demonstration of Character streams for reading files: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5300" y="1190171"/>
            <a:ext cx="46661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Byte stream read() methods returns the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value which holds the byte value in its last 8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In Character stream read() method returns the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value which holds the character value in its last 16 bits.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Buffered Streams….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1" y="1622806"/>
            <a:ext cx="7876212" cy="29024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31" y="5121644"/>
            <a:ext cx="4666328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Buffered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Buffered Streams minimizes disc access for reading or writing files and generally have performance advantage  over un buffered streams.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Buffered input streams read data from a memory area known as a buffer; the native input API is called only when the buffer is </a:t>
            </a:r>
            <a:r>
              <a:rPr lang="en-US" sz="2400" dirty="0" smtClean="0">
                <a:solidFill>
                  <a:schemeClr val="bg1"/>
                </a:solidFill>
              </a:rPr>
              <a:t>empty.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Similarly, buffered output streams write data to a buffer, and the native output API is called only when the buffer is </a:t>
            </a:r>
            <a:r>
              <a:rPr lang="en-US" sz="2400" dirty="0" smtClean="0">
                <a:solidFill>
                  <a:schemeClr val="bg1"/>
                </a:solidFill>
              </a:rPr>
              <a:t>full.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program can convert an </a:t>
            </a:r>
            <a:r>
              <a:rPr lang="en-US" sz="2400" dirty="0" err="1">
                <a:solidFill>
                  <a:schemeClr val="bg1"/>
                </a:solidFill>
              </a:rPr>
              <a:t>unbuffered</a:t>
            </a:r>
            <a:r>
              <a:rPr lang="en-US" sz="2400" dirty="0">
                <a:solidFill>
                  <a:schemeClr val="bg1"/>
                </a:solidFill>
              </a:rPr>
              <a:t> stream into a buffered stream using the wrapping idiom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inputStream</a:t>
            </a:r>
            <a:r>
              <a:rPr lang="en-US" sz="2400" dirty="0">
                <a:solidFill>
                  <a:srgbClr val="C00000"/>
                </a:solidFill>
              </a:rPr>
              <a:t> = new </a:t>
            </a:r>
            <a:r>
              <a:rPr lang="en-US" sz="2400" dirty="0" err="1">
                <a:solidFill>
                  <a:srgbClr val="C00000"/>
                </a:solidFill>
              </a:rPr>
              <a:t>BufferedReader</a:t>
            </a:r>
            <a:r>
              <a:rPr lang="en-US" sz="2400" dirty="0">
                <a:solidFill>
                  <a:srgbClr val="C00000"/>
                </a:solidFill>
              </a:rPr>
              <a:t>(new </a:t>
            </a:r>
            <a:r>
              <a:rPr lang="en-US" sz="2400" dirty="0" err="1">
                <a:solidFill>
                  <a:srgbClr val="C00000"/>
                </a:solidFill>
              </a:rPr>
              <a:t>FileReader</a:t>
            </a:r>
            <a:r>
              <a:rPr lang="en-US" sz="2400" dirty="0">
                <a:solidFill>
                  <a:srgbClr val="C00000"/>
                </a:solidFill>
              </a:rPr>
              <a:t>("xanadu.txt"));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outputStream</a:t>
            </a:r>
            <a:r>
              <a:rPr lang="en-US" sz="2400" dirty="0">
                <a:solidFill>
                  <a:srgbClr val="C00000"/>
                </a:solidFill>
              </a:rPr>
              <a:t> = new </a:t>
            </a:r>
            <a:r>
              <a:rPr lang="en-US" sz="2400" dirty="0" err="1">
                <a:solidFill>
                  <a:srgbClr val="C00000"/>
                </a:solidFill>
              </a:rPr>
              <a:t>BufferedWriter</a:t>
            </a:r>
            <a:r>
              <a:rPr lang="en-US" sz="2400" dirty="0">
                <a:solidFill>
                  <a:srgbClr val="C00000"/>
                </a:solidFill>
              </a:rPr>
              <a:t>(new </a:t>
            </a:r>
            <a:r>
              <a:rPr lang="en-US" sz="2400" dirty="0" err="1">
                <a:solidFill>
                  <a:srgbClr val="C00000"/>
                </a:solidFill>
              </a:rPr>
              <a:t>FileWriter</a:t>
            </a:r>
            <a:r>
              <a:rPr lang="en-US" sz="2400" dirty="0">
                <a:solidFill>
                  <a:srgbClr val="C00000"/>
                </a:solidFill>
              </a:rPr>
              <a:t>("characteroutput.txt</a:t>
            </a:r>
            <a:r>
              <a:rPr lang="en-US" sz="2400" dirty="0" smtClean="0">
                <a:solidFill>
                  <a:srgbClr val="C00000"/>
                </a:solidFill>
              </a:rPr>
              <a:t>"));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pPr marL="403225" lvl="1" indent="-3492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chemeClr val="bg1"/>
                </a:solidFill>
              </a:rPr>
              <a:t>Buffered </a:t>
            </a:r>
            <a:r>
              <a:rPr lang="en-US" sz="2400" i="1" dirty="0">
                <a:solidFill>
                  <a:schemeClr val="bg1"/>
                </a:solidFill>
              </a:rPr>
              <a:t>byte streams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en-US" sz="2400" dirty="0" err="1">
                <a:solidFill>
                  <a:schemeClr val="bg1"/>
                </a:solidFill>
              </a:rPr>
              <a:t>BufferedInputStream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BufferedOutputStream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 indent="-53975"/>
            <a:r>
              <a:rPr lang="en-US" sz="2400" i="1" dirty="0" smtClean="0">
                <a:solidFill>
                  <a:schemeClr val="bg1"/>
                </a:solidFill>
              </a:rPr>
              <a:t>Buffered </a:t>
            </a:r>
            <a:r>
              <a:rPr lang="en-US" sz="2400" i="1" dirty="0">
                <a:solidFill>
                  <a:schemeClr val="bg1"/>
                </a:solidFill>
              </a:rPr>
              <a:t>character streams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en-US" sz="2400" dirty="0" err="1">
                <a:solidFill>
                  <a:schemeClr val="bg1"/>
                </a:solidFill>
              </a:rPr>
              <a:t>BufferedReader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BufferedWriter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284176"/>
            <a:ext cx="6792073" cy="6425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61412" y="1331259"/>
            <a:ext cx="469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Lab19.4: Demonstration of Scanner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1412" y="2440979"/>
            <a:ext cx="4690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Lab19.5: Demonstration of Scanner API for adding </a:t>
            </a:r>
            <a:r>
              <a:rPr lang="en-US" sz="2400" dirty="0" smtClean="0"/>
              <a:t>numbers</a:t>
            </a:r>
          </a:p>
          <a:p>
            <a:endParaRPr lang="en-US" sz="2400" dirty="0"/>
          </a:p>
          <a:p>
            <a:r>
              <a:rPr lang="en-US" sz="2400" dirty="0"/>
              <a:t>Lab19.6: Demonstration of print methods.</a:t>
            </a:r>
          </a:p>
          <a:p>
            <a:endParaRPr lang="en-US" sz="2400" dirty="0" smtClean="0"/>
          </a:p>
          <a:p>
            <a:r>
              <a:rPr lang="en-US" sz="2400" dirty="0"/>
              <a:t>Lab19.7: Demonstration of format methods</a:t>
            </a:r>
          </a:p>
        </p:txBody>
      </p:sp>
    </p:spTree>
    <p:extLst>
      <p:ext uri="{BB962C8B-B14F-4D97-AF65-F5344CB8AC3E}">
        <p14:creationId xmlns:p14="http://schemas.microsoft.com/office/powerpoint/2010/main" val="39729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from the command line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952" y="1277471"/>
            <a:ext cx="1064931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Standard Streams (All byte streams)</a:t>
            </a:r>
          </a:p>
          <a:p>
            <a:pPr marL="457200" indent="1206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System.out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System.in</a:t>
            </a: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System.err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These objects are defined automatically and do not need to be opened.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use Standard Input as a character </a:t>
            </a:r>
            <a:r>
              <a:rPr lang="en-US" sz="2400" dirty="0" smtClean="0">
                <a:solidFill>
                  <a:schemeClr val="bg1"/>
                </a:solidFill>
              </a:rPr>
              <a:t>stream</a:t>
            </a:r>
          </a:p>
          <a:p>
            <a:pPr marL="914400" lvl="1"/>
            <a:r>
              <a:rPr lang="en-US" sz="2400" dirty="0" err="1">
                <a:solidFill>
                  <a:srgbClr val="C00000"/>
                </a:solidFill>
              </a:rPr>
              <a:t>InputStreamReader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cin</a:t>
            </a:r>
            <a:r>
              <a:rPr lang="en-US" sz="2400" dirty="0">
                <a:solidFill>
                  <a:srgbClr val="C00000"/>
                </a:solidFill>
              </a:rPr>
              <a:t> = new </a:t>
            </a:r>
            <a:r>
              <a:rPr lang="en-US" sz="2400" dirty="0" err="1">
                <a:solidFill>
                  <a:srgbClr val="C00000"/>
                </a:solidFill>
              </a:rPr>
              <a:t>InputStreamReader</a:t>
            </a:r>
            <a:r>
              <a:rPr lang="en-US" sz="2400" dirty="0">
                <a:solidFill>
                  <a:srgbClr val="C00000"/>
                </a:solidFill>
              </a:rPr>
              <a:t>(System.in</a:t>
            </a:r>
            <a:r>
              <a:rPr lang="en-US" sz="2400" dirty="0" smtClean="0">
                <a:solidFill>
                  <a:srgbClr val="C00000"/>
                </a:solidFill>
              </a:rPr>
              <a:t>);</a:t>
            </a:r>
          </a:p>
          <a:p>
            <a:pPr marL="914400" lvl="1"/>
            <a:endParaRPr lang="en-US" sz="2400" dirty="0">
              <a:solidFill>
                <a:srgbClr val="C00000"/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Console (</a:t>
            </a:r>
            <a:r>
              <a:rPr lang="en-US" sz="2400" dirty="0" err="1" smtClean="0">
                <a:solidFill>
                  <a:schemeClr val="bg1"/>
                </a:solidFill>
              </a:rPr>
              <a:t>java.io.Console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2353" y="5715000"/>
            <a:ext cx="988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Lab19.8: Demonstration of Console object for working with I/O from command </a:t>
            </a:r>
            <a:r>
              <a:rPr lang="en-US" sz="2400" b="1" dirty="0" smtClean="0">
                <a:solidFill>
                  <a:schemeClr val="bg1"/>
                </a:solidFill>
              </a:rPr>
              <a:t>line.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 </a:t>
            </a:r>
            <a:r>
              <a:rPr lang="en-US" sz="2000" dirty="0">
                <a:solidFill>
                  <a:schemeClr val="bg1"/>
                </a:solidFill>
              </a:rPr>
              <a:t>binary I/O of primitive data type values (</a:t>
            </a:r>
            <a:r>
              <a:rPr lang="en-US" sz="2000" dirty="0" err="1">
                <a:solidFill>
                  <a:schemeClr val="bg1"/>
                </a:solidFill>
              </a:rPr>
              <a:t>boolean</a:t>
            </a:r>
            <a:r>
              <a:rPr lang="en-US" sz="2000" dirty="0">
                <a:solidFill>
                  <a:schemeClr val="bg1"/>
                </a:solidFill>
              </a:rPr>
              <a:t>, char, byte, short,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, long, float, and double) as well as String </a:t>
            </a:r>
            <a:r>
              <a:rPr lang="en-US" sz="2000" dirty="0" smtClean="0">
                <a:solidFill>
                  <a:schemeClr val="bg1"/>
                </a:solidFill>
              </a:rPr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All data streams implement either the </a:t>
            </a:r>
            <a:r>
              <a:rPr lang="en-US" sz="2000" dirty="0" err="1">
                <a:solidFill>
                  <a:schemeClr val="bg1"/>
                </a:solidFill>
              </a:rPr>
              <a:t>DataInput</a:t>
            </a:r>
            <a:r>
              <a:rPr lang="en-US" sz="2000" dirty="0">
                <a:solidFill>
                  <a:schemeClr val="bg1"/>
                </a:solidFill>
              </a:rPr>
              <a:t> interface or the </a:t>
            </a:r>
            <a:r>
              <a:rPr lang="en-US" sz="2000" dirty="0" err="1">
                <a:solidFill>
                  <a:schemeClr val="bg1"/>
                </a:solidFill>
              </a:rPr>
              <a:t>DataOutput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Most widely used implementations – </a:t>
            </a:r>
            <a:r>
              <a:rPr lang="en-US" sz="2000" dirty="0" err="1" smtClean="0">
                <a:solidFill>
                  <a:schemeClr val="bg1"/>
                </a:solidFill>
              </a:rPr>
              <a:t>DataInputStream</a:t>
            </a:r>
            <a:r>
              <a:rPr lang="en-US" sz="2000" dirty="0" smtClean="0">
                <a:solidFill>
                  <a:schemeClr val="bg1"/>
                </a:solidFill>
              </a:rPr>
              <a:t> , </a:t>
            </a:r>
            <a:r>
              <a:rPr lang="en-US" sz="2000" dirty="0" err="1" smtClean="0">
                <a:solidFill>
                  <a:schemeClr val="bg1"/>
                </a:solidFill>
              </a:rPr>
              <a:t>DataOutputStream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DataStreams</a:t>
            </a:r>
            <a:r>
              <a:rPr lang="en-US" sz="2000" dirty="0">
                <a:solidFill>
                  <a:schemeClr val="bg1"/>
                </a:solidFill>
              </a:rPr>
              <a:t> detects an end-of-file condition by catching </a:t>
            </a:r>
            <a:r>
              <a:rPr lang="en-US" sz="2000" dirty="0" err="1" smtClean="0">
                <a:solidFill>
                  <a:schemeClr val="bg1"/>
                </a:solidFill>
              </a:rPr>
              <a:t>EOFException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8879" y="5835606"/>
            <a:ext cx="1013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Lab19.9: Demonstration of using Data streams.</a:t>
            </a:r>
          </a:p>
        </p:txBody>
      </p:sp>
    </p:spTree>
    <p:extLst>
      <p:ext uri="{BB962C8B-B14F-4D97-AF65-F5344CB8AC3E}">
        <p14:creationId xmlns:p14="http://schemas.microsoft.com/office/powerpoint/2010/main" val="28485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Object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reading and writing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Supports serialization of the objects which implements “Serializable” marker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object stream classes are </a:t>
            </a:r>
            <a:r>
              <a:rPr lang="en-US" sz="2000" dirty="0" err="1">
                <a:solidFill>
                  <a:schemeClr val="bg1"/>
                </a:solidFill>
              </a:rPr>
              <a:t>ObjectInputStream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</a:rPr>
              <a:t>ObjectOutputStream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classes implement </a:t>
            </a:r>
            <a:r>
              <a:rPr lang="en-US" sz="2000" dirty="0" err="1">
                <a:solidFill>
                  <a:schemeClr val="bg1"/>
                </a:solidFill>
              </a:rPr>
              <a:t>ObjectInput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ObjectOutput</a:t>
            </a:r>
            <a:r>
              <a:rPr lang="en-US" sz="2000" dirty="0">
                <a:solidFill>
                  <a:schemeClr val="bg1"/>
                </a:solidFill>
              </a:rPr>
              <a:t>, which are </a:t>
            </a:r>
            <a:r>
              <a:rPr lang="en-US" sz="2000" dirty="0" err="1">
                <a:solidFill>
                  <a:schemeClr val="bg1"/>
                </a:solidFill>
              </a:rPr>
              <a:t>subinterfaces</a:t>
            </a:r>
            <a:r>
              <a:rPr lang="en-US" sz="2000" dirty="0">
                <a:solidFill>
                  <a:schemeClr val="bg1"/>
                </a:solidFill>
              </a:rPr>
              <a:t> of </a:t>
            </a:r>
            <a:r>
              <a:rPr lang="en-US" sz="2000" dirty="0" err="1">
                <a:solidFill>
                  <a:schemeClr val="bg1"/>
                </a:solidFill>
              </a:rPr>
              <a:t>DataInput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 smtClean="0">
                <a:solidFill>
                  <a:schemeClr val="bg1"/>
                </a:solidFill>
              </a:rPr>
              <a:t>DataOutput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An </a:t>
            </a:r>
            <a:r>
              <a:rPr lang="en-US" sz="2000" dirty="0">
                <a:solidFill>
                  <a:schemeClr val="bg1"/>
                </a:solidFill>
              </a:rPr>
              <a:t>object stream can contain a mixture of primitive and object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8879" y="5835606"/>
            <a:ext cx="10139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Lab19.10</a:t>
            </a:r>
            <a:r>
              <a:rPr lang="en-US" sz="2800" dirty="0">
                <a:solidFill>
                  <a:schemeClr val="bg1"/>
                </a:solidFill>
              </a:rPr>
              <a:t>: Demonstration of using Object streams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35903" y="3244334"/>
            <a:ext cx="492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 </a:t>
            </a:r>
            <a:r>
              <a:rPr lang="en-US" dirty="0" err="1"/>
              <a:t>Disabled.Please</a:t>
            </a:r>
            <a:r>
              <a:rPr lang="en-US" dirty="0"/>
              <a:t> close any Policy Site if open.</a:t>
            </a:r>
          </a:p>
        </p:txBody>
      </p:sp>
    </p:spTree>
    <p:extLst>
      <p:ext uri="{BB962C8B-B14F-4D97-AF65-F5344CB8AC3E}">
        <p14:creationId xmlns:p14="http://schemas.microsoft.com/office/powerpoint/2010/main" val="6115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Basic Input Output (I/O)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Java platform classes used for basic </a:t>
            </a:r>
            <a:r>
              <a:rPr lang="en-US" sz="2400" dirty="0" smtClean="0">
                <a:solidFill>
                  <a:schemeClr val="bg1"/>
                </a:solidFill>
              </a:rPr>
              <a:t>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Classes </a:t>
            </a:r>
            <a:r>
              <a:rPr lang="en-US" sz="2400" dirty="0">
                <a:solidFill>
                  <a:schemeClr val="bg1"/>
                </a:solidFill>
              </a:rPr>
              <a:t>covered in the I/O Streams section are in the java.io </a:t>
            </a:r>
            <a:r>
              <a:rPr lang="en-US" sz="2400" dirty="0" smtClean="0">
                <a:solidFill>
                  <a:schemeClr val="bg1"/>
                </a:solidFill>
              </a:rPr>
              <a:t>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Classes </a:t>
            </a:r>
            <a:r>
              <a:rPr lang="en-US" sz="2400" dirty="0">
                <a:solidFill>
                  <a:schemeClr val="bg1"/>
                </a:solidFill>
              </a:rPr>
              <a:t>covered in the File I/O section are in the </a:t>
            </a:r>
            <a:r>
              <a:rPr lang="en-US" sz="2400" dirty="0" err="1">
                <a:solidFill>
                  <a:schemeClr val="bg1"/>
                </a:solidFill>
              </a:rPr>
              <a:t>java.nio.file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package.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1" y="1315670"/>
            <a:ext cx="919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Mapping </a:t>
            </a:r>
            <a:r>
              <a:rPr lang="en-US" sz="2800" i="1" dirty="0" err="1">
                <a:solidFill>
                  <a:schemeClr val="bg1"/>
                </a:solidFill>
              </a:rPr>
              <a:t>java.io.File</a:t>
            </a:r>
            <a:r>
              <a:rPr lang="en-US" sz="2800" i="1" dirty="0">
                <a:solidFill>
                  <a:schemeClr val="bg1"/>
                </a:solidFill>
              </a:rPr>
              <a:t> Functionality to </a:t>
            </a:r>
            <a:r>
              <a:rPr lang="en-US" sz="2800" i="1" dirty="0" err="1">
                <a:solidFill>
                  <a:schemeClr val="bg1"/>
                </a:solidFill>
              </a:rPr>
              <a:t>java.nio.file</a:t>
            </a:r>
            <a:endParaRPr lang="en-US" sz="2800" i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814286"/>
            <a:ext cx="9704927" cy="48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SE7)…….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9" y="1372762"/>
            <a:ext cx="11495038" cy="44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SE7)…….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2" y="1315670"/>
            <a:ext cx="11458691" cy="49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I/O (Prior to SE7)…….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3835" y="5177118"/>
            <a:ext cx="4329952" cy="135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820" y="1315670"/>
            <a:ext cx="11187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8" y="1288885"/>
            <a:ext cx="8752969" cy="5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48157"/>
            <a:ext cx="10353537" cy="624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4" y="284175"/>
            <a:ext cx="10999229" cy="63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2919" y="2575775"/>
            <a:ext cx="822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 Comparison Operator </a:t>
            </a:r>
            <a:r>
              <a:rPr lang="en-US" sz="2800" b="1" dirty="0" err="1"/>
              <a:t>instanceof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2919" y="3222106"/>
            <a:ext cx="82244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instanceof</a:t>
            </a:r>
            <a:r>
              <a:rPr lang="en-US" sz="2000" dirty="0"/>
              <a:t> operator compares an object to a specified type.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 use it to test if an object is an instance of a class, an instance of a subclass, or an instance of a class that implements a particular </a:t>
            </a:r>
            <a:r>
              <a:rPr lang="en-US" sz="2000" dirty="0" smtClean="0"/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 implementing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extends </a:t>
            </a:r>
            <a:r>
              <a:rPr lang="en-US" sz="2000" dirty="0" err="1"/>
              <a:t>MySuperClass</a:t>
            </a:r>
            <a:r>
              <a:rPr lang="en-US" sz="2000" dirty="0"/>
              <a:t> implements </a:t>
            </a:r>
            <a:r>
              <a:rPr lang="en-US" sz="2000" dirty="0" err="1"/>
              <a:t>YourInterface</a:t>
            </a:r>
            <a:r>
              <a:rPr lang="en-US" sz="2000" dirty="0"/>
              <a:t>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field, constructor,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// method declarations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/>
              <a:t>Varargs</a:t>
            </a:r>
            <a:r>
              <a:rPr lang="en-US" sz="3200" b="1" u="sng" dirty="0" smtClean="0"/>
              <a:t> – Specifying Arbitrary number of arguments</a:t>
            </a:r>
          </a:p>
          <a:p>
            <a:r>
              <a:rPr lang="en-US" dirty="0"/>
              <a:t>public Polygon </a:t>
            </a:r>
            <a:r>
              <a:rPr lang="en-US" dirty="0" err="1"/>
              <a:t>polygonFrom</a:t>
            </a:r>
            <a:r>
              <a:rPr lang="en-US" dirty="0"/>
              <a:t>(Point... corners)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numberOfSides</a:t>
            </a:r>
            <a:r>
              <a:rPr lang="en-US" dirty="0"/>
              <a:t> = </a:t>
            </a:r>
            <a:r>
              <a:rPr lang="en-US" dirty="0" err="1"/>
              <a:t>corners.length</a:t>
            </a:r>
            <a:r>
              <a:rPr lang="en-US" dirty="0"/>
              <a:t>;</a:t>
            </a:r>
          </a:p>
          <a:p>
            <a:r>
              <a:rPr lang="en-US" dirty="0"/>
              <a:t>    double squareOfSide1, lengthOfSide1;</a:t>
            </a:r>
          </a:p>
          <a:p>
            <a:r>
              <a:rPr lang="en-US" dirty="0"/>
              <a:t>    squareOfSide1 = (corners[1].x - corners[0].x)</a:t>
            </a:r>
          </a:p>
          <a:p>
            <a:r>
              <a:rPr lang="en-US" dirty="0"/>
              <a:t>                     * (corners[1].x - corners[0].x) </a:t>
            </a:r>
          </a:p>
          <a:p>
            <a:r>
              <a:rPr lang="en-US" dirty="0"/>
              <a:t>                     + (corners[1].y - corners[0].y)</a:t>
            </a:r>
          </a:p>
          <a:p>
            <a:r>
              <a:rPr lang="en-US" dirty="0"/>
              <a:t>                     * (corners[1].y - corners[0].y);</a:t>
            </a:r>
          </a:p>
          <a:p>
            <a:r>
              <a:rPr lang="en-US" dirty="0"/>
              <a:t>    lengthOfSide1 = </a:t>
            </a:r>
            <a:r>
              <a:rPr lang="en-US" dirty="0" err="1"/>
              <a:t>Math.sqrt</a:t>
            </a:r>
            <a:r>
              <a:rPr lang="en-US" dirty="0"/>
              <a:t>(squareOfSide1);</a:t>
            </a:r>
          </a:p>
          <a:p>
            <a:endParaRPr lang="en-US" dirty="0"/>
          </a:p>
          <a:p>
            <a:r>
              <a:rPr lang="en-US" dirty="0"/>
              <a:t>    // more method body code follows that creates and returns a </a:t>
            </a:r>
          </a:p>
          <a:p>
            <a:r>
              <a:rPr lang="en-US" dirty="0"/>
              <a:t>    // polygon connecting the Points</a:t>
            </a:r>
          </a:p>
          <a:p>
            <a:r>
              <a:rPr lang="en-US" dirty="0" smtClean="0"/>
              <a:t>}</a:t>
            </a:r>
          </a:p>
          <a:p>
            <a:r>
              <a:rPr lang="en-US" sz="1400" dirty="0"/>
              <a:t>You will most commonly see </a:t>
            </a:r>
            <a:r>
              <a:rPr lang="en-US" sz="1400" dirty="0" err="1"/>
              <a:t>varargs</a:t>
            </a:r>
            <a:r>
              <a:rPr lang="en-US" sz="1400" dirty="0"/>
              <a:t> with the printing methods; for example, this </a:t>
            </a:r>
            <a:r>
              <a:rPr lang="en-US" sz="1400" dirty="0" err="1"/>
              <a:t>printf</a:t>
            </a:r>
            <a:r>
              <a:rPr lang="en-US" sz="1400" dirty="0"/>
              <a:t> method: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PrintStream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(String format, Object...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400" dirty="0"/>
              <a:t>allows you to print an arbitrary number of objects. It can be called like this: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System.out.printf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("%s: %d, %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s%n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", name,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idnum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address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- miscellaneous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1792936"/>
            <a:ext cx="9994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Returning a Class or </a:t>
            </a:r>
            <a:r>
              <a:rPr lang="en-US" sz="2800" u="sng" dirty="0" smtClean="0"/>
              <a:t>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When a method uses a class name as its return </a:t>
            </a:r>
            <a:r>
              <a:rPr lang="en-US" sz="2400" i="1" dirty="0" smtClean="0"/>
              <a:t>type </a:t>
            </a:r>
            <a:r>
              <a:rPr lang="en-US" sz="2400" i="1" dirty="0"/>
              <a:t>the class of the type of the returned object must be either a subclass of, or the exact class of, the return </a:t>
            </a:r>
            <a:r>
              <a:rPr lang="en-US" sz="2400" i="1" dirty="0" smtClean="0"/>
              <a:t>type.</a:t>
            </a:r>
            <a:endParaRPr lang="en-US" sz="2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" y="4512753"/>
            <a:ext cx="2150771" cy="2253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3206" y="3608818"/>
            <a:ext cx="8598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public Number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returnANumber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...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returnANumber</a:t>
            </a:r>
            <a:r>
              <a:rPr lang="en-US" dirty="0"/>
              <a:t> method can return an </a:t>
            </a:r>
            <a:r>
              <a:rPr lang="en-US" dirty="0" err="1"/>
              <a:t>ImaginaryNumber</a:t>
            </a:r>
            <a:r>
              <a:rPr lang="en-US" dirty="0"/>
              <a:t> but not an Object. </a:t>
            </a:r>
            <a:r>
              <a:rPr lang="en-US" dirty="0" err="1"/>
              <a:t>ImaginaryNumber</a:t>
            </a:r>
            <a:r>
              <a:rPr lang="en-US" dirty="0"/>
              <a:t> is a Number because it's a subclass of Number. However, an Object is not necessarily a Number — it could be a String or another type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84176"/>
            <a:ext cx="8620872" cy="64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java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975" y="2099256"/>
            <a:ext cx="664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375" y="437262"/>
            <a:ext cx="9994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Garbage collection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JDBC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Lambda expressions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 on collection using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Lambarda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expression.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Java streaming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Blocking queue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Aggregate operations</a:t>
            </a:r>
          </a:p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Autoboxing and unboxing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766" y="3098995"/>
            <a:ext cx="9440214" cy="319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sz="7200" dirty="0" smtClean="0">
                <a:solidFill>
                  <a:schemeClr val="bg1"/>
                </a:solidFill>
                <a:hlinkClick r:id="rId2"/>
              </a:rPr>
              <a:t>docs.oracle.com/javase/tutorial/reallybigindex.html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3"/>
              </a:rPr>
              <a:t>www.slideshare.net/EdurekaIN/java-class-3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4"/>
              </a:rPr>
              <a:t>www.slideshare.net/abdurrehmanabdurrehman391/variables-and-data-types-by-sir-khalid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5"/>
              </a:rPr>
              <a:t>www.slideshare.net/abdurrehmanabdurrehman391/java-advancedoop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6"/>
              </a:rPr>
              <a:t>www.slideshare.net/MindfireSolutions/java-garbage-collection-how-it-works?next_slideshow=1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7"/>
              </a:rPr>
              <a:t>www.slideshare.net/arnold7490/unit-4-java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8"/>
              </a:rPr>
              <a:t>www.slideshare.net/arnold7490/unit-3-java?next_slideshow=1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9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9"/>
              </a:rPr>
              <a:t>www.slideshare.net/tushardesarda/java-tutorial-3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0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0"/>
              </a:rPr>
              <a:t>www.slideshare.net/muralidhar9e/java-exception-handling-ppt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1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1"/>
              </a:rPr>
              <a:t>www.slideshare.net/emprovise/2-javabasics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2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2"/>
              </a:rPr>
              <a:t>www.slideshare.net/AllanHuang/java-new-evolution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3"/>
              </a:rPr>
              <a:t>www.slideshare.net/antonkeks/4-collections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4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4"/>
              </a:rPr>
              <a:t>www.slideshare.net/andreaiacono/java8-39841939 - Java8</a:t>
            </a:r>
            <a:r>
              <a:rPr lang="en-US" sz="7200" dirty="0" smtClean="0">
                <a:solidFill>
                  <a:schemeClr val="bg1"/>
                </a:solidFill>
              </a:rPr>
              <a:t> features</a:t>
            </a:r>
          </a:p>
          <a:p>
            <a:r>
              <a:rPr lang="en-US" sz="7200" dirty="0">
                <a:solidFill>
                  <a:schemeClr val="bg1"/>
                </a:solidFill>
                <a:hlinkClick r:id="rId15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5"/>
              </a:rPr>
              <a:t>www.slideshare.net/AbhishekKhune/07-java-collection</a:t>
            </a:r>
            <a:endParaRPr lang="en-US" sz="7200" dirty="0" smtClean="0">
              <a:solidFill>
                <a:schemeClr val="bg1"/>
              </a:solidFill>
            </a:endParaRPr>
          </a:p>
          <a:p>
            <a:r>
              <a:rPr lang="en-US" sz="7200" dirty="0">
                <a:solidFill>
                  <a:schemeClr val="bg1"/>
                </a:solidFill>
                <a:hlinkClick r:id="rId16"/>
              </a:rPr>
              <a:t>http://www.slideshare.net/shahjahan786/generics-27960064</a:t>
            </a:r>
            <a:r>
              <a:rPr lang="en-US" sz="7200" dirty="0">
                <a:solidFill>
                  <a:schemeClr val="bg1"/>
                </a:solidFill>
              </a:rPr>
              <a:t> - </a:t>
            </a:r>
            <a:r>
              <a:rPr lang="en-US" sz="7200" dirty="0" smtClean="0">
                <a:solidFill>
                  <a:schemeClr val="bg1"/>
                </a:solidFill>
              </a:rPr>
              <a:t>Generics</a:t>
            </a:r>
          </a:p>
          <a:p>
            <a:r>
              <a:rPr lang="en-US" sz="7200" dirty="0">
                <a:solidFill>
                  <a:schemeClr val="bg1"/>
                </a:solidFill>
                <a:hlinkClick r:id="rId17"/>
              </a:rPr>
              <a:t>http://</a:t>
            </a:r>
            <a:r>
              <a:rPr lang="en-US" sz="7200" dirty="0" smtClean="0">
                <a:solidFill>
                  <a:schemeClr val="bg1"/>
                </a:solidFill>
                <a:hlinkClick r:id="rId17"/>
              </a:rPr>
              <a:t>www.slideshare.net/caroljmcdonald/java-generics-2485138?next_slideshow=1</a:t>
            </a:r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62" y="284176"/>
            <a:ext cx="9784080" cy="42062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www.slideshare.net/KavitaGanesan/is-66154415-kavitaganesanv2</a:t>
            </a:r>
            <a:r>
              <a:rPr lang="en-US" sz="2000" dirty="0" smtClean="0">
                <a:solidFill>
                  <a:schemeClr val="bg1"/>
                </a:solidFill>
              </a:rPr>
              <a:t> - Strings</a:t>
            </a:r>
          </a:p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www.slideshare.net/antonkeks/10-threads</a:t>
            </a:r>
            <a:r>
              <a:rPr lang="en-US" sz="2000" dirty="0" smtClean="0">
                <a:solidFill>
                  <a:schemeClr val="bg1"/>
                </a:solidFill>
              </a:rPr>
              <a:t> - Threads</a:t>
            </a:r>
          </a:p>
          <a:p>
            <a:r>
              <a:rPr lang="en-US" sz="2000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4"/>
              </a:rPr>
              <a:t>www.slideshare.net/BenjDelMundo/java-thread-synchronization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5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5"/>
              </a:rPr>
              <a:t>www.slideshare.net/javaonkar/thread-concurrancy</a:t>
            </a:r>
            <a:r>
              <a:rPr lang="en-US" sz="2000" dirty="0" smtClean="0">
                <a:solidFill>
                  <a:schemeClr val="bg1"/>
                </a:solidFill>
              </a:rPr>
              <a:t> - Synchronization</a:t>
            </a:r>
          </a:p>
          <a:p>
            <a:r>
              <a:rPr lang="en-US" sz="2000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6"/>
              </a:rPr>
              <a:t>www.slideshare.net/lineking/io-package</a:t>
            </a:r>
            <a:r>
              <a:rPr lang="en-US" sz="2000" dirty="0" smtClean="0">
                <a:solidFill>
                  <a:schemeClr val="bg1"/>
                </a:solidFill>
              </a:rPr>
              <a:t> - Basic IO</a:t>
            </a:r>
          </a:p>
          <a:p>
            <a:r>
              <a:rPr lang="en-US" sz="2000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sz="2000" dirty="0">
                <a:solidFill>
                  <a:schemeClr val="bg1"/>
                </a:solidFill>
                <a:hlinkClick r:id="rId7"/>
              </a:rPr>
              <a:t>://</a:t>
            </a:r>
            <a:r>
              <a:rPr lang="en-US" sz="2000" dirty="0" smtClean="0">
                <a:solidFill>
                  <a:schemeClr val="bg1"/>
                </a:solidFill>
                <a:hlinkClick r:id="rId7"/>
              </a:rPr>
              <a:t>new.51cto.com</a:t>
            </a:r>
            <a:r>
              <a:rPr lang="en-US" sz="2000" dirty="0" smtClean="0">
                <a:solidFill>
                  <a:schemeClr val="bg1"/>
                </a:solidFill>
              </a:rPr>
              <a:t> – Buffered streams.</a:t>
            </a:r>
          </a:p>
          <a:p>
            <a:r>
              <a:rPr lang="en-US" sz="2000" dirty="0">
                <a:solidFill>
                  <a:schemeClr val="bg1"/>
                </a:solidFill>
                <a:hlinkClick r:id="rId8"/>
              </a:rPr>
              <a:t>http://</a:t>
            </a:r>
            <a:r>
              <a:rPr lang="en-US" sz="2000" dirty="0" smtClean="0">
                <a:solidFill>
                  <a:schemeClr val="bg1"/>
                </a:solidFill>
                <a:hlinkClick r:id="rId8"/>
              </a:rPr>
              <a:t>www.slideshare.net/EmertxeSlides/010-core-javaiofundamentals</a:t>
            </a:r>
            <a:r>
              <a:rPr lang="en-US" sz="2000" dirty="0" smtClean="0">
                <a:solidFill>
                  <a:schemeClr val="bg1"/>
                </a:solidFill>
              </a:rPr>
              <a:t> - IO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72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91709"/>
            <a:ext cx="8786719" cy="65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I/O Stream represents an input source or an output </a:t>
            </a:r>
            <a:r>
              <a:rPr lang="en-US" sz="2400" dirty="0" smtClean="0">
                <a:solidFill>
                  <a:schemeClr val="bg1"/>
                </a:solidFill>
              </a:rPr>
              <a:t>destination.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stream can represent many different kinds of sources and destinations, including disk files, devices, other programs, and memory </a:t>
            </a:r>
            <a:r>
              <a:rPr lang="en-US" sz="2400" dirty="0" smtClean="0">
                <a:solidFill>
                  <a:schemeClr val="bg1"/>
                </a:solidFill>
              </a:rPr>
              <a:t>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Streams support many different kinds of data, including simple bytes, primitive data types, localized characters, and </a:t>
            </a:r>
            <a:r>
              <a:rPr lang="en-US" sz="2400" dirty="0" smtClean="0">
                <a:solidFill>
                  <a:schemeClr val="bg1"/>
                </a:solidFill>
              </a:rPr>
              <a:t>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3" y="4477870"/>
            <a:ext cx="5165058" cy="16405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83" y="4425812"/>
            <a:ext cx="5579626" cy="17732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9312" y="3919306"/>
            <a:ext cx="419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Reading information into a program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132" y="3904814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Writing information from a program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83" y="1518117"/>
            <a:ext cx="6593020" cy="49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I/O 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8" y="1171858"/>
            <a:ext cx="7059707" cy="53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1369" y="2240924"/>
            <a:ext cx="7959144" cy="435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4" y="160338"/>
            <a:ext cx="11566157" cy="65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AutoShape 8" descr="http://www.penjee.com/programming/wp-content/uploads/2014/05/parameter-vs-argument-diagra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95504" y="2240924"/>
            <a:ext cx="4456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7974" y="262826"/>
            <a:ext cx="11643619" cy="644277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7974" y="1103086"/>
            <a:ext cx="11643619" cy="5805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820" y="390569"/>
            <a:ext cx="565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Byte </a:t>
            </a:r>
            <a:r>
              <a:rPr lang="en-US" sz="3200" b="1" dirty="0" smtClean="0">
                <a:solidFill>
                  <a:schemeClr val="bg1"/>
                </a:solidFill>
              </a:rPr>
              <a:t>Streams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12" y="1392766"/>
            <a:ext cx="7942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952" y="1132114"/>
            <a:ext cx="1052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670" y="1452282"/>
            <a:ext cx="1089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670" y="1362946"/>
            <a:ext cx="10771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Programs use byte streams to perform input and output of 8-bit bytes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</a:rPr>
              <a:t>byte stream classes are descended from </a:t>
            </a:r>
            <a:r>
              <a:rPr lang="en-US" sz="2400" dirty="0" err="1">
                <a:solidFill>
                  <a:schemeClr val="bg1"/>
                </a:solidFill>
              </a:rPr>
              <a:t>InputStream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dirty="0" err="1">
                <a:solidFill>
                  <a:schemeClr val="bg1"/>
                </a:solidFill>
              </a:rPr>
              <a:t>OutputStream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Two most important methods provided by </a:t>
            </a:r>
            <a:r>
              <a:rPr lang="en-US" sz="2400" dirty="0" err="1" smtClean="0">
                <a:solidFill>
                  <a:schemeClr val="bg1"/>
                </a:solidFill>
              </a:rPr>
              <a:t>InputStream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OutputStream</a:t>
            </a:r>
            <a:r>
              <a:rPr lang="en-US" sz="2400" dirty="0" smtClean="0">
                <a:solidFill>
                  <a:schemeClr val="bg1"/>
                </a:solidFill>
              </a:rPr>
              <a:t> is read() and write(). They are defined abstract and overridden by derived stream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00" y="2885196"/>
            <a:ext cx="4722512" cy="37508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964081" y="3160441"/>
            <a:ext cx="3724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Lab19.1: Demonstration of Byte streams for reading files:</a:t>
            </a:r>
          </a:p>
        </p:txBody>
      </p:sp>
    </p:spTree>
    <p:extLst>
      <p:ext uri="{BB962C8B-B14F-4D97-AF65-F5344CB8AC3E}">
        <p14:creationId xmlns:p14="http://schemas.microsoft.com/office/powerpoint/2010/main" val="21428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7706</TotalTime>
  <Words>1211</Words>
  <Application>Microsoft Office PowerPoint</Application>
  <PresentationFormat>Widescreen</PresentationFormat>
  <Paragraphs>272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Corbel</vt:lpstr>
      <vt:lpstr>Wingdings</vt:lpstr>
      <vt:lpstr>Banded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Java - miscellaneous</vt:lpstr>
      <vt:lpstr>Java - miscellaneous</vt:lpstr>
      <vt:lpstr>Java - miscellaneous</vt:lpstr>
      <vt:lpstr>Advanced java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fundamentals</dc:title>
  <dc:creator>Nasiruddin.Shaikh</dc:creator>
  <cp:lastModifiedBy>Nasiruddin.Shaikh</cp:lastModifiedBy>
  <cp:revision>1651</cp:revision>
  <dcterms:created xsi:type="dcterms:W3CDTF">2015-08-26T11:57:20Z</dcterms:created>
  <dcterms:modified xsi:type="dcterms:W3CDTF">2015-10-09T10:27:13Z</dcterms:modified>
</cp:coreProperties>
</file>