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88" r:id="rId3"/>
    <p:sldId id="272" r:id="rId4"/>
    <p:sldId id="273" r:id="rId5"/>
    <p:sldId id="278" r:id="rId6"/>
    <p:sldId id="283" r:id="rId7"/>
    <p:sldId id="279" r:id="rId8"/>
    <p:sldId id="284" r:id="rId9"/>
    <p:sldId id="280" r:id="rId10"/>
    <p:sldId id="285" r:id="rId11"/>
    <p:sldId id="281" r:id="rId12"/>
    <p:sldId id="287" r:id="rId13"/>
    <p:sldId id="282" r:id="rId14"/>
    <p:sldId id="290" r:id="rId15"/>
    <p:sldId id="291" r:id="rId16"/>
    <p:sldId id="289" r:id="rId17"/>
    <p:sldId id="292"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9/4/2015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9/4/2015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6" name="TextBox 5"/>
          <p:cNvSpPr txBox="1"/>
          <p:nvPr/>
        </p:nvSpPr>
        <p:spPr>
          <a:xfrm>
            <a:off x="746975" y="2099256"/>
            <a:ext cx="6645498" cy="1754326"/>
          </a:xfrm>
          <a:prstGeom prst="rect">
            <a:avLst/>
          </a:prstGeom>
          <a:noFill/>
        </p:spPr>
        <p:txBody>
          <a:bodyPr wrap="square" rtlCol="0">
            <a:spAutoFit/>
          </a:bodyPr>
          <a:lstStyle/>
          <a:p>
            <a:endParaRPr lang="en-US" b="1" dirty="0" smtClean="0"/>
          </a:p>
          <a:p>
            <a:pPr marL="285750" indent="-285750">
              <a:buFont typeface="Arial" panose="020B0604020202020204" pitchFamily="34" charset="0"/>
              <a:buChar char="•"/>
            </a:pPr>
            <a:r>
              <a:rPr lang="en-US" dirty="0" smtClean="0"/>
              <a:t>Variables</a:t>
            </a:r>
          </a:p>
          <a:p>
            <a:pPr marL="285750" indent="-285750">
              <a:buFont typeface="Arial" panose="020B0604020202020204" pitchFamily="34" charset="0"/>
              <a:buChar char="•"/>
            </a:pPr>
            <a:r>
              <a:rPr lang="en-US" dirty="0" smtClean="0"/>
              <a:t>Operators</a:t>
            </a:r>
          </a:p>
          <a:p>
            <a:pPr marL="285750" indent="-285750">
              <a:buFont typeface="Arial" panose="020B0604020202020204" pitchFamily="34" charset="0"/>
              <a:buChar char="•"/>
            </a:pPr>
            <a:r>
              <a:rPr lang="en-US" dirty="0" smtClean="0"/>
              <a:t>Expressions, Statements and Blocks</a:t>
            </a:r>
          </a:p>
          <a:p>
            <a:pPr marL="285750" indent="-285750">
              <a:buFont typeface="Arial" panose="020B0604020202020204" pitchFamily="34" charset="0"/>
              <a:buChar char="•"/>
            </a:pPr>
            <a:r>
              <a:rPr lang="en-US" dirty="0" smtClean="0"/>
              <a:t>Control Flow Statements</a:t>
            </a:r>
          </a:p>
          <a:p>
            <a:endParaRPr lang="en-US" dirty="0"/>
          </a:p>
        </p:txBody>
      </p:sp>
    </p:spTree>
    <p:extLst>
      <p:ext uri="{BB962C8B-B14F-4D97-AF65-F5344CB8AC3E}">
        <p14:creationId xmlns:p14="http://schemas.microsoft.com/office/powerpoint/2010/main" val="4044306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1705195" y="6065951"/>
            <a:ext cx="10006884" cy="677108"/>
          </a:xfrm>
          <a:prstGeom prst="rect">
            <a:avLst/>
          </a:prstGeom>
          <a:noFill/>
        </p:spPr>
        <p:txBody>
          <a:bodyPr wrap="square" rtlCol="0">
            <a:spAutoFit/>
          </a:bodyPr>
          <a:lstStyle/>
          <a:p>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www.f5java.com/images/java-tutorial-example-of-literals-in-ja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51" y="2442471"/>
            <a:ext cx="82581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84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6" name="TextBox 5"/>
          <p:cNvSpPr txBox="1"/>
          <p:nvPr/>
        </p:nvSpPr>
        <p:spPr>
          <a:xfrm>
            <a:off x="682580" y="2099256"/>
            <a:ext cx="11050073" cy="1415772"/>
          </a:xfrm>
          <a:prstGeom prst="rect">
            <a:avLst/>
          </a:prstGeom>
          <a:noFill/>
        </p:spPr>
        <p:txBody>
          <a:bodyPr wrap="square" rtlCol="0">
            <a:spAutoFit/>
          </a:bodyPr>
          <a:lstStyle/>
          <a:p>
            <a:r>
              <a:rPr lang="en-US" sz="3200" b="1" u="sng" dirty="0" smtClean="0"/>
              <a:t>Arrays</a:t>
            </a:r>
          </a:p>
          <a:p>
            <a:endParaRPr lang="en-US" b="1" dirty="0" smtClean="0"/>
          </a:p>
          <a:p>
            <a:r>
              <a:rPr lang="en-US" dirty="0"/>
              <a:t>An </a:t>
            </a:r>
            <a:r>
              <a:rPr lang="en-US" i="1" dirty="0"/>
              <a:t>array</a:t>
            </a:r>
            <a:r>
              <a:rPr lang="en-US" dirty="0"/>
              <a:t> is a container object that holds a fixed number of values of a single </a:t>
            </a:r>
            <a:r>
              <a:rPr lang="en-US" dirty="0" smtClean="0"/>
              <a:t>type.</a:t>
            </a:r>
          </a:p>
          <a:p>
            <a:r>
              <a:rPr lang="en-US" dirty="0"/>
              <a:t>After creation, its length is </a:t>
            </a:r>
            <a:r>
              <a:rPr lang="en-US" dirty="0" smtClean="0"/>
              <a:t>fixed.</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75985" y="3701334"/>
            <a:ext cx="8110438" cy="3002073"/>
          </a:xfrm>
          <a:prstGeom prst="rect">
            <a:avLst/>
          </a:prstGeom>
        </p:spPr>
      </p:pic>
    </p:spTree>
    <p:extLst>
      <p:ext uri="{BB962C8B-B14F-4D97-AF65-F5344CB8AC3E}">
        <p14:creationId xmlns:p14="http://schemas.microsoft.com/office/powerpoint/2010/main" val="3915552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792936"/>
            <a:ext cx="8525814" cy="4708981"/>
          </a:xfrm>
          <a:prstGeom prst="rect">
            <a:avLst/>
          </a:prstGeom>
          <a:noFill/>
        </p:spPr>
        <p:txBody>
          <a:bodyPr wrap="square" rtlCol="0">
            <a:spAutoFit/>
          </a:bodyPr>
          <a:lstStyle/>
          <a:p>
            <a:r>
              <a:rPr lang="en-US" sz="2800" b="1" u="sng" dirty="0" smtClean="0"/>
              <a:t>Defining arrays:</a:t>
            </a:r>
          </a:p>
          <a:p>
            <a:r>
              <a:rPr lang="en-US" sz="2400" dirty="0" smtClean="0"/>
              <a:t>byte</a:t>
            </a:r>
            <a:r>
              <a:rPr lang="en-US" sz="2400" dirty="0"/>
              <a:t>[] </a:t>
            </a:r>
            <a:r>
              <a:rPr lang="en-US" sz="2400" dirty="0" err="1"/>
              <a:t>anArrayOfBytes</a:t>
            </a:r>
            <a:r>
              <a:rPr lang="en-US" sz="2400" dirty="0"/>
              <a:t> = new byte[10</a:t>
            </a:r>
            <a:r>
              <a:rPr lang="en-US" sz="2400" dirty="0" smtClean="0"/>
              <a:t>];</a:t>
            </a:r>
          </a:p>
          <a:p>
            <a:r>
              <a:rPr lang="en-US" sz="2400" dirty="0" smtClean="0"/>
              <a:t>short</a:t>
            </a:r>
            <a:r>
              <a:rPr lang="en-US" sz="2400" dirty="0"/>
              <a:t>[] </a:t>
            </a:r>
            <a:r>
              <a:rPr lang="en-US" sz="2400" dirty="0" err="1"/>
              <a:t>anArrayOfShorts</a:t>
            </a:r>
            <a:r>
              <a:rPr lang="en-US" sz="2400" dirty="0"/>
              <a:t> = new short[10];</a:t>
            </a:r>
          </a:p>
          <a:p>
            <a:r>
              <a:rPr lang="en-US" sz="2400" dirty="0"/>
              <a:t>long[] </a:t>
            </a:r>
            <a:r>
              <a:rPr lang="en-US" sz="2400" dirty="0" err="1"/>
              <a:t>anArrayOfLongs</a:t>
            </a:r>
            <a:r>
              <a:rPr lang="en-US" sz="2400" dirty="0"/>
              <a:t> = new long[10];</a:t>
            </a:r>
          </a:p>
          <a:p>
            <a:r>
              <a:rPr lang="en-US" sz="2400" dirty="0"/>
              <a:t>float[] </a:t>
            </a:r>
            <a:r>
              <a:rPr lang="en-US" sz="2400" dirty="0" err="1"/>
              <a:t>anArrayOfFloats</a:t>
            </a:r>
            <a:r>
              <a:rPr lang="en-US" sz="2400" dirty="0"/>
              <a:t> = new float[10];</a:t>
            </a:r>
          </a:p>
          <a:p>
            <a:r>
              <a:rPr lang="en-US" sz="2400" dirty="0"/>
              <a:t>double[] </a:t>
            </a:r>
            <a:r>
              <a:rPr lang="en-US" sz="2400" dirty="0" err="1"/>
              <a:t>anArrayOfDoubles</a:t>
            </a:r>
            <a:r>
              <a:rPr lang="en-US" sz="2400" dirty="0"/>
              <a:t> = new double[10];</a:t>
            </a:r>
          </a:p>
          <a:p>
            <a:r>
              <a:rPr lang="en-US" sz="2400" dirty="0" err="1"/>
              <a:t>boolean</a:t>
            </a:r>
            <a:r>
              <a:rPr lang="en-US" sz="2400" dirty="0"/>
              <a:t>[] </a:t>
            </a:r>
            <a:r>
              <a:rPr lang="en-US" sz="2400" dirty="0" err="1"/>
              <a:t>anArrayOfBooleans</a:t>
            </a:r>
            <a:r>
              <a:rPr lang="en-US" sz="2400" dirty="0"/>
              <a:t> = new </a:t>
            </a:r>
            <a:r>
              <a:rPr lang="en-US" sz="2400" dirty="0" err="1"/>
              <a:t>boolean</a:t>
            </a:r>
            <a:r>
              <a:rPr lang="en-US" sz="2400" dirty="0"/>
              <a:t>[10];</a:t>
            </a:r>
          </a:p>
          <a:p>
            <a:r>
              <a:rPr lang="en-US" sz="2400" dirty="0"/>
              <a:t>char[] </a:t>
            </a:r>
            <a:r>
              <a:rPr lang="en-US" sz="2400" dirty="0" err="1"/>
              <a:t>anArrayOfChars</a:t>
            </a:r>
            <a:r>
              <a:rPr lang="en-US" sz="2400" dirty="0"/>
              <a:t> = new char[10];</a:t>
            </a:r>
          </a:p>
          <a:p>
            <a:r>
              <a:rPr lang="en-US" sz="2400" dirty="0"/>
              <a:t>String[] </a:t>
            </a:r>
            <a:r>
              <a:rPr lang="en-US" sz="2400" dirty="0" err="1"/>
              <a:t>anArrayOfStrings</a:t>
            </a:r>
            <a:r>
              <a:rPr lang="en-US" sz="2400" dirty="0"/>
              <a:t> = new String[10</a:t>
            </a:r>
            <a:r>
              <a:rPr lang="en-US" sz="2400" dirty="0" smtClean="0"/>
              <a:t>];</a:t>
            </a:r>
          </a:p>
          <a:p>
            <a:endParaRPr lang="en-US" sz="2400" dirty="0" smtClean="0"/>
          </a:p>
          <a:p>
            <a:r>
              <a:rPr lang="en-US" sz="2800" u="sng" dirty="0" smtClean="0"/>
              <a:t>Creating and initializing array:</a:t>
            </a:r>
            <a:endParaRPr lang="en-US" sz="2800" u="sng" dirty="0"/>
          </a:p>
          <a:p>
            <a:r>
              <a:rPr lang="en-US" sz="2400" dirty="0" err="1" smtClean="0"/>
              <a:t>int</a:t>
            </a:r>
            <a:r>
              <a:rPr lang="en-US" sz="2400" dirty="0"/>
              <a:t>[] </a:t>
            </a:r>
            <a:r>
              <a:rPr lang="en-US" sz="2400" dirty="0" err="1"/>
              <a:t>anArray</a:t>
            </a:r>
            <a:r>
              <a:rPr lang="en-US" sz="2400" dirty="0"/>
              <a:t> = {100, 200, 300, 400, 500, 600,700, 800, 900, 1000};</a:t>
            </a:r>
          </a:p>
        </p:txBody>
      </p:sp>
    </p:spTree>
    <p:extLst>
      <p:ext uri="{BB962C8B-B14F-4D97-AF65-F5344CB8AC3E}">
        <p14:creationId xmlns:p14="http://schemas.microsoft.com/office/powerpoint/2010/main" val="1536441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46975" y="2099256"/>
            <a:ext cx="902809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term "instance variable" is another name for ___.</a:t>
            </a:r>
          </a:p>
          <a:p>
            <a:pPr marL="285750" indent="-285750">
              <a:buFont typeface="Arial" panose="020B0604020202020204" pitchFamily="34" charset="0"/>
              <a:buChar char="•"/>
            </a:pPr>
            <a:r>
              <a:rPr lang="en-US" sz="2800" dirty="0"/>
              <a:t>The term "class variable" is another name for ___.</a:t>
            </a:r>
          </a:p>
          <a:p>
            <a:pPr marL="285750" indent="-285750">
              <a:buFont typeface="Arial" panose="020B0604020202020204" pitchFamily="34" charset="0"/>
              <a:buChar char="•"/>
            </a:pPr>
            <a:r>
              <a:rPr lang="en-US" sz="2800" dirty="0"/>
              <a:t>A local variable stores temporary state; it is declared inside a ___.</a:t>
            </a:r>
          </a:p>
          <a:p>
            <a:pPr marL="285750" indent="-285750">
              <a:buFont typeface="Arial" panose="020B0604020202020204" pitchFamily="34" charset="0"/>
              <a:buChar char="•"/>
            </a:pPr>
            <a:r>
              <a:rPr lang="en-US" sz="2800" dirty="0"/>
              <a:t>A variable declared within the opening and closing parenthesis of a method signature is called a ____.</a:t>
            </a:r>
          </a:p>
          <a:p>
            <a:pPr marL="285750" indent="-285750">
              <a:buFont typeface="Arial" panose="020B0604020202020204" pitchFamily="34" charset="0"/>
              <a:buChar char="•"/>
            </a:pPr>
            <a:r>
              <a:rPr lang="en-US" sz="2800" dirty="0"/>
              <a:t>What are the eight primitive data types supported by the Java programming language?</a:t>
            </a:r>
          </a:p>
          <a:p>
            <a:pPr marL="285750" indent="-285750">
              <a:buFont typeface="Arial" panose="020B0604020202020204" pitchFamily="34" charset="0"/>
              <a:buChar char="•"/>
            </a:pPr>
            <a:r>
              <a:rPr lang="en-US" sz="2800" dirty="0"/>
              <a:t>Character strings are represented by the class ___.</a:t>
            </a:r>
          </a:p>
          <a:p>
            <a:pPr marL="285750" indent="-285750">
              <a:buFont typeface="Arial" panose="020B0604020202020204" pitchFamily="34" charset="0"/>
              <a:buChar char="•"/>
            </a:pPr>
            <a:r>
              <a:rPr lang="en-US" sz="2800" dirty="0"/>
              <a:t>An ___ is a container object that holds a fixed number of values of a single type.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141101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46975" y="2745587"/>
            <a:ext cx="8741445" cy="3476103"/>
          </a:xfrm>
          <a:prstGeom prst="rect">
            <a:avLst/>
          </a:prstGeom>
        </p:spPr>
      </p:pic>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Arithmetic Operator</a:t>
            </a:r>
            <a:endParaRPr lang="en-US" sz="3200" u="sng" dirty="0"/>
          </a:p>
        </p:txBody>
      </p:sp>
      <p:sp>
        <p:nvSpPr>
          <p:cNvPr id="10" name="TextBox 9"/>
          <p:cNvSpPr txBox="1"/>
          <p:nvPr/>
        </p:nvSpPr>
        <p:spPr>
          <a:xfrm>
            <a:off x="746975" y="6323527"/>
            <a:ext cx="8976574" cy="461665"/>
          </a:xfrm>
          <a:prstGeom prst="rect">
            <a:avLst/>
          </a:prstGeom>
          <a:noFill/>
        </p:spPr>
        <p:txBody>
          <a:bodyPr wrap="square" rtlCol="0">
            <a:spAutoFit/>
          </a:bodyPr>
          <a:lstStyle/>
          <a:p>
            <a:r>
              <a:rPr lang="en-US" sz="2400" b="1" dirty="0" smtClean="0"/>
              <a:t>Lab 6.1 : Arithmetic operator demo</a:t>
            </a:r>
            <a:endParaRPr lang="en-US" sz="2400" b="1" dirty="0"/>
          </a:p>
        </p:txBody>
      </p:sp>
    </p:spTree>
    <p:extLst>
      <p:ext uri="{BB962C8B-B14F-4D97-AF65-F5344CB8AC3E}">
        <p14:creationId xmlns:p14="http://schemas.microsoft.com/office/powerpoint/2010/main" val="1677002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Unary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Lab6.2 : Unary operator demo</a:t>
            </a:r>
            <a:endParaRPr lang="en-US" sz="2400" b="1" dirty="0"/>
          </a:p>
        </p:txBody>
      </p:sp>
      <p:pic>
        <p:nvPicPr>
          <p:cNvPr id="11" name="Picture 10"/>
          <p:cNvPicPr>
            <a:picLocks noChangeAspect="1"/>
          </p:cNvPicPr>
          <p:nvPr/>
        </p:nvPicPr>
        <p:blipFill>
          <a:blip r:embed="rId2"/>
          <a:stretch>
            <a:fillRect/>
          </a:stretch>
        </p:blipFill>
        <p:spPr>
          <a:xfrm>
            <a:off x="746974" y="2854595"/>
            <a:ext cx="10320365" cy="2686845"/>
          </a:xfrm>
          <a:prstGeom prst="rect">
            <a:avLst/>
          </a:prstGeom>
        </p:spPr>
      </p:pic>
    </p:spTree>
    <p:extLst>
      <p:ext uri="{BB962C8B-B14F-4D97-AF65-F5344CB8AC3E}">
        <p14:creationId xmlns:p14="http://schemas.microsoft.com/office/powerpoint/2010/main" val="4165257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7975" y="1984540"/>
            <a:ext cx="7250805" cy="3374964"/>
          </a:xfrm>
          <a:prstGeom prst="rect">
            <a:avLst/>
          </a:prstGeom>
        </p:spPr>
      </p:pic>
      <p:pic>
        <p:nvPicPr>
          <p:cNvPr id="9" name="Picture 8"/>
          <p:cNvPicPr>
            <a:picLocks noChangeAspect="1"/>
          </p:cNvPicPr>
          <p:nvPr/>
        </p:nvPicPr>
        <p:blipFill>
          <a:blip r:embed="rId3"/>
          <a:stretch>
            <a:fillRect/>
          </a:stretch>
        </p:blipFill>
        <p:spPr>
          <a:xfrm>
            <a:off x="7400925" y="4040291"/>
            <a:ext cx="4791075" cy="2638425"/>
          </a:xfrm>
          <a:prstGeom prst="rect">
            <a:avLst/>
          </a:prstGeom>
        </p:spPr>
      </p:pic>
      <p:sp>
        <p:nvSpPr>
          <p:cNvPr id="12" name="TextBox 11"/>
          <p:cNvSpPr txBox="1"/>
          <p:nvPr/>
        </p:nvSpPr>
        <p:spPr>
          <a:xfrm>
            <a:off x="746974" y="6031136"/>
            <a:ext cx="8976574" cy="461665"/>
          </a:xfrm>
          <a:prstGeom prst="rect">
            <a:avLst/>
          </a:prstGeom>
          <a:noFill/>
        </p:spPr>
        <p:txBody>
          <a:bodyPr wrap="square" rtlCol="0">
            <a:spAutoFit/>
          </a:bodyPr>
          <a:lstStyle/>
          <a:p>
            <a:r>
              <a:rPr lang="en-US" sz="2400" b="1" dirty="0" smtClean="0"/>
              <a:t>Lab6.3 : Relational operator demo</a:t>
            </a:r>
            <a:endParaRPr lang="en-US" sz="2400" b="1" dirty="0"/>
          </a:p>
        </p:txBody>
      </p:sp>
    </p:spTree>
    <p:extLst>
      <p:ext uri="{BB962C8B-B14F-4D97-AF65-F5344CB8AC3E}">
        <p14:creationId xmlns:p14="http://schemas.microsoft.com/office/powerpoint/2010/main" val="232364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Conditional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Lab6.4 : Conditional operator demo</a:t>
            </a:r>
            <a:endParaRPr lang="en-US" sz="2400" b="1" dirty="0"/>
          </a:p>
        </p:txBody>
      </p:sp>
      <p:pic>
        <p:nvPicPr>
          <p:cNvPr id="3" name="Picture 2"/>
          <p:cNvPicPr>
            <a:picLocks noChangeAspect="1"/>
          </p:cNvPicPr>
          <p:nvPr/>
        </p:nvPicPr>
        <p:blipFill>
          <a:blip r:embed="rId2"/>
          <a:stretch>
            <a:fillRect/>
          </a:stretch>
        </p:blipFill>
        <p:spPr>
          <a:xfrm>
            <a:off x="746973" y="2745587"/>
            <a:ext cx="6645499" cy="2924020"/>
          </a:xfrm>
          <a:prstGeom prst="rect">
            <a:avLst/>
          </a:prstGeom>
        </p:spPr>
      </p:pic>
      <p:sp>
        <p:nvSpPr>
          <p:cNvPr id="7" name="TextBox 6"/>
          <p:cNvSpPr txBox="1"/>
          <p:nvPr/>
        </p:nvSpPr>
        <p:spPr>
          <a:xfrm>
            <a:off x="7894749" y="2434107"/>
            <a:ext cx="3490175" cy="1477328"/>
          </a:xfrm>
          <a:prstGeom prst="rect">
            <a:avLst/>
          </a:prstGeom>
          <a:noFill/>
        </p:spPr>
        <p:txBody>
          <a:bodyPr wrap="square" rtlCol="0">
            <a:spAutoFit/>
          </a:bodyPr>
          <a:lstStyle/>
          <a:p>
            <a:r>
              <a:rPr lang="en-US"/>
              <a:t>&amp; evaluates both sides of the operation.</a:t>
            </a:r>
          </a:p>
          <a:p>
            <a:r>
              <a:rPr lang="en-US"/>
              <a:t>&amp;&amp; evaluates the left side of the operation, if it's true, it continues and evaluates the right side</a:t>
            </a:r>
            <a:endParaRPr lang="en-US" dirty="0"/>
          </a:p>
        </p:txBody>
      </p:sp>
    </p:spTree>
    <p:extLst>
      <p:ext uri="{BB962C8B-B14F-4D97-AF65-F5344CB8AC3E}">
        <p14:creationId xmlns:p14="http://schemas.microsoft.com/office/powerpoint/2010/main" val="3370061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746974" y="1792936"/>
            <a:ext cx="1057355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Consider </a:t>
            </a:r>
            <a:r>
              <a:rPr lang="en-US" sz="2400" dirty="0"/>
              <a:t>the following code snippet.</a:t>
            </a:r>
          </a:p>
          <a:p>
            <a:r>
              <a:rPr lang="en-US" sz="2400" dirty="0" smtClean="0"/>
              <a:t>	</a:t>
            </a:r>
            <a:r>
              <a:rPr lang="en-US" sz="2400" dirty="0" err="1" smtClean="0"/>
              <a:t>arrayOfInts</a:t>
            </a:r>
            <a:r>
              <a:rPr lang="en-US" sz="2400" dirty="0" smtClean="0"/>
              <a:t>[j</a:t>
            </a:r>
            <a:r>
              <a:rPr lang="en-US" sz="2400" dirty="0"/>
              <a:t>] &gt; </a:t>
            </a:r>
            <a:r>
              <a:rPr lang="en-US" sz="2400" dirty="0" err="1"/>
              <a:t>arrayOfInts</a:t>
            </a:r>
            <a:r>
              <a:rPr lang="en-US" sz="2400" dirty="0"/>
              <a:t>[j+1]</a:t>
            </a:r>
          </a:p>
          <a:p>
            <a:r>
              <a:rPr lang="en-US" sz="2400" dirty="0" smtClean="0"/>
              <a:t>	Which </a:t>
            </a:r>
            <a:r>
              <a:rPr lang="en-US" sz="2400" dirty="0"/>
              <a:t>operators does the code contain?</a:t>
            </a:r>
          </a:p>
          <a:p>
            <a:pPr marL="342900" indent="-342900">
              <a:buFont typeface="Arial" panose="020B0604020202020204" pitchFamily="34" charset="0"/>
              <a:buChar char="•"/>
            </a:pPr>
            <a:r>
              <a:rPr lang="en-US" sz="2400" dirty="0"/>
              <a:t>Consider the following code snippet.</a:t>
            </a:r>
          </a:p>
          <a:p>
            <a:r>
              <a:rPr lang="en-US" sz="2400" dirty="0" smtClean="0"/>
              <a:t>	</a:t>
            </a:r>
            <a:r>
              <a:rPr lang="en-US" sz="2400" dirty="0" err="1" smtClean="0"/>
              <a:t>int</a:t>
            </a:r>
            <a:r>
              <a:rPr lang="en-US" sz="2400" dirty="0" smtClean="0"/>
              <a:t> </a:t>
            </a:r>
            <a:r>
              <a:rPr lang="en-US" sz="2400" dirty="0" err="1"/>
              <a:t>i</a:t>
            </a:r>
            <a:r>
              <a:rPr lang="en-US" sz="2400" dirty="0"/>
              <a:t> = 10;</a:t>
            </a:r>
          </a:p>
          <a:p>
            <a:r>
              <a:rPr lang="en-US" sz="2400" dirty="0" smtClean="0"/>
              <a:t>	</a:t>
            </a:r>
            <a:r>
              <a:rPr lang="en-US" sz="2400" dirty="0" err="1" smtClean="0"/>
              <a:t>int</a:t>
            </a:r>
            <a:r>
              <a:rPr lang="en-US" sz="2400" dirty="0" smtClean="0"/>
              <a:t> </a:t>
            </a:r>
            <a:r>
              <a:rPr lang="en-US" sz="2400" dirty="0"/>
              <a:t>n = </a:t>
            </a:r>
            <a:r>
              <a:rPr lang="en-US" sz="2400" dirty="0" err="1"/>
              <a:t>i</a:t>
            </a:r>
            <a:r>
              <a:rPr lang="en-US" sz="2400" dirty="0"/>
              <a:t>++%5;</a:t>
            </a:r>
          </a:p>
          <a:p>
            <a:r>
              <a:rPr lang="en-US" sz="2400" dirty="0" smtClean="0"/>
              <a:t>	What </a:t>
            </a:r>
            <a:r>
              <a:rPr lang="en-US" sz="2400" dirty="0"/>
              <a:t>are the values of </a:t>
            </a:r>
            <a:r>
              <a:rPr lang="en-US" sz="2400" dirty="0" err="1"/>
              <a:t>i</a:t>
            </a:r>
            <a:r>
              <a:rPr lang="en-US" sz="2400" dirty="0"/>
              <a:t> and n after the code is executed?</a:t>
            </a:r>
          </a:p>
          <a:p>
            <a:pPr marL="342900" indent="-342900">
              <a:buFont typeface="Arial" panose="020B0604020202020204" pitchFamily="34" charset="0"/>
              <a:buChar char="•"/>
            </a:pPr>
            <a:r>
              <a:rPr lang="en-US" sz="2400" dirty="0" smtClean="0"/>
              <a:t>What </a:t>
            </a:r>
            <a:r>
              <a:rPr lang="en-US" sz="2400" dirty="0"/>
              <a:t>are the final values of </a:t>
            </a:r>
            <a:r>
              <a:rPr lang="en-US" sz="2400" dirty="0" err="1"/>
              <a:t>i</a:t>
            </a:r>
            <a:r>
              <a:rPr lang="en-US" sz="2400" dirty="0"/>
              <a:t> and n if instead of using the postfix increment operator (</a:t>
            </a:r>
            <a:r>
              <a:rPr lang="en-US" sz="2400" dirty="0" err="1"/>
              <a:t>i</a:t>
            </a:r>
            <a:r>
              <a:rPr lang="en-US" sz="2400" dirty="0"/>
              <a:t>++), </a:t>
            </a:r>
            <a:endParaRPr lang="en-US" sz="2400" dirty="0" smtClean="0"/>
          </a:p>
          <a:p>
            <a:r>
              <a:rPr lang="en-US" sz="2400" dirty="0"/>
              <a:t> </a:t>
            </a:r>
            <a:r>
              <a:rPr lang="en-US" sz="2400" dirty="0" smtClean="0"/>
              <a:t>    you </a:t>
            </a:r>
            <a:r>
              <a:rPr lang="en-US" sz="2400" dirty="0"/>
              <a:t>use the prefix version (++</a:t>
            </a:r>
            <a:r>
              <a:rPr lang="en-US" sz="2400" dirty="0" err="1"/>
              <a:t>i</a:t>
            </a:r>
            <a:r>
              <a:rPr lang="en-US" sz="2400" dirty="0"/>
              <a:t>))?</a:t>
            </a:r>
          </a:p>
          <a:p>
            <a:pPr marL="342900" indent="-342900">
              <a:buFont typeface="Arial" panose="020B0604020202020204" pitchFamily="34" charset="0"/>
              <a:buChar char="•"/>
            </a:pPr>
            <a:r>
              <a:rPr lang="en-US" sz="2400" dirty="0"/>
              <a:t>To invert the value of a </a:t>
            </a:r>
            <a:r>
              <a:rPr lang="en-US" sz="2400" dirty="0" err="1"/>
              <a:t>boolean</a:t>
            </a:r>
            <a:r>
              <a:rPr lang="en-US" sz="2400" dirty="0"/>
              <a:t>, which operator would you use?</a:t>
            </a:r>
          </a:p>
          <a:p>
            <a:r>
              <a:rPr lang="en-US" sz="2400" dirty="0"/>
              <a:t> </a:t>
            </a:r>
            <a:r>
              <a:rPr lang="en-US" sz="2400" dirty="0" smtClean="0"/>
              <a:t>     Which </a:t>
            </a:r>
            <a:r>
              <a:rPr lang="en-US" sz="2400" dirty="0"/>
              <a:t>operator is used to compare two values, = or == ?</a:t>
            </a:r>
          </a:p>
          <a:p>
            <a:pPr marL="342900" indent="-342900">
              <a:buFont typeface="Arial" panose="020B0604020202020204" pitchFamily="34" charset="0"/>
              <a:buChar char="•"/>
            </a:pPr>
            <a:r>
              <a:rPr lang="en-US" sz="2400" dirty="0"/>
              <a:t>Explain the following code sample: result = </a:t>
            </a:r>
            <a:r>
              <a:rPr lang="en-US" sz="2400" dirty="0" err="1"/>
              <a:t>someCondition</a:t>
            </a:r>
            <a:r>
              <a:rPr lang="en-US" sz="2400" dirty="0"/>
              <a:t> ? value1 : value2;</a:t>
            </a:r>
          </a:p>
        </p:txBody>
      </p:sp>
    </p:spTree>
    <p:extLst>
      <p:ext uri="{BB962C8B-B14F-4D97-AF65-F5344CB8AC3E}">
        <p14:creationId xmlns:p14="http://schemas.microsoft.com/office/powerpoint/2010/main" val="3595412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677656"/>
          </a:xfrm>
          <a:prstGeom prst="rect">
            <a:avLst/>
          </a:prstGeom>
          <a:noFill/>
        </p:spPr>
        <p:txBody>
          <a:bodyPr wrap="square" rtlCol="0">
            <a:spAutoFit/>
          </a:bodyPr>
          <a:lstStyle/>
          <a:p>
            <a:r>
              <a:rPr lang="en-US" sz="2800" b="1" u="sng" dirty="0" smtClean="0"/>
              <a:t>Expression:</a:t>
            </a:r>
          </a:p>
          <a:p>
            <a:r>
              <a:rPr lang="en-US" sz="2000" dirty="0"/>
              <a:t>An </a:t>
            </a:r>
            <a:r>
              <a:rPr lang="en-US" sz="2000" i="1" dirty="0"/>
              <a:t>expression</a:t>
            </a:r>
            <a:r>
              <a:rPr lang="en-US" sz="2000" dirty="0"/>
              <a:t> is a construct made up of variables, operators, and method invocations, which are constructed according to the syntax of the language, that evaluates to a single </a:t>
            </a:r>
            <a:r>
              <a:rPr lang="en-US" sz="2000" dirty="0" smtClean="0"/>
              <a:t>value.</a:t>
            </a:r>
          </a:p>
          <a:p>
            <a:r>
              <a:rPr lang="en-US" sz="2000" b="1" dirty="0" smtClean="0"/>
              <a:t>Ex:</a:t>
            </a:r>
          </a:p>
          <a:p>
            <a:pPr lvl="2"/>
            <a:r>
              <a:rPr lang="en-US" sz="2000" dirty="0" smtClean="0"/>
              <a:t>cadence </a:t>
            </a:r>
            <a:r>
              <a:rPr lang="en-US" sz="2000" dirty="0"/>
              <a:t>= 0</a:t>
            </a:r>
          </a:p>
          <a:p>
            <a:pPr lvl="2"/>
            <a:r>
              <a:rPr lang="en-US" sz="2000" dirty="0" err="1"/>
              <a:t>anArray</a:t>
            </a:r>
            <a:r>
              <a:rPr lang="en-US" sz="2000" dirty="0"/>
              <a:t>[0] = 100;</a:t>
            </a:r>
          </a:p>
          <a:p>
            <a:pPr lvl="2"/>
            <a:r>
              <a:rPr lang="en-US" sz="2000" dirty="0"/>
              <a:t>value1 == value2</a:t>
            </a:r>
          </a:p>
          <a:p>
            <a:pPr lvl="2"/>
            <a:r>
              <a:rPr lang="en-US" sz="2000" dirty="0"/>
              <a:t>"Element 1 at index 0: " + </a:t>
            </a:r>
            <a:r>
              <a:rPr lang="en-US" sz="2000" dirty="0" err="1"/>
              <a:t>anArray</a:t>
            </a:r>
            <a:r>
              <a:rPr lang="en-US" sz="2000" dirty="0"/>
              <a:t>[0]</a:t>
            </a: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0" name="TextBox 9"/>
          <p:cNvSpPr txBox="1"/>
          <p:nvPr/>
        </p:nvSpPr>
        <p:spPr>
          <a:xfrm>
            <a:off x="824245" y="4557801"/>
            <a:ext cx="10921285" cy="2062103"/>
          </a:xfrm>
          <a:prstGeom prst="rect">
            <a:avLst/>
          </a:prstGeom>
          <a:noFill/>
        </p:spPr>
        <p:txBody>
          <a:bodyPr wrap="square" rtlCol="0">
            <a:spAutoFit/>
          </a:bodyPr>
          <a:lstStyle/>
          <a:p>
            <a:r>
              <a:rPr lang="en-US" sz="2800" b="1" u="sng" dirty="0" smtClean="0"/>
              <a:t>Statements:</a:t>
            </a:r>
          </a:p>
          <a:p>
            <a:pPr marL="342900" indent="-342900">
              <a:buFont typeface="Arial" panose="020B0604020202020204" pitchFamily="34" charset="0"/>
              <a:buChar char="•"/>
            </a:pPr>
            <a:r>
              <a:rPr lang="en-US" sz="2000" dirty="0"/>
              <a:t>Statements are roughly equivalent to sentences in natural languages. </a:t>
            </a:r>
            <a:endParaRPr lang="en-US" sz="2000" dirty="0" smtClean="0"/>
          </a:p>
          <a:p>
            <a:pPr marL="342900" indent="-342900">
              <a:buFont typeface="Arial" panose="020B0604020202020204" pitchFamily="34" charset="0"/>
              <a:buChar char="•"/>
            </a:pPr>
            <a:r>
              <a:rPr lang="en-US" sz="2000" dirty="0" smtClean="0"/>
              <a:t>A</a:t>
            </a:r>
            <a:r>
              <a:rPr lang="en-US" sz="2000" dirty="0"/>
              <a:t> </a:t>
            </a:r>
            <a:r>
              <a:rPr lang="en-US" sz="2000" i="1" dirty="0"/>
              <a:t>statement</a:t>
            </a:r>
            <a:r>
              <a:rPr lang="en-US" sz="2000" dirty="0"/>
              <a:t> forms a complete unit of execution</a:t>
            </a:r>
            <a:r>
              <a:rPr lang="en-US" sz="2000" dirty="0" smtClean="0"/>
              <a:t>.</a:t>
            </a:r>
          </a:p>
          <a:p>
            <a:r>
              <a:rPr lang="en-US" sz="2000" b="1" dirty="0" smtClean="0"/>
              <a:t>Ex:</a:t>
            </a:r>
          </a:p>
          <a:p>
            <a:pPr lvl="2"/>
            <a:r>
              <a:rPr lang="en-US" sz="2000" dirty="0" err="1"/>
              <a:t>System.out.println</a:t>
            </a:r>
            <a:r>
              <a:rPr lang="en-US" sz="2000" dirty="0"/>
              <a:t>("Hello World!");</a:t>
            </a:r>
          </a:p>
          <a:p>
            <a:pPr lvl="2"/>
            <a:r>
              <a:rPr lang="en-US" sz="2000" dirty="0"/>
              <a:t>Bicycle </a:t>
            </a:r>
            <a:r>
              <a:rPr lang="en-US" sz="2000" dirty="0" err="1"/>
              <a:t>myBike</a:t>
            </a:r>
            <a:r>
              <a:rPr lang="en-US" sz="2000" dirty="0"/>
              <a:t> = new Bicycle();</a:t>
            </a:r>
          </a:p>
        </p:txBody>
      </p:sp>
    </p:spTree>
    <p:extLst>
      <p:ext uri="{BB962C8B-B14F-4D97-AF65-F5344CB8AC3E}">
        <p14:creationId xmlns:p14="http://schemas.microsoft.com/office/powerpoint/2010/main" val="495500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Variables, datatype, literal, arrays</a:t>
            </a:r>
            <a:endParaRPr lang="en-US" dirty="0"/>
          </a:p>
        </p:txBody>
      </p:sp>
      <p:sp>
        <p:nvSpPr>
          <p:cNvPr id="6" name="TextBox 5"/>
          <p:cNvSpPr txBox="1"/>
          <p:nvPr/>
        </p:nvSpPr>
        <p:spPr>
          <a:xfrm>
            <a:off x="746974" y="2099256"/>
            <a:ext cx="9787943" cy="1477328"/>
          </a:xfrm>
          <a:prstGeom prst="rect">
            <a:avLst/>
          </a:prstGeom>
          <a:noFill/>
        </p:spPr>
        <p:txBody>
          <a:bodyPr wrap="square" rtlCol="0">
            <a:spAutoFit/>
          </a:bodyPr>
          <a:lstStyle/>
          <a:p>
            <a:r>
              <a:rPr lang="en-US" sz="2400" dirty="0" smtClean="0"/>
              <a:t>LAB4:  Execute the </a:t>
            </a:r>
            <a:r>
              <a:rPr lang="en-US" sz="2400" dirty="0" err="1" smtClean="0"/>
              <a:t>programme</a:t>
            </a:r>
            <a:r>
              <a:rPr lang="en-US" sz="2400" dirty="0" smtClean="0"/>
              <a:t> Car.java for variables demonstration</a:t>
            </a:r>
          </a:p>
          <a:p>
            <a:endParaRPr lang="en-US" sz="2400" dirty="0" smtClean="0"/>
          </a:p>
          <a:p>
            <a:r>
              <a:rPr lang="en-US" sz="2400" dirty="0" smtClean="0"/>
              <a:t>LAB5: Execute the “ArrayDemo”.java for array demonstration</a:t>
            </a:r>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391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4308872"/>
          </a:xfrm>
          <a:prstGeom prst="rect">
            <a:avLst/>
          </a:prstGeom>
          <a:noFill/>
        </p:spPr>
        <p:txBody>
          <a:bodyPr wrap="square" rtlCol="0">
            <a:spAutoFit/>
          </a:bodyPr>
          <a:lstStyle/>
          <a:p>
            <a:r>
              <a:rPr lang="en-US" sz="2800" b="1" u="sng" dirty="0" smtClean="0"/>
              <a:t>Blocks:</a:t>
            </a:r>
          </a:p>
          <a:p>
            <a:r>
              <a:rPr lang="en-US" sz="2000" dirty="0"/>
              <a:t>A block is a group of zero or more statements between balanced braces and can be used anywhere a single statement is allowed.</a:t>
            </a:r>
            <a:endParaRPr lang="en-US" sz="2000" dirty="0" smtClean="0"/>
          </a:p>
          <a:p>
            <a:r>
              <a:rPr lang="en-US" sz="2000" b="1" dirty="0" smtClean="0"/>
              <a:t>Ex:</a:t>
            </a:r>
          </a:p>
          <a:p>
            <a:pPr lvl="1"/>
            <a:r>
              <a:rPr lang="en-US" sz="1600" dirty="0"/>
              <a:t>class </a:t>
            </a:r>
            <a:r>
              <a:rPr lang="en-US" sz="1600" dirty="0" err="1"/>
              <a:t>BlockDemo</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boolean</a:t>
            </a:r>
            <a:r>
              <a:rPr lang="en-US" sz="1600" dirty="0"/>
              <a:t> condition = true;</a:t>
            </a:r>
          </a:p>
          <a:p>
            <a:pPr lvl="1"/>
            <a:r>
              <a:rPr lang="en-US" sz="1600" dirty="0"/>
              <a:t>          if (condition) { // begin block 1</a:t>
            </a:r>
          </a:p>
          <a:p>
            <a:pPr lvl="1"/>
            <a:r>
              <a:rPr lang="en-US" sz="1600" dirty="0"/>
              <a:t>               </a:t>
            </a:r>
            <a:r>
              <a:rPr lang="en-US" sz="1600" dirty="0" err="1"/>
              <a:t>System.out.println</a:t>
            </a:r>
            <a:r>
              <a:rPr lang="en-US" sz="1600" dirty="0"/>
              <a:t>("Condition is true.");</a:t>
            </a:r>
          </a:p>
          <a:p>
            <a:pPr lvl="1"/>
            <a:r>
              <a:rPr lang="en-US" sz="1600" dirty="0"/>
              <a:t>          } // end block one</a:t>
            </a:r>
          </a:p>
          <a:p>
            <a:pPr lvl="1"/>
            <a:r>
              <a:rPr lang="en-US" sz="1600" dirty="0"/>
              <a:t>          else { // begin block 2</a:t>
            </a:r>
          </a:p>
          <a:p>
            <a:pPr lvl="1"/>
            <a:r>
              <a:rPr lang="en-US" sz="1600" dirty="0"/>
              <a:t>               </a:t>
            </a:r>
            <a:r>
              <a:rPr lang="en-US" sz="1600" dirty="0" err="1"/>
              <a:t>System.out.println</a:t>
            </a:r>
            <a:r>
              <a:rPr lang="en-US" sz="1600" dirty="0"/>
              <a:t>("Condition is false.");</a:t>
            </a:r>
          </a:p>
          <a:p>
            <a:pPr lvl="1"/>
            <a:r>
              <a:rPr lang="en-US" sz="1600" dirty="0"/>
              <a:t>          } // end block 2</a:t>
            </a:r>
          </a:p>
          <a:p>
            <a:pPr lvl="1"/>
            <a:r>
              <a:rPr lang="en-US" sz="1600" dirty="0"/>
              <a:t>     }</a:t>
            </a:r>
          </a:p>
          <a:p>
            <a:pPr lvl="1"/>
            <a:r>
              <a:rPr lang="en-US" sz="1600" dirty="0"/>
              <a:t>}</a:t>
            </a:r>
            <a:endParaRPr lang="en-US" sz="1600" dirty="0" smtClean="0"/>
          </a:p>
        </p:txBody>
      </p:sp>
    </p:spTree>
    <p:extLst>
      <p:ext uri="{BB962C8B-B14F-4D97-AF65-F5344CB8AC3E}">
        <p14:creationId xmlns:p14="http://schemas.microsoft.com/office/powerpoint/2010/main" val="1840170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Operators may be used in building ___, which compute values.</a:t>
            </a:r>
          </a:p>
          <a:p>
            <a:pPr marL="342900" indent="-342900">
              <a:buFont typeface="Arial" panose="020B0604020202020204" pitchFamily="34" charset="0"/>
              <a:buChar char="•"/>
            </a:pPr>
            <a:r>
              <a:rPr lang="en-US" sz="2000" dirty="0"/>
              <a:t>Expressions are the core components of ___.</a:t>
            </a:r>
          </a:p>
          <a:p>
            <a:pPr marL="342900" indent="-342900">
              <a:buFont typeface="Arial" panose="020B0604020202020204" pitchFamily="34" charset="0"/>
              <a:buChar char="•"/>
            </a:pPr>
            <a:r>
              <a:rPr lang="en-US" sz="2000" dirty="0"/>
              <a:t>Statements may be grouped into ___.</a:t>
            </a:r>
          </a:p>
          <a:p>
            <a:pPr marL="342900" indent="-342900">
              <a:buFont typeface="Arial" panose="020B0604020202020204" pitchFamily="34" charset="0"/>
              <a:buChar char="•"/>
            </a:pPr>
            <a:r>
              <a:rPr lang="en-US" sz="2000" dirty="0"/>
              <a:t>The following code snippet is an example of a ___ expression.</a:t>
            </a:r>
          </a:p>
          <a:p>
            <a:r>
              <a:rPr lang="en-US" sz="2000" dirty="0" smtClean="0"/>
              <a:t>	1 </a:t>
            </a:r>
            <a:r>
              <a:rPr lang="en-US" sz="2000" dirty="0"/>
              <a:t>* 2 * 3</a:t>
            </a:r>
          </a:p>
          <a:p>
            <a:pPr marL="342900" indent="-342900">
              <a:buFont typeface="Arial" panose="020B0604020202020204" pitchFamily="34" charset="0"/>
              <a:buChar char="•"/>
            </a:pPr>
            <a:r>
              <a:rPr lang="en-US" sz="2000" dirty="0"/>
              <a:t>Statements are roughly equivalent to sentences in natural languages, but instead of ending with a period, a statement ends with a ___.</a:t>
            </a:r>
          </a:p>
          <a:p>
            <a:pPr marL="342900" indent="-342900">
              <a:buFont typeface="Arial" panose="020B0604020202020204" pitchFamily="34" charset="0"/>
              <a:buChar char="•"/>
            </a:pPr>
            <a:r>
              <a:rPr lang="en-US" sz="2000" dirty="0"/>
              <a:t>A block is a group of zero or more statements between balanced ___ and can be used anywhere a single statement is allowed.</a:t>
            </a:r>
            <a:endParaRPr lang="en-US" sz="2000" dirty="0" smtClean="0"/>
          </a:p>
        </p:txBody>
      </p:sp>
    </p:spTree>
    <p:extLst>
      <p:ext uri="{BB962C8B-B14F-4D97-AF65-F5344CB8AC3E}">
        <p14:creationId xmlns:p14="http://schemas.microsoft.com/office/powerpoint/2010/main" val="3494904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707886"/>
          </a:xfrm>
          <a:prstGeom prst="rect">
            <a:avLst/>
          </a:prstGeom>
          <a:noFill/>
        </p:spPr>
        <p:txBody>
          <a:bodyPr wrap="square" rtlCol="0">
            <a:spAutoFit/>
          </a:bodyPr>
          <a:lstStyle/>
          <a:p>
            <a:r>
              <a:rPr lang="en-US" sz="2000" dirty="0" smtClean="0"/>
              <a:t>Control </a:t>
            </a:r>
            <a:r>
              <a:rPr lang="en-US" sz="2000" dirty="0"/>
              <a:t>flow statements</a:t>
            </a:r>
            <a:r>
              <a:rPr lang="en-US" sz="2000" dirty="0" smtClean="0"/>
              <a:t>, </a:t>
            </a:r>
            <a:r>
              <a:rPr lang="en-US" sz="2000" dirty="0"/>
              <a:t>break up the flow of execution by employing decision making, looping, and branching, enabling your program to conditionally execute particular blocks of code.</a:t>
            </a:r>
            <a:endParaRPr lang="en-US" sz="1600" dirty="0" smtClean="0"/>
          </a:p>
        </p:txBody>
      </p:sp>
      <p:sp>
        <p:nvSpPr>
          <p:cNvPr id="5" name="TextBox 4"/>
          <p:cNvSpPr txBox="1"/>
          <p:nvPr/>
        </p:nvSpPr>
        <p:spPr>
          <a:xfrm>
            <a:off x="953036" y="3039414"/>
            <a:ext cx="7134895" cy="4031873"/>
          </a:xfrm>
          <a:prstGeom prst="rect">
            <a:avLst/>
          </a:prstGeom>
          <a:noFill/>
        </p:spPr>
        <p:txBody>
          <a:bodyPr wrap="square" rtlCol="0">
            <a:spAutoFit/>
          </a:bodyPr>
          <a:lstStyle/>
          <a:p>
            <a:r>
              <a:rPr lang="en-US" sz="3200" b="1" u="sng" dirty="0" smtClean="0"/>
              <a:t>If-then</a:t>
            </a:r>
          </a:p>
          <a:p>
            <a:r>
              <a:rPr lang="en-US" sz="2000" dirty="0"/>
              <a:t>void </a:t>
            </a:r>
            <a:r>
              <a:rPr lang="en-US" sz="2000" dirty="0" err="1"/>
              <a:t>applyBrakes</a:t>
            </a:r>
            <a:r>
              <a:rPr lang="en-US" sz="2000" dirty="0"/>
              <a:t>() {</a:t>
            </a:r>
          </a:p>
          <a:p>
            <a:r>
              <a:rPr lang="en-US" sz="2000" dirty="0"/>
              <a:t>    // the "if" clause: bicycle must be moving</a:t>
            </a:r>
          </a:p>
          <a:p>
            <a:r>
              <a:rPr lang="en-US" sz="2000" dirty="0"/>
              <a:t>    if (</a:t>
            </a:r>
            <a:r>
              <a:rPr lang="en-US" sz="2000" dirty="0" err="1"/>
              <a:t>isMoving</a:t>
            </a:r>
            <a:r>
              <a:rPr lang="en-US" sz="2000" dirty="0"/>
              <a:t>){ </a:t>
            </a:r>
          </a:p>
          <a:p>
            <a:r>
              <a:rPr lang="en-US" sz="2000" dirty="0"/>
              <a:t>        // the "then" clause: decrease current speed</a:t>
            </a:r>
          </a:p>
          <a:p>
            <a:r>
              <a:rPr lang="en-US" sz="2000" dirty="0"/>
              <a:t>        </a:t>
            </a:r>
            <a:r>
              <a:rPr lang="en-US" sz="2000" dirty="0" err="1"/>
              <a:t>currentSpeed</a:t>
            </a:r>
            <a:r>
              <a:rPr lang="en-US" sz="2000" dirty="0"/>
              <a:t>--;</a:t>
            </a:r>
          </a:p>
          <a:p>
            <a:r>
              <a:rPr lang="en-US" sz="2000" dirty="0"/>
              <a:t>    }</a:t>
            </a:r>
          </a:p>
          <a:p>
            <a:r>
              <a:rPr lang="en-US" sz="2800" dirty="0"/>
              <a:t>}</a:t>
            </a:r>
            <a:endParaRPr lang="en-US" sz="2800"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27802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2099256"/>
            <a:ext cx="7662929" cy="4278094"/>
          </a:xfrm>
          <a:prstGeom prst="rect">
            <a:avLst/>
          </a:prstGeom>
          <a:noFill/>
        </p:spPr>
        <p:txBody>
          <a:bodyPr wrap="square" rtlCol="0">
            <a:spAutoFit/>
          </a:bodyPr>
          <a:lstStyle/>
          <a:p>
            <a:r>
              <a:rPr lang="en-US" sz="3200" b="1" u="sng" dirty="0" smtClean="0"/>
              <a:t>If-then-else</a:t>
            </a:r>
          </a:p>
          <a:p>
            <a:r>
              <a:rPr lang="en-US" sz="2400" dirty="0"/>
              <a:t>void </a:t>
            </a:r>
            <a:r>
              <a:rPr lang="en-US" sz="2400" dirty="0" err="1"/>
              <a:t>applyBrakes</a:t>
            </a:r>
            <a:r>
              <a:rPr lang="en-US" sz="2400" dirty="0"/>
              <a:t>() {</a:t>
            </a:r>
          </a:p>
          <a:p>
            <a:r>
              <a:rPr lang="en-US" sz="2400" dirty="0"/>
              <a:t>    if (</a:t>
            </a:r>
            <a:r>
              <a:rPr lang="en-US" sz="2400" dirty="0" err="1"/>
              <a:t>isMoving</a:t>
            </a:r>
            <a:r>
              <a:rPr lang="en-US" sz="2400" dirty="0"/>
              <a:t>) {</a:t>
            </a:r>
          </a:p>
          <a:p>
            <a:r>
              <a:rPr lang="en-US" sz="2400" dirty="0"/>
              <a:t>        </a:t>
            </a:r>
            <a:r>
              <a:rPr lang="en-US" sz="2400" dirty="0" err="1"/>
              <a:t>currentSpeed</a:t>
            </a:r>
            <a:r>
              <a:rPr lang="en-US" sz="2400" dirty="0"/>
              <a:t>--;</a:t>
            </a:r>
          </a:p>
          <a:p>
            <a:r>
              <a:rPr lang="en-US" sz="2400" dirty="0"/>
              <a:t>    } else {</a:t>
            </a:r>
          </a:p>
          <a:p>
            <a:r>
              <a:rPr lang="en-US" sz="2400" dirty="0"/>
              <a:t>        </a:t>
            </a:r>
            <a:r>
              <a:rPr lang="en-US" sz="2400" dirty="0" err="1"/>
              <a:t>System.err.println</a:t>
            </a:r>
            <a:r>
              <a:rPr lang="en-US" sz="2400" dirty="0"/>
              <a:t>("The bicycle has already stopped!");</a:t>
            </a:r>
          </a:p>
          <a:p>
            <a:r>
              <a:rPr lang="en-US" sz="2400" dirty="0"/>
              <a:t>    } </a:t>
            </a:r>
          </a:p>
          <a:p>
            <a:r>
              <a:rPr lang="en-US" sz="2400" dirty="0"/>
              <a:t>}</a:t>
            </a:r>
            <a:endParaRPr lang="en-US" sz="2400" dirty="0" smtClean="0"/>
          </a:p>
          <a:p>
            <a:endParaRPr lang="en-US" dirty="0"/>
          </a:p>
          <a:p>
            <a:r>
              <a:rPr lang="en-US" sz="2000" b="1" dirty="0" smtClean="0"/>
              <a:t>Lab7.1 : </a:t>
            </a:r>
            <a:r>
              <a:rPr lang="en-US" sz="2000" dirty="0"/>
              <a:t>Demonstration of If Else control flow statements</a:t>
            </a:r>
            <a:endParaRPr lang="en-US" sz="2000" dirty="0" smtClean="0"/>
          </a:p>
          <a:p>
            <a:endParaRPr lang="en-US" dirty="0"/>
          </a:p>
          <a:p>
            <a:endParaRPr lang="en-US" dirty="0"/>
          </a:p>
        </p:txBody>
      </p:sp>
    </p:spTree>
    <p:extLst>
      <p:ext uri="{BB962C8B-B14F-4D97-AF65-F5344CB8AC3E}">
        <p14:creationId xmlns:p14="http://schemas.microsoft.com/office/powerpoint/2010/main" val="1700689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355312"/>
          </a:xfrm>
          <a:prstGeom prst="rect">
            <a:avLst/>
          </a:prstGeom>
          <a:noFill/>
        </p:spPr>
        <p:txBody>
          <a:bodyPr wrap="square" rtlCol="0">
            <a:spAutoFit/>
          </a:bodyPr>
          <a:lstStyle/>
          <a:p>
            <a:r>
              <a:rPr lang="en-US" sz="2400" b="1" u="sng" dirty="0" smtClean="0"/>
              <a:t>Switch Statement:</a:t>
            </a:r>
          </a:p>
          <a:p>
            <a:pPr marL="342900" indent="-342900">
              <a:buFont typeface="Arial" panose="020B0604020202020204" pitchFamily="34" charset="0"/>
              <a:buChar char="•"/>
            </a:pPr>
            <a:r>
              <a:rPr lang="en-US" sz="2000" dirty="0"/>
              <a:t>Switch statement can have a number of possible execution paths. </a:t>
            </a:r>
            <a:endParaRPr lang="en-US" sz="2000" dirty="0" smtClean="0"/>
          </a:p>
          <a:p>
            <a:pPr marL="342900" indent="-342900">
              <a:buFont typeface="Arial" panose="020B0604020202020204" pitchFamily="34" charset="0"/>
              <a:buChar char="•"/>
            </a:pPr>
            <a:r>
              <a:rPr lang="en-US" sz="2000" dirty="0" smtClean="0"/>
              <a:t>Works with </a:t>
            </a:r>
            <a:r>
              <a:rPr lang="en-US" sz="2000" dirty="0"/>
              <a:t>the byte, short, char, and </a:t>
            </a:r>
            <a:r>
              <a:rPr lang="en-US" sz="2000" dirty="0" err="1"/>
              <a:t>int</a:t>
            </a:r>
            <a:r>
              <a:rPr lang="en-US" sz="2000" dirty="0"/>
              <a:t> primitive data types. It also works with enumerated </a:t>
            </a:r>
            <a:r>
              <a:rPr lang="en-US" sz="2000" dirty="0" smtClean="0"/>
              <a:t>types, </a:t>
            </a:r>
            <a:r>
              <a:rPr lang="en-US" sz="2000" dirty="0"/>
              <a:t>the String class, and a few special classes that wrap certain primitive types: Character, Byte, Short, and Integer </a:t>
            </a:r>
            <a:r>
              <a:rPr lang="en-US" sz="2000" dirty="0" smtClean="0"/>
              <a:t>.</a:t>
            </a:r>
          </a:p>
          <a:p>
            <a:pPr marL="342900" indent="-342900">
              <a:buFont typeface="Arial" panose="020B0604020202020204" pitchFamily="34" charset="0"/>
              <a:buChar char="•"/>
            </a:pPr>
            <a:r>
              <a:rPr lang="en-US" sz="2000" dirty="0"/>
              <a:t>All statements after the matching case label are executed in sequence, regardless of the expression of subsequent case labels, until a break statement is encountered</a:t>
            </a:r>
            <a:endParaRPr lang="en-US" sz="2000" dirty="0" smtClean="0"/>
          </a:p>
          <a:p>
            <a:pPr lvl="1"/>
            <a:r>
              <a:rPr lang="en-US" u="sng" dirty="0" smtClean="0"/>
              <a:t>Ex: </a:t>
            </a:r>
            <a:r>
              <a:rPr lang="en-US" dirty="0" smtClean="0"/>
              <a:t>switch </a:t>
            </a:r>
            <a:r>
              <a:rPr lang="en-US" dirty="0"/>
              <a:t>(month) {</a:t>
            </a:r>
          </a:p>
          <a:p>
            <a:pPr lvl="1"/>
            <a:r>
              <a:rPr lang="en-US" dirty="0"/>
              <a:t>            case 1:  </a:t>
            </a:r>
            <a:r>
              <a:rPr lang="en-US" dirty="0" err="1"/>
              <a:t>monthString</a:t>
            </a:r>
            <a:r>
              <a:rPr lang="en-US" dirty="0"/>
              <a:t> = "January";</a:t>
            </a:r>
          </a:p>
          <a:p>
            <a:pPr lvl="1"/>
            <a:r>
              <a:rPr lang="en-US" dirty="0"/>
              <a:t>                     break;</a:t>
            </a:r>
          </a:p>
          <a:p>
            <a:pPr lvl="1"/>
            <a:r>
              <a:rPr lang="en-US" dirty="0"/>
              <a:t>            case 2:  </a:t>
            </a:r>
            <a:r>
              <a:rPr lang="en-US" dirty="0" err="1"/>
              <a:t>monthString</a:t>
            </a:r>
            <a:r>
              <a:rPr lang="en-US" dirty="0"/>
              <a:t> = "February";</a:t>
            </a:r>
          </a:p>
          <a:p>
            <a:pPr lvl="1"/>
            <a:r>
              <a:rPr lang="en-US" dirty="0"/>
              <a:t>                     break;</a:t>
            </a:r>
          </a:p>
          <a:p>
            <a:pPr lvl="1"/>
            <a:r>
              <a:rPr lang="en-US" dirty="0"/>
              <a:t>			............</a:t>
            </a:r>
          </a:p>
          <a:p>
            <a:pPr lvl="1"/>
            <a:r>
              <a:rPr lang="en-US" dirty="0"/>
              <a:t>			default: </a:t>
            </a:r>
            <a:r>
              <a:rPr lang="en-US" dirty="0" err="1"/>
              <a:t>monthString</a:t>
            </a:r>
            <a:r>
              <a:rPr lang="en-US" dirty="0"/>
              <a:t> = "Invalid month";</a:t>
            </a:r>
          </a:p>
          <a:p>
            <a:pPr lvl="1"/>
            <a:r>
              <a:rPr lang="en-US" dirty="0"/>
              <a:t>                     break;</a:t>
            </a:r>
          </a:p>
          <a:p>
            <a:pPr lvl="1"/>
            <a:r>
              <a:rPr lang="en-US" dirty="0" smtClean="0"/>
              <a:t>}</a:t>
            </a:r>
            <a:r>
              <a:rPr lang="en-US" sz="1600" dirty="0"/>
              <a:t>	</a:t>
            </a:r>
            <a:endParaRPr lang="en-US" dirty="0"/>
          </a:p>
          <a:p>
            <a:endParaRPr lang="en-US" dirty="0"/>
          </a:p>
          <a:p>
            <a:endParaRPr lang="en-US" dirty="0"/>
          </a:p>
        </p:txBody>
      </p:sp>
    </p:spTree>
    <p:extLst>
      <p:ext uri="{BB962C8B-B14F-4D97-AF65-F5344CB8AC3E}">
        <p14:creationId xmlns:p14="http://schemas.microsoft.com/office/powerpoint/2010/main" val="3953621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2985433"/>
          </a:xfrm>
          <a:prstGeom prst="rect">
            <a:avLst/>
          </a:prstGeom>
          <a:noFill/>
        </p:spPr>
        <p:txBody>
          <a:bodyPr wrap="square" rtlCol="0">
            <a:spAutoFit/>
          </a:bodyPr>
          <a:lstStyle/>
          <a:p>
            <a:r>
              <a:rPr lang="en-US" sz="3200" b="1" u="sng" dirty="0" smtClean="0"/>
              <a:t>Switch Statement:</a:t>
            </a:r>
          </a:p>
          <a:p>
            <a:endParaRPr lang="en-US" sz="2400" b="1" u="sng" dirty="0" smtClean="0"/>
          </a:p>
          <a:p>
            <a:r>
              <a:rPr lang="en-US" sz="2400" dirty="0"/>
              <a:t>Lab7.2 : Demonstration of switch control flow statements</a:t>
            </a:r>
          </a:p>
          <a:p>
            <a:endParaRPr lang="en-US" sz="2400" dirty="0" smtClean="0"/>
          </a:p>
          <a:p>
            <a:r>
              <a:rPr lang="en-US" sz="2400" dirty="0" smtClean="0"/>
              <a:t>Lab7.3</a:t>
            </a:r>
            <a:r>
              <a:rPr lang="en-US" sz="2400" dirty="0"/>
              <a:t>: Demonstration of Switch control flow statements without break statement</a:t>
            </a:r>
            <a:endParaRPr lang="en-US" sz="2400" dirty="0" smtClean="0"/>
          </a:p>
          <a:p>
            <a:endParaRPr lang="en-US" sz="2400" b="1" u="sng" dirty="0" smtClean="0"/>
          </a:p>
          <a:p>
            <a:endParaRPr lang="en-US" dirty="0"/>
          </a:p>
          <a:p>
            <a:endParaRPr lang="en-US" dirty="0"/>
          </a:p>
        </p:txBody>
      </p:sp>
    </p:spTree>
    <p:extLst>
      <p:ext uri="{BB962C8B-B14F-4D97-AF65-F5344CB8AC3E}">
        <p14:creationId xmlns:p14="http://schemas.microsoft.com/office/powerpoint/2010/main" val="274546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016758"/>
          </a:xfrm>
          <a:prstGeom prst="rect">
            <a:avLst/>
          </a:prstGeom>
          <a:noFill/>
        </p:spPr>
        <p:txBody>
          <a:bodyPr wrap="square" rtlCol="0">
            <a:spAutoFit/>
          </a:bodyPr>
          <a:lstStyle/>
          <a:p>
            <a:r>
              <a:rPr lang="en-US" sz="3200" b="1" u="sng" dirty="0"/>
              <a:t>w</a:t>
            </a:r>
            <a:r>
              <a:rPr lang="en-US" sz="3200" b="1" u="sng" dirty="0" smtClean="0"/>
              <a:t>hile and do-while Statements:</a:t>
            </a:r>
          </a:p>
          <a:p>
            <a:pPr lvl="2"/>
            <a:r>
              <a:rPr lang="en-US" sz="2800" dirty="0" smtClean="0"/>
              <a:t>while </a:t>
            </a:r>
            <a:r>
              <a:rPr lang="en-US" sz="2800" dirty="0"/>
              <a:t>(expression) {</a:t>
            </a:r>
          </a:p>
          <a:p>
            <a:pPr lvl="2"/>
            <a:r>
              <a:rPr lang="en-US" sz="2800" dirty="0"/>
              <a:t>     statement(s)</a:t>
            </a:r>
          </a:p>
          <a:p>
            <a:pPr lvl="2"/>
            <a:r>
              <a:rPr lang="en-US" sz="2800" dirty="0" smtClean="0"/>
              <a:t>}</a:t>
            </a:r>
          </a:p>
          <a:p>
            <a:pPr lvl="2"/>
            <a:endParaRPr lang="en-US" dirty="0" smtClean="0"/>
          </a:p>
          <a:p>
            <a:pPr lvl="2"/>
            <a:r>
              <a:rPr lang="en-US" sz="2800" dirty="0"/>
              <a:t>do {</a:t>
            </a:r>
          </a:p>
          <a:p>
            <a:pPr lvl="2"/>
            <a:r>
              <a:rPr lang="en-US" sz="2800" dirty="0"/>
              <a:t>     statement(s)</a:t>
            </a:r>
          </a:p>
          <a:p>
            <a:pPr lvl="2"/>
            <a:r>
              <a:rPr lang="en-US" sz="2800" dirty="0"/>
              <a:t>} while (expression</a:t>
            </a:r>
            <a:r>
              <a:rPr lang="en-US" sz="2800" dirty="0" smtClean="0"/>
              <a:t>);</a:t>
            </a:r>
          </a:p>
          <a:p>
            <a:pPr lvl="2"/>
            <a:endParaRPr lang="en-US" sz="2800" dirty="0"/>
          </a:p>
          <a:p>
            <a:pPr lvl="2"/>
            <a:r>
              <a:rPr lang="en-US" sz="2800" dirty="0"/>
              <a:t>Lab7.5: Demonstration of using while loop</a:t>
            </a:r>
          </a:p>
          <a:p>
            <a:pPr lvl="2"/>
            <a:r>
              <a:rPr lang="en-US" sz="2800" dirty="0"/>
              <a:t>Lab7.6: Demonstration of using do-while loop</a:t>
            </a:r>
          </a:p>
          <a:p>
            <a:endParaRPr lang="en-US" dirty="0"/>
          </a:p>
        </p:txBody>
      </p:sp>
    </p:spTree>
    <p:extLst>
      <p:ext uri="{BB962C8B-B14F-4D97-AF65-F5344CB8AC3E}">
        <p14:creationId xmlns:p14="http://schemas.microsoft.com/office/powerpoint/2010/main" val="899521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6120729" cy="5201424"/>
          </a:xfrm>
          <a:prstGeom prst="rect">
            <a:avLst/>
          </a:prstGeom>
          <a:noFill/>
        </p:spPr>
        <p:txBody>
          <a:bodyPr wrap="square" rtlCol="0">
            <a:spAutoFit/>
          </a:bodyPr>
          <a:lstStyle/>
          <a:p>
            <a:r>
              <a:rPr lang="en-US" sz="3200" b="1" i="1" u="sng" dirty="0"/>
              <a:t>f</a:t>
            </a:r>
            <a:r>
              <a:rPr lang="en-US" sz="3200" b="1" i="1" u="sng" dirty="0" smtClean="0"/>
              <a:t>or</a:t>
            </a:r>
            <a:r>
              <a:rPr lang="en-US" sz="3200" b="1" u="sng" dirty="0" smtClean="0"/>
              <a:t> Statements:</a:t>
            </a:r>
          </a:p>
          <a:p>
            <a:pPr marL="285750" indent="-285750">
              <a:buFont typeface="Arial" panose="020B0604020202020204" pitchFamily="34" charset="0"/>
              <a:buChar char="•"/>
            </a:pPr>
            <a:r>
              <a:rPr lang="en-US" sz="2000" dirty="0" smtClean="0"/>
              <a:t>Provides </a:t>
            </a:r>
            <a:r>
              <a:rPr lang="en-US" sz="2000" dirty="0"/>
              <a:t>a compact way to iterate over a range of </a:t>
            </a:r>
            <a:r>
              <a:rPr lang="en-US" sz="2000" dirty="0" smtClean="0"/>
              <a:t>values</a:t>
            </a:r>
          </a:p>
          <a:p>
            <a:pPr marL="285750" indent="-285750">
              <a:buFont typeface="Arial" panose="020B0604020202020204" pitchFamily="34" charset="0"/>
              <a:buChar char="•"/>
            </a:pPr>
            <a:endParaRPr lang="en-US" sz="2000" dirty="0"/>
          </a:p>
          <a:p>
            <a:pPr lvl="1"/>
            <a:r>
              <a:rPr lang="en-US" sz="2000" dirty="0"/>
              <a:t>for (initialization; termination</a:t>
            </a:r>
            <a:r>
              <a:rPr lang="en-US" sz="2000" dirty="0" smtClean="0"/>
              <a:t>; </a:t>
            </a:r>
            <a:r>
              <a:rPr lang="en-US" sz="2000" dirty="0"/>
              <a:t>increment) {</a:t>
            </a:r>
          </a:p>
          <a:p>
            <a:pPr lvl="1"/>
            <a:r>
              <a:rPr lang="en-US" sz="2000" dirty="0"/>
              <a:t>    statement(s)</a:t>
            </a:r>
          </a:p>
          <a:p>
            <a:pPr lvl="1"/>
            <a:r>
              <a:rPr lang="en-US" sz="2000" dirty="0" smtClean="0"/>
              <a:t>}</a:t>
            </a:r>
          </a:p>
          <a:p>
            <a:pPr lvl="1"/>
            <a:endParaRPr lang="en-US" sz="2000" dirty="0"/>
          </a:p>
          <a:p>
            <a:pPr lvl="1"/>
            <a:r>
              <a:rPr lang="en-US" sz="2000" dirty="0" smtClean="0"/>
              <a:t>Ex:</a:t>
            </a:r>
          </a:p>
          <a:p>
            <a:pPr lvl="1"/>
            <a:r>
              <a:rPr lang="en-US" sz="2000" dirty="0">
                <a:solidFill>
                  <a:schemeClr val="bg1"/>
                </a:solidFill>
              </a:rPr>
              <a:t>class </a:t>
            </a:r>
            <a:r>
              <a:rPr lang="en-US" sz="2000" dirty="0" err="1">
                <a:solidFill>
                  <a:schemeClr val="bg1"/>
                </a:solidFill>
              </a:rPr>
              <a:t>ForDemo</a:t>
            </a:r>
            <a:r>
              <a:rPr lang="en-US" sz="2000" dirty="0">
                <a:solidFill>
                  <a:schemeClr val="bg1"/>
                </a:solidFill>
              </a:rPr>
              <a:t> {</a:t>
            </a:r>
          </a:p>
          <a:p>
            <a:pPr lvl="1"/>
            <a:r>
              <a:rPr lang="en-US" sz="2000" dirty="0">
                <a:solidFill>
                  <a:schemeClr val="bg1"/>
                </a:solidFill>
              </a:rPr>
              <a:t>    public static void main(String[] </a:t>
            </a:r>
            <a:r>
              <a:rPr lang="en-US" sz="2000" dirty="0" err="1">
                <a:solidFill>
                  <a:schemeClr val="bg1"/>
                </a:solidFill>
              </a:rPr>
              <a:t>args</a:t>
            </a:r>
            <a:r>
              <a:rPr lang="en-US" sz="2000" dirty="0">
                <a:solidFill>
                  <a:schemeClr val="bg1"/>
                </a:solidFill>
              </a:rPr>
              <a:t>){</a:t>
            </a:r>
          </a:p>
          <a:p>
            <a:pPr lvl="1"/>
            <a:r>
              <a:rPr lang="en-US" sz="2000" dirty="0">
                <a:solidFill>
                  <a:schemeClr val="bg1"/>
                </a:solidFill>
              </a:rPr>
              <a:t>         for(</a:t>
            </a:r>
            <a:r>
              <a:rPr lang="en-US" sz="2000" dirty="0" err="1">
                <a:solidFill>
                  <a:schemeClr val="bg1"/>
                </a:solidFill>
              </a:rPr>
              <a:t>int</a:t>
            </a:r>
            <a:r>
              <a:rPr lang="en-US" sz="2000" dirty="0">
                <a:solidFill>
                  <a:schemeClr val="bg1"/>
                </a:solidFill>
              </a:rPr>
              <a:t> </a:t>
            </a:r>
            <a:r>
              <a:rPr lang="en-US" sz="2000" dirty="0" err="1">
                <a:solidFill>
                  <a:schemeClr val="bg1"/>
                </a:solidFill>
              </a:rPr>
              <a:t>i</a:t>
            </a:r>
            <a:r>
              <a:rPr lang="en-US" sz="2000" dirty="0">
                <a:solidFill>
                  <a:schemeClr val="bg1"/>
                </a:solidFill>
              </a:rPr>
              <a:t>=1; </a:t>
            </a:r>
            <a:r>
              <a:rPr lang="en-US" sz="2000" dirty="0" err="1">
                <a:solidFill>
                  <a:schemeClr val="bg1"/>
                </a:solidFill>
              </a:rPr>
              <a:t>i</a:t>
            </a:r>
            <a:r>
              <a:rPr lang="en-US" sz="2000" dirty="0">
                <a:solidFill>
                  <a:schemeClr val="bg1"/>
                </a:solidFill>
              </a:rPr>
              <a:t>&lt;11; </a:t>
            </a:r>
            <a:r>
              <a:rPr lang="en-US" sz="2000" dirty="0" err="1">
                <a:solidFill>
                  <a:schemeClr val="bg1"/>
                </a:solidFill>
              </a:rPr>
              <a:t>i</a:t>
            </a:r>
            <a:r>
              <a:rPr lang="en-US" sz="2000" dirty="0">
                <a:solidFill>
                  <a:schemeClr val="bg1"/>
                </a:solidFill>
              </a:rPr>
              <a:t>++){</a:t>
            </a:r>
          </a:p>
          <a:p>
            <a:pPr lvl="1"/>
            <a:r>
              <a:rPr lang="en-US" sz="2000" dirty="0">
                <a:solidFill>
                  <a:schemeClr val="bg1"/>
                </a:solidFill>
              </a:rPr>
              <a:t>              </a:t>
            </a:r>
            <a:r>
              <a:rPr lang="en-US" sz="2000" dirty="0" err="1">
                <a:solidFill>
                  <a:schemeClr val="bg1"/>
                </a:solidFill>
              </a:rPr>
              <a:t>System.out.println</a:t>
            </a:r>
            <a:r>
              <a:rPr lang="en-US" sz="2000" dirty="0">
                <a:solidFill>
                  <a:schemeClr val="bg1"/>
                </a:solidFill>
              </a:rPr>
              <a:t>("Count is: " + </a:t>
            </a:r>
            <a:r>
              <a:rPr lang="en-US" sz="2000" dirty="0" err="1">
                <a:solidFill>
                  <a:schemeClr val="bg1"/>
                </a:solidFill>
              </a:rPr>
              <a:t>i</a:t>
            </a:r>
            <a:r>
              <a:rPr lang="en-US" sz="2000" dirty="0">
                <a:solidFill>
                  <a:schemeClr val="bg1"/>
                </a:solidFill>
              </a:rPr>
              <a:t>);</a:t>
            </a:r>
          </a:p>
          <a:p>
            <a:pPr lvl="1"/>
            <a:r>
              <a:rPr lang="en-US" sz="2000" dirty="0">
                <a:solidFill>
                  <a:schemeClr val="bg1"/>
                </a:solidFill>
              </a:rPr>
              <a:t>         }</a:t>
            </a:r>
          </a:p>
          <a:p>
            <a:pPr lvl="1"/>
            <a:r>
              <a:rPr lang="en-US" sz="2000" dirty="0">
                <a:solidFill>
                  <a:schemeClr val="bg1"/>
                </a:solidFill>
              </a:rPr>
              <a:t>    }</a:t>
            </a:r>
          </a:p>
          <a:p>
            <a:pPr lvl="1"/>
            <a:r>
              <a:rPr lang="en-US" sz="2000" dirty="0" smtClean="0">
                <a:solidFill>
                  <a:schemeClr val="bg1"/>
                </a:solidFill>
              </a:rPr>
              <a:t>}</a:t>
            </a:r>
            <a:endParaRPr lang="en-US" dirty="0"/>
          </a:p>
        </p:txBody>
      </p:sp>
      <p:sp>
        <p:nvSpPr>
          <p:cNvPr id="8" name="TextBox 7"/>
          <p:cNvSpPr txBox="1"/>
          <p:nvPr/>
        </p:nvSpPr>
        <p:spPr>
          <a:xfrm>
            <a:off x="7679073" y="2745587"/>
            <a:ext cx="3464417" cy="1477328"/>
          </a:xfrm>
          <a:prstGeom prst="rect">
            <a:avLst/>
          </a:prstGeom>
          <a:noFill/>
        </p:spPr>
        <p:txBody>
          <a:bodyPr wrap="square" rtlCol="0">
            <a:spAutoFit/>
          </a:bodyPr>
          <a:lstStyle/>
          <a:p>
            <a:r>
              <a:rPr lang="en-US" b="1" dirty="0">
                <a:solidFill>
                  <a:schemeClr val="accent4">
                    <a:lumMod val="75000"/>
                  </a:schemeClr>
                </a:solidFill>
              </a:rPr>
              <a:t>// infinite loop</a:t>
            </a:r>
          </a:p>
          <a:p>
            <a:r>
              <a:rPr lang="en-US" dirty="0">
                <a:solidFill>
                  <a:schemeClr val="accent4">
                    <a:lumMod val="75000"/>
                  </a:schemeClr>
                </a:solidFill>
              </a:rPr>
              <a:t>for ( ; ; ) {</a:t>
            </a:r>
          </a:p>
          <a:p>
            <a:r>
              <a:rPr lang="en-US" dirty="0">
                <a:solidFill>
                  <a:schemeClr val="accent4">
                    <a:lumMod val="75000"/>
                  </a:schemeClr>
                </a:solidFill>
              </a:rPr>
              <a:t>    </a:t>
            </a:r>
          </a:p>
          <a:p>
            <a:r>
              <a:rPr lang="en-US" dirty="0">
                <a:solidFill>
                  <a:schemeClr val="accent4">
                    <a:lumMod val="75000"/>
                  </a:schemeClr>
                </a:solidFill>
              </a:rPr>
              <a:t>    // your code goes here</a:t>
            </a:r>
          </a:p>
          <a:p>
            <a:r>
              <a:rPr lang="en-US" dirty="0">
                <a:solidFill>
                  <a:schemeClr val="accent4">
                    <a:lumMod val="75000"/>
                  </a:schemeClr>
                </a:solidFill>
              </a:rPr>
              <a:t>}</a:t>
            </a:r>
          </a:p>
        </p:txBody>
      </p:sp>
      <p:sp>
        <p:nvSpPr>
          <p:cNvPr id="12" name="TextBox 11"/>
          <p:cNvSpPr txBox="1"/>
          <p:nvPr/>
        </p:nvSpPr>
        <p:spPr>
          <a:xfrm>
            <a:off x="6387921" y="4430332"/>
            <a:ext cx="5460642" cy="1477328"/>
          </a:xfrm>
          <a:prstGeom prst="rect">
            <a:avLst/>
          </a:prstGeom>
          <a:noFill/>
        </p:spPr>
        <p:txBody>
          <a:bodyPr wrap="square" rtlCol="0">
            <a:spAutoFit/>
          </a:bodyPr>
          <a:lstStyle/>
          <a:p>
            <a:r>
              <a:rPr lang="en-US" dirty="0"/>
              <a:t> </a:t>
            </a:r>
            <a:r>
              <a:rPr lang="en-US" dirty="0" smtClean="0"/>
              <a:t>		</a:t>
            </a:r>
            <a:r>
              <a:rPr lang="en-US" dirty="0" err="1" smtClean="0">
                <a:solidFill>
                  <a:schemeClr val="accent6">
                    <a:lumMod val="75000"/>
                  </a:schemeClr>
                </a:solidFill>
              </a:rPr>
              <a:t>int</a:t>
            </a:r>
            <a:r>
              <a:rPr lang="en-US" dirty="0">
                <a:solidFill>
                  <a:schemeClr val="accent6">
                    <a:lumMod val="75000"/>
                  </a:schemeClr>
                </a:solidFill>
              </a:rPr>
              <a:t>[] numbers = </a:t>
            </a:r>
            <a:r>
              <a:rPr lang="en-US" dirty="0" smtClean="0">
                <a:solidFill>
                  <a:schemeClr val="accent6">
                    <a:lumMod val="75000"/>
                  </a:schemeClr>
                </a:solidFill>
              </a:rPr>
              <a:t> </a:t>
            </a:r>
            <a:r>
              <a:rPr lang="en-US" dirty="0">
                <a:solidFill>
                  <a:schemeClr val="accent6">
                    <a:lumMod val="75000"/>
                  </a:schemeClr>
                </a:solidFill>
              </a:rPr>
              <a:t>{1,2,3,4,5,6,7,8,9,10};</a:t>
            </a:r>
          </a:p>
          <a:p>
            <a:r>
              <a:rPr lang="en-US" dirty="0">
                <a:solidFill>
                  <a:schemeClr val="accent6">
                    <a:lumMod val="75000"/>
                  </a:schemeClr>
                </a:solidFill>
              </a:rPr>
              <a:t>		 </a:t>
            </a:r>
            <a:r>
              <a:rPr lang="en-US" b="1" dirty="0">
                <a:solidFill>
                  <a:schemeClr val="accent6">
                    <a:lumMod val="75000"/>
                  </a:schemeClr>
                </a:solidFill>
              </a:rPr>
              <a:t>//Enhanced for loop</a:t>
            </a:r>
          </a:p>
          <a:p>
            <a:r>
              <a:rPr lang="en-US" dirty="0">
                <a:solidFill>
                  <a:schemeClr val="accent6">
                    <a:lumMod val="75000"/>
                  </a:schemeClr>
                </a:solidFill>
              </a:rPr>
              <a:t>		 for (</a:t>
            </a:r>
            <a:r>
              <a:rPr lang="en-US" dirty="0" err="1">
                <a:solidFill>
                  <a:schemeClr val="accent6">
                    <a:lumMod val="75000"/>
                  </a:schemeClr>
                </a:solidFill>
              </a:rPr>
              <a:t>int</a:t>
            </a:r>
            <a:r>
              <a:rPr lang="en-US" dirty="0">
                <a:solidFill>
                  <a:schemeClr val="accent6">
                    <a:lumMod val="75000"/>
                  </a:schemeClr>
                </a:solidFill>
              </a:rPr>
              <a:t> item : numbers) {</a:t>
            </a:r>
          </a:p>
          <a:p>
            <a:r>
              <a:rPr lang="en-US" dirty="0">
                <a:solidFill>
                  <a:schemeClr val="accent6">
                    <a:lumMod val="75000"/>
                  </a:schemeClr>
                </a:solidFill>
              </a:rPr>
              <a:t>             </a:t>
            </a:r>
            <a:r>
              <a:rPr lang="en-US" dirty="0" smtClean="0">
                <a:solidFill>
                  <a:schemeClr val="accent6">
                    <a:lumMod val="75000"/>
                  </a:schemeClr>
                </a:solidFill>
              </a:rPr>
              <a:t>		</a:t>
            </a:r>
            <a:r>
              <a:rPr lang="en-US" dirty="0" err="1" smtClean="0">
                <a:solidFill>
                  <a:schemeClr val="accent6">
                    <a:lumMod val="75000"/>
                  </a:schemeClr>
                </a:solidFill>
              </a:rPr>
              <a:t>System.out.println</a:t>
            </a:r>
            <a:r>
              <a:rPr lang="en-US" dirty="0">
                <a:solidFill>
                  <a:schemeClr val="accent6">
                    <a:lumMod val="75000"/>
                  </a:schemeClr>
                </a:solidFill>
              </a:rPr>
              <a:t>("Count is: " + item);</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a:t>
            </a:r>
          </a:p>
        </p:txBody>
      </p:sp>
    </p:spTree>
    <p:extLst>
      <p:ext uri="{BB962C8B-B14F-4D97-AF65-F5344CB8AC3E}">
        <p14:creationId xmlns:p14="http://schemas.microsoft.com/office/powerpoint/2010/main" val="340983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5785879" cy="4154984"/>
          </a:xfrm>
          <a:prstGeom prst="rect">
            <a:avLst/>
          </a:prstGeom>
          <a:noFill/>
        </p:spPr>
        <p:txBody>
          <a:bodyPr wrap="square" rtlCol="0">
            <a:spAutoFit/>
          </a:bodyPr>
          <a:lstStyle/>
          <a:p>
            <a:r>
              <a:rPr lang="en-US" sz="3200" b="1" i="1" dirty="0" smtClean="0"/>
              <a:t>Branching</a:t>
            </a:r>
            <a:r>
              <a:rPr lang="en-US" sz="3200" b="1" dirty="0" smtClean="0"/>
              <a:t> Statements:</a:t>
            </a:r>
          </a:p>
          <a:p>
            <a:r>
              <a:rPr lang="en-US" sz="3200" i="1" u="sng" dirty="0"/>
              <a:t>b</a:t>
            </a:r>
            <a:r>
              <a:rPr lang="en-US" sz="3200" i="1" u="sng" dirty="0" smtClean="0"/>
              <a:t>reak</a:t>
            </a:r>
            <a:r>
              <a:rPr lang="en-US" sz="3200" b="1" u="sng" dirty="0" smtClean="0"/>
              <a:t> </a:t>
            </a:r>
            <a:r>
              <a:rPr lang="en-US" sz="3200" u="sng" dirty="0" smtClean="0"/>
              <a:t>statement</a:t>
            </a:r>
            <a:endParaRPr lang="en-US" sz="3200" u="sng" dirty="0"/>
          </a:p>
          <a:p>
            <a:r>
              <a:rPr lang="en-US" sz="2400" b="1" dirty="0" smtClean="0">
                <a:solidFill>
                  <a:schemeClr val="accent6">
                    <a:lumMod val="75000"/>
                  </a:schemeClr>
                </a:solidFill>
              </a:rPr>
              <a:t>Un-labelled </a:t>
            </a:r>
            <a:r>
              <a:rPr lang="en-US" sz="2400" b="1" i="1" dirty="0" smtClean="0">
                <a:solidFill>
                  <a:schemeClr val="accent6">
                    <a:lumMod val="75000"/>
                  </a:schemeClr>
                </a:solidFill>
              </a:rPr>
              <a:t>break</a:t>
            </a:r>
            <a:r>
              <a:rPr lang="en-US" sz="3200" b="1" dirty="0" smtClean="0">
                <a:solidFill>
                  <a:schemeClr val="accent6">
                    <a:lumMod val="75000"/>
                  </a:schemeClr>
                </a:solidFill>
              </a:rPr>
              <a:t> </a:t>
            </a:r>
          </a:p>
          <a:p>
            <a:r>
              <a:rPr lang="en-US" sz="2400" dirty="0" smtClean="0"/>
              <a:t>Ex:</a:t>
            </a:r>
          </a:p>
          <a:p>
            <a:r>
              <a:rPr lang="en-US" sz="2400" dirty="0">
                <a:solidFill>
                  <a:schemeClr val="accent6">
                    <a:lumMod val="75000"/>
                  </a:schemeClr>
                </a:solidFill>
              </a:rPr>
              <a:t>		for (</a:t>
            </a:r>
            <a:r>
              <a:rPr lang="en-US" sz="2400" dirty="0" err="1">
                <a:solidFill>
                  <a:schemeClr val="accent6">
                    <a:lumMod val="75000"/>
                  </a:schemeClr>
                </a:solidFill>
              </a:rPr>
              <a:t>i</a:t>
            </a:r>
            <a:r>
              <a:rPr lang="en-US" sz="2400" dirty="0">
                <a:solidFill>
                  <a:schemeClr val="accent6">
                    <a:lumMod val="75000"/>
                  </a:schemeClr>
                </a:solidFill>
              </a:rPr>
              <a:t> = 0; </a:t>
            </a:r>
            <a:r>
              <a:rPr lang="en-US" sz="2400" dirty="0" err="1">
                <a:solidFill>
                  <a:schemeClr val="accent6">
                    <a:lumMod val="75000"/>
                  </a:schemeClr>
                </a:solidFill>
              </a:rPr>
              <a:t>i</a:t>
            </a:r>
            <a:r>
              <a:rPr lang="en-US" sz="2400" dirty="0">
                <a:solidFill>
                  <a:schemeClr val="accent6">
                    <a:lumMod val="75000"/>
                  </a:schemeClr>
                </a:solidFill>
              </a:rPr>
              <a:t> &lt; </a:t>
            </a:r>
            <a:r>
              <a:rPr lang="en-US" sz="2400" dirty="0" err="1">
                <a:solidFill>
                  <a:schemeClr val="accent6">
                    <a:lumMod val="75000"/>
                  </a:schemeClr>
                </a:solidFill>
              </a:rPr>
              <a:t>arrayOfInts.length</a:t>
            </a:r>
            <a:r>
              <a:rPr lang="en-US" sz="2400" dirty="0">
                <a:solidFill>
                  <a:schemeClr val="accent6">
                    <a:lumMod val="75000"/>
                  </a:schemeClr>
                </a:solidFill>
              </a:rPr>
              <a:t>; </a:t>
            </a:r>
            <a:r>
              <a:rPr lang="en-US" sz="2400" dirty="0" err="1">
                <a:solidFill>
                  <a:schemeClr val="accent6">
                    <a:lumMod val="75000"/>
                  </a:schemeClr>
                </a:solidFill>
              </a:rPr>
              <a:t>i</a:t>
            </a:r>
            <a:r>
              <a:rPr lang="en-US" sz="2400" dirty="0">
                <a:solidFill>
                  <a:schemeClr val="accent6">
                    <a:lumMod val="75000"/>
                  </a:schemeClr>
                </a:solidFill>
              </a:rPr>
              <a:t>++) {</a:t>
            </a:r>
          </a:p>
          <a:p>
            <a:r>
              <a:rPr lang="en-US" sz="2400" dirty="0">
                <a:solidFill>
                  <a:schemeClr val="accent6">
                    <a:lumMod val="75000"/>
                  </a:schemeClr>
                </a:solidFill>
              </a:rPr>
              <a:t>            </a:t>
            </a:r>
            <a:r>
              <a:rPr lang="en-US" sz="2400" dirty="0" smtClean="0">
                <a:solidFill>
                  <a:schemeClr val="accent6">
                    <a:lumMod val="75000"/>
                  </a:schemeClr>
                </a:solidFill>
              </a:rPr>
              <a:t>		if </a:t>
            </a:r>
            <a:r>
              <a:rPr lang="en-US" sz="2400" dirty="0">
                <a:solidFill>
                  <a:schemeClr val="accent6">
                    <a:lumMod val="75000"/>
                  </a:schemeClr>
                </a:solidFill>
              </a:rPr>
              <a:t>(</a:t>
            </a:r>
            <a:r>
              <a:rPr lang="en-US" sz="2400" dirty="0" err="1">
                <a:solidFill>
                  <a:schemeClr val="accent6">
                    <a:lumMod val="75000"/>
                  </a:schemeClr>
                </a:solidFill>
              </a:rPr>
              <a:t>arrayOfInts</a:t>
            </a:r>
            <a:r>
              <a:rPr lang="en-US" sz="2400" dirty="0">
                <a:solidFill>
                  <a:schemeClr val="accent6">
                    <a:lumMod val="75000"/>
                  </a:schemeClr>
                </a:solidFill>
              </a:rPr>
              <a:t>[</a:t>
            </a:r>
            <a:r>
              <a:rPr lang="en-US" sz="2400" dirty="0" err="1">
                <a:solidFill>
                  <a:schemeClr val="accent6">
                    <a:lumMod val="75000"/>
                  </a:schemeClr>
                </a:solidFill>
              </a:rPr>
              <a:t>i</a:t>
            </a:r>
            <a:r>
              <a:rPr lang="en-US" sz="2400" dirty="0">
                <a:solidFill>
                  <a:schemeClr val="accent6">
                    <a:lumMod val="75000"/>
                  </a:schemeClr>
                </a:solidFill>
              </a:rPr>
              <a:t>] == </a:t>
            </a:r>
            <a:r>
              <a:rPr lang="en-US" sz="2400" dirty="0" err="1">
                <a:solidFill>
                  <a:schemeClr val="accent6">
                    <a:lumMod val="75000"/>
                  </a:schemeClr>
                </a:solidFill>
              </a:rPr>
              <a:t>searchfor</a:t>
            </a:r>
            <a:r>
              <a:rPr lang="en-US" sz="2400" dirty="0">
                <a:solidFill>
                  <a:schemeClr val="accent6">
                    <a:lumMod val="75000"/>
                  </a:schemeClr>
                </a:solidFill>
              </a:rPr>
              <a:t>) {</a:t>
            </a:r>
          </a:p>
          <a:p>
            <a:r>
              <a:rPr lang="en-US" sz="2400" dirty="0">
                <a:solidFill>
                  <a:schemeClr val="accent6">
                    <a:lumMod val="75000"/>
                  </a:schemeClr>
                </a:solidFill>
              </a:rPr>
              <a:t>                </a:t>
            </a:r>
            <a:r>
              <a:rPr lang="en-US" sz="2400" dirty="0" smtClean="0">
                <a:solidFill>
                  <a:schemeClr val="accent6">
                    <a:lumMod val="75000"/>
                  </a:schemeClr>
                </a:solidFill>
              </a:rPr>
              <a:t>		</a:t>
            </a:r>
            <a:r>
              <a:rPr lang="en-US" sz="2400" dirty="0" err="1" smtClean="0">
                <a:solidFill>
                  <a:schemeClr val="accent6">
                    <a:lumMod val="75000"/>
                  </a:schemeClr>
                </a:solidFill>
              </a:rPr>
              <a:t>foundIt</a:t>
            </a:r>
            <a:r>
              <a:rPr lang="en-US" sz="2400" dirty="0" smtClean="0">
                <a:solidFill>
                  <a:schemeClr val="accent6">
                    <a:lumMod val="75000"/>
                  </a:schemeClr>
                </a:solidFill>
              </a:rPr>
              <a:t> </a:t>
            </a:r>
            <a:r>
              <a:rPr lang="en-US" sz="2400" dirty="0">
                <a:solidFill>
                  <a:schemeClr val="accent6">
                    <a:lumMod val="75000"/>
                  </a:schemeClr>
                </a:solidFill>
              </a:rPr>
              <a:t>= true;</a:t>
            </a:r>
          </a:p>
          <a:p>
            <a:r>
              <a:rPr lang="en-US" sz="2400" dirty="0">
                <a:solidFill>
                  <a:schemeClr val="accent6">
                    <a:lumMod val="75000"/>
                  </a:schemeClr>
                </a:solidFill>
              </a:rPr>
              <a:t>                </a:t>
            </a:r>
            <a:r>
              <a:rPr lang="en-US" sz="2400" dirty="0" smtClean="0">
                <a:solidFill>
                  <a:schemeClr val="accent6">
                    <a:lumMod val="75000"/>
                  </a:schemeClr>
                </a:solidFill>
              </a:rPr>
              <a:t>		break</a:t>
            </a:r>
            <a:r>
              <a:rPr lang="en-US" sz="2400" dirty="0">
                <a:solidFill>
                  <a:schemeClr val="accent6">
                    <a:lumMod val="75000"/>
                  </a:schemeClr>
                </a:solidFill>
              </a:rPr>
              <a:t>;</a:t>
            </a:r>
          </a:p>
          <a:p>
            <a:r>
              <a:rPr lang="en-US" sz="2400" dirty="0">
                <a:solidFill>
                  <a:schemeClr val="accent6">
                    <a:lumMod val="75000"/>
                  </a:schemeClr>
                </a:solidFill>
              </a:rPr>
              <a:t>            </a:t>
            </a:r>
            <a:r>
              <a:rPr lang="en-US" sz="2400" dirty="0" smtClean="0">
                <a:solidFill>
                  <a:schemeClr val="accent6">
                    <a:lumMod val="75000"/>
                  </a:schemeClr>
                </a:solidFill>
              </a:rPr>
              <a:t>		}</a:t>
            </a:r>
            <a:endParaRPr lang="en-US" sz="2400" dirty="0">
              <a:solidFill>
                <a:schemeClr val="accent6">
                  <a:lumMod val="75000"/>
                </a:schemeClr>
              </a:solidFill>
            </a:endParaRPr>
          </a:p>
          <a:p>
            <a:r>
              <a:rPr lang="en-US" sz="2400" dirty="0">
                <a:solidFill>
                  <a:schemeClr val="accent6">
                    <a:lumMod val="75000"/>
                  </a:schemeClr>
                </a:solidFill>
              </a:rPr>
              <a:t>        </a:t>
            </a:r>
            <a:r>
              <a:rPr lang="en-US" sz="2400" dirty="0" smtClean="0">
                <a:solidFill>
                  <a:schemeClr val="accent6">
                    <a:lumMod val="75000"/>
                  </a:schemeClr>
                </a:solidFill>
              </a:rPr>
              <a:t>	}</a:t>
            </a:r>
            <a:endParaRPr lang="en-US" sz="3200" dirty="0" smtClean="0">
              <a:solidFill>
                <a:schemeClr val="accent6">
                  <a:lumMod val="75000"/>
                </a:schemeClr>
              </a:solidFill>
            </a:endParaRPr>
          </a:p>
        </p:txBody>
      </p:sp>
      <p:sp>
        <p:nvSpPr>
          <p:cNvPr id="3" name="TextBox 2"/>
          <p:cNvSpPr txBox="1"/>
          <p:nvPr/>
        </p:nvSpPr>
        <p:spPr>
          <a:xfrm>
            <a:off x="6529589" y="2228045"/>
            <a:ext cx="5344732" cy="4185761"/>
          </a:xfrm>
          <a:prstGeom prst="rect">
            <a:avLst/>
          </a:prstGeom>
          <a:noFill/>
        </p:spPr>
        <p:txBody>
          <a:bodyPr wrap="square" rtlCol="0">
            <a:spAutoFit/>
          </a:bodyPr>
          <a:lstStyle/>
          <a:p>
            <a:r>
              <a:rPr lang="en-US" sz="2400" b="1" dirty="0" smtClean="0">
                <a:solidFill>
                  <a:schemeClr val="accent3">
                    <a:lumMod val="50000"/>
                  </a:schemeClr>
                </a:solidFill>
              </a:rPr>
              <a:t>Labelled </a:t>
            </a:r>
            <a:r>
              <a:rPr lang="en-US" sz="2400" b="1" i="1" dirty="0" smtClean="0">
                <a:solidFill>
                  <a:schemeClr val="accent3">
                    <a:lumMod val="50000"/>
                  </a:schemeClr>
                </a:solidFill>
              </a:rPr>
              <a:t>break</a:t>
            </a:r>
          </a:p>
          <a:p>
            <a:endParaRPr lang="en-US" sz="2400" b="1" i="1" dirty="0">
              <a:solidFill>
                <a:schemeClr val="accent3">
                  <a:lumMod val="50000"/>
                </a:schemeClr>
              </a:solidFill>
            </a:endParaRPr>
          </a:p>
          <a:p>
            <a:r>
              <a:rPr lang="en-US" sz="2000" dirty="0" smtClean="0">
                <a:solidFill>
                  <a:schemeClr val="accent3">
                    <a:lumMod val="50000"/>
                  </a:schemeClr>
                </a:solidFill>
              </a:rPr>
              <a:t>search</a:t>
            </a:r>
            <a:r>
              <a:rPr lang="en-US" sz="2000" dirty="0">
                <a:solidFill>
                  <a:schemeClr val="accent3">
                    <a:lumMod val="50000"/>
                  </a:schemeClr>
                </a:solidFill>
              </a:rPr>
              <a:t>:</a:t>
            </a:r>
          </a:p>
          <a:p>
            <a:r>
              <a:rPr lang="en-US" sz="2000" dirty="0">
                <a:solidFill>
                  <a:schemeClr val="accent3">
                    <a:lumMod val="50000"/>
                  </a:schemeClr>
                </a:solidFill>
              </a:rPr>
              <a:t>        for (</a:t>
            </a:r>
            <a:r>
              <a:rPr lang="en-US" sz="2000" dirty="0" err="1">
                <a:solidFill>
                  <a:schemeClr val="accent3">
                    <a:lumMod val="50000"/>
                  </a:schemeClr>
                </a:solidFill>
              </a:rPr>
              <a:t>i</a:t>
            </a:r>
            <a:r>
              <a:rPr lang="en-US" sz="2000" dirty="0">
                <a:solidFill>
                  <a:schemeClr val="accent3">
                    <a:lumMod val="50000"/>
                  </a:schemeClr>
                </a:solidFill>
              </a:rPr>
              <a:t> = 0; </a:t>
            </a:r>
            <a:r>
              <a:rPr lang="en-US" sz="2000" dirty="0" err="1">
                <a:solidFill>
                  <a:schemeClr val="accent3">
                    <a:lumMod val="50000"/>
                  </a:schemeClr>
                </a:solidFill>
              </a:rPr>
              <a:t>i</a:t>
            </a:r>
            <a:r>
              <a:rPr lang="en-US" sz="2000" dirty="0">
                <a:solidFill>
                  <a:schemeClr val="accent3">
                    <a:lumMod val="50000"/>
                  </a:schemeClr>
                </a:solidFill>
              </a:rPr>
              <a:t> &lt; </a:t>
            </a:r>
            <a:r>
              <a:rPr lang="en-US" sz="2000" dirty="0" err="1">
                <a:solidFill>
                  <a:schemeClr val="accent3">
                    <a:lumMod val="50000"/>
                  </a:schemeClr>
                </a:solidFill>
              </a:rPr>
              <a:t>arrayOfInts.length</a:t>
            </a:r>
            <a:r>
              <a:rPr lang="en-US" sz="2000" dirty="0">
                <a:solidFill>
                  <a:schemeClr val="accent3">
                    <a:lumMod val="50000"/>
                  </a:schemeClr>
                </a:solidFill>
              </a:rPr>
              <a:t>; </a:t>
            </a:r>
            <a:r>
              <a:rPr lang="en-US" sz="2000" dirty="0" err="1">
                <a:solidFill>
                  <a:schemeClr val="accent3">
                    <a:lumMod val="50000"/>
                  </a:schemeClr>
                </a:solidFill>
              </a:rPr>
              <a:t>i</a:t>
            </a:r>
            <a:r>
              <a:rPr lang="en-US" sz="2000" dirty="0">
                <a:solidFill>
                  <a:schemeClr val="accent3">
                    <a:lumMod val="50000"/>
                  </a:schemeClr>
                </a:solidFill>
              </a:rPr>
              <a:t>++) {</a:t>
            </a:r>
          </a:p>
          <a:p>
            <a:r>
              <a:rPr lang="en-US" sz="2000" dirty="0">
                <a:solidFill>
                  <a:schemeClr val="accent3">
                    <a:lumMod val="50000"/>
                  </a:schemeClr>
                </a:solidFill>
              </a:rPr>
              <a:t>            for (j = 0; j &lt; </a:t>
            </a:r>
            <a:r>
              <a:rPr lang="en-US" sz="2000" dirty="0" err="1">
                <a:solidFill>
                  <a:schemeClr val="accent3">
                    <a:lumMod val="50000"/>
                  </a:schemeClr>
                </a:solidFill>
              </a:rPr>
              <a:t>arrayOfInts</a:t>
            </a:r>
            <a:r>
              <a:rPr lang="en-US" sz="2000" dirty="0">
                <a:solidFill>
                  <a:schemeClr val="accent3">
                    <a:lumMod val="50000"/>
                  </a:schemeClr>
                </a:solidFill>
              </a:rPr>
              <a:t>[</a:t>
            </a:r>
            <a:r>
              <a:rPr lang="en-US" sz="2000" dirty="0" err="1">
                <a:solidFill>
                  <a:schemeClr val="accent3">
                    <a:lumMod val="50000"/>
                  </a:schemeClr>
                </a:solidFill>
              </a:rPr>
              <a:t>i</a:t>
            </a:r>
            <a:r>
              <a:rPr lang="en-US" sz="2000" dirty="0">
                <a:solidFill>
                  <a:schemeClr val="accent3">
                    <a:lumMod val="50000"/>
                  </a:schemeClr>
                </a:solidFill>
              </a:rPr>
              <a:t>].length;</a:t>
            </a:r>
          </a:p>
          <a:p>
            <a:r>
              <a:rPr lang="en-US" sz="2000" dirty="0">
                <a:solidFill>
                  <a:schemeClr val="accent3">
                    <a:lumMod val="50000"/>
                  </a:schemeClr>
                </a:solidFill>
              </a:rPr>
              <a:t>                 </a:t>
            </a:r>
            <a:r>
              <a:rPr lang="en-US" sz="2000" dirty="0" err="1">
                <a:solidFill>
                  <a:schemeClr val="accent3">
                    <a:lumMod val="50000"/>
                  </a:schemeClr>
                </a:solidFill>
              </a:rPr>
              <a:t>j++</a:t>
            </a:r>
            <a:r>
              <a:rPr lang="en-US" sz="2000" dirty="0">
                <a:solidFill>
                  <a:schemeClr val="accent3">
                    <a:lumMod val="50000"/>
                  </a:schemeClr>
                </a:solidFill>
              </a:rPr>
              <a:t>) {</a:t>
            </a:r>
          </a:p>
          <a:p>
            <a:r>
              <a:rPr lang="en-US" sz="2000" dirty="0">
                <a:solidFill>
                  <a:schemeClr val="accent3">
                    <a:lumMod val="50000"/>
                  </a:schemeClr>
                </a:solidFill>
              </a:rPr>
              <a:t>                if (</a:t>
            </a:r>
            <a:r>
              <a:rPr lang="en-US" sz="2000" dirty="0" err="1">
                <a:solidFill>
                  <a:schemeClr val="accent3">
                    <a:lumMod val="50000"/>
                  </a:schemeClr>
                </a:solidFill>
              </a:rPr>
              <a:t>arrayOfInts</a:t>
            </a:r>
            <a:r>
              <a:rPr lang="en-US" sz="2000" dirty="0">
                <a:solidFill>
                  <a:schemeClr val="accent3">
                    <a:lumMod val="50000"/>
                  </a:schemeClr>
                </a:solidFill>
              </a:rPr>
              <a:t>[</a:t>
            </a:r>
            <a:r>
              <a:rPr lang="en-US" sz="2000" dirty="0" err="1">
                <a:solidFill>
                  <a:schemeClr val="accent3">
                    <a:lumMod val="50000"/>
                  </a:schemeClr>
                </a:solidFill>
              </a:rPr>
              <a:t>i</a:t>
            </a:r>
            <a:r>
              <a:rPr lang="en-US" sz="2000" dirty="0">
                <a:solidFill>
                  <a:schemeClr val="accent3">
                    <a:lumMod val="50000"/>
                  </a:schemeClr>
                </a:solidFill>
              </a:rPr>
              <a:t>][j] == </a:t>
            </a:r>
            <a:r>
              <a:rPr lang="en-US" sz="2000" dirty="0" err="1">
                <a:solidFill>
                  <a:schemeClr val="accent3">
                    <a:lumMod val="50000"/>
                  </a:schemeClr>
                </a:solidFill>
              </a:rPr>
              <a:t>searchfor</a:t>
            </a:r>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foundIt</a:t>
            </a:r>
            <a:r>
              <a:rPr lang="en-US" sz="2000" dirty="0">
                <a:solidFill>
                  <a:schemeClr val="accent3">
                    <a:lumMod val="50000"/>
                  </a:schemeClr>
                </a:solidFill>
              </a:rPr>
              <a:t> = true;</a:t>
            </a:r>
          </a:p>
          <a:p>
            <a:r>
              <a:rPr lang="en-US" sz="2000" dirty="0">
                <a:solidFill>
                  <a:schemeClr val="accent3">
                    <a:lumMod val="50000"/>
                  </a:schemeClr>
                </a:solidFill>
              </a:rPr>
              <a:t>                    break search;</a:t>
            </a:r>
          </a:p>
          <a:p>
            <a:r>
              <a:rPr lang="en-US" sz="2000" dirty="0">
                <a:solidFill>
                  <a:schemeClr val="accent3">
                    <a:lumMod val="50000"/>
                  </a:schemeClr>
                </a:solidFill>
              </a:rPr>
              <a:t>                }</a:t>
            </a:r>
          </a:p>
          <a:p>
            <a:r>
              <a:rPr lang="en-US" sz="2000" dirty="0">
                <a:solidFill>
                  <a:schemeClr val="accent3">
                    <a:lumMod val="50000"/>
                  </a:schemeClr>
                </a:solidFill>
              </a:rPr>
              <a:t>            }</a:t>
            </a:r>
          </a:p>
          <a:p>
            <a:r>
              <a:rPr lang="en-US" sz="2000" dirty="0">
                <a:solidFill>
                  <a:schemeClr val="accent3">
                    <a:lumMod val="50000"/>
                  </a:schemeClr>
                </a:solidFill>
              </a:rPr>
              <a:t>        }</a:t>
            </a:r>
            <a:endParaRPr lang="en-US" sz="2000" dirty="0" smtClean="0">
              <a:solidFill>
                <a:schemeClr val="accent3">
                  <a:lumMod val="50000"/>
                </a:schemeClr>
              </a:solidFill>
            </a:endParaRPr>
          </a:p>
          <a:p>
            <a:endParaRPr lang="en-US" b="1" i="1" dirty="0">
              <a:solidFill>
                <a:schemeClr val="accent3">
                  <a:lumMod val="50000"/>
                </a:schemeClr>
              </a:solidFill>
            </a:endParaRPr>
          </a:p>
        </p:txBody>
      </p:sp>
    </p:spTree>
    <p:extLst>
      <p:ext uri="{BB962C8B-B14F-4D97-AF65-F5344CB8AC3E}">
        <p14:creationId xmlns:p14="http://schemas.microsoft.com/office/powerpoint/2010/main" val="1050448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5785879" cy="3908762"/>
          </a:xfrm>
          <a:prstGeom prst="rect">
            <a:avLst/>
          </a:prstGeom>
          <a:noFill/>
        </p:spPr>
        <p:txBody>
          <a:bodyPr wrap="square" rtlCol="0">
            <a:spAutoFit/>
          </a:bodyPr>
          <a:lstStyle/>
          <a:p>
            <a:r>
              <a:rPr lang="en-US" sz="3200" b="1" i="1" dirty="0"/>
              <a:t>c</a:t>
            </a:r>
            <a:r>
              <a:rPr lang="en-US" sz="3200" b="1" i="1" dirty="0" smtClean="0"/>
              <a:t>ontinue </a:t>
            </a:r>
            <a:r>
              <a:rPr lang="en-US" sz="3200" b="1" dirty="0" smtClean="0"/>
              <a:t>Statements:</a:t>
            </a:r>
          </a:p>
          <a:p>
            <a:r>
              <a:rPr lang="en-US" sz="2400" b="1" dirty="0" smtClean="0">
                <a:solidFill>
                  <a:schemeClr val="accent6">
                    <a:lumMod val="75000"/>
                  </a:schemeClr>
                </a:solidFill>
              </a:rPr>
              <a:t>Un-labelled </a:t>
            </a:r>
            <a:r>
              <a:rPr lang="en-US" sz="2400" b="1" i="1" dirty="0" smtClean="0">
                <a:solidFill>
                  <a:schemeClr val="accent6">
                    <a:lumMod val="75000"/>
                  </a:schemeClr>
                </a:solidFill>
              </a:rPr>
              <a:t>continue</a:t>
            </a:r>
            <a:endParaRPr lang="en-US" sz="3200" b="1" dirty="0" smtClean="0">
              <a:solidFill>
                <a:schemeClr val="accent6">
                  <a:lumMod val="75000"/>
                </a:schemeClr>
              </a:solidFill>
            </a:endParaRPr>
          </a:p>
          <a:p>
            <a:r>
              <a:rPr lang="en-US" sz="2400" dirty="0" smtClean="0"/>
              <a:t>Ex:</a:t>
            </a:r>
          </a:p>
          <a:p>
            <a:r>
              <a:rPr lang="en-US" sz="2400" dirty="0">
                <a:solidFill>
                  <a:schemeClr val="accent6">
                    <a:lumMod val="75000"/>
                  </a:schemeClr>
                </a:solidFill>
              </a:rPr>
              <a:t>	</a:t>
            </a:r>
            <a:r>
              <a:rPr lang="en-US" sz="2400" dirty="0" smtClean="0">
                <a:solidFill>
                  <a:schemeClr val="accent6">
                    <a:lumMod val="75000"/>
                  </a:schemeClr>
                </a:solidFill>
              </a:rPr>
              <a:t>for </a:t>
            </a:r>
            <a:r>
              <a:rPr lang="en-US" sz="2400" dirty="0">
                <a:solidFill>
                  <a:schemeClr val="accent6">
                    <a:lumMod val="75000"/>
                  </a:schemeClr>
                </a:solidFill>
              </a:rPr>
              <a:t>(</a:t>
            </a:r>
            <a:r>
              <a:rPr lang="en-US" sz="2400" dirty="0" err="1">
                <a:solidFill>
                  <a:schemeClr val="accent6">
                    <a:lumMod val="75000"/>
                  </a:schemeClr>
                </a:solidFill>
              </a:rPr>
              <a:t>int</a:t>
            </a:r>
            <a:r>
              <a:rPr lang="en-US" sz="2400" dirty="0">
                <a:solidFill>
                  <a:schemeClr val="accent6">
                    <a:lumMod val="75000"/>
                  </a:schemeClr>
                </a:solidFill>
              </a:rPr>
              <a:t> </a:t>
            </a:r>
            <a:r>
              <a:rPr lang="en-US" sz="2400" dirty="0" err="1">
                <a:solidFill>
                  <a:schemeClr val="accent6">
                    <a:lumMod val="75000"/>
                  </a:schemeClr>
                </a:solidFill>
              </a:rPr>
              <a:t>i</a:t>
            </a:r>
            <a:r>
              <a:rPr lang="en-US" sz="2400" dirty="0">
                <a:solidFill>
                  <a:schemeClr val="accent6">
                    <a:lumMod val="75000"/>
                  </a:schemeClr>
                </a:solidFill>
              </a:rPr>
              <a:t> = 0; </a:t>
            </a:r>
            <a:r>
              <a:rPr lang="en-US" sz="2400" dirty="0" err="1">
                <a:solidFill>
                  <a:schemeClr val="accent6">
                    <a:lumMod val="75000"/>
                  </a:schemeClr>
                </a:solidFill>
              </a:rPr>
              <a:t>i</a:t>
            </a:r>
            <a:r>
              <a:rPr lang="en-US" sz="2400" dirty="0">
                <a:solidFill>
                  <a:schemeClr val="accent6">
                    <a:lumMod val="75000"/>
                  </a:schemeClr>
                </a:solidFill>
              </a:rPr>
              <a:t> &lt; max; </a:t>
            </a:r>
            <a:r>
              <a:rPr lang="en-US" sz="2400" dirty="0" err="1">
                <a:solidFill>
                  <a:schemeClr val="accent6">
                    <a:lumMod val="75000"/>
                  </a:schemeClr>
                </a:solidFill>
              </a:rPr>
              <a:t>i</a:t>
            </a:r>
            <a:r>
              <a:rPr lang="en-US" sz="2400" dirty="0">
                <a:solidFill>
                  <a:schemeClr val="accent6">
                    <a:lumMod val="75000"/>
                  </a:schemeClr>
                </a:solidFill>
              </a:rPr>
              <a:t>++) {</a:t>
            </a:r>
          </a:p>
          <a:p>
            <a:r>
              <a:rPr lang="en-US" sz="2400" dirty="0">
                <a:solidFill>
                  <a:schemeClr val="accent6">
                    <a:lumMod val="75000"/>
                  </a:schemeClr>
                </a:solidFill>
              </a:rPr>
              <a:t>            // interested only in p's</a:t>
            </a:r>
          </a:p>
          <a:p>
            <a:r>
              <a:rPr lang="en-US" sz="2400" dirty="0">
                <a:solidFill>
                  <a:schemeClr val="accent6">
                    <a:lumMod val="75000"/>
                  </a:schemeClr>
                </a:solidFill>
              </a:rPr>
              <a:t>            if (</a:t>
            </a:r>
            <a:r>
              <a:rPr lang="en-US" sz="2400" dirty="0" err="1">
                <a:solidFill>
                  <a:schemeClr val="accent6">
                    <a:lumMod val="75000"/>
                  </a:schemeClr>
                </a:solidFill>
              </a:rPr>
              <a:t>searchMe.charAt</a:t>
            </a:r>
            <a:r>
              <a:rPr lang="en-US" sz="2400" dirty="0">
                <a:solidFill>
                  <a:schemeClr val="accent6">
                    <a:lumMod val="75000"/>
                  </a:schemeClr>
                </a:solidFill>
              </a:rPr>
              <a:t>(</a:t>
            </a:r>
            <a:r>
              <a:rPr lang="en-US" sz="2400" dirty="0" err="1">
                <a:solidFill>
                  <a:schemeClr val="accent6">
                    <a:lumMod val="75000"/>
                  </a:schemeClr>
                </a:solidFill>
              </a:rPr>
              <a:t>i</a:t>
            </a:r>
            <a:r>
              <a:rPr lang="en-US" sz="2400" dirty="0">
                <a:solidFill>
                  <a:schemeClr val="accent6">
                    <a:lumMod val="75000"/>
                  </a:schemeClr>
                </a:solidFill>
              </a:rPr>
              <a:t>) != 'p')</a:t>
            </a:r>
          </a:p>
          <a:p>
            <a:r>
              <a:rPr lang="en-US" sz="2400" dirty="0">
                <a:solidFill>
                  <a:schemeClr val="accent6">
                    <a:lumMod val="75000"/>
                  </a:schemeClr>
                </a:solidFill>
              </a:rPr>
              <a:t>                continue;</a:t>
            </a:r>
          </a:p>
          <a:p>
            <a:r>
              <a:rPr lang="en-US" sz="2400" dirty="0" smtClean="0">
                <a:solidFill>
                  <a:schemeClr val="accent6">
                    <a:lumMod val="75000"/>
                  </a:schemeClr>
                </a:solidFill>
              </a:rPr>
              <a:t>            </a:t>
            </a:r>
            <a:r>
              <a:rPr lang="en-US" sz="2400" dirty="0">
                <a:solidFill>
                  <a:schemeClr val="accent6">
                    <a:lumMod val="75000"/>
                  </a:schemeClr>
                </a:solidFill>
              </a:rPr>
              <a:t>// process p's</a:t>
            </a:r>
          </a:p>
          <a:p>
            <a:r>
              <a:rPr lang="en-US" sz="2400" dirty="0">
                <a:solidFill>
                  <a:schemeClr val="accent6">
                    <a:lumMod val="75000"/>
                  </a:schemeClr>
                </a:solidFill>
              </a:rPr>
              <a:t>            </a:t>
            </a:r>
            <a:r>
              <a:rPr lang="en-US" sz="2400" dirty="0" err="1">
                <a:solidFill>
                  <a:schemeClr val="accent6">
                    <a:lumMod val="75000"/>
                  </a:schemeClr>
                </a:solidFill>
              </a:rPr>
              <a:t>numPs</a:t>
            </a:r>
            <a:r>
              <a:rPr lang="en-US" sz="2400" dirty="0">
                <a:solidFill>
                  <a:schemeClr val="accent6">
                    <a:lumMod val="75000"/>
                  </a:schemeClr>
                </a:solidFill>
              </a:rPr>
              <a:t>++;</a:t>
            </a:r>
          </a:p>
          <a:p>
            <a:r>
              <a:rPr lang="en-US" sz="2400" dirty="0">
                <a:solidFill>
                  <a:schemeClr val="accent6">
                    <a:lumMod val="75000"/>
                  </a:schemeClr>
                </a:solidFill>
              </a:rPr>
              <a:t>        }</a:t>
            </a:r>
            <a:endParaRPr lang="en-US" sz="3200" dirty="0" smtClean="0">
              <a:solidFill>
                <a:schemeClr val="accent6">
                  <a:lumMod val="75000"/>
                </a:schemeClr>
              </a:solidFill>
            </a:endParaRPr>
          </a:p>
        </p:txBody>
      </p:sp>
      <p:sp>
        <p:nvSpPr>
          <p:cNvPr id="3" name="TextBox 2"/>
          <p:cNvSpPr txBox="1"/>
          <p:nvPr/>
        </p:nvSpPr>
        <p:spPr>
          <a:xfrm>
            <a:off x="5563673" y="1970468"/>
            <a:ext cx="6249506" cy="4770537"/>
          </a:xfrm>
          <a:prstGeom prst="rect">
            <a:avLst/>
          </a:prstGeom>
          <a:noFill/>
        </p:spPr>
        <p:txBody>
          <a:bodyPr wrap="square" rtlCol="0">
            <a:spAutoFit/>
          </a:bodyPr>
          <a:lstStyle/>
          <a:p>
            <a:r>
              <a:rPr lang="en-US" sz="2400" b="1" dirty="0" smtClean="0">
                <a:solidFill>
                  <a:schemeClr val="accent3">
                    <a:lumMod val="50000"/>
                  </a:schemeClr>
                </a:solidFill>
              </a:rPr>
              <a:t>Labelled </a:t>
            </a:r>
            <a:r>
              <a:rPr lang="en-US" sz="2400" b="1" i="1" dirty="0" smtClean="0">
                <a:solidFill>
                  <a:schemeClr val="accent3">
                    <a:lumMod val="50000"/>
                  </a:schemeClr>
                </a:solidFill>
              </a:rPr>
              <a:t>continue</a:t>
            </a:r>
          </a:p>
          <a:p>
            <a:r>
              <a:rPr lang="en-US" sz="2000" dirty="0" smtClean="0">
                <a:solidFill>
                  <a:schemeClr val="accent3">
                    <a:lumMod val="50000"/>
                  </a:schemeClr>
                </a:solidFill>
              </a:rPr>
              <a:t>test</a:t>
            </a:r>
            <a:r>
              <a:rPr lang="en-US" sz="2000" dirty="0">
                <a:solidFill>
                  <a:schemeClr val="accent3">
                    <a:lumMod val="50000"/>
                  </a:schemeClr>
                </a:solidFill>
              </a:rPr>
              <a:t>:</a:t>
            </a:r>
          </a:p>
          <a:p>
            <a:r>
              <a:rPr lang="en-US" sz="2000" dirty="0">
                <a:solidFill>
                  <a:schemeClr val="accent3">
                    <a:lumMod val="50000"/>
                  </a:schemeClr>
                </a:solidFill>
              </a:rPr>
              <a:t>        for (</a:t>
            </a:r>
            <a:r>
              <a:rPr lang="en-US" sz="2000" dirty="0" err="1">
                <a:solidFill>
                  <a:schemeClr val="accent3">
                    <a:lumMod val="50000"/>
                  </a:schemeClr>
                </a:solidFill>
              </a:rPr>
              <a:t>int</a:t>
            </a:r>
            <a:r>
              <a:rPr lang="en-US" sz="2000" dirty="0">
                <a:solidFill>
                  <a:schemeClr val="accent3">
                    <a:lumMod val="50000"/>
                  </a:schemeClr>
                </a:solidFill>
              </a:rPr>
              <a:t> </a:t>
            </a:r>
            <a:r>
              <a:rPr lang="en-US" sz="2000" dirty="0" err="1">
                <a:solidFill>
                  <a:schemeClr val="accent3">
                    <a:lumMod val="50000"/>
                  </a:schemeClr>
                </a:solidFill>
              </a:rPr>
              <a:t>i</a:t>
            </a:r>
            <a:r>
              <a:rPr lang="en-US" sz="2000" dirty="0">
                <a:solidFill>
                  <a:schemeClr val="accent3">
                    <a:lumMod val="50000"/>
                  </a:schemeClr>
                </a:solidFill>
              </a:rPr>
              <a:t> = 0; </a:t>
            </a:r>
            <a:r>
              <a:rPr lang="en-US" sz="2000" dirty="0" err="1">
                <a:solidFill>
                  <a:schemeClr val="accent3">
                    <a:lumMod val="50000"/>
                  </a:schemeClr>
                </a:solidFill>
              </a:rPr>
              <a:t>i</a:t>
            </a:r>
            <a:r>
              <a:rPr lang="en-US" sz="2000" dirty="0">
                <a:solidFill>
                  <a:schemeClr val="accent3">
                    <a:lumMod val="50000"/>
                  </a:schemeClr>
                </a:solidFill>
              </a:rPr>
              <a:t> &lt;= max; </a:t>
            </a:r>
            <a:r>
              <a:rPr lang="en-US" sz="2000" dirty="0" err="1">
                <a:solidFill>
                  <a:schemeClr val="accent3">
                    <a:lumMod val="50000"/>
                  </a:schemeClr>
                </a:solidFill>
              </a:rPr>
              <a:t>i</a:t>
            </a:r>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n = </a:t>
            </a:r>
            <a:r>
              <a:rPr lang="en-US" sz="2000" dirty="0" err="1">
                <a:solidFill>
                  <a:schemeClr val="accent3">
                    <a:lumMod val="50000"/>
                  </a:schemeClr>
                </a:solidFill>
              </a:rPr>
              <a:t>substring.length</a:t>
            </a:r>
            <a:r>
              <a:rPr lang="en-US" sz="2000" dirty="0">
                <a:solidFill>
                  <a:schemeClr val="accent3">
                    <a:lumMod val="50000"/>
                  </a:schemeClr>
                </a:solidFill>
              </a:rPr>
              <a:t>();</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j = </a:t>
            </a:r>
            <a:r>
              <a:rPr lang="en-US" sz="2000" dirty="0" err="1">
                <a:solidFill>
                  <a:schemeClr val="accent3">
                    <a:lumMod val="50000"/>
                  </a:schemeClr>
                </a:solidFill>
              </a:rPr>
              <a:t>i</a:t>
            </a:r>
            <a:r>
              <a:rPr lang="en-US" sz="2000" dirty="0">
                <a:solidFill>
                  <a:schemeClr val="accent3">
                    <a:lumMod val="50000"/>
                  </a:schemeClr>
                </a:solidFill>
              </a:rPr>
              <a:t>;</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k = 0;</a:t>
            </a:r>
          </a:p>
          <a:p>
            <a:r>
              <a:rPr lang="en-US" sz="2000" dirty="0">
                <a:solidFill>
                  <a:schemeClr val="accent3">
                    <a:lumMod val="50000"/>
                  </a:schemeClr>
                </a:solidFill>
              </a:rPr>
              <a:t>            while (n-- != 0) {</a:t>
            </a:r>
          </a:p>
          <a:p>
            <a:r>
              <a:rPr lang="en-US" sz="2000" dirty="0">
                <a:solidFill>
                  <a:schemeClr val="accent3">
                    <a:lumMod val="50000"/>
                  </a:schemeClr>
                </a:solidFill>
              </a:rPr>
              <a:t>   </a:t>
            </a:r>
            <a:r>
              <a:rPr lang="en-US" sz="2000" dirty="0" smtClean="0">
                <a:solidFill>
                  <a:schemeClr val="accent3">
                    <a:lumMod val="50000"/>
                  </a:schemeClr>
                </a:solidFill>
              </a:rPr>
              <a:t>	 </a:t>
            </a:r>
            <a:r>
              <a:rPr lang="en-US" sz="2000" dirty="0">
                <a:solidFill>
                  <a:schemeClr val="accent3">
                    <a:lumMod val="50000"/>
                  </a:schemeClr>
                </a:solidFill>
              </a:rPr>
              <a:t>if (</a:t>
            </a:r>
            <a:r>
              <a:rPr lang="en-US" sz="2000" dirty="0" err="1">
                <a:solidFill>
                  <a:schemeClr val="accent3">
                    <a:lumMod val="50000"/>
                  </a:schemeClr>
                </a:solidFill>
              </a:rPr>
              <a:t>searchMe.charAt</a:t>
            </a:r>
            <a:r>
              <a:rPr lang="en-US" sz="2000" dirty="0">
                <a:solidFill>
                  <a:schemeClr val="accent3">
                    <a:lumMod val="50000"/>
                  </a:schemeClr>
                </a:solidFill>
              </a:rPr>
              <a:t>(</a:t>
            </a:r>
            <a:r>
              <a:rPr lang="en-US" sz="2000" dirty="0" err="1">
                <a:solidFill>
                  <a:schemeClr val="accent3">
                    <a:lumMod val="50000"/>
                  </a:schemeClr>
                </a:solidFill>
              </a:rPr>
              <a:t>j++</a:t>
            </a:r>
            <a:r>
              <a:rPr lang="en-US" sz="2000" dirty="0">
                <a:solidFill>
                  <a:schemeClr val="accent3">
                    <a:lumMod val="50000"/>
                  </a:schemeClr>
                </a:solidFill>
              </a:rPr>
              <a:t>) != </a:t>
            </a:r>
            <a:r>
              <a:rPr lang="en-US" sz="2000" dirty="0" err="1" smtClean="0">
                <a:solidFill>
                  <a:schemeClr val="accent3">
                    <a:lumMod val="50000"/>
                  </a:schemeClr>
                </a:solidFill>
              </a:rPr>
              <a:t>substring.charAt</a:t>
            </a:r>
            <a:r>
              <a:rPr lang="en-US" sz="2000" dirty="0" smtClean="0">
                <a:solidFill>
                  <a:schemeClr val="accent3">
                    <a:lumMod val="50000"/>
                  </a:schemeClr>
                </a:solidFill>
              </a:rPr>
              <a:t>(k</a:t>
            </a:r>
            <a:r>
              <a:rPr lang="en-US" sz="2000" dirty="0">
                <a:solidFill>
                  <a:schemeClr val="accent3">
                    <a:lumMod val="50000"/>
                  </a:schemeClr>
                </a:solidFill>
              </a:rPr>
              <a:t>++)) </a:t>
            </a:r>
            <a:r>
              <a:rPr lang="en-US" sz="2000" dirty="0" smtClean="0">
                <a:solidFill>
                  <a:schemeClr val="accent3">
                    <a:lumMod val="50000"/>
                  </a:schemeClr>
                </a:solidFill>
              </a:rPr>
              <a:t>			{</a:t>
            </a:r>
            <a:endParaRPr lang="en-US" sz="2000" dirty="0">
              <a:solidFill>
                <a:schemeClr val="accent3">
                  <a:lumMod val="50000"/>
                </a:schemeClr>
              </a:solidFill>
            </a:endParaRPr>
          </a:p>
          <a:p>
            <a:r>
              <a:rPr lang="en-US" sz="2000" dirty="0">
                <a:solidFill>
                  <a:schemeClr val="accent3">
                    <a:lumMod val="50000"/>
                  </a:schemeClr>
                </a:solidFill>
              </a:rPr>
              <a:t>                    continue test;</a:t>
            </a:r>
          </a:p>
          <a:p>
            <a:r>
              <a:rPr lang="en-US" sz="2000" dirty="0">
                <a:solidFill>
                  <a:schemeClr val="accent3">
                    <a:lumMod val="50000"/>
                  </a:schemeClr>
                </a:solidFill>
              </a:rPr>
              <a:t>                }</a:t>
            </a:r>
          </a:p>
          <a:p>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foundIt</a:t>
            </a:r>
            <a:r>
              <a:rPr lang="en-US" sz="2000" dirty="0">
                <a:solidFill>
                  <a:schemeClr val="accent3">
                    <a:lumMod val="50000"/>
                  </a:schemeClr>
                </a:solidFill>
              </a:rPr>
              <a:t> = true;</a:t>
            </a:r>
          </a:p>
          <a:p>
            <a:r>
              <a:rPr lang="en-US" sz="2000" dirty="0">
                <a:solidFill>
                  <a:schemeClr val="accent3">
                    <a:lumMod val="50000"/>
                  </a:schemeClr>
                </a:solidFill>
              </a:rPr>
              <a:t>                break test;</a:t>
            </a:r>
          </a:p>
          <a:p>
            <a:r>
              <a:rPr lang="en-US" sz="2000" dirty="0">
                <a:solidFill>
                  <a:schemeClr val="accent3">
                    <a:lumMod val="50000"/>
                  </a:schemeClr>
                </a:solidFill>
              </a:rPr>
              <a:t>        }</a:t>
            </a:r>
            <a:endParaRPr lang="en-US" b="1" i="1" dirty="0">
              <a:solidFill>
                <a:schemeClr val="accent3">
                  <a:lumMod val="50000"/>
                </a:schemeClr>
              </a:solidFill>
            </a:endParaRPr>
          </a:p>
        </p:txBody>
      </p:sp>
    </p:spTree>
    <p:extLst>
      <p:ext uri="{BB962C8B-B14F-4D97-AF65-F5344CB8AC3E}">
        <p14:creationId xmlns:p14="http://schemas.microsoft.com/office/powerpoint/2010/main" val="2143350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pic>
        <p:nvPicPr>
          <p:cNvPr id="15362" name="Picture 2" descr="http://www.w3resource.com/java-tutorial/images/java-clas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91330"/>
            <a:ext cx="6256237" cy="32499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algs4.cs.princeton.edu/12oop/images/sc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405" y="1953071"/>
            <a:ext cx="5502233" cy="372651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83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56823" y="2163651"/>
            <a:ext cx="9337183" cy="3416320"/>
          </a:xfrm>
          <a:prstGeom prst="rect">
            <a:avLst/>
          </a:prstGeom>
          <a:noFill/>
        </p:spPr>
        <p:txBody>
          <a:bodyPr wrap="square" rtlCol="0">
            <a:spAutoFit/>
          </a:bodyPr>
          <a:lstStyle/>
          <a:p>
            <a:r>
              <a:rPr lang="en-US" sz="2400" dirty="0"/>
              <a:t>Lab7.7: Demonstration of using for </a:t>
            </a:r>
            <a:r>
              <a:rPr lang="en-US" sz="2400" dirty="0" smtClean="0"/>
              <a:t>loop</a:t>
            </a:r>
          </a:p>
          <a:p>
            <a:endParaRPr lang="en-US" sz="2400" dirty="0"/>
          </a:p>
          <a:p>
            <a:r>
              <a:rPr lang="en-US" sz="2400" dirty="0"/>
              <a:t>Lab7.8: Demonstration of using enhanced for </a:t>
            </a:r>
            <a:r>
              <a:rPr lang="en-US" sz="2400" dirty="0" smtClean="0"/>
              <a:t>loop</a:t>
            </a:r>
          </a:p>
          <a:p>
            <a:endParaRPr lang="en-US" sz="2400" dirty="0"/>
          </a:p>
          <a:p>
            <a:r>
              <a:rPr lang="en-US" sz="2400" dirty="0"/>
              <a:t>Lab7.9: Demonstration of using labelled break </a:t>
            </a:r>
            <a:r>
              <a:rPr lang="en-US" sz="2400" dirty="0" smtClean="0"/>
              <a:t>statement</a:t>
            </a:r>
          </a:p>
          <a:p>
            <a:endParaRPr lang="en-US" sz="2400" dirty="0"/>
          </a:p>
          <a:p>
            <a:r>
              <a:rPr lang="en-US" sz="2400" dirty="0"/>
              <a:t>Lab7.10: Demonstration of using un-labelled continue </a:t>
            </a:r>
            <a:r>
              <a:rPr lang="en-US" sz="2400" dirty="0" smtClean="0"/>
              <a:t>statement</a:t>
            </a:r>
          </a:p>
          <a:p>
            <a:endParaRPr lang="en-US" sz="2400" dirty="0"/>
          </a:p>
          <a:p>
            <a:r>
              <a:rPr lang="en-US" sz="2400" dirty="0"/>
              <a:t>Lab7.11: Demonstration of using labelled continue statement</a:t>
            </a:r>
          </a:p>
        </p:txBody>
      </p:sp>
    </p:spTree>
    <p:extLst>
      <p:ext uri="{BB962C8B-B14F-4D97-AF65-F5344CB8AC3E}">
        <p14:creationId xmlns:p14="http://schemas.microsoft.com/office/powerpoint/2010/main" val="207743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time-control flow statements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56823" y="2163651"/>
            <a:ext cx="933718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most basic control flow statement supported by the Java programming language is the ___ statement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___ statement allows for any number of possible execution paths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___ statement is similar to the while statement, but evaluates its expression at the ___ of the loop</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do you write an infinite loop using the for statement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do you write an infinite loop using the while statement?</a:t>
            </a:r>
          </a:p>
        </p:txBody>
      </p:sp>
    </p:spTree>
    <p:extLst>
      <p:ext uri="{BB962C8B-B14F-4D97-AF65-F5344CB8AC3E}">
        <p14:creationId xmlns:p14="http://schemas.microsoft.com/office/powerpoint/2010/main" val="1470240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parameter and arg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29" y="2099256"/>
            <a:ext cx="4878819" cy="360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75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descr="Variables Types in Java• Variables in Java have a type.• The type defines what kinds of values avariable is allowed to 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4" y="1792935"/>
            <a:ext cx="8628846" cy="50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8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996225"/>
            <a:ext cx="9031355" cy="5386090"/>
          </a:xfrm>
          <a:prstGeom prst="rect">
            <a:avLst/>
          </a:prstGeom>
          <a:noFill/>
        </p:spPr>
        <p:txBody>
          <a:bodyPr wrap="square" rtlCol="0">
            <a:spAutoFit/>
          </a:bodyPr>
          <a:lstStyle/>
          <a:p>
            <a:r>
              <a:rPr lang="en-US" sz="3600" u="sng" dirty="0" smtClean="0"/>
              <a:t>Variable Naming Convention</a:t>
            </a:r>
          </a:p>
          <a:p>
            <a:pPr marL="457200" indent="-457200">
              <a:buFont typeface="Arial" panose="020B0604020202020204" pitchFamily="34" charset="0"/>
              <a:buChar char="•"/>
            </a:pPr>
            <a:r>
              <a:rPr lang="en-US" sz="2800" dirty="0" smtClean="0"/>
              <a:t>Variable </a:t>
            </a:r>
            <a:r>
              <a:rPr lang="en-US" sz="2800" dirty="0"/>
              <a:t>names are </a:t>
            </a:r>
            <a:r>
              <a:rPr lang="en-US" sz="2800" dirty="0" smtClean="0"/>
              <a:t>case-sensitive</a:t>
            </a:r>
          </a:p>
          <a:p>
            <a:pPr marL="457200" indent="-457200">
              <a:buFont typeface="Arial" panose="020B0604020202020204" pitchFamily="34" charset="0"/>
              <a:buChar char="•"/>
            </a:pPr>
            <a:r>
              <a:rPr lang="en-US" sz="2800" dirty="0"/>
              <a:t>If the name you choose consists of only one word, spell that word in all lowercase letters. If it consists of more than one word, capitalize the first letter of each subsequent </a:t>
            </a:r>
            <a:r>
              <a:rPr lang="en-US" sz="2800" dirty="0" smtClean="0"/>
              <a:t>word.</a:t>
            </a:r>
          </a:p>
          <a:p>
            <a:r>
              <a:rPr lang="en-US" sz="2800" dirty="0" smtClean="0">
                <a:solidFill>
                  <a:schemeClr val="accent2">
                    <a:lumMod val="60000"/>
                    <a:lumOff val="40000"/>
                  </a:schemeClr>
                </a:solidFill>
              </a:rPr>
              <a:t>	Ex: </a:t>
            </a:r>
            <a:r>
              <a:rPr lang="en-US" sz="2800" dirty="0" err="1" smtClean="0">
                <a:solidFill>
                  <a:schemeClr val="accent2">
                    <a:lumMod val="60000"/>
                    <a:lumOff val="40000"/>
                  </a:schemeClr>
                </a:solidFill>
              </a:rPr>
              <a:t>gearRatio</a:t>
            </a:r>
            <a:r>
              <a:rPr lang="en-US" sz="2800" dirty="0" smtClean="0">
                <a:solidFill>
                  <a:schemeClr val="accent2">
                    <a:lumMod val="60000"/>
                    <a:lumOff val="40000"/>
                  </a:schemeClr>
                </a:solidFill>
              </a:rPr>
              <a:t>, </a:t>
            </a:r>
            <a:r>
              <a:rPr lang="en-US" sz="2800" dirty="0" err="1" smtClean="0">
                <a:solidFill>
                  <a:schemeClr val="accent2">
                    <a:lumMod val="60000"/>
                    <a:lumOff val="40000"/>
                  </a:schemeClr>
                </a:solidFill>
              </a:rPr>
              <a:t>currentGear</a:t>
            </a:r>
            <a:endParaRPr lang="en-US" sz="2800" dirty="0" smtClean="0">
              <a:solidFill>
                <a:schemeClr val="accent2">
                  <a:lumMod val="60000"/>
                  <a:lumOff val="40000"/>
                </a:schemeClr>
              </a:solidFill>
            </a:endParaRPr>
          </a:p>
          <a:p>
            <a:pPr marL="457200" indent="-457200">
              <a:buFont typeface="Arial" panose="020B0604020202020204" pitchFamily="34" charset="0"/>
              <a:buChar char="•"/>
            </a:pPr>
            <a:r>
              <a:rPr lang="en-US" sz="2800" dirty="0"/>
              <a:t>If your variable stores a constant value, such as static capitalizing every letter and separating subsequent words with the underscore character</a:t>
            </a:r>
            <a:r>
              <a:rPr lang="en-US" sz="2800" dirty="0" smtClean="0"/>
              <a:t>.</a:t>
            </a:r>
          </a:p>
          <a:p>
            <a:r>
              <a:rPr lang="en-US" sz="2800" dirty="0"/>
              <a:t>	</a:t>
            </a:r>
            <a:r>
              <a:rPr lang="en-US" sz="2800" dirty="0" smtClean="0">
                <a:solidFill>
                  <a:schemeClr val="accent2">
                    <a:lumMod val="60000"/>
                    <a:lumOff val="40000"/>
                  </a:schemeClr>
                </a:solidFill>
              </a:rPr>
              <a:t>Ex</a:t>
            </a:r>
            <a:r>
              <a:rPr lang="en-US" sz="2800" dirty="0">
                <a:solidFill>
                  <a:schemeClr val="accent2">
                    <a:lumMod val="60000"/>
                    <a:lumOff val="40000"/>
                  </a:schemeClr>
                </a:solidFill>
              </a:rPr>
              <a:t>: final </a:t>
            </a:r>
            <a:r>
              <a:rPr lang="en-US" sz="2800" dirty="0" err="1">
                <a:solidFill>
                  <a:schemeClr val="accent2">
                    <a:lumMod val="60000"/>
                    <a:lumOff val="40000"/>
                  </a:schemeClr>
                </a:solidFill>
              </a:rPr>
              <a:t>int</a:t>
            </a:r>
            <a:r>
              <a:rPr lang="en-US" sz="2800" dirty="0">
                <a:solidFill>
                  <a:schemeClr val="accent2">
                    <a:lumMod val="60000"/>
                    <a:lumOff val="40000"/>
                  </a:schemeClr>
                </a:solidFill>
              </a:rPr>
              <a:t> NUM_GEARS = 6</a:t>
            </a:r>
          </a:p>
          <a:p>
            <a:endParaRPr lang="en-US" sz="2800" dirty="0"/>
          </a:p>
        </p:txBody>
      </p:sp>
    </p:spTree>
    <p:extLst>
      <p:ext uri="{BB962C8B-B14F-4D97-AF65-F5344CB8AC3E}">
        <p14:creationId xmlns:p14="http://schemas.microsoft.com/office/powerpoint/2010/main" val="4095943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data types</a:t>
            </a:r>
            <a:endParaRPr lang="en-US" dirty="0"/>
          </a:p>
        </p:txBody>
      </p:sp>
      <p:sp>
        <p:nvSpPr>
          <p:cNvPr id="6" name="TextBox 5"/>
          <p:cNvSpPr txBox="1"/>
          <p:nvPr/>
        </p:nvSpPr>
        <p:spPr>
          <a:xfrm>
            <a:off x="746974" y="2099256"/>
            <a:ext cx="10663707" cy="1354217"/>
          </a:xfrm>
          <a:prstGeom prst="rect">
            <a:avLst/>
          </a:prstGeom>
          <a:noFill/>
        </p:spPr>
        <p:txBody>
          <a:bodyPr wrap="square" rtlCol="0">
            <a:spAutoFit/>
          </a:bodyPr>
          <a:lstStyle/>
          <a:p>
            <a:r>
              <a:rPr lang="en-US" sz="2800" b="1" u="sng" dirty="0" smtClean="0"/>
              <a:t>Primitive Data Types</a:t>
            </a:r>
          </a:p>
          <a:p>
            <a:r>
              <a:rPr lang="en-US" dirty="0"/>
              <a:t>A primitive type is predefined by the language and is named by a reserved keyword. </a:t>
            </a:r>
            <a:endParaRPr lang="en-US" dirty="0" smtClean="0"/>
          </a:p>
          <a:p>
            <a:r>
              <a:rPr lang="en-US" dirty="0" smtClean="0"/>
              <a:t>Primitive </a:t>
            </a:r>
            <a:r>
              <a:rPr lang="en-US" dirty="0"/>
              <a:t>values do not share state with other primitive values</a:t>
            </a:r>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triton.towson.edu/~izimand/237/LectureNotes/L3-PrimitiveData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1" y="3296992"/>
            <a:ext cx="8077072" cy="35610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4981" y="5463862"/>
            <a:ext cx="669701" cy="261610"/>
          </a:xfrm>
          <a:prstGeom prst="rect">
            <a:avLst/>
          </a:prstGeom>
          <a:noFill/>
        </p:spPr>
        <p:txBody>
          <a:bodyPr wrap="square" rtlCol="0">
            <a:spAutoFit/>
          </a:bodyPr>
          <a:lstStyle/>
          <a:p>
            <a:r>
              <a:rPr lang="en-US" sz="1100" dirty="0" smtClean="0">
                <a:solidFill>
                  <a:schemeClr val="bg1"/>
                </a:solidFill>
              </a:rPr>
              <a:t>L</a:t>
            </a:r>
            <a:endParaRPr lang="en-US" sz="1100" dirty="0">
              <a:solidFill>
                <a:schemeClr val="bg1"/>
              </a:solidFill>
            </a:endParaRPr>
          </a:p>
        </p:txBody>
      </p:sp>
      <p:sp>
        <p:nvSpPr>
          <p:cNvPr id="7" name="TextBox 6"/>
          <p:cNvSpPr txBox="1"/>
          <p:nvPr/>
        </p:nvSpPr>
        <p:spPr>
          <a:xfrm>
            <a:off x="3965865" y="5784240"/>
            <a:ext cx="669701" cy="307777"/>
          </a:xfrm>
          <a:prstGeom prst="rect">
            <a:avLst/>
          </a:prstGeom>
          <a:noFill/>
        </p:spPr>
        <p:txBody>
          <a:bodyPr wrap="square" rtlCol="0">
            <a:spAutoFit/>
          </a:bodyPr>
          <a:lstStyle/>
          <a:p>
            <a:r>
              <a:rPr lang="en-US" sz="1400" dirty="0" smtClean="0">
                <a:solidFill>
                  <a:schemeClr val="bg1"/>
                </a:solidFill>
              </a:rPr>
              <a:t>f</a:t>
            </a:r>
            <a:endParaRPr lang="en-US" sz="1400" dirty="0">
              <a:solidFill>
                <a:schemeClr val="bg1"/>
              </a:solidFill>
            </a:endParaRPr>
          </a:p>
        </p:txBody>
      </p:sp>
    </p:spTree>
    <p:extLst>
      <p:ext uri="{BB962C8B-B14F-4D97-AF65-F5344CB8AC3E}">
        <p14:creationId xmlns:p14="http://schemas.microsoft.com/office/powerpoint/2010/main" val="4176499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480230"/>
          </a:xfrm>
        </p:spPr>
        <p:txBody>
          <a:bodyPr/>
          <a:lstStyle/>
          <a:p>
            <a:r>
              <a:rPr lang="en-US" dirty="0" smtClean="0"/>
              <a:t>Language basics – data types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descr="Java Types• Integer Types:– int: Most numbers you’ll deal with.– long: Big integers; science, finance, computing.– sho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9493"/>
            <a:ext cx="7726296" cy="494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368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746975" y="2099256"/>
            <a:ext cx="10006884" cy="4493538"/>
          </a:xfrm>
          <a:prstGeom prst="rect">
            <a:avLst/>
          </a:prstGeom>
          <a:noFill/>
        </p:spPr>
        <p:txBody>
          <a:bodyPr wrap="square" rtlCol="0">
            <a:spAutoFit/>
          </a:bodyPr>
          <a:lstStyle/>
          <a:p>
            <a:r>
              <a:rPr lang="en-US" sz="2800" b="1" u="sng" dirty="0" smtClean="0"/>
              <a:t>Literals</a:t>
            </a:r>
          </a:p>
          <a:p>
            <a:pPr marL="457200" indent="-457200">
              <a:buFont typeface="Arial" panose="020B0604020202020204" pitchFamily="34" charset="0"/>
              <a:buChar char="•"/>
            </a:pPr>
            <a:r>
              <a:rPr lang="en-US" sz="2800" dirty="0"/>
              <a:t>A </a:t>
            </a:r>
            <a:r>
              <a:rPr lang="en-US" sz="2800" i="1" dirty="0"/>
              <a:t>literal</a:t>
            </a:r>
            <a:r>
              <a:rPr lang="en-US" sz="2800" dirty="0"/>
              <a:t> is the source code representation of a fixed value</a:t>
            </a:r>
            <a:r>
              <a:rPr lang="en-US" sz="2800" dirty="0" smtClean="0"/>
              <a:t>;</a:t>
            </a:r>
          </a:p>
          <a:p>
            <a:pPr marL="457200" indent="-457200">
              <a:buFont typeface="Arial" panose="020B0604020202020204" pitchFamily="34" charset="0"/>
              <a:buChar char="•"/>
            </a:pPr>
            <a:r>
              <a:rPr lang="en-US" sz="2800" dirty="0" smtClean="0"/>
              <a:t>literals </a:t>
            </a:r>
            <a:r>
              <a:rPr lang="en-US" sz="2800" dirty="0"/>
              <a:t>are represented directly in your code without requiring </a:t>
            </a:r>
            <a:r>
              <a:rPr lang="en-US" sz="2800" dirty="0" smtClean="0"/>
              <a:t>computation</a:t>
            </a:r>
          </a:p>
          <a:p>
            <a:pPr marL="457200" indent="-457200">
              <a:buFont typeface="Arial" panose="020B0604020202020204" pitchFamily="34" charset="0"/>
              <a:buChar char="•"/>
            </a:pPr>
            <a:endParaRPr lang="en-US" sz="2800" b="1" dirty="0"/>
          </a:p>
          <a:p>
            <a:r>
              <a:rPr lang="en-US" sz="2800" dirty="0" smtClean="0"/>
              <a:t>Ex:</a:t>
            </a:r>
          </a:p>
          <a:p>
            <a:r>
              <a:rPr lang="en-US" sz="2000" dirty="0" err="1"/>
              <a:t>boolean</a:t>
            </a:r>
            <a:r>
              <a:rPr lang="en-US" sz="2000" dirty="0"/>
              <a:t> result = true;</a:t>
            </a:r>
          </a:p>
          <a:p>
            <a:r>
              <a:rPr lang="en-US" sz="2000" dirty="0"/>
              <a:t>char </a:t>
            </a:r>
            <a:r>
              <a:rPr lang="en-US" sz="2000" dirty="0" err="1"/>
              <a:t>capitalC</a:t>
            </a:r>
            <a:r>
              <a:rPr lang="en-US" sz="2000" dirty="0"/>
              <a:t> = 'C';</a:t>
            </a:r>
          </a:p>
          <a:p>
            <a:r>
              <a:rPr lang="en-US" sz="2000" dirty="0"/>
              <a:t>byte b = 100;</a:t>
            </a:r>
          </a:p>
          <a:p>
            <a:r>
              <a:rPr lang="en-US" sz="2000" dirty="0"/>
              <a:t>short s = 10000;</a:t>
            </a:r>
          </a:p>
          <a:p>
            <a:r>
              <a:rPr lang="en-US" sz="2000" dirty="0" err="1"/>
              <a:t>int</a:t>
            </a:r>
            <a:r>
              <a:rPr lang="en-US" sz="2000" dirty="0"/>
              <a:t> </a:t>
            </a:r>
            <a:r>
              <a:rPr lang="en-US" sz="2000" dirty="0" err="1"/>
              <a:t>i</a:t>
            </a:r>
            <a:r>
              <a:rPr lang="en-US" sz="2000" dirty="0"/>
              <a:t> = 100000;</a:t>
            </a:r>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2435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2842</TotalTime>
  <Words>1241</Words>
  <Application>Microsoft Office PowerPoint</Application>
  <PresentationFormat>Widescreen</PresentationFormat>
  <Paragraphs>279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Corbel</vt:lpstr>
      <vt:lpstr>Monaco</vt:lpstr>
      <vt:lpstr>Wingdings</vt:lpstr>
      <vt:lpstr>Banded</vt:lpstr>
      <vt:lpstr>Language basics</vt:lpstr>
      <vt:lpstr>LAB – Variables, datatype, literal, arrays</vt:lpstr>
      <vt:lpstr>Language basics - Variables</vt:lpstr>
      <vt:lpstr>Language basics - Variables</vt:lpstr>
      <vt:lpstr>Language basics - Variables</vt:lpstr>
      <vt:lpstr>Language basics - Variables</vt:lpstr>
      <vt:lpstr>Language basics – data types</vt:lpstr>
      <vt:lpstr>Language basics – data types</vt:lpstr>
      <vt:lpstr>Language basics - literals</vt:lpstr>
      <vt:lpstr>Language basics - literals</vt:lpstr>
      <vt:lpstr>Language basics - Arrays</vt:lpstr>
      <vt:lpstr>Language basics - Arrays</vt:lpstr>
      <vt:lpstr>quiz time - Variables</vt:lpstr>
      <vt:lpstr>Language basics- operator</vt:lpstr>
      <vt:lpstr>Language basics- operator</vt:lpstr>
      <vt:lpstr>Language basics- operator</vt:lpstr>
      <vt:lpstr>Language basics- operator</vt:lpstr>
      <vt:lpstr>Quiz time- operator</vt:lpstr>
      <vt:lpstr>Language basics- expressions, statements, blocks</vt:lpstr>
      <vt:lpstr>Language basics- expressions, statements, blocks</vt:lpstr>
      <vt:lpstr>Quiz time- expressions, statements, blocks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Quiz time-control flow statements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717</cp:revision>
  <dcterms:created xsi:type="dcterms:W3CDTF">2015-08-26T11:57:20Z</dcterms:created>
  <dcterms:modified xsi:type="dcterms:W3CDTF">2015-09-04T11:01:57Z</dcterms:modified>
</cp:coreProperties>
</file>