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09" r:id="rId2"/>
    <p:sldId id="310" r:id="rId3"/>
    <p:sldId id="311" r:id="rId4"/>
    <p:sldId id="312" r:id="rId5"/>
    <p:sldId id="314" r:id="rId6"/>
    <p:sldId id="315" r:id="rId7"/>
    <p:sldId id="317" r:id="rId8"/>
    <p:sldId id="318" r:id="rId9"/>
    <p:sldId id="319" r:id="rId10"/>
    <p:sldId id="322" r:id="rId11"/>
    <p:sldId id="321" r:id="rId12"/>
    <p:sldId id="323" r:id="rId13"/>
    <p:sldId id="324" r:id="rId14"/>
    <p:sldId id="347" r:id="rId15"/>
    <p:sldId id="325" r:id="rId16"/>
    <p:sldId id="326" r:id="rId17"/>
    <p:sldId id="327" r:id="rId18"/>
    <p:sldId id="328" r:id="rId19"/>
    <p:sldId id="329" r:id="rId20"/>
    <p:sldId id="330" r:id="rId21"/>
    <p:sldId id="331" r:id="rId22"/>
    <p:sldId id="334" r:id="rId23"/>
    <p:sldId id="333" r:id="rId24"/>
    <p:sldId id="335" r:id="rId25"/>
    <p:sldId id="338" r:id="rId26"/>
    <p:sldId id="336" r:id="rId27"/>
    <p:sldId id="337" r:id="rId28"/>
    <p:sldId id="339" r:id="rId29"/>
    <p:sldId id="340" r:id="rId30"/>
    <p:sldId id="33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74" d="100"/>
          <a:sy n="74" d="100"/>
        </p:scale>
        <p:origin x="5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9/4/2015</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9/4/2015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9/4/2015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9/4/2015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9/4/2015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9/4/2015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9/4/2015</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553792" y="1906073"/>
            <a:ext cx="3992450" cy="4278094"/>
          </a:xfrm>
          <a:prstGeom prst="rect">
            <a:avLst/>
          </a:prstGeom>
          <a:noFill/>
        </p:spPr>
        <p:txBody>
          <a:bodyPr wrap="square" rtlCol="0">
            <a:spAutoFit/>
          </a:bodyPr>
          <a:lstStyle/>
          <a:p>
            <a:r>
              <a:rPr lang="en-US" sz="3200" u="sng" dirty="0" smtClean="0"/>
              <a:t>Classes</a:t>
            </a:r>
          </a:p>
          <a:p>
            <a:pPr marL="342900" indent="-342900">
              <a:buFont typeface="Arial" panose="020B0604020202020204" pitchFamily="34" charset="0"/>
              <a:buChar char="•"/>
            </a:pPr>
            <a:r>
              <a:rPr lang="en-US" sz="2400" dirty="0" smtClean="0"/>
              <a:t>Defining class</a:t>
            </a:r>
          </a:p>
          <a:p>
            <a:pPr marL="342900" indent="-342900">
              <a:buFont typeface="Arial" panose="020B0604020202020204" pitchFamily="34" charset="0"/>
              <a:buChar char="•"/>
            </a:pPr>
            <a:r>
              <a:rPr lang="en-US" sz="2400" dirty="0" smtClean="0"/>
              <a:t>Instance variables</a:t>
            </a:r>
          </a:p>
          <a:p>
            <a:pPr marL="342900" indent="-342900">
              <a:buFont typeface="Arial" panose="020B0604020202020204" pitchFamily="34" charset="0"/>
              <a:buChar char="•"/>
            </a:pPr>
            <a:r>
              <a:rPr lang="en-US" sz="2400" dirty="0" smtClean="0"/>
              <a:t>Constructors</a:t>
            </a:r>
          </a:p>
          <a:p>
            <a:pPr marL="342900" indent="-342900">
              <a:buFont typeface="Arial" panose="020B0604020202020204" pitchFamily="34" charset="0"/>
              <a:buChar char="•"/>
            </a:pPr>
            <a:r>
              <a:rPr lang="en-US" sz="2400" dirty="0" smtClean="0"/>
              <a:t>Methods</a:t>
            </a:r>
          </a:p>
          <a:p>
            <a:pPr marL="342900" indent="-342900">
              <a:buFont typeface="Arial" panose="020B0604020202020204" pitchFamily="34" charset="0"/>
              <a:buChar char="•"/>
            </a:pPr>
            <a:r>
              <a:rPr lang="en-US" sz="2400" dirty="0" smtClean="0"/>
              <a:t>Access modifiers</a:t>
            </a:r>
          </a:p>
          <a:p>
            <a:pPr marL="800100" lvl="1" indent="-342900">
              <a:buFont typeface="Arial" panose="020B0604020202020204" pitchFamily="34" charset="0"/>
              <a:buChar char="•"/>
            </a:pPr>
            <a:r>
              <a:rPr lang="en-US" sz="2400" dirty="0" smtClean="0"/>
              <a:t>public – field accessible from all classes</a:t>
            </a:r>
          </a:p>
          <a:p>
            <a:pPr marL="800100" lvl="1" indent="-342900">
              <a:buFont typeface="Arial" panose="020B0604020202020204" pitchFamily="34" charset="0"/>
              <a:buChar char="•"/>
            </a:pPr>
            <a:r>
              <a:rPr lang="en-US" sz="2400" dirty="0" smtClean="0"/>
              <a:t>Private – field accessible only within its own class</a:t>
            </a:r>
            <a:endParaRPr lang="en-US" sz="2400" dirty="0"/>
          </a:p>
        </p:txBody>
      </p:sp>
      <p:sp>
        <p:nvSpPr>
          <p:cNvPr id="3" name="TextBox 2"/>
          <p:cNvSpPr txBox="1"/>
          <p:nvPr/>
        </p:nvSpPr>
        <p:spPr>
          <a:xfrm>
            <a:off x="5177307" y="2163651"/>
            <a:ext cx="6272011" cy="4247317"/>
          </a:xfrm>
          <a:prstGeom prst="rect">
            <a:avLst/>
          </a:prstGeom>
          <a:noFill/>
        </p:spPr>
        <p:txBody>
          <a:bodyPr wrap="square" rtlCol="0">
            <a:spAutoFit/>
          </a:bodyPr>
          <a:lstStyle/>
          <a:p>
            <a:r>
              <a:rPr lang="en-US" dirty="0">
                <a:solidFill>
                  <a:schemeClr val="accent6">
                    <a:lumMod val="75000"/>
                  </a:schemeClr>
                </a:solidFill>
              </a:rPr>
              <a:t>public class Bicycle {</a:t>
            </a:r>
          </a:p>
          <a:p>
            <a:r>
              <a:rPr lang="en-US" dirty="0">
                <a:solidFill>
                  <a:schemeClr val="accent6">
                    <a:lumMod val="75000"/>
                  </a:schemeClr>
                </a:solidFill>
              </a:rPr>
              <a:t>    </a:t>
            </a:r>
            <a:r>
              <a:rPr lang="en-US" dirty="0" smtClean="0">
                <a:solidFill>
                  <a:schemeClr val="accent6">
                    <a:lumMod val="75000"/>
                  </a:schemeClr>
                </a:solidFill>
              </a:rPr>
              <a:t> </a:t>
            </a:r>
            <a:r>
              <a:rPr lang="en-US" dirty="0">
                <a:solidFill>
                  <a:schemeClr val="accent6">
                    <a:lumMod val="75000"/>
                  </a:schemeClr>
                </a:solidFill>
              </a:rPr>
              <a:t>// the Bicycle class </a:t>
            </a:r>
            <a:r>
              <a:rPr lang="en-US" dirty="0" smtClean="0">
                <a:solidFill>
                  <a:schemeClr val="accent6">
                    <a:lumMod val="75000"/>
                  </a:schemeClr>
                </a:solidFill>
              </a:rPr>
              <a:t>has one </a:t>
            </a:r>
            <a:r>
              <a:rPr lang="en-US" dirty="0">
                <a:solidFill>
                  <a:schemeClr val="accent6">
                    <a:lumMod val="75000"/>
                  </a:schemeClr>
                </a:solidFill>
              </a:rPr>
              <a:t>fields</a:t>
            </a:r>
          </a:p>
          <a:p>
            <a:r>
              <a:rPr lang="en-US" dirty="0">
                <a:solidFill>
                  <a:schemeClr val="accent6">
                    <a:lumMod val="75000"/>
                  </a:schemeClr>
                </a:solidFill>
              </a:rPr>
              <a:t>    public </a:t>
            </a:r>
            <a:r>
              <a:rPr lang="en-US" dirty="0" err="1">
                <a:solidFill>
                  <a:schemeClr val="accent6">
                    <a:lumMod val="75000"/>
                  </a:schemeClr>
                </a:solidFill>
              </a:rPr>
              <a:t>int</a:t>
            </a:r>
            <a:r>
              <a:rPr lang="en-US" dirty="0">
                <a:solidFill>
                  <a:schemeClr val="accent6">
                    <a:lumMod val="75000"/>
                  </a:schemeClr>
                </a:solidFill>
              </a:rPr>
              <a:t> cadence;</a:t>
            </a:r>
          </a:p>
          <a:p>
            <a:r>
              <a:rPr lang="en-US" dirty="0" smtClean="0">
                <a:solidFill>
                  <a:schemeClr val="accent6">
                    <a:lumMod val="75000"/>
                  </a:schemeClr>
                </a:solidFill>
              </a:rPr>
              <a:t> </a:t>
            </a:r>
            <a:r>
              <a:rPr lang="en-US" dirty="0">
                <a:solidFill>
                  <a:schemeClr val="accent6">
                    <a:lumMod val="75000"/>
                  </a:schemeClr>
                </a:solidFill>
              </a:rPr>
              <a:t>// the Bicycle class </a:t>
            </a:r>
            <a:r>
              <a:rPr lang="en-US" dirty="0" smtClean="0">
                <a:solidFill>
                  <a:schemeClr val="accent6">
                    <a:lumMod val="75000"/>
                  </a:schemeClr>
                </a:solidFill>
              </a:rPr>
              <a:t>has one </a:t>
            </a:r>
            <a:r>
              <a:rPr lang="en-US" dirty="0">
                <a:solidFill>
                  <a:schemeClr val="accent6">
                    <a:lumMod val="75000"/>
                  </a:schemeClr>
                </a:solidFill>
              </a:rPr>
              <a:t>constructor</a:t>
            </a:r>
          </a:p>
          <a:p>
            <a:r>
              <a:rPr lang="en-US" dirty="0">
                <a:solidFill>
                  <a:schemeClr val="accent6">
                    <a:lumMod val="75000"/>
                  </a:schemeClr>
                </a:solidFill>
              </a:rPr>
              <a:t>    public Bicycle(</a:t>
            </a:r>
            <a:r>
              <a:rPr lang="en-US" dirty="0" err="1">
                <a:solidFill>
                  <a:schemeClr val="accent6">
                    <a:lumMod val="75000"/>
                  </a:schemeClr>
                </a:solidFill>
              </a:rPr>
              <a:t>int</a:t>
            </a:r>
            <a:r>
              <a:rPr lang="en-US" dirty="0">
                <a:solidFill>
                  <a:schemeClr val="accent6">
                    <a:lumMod val="75000"/>
                  </a:schemeClr>
                </a:solidFill>
              </a:rPr>
              <a:t> </a:t>
            </a:r>
            <a:r>
              <a:rPr lang="en-US" dirty="0" err="1">
                <a:solidFill>
                  <a:schemeClr val="accent6">
                    <a:lumMod val="75000"/>
                  </a:schemeClr>
                </a:solidFill>
              </a:rPr>
              <a:t>startCadence</a:t>
            </a:r>
            <a:r>
              <a:rPr lang="en-US" dirty="0">
                <a:solidFill>
                  <a:schemeClr val="accent6">
                    <a:lumMod val="75000"/>
                  </a:schemeClr>
                </a:solidFill>
              </a:rPr>
              <a:t>, </a:t>
            </a:r>
            <a:r>
              <a:rPr lang="en-US" dirty="0" err="1">
                <a:solidFill>
                  <a:schemeClr val="accent6">
                    <a:lumMod val="75000"/>
                  </a:schemeClr>
                </a:solidFill>
              </a:rPr>
              <a:t>int</a:t>
            </a:r>
            <a:r>
              <a:rPr lang="en-US" dirty="0">
                <a:solidFill>
                  <a:schemeClr val="accent6">
                    <a:lumMod val="75000"/>
                  </a:schemeClr>
                </a:solidFill>
              </a:rPr>
              <a:t> </a:t>
            </a:r>
            <a:r>
              <a:rPr lang="en-US" dirty="0" err="1">
                <a:solidFill>
                  <a:schemeClr val="accent6">
                    <a:lumMod val="75000"/>
                  </a:schemeClr>
                </a:solidFill>
              </a:rPr>
              <a:t>startSpeed</a:t>
            </a:r>
            <a:r>
              <a:rPr lang="en-US" dirty="0">
                <a:solidFill>
                  <a:schemeClr val="accent6">
                    <a:lumMod val="75000"/>
                  </a:schemeClr>
                </a:solidFill>
              </a:rPr>
              <a:t>, </a:t>
            </a:r>
            <a:r>
              <a:rPr lang="en-US" dirty="0" err="1">
                <a:solidFill>
                  <a:schemeClr val="accent6">
                    <a:lumMod val="75000"/>
                  </a:schemeClr>
                </a:solidFill>
              </a:rPr>
              <a:t>int</a:t>
            </a:r>
            <a:r>
              <a:rPr lang="en-US" dirty="0">
                <a:solidFill>
                  <a:schemeClr val="accent6">
                    <a:lumMod val="75000"/>
                  </a:schemeClr>
                </a:solidFill>
              </a:rPr>
              <a:t> </a:t>
            </a:r>
            <a:r>
              <a:rPr lang="en-US" dirty="0" err="1">
                <a:solidFill>
                  <a:schemeClr val="accent6">
                    <a:lumMod val="75000"/>
                  </a:schemeClr>
                </a:solidFill>
              </a:rPr>
              <a:t>startGear</a:t>
            </a:r>
            <a:r>
              <a:rPr lang="en-US" dirty="0">
                <a:solidFill>
                  <a:schemeClr val="accent6">
                    <a:lumMod val="75000"/>
                  </a:schemeClr>
                </a:solidFill>
              </a:rPr>
              <a:t>) {</a:t>
            </a:r>
          </a:p>
          <a:p>
            <a:r>
              <a:rPr lang="en-US" dirty="0">
                <a:solidFill>
                  <a:schemeClr val="accent6">
                    <a:lumMod val="75000"/>
                  </a:schemeClr>
                </a:solidFill>
              </a:rPr>
              <a:t>        gear = </a:t>
            </a:r>
            <a:r>
              <a:rPr lang="en-US" dirty="0" err="1">
                <a:solidFill>
                  <a:schemeClr val="accent6">
                    <a:lumMod val="75000"/>
                  </a:schemeClr>
                </a:solidFill>
              </a:rPr>
              <a:t>startGear</a:t>
            </a:r>
            <a:r>
              <a:rPr lang="en-US" dirty="0">
                <a:solidFill>
                  <a:schemeClr val="accent6">
                    <a:lumMod val="75000"/>
                  </a:schemeClr>
                </a:solidFill>
              </a:rPr>
              <a:t>;</a:t>
            </a:r>
          </a:p>
          <a:p>
            <a:r>
              <a:rPr lang="en-US" dirty="0">
                <a:solidFill>
                  <a:schemeClr val="accent6">
                    <a:lumMod val="75000"/>
                  </a:schemeClr>
                </a:solidFill>
              </a:rPr>
              <a:t>        cadence = </a:t>
            </a:r>
            <a:r>
              <a:rPr lang="en-US" dirty="0" err="1">
                <a:solidFill>
                  <a:schemeClr val="accent6">
                    <a:lumMod val="75000"/>
                  </a:schemeClr>
                </a:solidFill>
              </a:rPr>
              <a:t>startCadence</a:t>
            </a:r>
            <a:r>
              <a:rPr lang="en-US" dirty="0">
                <a:solidFill>
                  <a:schemeClr val="accent6">
                    <a:lumMod val="75000"/>
                  </a:schemeClr>
                </a:solidFill>
              </a:rPr>
              <a:t>;</a:t>
            </a:r>
          </a:p>
          <a:p>
            <a:r>
              <a:rPr lang="en-US" dirty="0">
                <a:solidFill>
                  <a:schemeClr val="accent6">
                    <a:lumMod val="75000"/>
                  </a:schemeClr>
                </a:solidFill>
              </a:rPr>
              <a:t>        speed = </a:t>
            </a:r>
            <a:r>
              <a:rPr lang="en-US" dirty="0" err="1">
                <a:solidFill>
                  <a:schemeClr val="accent6">
                    <a:lumMod val="75000"/>
                  </a:schemeClr>
                </a:solidFill>
              </a:rPr>
              <a:t>startSpeed</a:t>
            </a:r>
            <a:r>
              <a:rPr lang="en-US" dirty="0">
                <a:solidFill>
                  <a:schemeClr val="accent6">
                    <a:lumMod val="75000"/>
                  </a:schemeClr>
                </a:solidFill>
              </a:rPr>
              <a:t>;</a:t>
            </a:r>
          </a:p>
          <a:p>
            <a:r>
              <a:rPr lang="en-US" dirty="0">
                <a:solidFill>
                  <a:schemeClr val="accent6">
                    <a:lumMod val="75000"/>
                  </a:schemeClr>
                </a:solidFill>
              </a:rPr>
              <a:t>    }</a:t>
            </a:r>
          </a:p>
          <a:p>
            <a:r>
              <a:rPr lang="en-US" dirty="0">
                <a:solidFill>
                  <a:schemeClr val="accent6">
                    <a:lumMod val="75000"/>
                  </a:schemeClr>
                </a:solidFill>
              </a:rPr>
              <a:t>   </a:t>
            </a:r>
            <a:r>
              <a:rPr lang="en-US" dirty="0" smtClean="0">
                <a:solidFill>
                  <a:schemeClr val="accent6">
                    <a:lumMod val="75000"/>
                  </a:schemeClr>
                </a:solidFill>
              </a:rPr>
              <a:t> </a:t>
            </a:r>
            <a:r>
              <a:rPr lang="en-US" dirty="0">
                <a:solidFill>
                  <a:schemeClr val="accent6">
                    <a:lumMod val="75000"/>
                  </a:schemeClr>
                </a:solidFill>
              </a:rPr>
              <a:t>// the Bicycle class </a:t>
            </a:r>
            <a:r>
              <a:rPr lang="en-US" dirty="0" smtClean="0">
                <a:solidFill>
                  <a:schemeClr val="accent6">
                    <a:lumMod val="75000"/>
                  </a:schemeClr>
                </a:solidFill>
              </a:rPr>
              <a:t>has one method</a:t>
            </a:r>
            <a:endParaRPr lang="en-US" dirty="0">
              <a:solidFill>
                <a:schemeClr val="accent6">
                  <a:lumMod val="75000"/>
                </a:schemeClr>
              </a:solidFill>
            </a:endParaRPr>
          </a:p>
          <a:p>
            <a:r>
              <a:rPr lang="en-US" dirty="0">
                <a:solidFill>
                  <a:schemeClr val="accent6">
                    <a:lumMod val="75000"/>
                  </a:schemeClr>
                </a:solidFill>
              </a:rPr>
              <a:t>    public void </a:t>
            </a:r>
            <a:r>
              <a:rPr lang="en-US" dirty="0" err="1">
                <a:solidFill>
                  <a:schemeClr val="accent6">
                    <a:lumMod val="75000"/>
                  </a:schemeClr>
                </a:solidFill>
              </a:rPr>
              <a:t>setCadence</a:t>
            </a:r>
            <a:r>
              <a:rPr lang="en-US" dirty="0">
                <a:solidFill>
                  <a:schemeClr val="accent6">
                    <a:lumMod val="75000"/>
                  </a:schemeClr>
                </a:solidFill>
              </a:rPr>
              <a:t>(</a:t>
            </a:r>
            <a:r>
              <a:rPr lang="en-US" dirty="0" err="1">
                <a:solidFill>
                  <a:schemeClr val="accent6">
                    <a:lumMod val="75000"/>
                  </a:schemeClr>
                </a:solidFill>
              </a:rPr>
              <a:t>int</a:t>
            </a:r>
            <a:r>
              <a:rPr lang="en-US" dirty="0">
                <a:solidFill>
                  <a:schemeClr val="accent6">
                    <a:lumMod val="75000"/>
                  </a:schemeClr>
                </a:solidFill>
              </a:rPr>
              <a:t> </a:t>
            </a:r>
            <a:r>
              <a:rPr lang="en-US" dirty="0" err="1">
                <a:solidFill>
                  <a:schemeClr val="accent6">
                    <a:lumMod val="75000"/>
                  </a:schemeClr>
                </a:solidFill>
              </a:rPr>
              <a:t>newValue</a:t>
            </a:r>
            <a:r>
              <a:rPr lang="en-US" dirty="0">
                <a:solidFill>
                  <a:schemeClr val="accent6">
                    <a:lumMod val="75000"/>
                  </a:schemeClr>
                </a:solidFill>
              </a:rPr>
              <a:t>) {</a:t>
            </a:r>
          </a:p>
          <a:p>
            <a:r>
              <a:rPr lang="en-US" dirty="0">
                <a:solidFill>
                  <a:schemeClr val="accent6">
                    <a:lumMod val="75000"/>
                  </a:schemeClr>
                </a:solidFill>
              </a:rPr>
              <a:t>        cadence = </a:t>
            </a:r>
            <a:r>
              <a:rPr lang="en-US" dirty="0" err="1">
                <a:solidFill>
                  <a:schemeClr val="accent6">
                    <a:lumMod val="75000"/>
                  </a:schemeClr>
                </a:solidFill>
              </a:rPr>
              <a:t>newValue</a:t>
            </a:r>
            <a:r>
              <a:rPr lang="en-US" dirty="0">
                <a:solidFill>
                  <a:schemeClr val="accent6">
                    <a:lumMod val="75000"/>
                  </a:schemeClr>
                </a:solidFill>
              </a:rPr>
              <a:t>;</a:t>
            </a:r>
          </a:p>
          <a:p>
            <a:r>
              <a:rPr lang="en-US" dirty="0">
                <a:solidFill>
                  <a:schemeClr val="accent6">
                    <a:lumMod val="75000"/>
                  </a:schemeClr>
                </a:solidFill>
              </a:rPr>
              <a:t>    }</a:t>
            </a:r>
          </a:p>
          <a:p>
            <a:r>
              <a:rPr lang="en-US" dirty="0">
                <a:solidFill>
                  <a:schemeClr val="accent6">
                    <a:lumMod val="75000"/>
                  </a:schemeClr>
                </a:solidFill>
              </a:rPr>
              <a:t>        </a:t>
            </a:r>
          </a:p>
          <a:p>
            <a:r>
              <a:rPr lang="en-US" dirty="0">
                <a:solidFill>
                  <a:schemeClr val="accent6">
                    <a:lumMod val="75000"/>
                  </a:schemeClr>
                </a:solidFill>
              </a:rPr>
              <a:t>}</a:t>
            </a:r>
          </a:p>
        </p:txBody>
      </p:sp>
      <p:sp>
        <p:nvSpPr>
          <p:cNvPr id="5" name="TextBox 4"/>
          <p:cNvSpPr txBox="1"/>
          <p:nvPr/>
        </p:nvSpPr>
        <p:spPr>
          <a:xfrm>
            <a:off x="460375" y="6310648"/>
            <a:ext cx="9456357" cy="400110"/>
          </a:xfrm>
          <a:prstGeom prst="rect">
            <a:avLst/>
          </a:prstGeom>
          <a:noFill/>
        </p:spPr>
        <p:txBody>
          <a:bodyPr wrap="square" rtlCol="0">
            <a:spAutoFit/>
          </a:bodyPr>
          <a:lstStyle/>
          <a:p>
            <a:r>
              <a:rPr lang="en-US" sz="2000" b="1" dirty="0" smtClean="0"/>
              <a:t>Lab 8.1:  </a:t>
            </a:r>
            <a:r>
              <a:rPr lang="en-US" sz="2000" dirty="0"/>
              <a:t>Demonstration of using Access modifiers</a:t>
            </a:r>
          </a:p>
        </p:txBody>
      </p:sp>
    </p:spTree>
    <p:extLst>
      <p:ext uri="{BB962C8B-B14F-4D97-AF65-F5344CB8AC3E}">
        <p14:creationId xmlns:p14="http://schemas.microsoft.com/office/powerpoint/2010/main" val="4254071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 - Packages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155575" y="1769951"/>
            <a:ext cx="6712129"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t>A </a:t>
            </a:r>
            <a:r>
              <a:rPr lang="en-US" sz="2800" i="1" dirty="0"/>
              <a:t>package</a:t>
            </a:r>
            <a:r>
              <a:rPr lang="en-US" sz="2800" dirty="0"/>
              <a:t> is a grouping of related types providing access protection and name space </a:t>
            </a:r>
            <a:r>
              <a:rPr lang="en-US" sz="2800" dirty="0" smtClean="0"/>
              <a:t>management.</a:t>
            </a:r>
          </a:p>
          <a:p>
            <a:pPr marL="457200" indent="-457200">
              <a:buFont typeface="Arial" panose="020B0604020202020204" pitchFamily="34" charset="0"/>
              <a:buChar char="•"/>
            </a:pPr>
            <a:endParaRPr lang="en-US" sz="2800" b="1" dirty="0" smtClean="0"/>
          </a:p>
          <a:p>
            <a:r>
              <a:rPr lang="en-US" sz="2800" b="1" dirty="0" smtClean="0"/>
              <a:t>Use packages for,</a:t>
            </a:r>
          </a:p>
          <a:p>
            <a:pPr marL="457200" indent="-457200">
              <a:buFont typeface="Arial" panose="020B0604020202020204" pitchFamily="34" charset="0"/>
              <a:buChar char="•"/>
            </a:pPr>
            <a:r>
              <a:rPr lang="en-US" sz="2800" dirty="0"/>
              <a:t>E</a:t>
            </a:r>
            <a:r>
              <a:rPr lang="en-US" sz="2800" dirty="0" smtClean="0"/>
              <a:t>asier </a:t>
            </a:r>
            <a:r>
              <a:rPr lang="en-US" sz="2800" dirty="0"/>
              <a:t>to find and </a:t>
            </a:r>
            <a:r>
              <a:rPr lang="en-US" sz="2800" dirty="0" smtClean="0"/>
              <a:t>use classes</a:t>
            </a:r>
          </a:p>
          <a:p>
            <a:pPr marL="457200" indent="-457200">
              <a:buFont typeface="Arial" panose="020B0604020202020204" pitchFamily="34" charset="0"/>
              <a:buChar char="•"/>
            </a:pPr>
            <a:r>
              <a:rPr lang="en-US" sz="2800" dirty="0"/>
              <a:t>A</a:t>
            </a:r>
            <a:r>
              <a:rPr lang="en-US" sz="2800" dirty="0" smtClean="0"/>
              <a:t>void </a:t>
            </a:r>
            <a:r>
              <a:rPr lang="en-US" sz="2800" dirty="0"/>
              <a:t>naming </a:t>
            </a:r>
            <a:r>
              <a:rPr lang="en-US" sz="2800" dirty="0" smtClean="0"/>
              <a:t>conflicts</a:t>
            </a:r>
          </a:p>
          <a:p>
            <a:pPr marL="457200" indent="-457200">
              <a:buFont typeface="Arial" panose="020B0604020202020204" pitchFamily="34" charset="0"/>
              <a:buChar char="•"/>
            </a:pPr>
            <a:r>
              <a:rPr lang="en-US" sz="2800" dirty="0" smtClean="0"/>
              <a:t>Control access</a:t>
            </a:r>
          </a:p>
          <a:p>
            <a:pPr marL="457200" indent="-457200">
              <a:buFont typeface="Arial" panose="020B0604020202020204" pitchFamily="34" charset="0"/>
              <a:buChar char="•"/>
            </a:pPr>
            <a:r>
              <a:rPr lang="en-US" sz="2800" dirty="0" smtClean="0"/>
              <a:t>Grouping related classes</a:t>
            </a:r>
          </a:p>
          <a:p>
            <a:pPr marL="457200" indent="-457200">
              <a:buFont typeface="Arial" panose="020B0604020202020204" pitchFamily="34" charset="0"/>
              <a:buChar char="•"/>
            </a:pPr>
            <a:endParaRPr lang="en-US" sz="2800" dirty="0"/>
          </a:p>
          <a:p>
            <a:r>
              <a:rPr lang="en-US" sz="2800" dirty="0"/>
              <a:t>Lab10.1: Demonstration of using the packages</a:t>
            </a:r>
            <a:endParaRPr lang="en-US" sz="2800" dirty="0" smtClean="0"/>
          </a:p>
        </p:txBody>
      </p:sp>
      <p:sp>
        <p:nvSpPr>
          <p:cNvPr id="11" name="TextBox 10"/>
          <p:cNvSpPr txBox="1"/>
          <p:nvPr/>
        </p:nvSpPr>
        <p:spPr>
          <a:xfrm>
            <a:off x="7109138" y="2240924"/>
            <a:ext cx="4842455" cy="2308324"/>
          </a:xfrm>
          <a:prstGeom prst="rect">
            <a:avLst/>
          </a:prstGeom>
          <a:noFill/>
        </p:spPr>
        <p:txBody>
          <a:bodyPr wrap="square" rtlCol="0">
            <a:spAutoFit/>
          </a:bodyPr>
          <a:lstStyle/>
          <a:p>
            <a:r>
              <a:rPr lang="en-US" sz="2400" dirty="0">
                <a:solidFill>
                  <a:schemeClr val="accent6">
                    <a:lumMod val="75000"/>
                  </a:schemeClr>
                </a:solidFill>
              </a:rPr>
              <a:t>//in the Circle.java </a:t>
            </a:r>
            <a:r>
              <a:rPr lang="en-US" sz="2400" dirty="0" smtClean="0">
                <a:solidFill>
                  <a:schemeClr val="accent6">
                    <a:lumMod val="75000"/>
                  </a:schemeClr>
                </a:solidFill>
              </a:rPr>
              <a:t>file</a:t>
            </a:r>
          </a:p>
          <a:p>
            <a:r>
              <a:rPr lang="en-US" sz="2400" dirty="0" smtClean="0">
                <a:solidFill>
                  <a:schemeClr val="accent4">
                    <a:lumMod val="75000"/>
                  </a:schemeClr>
                </a:solidFill>
              </a:rPr>
              <a:t>package graphics;</a:t>
            </a:r>
          </a:p>
          <a:p>
            <a:r>
              <a:rPr lang="en-US" sz="2400" dirty="0" smtClean="0">
                <a:solidFill>
                  <a:schemeClr val="accent6">
                    <a:lumMod val="75000"/>
                  </a:schemeClr>
                </a:solidFill>
              </a:rPr>
              <a:t>public </a:t>
            </a:r>
            <a:r>
              <a:rPr lang="en-US" sz="2400" dirty="0">
                <a:solidFill>
                  <a:schemeClr val="accent6">
                    <a:lumMod val="75000"/>
                  </a:schemeClr>
                </a:solidFill>
              </a:rPr>
              <a:t>class Circle extends Graphic</a:t>
            </a:r>
          </a:p>
          <a:p>
            <a:r>
              <a:rPr lang="en-US" sz="2400" dirty="0">
                <a:solidFill>
                  <a:schemeClr val="accent6">
                    <a:lumMod val="75000"/>
                  </a:schemeClr>
                </a:solidFill>
              </a:rPr>
              <a:t>    implements </a:t>
            </a:r>
            <a:r>
              <a:rPr lang="en-US" sz="2400" dirty="0" err="1">
                <a:solidFill>
                  <a:schemeClr val="accent6">
                    <a:lumMod val="75000"/>
                  </a:schemeClr>
                </a:solidFill>
              </a:rPr>
              <a:t>Draggable</a:t>
            </a:r>
            <a:r>
              <a:rPr lang="en-US" sz="2400" dirty="0">
                <a:solidFill>
                  <a:schemeClr val="accent6">
                    <a:lumMod val="75000"/>
                  </a:schemeClr>
                </a:solidFill>
              </a:rPr>
              <a:t> {</a:t>
            </a:r>
          </a:p>
          <a:p>
            <a:r>
              <a:rPr lang="en-US" sz="2400" dirty="0">
                <a:solidFill>
                  <a:schemeClr val="accent6">
                    <a:lumMod val="75000"/>
                  </a:schemeClr>
                </a:solidFill>
              </a:rPr>
              <a:t>    . . .</a:t>
            </a:r>
          </a:p>
          <a:p>
            <a:r>
              <a:rPr lang="en-US" sz="2400" dirty="0">
                <a:solidFill>
                  <a:schemeClr val="accent6">
                    <a:lumMod val="75000"/>
                  </a:schemeClr>
                </a:solidFill>
              </a:rPr>
              <a:t>}</a:t>
            </a:r>
          </a:p>
        </p:txBody>
      </p:sp>
    </p:spTree>
    <p:extLst>
      <p:ext uri="{BB962C8B-B14F-4D97-AF65-F5344CB8AC3E}">
        <p14:creationId xmlns:p14="http://schemas.microsoft.com/office/powerpoint/2010/main" val="670837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8" y="284176"/>
            <a:ext cx="10748675" cy="1508760"/>
          </a:xfrm>
        </p:spPr>
        <p:txBody>
          <a:bodyPr/>
          <a:lstStyle/>
          <a:p>
            <a:r>
              <a:rPr lang="en-US" dirty="0" smtClean="0"/>
              <a:t>Classes and objects – Access modifiers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60375" y="2073499"/>
            <a:ext cx="10898791"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Determine </a:t>
            </a:r>
            <a:r>
              <a:rPr lang="en-US" sz="2000" dirty="0"/>
              <a:t>whether other classes can use a particular field or invoke a particular method</a:t>
            </a:r>
            <a:r>
              <a:rPr lang="en-US" sz="2000" dirty="0" smtClean="0"/>
              <a:t>.</a:t>
            </a:r>
          </a:p>
          <a:p>
            <a:pPr marL="800100" lvl="1" indent="-342900">
              <a:buFont typeface="Arial" panose="020B0604020202020204" pitchFamily="34" charset="0"/>
              <a:buChar char="•"/>
            </a:pPr>
            <a:r>
              <a:rPr lang="en-US" sz="2000" dirty="0"/>
              <a:t>At the top level—public, or package-private (no explicit modifier).</a:t>
            </a:r>
          </a:p>
          <a:p>
            <a:pPr marL="800100" lvl="1" indent="-342900">
              <a:buFont typeface="Arial" panose="020B0604020202020204" pitchFamily="34" charset="0"/>
              <a:buChar char="•"/>
            </a:pPr>
            <a:r>
              <a:rPr lang="en-US" sz="2000" dirty="0"/>
              <a:t>At the member level—public, private, protected, or package-private (no explicit modifier).</a:t>
            </a:r>
            <a:endParaRPr lang="en-US" sz="2000" dirty="0" smtClean="0"/>
          </a:p>
        </p:txBody>
      </p:sp>
      <p:pic>
        <p:nvPicPr>
          <p:cNvPr id="6" name="Picture 5"/>
          <p:cNvPicPr>
            <a:picLocks noChangeAspect="1"/>
          </p:cNvPicPr>
          <p:nvPr/>
        </p:nvPicPr>
        <p:blipFill>
          <a:blip r:embed="rId2"/>
          <a:stretch>
            <a:fillRect/>
          </a:stretch>
        </p:blipFill>
        <p:spPr>
          <a:xfrm>
            <a:off x="770854" y="3256587"/>
            <a:ext cx="8445064" cy="3504821"/>
          </a:xfrm>
          <a:prstGeom prst="rect">
            <a:avLst/>
          </a:prstGeom>
        </p:spPr>
      </p:pic>
    </p:spTree>
    <p:extLst>
      <p:ext uri="{BB962C8B-B14F-4D97-AF65-F5344CB8AC3E}">
        <p14:creationId xmlns:p14="http://schemas.microsoft.com/office/powerpoint/2010/main" val="3880563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 - Packages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60375" y="2073499"/>
            <a:ext cx="11581371" cy="2000548"/>
          </a:xfrm>
          <a:prstGeom prst="rect">
            <a:avLst/>
          </a:prstGeom>
          <a:noFill/>
        </p:spPr>
        <p:txBody>
          <a:bodyPr wrap="square" rtlCol="0">
            <a:spAutoFit/>
          </a:bodyPr>
          <a:lstStyle/>
          <a:p>
            <a:r>
              <a:rPr lang="en-US" sz="2800" dirty="0" smtClean="0"/>
              <a:t>Naming convention:</a:t>
            </a:r>
          </a:p>
          <a:p>
            <a:pPr marL="457200" indent="-457200">
              <a:buFont typeface="Arial" panose="020B0604020202020204" pitchFamily="34" charset="0"/>
              <a:buChar char="•"/>
            </a:pPr>
            <a:r>
              <a:rPr lang="en-US" sz="2400" dirty="0"/>
              <a:t>Package names are written in all lower </a:t>
            </a:r>
            <a:r>
              <a:rPr lang="en-US" sz="2400" dirty="0" smtClean="0"/>
              <a:t>case</a:t>
            </a:r>
          </a:p>
          <a:p>
            <a:pPr marL="457200" indent="-457200">
              <a:buFont typeface="Arial" panose="020B0604020202020204" pitchFamily="34" charset="0"/>
              <a:buChar char="•"/>
            </a:pPr>
            <a:r>
              <a:rPr lang="en-US" sz="2400" dirty="0"/>
              <a:t>Companies use their reversed Internet domain name to begin their package names—for example, </a:t>
            </a:r>
            <a:r>
              <a:rPr lang="en-US" sz="2400" dirty="0" err="1"/>
              <a:t>com.example.mypackage</a:t>
            </a:r>
            <a:r>
              <a:rPr lang="en-US" sz="2400" dirty="0"/>
              <a:t> for a package named </a:t>
            </a:r>
            <a:r>
              <a:rPr lang="en-US" sz="2400" dirty="0" err="1"/>
              <a:t>mypackage</a:t>
            </a:r>
            <a:r>
              <a:rPr lang="en-US" sz="2400" dirty="0"/>
              <a:t> created by a programmer at example.com</a:t>
            </a:r>
            <a:endParaRPr lang="en-US" sz="2400" dirty="0" smtClean="0"/>
          </a:p>
        </p:txBody>
      </p:sp>
      <p:sp>
        <p:nvSpPr>
          <p:cNvPr id="11" name="TextBox 10"/>
          <p:cNvSpPr txBox="1"/>
          <p:nvPr/>
        </p:nvSpPr>
        <p:spPr>
          <a:xfrm>
            <a:off x="6094959" y="3953814"/>
            <a:ext cx="4842455" cy="2308324"/>
          </a:xfrm>
          <a:prstGeom prst="rect">
            <a:avLst/>
          </a:prstGeom>
          <a:noFill/>
        </p:spPr>
        <p:txBody>
          <a:bodyPr wrap="square" rtlCol="0">
            <a:spAutoFit/>
          </a:bodyPr>
          <a:lstStyle/>
          <a:p>
            <a:r>
              <a:rPr lang="en-US" sz="2400" dirty="0">
                <a:solidFill>
                  <a:schemeClr val="accent6">
                    <a:lumMod val="75000"/>
                  </a:schemeClr>
                </a:solidFill>
              </a:rPr>
              <a:t>//in the Circle.java </a:t>
            </a:r>
            <a:r>
              <a:rPr lang="en-US" sz="2400" dirty="0" smtClean="0">
                <a:solidFill>
                  <a:schemeClr val="accent6">
                    <a:lumMod val="75000"/>
                  </a:schemeClr>
                </a:solidFill>
              </a:rPr>
              <a:t>file</a:t>
            </a:r>
          </a:p>
          <a:p>
            <a:r>
              <a:rPr lang="en-US" sz="2400" dirty="0" smtClean="0">
                <a:solidFill>
                  <a:schemeClr val="accent4">
                    <a:lumMod val="75000"/>
                  </a:schemeClr>
                </a:solidFill>
              </a:rPr>
              <a:t>package graphics;</a:t>
            </a:r>
          </a:p>
          <a:p>
            <a:r>
              <a:rPr lang="en-US" sz="2400" dirty="0" smtClean="0">
                <a:solidFill>
                  <a:schemeClr val="accent6">
                    <a:lumMod val="75000"/>
                  </a:schemeClr>
                </a:solidFill>
              </a:rPr>
              <a:t>public </a:t>
            </a:r>
            <a:r>
              <a:rPr lang="en-US" sz="2400" dirty="0">
                <a:solidFill>
                  <a:schemeClr val="accent6">
                    <a:lumMod val="75000"/>
                  </a:schemeClr>
                </a:solidFill>
              </a:rPr>
              <a:t>class Circle extends Graphic</a:t>
            </a:r>
          </a:p>
          <a:p>
            <a:r>
              <a:rPr lang="en-US" sz="2400" dirty="0">
                <a:solidFill>
                  <a:schemeClr val="accent6">
                    <a:lumMod val="75000"/>
                  </a:schemeClr>
                </a:solidFill>
              </a:rPr>
              <a:t>    implements </a:t>
            </a:r>
            <a:r>
              <a:rPr lang="en-US" sz="2400" dirty="0" err="1">
                <a:solidFill>
                  <a:schemeClr val="accent6">
                    <a:lumMod val="75000"/>
                  </a:schemeClr>
                </a:solidFill>
              </a:rPr>
              <a:t>Draggable</a:t>
            </a:r>
            <a:r>
              <a:rPr lang="en-US" sz="2400" dirty="0">
                <a:solidFill>
                  <a:schemeClr val="accent6">
                    <a:lumMod val="75000"/>
                  </a:schemeClr>
                </a:solidFill>
              </a:rPr>
              <a:t> {</a:t>
            </a:r>
          </a:p>
          <a:p>
            <a:r>
              <a:rPr lang="en-US" sz="2400" dirty="0">
                <a:solidFill>
                  <a:schemeClr val="accent6">
                    <a:lumMod val="75000"/>
                  </a:schemeClr>
                </a:solidFill>
              </a:rPr>
              <a:t>    . . .</a:t>
            </a:r>
          </a:p>
          <a:p>
            <a:r>
              <a:rPr lang="en-US" sz="2400" dirty="0">
                <a:solidFill>
                  <a:schemeClr val="accent6">
                    <a:lumMod val="75000"/>
                  </a:schemeClr>
                </a:solidFill>
              </a:rPr>
              <a:t>}</a:t>
            </a:r>
          </a:p>
        </p:txBody>
      </p:sp>
    </p:spTree>
    <p:extLst>
      <p:ext uri="{BB962C8B-B14F-4D97-AF65-F5344CB8AC3E}">
        <p14:creationId xmlns:p14="http://schemas.microsoft.com/office/powerpoint/2010/main" val="3766371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 - Packages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60375" y="2073499"/>
            <a:ext cx="7640436" cy="4154984"/>
          </a:xfrm>
          <a:prstGeom prst="rect">
            <a:avLst/>
          </a:prstGeom>
          <a:noFill/>
        </p:spPr>
        <p:txBody>
          <a:bodyPr wrap="square" rtlCol="0">
            <a:spAutoFit/>
          </a:bodyPr>
          <a:lstStyle/>
          <a:p>
            <a:pPr marL="342900" indent="-342900">
              <a:buFont typeface="Arial" panose="020B0604020202020204" pitchFamily="34" charset="0"/>
              <a:buChar char="•"/>
            </a:pPr>
            <a:r>
              <a:rPr lang="en-US" sz="2400" i="1" dirty="0"/>
              <a:t>Referring to a Package Member by Its Qualified </a:t>
            </a:r>
            <a:r>
              <a:rPr lang="en-US" sz="2400" i="1" dirty="0" smtClean="0"/>
              <a:t>Name:</a:t>
            </a:r>
          </a:p>
          <a:p>
            <a:r>
              <a:rPr lang="en-US" sz="2400" dirty="0" smtClean="0"/>
              <a:t>	Ex:</a:t>
            </a:r>
          </a:p>
          <a:p>
            <a:r>
              <a:rPr lang="en-US" sz="2400" dirty="0" smtClean="0">
                <a:solidFill>
                  <a:schemeClr val="accent4">
                    <a:lumMod val="75000"/>
                  </a:schemeClr>
                </a:solidFill>
              </a:rPr>
              <a:t>	</a:t>
            </a:r>
            <a:r>
              <a:rPr lang="en-US" sz="2400" dirty="0" err="1" smtClean="0">
                <a:solidFill>
                  <a:schemeClr val="accent4">
                    <a:lumMod val="75000"/>
                  </a:schemeClr>
                </a:solidFill>
              </a:rPr>
              <a:t>graphics.Rectangle</a:t>
            </a:r>
            <a:endParaRPr lang="en-US" sz="2400" dirty="0" smtClean="0">
              <a:solidFill>
                <a:schemeClr val="accent4">
                  <a:lumMod val="75000"/>
                </a:schemeClr>
              </a:solidFill>
            </a:endParaRPr>
          </a:p>
          <a:p>
            <a:r>
              <a:rPr lang="en-US" sz="2400" dirty="0" smtClean="0">
                <a:solidFill>
                  <a:schemeClr val="accent4">
                    <a:lumMod val="75000"/>
                  </a:schemeClr>
                </a:solidFill>
              </a:rPr>
              <a:t>	</a:t>
            </a:r>
            <a:r>
              <a:rPr lang="en-US" sz="2400" dirty="0" err="1" smtClean="0">
                <a:solidFill>
                  <a:schemeClr val="accent4">
                    <a:lumMod val="75000"/>
                  </a:schemeClr>
                </a:solidFill>
              </a:rPr>
              <a:t>graphics.Rectangle</a:t>
            </a:r>
            <a:r>
              <a:rPr lang="en-US" sz="2400" dirty="0" smtClean="0">
                <a:solidFill>
                  <a:schemeClr val="accent4">
                    <a:lumMod val="75000"/>
                  </a:schemeClr>
                </a:solidFill>
              </a:rPr>
              <a:t> </a:t>
            </a:r>
            <a:r>
              <a:rPr lang="en-US" sz="2400" dirty="0" err="1">
                <a:solidFill>
                  <a:schemeClr val="accent4">
                    <a:lumMod val="75000"/>
                  </a:schemeClr>
                </a:solidFill>
              </a:rPr>
              <a:t>myRect</a:t>
            </a:r>
            <a:r>
              <a:rPr lang="en-US" sz="2400" dirty="0">
                <a:solidFill>
                  <a:schemeClr val="accent4">
                    <a:lumMod val="75000"/>
                  </a:schemeClr>
                </a:solidFill>
              </a:rPr>
              <a:t> = new </a:t>
            </a:r>
            <a:r>
              <a:rPr lang="en-US" sz="2400" dirty="0" err="1">
                <a:solidFill>
                  <a:schemeClr val="accent4">
                    <a:lumMod val="75000"/>
                  </a:schemeClr>
                </a:solidFill>
              </a:rPr>
              <a:t>graphics.Rectangle</a:t>
            </a:r>
            <a:r>
              <a:rPr lang="en-US" sz="2400" dirty="0" smtClean="0">
                <a:solidFill>
                  <a:schemeClr val="accent4">
                    <a:lumMod val="75000"/>
                  </a:schemeClr>
                </a:solidFill>
              </a:rPr>
              <a:t>();</a:t>
            </a:r>
          </a:p>
          <a:p>
            <a:endParaRPr lang="en-US" sz="2400" dirty="0"/>
          </a:p>
          <a:p>
            <a:pPr marL="342900" indent="-342900">
              <a:buFont typeface="Arial" panose="020B0604020202020204" pitchFamily="34" charset="0"/>
              <a:buChar char="•"/>
            </a:pPr>
            <a:r>
              <a:rPr lang="en-US" sz="2400" i="1" dirty="0" smtClean="0"/>
              <a:t>Importing a package member:</a:t>
            </a:r>
          </a:p>
          <a:p>
            <a:pPr lvl="1"/>
            <a:r>
              <a:rPr lang="en-US" sz="2400" dirty="0" smtClean="0"/>
              <a:t>Ex: </a:t>
            </a:r>
            <a:r>
              <a:rPr lang="en-US" sz="2400" dirty="0" smtClean="0">
                <a:solidFill>
                  <a:schemeClr val="accent4">
                    <a:lumMod val="75000"/>
                  </a:schemeClr>
                </a:solidFill>
              </a:rPr>
              <a:t>import </a:t>
            </a:r>
            <a:r>
              <a:rPr lang="en-US" sz="2400" dirty="0" err="1">
                <a:solidFill>
                  <a:schemeClr val="accent4">
                    <a:lumMod val="75000"/>
                  </a:schemeClr>
                </a:solidFill>
              </a:rPr>
              <a:t>graphics.Rectangle</a:t>
            </a:r>
            <a:r>
              <a:rPr lang="en-US" sz="2400" dirty="0" smtClean="0">
                <a:solidFill>
                  <a:schemeClr val="accent4">
                    <a:lumMod val="75000"/>
                  </a:schemeClr>
                </a:solidFill>
              </a:rPr>
              <a:t>;</a:t>
            </a:r>
          </a:p>
          <a:p>
            <a:pPr lvl="1"/>
            <a:r>
              <a:rPr lang="en-US" sz="2400" dirty="0" smtClean="0">
                <a:solidFill>
                  <a:schemeClr val="accent4">
                    <a:lumMod val="75000"/>
                  </a:schemeClr>
                </a:solidFill>
              </a:rPr>
              <a:t>       Rectangle </a:t>
            </a:r>
            <a:r>
              <a:rPr lang="en-US" sz="2400" dirty="0" err="1">
                <a:solidFill>
                  <a:schemeClr val="accent4">
                    <a:lumMod val="75000"/>
                  </a:schemeClr>
                </a:solidFill>
              </a:rPr>
              <a:t>myRectangle</a:t>
            </a:r>
            <a:r>
              <a:rPr lang="en-US" sz="2400" dirty="0">
                <a:solidFill>
                  <a:schemeClr val="accent4">
                    <a:lumMod val="75000"/>
                  </a:schemeClr>
                </a:solidFill>
              </a:rPr>
              <a:t> = new Rectangle();</a:t>
            </a:r>
          </a:p>
          <a:p>
            <a:endParaRPr lang="en-US" sz="2400" dirty="0" smtClean="0"/>
          </a:p>
          <a:p>
            <a:pPr marL="342900" indent="-342900">
              <a:buFont typeface="Arial" panose="020B0604020202020204" pitchFamily="34" charset="0"/>
              <a:buChar char="•"/>
            </a:pPr>
            <a:r>
              <a:rPr lang="en-US" sz="2400" i="1" dirty="0" smtClean="0"/>
              <a:t>Import entire package</a:t>
            </a:r>
          </a:p>
          <a:p>
            <a:r>
              <a:rPr lang="en-US" sz="2400" dirty="0" smtClean="0"/>
              <a:t>	</a:t>
            </a:r>
            <a:r>
              <a:rPr lang="en-US" sz="2400" dirty="0" smtClean="0">
                <a:solidFill>
                  <a:schemeClr val="accent4">
                    <a:lumMod val="75000"/>
                  </a:schemeClr>
                </a:solidFill>
              </a:rPr>
              <a:t>import </a:t>
            </a:r>
            <a:r>
              <a:rPr lang="en-US" sz="2400" dirty="0">
                <a:solidFill>
                  <a:schemeClr val="accent4">
                    <a:lumMod val="75000"/>
                  </a:schemeClr>
                </a:solidFill>
              </a:rPr>
              <a:t>graphics.*;</a:t>
            </a:r>
            <a:endParaRPr lang="en-US" sz="2400" dirty="0" smtClean="0">
              <a:solidFill>
                <a:schemeClr val="accent4">
                  <a:lumMod val="75000"/>
                </a:schemeClr>
              </a:solidFill>
            </a:endParaRPr>
          </a:p>
        </p:txBody>
      </p:sp>
      <p:sp>
        <p:nvSpPr>
          <p:cNvPr id="6" name="TextBox 5"/>
          <p:cNvSpPr txBox="1"/>
          <p:nvPr/>
        </p:nvSpPr>
        <p:spPr>
          <a:xfrm>
            <a:off x="8100811" y="1805815"/>
            <a:ext cx="3992451" cy="6832640"/>
          </a:xfrm>
          <a:prstGeom prst="rect">
            <a:avLst/>
          </a:prstGeom>
          <a:noFill/>
        </p:spPr>
        <p:txBody>
          <a:bodyPr wrap="square" rtlCol="0">
            <a:spAutoFit/>
          </a:bodyPr>
          <a:lstStyle/>
          <a:p>
            <a:r>
              <a:rPr lang="en-US" sz="2400" dirty="0" smtClean="0"/>
              <a:t>Static Imports:</a:t>
            </a:r>
          </a:p>
          <a:p>
            <a:r>
              <a:rPr lang="en-US" dirty="0" smtClean="0"/>
              <a:t>Used to access </a:t>
            </a:r>
            <a:r>
              <a:rPr lang="en-US" dirty="0"/>
              <a:t>to static final fields (constants) and static methods from one or two </a:t>
            </a:r>
            <a:r>
              <a:rPr lang="en-US" dirty="0" smtClean="0"/>
              <a:t>classes</a:t>
            </a:r>
          </a:p>
          <a:p>
            <a:endParaRPr lang="en-US" dirty="0"/>
          </a:p>
          <a:p>
            <a:r>
              <a:rPr lang="en-US" dirty="0">
                <a:solidFill>
                  <a:schemeClr val="accent6">
                    <a:lumMod val="75000"/>
                  </a:schemeClr>
                </a:solidFill>
              </a:rPr>
              <a:t>public static final double PI </a:t>
            </a:r>
          </a:p>
          <a:p>
            <a:r>
              <a:rPr lang="en-US" dirty="0">
                <a:solidFill>
                  <a:schemeClr val="accent6">
                    <a:lumMod val="75000"/>
                  </a:schemeClr>
                </a:solidFill>
              </a:rPr>
              <a:t>    = 3.141592653589793;</a:t>
            </a:r>
          </a:p>
          <a:p>
            <a:r>
              <a:rPr lang="en-US" dirty="0">
                <a:solidFill>
                  <a:schemeClr val="accent6">
                    <a:lumMod val="75000"/>
                  </a:schemeClr>
                </a:solidFill>
              </a:rPr>
              <a:t>public static double cos(double a</a:t>
            </a:r>
            <a:r>
              <a:rPr lang="en-US" dirty="0" smtClean="0">
                <a:solidFill>
                  <a:schemeClr val="accent6">
                    <a:lumMod val="75000"/>
                  </a:schemeClr>
                </a:solidFill>
              </a:rPr>
              <a:t>){</a:t>
            </a:r>
            <a:endParaRPr lang="en-US" dirty="0">
              <a:solidFill>
                <a:schemeClr val="accent6">
                  <a:lumMod val="75000"/>
                </a:schemeClr>
              </a:solidFill>
            </a:endParaRPr>
          </a:p>
          <a:p>
            <a:r>
              <a:rPr lang="en-US" dirty="0">
                <a:solidFill>
                  <a:schemeClr val="accent6">
                    <a:lumMod val="75000"/>
                  </a:schemeClr>
                </a:solidFill>
              </a:rPr>
              <a:t>    ...</a:t>
            </a:r>
          </a:p>
          <a:p>
            <a:r>
              <a:rPr lang="en-US" dirty="0" smtClean="0">
                <a:solidFill>
                  <a:schemeClr val="accent6">
                    <a:lumMod val="75000"/>
                  </a:schemeClr>
                </a:solidFill>
              </a:rPr>
              <a:t>}</a:t>
            </a:r>
          </a:p>
          <a:p>
            <a:endParaRPr lang="en-US" dirty="0"/>
          </a:p>
          <a:p>
            <a:r>
              <a:rPr lang="en-US" dirty="0" smtClean="0"/>
              <a:t>Normally</a:t>
            </a:r>
          </a:p>
          <a:p>
            <a:r>
              <a:rPr lang="en-US" dirty="0">
                <a:solidFill>
                  <a:schemeClr val="accent6">
                    <a:lumMod val="75000"/>
                  </a:schemeClr>
                </a:solidFill>
              </a:rPr>
              <a:t>double r = </a:t>
            </a:r>
            <a:r>
              <a:rPr lang="en-US" dirty="0" err="1">
                <a:solidFill>
                  <a:schemeClr val="accent6">
                    <a:lumMod val="75000"/>
                  </a:schemeClr>
                </a:solidFill>
              </a:rPr>
              <a:t>Math.cos</a:t>
            </a:r>
            <a:r>
              <a:rPr lang="en-US" dirty="0">
                <a:solidFill>
                  <a:schemeClr val="accent6">
                    <a:lumMod val="75000"/>
                  </a:schemeClr>
                </a:solidFill>
              </a:rPr>
              <a:t>(</a:t>
            </a:r>
            <a:r>
              <a:rPr lang="en-US" dirty="0" err="1">
                <a:solidFill>
                  <a:schemeClr val="accent6">
                    <a:lumMod val="75000"/>
                  </a:schemeClr>
                </a:solidFill>
              </a:rPr>
              <a:t>Math.PI</a:t>
            </a:r>
            <a:r>
              <a:rPr lang="en-US" dirty="0">
                <a:solidFill>
                  <a:schemeClr val="accent6">
                    <a:lumMod val="75000"/>
                  </a:schemeClr>
                </a:solidFill>
              </a:rPr>
              <a:t> * theta</a:t>
            </a:r>
            <a:r>
              <a:rPr lang="en-US" dirty="0" smtClean="0">
                <a:solidFill>
                  <a:schemeClr val="accent6">
                    <a:lumMod val="75000"/>
                  </a:schemeClr>
                </a:solidFill>
              </a:rPr>
              <a:t>);</a:t>
            </a:r>
          </a:p>
          <a:p>
            <a:r>
              <a:rPr lang="en-US" dirty="0" smtClean="0"/>
              <a:t>Using static import</a:t>
            </a:r>
          </a:p>
          <a:p>
            <a:r>
              <a:rPr lang="en-US" dirty="0">
                <a:solidFill>
                  <a:schemeClr val="accent6">
                    <a:lumMod val="75000"/>
                  </a:schemeClr>
                </a:solidFill>
              </a:rPr>
              <a:t>import static </a:t>
            </a:r>
            <a:r>
              <a:rPr lang="en-US" dirty="0" err="1">
                <a:solidFill>
                  <a:schemeClr val="accent6">
                    <a:lumMod val="75000"/>
                  </a:schemeClr>
                </a:solidFill>
              </a:rPr>
              <a:t>java.lang.Math.PI</a:t>
            </a:r>
            <a:r>
              <a:rPr lang="en-US" dirty="0" smtClean="0">
                <a:solidFill>
                  <a:schemeClr val="accent6">
                    <a:lumMod val="75000"/>
                  </a:schemeClr>
                </a:solidFill>
              </a:rPr>
              <a:t>;</a:t>
            </a:r>
          </a:p>
          <a:p>
            <a:r>
              <a:rPr lang="en-US" dirty="0">
                <a:solidFill>
                  <a:schemeClr val="accent6">
                    <a:lumMod val="75000"/>
                  </a:schemeClr>
                </a:solidFill>
              </a:rPr>
              <a:t>import static </a:t>
            </a:r>
            <a:r>
              <a:rPr lang="en-US" dirty="0" err="1" smtClean="0">
                <a:solidFill>
                  <a:schemeClr val="accent6">
                    <a:lumMod val="75000"/>
                  </a:schemeClr>
                </a:solidFill>
              </a:rPr>
              <a:t>java.lang.Math.cos</a:t>
            </a:r>
            <a:r>
              <a:rPr lang="en-US" dirty="0" smtClean="0">
                <a:solidFill>
                  <a:schemeClr val="accent6">
                    <a:lumMod val="75000"/>
                  </a:schemeClr>
                </a:solidFill>
              </a:rPr>
              <a:t>;</a:t>
            </a:r>
          </a:p>
          <a:p>
            <a:r>
              <a:rPr lang="en-US" dirty="0">
                <a:solidFill>
                  <a:schemeClr val="accent6">
                    <a:lumMod val="75000"/>
                  </a:schemeClr>
                </a:solidFill>
              </a:rPr>
              <a:t>double r = cos(PI * theta);</a:t>
            </a:r>
            <a:endParaRPr lang="en-US" dirty="0" smtClean="0">
              <a:solidFill>
                <a:schemeClr val="accent6">
                  <a:lumMod val="75000"/>
                </a:schemeClr>
              </a:solidFill>
            </a:endParaRP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323523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 - Packages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pic>
        <p:nvPicPr>
          <p:cNvPr id="3" name="Picture 2"/>
          <p:cNvPicPr>
            <a:picLocks noChangeAspect="1"/>
          </p:cNvPicPr>
          <p:nvPr/>
        </p:nvPicPr>
        <p:blipFill>
          <a:blip r:embed="rId2"/>
          <a:stretch>
            <a:fillRect/>
          </a:stretch>
        </p:blipFill>
        <p:spPr>
          <a:xfrm>
            <a:off x="561304" y="1702784"/>
            <a:ext cx="7513750" cy="5065064"/>
          </a:xfrm>
          <a:prstGeom prst="rect">
            <a:avLst/>
          </a:prstGeom>
        </p:spPr>
      </p:pic>
    </p:spTree>
    <p:extLst>
      <p:ext uri="{BB962C8B-B14F-4D97-AF65-F5344CB8AC3E}">
        <p14:creationId xmlns:p14="http://schemas.microsoft.com/office/powerpoint/2010/main" val="2632131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45941" y="1792936"/>
            <a:ext cx="11298036" cy="5016758"/>
          </a:xfrm>
          <a:prstGeom prst="rect">
            <a:avLst/>
          </a:prstGeom>
          <a:noFill/>
        </p:spPr>
        <p:txBody>
          <a:bodyPr wrap="square" rtlCol="0">
            <a:spAutoFit/>
          </a:bodyPr>
          <a:lstStyle/>
          <a:p>
            <a:r>
              <a:rPr lang="en-US" sz="3200" i="1" u="sng" dirty="0" smtClean="0"/>
              <a:t>Class Members</a:t>
            </a:r>
          </a:p>
          <a:p>
            <a:r>
              <a:rPr lang="en-US" sz="2400" dirty="0" smtClean="0"/>
              <a:t>Class Variables</a:t>
            </a:r>
          </a:p>
          <a:p>
            <a:pPr marL="342900" indent="-342900">
              <a:buFont typeface="Arial" panose="020B0604020202020204" pitchFamily="34" charset="0"/>
              <a:buChar char="•"/>
            </a:pPr>
            <a:r>
              <a:rPr lang="en-US" sz="2400" dirty="0"/>
              <a:t>Fields that have the static modifier in their declaration are called static fields or class </a:t>
            </a:r>
            <a:r>
              <a:rPr lang="en-US" sz="2400" dirty="0" smtClean="0"/>
              <a:t>variables</a:t>
            </a:r>
          </a:p>
          <a:p>
            <a:pPr marL="342900" indent="-342900">
              <a:buFont typeface="Arial" panose="020B0604020202020204" pitchFamily="34" charset="0"/>
              <a:buChar char="•"/>
            </a:pPr>
            <a:r>
              <a:rPr lang="en-US" sz="2400" dirty="0" smtClean="0"/>
              <a:t>They are associated with class rather than with object.</a:t>
            </a:r>
          </a:p>
          <a:p>
            <a:pPr marL="342900" indent="-342900">
              <a:buFont typeface="Arial" panose="020B0604020202020204" pitchFamily="34" charset="0"/>
              <a:buChar char="•"/>
            </a:pPr>
            <a:r>
              <a:rPr lang="en-US" sz="2400" dirty="0"/>
              <a:t>Every instance of the class shares a class variable, which is in one fixed location in memory. </a:t>
            </a:r>
            <a:endParaRPr lang="en-US" sz="2400" dirty="0" smtClean="0"/>
          </a:p>
          <a:p>
            <a:pPr marL="342900" indent="-342900">
              <a:buFont typeface="Arial" panose="020B0604020202020204" pitchFamily="34" charset="0"/>
              <a:buChar char="•"/>
            </a:pPr>
            <a:r>
              <a:rPr lang="en-US" sz="2400" dirty="0" smtClean="0"/>
              <a:t>Any </a:t>
            </a:r>
            <a:r>
              <a:rPr lang="en-US" sz="2400" dirty="0"/>
              <a:t>object can change the value of a class variable, but class variables can also be manipulated without creating an instance of the </a:t>
            </a:r>
            <a:r>
              <a:rPr lang="en-US" sz="2400" dirty="0" smtClean="0"/>
              <a:t>class.</a:t>
            </a:r>
          </a:p>
          <a:p>
            <a:endParaRPr lang="en-US" sz="2400" dirty="0" smtClean="0"/>
          </a:p>
          <a:p>
            <a:r>
              <a:rPr lang="en-US" sz="2400" dirty="0" smtClean="0"/>
              <a:t>Ex:</a:t>
            </a:r>
          </a:p>
          <a:p>
            <a:r>
              <a:rPr lang="en-US" sz="2400" dirty="0">
                <a:solidFill>
                  <a:schemeClr val="accent6">
                    <a:lumMod val="75000"/>
                  </a:schemeClr>
                </a:solidFill>
              </a:rPr>
              <a:t>static </a:t>
            </a:r>
            <a:r>
              <a:rPr lang="en-US" sz="2400" dirty="0" smtClean="0">
                <a:solidFill>
                  <a:schemeClr val="accent6">
                    <a:lumMod val="75000"/>
                  </a:schemeClr>
                </a:solidFill>
              </a:rPr>
              <a:t>double </a:t>
            </a:r>
            <a:r>
              <a:rPr lang="en-US" sz="2400" dirty="0">
                <a:solidFill>
                  <a:schemeClr val="accent6">
                    <a:lumMod val="75000"/>
                  </a:schemeClr>
                </a:solidFill>
              </a:rPr>
              <a:t>PI = 3.141592653589793;</a:t>
            </a:r>
          </a:p>
          <a:p>
            <a:endParaRPr lang="en-US" sz="2400" dirty="0" smtClean="0"/>
          </a:p>
        </p:txBody>
      </p:sp>
    </p:spTree>
    <p:extLst>
      <p:ext uri="{BB962C8B-B14F-4D97-AF65-F5344CB8AC3E}">
        <p14:creationId xmlns:p14="http://schemas.microsoft.com/office/powerpoint/2010/main" val="351092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45941" y="1792936"/>
            <a:ext cx="11298036" cy="4278094"/>
          </a:xfrm>
          <a:prstGeom prst="rect">
            <a:avLst/>
          </a:prstGeom>
          <a:noFill/>
        </p:spPr>
        <p:txBody>
          <a:bodyPr wrap="square" rtlCol="0">
            <a:spAutoFit/>
          </a:bodyPr>
          <a:lstStyle/>
          <a:p>
            <a:r>
              <a:rPr lang="en-US" sz="3200" i="1" u="sng" dirty="0" smtClean="0"/>
              <a:t>Class Members</a:t>
            </a:r>
          </a:p>
          <a:p>
            <a:r>
              <a:rPr lang="en-US" sz="2400" dirty="0" smtClean="0"/>
              <a:t>Class Methods:</a:t>
            </a:r>
          </a:p>
          <a:p>
            <a:pPr marL="342900" indent="-342900">
              <a:buFont typeface="Arial" panose="020B0604020202020204" pitchFamily="34" charset="0"/>
              <a:buChar char="•"/>
            </a:pPr>
            <a:r>
              <a:rPr lang="en-US" sz="2400" dirty="0" smtClean="0"/>
              <a:t>The methods with static modifier are called class method.</a:t>
            </a:r>
          </a:p>
          <a:p>
            <a:pPr marL="342900" indent="-342900">
              <a:buFont typeface="Arial" panose="020B0604020202020204" pitchFamily="34" charset="0"/>
              <a:buChar char="•"/>
            </a:pPr>
            <a:r>
              <a:rPr lang="en-US" sz="2400" dirty="0" smtClean="0"/>
              <a:t>They can be invoked without creating the instance of the Class.</a:t>
            </a:r>
          </a:p>
          <a:p>
            <a:pPr marL="342900" indent="-342900">
              <a:buFont typeface="Arial" panose="020B0604020202020204" pitchFamily="34" charset="0"/>
              <a:buChar char="•"/>
            </a:pPr>
            <a:r>
              <a:rPr lang="en-US" sz="2400" dirty="0" smtClean="0"/>
              <a:t>A </a:t>
            </a:r>
            <a:r>
              <a:rPr lang="en-US" sz="2400" dirty="0"/>
              <a:t>common use for static methods is to access static </a:t>
            </a:r>
            <a:r>
              <a:rPr lang="en-US" sz="2400" dirty="0" smtClean="0"/>
              <a:t>fields</a:t>
            </a:r>
          </a:p>
          <a:p>
            <a:pPr marL="342900" indent="-342900">
              <a:buFont typeface="Arial" panose="020B0604020202020204" pitchFamily="34" charset="0"/>
              <a:buChar char="•"/>
            </a:pPr>
            <a:r>
              <a:rPr lang="en-US" sz="2400" dirty="0"/>
              <a:t>Instance methods can access instance variables and instance methods directly.</a:t>
            </a:r>
          </a:p>
          <a:p>
            <a:pPr marL="342900" indent="-342900">
              <a:buFont typeface="Arial" panose="020B0604020202020204" pitchFamily="34" charset="0"/>
              <a:buChar char="•"/>
            </a:pPr>
            <a:r>
              <a:rPr lang="en-US" sz="2400" dirty="0"/>
              <a:t>Instance methods can access class variables and class methods directly.</a:t>
            </a:r>
          </a:p>
          <a:p>
            <a:pPr marL="342900" indent="-342900">
              <a:buFont typeface="Arial" panose="020B0604020202020204" pitchFamily="34" charset="0"/>
              <a:buChar char="•"/>
            </a:pPr>
            <a:r>
              <a:rPr lang="en-US" sz="2400" dirty="0"/>
              <a:t>Class methods can access class variables and class methods directly.</a:t>
            </a:r>
          </a:p>
          <a:p>
            <a:pPr marL="342900" indent="-342900">
              <a:buFont typeface="Arial" panose="020B0604020202020204" pitchFamily="34" charset="0"/>
              <a:buChar char="•"/>
            </a:pPr>
            <a:r>
              <a:rPr lang="en-US" sz="2400" dirty="0"/>
              <a:t>Class methods cannot access instance variables or instance methods directly—they must use an object reference. Also, class methods cannot use the this keyword as there is no instance for this to refer to</a:t>
            </a:r>
            <a:r>
              <a:rPr lang="en-US" sz="2400" dirty="0" smtClean="0"/>
              <a:t>.</a:t>
            </a:r>
          </a:p>
        </p:txBody>
      </p:sp>
      <p:sp>
        <p:nvSpPr>
          <p:cNvPr id="3" name="TextBox 2"/>
          <p:cNvSpPr txBox="1"/>
          <p:nvPr/>
        </p:nvSpPr>
        <p:spPr>
          <a:xfrm>
            <a:off x="445942" y="5996226"/>
            <a:ext cx="4074544" cy="861774"/>
          </a:xfrm>
          <a:prstGeom prst="rect">
            <a:avLst/>
          </a:prstGeom>
          <a:noFill/>
        </p:spPr>
        <p:txBody>
          <a:bodyPr wrap="square" rtlCol="0">
            <a:spAutoFit/>
          </a:bodyPr>
          <a:lstStyle/>
          <a:p>
            <a:r>
              <a:rPr lang="en-US" sz="1600" dirty="0">
                <a:solidFill>
                  <a:schemeClr val="accent6">
                    <a:lumMod val="75000"/>
                  </a:schemeClr>
                </a:solidFill>
              </a:rPr>
              <a:t>public static </a:t>
            </a:r>
            <a:r>
              <a:rPr lang="en-US" sz="1600" dirty="0" err="1">
                <a:solidFill>
                  <a:schemeClr val="accent6">
                    <a:lumMod val="75000"/>
                  </a:schemeClr>
                </a:solidFill>
              </a:rPr>
              <a:t>int</a:t>
            </a:r>
            <a:r>
              <a:rPr lang="en-US" sz="1600" dirty="0">
                <a:solidFill>
                  <a:schemeClr val="accent6">
                    <a:lumMod val="75000"/>
                  </a:schemeClr>
                </a:solidFill>
              </a:rPr>
              <a:t> </a:t>
            </a:r>
            <a:r>
              <a:rPr lang="en-US" sz="1600" dirty="0" err="1">
                <a:solidFill>
                  <a:schemeClr val="accent6">
                    <a:lumMod val="75000"/>
                  </a:schemeClr>
                </a:solidFill>
              </a:rPr>
              <a:t>getNumberOfBicycles</a:t>
            </a:r>
            <a:r>
              <a:rPr lang="en-US" sz="1600" dirty="0">
                <a:solidFill>
                  <a:schemeClr val="accent6">
                    <a:lumMod val="75000"/>
                  </a:schemeClr>
                </a:solidFill>
              </a:rPr>
              <a:t>() {</a:t>
            </a:r>
          </a:p>
          <a:p>
            <a:r>
              <a:rPr lang="en-US" sz="1600" dirty="0">
                <a:solidFill>
                  <a:schemeClr val="accent6">
                    <a:lumMod val="75000"/>
                  </a:schemeClr>
                </a:solidFill>
              </a:rPr>
              <a:t>    return </a:t>
            </a:r>
            <a:r>
              <a:rPr lang="en-US" sz="1600" dirty="0" err="1">
                <a:solidFill>
                  <a:schemeClr val="accent6">
                    <a:lumMod val="75000"/>
                  </a:schemeClr>
                </a:solidFill>
              </a:rPr>
              <a:t>numberOfBicycles</a:t>
            </a:r>
            <a:r>
              <a:rPr lang="en-US" sz="1600" dirty="0">
                <a:solidFill>
                  <a:schemeClr val="accent6">
                    <a:lumMod val="75000"/>
                  </a:schemeClr>
                </a:solidFill>
              </a:rPr>
              <a:t>;</a:t>
            </a:r>
          </a:p>
          <a:p>
            <a:r>
              <a:rPr lang="en-US" sz="1600" dirty="0">
                <a:solidFill>
                  <a:schemeClr val="accent6">
                    <a:lumMod val="75000"/>
                  </a:schemeClr>
                </a:solidFill>
              </a:rPr>
              <a:t>}</a:t>
            </a:r>
          </a:p>
        </p:txBody>
      </p:sp>
      <p:sp>
        <p:nvSpPr>
          <p:cNvPr id="9" name="TextBox 8"/>
          <p:cNvSpPr txBox="1"/>
          <p:nvPr/>
        </p:nvSpPr>
        <p:spPr>
          <a:xfrm>
            <a:off x="5344732" y="5996226"/>
            <a:ext cx="5125792" cy="369332"/>
          </a:xfrm>
          <a:prstGeom prst="rect">
            <a:avLst/>
          </a:prstGeom>
          <a:noFill/>
        </p:spPr>
        <p:txBody>
          <a:bodyPr wrap="square" rtlCol="0">
            <a:spAutoFit/>
          </a:bodyPr>
          <a:lstStyle/>
          <a:p>
            <a:r>
              <a:rPr lang="en-US" dirty="0" err="1" smtClean="0">
                <a:solidFill>
                  <a:schemeClr val="accent6">
                    <a:lumMod val="75000"/>
                  </a:schemeClr>
                </a:solidFill>
              </a:rPr>
              <a:t>Bicycle.getNumberOfBicycles</a:t>
            </a:r>
            <a:r>
              <a:rPr lang="en-US" dirty="0" smtClean="0">
                <a:solidFill>
                  <a:schemeClr val="accent6">
                    <a:lumMod val="75000"/>
                  </a:schemeClr>
                </a:solidFill>
              </a:rPr>
              <a:t>();</a:t>
            </a:r>
            <a:endParaRPr lang="en-US" dirty="0">
              <a:solidFill>
                <a:schemeClr val="accent6">
                  <a:lumMod val="75000"/>
                </a:schemeClr>
              </a:solidFill>
            </a:endParaRPr>
          </a:p>
        </p:txBody>
      </p:sp>
    </p:spTree>
    <p:extLst>
      <p:ext uri="{BB962C8B-B14F-4D97-AF65-F5344CB8AC3E}">
        <p14:creationId xmlns:p14="http://schemas.microsoft.com/office/powerpoint/2010/main" val="42363443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45941" y="1792936"/>
            <a:ext cx="11298036" cy="4031873"/>
          </a:xfrm>
          <a:prstGeom prst="rect">
            <a:avLst/>
          </a:prstGeom>
          <a:noFill/>
        </p:spPr>
        <p:txBody>
          <a:bodyPr wrap="square" rtlCol="0">
            <a:spAutoFit/>
          </a:bodyPr>
          <a:lstStyle/>
          <a:p>
            <a:r>
              <a:rPr lang="en-US" sz="3200" u="sng" dirty="0" smtClean="0"/>
              <a:t>Constants:</a:t>
            </a:r>
          </a:p>
          <a:p>
            <a:pPr marL="457200" indent="-457200">
              <a:buFont typeface="Arial" panose="020B0604020202020204" pitchFamily="34" charset="0"/>
              <a:buChar char="•"/>
            </a:pPr>
            <a:r>
              <a:rPr lang="en-US" sz="2800" dirty="0"/>
              <a:t>The static modifier, in combination with the final modifier, is also used to define </a:t>
            </a:r>
            <a:r>
              <a:rPr lang="en-US" sz="2800" dirty="0" smtClean="0"/>
              <a:t>constants.</a:t>
            </a:r>
          </a:p>
          <a:p>
            <a:pPr marL="457200" indent="-457200">
              <a:buFont typeface="Arial" panose="020B0604020202020204" pitchFamily="34" charset="0"/>
              <a:buChar char="•"/>
            </a:pPr>
            <a:r>
              <a:rPr lang="en-US" sz="2800" dirty="0"/>
              <a:t>The final modifier indicates that the value of this field cannot change</a:t>
            </a:r>
            <a:r>
              <a:rPr lang="en-US" sz="2800" dirty="0" smtClean="0"/>
              <a:t>.</a:t>
            </a:r>
          </a:p>
          <a:p>
            <a:pPr marL="457200" indent="-457200">
              <a:buFont typeface="Arial" panose="020B0604020202020204" pitchFamily="34" charset="0"/>
              <a:buChar char="•"/>
            </a:pPr>
            <a:endParaRPr lang="en-US" sz="2800" dirty="0"/>
          </a:p>
          <a:p>
            <a:r>
              <a:rPr lang="en-US" sz="2800" dirty="0" smtClean="0">
                <a:solidFill>
                  <a:schemeClr val="accent6">
                    <a:lumMod val="75000"/>
                  </a:schemeClr>
                </a:solidFill>
              </a:rPr>
              <a:t>	static </a:t>
            </a:r>
            <a:r>
              <a:rPr lang="en-US" sz="2800" dirty="0">
                <a:solidFill>
                  <a:schemeClr val="accent6">
                    <a:lumMod val="75000"/>
                  </a:schemeClr>
                </a:solidFill>
              </a:rPr>
              <a:t>final double PI = 3.141592653589793</a:t>
            </a:r>
            <a:r>
              <a:rPr lang="en-US" sz="2800" dirty="0" smtClean="0">
                <a:solidFill>
                  <a:schemeClr val="accent6">
                    <a:lumMod val="75000"/>
                  </a:schemeClr>
                </a:solidFill>
              </a:rPr>
              <a:t>;</a:t>
            </a:r>
          </a:p>
          <a:p>
            <a:endParaRPr lang="en-US" sz="2800" dirty="0">
              <a:solidFill>
                <a:schemeClr val="accent6">
                  <a:lumMod val="75000"/>
                </a:schemeClr>
              </a:solidFill>
            </a:endParaRPr>
          </a:p>
          <a:p>
            <a:r>
              <a:rPr lang="en-US" sz="2800" dirty="0">
                <a:solidFill>
                  <a:schemeClr val="accent4">
                    <a:lumMod val="75000"/>
                  </a:schemeClr>
                </a:solidFill>
              </a:rPr>
              <a:t>Lab10.2: Demonstration of using the packages, access </a:t>
            </a:r>
            <a:r>
              <a:rPr lang="en-US" sz="2800" dirty="0" smtClean="0">
                <a:solidFill>
                  <a:schemeClr val="accent4">
                    <a:lumMod val="75000"/>
                  </a:schemeClr>
                </a:solidFill>
              </a:rPr>
              <a:t>modifier, </a:t>
            </a:r>
            <a:r>
              <a:rPr lang="en-US" sz="2800" dirty="0">
                <a:solidFill>
                  <a:schemeClr val="accent4">
                    <a:lumMod val="75000"/>
                  </a:schemeClr>
                </a:solidFill>
              </a:rPr>
              <a:t>class variable, class methods.</a:t>
            </a:r>
            <a:endParaRPr lang="en-US" sz="2800" dirty="0" smtClean="0">
              <a:solidFill>
                <a:schemeClr val="accent4">
                  <a:lumMod val="75000"/>
                </a:schemeClr>
              </a:solidFill>
            </a:endParaRPr>
          </a:p>
        </p:txBody>
      </p:sp>
    </p:spTree>
    <p:extLst>
      <p:ext uri="{BB962C8B-B14F-4D97-AF65-F5344CB8AC3E}">
        <p14:creationId xmlns:p14="http://schemas.microsoft.com/office/powerpoint/2010/main" val="2851134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45941" y="1792936"/>
            <a:ext cx="11298036" cy="4031873"/>
          </a:xfrm>
          <a:prstGeom prst="rect">
            <a:avLst/>
          </a:prstGeom>
          <a:noFill/>
        </p:spPr>
        <p:txBody>
          <a:bodyPr wrap="square" rtlCol="0">
            <a:spAutoFit/>
          </a:bodyPr>
          <a:lstStyle/>
          <a:p>
            <a:r>
              <a:rPr lang="en-US" sz="3200" u="sng" dirty="0" smtClean="0"/>
              <a:t>Constants:</a:t>
            </a:r>
          </a:p>
          <a:p>
            <a:pPr marL="457200" indent="-457200">
              <a:buFont typeface="Arial" panose="020B0604020202020204" pitchFamily="34" charset="0"/>
              <a:buChar char="•"/>
            </a:pPr>
            <a:r>
              <a:rPr lang="en-US" sz="2800" dirty="0"/>
              <a:t>The static modifier, in combination with the final modifier, is also used to define </a:t>
            </a:r>
            <a:r>
              <a:rPr lang="en-US" sz="2800" dirty="0" smtClean="0"/>
              <a:t>constants.</a:t>
            </a:r>
          </a:p>
          <a:p>
            <a:pPr marL="457200" indent="-457200">
              <a:buFont typeface="Arial" panose="020B0604020202020204" pitchFamily="34" charset="0"/>
              <a:buChar char="•"/>
            </a:pPr>
            <a:r>
              <a:rPr lang="en-US" sz="2800" dirty="0"/>
              <a:t>The final modifier indicates that the value of this field cannot change</a:t>
            </a:r>
            <a:r>
              <a:rPr lang="en-US" sz="2800" dirty="0" smtClean="0"/>
              <a:t>.</a:t>
            </a:r>
          </a:p>
          <a:p>
            <a:pPr marL="457200" indent="-457200">
              <a:buFont typeface="Arial" panose="020B0604020202020204" pitchFamily="34" charset="0"/>
              <a:buChar char="•"/>
            </a:pPr>
            <a:endParaRPr lang="en-US" sz="2800" dirty="0"/>
          </a:p>
          <a:p>
            <a:r>
              <a:rPr lang="en-US" sz="2800" dirty="0" smtClean="0">
                <a:solidFill>
                  <a:schemeClr val="accent6">
                    <a:lumMod val="75000"/>
                  </a:schemeClr>
                </a:solidFill>
              </a:rPr>
              <a:t>	static </a:t>
            </a:r>
            <a:r>
              <a:rPr lang="en-US" sz="2800" dirty="0">
                <a:solidFill>
                  <a:schemeClr val="accent6">
                    <a:lumMod val="75000"/>
                  </a:schemeClr>
                </a:solidFill>
              </a:rPr>
              <a:t>final double PI = 3.141592653589793</a:t>
            </a:r>
            <a:r>
              <a:rPr lang="en-US" sz="2800" dirty="0" smtClean="0">
                <a:solidFill>
                  <a:schemeClr val="accent6">
                    <a:lumMod val="75000"/>
                  </a:schemeClr>
                </a:solidFill>
              </a:rPr>
              <a:t>;</a:t>
            </a:r>
          </a:p>
          <a:p>
            <a:endParaRPr lang="en-US" sz="2800" dirty="0">
              <a:solidFill>
                <a:schemeClr val="accent6">
                  <a:lumMod val="75000"/>
                </a:schemeClr>
              </a:solidFill>
            </a:endParaRPr>
          </a:p>
          <a:p>
            <a:r>
              <a:rPr lang="en-US" sz="2800" dirty="0">
                <a:solidFill>
                  <a:schemeClr val="accent4">
                    <a:lumMod val="75000"/>
                  </a:schemeClr>
                </a:solidFill>
              </a:rPr>
              <a:t>Lab10.2: Demonstration of using the packages, access </a:t>
            </a:r>
            <a:r>
              <a:rPr lang="en-US" sz="2800" dirty="0" smtClean="0">
                <a:solidFill>
                  <a:schemeClr val="accent4">
                    <a:lumMod val="75000"/>
                  </a:schemeClr>
                </a:solidFill>
              </a:rPr>
              <a:t>modifier, </a:t>
            </a:r>
            <a:r>
              <a:rPr lang="en-US" sz="2800" dirty="0">
                <a:solidFill>
                  <a:schemeClr val="accent4">
                    <a:lumMod val="75000"/>
                  </a:schemeClr>
                </a:solidFill>
              </a:rPr>
              <a:t>class variable, class methods.</a:t>
            </a:r>
            <a:endParaRPr lang="en-US" sz="2800" dirty="0" smtClean="0">
              <a:solidFill>
                <a:schemeClr val="accent4">
                  <a:lumMod val="75000"/>
                </a:schemeClr>
              </a:solidFill>
            </a:endParaRPr>
          </a:p>
        </p:txBody>
      </p:sp>
    </p:spTree>
    <p:extLst>
      <p:ext uri="{BB962C8B-B14F-4D97-AF65-F5344CB8AC3E}">
        <p14:creationId xmlns:p14="http://schemas.microsoft.com/office/powerpoint/2010/main" val="2284132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45941" y="1792936"/>
            <a:ext cx="11298036" cy="6494085"/>
          </a:xfrm>
          <a:prstGeom prst="rect">
            <a:avLst/>
          </a:prstGeom>
          <a:noFill/>
        </p:spPr>
        <p:txBody>
          <a:bodyPr wrap="square" rtlCol="0">
            <a:spAutoFit/>
          </a:bodyPr>
          <a:lstStyle/>
          <a:p>
            <a:r>
              <a:rPr lang="en-US" sz="3200" u="sng" dirty="0" smtClean="0"/>
              <a:t>Initializing Fields:</a:t>
            </a:r>
          </a:p>
          <a:p>
            <a:r>
              <a:rPr lang="en-US" sz="2400" dirty="0">
                <a:solidFill>
                  <a:schemeClr val="accent6">
                    <a:lumMod val="75000"/>
                  </a:schemeClr>
                </a:solidFill>
              </a:rPr>
              <a:t>public class </a:t>
            </a:r>
            <a:r>
              <a:rPr lang="en-US" sz="2400" dirty="0" err="1">
                <a:solidFill>
                  <a:schemeClr val="accent6">
                    <a:lumMod val="75000"/>
                  </a:schemeClr>
                </a:solidFill>
              </a:rPr>
              <a:t>BedAndBreakfast</a:t>
            </a:r>
            <a:r>
              <a:rPr lang="en-US" sz="2400" dirty="0">
                <a:solidFill>
                  <a:schemeClr val="accent6">
                    <a:lumMod val="75000"/>
                  </a:schemeClr>
                </a:solidFill>
              </a:rPr>
              <a:t> {</a:t>
            </a:r>
          </a:p>
          <a:p>
            <a:endParaRPr lang="en-US" sz="2400" dirty="0">
              <a:solidFill>
                <a:schemeClr val="accent6">
                  <a:lumMod val="75000"/>
                </a:schemeClr>
              </a:solidFill>
            </a:endParaRPr>
          </a:p>
          <a:p>
            <a:r>
              <a:rPr lang="en-US" sz="2400" dirty="0">
                <a:solidFill>
                  <a:schemeClr val="accent6">
                    <a:lumMod val="75000"/>
                  </a:schemeClr>
                </a:solidFill>
              </a:rPr>
              <a:t>    // initialize to 10</a:t>
            </a:r>
          </a:p>
          <a:p>
            <a:r>
              <a:rPr lang="en-US" sz="2400" dirty="0">
                <a:solidFill>
                  <a:schemeClr val="accent6">
                    <a:lumMod val="75000"/>
                  </a:schemeClr>
                </a:solidFill>
              </a:rPr>
              <a:t>    public static </a:t>
            </a:r>
            <a:r>
              <a:rPr lang="en-US" sz="2400" dirty="0" err="1">
                <a:solidFill>
                  <a:schemeClr val="accent6">
                    <a:lumMod val="75000"/>
                  </a:schemeClr>
                </a:solidFill>
              </a:rPr>
              <a:t>int</a:t>
            </a:r>
            <a:r>
              <a:rPr lang="en-US" sz="2400" dirty="0">
                <a:solidFill>
                  <a:schemeClr val="accent6">
                    <a:lumMod val="75000"/>
                  </a:schemeClr>
                </a:solidFill>
              </a:rPr>
              <a:t> capacity = 10;</a:t>
            </a:r>
          </a:p>
          <a:p>
            <a:endParaRPr lang="en-US" sz="2400" dirty="0">
              <a:solidFill>
                <a:schemeClr val="accent6">
                  <a:lumMod val="75000"/>
                </a:schemeClr>
              </a:solidFill>
            </a:endParaRPr>
          </a:p>
          <a:p>
            <a:r>
              <a:rPr lang="en-US" sz="2400" dirty="0">
                <a:solidFill>
                  <a:schemeClr val="accent6">
                    <a:lumMod val="75000"/>
                  </a:schemeClr>
                </a:solidFill>
              </a:rPr>
              <a:t>    // initialize to false</a:t>
            </a:r>
          </a:p>
          <a:p>
            <a:r>
              <a:rPr lang="en-US" sz="2400" dirty="0">
                <a:solidFill>
                  <a:schemeClr val="accent6">
                    <a:lumMod val="75000"/>
                  </a:schemeClr>
                </a:solidFill>
              </a:rPr>
              <a:t>    private </a:t>
            </a:r>
            <a:r>
              <a:rPr lang="en-US" sz="2400" dirty="0" err="1">
                <a:solidFill>
                  <a:schemeClr val="accent6">
                    <a:lumMod val="75000"/>
                  </a:schemeClr>
                </a:solidFill>
              </a:rPr>
              <a:t>boolean</a:t>
            </a:r>
            <a:r>
              <a:rPr lang="en-US" sz="2400" dirty="0">
                <a:solidFill>
                  <a:schemeClr val="accent6">
                    <a:lumMod val="75000"/>
                  </a:schemeClr>
                </a:solidFill>
              </a:rPr>
              <a:t> full = false;</a:t>
            </a:r>
          </a:p>
          <a:p>
            <a:r>
              <a:rPr lang="en-US" sz="2400" dirty="0" smtClean="0">
                <a:solidFill>
                  <a:schemeClr val="accent6">
                    <a:lumMod val="75000"/>
                  </a:schemeClr>
                </a:solidFill>
              </a:rPr>
              <a:t>}</a:t>
            </a:r>
          </a:p>
          <a:p>
            <a:r>
              <a:rPr lang="en-US" sz="2400" u="sng" dirty="0" smtClean="0"/>
              <a:t>Using static blocks:</a:t>
            </a:r>
            <a:endParaRPr lang="en-US" sz="2400" u="sng" dirty="0"/>
          </a:p>
          <a:p>
            <a:r>
              <a:rPr lang="en-US" sz="2400" dirty="0">
                <a:solidFill>
                  <a:schemeClr val="accent6">
                    <a:lumMod val="75000"/>
                  </a:schemeClr>
                </a:solidFill>
              </a:rPr>
              <a:t>static {</a:t>
            </a:r>
          </a:p>
          <a:p>
            <a:r>
              <a:rPr lang="en-US" sz="2400" dirty="0">
                <a:solidFill>
                  <a:schemeClr val="accent6">
                    <a:lumMod val="75000"/>
                  </a:schemeClr>
                </a:solidFill>
              </a:rPr>
              <a:t>    // whatever code is needed for initialization goes here</a:t>
            </a:r>
          </a:p>
          <a:p>
            <a:r>
              <a:rPr lang="en-US" sz="2400" dirty="0">
                <a:solidFill>
                  <a:schemeClr val="accent6">
                    <a:lumMod val="75000"/>
                  </a:schemeClr>
                </a:solidFill>
              </a:rPr>
              <a:t>}</a:t>
            </a:r>
            <a:endParaRPr lang="en-US" sz="2400" dirty="0" smtClean="0">
              <a:solidFill>
                <a:schemeClr val="accent6">
                  <a:lumMod val="75000"/>
                </a:schemeClr>
              </a:solidFill>
            </a:endParaRPr>
          </a:p>
          <a:p>
            <a:endParaRPr lang="en-US" sz="3200" u="sng" dirty="0"/>
          </a:p>
          <a:p>
            <a:endParaRPr lang="en-US" sz="3200" u="sng" dirty="0" smtClean="0"/>
          </a:p>
          <a:p>
            <a:endParaRPr lang="en-US" sz="3200" u="sng" dirty="0" smtClean="0"/>
          </a:p>
        </p:txBody>
      </p:sp>
    </p:spTree>
    <p:extLst>
      <p:ext uri="{BB962C8B-B14F-4D97-AF65-F5344CB8AC3E}">
        <p14:creationId xmlns:p14="http://schemas.microsoft.com/office/powerpoint/2010/main" val="1609272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553792" y="1970467"/>
            <a:ext cx="10740980" cy="954107"/>
          </a:xfrm>
          <a:prstGeom prst="rect">
            <a:avLst/>
          </a:prstGeom>
          <a:noFill/>
        </p:spPr>
        <p:txBody>
          <a:bodyPr wrap="square" rtlCol="0">
            <a:spAutoFit/>
          </a:bodyPr>
          <a:lstStyle/>
          <a:p>
            <a:r>
              <a:rPr lang="en-US" sz="3200" u="sng" dirty="0" smtClean="0"/>
              <a:t>Classes</a:t>
            </a:r>
          </a:p>
          <a:p>
            <a:pPr marL="342900" indent="-342900">
              <a:buFont typeface="Arial" panose="020B0604020202020204" pitchFamily="34" charset="0"/>
              <a:buChar char="•"/>
            </a:pPr>
            <a:r>
              <a:rPr lang="en-US" sz="2400" dirty="0" smtClean="0"/>
              <a:t>Defining Methods</a:t>
            </a:r>
            <a:endParaRPr lang="en-US" sz="2400" dirty="0"/>
          </a:p>
        </p:txBody>
      </p:sp>
      <p:pic>
        <p:nvPicPr>
          <p:cNvPr id="6" name="Picture 5"/>
          <p:cNvPicPr>
            <a:picLocks noChangeAspect="1"/>
          </p:cNvPicPr>
          <p:nvPr/>
        </p:nvPicPr>
        <p:blipFill>
          <a:blip r:embed="rId2"/>
          <a:stretch>
            <a:fillRect/>
          </a:stretch>
        </p:blipFill>
        <p:spPr>
          <a:xfrm>
            <a:off x="1025346" y="2988835"/>
            <a:ext cx="5929246" cy="3448643"/>
          </a:xfrm>
          <a:prstGeom prst="rect">
            <a:avLst/>
          </a:prstGeom>
        </p:spPr>
      </p:pic>
      <p:sp>
        <p:nvSpPr>
          <p:cNvPr id="8" name="TextBox 7"/>
          <p:cNvSpPr txBox="1"/>
          <p:nvPr/>
        </p:nvSpPr>
        <p:spPr>
          <a:xfrm>
            <a:off x="7495504" y="2240924"/>
            <a:ext cx="4456090" cy="4339650"/>
          </a:xfrm>
          <a:prstGeom prst="rect">
            <a:avLst/>
          </a:prstGeom>
          <a:noFill/>
        </p:spPr>
        <p:txBody>
          <a:bodyPr wrap="square" rtlCol="0">
            <a:spAutoFit/>
          </a:bodyPr>
          <a:lstStyle/>
          <a:p>
            <a:r>
              <a:rPr lang="en-US" sz="2000" u="sng" dirty="0" smtClean="0"/>
              <a:t>Method naming convention</a:t>
            </a:r>
          </a:p>
          <a:p>
            <a:r>
              <a:rPr lang="en-US" dirty="0" smtClean="0"/>
              <a:t>Should </a:t>
            </a:r>
            <a:r>
              <a:rPr lang="en-US" dirty="0"/>
              <a:t>be a verb in lowercase or a multi-word name that begins with a verb in lowercase, followed by adjectives, nouns, etc. In multi-word names, the first letter of each of the second and following words should be capitalized. Here are some examples:</a:t>
            </a:r>
          </a:p>
          <a:p>
            <a:endParaRPr lang="en-US" dirty="0" smtClean="0"/>
          </a:p>
          <a:p>
            <a:r>
              <a:rPr lang="en-US" sz="1400" dirty="0" smtClean="0"/>
              <a:t>Ex:</a:t>
            </a:r>
            <a:endParaRPr lang="en-US" sz="1400" dirty="0"/>
          </a:p>
          <a:p>
            <a:pPr lvl="2"/>
            <a:r>
              <a:rPr lang="en-US" sz="1400" dirty="0"/>
              <a:t>run</a:t>
            </a:r>
          </a:p>
          <a:p>
            <a:pPr lvl="2"/>
            <a:r>
              <a:rPr lang="en-US" sz="1400" dirty="0" err="1"/>
              <a:t>runFast</a:t>
            </a:r>
            <a:endParaRPr lang="en-US" sz="1400" dirty="0"/>
          </a:p>
          <a:p>
            <a:pPr lvl="2"/>
            <a:r>
              <a:rPr lang="en-US" sz="1400" dirty="0" err="1"/>
              <a:t>getBackground</a:t>
            </a:r>
            <a:endParaRPr lang="en-US" sz="1400" dirty="0"/>
          </a:p>
          <a:p>
            <a:pPr lvl="2"/>
            <a:r>
              <a:rPr lang="en-US" sz="1400" dirty="0" err="1"/>
              <a:t>getFinalData</a:t>
            </a:r>
            <a:endParaRPr lang="en-US" sz="1400" dirty="0"/>
          </a:p>
          <a:p>
            <a:pPr lvl="2"/>
            <a:r>
              <a:rPr lang="en-US" sz="1400" dirty="0" err="1"/>
              <a:t>compareTo</a:t>
            </a:r>
            <a:endParaRPr lang="en-US" sz="1400" dirty="0"/>
          </a:p>
          <a:p>
            <a:pPr lvl="2"/>
            <a:r>
              <a:rPr lang="en-US" sz="1400" dirty="0" err="1"/>
              <a:t>setX</a:t>
            </a:r>
            <a:endParaRPr lang="en-US" sz="1400" dirty="0"/>
          </a:p>
          <a:p>
            <a:pPr lvl="2"/>
            <a:r>
              <a:rPr lang="en-US" sz="1400" dirty="0" err="1" smtClean="0"/>
              <a:t>isEmpty</a:t>
            </a:r>
            <a:endParaRPr lang="en-US" sz="2000" u="sng" dirty="0"/>
          </a:p>
        </p:txBody>
      </p:sp>
    </p:spTree>
    <p:extLst>
      <p:ext uri="{BB962C8B-B14F-4D97-AF65-F5344CB8AC3E}">
        <p14:creationId xmlns:p14="http://schemas.microsoft.com/office/powerpoint/2010/main" val="35701087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 [</a:t>
            </a:r>
            <a:r>
              <a:rPr lang="en-US" dirty="0" err="1" smtClean="0">
                <a:solidFill>
                  <a:srgbClr val="FF0000"/>
                </a:solidFill>
              </a:rPr>
              <a:t>Todo</a:t>
            </a:r>
            <a:r>
              <a:rPr lang="en-US" dirty="0" smtClean="0"/>
              <a:t>]</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7" name="TextBox 6"/>
          <p:cNvSpPr txBox="1"/>
          <p:nvPr/>
        </p:nvSpPr>
        <p:spPr>
          <a:xfrm>
            <a:off x="695459" y="2240924"/>
            <a:ext cx="9375820" cy="369332"/>
          </a:xfrm>
          <a:prstGeom prst="rect">
            <a:avLst/>
          </a:prstGeom>
          <a:noFill/>
        </p:spPr>
        <p:txBody>
          <a:bodyPr wrap="square" rtlCol="0">
            <a:spAutoFit/>
          </a:bodyPr>
          <a:lstStyle/>
          <a:p>
            <a:r>
              <a:rPr lang="en-US" dirty="0" smtClean="0"/>
              <a:t>Sample </a:t>
            </a:r>
            <a:r>
              <a:rPr lang="en-US" dirty="0" err="1" smtClean="0"/>
              <a:t>programmes</a:t>
            </a:r>
            <a:r>
              <a:rPr lang="en-US" dirty="0" smtClean="0"/>
              <a:t> to display the correct output</a:t>
            </a:r>
            <a:endParaRPr lang="en-US" dirty="0"/>
          </a:p>
        </p:txBody>
      </p:sp>
    </p:spTree>
    <p:extLst>
      <p:ext uri="{BB962C8B-B14F-4D97-AF65-F5344CB8AC3E}">
        <p14:creationId xmlns:p14="http://schemas.microsoft.com/office/powerpoint/2010/main" val="1334420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7" name="TextBox 6"/>
          <p:cNvSpPr txBox="1"/>
          <p:nvPr/>
        </p:nvSpPr>
        <p:spPr>
          <a:xfrm>
            <a:off x="695459" y="2240924"/>
            <a:ext cx="6941713"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Class within a class</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Why Nested class?</a:t>
            </a:r>
          </a:p>
          <a:p>
            <a:pPr marL="742950" lvl="1" indent="-285750">
              <a:buFont typeface="Arial" panose="020B0604020202020204" pitchFamily="34" charset="0"/>
              <a:buChar char="•"/>
            </a:pPr>
            <a:r>
              <a:rPr lang="en-US" sz="2000" dirty="0" smtClean="0"/>
              <a:t>For logically </a:t>
            </a:r>
            <a:r>
              <a:rPr lang="en-US" sz="2000" dirty="0"/>
              <a:t>grouping classes that are only used in one </a:t>
            </a:r>
            <a:r>
              <a:rPr lang="en-US" sz="2000" dirty="0" smtClean="0"/>
              <a:t>place.</a:t>
            </a:r>
          </a:p>
          <a:p>
            <a:pPr marL="742950" lvl="1" indent="-285750">
              <a:buFont typeface="Arial" panose="020B0604020202020204" pitchFamily="34" charset="0"/>
              <a:buChar char="•"/>
            </a:pPr>
            <a:r>
              <a:rPr lang="en-US" sz="2000" dirty="0"/>
              <a:t>It increases </a:t>
            </a:r>
            <a:r>
              <a:rPr lang="en-US" sz="2000" dirty="0" smtClean="0"/>
              <a:t>encapsulation</a:t>
            </a:r>
          </a:p>
          <a:p>
            <a:pPr marL="742950" lvl="1" indent="-285750">
              <a:buFont typeface="Arial" panose="020B0604020202020204" pitchFamily="34" charset="0"/>
              <a:buChar char="•"/>
            </a:pPr>
            <a:r>
              <a:rPr lang="en-US" sz="2000" dirty="0" smtClean="0"/>
              <a:t>More </a:t>
            </a:r>
            <a:r>
              <a:rPr lang="en-US" sz="2000" dirty="0"/>
              <a:t>readable and maintainable </a:t>
            </a:r>
            <a:r>
              <a:rPr lang="en-US" sz="2000" dirty="0" smtClean="0"/>
              <a:t>code</a:t>
            </a:r>
          </a:p>
          <a:p>
            <a:pPr marL="742950" lvl="1" indent="-285750">
              <a:buFont typeface="Arial" panose="020B0604020202020204" pitchFamily="34" charset="0"/>
              <a:buChar char="•"/>
            </a:pPr>
            <a:r>
              <a:rPr lang="en-US" sz="2000" dirty="0"/>
              <a:t> inner classes have to be used where things belong </a:t>
            </a:r>
            <a:r>
              <a:rPr lang="en-US" sz="2000" dirty="0" smtClean="0"/>
              <a:t>together</a:t>
            </a:r>
          </a:p>
          <a:p>
            <a:pPr marL="285750" indent="-285750">
              <a:buFont typeface="Arial" panose="020B0604020202020204" pitchFamily="34" charset="0"/>
              <a:buChar char="•"/>
            </a:pPr>
            <a:endParaRPr lang="en-US" sz="2000" dirty="0" smtClean="0">
              <a:solidFill>
                <a:schemeClr val="accent6">
                  <a:lumMod val="75000"/>
                </a:schemeClr>
              </a:solidFill>
            </a:endParaRP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Static and Non-static (inner class) nested classes</a:t>
            </a:r>
            <a:endParaRPr lang="en-US" sz="2000" dirty="0"/>
          </a:p>
        </p:txBody>
      </p:sp>
      <p:sp>
        <p:nvSpPr>
          <p:cNvPr id="9" name="TextBox 8"/>
          <p:cNvSpPr txBox="1"/>
          <p:nvPr/>
        </p:nvSpPr>
        <p:spPr>
          <a:xfrm>
            <a:off x="7495504" y="2240924"/>
            <a:ext cx="4456090" cy="1754326"/>
          </a:xfrm>
          <a:prstGeom prst="rect">
            <a:avLst/>
          </a:prstGeom>
          <a:noFill/>
        </p:spPr>
        <p:txBody>
          <a:bodyPr wrap="square" rtlCol="0">
            <a:spAutoFit/>
          </a:bodyPr>
          <a:lstStyle/>
          <a:p>
            <a:r>
              <a:rPr lang="en-US" dirty="0">
                <a:solidFill>
                  <a:schemeClr val="accent6">
                    <a:lumMod val="75000"/>
                  </a:schemeClr>
                </a:solidFill>
              </a:rPr>
              <a:t>class </a:t>
            </a:r>
            <a:r>
              <a:rPr lang="en-US" dirty="0" err="1">
                <a:solidFill>
                  <a:schemeClr val="accent6">
                    <a:lumMod val="75000"/>
                  </a:schemeClr>
                </a:solidFill>
              </a:rPr>
              <a:t>OuterClass</a:t>
            </a:r>
            <a:r>
              <a:rPr lang="en-US" dirty="0">
                <a:solidFill>
                  <a:schemeClr val="accent6">
                    <a:lumMod val="75000"/>
                  </a:schemeClr>
                </a:solidFill>
              </a:rPr>
              <a:t> {</a:t>
            </a:r>
          </a:p>
          <a:p>
            <a:r>
              <a:rPr lang="en-US" dirty="0">
                <a:solidFill>
                  <a:schemeClr val="accent6">
                    <a:lumMod val="75000"/>
                  </a:schemeClr>
                </a:solidFill>
              </a:rPr>
              <a:t>    ...</a:t>
            </a:r>
          </a:p>
          <a:p>
            <a:r>
              <a:rPr lang="en-US" dirty="0">
                <a:solidFill>
                  <a:schemeClr val="accent6">
                    <a:lumMod val="75000"/>
                  </a:schemeClr>
                </a:solidFill>
              </a:rPr>
              <a:t>    class </a:t>
            </a:r>
            <a:r>
              <a:rPr lang="en-US" dirty="0" err="1">
                <a:solidFill>
                  <a:schemeClr val="accent6">
                    <a:lumMod val="75000"/>
                  </a:schemeClr>
                </a:solidFill>
              </a:rPr>
              <a:t>NestedClass</a:t>
            </a:r>
            <a:r>
              <a:rPr lang="en-US" dirty="0">
                <a:solidFill>
                  <a:schemeClr val="accent6">
                    <a:lumMod val="75000"/>
                  </a:schemeClr>
                </a:solidFill>
              </a:rPr>
              <a:t> {</a:t>
            </a:r>
          </a:p>
          <a:p>
            <a:r>
              <a:rPr lang="en-US" dirty="0">
                <a:solidFill>
                  <a:schemeClr val="accent6">
                    <a:lumMod val="75000"/>
                  </a:schemeClr>
                </a:solidFill>
              </a:rPr>
              <a:t>        ...</a:t>
            </a:r>
          </a:p>
          <a:p>
            <a:r>
              <a:rPr lang="en-US" dirty="0">
                <a:solidFill>
                  <a:schemeClr val="accent6">
                    <a:lumMod val="75000"/>
                  </a:schemeClr>
                </a:solidFill>
              </a:rPr>
              <a:t>    }</a:t>
            </a:r>
          </a:p>
          <a:p>
            <a:r>
              <a:rPr lang="en-US" dirty="0">
                <a:solidFill>
                  <a:schemeClr val="accent6">
                    <a:lumMod val="75000"/>
                  </a:schemeClr>
                </a:solidFill>
              </a:rPr>
              <a:t>}</a:t>
            </a:r>
          </a:p>
        </p:txBody>
      </p:sp>
      <p:sp>
        <p:nvSpPr>
          <p:cNvPr id="10" name="TextBox 9"/>
          <p:cNvSpPr txBox="1"/>
          <p:nvPr/>
        </p:nvSpPr>
        <p:spPr>
          <a:xfrm>
            <a:off x="6709893" y="3995250"/>
            <a:ext cx="4713668" cy="2663127"/>
          </a:xfrm>
          <a:prstGeom prst="rect">
            <a:avLst/>
          </a:prstGeom>
          <a:noFill/>
        </p:spPr>
        <p:txBody>
          <a:bodyPr wrap="square" rtlCol="0">
            <a:spAutoFit/>
          </a:bodyPr>
          <a:lstStyle/>
          <a:p>
            <a:r>
              <a:rPr lang="en-US" dirty="0">
                <a:solidFill>
                  <a:schemeClr val="accent4">
                    <a:lumMod val="50000"/>
                  </a:schemeClr>
                </a:solidFill>
              </a:rPr>
              <a:t>class </a:t>
            </a:r>
            <a:r>
              <a:rPr lang="en-US" dirty="0" err="1">
                <a:solidFill>
                  <a:schemeClr val="accent4">
                    <a:lumMod val="50000"/>
                  </a:schemeClr>
                </a:solidFill>
              </a:rPr>
              <a:t>OuterClass</a:t>
            </a:r>
            <a:r>
              <a:rPr lang="en-US" dirty="0">
                <a:solidFill>
                  <a:schemeClr val="accent4">
                    <a:lumMod val="50000"/>
                  </a:schemeClr>
                </a:solidFill>
              </a:rPr>
              <a:t> {</a:t>
            </a:r>
          </a:p>
          <a:p>
            <a:r>
              <a:rPr lang="en-US" dirty="0">
                <a:solidFill>
                  <a:schemeClr val="accent4">
                    <a:lumMod val="50000"/>
                  </a:schemeClr>
                </a:solidFill>
              </a:rPr>
              <a:t>    ...</a:t>
            </a:r>
          </a:p>
          <a:p>
            <a:r>
              <a:rPr lang="en-US" dirty="0">
                <a:solidFill>
                  <a:schemeClr val="accent4">
                    <a:lumMod val="50000"/>
                  </a:schemeClr>
                </a:solidFill>
              </a:rPr>
              <a:t>    static class </a:t>
            </a:r>
            <a:r>
              <a:rPr lang="en-US" dirty="0" err="1">
                <a:solidFill>
                  <a:schemeClr val="accent4">
                    <a:lumMod val="50000"/>
                  </a:schemeClr>
                </a:solidFill>
              </a:rPr>
              <a:t>StaticNestedClass</a:t>
            </a:r>
            <a:r>
              <a:rPr lang="en-US" dirty="0">
                <a:solidFill>
                  <a:schemeClr val="accent4">
                    <a:lumMod val="50000"/>
                  </a:schemeClr>
                </a:solidFill>
              </a:rPr>
              <a:t> {</a:t>
            </a:r>
          </a:p>
          <a:p>
            <a:r>
              <a:rPr lang="en-US" dirty="0">
                <a:solidFill>
                  <a:schemeClr val="accent4">
                    <a:lumMod val="50000"/>
                  </a:schemeClr>
                </a:solidFill>
              </a:rPr>
              <a:t>        ...</a:t>
            </a:r>
          </a:p>
          <a:p>
            <a:r>
              <a:rPr lang="en-US" dirty="0">
                <a:solidFill>
                  <a:schemeClr val="accent4">
                    <a:lumMod val="50000"/>
                  </a:schemeClr>
                </a:solidFill>
              </a:rPr>
              <a:t>    }</a:t>
            </a:r>
          </a:p>
          <a:p>
            <a:r>
              <a:rPr lang="en-US" dirty="0">
                <a:solidFill>
                  <a:schemeClr val="accent4">
                    <a:lumMod val="50000"/>
                  </a:schemeClr>
                </a:solidFill>
              </a:rPr>
              <a:t>    class </a:t>
            </a:r>
            <a:r>
              <a:rPr lang="en-US" dirty="0" err="1">
                <a:solidFill>
                  <a:schemeClr val="accent4">
                    <a:lumMod val="50000"/>
                  </a:schemeClr>
                </a:solidFill>
              </a:rPr>
              <a:t>InnerClass</a:t>
            </a:r>
            <a:r>
              <a:rPr lang="en-US" dirty="0">
                <a:solidFill>
                  <a:schemeClr val="accent4">
                    <a:lumMod val="50000"/>
                  </a:schemeClr>
                </a:solidFill>
              </a:rPr>
              <a:t> {</a:t>
            </a:r>
          </a:p>
          <a:p>
            <a:r>
              <a:rPr lang="en-US" dirty="0">
                <a:solidFill>
                  <a:schemeClr val="accent4">
                    <a:lumMod val="50000"/>
                  </a:schemeClr>
                </a:solidFill>
              </a:rPr>
              <a:t>        ...</a:t>
            </a:r>
          </a:p>
          <a:p>
            <a:r>
              <a:rPr lang="en-US" dirty="0">
                <a:solidFill>
                  <a:schemeClr val="accent4">
                    <a:lumMod val="50000"/>
                  </a:schemeClr>
                </a:solidFill>
              </a:rPr>
              <a:t>    }</a:t>
            </a:r>
          </a:p>
          <a:p>
            <a:r>
              <a:rPr lang="en-US" dirty="0">
                <a:solidFill>
                  <a:schemeClr val="accent4">
                    <a:lumMod val="50000"/>
                  </a:schemeClr>
                </a:solidFill>
              </a:rPr>
              <a:t>}</a:t>
            </a:r>
          </a:p>
        </p:txBody>
      </p:sp>
    </p:spTree>
    <p:extLst>
      <p:ext uri="{BB962C8B-B14F-4D97-AF65-F5344CB8AC3E}">
        <p14:creationId xmlns:p14="http://schemas.microsoft.com/office/powerpoint/2010/main" val="8806447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7" name="TextBox 6"/>
          <p:cNvSpPr txBox="1"/>
          <p:nvPr/>
        </p:nvSpPr>
        <p:spPr>
          <a:xfrm>
            <a:off x="669701" y="1852508"/>
            <a:ext cx="6941713" cy="461665"/>
          </a:xfrm>
          <a:prstGeom prst="rect">
            <a:avLst/>
          </a:prstGeom>
          <a:noFill/>
        </p:spPr>
        <p:txBody>
          <a:bodyPr wrap="square" rtlCol="0">
            <a:spAutoFit/>
          </a:bodyPr>
          <a:lstStyle/>
          <a:p>
            <a:r>
              <a:rPr lang="en-US" sz="2400" b="1" dirty="0" smtClean="0"/>
              <a:t>Non-static Nested class (Inner class):</a:t>
            </a:r>
            <a:endParaRPr lang="en-US" sz="2400" b="1" dirty="0"/>
          </a:p>
        </p:txBody>
      </p:sp>
      <p:sp>
        <p:nvSpPr>
          <p:cNvPr id="9" name="TextBox 8"/>
          <p:cNvSpPr txBox="1"/>
          <p:nvPr/>
        </p:nvSpPr>
        <p:spPr>
          <a:xfrm>
            <a:off x="856444" y="2240924"/>
            <a:ext cx="6007995" cy="4247317"/>
          </a:xfrm>
          <a:prstGeom prst="rect">
            <a:avLst/>
          </a:prstGeom>
          <a:noFill/>
        </p:spPr>
        <p:txBody>
          <a:bodyPr wrap="square" rtlCol="0">
            <a:spAutoFit/>
          </a:bodyPr>
          <a:lstStyle/>
          <a:p>
            <a:r>
              <a:rPr lang="en-US" dirty="0">
                <a:solidFill>
                  <a:schemeClr val="accent6">
                    <a:lumMod val="75000"/>
                  </a:schemeClr>
                </a:solidFill>
              </a:rPr>
              <a:t>class </a:t>
            </a:r>
            <a:r>
              <a:rPr lang="en-US" dirty="0" err="1">
                <a:solidFill>
                  <a:schemeClr val="accent6">
                    <a:lumMod val="75000"/>
                  </a:schemeClr>
                </a:solidFill>
              </a:rPr>
              <a:t>ScreenCapture</a:t>
            </a:r>
            <a:r>
              <a:rPr lang="en-US" dirty="0">
                <a:solidFill>
                  <a:schemeClr val="accent6">
                    <a:lumMod val="75000"/>
                  </a:schemeClr>
                </a:solidFill>
              </a:rPr>
              <a:t> {</a:t>
            </a:r>
          </a:p>
          <a:p>
            <a:r>
              <a:rPr lang="en-US" dirty="0">
                <a:solidFill>
                  <a:schemeClr val="accent6">
                    <a:lumMod val="75000"/>
                  </a:schemeClr>
                </a:solidFill>
              </a:rPr>
              <a:t>  class </a:t>
            </a:r>
            <a:r>
              <a:rPr lang="en-US" dirty="0" err="1">
                <a:solidFill>
                  <a:schemeClr val="accent6">
                    <a:lumMod val="75000"/>
                  </a:schemeClr>
                </a:solidFill>
              </a:rPr>
              <a:t>CaptureButtonListener</a:t>
            </a:r>
            <a:r>
              <a:rPr lang="en-US" dirty="0">
                <a:solidFill>
                  <a:schemeClr val="accent6">
                    <a:lumMod val="75000"/>
                  </a:schemeClr>
                </a:solidFill>
              </a:rPr>
              <a:t> implements </a:t>
            </a:r>
            <a:r>
              <a:rPr lang="en-US" dirty="0" err="1">
                <a:solidFill>
                  <a:schemeClr val="accent6">
                    <a:lumMod val="75000"/>
                  </a:schemeClr>
                </a:solidFill>
              </a:rPr>
              <a:t>ClickListener</a:t>
            </a:r>
            <a:r>
              <a:rPr lang="en-US" dirty="0">
                <a:solidFill>
                  <a:schemeClr val="accent6">
                    <a:lumMod val="75000"/>
                  </a:schemeClr>
                </a:solidFill>
              </a:rPr>
              <a:t> {</a:t>
            </a:r>
          </a:p>
          <a:p>
            <a:r>
              <a:rPr lang="en-US" dirty="0">
                <a:solidFill>
                  <a:schemeClr val="accent6">
                    <a:lumMod val="75000"/>
                  </a:schemeClr>
                </a:solidFill>
              </a:rPr>
              <a:t>     public void </a:t>
            </a:r>
            <a:r>
              <a:rPr lang="en-US" dirty="0" err="1">
                <a:solidFill>
                  <a:schemeClr val="accent6">
                    <a:lumMod val="75000"/>
                  </a:schemeClr>
                </a:solidFill>
              </a:rPr>
              <a:t>onClick</a:t>
            </a:r>
            <a:r>
              <a:rPr lang="en-US" dirty="0">
                <a:solidFill>
                  <a:schemeClr val="accent6">
                    <a:lumMod val="75000"/>
                  </a:schemeClr>
                </a:solidFill>
              </a:rPr>
              <a:t>( </a:t>
            </a:r>
            <a:r>
              <a:rPr lang="en-US" dirty="0" err="1">
                <a:solidFill>
                  <a:schemeClr val="accent6">
                    <a:lumMod val="75000"/>
                  </a:schemeClr>
                </a:solidFill>
              </a:rPr>
              <a:t>ClickEvent</a:t>
            </a:r>
            <a:r>
              <a:rPr lang="en-US" dirty="0">
                <a:solidFill>
                  <a:schemeClr val="accent6">
                    <a:lumMod val="75000"/>
                  </a:schemeClr>
                </a:solidFill>
              </a:rPr>
              <a:t> click ) {</a:t>
            </a:r>
          </a:p>
          <a:p>
            <a:r>
              <a:rPr lang="en-US" dirty="0">
                <a:solidFill>
                  <a:schemeClr val="accent6">
                    <a:lumMod val="75000"/>
                  </a:schemeClr>
                </a:solidFill>
              </a:rPr>
              <a:t>       //..capture</a:t>
            </a:r>
          </a:p>
          <a:p>
            <a:r>
              <a:rPr lang="en-US" dirty="0">
                <a:solidFill>
                  <a:schemeClr val="accent6">
                    <a:lumMod val="75000"/>
                  </a:schemeClr>
                </a:solidFill>
              </a:rPr>
              <a:t>       </a:t>
            </a:r>
            <a:r>
              <a:rPr lang="en-US" dirty="0" err="1">
                <a:solidFill>
                  <a:schemeClr val="accent6">
                    <a:lumMod val="75000"/>
                  </a:schemeClr>
                </a:solidFill>
              </a:rPr>
              <a:t>pressCount</a:t>
            </a:r>
            <a:r>
              <a:rPr lang="en-US" dirty="0">
                <a:solidFill>
                  <a:schemeClr val="accent6">
                    <a:lumMod val="75000"/>
                  </a:schemeClr>
                </a:solidFill>
              </a:rPr>
              <a:t>++;</a:t>
            </a:r>
          </a:p>
          <a:p>
            <a:r>
              <a:rPr lang="en-US" dirty="0">
                <a:solidFill>
                  <a:schemeClr val="accent6">
                    <a:lumMod val="75000"/>
                  </a:schemeClr>
                </a:solidFill>
              </a:rPr>
              <a:t>     }</a:t>
            </a:r>
          </a:p>
          <a:p>
            <a:r>
              <a:rPr lang="en-US" dirty="0">
                <a:solidFill>
                  <a:schemeClr val="accent6">
                    <a:lumMod val="75000"/>
                  </a:schemeClr>
                </a:solidFill>
              </a:rPr>
              <a:t>  }</a:t>
            </a:r>
          </a:p>
          <a:p>
            <a:endParaRPr lang="en-US" dirty="0">
              <a:solidFill>
                <a:schemeClr val="accent6">
                  <a:lumMod val="75000"/>
                </a:schemeClr>
              </a:solidFill>
            </a:endParaRPr>
          </a:p>
          <a:p>
            <a:r>
              <a:rPr lang="en-US" dirty="0">
                <a:solidFill>
                  <a:schemeClr val="accent6">
                    <a:lumMod val="75000"/>
                  </a:schemeClr>
                </a:solidFill>
              </a:rPr>
              <a:t>  Button </a:t>
            </a:r>
            <a:r>
              <a:rPr lang="en-US" dirty="0" err="1">
                <a:solidFill>
                  <a:schemeClr val="accent6">
                    <a:lumMod val="75000"/>
                  </a:schemeClr>
                </a:solidFill>
              </a:rPr>
              <a:t>button</a:t>
            </a:r>
            <a:r>
              <a:rPr lang="en-US" dirty="0">
                <a:solidFill>
                  <a:schemeClr val="accent6">
                    <a:lumMod val="75000"/>
                  </a:schemeClr>
                </a:solidFill>
              </a:rPr>
              <a:t> = new Button("capture");</a:t>
            </a:r>
          </a:p>
          <a:p>
            <a:r>
              <a:rPr lang="en-US" dirty="0">
                <a:solidFill>
                  <a:schemeClr val="accent6">
                    <a:lumMod val="75000"/>
                  </a:schemeClr>
                </a:solidFill>
              </a:rPr>
              <a:t>  </a:t>
            </a:r>
            <a:r>
              <a:rPr lang="en-US" dirty="0" err="1">
                <a:solidFill>
                  <a:schemeClr val="accent6">
                    <a:lumMod val="75000"/>
                  </a:schemeClr>
                </a:solidFill>
              </a:rPr>
              <a:t>int</a:t>
            </a:r>
            <a:r>
              <a:rPr lang="en-US" dirty="0">
                <a:solidFill>
                  <a:schemeClr val="accent6">
                    <a:lumMod val="75000"/>
                  </a:schemeClr>
                </a:solidFill>
              </a:rPr>
              <a:t> </a:t>
            </a:r>
            <a:r>
              <a:rPr lang="en-US" dirty="0" err="1">
                <a:solidFill>
                  <a:schemeClr val="accent6">
                    <a:lumMod val="75000"/>
                  </a:schemeClr>
                </a:solidFill>
              </a:rPr>
              <a:t>pressCount</a:t>
            </a:r>
            <a:r>
              <a:rPr lang="en-US" dirty="0">
                <a:solidFill>
                  <a:schemeClr val="accent6">
                    <a:lumMod val="75000"/>
                  </a:schemeClr>
                </a:solidFill>
              </a:rPr>
              <a:t> = 0;</a:t>
            </a:r>
          </a:p>
          <a:p>
            <a:endParaRPr lang="en-US" dirty="0">
              <a:solidFill>
                <a:schemeClr val="accent6">
                  <a:lumMod val="75000"/>
                </a:schemeClr>
              </a:solidFill>
            </a:endParaRPr>
          </a:p>
          <a:p>
            <a:r>
              <a:rPr lang="en-US" dirty="0">
                <a:solidFill>
                  <a:schemeClr val="accent6">
                    <a:lumMod val="75000"/>
                  </a:schemeClr>
                </a:solidFill>
              </a:rPr>
              <a:t>  void </a:t>
            </a:r>
            <a:r>
              <a:rPr lang="en-US" dirty="0" err="1">
                <a:solidFill>
                  <a:schemeClr val="accent6">
                    <a:lumMod val="75000"/>
                  </a:schemeClr>
                </a:solidFill>
              </a:rPr>
              <a:t>addListeners</a:t>
            </a:r>
            <a:r>
              <a:rPr lang="en-US" dirty="0">
                <a:solidFill>
                  <a:schemeClr val="accent6">
                    <a:lumMod val="75000"/>
                  </a:schemeClr>
                </a:solidFill>
              </a:rPr>
              <a:t>() {</a:t>
            </a:r>
          </a:p>
          <a:p>
            <a:r>
              <a:rPr lang="en-US" dirty="0">
                <a:solidFill>
                  <a:schemeClr val="accent6">
                    <a:lumMod val="75000"/>
                  </a:schemeClr>
                </a:solidFill>
              </a:rPr>
              <a:t>    </a:t>
            </a:r>
            <a:r>
              <a:rPr lang="en-US" dirty="0" err="1">
                <a:solidFill>
                  <a:schemeClr val="accent6">
                    <a:lumMod val="75000"/>
                  </a:schemeClr>
                </a:solidFill>
              </a:rPr>
              <a:t>button.addClickListener</a:t>
            </a:r>
            <a:r>
              <a:rPr lang="en-US" dirty="0">
                <a:solidFill>
                  <a:schemeClr val="accent6">
                    <a:lumMod val="75000"/>
                  </a:schemeClr>
                </a:solidFill>
              </a:rPr>
              <a:t>( new </a:t>
            </a:r>
            <a:r>
              <a:rPr lang="en-US" dirty="0" err="1">
                <a:solidFill>
                  <a:schemeClr val="accent6">
                    <a:lumMod val="75000"/>
                  </a:schemeClr>
                </a:solidFill>
              </a:rPr>
              <a:t>CaptureButtonListener</a:t>
            </a:r>
            <a:r>
              <a:rPr lang="en-US" dirty="0">
                <a:solidFill>
                  <a:schemeClr val="accent6">
                    <a:lumMod val="75000"/>
                  </a:schemeClr>
                </a:solidFill>
              </a:rPr>
              <a:t>() );</a:t>
            </a:r>
          </a:p>
          <a:p>
            <a:r>
              <a:rPr lang="en-US" dirty="0">
                <a:solidFill>
                  <a:schemeClr val="accent6">
                    <a:lumMod val="75000"/>
                  </a:schemeClr>
                </a:solidFill>
              </a:rPr>
              <a:t>  }</a:t>
            </a:r>
          </a:p>
          <a:p>
            <a:r>
              <a:rPr lang="en-US" dirty="0">
                <a:solidFill>
                  <a:schemeClr val="accent6">
                    <a:lumMod val="75000"/>
                  </a:schemeClr>
                </a:solidFill>
              </a:rPr>
              <a:t>}</a:t>
            </a:r>
          </a:p>
        </p:txBody>
      </p:sp>
      <p:sp>
        <p:nvSpPr>
          <p:cNvPr id="3" name="TextBox 2"/>
          <p:cNvSpPr txBox="1"/>
          <p:nvPr/>
        </p:nvSpPr>
        <p:spPr>
          <a:xfrm>
            <a:off x="6568225" y="2314173"/>
            <a:ext cx="5203065" cy="1231106"/>
          </a:xfrm>
          <a:prstGeom prst="rect">
            <a:avLst/>
          </a:prstGeom>
          <a:noFill/>
        </p:spPr>
        <p:txBody>
          <a:bodyPr wrap="square" rtlCol="0">
            <a:spAutoFit/>
          </a:bodyPr>
          <a:lstStyle/>
          <a:p>
            <a:r>
              <a:rPr lang="en-US" sz="2000" dirty="0" smtClean="0"/>
              <a:t>Inner classes can be instantiated as following:</a:t>
            </a:r>
          </a:p>
          <a:p>
            <a:endParaRPr lang="en-US" dirty="0" smtClean="0"/>
          </a:p>
          <a:p>
            <a:r>
              <a:rPr lang="en-US" dirty="0" err="1" smtClean="0">
                <a:solidFill>
                  <a:srgbClr val="7030A0"/>
                </a:solidFill>
              </a:rPr>
              <a:t>OuterClass.InnerClass</a:t>
            </a:r>
            <a:r>
              <a:rPr lang="en-US" dirty="0" smtClean="0">
                <a:solidFill>
                  <a:srgbClr val="7030A0"/>
                </a:solidFill>
              </a:rPr>
              <a:t> </a:t>
            </a:r>
            <a:r>
              <a:rPr lang="en-US" dirty="0" err="1">
                <a:solidFill>
                  <a:srgbClr val="7030A0"/>
                </a:solidFill>
              </a:rPr>
              <a:t>innerObject</a:t>
            </a:r>
            <a:r>
              <a:rPr lang="en-US" dirty="0">
                <a:solidFill>
                  <a:srgbClr val="7030A0"/>
                </a:solidFill>
              </a:rPr>
              <a:t> = </a:t>
            </a:r>
            <a:r>
              <a:rPr lang="en-US" dirty="0" err="1">
                <a:solidFill>
                  <a:srgbClr val="7030A0"/>
                </a:solidFill>
              </a:rPr>
              <a:t>outerObject.new</a:t>
            </a:r>
            <a:r>
              <a:rPr lang="en-US" dirty="0">
                <a:solidFill>
                  <a:srgbClr val="7030A0"/>
                </a:solidFill>
              </a:rPr>
              <a:t> </a:t>
            </a:r>
            <a:r>
              <a:rPr lang="en-US" dirty="0" err="1">
                <a:solidFill>
                  <a:srgbClr val="7030A0"/>
                </a:solidFill>
              </a:rPr>
              <a:t>InnerClass</a:t>
            </a:r>
            <a:r>
              <a:rPr lang="en-US" dirty="0">
                <a:solidFill>
                  <a:srgbClr val="7030A0"/>
                </a:solidFill>
              </a:rPr>
              <a:t>();</a:t>
            </a:r>
          </a:p>
        </p:txBody>
      </p:sp>
    </p:spTree>
    <p:extLst>
      <p:ext uri="{BB962C8B-B14F-4D97-AF65-F5344CB8AC3E}">
        <p14:creationId xmlns:p14="http://schemas.microsoft.com/office/powerpoint/2010/main" val="22025536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7" name="TextBox 6"/>
          <p:cNvSpPr txBox="1"/>
          <p:nvPr/>
        </p:nvSpPr>
        <p:spPr>
          <a:xfrm>
            <a:off x="669701" y="1852508"/>
            <a:ext cx="6941713" cy="461665"/>
          </a:xfrm>
          <a:prstGeom prst="rect">
            <a:avLst/>
          </a:prstGeom>
          <a:noFill/>
        </p:spPr>
        <p:txBody>
          <a:bodyPr wrap="square" rtlCol="0">
            <a:spAutoFit/>
          </a:bodyPr>
          <a:lstStyle/>
          <a:p>
            <a:r>
              <a:rPr lang="en-US" sz="2400" b="1" dirty="0" smtClean="0"/>
              <a:t>Static Nested class:</a:t>
            </a:r>
            <a:endParaRPr lang="en-US" sz="2400" b="1" dirty="0"/>
          </a:p>
        </p:txBody>
      </p:sp>
      <p:sp>
        <p:nvSpPr>
          <p:cNvPr id="9" name="TextBox 8"/>
          <p:cNvSpPr txBox="1"/>
          <p:nvPr/>
        </p:nvSpPr>
        <p:spPr>
          <a:xfrm>
            <a:off x="856444" y="2240924"/>
            <a:ext cx="6007995" cy="3693319"/>
          </a:xfrm>
          <a:prstGeom prst="rect">
            <a:avLst/>
          </a:prstGeom>
          <a:noFill/>
        </p:spPr>
        <p:txBody>
          <a:bodyPr wrap="square" rtlCol="0">
            <a:spAutoFit/>
          </a:bodyPr>
          <a:lstStyle/>
          <a:p>
            <a:r>
              <a:rPr lang="en-US" dirty="0">
                <a:solidFill>
                  <a:schemeClr val="accent6">
                    <a:lumMod val="75000"/>
                  </a:schemeClr>
                </a:solidFill>
              </a:rPr>
              <a:t>public class </a:t>
            </a:r>
            <a:r>
              <a:rPr lang="en-US" dirty="0" err="1">
                <a:solidFill>
                  <a:schemeClr val="accent6">
                    <a:lumMod val="75000"/>
                  </a:schemeClr>
                </a:solidFill>
              </a:rPr>
              <a:t>ScreenCapture</a:t>
            </a:r>
            <a:r>
              <a:rPr lang="en-US" dirty="0">
                <a:solidFill>
                  <a:schemeClr val="accent6">
                    <a:lumMod val="75000"/>
                  </a:schemeClr>
                </a:solidFill>
              </a:rPr>
              <a:t> {</a:t>
            </a:r>
          </a:p>
          <a:p>
            <a:r>
              <a:rPr lang="en-US" dirty="0">
                <a:solidFill>
                  <a:schemeClr val="accent6">
                    <a:lumMod val="75000"/>
                  </a:schemeClr>
                </a:solidFill>
              </a:rPr>
              <a:t>  public static class </a:t>
            </a:r>
            <a:r>
              <a:rPr lang="en-US" dirty="0" err="1">
                <a:solidFill>
                  <a:schemeClr val="accent6">
                    <a:lumMod val="75000"/>
                  </a:schemeClr>
                </a:solidFill>
              </a:rPr>
              <a:t>CaptureButtonListener</a:t>
            </a:r>
            <a:r>
              <a:rPr lang="en-US" dirty="0">
                <a:solidFill>
                  <a:schemeClr val="accent6">
                    <a:lumMod val="75000"/>
                  </a:schemeClr>
                </a:solidFill>
              </a:rPr>
              <a:t> implements </a:t>
            </a:r>
            <a:r>
              <a:rPr lang="en-US" dirty="0" err="1">
                <a:solidFill>
                  <a:schemeClr val="accent6">
                    <a:lumMod val="75000"/>
                  </a:schemeClr>
                </a:solidFill>
              </a:rPr>
              <a:t>ClickListener</a:t>
            </a:r>
            <a:r>
              <a:rPr lang="en-US" dirty="0">
                <a:solidFill>
                  <a:schemeClr val="accent6">
                    <a:lumMod val="75000"/>
                  </a:schemeClr>
                </a:solidFill>
              </a:rPr>
              <a:t> {</a:t>
            </a:r>
          </a:p>
          <a:p>
            <a:r>
              <a:rPr lang="en-US" dirty="0">
                <a:solidFill>
                  <a:schemeClr val="accent6">
                    <a:lumMod val="75000"/>
                  </a:schemeClr>
                </a:solidFill>
              </a:rPr>
              <a:t>    protected </a:t>
            </a:r>
            <a:r>
              <a:rPr lang="en-US" dirty="0" err="1">
                <a:solidFill>
                  <a:schemeClr val="accent6">
                    <a:lumMod val="75000"/>
                  </a:schemeClr>
                </a:solidFill>
              </a:rPr>
              <a:t>ScreenCapture</a:t>
            </a:r>
            <a:r>
              <a:rPr lang="en-US" dirty="0">
                <a:solidFill>
                  <a:schemeClr val="accent6">
                    <a:lumMod val="75000"/>
                  </a:schemeClr>
                </a:solidFill>
              </a:rPr>
              <a:t> controller;</a:t>
            </a:r>
          </a:p>
          <a:p>
            <a:r>
              <a:rPr lang="en-US" dirty="0">
                <a:solidFill>
                  <a:schemeClr val="accent6">
                    <a:lumMod val="75000"/>
                  </a:schemeClr>
                </a:solidFill>
              </a:rPr>
              <a:t>    public </a:t>
            </a:r>
            <a:r>
              <a:rPr lang="en-US" dirty="0" err="1">
                <a:solidFill>
                  <a:schemeClr val="accent6">
                    <a:lumMod val="75000"/>
                  </a:schemeClr>
                </a:solidFill>
              </a:rPr>
              <a:t>CaptureButtonListener</a:t>
            </a:r>
            <a:r>
              <a:rPr lang="en-US" dirty="0">
                <a:solidFill>
                  <a:schemeClr val="accent6">
                    <a:lumMod val="75000"/>
                  </a:schemeClr>
                </a:solidFill>
              </a:rPr>
              <a:t>( </a:t>
            </a:r>
            <a:r>
              <a:rPr lang="en-US" dirty="0" err="1">
                <a:solidFill>
                  <a:schemeClr val="accent6">
                    <a:lumMod val="75000"/>
                  </a:schemeClr>
                </a:solidFill>
              </a:rPr>
              <a:t>ScreenCapture</a:t>
            </a:r>
            <a:r>
              <a:rPr lang="en-US" dirty="0">
                <a:solidFill>
                  <a:schemeClr val="accent6">
                    <a:lumMod val="75000"/>
                  </a:schemeClr>
                </a:solidFill>
              </a:rPr>
              <a:t> controller ) {</a:t>
            </a:r>
          </a:p>
          <a:p>
            <a:r>
              <a:rPr lang="en-US" dirty="0">
                <a:solidFill>
                  <a:schemeClr val="accent6">
                    <a:lumMod val="75000"/>
                  </a:schemeClr>
                </a:solidFill>
              </a:rPr>
              <a:t>      </a:t>
            </a:r>
            <a:r>
              <a:rPr lang="en-US" dirty="0" err="1">
                <a:solidFill>
                  <a:schemeClr val="accent6">
                    <a:lumMod val="75000"/>
                  </a:schemeClr>
                </a:solidFill>
              </a:rPr>
              <a:t>this.controller</a:t>
            </a:r>
            <a:r>
              <a:rPr lang="en-US" dirty="0">
                <a:solidFill>
                  <a:schemeClr val="accent6">
                    <a:lumMod val="75000"/>
                  </a:schemeClr>
                </a:solidFill>
              </a:rPr>
              <a:t> = controller;</a:t>
            </a:r>
          </a:p>
          <a:p>
            <a:r>
              <a:rPr lang="en-US" dirty="0">
                <a:solidFill>
                  <a:schemeClr val="accent6">
                    <a:lumMod val="75000"/>
                  </a:schemeClr>
                </a:solidFill>
              </a:rPr>
              <a:t>    }</a:t>
            </a:r>
          </a:p>
          <a:p>
            <a:endParaRPr lang="en-US" dirty="0">
              <a:solidFill>
                <a:schemeClr val="accent6">
                  <a:lumMod val="75000"/>
                </a:schemeClr>
              </a:solidFill>
            </a:endParaRPr>
          </a:p>
          <a:p>
            <a:r>
              <a:rPr lang="en-US" dirty="0">
                <a:solidFill>
                  <a:schemeClr val="accent6">
                    <a:lumMod val="75000"/>
                  </a:schemeClr>
                </a:solidFill>
              </a:rPr>
              <a:t>     public void </a:t>
            </a:r>
            <a:r>
              <a:rPr lang="en-US" dirty="0" err="1">
                <a:solidFill>
                  <a:schemeClr val="accent6">
                    <a:lumMod val="75000"/>
                  </a:schemeClr>
                </a:solidFill>
              </a:rPr>
              <a:t>onClick</a:t>
            </a:r>
            <a:r>
              <a:rPr lang="en-US" dirty="0">
                <a:solidFill>
                  <a:schemeClr val="accent6">
                    <a:lumMod val="75000"/>
                  </a:schemeClr>
                </a:solidFill>
              </a:rPr>
              <a:t>( </a:t>
            </a:r>
            <a:r>
              <a:rPr lang="en-US" dirty="0" err="1">
                <a:solidFill>
                  <a:schemeClr val="accent6">
                    <a:lumMod val="75000"/>
                  </a:schemeClr>
                </a:solidFill>
              </a:rPr>
              <a:t>ClickEvent</a:t>
            </a:r>
            <a:r>
              <a:rPr lang="en-US" dirty="0">
                <a:solidFill>
                  <a:schemeClr val="accent6">
                    <a:lumMod val="75000"/>
                  </a:schemeClr>
                </a:solidFill>
              </a:rPr>
              <a:t> click ) {</a:t>
            </a:r>
          </a:p>
          <a:p>
            <a:r>
              <a:rPr lang="en-US" dirty="0">
                <a:solidFill>
                  <a:schemeClr val="accent6">
                    <a:lumMod val="75000"/>
                  </a:schemeClr>
                </a:solidFill>
              </a:rPr>
              <a:t>       //..capture</a:t>
            </a:r>
          </a:p>
          <a:p>
            <a:r>
              <a:rPr lang="en-US" dirty="0">
                <a:solidFill>
                  <a:schemeClr val="accent6">
                    <a:lumMod val="75000"/>
                  </a:schemeClr>
                </a:solidFill>
              </a:rPr>
              <a:t>       </a:t>
            </a:r>
            <a:r>
              <a:rPr lang="en-US" dirty="0" err="1">
                <a:solidFill>
                  <a:schemeClr val="accent6">
                    <a:lumMod val="75000"/>
                  </a:schemeClr>
                </a:solidFill>
              </a:rPr>
              <a:t>controller.pressCount</a:t>
            </a:r>
            <a:r>
              <a:rPr lang="en-US" dirty="0">
                <a:solidFill>
                  <a:schemeClr val="accent6">
                    <a:lumMod val="75000"/>
                  </a:schemeClr>
                </a:solidFill>
              </a:rPr>
              <a:t>++;</a:t>
            </a:r>
          </a:p>
          <a:p>
            <a:r>
              <a:rPr lang="en-US" dirty="0">
                <a:solidFill>
                  <a:schemeClr val="accent6">
                    <a:lumMod val="75000"/>
                  </a:schemeClr>
                </a:solidFill>
              </a:rPr>
              <a:t>     }</a:t>
            </a:r>
          </a:p>
          <a:p>
            <a:r>
              <a:rPr lang="en-US" dirty="0">
                <a:solidFill>
                  <a:schemeClr val="accent6">
                    <a:lumMod val="75000"/>
                  </a:schemeClr>
                </a:solidFill>
              </a:rPr>
              <a:t>  </a:t>
            </a:r>
            <a:r>
              <a:rPr lang="en-US" dirty="0" smtClean="0">
                <a:solidFill>
                  <a:schemeClr val="accent6">
                    <a:lumMod val="75000"/>
                  </a:schemeClr>
                </a:solidFill>
              </a:rPr>
              <a:t>}</a:t>
            </a:r>
            <a:endParaRPr lang="en-US" dirty="0">
              <a:solidFill>
                <a:schemeClr val="accent6">
                  <a:lumMod val="75000"/>
                </a:schemeClr>
              </a:solidFill>
            </a:endParaRPr>
          </a:p>
        </p:txBody>
      </p:sp>
      <p:sp>
        <p:nvSpPr>
          <p:cNvPr id="6" name="TextBox 5"/>
          <p:cNvSpPr txBox="1"/>
          <p:nvPr/>
        </p:nvSpPr>
        <p:spPr>
          <a:xfrm>
            <a:off x="6864439" y="1983346"/>
            <a:ext cx="5087155" cy="3693319"/>
          </a:xfrm>
          <a:prstGeom prst="rect">
            <a:avLst/>
          </a:prstGeom>
          <a:noFill/>
        </p:spPr>
        <p:txBody>
          <a:bodyPr wrap="square" rtlCol="0">
            <a:spAutoFit/>
          </a:bodyPr>
          <a:lstStyle/>
          <a:p>
            <a:r>
              <a:rPr lang="en-US" dirty="0" smtClean="0">
                <a:solidFill>
                  <a:schemeClr val="accent6">
                    <a:lumMod val="75000"/>
                  </a:schemeClr>
                </a:solidFill>
              </a:rPr>
              <a:t>  </a:t>
            </a:r>
            <a:r>
              <a:rPr lang="en-US" dirty="0">
                <a:solidFill>
                  <a:schemeClr val="accent6">
                    <a:lumMod val="75000"/>
                  </a:schemeClr>
                </a:solidFill>
              </a:rPr>
              <a:t>Button </a:t>
            </a:r>
            <a:r>
              <a:rPr lang="en-US" dirty="0" err="1">
                <a:solidFill>
                  <a:schemeClr val="accent6">
                    <a:lumMod val="75000"/>
                  </a:schemeClr>
                </a:solidFill>
              </a:rPr>
              <a:t>button</a:t>
            </a:r>
            <a:r>
              <a:rPr lang="en-US" dirty="0">
                <a:solidFill>
                  <a:schemeClr val="accent6">
                    <a:lumMod val="75000"/>
                  </a:schemeClr>
                </a:solidFill>
              </a:rPr>
              <a:t> = new Button("capture");</a:t>
            </a:r>
          </a:p>
          <a:p>
            <a:r>
              <a:rPr lang="en-US" dirty="0">
                <a:solidFill>
                  <a:schemeClr val="accent6">
                    <a:lumMod val="75000"/>
                  </a:schemeClr>
                </a:solidFill>
              </a:rPr>
              <a:t>  </a:t>
            </a:r>
            <a:r>
              <a:rPr lang="en-US" dirty="0" err="1">
                <a:solidFill>
                  <a:schemeClr val="accent6">
                    <a:lumMod val="75000"/>
                  </a:schemeClr>
                </a:solidFill>
              </a:rPr>
              <a:t>int</a:t>
            </a:r>
            <a:r>
              <a:rPr lang="en-US" dirty="0">
                <a:solidFill>
                  <a:schemeClr val="accent6">
                    <a:lumMod val="75000"/>
                  </a:schemeClr>
                </a:solidFill>
              </a:rPr>
              <a:t> </a:t>
            </a:r>
            <a:r>
              <a:rPr lang="en-US" dirty="0" err="1">
                <a:solidFill>
                  <a:schemeClr val="accent6">
                    <a:lumMod val="75000"/>
                  </a:schemeClr>
                </a:solidFill>
              </a:rPr>
              <a:t>pressCount</a:t>
            </a:r>
            <a:r>
              <a:rPr lang="en-US" dirty="0">
                <a:solidFill>
                  <a:schemeClr val="accent6">
                    <a:lumMod val="75000"/>
                  </a:schemeClr>
                </a:solidFill>
              </a:rPr>
              <a:t> = 0;</a:t>
            </a:r>
          </a:p>
          <a:p>
            <a:endParaRPr lang="en-US" dirty="0">
              <a:solidFill>
                <a:schemeClr val="accent6">
                  <a:lumMod val="75000"/>
                </a:schemeClr>
              </a:solidFill>
            </a:endParaRPr>
          </a:p>
          <a:p>
            <a:r>
              <a:rPr lang="en-US" dirty="0">
                <a:solidFill>
                  <a:schemeClr val="accent6">
                    <a:lumMod val="75000"/>
                  </a:schemeClr>
                </a:solidFill>
              </a:rPr>
              <a:t>  public void </a:t>
            </a:r>
            <a:r>
              <a:rPr lang="en-US" dirty="0" err="1">
                <a:solidFill>
                  <a:schemeClr val="accent6">
                    <a:lumMod val="75000"/>
                  </a:schemeClr>
                </a:solidFill>
              </a:rPr>
              <a:t>captureRequested</a:t>
            </a:r>
            <a:r>
              <a:rPr lang="en-US" dirty="0">
                <a:solidFill>
                  <a:schemeClr val="accent6">
                    <a:lumMod val="75000"/>
                  </a:schemeClr>
                </a:solidFill>
              </a:rPr>
              <a:t>() {</a:t>
            </a:r>
          </a:p>
          <a:p>
            <a:r>
              <a:rPr lang="en-US" dirty="0">
                <a:solidFill>
                  <a:schemeClr val="accent6">
                    <a:lumMod val="75000"/>
                  </a:schemeClr>
                </a:solidFill>
              </a:rPr>
              <a:t>    //do capture...</a:t>
            </a:r>
          </a:p>
          <a:p>
            <a:r>
              <a:rPr lang="en-US" dirty="0">
                <a:solidFill>
                  <a:schemeClr val="accent6">
                    <a:lumMod val="75000"/>
                  </a:schemeClr>
                </a:solidFill>
              </a:rPr>
              <a:t>    </a:t>
            </a:r>
            <a:r>
              <a:rPr lang="en-US" dirty="0" err="1">
                <a:solidFill>
                  <a:schemeClr val="accent6">
                    <a:lumMod val="75000"/>
                  </a:schemeClr>
                </a:solidFill>
              </a:rPr>
              <a:t>pressCount</a:t>
            </a:r>
            <a:r>
              <a:rPr lang="en-US" dirty="0">
                <a:solidFill>
                  <a:schemeClr val="accent6">
                    <a:lumMod val="75000"/>
                  </a:schemeClr>
                </a:solidFill>
              </a:rPr>
              <a:t>++;</a:t>
            </a:r>
          </a:p>
          <a:p>
            <a:r>
              <a:rPr lang="en-US" dirty="0">
                <a:solidFill>
                  <a:schemeClr val="accent6">
                    <a:lumMod val="75000"/>
                  </a:schemeClr>
                </a:solidFill>
              </a:rPr>
              <a:t>  }</a:t>
            </a:r>
          </a:p>
          <a:p>
            <a:endParaRPr lang="en-US" dirty="0">
              <a:solidFill>
                <a:schemeClr val="accent6">
                  <a:lumMod val="75000"/>
                </a:schemeClr>
              </a:solidFill>
            </a:endParaRPr>
          </a:p>
          <a:p>
            <a:r>
              <a:rPr lang="en-US" dirty="0">
                <a:solidFill>
                  <a:schemeClr val="accent6">
                    <a:lumMod val="75000"/>
                  </a:schemeClr>
                </a:solidFill>
              </a:rPr>
              <a:t>  void </a:t>
            </a:r>
            <a:r>
              <a:rPr lang="en-US" dirty="0" err="1">
                <a:solidFill>
                  <a:schemeClr val="accent6">
                    <a:lumMod val="75000"/>
                  </a:schemeClr>
                </a:solidFill>
              </a:rPr>
              <a:t>addListeners</a:t>
            </a:r>
            <a:r>
              <a:rPr lang="en-US" dirty="0">
                <a:solidFill>
                  <a:schemeClr val="accent6">
                    <a:lumMod val="75000"/>
                  </a:schemeClr>
                </a:solidFill>
              </a:rPr>
              <a:t>() {</a:t>
            </a:r>
          </a:p>
          <a:p>
            <a:r>
              <a:rPr lang="en-US" dirty="0">
                <a:solidFill>
                  <a:schemeClr val="accent6">
                    <a:lumMod val="75000"/>
                  </a:schemeClr>
                </a:solidFill>
              </a:rPr>
              <a:t>    </a:t>
            </a:r>
            <a:r>
              <a:rPr lang="en-US" dirty="0" err="1">
                <a:solidFill>
                  <a:schemeClr val="accent6">
                    <a:lumMod val="75000"/>
                  </a:schemeClr>
                </a:solidFill>
              </a:rPr>
              <a:t>button.addClickListener</a:t>
            </a:r>
            <a:r>
              <a:rPr lang="en-US" dirty="0">
                <a:solidFill>
                  <a:schemeClr val="accent6">
                    <a:lumMod val="75000"/>
                  </a:schemeClr>
                </a:solidFill>
              </a:rPr>
              <a:t>( new </a:t>
            </a:r>
            <a:r>
              <a:rPr lang="en-US" dirty="0" err="1">
                <a:solidFill>
                  <a:schemeClr val="accent6">
                    <a:lumMod val="75000"/>
                  </a:schemeClr>
                </a:solidFill>
              </a:rPr>
              <a:t>CaptureButtonListener</a:t>
            </a:r>
            <a:r>
              <a:rPr lang="en-US" dirty="0">
                <a:solidFill>
                  <a:schemeClr val="accent6">
                    <a:lumMod val="75000"/>
                  </a:schemeClr>
                </a:solidFill>
              </a:rPr>
              <a:t>(this) );</a:t>
            </a:r>
          </a:p>
          <a:p>
            <a:r>
              <a:rPr lang="en-US" dirty="0">
                <a:solidFill>
                  <a:schemeClr val="accent6">
                    <a:lumMod val="75000"/>
                  </a:schemeClr>
                </a:solidFill>
              </a:rPr>
              <a:t>  }</a:t>
            </a:r>
          </a:p>
          <a:p>
            <a:r>
              <a:rPr lang="en-US" dirty="0">
                <a:solidFill>
                  <a:schemeClr val="accent6">
                    <a:lumMod val="75000"/>
                  </a:schemeClr>
                </a:solidFill>
              </a:rPr>
              <a:t>}</a:t>
            </a:r>
          </a:p>
        </p:txBody>
      </p:sp>
      <p:sp>
        <p:nvSpPr>
          <p:cNvPr id="11" name="TextBox 10"/>
          <p:cNvSpPr txBox="1"/>
          <p:nvPr/>
        </p:nvSpPr>
        <p:spPr>
          <a:xfrm>
            <a:off x="1980082" y="5591656"/>
            <a:ext cx="8490442" cy="1200329"/>
          </a:xfrm>
          <a:prstGeom prst="rect">
            <a:avLst/>
          </a:prstGeom>
          <a:noFill/>
        </p:spPr>
        <p:txBody>
          <a:bodyPr wrap="square" rtlCol="0">
            <a:spAutoFit/>
          </a:bodyPr>
          <a:lstStyle/>
          <a:p>
            <a:r>
              <a:rPr lang="en-US" dirty="0"/>
              <a:t>Static nested classes are accessed using the enclosing class name:</a:t>
            </a:r>
          </a:p>
          <a:p>
            <a:r>
              <a:rPr lang="en-US" dirty="0" err="1" smtClean="0">
                <a:solidFill>
                  <a:srgbClr val="7030A0"/>
                </a:solidFill>
              </a:rPr>
              <a:t>OuterClass.StaticNestedClass</a:t>
            </a:r>
            <a:endParaRPr lang="en-US" dirty="0">
              <a:solidFill>
                <a:srgbClr val="7030A0"/>
              </a:solidFill>
            </a:endParaRPr>
          </a:p>
          <a:p>
            <a:r>
              <a:rPr lang="en-US" dirty="0"/>
              <a:t>For example, to create an object for the static nested class, use this syntax:</a:t>
            </a:r>
          </a:p>
          <a:p>
            <a:r>
              <a:rPr lang="en-US" dirty="0" err="1" smtClean="0">
                <a:solidFill>
                  <a:srgbClr val="7030A0"/>
                </a:solidFill>
              </a:rPr>
              <a:t>OuterClass.StaticNestedClass</a:t>
            </a:r>
            <a:r>
              <a:rPr lang="en-US" dirty="0" smtClean="0">
                <a:solidFill>
                  <a:srgbClr val="7030A0"/>
                </a:solidFill>
              </a:rPr>
              <a:t> </a:t>
            </a:r>
            <a:r>
              <a:rPr lang="en-US" dirty="0" err="1">
                <a:solidFill>
                  <a:srgbClr val="7030A0"/>
                </a:solidFill>
              </a:rPr>
              <a:t>nestedObject</a:t>
            </a:r>
            <a:r>
              <a:rPr lang="en-US" dirty="0">
                <a:solidFill>
                  <a:srgbClr val="7030A0"/>
                </a:solidFill>
              </a:rPr>
              <a:t> </a:t>
            </a:r>
            <a:r>
              <a:rPr lang="en-US" dirty="0" smtClean="0">
                <a:solidFill>
                  <a:srgbClr val="7030A0"/>
                </a:solidFill>
              </a:rPr>
              <a:t>=      </a:t>
            </a:r>
            <a:r>
              <a:rPr lang="en-US" dirty="0">
                <a:solidFill>
                  <a:srgbClr val="7030A0"/>
                </a:solidFill>
              </a:rPr>
              <a:t>new </a:t>
            </a:r>
            <a:r>
              <a:rPr lang="en-US" dirty="0" err="1">
                <a:solidFill>
                  <a:srgbClr val="7030A0"/>
                </a:solidFill>
              </a:rPr>
              <a:t>OuterClass.StaticNestedClass</a:t>
            </a:r>
            <a:r>
              <a:rPr lang="en-US" dirty="0">
                <a:solidFill>
                  <a:srgbClr val="7030A0"/>
                </a:solidFill>
              </a:rPr>
              <a:t>();</a:t>
            </a:r>
          </a:p>
        </p:txBody>
      </p:sp>
    </p:spTree>
    <p:extLst>
      <p:ext uri="{BB962C8B-B14F-4D97-AF65-F5344CB8AC3E}">
        <p14:creationId xmlns:p14="http://schemas.microsoft.com/office/powerpoint/2010/main" val="1961647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pic>
        <p:nvPicPr>
          <p:cNvPr id="5" name="Picture 4"/>
          <p:cNvPicPr>
            <a:picLocks noChangeAspect="1"/>
          </p:cNvPicPr>
          <p:nvPr/>
        </p:nvPicPr>
        <p:blipFill>
          <a:blip r:embed="rId2"/>
          <a:stretch>
            <a:fillRect/>
          </a:stretch>
        </p:blipFill>
        <p:spPr>
          <a:xfrm>
            <a:off x="559895" y="2133600"/>
            <a:ext cx="8468195" cy="3673603"/>
          </a:xfrm>
          <a:prstGeom prst="rect">
            <a:avLst/>
          </a:prstGeom>
        </p:spPr>
      </p:pic>
      <p:sp>
        <p:nvSpPr>
          <p:cNvPr id="10" name="TextBox 9"/>
          <p:cNvSpPr txBox="1"/>
          <p:nvPr/>
        </p:nvSpPr>
        <p:spPr>
          <a:xfrm>
            <a:off x="559895" y="5962918"/>
            <a:ext cx="9215170" cy="1477328"/>
          </a:xfrm>
          <a:prstGeom prst="rect">
            <a:avLst/>
          </a:prstGeom>
          <a:noFill/>
        </p:spPr>
        <p:txBody>
          <a:bodyPr wrap="square" rtlCol="0">
            <a:spAutoFit/>
          </a:bodyPr>
          <a:lstStyle/>
          <a:p>
            <a:r>
              <a:rPr lang="en-US" dirty="0"/>
              <a:t>Lab11.1: Demonstration of using inner classes: </a:t>
            </a:r>
            <a:r>
              <a:rPr lang="en-US" dirty="0" err="1" smtClean="0"/>
              <a:t>ShadowTest</a:t>
            </a:r>
            <a:endParaRPr lang="en-US" dirty="0" smtClean="0"/>
          </a:p>
          <a:p>
            <a:r>
              <a:rPr lang="en-US" dirty="0"/>
              <a:t>Lab11.2: Demonstration of using inner classes: </a:t>
            </a:r>
            <a:r>
              <a:rPr lang="en-US" dirty="0" err="1"/>
              <a:t>DataStructure</a:t>
            </a:r>
            <a:endParaRPr lang="en-US" dirty="0"/>
          </a:p>
          <a:p>
            <a:endParaRPr lang="en-US" b="1" dirty="0"/>
          </a:p>
          <a:p>
            <a:r>
              <a:rPr lang="en-US" dirty="0" smtClean="0"/>
              <a:t>:</a:t>
            </a:r>
          </a:p>
          <a:p>
            <a:endParaRPr lang="en-US" dirty="0"/>
          </a:p>
        </p:txBody>
      </p:sp>
    </p:spTree>
    <p:extLst>
      <p:ext uri="{BB962C8B-B14F-4D97-AF65-F5344CB8AC3E}">
        <p14:creationId xmlns:p14="http://schemas.microsoft.com/office/powerpoint/2010/main" val="34535366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3" name="TextBox 2"/>
          <p:cNvSpPr txBox="1"/>
          <p:nvPr/>
        </p:nvSpPr>
        <p:spPr>
          <a:xfrm>
            <a:off x="307975" y="1792936"/>
            <a:ext cx="8409904" cy="830997"/>
          </a:xfrm>
          <a:prstGeom prst="rect">
            <a:avLst/>
          </a:prstGeom>
          <a:noFill/>
        </p:spPr>
        <p:txBody>
          <a:bodyPr wrap="square" rtlCol="0">
            <a:spAutoFit/>
          </a:bodyPr>
          <a:lstStyle/>
          <a:p>
            <a:r>
              <a:rPr lang="en-US" sz="2400" dirty="0" smtClean="0"/>
              <a:t>Local class:</a:t>
            </a:r>
          </a:p>
          <a:p>
            <a:pPr marL="342900" indent="-342900">
              <a:buFont typeface="Arial" panose="020B0604020202020204" pitchFamily="34" charset="0"/>
              <a:buChar char="•"/>
            </a:pPr>
            <a:r>
              <a:rPr lang="en-US" sz="2400" dirty="0"/>
              <a:t>Local classes are classes that are defined in a block</a:t>
            </a:r>
          </a:p>
        </p:txBody>
      </p:sp>
      <p:pic>
        <p:nvPicPr>
          <p:cNvPr id="6" name="Picture 5"/>
          <p:cNvPicPr>
            <a:picLocks noChangeAspect="1"/>
          </p:cNvPicPr>
          <p:nvPr/>
        </p:nvPicPr>
        <p:blipFill>
          <a:blip r:embed="rId2"/>
          <a:stretch>
            <a:fillRect/>
          </a:stretch>
        </p:blipFill>
        <p:spPr>
          <a:xfrm>
            <a:off x="460375" y="2622025"/>
            <a:ext cx="6365428" cy="4243618"/>
          </a:xfrm>
          <a:prstGeom prst="rect">
            <a:avLst/>
          </a:prstGeom>
        </p:spPr>
      </p:pic>
    </p:spTree>
    <p:extLst>
      <p:ext uri="{BB962C8B-B14F-4D97-AF65-F5344CB8AC3E}">
        <p14:creationId xmlns:p14="http://schemas.microsoft.com/office/powerpoint/2010/main" val="1629638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3" name="TextBox 2"/>
          <p:cNvSpPr txBox="1"/>
          <p:nvPr/>
        </p:nvSpPr>
        <p:spPr>
          <a:xfrm>
            <a:off x="347730" y="1931831"/>
            <a:ext cx="8409904" cy="461665"/>
          </a:xfrm>
          <a:prstGeom prst="rect">
            <a:avLst/>
          </a:prstGeom>
          <a:noFill/>
        </p:spPr>
        <p:txBody>
          <a:bodyPr wrap="square" rtlCol="0">
            <a:spAutoFit/>
          </a:bodyPr>
          <a:lstStyle/>
          <a:p>
            <a:r>
              <a:rPr lang="en-US" sz="2400" dirty="0" smtClean="0"/>
              <a:t>Local class:</a:t>
            </a:r>
          </a:p>
        </p:txBody>
      </p:sp>
      <p:pic>
        <p:nvPicPr>
          <p:cNvPr id="7" name="Picture 6"/>
          <p:cNvPicPr>
            <a:picLocks noChangeAspect="1"/>
          </p:cNvPicPr>
          <p:nvPr/>
        </p:nvPicPr>
        <p:blipFill>
          <a:blip r:embed="rId2"/>
          <a:stretch>
            <a:fillRect/>
          </a:stretch>
        </p:blipFill>
        <p:spPr>
          <a:xfrm>
            <a:off x="307975" y="2440979"/>
            <a:ext cx="10691160" cy="4256035"/>
          </a:xfrm>
          <a:prstGeom prst="rect">
            <a:avLst/>
          </a:prstGeom>
        </p:spPr>
      </p:pic>
    </p:spTree>
    <p:extLst>
      <p:ext uri="{BB962C8B-B14F-4D97-AF65-F5344CB8AC3E}">
        <p14:creationId xmlns:p14="http://schemas.microsoft.com/office/powerpoint/2010/main" val="23643780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3" name="TextBox 2"/>
          <p:cNvSpPr txBox="1"/>
          <p:nvPr/>
        </p:nvSpPr>
        <p:spPr>
          <a:xfrm>
            <a:off x="347730" y="1931831"/>
            <a:ext cx="8409904" cy="461665"/>
          </a:xfrm>
          <a:prstGeom prst="rect">
            <a:avLst/>
          </a:prstGeom>
          <a:noFill/>
        </p:spPr>
        <p:txBody>
          <a:bodyPr wrap="square" rtlCol="0">
            <a:spAutoFit/>
          </a:bodyPr>
          <a:lstStyle/>
          <a:p>
            <a:r>
              <a:rPr lang="en-US" sz="2400" dirty="0" smtClean="0"/>
              <a:t>Local class:</a:t>
            </a:r>
          </a:p>
        </p:txBody>
      </p:sp>
      <p:pic>
        <p:nvPicPr>
          <p:cNvPr id="5" name="Picture 4"/>
          <p:cNvPicPr>
            <a:picLocks noChangeAspect="1"/>
          </p:cNvPicPr>
          <p:nvPr/>
        </p:nvPicPr>
        <p:blipFill>
          <a:blip r:embed="rId2"/>
          <a:stretch>
            <a:fillRect/>
          </a:stretch>
        </p:blipFill>
        <p:spPr>
          <a:xfrm>
            <a:off x="347730" y="2393496"/>
            <a:ext cx="8409904" cy="4446000"/>
          </a:xfrm>
          <a:prstGeom prst="rect">
            <a:avLst/>
          </a:prstGeom>
        </p:spPr>
      </p:pic>
    </p:spTree>
    <p:extLst>
      <p:ext uri="{BB962C8B-B14F-4D97-AF65-F5344CB8AC3E}">
        <p14:creationId xmlns:p14="http://schemas.microsoft.com/office/powerpoint/2010/main" val="21180653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3" name="TextBox 2"/>
          <p:cNvSpPr txBox="1"/>
          <p:nvPr/>
        </p:nvSpPr>
        <p:spPr>
          <a:xfrm>
            <a:off x="347730" y="1931831"/>
            <a:ext cx="8409904" cy="4647426"/>
          </a:xfrm>
          <a:prstGeom prst="rect">
            <a:avLst/>
          </a:prstGeom>
          <a:noFill/>
        </p:spPr>
        <p:txBody>
          <a:bodyPr wrap="square" rtlCol="0">
            <a:spAutoFit/>
          </a:bodyPr>
          <a:lstStyle/>
          <a:p>
            <a:r>
              <a:rPr lang="en-US" sz="3200" u="sng" dirty="0" smtClean="0"/>
              <a:t>Local class:</a:t>
            </a:r>
          </a:p>
          <a:p>
            <a:pPr marL="342900" indent="-342900">
              <a:buFont typeface="Arial" panose="020B0604020202020204" pitchFamily="34" charset="0"/>
              <a:buChar char="•"/>
            </a:pPr>
            <a:r>
              <a:rPr lang="en-US" sz="2400" dirty="0" smtClean="0"/>
              <a:t>Local class can access only final local variables.</a:t>
            </a:r>
          </a:p>
          <a:p>
            <a:pPr marL="342900" indent="-342900">
              <a:buFont typeface="Arial" panose="020B0604020202020204" pitchFamily="34" charset="0"/>
              <a:buChar char="•"/>
            </a:pPr>
            <a:r>
              <a:rPr lang="en-US" sz="2400" dirty="0" smtClean="0"/>
              <a:t>Local class can have access to method parameters.</a:t>
            </a:r>
          </a:p>
          <a:p>
            <a:pPr marL="342900" indent="-342900">
              <a:buFont typeface="Arial" panose="020B0604020202020204" pitchFamily="34" charset="0"/>
              <a:buChar char="•"/>
            </a:pPr>
            <a:r>
              <a:rPr lang="en-US" sz="2400" dirty="0" smtClean="0"/>
              <a:t>Local class cannot have static initializers or member interfaces.</a:t>
            </a:r>
          </a:p>
          <a:p>
            <a:pPr marL="342900" indent="-342900">
              <a:buFont typeface="Arial" panose="020B0604020202020204" pitchFamily="34" charset="0"/>
              <a:buChar char="•"/>
            </a:pPr>
            <a:r>
              <a:rPr lang="en-US" sz="2400" dirty="0" smtClean="0"/>
              <a:t>Local class can have only static final variables.</a:t>
            </a:r>
            <a:endParaRPr lang="en-US" sz="2400" dirty="0"/>
          </a:p>
          <a:p>
            <a:pPr marL="342900" indent="-342900">
              <a:buFont typeface="Arial" panose="020B0604020202020204" pitchFamily="34" charset="0"/>
              <a:buChar char="•"/>
            </a:pPr>
            <a:endParaRPr lang="en-US" sz="2400" dirty="0" smtClean="0"/>
          </a:p>
          <a:p>
            <a:endParaRPr lang="en-US" sz="2400" dirty="0"/>
          </a:p>
          <a:p>
            <a:endParaRPr lang="en-US" sz="2400" dirty="0" smtClean="0"/>
          </a:p>
          <a:p>
            <a:endParaRPr lang="en-US" sz="2400" dirty="0"/>
          </a:p>
          <a:p>
            <a:r>
              <a:rPr lang="en-US" sz="2400" dirty="0"/>
              <a:t>Lab11.3: Demonstration of using Local classes</a:t>
            </a:r>
            <a:endParaRPr lang="en-US" sz="2400" dirty="0" smtClean="0"/>
          </a:p>
          <a:p>
            <a:endParaRPr lang="en-US" sz="2400" dirty="0"/>
          </a:p>
          <a:p>
            <a:endParaRPr lang="en-US" sz="2400" dirty="0" smtClean="0"/>
          </a:p>
        </p:txBody>
      </p:sp>
    </p:spTree>
    <p:extLst>
      <p:ext uri="{BB962C8B-B14F-4D97-AF65-F5344CB8AC3E}">
        <p14:creationId xmlns:p14="http://schemas.microsoft.com/office/powerpoint/2010/main" val="6510397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3" name="TextBox 2"/>
          <p:cNvSpPr txBox="1"/>
          <p:nvPr/>
        </p:nvSpPr>
        <p:spPr>
          <a:xfrm>
            <a:off x="347729" y="1931831"/>
            <a:ext cx="11500833" cy="5016758"/>
          </a:xfrm>
          <a:prstGeom prst="rect">
            <a:avLst/>
          </a:prstGeom>
          <a:noFill/>
        </p:spPr>
        <p:txBody>
          <a:bodyPr wrap="square" rtlCol="0">
            <a:spAutoFit/>
          </a:bodyPr>
          <a:lstStyle/>
          <a:p>
            <a:r>
              <a:rPr lang="en-US" sz="3200" u="sng" dirty="0" smtClean="0"/>
              <a:t>Anonymous classes:</a:t>
            </a:r>
          </a:p>
          <a:p>
            <a:pPr marL="342900" indent="-342900">
              <a:buFont typeface="Arial" panose="020B0604020202020204" pitchFamily="34" charset="0"/>
              <a:buChar char="•"/>
            </a:pPr>
            <a:r>
              <a:rPr lang="en-US" sz="2400" dirty="0"/>
              <a:t>They are like local classes except that they do not have a </a:t>
            </a:r>
            <a:r>
              <a:rPr lang="en-US" sz="2400" dirty="0" smtClean="0"/>
              <a:t>name.</a:t>
            </a:r>
          </a:p>
          <a:p>
            <a:pPr marL="342900" indent="-342900">
              <a:buFont typeface="Arial" panose="020B0604020202020204" pitchFamily="34" charset="0"/>
              <a:buChar char="•"/>
            </a:pPr>
            <a:r>
              <a:rPr lang="en-US" sz="2400" dirty="0"/>
              <a:t>They enable you to declare and instantiate a class at the same </a:t>
            </a:r>
            <a:r>
              <a:rPr lang="en-US" sz="2400" dirty="0" smtClean="0"/>
              <a:t>time</a:t>
            </a:r>
          </a:p>
          <a:p>
            <a:pPr marL="342900" indent="-342900">
              <a:buFont typeface="Arial" panose="020B0604020202020204" pitchFamily="34" charset="0"/>
              <a:buChar char="•"/>
            </a:pPr>
            <a:r>
              <a:rPr lang="en-US" sz="2400" dirty="0" smtClean="0"/>
              <a:t>Access to local variables same as for local class.</a:t>
            </a:r>
          </a:p>
          <a:p>
            <a:pPr marL="800100" lvl="1" indent="-342900">
              <a:buFont typeface="Arial" panose="020B0604020202020204" pitchFamily="34" charset="0"/>
              <a:buChar char="•"/>
            </a:pPr>
            <a:r>
              <a:rPr lang="en-US" sz="2400" dirty="0"/>
              <a:t>An anonymous class has access to the members of its enclosing </a:t>
            </a:r>
            <a:r>
              <a:rPr lang="en-US" sz="2400" dirty="0" smtClean="0"/>
              <a:t>class</a:t>
            </a:r>
          </a:p>
          <a:p>
            <a:pPr marL="800100" lvl="1" indent="-342900">
              <a:buFont typeface="Arial" panose="020B0604020202020204" pitchFamily="34" charset="0"/>
              <a:buChar char="•"/>
            </a:pPr>
            <a:r>
              <a:rPr lang="en-US" sz="2400" dirty="0"/>
              <a:t>Cannot access local variables in its enclosing scope that are not declared as final or effectively final</a:t>
            </a:r>
            <a:r>
              <a:rPr lang="en-US" sz="2400" dirty="0" smtClean="0"/>
              <a:t>.</a:t>
            </a:r>
          </a:p>
          <a:p>
            <a:pPr marL="800100" lvl="1" indent="-342900">
              <a:buFont typeface="Arial" panose="020B0604020202020204" pitchFamily="34" charset="0"/>
              <a:buChar char="•"/>
            </a:pPr>
            <a:r>
              <a:rPr lang="en-US" sz="2400" dirty="0"/>
              <a:t>cannot declare static initializers or member interfaces in an anonymous </a:t>
            </a:r>
            <a:r>
              <a:rPr lang="en-US" sz="2400" dirty="0" smtClean="0"/>
              <a:t>class</a:t>
            </a:r>
          </a:p>
          <a:p>
            <a:pPr marL="800100" lvl="1" indent="-342900">
              <a:buFont typeface="Arial" panose="020B0604020202020204" pitchFamily="34" charset="0"/>
              <a:buChar char="•"/>
            </a:pPr>
            <a:r>
              <a:rPr lang="en-US" sz="2400" dirty="0"/>
              <a:t>can have static members provided that they are constant variables.</a:t>
            </a:r>
          </a:p>
          <a:p>
            <a:endParaRPr lang="en-US" sz="2400" dirty="0" smtClean="0"/>
          </a:p>
          <a:p>
            <a:endParaRPr lang="en-US" sz="2400" dirty="0"/>
          </a:p>
          <a:p>
            <a:endParaRPr lang="en-US" sz="2400" dirty="0"/>
          </a:p>
          <a:p>
            <a:endParaRPr lang="en-US" sz="2400" dirty="0" smtClean="0"/>
          </a:p>
        </p:txBody>
      </p:sp>
    </p:spTree>
    <p:extLst>
      <p:ext uri="{BB962C8B-B14F-4D97-AF65-F5344CB8AC3E}">
        <p14:creationId xmlns:p14="http://schemas.microsoft.com/office/powerpoint/2010/main" val="4162743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553792" y="1970467"/>
            <a:ext cx="6542467" cy="3293209"/>
          </a:xfrm>
          <a:prstGeom prst="rect">
            <a:avLst/>
          </a:prstGeom>
          <a:noFill/>
        </p:spPr>
        <p:txBody>
          <a:bodyPr wrap="square" rtlCol="0">
            <a:spAutoFit/>
          </a:bodyPr>
          <a:lstStyle/>
          <a:p>
            <a:r>
              <a:rPr lang="en-US" sz="3200" i="1" dirty="0" smtClean="0"/>
              <a:t>Classes: Overloading Methods</a:t>
            </a:r>
          </a:p>
          <a:p>
            <a:pPr marL="342900" indent="-342900">
              <a:buFont typeface="Arial" panose="020B0604020202020204" pitchFamily="34" charset="0"/>
              <a:buChar char="•"/>
            </a:pPr>
            <a:r>
              <a:rPr lang="en-US" sz="2400" dirty="0"/>
              <a:t>M</a:t>
            </a:r>
            <a:r>
              <a:rPr lang="en-US" sz="2400" dirty="0" smtClean="0"/>
              <a:t>ethods </a:t>
            </a:r>
            <a:r>
              <a:rPr lang="en-US" sz="2400" dirty="0"/>
              <a:t>within a class can have the same name if they have different parameter </a:t>
            </a:r>
            <a:r>
              <a:rPr lang="en-US" sz="2400" dirty="0" smtClean="0"/>
              <a:t>lists</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Overloaded methods may have different return type.</a:t>
            </a:r>
          </a:p>
          <a:p>
            <a:endParaRPr lang="en-US" sz="3200" u="sng" dirty="0" smtClean="0"/>
          </a:p>
          <a:p>
            <a:endParaRPr lang="en-US" sz="2400" dirty="0"/>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7315200" y="1970467"/>
            <a:ext cx="4739425" cy="5016758"/>
          </a:xfrm>
          <a:prstGeom prst="rect">
            <a:avLst/>
          </a:prstGeom>
          <a:noFill/>
        </p:spPr>
        <p:txBody>
          <a:bodyPr wrap="square" rtlCol="0">
            <a:spAutoFit/>
          </a:bodyPr>
          <a:lstStyle/>
          <a:p>
            <a:r>
              <a:rPr lang="en-US" sz="1600" dirty="0">
                <a:solidFill>
                  <a:schemeClr val="accent6">
                    <a:lumMod val="75000"/>
                  </a:schemeClr>
                </a:solidFill>
              </a:rPr>
              <a:t>public class </a:t>
            </a:r>
            <a:r>
              <a:rPr lang="en-US" sz="1600" dirty="0" err="1">
                <a:solidFill>
                  <a:schemeClr val="accent6">
                    <a:lumMod val="75000"/>
                  </a:schemeClr>
                </a:solidFill>
              </a:rPr>
              <a:t>MethodOverloadingDemo</a:t>
            </a:r>
            <a:r>
              <a:rPr lang="en-US" sz="1600" dirty="0">
                <a:solidFill>
                  <a:schemeClr val="accent6">
                    <a:lumMod val="75000"/>
                  </a:schemeClr>
                </a:solidFill>
              </a:rPr>
              <a:t> {  </a:t>
            </a:r>
          </a:p>
          <a:p>
            <a:r>
              <a:rPr lang="en-US" sz="1600" dirty="0">
                <a:solidFill>
                  <a:schemeClr val="accent6">
                    <a:lumMod val="75000"/>
                  </a:schemeClr>
                </a:solidFill>
              </a:rPr>
              <a:t>   </a:t>
            </a:r>
          </a:p>
          <a:p>
            <a:pPr lvl="1"/>
            <a:r>
              <a:rPr lang="en-US" sz="1600" dirty="0" smtClean="0">
                <a:solidFill>
                  <a:schemeClr val="accent6">
                    <a:lumMod val="75000"/>
                  </a:schemeClr>
                </a:solidFill>
              </a:rPr>
              <a:t>public </a:t>
            </a:r>
            <a:r>
              <a:rPr lang="en-US" sz="1600" dirty="0">
                <a:solidFill>
                  <a:schemeClr val="accent6">
                    <a:lumMod val="75000"/>
                  </a:schemeClr>
                </a:solidFill>
              </a:rPr>
              <a:t>void </a:t>
            </a:r>
            <a:r>
              <a:rPr lang="en-US" sz="1600" dirty="0" err="1">
                <a:solidFill>
                  <a:schemeClr val="accent6">
                    <a:lumMod val="75000"/>
                  </a:schemeClr>
                </a:solidFill>
              </a:rPr>
              <a:t>getEmpName</a:t>
            </a:r>
            <a:r>
              <a:rPr lang="en-US" sz="1600" dirty="0">
                <a:solidFill>
                  <a:schemeClr val="accent6">
                    <a:lumMod val="75000"/>
                  </a:schemeClr>
                </a:solidFill>
              </a:rPr>
              <a:t>(</a:t>
            </a:r>
            <a:r>
              <a:rPr lang="en-US" sz="1600" dirty="0" err="1">
                <a:solidFill>
                  <a:schemeClr val="accent6">
                    <a:lumMod val="75000"/>
                  </a:schemeClr>
                </a:solidFill>
              </a:rPr>
              <a:t>int</a:t>
            </a:r>
            <a:r>
              <a:rPr lang="en-US" sz="1600" dirty="0">
                <a:solidFill>
                  <a:schemeClr val="accent6">
                    <a:lumMod val="75000"/>
                  </a:schemeClr>
                </a:solidFill>
              </a:rPr>
              <a:t> </a:t>
            </a:r>
            <a:r>
              <a:rPr lang="en-US" sz="1600" dirty="0" err="1">
                <a:solidFill>
                  <a:schemeClr val="accent6">
                    <a:lumMod val="75000"/>
                  </a:schemeClr>
                </a:solidFill>
              </a:rPr>
              <a:t>empId</a:t>
            </a:r>
            <a:r>
              <a:rPr lang="en-US" sz="1600" dirty="0">
                <a:solidFill>
                  <a:schemeClr val="accent6">
                    <a:lumMod val="75000"/>
                  </a:schemeClr>
                </a:solidFill>
              </a:rPr>
              <a:t>) {  </a:t>
            </a:r>
          </a:p>
          <a:p>
            <a:pPr lvl="1"/>
            <a:r>
              <a:rPr lang="en-US" sz="1600" dirty="0">
                <a:solidFill>
                  <a:schemeClr val="accent6">
                    <a:lumMod val="75000"/>
                  </a:schemeClr>
                </a:solidFill>
              </a:rPr>
              <a:t>    ......  </a:t>
            </a:r>
          </a:p>
          <a:p>
            <a:pPr lvl="1"/>
            <a:r>
              <a:rPr lang="en-US" sz="1600" dirty="0">
                <a:solidFill>
                  <a:schemeClr val="accent6">
                    <a:lumMod val="75000"/>
                  </a:schemeClr>
                </a:solidFill>
              </a:rPr>
              <a:t> }  </a:t>
            </a:r>
          </a:p>
          <a:p>
            <a:pPr lvl="1"/>
            <a:r>
              <a:rPr lang="en-US" sz="1600" dirty="0">
                <a:solidFill>
                  <a:schemeClr val="accent6">
                    <a:lumMod val="75000"/>
                  </a:schemeClr>
                </a:solidFill>
              </a:rPr>
              <a:t>  </a:t>
            </a:r>
          </a:p>
          <a:p>
            <a:pPr lvl="1"/>
            <a:r>
              <a:rPr lang="en-US" sz="1600" dirty="0">
                <a:solidFill>
                  <a:schemeClr val="accent6">
                    <a:lumMod val="75000"/>
                  </a:schemeClr>
                </a:solidFill>
              </a:rPr>
              <a:t> public void </a:t>
            </a:r>
            <a:r>
              <a:rPr lang="en-US" sz="1600" dirty="0" err="1">
                <a:solidFill>
                  <a:schemeClr val="accent6">
                    <a:lumMod val="75000"/>
                  </a:schemeClr>
                </a:solidFill>
              </a:rPr>
              <a:t>getEmpName</a:t>
            </a:r>
            <a:r>
              <a:rPr lang="en-US" sz="1600" dirty="0">
                <a:solidFill>
                  <a:schemeClr val="accent6">
                    <a:lumMod val="75000"/>
                  </a:schemeClr>
                </a:solidFill>
              </a:rPr>
              <a:t>(String </a:t>
            </a:r>
            <a:r>
              <a:rPr lang="en-US" sz="1600" dirty="0" err="1">
                <a:solidFill>
                  <a:schemeClr val="accent6">
                    <a:lumMod val="75000"/>
                  </a:schemeClr>
                </a:solidFill>
              </a:rPr>
              <a:t>empName</a:t>
            </a:r>
            <a:r>
              <a:rPr lang="en-US" sz="1600" dirty="0">
                <a:solidFill>
                  <a:schemeClr val="accent6">
                    <a:lumMod val="75000"/>
                  </a:schemeClr>
                </a:solidFill>
              </a:rPr>
              <a:t>) {  </a:t>
            </a:r>
          </a:p>
          <a:p>
            <a:pPr lvl="1"/>
            <a:r>
              <a:rPr lang="en-US" sz="1600" dirty="0">
                <a:solidFill>
                  <a:schemeClr val="accent6">
                    <a:lumMod val="75000"/>
                  </a:schemeClr>
                </a:solidFill>
              </a:rPr>
              <a:t>    ......  </a:t>
            </a:r>
          </a:p>
          <a:p>
            <a:pPr lvl="1"/>
            <a:r>
              <a:rPr lang="en-US" sz="1600" dirty="0">
                <a:solidFill>
                  <a:schemeClr val="accent6">
                    <a:lumMod val="75000"/>
                  </a:schemeClr>
                </a:solidFill>
              </a:rPr>
              <a:t> }  </a:t>
            </a:r>
          </a:p>
          <a:p>
            <a:pPr lvl="1"/>
            <a:r>
              <a:rPr lang="en-US" sz="1600" dirty="0">
                <a:solidFill>
                  <a:schemeClr val="accent6">
                    <a:lumMod val="75000"/>
                  </a:schemeClr>
                </a:solidFill>
              </a:rPr>
              <a:t>  </a:t>
            </a:r>
          </a:p>
          <a:p>
            <a:pPr lvl="1"/>
            <a:r>
              <a:rPr lang="en-US" sz="1600" dirty="0">
                <a:solidFill>
                  <a:schemeClr val="accent6">
                    <a:lumMod val="75000"/>
                  </a:schemeClr>
                </a:solidFill>
              </a:rPr>
              <a:t> public void </a:t>
            </a:r>
            <a:r>
              <a:rPr lang="en-US" sz="1600" dirty="0" err="1">
                <a:solidFill>
                  <a:schemeClr val="accent6">
                    <a:lumMod val="75000"/>
                  </a:schemeClr>
                </a:solidFill>
              </a:rPr>
              <a:t>getEmpName</a:t>
            </a:r>
            <a:r>
              <a:rPr lang="en-US" sz="1600" dirty="0">
                <a:solidFill>
                  <a:schemeClr val="accent6">
                    <a:lumMod val="75000"/>
                  </a:schemeClr>
                </a:solidFill>
              </a:rPr>
              <a:t>(</a:t>
            </a:r>
            <a:r>
              <a:rPr lang="en-US" sz="1600" dirty="0" err="1">
                <a:solidFill>
                  <a:schemeClr val="accent6">
                    <a:lumMod val="75000"/>
                  </a:schemeClr>
                </a:solidFill>
              </a:rPr>
              <a:t>int</a:t>
            </a:r>
            <a:r>
              <a:rPr lang="en-US" sz="1600" dirty="0">
                <a:solidFill>
                  <a:schemeClr val="accent6">
                    <a:lumMod val="75000"/>
                  </a:schemeClr>
                </a:solidFill>
              </a:rPr>
              <a:t> </a:t>
            </a:r>
            <a:r>
              <a:rPr lang="en-US" sz="1600" dirty="0" err="1">
                <a:solidFill>
                  <a:schemeClr val="accent6">
                    <a:lumMod val="75000"/>
                  </a:schemeClr>
                </a:solidFill>
              </a:rPr>
              <a:t>empId</a:t>
            </a:r>
            <a:r>
              <a:rPr lang="en-US" sz="1600" dirty="0">
                <a:solidFill>
                  <a:schemeClr val="accent6">
                    <a:lumMod val="75000"/>
                  </a:schemeClr>
                </a:solidFill>
              </a:rPr>
              <a:t>, String </a:t>
            </a:r>
            <a:r>
              <a:rPr lang="en-US" sz="1600" dirty="0" err="1">
                <a:solidFill>
                  <a:schemeClr val="accent6">
                    <a:lumMod val="75000"/>
                  </a:schemeClr>
                </a:solidFill>
              </a:rPr>
              <a:t>empName</a:t>
            </a:r>
            <a:r>
              <a:rPr lang="en-US" sz="1600" dirty="0">
                <a:solidFill>
                  <a:schemeClr val="accent6">
                    <a:lumMod val="75000"/>
                  </a:schemeClr>
                </a:solidFill>
              </a:rPr>
              <a:t>) {  </a:t>
            </a:r>
          </a:p>
          <a:p>
            <a:pPr lvl="1"/>
            <a:r>
              <a:rPr lang="en-US" sz="1600" dirty="0">
                <a:solidFill>
                  <a:schemeClr val="accent6">
                    <a:lumMod val="75000"/>
                  </a:schemeClr>
                </a:solidFill>
              </a:rPr>
              <a:t>    ......  </a:t>
            </a:r>
          </a:p>
          <a:p>
            <a:pPr lvl="1"/>
            <a:r>
              <a:rPr lang="en-US" sz="1600" dirty="0">
                <a:solidFill>
                  <a:schemeClr val="accent6">
                    <a:lumMod val="75000"/>
                  </a:schemeClr>
                </a:solidFill>
              </a:rPr>
              <a:t> }  </a:t>
            </a:r>
          </a:p>
          <a:p>
            <a:pPr lvl="1"/>
            <a:r>
              <a:rPr lang="en-US" sz="1600" dirty="0">
                <a:solidFill>
                  <a:schemeClr val="accent6">
                    <a:lumMod val="75000"/>
                  </a:schemeClr>
                </a:solidFill>
              </a:rPr>
              <a:t>  </a:t>
            </a:r>
          </a:p>
          <a:p>
            <a:pPr lvl="1"/>
            <a:r>
              <a:rPr lang="en-US" sz="1600" dirty="0">
                <a:solidFill>
                  <a:schemeClr val="accent6">
                    <a:lumMod val="75000"/>
                  </a:schemeClr>
                </a:solidFill>
              </a:rPr>
              <a:t> public void </a:t>
            </a:r>
            <a:r>
              <a:rPr lang="en-US" sz="1600" dirty="0" err="1">
                <a:solidFill>
                  <a:schemeClr val="accent6">
                    <a:lumMod val="75000"/>
                  </a:schemeClr>
                </a:solidFill>
              </a:rPr>
              <a:t>getEmpName</a:t>
            </a:r>
            <a:r>
              <a:rPr lang="en-US" sz="1600" dirty="0">
                <a:solidFill>
                  <a:schemeClr val="accent6">
                    <a:lumMod val="75000"/>
                  </a:schemeClr>
                </a:solidFill>
              </a:rPr>
              <a:t>(Date </a:t>
            </a:r>
            <a:r>
              <a:rPr lang="en-US" sz="1600" dirty="0" err="1">
                <a:solidFill>
                  <a:schemeClr val="accent6">
                    <a:lumMod val="75000"/>
                  </a:schemeClr>
                </a:solidFill>
              </a:rPr>
              <a:t>dob</a:t>
            </a:r>
            <a:r>
              <a:rPr lang="en-US" sz="1600" dirty="0">
                <a:solidFill>
                  <a:schemeClr val="accent6">
                    <a:lumMod val="75000"/>
                  </a:schemeClr>
                </a:solidFill>
              </a:rPr>
              <a:t>, String </a:t>
            </a:r>
            <a:r>
              <a:rPr lang="en-US" sz="1600" dirty="0" err="1">
                <a:solidFill>
                  <a:schemeClr val="accent6">
                    <a:lumMod val="75000"/>
                  </a:schemeClr>
                </a:solidFill>
              </a:rPr>
              <a:t>empName</a:t>
            </a:r>
            <a:r>
              <a:rPr lang="en-US" sz="1600" dirty="0">
                <a:solidFill>
                  <a:schemeClr val="accent6">
                    <a:lumMod val="75000"/>
                  </a:schemeClr>
                </a:solidFill>
              </a:rPr>
              <a:t>) {  </a:t>
            </a:r>
          </a:p>
          <a:p>
            <a:pPr lvl="1"/>
            <a:r>
              <a:rPr lang="en-US" sz="1600" dirty="0">
                <a:solidFill>
                  <a:schemeClr val="accent6">
                    <a:lumMod val="75000"/>
                  </a:schemeClr>
                </a:solidFill>
              </a:rPr>
              <a:t>    ......  </a:t>
            </a:r>
          </a:p>
          <a:p>
            <a:pPr lvl="1"/>
            <a:r>
              <a:rPr lang="en-US" sz="1600" dirty="0">
                <a:solidFill>
                  <a:schemeClr val="accent6">
                    <a:lumMod val="75000"/>
                  </a:schemeClr>
                </a:solidFill>
              </a:rPr>
              <a:t> }  </a:t>
            </a:r>
          </a:p>
          <a:p>
            <a:r>
              <a:rPr lang="en-US" sz="1600" dirty="0">
                <a:solidFill>
                  <a:schemeClr val="accent6">
                    <a:lumMod val="75000"/>
                  </a:schemeClr>
                </a:solidFill>
              </a:rPr>
              <a:t>} </a:t>
            </a:r>
          </a:p>
        </p:txBody>
      </p:sp>
    </p:spTree>
    <p:extLst>
      <p:ext uri="{BB962C8B-B14F-4D97-AF65-F5344CB8AC3E}">
        <p14:creationId xmlns:p14="http://schemas.microsoft.com/office/powerpoint/2010/main" val="7673676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and object: </a:t>
            </a:r>
            <a:r>
              <a:rPr lang="en-US" dirty="0" err="1" smtClean="0"/>
              <a:t>enum</a:t>
            </a:r>
            <a:r>
              <a:rPr lang="en-US" dirty="0" smtClean="0"/>
              <a:t> type</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47730" y="1918952"/>
            <a:ext cx="11423560" cy="1107996"/>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enum</a:t>
            </a:r>
            <a:r>
              <a:rPr lang="en-US" sz="2400" dirty="0"/>
              <a:t> types </a:t>
            </a:r>
            <a:r>
              <a:rPr lang="en-US" sz="2400" dirty="0" smtClean="0"/>
              <a:t>are used to </a:t>
            </a:r>
            <a:r>
              <a:rPr lang="en-US" sz="2400" dirty="0"/>
              <a:t>represent a fixed set of constants</a:t>
            </a:r>
            <a:r>
              <a:rPr lang="en-US" sz="2400" dirty="0" smtClean="0"/>
              <a:t>.</a:t>
            </a:r>
          </a:p>
          <a:p>
            <a:pPr marL="285750" indent="-285750">
              <a:buFont typeface="Arial" panose="020B0604020202020204" pitchFamily="34" charset="0"/>
              <a:buChar char="•"/>
            </a:pPr>
            <a:r>
              <a:rPr lang="en-US" sz="2400" dirty="0" smtClean="0"/>
              <a:t>Since they </a:t>
            </a:r>
            <a:r>
              <a:rPr lang="en-US" sz="2400" dirty="0"/>
              <a:t>are constants, the names of an </a:t>
            </a:r>
            <a:r>
              <a:rPr lang="en-US" sz="2400" dirty="0" err="1"/>
              <a:t>enum</a:t>
            </a:r>
            <a:r>
              <a:rPr lang="en-US" sz="2400" dirty="0"/>
              <a:t> type's fields are in uppercase letters</a:t>
            </a:r>
            <a:endParaRPr lang="en-US" sz="2400" dirty="0" smtClean="0"/>
          </a:p>
          <a:p>
            <a:pPr marL="285750" indent="-285750">
              <a:buFont typeface="Arial" panose="020B0604020202020204" pitchFamily="34" charset="0"/>
              <a:buChar char="•"/>
            </a:pPr>
            <a:endParaRPr lang="en-US" dirty="0"/>
          </a:p>
        </p:txBody>
      </p:sp>
      <p:sp>
        <p:nvSpPr>
          <p:cNvPr id="6" name="TextBox 5"/>
          <p:cNvSpPr txBox="1"/>
          <p:nvPr/>
        </p:nvSpPr>
        <p:spPr>
          <a:xfrm>
            <a:off x="695459" y="3309870"/>
            <a:ext cx="7276564" cy="1477328"/>
          </a:xfrm>
          <a:prstGeom prst="rect">
            <a:avLst/>
          </a:prstGeom>
          <a:noFill/>
        </p:spPr>
        <p:txBody>
          <a:bodyPr wrap="square" rtlCol="0">
            <a:spAutoFit/>
          </a:bodyPr>
          <a:lstStyle/>
          <a:p>
            <a:r>
              <a:rPr lang="en-US" dirty="0" smtClean="0">
                <a:solidFill>
                  <a:schemeClr val="accent6">
                    <a:lumMod val="75000"/>
                  </a:schemeClr>
                </a:solidFill>
              </a:rPr>
              <a:t>Ex:</a:t>
            </a:r>
          </a:p>
          <a:p>
            <a:r>
              <a:rPr lang="en-US" dirty="0" smtClean="0">
                <a:solidFill>
                  <a:schemeClr val="accent6">
                    <a:lumMod val="75000"/>
                  </a:schemeClr>
                </a:solidFill>
              </a:rPr>
              <a:t>public </a:t>
            </a:r>
            <a:r>
              <a:rPr lang="en-US" dirty="0" err="1">
                <a:solidFill>
                  <a:schemeClr val="accent6">
                    <a:lumMod val="75000"/>
                  </a:schemeClr>
                </a:solidFill>
              </a:rPr>
              <a:t>enum</a:t>
            </a:r>
            <a:r>
              <a:rPr lang="en-US" dirty="0">
                <a:solidFill>
                  <a:schemeClr val="accent6">
                    <a:lumMod val="75000"/>
                  </a:schemeClr>
                </a:solidFill>
              </a:rPr>
              <a:t> Day {</a:t>
            </a:r>
          </a:p>
          <a:p>
            <a:r>
              <a:rPr lang="en-US" dirty="0">
                <a:solidFill>
                  <a:schemeClr val="accent6">
                    <a:lumMod val="75000"/>
                  </a:schemeClr>
                </a:solidFill>
              </a:rPr>
              <a:t>    SUNDAY, MONDAY, TUESDAY, WEDNESDAY,</a:t>
            </a:r>
          </a:p>
          <a:p>
            <a:r>
              <a:rPr lang="en-US" dirty="0">
                <a:solidFill>
                  <a:schemeClr val="accent6">
                    <a:lumMod val="75000"/>
                  </a:schemeClr>
                </a:solidFill>
              </a:rPr>
              <a:t>    THURSDAY, FRIDAY, SATURDAY </a:t>
            </a:r>
          </a:p>
          <a:p>
            <a:r>
              <a:rPr lang="en-US" dirty="0">
                <a:solidFill>
                  <a:schemeClr val="accent6">
                    <a:lumMod val="75000"/>
                  </a:schemeClr>
                </a:solidFill>
              </a:rPr>
              <a:t>}</a:t>
            </a:r>
          </a:p>
        </p:txBody>
      </p:sp>
      <p:sp>
        <p:nvSpPr>
          <p:cNvPr id="9" name="TextBox 8"/>
          <p:cNvSpPr txBox="1"/>
          <p:nvPr/>
        </p:nvSpPr>
        <p:spPr>
          <a:xfrm>
            <a:off x="695459" y="5228823"/>
            <a:ext cx="10291540" cy="1200329"/>
          </a:xfrm>
          <a:prstGeom prst="rect">
            <a:avLst/>
          </a:prstGeom>
          <a:noFill/>
        </p:spPr>
        <p:txBody>
          <a:bodyPr wrap="square" rtlCol="0">
            <a:spAutoFit/>
          </a:bodyPr>
          <a:lstStyle/>
          <a:p>
            <a:r>
              <a:rPr lang="en-US" dirty="0"/>
              <a:t>Lab11.5: Demonstration of using </a:t>
            </a:r>
            <a:r>
              <a:rPr lang="en-US" dirty="0" err="1"/>
              <a:t>Enum</a:t>
            </a:r>
            <a:r>
              <a:rPr lang="en-US" dirty="0"/>
              <a:t> </a:t>
            </a:r>
            <a:r>
              <a:rPr lang="en-US" dirty="0" smtClean="0"/>
              <a:t>types.</a:t>
            </a:r>
          </a:p>
          <a:p>
            <a:r>
              <a:rPr lang="en-US" dirty="0"/>
              <a:t>Lab11.6: Demonstration of using </a:t>
            </a:r>
            <a:r>
              <a:rPr lang="en-US" dirty="0" err="1"/>
              <a:t>Enum</a:t>
            </a:r>
            <a:r>
              <a:rPr lang="en-US" dirty="0"/>
              <a:t> types with calculations:</a:t>
            </a:r>
          </a:p>
          <a:p>
            <a:endParaRPr lang="en-US" dirty="0" smtClean="0"/>
          </a:p>
          <a:p>
            <a:endParaRPr lang="en-US" dirty="0"/>
          </a:p>
        </p:txBody>
      </p:sp>
    </p:spTree>
    <p:extLst>
      <p:ext uri="{BB962C8B-B14F-4D97-AF65-F5344CB8AC3E}">
        <p14:creationId xmlns:p14="http://schemas.microsoft.com/office/powerpoint/2010/main" val="79951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553792" y="1970467"/>
            <a:ext cx="6542467" cy="4401205"/>
          </a:xfrm>
          <a:prstGeom prst="rect">
            <a:avLst/>
          </a:prstGeom>
          <a:noFill/>
        </p:spPr>
        <p:txBody>
          <a:bodyPr wrap="square" rtlCol="0">
            <a:spAutoFit/>
          </a:bodyPr>
          <a:lstStyle/>
          <a:p>
            <a:r>
              <a:rPr lang="en-US" sz="3200" i="1" dirty="0" smtClean="0"/>
              <a:t>Classes: Constructors</a:t>
            </a:r>
          </a:p>
          <a:p>
            <a:pPr marL="342900" indent="-342900">
              <a:buFont typeface="Arial" panose="020B0604020202020204" pitchFamily="34" charset="0"/>
              <a:buChar char="•"/>
            </a:pPr>
            <a:r>
              <a:rPr lang="en-US" sz="2400" dirty="0" smtClean="0"/>
              <a:t>Similar to method </a:t>
            </a:r>
            <a:r>
              <a:rPr lang="en-US" sz="2400" dirty="0"/>
              <a:t>declarations—except that they use the name of the class and have no return type</a:t>
            </a:r>
            <a:endParaRPr lang="en-US" sz="2400" dirty="0" smtClean="0"/>
          </a:p>
          <a:p>
            <a:pPr marL="342900" indent="-342900">
              <a:buFont typeface="Arial" panose="020B0604020202020204" pitchFamily="34" charset="0"/>
              <a:buChar char="•"/>
            </a:pPr>
            <a:r>
              <a:rPr lang="en-US" sz="2400" dirty="0" smtClean="0"/>
              <a:t>There can be any number of constructors provided there are different number and types of arguments. </a:t>
            </a:r>
          </a:p>
          <a:p>
            <a:pPr marL="342900" indent="-342900">
              <a:buFont typeface="Arial" panose="020B0604020202020204" pitchFamily="34" charset="0"/>
              <a:buChar char="•"/>
            </a:pPr>
            <a:r>
              <a:rPr lang="en-US" sz="2400" dirty="0"/>
              <a:t>You can use any data type for a parameter of a method or a constructor</a:t>
            </a:r>
            <a:endParaRPr lang="en-US" sz="2400" dirty="0" smtClean="0"/>
          </a:p>
          <a:p>
            <a:endParaRPr lang="en-US" sz="3200" u="sng" dirty="0" smtClean="0"/>
          </a:p>
          <a:p>
            <a:endParaRPr lang="en-US" sz="2400" dirty="0"/>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7315200" y="1970467"/>
            <a:ext cx="4739425" cy="2616101"/>
          </a:xfrm>
          <a:prstGeom prst="rect">
            <a:avLst/>
          </a:prstGeom>
          <a:noFill/>
        </p:spPr>
        <p:txBody>
          <a:bodyPr wrap="square" rtlCol="0">
            <a:spAutoFit/>
          </a:bodyPr>
          <a:lstStyle/>
          <a:p>
            <a:r>
              <a:rPr lang="en-US" sz="1600" dirty="0">
                <a:solidFill>
                  <a:schemeClr val="accent6">
                    <a:lumMod val="75000"/>
                  </a:schemeClr>
                </a:solidFill>
              </a:rPr>
              <a:t>public Bicycle(</a:t>
            </a:r>
            <a:r>
              <a:rPr lang="en-US" sz="1600" dirty="0" err="1">
                <a:solidFill>
                  <a:schemeClr val="accent6">
                    <a:lumMod val="75000"/>
                  </a:schemeClr>
                </a:solidFill>
              </a:rPr>
              <a:t>int</a:t>
            </a:r>
            <a:r>
              <a:rPr lang="en-US" sz="1600" dirty="0">
                <a:solidFill>
                  <a:schemeClr val="accent6">
                    <a:lumMod val="75000"/>
                  </a:schemeClr>
                </a:solidFill>
              </a:rPr>
              <a:t> </a:t>
            </a:r>
            <a:r>
              <a:rPr lang="en-US" sz="1600" dirty="0" err="1">
                <a:solidFill>
                  <a:schemeClr val="accent6">
                    <a:lumMod val="75000"/>
                  </a:schemeClr>
                </a:solidFill>
              </a:rPr>
              <a:t>startCadence</a:t>
            </a:r>
            <a:r>
              <a:rPr lang="en-US" sz="1600" dirty="0">
                <a:solidFill>
                  <a:schemeClr val="accent6">
                    <a:lumMod val="75000"/>
                  </a:schemeClr>
                </a:solidFill>
              </a:rPr>
              <a:t>, </a:t>
            </a:r>
            <a:r>
              <a:rPr lang="en-US" sz="1600" dirty="0" err="1">
                <a:solidFill>
                  <a:schemeClr val="accent6">
                    <a:lumMod val="75000"/>
                  </a:schemeClr>
                </a:solidFill>
              </a:rPr>
              <a:t>int</a:t>
            </a:r>
            <a:r>
              <a:rPr lang="en-US" sz="1600" dirty="0">
                <a:solidFill>
                  <a:schemeClr val="accent6">
                    <a:lumMod val="75000"/>
                  </a:schemeClr>
                </a:solidFill>
              </a:rPr>
              <a:t> </a:t>
            </a:r>
            <a:r>
              <a:rPr lang="en-US" sz="1600" dirty="0" err="1">
                <a:solidFill>
                  <a:schemeClr val="accent6">
                    <a:lumMod val="75000"/>
                  </a:schemeClr>
                </a:solidFill>
              </a:rPr>
              <a:t>startSpeed</a:t>
            </a:r>
            <a:r>
              <a:rPr lang="en-US" sz="1600" dirty="0">
                <a:solidFill>
                  <a:schemeClr val="accent6">
                    <a:lumMod val="75000"/>
                  </a:schemeClr>
                </a:solidFill>
              </a:rPr>
              <a:t>, </a:t>
            </a:r>
            <a:r>
              <a:rPr lang="en-US" sz="1600" dirty="0" err="1">
                <a:solidFill>
                  <a:schemeClr val="accent6">
                    <a:lumMod val="75000"/>
                  </a:schemeClr>
                </a:solidFill>
              </a:rPr>
              <a:t>int</a:t>
            </a:r>
            <a:r>
              <a:rPr lang="en-US" sz="1600" dirty="0">
                <a:solidFill>
                  <a:schemeClr val="accent6">
                    <a:lumMod val="75000"/>
                  </a:schemeClr>
                </a:solidFill>
              </a:rPr>
              <a:t> </a:t>
            </a:r>
            <a:r>
              <a:rPr lang="en-US" sz="1600" dirty="0" err="1">
                <a:solidFill>
                  <a:schemeClr val="accent6">
                    <a:lumMod val="75000"/>
                  </a:schemeClr>
                </a:solidFill>
              </a:rPr>
              <a:t>startGear</a:t>
            </a:r>
            <a:r>
              <a:rPr lang="en-US" sz="1600" dirty="0">
                <a:solidFill>
                  <a:schemeClr val="accent6">
                    <a:lumMod val="75000"/>
                  </a:schemeClr>
                </a:solidFill>
              </a:rPr>
              <a:t>) {</a:t>
            </a:r>
          </a:p>
          <a:p>
            <a:r>
              <a:rPr lang="en-US" sz="1600" dirty="0">
                <a:solidFill>
                  <a:schemeClr val="accent6">
                    <a:lumMod val="75000"/>
                  </a:schemeClr>
                </a:solidFill>
              </a:rPr>
              <a:t>    gear = </a:t>
            </a:r>
            <a:r>
              <a:rPr lang="en-US" sz="1600" dirty="0" err="1">
                <a:solidFill>
                  <a:schemeClr val="accent6">
                    <a:lumMod val="75000"/>
                  </a:schemeClr>
                </a:solidFill>
              </a:rPr>
              <a:t>startGear</a:t>
            </a:r>
            <a:r>
              <a:rPr lang="en-US" sz="1600" dirty="0">
                <a:solidFill>
                  <a:schemeClr val="accent6">
                    <a:lumMod val="75000"/>
                  </a:schemeClr>
                </a:solidFill>
              </a:rPr>
              <a:t>;</a:t>
            </a:r>
          </a:p>
          <a:p>
            <a:r>
              <a:rPr lang="en-US" sz="1600" dirty="0">
                <a:solidFill>
                  <a:schemeClr val="accent6">
                    <a:lumMod val="75000"/>
                  </a:schemeClr>
                </a:solidFill>
              </a:rPr>
              <a:t>    cadence = </a:t>
            </a:r>
            <a:r>
              <a:rPr lang="en-US" sz="1600" dirty="0" err="1">
                <a:solidFill>
                  <a:schemeClr val="accent6">
                    <a:lumMod val="75000"/>
                  </a:schemeClr>
                </a:solidFill>
              </a:rPr>
              <a:t>startCadence</a:t>
            </a:r>
            <a:r>
              <a:rPr lang="en-US" sz="1600" dirty="0">
                <a:solidFill>
                  <a:schemeClr val="accent6">
                    <a:lumMod val="75000"/>
                  </a:schemeClr>
                </a:solidFill>
              </a:rPr>
              <a:t>;</a:t>
            </a:r>
          </a:p>
          <a:p>
            <a:r>
              <a:rPr lang="en-US" sz="1600" dirty="0">
                <a:solidFill>
                  <a:schemeClr val="accent6">
                    <a:lumMod val="75000"/>
                  </a:schemeClr>
                </a:solidFill>
              </a:rPr>
              <a:t>    speed = </a:t>
            </a:r>
            <a:r>
              <a:rPr lang="en-US" sz="1600" dirty="0" err="1">
                <a:solidFill>
                  <a:schemeClr val="accent6">
                    <a:lumMod val="75000"/>
                  </a:schemeClr>
                </a:solidFill>
              </a:rPr>
              <a:t>startSpeed</a:t>
            </a:r>
            <a:r>
              <a:rPr lang="en-US" sz="1600" dirty="0">
                <a:solidFill>
                  <a:schemeClr val="accent6">
                    <a:lumMod val="75000"/>
                  </a:schemeClr>
                </a:solidFill>
              </a:rPr>
              <a:t>;</a:t>
            </a:r>
          </a:p>
          <a:p>
            <a:r>
              <a:rPr lang="en-US" sz="1600" dirty="0" smtClean="0">
                <a:solidFill>
                  <a:schemeClr val="accent6">
                    <a:lumMod val="75000"/>
                  </a:schemeClr>
                </a:solidFill>
              </a:rPr>
              <a:t>}</a:t>
            </a:r>
          </a:p>
          <a:p>
            <a:endParaRPr lang="en-US" sz="1600" dirty="0">
              <a:solidFill>
                <a:schemeClr val="accent6">
                  <a:lumMod val="75000"/>
                </a:schemeClr>
              </a:solidFill>
            </a:endParaRPr>
          </a:p>
          <a:p>
            <a:endParaRPr lang="en-US" sz="1600" dirty="0" smtClean="0">
              <a:solidFill>
                <a:schemeClr val="accent6">
                  <a:lumMod val="75000"/>
                </a:schemeClr>
              </a:solidFill>
            </a:endParaRPr>
          </a:p>
          <a:p>
            <a:r>
              <a:rPr lang="en-US" sz="2000" dirty="0">
                <a:solidFill>
                  <a:schemeClr val="accent6">
                    <a:lumMod val="75000"/>
                  </a:schemeClr>
                </a:solidFill>
              </a:rPr>
              <a:t>Bicycle </a:t>
            </a:r>
            <a:r>
              <a:rPr lang="en-US" sz="2000" dirty="0" err="1">
                <a:solidFill>
                  <a:schemeClr val="accent6">
                    <a:lumMod val="75000"/>
                  </a:schemeClr>
                </a:solidFill>
              </a:rPr>
              <a:t>myBike</a:t>
            </a:r>
            <a:r>
              <a:rPr lang="en-US" sz="2000" dirty="0">
                <a:solidFill>
                  <a:schemeClr val="accent6">
                    <a:lumMod val="75000"/>
                  </a:schemeClr>
                </a:solidFill>
              </a:rPr>
              <a:t> = new Bicycle(30, 0, 8);</a:t>
            </a:r>
          </a:p>
          <a:p>
            <a:endParaRPr lang="en-US" sz="1600" dirty="0">
              <a:solidFill>
                <a:schemeClr val="accent6">
                  <a:lumMod val="75000"/>
                </a:schemeClr>
              </a:solidFill>
            </a:endParaRPr>
          </a:p>
        </p:txBody>
      </p:sp>
    </p:spTree>
    <p:extLst>
      <p:ext uri="{BB962C8B-B14F-4D97-AF65-F5344CB8AC3E}">
        <p14:creationId xmlns:p14="http://schemas.microsoft.com/office/powerpoint/2010/main" val="3434726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553792" y="1970467"/>
            <a:ext cx="11153104" cy="5078313"/>
          </a:xfrm>
          <a:prstGeom prst="rect">
            <a:avLst/>
          </a:prstGeom>
          <a:noFill/>
        </p:spPr>
        <p:txBody>
          <a:bodyPr wrap="square" rtlCol="0">
            <a:spAutoFit/>
          </a:bodyPr>
          <a:lstStyle/>
          <a:p>
            <a:r>
              <a:rPr lang="en-US" sz="2800" b="1" dirty="0" smtClean="0"/>
              <a:t>Classes : Passing </a:t>
            </a:r>
            <a:r>
              <a:rPr lang="en-US" sz="2800" b="1" dirty="0"/>
              <a:t>Primitive Data Type Arguments</a:t>
            </a:r>
          </a:p>
          <a:p>
            <a:pPr marL="342900" indent="-342900">
              <a:buFont typeface="Arial" panose="020B0604020202020204" pitchFamily="34" charset="0"/>
              <a:buChar char="•"/>
            </a:pPr>
            <a:r>
              <a:rPr lang="en-US" sz="2000" dirty="0"/>
              <a:t>Primitive arguments, such as an </a:t>
            </a:r>
            <a:r>
              <a:rPr lang="en-US" sz="2000" dirty="0" err="1"/>
              <a:t>int</a:t>
            </a:r>
            <a:r>
              <a:rPr lang="en-US" sz="2000" dirty="0"/>
              <a:t> or a double, are passed into methods by </a:t>
            </a:r>
            <a:r>
              <a:rPr lang="en-US" sz="2000" dirty="0" smtClean="0"/>
              <a:t>value.</a:t>
            </a:r>
          </a:p>
          <a:p>
            <a:pPr marL="342900" indent="-342900">
              <a:buFont typeface="Arial" panose="020B0604020202020204" pitchFamily="34" charset="0"/>
              <a:buChar char="•"/>
            </a:pPr>
            <a:r>
              <a:rPr lang="en-US" sz="2000" dirty="0"/>
              <a:t>A</a:t>
            </a:r>
            <a:r>
              <a:rPr lang="en-US" sz="2000" dirty="0" smtClean="0"/>
              <a:t>ny </a:t>
            </a:r>
            <a:r>
              <a:rPr lang="en-US" sz="2000" dirty="0"/>
              <a:t>changes to the values of the parameters exist only within the scope of the </a:t>
            </a:r>
            <a:r>
              <a:rPr lang="en-US" sz="2000" dirty="0" smtClean="0"/>
              <a:t>method</a:t>
            </a:r>
          </a:p>
          <a:p>
            <a:pPr marL="342900" indent="-342900">
              <a:buFont typeface="Arial" panose="020B0604020202020204" pitchFamily="34" charset="0"/>
              <a:buChar char="•"/>
            </a:pPr>
            <a:endParaRPr lang="en-US" sz="2400" dirty="0"/>
          </a:p>
          <a:p>
            <a:r>
              <a:rPr lang="en-US" sz="2800" b="1" dirty="0" smtClean="0"/>
              <a:t>Classes: Passing </a:t>
            </a:r>
            <a:r>
              <a:rPr lang="en-US" sz="2800" b="1" dirty="0"/>
              <a:t>R</a:t>
            </a:r>
            <a:r>
              <a:rPr lang="en-US" sz="2800" b="1" dirty="0" smtClean="0"/>
              <a:t>eference Data </a:t>
            </a:r>
            <a:r>
              <a:rPr lang="en-US" sz="2800" b="1" dirty="0"/>
              <a:t>Type Arguments</a:t>
            </a:r>
          </a:p>
          <a:p>
            <a:pPr marL="342900" indent="-342900">
              <a:buFont typeface="Arial" panose="020B0604020202020204" pitchFamily="34" charset="0"/>
              <a:buChar char="•"/>
            </a:pPr>
            <a:r>
              <a:rPr lang="en-US" sz="2000" dirty="0" smtClean="0"/>
              <a:t>Reference </a:t>
            </a:r>
            <a:r>
              <a:rPr lang="en-US" sz="2000" dirty="0"/>
              <a:t>data type parameters, such as objects, are also passed into methods by value</a:t>
            </a:r>
          </a:p>
          <a:p>
            <a:pPr marL="342900" indent="-342900">
              <a:buFont typeface="Arial" panose="020B0604020202020204" pitchFamily="34" charset="0"/>
              <a:buChar char="•"/>
            </a:pPr>
            <a:r>
              <a:rPr lang="en-US" sz="2000" dirty="0"/>
              <a:t>This means that when the method returns, the passed-in reference still references the same object as </a:t>
            </a:r>
            <a:r>
              <a:rPr lang="en-US" sz="2000" dirty="0" smtClean="0"/>
              <a:t>before.</a:t>
            </a:r>
          </a:p>
          <a:p>
            <a:pPr marL="342900" indent="-342900">
              <a:buFont typeface="Arial" panose="020B0604020202020204" pitchFamily="34" charset="0"/>
              <a:buChar char="•"/>
            </a:pPr>
            <a:r>
              <a:rPr lang="en-US" sz="2000" dirty="0"/>
              <a:t>T</a:t>
            </a:r>
            <a:r>
              <a:rPr lang="en-US" sz="2000" dirty="0" smtClean="0"/>
              <a:t>he </a:t>
            </a:r>
            <a:r>
              <a:rPr lang="en-US" sz="2000" dirty="0"/>
              <a:t>values of the object's fields </a:t>
            </a:r>
            <a:r>
              <a:rPr lang="en-US" sz="2000" i="1" dirty="0"/>
              <a:t>can</a:t>
            </a:r>
            <a:r>
              <a:rPr lang="en-US" sz="2000" dirty="0"/>
              <a:t> be changed in the method, if they have the proper access </a:t>
            </a:r>
            <a:r>
              <a:rPr lang="en-US" sz="2000" dirty="0" smtClean="0"/>
              <a:t>level.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r>
              <a:rPr lang="en-US" sz="2000" b="1" dirty="0" smtClean="0"/>
              <a:t>Lab9.1: </a:t>
            </a:r>
          </a:p>
          <a:p>
            <a:pPr marL="342900" indent="-342900">
              <a:buFont typeface="Arial" panose="020B0604020202020204" pitchFamily="34" charset="0"/>
              <a:buChar char="•"/>
            </a:pPr>
            <a:r>
              <a:rPr lang="en-US" sz="2000" dirty="0" smtClean="0"/>
              <a:t>Passing </a:t>
            </a:r>
            <a:r>
              <a:rPr lang="en-US" sz="2000" dirty="0"/>
              <a:t>primitive data type and reference data type arguments to </a:t>
            </a:r>
            <a:r>
              <a:rPr lang="en-US" sz="2000" dirty="0" err="1"/>
              <a:t>contstuctors</a:t>
            </a:r>
            <a:r>
              <a:rPr lang="en-US" sz="2000" dirty="0"/>
              <a:t> and </a:t>
            </a:r>
            <a:r>
              <a:rPr lang="en-US" sz="2000" dirty="0" smtClean="0"/>
              <a:t>methods.</a:t>
            </a: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400" dirty="0"/>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Tree>
    <p:extLst>
      <p:ext uri="{BB962C8B-B14F-4D97-AF65-F5344CB8AC3E}">
        <p14:creationId xmlns:p14="http://schemas.microsoft.com/office/powerpoint/2010/main" val="2062644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553792" y="1970467"/>
            <a:ext cx="11153104" cy="6001643"/>
          </a:xfrm>
          <a:prstGeom prst="rect">
            <a:avLst/>
          </a:prstGeom>
          <a:noFill/>
        </p:spPr>
        <p:txBody>
          <a:bodyPr wrap="square" rtlCol="0">
            <a:spAutoFit/>
          </a:bodyPr>
          <a:lstStyle/>
          <a:p>
            <a:r>
              <a:rPr lang="en-US" sz="2800" b="1" u="sng" dirty="0" smtClean="0"/>
              <a:t>Objects:</a:t>
            </a:r>
          </a:p>
          <a:p>
            <a:pPr marL="457200" indent="-457200">
              <a:buFont typeface="Arial" panose="020B0604020202020204" pitchFamily="34" charset="0"/>
              <a:buChar char="•"/>
            </a:pPr>
            <a:r>
              <a:rPr lang="en-US" sz="2400" dirty="0" smtClean="0"/>
              <a:t>Declaration</a:t>
            </a:r>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Instantiation</a:t>
            </a:r>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Initialization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smtClean="0"/>
              <a:t>Referencing object fields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smtClean="0"/>
              <a:t>Calling object’s  methods</a:t>
            </a:r>
          </a:p>
          <a:p>
            <a:pPr marL="457200" indent="-457200">
              <a:buFont typeface="Arial" panose="020B0604020202020204" pitchFamily="34" charset="0"/>
              <a:buChar char="•"/>
            </a:pPr>
            <a:endParaRPr lang="en-US" sz="2400" dirty="0"/>
          </a:p>
          <a:p>
            <a:r>
              <a:rPr lang="en-US" sz="2400" dirty="0" smtClean="0">
                <a:solidFill>
                  <a:schemeClr val="accent6">
                    <a:lumMod val="75000"/>
                  </a:schemeClr>
                </a:solidFill>
              </a:rPr>
              <a:t>Lab9.2</a:t>
            </a:r>
            <a:r>
              <a:rPr lang="en-US" sz="2400" dirty="0">
                <a:solidFill>
                  <a:schemeClr val="accent6">
                    <a:lumMod val="75000"/>
                  </a:schemeClr>
                </a:solidFill>
              </a:rPr>
              <a:t>: Creating and using Objects.</a:t>
            </a:r>
            <a:endParaRPr lang="en-US" sz="2400" dirty="0" smtClean="0">
              <a:solidFill>
                <a:schemeClr val="accent6">
                  <a:lumMod val="75000"/>
                </a:schemeClr>
              </a:solidFill>
            </a:endParaRP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24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400" dirty="0"/>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3" name="TextBox 2"/>
          <p:cNvSpPr txBox="1"/>
          <p:nvPr/>
        </p:nvSpPr>
        <p:spPr>
          <a:xfrm>
            <a:off x="4997003" y="2240924"/>
            <a:ext cx="6143222" cy="1477328"/>
          </a:xfrm>
          <a:prstGeom prst="rect">
            <a:avLst/>
          </a:prstGeom>
          <a:noFill/>
        </p:spPr>
        <p:txBody>
          <a:bodyPr wrap="square" rtlCol="0">
            <a:spAutoFit/>
          </a:bodyPr>
          <a:lstStyle/>
          <a:p>
            <a:r>
              <a:rPr lang="en-US" dirty="0">
                <a:solidFill>
                  <a:schemeClr val="accent6">
                    <a:lumMod val="75000"/>
                  </a:schemeClr>
                </a:solidFill>
              </a:rPr>
              <a:t>Point </a:t>
            </a:r>
            <a:r>
              <a:rPr lang="en-US" dirty="0" err="1">
                <a:solidFill>
                  <a:schemeClr val="accent6">
                    <a:lumMod val="75000"/>
                  </a:schemeClr>
                </a:solidFill>
              </a:rPr>
              <a:t>originOne</a:t>
            </a:r>
            <a:r>
              <a:rPr lang="en-US" dirty="0">
                <a:solidFill>
                  <a:schemeClr val="accent6">
                    <a:lumMod val="75000"/>
                  </a:schemeClr>
                </a:solidFill>
              </a:rPr>
              <a:t> = new Point(23, 94</a:t>
            </a:r>
            <a:r>
              <a:rPr lang="en-US" dirty="0" smtClean="0">
                <a:solidFill>
                  <a:schemeClr val="accent6">
                    <a:lumMod val="75000"/>
                  </a:schemeClr>
                </a:solidFill>
              </a:rPr>
              <a:t>);</a:t>
            </a:r>
          </a:p>
          <a:p>
            <a:endParaRPr lang="en-US" dirty="0">
              <a:solidFill>
                <a:schemeClr val="accent6">
                  <a:lumMod val="75000"/>
                </a:schemeClr>
              </a:solidFill>
            </a:endParaRPr>
          </a:p>
          <a:p>
            <a:r>
              <a:rPr lang="en-US" dirty="0">
                <a:solidFill>
                  <a:schemeClr val="accent6">
                    <a:lumMod val="75000"/>
                  </a:schemeClr>
                </a:solidFill>
              </a:rPr>
              <a:t>Rectangle </a:t>
            </a:r>
            <a:r>
              <a:rPr lang="en-US" dirty="0" err="1">
                <a:solidFill>
                  <a:schemeClr val="accent6">
                    <a:lumMod val="75000"/>
                  </a:schemeClr>
                </a:solidFill>
              </a:rPr>
              <a:t>rectOne</a:t>
            </a:r>
            <a:r>
              <a:rPr lang="en-US" dirty="0">
                <a:solidFill>
                  <a:schemeClr val="accent6">
                    <a:lumMod val="75000"/>
                  </a:schemeClr>
                </a:solidFill>
              </a:rPr>
              <a:t> = new Rectangle(</a:t>
            </a:r>
            <a:r>
              <a:rPr lang="en-US" dirty="0" err="1">
                <a:solidFill>
                  <a:schemeClr val="accent6">
                    <a:lumMod val="75000"/>
                  </a:schemeClr>
                </a:solidFill>
              </a:rPr>
              <a:t>originOne</a:t>
            </a:r>
            <a:r>
              <a:rPr lang="en-US" dirty="0">
                <a:solidFill>
                  <a:schemeClr val="accent6">
                    <a:lumMod val="75000"/>
                  </a:schemeClr>
                </a:solidFill>
              </a:rPr>
              <a:t>, 100, 200</a:t>
            </a:r>
            <a:r>
              <a:rPr lang="en-US" dirty="0" smtClean="0">
                <a:solidFill>
                  <a:schemeClr val="accent6">
                    <a:lumMod val="75000"/>
                  </a:schemeClr>
                </a:solidFill>
              </a:rPr>
              <a:t>);</a:t>
            </a:r>
          </a:p>
          <a:p>
            <a:endParaRPr lang="en-US" dirty="0">
              <a:solidFill>
                <a:schemeClr val="accent6">
                  <a:lumMod val="75000"/>
                </a:schemeClr>
              </a:solidFill>
            </a:endParaRPr>
          </a:p>
          <a:p>
            <a:r>
              <a:rPr lang="en-US" dirty="0">
                <a:solidFill>
                  <a:schemeClr val="accent6">
                    <a:lumMod val="75000"/>
                  </a:schemeClr>
                </a:solidFill>
              </a:rPr>
              <a:t>Rectangle </a:t>
            </a:r>
            <a:r>
              <a:rPr lang="en-US" dirty="0" err="1">
                <a:solidFill>
                  <a:schemeClr val="accent6">
                    <a:lumMod val="75000"/>
                  </a:schemeClr>
                </a:solidFill>
              </a:rPr>
              <a:t>rectTwo</a:t>
            </a:r>
            <a:r>
              <a:rPr lang="en-US" dirty="0">
                <a:solidFill>
                  <a:schemeClr val="accent6">
                    <a:lumMod val="75000"/>
                  </a:schemeClr>
                </a:solidFill>
              </a:rPr>
              <a:t> = new Rectangle(50, 100);</a:t>
            </a:r>
          </a:p>
        </p:txBody>
      </p:sp>
    </p:spTree>
    <p:extLst>
      <p:ext uri="{BB962C8B-B14F-4D97-AF65-F5344CB8AC3E}">
        <p14:creationId xmlns:p14="http://schemas.microsoft.com/office/powerpoint/2010/main" val="4185538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pic>
        <p:nvPicPr>
          <p:cNvPr id="3074" name="Picture 2" descr="Garbage Collection&#10;Key Notes 1. It is a mechanism provided by Java Virtual Machine to reclaim heap space from&#10;objects wh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4" y="1265550"/>
            <a:ext cx="7445107" cy="5589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303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pic>
        <p:nvPicPr>
          <p:cNvPr id="3" name="Picture 2"/>
          <p:cNvPicPr>
            <a:picLocks noChangeAspect="1"/>
          </p:cNvPicPr>
          <p:nvPr/>
        </p:nvPicPr>
        <p:blipFill>
          <a:blip r:embed="rId2"/>
          <a:stretch>
            <a:fillRect/>
          </a:stretch>
        </p:blipFill>
        <p:spPr>
          <a:xfrm>
            <a:off x="307974" y="1263672"/>
            <a:ext cx="7483743" cy="5618672"/>
          </a:xfrm>
          <a:prstGeom prst="rect">
            <a:avLst/>
          </a:prstGeom>
        </p:spPr>
      </p:pic>
    </p:spTree>
    <p:extLst>
      <p:ext uri="{BB962C8B-B14F-4D97-AF65-F5344CB8AC3E}">
        <p14:creationId xmlns:p14="http://schemas.microsoft.com/office/powerpoint/2010/main" val="512131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60375" y="2073499"/>
            <a:ext cx="6648763" cy="2431435"/>
          </a:xfrm>
          <a:prstGeom prst="rect">
            <a:avLst/>
          </a:prstGeom>
          <a:noFill/>
        </p:spPr>
        <p:txBody>
          <a:bodyPr wrap="square" rtlCol="0">
            <a:spAutoFit/>
          </a:bodyPr>
          <a:lstStyle/>
          <a:p>
            <a:r>
              <a:rPr lang="en-US" sz="2800" b="1" dirty="0" smtClean="0"/>
              <a:t>Returning Value from Method:</a:t>
            </a:r>
          </a:p>
          <a:p>
            <a:endParaRPr lang="en-US" sz="2400" dirty="0"/>
          </a:p>
          <a:p>
            <a:pPr marL="342900" indent="-342900">
              <a:buFont typeface="Arial" panose="020B0604020202020204" pitchFamily="34" charset="0"/>
              <a:buChar char="•"/>
            </a:pPr>
            <a:r>
              <a:rPr lang="en-US" sz="2000" dirty="0"/>
              <a:t>Any method declared void doesn't return a </a:t>
            </a:r>
            <a:r>
              <a:rPr lang="en-US" sz="2000" dirty="0" smtClean="0"/>
              <a:t>value.</a:t>
            </a:r>
          </a:p>
          <a:p>
            <a:pPr marL="342900" indent="-342900">
              <a:buFont typeface="Arial" panose="020B0604020202020204" pitchFamily="34" charset="0"/>
              <a:buChar char="•"/>
            </a:pPr>
            <a:r>
              <a:rPr lang="en-US" sz="2000" dirty="0" smtClean="0"/>
              <a:t>Within </a:t>
            </a:r>
            <a:r>
              <a:rPr lang="en-US" sz="2000" dirty="0"/>
              <a:t>the body of the method, you use the return statement to return the value</a:t>
            </a:r>
            <a:r>
              <a:rPr lang="en-US" sz="2000" dirty="0" smtClean="0"/>
              <a:t>.</a:t>
            </a:r>
          </a:p>
          <a:p>
            <a:pPr marL="342900" indent="-342900">
              <a:buFont typeface="Arial" panose="020B0604020202020204" pitchFamily="34" charset="0"/>
              <a:buChar char="•"/>
            </a:pPr>
            <a:r>
              <a:rPr lang="en-US" sz="2000" dirty="0" smtClean="0"/>
              <a:t>A </a:t>
            </a:r>
            <a:r>
              <a:rPr lang="en-US" sz="2000" dirty="0"/>
              <a:t>return statement can be used to branch out of a control flow block and exit the </a:t>
            </a:r>
            <a:r>
              <a:rPr lang="en-US" sz="2000" dirty="0" smtClean="0"/>
              <a:t>method</a:t>
            </a:r>
            <a:endParaRPr lang="en-US" sz="2400" dirty="0"/>
          </a:p>
        </p:txBody>
      </p:sp>
      <p:sp>
        <p:nvSpPr>
          <p:cNvPr id="11" name="TextBox 10"/>
          <p:cNvSpPr txBox="1"/>
          <p:nvPr/>
        </p:nvSpPr>
        <p:spPr>
          <a:xfrm>
            <a:off x="6851561" y="3289216"/>
            <a:ext cx="5340439" cy="2585323"/>
          </a:xfrm>
          <a:prstGeom prst="rect">
            <a:avLst/>
          </a:prstGeom>
          <a:noFill/>
        </p:spPr>
        <p:txBody>
          <a:bodyPr wrap="square" rtlCol="0">
            <a:spAutoFit/>
          </a:bodyPr>
          <a:lstStyle/>
          <a:p>
            <a:r>
              <a:rPr lang="en-US" dirty="0">
                <a:solidFill>
                  <a:schemeClr val="accent6">
                    <a:lumMod val="75000"/>
                  </a:schemeClr>
                </a:solidFill>
              </a:rPr>
              <a:t>public Bicycle </a:t>
            </a:r>
            <a:r>
              <a:rPr lang="en-US" dirty="0" err="1">
                <a:solidFill>
                  <a:schemeClr val="accent6">
                    <a:lumMod val="75000"/>
                  </a:schemeClr>
                </a:solidFill>
              </a:rPr>
              <a:t>seeWhosFastest</a:t>
            </a:r>
            <a:r>
              <a:rPr lang="en-US" dirty="0">
                <a:solidFill>
                  <a:schemeClr val="accent6">
                    <a:lumMod val="75000"/>
                  </a:schemeClr>
                </a:solidFill>
              </a:rPr>
              <a:t>(Bicycle </a:t>
            </a:r>
            <a:r>
              <a:rPr lang="en-US" dirty="0" err="1">
                <a:solidFill>
                  <a:schemeClr val="accent6">
                    <a:lumMod val="75000"/>
                  </a:schemeClr>
                </a:solidFill>
              </a:rPr>
              <a:t>myBike</a:t>
            </a:r>
            <a:r>
              <a:rPr lang="en-US" dirty="0">
                <a:solidFill>
                  <a:schemeClr val="accent6">
                    <a:lumMod val="75000"/>
                  </a:schemeClr>
                </a:solidFill>
              </a:rPr>
              <a:t>, Bicycle </a:t>
            </a:r>
            <a:r>
              <a:rPr lang="en-US" dirty="0" err="1">
                <a:solidFill>
                  <a:schemeClr val="accent6">
                    <a:lumMod val="75000"/>
                  </a:schemeClr>
                </a:solidFill>
              </a:rPr>
              <a:t>yourBike</a:t>
            </a:r>
            <a:r>
              <a:rPr lang="en-US" dirty="0" smtClean="0">
                <a:solidFill>
                  <a:schemeClr val="accent6">
                    <a:lumMod val="75000"/>
                  </a:schemeClr>
                </a:solidFill>
              </a:rPr>
              <a:t>,   </a:t>
            </a:r>
            <a:r>
              <a:rPr lang="en-US" dirty="0">
                <a:solidFill>
                  <a:schemeClr val="accent6">
                    <a:lumMod val="75000"/>
                  </a:schemeClr>
                </a:solidFill>
              </a:rPr>
              <a:t>Environment </a:t>
            </a:r>
            <a:r>
              <a:rPr lang="en-US" dirty="0" err="1">
                <a:solidFill>
                  <a:schemeClr val="accent6">
                    <a:lumMod val="75000"/>
                  </a:schemeClr>
                </a:solidFill>
              </a:rPr>
              <a:t>env</a:t>
            </a:r>
            <a:r>
              <a:rPr lang="en-US" dirty="0">
                <a:solidFill>
                  <a:schemeClr val="accent6">
                    <a:lumMod val="75000"/>
                  </a:schemeClr>
                </a:solidFill>
              </a:rPr>
              <a:t>) {</a:t>
            </a:r>
          </a:p>
          <a:p>
            <a:r>
              <a:rPr lang="en-US" dirty="0">
                <a:solidFill>
                  <a:schemeClr val="accent6">
                    <a:lumMod val="75000"/>
                  </a:schemeClr>
                </a:solidFill>
              </a:rPr>
              <a:t>    Bicycle fastest;</a:t>
            </a:r>
          </a:p>
          <a:p>
            <a:r>
              <a:rPr lang="en-US" dirty="0">
                <a:solidFill>
                  <a:schemeClr val="accent6">
                    <a:lumMod val="75000"/>
                  </a:schemeClr>
                </a:solidFill>
              </a:rPr>
              <a:t>    // code to calculate which bike is </a:t>
            </a:r>
          </a:p>
          <a:p>
            <a:r>
              <a:rPr lang="en-US" dirty="0">
                <a:solidFill>
                  <a:schemeClr val="accent6">
                    <a:lumMod val="75000"/>
                  </a:schemeClr>
                </a:solidFill>
              </a:rPr>
              <a:t>    // faster, given each bike's gear </a:t>
            </a:r>
          </a:p>
          <a:p>
            <a:r>
              <a:rPr lang="en-US" dirty="0">
                <a:solidFill>
                  <a:schemeClr val="accent6">
                    <a:lumMod val="75000"/>
                  </a:schemeClr>
                </a:solidFill>
              </a:rPr>
              <a:t>    // and cadence and given the </a:t>
            </a:r>
          </a:p>
          <a:p>
            <a:r>
              <a:rPr lang="en-US" dirty="0">
                <a:solidFill>
                  <a:schemeClr val="accent6">
                    <a:lumMod val="75000"/>
                  </a:schemeClr>
                </a:solidFill>
              </a:rPr>
              <a:t>    // environment (terrain and wind)</a:t>
            </a:r>
          </a:p>
          <a:p>
            <a:r>
              <a:rPr lang="en-US" dirty="0">
                <a:solidFill>
                  <a:schemeClr val="accent6">
                    <a:lumMod val="75000"/>
                  </a:schemeClr>
                </a:solidFill>
              </a:rPr>
              <a:t>    return fastest;</a:t>
            </a:r>
          </a:p>
          <a:p>
            <a:r>
              <a:rPr lang="en-US" dirty="0">
                <a:solidFill>
                  <a:schemeClr val="accent6">
                    <a:lumMod val="75000"/>
                  </a:schemeClr>
                </a:solidFill>
              </a:rPr>
              <a:t>}</a:t>
            </a:r>
          </a:p>
        </p:txBody>
      </p:sp>
    </p:spTree>
    <p:extLst>
      <p:ext uri="{BB962C8B-B14F-4D97-AF65-F5344CB8AC3E}">
        <p14:creationId xmlns:p14="http://schemas.microsoft.com/office/powerpoint/2010/main" val="31686217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2841</TotalTime>
  <Words>1753</Words>
  <Application>Microsoft Office PowerPoint</Application>
  <PresentationFormat>Widescreen</PresentationFormat>
  <Paragraphs>364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Corbel</vt:lpstr>
      <vt:lpstr>Wingdings</vt:lpstr>
      <vt:lpstr>Banded</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 - Packages</vt:lpstr>
      <vt:lpstr>Classes and objects – Access modifiers</vt:lpstr>
      <vt:lpstr>Classes and objects - Packages</vt:lpstr>
      <vt:lpstr>Classes and objects - Packages</vt:lpstr>
      <vt:lpstr>Classes and objects - Packages</vt:lpstr>
      <vt:lpstr>Classes and objects</vt:lpstr>
      <vt:lpstr>Classes and objects</vt:lpstr>
      <vt:lpstr>Classes and objects</vt:lpstr>
      <vt:lpstr>Classes and objects</vt:lpstr>
      <vt:lpstr>Classes and objects</vt:lpstr>
      <vt:lpstr>Classes and objects [Todo]</vt:lpstr>
      <vt:lpstr>Nested classes</vt:lpstr>
      <vt:lpstr>Nested classes</vt:lpstr>
      <vt:lpstr>Nested classes</vt:lpstr>
      <vt:lpstr>Nested classes</vt:lpstr>
      <vt:lpstr>Nested classes</vt:lpstr>
      <vt:lpstr>Nested classes</vt:lpstr>
      <vt:lpstr>Nested classes</vt:lpstr>
      <vt:lpstr>Nested classes</vt:lpstr>
      <vt:lpstr>Nested classes</vt:lpstr>
      <vt:lpstr>class and object: enum type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fundamentals</dc:title>
  <dc:creator>Nasiruddin.Shaikh</dc:creator>
  <cp:lastModifiedBy>Nasiruddin.Shaikh</cp:lastModifiedBy>
  <cp:revision>717</cp:revision>
  <dcterms:created xsi:type="dcterms:W3CDTF">2015-08-26T11:57:20Z</dcterms:created>
  <dcterms:modified xsi:type="dcterms:W3CDTF">2015-09-04T11:03:45Z</dcterms:modified>
</cp:coreProperties>
</file>