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472" r:id="rId2"/>
    <p:sldId id="524" r:id="rId3"/>
    <p:sldId id="527" r:id="rId4"/>
    <p:sldId id="528" r:id="rId5"/>
    <p:sldId id="526" r:id="rId6"/>
    <p:sldId id="534" r:id="rId7"/>
    <p:sldId id="535" r:id="rId8"/>
    <p:sldId id="529" r:id="rId9"/>
    <p:sldId id="530" r:id="rId10"/>
    <p:sldId id="531" r:id="rId11"/>
    <p:sldId id="532" r:id="rId12"/>
    <p:sldId id="533" r:id="rId13"/>
    <p:sldId id="537" r:id="rId14"/>
    <p:sldId id="536" r:id="rId15"/>
    <p:sldId id="520" r:id="rId16"/>
    <p:sldId id="538" r:id="rId17"/>
    <p:sldId id="539" r:id="rId18"/>
    <p:sldId id="540" r:id="rId19"/>
    <p:sldId id="547" r:id="rId20"/>
    <p:sldId id="541" r:id="rId21"/>
    <p:sldId id="548" r:id="rId22"/>
    <p:sldId id="549" r:id="rId23"/>
    <p:sldId id="550" r:id="rId24"/>
    <p:sldId id="546" r:id="rId25"/>
    <p:sldId id="552" r:id="rId26"/>
    <p:sldId id="553" r:id="rId27"/>
    <p:sldId id="554" r:id="rId28"/>
    <p:sldId id="551" r:id="rId29"/>
    <p:sldId id="542" r:id="rId30"/>
    <p:sldId id="543" r:id="rId31"/>
    <p:sldId id="544" r:id="rId32"/>
    <p:sldId id="545" r:id="rId33"/>
    <p:sldId id="522" r:id="rId34"/>
    <p:sldId id="521" r:id="rId35"/>
    <p:sldId id="488" r:id="rId36"/>
    <p:sldId id="293" r:id="rId37"/>
    <p:sldId id="313" r:id="rId38"/>
    <p:sldId id="320" r:id="rId39"/>
    <p:sldId id="316" r:id="rId40"/>
    <p:sldId id="261" r:id="rId41"/>
    <p:sldId id="50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5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arnold7490/unit-3-java?next_slideshow=1" TargetMode="External"/><Relationship Id="rId13" Type="http://schemas.openxmlformats.org/officeDocument/2006/relationships/hyperlink" Target="http://www.slideshare.net/antonkeks/4-collections" TargetMode="External"/><Relationship Id="rId3" Type="http://schemas.openxmlformats.org/officeDocument/2006/relationships/hyperlink" Target="http://www.slideshare.net/EdurekaIN/java-class-3" TargetMode="External"/><Relationship Id="rId7" Type="http://schemas.openxmlformats.org/officeDocument/2006/relationships/hyperlink" Target="http://www.slideshare.net/arnold7490/unit-4-java" TargetMode="External"/><Relationship Id="rId12" Type="http://schemas.openxmlformats.org/officeDocument/2006/relationships/hyperlink" Target="http://www.slideshare.net/AllanHuang/java-new-evolution" TargetMode="External"/><Relationship Id="rId17" Type="http://schemas.openxmlformats.org/officeDocument/2006/relationships/hyperlink" Target="http://www.slideshare.net/caroljmcdonald/java-generics-2485138?next_slideshow=1" TargetMode="External"/><Relationship Id="rId2" Type="http://schemas.openxmlformats.org/officeDocument/2006/relationships/hyperlink" Target="https://docs.oracle.com/javase/tutorial/reallybigindex.html" TargetMode="External"/><Relationship Id="rId16" Type="http://schemas.openxmlformats.org/officeDocument/2006/relationships/hyperlink" Target="http://www.slideshare.net/shahjahan786/generics-279600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MindfireSolutions/java-garbage-collection-how-it-works?next_slideshow=1" TargetMode="External"/><Relationship Id="rId11" Type="http://schemas.openxmlformats.org/officeDocument/2006/relationships/hyperlink" Target="http://www.slideshare.net/emprovise/2-javabasics" TargetMode="External"/><Relationship Id="rId5" Type="http://schemas.openxmlformats.org/officeDocument/2006/relationships/hyperlink" Target="http://www.slideshare.net/abdurrehmanabdurrehman391/java-advancedoop" TargetMode="External"/><Relationship Id="rId15" Type="http://schemas.openxmlformats.org/officeDocument/2006/relationships/hyperlink" Target="http://www.slideshare.net/AbhishekKhune/07-java-collection" TargetMode="External"/><Relationship Id="rId10" Type="http://schemas.openxmlformats.org/officeDocument/2006/relationships/hyperlink" Target="http://www.slideshare.net/muralidhar9e/java-exception-handling-ppt" TargetMode="External"/><Relationship Id="rId4" Type="http://schemas.openxmlformats.org/officeDocument/2006/relationships/hyperlink" Target="http://www.slideshare.net/abdurrehmanabdurrehman391/variables-and-data-types-by-sir-khalid" TargetMode="External"/><Relationship Id="rId9" Type="http://schemas.openxmlformats.org/officeDocument/2006/relationships/hyperlink" Target="http://www.slideshare.net/tushardesarda/java-tutorial-3" TargetMode="External"/><Relationship Id="rId14" Type="http://schemas.openxmlformats.org/officeDocument/2006/relationships/hyperlink" Target="http://www.slideshare.net/andreaiacono/java8-39841939%20-%20Java8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EmertxeSlides/010-core-javaiofundamentals" TargetMode="External"/><Relationship Id="rId3" Type="http://schemas.openxmlformats.org/officeDocument/2006/relationships/hyperlink" Target="http://www.slideshare.net/antonkeks/10-threads" TargetMode="External"/><Relationship Id="rId7" Type="http://schemas.openxmlformats.org/officeDocument/2006/relationships/hyperlink" Target="http://new.51cto.com/" TargetMode="External"/><Relationship Id="rId2" Type="http://schemas.openxmlformats.org/officeDocument/2006/relationships/hyperlink" Target="http://www.slideshare.net/KavitaGanesan/is-66154415-kavitaganesan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lineking/io-package" TargetMode="External"/><Relationship Id="rId5" Type="http://schemas.openxmlformats.org/officeDocument/2006/relationships/hyperlink" Target="http://www.slideshare.net/javaonkar/thread-concurrancy" TargetMode="External"/><Relationship Id="rId4" Type="http://schemas.openxmlformats.org/officeDocument/2006/relationships/hyperlink" Target="http://www.slideshare.net/BenjDelMundo/java-thread-synchronization" TargetMode="External"/><Relationship Id="rId9" Type="http://schemas.openxmlformats.org/officeDocument/2006/relationships/hyperlink" Target="http://www.slideshare.net/martyhall/file-io-in-java-8-applying-the-power-of-stream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2548" y="2240924"/>
            <a:ext cx="88885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i="1" dirty="0" smtClean="0">
                <a:solidFill>
                  <a:srgbClr val="002060"/>
                </a:solidFill>
              </a:rPr>
              <a:t>Basic I/O</a:t>
            </a:r>
            <a:endParaRPr lang="en-US" sz="115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Byte Streams…..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31" y="1203902"/>
            <a:ext cx="5824779" cy="46532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63871" y="1452282"/>
            <a:ext cx="49485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Spends </a:t>
            </a:r>
            <a:r>
              <a:rPr lang="en-US" sz="2000" dirty="0">
                <a:solidFill>
                  <a:schemeClr val="bg1"/>
                </a:solidFill>
              </a:rPr>
              <a:t>most of its time in a simple loop that reads the input stream and writes the output stream, one byte at a </a:t>
            </a:r>
            <a:r>
              <a:rPr lang="en-US" sz="2000" dirty="0" smtClean="0">
                <a:solidFill>
                  <a:schemeClr val="bg1"/>
                </a:solidFill>
              </a:rPr>
              <a:t>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Always close stream when no longer needed.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Character Streams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312" y="1166199"/>
            <a:ext cx="930287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Used for handling Unicode character.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Character streams are derived from two super classes </a:t>
            </a:r>
            <a:r>
              <a:rPr lang="en-US" sz="2400" b="1" dirty="0" smtClean="0">
                <a:solidFill>
                  <a:schemeClr val="bg1"/>
                </a:solidFill>
              </a:rPr>
              <a:t>Reader</a:t>
            </a:r>
            <a:r>
              <a:rPr lang="en-US" sz="2400" dirty="0" smtClean="0">
                <a:solidFill>
                  <a:schemeClr val="bg1"/>
                </a:solidFill>
              </a:rPr>
              <a:t> and </a:t>
            </a:r>
            <a:r>
              <a:rPr lang="en-US" sz="2400" b="1" dirty="0" smtClean="0">
                <a:solidFill>
                  <a:schemeClr val="bg1"/>
                </a:solidFill>
              </a:rPr>
              <a:t>Writer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Reader and Writer classes define two methods read() and write() which read and write character data. These methods are overridden by derived stream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Input and output done with stream classes automatically translates to and from the local character </a:t>
            </a:r>
            <a:r>
              <a:rPr lang="en-US" sz="2400" dirty="0" smtClean="0">
                <a:solidFill>
                  <a:schemeClr val="bg1"/>
                </a:solidFill>
              </a:rPr>
              <a:t>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Character streams is ready for internationalization – all without extra effort by programmer.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character stream uses the byte stream to perform the physical I/O, while the character stream handles translation between characters and </a:t>
            </a:r>
            <a:r>
              <a:rPr lang="en-US" sz="2400" dirty="0" smtClean="0">
                <a:solidFill>
                  <a:schemeClr val="bg1"/>
                </a:solidFill>
              </a:rPr>
              <a:t>bytes.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 </a:t>
            </a:r>
            <a:r>
              <a:rPr lang="en-US" sz="2400" dirty="0" err="1">
                <a:solidFill>
                  <a:schemeClr val="bg1"/>
                </a:solidFill>
              </a:rPr>
              <a:t>InputStreamReader</a:t>
            </a:r>
            <a:r>
              <a:rPr lang="en-US" sz="2400" dirty="0">
                <a:solidFill>
                  <a:schemeClr val="bg1"/>
                </a:solidFill>
              </a:rPr>
              <a:t> is a bridge from byte streams to character </a:t>
            </a:r>
            <a:r>
              <a:rPr lang="en-US" sz="2400" dirty="0" smtClean="0">
                <a:solidFill>
                  <a:schemeClr val="bg1"/>
                </a:solidFill>
              </a:rPr>
              <a:t>streams.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6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Character Streams……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11" y="1288884"/>
            <a:ext cx="6008348" cy="50762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35300" y="3832790"/>
            <a:ext cx="4746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Lab19.2: Demonstration of Character streams for reading files: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35300" y="1190171"/>
            <a:ext cx="46661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In Byte stream read() methods returns the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value which holds the byte value in its last 8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In Character stream read() method returns the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value which holds the character value in its last 16 bits.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Buffered Streams….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11" y="1622806"/>
            <a:ext cx="7876212" cy="29024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31" y="5121644"/>
            <a:ext cx="4666328" cy="13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Buffered Streams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Buffered Streams minimizes disc access for reading or writing files and generally have performance advantage  over un buffered streams.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Buffered input streams read data from a memory area known as a buffer; the native input API is called only when the buffer is </a:t>
            </a:r>
            <a:r>
              <a:rPr lang="en-US" sz="2400" dirty="0" smtClean="0">
                <a:solidFill>
                  <a:schemeClr val="bg1"/>
                </a:solidFill>
              </a:rPr>
              <a:t>empty.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Similarly, buffered output streams write data to a buffer, and the native output API is called only when the buffer is </a:t>
            </a:r>
            <a:r>
              <a:rPr lang="en-US" sz="2400" dirty="0" smtClean="0">
                <a:solidFill>
                  <a:schemeClr val="bg1"/>
                </a:solidFill>
              </a:rPr>
              <a:t>full.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program can convert an </a:t>
            </a:r>
            <a:r>
              <a:rPr lang="en-US" sz="2400" dirty="0" err="1">
                <a:solidFill>
                  <a:schemeClr val="bg1"/>
                </a:solidFill>
              </a:rPr>
              <a:t>unbuffered</a:t>
            </a:r>
            <a:r>
              <a:rPr lang="en-US" sz="2400" dirty="0">
                <a:solidFill>
                  <a:schemeClr val="bg1"/>
                </a:solidFill>
              </a:rPr>
              <a:t> stream into a buffered stream using the wrapping idiom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err="1">
                <a:solidFill>
                  <a:srgbClr val="C00000"/>
                </a:solidFill>
              </a:rPr>
              <a:t>inputStream</a:t>
            </a:r>
            <a:r>
              <a:rPr lang="en-US" sz="2400" dirty="0">
                <a:solidFill>
                  <a:srgbClr val="C00000"/>
                </a:solidFill>
              </a:rPr>
              <a:t> = new </a:t>
            </a:r>
            <a:r>
              <a:rPr lang="en-US" sz="2400" dirty="0" err="1">
                <a:solidFill>
                  <a:srgbClr val="C00000"/>
                </a:solidFill>
              </a:rPr>
              <a:t>BufferedReader</a:t>
            </a:r>
            <a:r>
              <a:rPr lang="en-US" sz="2400" dirty="0">
                <a:solidFill>
                  <a:srgbClr val="C00000"/>
                </a:solidFill>
              </a:rPr>
              <a:t>(new </a:t>
            </a:r>
            <a:r>
              <a:rPr lang="en-US" sz="2400" dirty="0" err="1">
                <a:solidFill>
                  <a:srgbClr val="C00000"/>
                </a:solidFill>
              </a:rPr>
              <a:t>FileReader</a:t>
            </a:r>
            <a:r>
              <a:rPr lang="en-US" sz="2400" dirty="0">
                <a:solidFill>
                  <a:srgbClr val="C00000"/>
                </a:solidFill>
              </a:rPr>
              <a:t>("xanadu.txt"));</a:t>
            </a:r>
          </a:p>
          <a:p>
            <a:pPr lvl="1"/>
            <a:r>
              <a:rPr lang="en-US" sz="2400" dirty="0" err="1">
                <a:solidFill>
                  <a:srgbClr val="C00000"/>
                </a:solidFill>
              </a:rPr>
              <a:t>outputStream</a:t>
            </a:r>
            <a:r>
              <a:rPr lang="en-US" sz="2400" dirty="0">
                <a:solidFill>
                  <a:srgbClr val="C00000"/>
                </a:solidFill>
              </a:rPr>
              <a:t> = new </a:t>
            </a:r>
            <a:r>
              <a:rPr lang="en-US" sz="2400" dirty="0" err="1">
                <a:solidFill>
                  <a:srgbClr val="C00000"/>
                </a:solidFill>
              </a:rPr>
              <a:t>BufferedWriter</a:t>
            </a:r>
            <a:r>
              <a:rPr lang="en-US" sz="2400" dirty="0">
                <a:solidFill>
                  <a:srgbClr val="C00000"/>
                </a:solidFill>
              </a:rPr>
              <a:t>(new </a:t>
            </a:r>
            <a:r>
              <a:rPr lang="en-US" sz="2400" dirty="0" err="1">
                <a:solidFill>
                  <a:srgbClr val="C00000"/>
                </a:solidFill>
              </a:rPr>
              <a:t>FileWriter</a:t>
            </a:r>
            <a:r>
              <a:rPr lang="en-US" sz="2400" dirty="0">
                <a:solidFill>
                  <a:srgbClr val="C00000"/>
                </a:solidFill>
              </a:rPr>
              <a:t>("characteroutput.txt</a:t>
            </a:r>
            <a:r>
              <a:rPr lang="en-US" sz="2400" dirty="0" smtClean="0">
                <a:solidFill>
                  <a:srgbClr val="C00000"/>
                </a:solidFill>
              </a:rPr>
              <a:t>"));</a:t>
            </a:r>
          </a:p>
          <a:p>
            <a:pPr lvl="1"/>
            <a:endParaRPr lang="en-US" sz="2400" dirty="0">
              <a:solidFill>
                <a:srgbClr val="C00000"/>
              </a:solidFill>
            </a:endParaRPr>
          </a:p>
          <a:p>
            <a:pPr marL="403225" lvl="1" indent="-34925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bg1"/>
                </a:solidFill>
              </a:rPr>
              <a:t>Buffered </a:t>
            </a:r>
            <a:r>
              <a:rPr lang="en-US" sz="2400" i="1" dirty="0">
                <a:solidFill>
                  <a:schemeClr val="bg1"/>
                </a:solidFill>
              </a:rPr>
              <a:t>byte streams </a:t>
            </a:r>
            <a:r>
              <a:rPr lang="en-US" sz="2400" dirty="0">
                <a:solidFill>
                  <a:schemeClr val="bg1"/>
                </a:solidFill>
              </a:rPr>
              <a:t>-  </a:t>
            </a:r>
            <a:r>
              <a:rPr lang="en-US" sz="2400" dirty="0" err="1">
                <a:solidFill>
                  <a:schemeClr val="bg1"/>
                </a:solidFill>
              </a:rPr>
              <a:t>BufferedInputStream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dirty="0" err="1" smtClean="0">
                <a:solidFill>
                  <a:schemeClr val="bg1"/>
                </a:solidFill>
              </a:rPr>
              <a:t>BufferedOutputStream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 indent="-53975"/>
            <a:r>
              <a:rPr lang="en-US" sz="2400" i="1" dirty="0" smtClean="0">
                <a:solidFill>
                  <a:schemeClr val="bg1"/>
                </a:solidFill>
              </a:rPr>
              <a:t>Buffered </a:t>
            </a:r>
            <a:r>
              <a:rPr lang="en-US" sz="2400" i="1" dirty="0">
                <a:solidFill>
                  <a:schemeClr val="bg1"/>
                </a:solidFill>
              </a:rPr>
              <a:t>character streams </a:t>
            </a:r>
            <a:r>
              <a:rPr lang="en-US" sz="2400" dirty="0">
                <a:solidFill>
                  <a:schemeClr val="bg1"/>
                </a:solidFill>
              </a:rPr>
              <a:t>-  </a:t>
            </a:r>
            <a:r>
              <a:rPr lang="en-US" sz="2400" dirty="0" err="1">
                <a:solidFill>
                  <a:schemeClr val="bg1"/>
                </a:solidFill>
              </a:rPr>
              <a:t>BufferedReader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dirty="0" err="1">
                <a:solidFill>
                  <a:schemeClr val="bg1"/>
                </a:solidFill>
              </a:rPr>
              <a:t>BufferedWriter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6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4" y="284176"/>
            <a:ext cx="6792073" cy="6425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61412" y="1331259"/>
            <a:ext cx="4690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Lab19.4: Demonstration of Scanner API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61412" y="2440979"/>
            <a:ext cx="46901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Lab19.5: Demonstration of Scanner API for adding </a:t>
            </a:r>
            <a:r>
              <a:rPr lang="en-US" sz="2400" dirty="0" smtClean="0"/>
              <a:t>numbers</a:t>
            </a:r>
          </a:p>
          <a:p>
            <a:endParaRPr lang="en-US" sz="2400" dirty="0"/>
          </a:p>
          <a:p>
            <a:r>
              <a:rPr lang="en-US" sz="2400" dirty="0"/>
              <a:t>Lab19.6: Demonstration of print methods.</a:t>
            </a:r>
          </a:p>
          <a:p>
            <a:endParaRPr lang="en-US" sz="2400" dirty="0" smtClean="0"/>
          </a:p>
          <a:p>
            <a:r>
              <a:rPr lang="en-US" sz="2400" dirty="0"/>
              <a:t>Lab19.7: Demonstration of format methods</a:t>
            </a:r>
          </a:p>
        </p:txBody>
      </p:sp>
    </p:spTree>
    <p:extLst>
      <p:ext uri="{BB962C8B-B14F-4D97-AF65-F5344CB8AC3E}">
        <p14:creationId xmlns:p14="http://schemas.microsoft.com/office/powerpoint/2010/main" val="39729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I/O from the command line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952" y="1277471"/>
            <a:ext cx="1064931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Standard Streams (All byte streams)</a:t>
            </a:r>
          </a:p>
          <a:p>
            <a:pPr marL="457200" indent="1206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System.out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System.in</a:t>
            </a: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System.err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</a:p>
          <a:p>
            <a:pPr marL="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These objects are defined automatically and do not need to be opened.</a:t>
            </a:r>
          </a:p>
          <a:p>
            <a:pPr marL="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 use Standard Input as a character </a:t>
            </a:r>
            <a:r>
              <a:rPr lang="en-US" sz="2400" dirty="0" smtClean="0">
                <a:solidFill>
                  <a:schemeClr val="bg1"/>
                </a:solidFill>
              </a:rPr>
              <a:t>stream</a:t>
            </a:r>
          </a:p>
          <a:p>
            <a:pPr marL="914400" lvl="1"/>
            <a:r>
              <a:rPr lang="en-US" sz="2400" dirty="0" err="1">
                <a:solidFill>
                  <a:srgbClr val="C00000"/>
                </a:solidFill>
              </a:rPr>
              <a:t>InputStreamReader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cin</a:t>
            </a:r>
            <a:r>
              <a:rPr lang="en-US" sz="2400" dirty="0">
                <a:solidFill>
                  <a:srgbClr val="C00000"/>
                </a:solidFill>
              </a:rPr>
              <a:t> = new </a:t>
            </a:r>
            <a:r>
              <a:rPr lang="en-US" sz="2400" dirty="0" err="1">
                <a:solidFill>
                  <a:srgbClr val="C00000"/>
                </a:solidFill>
              </a:rPr>
              <a:t>InputStreamReader</a:t>
            </a:r>
            <a:r>
              <a:rPr lang="en-US" sz="2400" dirty="0">
                <a:solidFill>
                  <a:srgbClr val="C00000"/>
                </a:solidFill>
              </a:rPr>
              <a:t>(System.in</a:t>
            </a:r>
            <a:r>
              <a:rPr lang="en-US" sz="2400" dirty="0" smtClean="0">
                <a:solidFill>
                  <a:srgbClr val="C00000"/>
                </a:solidFill>
              </a:rPr>
              <a:t>);</a:t>
            </a:r>
          </a:p>
          <a:p>
            <a:pPr marL="914400" lvl="1"/>
            <a:endParaRPr lang="en-US" sz="2400" dirty="0">
              <a:solidFill>
                <a:srgbClr val="C00000"/>
              </a:solidFill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Console (</a:t>
            </a:r>
            <a:r>
              <a:rPr lang="en-US" sz="2400" dirty="0" err="1" smtClean="0">
                <a:solidFill>
                  <a:schemeClr val="bg1"/>
                </a:solidFill>
              </a:rPr>
              <a:t>java.io.Console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marL="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353" y="5715000"/>
            <a:ext cx="9883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Lab19.8: Demonstration of Console object for working with I/O from command </a:t>
            </a:r>
            <a:r>
              <a:rPr lang="en-US" sz="2400" b="1" dirty="0" smtClean="0">
                <a:solidFill>
                  <a:schemeClr val="bg1"/>
                </a:solidFill>
              </a:rPr>
              <a:t>line.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Streams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Support </a:t>
            </a:r>
            <a:r>
              <a:rPr lang="en-US" sz="2000" dirty="0">
                <a:solidFill>
                  <a:schemeClr val="bg1"/>
                </a:solidFill>
              </a:rPr>
              <a:t>binary I/O of primitive data type values (</a:t>
            </a:r>
            <a:r>
              <a:rPr lang="en-US" sz="2000" dirty="0" err="1">
                <a:solidFill>
                  <a:schemeClr val="bg1"/>
                </a:solidFill>
              </a:rPr>
              <a:t>boolean</a:t>
            </a:r>
            <a:r>
              <a:rPr lang="en-US" sz="2000" dirty="0">
                <a:solidFill>
                  <a:schemeClr val="bg1"/>
                </a:solidFill>
              </a:rPr>
              <a:t>, char, byte, short,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, long, float, and double) as well as String </a:t>
            </a:r>
            <a:r>
              <a:rPr lang="en-US" sz="2000" dirty="0" smtClean="0">
                <a:solidFill>
                  <a:schemeClr val="bg1"/>
                </a:solidFill>
              </a:rPr>
              <a:t>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All data streams implement either the </a:t>
            </a:r>
            <a:r>
              <a:rPr lang="en-US" sz="2000" dirty="0" err="1">
                <a:solidFill>
                  <a:schemeClr val="bg1"/>
                </a:solidFill>
              </a:rPr>
              <a:t>DataInput</a:t>
            </a:r>
            <a:r>
              <a:rPr lang="en-US" sz="2000" dirty="0">
                <a:solidFill>
                  <a:schemeClr val="bg1"/>
                </a:solidFill>
              </a:rPr>
              <a:t> interface or the </a:t>
            </a:r>
            <a:r>
              <a:rPr lang="en-US" sz="2000" dirty="0" err="1">
                <a:solidFill>
                  <a:schemeClr val="bg1"/>
                </a:solidFill>
              </a:rPr>
              <a:t>DataOutput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Most widely used implementations – </a:t>
            </a:r>
            <a:r>
              <a:rPr lang="en-US" sz="2000" dirty="0" err="1" smtClean="0">
                <a:solidFill>
                  <a:schemeClr val="bg1"/>
                </a:solidFill>
              </a:rPr>
              <a:t>DataInputStream</a:t>
            </a:r>
            <a:r>
              <a:rPr lang="en-US" sz="2000" dirty="0" smtClean="0">
                <a:solidFill>
                  <a:schemeClr val="bg1"/>
                </a:solidFill>
              </a:rPr>
              <a:t> , </a:t>
            </a:r>
            <a:r>
              <a:rPr lang="en-US" sz="2000" dirty="0" err="1" smtClean="0">
                <a:solidFill>
                  <a:schemeClr val="bg1"/>
                </a:solidFill>
              </a:rPr>
              <a:t>DataOutputStream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DataStreams</a:t>
            </a:r>
            <a:r>
              <a:rPr lang="en-US" sz="2000" dirty="0">
                <a:solidFill>
                  <a:schemeClr val="bg1"/>
                </a:solidFill>
              </a:rPr>
              <a:t> detects an end-of-file condition by catching </a:t>
            </a:r>
            <a:r>
              <a:rPr lang="en-US" sz="2000" dirty="0" err="1" smtClean="0">
                <a:solidFill>
                  <a:schemeClr val="bg1"/>
                </a:solidFill>
              </a:rPr>
              <a:t>EOFException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8879" y="5835606"/>
            <a:ext cx="10139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Lab19.9: Demonstration of using Data streams.</a:t>
            </a:r>
          </a:p>
        </p:txBody>
      </p:sp>
    </p:spTree>
    <p:extLst>
      <p:ext uri="{BB962C8B-B14F-4D97-AF65-F5344CB8AC3E}">
        <p14:creationId xmlns:p14="http://schemas.microsoft.com/office/powerpoint/2010/main" val="28485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Object Streams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Supports reading and writing of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Supports serialization of the objects which implements “Serializable” marker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object stream classes are </a:t>
            </a:r>
            <a:r>
              <a:rPr lang="en-US" sz="2000" dirty="0" err="1">
                <a:solidFill>
                  <a:schemeClr val="bg1"/>
                </a:solidFill>
              </a:rPr>
              <a:t>ObjectInputStream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 err="1" smtClean="0">
                <a:solidFill>
                  <a:schemeClr val="bg1"/>
                </a:solidFill>
              </a:rPr>
              <a:t>ObjectOutputStream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These classes implement </a:t>
            </a:r>
            <a:r>
              <a:rPr lang="en-US" sz="2000" dirty="0" err="1">
                <a:solidFill>
                  <a:schemeClr val="bg1"/>
                </a:solidFill>
              </a:rPr>
              <a:t>ObjectInput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 err="1">
                <a:solidFill>
                  <a:schemeClr val="bg1"/>
                </a:solidFill>
              </a:rPr>
              <a:t>ObjectOutput</a:t>
            </a:r>
            <a:r>
              <a:rPr lang="en-US" sz="2000" dirty="0">
                <a:solidFill>
                  <a:schemeClr val="bg1"/>
                </a:solidFill>
              </a:rPr>
              <a:t>, which are </a:t>
            </a:r>
            <a:r>
              <a:rPr lang="en-US" sz="2000" dirty="0" err="1">
                <a:solidFill>
                  <a:schemeClr val="bg1"/>
                </a:solidFill>
              </a:rPr>
              <a:t>subinterfaces</a:t>
            </a:r>
            <a:r>
              <a:rPr lang="en-US" sz="2000" dirty="0">
                <a:solidFill>
                  <a:schemeClr val="bg1"/>
                </a:solidFill>
              </a:rPr>
              <a:t> of </a:t>
            </a:r>
            <a:r>
              <a:rPr lang="en-US" sz="2000" dirty="0" err="1">
                <a:solidFill>
                  <a:schemeClr val="bg1"/>
                </a:solidFill>
              </a:rPr>
              <a:t>DataInput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 err="1" smtClean="0">
                <a:solidFill>
                  <a:schemeClr val="bg1"/>
                </a:solidFill>
              </a:rPr>
              <a:t>DataOutput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An </a:t>
            </a:r>
            <a:r>
              <a:rPr lang="en-US" sz="2000" dirty="0">
                <a:solidFill>
                  <a:schemeClr val="bg1"/>
                </a:solidFill>
              </a:rPr>
              <a:t>object stream can contain a mixture of primitive and object values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8879" y="5835606"/>
            <a:ext cx="10139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Lab19.10</a:t>
            </a:r>
            <a:r>
              <a:rPr lang="en-US" sz="2800" dirty="0">
                <a:solidFill>
                  <a:schemeClr val="bg1"/>
                </a:solidFill>
              </a:rPr>
              <a:t>: Demonstration of using Object streams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35903" y="3244334"/>
            <a:ext cx="492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Print </a:t>
            </a:r>
            <a:r>
              <a:rPr lang="en-US" dirty="0" err="1"/>
              <a:t>Disabled.Please</a:t>
            </a:r>
            <a:r>
              <a:rPr lang="en-US" dirty="0"/>
              <a:t> close any Policy Site if open.</a:t>
            </a:r>
          </a:p>
        </p:txBody>
      </p:sp>
    </p:spTree>
    <p:extLst>
      <p:ext uri="{BB962C8B-B14F-4D97-AF65-F5344CB8AC3E}">
        <p14:creationId xmlns:p14="http://schemas.microsoft.com/office/powerpoint/2010/main" val="61153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File </a:t>
            </a:r>
            <a:r>
              <a:rPr lang="en-US" sz="3200" b="1" dirty="0" smtClean="0">
                <a:solidFill>
                  <a:schemeClr val="bg1"/>
                </a:solidFill>
              </a:rPr>
              <a:t>I/O – 	Path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952" y="1256459"/>
            <a:ext cx="1043416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 err="1">
                <a:solidFill>
                  <a:schemeClr val="bg1"/>
                </a:solidFill>
              </a:rPr>
              <a:t>java.nio.file</a:t>
            </a:r>
            <a:r>
              <a:rPr lang="en-US" sz="2400" dirty="0">
                <a:solidFill>
                  <a:schemeClr val="bg1"/>
                </a:solidFill>
              </a:rPr>
              <a:t> package and its related package, </a:t>
            </a:r>
            <a:r>
              <a:rPr lang="en-US" sz="2400" dirty="0" err="1">
                <a:solidFill>
                  <a:schemeClr val="bg1"/>
                </a:solidFill>
              </a:rPr>
              <a:t>java.nio.file.attribute</a:t>
            </a:r>
            <a:r>
              <a:rPr lang="en-US" sz="2400" dirty="0">
                <a:solidFill>
                  <a:schemeClr val="bg1"/>
                </a:solidFill>
              </a:rPr>
              <a:t>, provide comprehensive support for file I/O and for accessing the default file </a:t>
            </a:r>
            <a:r>
              <a:rPr lang="en-US" sz="2400" dirty="0" smtClean="0">
                <a:solidFill>
                  <a:schemeClr val="bg1"/>
                </a:solidFill>
              </a:rPr>
              <a:t>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Path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Relative path	</a:t>
            </a:r>
            <a:r>
              <a:rPr lang="en-US" sz="2400" b="1" u="sng" dirty="0">
                <a:solidFill>
                  <a:srgbClr val="C00000"/>
                </a:solidFill>
              </a:rPr>
              <a:t>Ex</a:t>
            </a:r>
            <a:r>
              <a:rPr lang="en-US" sz="2400" dirty="0">
                <a:solidFill>
                  <a:srgbClr val="C00000"/>
                </a:solidFill>
              </a:rPr>
              <a:t>: C:\home\sally\statusReport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Absolute path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b="1" u="sng" dirty="0" smtClean="0">
                <a:solidFill>
                  <a:srgbClr val="C00000"/>
                </a:solidFill>
              </a:rPr>
              <a:t>Ex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 smtClean="0">
                <a:solidFill>
                  <a:srgbClr val="C00000"/>
                </a:solidFill>
              </a:rPr>
              <a:t>sally\</a:t>
            </a:r>
            <a:r>
              <a:rPr lang="en-US" sz="2400" dirty="0" err="1" smtClean="0">
                <a:solidFill>
                  <a:srgbClr val="C00000"/>
                </a:solidFill>
              </a:rPr>
              <a:t>statusReport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349250" lvl="1" indent="-3492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Symbolic Links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C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12" y="4016189"/>
            <a:ext cx="3258671" cy="259675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94929" y="4491318"/>
            <a:ext cx="513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logFile</a:t>
            </a:r>
            <a:r>
              <a:rPr lang="en-US" dirty="0">
                <a:solidFill>
                  <a:schemeClr val="bg1"/>
                </a:solidFill>
              </a:rPr>
              <a:t> appears to be a regular file to the user, but it is actually a symbolic link to </a:t>
            </a:r>
            <a:r>
              <a:rPr lang="en-US" dirty="0" err="1">
                <a:solidFill>
                  <a:schemeClr val="bg1"/>
                </a:solidFill>
              </a:rPr>
              <a:t>dir</a:t>
            </a:r>
            <a:r>
              <a:rPr lang="en-US" dirty="0">
                <a:solidFill>
                  <a:schemeClr val="bg1"/>
                </a:solidFill>
              </a:rPr>
              <a:t>/logs/</a:t>
            </a:r>
            <a:r>
              <a:rPr lang="en-US" dirty="0" err="1">
                <a:solidFill>
                  <a:schemeClr val="bg1"/>
                </a:solidFill>
              </a:rPr>
              <a:t>HomeLogFile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HomeLogFile</a:t>
            </a:r>
            <a:r>
              <a:rPr lang="en-US" dirty="0">
                <a:solidFill>
                  <a:schemeClr val="bg1"/>
                </a:solidFill>
              </a:rPr>
              <a:t> is the target of the link</a:t>
            </a:r>
          </a:p>
        </p:txBody>
      </p:sp>
    </p:spTree>
    <p:extLst>
      <p:ext uri="{BB962C8B-B14F-4D97-AF65-F5344CB8AC3E}">
        <p14:creationId xmlns:p14="http://schemas.microsoft.com/office/powerpoint/2010/main" val="38110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Basic Input Output (I/O)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Java platform classes used for basic </a:t>
            </a:r>
            <a:r>
              <a:rPr lang="en-US" sz="2400" dirty="0" smtClean="0">
                <a:solidFill>
                  <a:schemeClr val="bg1"/>
                </a:solidFill>
              </a:rPr>
              <a:t>I/O.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Classes </a:t>
            </a:r>
            <a:r>
              <a:rPr lang="en-US" sz="2400" dirty="0">
                <a:solidFill>
                  <a:schemeClr val="bg1"/>
                </a:solidFill>
              </a:rPr>
              <a:t>covered in the I/O Streams section are in the java.io </a:t>
            </a:r>
            <a:r>
              <a:rPr lang="en-US" sz="2400" dirty="0" smtClean="0">
                <a:solidFill>
                  <a:schemeClr val="bg1"/>
                </a:solidFill>
              </a:rPr>
              <a:t>package.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Classes </a:t>
            </a:r>
            <a:r>
              <a:rPr lang="en-US" sz="2400" dirty="0">
                <a:solidFill>
                  <a:schemeClr val="bg1"/>
                </a:solidFill>
              </a:rPr>
              <a:t>covered in the File I/O section are in the </a:t>
            </a:r>
            <a:r>
              <a:rPr lang="en-US" sz="2400" dirty="0" err="1">
                <a:solidFill>
                  <a:schemeClr val="bg1"/>
                </a:solidFill>
              </a:rPr>
              <a:t>java.nio.file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package.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File </a:t>
            </a:r>
            <a:r>
              <a:rPr lang="en-US" sz="3200" b="1" dirty="0" smtClean="0">
                <a:solidFill>
                  <a:schemeClr val="bg1"/>
                </a:solidFill>
              </a:rPr>
              <a:t>I/O – Path Operations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952" y="1315670"/>
            <a:ext cx="110258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Creating Path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Ex: Path </a:t>
            </a:r>
            <a:r>
              <a:rPr lang="en-US" sz="2400" dirty="0">
                <a:solidFill>
                  <a:srgbClr val="C00000"/>
                </a:solidFill>
              </a:rPr>
              <a:t>p1 = </a:t>
            </a:r>
            <a:r>
              <a:rPr lang="en-US" sz="2400" dirty="0" err="1">
                <a:solidFill>
                  <a:srgbClr val="C00000"/>
                </a:solidFill>
              </a:rPr>
              <a:t>Paths.get</a:t>
            </a:r>
            <a:r>
              <a:rPr lang="en-US" sz="2400" dirty="0">
                <a:solidFill>
                  <a:srgbClr val="C00000"/>
                </a:solidFill>
              </a:rPr>
              <a:t>("/</a:t>
            </a:r>
            <a:r>
              <a:rPr lang="en-US" sz="2400" dirty="0" err="1">
                <a:solidFill>
                  <a:srgbClr val="C00000"/>
                </a:solidFill>
              </a:rPr>
              <a:t>tmp</a:t>
            </a:r>
            <a:r>
              <a:rPr lang="en-US" sz="2400" dirty="0">
                <a:solidFill>
                  <a:srgbClr val="C00000"/>
                </a:solidFill>
              </a:rPr>
              <a:t>/foo");</a:t>
            </a: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Path p2 = </a:t>
            </a:r>
            <a:r>
              <a:rPr lang="en-US" sz="2400" dirty="0" err="1">
                <a:solidFill>
                  <a:srgbClr val="C00000"/>
                </a:solidFill>
              </a:rPr>
              <a:t>Paths.get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args</a:t>
            </a:r>
            <a:r>
              <a:rPr lang="en-US" sz="2400" dirty="0">
                <a:solidFill>
                  <a:srgbClr val="C00000"/>
                </a:solidFill>
              </a:rPr>
              <a:t>[0]);</a:t>
            </a: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Path p3 = </a:t>
            </a:r>
            <a:r>
              <a:rPr lang="en-US" sz="2400" dirty="0" err="1">
                <a:solidFill>
                  <a:srgbClr val="C00000"/>
                </a:solidFill>
              </a:rPr>
              <a:t>Paths.get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URI.create</a:t>
            </a:r>
            <a:r>
              <a:rPr lang="en-US" sz="2400" dirty="0">
                <a:solidFill>
                  <a:srgbClr val="C00000"/>
                </a:solidFill>
              </a:rPr>
              <a:t>("file:///Users/joe/FileTest.java</a:t>
            </a:r>
            <a:r>
              <a:rPr lang="en-US" sz="2400" dirty="0" smtClean="0">
                <a:solidFill>
                  <a:srgbClr val="C00000"/>
                </a:solidFill>
              </a:rPr>
              <a:t>"));</a:t>
            </a:r>
            <a:r>
              <a:rPr lang="en-US" sz="2400" b="1" dirty="0">
                <a:solidFill>
                  <a:srgbClr val="C00000"/>
                </a:solidFill>
              </a:rPr>
              <a:t> OR</a:t>
            </a:r>
          </a:p>
          <a:p>
            <a:pPr lvl="2"/>
            <a:r>
              <a:rPr lang="en-US" sz="2400" dirty="0" smtClean="0">
                <a:solidFill>
                  <a:srgbClr val="C00000"/>
                </a:solidFill>
              </a:rPr>
              <a:t>Path </a:t>
            </a:r>
            <a:r>
              <a:rPr lang="en-US" sz="2400" dirty="0">
                <a:solidFill>
                  <a:srgbClr val="C00000"/>
                </a:solidFill>
              </a:rPr>
              <a:t>p4 = </a:t>
            </a:r>
            <a:r>
              <a:rPr lang="en-US" sz="2400" dirty="0" err="1">
                <a:solidFill>
                  <a:srgbClr val="C00000"/>
                </a:solidFill>
              </a:rPr>
              <a:t>FileSystems.getDefault</a:t>
            </a:r>
            <a:r>
              <a:rPr lang="en-US" sz="2400" dirty="0">
                <a:solidFill>
                  <a:srgbClr val="C00000"/>
                </a:solidFill>
              </a:rPr>
              <a:t>().</a:t>
            </a:r>
            <a:r>
              <a:rPr lang="en-US" sz="2400" dirty="0" err="1">
                <a:solidFill>
                  <a:srgbClr val="C00000"/>
                </a:solidFill>
              </a:rPr>
              <a:t>getPath</a:t>
            </a:r>
            <a:r>
              <a:rPr lang="en-US" sz="2400" dirty="0">
                <a:solidFill>
                  <a:srgbClr val="C00000"/>
                </a:solidFill>
              </a:rPr>
              <a:t>("/users/sally</a:t>
            </a:r>
            <a:r>
              <a:rPr lang="en-US" sz="2400" dirty="0" smtClean="0">
                <a:solidFill>
                  <a:srgbClr val="C00000"/>
                </a:solidFill>
              </a:rPr>
              <a:t>");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1222" y="5743273"/>
            <a:ext cx="976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Lab19.11: Demonstration of creating Path</a:t>
            </a:r>
          </a:p>
        </p:txBody>
      </p:sp>
    </p:spTree>
    <p:extLst>
      <p:ext uri="{BB962C8B-B14F-4D97-AF65-F5344CB8AC3E}">
        <p14:creationId xmlns:p14="http://schemas.microsoft.com/office/powerpoint/2010/main" val="42717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File </a:t>
            </a:r>
            <a:r>
              <a:rPr lang="en-US" sz="3200" b="1" dirty="0" smtClean="0">
                <a:solidFill>
                  <a:schemeClr val="bg1"/>
                </a:solidFill>
              </a:rPr>
              <a:t>I/O – Path Operations ….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952" y="1315670"/>
            <a:ext cx="1102583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Converting a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rgbClr val="C00000"/>
                </a:solidFill>
              </a:rPr>
              <a:t>Ex: Path p1 = </a:t>
            </a:r>
            <a:r>
              <a:rPr lang="en-US" sz="2400" dirty="0" err="1">
                <a:solidFill>
                  <a:srgbClr val="C00000"/>
                </a:solidFill>
              </a:rPr>
              <a:t>Paths.get</a:t>
            </a:r>
            <a:r>
              <a:rPr lang="en-US" sz="2400" dirty="0">
                <a:solidFill>
                  <a:srgbClr val="C00000"/>
                </a:solidFill>
              </a:rPr>
              <a:t>("/home/</a:t>
            </a:r>
            <a:r>
              <a:rPr lang="en-US" sz="2400" dirty="0" err="1">
                <a:solidFill>
                  <a:srgbClr val="C00000"/>
                </a:solidFill>
              </a:rPr>
              <a:t>logfile</a:t>
            </a:r>
            <a:r>
              <a:rPr lang="en-US" sz="2400" dirty="0">
                <a:solidFill>
                  <a:srgbClr val="C00000"/>
                </a:solidFill>
              </a:rPr>
              <a:t>");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		// </a:t>
            </a:r>
            <a:r>
              <a:rPr lang="en-US" sz="2400" dirty="0">
                <a:solidFill>
                  <a:srgbClr val="C00000"/>
                </a:solidFill>
              </a:rPr>
              <a:t>Result is file:///home/logfile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		</a:t>
            </a:r>
            <a:r>
              <a:rPr lang="en-US" sz="2400" dirty="0" err="1" smtClean="0">
                <a:solidFill>
                  <a:srgbClr val="C00000"/>
                </a:solidFill>
              </a:rPr>
              <a:t>System.out.format</a:t>
            </a:r>
            <a:r>
              <a:rPr lang="en-US" sz="2400" dirty="0">
                <a:solidFill>
                  <a:srgbClr val="C00000"/>
                </a:solidFill>
              </a:rPr>
              <a:t>("%</a:t>
            </a:r>
            <a:r>
              <a:rPr lang="en-US" sz="2400" dirty="0" err="1">
                <a:solidFill>
                  <a:srgbClr val="C00000"/>
                </a:solidFill>
              </a:rPr>
              <a:t>s%n</a:t>
            </a:r>
            <a:r>
              <a:rPr lang="en-US" sz="2400" dirty="0">
                <a:solidFill>
                  <a:srgbClr val="C00000"/>
                </a:solidFill>
              </a:rPr>
              <a:t>", </a:t>
            </a:r>
            <a:r>
              <a:rPr lang="en-US" sz="2400" b="1" dirty="0">
                <a:solidFill>
                  <a:srgbClr val="C00000"/>
                </a:solidFill>
              </a:rPr>
              <a:t>p1.toUri</a:t>
            </a:r>
            <a:r>
              <a:rPr lang="en-US" sz="2400" dirty="0" smtClean="0">
                <a:solidFill>
                  <a:srgbClr val="C00000"/>
                </a:solidFill>
              </a:rPr>
              <a:t>());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US" sz="2400" dirty="0">
                <a:solidFill>
                  <a:srgbClr val="C00000"/>
                </a:solidFill>
              </a:rPr>
              <a:t>	Path </a:t>
            </a:r>
            <a:r>
              <a:rPr lang="en-US" sz="2400" dirty="0" err="1">
                <a:solidFill>
                  <a:srgbClr val="C00000"/>
                </a:solidFill>
              </a:rPr>
              <a:t>fullPath</a:t>
            </a:r>
            <a:r>
              <a:rPr lang="en-US" sz="2400" dirty="0">
                <a:solidFill>
                  <a:srgbClr val="C00000"/>
                </a:solidFill>
              </a:rPr>
              <a:t> = </a:t>
            </a:r>
            <a:r>
              <a:rPr lang="en-US" sz="2400" dirty="0" err="1">
                <a:solidFill>
                  <a:srgbClr val="C00000"/>
                </a:solidFill>
              </a:rPr>
              <a:t>inputPath.</a:t>
            </a:r>
            <a:r>
              <a:rPr lang="en-US" sz="2400" b="1" dirty="0" err="1">
                <a:solidFill>
                  <a:srgbClr val="C00000"/>
                </a:solidFill>
              </a:rPr>
              <a:t>toAbsolutePath</a:t>
            </a:r>
            <a:r>
              <a:rPr lang="en-US" sz="2400" dirty="0" smtClean="0">
                <a:solidFill>
                  <a:srgbClr val="C00000"/>
                </a:solidFill>
              </a:rPr>
              <a:t>();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pPr lvl="2" indent="-9144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try {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    Path </a:t>
            </a:r>
            <a:r>
              <a:rPr lang="en-US" sz="2000" dirty="0" err="1">
                <a:solidFill>
                  <a:srgbClr val="C00000"/>
                </a:solidFill>
              </a:rPr>
              <a:t>fp</a:t>
            </a:r>
            <a:r>
              <a:rPr lang="en-US" sz="2000" dirty="0">
                <a:solidFill>
                  <a:srgbClr val="C00000"/>
                </a:solidFill>
              </a:rPr>
              <a:t> = </a:t>
            </a:r>
            <a:r>
              <a:rPr lang="en-US" sz="2000" dirty="0" err="1">
                <a:solidFill>
                  <a:srgbClr val="C00000"/>
                </a:solidFill>
              </a:rPr>
              <a:t>path.</a:t>
            </a:r>
            <a:r>
              <a:rPr lang="en-US" sz="2400" b="1" dirty="0" err="1">
                <a:solidFill>
                  <a:srgbClr val="C00000"/>
                </a:solidFill>
              </a:rPr>
              <a:t>toRealPath</a:t>
            </a:r>
            <a:r>
              <a:rPr lang="en-US" sz="2000" dirty="0">
                <a:solidFill>
                  <a:srgbClr val="C00000"/>
                </a:solidFill>
              </a:rPr>
              <a:t>();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} catch (</a:t>
            </a:r>
            <a:r>
              <a:rPr lang="en-US" sz="2000" dirty="0" err="1">
                <a:solidFill>
                  <a:srgbClr val="C00000"/>
                </a:solidFill>
              </a:rPr>
              <a:t>NoSuchFileException</a:t>
            </a:r>
            <a:r>
              <a:rPr lang="en-US" sz="2000" dirty="0">
                <a:solidFill>
                  <a:srgbClr val="C00000"/>
                </a:solidFill>
              </a:rPr>
              <a:t> x) {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    </a:t>
            </a:r>
            <a:r>
              <a:rPr lang="en-US" sz="2000" dirty="0" err="1">
                <a:solidFill>
                  <a:srgbClr val="C00000"/>
                </a:solidFill>
              </a:rPr>
              <a:t>System.err.format</a:t>
            </a:r>
            <a:r>
              <a:rPr lang="en-US" sz="2000" dirty="0">
                <a:solidFill>
                  <a:srgbClr val="C00000"/>
                </a:solidFill>
              </a:rPr>
              <a:t>("%s: no such" + " file or </a:t>
            </a:r>
            <a:r>
              <a:rPr lang="en-US" sz="2000" dirty="0" err="1">
                <a:solidFill>
                  <a:srgbClr val="C00000"/>
                </a:solidFill>
              </a:rPr>
              <a:t>directory%n</a:t>
            </a:r>
            <a:r>
              <a:rPr lang="en-US" sz="2000" dirty="0">
                <a:solidFill>
                  <a:srgbClr val="C00000"/>
                </a:solidFill>
              </a:rPr>
              <a:t>", path);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    // Logic for case when file doesn't exist.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} catch (</a:t>
            </a:r>
            <a:r>
              <a:rPr lang="en-US" sz="2000" dirty="0" err="1">
                <a:solidFill>
                  <a:srgbClr val="C00000"/>
                </a:solidFill>
              </a:rPr>
              <a:t>IOException</a:t>
            </a:r>
            <a:r>
              <a:rPr lang="en-US" sz="2000" dirty="0">
                <a:solidFill>
                  <a:srgbClr val="C00000"/>
                </a:solidFill>
              </a:rPr>
              <a:t> x) {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    </a:t>
            </a:r>
            <a:r>
              <a:rPr lang="en-US" sz="2000" dirty="0" err="1">
                <a:solidFill>
                  <a:srgbClr val="C00000"/>
                </a:solidFill>
              </a:rPr>
              <a:t>System.err.format</a:t>
            </a:r>
            <a:r>
              <a:rPr lang="en-US" sz="2000" dirty="0">
                <a:solidFill>
                  <a:srgbClr val="C00000"/>
                </a:solidFill>
              </a:rPr>
              <a:t>("%</a:t>
            </a:r>
            <a:r>
              <a:rPr lang="en-US" sz="2000" dirty="0" err="1">
                <a:solidFill>
                  <a:srgbClr val="C00000"/>
                </a:solidFill>
              </a:rPr>
              <a:t>s%n</a:t>
            </a:r>
            <a:r>
              <a:rPr lang="en-US" sz="2000" dirty="0">
                <a:solidFill>
                  <a:srgbClr val="C00000"/>
                </a:solidFill>
              </a:rPr>
              <a:t>", x);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    // Logic for other sort of file error.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74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File </a:t>
            </a:r>
            <a:r>
              <a:rPr lang="en-US" sz="3200" b="1" dirty="0" smtClean="0">
                <a:solidFill>
                  <a:schemeClr val="bg1"/>
                </a:solidFill>
              </a:rPr>
              <a:t>I/O – Path Operations ….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952" y="1315670"/>
            <a:ext cx="1102583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Joining two paths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rgbClr val="C00000"/>
                </a:solidFill>
              </a:rPr>
              <a:t>Ex:// Solaris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	Path </a:t>
            </a:r>
            <a:r>
              <a:rPr lang="en-US" sz="2400" dirty="0">
                <a:solidFill>
                  <a:srgbClr val="C00000"/>
                </a:solidFill>
              </a:rPr>
              <a:t>p1 = </a:t>
            </a:r>
            <a:r>
              <a:rPr lang="en-US" sz="2400" dirty="0" err="1">
                <a:solidFill>
                  <a:srgbClr val="C00000"/>
                </a:solidFill>
              </a:rPr>
              <a:t>Paths.get</a:t>
            </a:r>
            <a:r>
              <a:rPr lang="en-US" sz="2400" dirty="0">
                <a:solidFill>
                  <a:srgbClr val="C00000"/>
                </a:solidFill>
              </a:rPr>
              <a:t>("/home/joe/foo");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	// </a:t>
            </a:r>
            <a:r>
              <a:rPr lang="en-US" sz="2400" dirty="0">
                <a:solidFill>
                  <a:srgbClr val="C00000"/>
                </a:solidFill>
              </a:rPr>
              <a:t>Result is /home/joe/foo/bar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</a:rPr>
              <a:t>System.out.format</a:t>
            </a:r>
            <a:r>
              <a:rPr lang="en-US" sz="2400" dirty="0">
                <a:solidFill>
                  <a:srgbClr val="C00000"/>
                </a:solidFill>
              </a:rPr>
              <a:t>("%</a:t>
            </a:r>
            <a:r>
              <a:rPr lang="en-US" sz="2400" dirty="0" err="1">
                <a:solidFill>
                  <a:srgbClr val="C00000"/>
                </a:solidFill>
              </a:rPr>
              <a:t>s%n</a:t>
            </a:r>
            <a:r>
              <a:rPr lang="en-US" sz="2400" dirty="0">
                <a:solidFill>
                  <a:srgbClr val="C00000"/>
                </a:solidFill>
              </a:rPr>
              <a:t>", p1.resolve("bar</a:t>
            </a:r>
            <a:r>
              <a:rPr lang="en-US" sz="2400" dirty="0" smtClean="0">
                <a:solidFill>
                  <a:srgbClr val="C00000"/>
                </a:solidFill>
              </a:rPr>
              <a:t>"));</a:t>
            </a:r>
          </a:p>
          <a:p>
            <a:pPr lvl="1"/>
            <a:endParaRPr lang="en-US" sz="2400" dirty="0">
              <a:solidFill>
                <a:srgbClr val="C00000"/>
              </a:solidFill>
            </a:endParaRPr>
          </a:p>
          <a:p>
            <a:pPr lvl="1" indent="-457200"/>
            <a:r>
              <a:rPr lang="en-US" sz="2400" dirty="0">
                <a:solidFill>
                  <a:schemeClr val="bg1"/>
                </a:solidFill>
              </a:rPr>
              <a:t>Creating a Path Between Two </a:t>
            </a:r>
            <a:r>
              <a:rPr lang="en-US" sz="2400" dirty="0" smtClean="0">
                <a:solidFill>
                  <a:schemeClr val="bg1"/>
                </a:solidFill>
              </a:rPr>
              <a:t>Paths</a:t>
            </a:r>
          </a:p>
          <a:p>
            <a:pPr lvl="3" indent="-457200"/>
            <a:r>
              <a:rPr lang="en-US" sz="2400" dirty="0">
                <a:solidFill>
                  <a:srgbClr val="C00000"/>
                </a:solidFill>
              </a:rPr>
              <a:t>Path p1 = </a:t>
            </a:r>
            <a:r>
              <a:rPr lang="en-US" sz="2400" dirty="0" err="1">
                <a:solidFill>
                  <a:srgbClr val="C00000"/>
                </a:solidFill>
              </a:rPr>
              <a:t>Paths.get</a:t>
            </a:r>
            <a:r>
              <a:rPr lang="en-US" sz="2400" dirty="0">
                <a:solidFill>
                  <a:srgbClr val="C00000"/>
                </a:solidFill>
              </a:rPr>
              <a:t>("joe");</a:t>
            </a:r>
          </a:p>
          <a:p>
            <a:pPr lvl="3" indent="-457200"/>
            <a:r>
              <a:rPr lang="en-US" sz="2400" dirty="0">
                <a:solidFill>
                  <a:srgbClr val="C00000"/>
                </a:solidFill>
              </a:rPr>
              <a:t>Path p2 = </a:t>
            </a:r>
            <a:r>
              <a:rPr lang="en-US" sz="2400" dirty="0" err="1">
                <a:solidFill>
                  <a:srgbClr val="C00000"/>
                </a:solidFill>
              </a:rPr>
              <a:t>Paths.get</a:t>
            </a:r>
            <a:r>
              <a:rPr lang="en-US" sz="2400" dirty="0">
                <a:solidFill>
                  <a:srgbClr val="C00000"/>
                </a:solidFill>
              </a:rPr>
              <a:t>("sally</a:t>
            </a:r>
            <a:r>
              <a:rPr lang="en-US" sz="2400" dirty="0" smtClean="0">
                <a:solidFill>
                  <a:srgbClr val="C00000"/>
                </a:solidFill>
              </a:rPr>
              <a:t>");</a:t>
            </a:r>
          </a:p>
          <a:p>
            <a:pPr lvl="3" indent="-457200"/>
            <a:r>
              <a:rPr lang="en-US" sz="2400" dirty="0">
                <a:solidFill>
                  <a:srgbClr val="C00000"/>
                </a:solidFill>
              </a:rPr>
              <a:t>// Result is ../sally</a:t>
            </a:r>
          </a:p>
          <a:p>
            <a:pPr lvl="3" indent="-457200"/>
            <a:r>
              <a:rPr lang="en-US" sz="2400" dirty="0">
                <a:solidFill>
                  <a:srgbClr val="C00000"/>
                </a:solidFill>
              </a:rPr>
              <a:t>Path p1_to_p2 = p1.relativize(p2);</a:t>
            </a:r>
          </a:p>
          <a:p>
            <a:pPr lvl="3" indent="-457200"/>
            <a:r>
              <a:rPr lang="en-US" sz="2400" dirty="0">
                <a:solidFill>
                  <a:srgbClr val="C00000"/>
                </a:solidFill>
              </a:rPr>
              <a:t>// Result is ../joe</a:t>
            </a:r>
          </a:p>
          <a:p>
            <a:pPr lvl="3" indent="-457200"/>
            <a:r>
              <a:rPr lang="en-US" sz="2400" dirty="0">
                <a:solidFill>
                  <a:srgbClr val="C00000"/>
                </a:solidFill>
              </a:rPr>
              <a:t>Path p2_to_p1 = p2.relativize(p1);</a:t>
            </a:r>
          </a:p>
        </p:txBody>
      </p:sp>
    </p:spTree>
    <p:extLst>
      <p:ext uri="{BB962C8B-B14F-4D97-AF65-F5344CB8AC3E}">
        <p14:creationId xmlns:p14="http://schemas.microsoft.com/office/powerpoint/2010/main" val="32057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File </a:t>
            </a:r>
            <a:r>
              <a:rPr lang="en-US" sz="3200" b="1" dirty="0" smtClean="0">
                <a:solidFill>
                  <a:schemeClr val="bg1"/>
                </a:solidFill>
              </a:rPr>
              <a:t>I/O – Path Operations ….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952" y="1315670"/>
            <a:ext cx="1102583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Comparing two paths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Ex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dirty="0">
                <a:solidFill>
                  <a:srgbClr val="C00000"/>
                </a:solidFill>
              </a:rPr>
              <a:t>Path </a:t>
            </a:r>
            <a:r>
              <a:rPr lang="en-US" dirty="0" err="1">
                <a:solidFill>
                  <a:srgbClr val="C00000"/>
                </a:solidFill>
              </a:rPr>
              <a:t>path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smtClean="0">
                <a:solidFill>
                  <a:srgbClr val="C00000"/>
                </a:solidFill>
              </a:rPr>
              <a:t>...;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Path </a:t>
            </a:r>
            <a:r>
              <a:rPr lang="en-US" dirty="0" err="1" smtClean="0">
                <a:solidFill>
                  <a:srgbClr val="C00000"/>
                </a:solidFill>
              </a:rPr>
              <a:t>otherPath</a:t>
            </a:r>
            <a:r>
              <a:rPr lang="en-US" dirty="0" smtClean="0">
                <a:solidFill>
                  <a:srgbClr val="C00000"/>
                </a:solidFill>
              </a:rPr>
              <a:t> = ...;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Path beginning = </a:t>
            </a:r>
            <a:r>
              <a:rPr lang="en-US" dirty="0" err="1" smtClean="0">
                <a:solidFill>
                  <a:srgbClr val="C00000"/>
                </a:solidFill>
              </a:rPr>
              <a:t>Paths.get</a:t>
            </a:r>
            <a:r>
              <a:rPr lang="en-US" dirty="0" smtClean="0">
                <a:solidFill>
                  <a:srgbClr val="C00000"/>
                </a:solidFill>
              </a:rPr>
              <a:t>("/home");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Path ending = </a:t>
            </a:r>
            <a:r>
              <a:rPr lang="en-US" dirty="0" err="1" smtClean="0">
                <a:solidFill>
                  <a:srgbClr val="C00000"/>
                </a:solidFill>
              </a:rPr>
              <a:t>Paths.get</a:t>
            </a:r>
            <a:r>
              <a:rPr lang="en-US" dirty="0" smtClean="0">
                <a:solidFill>
                  <a:srgbClr val="C00000"/>
                </a:solidFill>
              </a:rPr>
              <a:t>("foo");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</a:endParaRP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if (</a:t>
            </a:r>
            <a:r>
              <a:rPr lang="en-US" dirty="0" err="1" smtClean="0">
                <a:solidFill>
                  <a:srgbClr val="C00000"/>
                </a:solidFill>
              </a:rPr>
              <a:t>path.equals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otherPath</a:t>
            </a:r>
            <a:r>
              <a:rPr lang="en-US" dirty="0" smtClean="0">
                <a:solidFill>
                  <a:srgbClr val="C00000"/>
                </a:solidFill>
              </a:rPr>
              <a:t>)) {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    // equality logic here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} else if (</a:t>
            </a:r>
            <a:r>
              <a:rPr lang="en-US" dirty="0" err="1" smtClean="0">
                <a:solidFill>
                  <a:srgbClr val="C00000"/>
                </a:solidFill>
              </a:rPr>
              <a:t>path.</a:t>
            </a:r>
            <a:r>
              <a:rPr lang="en-US" sz="2000" b="1" dirty="0" err="1" smtClean="0">
                <a:solidFill>
                  <a:srgbClr val="C00000"/>
                </a:solidFill>
              </a:rPr>
              <a:t>startsWith</a:t>
            </a:r>
            <a:r>
              <a:rPr lang="en-US" dirty="0" smtClean="0">
                <a:solidFill>
                  <a:srgbClr val="C00000"/>
                </a:solidFill>
              </a:rPr>
              <a:t>(beginning)) {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    // path begins with "/home"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} else if (</a:t>
            </a:r>
            <a:r>
              <a:rPr lang="en-US" dirty="0" err="1" smtClean="0">
                <a:solidFill>
                  <a:srgbClr val="C00000"/>
                </a:solidFill>
              </a:rPr>
              <a:t>path.</a:t>
            </a:r>
            <a:r>
              <a:rPr lang="en-US" sz="2000" b="1" dirty="0" err="1" smtClean="0">
                <a:solidFill>
                  <a:srgbClr val="C00000"/>
                </a:solidFill>
              </a:rPr>
              <a:t>endsWith</a:t>
            </a:r>
            <a:r>
              <a:rPr lang="en-US" dirty="0" smtClean="0">
                <a:solidFill>
                  <a:srgbClr val="C00000"/>
                </a:solidFill>
              </a:rPr>
              <a:t>(ending)) {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    // path ends with "foo"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118" y="5513294"/>
            <a:ext cx="826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Lab19.12: Demonstration of Working with Path</a:t>
            </a:r>
          </a:p>
        </p:txBody>
      </p:sp>
    </p:spTree>
    <p:extLst>
      <p:ext uri="{BB962C8B-B14F-4D97-AF65-F5344CB8AC3E}">
        <p14:creationId xmlns:p14="http://schemas.microsoft.com/office/powerpoint/2010/main" val="19018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File </a:t>
            </a:r>
            <a:r>
              <a:rPr lang="en-US" sz="3200" b="1" dirty="0" smtClean="0">
                <a:solidFill>
                  <a:schemeClr val="bg1"/>
                </a:solidFill>
              </a:rPr>
              <a:t>Operations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4776" y="1315670"/>
            <a:ext cx="96684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>
                <a:solidFill>
                  <a:schemeClr val="bg1"/>
                </a:solidFill>
              </a:rPr>
              <a:t> class is the other primary </a:t>
            </a:r>
            <a:r>
              <a:rPr lang="en-US" dirty="0" err="1">
                <a:solidFill>
                  <a:schemeClr val="bg1"/>
                </a:solidFill>
              </a:rPr>
              <a:t>entrypoint</a:t>
            </a:r>
            <a:r>
              <a:rPr lang="en-US" dirty="0">
                <a:solidFill>
                  <a:schemeClr val="bg1"/>
                </a:solidFill>
              </a:rPr>
              <a:t> of the </a:t>
            </a:r>
            <a:r>
              <a:rPr lang="en-US" dirty="0" err="1">
                <a:solidFill>
                  <a:schemeClr val="bg1"/>
                </a:solidFill>
              </a:rPr>
              <a:t>java.nio.file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package.</a:t>
            </a:r>
            <a:endParaRPr lang="en-U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Files</a:t>
            </a:r>
            <a:r>
              <a:rPr lang="en-US" dirty="0" smtClean="0">
                <a:solidFill>
                  <a:schemeClr val="bg1"/>
                </a:solidFill>
              </a:rPr>
              <a:t> offers </a:t>
            </a:r>
            <a:r>
              <a:rPr lang="en-US" dirty="0">
                <a:solidFill>
                  <a:schemeClr val="bg1"/>
                </a:solidFill>
              </a:rPr>
              <a:t>a rich set of static methods for reading, writing, and manipulating files and </a:t>
            </a:r>
            <a:r>
              <a:rPr lang="en-US" dirty="0" smtClean="0">
                <a:solidFill>
                  <a:schemeClr val="bg1"/>
                </a:solidFill>
              </a:rPr>
              <a:t>directories.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>
                <a:solidFill>
                  <a:schemeClr val="bg1"/>
                </a:solidFill>
              </a:rPr>
              <a:t>Close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method must be invoked to release the resource when no longer required. Neglecting to close a resource can have a negative implication on an application's </a:t>
            </a:r>
            <a:r>
              <a:rPr lang="en-US" dirty="0" smtClean="0">
                <a:solidFill>
                  <a:schemeClr val="bg1"/>
                </a:solidFill>
              </a:rPr>
              <a:t>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methods that access the file system can throw an </a:t>
            </a:r>
            <a:r>
              <a:rPr lang="en-US" dirty="0" err="1" smtClean="0">
                <a:solidFill>
                  <a:schemeClr val="bg1"/>
                </a:solidFill>
              </a:rPr>
              <a:t>IOException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Every Files method either detects what to do when a symbolic link is encountered, or it provides an option enabling you to configure the behavior when a symbolic link is </a:t>
            </a:r>
            <a:r>
              <a:rPr lang="en-US" dirty="0" smtClean="0">
                <a:solidFill>
                  <a:schemeClr val="bg1"/>
                </a:solidFill>
              </a:rPr>
              <a:t>encountered.</a:t>
            </a:r>
            <a:endParaRPr lang="en-U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Files </a:t>
            </a:r>
            <a:r>
              <a:rPr lang="en-US" dirty="0" smtClean="0">
                <a:solidFill>
                  <a:schemeClr val="bg1"/>
                </a:solidFill>
              </a:rPr>
              <a:t>class can accept pattern matching behavior using </a:t>
            </a:r>
            <a:r>
              <a:rPr lang="en-US" b="1" dirty="0" smtClean="0">
                <a:solidFill>
                  <a:schemeClr val="bg1"/>
                </a:solidFill>
              </a:rPr>
              <a:t>Glob</a:t>
            </a:r>
            <a:r>
              <a:rPr lang="en-US" dirty="0" smtClean="0">
                <a:solidFill>
                  <a:schemeClr val="bg1"/>
                </a:solidFill>
              </a:rPr>
              <a:t> pattern.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*.html – </a:t>
            </a:r>
            <a:r>
              <a:rPr lang="en-US" dirty="0">
                <a:solidFill>
                  <a:schemeClr val="bg1"/>
                </a:solidFill>
              </a:rPr>
              <a:t>Matches all strings that end in .html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??? – </a:t>
            </a:r>
            <a:r>
              <a:rPr lang="en-US" dirty="0">
                <a:solidFill>
                  <a:schemeClr val="bg1"/>
                </a:solidFill>
              </a:rPr>
              <a:t>Matches all strings with exactly three letters or digits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*[0-9]* – </a:t>
            </a:r>
            <a:r>
              <a:rPr lang="en-US" dirty="0">
                <a:solidFill>
                  <a:schemeClr val="bg1"/>
                </a:solidFill>
              </a:rPr>
              <a:t>Matches all strings containing a numeric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*.{</a:t>
            </a:r>
            <a:r>
              <a:rPr lang="en-US" dirty="0" err="1">
                <a:solidFill>
                  <a:srgbClr val="C00000"/>
                </a:solidFill>
              </a:rPr>
              <a:t>htm,html,pdf</a:t>
            </a:r>
            <a:r>
              <a:rPr lang="en-US" dirty="0">
                <a:solidFill>
                  <a:srgbClr val="C00000"/>
                </a:solidFill>
              </a:rPr>
              <a:t>} – </a:t>
            </a:r>
            <a:r>
              <a:rPr lang="en-US" dirty="0">
                <a:solidFill>
                  <a:schemeClr val="bg1"/>
                </a:solidFill>
              </a:rPr>
              <a:t>Matches any string ending with .</a:t>
            </a:r>
            <a:r>
              <a:rPr lang="en-US" dirty="0" err="1">
                <a:solidFill>
                  <a:schemeClr val="bg1"/>
                </a:solidFill>
              </a:rPr>
              <a:t>htm</a:t>
            </a:r>
            <a:r>
              <a:rPr lang="en-US" dirty="0">
                <a:solidFill>
                  <a:schemeClr val="bg1"/>
                </a:solidFill>
              </a:rPr>
              <a:t>, .html or .pdf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a?*.java – </a:t>
            </a:r>
            <a:r>
              <a:rPr lang="en-US" dirty="0">
                <a:solidFill>
                  <a:schemeClr val="bg1"/>
                </a:solidFill>
              </a:rPr>
              <a:t>Matches any string beginning with a, followed by at least one letter or digit, and ending with .java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{foo*,*[0-9]*} – </a:t>
            </a:r>
            <a:r>
              <a:rPr lang="en-US" dirty="0">
                <a:solidFill>
                  <a:schemeClr val="bg1"/>
                </a:solidFill>
              </a:rPr>
              <a:t>Matches any string beginning with foo or any string containing a numeric value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7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9290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File Operations - Checking </a:t>
            </a:r>
            <a:r>
              <a:rPr lang="en-US" sz="3200" b="1" dirty="0">
                <a:solidFill>
                  <a:schemeClr val="bg1"/>
                </a:solidFill>
              </a:rPr>
              <a:t>a File or Directory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7897" y="1194911"/>
            <a:ext cx="966843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Verifying the Existence of a File or </a:t>
            </a:r>
            <a:r>
              <a:rPr lang="en-US" sz="2400" dirty="0" smtClean="0">
                <a:solidFill>
                  <a:schemeClr val="bg1"/>
                </a:solidFill>
              </a:rPr>
              <a:t>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exists(Path, </a:t>
            </a:r>
            <a:r>
              <a:rPr lang="en-US" dirty="0" err="1">
                <a:solidFill>
                  <a:schemeClr val="bg1"/>
                </a:solidFill>
              </a:rPr>
              <a:t>LinkOption</a:t>
            </a:r>
            <a:r>
              <a:rPr lang="en-US" dirty="0" smtClean="0">
                <a:solidFill>
                  <a:schemeClr val="bg1"/>
                </a:solidFill>
              </a:rPr>
              <a:t>...) – Checks if the given file exists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notExists</a:t>
            </a:r>
            <a:r>
              <a:rPr lang="en-US" dirty="0">
                <a:solidFill>
                  <a:schemeClr val="bg1"/>
                </a:solidFill>
              </a:rPr>
              <a:t>(Path, </a:t>
            </a:r>
            <a:r>
              <a:rPr lang="en-US" dirty="0" err="1">
                <a:solidFill>
                  <a:schemeClr val="bg1"/>
                </a:solidFill>
              </a:rPr>
              <a:t>LinkOption</a:t>
            </a:r>
            <a:r>
              <a:rPr lang="en-US" dirty="0" smtClean="0">
                <a:solidFill>
                  <a:schemeClr val="bg1"/>
                </a:solidFill>
              </a:rPr>
              <a:t>...) – Checks if the given file doesn’t exist.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!</a:t>
            </a:r>
            <a:r>
              <a:rPr lang="en-US" dirty="0" err="1">
                <a:solidFill>
                  <a:schemeClr val="bg1"/>
                </a:solidFill>
              </a:rPr>
              <a:t>Files.exists</a:t>
            </a:r>
            <a:r>
              <a:rPr lang="en-US" dirty="0">
                <a:solidFill>
                  <a:schemeClr val="bg1"/>
                </a:solidFill>
              </a:rPr>
              <a:t>(path) is not equivalent to </a:t>
            </a:r>
            <a:r>
              <a:rPr lang="en-US" dirty="0" err="1">
                <a:solidFill>
                  <a:schemeClr val="bg1"/>
                </a:solidFill>
              </a:rPr>
              <a:t>Files.notExists</a:t>
            </a:r>
            <a:r>
              <a:rPr lang="en-US" dirty="0">
                <a:solidFill>
                  <a:schemeClr val="bg1"/>
                </a:solidFill>
              </a:rPr>
              <a:t>(path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both exists and </a:t>
            </a:r>
            <a:r>
              <a:rPr lang="en-US" dirty="0" err="1">
                <a:solidFill>
                  <a:schemeClr val="bg1"/>
                </a:solidFill>
              </a:rPr>
              <a:t>notExists</a:t>
            </a:r>
            <a:r>
              <a:rPr lang="en-US" dirty="0">
                <a:solidFill>
                  <a:schemeClr val="bg1"/>
                </a:solidFill>
              </a:rPr>
              <a:t> return false, the existence of the file cannot be </a:t>
            </a:r>
            <a:r>
              <a:rPr lang="en-US" dirty="0" smtClean="0">
                <a:solidFill>
                  <a:schemeClr val="bg1"/>
                </a:solidFill>
              </a:rPr>
              <a:t>verified.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2575" lvl="1" indent="-282575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Checking File </a:t>
            </a:r>
            <a:r>
              <a:rPr lang="en-US" sz="2400" dirty="0" smtClean="0">
                <a:solidFill>
                  <a:schemeClr val="bg1"/>
                </a:solidFill>
              </a:rPr>
              <a:t>Accessibility</a:t>
            </a:r>
          </a:p>
          <a:p>
            <a:pPr marL="739775" lvl="2" indent="-282575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isReadable</a:t>
            </a:r>
            <a:r>
              <a:rPr lang="en-US" sz="2000" dirty="0">
                <a:solidFill>
                  <a:schemeClr val="bg1"/>
                </a:solidFill>
              </a:rPr>
              <a:t>(Path), </a:t>
            </a:r>
            <a:r>
              <a:rPr lang="en-US" sz="2000" dirty="0" err="1">
                <a:solidFill>
                  <a:schemeClr val="bg1"/>
                </a:solidFill>
              </a:rPr>
              <a:t>isWritable</a:t>
            </a:r>
            <a:r>
              <a:rPr lang="en-US" sz="2000" dirty="0">
                <a:solidFill>
                  <a:schemeClr val="bg1"/>
                </a:solidFill>
              </a:rPr>
              <a:t>(Path), and </a:t>
            </a:r>
            <a:r>
              <a:rPr lang="en-US" sz="2000" dirty="0" err="1">
                <a:solidFill>
                  <a:schemeClr val="bg1"/>
                </a:solidFill>
              </a:rPr>
              <a:t>isExecutable</a:t>
            </a:r>
            <a:r>
              <a:rPr lang="en-US" sz="2000" dirty="0">
                <a:solidFill>
                  <a:schemeClr val="bg1"/>
                </a:solidFill>
              </a:rPr>
              <a:t>(Path) methods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739775" lvl="2" indent="-282575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Ex:</a:t>
            </a:r>
          </a:p>
          <a:p>
            <a:pPr marL="914400" lvl="3"/>
            <a:r>
              <a:rPr lang="en-US" sz="2000" dirty="0" smtClean="0">
                <a:solidFill>
                  <a:srgbClr val="C00000"/>
                </a:solidFill>
              </a:rPr>
              <a:t>	Path </a:t>
            </a:r>
            <a:r>
              <a:rPr lang="en-US" sz="2000" dirty="0">
                <a:solidFill>
                  <a:srgbClr val="C00000"/>
                </a:solidFill>
              </a:rPr>
              <a:t>file = ...;</a:t>
            </a:r>
          </a:p>
          <a:p>
            <a:pPr marL="914400" lvl="3"/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dirty="0" err="1" smtClean="0">
                <a:solidFill>
                  <a:srgbClr val="C00000"/>
                </a:solidFill>
              </a:rPr>
              <a:t>boolean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isRegularExecutableFile</a:t>
            </a:r>
            <a:r>
              <a:rPr lang="en-US" sz="2000" dirty="0">
                <a:solidFill>
                  <a:srgbClr val="C00000"/>
                </a:solidFill>
              </a:rPr>
              <a:t> = </a:t>
            </a:r>
            <a:r>
              <a:rPr lang="en-US" sz="2000" dirty="0" err="1">
                <a:solidFill>
                  <a:srgbClr val="C00000"/>
                </a:solidFill>
              </a:rPr>
              <a:t>Files.isRegularFile</a:t>
            </a:r>
            <a:r>
              <a:rPr lang="en-US" sz="2000" dirty="0">
                <a:solidFill>
                  <a:srgbClr val="C00000"/>
                </a:solidFill>
              </a:rPr>
              <a:t>(file) </a:t>
            </a:r>
            <a:r>
              <a:rPr lang="en-US" sz="2000" dirty="0" smtClean="0">
                <a:solidFill>
                  <a:srgbClr val="C00000"/>
                </a:solidFill>
              </a:rPr>
              <a:t>&amp;		      				</a:t>
            </a:r>
            <a:r>
              <a:rPr lang="en-US" sz="2000" dirty="0" err="1" smtClean="0">
                <a:solidFill>
                  <a:srgbClr val="C00000"/>
                </a:solidFill>
              </a:rPr>
              <a:t>Files.isReadable</a:t>
            </a:r>
            <a:r>
              <a:rPr lang="en-US" sz="2000" dirty="0" smtClean="0">
                <a:solidFill>
                  <a:srgbClr val="C00000"/>
                </a:solidFill>
              </a:rPr>
              <a:t>(file</a:t>
            </a:r>
            <a:r>
              <a:rPr lang="en-US" sz="2000" dirty="0">
                <a:solidFill>
                  <a:srgbClr val="C00000"/>
                </a:solidFill>
              </a:rPr>
              <a:t>) &amp; </a:t>
            </a:r>
            <a:r>
              <a:rPr lang="en-US" sz="2000" dirty="0" err="1">
                <a:solidFill>
                  <a:srgbClr val="C00000"/>
                </a:solidFill>
              </a:rPr>
              <a:t>Files.isExecutable</a:t>
            </a:r>
            <a:r>
              <a:rPr lang="en-US" sz="2000" dirty="0">
                <a:solidFill>
                  <a:srgbClr val="C00000"/>
                </a:solidFill>
              </a:rPr>
              <a:t>(file</a:t>
            </a:r>
            <a:r>
              <a:rPr lang="en-US" sz="2000" dirty="0" smtClean="0">
                <a:solidFill>
                  <a:srgbClr val="C00000"/>
                </a:solidFill>
              </a:rPr>
              <a:t>);</a:t>
            </a:r>
          </a:p>
          <a:p>
            <a:pPr marL="914400" lvl="3"/>
            <a:endParaRPr lang="en-US" sz="2000" dirty="0" smtClean="0">
              <a:solidFill>
                <a:srgbClr val="C00000"/>
              </a:solidFill>
            </a:endParaRP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Checking </a:t>
            </a:r>
            <a:r>
              <a:rPr lang="en-US" sz="2400" dirty="0">
                <a:solidFill>
                  <a:schemeClr val="bg1"/>
                </a:solidFill>
              </a:rPr>
              <a:t>Whether Two Paths Locate the Same File</a:t>
            </a:r>
          </a:p>
          <a:p>
            <a:pPr marL="914400" lvl="3" indent="-457200"/>
            <a:r>
              <a:rPr lang="en-US" sz="2000" dirty="0" smtClean="0">
                <a:solidFill>
                  <a:schemeClr val="bg1"/>
                </a:solidFill>
              </a:rPr>
              <a:t>Ex: </a:t>
            </a:r>
            <a:r>
              <a:rPr lang="en-US" sz="2000" dirty="0" err="1" smtClean="0">
                <a:solidFill>
                  <a:srgbClr val="C00000"/>
                </a:solidFill>
              </a:rPr>
              <a:t>isSameFile</a:t>
            </a:r>
            <a:r>
              <a:rPr lang="en-US" sz="2000" dirty="0" smtClean="0">
                <a:solidFill>
                  <a:srgbClr val="C00000"/>
                </a:solidFill>
              </a:rPr>
              <a:t>(Path</a:t>
            </a:r>
            <a:r>
              <a:rPr lang="en-US" sz="2000" dirty="0">
                <a:solidFill>
                  <a:srgbClr val="C00000"/>
                </a:solidFill>
              </a:rPr>
              <a:t>, Path)</a:t>
            </a:r>
            <a:r>
              <a:rPr lang="en-US" sz="2000" dirty="0">
                <a:solidFill>
                  <a:schemeClr val="bg1"/>
                </a:solidFill>
              </a:rPr>
              <a:t> method compares two paths to determine if they locate the same file on the file </a:t>
            </a:r>
            <a:r>
              <a:rPr lang="en-US" sz="2000" dirty="0" smtClean="0">
                <a:solidFill>
                  <a:schemeClr val="bg1"/>
                </a:solidFill>
              </a:rPr>
              <a:t>system.</a:t>
            </a:r>
          </a:p>
          <a:p>
            <a:pPr marL="914400" lvl="3"/>
            <a:endParaRPr lang="en-US" sz="2000" dirty="0">
              <a:solidFill>
                <a:srgbClr val="C00000"/>
              </a:solidFill>
            </a:endParaRPr>
          </a:p>
          <a:p>
            <a:pPr marL="914400" lvl="3"/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2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9290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File Operations – Deleting File/Directory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7897" y="1194911"/>
            <a:ext cx="9668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3"/>
            <a:endParaRPr lang="en-US" sz="2000" dirty="0">
              <a:solidFill>
                <a:srgbClr val="C00000"/>
              </a:solidFill>
            </a:endParaRPr>
          </a:p>
          <a:p>
            <a:pPr marL="914400" lvl="3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897" y="1315670"/>
            <a:ext cx="104291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delete(Path) </a:t>
            </a:r>
            <a:r>
              <a:rPr lang="en-US" sz="2000" dirty="0">
                <a:solidFill>
                  <a:schemeClr val="bg1"/>
                </a:solidFill>
              </a:rPr>
              <a:t>method deletes the file or throws an exception if the deletion </a:t>
            </a:r>
            <a:r>
              <a:rPr lang="en-US" sz="2000" dirty="0" smtClean="0">
                <a:solidFill>
                  <a:schemeClr val="bg1"/>
                </a:solidFill>
              </a:rPr>
              <a:t>fails.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400" dirty="0" err="1">
                <a:solidFill>
                  <a:schemeClr val="bg1"/>
                </a:solidFill>
              </a:rPr>
              <a:t>deleteIfExists</a:t>
            </a:r>
            <a:r>
              <a:rPr lang="en-US" sz="2400" dirty="0">
                <a:solidFill>
                  <a:schemeClr val="bg1"/>
                </a:solidFill>
              </a:rPr>
              <a:t>(Path)</a:t>
            </a:r>
            <a:r>
              <a:rPr lang="en-US" sz="2000" dirty="0">
                <a:solidFill>
                  <a:schemeClr val="bg1"/>
                </a:solidFill>
              </a:rPr>
              <a:t> method also deletes the file, but if the file does not exist, no exception is </a:t>
            </a:r>
            <a:r>
              <a:rPr lang="en-US" sz="2000" dirty="0" smtClean="0">
                <a:solidFill>
                  <a:schemeClr val="bg1"/>
                </a:solidFill>
              </a:rPr>
              <a:t>thrown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Ex:</a:t>
            </a:r>
          </a:p>
          <a:p>
            <a:pPr lvl="2"/>
            <a:r>
              <a:rPr lang="en-US" sz="2000" dirty="0" smtClean="0">
                <a:solidFill>
                  <a:srgbClr val="C00000"/>
                </a:solidFill>
              </a:rPr>
              <a:t>	try </a:t>
            </a:r>
            <a:r>
              <a:rPr lang="en-US" sz="2000" dirty="0">
                <a:solidFill>
                  <a:srgbClr val="C00000"/>
                </a:solidFill>
              </a:rPr>
              <a:t>{</a:t>
            </a:r>
          </a:p>
          <a:p>
            <a:pPr lvl="2"/>
            <a:r>
              <a:rPr lang="en-US" sz="2000" dirty="0" smtClean="0">
                <a:solidFill>
                  <a:srgbClr val="C00000"/>
                </a:solidFill>
              </a:rPr>
              <a:t>	    </a:t>
            </a:r>
            <a:r>
              <a:rPr lang="en-US" sz="2000" dirty="0" err="1">
                <a:solidFill>
                  <a:srgbClr val="C00000"/>
                </a:solidFill>
              </a:rPr>
              <a:t>Files.delete</a:t>
            </a:r>
            <a:r>
              <a:rPr lang="en-US" sz="2000" dirty="0">
                <a:solidFill>
                  <a:srgbClr val="C00000"/>
                </a:solidFill>
              </a:rPr>
              <a:t>(path);</a:t>
            </a:r>
          </a:p>
          <a:p>
            <a:pPr lvl="2"/>
            <a:r>
              <a:rPr lang="en-US" sz="2000" dirty="0" smtClean="0">
                <a:solidFill>
                  <a:srgbClr val="C00000"/>
                </a:solidFill>
              </a:rPr>
              <a:t>	} </a:t>
            </a:r>
            <a:r>
              <a:rPr lang="en-US" sz="2000" dirty="0">
                <a:solidFill>
                  <a:srgbClr val="C00000"/>
                </a:solidFill>
              </a:rPr>
              <a:t>catch (</a:t>
            </a:r>
            <a:r>
              <a:rPr lang="en-US" sz="2000" dirty="0" err="1">
                <a:solidFill>
                  <a:srgbClr val="C00000"/>
                </a:solidFill>
              </a:rPr>
              <a:t>NoSuchFileException</a:t>
            </a:r>
            <a:r>
              <a:rPr lang="en-US" sz="2000" dirty="0">
                <a:solidFill>
                  <a:srgbClr val="C00000"/>
                </a:solidFill>
              </a:rPr>
              <a:t> x) {</a:t>
            </a:r>
          </a:p>
          <a:p>
            <a:pPr lvl="2"/>
            <a:r>
              <a:rPr lang="en-US" sz="2000" dirty="0" smtClean="0">
                <a:solidFill>
                  <a:srgbClr val="C00000"/>
                </a:solidFill>
              </a:rPr>
              <a:t>	 </a:t>
            </a:r>
            <a:r>
              <a:rPr lang="en-US" sz="2000" dirty="0" err="1">
                <a:solidFill>
                  <a:srgbClr val="C00000"/>
                </a:solidFill>
              </a:rPr>
              <a:t>System.err.format</a:t>
            </a:r>
            <a:r>
              <a:rPr lang="en-US" sz="2000" dirty="0">
                <a:solidFill>
                  <a:srgbClr val="C00000"/>
                </a:solidFill>
              </a:rPr>
              <a:t>("%s: no such" + " file or </a:t>
            </a:r>
            <a:r>
              <a:rPr lang="en-US" sz="2000" dirty="0" err="1">
                <a:solidFill>
                  <a:srgbClr val="C00000"/>
                </a:solidFill>
              </a:rPr>
              <a:t>directory%n</a:t>
            </a:r>
            <a:r>
              <a:rPr lang="en-US" sz="2000" dirty="0">
                <a:solidFill>
                  <a:srgbClr val="C00000"/>
                </a:solidFill>
              </a:rPr>
              <a:t>", path);</a:t>
            </a:r>
          </a:p>
          <a:p>
            <a:pPr lvl="2"/>
            <a:r>
              <a:rPr lang="en-US" sz="2000" dirty="0" smtClean="0">
                <a:solidFill>
                  <a:srgbClr val="C00000"/>
                </a:solidFill>
              </a:rPr>
              <a:t>	} </a:t>
            </a:r>
            <a:r>
              <a:rPr lang="en-US" sz="2000" dirty="0">
                <a:solidFill>
                  <a:srgbClr val="C00000"/>
                </a:solidFill>
              </a:rPr>
              <a:t>catch (</a:t>
            </a:r>
            <a:r>
              <a:rPr lang="en-US" sz="2000" dirty="0" err="1">
                <a:solidFill>
                  <a:srgbClr val="C00000"/>
                </a:solidFill>
              </a:rPr>
              <a:t>DirectoryNotEmptyException</a:t>
            </a:r>
            <a:r>
              <a:rPr lang="en-US" sz="2000" dirty="0">
                <a:solidFill>
                  <a:srgbClr val="C00000"/>
                </a:solidFill>
              </a:rPr>
              <a:t> x) {</a:t>
            </a:r>
          </a:p>
          <a:p>
            <a:pPr lvl="2"/>
            <a:r>
              <a:rPr lang="en-US" sz="2000" dirty="0" smtClean="0">
                <a:solidFill>
                  <a:srgbClr val="C00000"/>
                </a:solidFill>
              </a:rPr>
              <a:t>	    </a:t>
            </a:r>
            <a:r>
              <a:rPr lang="en-US" sz="2000" dirty="0" err="1">
                <a:solidFill>
                  <a:srgbClr val="C00000"/>
                </a:solidFill>
              </a:rPr>
              <a:t>System.err.format</a:t>
            </a:r>
            <a:r>
              <a:rPr lang="en-US" sz="2000" dirty="0">
                <a:solidFill>
                  <a:srgbClr val="C00000"/>
                </a:solidFill>
              </a:rPr>
              <a:t>("%s not </a:t>
            </a:r>
            <a:r>
              <a:rPr lang="en-US" sz="2000" dirty="0" err="1">
                <a:solidFill>
                  <a:srgbClr val="C00000"/>
                </a:solidFill>
              </a:rPr>
              <a:t>empty%n</a:t>
            </a:r>
            <a:r>
              <a:rPr lang="en-US" sz="2000" dirty="0">
                <a:solidFill>
                  <a:srgbClr val="C00000"/>
                </a:solidFill>
              </a:rPr>
              <a:t>", path);</a:t>
            </a:r>
          </a:p>
          <a:p>
            <a:pPr lvl="2"/>
            <a:r>
              <a:rPr lang="en-US" sz="2000" dirty="0" smtClean="0">
                <a:solidFill>
                  <a:srgbClr val="C00000"/>
                </a:solidFill>
              </a:rPr>
              <a:t>	} </a:t>
            </a:r>
            <a:r>
              <a:rPr lang="en-US" sz="2000" dirty="0">
                <a:solidFill>
                  <a:srgbClr val="C00000"/>
                </a:solidFill>
              </a:rPr>
              <a:t>catch (</a:t>
            </a:r>
            <a:r>
              <a:rPr lang="en-US" sz="2000" dirty="0" err="1">
                <a:solidFill>
                  <a:srgbClr val="C00000"/>
                </a:solidFill>
              </a:rPr>
              <a:t>IOException</a:t>
            </a:r>
            <a:r>
              <a:rPr lang="en-US" sz="2000" dirty="0">
                <a:solidFill>
                  <a:srgbClr val="C00000"/>
                </a:solidFill>
              </a:rPr>
              <a:t> x) {</a:t>
            </a:r>
          </a:p>
          <a:p>
            <a:pPr lvl="2"/>
            <a:r>
              <a:rPr lang="en-US" sz="2000" dirty="0" smtClean="0">
                <a:solidFill>
                  <a:srgbClr val="C00000"/>
                </a:solidFill>
              </a:rPr>
              <a:t>	    </a:t>
            </a:r>
            <a:r>
              <a:rPr lang="en-US" sz="2000" dirty="0">
                <a:solidFill>
                  <a:srgbClr val="C00000"/>
                </a:solidFill>
              </a:rPr>
              <a:t>// File permission problems are caught here.</a:t>
            </a:r>
          </a:p>
          <a:p>
            <a:pPr lvl="2"/>
            <a:r>
              <a:rPr lang="en-US" sz="2000" dirty="0" smtClean="0">
                <a:solidFill>
                  <a:srgbClr val="C00000"/>
                </a:solidFill>
              </a:rPr>
              <a:t>	    </a:t>
            </a:r>
            <a:r>
              <a:rPr lang="en-US" sz="2000" dirty="0" err="1">
                <a:solidFill>
                  <a:srgbClr val="C00000"/>
                </a:solidFill>
              </a:rPr>
              <a:t>System.err.println</a:t>
            </a:r>
            <a:r>
              <a:rPr lang="en-US" sz="2000" dirty="0">
                <a:solidFill>
                  <a:srgbClr val="C00000"/>
                </a:solidFill>
              </a:rPr>
              <a:t>(x);</a:t>
            </a:r>
          </a:p>
          <a:p>
            <a:pPr lvl="2"/>
            <a:r>
              <a:rPr lang="en-US" sz="2000" dirty="0" smtClean="0">
                <a:solidFill>
                  <a:srgbClr val="C00000"/>
                </a:solidFill>
              </a:rPr>
              <a:t>	}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0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9290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File Operations – Copying a File/Directory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7897" y="1194911"/>
            <a:ext cx="9668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3"/>
            <a:endParaRPr lang="en-US" sz="2000" dirty="0">
              <a:solidFill>
                <a:srgbClr val="C00000"/>
              </a:solidFill>
            </a:endParaRPr>
          </a:p>
          <a:p>
            <a:pPr marL="914400" lvl="3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897" y="1315670"/>
            <a:ext cx="10429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8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File I/O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File I/O (Prior to SE7)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1" y="1315670"/>
            <a:ext cx="9197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Mapping </a:t>
            </a:r>
            <a:r>
              <a:rPr lang="en-US" sz="2800" i="1" dirty="0" err="1">
                <a:solidFill>
                  <a:schemeClr val="bg1"/>
                </a:solidFill>
              </a:rPr>
              <a:t>java.io.File</a:t>
            </a:r>
            <a:r>
              <a:rPr lang="en-US" sz="2800" i="1" dirty="0">
                <a:solidFill>
                  <a:schemeClr val="bg1"/>
                </a:solidFill>
              </a:rPr>
              <a:t> Functionality to </a:t>
            </a:r>
            <a:r>
              <a:rPr lang="en-US" sz="2800" i="1" dirty="0" err="1">
                <a:solidFill>
                  <a:schemeClr val="bg1"/>
                </a:solidFill>
              </a:rPr>
              <a:t>java.nio.file</a:t>
            </a:r>
            <a:endParaRPr lang="en-US" sz="2800" i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1" y="1814286"/>
            <a:ext cx="9704927" cy="485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284176"/>
            <a:ext cx="8620872" cy="647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File I/O (Prior to SE7)…….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9" y="1372762"/>
            <a:ext cx="11495038" cy="44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File I/O (Prior to SE7)…….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2" y="1315670"/>
            <a:ext cx="11458691" cy="495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File I/O (Prior to SE7)…….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8" y="1288885"/>
            <a:ext cx="8752969" cy="53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348157"/>
            <a:ext cx="10353537" cy="624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4" y="284175"/>
            <a:ext cx="10999229" cy="630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02919" y="2575775"/>
            <a:ext cx="822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Type Comparison Operator </a:t>
            </a:r>
            <a:r>
              <a:rPr lang="en-US" sz="2800" b="1" dirty="0" err="1"/>
              <a:t>instanceof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02919" y="3222106"/>
            <a:ext cx="822441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instanceof</a:t>
            </a:r>
            <a:r>
              <a:rPr lang="en-US" sz="2000" dirty="0"/>
              <a:t> operator compares an object to a specified type.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</a:t>
            </a:r>
            <a:r>
              <a:rPr lang="en-US" sz="2000" dirty="0"/>
              <a:t>can use it to test if an object is an instance of a class, an instance of a subclass, or an instance of a class that implements a particular </a:t>
            </a:r>
            <a:r>
              <a:rPr lang="en-US" sz="2000" dirty="0" smtClean="0"/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Classes implementing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 extends </a:t>
            </a:r>
            <a:r>
              <a:rPr lang="en-US" sz="2000" dirty="0" err="1"/>
              <a:t>MySuperClass</a:t>
            </a:r>
            <a:r>
              <a:rPr lang="en-US" sz="2000" dirty="0"/>
              <a:t> implements </a:t>
            </a:r>
            <a:r>
              <a:rPr lang="en-US" sz="2000" dirty="0" err="1"/>
              <a:t>YourInterface</a:t>
            </a:r>
            <a:r>
              <a:rPr lang="en-US" sz="2000" dirty="0"/>
              <a:t>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// field, constructor,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// method declarations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2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1792936"/>
            <a:ext cx="999400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 smtClean="0"/>
              <a:t>Varargs</a:t>
            </a:r>
            <a:r>
              <a:rPr lang="en-US" sz="3200" b="1" u="sng" dirty="0" smtClean="0"/>
              <a:t> – Specifying Arbitrary number of arguments</a:t>
            </a:r>
          </a:p>
          <a:p>
            <a:r>
              <a:rPr lang="en-US" dirty="0"/>
              <a:t>public Polygon </a:t>
            </a:r>
            <a:r>
              <a:rPr lang="en-US" dirty="0" err="1"/>
              <a:t>polygonFrom</a:t>
            </a:r>
            <a:r>
              <a:rPr lang="en-US" dirty="0"/>
              <a:t>(Point... corners)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numberOfSides</a:t>
            </a:r>
            <a:r>
              <a:rPr lang="en-US" dirty="0"/>
              <a:t> = </a:t>
            </a:r>
            <a:r>
              <a:rPr lang="en-US" dirty="0" err="1"/>
              <a:t>corners.length</a:t>
            </a:r>
            <a:r>
              <a:rPr lang="en-US" dirty="0"/>
              <a:t>;</a:t>
            </a:r>
          </a:p>
          <a:p>
            <a:r>
              <a:rPr lang="en-US" dirty="0"/>
              <a:t>    double squareOfSide1, lengthOfSide1;</a:t>
            </a:r>
          </a:p>
          <a:p>
            <a:r>
              <a:rPr lang="en-US" dirty="0"/>
              <a:t>    squareOfSide1 = (corners[1].x - corners[0].x)</a:t>
            </a:r>
          </a:p>
          <a:p>
            <a:r>
              <a:rPr lang="en-US" dirty="0"/>
              <a:t>                     * (corners[1].x - corners[0].x) </a:t>
            </a:r>
          </a:p>
          <a:p>
            <a:r>
              <a:rPr lang="en-US" dirty="0"/>
              <a:t>                     + (corners[1].y - corners[0].y)</a:t>
            </a:r>
          </a:p>
          <a:p>
            <a:r>
              <a:rPr lang="en-US" dirty="0"/>
              <a:t>                     * (corners[1].y - corners[0].y);</a:t>
            </a:r>
          </a:p>
          <a:p>
            <a:r>
              <a:rPr lang="en-US" dirty="0"/>
              <a:t>    lengthOfSide1 = </a:t>
            </a:r>
            <a:r>
              <a:rPr lang="en-US" dirty="0" err="1"/>
              <a:t>Math.sqrt</a:t>
            </a:r>
            <a:r>
              <a:rPr lang="en-US" dirty="0"/>
              <a:t>(squareOfSide1);</a:t>
            </a:r>
          </a:p>
          <a:p>
            <a:endParaRPr lang="en-US" dirty="0"/>
          </a:p>
          <a:p>
            <a:r>
              <a:rPr lang="en-US" dirty="0"/>
              <a:t>    // more method body code follows that creates and returns a </a:t>
            </a:r>
          </a:p>
          <a:p>
            <a:r>
              <a:rPr lang="en-US" dirty="0"/>
              <a:t>    // polygon connecting the Points</a:t>
            </a:r>
          </a:p>
          <a:p>
            <a:r>
              <a:rPr lang="en-US" dirty="0" smtClean="0"/>
              <a:t>}</a:t>
            </a:r>
          </a:p>
          <a:p>
            <a:r>
              <a:rPr lang="en-US" sz="1400" dirty="0"/>
              <a:t>You will most commonly see </a:t>
            </a:r>
            <a:r>
              <a:rPr lang="en-US" sz="1400" dirty="0" err="1"/>
              <a:t>varargs</a:t>
            </a:r>
            <a:r>
              <a:rPr lang="en-US" sz="1400" dirty="0"/>
              <a:t> with the printing methods; for example, this </a:t>
            </a:r>
            <a:r>
              <a:rPr lang="en-US" sz="1400" dirty="0" err="1"/>
              <a:t>printf</a:t>
            </a:r>
            <a:r>
              <a:rPr lang="en-US" sz="1400" dirty="0"/>
              <a:t> method: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PrintStream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printf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(String format, Object...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1400" dirty="0"/>
              <a:t>allows you to print an arbitrary number of objects. It can be called like this:</a:t>
            </a: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System.out.printf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("%s: %d, %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s%n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", name,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idnum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, address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1792936"/>
            <a:ext cx="99940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Returning a Class or </a:t>
            </a:r>
            <a:r>
              <a:rPr lang="en-US" sz="2800" u="sng" dirty="0" smtClean="0"/>
              <a:t>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When a method uses a class name as its return </a:t>
            </a:r>
            <a:r>
              <a:rPr lang="en-US" sz="2400" i="1" dirty="0" smtClean="0"/>
              <a:t>type </a:t>
            </a:r>
            <a:r>
              <a:rPr lang="en-US" sz="2400" i="1" dirty="0"/>
              <a:t>the class of the type of the returned object must be either a subclass of, or the exact class of, the return </a:t>
            </a:r>
            <a:r>
              <a:rPr lang="en-US" sz="2400" i="1" dirty="0" smtClean="0"/>
              <a:t>type.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4" y="4512753"/>
            <a:ext cx="2150771" cy="2253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93206" y="3608818"/>
            <a:ext cx="8598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public Number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returnANumber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...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returnANumber</a:t>
            </a:r>
            <a:r>
              <a:rPr lang="en-US" dirty="0"/>
              <a:t> method can return an </a:t>
            </a:r>
            <a:r>
              <a:rPr lang="en-US" dirty="0" err="1"/>
              <a:t>ImaginaryNumber</a:t>
            </a:r>
            <a:r>
              <a:rPr lang="en-US" dirty="0"/>
              <a:t> but not an Object. </a:t>
            </a:r>
            <a:r>
              <a:rPr lang="en-US" dirty="0" err="1"/>
              <a:t>ImaginaryNumber</a:t>
            </a:r>
            <a:r>
              <a:rPr lang="en-US" dirty="0"/>
              <a:t> is a Number because it's a subclass of Number. However, an Object is not necessarily a Number — it could be a String or another type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java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437262"/>
            <a:ext cx="99940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Garbage collection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JDBC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Lambda expressions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Annotations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Aggregate operations on collection using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Lambarda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expression.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Java streaming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Blocking queue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Aggregate operations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Autoboxing and unboxing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" y="191709"/>
            <a:ext cx="8786719" cy="659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262" y="284176"/>
            <a:ext cx="9784080" cy="420624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7200" dirty="0" smtClean="0">
                <a:solidFill>
                  <a:schemeClr val="bg1"/>
                </a:solidFill>
                <a:hlinkClick r:id="rId2"/>
              </a:rPr>
              <a:t>docs.oracle.com/javase/tutorial/reallybigindex.html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3"/>
              </a:rPr>
              <a:t>www.slideshare.net/EdurekaIN/java-class-3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4"/>
              </a:rPr>
              <a:t>www.slideshare.net/abdurrehmanabdurrehman391/variables-and-data-types-by-sir-khalid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5"/>
              </a:rPr>
              <a:t>www.slideshare.net/abdurrehmanabdurrehman391/java-advancedoop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6"/>
              </a:rPr>
              <a:t>www.slideshare.net/MindfireSolutions/java-garbage-collection-how-it-works?next_slideshow=1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7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7"/>
              </a:rPr>
              <a:t>www.slideshare.net/arnold7490/unit-4-java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8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8"/>
              </a:rPr>
              <a:t>www.slideshare.net/arnold7490/unit-3-java?next_slideshow=1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9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9"/>
              </a:rPr>
              <a:t>www.slideshare.net/tushardesarda/java-tutorial-3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0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0"/>
              </a:rPr>
              <a:t>www.slideshare.net/muralidhar9e/java-exception-handling-ppt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1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1"/>
              </a:rPr>
              <a:t>www.slideshare.net/emprovise/2-javabasics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2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2"/>
              </a:rPr>
              <a:t>www.slideshare.net/AllanHuang/java-new-evolution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3"/>
              </a:rPr>
              <a:t>www.slideshare.net/antonkeks/4-collections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4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4"/>
              </a:rPr>
              <a:t>www.slideshare.net/andreaiacono/java8-39841939 - Java8</a:t>
            </a:r>
            <a:r>
              <a:rPr lang="en-US" sz="7200" dirty="0" smtClean="0">
                <a:solidFill>
                  <a:schemeClr val="bg1"/>
                </a:solidFill>
              </a:rPr>
              <a:t> features</a:t>
            </a:r>
          </a:p>
          <a:p>
            <a:r>
              <a:rPr lang="en-US" sz="7200" dirty="0">
                <a:solidFill>
                  <a:schemeClr val="bg1"/>
                </a:solidFill>
                <a:hlinkClick r:id="rId15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5"/>
              </a:rPr>
              <a:t>www.slideshare.net/AbhishekKhune/07-java-collection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6"/>
              </a:rPr>
              <a:t>http://www.slideshare.net/shahjahan786/generics-27960064</a:t>
            </a:r>
            <a:r>
              <a:rPr lang="en-US" sz="7200" dirty="0">
                <a:solidFill>
                  <a:schemeClr val="bg1"/>
                </a:solidFill>
              </a:rPr>
              <a:t> - </a:t>
            </a:r>
            <a:r>
              <a:rPr lang="en-US" sz="7200" dirty="0" smtClean="0">
                <a:solidFill>
                  <a:schemeClr val="bg1"/>
                </a:solidFill>
              </a:rPr>
              <a:t>Generics</a:t>
            </a:r>
          </a:p>
          <a:p>
            <a:r>
              <a:rPr lang="en-US" sz="7200" dirty="0">
                <a:solidFill>
                  <a:schemeClr val="bg1"/>
                </a:solidFill>
                <a:hlinkClick r:id="rId17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7"/>
              </a:rPr>
              <a:t>www.slideshare.net/caroljmcdonald/java-generics-2485138?next_slideshow=1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09" y="512776"/>
            <a:ext cx="11081562" cy="42071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www.slideshare.net/KavitaGanesan/is-66154415-kavitaganesanv2</a:t>
            </a:r>
            <a:r>
              <a:rPr lang="en-US" sz="2000" dirty="0" smtClean="0">
                <a:solidFill>
                  <a:schemeClr val="bg1"/>
                </a:solidFill>
              </a:rPr>
              <a:t> - Strings</a:t>
            </a: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3"/>
              </a:rPr>
              <a:t>www.slideshare.net/antonkeks/10-threads</a:t>
            </a:r>
            <a:r>
              <a:rPr lang="en-US" sz="2000" dirty="0" smtClean="0">
                <a:solidFill>
                  <a:schemeClr val="bg1"/>
                </a:solidFill>
              </a:rPr>
              <a:t> - Threads</a:t>
            </a: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4"/>
              </a:rPr>
              <a:t>www.slideshare.net/BenjDelMundo/java-thread-synchronization</a:t>
            </a:r>
            <a:r>
              <a:rPr lang="en-US" sz="2000" dirty="0" smtClean="0">
                <a:solidFill>
                  <a:schemeClr val="bg1"/>
                </a:solidFill>
              </a:rPr>
              <a:t> - Synchronization</a:t>
            </a:r>
          </a:p>
          <a:p>
            <a:r>
              <a:rPr lang="en-US" sz="20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5"/>
              </a:rPr>
              <a:t>www.slideshare.net/javaonkar/thread-concurrancy</a:t>
            </a:r>
            <a:r>
              <a:rPr lang="en-US" sz="2000" dirty="0" smtClean="0">
                <a:solidFill>
                  <a:schemeClr val="bg1"/>
                </a:solidFill>
              </a:rPr>
              <a:t> - Synchronization</a:t>
            </a:r>
          </a:p>
          <a:p>
            <a:r>
              <a:rPr lang="en-US" sz="2000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6"/>
              </a:rPr>
              <a:t>www.slideshare.net/lineking/io-package</a:t>
            </a:r>
            <a:r>
              <a:rPr lang="en-US" sz="2000" dirty="0" smtClean="0">
                <a:solidFill>
                  <a:schemeClr val="bg1"/>
                </a:solidFill>
              </a:rPr>
              <a:t> - Basic IO</a:t>
            </a:r>
          </a:p>
          <a:p>
            <a:r>
              <a:rPr lang="en-US" sz="2000" dirty="0" smtClean="0">
                <a:solidFill>
                  <a:schemeClr val="bg1"/>
                </a:solidFill>
                <a:hlinkClick r:id="rId7"/>
              </a:rPr>
              <a:t>http</a:t>
            </a:r>
            <a:r>
              <a:rPr lang="en-US" sz="2000" dirty="0">
                <a:solidFill>
                  <a:schemeClr val="bg1"/>
                </a:solidFill>
                <a:hlinkClick r:id="rId7"/>
              </a:rPr>
              <a:t>://</a:t>
            </a:r>
            <a:r>
              <a:rPr lang="en-US" sz="2000" dirty="0" smtClean="0">
                <a:solidFill>
                  <a:schemeClr val="bg1"/>
                </a:solidFill>
                <a:hlinkClick r:id="rId7"/>
              </a:rPr>
              <a:t>new.51cto.com</a:t>
            </a:r>
            <a:r>
              <a:rPr lang="en-US" sz="2000" dirty="0" smtClean="0">
                <a:solidFill>
                  <a:schemeClr val="bg1"/>
                </a:solidFill>
              </a:rPr>
              <a:t> – Buffered streams.</a:t>
            </a:r>
          </a:p>
          <a:p>
            <a:r>
              <a:rPr lang="en-US" sz="2000" dirty="0">
                <a:solidFill>
                  <a:schemeClr val="bg1"/>
                </a:solidFill>
                <a:hlinkClick r:id="rId8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8"/>
              </a:rPr>
              <a:t>www.slideshare.net/EmertxeSlides/010-core-javaiofundamentals</a:t>
            </a:r>
            <a:r>
              <a:rPr lang="en-US" sz="2000" dirty="0" smtClean="0">
                <a:solidFill>
                  <a:schemeClr val="bg1"/>
                </a:solidFill>
              </a:rPr>
              <a:t> - IO</a:t>
            </a:r>
          </a:p>
          <a:p>
            <a:r>
              <a:rPr lang="en-US" sz="2000" dirty="0">
                <a:solidFill>
                  <a:schemeClr val="bg1"/>
                </a:solidFill>
                <a:hlinkClick r:id="rId9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9"/>
              </a:rPr>
              <a:t>www.slideshare.net/martyhall/file-io-in-java-8-applying-the-power-of-streams</a:t>
            </a:r>
            <a:r>
              <a:rPr lang="en-US" sz="2000" dirty="0" smtClean="0">
                <a:solidFill>
                  <a:schemeClr val="bg1"/>
                </a:solidFill>
              </a:rPr>
              <a:t> - File IO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I/O Streams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 I/O Stream represents an input source or an output </a:t>
            </a:r>
            <a:r>
              <a:rPr lang="en-US" sz="2400" dirty="0" smtClean="0">
                <a:solidFill>
                  <a:schemeClr val="bg1"/>
                </a:solidFill>
              </a:rPr>
              <a:t>destination.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stream can represent many different kinds of sources and destinations, including disk files, devices, other programs, and memory </a:t>
            </a:r>
            <a:r>
              <a:rPr lang="en-US" sz="2400" dirty="0" smtClean="0">
                <a:solidFill>
                  <a:schemeClr val="bg1"/>
                </a:solidFill>
              </a:rPr>
              <a:t>arrays.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Streams support many different kinds of data, including simple bytes, primitive data types, localized characters, and </a:t>
            </a:r>
            <a:r>
              <a:rPr lang="en-US" sz="2400" dirty="0" smtClean="0">
                <a:solidFill>
                  <a:schemeClr val="bg1"/>
                </a:solidFill>
              </a:rPr>
              <a:t>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53" y="4477870"/>
            <a:ext cx="5165058" cy="16405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783" y="4425812"/>
            <a:ext cx="5579626" cy="17732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9312" y="3919306"/>
            <a:ext cx="419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Reading information into a program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5132" y="3904814"/>
            <a:ext cx="525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Writing information from a program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I/O Streams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83" y="1518117"/>
            <a:ext cx="6593020" cy="49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I/O Streams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68" y="1171858"/>
            <a:ext cx="7059707" cy="53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" y="160338"/>
            <a:ext cx="11566157" cy="65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chemeClr val="bg1"/>
                </a:solidFill>
              </a:rPr>
              <a:t>Byte </a:t>
            </a:r>
            <a:r>
              <a:rPr lang="en-US" sz="3200" b="1" dirty="0" smtClean="0">
                <a:solidFill>
                  <a:schemeClr val="bg1"/>
                </a:solidFill>
              </a:rPr>
              <a:t>Streams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Programs use byte streams to perform input and output of 8-bit bytes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All </a:t>
            </a:r>
            <a:r>
              <a:rPr lang="en-US" sz="2400" dirty="0">
                <a:solidFill>
                  <a:schemeClr val="bg1"/>
                </a:solidFill>
              </a:rPr>
              <a:t>byte stream classes are descended from </a:t>
            </a:r>
            <a:r>
              <a:rPr lang="en-US" sz="2400" dirty="0" err="1">
                <a:solidFill>
                  <a:schemeClr val="bg1"/>
                </a:solidFill>
              </a:rPr>
              <a:t>InputStream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dirty="0" err="1">
                <a:solidFill>
                  <a:schemeClr val="bg1"/>
                </a:solidFill>
              </a:rPr>
              <a:t>OutputStream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Two most important methods provided by </a:t>
            </a:r>
            <a:r>
              <a:rPr lang="en-US" sz="2400" dirty="0" err="1" smtClean="0">
                <a:solidFill>
                  <a:schemeClr val="bg1"/>
                </a:solidFill>
              </a:rPr>
              <a:t>InputStream</a:t>
            </a:r>
            <a:r>
              <a:rPr lang="en-US" sz="2400" dirty="0" smtClean="0">
                <a:solidFill>
                  <a:schemeClr val="bg1"/>
                </a:solidFill>
              </a:rPr>
              <a:t> and </a:t>
            </a:r>
            <a:r>
              <a:rPr lang="en-US" sz="2400" dirty="0" err="1" smtClean="0">
                <a:solidFill>
                  <a:schemeClr val="bg1"/>
                </a:solidFill>
              </a:rPr>
              <a:t>OutputStream</a:t>
            </a:r>
            <a:r>
              <a:rPr lang="en-US" sz="2400" dirty="0" smtClean="0">
                <a:solidFill>
                  <a:schemeClr val="bg1"/>
                </a:solidFill>
              </a:rPr>
              <a:t> is read() and write(). They are defined abstract and overridden by derived stream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00" y="2885196"/>
            <a:ext cx="4722512" cy="375089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964081" y="3160441"/>
            <a:ext cx="3724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Lab19.1: Demonstration of Byte streams for reading files:</a:t>
            </a:r>
          </a:p>
        </p:txBody>
      </p:sp>
    </p:spTree>
    <p:extLst>
      <p:ext uri="{BB962C8B-B14F-4D97-AF65-F5344CB8AC3E}">
        <p14:creationId xmlns:p14="http://schemas.microsoft.com/office/powerpoint/2010/main" val="21428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8180</TotalTime>
  <Words>1675</Words>
  <Application>Microsoft Office PowerPoint</Application>
  <PresentationFormat>Widescreen</PresentationFormat>
  <Paragraphs>387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Corbel</vt:lpstr>
      <vt:lpstr>Wingdings</vt:lpstr>
      <vt:lpstr>Banded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Java - miscellaneous</vt:lpstr>
      <vt:lpstr>Java - miscellaneous</vt:lpstr>
      <vt:lpstr>Java - miscellaneous</vt:lpstr>
      <vt:lpstr>Advanced java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fundamentals</dc:title>
  <dc:creator>Nasiruddin.Shaikh</dc:creator>
  <cp:lastModifiedBy>Nasiruddin.Shaikh</cp:lastModifiedBy>
  <cp:revision>1724</cp:revision>
  <dcterms:created xsi:type="dcterms:W3CDTF">2015-08-26T11:57:20Z</dcterms:created>
  <dcterms:modified xsi:type="dcterms:W3CDTF">2015-10-12T12:03:04Z</dcterms:modified>
</cp:coreProperties>
</file>