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472" r:id="rId2"/>
    <p:sldId id="546" r:id="rId3"/>
    <p:sldId id="530" r:id="rId4"/>
    <p:sldId id="531" r:id="rId5"/>
    <p:sldId id="561" r:id="rId6"/>
    <p:sldId id="532" r:id="rId7"/>
    <p:sldId id="549" r:id="rId8"/>
    <p:sldId id="547" r:id="rId9"/>
    <p:sldId id="563" r:id="rId10"/>
    <p:sldId id="564" r:id="rId11"/>
    <p:sldId id="555" r:id="rId12"/>
    <p:sldId id="554" r:id="rId13"/>
    <p:sldId id="553" r:id="rId14"/>
    <p:sldId id="552" r:id="rId15"/>
    <p:sldId id="551" r:id="rId16"/>
    <p:sldId id="559" r:id="rId17"/>
    <p:sldId id="565" r:id="rId18"/>
    <p:sldId id="566" r:id="rId19"/>
    <p:sldId id="558" r:id="rId20"/>
    <p:sldId id="560" r:id="rId21"/>
    <p:sldId id="567" r:id="rId22"/>
    <p:sldId id="557" r:id="rId23"/>
    <p:sldId id="556" r:id="rId24"/>
    <p:sldId id="550" r:id="rId25"/>
    <p:sldId id="533" r:id="rId26"/>
    <p:sldId id="562" r:id="rId27"/>
    <p:sldId id="542" r:id="rId28"/>
    <p:sldId id="541" r:id="rId29"/>
    <p:sldId id="540" r:id="rId30"/>
    <p:sldId id="545" r:id="rId31"/>
    <p:sldId id="544" r:id="rId32"/>
    <p:sldId id="543" r:id="rId33"/>
    <p:sldId id="539" r:id="rId34"/>
    <p:sldId id="535" r:id="rId35"/>
    <p:sldId id="529" r:id="rId36"/>
    <p:sldId id="488" r:id="rId37"/>
    <p:sldId id="293" r:id="rId38"/>
    <p:sldId id="313" r:id="rId39"/>
    <p:sldId id="320" r:id="rId40"/>
    <p:sldId id="316" r:id="rId41"/>
    <p:sldId id="261" r:id="rId42"/>
    <p:sldId id="502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6"/>
      </p:cViewPr>
      <p:guideLst/>
    </p:cSldViewPr>
  </p:slideViewPr>
  <p:outlineViewPr>
    <p:cViewPr>
      <p:scale>
        <a:sx n="33" d="100"/>
        <a:sy n="33" d="100"/>
      </p:scale>
      <p:origin x="0" y="-23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itsec/jdbc-tutoria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arnold7490/unit-3-java?next_slideshow=1" TargetMode="External"/><Relationship Id="rId13" Type="http://schemas.openxmlformats.org/officeDocument/2006/relationships/hyperlink" Target="http://www.slideshare.net/antonkeks/4-collections" TargetMode="External"/><Relationship Id="rId3" Type="http://schemas.openxmlformats.org/officeDocument/2006/relationships/hyperlink" Target="http://www.slideshare.net/EdurekaIN/java-class-3" TargetMode="External"/><Relationship Id="rId7" Type="http://schemas.openxmlformats.org/officeDocument/2006/relationships/hyperlink" Target="http://www.slideshare.net/arnold7490/unit-4-java" TargetMode="External"/><Relationship Id="rId12" Type="http://schemas.openxmlformats.org/officeDocument/2006/relationships/hyperlink" Target="http://www.slideshare.net/AllanHuang/java-new-evolution" TargetMode="External"/><Relationship Id="rId17" Type="http://schemas.openxmlformats.org/officeDocument/2006/relationships/hyperlink" Target="http://www.slideshare.net/caroljmcdonald/java-generics-2485138?next_slideshow=1" TargetMode="External"/><Relationship Id="rId2" Type="http://schemas.openxmlformats.org/officeDocument/2006/relationships/hyperlink" Target="https://docs.oracle.com/javase/tutorial/reallybigindex.html" TargetMode="External"/><Relationship Id="rId16" Type="http://schemas.openxmlformats.org/officeDocument/2006/relationships/hyperlink" Target="http://www.slideshare.net/shahjahan786/generics-2796006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MindfireSolutions/java-garbage-collection-how-it-works?next_slideshow=1" TargetMode="External"/><Relationship Id="rId11" Type="http://schemas.openxmlformats.org/officeDocument/2006/relationships/hyperlink" Target="http://www.slideshare.net/emprovise/2-javabasics" TargetMode="External"/><Relationship Id="rId5" Type="http://schemas.openxmlformats.org/officeDocument/2006/relationships/hyperlink" Target="http://www.slideshare.net/abdurrehmanabdurrehman391/java-advancedoop" TargetMode="External"/><Relationship Id="rId15" Type="http://schemas.openxmlformats.org/officeDocument/2006/relationships/hyperlink" Target="http://www.slideshare.net/AbhishekKhune/07-java-collection" TargetMode="External"/><Relationship Id="rId10" Type="http://schemas.openxmlformats.org/officeDocument/2006/relationships/hyperlink" Target="http://www.slideshare.net/muralidhar9e/java-exception-handling-ppt" TargetMode="External"/><Relationship Id="rId4" Type="http://schemas.openxmlformats.org/officeDocument/2006/relationships/hyperlink" Target="http://www.slideshare.net/abdurrehmanabdurrehman391/variables-and-data-types-by-sir-khalid" TargetMode="External"/><Relationship Id="rId9" Type="http://schemas.openxmlformats.org/officeDocument/2006/relationships/hyperlink" Target="http://www.slideshare.net/tushardesarda/java-tutorial-3" TargetMode="External"/><Relationship Id="rId14" Type="http://schemas.openxmlformats.org/officeDocument/2006/relationships/hyperlink" Target="http://www.slideshare.net/andreaiacono/java8-39841939%20-%20Java8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EmertxeSlides/010-core-javaiofundamentals" TargetMode="External"/><Relationship Id="rId3" Type="http://schemas.openxmlformats.org/officeDocument/2006/relationships/hyperlink" Target="http://www.slideshare.net/antonkeks/10-threads" TargetMode="External"/><Relationship Id="rId7" Type="http://schemas.openxmlformats.org/officeDocument/2006/relationships/hyperlink" Target="http://new.51cto.com/" TargetMode="External"/><Relationship Id="rId2" Type="http://schemas.openxmlformats.org/officeDocument/2006/relationships/hyperlink" Target="http://www.slideshare.net/KavitaGanesan/is-66154415-kavitaganesanv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lineking/io-package" TargetMode="External"/><Relationship Id="rId5" Type="http://schemas.openxmlformats.org/officeDocument/2006/relationships/hyperlink" Target="http://www.slideshare.net/javaonkar/thread-concurrancy" TargetMode="External"/><Relationship Id="rId10" Type="http://schemas.openxmlformats.org/officeDocument/2006/relationships/hyperlink" Target="http://www.slideshare.net/boulderjug/55-things-in-java-7" TargetMode="External"/><Relationship Id="rId4" Type="http://schemas.openxmlformats.org/officeDocument/2006/relationships/hyperlink" Target="http://www.slideshare.net/BenjDelMundo/java-thread-synchronization" TargetMode="External"/><Relationship Id="rId9" Type="http://schemas.openxmlformats.org/officeDocument/2006/relationships/hyperlink" Target="http://www.slideshare.net/martyhall/file-io-in-java-8-applying-the-power-of-stream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2548" y="2240924"/>
            <a:ext cx="88885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i="1" u="sng" dirty="0" smtClean="0">
                <a:solidFill>
                  <a:srgbClr val="002060"/>
                </a:solidFill>
              </a:rPr>
              <a:t>JDBC Database Access</a:t>
            </a:r>
            <a:endParaRPr lang="en-US" sz="11500" i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7937"/>
            <a:ext cx="8952613" cy="672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4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10" y="160338"/>
            <a:ext cx="8876266" cy="66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10" y="111026"/>
            <a:ext cx="8798740" cy="659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9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4" y="160337"/>
            <a:ext cx="8804711" cy="660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10" y="160338"/>
            <a:ext cx="8795584" cy="659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0338"/>
            <a:ext cx="8930216" cy="669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09" y="160338"/>
            <a:ext cx="8786781" cy="659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59741"/>
            <a:ext cx="8802688" cy="660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78196"/>
            <a:ext cx="12052984" cy="67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1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09" y="70437"/>
            <a:ext cx="8924579" cy="66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2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09" y="142156"/>
            <a:ext cx="8793093" cy="659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09" y="160337"/>
            <a:ext cx="8804711" cy="660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59741"/>
            <a:ext cx="8802688" cy="660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6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52" y="270267"/>
            <a:ext cx="11469966" cy="64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9" y="159741"/>
            <a:ext cx="8849396" cy="664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59741"/>
            <a:ext cx="8831263" cy="663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7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59741"/>
            <a:ext cx="8831263" cy="663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2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05796"/>
            <a:ext cx="8822271" cy="662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1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60337"/>
            <a:ext cx="8867401" cy="665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3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0338"/>
            <a:ext cx="8773272" cy="657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91" y="160338"/>
            <a:ext cx="8768349" cy="65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1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60337"/>
            <a:ext cx="8750921" cy="656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6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0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Running Eclipse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3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0375" y="524435"/>
            <a:ext cx="98535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References:</a:t>
            </a:r>
          </a:p>
          <a:p>
            <a:r>
              <a:rPr lang="en-US" sz="2400" b="1" dirty="0">
                <a:hlinkClick r:id="rId2"/>
              </a:rPr>
              <a:t>http://</a:t>
            </a:r>
            <a:r>
              <a:rPr lang="en-US" sz="2400" b="1" dirty="0" smtClean="0">
                <a:hlinkClick r:id="rId2"/>
              </a:rPr>
              <a:t>www.slideshare.net/itsec/jdbc-tutorial</a:t>
            </a:r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232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miscellaneous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02919" y="2575775"/>
            <a:ext cx="822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Type Comparison Operator </a:t>
            </a:r>
            <a:r>
              <a:rPr lang="en-US" sz="2800" b="1" dirty="0" err="1"/>
              <a:t>instanceof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00766" y="3098995"/>
            <a:ext cx="9440214" cy="319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02919" y="3222106"/>
            <a:ext cx="822441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instanceof</a:t>
            </a:r>
            <a:r>
              <a:rPr lang="en-US" sz="2000" dirty="0"/>
              <a:t> operator compares an object to a specified type.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You </a:t>
            </a:r>
            <a:r>
              <a:rPr lang="en-US" sz="2000" dirty="0"/>
              <a:t>can use it to test if an object is an instance of a class, an instance of a subclass, or an instance of a class that implements a particular </a:t>
            </a:r>
            <a:r>
              <a:rPr lang="en-US" sz="2000" dirty="0" smtClean="0"/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Classes implementing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 extends </a:t>
            </a:r>
            <a:r>
              <a:rPr lang="en-US" sz="2000" dirty="0" err="1"/>
              <a:t>MySuperClass</a:t>
            </a:r>
            <a:r>
              <a:rPr lang="en-US" sz="2000" dirty="0"/>
              <a:t> implements </a:t>
            </a:r>
            <a:r>
              <a:rPr lang="en-US" sz="2000" dirty="0" err="1"/>
              <a:t>YourInterface</a:t>
            </a:r>
            <a:r>
              <a:rPr lang="en-US" sz="2000" dirty="0"/>
              <a:t>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  // field, constructor,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  // method declarations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28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miscellaneous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0375" y="1792936"/>
            <a:ext cx="999400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err="1" smtClean="0"/>
              <a:t>Varargs</a:t>
            </a:r>
            <a:r>
              <a:rPr lang="en-US" sz="3200" b="1" u="sng" dirty="0" smtClean="0"/>
              <a:t> – Specifying Arbitrary number of arguments</a:t>
            </a:r>
          </a:p>
          <a:p>
            <a:r>
              <a:rPr lang="en-US" dirty="0"/>
              <a:t>public Polygon </a:t>
            </a:r>
            <a:r>
              <a:rPr lang="en-US" dirty="0" err="1"/>
              <a:t>polygonFrom</a:t>
            </a:r>
            <a:r>
              <a:rPr lang="en-US" dirty="0"/>
              <a:t>(Point... corners)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numberOfSides</a:t>
            </a:r>
            <a:r>
              <a:rPr lang="en-US" dirty="0"/>
              <a:t> = </a:t>
            </a:r>
            <a:r>
              <a:rPr lang="en-US" dirty="0" err="1"/>
              <a:t>corners.length</a:t>
            </a:r>
            <a:r>
              <a:rPr lang="en-US" dirty="0"/>
              <a:t>;</a:t>
            </a:r>
          </a:p>
          <a:p>
            <a:r>
              <a:rPr lang="en-US" dirty="0"/>
              <a:t>    double squareOfSide1, lengthOfSide1;</a:t>
            </a:r>
          </a:p>
          <a:p>
            <a:r>
              <a:rPr lang="en-US" dirty="0"/>
              <a:t>    squareOfSide1 = (corners[1].x - corners[0].x)</a:t>
            </a:r>
          </a:p>
          <a:p>
            <a:r>
              <a:rPr lang="en-US" dirty="0"/>
              <a:t>                     * (corners[1].x - corners[0].x) </a:t>
            </a:r>
          </a:p>
          <a:p>
            <a:r>
              <a:rPr lang="en-US" dirty="0"/>
              <a:t>                     + (corners[1].y - corners[0].y)</a:t>
            </a:r>
          </a:p>
          <a:p>
            <a:r>
              <a:rPr lang="en-US" dirty="0"/>
              <a:t>                     * (corners[1].y - corners[0].y);</a:t>
            </a:r>
          </a:p>
          <a:p>
            <a:r>
              <a:rPr lang="en-US" dirty="0"/>
              <a:t>    lengthOfSide1 = </a:t>
            </a:r>
            <a:r>
              <a:rPr lang="en-US" dirty="0" err="1"/>
              <a:t>Math.sqrt</a:t>
            </a:r>
            <a:r>
              <a:rPr lang="en-US" dirty="0"/>
              <a:t>(squareOfSide1);</a:t>
            </a:r>
          </a:p>
          <a:p>
            <a:endParaRPr lang="en-US" dirty="0"/>
          </a:p>
          <a:p>
            <a:r>
              <a:rPr lang="en-US" dirty="0"/>
              <a:t>    // more method body code follows that creates and returns a </a:t>
            </a:r>
          </a:p>
          <a:p>
            <a:r>
              <a:rPr lang="en-US" dirty="0"/>
              <a:t>    // polygon connecting the Points</a:t>
            </a:r>
          </a:p>
          <a:p>
            <a:r>
              <a:rPr lang="en-US" dirty="0" smtClean="0"/>
              <a:t>}</a:t>
            </a:r>
          </a:p>
          <a:p>
            <a:r>
              <a:rPr lang="en-US" sz="1400" dirty="0"/>
              <a:t>You will most commonly see </a:t>
            </a:r>
            <a:r>
              <a:rPr lang="en-US" sz="1400" dirty="0" err="1"/>
              <a:t>varargs</a:t>
            </a:r>
            <a:r>
              <a:rPr lang="en-US" sz="1400" dirty="0"/>
              <a:t> with the printing methods; for example, this </a:t>
            </a:r>
            <a:r>
              <a:rPr lang="en-US" sz="1400" dirty="0" err="1"/>
              <a:t>printf</a:t>
            </a:r>
            <a:r>
              <a:rPr lang="en-US" sz="1400" dirty="0"/>
              <a:t> method: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PrintStream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printf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(String format, Object...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1400" dirty="0"/>
              <a:t>allows you to print an arbitrary number of objects. It can be called like this:</a:t>
            </a:r>
          </a:p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System.out.printf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("%s: %d, %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s%n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", name,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idnum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, address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0766" y="3098995"/>
            <a:ext cx="9440214" cy="319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miscellaneous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0375" y="1792936"/>
            <a:ext cx="99940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Returning a Class or </a:t>
            </a:r>
            <a:r>
              <a:rPr lang="en-US" sz="2800" u="sng" dirty="0" smtClean="0"/>
              <a:t>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When a method uses a class name as its return </a:t>
            </a:r>
            <a:r>
              <a:rPr lang="en-US" sz="2400" i="1" dirty="0" smtClean="0"/>
              <a:t>type </a:t>
            </a:r>
            <a:r>
              <a:rPr lang="en-US" sz="2400" i="1" dirty="0"/>
              <a:t>the class of the type of the returned object must be either a subclass of, or the exact class of, the return </a:t>
            </a:r>
            <a:r>
              <a:rPr lang="en-US" sz="2400" i="1" dirty="0" smtClean="0"/>
              <a:t>type.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4" y="4512753"/>
            <a:ext cx="2150771" cy="22538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93206" y="3608818"/>
            <a:ext cx="85987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public Number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returnANumber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...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returnANumber</a:t>
            </a:r>
            <a:r>
              <a:rPr lang="en-US" dirty="0"/>
              <a:t> method can return an </a:t>
            </a:r>
            <a:r>
              <a:rPr lang="en-US" dirty="0" err="1"/>
              <a:t>ImaginaryNumber</a:t>
            </a:r>
            <a:r>
              <a:rPr lang="en-US" dirty="0"/>
              <a:t> but not an Object. </a:t>
            </a:r>
            <a:r>
              <a:rPr lang="en-US" dirty="0" err="1"/>
              <a:t>ImaginaryNumber</a:t>
            </a:r>
            <a:r>
              <a:rPr lang="en-US" dirty="0"/>
              <a:t> is a Number because it's a subclass of Number. However, an Object is not necessarily a Number — it could be a String or another type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09" y="160338"/>
            <a:ext cx="8768851" cy="657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java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0375" y="437262"/>
            <a:ext cx="99940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Garbage collection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JDBC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Lambda expressions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Annotations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Aggregate operations on collection using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Lambarda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expression.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Java streaming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Blocking queue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Aggregate operations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Autoboxing and unboxing</a:t>
            </a: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0766" y="3098995"/>
            <a:ext cx="9440214" cy="319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262" y="284176"/>
            <a:ext cx="9784080" cy="420624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sz="7200" dirty="0" smtClean="0">
                <a:solidFill>
                  <a:schemeClr val="bg1"/>
                </a:solidFill>
                <a:hlinkClick r:id="rId2"/>
              </a:rPr>
              <a:t>docs.oracle.com/javase/tutorial/reallybigindex.html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3"/>
              </a:rPr>
              <a:t>www.slideshare.net/EdurekaIN/java-class-3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4"/>
              </a:rPr>
              <a:t>www.slideshare.net/abdurrehmanabdurrehman391/variables-and-data-types-by-sir-khalid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5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5"/>
              </a:rPr>
              <a:t>www.slideshare.net/abdurrehmanabdurrehman391/java-advancedoop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6"/>
              </a:rPr>
              <a:t>www.slideshare.net/MindfireSolutions/java-garbage-collection-how-it-works?next_slideshow=1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7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7"/>
              </a:rPr>
              <a:t>www.slideshare.net/arnold7490/unit-4-java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8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8"/>
              </a:rPr>
              <a:t>www.slideshare.net/arnold7490/unit-3-java?next_slideshow=1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9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9"/>
              </a:rPr>
              <a:t>www.slideshare.net/tushardesarda/java-tutorial-3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0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0"/>
              </a:rPr>
              <a:t>www.slideshare.net/muralidhar9e/java-exception-handling-ppt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1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1"/>
              </a:rPr>
              <a:t>www.slideshare.net/emprovise/2-javabasics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2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2"/>
              </a:rPr>
              <a:t>www.slideshare.net/AllanHuang/java-new-evolution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3"/>
              </a:rPr>
              <a:t>www.slideshare.net/antonkeks/4-collections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4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4"/>
              </a:rPr>
              <a:t>www.slideshare.net/andreaiacono/java8-39841939 - Java8</a:t>
            </a:r>
            <a:r>
              <a:rPr lang="en-US" sz="7200" dirty="0" smtClean="0">
                <a:solidFill>
                  <a:schemeClr val="bg1"/>
                </a:solidFill>
              </a:rPr>
              <a:t> features</a:t>
            </a:r>
          </a:p>
          <a:p>
            <a:r>
              <a:rPr lang="en-US" sz="7200" dirty="0">
                <a:solidFill>
                  <a:schemeClr val="bg1"/>
                </a:solidFill>
                <a:hlinkClick r:id="rId15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5"/>
              </a:rPr>
              <a:t>www.slideshare.net/AbhishekKhune/07-java-collection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6"/>
              </a:rPr>
              <a:t>http://www.slideshare.net/shahjahan786/generics-27960064</a:t>
            </a:r>
            <a:r>
              <a:rPr lang="en-US" sz="7200" dirty="0">
                <a:solidFill>
                  <a:schemeClr val="bg1"/>
                </a:solidFill>
              </a:rPr>
              <a:t> - </a:t>
            </a:r>
            <a:r>
              <a:rPr lang="en-US" sz="7200" dirty="0" smtClean="0">
                <a:solidFill>
                  <a:schemeClr val="bg1"/>
                </a:solidFill>
              </a:rPr>
              <a:t>Generics</a:t>
            </a:r>
          </a:p>
          <a:p>
            <a:r>
              <a:rPr lang="en-US" sz="7200" dirty="0">
                <a:solidFill>
                  <a:schemeClr val="bg1"/>
                </a:solidFill>
                <a:hlinkClick r:id="rId17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7"/>
              </a:rPr>
              <a:t>www.slideshare.net/caroljmcdonald/java-generics-2485138?next_slideshow=1</a:t>
            </a:r>
            <a:endParaRPr lang="en-US" sz="7200" dirty="0" smtClean="0">
              <a:solidFill>
                <a:schemeClr val="bg1"/>
              </a:solidFill>
            </a:endParaRPr>
          </a:p>
          <a:p>
            <a:endParaRPr lang="en-US" sz="7200" dirty="0">
              <a:solidFill>
                <a:schemeClr val="bg1"/>
              </a:solidFill>
            </a:endParaRPr>
          </a:p>
          <a:p>
            <a:endParaRPr lang="en-US" sz="7200" dirty="0" smtClean="0">
              <a:solidFill>
                <a:schemeClr val="bg1"/>
              </a:solidFill>
            </a:endParaRPr>
          </a:p>
          <a:p>
            <a:endParaRPr lang="en-US" sz="72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8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09" y="512776"/>
            <a:ext cx="11081562" cy="420714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2"/>
              </a:rPr>
              <a:t>www.slideshare.net/KavitaGanesan/is-66154415-kavitaganesanv2</a:t>
            </a:r>
            <a:r>
              <a:rPr lang="en-US" sz="2000" dirty="0" smtClean="0">
                <a:solidFill>
                  <a:schemeClr val="bg1"/>
                </a:solidFill>
              </a:rPr>
              <a:t> - Strings</a:t>
            </a:r>
          </a:p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3"/>
              </a:rPr>
              <a:t>www.slideshare.net/antonkeks/10-threads</a:t>
            </a:r>
            <a:r>
              <a:rPr lang="en-US" sz="2000" dirty="0" smtClean="0">
                <a:solidFill>
                  <a:schemeClr val="bg1"/>
                </a:solidFill>
              </a:rPr>
              <a:t> - Threads</a:t>
            </a:r>
          </a:p>
          <a:p>
            <a:r>
              <a:rPr lang="en-US" sz="2000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4"/>
              </a:rPr>
              <a:t>www.slideshare.net/BenjDelMundo/java-thread-synchronization</a:t>
            </a:r>
            <a:r>
              <a:rPr lang="en-US" sz="2000" dirty="0" smtClean="0">
                <a:solidFill>
                  <a:schemeClr val="bg1"/>
                </a:solidFill>
              </a:rPr>
              <a:t> - Synchronization</a:t>
            </a:r>
          </a:p>
          <a:p>
            <a:r>
              <a:rPr lang="en-US" sz="2000" dirty="0">
                <a:solidFill>
                  <a:schemeClr val="bg1"/>
                </a:solidFill>
                <a:hlinkClick r:id="rId5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5"/>
              </a:rPr>
              <a:t>www.slideshare.net/javaonkar/thread-concurrancy</a:t>
            </a:r>
            <a:r>
              <a:rPr lang="en-US" sz="2000" dirty="0" smtClean="0">
                <a:solidFill>
                  <a:schemeClr val="bg1"/>
                </a:solidFill>
              </a:rPr>
              <a:t> - Synchronization</a:t>
            </a:r>
          </a:p>
          <a:p>
            <a:r>
              <a:rPr lang="en-US" sz="2000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6"/>
              </a:rPr>
              <a:t>www.slideshare.net/lineking/io-package</a:t>
            </a:r>
            <a:r>
              <a:rPr lang="en-US" sz="2000" dirty="0" smtClean="0">
                <a:solidFill>
                  <a:schemeClr val="bg1"/>
                </a:solidFill>
              </a:rPr>
              <a:t> - Basic IO</a:t>
            </a:r>
          </a:p>
          <a:p>
            <a:r>
              <a:rPr lang="en-US" sz="2000" dirty="0" smtClean="0">
                <a:solidFill>
                  <a:schemeClr val="bg1"/>
                </a:solidFill>
                <a:hlinkClick r:id="rId7"/>
              </a:rPr>
              <a:t>http</a:t>
            </a:r>
            <a:r>
              <a:rPr lang="en-US" sz="2000" dirty="0">
                <a:solidFill>
                  <a:schemeClr val="bg1"/>
                </a:solidFill>
                <a:hlinkClick r:id="rId7"/>
              </a:rPr>
              <a:t>://</a:t>
            </a:r>
            <a:r>
              <a:rPr lang="en-US" sz="2000" dirty="0" smtClean="0">
                <a:solidFill>
                  <a:schemeClr val="bg1"/>
                </a:solidFill>
                <a:hlinkClick r:id="rId7"/>
              </a:rPr>
              <a:t>new.51cto.com</a:t>
            </a:r>
            <a:r>
              <a:rPr lang="en-US" sz="2000" dirty="0" smtClean="0">
                <a:solidFill>
                  <a:schemeClr val="bg1"/>
                </a:solidFill>
              </a:rPr>
              <a:t> – Buffered streams.</a:t>
            </a:r>
          </a:p>
          <a:p>
            <a:r>
              <a:rPr lang="en-US" sz="2000" dirty="0">
                <a:solidFill>
                  <a:schemeClr val="bg1"/>
                </a:solidFill>
                <a:hlinkClick r:id="rId8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8"/>
              </a:rPr>
              <a:t>www.slideshare.net/EmertxeSlides/010-core-javaiofundamentals</a:t>
            </a:r>
            <a:r>
              <a:rPr lang="en-US" sz="2000" dirty="0" smtClean="0">
                <a:solidFill>
                  <a:schemeClr val="bg1"/>
                </a:solidFill>
              </a:rPr>
              <a:t> - IO</a:t>
            </a:r>
          </a:p>
          <a:p>
            <a:r>
              <a:rPr lang="en-US" sz="2000" dirty="0">
                <a:solidFill>
                  <a:schemeClr val="bg1"/>
                </a:solidFill>
                <a:hlinkClick r:id="rId9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9"/>
              </a:rPr>
              <a:t>www.slideshare.net/martyhall/file-io-in-java-8-applying-the-power-of-streams</a:t>
            </a:r>
            <a:r>
              <a:rPr lang="en-US" sz="2000" dirty="0" smtClean="0">
                <a:solidFill>
                  <a:schemeClr val="bg1"/>
                </a:solidFill>
              </a:rPr>
              <a:t> - File IO</a:t>
            </a:r>
          </a:p>
          <a:p>
            <a:r>
              <a:rPr lang="en-US" sz="2000" dirty="0">
                <a:solidFill>
                  <a:schemeClr val="bg1"/>
                </a:solidFill>
                <a:hlinkClick r:id="rId10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10"/>
              </a:rPr>
              <a:t>www.slideshare.net/boulderjug/55-things-in-java-7</a:t>
            </a:r>
            <a:r>
              <a:rPr lang="en-US" sz="2000" dirty="0" smtClean="0">
                <a:solidFill>
                  <a:schemeClr val="bg1"/>
                </a:solidFill>
              </a:rPr>
              <a:t> - File IO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7200" dirty="0" smtClean="0">
              <a:solidFill>
                <a:schemeClr val="bg1"/>
              </a:solidFill>
            </a:endParaRPr>
          </a:p>
          <a:p>
            <a:endParaRPr lang="en-US" sz="72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2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52" y="257630"/>
            <a:ext cx="11443134" cy="6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91" y="160337"/>
            <a:ext cx="8822137" cy="661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09" y="160337"/>
            <a:ext cx="8782137" cy="65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09" y="160338"/>
            <a:ext cx="8862819" cy="664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5" y="359796"/>
            <a:ext cx="8530108" cy="640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9438</TotalTime>
  <Words>499</Words>
  <Application>Microsoft Office PowerPoint</Application>
  <PresentationFormat>Widescreen</PresentationFormat>
  <Paragraphs>167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Corbel</vt:lpstr>
      <vt:lpstr>Wingdings</vt:lpstr>
      <vt:lpstr>Banded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Java - miscellaneous</vt:lpstr>
      <vt:lpstr>Java - miscellaneous</vt:lpstr>
      <vt:lpstr>Java - miscellaneous</vt:lpstr>
      <vt:lpstr>Advanced java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fundamentals</dc:title>
  <dc:creator>Nasiruddin.Shaikh</dc:creator>
  <cp:lastModifiedBy>Nasiruddin.Shaikh</cp:lastModifiedBy>
  <cp:revision>1965</cp:revision>
  <dcterms:created xsi:type="dcterms:W3CDTF">2015-08-26T11:57:20Z</dcterms:created>
  <dcterms:modified xsi:type="dcterms:W3CDTF">2015-10-27T09:20:34Z</dcterms:modified>
</cp:coreProperties>
</file>