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46" r:id="rId2"/>
    <p:sldId id="565" r:id="rId3"/>
    <p:sldId id="566" r:id="rId4"/>
    <p:sldId id="567" r:id="rId5"/>
    <p:sldId id="546" r:id="rId6"/>
    <p:sldId id="547" r:id="rId7"/>
    <p:sldId id="568" r:id="rId8"/>
    <p:sldId id="548" r:id="rId9"/>
    <p:sldId id="549" r:id="rId10"/>
    <p:sldId id="550" r:id="rId11"/>
    <p:sldId id="551" r:id="rId12"/>
    <p:sldId id="552" r:id="rId13"/>
    <p:sldId id="571" r:id="rId14"/>
    <p:sldId id="553" r:id="rId15"/>
    <p:sldId id="554" r:id="rId16"/>
    <p:sldId id="555" r:id="rId17"/>
    <p:sldId id="556" r:id="rId18"/>
    <p:sldId id="557" r:id="rId19"/>
    <p:sldId id="558" r:id="rId20"/>
    <p:sldId id="569" r:id="rId21"/>
    <p:sldId id="570" r:id="rId22"/>
    <p:sldId id="559" r:id="rId23"/>
    <p:sldId id="560" r:id="rId24"/>
    <p:sldId id="561" r:id="rId25"/>
    <p:sldId id="562" r:id="rId26"/>
    <p:sldId id="563" r:id="rId27"/>
    <p:sldId id="564" r:id="rId28"/>
    <p:sldId id="472" r:id="rId29"/>
    <p:sldId id="293" r:id="rId30"/>
    <p:sldId id="313" r:id="rId31"/>
    <p:sldId id="320" r:id="rId32"/>
    <p:sldId id="316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0337"/>
            <a:ext cx="8755343" cy="65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5575" y="160338"/>
            <a:ext cx="58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 smtClean="0"/>
              <a:t>Multiple Type Parameters</a:t>
            </a:r>
          </a:p>
          <a:p>
            <a:pPr lvl="2"/>
            <a:r>
              <a:rPr lang="en-US" sz="2800" dirty="0" smtClean="0"/>
              <a:t>public </a:t>
            </a:r>
            <a:r>
              <a:rPr lang="en-US" sz="2800" dirty="0"/>
              <a:t>interface Pair&lt;K, V&gt; {</a:t>
            </a:r>
          </a:p>
          <a:p>
            <a:pPr lvl="2"/>
            <a:r>
              <a:rPr lang="en-US" sz="2800" dirty="0"/>
              <a:t>    public K </a:t>
            </a:r>
            <a:r>
              <a:rPr lang="en-US" sz="2800" dirty="0" err="1"/>
              <a:t>getKey</a:t>
            </a:r>
            <a:r>
              <a:rPr lang="en-US" sz="2800" dirty="0"/>
              <a:t>();</a:t>
            </a:r>
          </a:p>
          <a:p>
            <a:pPr lvl="2"/>
            <a:r>
              <a:rPr lang="en-US" sz="2800" dirty="0"/>
              <a:t>    public V </a:t>
            </a:r>
            <a:r>
              <a:rPr lang="en-US" sz="2800" dirty="0" err="1"/>
              <a:t>getValue</a:t>
            </a:r>
            <a:r>
              <a:rPr lang="en-US" sz="2800" dirty="0"/>
              <a:t>();</a:t>
            </a:r>
          </a:p>
          <a:p>
            <a:pPr lvl="2"/>
            <a:r>
              <a:rPr lang="en-US" sz="2800" dirty="0" smtClean="0"/>
              <a:t>}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539603"/>
            <a:ext cx="5791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OrderedPair</a:t>
            </a:r>
            <a:r>
              <a:rPr lang="en-US" sz="2800" dirty="0"/>
              <a:t>&lt;K, V&gt; implements Pair&lt;K, V&gt; {</a:t>
            </a:r>
          </a:p>
          <a:p>
            <a:endParaRPr lang="en-US" sz="2800" dirty="0"/>
          </a:p>
          <a:p>
            <a:r>
              <a:rPr lang="en-US" sz="2800" dirty="0"/>
              <a:t>    private K key;</a:t>
            </a:r>
          </a:p>
          <a:p>
            <a:r>
              <a:rPr lang="en-US" sz="2800" dirty="0"/>
              <a:t>    private V value;</a:t>
            </a:r>
          </a:p>
          <a:p>
            <a:endParaRPr lang="en-US" sz="2800" dirty="0"/>
          </a:p>
          <a:p>
            <a:r>
              <a:rPr lang="en-US" sz="2800" dirty="0"/>
              <a:t>    public </a:t>
            </a:r>
            <a:r>
              <a:rPr lang="en-US" sz="2800" dirty="0" err="1"/>
              <a:t>OrderedPair</a:t>
            </a:r>
            <a:r>
              <a:rPr lang="en-US" sz="2800" dirty="0"/>
              <a:t>(K key, V value)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this.key</a:t>
            </a:r>
            <a:r>
              <a:rPr lang="en-US" sz="2800" dirty="0"/>
              <a:t> = key;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this.value</a:t>
            </a:r>
            <a:r>
              <a:rPr lang="en-US" sz="2800" dirty="0"/>
              <a:t> = value;</a:t>
            </a:r>
          </a:p>
          <a:p>
            <a:r>
              <a:rPr lang="en-US" sz="2800" dirty="0"/>
              <a:t>    }</a:t>
            </a:r>
          </a:p>
          <a:p>
            <a:endParaRPr lang="en-US" sz="2800" dirty="0"/>
          </a:p>
          <a:p>
            <a:r>
              <a:rPr lang="en-US" sz="2800" dirty="0"/>
              <a:t>    public K </a:t>
            </a:r>
            <a:r>
              <a:rPr lang="en-US" sz="2800" dirty="0" err="1"/>
              <a:t>getKey</a:t>
            </a:r>
            <a:r>
              <a:rPr lang="en-US" sz="2800" dirty="0"/>
              <a:t>()	{ return key; }</a:t>
            </a:r>
          </a:p>
          <a:p>
            <a:r>
              <a:rPr lang="en-US" sz="2800" dirty="0"/>
              <a:t>    public V </a:t>
            </a:r>
            <a:r>
              <a:rPr lang="en-US" sz="2800" dirty="0" err="1"/>
              <a:t>getValue</a:t>
            </a:r>
            <a:r>
              <a:rPr lang="en-US" sz="2800" dirty="0"/>
              <a:t>() { return value;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046" y="2799471"/>
            <a:ext cx="5461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Pair&lt;String, String&gt;  p2 = new OrderedPair&lt;String, String&gt;("hello", "world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");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OrderedPair&lt;String, Box&lt;Integer&gt;&gt; p = new OrderedPair&lt;&gt;("primes", new Box&lt;Integer&gt;(...));</a:t>
            </a:r>
          </a:p>
        </p:txBody>
      </p:sp>
    </p:spTree>
    <p:extLst>
      <p:ext uri="{BB962C8B-B14F-4D97-AF65-F5344CB8AC3E}">
        <p14:creationId xmlns:p14="http://schemas.microsoft.com/office/powerpoint/2010/main" val="37966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5575" y="160337"/>
            <a:ext cx="11796019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u="sng" dirty="0" smtClean="0"/>
              <a:t>Raw Types/Parameterized Type</a:t>
            </a:r>
          </a:p>
          <a:p>
            <a:pPr lvl="2"/>
            <a:r>
              <a:rPr lang="en-US" sz="2400" b="1" dirty="0" smtClean="0"/>
              <a:t>public </a:t>
            </a:r>
            <a:r>
              <a:rPr lang="en-US" sz="2400" b="1" dirty="0"/>
              <a:t>class Box&lt;T&gt; {</a:t>
            </a:r>
          </a:p>
          <a:p>
            <a:pPr lvl="2"/>
            <a:r>
              <a:rPr lang="en-US" sz="2400" b="1" dirty="0"/>
              <a:t>    public void set(T t) { /* ... */ }</a:t>
            </a:r>
          </a:p>
          <a:p>
            <a:pPr lvl="2"/>
            <a:r>
              <a:rPr lang="en-US" sz="2400" b="1" dirty="0"/>
              <a:t>    // ...</a:t>
            </a:r>
          </a:p>
          <a:p>
            <a:pPr lvl="2"/>
            <a:r>
              <a:rPr lang="en-US" sz="2400" b="1" dirty="0" smtClean="0"/>
              <a:t>}</a:t>
            </a:r>
          </a:p>
          <a:p>
            <a:pPr lvl="2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2000" b="1" dirty="0"/>
              <a:t>Box&lt;Integer&gt; </a:t>
            </a:r>
            <a:r>
              <a:rPr lang="en-US" sz="2000" b="1" dirty="0" err="1"/>
              <a:t>intBox</a:t>
            </a:r>
            <a:r>
              <a:rPr lang="en-US" sz="2000" b="1" dirty="0"/>
              <a:t> = new Box&lt;&gt;(); 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Parameterized type</a:t>
            </a:r>
          </a:p>
          <a:p>
            <a:pPr lvl="2"/>
            <a:r>
              <a:rPr lang="en-US" sz="2000" b="1" dirty="0"/>
              <a:t>Box </a:t>
            </a:r>
            <a:r>
              <a:rPr lang="en-US" sz="2000" b="1" dirty="0" err="1"/>
              <a:t>rawBox</a:t>
            </a:r>
            <a:r>
              <a:rPr lang="en-US" sz="2000" b="1" dirty="0"/>
              <a:t> = new Box(); 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Raw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Box&lt;String&gt;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stringBox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new Box&lt;&gt;();</a:t>
            </a:r>
          </a:p>
          <a:p>
            <a:pPr lvl="2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Box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rawBox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stringBox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               //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Box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rawBox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new Box();           //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rawBox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is a raw type of Box&lt;T&gt;</a:t>
            </a:r>
          </a:p>
          <a:p>
            <a:pPr lvl="2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Box&lt;Integer&gt;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rawBox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     // warning: unchecked conversion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8" y="284176"/>
            <a:ext cx="11796019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200" b="1" dirty="0" smtClean="0"/>
              <a:t>Generic Methods</a:t>
            </a:r>
          </a:p>
          <a:p>
            <a:pPr marL="685800" lvl="3" indent="-228600">
              <a:buFont typeface="Arial" panose="020B0604020202020204" pitchFamily="34" charset="0"/>
              <a:buChar char="•"/>
            </a:pPr>
            <a:r>
              <a:rPr lang="en-US" sz="2400" dirty="0"/>
              <a:t>Generic methods are methods that introduce their own type </a:t>
            </a:r>
            <a:r>
              <a:rPr lang="en-US" sz="2400" dirty="0" smtClean="0"/>
              <a:t>parameters</a:t>
            </a:r>
          </a:p>
          <a:p>
            <a:pPr marL="685800" lvl="3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Type </a:t>
            </a:r>
            <a:r>
              <a:rPr lang="en-US" sz="2400" dirty="0"/>
              <a:t>parameter's scope is limited to the method where it is declared</a:t>
            </a:r>
            <a:endParaRPr lang="en-US" sz="2400" dirty="0" smtClean="0"/>
          </a:p>
          <a:p>
            <a:pPr lvl="2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Util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 lvl="2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public static &lt;K, V&gt;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compare(Pair&lt;K, V&gt; p1, Pair&lt;K, V&gt; p2) {</a:t>
            </a:r>
          </a:p>
          <a:p>
            <a:pPr lvl="2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    return p1.getKey().equals(p2.getKey()) &amp;&amp;</a:t>
            </a:r>
          </a:p>
          <a:p>
            <a:pPr lvl="2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           p1.getValue().equals(p2.getValue());</a:t>
            </a:r>
          </a:p>
          <a:p>
            <a:pPr lvl="2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lvl="2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8" y="5808742"/>
            <a:ext cx="5730737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" y="160338"/>
            <a:ext cx="8920243" cy="66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8" y="284176"/>
            <a:ext cx="117960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200" b="1" dirty="0" smtClean="0"/>
              <a:t>Bounded Type Parameters:</a:t>
            </a:r>
          </a:p>
          <a:p>
            <a:pPr marL="511175" lvl="2" indent="-336550">
              <a:buFont typeface="Arial" panose="020B0604020202020204" pitchFamily="34" charset="0"/>
              <a:buChar char="•"/>
            </a:pPr>
            <a:r>
              <a:rPr lang="en-US" sz="2800" dirty="0" smtClean="0"/>
              <a:t>Used to restrict </a:t>
            </a:r>
            <a:r>
              <a:rPr lang="en-US" sz="2800" dirty="0"/>
              <a:t>the types that can be used as type arguments in a parameterized </a:t>
            </a:r>
            <a:r>
              <a:rPr lang="en-US" sz="2800" dirty="0" smtClean="0"/>
              <a:t>type:</a:t>
            </a:r>
          </a:p>
          <a:p>
            <a:pPr marL="511175" lvl="2" indent="-3365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1175" lvl="2" indent="-336550">
              <a:buFont typeface="Arial" panose="020B0604020202020204" pitchFamily="34" charset="0"/>
              <a:buChar char="•"/>
            </a:pPr>
            <a:r>
              <a:rPr lang="en-US" sz="2800" dirty="0"/>
              <a:t>Ex</a:t>
            </a:r>
            <a:r>
              <a:rPr lang="en-US" sz="2800" dirty="0" smtClean="0"/>
              <a:t>:</a:t>
            </a:r>
          </a:p>
          <a:p>
            <a:pPr marL="631825" lvl="3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NaturalNumber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&lt;T extends Integer&gt; {</a:t>
            </a:r>
          </a:p>
          <a:p>
            <a:pPr marL="631825"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private T n;</a:t>
            </a:r>
          </a:p>
          <a:p>
            <a:pPr marL="631825"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NaturalNumber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(T n)  {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this.n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n; }</a:t>
            </a:r>
          </a:p>
          <a:p>
            <a:pPr marL="631825"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isEven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631825" lvl="3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return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n.intValue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% 2 == 0;</a:t>
            </a:r>
          </a:p>
          <a:p>
            <a:pPr marL="631825" lvl="3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marL="631825"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...</a:t>
            </a:r>
          </a:p>
          <a:p>
            <a:pPr marL="631825"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1798" y="5988663"/>
            <a:ext cx="974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Lab16.2: Demonstration of Bounded type Generics</a:t>
            </a:r>
          </a:p>
        </p:txBody>
      </p:sp>
    </p:spTree>
    <p:extLst>
      <p:ext uri="{BB962C8B-B14F-4D97-AF65-F5344CB8AC3E}">
        <p14:creationId xmlns:p14="http://schemas.microsoft.com/office/powerpoint/2010/main" val="6853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8" y="284176"/>
            <a:ext cx="11796019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200" b="1" dirty="0" smtClean="0"/>
              <a:t>Multiple Bounds</a:t>
            </a:r>
          </a:p>
          <a:p>
            <a:pPr lvl="2" indent="-914400"/>
            <a:endParaRPr lang="en-US" sz="3200" b="1" dirty="0" smtClean="0"/>
          </a:p>
          <a:p>
            <a:pPr lvl="2" indent="-914400">
              <a:buFont typeface="Arial" panose="020B0604020202020204" pitchFamily="34" charset="0"/>
              <a:buChar char="•"/>
            </a:pPr>
            <a:r>
              <a:rPr lang="en-US" sz="2400" dirty="0"/>
              <a:t>A type variable with multiple bounds is a subtype of all the types listed in the </a:t>
            </a:r>
            <a:r>
              <a:rPr lang="en-US" sz="2400" dirty="0" smtClean="0"/>
              <a:t>bound.</a:t>
            </a:r>
          </a:p>
          <a:p>
            <a:pPr lvl="2" indent="-914400">
              <a:buFont typeface="Arial" panose="020B0604020202020204" pitchFamily="34" charset="0"/>
              <a:buChar char="•"/>
            </a:pPr>
            <a:r>
              <a:rPr lang="en-US" sz="2400" dirty="0"/>
              <a:t>If one of the bounds is a class, it must be specified </a:t>
            </a:r>
            <a:r>
              <a:rPr lang="en-US" sz="2400" dirty="0" smtClean="0"/>
              <a:t>first</a:t>
            </a:r>
          </a:p>
          <a:p>
            <a:pPr lvl="2" indent="-9144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3" indent="-914400"/>
            <a:endParaRPr lang="en-US" sz="2400" dirty="0" smtClean="0"/>
          </a:p>
          <a:p>
            <a:pPr lvl="3" indent="-91440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 { /* ... */ }</a:t>
            </a:r>
          </a:p>
          <a:p>
            <a:pPr lvl="3" indent="-914400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interface B { /* ... */ }</a:t>
            </a:r>
          </a:p>
          <a:p>
            <a:pPr lvl="3" indent="-914400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interface C { /* ... */ }</a:t>
            </a:r>
          </a:p>
          <a:p>
            <a:pPr lvl="3" indent="-914400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3" indent="-914400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D &lt;T extends A &amp; B &amp; C&gt; { /* ... */ }</a:t>
            </a:r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7648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8" y="284176"/>
            <a:ext cx="1179601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200" b="1" dirty="0"/>
              <a:t>Generic Methods and Bounded Type Parameters</a:t>
            </a:r>
            <a:endParaRPr lang="en-US" sz="3200" b="1" dirty="0" smtClean="0"/>
          </a:p>
          <a:p>
            <a:pPr lvl="2" indent="-914400"/>
            <a:endParaRPr lang="en-US" sz="3200" b="1" dirty="0" smtClean="0"/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public static &lt;T&gt;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countGreaterThan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(T[]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count = 0;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for (T e :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if (e 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 // compiler error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    ++count;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return count;</a:t>
            </a:r>
          </a:p>
          <a:p>
            <a:pPr lvl="2" indent="-914400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2" indent="-914400"/>
            <a:endParaRPr lang="en-US" sz="2000" dirty="0"/>
          </a:p>
          <a:p>
            <a:pPr lvl="2" indent="-914400"/>
            <a:endParaRPr lang="en-US" sz="2000" dirty="0" smtClean="0"/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public static &lt;T extends Comparable&lt;T&gt;&gt;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countGreaterThan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(T[]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count = 0;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for (T e :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if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e.compareTo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&gt; 0)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    ++count;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return count;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892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8" y="284176"/>
            <a:ext cx="11796019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endParaRPr lang="en-US" sz="3200" b="1" dirty="0" smtClean="0"/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public static &lt;T&gt;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countGreaterThan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(T[]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count = 0;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for (T e :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if (e 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 // compiler error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    ++count;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return count;</a:t>
            </a:r>
          </a:p>
          <a:p>
            <a:pPr lvl="2" indent="-914400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2" indent="-914400"/>
            <a:endParaRPr lang="en-US" sz="2000" dirty="0"/>
          </a:p>
          <a:p>
            <a:pPr lvl="2" indent="-914400"/>
            <a:endParaRPr lang="en-US" sz="2000" dirty="0" smtClean="0"/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public static &lt;T extends Comparable&lt;T&gt;&gt;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countGreaterThan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(T[]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count = 0;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for (T e :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anArray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if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e.compareTo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&gt; 0)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    ++count;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return count;</a:t>
            </a:r>
          </a:p>
          <a:p>
            <a:pPr lvl="2" indent="-914400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2628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8" y="284176"/>
            <a:ext cx="117960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200" b="1" dirty="0"/>
              <a:t>Generics, Inheritance, and </a:t>
            </a:r>
            <a:r>
              <a:rPr lang="en-US" sz="3200" b="1" dirty="0" smtClean="0"/>
              <a:t>Subtypes</a:t>
            </a:r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39" y="1169361"/>
            <a:ext cx="6163795" cy="4103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5504" y="726141"/>
            <a:ext cx="4553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boxTest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(Box&lt;Number&gt; n) { /* ... */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What type of argument does it accept? </a:t>
            </a:r>
            <a:endParaRPr lang="en-US" dirty="0" smtClean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Box&lt;Integer&gt; and Box&lt;Double&gt; are not subtypes of Box&lt;Number&gt;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29" y="3443142"/>
            <a:ext cx="3645823" cy="28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9" y="284176"/>
            <a:ext cx="1125813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600" b="1" dirty="0" smtClean="0"/>
              <a:t>Type Inference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Type inference is a Java compiler's ability to look at each method invocation and corresponding declaration to determine the type argument (or arguments) that make the invocation </a:t>
            </a:r>
            <a:r>
              <a:rPr lang="en-US" sz="2400" dirty="0" smtClean="0"/>
              <a:t>applicable.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2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Map&lt;String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List&lt;String&gt;&gt;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myMap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(); // unchecked conversion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warning</a:t>
            </a:r>
          </a:p>
          <a:p>
            <a:pPr marL="457200" lvl="3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List&lt;string&gt; names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&lt;string&gt;();</a:t>
            </a:r>
          </a:p>
          <a:p>
            <a:pPr marL="457200" lvl="3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List&lt;string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&gt; names = 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&lt;&gt;();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611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60338"/>
            <a:ext cx="8818096" cy="66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0" y="40708"/>
            <a:ext cx="8987478" cy="67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0708"/>
            <a:ext cx="9028766" cy="67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459" y="284176"/>
            <a:ext cx="112581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600" b="1" dirty="0" smtClean="0"/>
              <a:t>Wild Cards</a:t>
            </a:r>
          </a:p>
          <a:p>
            <a:pPr marL="282575" lvl="2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question mark (?), called the wildcard, represents an unknown </a:t>
            </a:r>
            <a:r>
              <a:rPr lang="en-US" sz="2800" dirty="0" smtClean="0"/>
              <a:t>type.</a:t>
            </a:r>
          </a:p>
          <a:p>
            <a:pPr marL="282575" lvl="2" indent="-282575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2575" lvl="2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Used as </a:t>
            </a:r>
            <a:r>
              <a:rPr lang="en-US" sz="2800" dirty="0"/>
              <a:t>the type of a parameter, field, or local variable; sometimes as a return </a:t>
            </a:r>
            <a:r>
              <a:rPr lang="en-US" sz="2800" dirty="0" smtClean="0"/>
              <a:t>type.</a:t>
            </a:r>
          </a:p>
          <a:p>
            <a:pPr marL="282575" lvl="2" indent="-282575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2575" lvl="2" indent="-282575">
              <a:buFont typeface="Arial" panose="020B0604020202020204" pitchFamily="34" charset="0"/>
              <a:buChar char="•"/>
            </a:pPr>
            <a:r>
              <a:rPr lang="en-US" sz="2800" dirty="0"/>
              <a:t>The wildcard is never used as a type argument for a generic method invocation, a generic class instance creation, or a </a:t>
            </a:r>
            <a:r>
              <a:rPr lang="en-US" sz="2800" dirty="0" smtClean="0"/>
              <a:t>super type</a:t>
            </a:r>
            <a:r>
              <a:rPr lang="en-US" sz="2800" dirty="0"/>
              <a:t>.</a:t>
            </a:r>
            <a:endParaRPr lang="en-US" sz="2800" dirty="0" smtClean="0"/>
          </a:p>
          <a:p>
            <a:pPr lvl="2" indent="-914400"/>
            <a:endParaRPr lang="en-US" sz="3200" b="1" dirty="0"/>
          </a:p>
          <a:p>
            <a:pPr lvl="2" indent="-914400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219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5891" y="0"/>
            <a:ext cx="11258136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914400"/>
            <a:r>
              <a:rPr lang="en-US" sz="3600" b="1" dirty="0" smtClean="0"/>
              <a:t>Upper Bounded Wild Cards</a:t>
            </a:r>
          </a:p>
          <a:p>
            <a:pPr marL="349250" lvl="2" indent="-349250">
              <a:buFont typeface="Arial" panose="020B0604020202020204" pitchFamily="34" charset="0"/>
              <a:buChar char="•"/>
            </a:pPr>
            <a:r>
              <a:rPr lang="en-US" sz="2400" dirty="0"/>
              <a:t>To write the method that works on lists of Number and the subtypes of Number, such as Integer, Double, and Float, you would specify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List&lt;? extends Number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&gt;.</a:t>
            </a:r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9250" lvl="2" indent="-349250">
              <a:buFont typeface="Arial" panose="020B0604020202020204" pitchFamily="34" charset="0"/>
              <a:buChar char="•"/>
            </a:pPr>
            <a:r>
              <a:rPr lang="en-US" sz="2400" dirty="0"/>
              <a:t>The term List&lt;Number&gt; is more restrictive than List&lt;? extends Number&gt; because the former matches a list of type Number only, whereas the latter matches a list of type Number or any of its subclasses</a:t>
            </a:r>
            <a:r>
              <a:rPr lang="en-US" sz="2400" dirty="0" smtClean="0"/>
              <a:t>.</a:t>
            </a:r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2"/>
            <a:r>
              <a:rPr lang="en-US" sz="3200" b="1" dirty="0"/>
              <a:t>Unbounded </a:t>
            </a:r>
            <a:r>
              <a:rPr lang="en-US" sz="3200" b="1" dirty="0" smtClean="0"/>
              <a:t>Wildcards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unbounded wildcard type is specified using the wildcard character (?), for example, List&lt;?&gt;.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Useful If </a:t>
            </a:r>
            <a:r>
              <a:rPr lang="en-US" sz="2400" dirty="0"/>
              <a:t>you are writing a method that can be implemented using functionality provided in the Object class</a:t>
            </a:r>
            <a:r>
              <a:rPr lang="en-US" sz="2400" dirty="0" smtClean="0"/>
              <a:t>.</a:t>
            </a:r>
          </a:p>
          <a:p>
            <a:pPr marL="1371600" lvl="5"/>
            <a:r>
              <a:rPr lang="en-US" sz="1600" b="1" dirty="0" smtClean="0"/>
              <a:t>       Ex:</a:t>
            </a:r>
          </a:p>
          <a:p>
            <a:pPr marL="1371600" lvl="5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 public static void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(List&lt;?&gt; list) {</a:t>
            </a:r>
          </a:p>
          <a:p>
            <a:pPr marL="1371600" lvl="5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for (Object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: list)</a:t>
            </a:r>
          </a:p>
          <a:p>
            <a:pPr marL="1371600" lvl="5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+ " ");</a:t>
            </a:r>
          </a:p>
          <a:p>
            <a:pPr marL="1371600" lvl="5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1371600" lvl="5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}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lvl="2"/>
            <a:endParaRPr lang="en-US" sz="3200" b="1" dirty="0"/>
          </a:p>
          <a:p>
            <a:pPr marL="0" lvl="2"/>
            <a:endParaRPr lang="en-US" sz="3200" b="1" dirty="0" smtClean="0"/>
          </a:p>
          <a:p>
            <a:pPr marL="0" lvl="2"/>
            <a:endParaRPr lang="en-US" sz="3200" b="1" dirty="0"/>
          </a:p>
          <a:p>
            <a:pPr marL="0" lvl="2"/>
            <a:endParaRPr lang="en-US" sz="3200" b="1" dirty="0" smtClean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9250" lvl="2" indent="-3492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 indent="-914400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72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60375" y="284176"/>
            <a:ext cx="11252013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Lower Bounded </a:t>
            </a:r>
            <a:r>
              <a:rPr lang="en-US" sz="3200" b="1" dirty="0" smtClean="0"/>
              <a:t>Wildcards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lower bounded wildcard restricts the unknown type to be a specific type or a super type of that </a:t>
            </a:r>
            <a:r>
              <a:rPr lang="en-US" sz="2400" dirty="0" smtClean="0"/>
              <a:t>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specify an upper bound for a wildcard, or you can specify a lower bound, but you cannot specify </a:t>
            </a:r>
            <a:r>
              <a:rPr lang="en-US" sz="2400" dirty="0" smtClean="0"/>
              <a:t>both.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write the method that works on lists of Integer and the </a:t>
            </a:r>
            <a:r>
              <a:rPr lang="en-US" sz="2400" dirty="0" smtClean="0"/>
              <a:t>super types </a:t>
            </a:r>
            <a:r>
              <a:rPr lang="en-US" sz="2400" dirty="0"/>
              <a:t>of Integer, such as Integer, Number, and Object, you would specify List&lt;? super Integer</a:t>
            </a:r>
            <a:r>
              <a:rPr lang="en-US" sz="2400" dirty="0" smtClean="0"/>
              <a:t>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Ex: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public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static void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addNumbers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(List&lt;? super Integer&gt; list) {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1;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&lt;= 10;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++) {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list.add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}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12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68952" y="284176"/>
            <a:ext cx="110148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Wildcards and </a:t>
            </a:r>
            <a:r>
              <a:rPr lang="en-US" sz="3200" b="1" dirty="0" smtClean="0"/>
              <a:t>Subtyping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 A { /* ... */ }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 B extends A { /* ... */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new B();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b;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List&lt;B&gt;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lb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&lt;&gt;();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List&lt;A&gt; la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lb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;   // compile-time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&lt;? extends Integer&gt;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&lt;&gt;();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&lt;? extends Number&gt; 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numList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intList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;  // OK. List&lt;? extends Integer&gt; is a subtype of List&lt;? extends Number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151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5575" y="160338"/>
            <a:ext cx="110148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Restrictions on </a:t>
            </a:r>
            <a:r>
              <a:rPr lang="en-US" sz="3200" b="1" i="1" u="sng" dirty="0" smtClean="0"/>
              <a:t>Generics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Instantiate Generic Types with Primitive </a:t>
            </a:r>
            <a:r>
              <a:rPr lang="en-US" sz="2400" dirty="0" smtClean="0"/>
              <a:t>Types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Pair&lt;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char&gt; p = new Pair&lt;&gt;(8, 'a');  // compile-time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Pair&lt;Integer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Character&gt; p = new Pair&lt;&gt;(8, 'a');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Create Instances of Type Parameters</a:t>
            </a:r>
            <a:endParaRPr lang="en-US" sz="2400" dirty="0" smtClean="0"/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static &lt;E&gt; void append(List&lt;E&gt; list) {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new E();  // compile-time error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list.add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Cannot </a:t>
            </a:r>
            <a:r>
              <a:rPr lang="en-US" sz="2400" dirty="0"/>
              <a:t>Declare Static Fields Whose Types are Type </a:t>
            </a:r>
            <a:r>
              <a:rPr lang="en-US" sz="2400" dirty="0" smtClean="0"/>
              <a:t>Parameters</a:t>
            </a:r>
          </a:p>
          <a:p>
            <a:pPr marL="457200" lvl="2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MobileDevice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&lt;T&gt; {</a:t>
            </a:r>
          </a:p>
          <a:p>
            <a:pPr marL="457200" lvl="2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private static 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457200" lvl="2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...</a:t>
            </a:r>
          </a:p>
          <a:p>
            <a:pPr marL="457200" lvl="2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457200" lvl="2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17847" y="4441755"/>
            <a:ext cx="59525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MobileDevice&lt;Smartphone&gt; phone = new MobileDevice&lt;&gt;();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MobileDevice&lt;Pager&gt; pager = new MobileDevice&lt;&gt;();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MobileDevice&lt;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TabletPC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 pc = new MobileDevice&lt;&gt;();</a:t>
            </a:r>
          </a:p>
          <a:p>
            <a:r>
              <a:rPr lang="en-US" sz="2000" dirty="0"/>
              <a:t>Because the static field </a:t>
            </a:r>
            <a:r>
              <a:rPr lang="en-US" sz="2000" dirty="0" err="1"/>
              <a:t>os</a:t>
            </a:r>
            <a:r>
              <a:rPr lang="en-US" sz="2000" dirty="0"/>
              <a:t> is shared by phone, pager, and pc, what is the actual type of </a:t>
            </a:r>
            <a:r>
              <a:rPr lang="en-US" sz="2000" dirty="0" err="1"/>
              <a:t>os</a:t>
            </a:r>
            <a:r>
              <a:rPr lang="en-US" sz="2000" dirty="0"/>
              <a:t>? It cannot be Smartphone, Pager, and </a:t>
            </a:r>
            <a:r>
              <a:rPr lang="en-US" sz="2000" dirty="0" err="1"/>
              <a:t>TabletPC</a:t>
            </a:r>
            <a:r>
              <a:rPr lang="en-US" sz="2000" dirty="0"/>
              <a:t> at the same time. You cannot, therefore, create static fields of type parameters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9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5575" y="160338"/>
            <a:ext cx="1101483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Restrictions on </a:t>
            </a:r>
            <a:r>
              <a:rPr lang="en-US" sz="3200" b="1" i="1" u="sng" dirty="0" smtClean="0"/>
              <a:t>Generics…….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Use Casts or </a:t>
            </a:r>
            <a:r>
              <a:rPr lang="en-US" sz="2400" dirty="0" err="1"/>
              <a:t>instanceof</a:t>
            </a:r>
            <a:r>
              <a:rPr lang="en-US" sz="2400" dirty="0"/>
              <a:t> with Parameterized </a:t>
            </a:r>
            <a:r>
              <a:rPr lang="en-US" sz="2400" dirty="0" smtClean="0"/>
              <a:t>Types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static &lt;E&gt; void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rtti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(List&lt;E&gt; list) {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if (list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&lt;Integer&gt;) {  // compile-time error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// ...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Create Arrays of Parameterized </a:t>
            </a:r>
            <a:r>
              <a:rPr lang="en-US" sz="2400" dirty="0" smtClean="0"/>
              <a:t>Types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List&lt;Integer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&gt;[]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arrayOfLists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new List&lt;Integer&gt;[2];  // compile-time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Cannot Create, Catch, or Throw Objects of Parameterized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3200" b="1" i="1" u="sng" dirty="0"/>
          </a:p>
          <a:p>
            <a:endParaRPr lang="en-US" sz="3200" b="1" i="1" u="sng" dirty="0" smtClean="0"/>
          </a:p>
          <a:p>
            <a:endParaRPr lang="en-US" sz="3200" b="1" i="1" u="sng" dirty="0"/>
          </a:p>
          <a:p>
            <a:endParaRPr lang="en-US" sz="3200" b="1" i="1" u="sng" dirty="0" smtClean="0"/>
          </a:p>
          <a:p>
            <a:endParaRPr lang="en-US" sz="3200" b="1" i="1" u="sng" dirty="0"/>
          </a:p>
          <a:p>
            <a:endParaRPr lang="en-US" sz="32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7879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0338"/>
            <a:ext cx="8836025" cy="66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Autoboxing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0337"/>
            <a:ext cx="8836025" cy="66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975" y="539603"/>
            <a:ext cx="11041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Compile-time bugs are easier to detect early and fix.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Runtime bugs, however, can be much more problematic; they don't always surface immediately, and when they do, it may be at a point in the program that is far removed from the actual cause of the </a:t>
            </a:r>
            <a:r>
              <a:rPr lang="en-US" sz="2400" dirty="0" smtClean="0"/>
              <a:t>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Generics add stability to your code by making more of your bugs detectable at compile </a:t>
            </a:r>
            <a:r>
              <a:rPr lang="en-US" sz="2400" dirty="0" smtClean="0"/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US" sz="2400" dirty="0" smtClean="0"/>
              <a:t>enerics </a:t>
            </a:r>
            <a:r>
              <a:rPr lang="en-US" sz="2400" dirty="0"/>
              <a:t>enable </a:t>
            </a:r>
            <a:r>
              <a:rPr lang="en-US" sz="2400" i="1" dirty="0"/>
              <a:t>types</a:t>
            </a:r>
            <a:r>
              <a:rPr lang="en-US" sz="2400" dirty="0"/>
              <a:t> (classes and interfaces) to be parameters when defining </a:t>
            </a:r>
            <a:r>
              <a:rPr lang="en-US" sz="2400" dirty="0" smtClean="0"/>
              <a:t>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0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975" y="539603"/>
            <a:ext cx="110413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1" u="sng" dirty="0" smtClean="0"/>
              <a:t>Benefits: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Provides stronger type checks at compile time: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Elimination of casts.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following code snippet without generics requires casting:</a:t>
            </a:r>
          </a:p>
          <a:p>
            <a:pPr lvl="3"/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List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list.add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pPr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String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 = (String)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list.get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(0);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When re-written to use generics, the code does not require casting:</a:t>
            </a:r>
          </a:p>
          <a:p>
            <a:pPr lvl="3"/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List&lt;String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&gt; list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&lt;String&gt;();</a:t>
            </a:r>
          </a:p>
          <a:p>
            <a:pPr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list.add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pPr lvl="3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String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list.get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0988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0709"/>
            <a:ext cx="9001872" cy="67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975" y="539603"/>
            <a:ext cx="110413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 </a:t>
            </a:r>
            <a:r>
              <a:rPr lang="en-US" sz="2400" i="1" dirty="0"/>
              <a:t>generic type</a:t>
            </a:r>
            <a:r>
              <a:rPr lang="en-US" sz="2400" dirty="0"/>
              <a:t> is a generic class or interface that is parameterized over </a:t>
            </a:r>
            <a:r>
              <a:rPr lang="en-US" sz="2400" dirty="0" smtClean="0"/>
              <a:t>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Example: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Box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private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2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void set(Object object) {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this.object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 object; </a:t>
            </a:r>
          </a:p>
          <a:p>
            <a:pPr lvl="2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Object get() { return object; }</a:t>
            </a:r>
          </a:p>
          <a:p>
            <a:pPr lvl="1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Generic Type</a:t>
            </a:r>
          </a:p>
          <a:p>
            <a:pPr lvl="2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Box&lt;T&gt;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{	</a:t>
            </a:r>
          </a:p>
          <a:p>
            <a:pPr lvl="2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	//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 stands for "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Type“</a:t>
            </a:r>
          </a:p>
          <a:p>
            <a:pPr lvl="2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private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2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	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void set(T t) { this.t = t; }</a:t>
            </a:r>
          </a:p>
          <a:p>
            <a:pPr lvl="2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	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 get() { return t; }</a:t>
            </a:r>
          </a:p>
          <a:p>
            <a:pPr lvl="2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 marL="349250" lvl="2" indent="-349250">
              <a:buFont typeface="Arial" panose="020B0604020202020204" pitchFamily="34" charset="0"/>
              <a:buChar char="•"/>
            </a:pPr>
            <a:r>
              <a:rPr lang="en-US" sz="2400" i="1" dirty="0"/>
              <a:t>A type variable can be any non-primitive type you specify: any class type, any interface type, any array type, or even another type variable</a:t>
            </a:r>
          </a:p>
          <a:p>
            <a:pPr lvl="2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7975" y="539603"/>
            <a:ext cx="11041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/>
              <a:t>Type Parameter Naming </a:t>
            </a:r>
            <a:r>
              <a:rPr lang="en-US" sz="3200" b="1" dirty="0" smtClean="0"/>
              <a:t>Conventions</a:t>
            </a:r>
          </a:p>
          <a:p>
            <a:pPr lvl="3"/>
            <a:r>
              <a:rPr lang="en-US" sz="2400" dirty="0"/>
              <a:t>E - Element (used extensively by the Java Collections Framework)</a:t>
            </a:r>
          </a:p>
          <a:p>
            <a:pPr lvl="3"/>
            <a:r>
              <a:rPr lang="en-US" sz="2400" dirty="0"/>
              <a:t>K - Key</a:t>
            </a:r>
          </a:p>
          <a:p>
            <a:pPr lvl="3"/>
            <a:r>
              <a:rPr lang="en-US" sz="2400" dirty="0"/>
              <a:t>N - Number</a:t>
            </a:r>
          </a:p>
          <a:p>
            <a:pPr lvl="3"/>
            <a:r>
              <a:rPr lang="en-US" sz="2400" dirty="0"/>
              <a:t>T - Type</a:t>
            </a:r>
          </a:p>
          <a:p>
            <a:pPr lvl="3"/>
            <a:r>
              <a:rPr lang="en-US" sz="2400" dirty="0"/>
              <a:t>V - Value</a:t>
            </a:r>
          </a:p>
          <a:p>
            <a:pPr lvl="3"/>
            <a:r>
              <a:rPr lang="en-US" sz="2400" dirty="0"/>
              <a:t>S,U,V etc. - 2nd, 3rd, 4th </a:t>
            </a:r>
            <a:r>
              <a:rPr lang="en-US" sz="2400" dirty="0" smtClean="0"/>
              <a:t>types</a:t>
            </a:r>
          </a:p>
          <a:p>
            <a:pPr lvl="3"/>
            <a:endParaRPr lang="en-US" sz="2400" dirty="0"/>
          </a:p>
          <a:p>
            <a:pPr lvl="3" indent="-457200"/>
            <a:r>
              <a:rPr lang="en-US" sz="3200" b="1" dirty="0" smtClean="0"/>
              <a:t>Instantiating generic type</a:t>
            </a:r>
          </a:p>
          <a:p>
            <a:pPr lvl="3" indent="-457200"/>
            <a:r>
              <a:rPr lang="en-US" sz="3200" b="1" dirty="0"/>
              <a:t>	</a:t>
            </a:r>
            <a:r>
              <a:rPr lang="en-US" sz="2400" dirty="0"/>
              <a:t>Box&lt;Integer&gt; </a:t>
            </a:r>
            <a:r>
              <a:rPr lang="en-US" sz="2400" dirty="0" err="1"/>
              <a:t>integerBox</a:t>
            </a:r>
            <a:r>
              <a:rPr lang="en-US" sz="2400" dirty="0" smtClean="0"/>
              <a:t>;</a:t>
            </a:r>
          </a:p>
          <a:p>
            <a:pPr lvl="3" indent="-457200"/>
            <a:r>
              <a:rPr lang="en-US" sz="2400" dirty="0" smtClean="0"/>
              <a:t>	Box&lt;Integer</a:t>
            </a:r>
            <a:r>
              <a:rPr lang="en-US" sz="2400" dirty="0"/>
              <a:t>&gt; </a:t>
            </a:r>
            <a:r>
              <a:rPr lang="en-US" sz="2400" dirty="0" err="1"/>
              <a:t>integerBox</a:t>
            </a:r>
            <a:r>
              <a:rPr lang="en-US" sz="2400" dirty="0"/>
              <a:t> = new Box&lt;Integer</a:t>
            </a:r>
            <a:r>
              <a:rPr lang="en-US" sz="2400" dirty="0" smtClean="0"/>
              <a:t>&gt;();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5046</TotalTime>
  <Words>1693</Words>
  <Application>Microsoft Office PowerPoint</Application>
  <PresentationFormat>Widescreen</PresentationFormat>
  <Paragraphs>428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1100</cp:revision>
  <dcterms:created xsi:type="dcterms:W3CDTF">2015-08-26T11:57:20Z</dcterms:created>
  <dcterms:modified xsi:type="dcterms:W3CDTF">2015-09-16T05:21:05Z</dcterms:modified>
</cp:coreProperties>
</file>