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472" r:id="rId2"/>
    <p:sldId id="473" r:id="rId3"/>
    <p:sldId id="474" r:id="rId4"/>
    <p:sldId id="479" r:id="rId5"/>
    <p:sldId id="476" r:id="rId6"/>
    <p:sldId id="480" r:id="rId7"/>
    <p:sldId id="477" r:id="rId8"/>
    <p:sldId id="478" r:id="rId9"/>
    <p:sldId id="481" r:id="rId10"/>
    <p:sldId id="485" r:id="rId11"/>
    <p:sldId id="484" r:id="rId12"/>
    <p:sldId id="483" r:id="rId13"/>
    <p:sldId id="482" r:id="rId14"/>
    <p:sldId id="293" r:id="rId15"/>
    <p:sldId id="313" r:id="rId16"/>
    <p:sldId id="320" r:id="rId17"/>
    <p:sldId id="316" r:id="rId18"/>
    <p:sldId id="261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96DFF08F-DC6B-4601-B491-B0F83F6DD2DA}" type="datetimeFigureOut">
              <a:rPr lang="en-US" dirty="0"/>
              <a:t>9/16/2015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9/16/2015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9/16/2015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9/16/2015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9/16/2015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9/16/2015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9/16/2015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9/16/2015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9/16/2015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://www.slideshare.net/arnold7490/unit-3-java?next_slideshow=1" TargetMode="External"/><Relationship Id="rId13" Type="http://schemas.openxmlformats.org/officeDocument/2006/relationships/hyperlink" Target="http://www.slideshare.net/antonkeks/4-collections" TargetMode="External"/><Relationship Id="rId3" Type="http://schemas.openxmlformats.org/officeDocument/2006/relationships/hyperlink" Target="http://www.slideshare.net/EdurekaIN/java-class-3" TargetMode="External"/><Relationship Id="rId7" Type="http://schemas.openxmlformats.org/officeDocument/2006/relationships/hyperlink" Target="http://www.slideshare.net/arnold7490/unit-4-java" TargetMode="External"/><Relationship Id="rId12" Type="http://schemas.openxmlformats.org/officeDocument/2006/relationships/hyperlink" Target="http://www.slideshare.net/AllanHuang/java-new-evolution" TargetMode="External"/><Relationship Id="rId17" Type="http://schemas.openxmlformats.org/officeDocument/2006/relationships/hyperlink" Target="http://www.slideshare.net/caroljmcdonald/java-generics-2485138?next_slideshow=1" TargetMode="External"/><Relationship Id="rId2" Type="http://schemas.openxmlformats.org/officeDocument/2006/relationships/hyperlink" Target="https://docs.oracle.com/javase/tutorial/reallybigindex.html" TargetMode="External"/><Relationship Id="rId16" Type="http://schemas.openxmlformats.org/officeDocument/2006/relationships/hyperlink" Target="http://www.slideshare.net/shahjahan786/generics-27960064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slideshare.net/MindfireSolutions/java-garbage-collection-how-it-works?next_slideshow=1" TargetMode="External"/><Relationship Id="rId11" Type="http://schemas.openxmlformats.org/officeDocument/2006/relationships/hyperlink" Target="http://www.slideshare.net/emprovise/2-javabasics" TargetMode="External"/><Relationship Id="rId5" Type="http://schemas.openxmlformats.org/officeDocument/2006/relationships/hyperlink" Target="http://www.slideshare.net/abdurrehmanabdurrehman391/java-advancedoop" TargetMode="External"/><Relationship Id="rId15" Type="http://schemas.openxmlformats.org/officeDocument/2006/relationships/hyperlink" Target="http://www.slideshare.net/AbhishekKhune/07-java-collection" TargetMode="External"/><Relationship Id="rId10" Type="http://schemas.openxmlformats.org/officeDocument/2006/relationships/hyperlink" Target="http://www.slideshare.net/muralidhar9e/java-exception-handling-ppt" TargetMode="External"/><Relationship Id="rId4" Type="http://schemas.openxmlformats.org/officeDocument/2006/relationships/hyperlink" Target="http://www.slideshare.net/abdurrehmanabdurrehman391/variables-and-data-types-by-sir-khalid" TargetMode="External"/><Relationship Id="rId9" Type="http://schemas.openxmlformats.org/officeDocument/2006/relationships/hyperlink" Target="http://www.slideshare.net/tushardesarda/java-tutorial-3" TargetMode="External"/><Relationship Id="rId14" Type="http://schemas.openxmlformats.org/officeDocument/2006/relationships/hyperlink" Target="http://www.slideshare.net/andreaiacono/java8-39841939%20-%20Java8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tutorial/java/data/numberclasses.html" TargetMode="External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95504" y="2240924"/>
            <a:ext cx="4456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811369" y="2240924"/>
            <a:ext cx="7959144" cy="435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472548" y="712694"/>
            <a:ext cx="8888506" cy="5401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 smtClean="0">
                <a:solidFill>
                  <a:srgbClr val="002060"/>
                </a:solidFill>
              </a:rPr>
              <a:t>Numbers </a:t>
            </a:r>
          </a:p>
          <a:p>
            <a:pPr algn="ctr"/>
            <a:r>
              <a:rPr lang="en-US" sz="11500" dirty="0" smtClean="0">
                <a:solidFill>
                  <a:srgbClr val="002060"/>
                </a:solidFill>
              </a:rPr>
              <a:t>and </a:t>
            </a:r>
          </a:p>
          <a:p>
            <a:pPr algn="ctr"/>
            <a:r>
              <a:rPr lang="en-US" sz="11500" dirty="0" smtClean="0">
                <a:solidFill>
                  <a:srgbClr val="002060"/>
                </a:solidFill>
              </a:rPr>
              <a:t>Strings</a:t>
            </a:r>
            <a:endParaRPr lang="en-US" sz="115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2751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95504" y="2240924"/>
            <a:ext cx="4456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811369" y="2240924"/>
            <a:ext cx="7959144" cy="435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252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95504" y="2240924"/>
            <a:ext cx="4456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811369" y="2240924"/>
            <a:ext cx="7959144" cy="435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605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95504" y="2240924"/>
            <a:ext cx="4456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811369" y="2240924"/>
            <a:ext cx="7959144" cy="435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985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95504" y="2240924"/>
            <a:ext cx="4456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811369" y="2240924"/>
            <a:ext cx="7959144" cy="435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332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- miscellaneous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46975" y="2099256"/>
            <a:ext cx="66454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 smtClean="0"/>
          </a:p>
          <a:p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202919" y="2575775"/>
            <a:ext cx="82244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Type Comparison Operator </a:t>
            </a:r>
            <a:r>
              <a:rPr lang="en-US" sz="2800" b="1" dirty="0" err="1"/>
              <a:t>instanceof</a:t>
            </a:r>
            <a:endParaRPr lang="en-US" sz="2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300766" y="3098995"/>
            <a:ext cx="9440214" cy="3198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202919" y="3222106"/>
            <a:ext cx="8224416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</a:t>
            </a:r>
            <a:r>
              <a:rPr lang="en-US" sz="2000" dirty="0" err="1"/>
              <a:t>instanceof</a:t>
            </a:r>
            <a:r>
              <a:rPr lang="en-US" sz="2000" dirty="0"/>
              <a:t> operator compares an object to a specified type. </a:t>
            </a: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You </a:t>
            </a:r>
            <a:r>
              <a:rPr lang="en-US" sz="2000" dirty="0"/>
              <a:t>can use it to test if an object is an instance of a class, an instance of a subclass, or an instance of a class that implements a particular </a:t>
            </a:r>
            <a:r>
              <a:rPr lang="en-US" sz="2000" dirty="0" smtClean="0"/>
              <a:t>interface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Classes implementing interfaces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class </a:t>
            </a:r>
            <a:r>
              <a:rPr lang="en-US" sz="2000" dirty="0" err="1"/>
              <a:t>MyClass</a:t>
            </a:r>
            <a:r>
              <a:rPr lang="en-US" sz="2000" dirty="0"/>
              <a:t> extends </a:t>
            </a:r>
            <a:r>
              <a:rPr lang="en-US" sz="2000" dirty="0" err="1"/>
              <a:t>MySuperClass</a:t>
            </a:r>
            <a:r>
              <a:rPr lang="en-US" sz="2000" dirty="0"/>
              <a:t> implements </a:t>
            </a:r>
            <a:r>
              <a:rPr lang="en-US" sz="2000" dirty="0" err="1"/>
              <a:t>YourInterface</a:t>
            </a:r>
            <a:r>
              <a:rPr lang="en-US" sz="2000" dirty="0"/>
              <a:t> {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    // field, constructor, 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    // method declarations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6288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- miscellaneous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46975" y="2099256"/>
            <a:ext cx="66454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 smtClean="0"/>
          </a:p>
          <a:p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60375" y="1792936"/>
            <a:ext cx="9994005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 err="1" smtClean="0"/>
              <a:t>Varargs</a:t>
            </a:r>
            <a:r>
              <a:rPr lang="en-US" sz="3200" b="1" u="sng" dirty="0" smtClean="0"/>
              <a:t> – Specifying Arbitrary number of arguments</a:t>
            </a:r>
          </a:p>
          <a:p>
            <a:r>
              <a:rPr lang="en-US" dirty="0"/>
              <a:t>public Polygon </a:t>
            </a:r>
            <a:r>
              <a:rPr lang="en-US" dirty="0" err="1"/>
              <a:t>polygonFrom</a:t>
            </a:r>
            <a:r>
              <a:rPr lang="en-US" dirty="0"/>
              <a:t>(Point... corners) {</a:t>
            </a:r>
          </a:p>
          <a:p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numberOfSides</a:t>
            </a:r>
            <a:r>
              <a:rPr lang="en-US" dirty="0"/>
              <a:t> = </a:t>
            </a:r>
            <a:r>
              <a:rPr lang="en-US" dirty="0" err="1"/>
              <a:t>corners.length</a:t>
            </a:r>
            <a:r>
              <a:rPr lang="en-US" dirty="0"/>
              <a:t>;</a:t>
            </a:r>
          </a:p>
          <a:p>
            <a:r>
              <a:rPr lang="en-US" dirty="0"/>
              <a:t>    double squareOfSide1, lengthOfSide1;</a:t>
            </a:r>
          </a:p>
          <a:p>
            <a:r>
              <a:rPr lang="en-US" dirty="0"/>
              <a:t>    squareOfSide1 = (corners[1].x - corners[0].x)</a:t>
            </a:r>
          </a:p>
          <a:p>
            <a:r>
              <a:rPr lang="en-US" dirty="0"/>
              <a:t>                     * (corners[1].x - corners[0].x) </a:t>
            </a:r>
          </a:p>
          <a:p>
            <a:r>
              <a:rPr lang="en-US" dirty="0"/>
              <a:t>                     + (corners[1].y - corners[0].y)</a:t>
            </a:r>
          </a:p>
          <a:p>
            <a:r>
              <a:rPr lang="en-US" dirty="0"/>
              <a:t>                     * (corners[1].y - corners[0].y);</a:t>
            </a:r>
          </a:p>
          <a:p>
            <a:r>
              <a:rPr lang="en-US" dirty="0"/>
              <a:t>    lengthOfSide1 = </a:t>
            </a:r>
            <a:r>
              <a:rPr lang="en-US" dirty="0" err="1"/>
              <a:t>Math.sqrt</a:t>
            </a:r>
            <a:r>
              <a:rPr lang="en-US" dirty="0"/>
              <a:t>(squareOfSide1);</a:t>
            </a:r>
          </a:p>
          <a:p>
            <a:endParaRPr lang="en-US" dirty="0"/>
          </a:p>
          <a:p>
            <a:r>
              <a:rPr lang="en-US" dirty="0"/>
              <a:t>    // more method body code follows that creates and returns a </a:t>
            </a:r>
          </a:p>
          <a:p>
            <a:r>
              <a:rPr lang="en-US" dirty="0"/>
              <a:t>    // polygon connecting the Points</a:t>
            </a:r>
          </a:p>
          <a:p>
            <a:r>
              <a:rPr lang="en-US" dirty="0" smtClean="0"/>
              <a:t>}</a:t>
            </a:r>
          </a:p>
          <a:p>
            <a:r>
              <a:rPr lang="en-US" sz="1400" dirty="0"/>
              <a:t>You will most commonly see </a:t>
            </a:r>
            <a:r>
              <a:rPr lang="en-US" sz="1400" dirty="0" err="1"/>
              <a:t>varargs</a:t>
            </a:r>
            <a:r>
              <a:rPr lang="en-US" sz="1400" dirty="0"/>
              <a:t> with the printing methods; for example, this </a:t>
            </a:r>
            <a:r>
              <a:rPr lang="en-US" sz="1400" dirty="0" err="1"/>
              <a:t>printf</a:t>
            </a:r>
            <a:r>
              <a:rPr lang="en-US" sz="1400" dirty="0"/>
              <a:t> method:</a:t>
            </a:r>
          </a:p>
          <a:p>
            <a:endParaRPr lang="en-US" sz="1400" dirty="0"/>
          </a:p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public 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</a:rPr>
              <a:t>PrintStream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</a:rPr>
              <a:t>printf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(String format, Object... 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</a:rPr>
              <a:t>args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  <a:p>
            <a:r>
              <a:rPr lang="en-US" sz="1400" dirty="0"/>
              <a:t>allows you to print an arbitrary number of objects. It can be called like this:</a:t>
            </a:r>
          </a:p>
          <a:p>
            <a:r>
              <a:rPr lang="en-US" sz="1400" dirty="0" err="1" smtClean="0">
                <a:solidFill>
                  <a:schemeClr val="accent6">
                    <a:lumMod val="75000"/>
                  </a:schemeClr>
                </a:solidFill>
              </a:rPr>
              <a:t>System.out.printf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("%s: %d, %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</a:rPr>
              <a:t>s%n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", name, 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</a:rPr>
              <a:t>idnum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, address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);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00766" y="3098995"/>
            <a:ext cx="9440214" cy="3198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015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- miscellaneous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46975" y="2099256"/>
            <a:ext cx="66454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 smtClean="0"/>
          </a:p>
          <a:p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60375" y="1792936"/>
            <a:ext cx="999400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Returning a Class or </a:t>
            </a:r>
            <a:r>
              <a:rPr lang="en-US" sz="2800" u="sng" dirty="0" smtClean="0"/>
              <a:t>Interface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i="1" dirty="0"/>
              <a:t>When a method uses a class name as its return </a:t>
            </a:r>
            <a:r>
              <a:rPr lang="en-US" sz="2400" i="1" dirty="0" smtClean="0"/>
              <a:t>type </a:t>
            </a:r>
            <a:r>
              <a:rPr lang="en-US" sz="2400" i="1" dirty="0"/>
              <a:t>the class of the type of the returned object must be either a subclass of, or the exact class of, the return </a:t>
            </a:r>
            <a:r>
              <a:rPr lang="en-US" sz="2400" i="1" dirty="0" smtClean="0"/>
              <a:t>type.</a:t>
            </a:r>
            <a:endParaRPr lang="en-US" sz="2400" i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974" y="4512753"/>
            <a:ext cx="2150771" cy="225389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593206" y="3608818"/>
            <a:ext cx="859879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public Number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returnANumber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() {</a:t>
            </a: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   ...</a:t>
            </a: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}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 err="1"/>
              <a:t>returnANumber</a:t>
            </a:r>
            <a:r>
              <a:rPr lang="en-US" dirty="0"/>
              <a:t> method can return an </a:t>
            </a:r>
            <a:r>
              <a:rPr lang="en-US" dirty="0" err="1"/>
              <a:t>ImaginaryNumber</a:t>
            </a:r>
            <a:r>
              <a:rPr lang="en-US" dirty="0"/>
              <a:t> but not an Object. </a:t>
            </a:r>
            <a:r>
              <a:rPr lang="en-US" dirty="0" err="1"/>
              <a:t>ImaginaryNumber</a:t>
            </a:r>
            <a:r>
              <a:rPr lang="en-US" dirty="0"/>
              <a:t> is a Number because it's a subclass of Number. However, an Object is not necessarily a Number — it could be a String or another type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906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 java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46975" y="2099256"/>
            <a:ext cx="66454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 smtClean="0"/>
          </a:p>
          <a:p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60375" y="437262"/>
            <a:ext cx="999400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Garbage collection</a:t>
            </a:r>
          </a:p>
          <a:p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JDBC</a:t>
            </a:r>
          </a:p>
          <a:p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Lambda expressions</a:t>
            </a:r>
          </a:p>
          <a:p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Annotations</a:t>
            </a:r>
          </a:p>
          <a:p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Aggregate operations on collection using </a:t>
            </a:r>
            <a:r>
              <a:rPr lang="en-US" sz="2800" dirty="0" err="1" smtClean="0">
                <a:solidFill>
                  <a:schemeClr val="accent6">
                    <a:lumMod val="75000"/>
                  </a:schemeClr>
                </a:solidFill>
              </a:rPr>
              <a:t>Lambarda</a:t>
            </a:r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 expression.</a:t>
            </a:r>
          </a:p>
          <a:p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Java streaming</a:t>
            </a:r>
          </a:p>
          <a:p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Blocking queue</a:t>
            </a:r>
          </a:p>
          <a:p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Aggregate operations</a:t>
            </a:r>
          </a:p>
          <a:p>
            <a:r>
              <a:rPr lang="en-US" sz="2800" dirty="0" err="1" smtClean="0">
                <a:solidFill>
                  <a:schemeClr val="accent6">
                    <a:lumMod val="75000"/>
                  </a:schemeClr>
                </a:solidFill>
              </a:rPr>
              <a:t>Autoboxing</a:t>
            </a:r>
            <a:endParaRPr lang="en-US" sz="2800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1400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00766" y="3098995"/>
            <a:ext cx="9440214" cy="3198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554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5262" y="284176"/>
            <a:ext cx="9784080" cy="4206240"/>
          </a:xfrm>
        </p:spPr>
        <p:txBody>
          <a:bodyPr>
            <a:normAutofit fontScale="25000" lnSpcReduction="20000"/>
          </a:bodyPr>
          <a:lstStyle/>
          <a:p>
            <a:r>
              <a:rPr lang="en-US" sz="7200" dirty="0">
                <a:solidFill>
                  <a:schemeClr val="bg1"/>
                </a:solidFill>
                <a:hlinkClick r:id="rId2"/>
              </a:rPr>
              <a:t>https://</a:t>
            </a:r>
            <a:r>
              <a:rPr lang="en-US" sz="7200" dirty="0" smtClean="0">
                <a:solidFill>
                  <a:schemeClr val="bg1"/>
                </a:solidFill>
                <a:hlinkClick r:id="rId2"/>
              </a:rPr>
              <a:t>docs.oracle.com/javase/tutorial/reallybigindex.html</a:t>
            </a:r>
            <a:endParaRPr lang="en-US" sz="7200" dirty="0" smtClean="0">
              <a:solidFill>
                <a:schemeClr val="bg1"/>
              </a:solidFill>
            </a:endParaRPr>
          </a:p>
          <a:p>
            <a:r>
              <a:rPr lang="en-US" sz="7200" dirty="0">
                <a:solidFill>
                  <a:schemeClr val="bg1"/>
                </a:solidFill>
                <a:hlinkClick r:id="rId3"/>
              </a:rPr>
              <a:t>http://</a:t>
            </a:r>
            <a:r>
              <a:rPr lang="en-US" sz="7200" dirty="0" smtClean="0">
                <a:solidFill>
                  <a:schemeClr val="bg1"/>
                </a:solidFill>
                <a:hlinkClick r:id="rId3"/>
              </a:rPr>
              <a:t>www.slideshare.net/EdurekaIN/java-class-3</a:t>
            </a:r>
            <a:endParaRPr lang="en-US" sz="7200" dirty="0" smtClean="0">
              <a:solidFill>
                <a:schemeClr val="bg1"/>
              </a:solidFill>
            </a:endParaRPr>
          </a:p>
          <a:p>
            <a:r>
              <a:rPr lang="en-US" sz="7200" dirty="0">
                <a:solidFill>
                  <a:schemeClr val="bg1"/>
                </a:solidFill>
                <a:hlinkClick r:id="rId4"/>
              </a:rPr>
              <a:t>http://</a:t>
            </a:r>
            <a:r>
              <a:rPr lang="en-US" sz="7200" dirty="0" smtClean="0">
                <a:solidFill>
                  <a:schemeClr val="bg1"/>
                </a:solidFill>
                <a:hlinkClick r:id="rId4"/>
              </a:rPr>
              <a:t>www.slideshare.net/abdurrehmanabdurrehman391/variables-and-data-types-by-sir-khalid</a:t>
            </a:r>
            <a:endParaRPr lang="en-US" sz="7200" dirty="0" smtClean="0">
              <a:solidFill>
                <a:schemeClr val="bg1"/>
              </a:solidFill>
            </a:endParaRPr>
          </a:p>
          <a:p>
            <a:r>
              <a:rPr lang="en-US" sz="7200" dirty="0">
                <a:solidFill>
                  <a:schemeClr val="bg1"/>
                </a:solidFill>
                <a:hlinkClick r:id="rId5"/>
              </a:rPr>
              <a:t>http://</a:t>
            </a:r>
            <a:r>
              <a:rPr lang="en-US" sz="7200" dirty="0" smtClean="0">
                <a:solidFill>
                  <a:schemeClr val="bg1"/>
                </a:solidFill>
                <a:hlinkClick r:id="rId5"/>
              </a:rPr>
              <a:t>www.slideshare.net/abdurrehmanabdurrehman391/java-advancedoop</a:t>
            </a:r>
            <a:endParaRPr lang="en-US" sz="7200" dirty="0" smtClean="0">
              <a:solidFill>
                <a:schemeClr val="bg1"/>
              </a:solidFill>
            </a:endParaRPr>
          </a:p>
          <a:p>
            <a:r>
              <a:rPr lang="en-US" sz="7200" dirty="0">
                <a:solidFill>
                  <a:schemeClr val="bg1"/>
                </a:solidFill>
                <a:hlinkClick r:id="rId6"/>
              </a:rPr>
              <a:t>http://</a:t>
            </a:r>
            <a:r>
              <a:rPr lang="en-US" sz="7200" dirty="0" smtClean="0">
                <a:solidFill>
                  <a:schemeClr val="bg1"/>
                </a:solidFill>
                <a:hlinkClick r:id="rId6"/>
              </a:rPr>
              <a:t>www.slideshare.net/MindfireSolutions/java-garbage-collection-how-it-works?next_slideshow=1</a:t>
            </a:r>
            <a:endParaRPr lang="en-US" sz="7200" dirty="0" smtClean="0">
              <a:solidFill>
                <a:schemeClr val="bg1"/>
              </a:solidFill>
            </a:endParaRPr>
          </a:p>
          <a:p>
            <a:r>
              <a:rPr lang="en-US" sz="7200" dirty="0">
                <a:solidFill>
                  <a:schemeClr val="bg1"/>
                </a:solidFill>
                <a:hlinkClick r:id="rId7"/>
              </a:rPr>
              <a:t>http://</a:t>
            </a:r>
            <a:r>
              <a:rPr lang="en-US" sz="7200" dirty="0" smtClean="0">
                <a:solidFill>
                  <a:schemeClr val="bg1"/>
                </a:solidFill>
                <a:hlinkClick r:id="rId7"/>
              </a:rPr>
              <a:t>www.slideshare.net/arnold7490/unit-4-java</a:t>
            </a:r>
            <a:endParaRPr lang="en-US" sz="7200" dirty="0" smtClean="0">
              <a:solidFill>
                <a:schemeClr val="bg1"/>
              </a:solidFill>
            </a:endParaRPr>
          </a:p>
          <a:p>
            <a:r>
              <a:rPr lang="en-US" sz="7200" dirty="0">
                <a:solidFill>
                  <a:schemeClr val="bg1"/>
                </a:solidFill>
                <a:hlinkClick r:id="rId8"/>
              </a:rPr>
              <a:t>http://</a:t>
            </a:r>
            <a:r>
              <a:rPr lang="en-US" sz="7200" dirty="0" smtClean="0">
                <a:solidFill>
                  <a:schemeClr val="bg1"/>
                </a:solidFill>
                <a:hlinkClick r:id="rId8"/>
              </a:rPr>
              <a:t>www.slideshare.net/arnold7490/unit-3-java?next_slideshow=1</a:t>
            </a:r>
            <a:endParaRPr lang="en-US" sz="7200" dirty="0" smtClean="0">
              <a:solidFill>
                <a:schemeClr val="bg1"/>
              </a:solidFill>
            </a:endParaRPr>
          </a:p>
          <a:p>
            <a:r>
              <a:rPr lang="en-US" sz="7200" dirty="0">
                <a:solidFill>
                  <a:schemeClr val="bg1"/>
                </a:solidFill>
                <a:hlinkClick r:id="rId9"/>
              </a:rPr>
              <a:t>http://</a:t>
            </a:r>
            <a:r>
              <a:rPr lang="en-US" sz="7200" dirty="0" smtClean="0">
                <a:solidFill>
                  <a:schemeClr val="bg1"/>
                </a:solidFill>
                <a:hlinkClick r:id="rId9"/>
              </a:rPr>
              <a:t>www.slideshare.net/tushardesarda/java-tutorial-3</a:t>
            </a:r>
            <a:endParaRPr lang="en-US" sz="7200" dirty="0" smtClean="0">
              <a:solidFill>
                <a:schemeClr val="bg1"/>
              </a:solidFill>
            </a:endParaRPr>
          </a:p>
          <a:p>
            <a:r>
              <a:rPr lang="en-US" sz="7200" dirty="0">
                <a:solidFill>
                  <a:schemeClr val="bg1"/>
                </a:solidFill>
                <a:hlinkClick r:id="rId10"/>
              </a:rPr>
              <a:t>http://</a:t>
            </a:r>
            <a:r>
              <a:rPr lang="en-US" sz="7200" dirty="0" smtClean="0">
                <a:solidFill>
                  <a:schemeClr val="bg1"/>
                </a:solidFill>
                <a:hlinkClick r:id="rId10"/>
              </a:rPr>
              <a:t>www.slideshare.net/muralidhar9e/java-exception-handling-ppt</a:t>
            </a:r>
            <a:endParaRPr lang="en-US" sz="7200" dirty="0" smtClean="0">
              <a:solidFill>
                <a:schemeClr val="bg1"/>
              </a:solidFill>
            </a:endParaRPr>
          </a:p>
          <a:p>
            <a:r>
              <a:rPr lang="en-US" sz="7200" dirty="0">
                <a:solidFill>
                  <a:schemeClr val="bg1"/>
                </a:solidFill>
                <a:hlinkClick r:id="rId11"/>
              </a:rPr>
              <a:t>http://</a:t>
            </a:r>
            <a:r>
              <a:rPr lang="en-US" sz="7200" dirty="0" smtClean="0">
                <a:solidFill>
                  <a:schemeClr val="bg1"/>
                </a:solidFill>
                <a:hlinkClick r:id="rId11"/>
              </a:rPr>
              <a:t>www.slideshare.net/emprovise/2-javabasics</a:t>
            </a:r>
            <a:endParaRPr lang="en-US" sz="7200" dirty="0" smtClean="0">
              <a:solidFill>
                <a:schemeClr val="bg1"/>
              </a:solidFill>
            </a:endParaRPr>
          </a:p>
          <a:p>
            <a:r>
              <a:rPr lang="en-US" sz="7200" dirty="0">
                <a:solidFill>
                  <a:schemeClr val="bg1"/>
                </a:solidFill>
                <a:hlinkClick r:id="rId12"/>
              </a:rPr>
              <a:t>http://</a:t>
            </a:r>
            <a:r>
              <a:rPr lang="en-US" sz="7200" dirty="0" smtClean="0">
                <a:solidFill>
                  <a:schemeClr val="bg1"/>
                </a:solidFill>
                <a:hlinkClick r:id="rId12"/>
              </a:rPr>
              <a:t>www.slideshare.net/AllanHuang/java-new-evolution</a:t>
            </a:r>
            <a:endParaRPr lang="en-US" sz="7200" dirty="0" smtClean="0">
              <a:solidFill>
                <a:schemeClr val="bg1"/>
              </a:solidFill>
            </a:endParaRPr>
          </a:p>
          <a:p>
            <a:r>
              <a:rPr lang="en-US" sz="7200" dirty="0">
                <a:solidFill>
                  <a:schemeClr val="bg1"/>
                </a:solidFill>
                <a:hlinkClick r:id="rId13"/>
              </a:rPr>
              <a:t>http://</a:t>
            </a:r>
            <a:r>
              <a:rPr lang="en-US" sz="7200" dirty="0" smtClean="0">
                <a:solidFill>
                  <a:schemeClr val="bg1"/>
                </a:solidFill>
                <a:hlinkClick r:id="rId13"/>
              </a:rPr>
              <a:t>www.slideshare.net/antonkeks/4-collections</a:t>
            </a:r>
            <a:endParaRPr lang="en-US" sz="7200" dirty="0" smtClean="0">
              <a:solidFill>
                <a:schemeClr val="bg1"/>
              </a:solidFill>
            </a:endParaRPr>
          </a:p>
          <a:p>
            <a:r>
              <a:rPr lang="en-US" sz="7200" dirty="0">
                <a:solidFill>
                  <a:schemeClr val="bg1"/>
                </a:solidFill>
                <a:hlinkClick r:id="rId14"/>
              </a:rPr>
              <a:t>http://</a:t>
            </a:r>
            <a:r>
              <a:rPr lang="en-US" sz="7200" dirty="0" smtClean="0">
                <a:solidFill>
                  <a:schemeClr val="bg1"/>
                </a:solidFill>
                <a:hlinkClick r:id="rId14"/>
              </a:rPr>
              <a:t>www.slideshare.net/andreaiacono/java8-39841939 - Java8</a:t>
            </a:r>
            <a:r>
              <a:rPr lang="en-US" sz="7200" dirty="0" smtClean="0">
                <a:solidFill>
                  <a:schemeClr val="bg1"/>
                </a:solidFill>
              </a:rPr>
              <a:t> features</a:t>
            </a:r>
          </a:p>
          <a:p>
            <a:r>
              <a:rPr lang="en-US" sz="7200" dirty="0">
                <a:solidFill>
                  <a:schemeClr val="bg1"/>
                </a:solidFill>
                <a:hlinkClick r:id="rId15"/>
              </a:rPr>
              <a:t>http://</a:t>
            </a:r>
            <a:r>
              <a:rPr lang="en-US" sz="7200" dirty="0" smtClean="0">
                <a:solidFill>
                  <a:schemeClr val="bg1"/>
                </a:solidFill>
                <a:hlinkClick r:id="rId15"/>
              </a:rPr>
              <a:t>www.slideshare.net/AbhishekKhune/07-java-collection</a:t>
            </a:r>
            <a:endParaRPr lang="en-US" sz="7200" dirty="0" smtClean="0">
              <a:solidFill>
                <a:schemeClr val="bg1"/>
              </a:solidFill>
            </a:endParaRPr>
          </a:p>
          <a:p>
            <a:r>
              <a:rPr lang="en-US" sz="7200" dirty="0">
                <a:solidFill>
                  <a:schemeClr val="bg1"/>
                </a:solidFill>
                <a:hlinkClick r:id="rId16"/>
              </a:rPr>
              <a:t>http://www.slideshare.net/shahjahan786/generics-27960064</a:t>
            </a:r>
            <a:r>
              <a:rPr lang="en-US" sz="7200" dirty="0">
                <a:solidFill>
                  <a:schemeClr val="bg1"/>
                </a:solidFill>
              </a:rPr>
              <a:t> - </a:t>
            </a:r>
            <a:r>
              <a:rPr lang="en-US" sz="7200" dirty="0" smtClean="0">
                <a:solidFill>
                  <a:schemeClr val="bg1"/>
                </a:solidFill>
              </a:rPr>
              <a:t>Generics</a:t>
            </a:r>
          </a:p>
          <a:p>
            <a:r>
              <a:rPr lang="en-US" sz="7200" dirty="0">
                <a:solidFill>
                  <a:schemeClr val="bg1"/>
                </a:solidFill>
                <a:hlinkClick r:id="rId17"/>
              </a:rPr>
              <a:t>http://</a:t>
            </a:r>
            <a:r>
              <a:rPr lang="en-US" sz="7200" dirty="0" smtClean="0">
                <a:solidFill>
                  <a:schemeClr val="bg1"/>
                </a:solidFill>
                <a:hlinkClick r:id="rId17"/>
              </a:rPr>
              <a:t>www.slideshare.net/caroljmcdonald/java-generics-2485138?next_slideshow=1</a:t>
            </a:r>
            <a:endParaRPr lang="en-US" sz="7200" dirty="0" smtClean="0">
              <a:solidFill>
                <a:schemeClr val="bg1"/>
              </a:solidFill>
            </a:endParaRPr>
          </a:p>
          <a:p>
            <a:endParaRPr lang="en-US" sz="7200" dirty="0">
              <a:solidFill>
                <a:schemeClr val="bg1"/>
              </a:solidFill>
            </a:endParaRPr>
          </a:p>
          <a:p>
            <a:endParaRPr lang="en-US" sz="7200" dirty="0" smtClean="0">
              <a:solidFill>
                <a:schemeClr val="bg1"/>
              </a:solidFill>
            </a:endParaRPr>
          </a:p>
          <a:p>
            <a:endParaRPr lang="en-US" sz="7200" dirty="0" smtClean="0">
              <a:solidFill>
                <a:schemeClr val="bg1"/>
              </a:solidFill>
            </a:endParaRPr>
          </a:p>
          <a:p>
            <a:endParaRPr lang="en-US" sz="4000" dirty="0">
              <a:solidFill>
                <a:schemeClr val="bg1"/>
              </a:solidFill>
            </a:endParaRPr>
          </a:p>
          <a:p>
            <a:endParaRPr lang="en-US" sz="4000" dirty="0" smtClean="0">
              <a:solidFill>
                <a:schemeClr val="bg1"/>
              </a:solidFill>
            </a:endParaRPr>
          </a:p>
          <a:p>
            <a:endParaRPr lang="en-US" sz="4000" dirty="0">
              <a:solidFill>
                <a:schemeClr val="bg1"/>
              </a:solidFill>
            </a:endParaRPr>
          </a:p>
          <a:p>
            <a:endParaRPr lang="en-US" sz="4000" dirty="0" smtClean="0">
              <a:solidFill>
                <a:schemeClr val="bg1"/>
              </a:solidFill>
            </a:endParaRPr>
          </a:p>
          <a:p>
            <a:endParaRPr lang="en-US" sz="4000" dirty="0">
              <a:solidFill>
                <a:schemeClr val="bg1"/>
              </a:solidFill>
            </a:endParaRPr>
          </a:p>
          <a:p>
            <a:endParaRPr lang="en-US" sz="4000" dirty="0" smtClean="0">
              <a:solidFill>
                <a:schemeClr val="bg1"/>
              </a:solidFill>
            </a:endParaRPr>
          </a:p>
          <a:p>
            <a:endParaRPr lang="en-US" sz="4000" dirty="0">
              <a:solidFill>
                <a:schemeClr val="bg1"/>
              </a:solidFill>
            </a:endParaRPr>
          </a:p>
          <a:p>
            <a:endParaRPr lang="en-US" sz="4000" dirty="0" smtClean="0">
              <a:solidFill>
                <a:schemeClr val="bg1"/>
              </a:solidFill>
            </a:endParaRPr>
          </a:p>
          <a:p>
            <a:endParaRPr lang="en-US" sz="4000" dirty="0" smtClean="0">
              <a:solidFill>
                <a:schemeClr val="bg1"/>
              </a:solidFill>
            </a:endParaRP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681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95504" y="2240924"/>
            <a:ext cx="4456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811369" y="2240924"/>
            <a:ext cx="7959144" cy="435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919" y="3616573"/>
            <a:ext cx="5837984" cy="266012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85800" y="284176"/>
            <a:ext cx="8901953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Primitives and Wrapper Classes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Advantages of using Wrapper classes over primitives.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As an argument of a method that expects an </a:t>
            </a:r>
            <a:r>
              <a:rPr lang="en-US" sz="2400" dirty="0" smtClean="0"/>
              <a:t>object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To use constants defined by the class, such as MIN_VALUE and </a:t>
            </a:r>
            <a:r>
              <a:rPr lang="en-US" sz="2400" dirty="0" smtClean="0"/>
              <a:t>MAX_VALUE.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To use class methods for converting values to and from other primitive types,</a:t>
            </a:r>
          </a:p>
        </p:txBody>
      </p:sp>
    </p:spTree>
    <p:extLst>
      <p:ext uri="{BB962C8B-B14F-4D97-AF65-F5344CB8AC3E}">
        <p14:creationId xmlns:p14="http://schemas.microsoft.com/office/powerpoint/2010/main" val="1047631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95504" y="2240924"/>
            <a:ext cx="4456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811369" y="2240924"/>
            <a:ext cx="7959144" cy="435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369" y="870967"/>
            <a:ext cx="9725398" cy="598703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60375" y="160338"/>
            <a:ext cx="98266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Methods implemented by all subclasses of Number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384401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95504" y="2240924"/>
            <a:ext cx="4456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811369" y="2240924"/>
            <a:ext cx="7959144" cy="435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60375" y="160338"/>
            <a:ext cx="98266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Methods implemented by all subclasses of Number……</a:t>
            </a:r>
            <a:endParaRPr lang="en-US" sz="32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975" y="1425726"/>
            <a:ext cx="11469722" cy="203050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60375" y="4182035"/>
            <a:ext cx="10283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docs.oracle.com/javase/tutorial/java/data/numberclasses.html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8806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95504" y="2240924"/>
            <a:ext cx="4456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811369" y="2240924"/>
            <a:ext cx="7959144" cy="435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36176" y="284176"/>
            <a:ext cx="10892118" cy="6801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/>
              <a:t>Formatting Numeric Print </a:t>
            </a:r>
            <a:r>
              <a:rPr lang="en-US" sz="3200" b="1" u="sng" dirty="0" smtClean="0"/>
              <a:t>Output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System.out</a:t>
            </a:r>
            <a:r>
              <a:rPr lang="en-US" sz="2400" dirty="0"/>
              <a:t> that you have been using happens to be a </a:t>
            </a:r>
            <a:r>
              <a:rPr lang="en-US" sz="2400" dirty="0" err="1"/>
              <a:t>PrintStream</a:t>
            </a:r>
            <a:r>
              <a:rPr lang="en-US" sz="2400" dirty="0"/>
              <a:t> </a:t>
            </a:r>
            <a:r>
              <a:rPr lang="en-US" sz="2400" dirty="0" smtClean="0"/>
              <a:t>object.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[</a:t>
            </a:r>
            <a:r>
              <a:rPr lang="en-US" sz="2400" dirty="0" err="1"/>
              <a:t>java.io.PrintStream</a:t>
            </a:r>
            <a:r>
              <a:rPr lang="en-US" sz="2400" dirty="0" smtClean="0"/>
              <a:t>] public </a:t>
            </a:r>
            <a:r>
              <a:rPr lang="en-US" sz="2400" dirty="0" err="1"/>
              <a:t>PrintStream</a:t>
            </a:r>
            <a:r>
              <a:rPr lang="en-US" sz="2400" dirty="0"/>
              <a:t> format(String format, Object... </a:t>
            </a:r>
            <a:r>
              <a:rPr lang="en-US" sz="2400" dirty="0" err="1"/>
              <a:t>args</a:t>
            </a:r>
            <a:r>
              <a:rPr lang="en-US" sz="2400" dirty="0"/>
              <a:t>)</a:t>
            </a: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Ex:</a:t>
            </a:r>
          </a:p>
          <a:p>
            <a:pPr lvl="4"/>
            <a:r>
              <a:rPr lang="en-US" sz="2400" dirty="0" err="1" smtClean="0">
                <a:solidFill>
                  <a:schemeClr val="accent6">
                    <a:lumMod val="75000"/>
                  </a:schemeClr>
                </a:solidFill>
              </a:rPr>
              <a:t>System.out.format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("The value of " + "the float variable is " +</a:t>
            </a:r>
          </a:p>
          <a:p>
            <a:pPr lvl="4"/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     "%f, while the value of the " + "integer variable is %d, " +</a:t>
            </a:r>
          </a:p>
          <a:p>
            <a:pPr lvl="4"/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     "and the string is %s", </a:t>
            </a:r>
            <a:r>
              <a:rPr lang="en-US" sz="2400" dirty="0" err="1" smtClean="0">
                <a:solidFill>
                  <a:schemeClr val="accent6">
                    <a:lumMod val="75000"/>
                  </a:schemeClr>
                </a:solidFill>
              </a:rPr>
              <a:t>floatVar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en-US" sz="2400" dirty="0" err="1" smtClean="0">
                <a:solidFill>
                  <a:schemeClr val="accent6">
                    <a:lumMod val="75000"/>
                  </a:schemeClr>
                </a:solidFill>
              </a:rPr>
              <a:t>intVar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en-US" sz="2400" dirty="0" err="1" smtClean="0">
                <a:solidFill>
                  <a:schemeClr val="accent6">
                    <a:lumMod val="75000"/>
                  </a:schemeClr>
                </a:solidFill>
              </a:rPr>
              <a:t>stringVar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);</a:t>
            </a:r>
          </a:p>
          <a:p>
            <a:pPr lvl="4"/>
            <a:r>
              <a:rPr lang="en-US" sz="2400" dirty="0" smtClean="0"/>
              <a:t>To </a:t>
            </a:r>
            <a:r>
              <a:rPr lang="en-US" sz="2400" dirty="0"/>
              <a:t>print numbers in the French system (where a comma is used in place of the decimal place in the English representation of floating point numbers), for example, you would use:</a:t>
            </a:r>
          </a:p>
          <a:p>
            <a:pPr lvl="4"/>
            <a:r>
              <a:rPr lang="en-US" sz="2400" dirty="0" err="1" smtClean="0">
                <a:solidFill>
                  <a:schemeClr val="accent6">
                    <a:lumMod val="75000"/>
                  </a:schemeClr>
                </a:solidFill>
              </a:rPr>
              <a:t>System.out.format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</a:rPr>
              <a:t>Locale.FRANCE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,</a:t>
            </a:r>
          </a:p>
          <a:p>
            <a:pPr lvl="4"/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    "The value of the float " + "variable is %f, while the " +</a:t>
            </a:r>
          </a:p>
          <a:p>
            <a:pPr lvl="4"/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    "value of the integer variable " + "is %d, and the string is %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</a:rPr>
              <a:t>s%n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", </a:t>
            </a:r>
          </a:p>
          <a:p>
            <a:pPr lvl="4"/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   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</a:rPr>
              <a:t>floatVar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</a:rPr>
              <a:t>intVar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</a:rPr>
              <a:t>stringVar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); </a:t>
            </a:r>
            <a:endParaRPr lang="en-US" sz="2400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2400" b="1" dirty="0" smtClean="0"/>
          </a:p>
          <a:p>
            <a:r>
              <a:rPr lang="en-US" sz="2400" b="1" dirty="0"/>
              <a:t>Lab17.1: Demonstration of using Number formatter:</a:t>
            </a:r>
            <a:endParaRPr lang="en-US" sz="2400" b="1" dirty="0" smtClean="0"/>
          </a:p>
          <a:p>
            <a:endParaRPr lang="en-US" sz="2400" b="1" dirty="0"/>
          </a:p>
          <a:p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246136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95504" y="2240924"/>
            <a:ext cx="4456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811369" y="2240924"/>
            <a:ext cx="7959144" cy="435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36176" y="284176"/>
            <a:ext cx="8633012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/>
              <a:t>Formatting Numeric Print </a:t>
            </a:r>
            <a:r>
              <a:rPr lang="en-US" sz="3600" b="1" u="sng" dirty="0" smtClean="0"/>
              <a:t>Output………</a:t>
            </a:r>
          </a:p>
          <a:p>
            <a:r>
              <a:rPr lang="en-US" sz="3200" dirty="0"/>
              <a:t>Use </a:t>
            </a:r>
            <a:r>
              <a:rPr lang="en-US" sz="3200" dirty="0" err="1" smtClean="0"/>
              <a:t>java.text.DecimalFormat</a:t>
            </a:r>
            <a:r>
              <a:rPr lang="en-US" sz="3200" dirty="0" smtClean="0"/>
              <a:t> class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To </a:t>
            </a:r>
            <a:r>
              <a:rPr lang="en-US" sz="2400" dirty="0"/>
              <a:t>control the </a:t>
            </a:r>
            <a:r>
              <a:rPr lang="en-US" sz="2400" dirty="0" smtClean="0"/>
              <a:t>display </a:t>
            </a:r>
            <a:r>
              <a:rPr lang="en-US" sz="2400" dirty="0"/>
              <a:t>of leading and trailing </a:t>
            </a:r>
            <a:r>
              <a:rPr lang="en-US" sz="2400" dirty="0" smtClean="0"/>
              <a:t>zeros.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prefixes and </a:t>
            </a:r>
            <a:r>
              <a:rPr lang="en-US" sz="2400" dirty="0" smtClean="0"/>
              <a:t>suffixes.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Grouping </a:t>
            </a:r>
            <a:r>
              <a:rPr lang="en-US" sz="2400" dirty="0"/>
              <a:t>(thousands) separators, and the decimal </a:t>
            </a:r>
            <a:r>
              <a:rPr lang="en-US" sz="2400" dirty="0" smtClean="0"/>
              <a:t>separator.</a:t>
            </a:r>
          </a:p>
          <a:p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US" sz="2800" dirty="0" err="1" smtClean="0">
                <a:solidFill>
                  <a:schemeClr val="accent6">
                    <a:lumMod val="75000"/>
                  </a:schemeClr>
                </a:solidFill>
              </a:rPr>
              <a:t>customFormat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("###,###.###", 123456.789</a:t>
            </a:r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);</a:t>
            </a:r>
          </a:p>
          <a:p>
            <a:endParaRPr lang="en-US" sz="2400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static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public void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</a:rPr>
              <a:t>customFormat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(String pattern, double value ) {</a:t>
            </a:r>
          </a:p>
          <a:p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     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</a:rPr>
              <a:t>DecimalFormat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</a:rPr>
              <a:t>myFormatter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 = new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</a:rPr>
              <a:t>DecimalFormat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(pattern);</a:t>
            </a:r>
          </a:p>
          <a:p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     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String output =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</a:rPr>
              <a:t>myFormatter.format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(value);</a:t>
            </a:r>
          </a:p>
          <a:p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     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</a:rPr>
              <a:t>System.out.println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(value + "  " + pattern + "  " + output);</a:t>
            </a:r>
          </a:p>
          <a:p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 }</a:t>
            </a:r>
          </a:p>
          <a:p>
            <a:r>
              <a:rPr lang="en-US" sz="3200" b="1" dirty="0"/>
              <a:t>Lab17.2: Demonstration of using Decimal formatter</a:t>
            </a:r>
            <a:endParaRPr lang="en-US" sz="3200" b="1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9004" y="53270"/>
            <a:ext cx="3632996" cy="392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996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95504" y="2240924"/>
            <a:ext cx="4456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811369" y="2240924"/>
            <a:ext cx="7959144" cy="435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975" y="160337"/>
            <a:ext cx="8822578" cy="6623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464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95504" y="2240924"/>
            <a:ext cx="4456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811369" y="2240924"/>
            <a:ext cx="7959144" cy="435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74" y="159741"/>
            <a:ext cx="8813613" cy="6617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179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95504" y="2240924"/>
            <a:ext cx="4456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811369" y="2240924"/>
            <a:ext cx="7959144" cy="435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74" y="160338"/>
            <a:ext cx="8759825" cy="6576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277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5276</TotalTime>
  <Words>691</Words>
  <Application>Microsoft Office PowerPoint</Application>
  <PresentationFormat>Widescreen</PresentationFormat>
  <Paragraphs>139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Corbel</vt:lpstr>
      <vt:lpstr>Wingdings</vt:lpstr>
      <vt:lpstr>Banded</vt:lpstr>
      <vt:lpstr>exceptions</vt:lpstr>
      <vt:lpstr>exceptions</vt:lpstr>
      <vt:lpstr>exceptions</vt:lpstr>
      <vt:lpstr>exceptions</vt:lpstr>
      <vt:lpstr>exceptions</vt:lpstr>
      <vt:lpstr>exceptions</vt:lpstr>
      <vt:lpstr>exceptions</vt:lpstr>
      <vt:lpstr>exceptions</vt:lpstr>
      <vt:lpstr>exceptions</vt:lpstr>
      <vt:lpstr>exceptions</vt:lpstr>
      <vt:lpstr>exceptions</vt:lpstr>
      <vt:lpstr>exceptions</vt:lpstr>
      <vt:lpstr>exceptions</vt:lpstr>
      <vt:lpstr>Java - miscellaneous</vt:lpstr>
      <vt:lpstr>Java - miscellaneous</vt:lpstr>
      <vt:lpstr>Java - miscellaneous</vt:lpstr>
      <vt:lpstr>Advanced java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programming fundamentals</dc:title>
  <dc:creator>Nasiruddin.Shaikh</dc:creator>
  <cp:lastModifiedBy>Nasiruddin.Shaikh</cp:lastModifiedBy>
  <cp:revision>1151</cp:revision>
  <dcterms:created xsi:type="dcterms:W3CDTF">2015-08-26T11:57:20Z</dcterms:created>
  <dcterms:modified xsi:type="dcterms:W3CDTF">2015-09-16T09:15:14Z</dcterms:modified>
</cp:coreProperties>
</file>