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308" r:id="rId3"/>
    <p:sldId id="257" r:id="rId4"/>
    <p:sldId id="258" r:id="rId5"/>
    <p:sldId id="259" r:id="rId6"/>
    <p:sldId id="260" r:id="rId7"/>
    <p:sldId id="262" r:id="rId8"/>
    <p:sldId id="263" r:id="rId9"/>
    <p:sldId id="264" r:id="rId10"/>
    <p:sldId id="266" r:id="rId11"/>
    <p:sldId id="267" r:id="rId12"/>
    <p:sldId id="265" r:id="rId13"/>
    <p:sldId id="268" r:id="rId14"/>
    <p:sldId id="269" r:id="rId15"/>
    <p:sldId id="270" r:id="rId16"/>
    <p:sldId id="271" r:id="rId17"/>
    <p:sldId id="288" r:id="rId18"/>
    <p:sldId id="272" r:id="rId19"/>
    <p:sldId id="273" r:id="rId20"/>
    <p:sldId id="278" r:id="rId21"/>
    <p:sldId id="283" r:id="rId22"/>
    <p:sldId id="279" r:id="rId23"/>
    <p:sldId id="284" r:id="rId24"/>
    <p:sldId id="280" r:id="rId25"/>
    <p:sldId id="285" r:id="rId26"/>
    <p:sldId id="281" r:id="rId27"/>
    <p:sldId id="287" r:id="rId28"/>
    <p:sldId id="282" r:id="rId29"/>
    <p:sldId id="290" r:id="rId30"/>
    <p:sldId id="291" r:id="rId31"/>
    <p:sldId id="289" r:id="rId32"/>
    <p:sldId id="292" r:id="rId33"/>
    <p:sldId id="294" r:id="rId34"/>
    <p:sldId id="295" r:id="rId35"/>
    <p:sldId id="296" r:id="rId36"/>
    <p:sldId id="297" r:id="rId37"/>
    <p:sldId id="298" r:id="rId38"/>
    <p:sldId id="299" r:id="rId39"/>
    <p:sldId id="300" r:id="rId40"/>
    <p:sldId id="301" r:id="rId41"/>
    <p:sldId id="302" r:id="rId42"/>
    <p:sldId id="303" r:id="rId43"/>
    <p:sldId id="304" r:id="rId44"/>
    <p:sldId id="305" r:id="rId45"/>
    <p:sldId id="306" r:id="rId46"/>
    <p:sldId id="307" r:id="rId47"/>
    <p:sldId id="309" r:id="rId48"/>
    <p:sldId id="310" r:id="rId49"/>
    <p:sldId id="311" r:id="rId50"/>
    <p:sldId id="312" r:id="rId51"/>
    <p:sldId id="314" r:id="rId52"/>
    <p:sldId id="315" r:id="rId53"/>
    <p:sldId id="317" r:id="rId54"/>
    <p:sldId id="318" r:id="rId55"/>
    <p:sldId id="319" r:id="rId56"/>
    <p:sldId id="322" r:id="rId57"/>
    <p:sldId id="321" r:id="rId58"/>
    <p:sldId id="323" r:id="rId59"/>
    <p:sldId id="324" r:id="rId60"/>
    <p:sldId id="325" r:id="rId61"/>
    <p:sldId id="326" r:id="rId62"/>
    <p:sldId id="327" r:id="rId63"/>
    <p:sldId id="328" r:id="rId64"/>
    <p:sldId id="329" r:id="rId65"/>
    <p:sldId id="330" r:id="rId66"/>
    <p:sldId id="331" r:id="rId67"/>
    <p:sldId id="334" r:id="rId68"/>
    <p:sldId id="333" r:id="rId69"/>
    <p:sldId id="335" r:id="rId70"/>
    <p:sldId id="338" r:id="rId71"/>
    <p:sldId id="336" r:id="rId72"/>
    <p:sldId id="337" r:id="rId73"/>
    <p:sldId id="339" r:id="rId74"/>
    <p:sldId id="340" r:id="rId75"/>
    <p:sldId id="332" r:id="rId76"/>
    <p:sldId id="341" r:id="rId77"/>
    <p:sldId id="346" r:id="rId78"/>
    <p:sldId id="345" r:id="rId79"/>
    <p:sldId id="342" r:id="rId80"/>
    <p:sldId id="343" r:id="rId81"/>
    <p:sldId id="344" r:id="rId82"/>
    <p:sldId id="293" r:id="rId83"/>
    <p:sldId id="313" r:id="rId84"/>
    <p:sldId id="320" r:id="rId85"/>
    <p:sldId id="316" r:id="rId86"/>
    <p:sldId id="261" r:id="rId8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61" autoAdjust="0"/>
    <p:restoredTop sz="94660"/>
  </p:normalViewPr>
  <p:slideViewPr>
    <p:cSldViewPr snapToGrid="0">
      <p:cViewPr varScale="1">
        <p:scale>
          <a:sx n="74" d="100"/>
          <a:sy n="74" d="100"/>
        </p:scale>
        <p:origin x="582"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viewProps" Target="view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theme" Target="theme/theme1.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presProps" Target="presProps.xml"/><Relationship Id="rId9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65759" y="2166364"/>
            <a:ext cx="11471565" cy="1739347"/>
          </a:xfrm>
        </p:spPr>
        <p:txBody>
          <a:bodyPr tIns="45720" bIns="45720" anchor="ctr">
            <a:normAutofit/>
          </a:bodyPr>
          <a:lstStyle>
            <a:lvl1pPr algn="ctr">
              <a:lnSpc>
                <a:spcPct val="80000"/>
              </a:lnSpc>
              <a:defRPr sz="6000" spc="150" baseline="0"/>
            </a:lvl1pPr>
          </a:lstStyle>
          <a:p>
            <a:r>
              <a:rPr lang="en-US" smtClean="0"/>
              <a:t>Click to edit Master title style</a:t>
            </a:r>
            <a:endParaRPr lang="en-US" dirty="0"/>
          </a:p>
        </p:txBody>
      </p:sp>
      <p:sp>
        <p:nvSpPr>
          <p:cNvPr id="3" name="Subtitle 2"/>
          <p:cNvSpPr>
            <a:spLocks noGrp="1"/>
          </p:cNvSpPr>
          <p:nvPr>
            <p:ph type="subTitle" idx="1"/>
          </p:nvPr>
        </p:nvSpPr>
        <p:spPr>
          <a:xfrm>
            <a:off x="1524000" y="3996250"/>
            <a:ext cx="9144000" cy="1309255"/>
          </a:xfrm>
        </p:spPr>
        <p:txBody>
          <a:bodyPr>
            <a:normAutofit/>
          </a:bodyPr>
          <a:lstStyle>
            <a:lvl1pPr marL="0" indent="0" algn="ctr">
              <a:buNone/>
              <a:defRPr sz="2000"/>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9/2/2015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9/2/2015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9019312" y="0"/>
            <a:ext cx="27432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9160624" y="274638"/>
            <a:ext cx="2402380" cy="58975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199" y="274638"/>
            <a:ext cx="7973291" cy="58975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838200" y="6422854"/>
            <a:ext cx="2743196" cy="365125"/>
          </a:xfrm>
        </p:spPr>
        <p:txBody>
          <a:bodyPr/>
          <a:lstStyle/>
          <a:p>
            <a:fld id="{96DFF08F-DC6B-4601-B491-B0F83F6DD2DA}" type="datetimeFigureOut">
              <a:rPr lang="en-US" dirty="0"/>
              <a:t>9/2/2015</a:t>
            </a:fld>
            <a:endParaRPr lang="en-US" dirty="0"/>
          </a:p>
        </p:txBody>
      </p:sp>
      <p:sp>
        <p:nvSpPr>
          <p:cNvPr id="5" name="Footer Placeholder 4"/>
          <p:cNvSpPr>
            <a:spLocks noGrp="1"/>
          </p:cNvSpPr>
          <p:nvPr>
            <p:ph type="ftr" sz="quarter" idx="11"/>
          </p:nvPr>
        </p:nvSpPr>
        <p:spPr>
          <a:xfrm>
            <a:off x="3776135" y="6422854"/>
            <a:ext cx="4279669" cy="365125"/>
          </a:xfrm>
        </p:spPr>
        <p:txBody>
          <a:bodyPr/>
          <a:lstStyle/>
          <a:p>
            <a:endParaRPr lang="en-US" dirty="0"/>
          </a:p>
        </p:txBody>
      </p:sp>
      <p:sp>
        <p:nvSpPr>
          <p:cNvPr id="6" name="Slide Number Placeholder 5"/>
          <p:cNvSpPr>
            <a:spLocks noGrp="1"/>
          </p:cNvSpPr>
          <p:nvPr>
            <p:ph type="sldNum" sz="quarter" idx="12"/>
          </p:nvPr>
        </p:nvSpPr>
        <p:spPr>
          <a:xfrm>
            <a:off x="8073048" y="6422854"/>
            <a:ext cx="879759" cy="365125"/>
          </a:xfrm>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9/2/2015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191" y="2208879"/>
            <a:ext cx="10515600" cy="1676400"/>
          </a:xfrm>
        </p:spPr>
        <p:txBody>
          <a:bodyPr anchor="ctr">
            <a:noAutofit/>
          </a:bodyPr>
          <a:lstStyle>
            <a:lvl1pPr algn="ctr">
              <a:lnSpc>
                <a:spcPct val="80000"/>
              </a:lnSpc>
              <a:defRPr sz="6000" b="0" spc="150" baseline="0">
                <a:solidFill>
                  <a:schemeClr val="bg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833191" y="4010334"/>
            <a:ext cx="10515600" cy="1174639"/>
          </a:xfrm>
        </p:spPr>
        <p:txBody>
          <a:bodyPr anchor="t">
            <a:normAutofit/>
          </a:bodyPr>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solidFill>
                  <a:schemeClr val="tx2"/>
                </a:solidFill>
              </a:defRPr>
            </a:lvl1pPr>
          </a:lstStyle>
          <a:p>
            <a:fld id="{96DFF08F-DC6B-4601-B491-B0F83F6DD2DA}" type="datetimeFigureOut">
              <a:rPr lang="en-US" dirty="0"/>
              <a:pPr/>
              <a:t>9/2/2015</a:t>
            </a:fld>
            <a:endParaRPr lang="en-US" dirty="0"/>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05344"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30391"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6DFF08F-DC6B-4601-B491-B0F83F6DD2DA}" type="datetimeFigureOut">
              <a:rPr lang="en-US" dirty="0"/>
              <a:t>9/2/2015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207008"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07008" y="2656566"/>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31230"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31230" y="2656564"/>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6DFF08F-DC6B-4601-B491-B0F83F6DD2DA}" type="datetimeFigureOut">
              <a:rPr lang="en-US" dirty="0"/>
              <a:t>9/2/2015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6DFF08F-DC6B-4601-B491-B0F83F6DD2DA}" type="datetimeFigureOut">
              <a:rPr lang="en-US" dirty="0"/>
              <a:t>9/2/2015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DFF08F-DC6B-4601-B491-B0F83F6DD2DA}" type="datetimeFigureOut">
              <a:rPr lang="en-US" dirty="0"/>
              <a:t>9/2/2015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207008" y="2120054"/>
            <a:ext cx="6126480" cy="4114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789023" y="2147486"/>
            <a:ext cx="3200400" cy="3432319"/>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dirty="0"/>
              <a:t>9/2/2015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280160" y="2211494"/>
            <a:ext cx="6126480" cy="3931920"/>
          </a:xfrm>
          <a:solidFill>
            <a:schemeClr val="tx2">
              <a:lumMod val="60000"/>
              <a:lumOff val="40000"/>
            </a:schemeClr>
          </a:solidFill>
        </p:spPr>
        <p:txBody>
          <a:bodyPr tIns="365760" anchor="t"/>
          <a:lstStyle>
            <a:lvl1pPr marL="0" indent="0" algn="ctr">
              <a:buNone/>
              <a:defRPr sz="3200">
                <a:solidFill>
                  <a:schemeClr val="tx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7790688" y="2150621"/>
            <a:ext cx="3200400" cy="3429000"/>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dirty="0"/>
              <a:t>9/2/2015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483" y="176109"/>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02919" y="284176"/>
            <a:ext cx="9784080" cy="150876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02919" y="2011680"/>
            <a:ext cx="9784080" cy="420624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202266" y="6422854"/>
            <a:ext cx="3000894" cy="365125"/>
          </a:xfrm>
          <a:prstGeom prst="rect">
            <a:avLst/>
          </a:prstGeom>
        </p:spPr>
        <p:txBody>
          <a:bodyPr vert="horz" lIns="91440" tIns="45720" rIns="45720" bIns="45720" rtlCol="0" anchor="ctr"/>
          <a:lstStyle>
            <a:lvl1pPr algn="l">
              <a:defRPr sz="1050">
                <a:solidFill>
                  <a:schemeClr val="tx1"/>
                </a:solidFill>
              </a:defRPr>
            </a:lvl1pPr>
          </a:lstStyle>
          <a:p>
            <a:fld id="{96DFF08F-DC6B-4601-B491-B0F83F6DD2DA}" type="datetimeFigureOut">
              <a:rPr lang="en-US" dirty="0"/>
              <a:pPr/>
              <a:t>9/2/2015</a:t>
            </a:fld>
            <a:endParaRPr lang="en-US" dirty="0"/>
          </a:p>
        </p:txBody>
      </p:sp>
      <p:sp>
        <p:nvSpPr>
          <p:cNvPr id="5" name="Footer Placeholder 4"/>
          <p:cNvSpPr>
            <a:spLocks noGrp="1"/>
          </p:cNvSpPr>
          <p:nvPr>
            <p:ph type="ftr" sz="quarter" idx="3"/>
          </p:nvPr>
        </p:nvSpPr>
        <p:spPr>
          <a:xfrm>
            <a:off x="5596471" y="6422854"/>
            <a:ext cx="5044440" cy="365125"/>
          </a:xfrm>
          <a:prstGeom prst="rect">
            <a:avLst/>
          </a:prstGeom>
        </p:spPr>
        <p:txBody>
          <a:bodyPr vert="horz" lIns="91440" tIns="45720" rIns="91440" bIns="45720" rtlCol="0" anchor="ctr"/>
          <a:lstStyle>
            <a:lvl1pPr algn="r">
              <a:defRPr sz="1050">
                <a:solidFill>
                  <a:schemeClr val="tx1"/>
                </a:solidFill>
              </a:defRPr>
            </a:lvl1pPr>
          </a:lstStyle>
          <a:p>
            <a:endParaRPr lang="en-US" dirty="0"/>
          </a:p>
        </p:txBody>
      </p:sp>
      <p:sp>
        <p:nvSpPr>
          <p:cNvPr id="6" name="Slide Number Placeholder 5"/>
          <p:cNvSpPr>
            <a:spLocks noGrp="1"/>
          </p:cNvSpPr>
          <p:nvPr>
            <p:ph type="sldNum" sz="quarter" idx="4"/>
          </p:nvPr>
        </p:nvSpPr>
        <p:spPr>
          <a:xfrm>
            <a:off x="10658927" y="6422854"/>
            <a:ext cx="946264" cy="365125"/>
          </a:xfrm>
          <a:prstGeom prst="rect">
            <a:avLst/>
          </a:prstGeom>
        </p:spPr>
        <p:txBody>
          <a:bodyPr vert="horz" lIns="45720" tIns="45720" rIns="91440" bIns="45720" rtlCol="0" anchor="ctr"/>
          <a:lstStyle>
            <a:lvl1pPr algn="l">
              <a:defRPr sz="1200" b="0">
                <a:solidFill>
                  <a:schemeClr val="tx1"/>
                </a:solidFill>
              </a:defRPr>
            </a:lvl1pPr>
          </a:lstStyle>
          <a:p>
            <a:fld id="{4FAB73BC-B049-4115-A692-8D63A059BFB8}"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5000"/>
        </a:lnSpc>
        <a:spcBef>
          <a:spcPct val="0"/>
        </a:spcBef>
        <a:buNone/>
        <a:defRPr sz="4000" kern="1200" cap="all" baseline="0">
          <a:solidFill>
            <a:schemeClr val="bg2"/>
          </a:solidFill>
          <a:latin typeface="+mj-lt"/>
          <a:ea typeface="+mj-ea"/>
          <a:cs typeface="+mj-cs"/>
        </a:defRPr>
      </a:lvl1pPr>
    </p:titleStyle>
    <p:body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gi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hyperlink" Target="http://www.slideshare.net/EdurekaIN/java-class-3" TargetMode="External"/><Relationship Id="rId2" Type="http://schemas.openxmlformats.org/officeDocument/2006/relationships/hyperlink" Target="https://docs.oracle.com/javase/tutorial/reallybigindex.html" TargetMode="External"/><Relationship Id="rId1" Type="http://schemas.openxmlformats.org/officeDocument/2006/relationships/slideLayout" Target="../slideLayouts/slideLayout2.xml"/><Relationship Id="rId6" Type="http://schemas.openxmlformats.org/officeDocument/2006/relationships/hyperlink" Target="http://www.slideshare.net/MindfireSolutions/java-garbage-collection-how-it-works?next_slideshow=1" TargetMode="External"/><Relationship Id="rId5" Type="http://schemas.openxmlformats.org/officeDocument/2006/relationships/hyperlink" Target="http://www.slideshare.net/abdurrehmanabdurrehman391/java-advancedoop" TargetMode="External"/><Relationship Id="rId4" Type="http://schemas.openxmlformats.org/officeDocument/2006/relationships/hyperlink" Target="http://www.slideshare.net/abdurrehmanabdurrehman391/variables-and-data-types-by-sir-khalid"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Java programming fundamentals</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41270015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OOPs concepts ………</a:t>
            </a:r>
            <a:endParaRPr lang="en-US" dirty="0"/>
          </a:p>
        </p:txBody>
      </p:sp>
      <p:sp>
        <p:nvSpPr>
          <p:cNvPr id="3" name="Content Placeholder 2"/>
          <p:cNvSpPr>
            <a:spLocks noGrp="1"/>
          </p:cNvSpPr>
          <p:nvPr>
            <p:ph idx="1"/>
          </p:nvPr>
        </p:nvSpPr>
        <p:spPr>
          <a:xfrm>
            <a:off x="868068" y="1985922"/>
            <a:ext cx="9784080" cy="4206240"/>
          </a:xfrm>
        </p:spPr>
        <p:txBody>
          <a:bodyPr>
            <a:normAutofit/>
          </a:bodyPr>
          <a:lstStyle/>
          <a:p>
            <a:pPr marL="0" indent="0">
              <a:buNone/>
            </a:pPr>
            <a:r>
              <a:rPr lang="en-US" sz="4800" u="sng" dirty="0" smtClean="0"/>
              <a:t>Object</a:t>
            </a:r>
          </a:p>
        </p:txBody>
      </p:sp>
      <p:sp>
        <p:nvSpPr>
          <p:cNvPr id="5" name="TextBox 4"/>
          <p:cNvSpPr txBox="1"/>
          <p:nvPr/>
        </p:nvSpPr>
        <p:spPr>
          <a:xfrm>
            <a:off x="1202919" y="2884868"/>
            <a:ext cx="7464563" cy="369332"/>
          </a:xfrm>
          <a:prstGeom prst="rect">
            <a:avLst/>
          </a:prstGeom>
          <a:noFill/>
        </p:spPr>
        <p:txBody>
          <a:bodyPr wrap="square" rtlCol="0">
            <a:spAutoFit/>
          </a:bodyPr>
          <a:lstStyle/>
          <a:p>
            <a:r>
              <a:rPr lang="en-US" dirty="0"/>
              <a:t>They all have </a:t>
            </a:r>
            <a:r>
              <a:rPr lang="en-US" i="1" dirty="0"/>
              <a:t>state</a:t>
            </a:r>
            <a:r>
              <a:rPr lang="en-US" dirty="0"/>
              <a:t> and </a:t>
            </a:r>
            <a:r>
              <a:rPr lang="en-US" i="1" dirty="0"/>
              <a:t>behavior</a:t>
            </a:r>
            <a:endParaRPr lang="en-US" dirty="0"/>
          </a:p>
        </p:txBody>
      </p:sp>
      <p:pic>
        <p:nvPicPr>
          <p:cNvPr id="8194" name="Picture 9" descr="A circle with an inner circle filled with items, surrounded by gray wedges representing methods that allow access to the inner circ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0882" y="2074171"/>
            <a:ext cx="3276600" cy="199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Content Placeholder 2"/>
          <p:cNvSpPr txBox="1">
            <a:spLocks/>
          </p:cNvSpPr>
          <p:nvPr/>
        </p:nvSpPr>
        <p:spPr>
          <a:xfrm>
            <a:off x="868068" y="4179575"/>
            <a:ext cx="9784080" cy="770157"/>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a:lstStyle>
          <a:p>
            <a:pPr marL="0" indent="0">
              <a:buFont typeface="Wingdings" pitchFamily="2" charset="2"/>
              <a:buNone/>
            </a:pPr>
            <a:r>
              <a:rPr lang="en-US" sz="4800" u="sng" dirty="0" smtClean="0"/>
              <a:t>Class</a:t>
            </a:r>
          </a:p>
        </p:txBody>
      </p:sp>
      <p:sp>
        <p:nvSpPr>
          <p:cNvPr id="7" name="TextBox 6"/>
          <p:cNvSpPr txBox="1"/>
          <p:nvPr/>
        </p:nvSpPr>
        <p:spPr>
          <a:xfrm>
            <a:off x="1303803" y="5142718"/>
            <a:ext cx="7464563" cy="369332"/>
          </a:xfrm>
          <a:prstGeom prst="rect">
            <a:avLst/>
          </a:prstGeom>
          <a:noFill/>
        </p:spPr>
        <p:txBody>
          <a:bodyPr wrap="square" rtlCol="0">
            <a:spAutoFit/>
          </a:bodyPr>
          <a:lstStyle/>
          <a:p>
            <a:r>
              <a:rPr lang="en-US" dirty="0"/>
              <a:t>A </a:t>
            </a:r>
            <a:r>
              <a:rPr lang="en-US" i="1" dirty="0"/>
              <a:t>class</a:t>
            </a:r>
            <a:r>
              <a:rPr lang="en-US" dirty="0"/>
              <a:t> is the blueprint from which individual objects are created</a:t>
            </a:r>
          </a:p>
        </p:txBody>
      </p:sp>
    </p:spTree>
    <p:extLst>
      <p:ext uri="{BB962C8B-B14F-4D97-AF65-F5344CB8AC3E}">
        <p14:creationId xmlns:p14="http://schemas.microsoft.com/office/powerpoint/2010/main" val="221538361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OOPs concepts ………</a:t>
            </a:r>
            <a:endParaRPr lang="en-US" dirty="0"/>
          </a:p>
        </p:txBody>
      </p:sp>
      <p:pic>
        <p:nvPicPr>
          <p:cNvPr id="9218" name="Picture 2" descr="http://img.c4learn.com/2012/03/java_object_class_differenc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9822" y="2415862"/>
            <a:ext cx="6727861" cy="36887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5104429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OOPs concepts ………</a:t>
            </a:r>
            <a:endParaRPr lang="en-US" dirty="0"/>
          </a:p>
        </p:txBody>
      </p:sp>
      <p:sp>
        <p:nvSpPr>
          <p:cNvPr id="7" name="TextBox 6"/>
          <p:cNvSpPr txBox="1"/>
          <p:nvPr/>
        </p:nvSpPr>
        <p:spPr>
          <a:xfrm>
            <a:off x="875763" y="2073499"/>
            <a:ext cx="10444767" cy="1508105"/>
          </a:xfrm>
          <a:prstGeom prst="rect">
            <a:avLst/>
          </a:prstGeom>
          <a:noFill/>
        </p:spPr>
        <p:txBody>
          <a:bodyPr wrap="square" rtlCol="0">
            <a:spAutoFit/>
          </a:bodyPr>
          <a:lstStyle/>
          <a:p>
            <a:r>
              <a:rPr lang="en-US" sz="3600" u="sng" dirty="0" smtClean="0"/>
              <a:t>Inheritance</a:t>
            </a:r>
            <a:endParaRPr lang="en-US" sz="3600" u="sng" dirty="0"/>
          </a:p>
          <a:p>
            <a:r>
              <a:rPr lang="en-US" sz="2800" dirty="0"/>
              <a:t>P</a:t>
            </a:r>
            <a:r>
              <a:rPr lang="en-US" sz="2800" dirty="0" smtClean="0"/>
              <a:t>rocess </a:t>
            </a:r>
            <a:r>
              <a:rPr lang="en-US" sz="2800" dirty="0"/>
              <a:t>whereby an object of a class acquires characteristics from the object of the other class</a:t>
            </a:r>
            <a:endParaRPr lang="en-US" sz="2800" u="sng" dirty="0"/>
          </a:p>
        </p:txBody>
      </p:sp>
      <p:pic>
        <p:nvPicPr>
          <p:cNvPr id="10246" name="Picture 6" descr="R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57068" y="3263118"/>
            <a:ext cx="6019800" cy="337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9857821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OOPs concepts ………</a:t>
            </a:r>
            <a:endParaRPr lang="en-US" dirty="0"/>
          </a:p>
        </p:txBody>
      </p:sp>
      <p:sp>
        <p:nvSpPr>
          <p:cNvPr id="7" name="TextBox 6"/>
          <p:cNvSpPr txBox="1"/>
          <p:nvPr/>
        </p:nvSpPr>
        <p:spPr>
          <a:xfrm>
            <a:off x="875763" y="2073499"/>
            <a:ext cx="10444767" cy="646331"/>
          </a:xfrm>
          <a:prstGeom prst="rect">
            <a:avLst/>
          </a:prstGeom>
          <a:noFill/>
        </p:spPr>
        <p:txBody>
          <a:bodyPr wrap="square" rtlCol="0">
            <a:spAutoFit/>
          </a:bodyPr>
          <a:lstStyle/>
          <a:p>
            <a:r>
              <a:rPr lang="en-US" sz="3600" u="sng" dirty="0" smtClean="0"/>
              <a:t>Encapsulation</a:t>
            </a:r>
            <a:endParaRPr lang="en-US" sz="3600" u="sng" dirty="0"/>
          </a:p>
        </p:txBody>
      </p:sp>
      <p:sp>
        <p:nvSpPr>
          <p:cNvPr id="3" name="TextBox 2"/>
          <p:cNvSpPr txBox="1"/>
          <p:nvPr/>
        </p:nvSpPr>
        <p:spPr>
          <a:xfrm>
            <a:off x="875763" y="2884868"/>
            <a:ext cx="9852338" cy="1477328"/>
          </a:xfrm>
          <a:prstGeom prst="rect">
            <a:avLst/>
          </a:prstGeom>
          <a:noFill/>
        </p:spPr>
        <p:txBody>
          <a:bodyPr wrap="square" rtlCol="0">
            <a:spAutoFit/>
          </a:bodyPr>
          <a:lstStyle/>
          <a:p>
            <a:pPr marL="285750" indent="-285750">
              <a:buFont typeface="Arial" panose="020B0604020202020204" pitchFamily="34" charset="0"/>
              <a:buChar char="•"/>
            </a:pPr>
            <a:r>
              <a:rPr lang="en-US" dirty="0"/>
              <a:t>E</a:t>
            </a:r>
            <a:r>
              <a:rPr lang="en-US" dirty="0" smtClean="0"/>
              <a:t>ncapsulation </a:t>
            </a:r>
            <a:r>
              <a:rPr lang="en-US" dirty="0"/>
              <a:t>means that the internal representation of </a:t>
            </a:r>
            <a:r>
              <a:rPr lang="en-US" dirty="0" smtClean="0"/>
              <a:t>an Object is </a:t>
            </a:r>
            <a:r>
              <a:rPr lang="en-US" dirty="0"/>
              <a:t>generally hidden from view outside of the object's </a:t>
            </a:r>
            <a:r>
              <a:rPr lang="en-US" dirty="0" smtClean="0"/>
              <a:t>definition.</a:t>
            </a:r>
          </a:p>
          <a:p>
            <a:pPr marL="285750" indent="-285750">
              <a:buFont typeface="Arial" panose="020B0604020202020204" pitchFamily="34" charset="0"/>
              <a:buChar char="•"/>
            </a:pPr>
            <a:r>
              <a:rPr lang="en-US" dirty="0" smtClean="0"/>
              <a:t>The </a:t>
            </a:r>
            <a:r>
              <a:rPr lang="en-US" dirty="0"/>
              <a:t>features of encapsulation are supported using </a:t>
            </a:r>
            <a:r>
              <a:rPr lang="en-US" dirty="0" smtClean="0"/>
              <a:t>classes.</a:t>
            </a:r>
          </a:p>
          <a:p>
            <a:pPr marL="285750" indent="-285750">
              <a:buFont typeface="Arial" panose="020B0604020202020204" pitchFamily="34" charset="0"/>
              <a:buChar char="•"/>
            </a:pPr>
            <a:r>
              <a:rPr lang="en-US" dirty="0"/>
              <a:t>A supposed benefit of encapsulation is that it can reduce system complexity, and thus </a:t>
            </a:r>
            <a:r>
              <a:rPr lang="en-US" dirty="0" smtClean="0"/>
              <a:t>increase</a:t>
            </a:r>
            <a:r>
              <a:rPr lang="en-US" dirty="0"/>
              <a:t> </a:t>
            </a:r>
            <a:r>
              <a:rPr lang="en-US" dirty="0" smtClean="0"/>
              <a:t>robustness.</a:t>
            </a:r>
            <a:endParaRPr lang="en-US" dirty="0"/>
          </a:p>
        </p:txBody>
      </p:sp>
    </p:spTree>
    <p:extLst>
      <p:ext uri="{BB962C8B-B14F-4D97-AF65-F5344CB8AC3E}">
        <p14:creationId xmlns:p14="http://schemas.microsoft.com/office/powerpoint/2010/main" val="95504167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OOPs concepts ………</a:t>
            </a:r>
            <a:endParaRPr lang="en-US" dirty="0"/>
          </a:p>
        </p:txBody>
      </p:sp>
      <p:sp>
        <p:nvSpPr>
          <p:cNvPr id="4" name="TextBox 3"/>
          <p:cNvSpPr txBox="1"/>
          <p:nvPr/>
        </p:nvSpPr>
        <p:spPr>
          <a:xfrm>
            <a:off x="1004552" y="2086377"/>
            <a:ext cx="3966693" cy="646331"/>
          </a:xfrm>
          <a:prstGeom prst="rect">
            <a:avLst/>
          </a:prstGeom>
          <a:noFill/>
        </p:spPr>
        <p:txBody>
          <a:bodyPr wrap="square" rtlCol="0">
            <a:spAutoFit/>
          </a:bodyPr>
          <a:lstStyle/>
          <a:p>
            <a:r>
              <a:rPr lang="en-US" sz="3600" u="sng" dirty="0" smtClean="0"/>
              <a:t>Abstraction</a:t>
            </a:r>
            <a:endParaRPr lang="en-US" sz="3600" u="sng" dirty="0"/>
          </a:p>
        </p:txBody>
      </p:sp>
      <p:sp>
        <p:nvSpPr>
          <p:cNvPr id="6" name="TextBox 5"/>
          <p:cNvSpPr txBox="1"/>
          <p:nvPr/>
        </p:nvSpPr>
        <p:spPr>
          <a:xfrm>
            <a:off x="1004552" y="2936383"/>
            <a:ext cx="9440214" cy="646331"/>
          </a:xfrm>
          <a:prstGeom prst="rect">
            <a:avLst/>
          </a:prstGeom>
          <a:noFill/>
        </p:spPr>
        <p:txBody>
          <a:bodyPr wrap="square" rtlCol="0">
            <a:spAutoFit/>
          </a:bodyPr>
          <a:lstStyle/>
          <a:p>
            <a:r>
              <a:rPr lang="en-US" dirty="0"/>
              <a:t>T</a:t>
            </a:r>
            <a:r>
              <a:rPr lang="en-US" dirty="0" smtClean="0"/>
              <a:t>echnique </a:t>
            </a:r>
            <a:r>
              <a:rPr lang="en-US" dirty="0"/>
              <a:t>for managing complexity of computer </a:t>
            </a:r>
            <a:r>
              <a:rPr lang="en-US" dirty="0" smtClean="0"/>
              <a:t>systems.</a:t>
            </a:r>
          </a:p>
          <a:p>
            <a:endParaRPr lang="en-US" dirty="0"/>
          </a:p>
        </p:txBody>
      </p:sp>
      <p:sp>
        <p:nvSpPr>
          <p:cNvPr id="8" name="TextBox 7"/>
          <p:cNvSpPr txBox="1"/>
          <p:nvPr/>
        </p:nvSpPr>
        <p:spPr>
          <a:xfrm>
            <a:off x="1015284" y="3513781"/>
            <a:ext cx="3966693" cy="646331"/>
          </a:xfrm>
          <a:prstGeom prst="rect">
            <a:avLst/>
          </a:prstGeom>
          <a:noFill/>
        </p:spPr>
        <p:txBody>
          <a:bodyPr wrap="square" rtlCol="0">
            <a:spAutoFit/>
          </a:bodyPr>
          <a:lstStyle/>
          <a:p>
            <a:r>
              <a:rPr lang="en-US" sz="3600" u="sng" dirty="0" smtClean="0"/>
              <a:t>Polymorphism</a:t>
            </a:r>
            <a:endParaRPr lang="en-US" sz="3600" u="sng" dirty="0"/>
          </a:p>
        </p:txBody>
      </p:sp>
      <p:sp>
        <p:nvSpPr>
          <p:cNvPr id="9" name="TextBox 8"/>
          <p:cNvSpPr txBox="1"/>
          <p:nvPr/>
        </p:nvSpPr>
        <p:spPr>
          <a:xfrm>
            <a:off x="1015284" y="4298434"/>
            <a:ext cx="9440214" cy="646331"/>
          </a:xfrm>
          <a:prstGeom prst="rect">
            <a:avLst/>
          </a:prstGeom>
          <a:noFill/>
        </p:spPr>
        <p:txBody>
          <a:bodyPr wrap="square" rtlCol="0">
            <a:spAutoFit/>
          </a:bodyPr>
          <a:lstStyle/>
          <a:p>
            <a:r>
              <a:rPr lang="en-US" dirty="0" smtClean="0"/>
              <a:t>The </a:t>
            </a:r>
            <a:r>
              <a:rPr lang="en-US" dirty="0"/>
              <a:t>ability to appear in many forms</a:t>
            </a:r>
            <a:r>
              <a:rPr lang="en-US" dirty="0" smtClean="0"/>
              <a:t>.</a:t>
            </a:r>
          </a:p>
          <a:p>
            <a:endParaRPr lang="en-US" dirty="0"/>
          </a:p>
        </p:txBody>
      </p:sp>
      <p:pic>
        <p:nvPicPr>
          <p:cNvPr id="12290" name="Picture 2" descr="http://i.stack.imgur.com/wBJuO.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52577" y="3998451"/>
            <a:ext cx="3810000" cy="27336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3602080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OOPs concepts ………</a:t>
            </a:r>
            <a:endParaRPr lang="en-US" dirty="0"/>
          </a:p>
        </p:txBody>
      </p:sp>
      <p:sp>
        <p:nvSpPr>
          <p:cNvPr id="3" name="TextBox 2"/>
          <p:cNvSpPr txBox="1"/>
          <p:nvPr/>
        </p:nvSpPr>
        <p:spPr>
          <a:xfrm>
            <a:off x="1004552" y="2086377"/>
            <a:ext cx="3966693" cy="646331"/>
          </a:xfrm>
          <a:prstGeom prst="rect">
            <a:avLst/>
          </a:prstGeom>
          <a:noFill/>
        </p:spPr>
        <p:txBody>
          <a:bodyPr wrap="square" rtlCol="0">
            <a:spAutoFit/>
          </a:bodyPr>
          <a:lstStyle/>
          <a:p>
            <a:r>
              <a:rPr lang="en-US" sz="3600" u="sng" dirty="0" smtClean="0"/>
              <a:t>Interface</a:t>
            </a:r>
            <a:endParaRPr lang="en-US" sz="3600" u="sng" dirty="0"/>
          </a:p>
        </p:txBody>
      </p:sp>
      <p:sp>
        <p:nvSpPr>
          <p:cNvPr id="4" name="TextBox 3"/>
          <p:cNvSpPr txBox="1"/>
          <p:nvPr/>
        </p:nvSpPr>
        <p:spPr>
          <a:xfrm>
            <a:off x="1004552" y="2936383"/>
            <a:ext cx="9440214" cy="369332"/>
          </a:xfrm>
          <a:prstGeom prst="rect">
            <a:avLst/>
          </a:prstGeom>
          <a:noFill/>
        </p:spPr>
        <p:txBody>
          <a:bodyPr wrap="square" rtlCol="0">
            <a:spAutoFit/>
          </a:bodyPr>
          <a:lstStyle/>
          <a:p>
            <a:r>
              <a:rPr lang="en-US" dirty="0"/>
              <a:t>O</a:t>
            </a:r>
            <a:r>
              <a:rPr lang="en-US" dirty="0" smtClean="0"/>
              <a:t>bjects </a:t>
            </a:r>
            <a:r>
              <a:rPr lang="en-US" dirty="0"/>
              <a:t>define their interaction with the outside world through the methods that they </a:t>
            </a:r>
            <a:r>
              <a:rPr lang="en-US" dirty="0" smtClean="0"/>
              <a:t>expose.</a:t>
            </a:r>
            <a:endParaRPr lang="en-US" dirty="0"/>
          </a:p>
        </p:txBody>
      </p:sp>
      <p:pic>
        <p:nvPicPr>
          <p:cNvPr id="11268" name="Picture 4" descr="http://www.webbasedprogramming.com/Java-Developers-Reference/f3-4.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80623" y="3509390"/>
            <a:ext cx="3819525" cy="3228975"/>
          </a:xfrm>
          <a:prstGeom prst="rect">
            <a:avLst/>
          </a:prstGeom>
          <a:noFill/>
          <a:extLst>
            <a:ext uri="{909E8E84-426E-40DD-AFC4-6F175D3DCCD1}">
              <a14:hiddenFill xmlns:a14="http://schemas.microsoft.com/office/drawing/2010/main">
                <a:solidFill>
                  <a:srgbClr val="FFFFFF"/>
                </a:solidFill>
              </a14:hiddenFill>
            </a:ext>
          </a:extLst>
        </p:spPr>
      </p:pic>
      <p:pic>
        <p:nvPicPr>
          <p:cNvPr id="11272" name="Picture 8" descr="http://www.tlu.ee/~matsak/java/thinking_in_java/TIJ32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4551" y="3552251"/>
            <a:ext cx="5043915" cy="27197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52932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Language basics</a:t>
            </a:r>
            <a:endParaRPr lang="en-US" dirty="0"/>
          </a:p>
        </p:txBody>
      </p:sp>
      <p:sp>
        <p:nvSpPr>
          <p:cNvPr id="6" name="TextBox 5"/>
          <p:cNvSpPr txBox="1"/>
          <p:nvPr/>
        </p:nvSpPr>
        <p:spPr>
          <a:xfrm>
            <a:off x="746975" y="2099256"/>
            <a:ext cx="6645498" cy="1754326"/>
          </a:xfrm>
          <a:prstGeom prst="rect">
            <a:avLst/>
          </a:prstGeom>
          <a:noFill/>
        </p:spPr>
        <p:txBody>
          <a:bodyPr wrap="square" rtlCol="0">
            <a:spAutoFit/>
          </a:bodyPr>
          <a:lstStyle/>
          <a:p>
            <a:endParaRPr lang="en-US" b="1" dirty="0" smtClean="0"/>
          </a:p>
          <a:p>
            <a:pPr marL="285750" indent="-285750">
              <a:buFont typeface="Arial" panose="020B0604020202020204" pitchFamily="34" charset="0"/>
              <a:buChar char="•"/>
            </a:pPr>
            <a:r>
              <a:rPr lang="en-US" dirty="0" smtClean="0"/>
              <a:t>Variables</a:t>
            </a:r>
          </a:p>
          <a:p>
            <a:pPr marL="285750" indent="-285750">
              <a:buFont typeface="Arial" panose="020B0604020202020204" pitchFamily="34" charset="0"/>
              <a:buChar char="•"/>
            </a:pPr>
            <a:r>
              <a:rPr lang="en-US" dirty="0" smtClean="0"/>
              <a:t>Operators</a:t>
            </a:r>
          </a:p>
          <a:p>
            <a:pPr marL="285750" indent="-285750">
              <a:buFont typeface="Arial" panose="020B0604020202020204" pitchFamily="34" charset="0"/>
              <a:buChar char="•"/>
            </a:pPr>
            <a:r>
              <a:rPr lang="en-US" dirty="0" smtClean="0"/>
              <a:t>Expressions, Statements and Blocks</a:t>
            </a:r>
          </a:p>
          <a:p>
            <a:pPr marL="285750" indent="-285750">
              <a:buFont typeface="Arial" panose="020B0604020202020204" pitchFamily="34" charset="0"/>
              <a:buChar char="•"/>
            </a:pPr>
            <a:r>
              <a:rPr lang="en-US" dirty="0" smtClean="0"/>
              <a:t>Control Flow Statements</a:t>
            </a:r>
          </a:p>
          <a:p>
            <a:endParaRPr lang="en-US" dirty="0"/>
          </a:p>
        </p:txBody>
      </p:sp>
    </p:spTree>
    <p:extLst>
      <p:ext uri="{BB962C8B-B14F-4D97-AF65-F5344CB8AC3E}">
        <p14:creationId xmlns:p14="http://schemas.microsoft.com/office/powerpoint/2010/main" val="404430656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 Variables, datatype, literal, arrays</a:t>
            </a:r>
            <a:endParaRPr lang="en-US" dirty="0"/>
          </a:p>
        </p:txBody>
      </p:sp>
      <p:sp>
        <p:nvSpPr>
          <p:cNvPr id="6" name="TextBox 5"/>
          <p:cNvSpPr txBox="1"/>
          <p:nvPr/>
        </p:nvSpPr>
        <p:spPr>
          <a:xfrm>
            <a:off x="746974" y="2099256"/>
            <a:ext cx="9787943" cy="1477328"/>
          </a:xfrm>
          <a:prstGeom prst="rect">
            <a:avLst/>
          </a:prstGeom>
          <a:noFill/>
        </p:spPr>
        <p:txBody>
          <a:bodyPr wrap="square" rtlCol="0">
            <a:spAutoFit/>
          </a:bodyPr>
          <a:lstStyle/>
          <a:p>
            <a:r>
              <a:rPr lang="en-US" sz="2400" dirty="0" smtClean="0"/>
              <a:t>LAB4:  Execute the </a:t>
            </a:r>
            <a:r>
              <a:rPr lang="en-US" sz="2400" dirty="0" err="1" smtClean="0"/>
              <a:t>programme</a:t>
            </a:r>
            <a:r>
              <a:rPr lang="en-US" sz="2400" dirty="0" smtClean="0"/>
              <a:t> Car.java for variables demonstration</a:t>
            </a:r>
          </a:p>
          <a:p>
            <a:endParaRPr lang="en-US" sz="2400" dirty="0" smtClean="0"/>
          </a:p>
          <a:p>
            <a:r>
              <a:rPr lang="en-US" sz="2400" dirty="0" smtClean="0"/>
              <a:t>LAB5: Execute the “ArrayDemo”.java for array demonstration</a:t>
            </a:r>
          </a:p>
          <a:p>
            <a:endParaRPr lang="en-US" dirty="0"/>
          </a:p>
        </p:txBody>
      </p:sp>
      <p:sp>
        <p:nvSpPr>
          <p:cNvPr id="4" name="AutoShape 8" descr="http://www.penjee.com/programming/wp-content/uploads/2014/05/parameter-vs-argument-diagram.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98939139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Language basics - Variables</a:t>
            </a:r>
            <a:endParaRPr lang="en-US" dirty="0"/>
          </a:p>
        </p:txBody>
      </p:sp>
      <p:sp>
        <p:nvSpPr>
          <p:cNvPr id="6" name="TextBox 5"/>
          <p:cNvSpPr txBox="1"/>
          <p:nvPr/>
        </p:nvSpPr>
        <p:spPr>
          <a:xfrm>
            <a:off x="746975" y="2099256"/>
            <a:ext cx="6645498" cy="646331"/>
          </a:xfrm>
          <a:prstGeom prst="rect">
            <a:avLst/>
          </a:prstGeom>
          <a:noFill/>
        </p:spPr>
        <p:txBody>
          <a:bodyPr wrap="square" rtlCol="0">
            <a:spAutoFit/>
          </a:bodyPr>
          <a:lstStyle/>
          <a:p>
            <a:endParaRPr lang="en-US" b="1" dirty="0" smtClean="0"/>
          </a:p>
          <a:p>
            <a:endParaRPr lang="en-US" dirty="0"/>
          </a:p>
        </p:txBody>
      </p:sp>
      <p:pic>
        <p:nvPicPr>
          <p:cNvPr id="15362" name="Picture 2" descr="http://www.w3resource.com/java-tutorial/images/java-class-imag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575" y="2191330"/>
            <a:ext cx="6256237" cy="3249993"/>
          </a:xfrm>
          <a:prstGeom prst="rect">
            <a:avLst/>
          </a:prstGeom>
          <a:noFill/>
          <a:extLst>
            <a:ext uri="{909E8E84-426E-40DD-AFC4-6F175D3DCCD1}">
              <a14:hiddenFill xmlns:a14="http://schemas.microsoft.com/office/drawing/2010/main">
                <a:solidFill>
                  <a:srgbClr val="FFFFFF"/>
                </a:solidFill>
              </a14:hiddenFill>
            </a:ext>
          </a:extLst>
        </p:spPr>
      </p:pic>
      <p:pic>
        <p:nvPicPr>
          <p:cNvPr id="15364" name="Picture 4" descr="http://algs4.cs.princeton.edu/12oop/images/scop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59405" y="1953071"/>
            <a:ext cx="5502233" cy="3726512"/>
          </a:xfrm>
          <a:prstGeom prst="rect">
            <a:avLst/>
          </a:prstGeom>
          <a:noFill/>
          <a:extLst>
            <a:ext uri="{909E8E84-426E-40DD-AFC4-6F175D3DCCD1}">
              <a14:hiddenFill xmlns:a14="http://schemas.microsoft.com/office/drawing/2010/main">
                <a:solidFill>
                  <a:srgbClr val="FFFFFF"/>
                </a:solidFill>
              </a14:hiddenFill>
            </a:ext>
          </a:extLst>
        </p:spPr>
      </p:pic>
      <p:sp>
        <p:nvSpPr>
          <p:cNvPr id="4" name="AutoShape 8" descr="http://www.penjee.com/programming/wp-content/uploads/2014/05/parameter-vs-argument-diagram.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33038393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Language basics - Variables</a:t>
            </a:r>
            <a:endParaRPr lang="en-US" dirty="0"/>
          </a:p>
        </p:txBody>
      </p:sp>
      <p:sp>
        <p:nvSpPr>
          <p:cNvPr id="6" name="TextBox 5"/>
          <p:cNvSpPr txBox="1"/>
          <p:nvPr/>
        </p:nvSpPr>
        <p:spPr>
          <a:xfrm>
            <a:off x="746975" y="2099256"/>
            <a:ext cx="6645498" cy="646331"/>
          </a:xfrm>
          <a:prstGeom prst="rect">
            <a:avLst/>
          </a:prstGeom>
          <a:noFill/>
        </p:spPr>
        <p:txBody>
          <a:bodyPr wrap="square" rtlCol="0">
            <a:spAutoFit/>
          </a:bodyPr>
          <a:lstStyle/>
          <a:p>
            <a:endParaRPr lang="en-US" b="1" dirty="0" smtClean="0"/>
          </a:p>
          <a:p>
            <a:endParaRPr lang="en-US" dirty="0"/>
          </a:p>
        </p:txBody>
      </p:sp>
      <p:sp>
        <p:nvSpPr>
          <p:cNvPr id="4" name="AutoShape 8" descr="http://www.penjee.com/programming/wp-content/uploads/2014/05/parameter-vs-argument-diagram.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5370" name="Picture 10" descr="parameter and argumen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8729" y="2099256"/>
            <a:ext cx="4878819" cy="36060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417560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Course content</a:t>
            </a:r>
            <a:endParaRPr lang="en-US" dirty="0"/>
          </a:p>
        </p:txBody>
      </p:sp>
      <p:sp>
        <p:nvSpPr>
          <p:cNvPr id="12" name="Content Placeholder 11"/>
          <p:cNvSpPr>
            <a:spLocks noGrp="1"/>
          </p:cNvSpPr>
          <p:nvPr>
            <p:ph idx="1"/>
          </p:nvPr>
        </p:nvSpPr>
        <p:spPr/>
        <p:txBody>
          <a:bodyPr/>
          <a:lstStyle/>
          <a:p>
            <a:r>
              <a:rPr lang="en-US" dirty="0" smtClean="0"/>
              <a:t>Introduction to Java</a:t>
            </a:r>
          </a:p>
          <a:p>
            <a:r>
              <a:rPr lang="en-US" dirty="0" smtClean="0"/>
              <a:t>Java platform</a:t>
            </a:r>
          </a:p>
          <a:p>
            <a:r>
              <a:rPr lang="en-US" dirty="0" smtClean="0"/>
              <a:t>Object oriented programming basics</a:t>
            </a:r>
          </a:p>
          <a:p>
            <a:r>
              <a:rPr lang="en-US" dirty="0" smtClean="0"/>
              <a:t>Java Language basics</a:t>
            </a:r>
          </a:p>
          <a:p>
            <a:r>
              <a:rPr lang="en-US" dirty="0" smtClean="0"/>
              <a:t>Classes and </a:t>
            </a:r>
            <a:r>
              <a:rPr lang="en-US" dirty="0" smtClean="0"/>
              <a:t>Objects</a:t>
            </a:r>
          </a:p>
          <a:p>
            <a:r>
              <a:rPr lang="en-US" dirty="0" smtClean="0"/>
              <a:t>Nested Classes</a:t>
            </a:r>
          </a:p>
          <a:p>
            <a:r>
              <a:rPr lang="en-US" dirty="0" smtClean="0"/>
              <a:t>Interfaces and Inheritance</a:t>
            </a:r>
            <a:endParaRPr lang="en-US" dirty="0"/>
          </a:p>
        </p:txBody>
      </p:sp>
    </p:spTree>
    <p:extLst>
      <p:ext uri="{BB962C8B-B14F-4D97-AF65-F5344CB8AC3E}">
        <p14:creationId xmlns:p14="http://schemas.microsoft.com/office/powerpoint/2010/main" val="336403954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Language basics - Variables</a:t>
            </a:r>
            <a:endParaRPr lang="en-US" dirty="0"/>
          </a:p>
        </p:txBody>
      </p:sp>
      <p:sp>
        <p:nvSpPr>
          <p:cNvPr id="6" name="TextBox 5"/>
          <p:cNvSpPr txBox="1"/>
          <p:nvPr/>
        </p:nvSpPr>
        <p:spPr>
          <a:xfrm>
            <a:off x="746975" y="2099256"/>
            <a:ext cx="6645498" cy="646331"/>
          </a:xfrm>
          <a:prstGeom prst="rect">
            <a:avLst/>
          </a:prstGeom>
          <a:noFill/>
        </p:spPr>
        <p:txBody>
          <a:bodyPr wrap="square" rtlCol="0">
            <a:spAutoFit/>
          </a:bodyPr>
          <a:lstStyle/>
          <a:p>
            <a:endParaRPr lang="en-US" b="1" dirty="0" smtClean="0"/>
          </a:p>
          <a:p>
            <a:endParaRPr lang="en-US" dirty="0"/>
          </a:p>
        </p:txBody>
      </p:sp>
      <p:sp>
        <p:nvSpPr>
          <p:cNvPr id="4" name="AutoShape 8" descr="http://www.penjee.com/programming/wp-content/uploads/2014/05/parameter-vs-argument-diagram.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0482" name="Picture 2" descr="Variables Types in Java• Variables in Java have a type.• The type defines what kinds of values avariable is allowed to st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6974" y="1792935"/>
            <a:ext cx="8628846" cy="5086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0878227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Language basics - Variables</a:t>
            </a:r>
            <a:endParaRPr lang="en-US" dirty="0"/>
          </a:p>
        </p:txBody>
      </p:sp>
      <p:sp>
        <p:nvSpPr>
          <p:cNvPr id="6" name="TextBox 5"/>
          <p:cNvSpPr txBox="1"/>
          <p:nvPr/>
        </p:nvSpPr>
        <p:spPr>
          <a:xfrm>
            <a:off x="746975" y="2099256"/>
            <a:ext cx="6645498" cy="646331"/>
          </a:xfrm>
          <a:prstGeom prst="rect">
            <a:avLst/>
          </a:prstGeom>
          <a:noFill/>
        </p:spPr>
        <p:txBody>
          <a:bodyPr wrap="square" rtlCol="0">
            <a:spAutoFit/>
          </a:bodyPr>
          <a:lstStyle/>
          <a:p>
            <a:endParaRPr lang="en-US" b="1" dirty="0" smtClean="0"/>
          </a:p>
          <a:p>
            <a:endParaRPr lang="en-US" dirty="0"/>
          </a:p>
        </p:txBody>
      </p:sp>
      <p:sp>
        <p:nvSpPr>
          <p:cNvPr id="4" name="AutoShape 8" descr="http://www.penjee.com/programming/wp-content/uploads/2014/05/parameter-vs-argument-diagram.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TextBox 2"/>
          <p:cNvSpPr txBox="1"/>
          <p:nvPr/>
        </p:nvSpPr>
        <p:spPr>
          <a:xfrm>
            <a:off x="460375" y="1996225"/>
            <a:ext cx="9031355" cy="5386090"/>
          </a:xfrm>
          <a:prstGeom prst="rect">
            <a:avLst/>
          </a:prstGeom>
          <a:noFill/>
        </p:spPr>
        <p:txBody>
          <a:bodyPr wrap="square" rtlCol="0">
            <a:spAutoFit/>
          </a:bodyPr>
          <a:lstStyle/>
          <a:p>
            <a:r>
              <a:rPr lang="en-US" sz="3600" u="sng" dirty="0" smtClean="0"/>
              <a:t>Variable Naming Convention</a:t>
            </a:r>
          </a:p>
          <a:p>
            <a:pPr marL="457200" indent="-457200">
              <a:buFont typeface="Arial" panose="020B0604020202020204" pitchFamily="34" charset="0"/>
              <a:buChar char="•"/>
            </a:pPr>
            <a:r>
              <a:rPr lang="en-US" sz="2800" dirty="0" smtClean="0"/>
              <a:t>Variable </a:t>
            </a:r>
            <a:r>
              <a:rPr lang="en-US" sz="2800" dirty="0"/>
              <a:t>names are </a:t>
            </a:r>
            <a:r>
              <a:rPr lang="en-US" sz="2800" dirty="0" smtClean="0"/>
              <a:t>case-sensitive</a:t>
            </a:r>
          </a:p>
          <a:p>
            <a:pPr marL="457200" indent="-457200">
              <a:buFont typeface="Arial" panose="020B0604020202020204" pitchFamily="34" charset="0"/>
              <a:buChar char="•"/>
            </a:pPr>
            <a:r>
              <a:rPr lang="en-US" sz="2800" dirty="0"/>
              <a:t>If the name you choose consists of only one word, spell that word in all lowercase letters. If it consists of more than one word, capitalize the first letter of each subsequent </a:t>
            </a:r>
            <a:r>
              <a:rPr lang="en-US" sz="2800" dirty="0" smtClean="0"/>
              <a:t>word.</a:t>
            </a:r>
          </a:p>
          <a:p>
            <a:r>
              <a:rPr lang="en-US" sz="2800" dirty="0" smtClean="0">
                <a:solidFill>
                  <a:schemeClr val="accent2">
                    <a:lumMod val="60000"/>
                    <a:lumOff val="40000"/>
                  </a:schemeClr>
                </a:solidFill>
              </a:rPr>
              <a:t>	Ex: </a:t>
            </a:r>
            <a:r>
              <a:rPr lang="en-US" sz="2800" dirty="0" err="1" smtClean="0">
                <a:solidFill>
                  <a:schemeClr val="accent2">
                    <a:lumMod val="60000"/>
                    <a:lumOff val="40000"/>
                  </a:schemeClr>
                </a:solidFill>
              </a:rPr>
              <a:t>gearRatio</a:t>
            </a:r>
            <a:r>
              <a:rPr lang="en-US" sz="2800" dirty="0" smtClean="0">
                <a:solidFill>
                  <a:schemeClr val="accent2">
                    <a:lumMod val="60000"/>
                    <a:lumOff val="40000"/>
                  </a:schemeClr>
                </a:solidFill>
              </a:rPr>
              <a:t>, </a:t>
            </a:r>
            <a:r>
              <a:rPr lang="en-US" sz="2800" dirty="0" err="1" smtClean="0">
                <a:solidFill>
                  <a:schemeClr val="accent2">
                    <a:lumMod val="60000"/>
                    <a:lumOff val="40000"/>
                  </a:schemeClr>
                </a:solidFill>
              </a:rPr>
              <a:t>currentGear</a:t>
            </a:r>
            <a:endParaRPr lang="en-US" sz="2800" dirty="0" smtClean="0">
              <a:solidFill>
                <a:schemeClr val="accent2">
                  <a:lumMod val="60000"/>
                  <a:lumOff val="40000"/>
                </a:schemeClr>
              </a:solidFill>
            </a:endParaRPr>
          </a:p>
          <a:p>
            <a:pPr marL="457200" indent="-457200">
              <a:buFont typeface="Arial" panose="020B0604020202020204" pitchFamily="34" charset="0"/>
              <a:buChar char="•"/>
            </a:pPr>
            <a:r>
              <a:rPr lang="en-US" sz="2800" dirty="0"/>
              <a:t>If your variable stores a constant value, such as static capitalizing every letter and separating subsequent words with the underscore character</a:t>
            </a:r>
            <a:r>
              <a:rPr lang="en-US" sz="2800" dirty="0" smtClean="0"/>
              <a:t>.</a:t>
            </a:r>
          </a:p>
          <a:p>
            <a:r>
              <a:rPr lang="en-US" sz="2800" dirty="0"/>
              <a:t>	</a:t>
            </a:r>
            <a:r>
              <a:rPr lang="en-US" sz="2800" dirty="0" smtClean="0">
                <a:solidFill>
                  <a:schemeClr val="accent2">
                    <a:lumMod val="60000"/>
                    <a:lumOff val="40000"/>
                  </a:schemeClr>
                </a:solidFill>
              </a:rPr>
              <a:t>Ex</a:t>
            </a:r>
            <a:r>
              <a:rPr lang="en-US" sz="2800" dirty="0">
                <a:solidFill>
                  <a:schemeClr val="accent2">
                    <a:lumMod val="60000"/>
                    <a:lumOff val="40000"/>
                  </a:schemeClr>
                </a:solidFill>
              </a:rPr>
              <a:t>: final </a:t>
            </a:r>
            <a:r>
              <a:rPr lang="en-US" sz="2800" dirty="0" err="1">
                <a:solidFill>
                  <a:schemeClr val="accent2">
                    <a:lumMod val="60000"/>
                    <a:lumOff val="40000"/>
                  </a:schemeClr>
                </a:solidFill>
              </a:rPr>
              <a:t>int</a:t>
            </a:r>
            <a:r>
              <a:rPr lang="en-US" sz="2800" dirty="0">
                <a:solidFill>
                  <a:schemeClr val="accent2">
                    <a:lumMod val="60000"/>
                    <a:lumOff val="40000"/>
                  </a:schemeClr>
                </a:solidFill>
              </a:rPr>
              <a:t> NUM_GEARS = 6</a:t>
            </a:r>
          </a:p>
          <a:p>
            <a:endParaRPr lang="en-US" sz="2800" dirty="0"/>
          </a:p>
        </p:txBody>
      </p:sp>
    </p:spTree>
    <p:extLst>
      <p:ext uri="{BB962C8B-B14F-4D97-AF65-F5344CB8AC3E}">
        <p14:creationId xmlns:p14="http://schemas.microsoft.com/office/powerpoint/2010/main" val="409594326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Language basics – data types</a:t>
            </a:r>
            <a:endParaRPr lang="en-US" dirty="0"/>
          </a:p>
        </p:txBody>
      </p:sp>
      <p:sp>
        <p:nvSpPr>
          <p:cNvPr id="6" name="TextBox 5"/>
          <p:cNvSpPr txBox="1"/>
          <p:nvPr/>
        </p:nvSpPr>
        <p:spPr>
          <a:xfrm>
            <a:off x="746974" y="2099256"/>
            <a:ext cx="10663707" cy="1354217"/>
          </a:xfrm>
          <a:prstGeom prst="rect">
            <a:avLst/>
          </a:prstGeom>
          <a:noFill/>
        </p:spPr>
        <p:txBody>
          <a:bodyPr wrap="square" rtlCol="0">
            <a:spAutoFit/>
          </a:bodyPr>
          <a:lstStyle/>
          <a:p>
            <a:r>
              <a:rPr lang="en-US" sz="2800" b="1" u="sng" dirty="0" smtClean="0"/>
              <a:t>Primitive Data Types</a:t>
            </a:r>
          </a:p>
          <a:p>
            <a:r>
              <a:rPr lang="en-US" dirty="0"/>
              <a:t>A primitive type is predefined by the language and is named by a reserved keyword. </a:t>
            </a:r>
            <a:endParaRPr lang="en-US" dirty="0" smtClean="0"/>
          </a:p>
          <a:p>
            <a:r>
              <a:rPr lang="en-US" dirty="0" smtClean="0"/>
              <a:t>Primitive </a:t>
            </a:r>
            <a:r>
              <a:rPr lang="en-US" dirty="0"/>
              <a:t>values do not share state with other primitive values</a:t>
            </a:r>
            <a:endParaRPr lang="en-US" b="1" dirty="0" smtClean="0"/>
          </a:p>
          <a:p>
            <a:endParaRPr lang="en-US" dirty="0"/>
          </a:p>
        </p:txBody>
      </p:sp>
      <p:sp>
        <p:nvSpPr>
          <p:cNvPr id="4" name="AutoShape 8" descr="http://www.penjee.com/programming/wp-content/uploads/2014/05/parameter-vs-argument-diagram.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26" name="Picture 2" descr="http://triton.towson.edu/~izimand/237/LectureNotes/L3-PrimitiveDataType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4871" y="3296992"/>
            <a:ext cx="8077072" cy="356100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3864981" y="5463862"/>
            <a:ext cx="669701" cy="261610"/>
          </a:xfrm>
          <a:prstGeom prst="rect">
            <a:avLst/>
          </a:prstGeom>
          <a:noFill/>
        </p:spPr>
        <p:txBody>
          <a:bodyPr wrap="square" rtlCol="0">
            <a:spAutoFit/>
          </a:bodyPr>
          <a:lstStyle/>
          <a:p>
            <a:r>
              <a:rPr lang="en-US" sz="1100" dirty="0" smtClean="0">
                <a:solidFill>
                  <a:schemeClr val="bg1"/>
                </a:solidFill>
              </a:rPr>
              <a:t>L</a:t>
            </a:r>
            <a:endParaRPr lang="en-US" sz="1100" dirty="0">
              <a:solidFill>
                <a:schemeClr val="bg1"/>
              </a:solidFill>
            </a:endParaRPr>
          </a:p>
        </p:txBody>
      </p:sp>
      <p:sp>
        <p:nvSpPr>
          <p:cNvPr id="7" name="TextBox 6"/>
          <p:cNvSpPr txBox="1"/>
          <p:nvPr/>
        </p:nvSpPr>
        <p:spPr>
          <a:xfrm>
            <a:off x="3965865" y="5784240"/>
            <a:ext cx="669701" cy="307777"/>
          </a:xfrm>
          <a:prstGeom prst="rect">
            <a:avLst/>
          </a:prstGeom>
          <a:noFill/>
        </p:spPr>
        <p:txBody>
          <a:bodyPr wrap="square" rtlCol="0">
            <a:spAutoFit/>
          </a:bodyPr>
          <a:lstStyle/>
          <a:p>
            <a:r>
              <a:rPr lang="en-US" sz="1400" dirty="0" smtClean="0">
                <a:solidFill>
                  <a:schemeClr val="bg1"/>
                </a:solidFill>
              </a:rPr>
              <a:t>f</a:t>
            </a:r>
            <a:endParaRPr lang="en-US" sz="1400" dirty="0">
              <a:solidFill>
                <a:schemeClr val="bg1"/>
              </a:solidFill>
            </a:endParaRPr>
          </a:p>
        </p:txBody>
      </p:sp>
    </p:spTree>
    <p:extLst>
      <p:ext uri="{BB962C8B-B14F-4D97-AF65-F5344CB8AC3E}">
        <p14:creationId xmlns:p14="http://schemas.microsoft.com/office/powerpoint/2010/main" val="417649942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2919" y="284176"/>
            <a:ext cx="9784080" cy="1480230"/>
          </a:xfrm>
        </p:spPr>
        <p:txBody>
          <a:bodyPr/>
          <a:lstStyle/>
          <a:p>
            <a:r>
              <a:rPr lang="en-US" dirty="0" smtClean="0"/>
              <a:t>Language basics – data types</a:t>
            </a:r>
            <a:endParaRPr lang="en-US" dirty="0"/>
          </a:p>
        </p:txBody>
      </p:sp>
      <p:sp>
        <p:nvSpPr>
          <p:cNvPr id="6" name="TextBox 5"/>
          <p:cNvSpPr txBox="1"/>
          <p:nvPr/>
        </p:nvSpPr>
        <p:spPr>
          <a:xfrm>
            <a:off x="746975" y="2099256"/>
            <a:ext cx="6645498" cy="646331"/>
          </a:xfrm>
          <a:prstGeom prst="rect">
            <a:avLst/>
          </a:prstGeom>
          <a:noFill/>
        </p:spPr>
        <p:txBody>
          <a:bodyPr wrap="square" rtlCol="0">
            <a:spAutoFit/>
          </a:bodyPr>
          <a:lstStyle/>
          <a:p>
            <a:endParaRPr lang="en-US" b="1" dirty="0" smtClean="0"/>
          </a:p>
          <a:p>
            <a:endParaRPr lang="en-US" dirty="0"/>
          </a:p>
        </p:txBody>
      </p:sp>
      <p:sp>
        <p:nvSpPr>
          <p:cNvPr id="4" name="AutoShape 8" descr="http://www.penjee.com/programming/wp-content/uploads/2014/05/parameter-vs-argument-diagram.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9458" name="Picture 2" descr="Java Types• Integer Types:– int: Most numbers you’ll deal with.– long: Big integers; science, finance, computing.– short: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575" y="1909493"/>
            <a:ext cx="7726296" cy="49402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736861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Language basics - literals</a:t>
            </a:r>
            <a:endParaRPr lang="en-US" dirty="0"/>
          </a:p>
        </p:txBody>
      </p:sp>
      <p:sp>
        <p:nvSpPr>
          <p:cNvPr id="6" name="TextBox 5"/>
          <p:cNvSpPr txBox="1"/>
          <p:nvPr/>
        </p:nvSpPr>
        <p:spPr>
          <a:xfrm>
            <a:off x="746975" y="2099256"/>
            <a:ext cx="10006884" cy="4493538"/>
          </a:xfrm>
          <a:prstGeom prst="rect">
            <a:avLst/>
          </a:prstGeom>
          <a:noFill/>
        </p:spPr>
        <p:txBody>
          <a:bodyPr wrap="square" rtlCol="0">
            <a:spAutoFit/>
          </a:bodyPr>
          <a:lstStyle/>
          <a:p>
            <a:r>
              <a:rPr lang="en-US" sz="2800" b="1" u="sng" dirty="0" smtClean="0"/>
              <a:t>Literals</a:t>
            </a:r>
          </a:p>
          <a:p>
            <a:pPr marL="457200" indent="-457200">
              <a:buFont typeface="Arial" panose="020B0604020202020204" pitchFamily="34" charset="0"/>
              <a:buChar char="•"/>
            </a:pPr>
            <a:r>
              <a:rPr lang="en-US" sz="2800" dirty="0"/>
              <a:t>A </a:t>
            </a:r>
            <a:r>
              <a:rPr lang="en-US" sz="2800" i="1" dirty="0"/>
              <a:t>literal</a:t>
            </a:r>
            <a:r>
              <a:rPr lang="en-US" sz="2800" dirty="0"/>
              <a:t> is the source code representation of a fixed value</a:t>
            </a:r>
            <a:r>
              <a:rPr lang="en-US" sz="2800" dirty="0" smtClean="0"/>
              <a:t>;</a:t>
            </a:r>
          </a:p>
          <a:p>
            <a:pPr marL="457200" indent="-457200">
              <a:buFont typeface="Arial" panose="020B0604020202020204" pitchFamily="34" charset="0"/>
              <a:buChar char="•"/>
            </a:pPr>
            <a:r>
              <a:rPr lang="en-US" sz="2800" dirty="0" smtClean="0"/>
              <a:t>literals </a:t>
            </a:r>
            <a:r>
              <a:rPr lang="en-US" sz="2800" dirty="0"/>
              <a:t>are represented directly in your code without requiring </a:t>
            </a:r>
            <a:r>
              <a:rPr lang="en-US" sz="2800" dirty="0" smtClean="0"/>
              <a:t>computation</a:t>
            </a:r>
          </a:p>
          <a:p>
            <a:pPr marL="457200" indent="-457200">
              <a:buFont typeface="Arial" panose="020B0604020202020204" pitchFamily="34" charset="0"/>
              <a:buChar char="•"/>
            </a:pPr>
            <a:endParaRPr lang="en-US" sz="2800" b="1" dirty="0"/>
          </a:p>
          <a:p>
            <a:r>
              <a:rPr lang="en-US" sz="2800" dirty="0" smtClean="0"/>
              <a:t>Ex:</a:t>
            </a:r>
          </a:p>
          <a:p>
            <a:r>
              <a:rPr lang="en-US" sz="2000" dirty="0" err="1"/>
              <a:t>boolean</a:t>
            </a:r>
            <a:r>
              <a:rPr lang="en-US" sz="2000" dirty="0"/>
              <a:t> result = true;</a:t>
            </a:r>
          </a:p>
          <a:p>
            <a:r>
              <a:rPr lang="en-US" sz="2000" dirty="0"/>
              <a:t>char </a:t>
            </a:r>
            <a:r>
              <a:rPr lang="en-US" sz="2000" dirty="0" err="1"/>
              <a:t>capitalC</a:t>
            </a:r>
            <a:r>
              <a:rPr lang="en-US" sz="2000" dirty="0"/>
              <a:t> = 'C';</a:t>
            </a:r>
          </a:p>
          <a:p>
            <a:r>
              <a:rPr lang="en-US" sz="2000" dirty="0"/>
              <a:t>byte b = 100;</a:t>
            </a:r>
          </a:p>
          <a:p>
            <a:r>
              <a:rPr lang="en-US" sz="2000" dirty="0"/>
              <a:t>short s = 10000;</a:t>
            </a:r>
          </a:p>
          <a:p>
            <a:r>
              <a:rPr lang="en-US" sz="2000" dirty="0" err="1"/>
              <a:t>int</a:t>
            </a:r>
            <a:r>
              <a:rPr lang="en-US" sz="2000" dirty="0"/>
              <a:t> </a:t>
            </a:r>
            <a:r>
              <a:rPr lang="en-US" sz="2000" dirty="0" err="1"/>
              <a:t>i</a:t>
            </a:r>
            <a:r>
              <a:rPr lang="en-US" sz="2000" dirty="0"/>
              <a:t> = 100000;</a:t>
            </a:r>
            <a:endParaRPr lang="en-US" sz="2000" dirty="0" smtClean="0"/>
          </a:p>
          <a:p>
            <a:endParaRPr lang="en-US" dirty="0"/>
          </a:p>
        </p:txBody>
      </p:sp>
      <p:sp>
        <p:nvSpPr>
          <p:cNvPr id="4" name="AutoShape 8" descr="http://www.penjee.com/programming/wp-content/uploads/2014/05/parameter-vs-argument-diagram.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81243592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Language basics - literals</a:t>
            </a:r>
            <a:endParaRPr lang="en-US" dirty="0"/>
          </a:p>
        </p:txBody>
      </p:sp>
      <p:sp>
        <p:nvSpPr>
          <p:cNvPr id="6" name="TextBox 5"/>
          <p:cNvSpPr txBox="1"/>
          <p:nvPr/>
        </p:nvSpPr>
        <p:spPr>
          <a:xfrm>
            <a:off x="1705195" y="6065951"/>
            <a:ext cx="10006884" cy="677108"/>
          </a:xfrm>
          <a:prstGeom prst="rect">
            <a:avLst/>
          </a:prstGeom>
          <a:noFill/>
        </p:spPr>
        <p:txBody>
          <a:bodyPr wrap="square" rtlCol="0">
            <a:spAutoFit/>
          </a:bodyPr>
          <a:lstStyle/>
          <a:p>
            <a:endParaRPr lang="en-US" sz="2000" dirty="0" smtClean="0"/>
          </a:p>
          <a:p>
            <a:endParaRPr lang="en-US" dirty="0"/>
          </a:p>
        </p:txBody>
      </p:sp>
      <p:sp>
        <p:nvSpPr>
          <p:cNvPr id="4" name="AutoShape 8" descr="http://www.penjee.com/programming/wp-content/uploads/2014/05/parameter-vs-argument-diagram.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074" name="Picture 2" descr="http://www.f5java.com/images/java-tutorial-example-of-literals-in-java.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7851" y="2442471"/>
            <a:ext cx="8258175" cy="2676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6848461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Language basics - Arrays</a:t>
            </a:r>
            <a:endParaRPr lang="en-US" dirty="0"/>
          </a:p>
        </p:txBody>
      </p:sp>
      <p:sp>
        <p:nvSpPr>
          <p:cNvPr id="6" name="TextBox 5"/>
          <p:cNvSpPr txBox="1"/>
          <p:nvPr/>
        </p:nvSpPr>
        <p:spPr>
          <a:xfrm>
            <a:off x="682580" y="2099256"/>
            <a:ext cx="11050073" cy="1415772"/>
          </a:xfrm>
          <a:prstGeom prst="rect">
            <a:avLst/>
          </a:prstGeom>
          <a:noFill/>
        </p:spPr>
        <p:txBody>
          <a:bodyPr wrap="square" rtlCol="0">
            <a:spAutoFit/>
          </a:bodyPr>
          <a:lstStyle/>
          <a:p>
            <a:r>
              <a:rPr lang="en-US" sz="3200" b="1" u="sng" dirty="0" smtClean="0"/>
              <a:t>Arrays</a:t>
            </a:r>
          </a:p>
          <a:p>
            <a:endParaRPr lang="en-US" b="1" dirty="0" smtClean="0"/>
          </a:p>
          <a:p>
            <a:r>
              <a:rPr lang="en-US" dirty="0"/>
              <a:t>An </a:t>
            </a:r>
            <a:r>
              <a:rPr lang="en-US" i="1" dirty="0"/>
              <a:t>array</a:t>
            </a:r>
            <a:r>
              <a:rPr lang="en-US" dirty="0"/>
              <a:t> is a container object that holds a fixed number of values of a single </a:t>
            </a:r>
            <a:r>
              <a:rPr lang="en-US" dirty="0" smtClean="0"/>
              <a:t>type.</a:t>
            </a:r>
          </a:p>
          <a:p>
            <a:r>
              <a:rPr lang="en-US" dirty="0"/>
              <a:t>After creation, its length is </a:t>
            </a:r>
            <a:r>
              <a:rPr lang="en-US" dirty="0" smtClean="0"/>
              <a:t>fixed.</a:t>
            </a:r>
            <a:endParaRPr lang="en-US" dirty="0"/>
          </a:p>
        </p:txBody>
      </p:sp>
      <p:sp>
        <p:nvSpPr>
          <p:cNvPr id="5" name="AutoShape 4" descr="Illustration of an array as 10 boxes numbered 0 through 9; an index of 0 indicates the first element in the array"/>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6"/>
          <p:cNvPicPr>
            <a:picLocks noChangeAspect="1"/>
          </p:cNvPicPr>
          <p:nvPr/>
        </p:nvPicPr>
        <p:blipFill>
          <a:blip r:embed="rId2"/>
          <a:stretch>
            <a:fillRect/>
          </a:stretch>
        </p:blipFill>
        <p:spPr>
          <a:xfrm>
            <a:off x="775985" y="3701334"/>
            <a:ext cx="8110438" cy="3002073"/>
          </a:xfrm>
          <a:prstGeom prst="rect">
            <a:avLst/>
          </a:prstGeom>
        </p:spPr>
      </p:pic>
    </p:spTree>
    <p:extLst>
      <p:ext uri="{BB962C8B-B14F-4D97-AF65-F5344CB8AC3E}">
        <p14:creationId xmlns:p14="http://schemas.microsoft.com/office/powerpoint/2010/main" val="391555289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Language basics - Arrays</a:t>
            </a:r>
            <a:endParaRPr lang="en-US" dirty="0"/>
          </a:p>
        </p:txBody>
      </p:sp>
      <p:sp>
        <p:nvSpPr>
          <p:cNvPr id="5" name="AutoShape 4" descr="Illustration of an array as 10 boxes numbered 0 through 9; an index of 0 indicates the first element in the array"/>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TextBox 2"/>
          <p:cNvSpPr txBox="1"/>
          <p:nvPr/>
        </p:nvSpPr>
        <p:spPr>
          <a:xfrm>
            <a:off x="460375" y="1792936"/>
            <a:ext cx="8525814" cy="4708981"/>
          </a:xfrm>
          <a:prstGeom prst="rect">
            <a:avLst/>
          </a:prstGeom>
          <a:noFill/>
        </p:spPr>
        <p:txBody>
          <a:bodyPr wrap="square" rtlCol="0">
            <a:spAutoFit/>
          </a:bodyPr>
          <a:lstStyle/>
          <a:p>
            <a:r>
              <a:rPr lang="en-US" sz="2800" b="1" u="sng" dirty="0" smtClean="0"/>
              <a:t>Defining arrays:</a:t>
            </a:r>
          </a:p>
          <a:p>
            <a:r>
              <a:rPr lang="en-US" sz="2400" dirty="0" smtClean="0"/>
              <a:t>byte</a:t>
            </a:r>
            <a:r>
              <a:rPr lang="en-US" sz="2400" dirty="0"/>
              <a:t>[] </a:t>
            </a:r>
            <a:r>
              <a:rPr lang="en-US" sz="2400" dirty="0" err="1"/>
              <a:t>anArrayOfBytes</a:t>
            </a:r>
            <a:r>
              <a:rPr lang="en-US" sz="2400" dirty="0"/>
              <a:t> = new byte[10</a:t>
            </a:r>
            <a:r>
              <a:rPr lang="en-US" sz="2400" dirty="0" smtClean="0"/>
              <a:t>];</a:t>
            </a:r>
          </a:p>
          <a:p>
            <a:r>
              <a:rPr lang="en-US" sz="2400" dirty="0" smtClean="0"/>
              <a:t>short</a:t>
            </a:r>
            <a:r>
              <a:rPr lang="en-US" sz="2400" dirty="0"/>
              <a:t>[] </a:t>
            </a:r>
            <a:r>
              <a:rPr lang="en-US" sz="2400" dirty="0" err="1"/>
              <a:t>anArrayOfShorts</a:t>
            </a:r>
            <a:r>
              <a:rPr lang="en-US" sz="2400" dirty="0"/>
              <a:t> = new short[10];</a:t>
            </a:r>
          </a:p>
          <a:p>
            <a:r>
              <a:rPr lang="en-US" sz="2400" dirty="0"/>
              <a:t>long[] </a:t>
            </a:r>
            <a:r>
              <a:rPr lang="en-US" sz="2400" dirty="0" err="1"/>
              <a:t>anArrayOfLongs</a:t>
            </a:r>
            <a:r>
              <a:rPr lang="en-US" sz="2400" dirty="0"/>
              <a:t> = new long[10];</a:t>
            </a:r>
          </a:p>
          <a:p>
            <a:r>
              <a:rPr lang="en-US" sz="2400" dirty="0"/>
              <a:t>float[] </a:t>
            </a:r>
            <a:r>
              <a:rPr lang="en-US" sz="2400" dirty="0" err="1"/>
              <a:t>anArrayOfFloats</a:t>
            </a:r>
            <a:r>
              <a:rPr lang="en-US" sz="2400" dirty="0"/>
              <a:t> = new float[10];</a:t>
            </a:r>
          </a:p>
          <a:p>
            <a:r>
              <a:rPr lang="en-US" sz="2400" dirty="0"/>
              <a:t>double[] </a:t>
            </a:r>
            <a:r>
              <a:rPr lang="en-US" sz="2400" dirty="0" err="1"/>
              <a:t>anArrayOfDoubles</a:t>
            </a:r>
            <a:r>
              <a:rPr lang="en-US" sz="2400" dirty="0"/>
              <a:t> = new double[10];</a:t>
            </a:r>
          </a:p>
          <a:p>
            <a:r>
              <a:rPr lang="en-US" sz="2400" dirty="0" err="1"/>
              <a:t>boolean</a:t>
            </a:r>
            <a:r>
              <a:rPr lang="en-US" sz="2400" dirty="0"/>
              <a:t>[] </a:t>
            </a:r>
            <a:r>
              <a:rPr lang="en-US" sz="2400" dirty="0" err="1"/>
              <a:t>anArrayOfBooleans</a:t>
            </a:r>
            <a:r>
              <a:rPr lang="en-US" sz="2400" dirty="0"/>
              <a:t> = new </a:t>
            </a:r>
            <a:r>
              <a:rPr lang="en-US" sz="2400" dirty="0" err="1"/>
              <a:t>boolean</a:t>
            </a:r>
            <a:r>
              <a:rPr lang="en-US" sz="2400" dirty="0"/>
              <a:t>[10];</a:t>
            </a:r>
          </a:p>
          <a:p>
            <a:r>
              <a:rPr lang="en-US" sz="2400" dirty="0"/>
              <a:t>char[] </a:t>
            </a:r>
            <a:r>
              <a:rPr lang="en-US" sz="2400" dirty="0" err="1"/>
              <a:t>anArrayOfChars</a:t>
            </a:r>
            <a:r>
              <a:rPr lang="en-US" sz="2400" dirty="0"/>
              <a:t> = new char[10];</a:t>
            </a:r>
          </a:p>
          <a:p>
            <a:r>
              <a:rPr lang="en-US" sz="2400" dirty="0"/>
              <a:t>String[] </a:t>
            </a:r>
            <a:r>
              <a:rPr lang="en-US" sz="2400" dirty="0" err="1"/>
              <a:t>anArrayOfStrings</a:t>
            </a:r>
            <a:r>
              <a:rPr lang="en-US" sz="2400" dirty="0"/>
              <a:t> = new String[10</a:t>
            </a:r>
            <a:r>
              <a:rPr lang="en-US" sz="2400" dirty="0" smtClean="0"/>
              <a:t>];</a:t>
            </a:r>
          </a:p>
          <a:p>
            <a:endParaRPr lang="en-US" sz="2400" dirty="0" smtClean="0"/>
          </a:p>
          <a:p>
            <a:r>
              <a:rPr lang="en-US" sz="2800" u="sng" dirty="0" smtClean="0"/>
              <a:t>Creating and initializing array:</a:t>
            </a:r>
            <a:endParaRPr lang="en-US" sz="2800" u="sng" dirty="0"/>
          </a:p>
          <a:p>
            <a:r>
              <a:rPr lang="en-US" sz="2400" dirty="0" err="1" smtClean="0"/>
              <a:t>int</a:t>
            </a:r>
            <a:r>
              <a:rPr lang="en-US" sz="2400" dirty="0"/>
              <a:t>[] </a:t>
            </a:r>
            <a:r>
              <a:rPr lang="en-US" sz="2400" dirty="0" err="1"/>
              <a:t>anArray</a:t>
            </a:r>
            <a:r>
              <a:rPr lang="en-US" sz="2400" dirty="0"/>
              <a:t> = {100, 200, 300, 400, 500, 600,700, 800, 900, 1000};</a:t>
            </a:r>
          </a:p>
        </p:txBody>
      </p:sp>
    </p:spTree>
    <p:extLst>
      <p:ext uri="{BB962C8B-B14F-4D97-AF65-F5344CB8AC3E}">
        <p14:creationId xmlns:p14="http://schemas.microsoft.com/office/powerpoint/2010/main" val="153644178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quiz time - Variables</a:t>
            </a:r>
            <a:endParaRPr lang="en-US" dirty="0"/>
          </a:p>
        </p:txBody>
      </p:sp>
      <p:sp>
        <p:nvSpPr>
          <p:cNvPr id="6" name="TextBox 5"/>
          <p:cNvSpPr txBox="1"/>
          <p:nvPr/>
        </p:nvSpPr>
        <p:spPr>
          <a:xfrm>
            <a:off x="746975" y="2099256"/>
            <a:ext cx="6645498" cy="646331"/>
          </a:xfrm>
          <a:prstGeom prst="rect">
            <a:avLst/>
          </a:prstGeom>
          <a:noFill/>
        </p:spPr>
        <p:txBody>
          <a:bodyPr wrap="square" rtlCol="0">
            <a:spAutoFit/>
          </a:bodyPr>
          <a:lstStyle/>
          <a:p>
            <a:endParaRPr lang="en-US" b="1" dirty="0" smtClean="0"/>
          </a:p>
          <a:p>
            <a:endParaRPr lang="en-US" dirty="0"/>
          </a:p>
        </p:txBody>
      </p:sp>
      <p:sp>
        <p:nvSpPr>
          <p:cNvPr id="4" name="AutoShape 8" descr="http://www.penjee.com/programming/wp-content/uploads/2014/05/parameter-vs-argument-diagram.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TextBox 2"/>
          <p:cNvSpPr txBox="1"/>
          <p:nvPr/>
        </p:nvSpPr>
        <p:spPr>
          <a:xfrm>
            <a:off x="746975" y="2099256"/>
            <a:ext cx="9028090" cy="5262979"/>
          </a:xfrm>
          <a:prstGeom prst="rect">
            <a:avLst/>
          </a:prstGeom>
          <a:noFill/>
        </p:spPr>
        <p:txBody>
          <a:bodyPr wrap="square" rtlCol="0">
            <a:spAutoFit/>
          </a:bodyPr>
          <a:lstStyle/>
          <a:p>
            <a:pPr marL="285750" indent="-285750">
              <a:buFont typeface="Arial" panose="020B0604020202020204" pitchFamily="34" charset="0"/>
              <a:buChar char="•"/>
            </a:pPr>
            <a:r>
              <a:rPr lang="en-US" sz="2800" dirty="0"/>
              <a:t>The term "instance variable" is another name for ___.</a:t>
            </a:r>
          </a:p>
          <a:p>
            <a:pPr marL="285750" indent="-285750">
              <a:buFont typeface="Arial" panose="020B0604020202020204" pitchFamily="34" charset="0"/>
              <a:buChar char="•"/>
            </a:pPr>
            <a:r>
              <a:rPr lang="en-US" sz="2800" dirty="0"/>
              <a:t>The term "class variable" is another name for ___.</a:t>
            </a:r>
          </a:p>
          <a:p>
            <a:pPr marL="285750" indent="-285750">
              <a:buFont typeface="Arial" panose="020B0604020202020204" pitchFamily="34" charset="0"/>
              <a:buChar char="•"/>
            </a:pPr>
            <a:r>
              <a:rPr lang="en-US" sz="2800" dirty="0"/>
              <a:t>A local variable stores temporary state; it is declared inside a ___.</a:t>
            </a:r>
          </a:p>
          <a:p>
            <a:pPr marL="285750" indent="-285750">
              <a:buFont typeface="Arial" panose="020B0604020202020204" pitchFamily="34" charset="0"/>
              <a:buChar char="•"/>
            </a:pPr>
            <a:r>
              <a:rPr lang="en-US" sz="2800" dirty="0"/>
              <a:t>A variable declared within the opening and closing parenthesis of a method signature is called a ____.</a:t>
            </a:r>
          </a:p>
          <a:p>
            <a:pPr marL="285750" indent="-285750">
              <a:buFont typeface="Arial" panose="020B0604020202020204" pitchFamily="34" charset="0"/>
              <a:buChar char="•"/>
            </a:pPr>
            <a:r>
              <a:rPr lang="en-US" sz="2800" dirty="0"/>
              <a:t>What are the eight primitive data types supported by the Java programming language?</a:t>
            </a:r>
          </a:p>
          <a:p>
            <a:pPr marL="285750" indent="-285750">
              <a:buFont typeface="Arial" panose="020B0604020202020204" pitchFamily="34" charset="0"/>
              <a:buChar char="•"/>
            </a:pPr>
            <a:r>
              <a:rPr lang="en-US" sz="2800" dirty="0"/>
              <a:t>Character strings are represented by the class ___.</a:t>
            </a:r>
          </a:p>
          <a:p>
            <a:pPr marL="285750" indent="-285750">
              <a:buFont typeface="Arial" panose="020B0604020202020204" pitchFamily="34" charset="0"/>
              <a:buChar char="•"/>
            </a:pPr>
            <a:r>
              <a:rPr lang="en-US" sz="2800" dirty="0"/>
              <a:t>An ___ is a container object that holds a fixed number of values of a single type.</a:t>
            </a:r>
          </a:p>
          <a:p>
            <a:pPr marL="285750" indent="-285750">
              <a:buFont typeface="Arial" panose="020B0604020202020204" pitchFamily="34" charset="0"/>
              <a:buChar char="•"/>
            </a:pPr>
            <a:endParaRPr lang="en-US" sz="2800" dirty="0"/>
          </a:p>
        </p:txBody>
      </p:sp>
    </p:spTree>
    <p:extLst>
      <p:ext uri="{BB962C8B-B14F-4D97-AF65-F5344CB8AC3E}">
        <p14:creationId xmlns:p14="http://schemas.microsoft.com/office/powerpoint/2010/main" val="314110170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Language basics- operator</a:t>
            </a:r>
            <a:endParaRPr lang="en-US" dirty="0"/>
          </a:p>
        </p:txBody>
      </p:sp>
      <p:sp>
        <p:nvSpPr>
          <p:cNvPr id="6" name="TextBox 5"/>
          <p:cNvSpPr txBox="1"/>
          <p:nvPr/>
        </p:nvSpPr>
        <p:spPr>
          <a:xfrm>
            <a:off x="746975" y="2099256"/>
            <a:ext cx="6645498" cy="646331"/>
          </a:xfrm>
          <a:prstGeom prst="rect">
            <a:avLst/>
          </a:prstGeom>
          <a:noFill/>
        </p:spPr>
        <p:txBody>
          <a:bodyPr wrap="square" rtlCol="0">
            <a:spAutoFit/>
          </a:bodyPr>
          <a:lstStyle/>
          <a:p>
            <a:endParaRPr lang="en-US" b="1" dirty="0" smtClean="0"/>
          </a:p>
          <a:p>
            <a:endParaRPr lang="en-US" dirty="0"/>
          </a:p>
        </p:txBody>
      </p:sp>
      <p:sp>
        <p:nvSpPr>
          <p:cNvPr id="4" name="AutoShape 8" descr="http://www.penjee.com/programming/wp-content/uploads/2014/05/parameter-vs-argument-diagram.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 name="Picture 2"/>
          <p:cNvPicPr>
            <a:picLocks noChangeAspect="1"/>
          </p:cNvPicPr>
          <p:nvPr/>
        </p:nvPicPr>
        <p:blipFill>
          <a:blip r:embed="rId2"/>
          <a:stretch>
            <a:fillRect/>
          </a:stretch>
        </p:blipFill>
        <p:spPr>
          <a:xfrm>
            <a:off x="746975" y="2745587"/>
            <a:ext cx="8741445" cy="3476103"/>
          </a:xfrm>
          <a:prstGeom prst="rect">
            <a:avLst/>
          </a:prstGeom>
        </p:spPr>
      </p:pic>
      <p:sp>
        <p:nvSpPr>
          <p:cNvPr id="5" name="TextBox 4"/>
          <p:cNvSpPr txBox="1"/>
          <p:nvPr/>
        </p:nvSpPr>
        <p:spPr>
          <a:xfrm>
            <a:off x="746975" y="1970468"/>
            <a:ext cx="5347984" cy="584775"/>
          </a:xfrm>
          <a:prstGeom prst="rect">
            <a:avLst/>
          </a:prstGeom>
          <a:noFill/>
        </p:spPr>
        <p:txBody>
          <a:bodyPr wrap="square" rtlCol="0">
            <a:spAutoFit/>
          </a:bodyPr>
          <a:lstStyle/>
          <a:p>
            <a:r>
              <a:rPr lang="en-US" sz="3200" u="sng" dirty="0" smtClean="0"/>
              <a:t>Arithmetic Operator</a:t>
            </a:r>
            <a:endParaRPr lang="en-US" sz="3200" u="sng" dirty="0"/>
          </a:p>
        </p:txBody>
      </p:sp>
      <p:sp>
        <p:nvSpPr>
          <p:cNvPr id="10" name="TextBox 9"/>
          <p:cNvSpPr txBox="1"/>
          <p:nvPr/>
        </p:nvSpPr>
        <p:spPr>
          <a:xfrm>
            <a:off x="746975" y="6323527"/>
            <a:ext cx="8976574" cy="461665"/>
          </a:xfrm>
          <a:prstGeom prst="rect">
            <a:avLst/>
          </a:prstGeom>
          <a:noFill/>
        </p:spPr>
        <p:txBody>
          <a:bodyPr wrap="square" rtlCol="0">
            <a:spAutoFit/>
          </a:bodyPr>
          <a:lstStyle/>
          <a:p>
            <a:r>
              <a:rPr lang="en-US" sz="2400" b="1" dirty="0" smtClean="0"/>
              <a:t>Lab 6.1 : Arithmetic operator demo</a:t>
            </a:r>
            <a:endParaRPr lang="en-US" sz="2400" b="1" dirty="0"/>
          </a:p>
        </p:txBody>
      </p:sp>
    </p:spTree>
    <p:extLst>
      <p:ext uri="{BB962C8B-B14F-4D97-AF65-F5344CB8AC3E}">
        <p14:creationId xmlns:p14="http://schemas.microsoft.com/office/powerpoint/2010/main" val="167700266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java?</a:t>
            </a:r>
            <a:endParaRPr lang="en-US" dirty="0"/>
          </a:p>
        </p:txBody>
      </p:sp>
      <p:sp>
        <p:nvSpPr>
          <p:cNvPr id="12" name="Content Placeholder 11"/>
          <p:cNvSpPr>
            <a:spLocks noGrp="1"/>
          </p:cNvSpPr>
          <p:nvPr>
            <p:ph idx="1"/>
          </p:nvPr>
        </p:nvSpPr>
        <p:spPr/>
        <p:txBody>
          <a:bodyPr/>
          <a:lstStyle/>
          <a:p>
            <a:pPr marL="0" indent="0">
              <a:buNone/>
            </a:pPr>
            <a:r>
              <a:rPr lang="en-US" dirty="0"/>
              <a:t>Simple	Object </a:t>
            </a:r>
            <a:r>
              <a:rPr lang="en-US" dirty="0" smtClean="0"/>
              <a:t>oriented</a:t>
            </a:r>
          </a:p>
          <a:p>
            <a:pPr marL="0" indent="0">
              <a:buNone/>
            </a:pPr>
            <a:r>
              <a:rPr lang="en-US" dirty="0"/>
              <a:t>Distributed	</a:t>
            </a:r>
            <a:r>
              <a:rPr lang="en-US" dirty="0" smtClean="0"/>
              <a:t>Multithreaded</a:t>
            </a:r>
          </a:p>
          <a:p>
            <a:pPr marL="0" indent="0">
              <a:buNone/>
            </a:pPr>
            <a:r>
              <a:rPr lang="en-US" dirty="0"/>
              <a:t>•	Dynamic	•	Architecture neutral</a:t>
            </a:r>
          </a:p>
          <a:p>
            <a:pPr marL="0" indent="0">
              <a:buNone/>
            </a:pPr>
            <a:r>
              <a:rPr lang="en-US" dirty="0"/>
              <a:t>•	Portable</a:t>
            </a:r>
          </a:p>
          <a:p>
            <a:pPr marL="0" indent="0">
              <a:buNone/>
            </a:pPr>
            <a:r>
              <a:rPr lang="en-US" dirty="0"/>
              <a:t>•	High performance</a:t>
            </a:r>
          </a:p>
          <a:p>
            <a:pPr marL="0" indent="0">
              <a:buNone/>
            </a:pPr>
            <a:r>
              <a:rPr lang="en-US" dirty="0"/>
              <a:t>•	Robust</a:t>
            </a:r>
          </a:p>
          <a:p>
            <a:pPr marL="0" indent="0">
              <a:buNone/>
            </a:pPr>
            <a:r>
              <a:rPr lang="en-US" dirty="0"/>
              <a:t>•	Secure</a:t>
            </a:r>
          </a:p>
        </p:txBody>
      </p:sp>
    </p:spTree>
    <p:extLst>
      <p:ext uri="{BB962C8B-B14F-4D97-AF65-F5344CB8AC3E}">
        <p14:creationId xmlns:p14="http://schemas.microsoft.com/office/powerpoint/2010/main" val="355739905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Language basics- operator</a:t>
            </a:r>
            <a:endParaRPr lang="en-US" dirty="0"/>
          </a:p>
        </p:txBody>
      </p:sp>
      <p:sp>
        <p:nvSpPr>
          <p:cNvPr id="6" name="TextBox 5"/>
          <p:cNvSpPr txBox="1"/>
          <p:nvPr/>
        </p:nvSpPr>
        <p:spPr>
          <a:xfrm>
            <a:off x="746975" y="2099256"/>
            <a:ext cx="6645498" cy="646331"/>
          </a:xfrm>
          <a:prstGeom prst="rect">
            <a:avLst/>
          </a:prstGeom>
          <a:noFill/>
        </p:spPr>
        <p:txBody>
          <a:bodyPr wrap="square" rtlCol="0">
            <a:spAutoFit/>
          </a:bodyPr>
          <a:lstStyle/>
          <a:p>
            <a:endParaRPr lang="en-US" b="1" dirty="0" smtClean="0"/>
          </a:p>
          <a:p>
            <a:endParaRPr lang="en-US" dirty="0"/>
          </a:p>
        </p:txBody>
      </p:sp>
      <p:sp>
        <p:nvSpPr>
          <p:cNvPr id="4" name="AutoShape 8" descr="http://www.penjee.com/programming/wp-content/uploads/2014/05/parameter-vs-argument-diagram.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TextBox 4"/>
          <p:cNvSpPr txBox="1"/>
          <p:nvPr/>
        </p:nvSpPr>
        <p:spPr>
          <a:xfrm>
            <a:off x="746975" y="1970468"/>
            <a:ext cx="5347984" cy="584775"/>
          </a:xfrm>
          <a:prstGeom prst="rect">
            <a:avLst/>
          </a:prstGeom>
          <a:noFill/>
        </p:spPr>
        <p:txBody>
          <a:bodyPr wrap="square" rtlCol="0">
            <a:spAutoFit/>
          </a:bodyPr>
          <a:lstStyle/>
          <a:p>
            <a:r>
              <a:rPr lang="en-US" sz="3200" u="sng" dirty="0" smtClean="0"/>
              <a:t>Unary Operator</a:t>
            </a:r>
            <a:endParaRPr lang="en-US" sz="3200" u="sng" dirty="0"/>
          </a:p>
        </p:txBody>
      </p:sp>
      <p:sp>
        <p:nvSpPr>
          <p:cNvPr id="10" name="TextBox 9"/>
          <p:cNvSpPr txBox="1"/>
          <p:nvPr/>
        </p:nvSpPr>
        <p:spPr>
          <a:xfrm>
            <a:off x="746974" y="6031136"/>
            <a:ext cx="8976574" cy="461665"/>
          </a:xfrm>
          <a:prstGeom prst="rect">
            <a:avLst/>
          </a:prstGeom>
          <a:noFill/>
        </p:spPr>
        <p:txBody>
          <a:bodyPr wrap="square" rtlCol="0">
            <a:spAutoFit/>
          </a:bodyPr>
          <a:lstStyle/>
          <a:p>
            <a:r>
              <a:rPr lang="en-US" sz="2400" b="1" dirty="0" smtClean="0"/>
              <a:t>Lab6.2 : Unary operator demo</a:t>
            </a:r>
            <a:endParaRPr lang="en-US" sz="2400" b="1" dirty="0"/>
          </a:p>
        </p:txBody>
      </p:sp>
      <p:pic>
        <p:nvPicPr>
          <p:cNvPr id="11" name="Picture 10"/>
          <p:cNvPicPr>
            <a:picLocks noChangeAspect="1"/>
          </p:cNvPicPr>
          <p:nvPr/>
        </p:nvPicPr>
        <p:blipFill>
          <a:blip r:embed="rId2"/>
          <a:stretch>
            <a:fillRect/>
          </a:stretch>
        </p:blipFill>
        <p:spPr>
          <a:xfrm>
            <a:off x="746974" y="2854595"/>
            <a:ext cx="10320365" cy="2686845"/>
          </a:xfrm>
          <a:prstGeom prst="rect">
            <a:avLst/>
          </a:prstGeom>
        </p:spPr>
      </p:pic>
    </p:spTree>
    <p:extLst>
      <p:ext uri="{BB962C8B-B14F-4D97-AF65-F5344CB8AC3E}">
        <p14:creationId xmlns:p14="http://schemas.microsoft.com/office/powerpoint/2010/main" val="416525730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Language basics- operator</a:t>
            </a:r>
            <a:endParaRPr lang="en-US" dirty="0"/>
          </a:p>
        </p:txBody>
      </p:sp>
      <p:sp>
        <p:nvSpPr>
          <p:cNvPr id="6" name="TextBox 5"/>
          <p:cNvSpPr txBox="1"/>
          <p:nvPr/>
        </p:nvSpPr>
        <p:spPr>
          <a:xfrm>
            <a:off x="746975" y="2099256"/>
            <a:ext cx="6645498" cy="646331"/>
          </a:xfrm>
          <a:prstGeom prst="rect">
            <a:avLst/>
          </a:prstGeom>
          <a:noFill/>
        </p:spPr>
        <p:txBody>
          <a:bodyPr wrap="square" rtlCol="0">
            <a:spAutoFit/>
          </a:bodyPr>
          <a:lstStyle/>
          <a:p>
            <a:endParaRPr lang="en-US" b="1" dirty="0" smtClean="0"/>
          </a:p>
          <a:p>
            <a:endParaRPr lang="en-US" dirty="0"/>
          </a:p>
        </p:txBody>
      </p:sp>
      <p:sp>
        <p:nvSpPr>
          <p:cNvPr id="4" name="AutoShape 8" descr="http://www.penjee.com/programming/wp-content/uploads/2014/05/parameter-vs-argument-diagram.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8" name="Picture 7"/>
          <p:cNvPicPr>
            <a:picLocks noChangeAspect="1"/>
          </p:cNvPicPr>
          <p:nvPr/>
        </p:nvPicPr>
        <p:blipFill>
          <a:blip r:embed="rId2"/>
          <a:stretch>
            <a:fillRect/>
          </a:stretch>
        </p:blipFill>
        <p:spPr>
          <a:xfrm>
            <a:off x="307975" y="1984540"/>
            <a:ext cx="7250805" cy="3374964"/>
          </a:xfrm>
          <a:prstGeom prst="rect">
            <a:avLst/>
          </a:prstGeom>
        </p:spPr>
      </p:pic>
      <p:pic>
        <p:nvPicPr>
          <p:cNvPr id="9" name="Picture 8"/>
          <p:cNvPicPr>
            <a:picLocks noChangeAspect="1"/>
          </p:cNvPicPr>
          <p:nvPr/>
        </p:nvPicPr>
        <p:blipFill>
          <a:blip r:embed="rId3"/>
          <a:stretch>
            <a:fillRect/>
          </a:stretch>
        </p:blipFill>
        <p:spPr>
          <a:xfrm>
            <a:off x="7400925" y="4040291"/>
            <a:ext cx="4791075" cy="2638425"/>
          </a:xfrm>
          <a:prstGeom prst="rect">
            <a:avLst/>
          </a:prstGeom>
        </p:spPr>
      </p:pic>
      <p:sp>
        <p:nvSpPr>
          <p:cNvPr id="12" name="TextBox 11"/>
          <p:cNvSpPr txBox="1"/>
          <p:nvPr/>
        </p:nvSpPr>
        <p:spPr>
          <a:xfrm>
            <a:off x="746974" y="6031136"/>
            <a:ext cx="8976574" cy="461665"/>
          </a:xfrm>
          <a:prstGeom prst="rect">
            <a:avLst/>
          </a:prstGeom>
          <a:noFill/>
        </p:spPr>
        <p:txBody>
          <a:bodyPr wrap="square" rtlCol="0">
            <a:spAutoFit/>
          </a:bodyPr>
          <a:lstStyle/>
          <a:p>
            <a:r>
              <a:rPr lang="en-US" sz="2400" b="1" dirty="0" smtClean="0"/>
              <a:t>Lab6.3 : Relational operator demo</a:t>
            </a:r>
            <a:endParaRPr lang="en-US" sz="2400" b="1" dirty="0"/>
          </a:p>
        </p:txBody>
      </p:sp>
    </p:spTree>
    <p:extLst>
      <p:ext uri="{BB962C8B-B14F-4D97-AF65-F5344CB8AC3E}">
        <p14:creationId xmlns:p14="http://schemas.microsoft.com/office/powerpoint/2010/main" val="232364973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Language basics- operator</a:t>
            </a:r>
            <a:endParaRPr lang="en-US" dirty="0"/>
          </a:p>
        </p:txBody>
      </p:sp>
      <p:sp>
        <p:nvSpPr>
          <p:cNvPr id="6" name="TextBox 5"/>
          <p:cNvSpPr txBox="1"/>
          <p:nvPr/>
        </p:nvSpPr>
        <p:spPr>
          <a:xfrm>
            <a:off x="746975" y="2099256"/>
            <a:ext cx="6645498" cy="646331"/>
          </a:xfrm>
          <a:prstGeom prst="rect">
            <a:avLst/>
          </a:prstGeom>
          <a:noFill/>
        </p:spPr>
        <p:txBody>
          <a:bodyPr wrap="square" rtlCol="0">
            <a:spAutoFit/>
          </a:bodyPr>
          <a:lstStyle/>
          <a:p>
            <a:endParaRPr lang="en-US" b="1" dirty="0" smtClean="0"/>
          </a:p>
          <a:p>
            <a:endParaRPr lang="en-US" dirty="0"/>
          </a:p>
        </p:txBody>
      </p:sp>
      <p:sp>
        <p:nvSpPr>
          <p:cNvPr id="4" name="AutoShape 8" descr="http://www.penjee.com/programming/wp-content/uploads/2014/05/parameter-vs-argument-diagram.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TextBox 4"/>
          <p:cNvSpPr txBox="1"/>
          <p:nvPr/>
        </p:nvSpPr>
        <p:spPr>
          <a:xfrm>
            <a:off x="746975" y="1970468"/>
            <a:ext cx="5347984" cy="584775"/>
          </a:xfrm>
          <a:prstGeom prst="rect">
            <a:avLst/>
          </a:prstGeom>
          <a:noFill/>
        </p:spPr>
        <p:txBody>
          <a:bodyPr wrap="square" rtlCol="0">
            <a:spAutoFit/>
          </a:bodyPr>
          <a:lstStyle/>
          <a:p>
            <a:r>
              <a:rPr lang="en-US" sz="3200" u="sng" dirty="0" smtClean="0"/>
              <a:t>Conditional Operator</a:t>
            </a:r>
            <a:endParaRPr lang="en-US" sz="3200" u="sng" dirty="0"/>
          </a:p>
        </p:txBody>
      </p:sp>
      <p:sp>
        <p:nvSpPr>
          <p:cNvPr id="10" name="TextBox 9"/>
          <p:cNvSpPr txBox="1"/>
          <p:nvPr/>
        </p:nvSpPr>
        <p:spPr>
          <a:xfrm>
            <a:off x="746974" y="6031136"/>
            <a:ext cx="8976574" cy="461665"/>
          </a:xfrm>
          <a:prstGeom prst="rect">
            <a:avLst/>
          </a:prstGeom>
          <a:noFill/>
        </p:spPr>
        <p:txBody>
          <a:bodyPr wrap="square" rtlCol="0">
            <a:spAutoFit/>
          </a:bodyPr>
          <a:lstStyle/>
          <a:p>
            <a:r>
              <a:rPr lang="en-US" sz="2400" b="1" dirty="0" smtClean="0"/>
              <a:t>Lab6.4 : Conditional operator demo</a:t>
            </a:r>
            <a:endParaRPr lang="en-US" sz="2400" b="1" dirty="0"/>
          </a:p>
        </p:txBody>
      </p:sp>
      <p:pic>
        <p:nvPicPr>
          <p:cNvPr id="3" name="Picture 2"/>
          <p:cNvPicPr>
            <a:picLocks noChangeAspect="1"/>
          </p:cNvPicPr>
          <p:nvPr/>
        </p:nvPicPr>
        <p:blipFill>
          <a:blip r:embed="rId2"/>
          <a:stretch>
            <a:fillRect/>
          </a:stretch>
        </p:blipFill>
        <p:spPr>
          <a:xfrm>
            <a:off x="746973" y="2745587"/>
            <a:ext cx="6645499" cy="2924020"/>
          </a:xfrm>
          <a:prstGeom prst="rect">
            <a:avLst/>
          </a:prstGeom>
        </p:spPr>
      </p:pic>
      <p:sp>
        <p:nvSpPr>
          <p:cNvPr id="7" name="TextBox 6"/>
          <p:cNvSpPr txBox="1"/>
          <p:nvPr/>
        </p:nvSpPr>
        <p:spPr>
          <a:xfrm>
            <a:off x="7894749" y="2434107"/>
            <a:ext cx="3490175" cy="1477328"/>
          </a:xfrm>
          <a:prstGeom prst="rect">
            <a:avLst/>
          </a:prstGeom>
          <a:noFill/>
        </p:spPr>
        <p:txBody>
          <a:bodyPr wrap="square" rtlCol="0">
            <a:spAutoFit/>
          </a:bodyPr>
          <a:lstStyle/>
          <a:p>
            <a:r>
              <a:rPr lang="en-US"/>
              <a:t>&amp; evaluates both sides of the operation.</a:t>
            </a:r>
          </a:p>
          <a:p>
            <a:r>
              <a:rPr lang="en-US"/>
              <a:t>&amp;&amp; evaluates the left side of the operation, if it's true, it continues and evaluates the right side</a:t>
            </a:r>
            <a:endParaRPr lang="en-US" dirty="0"/>
          </a:p>
        </p:txBody>
      </p:sp>
    </p:spTree>
    <p:extLst>
      <p:ext uri="{BB962C8B-B14F-4D97-AF65-F5344CB8AC3E}">
        <p14:creationId xmlns:p14="http://schemas.microsoft.com/office/powerpoint/2010/main" val="337006122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Quiz time- operator</a:t>
            </a:r>
            <a:endParaRPr lang="en-US" dirty="0"/>
          </a:p>
        </p:txBody>
      </p:sp>
      <p:sp>
        <p:nvSpPr>
          <p:cNvPr id="6" name="TextBox 5"/>
          <p:cNvSpPr txBox="1"/>
          <p:nvPr/>
        </p:nvSpPr>
        <p:spPr>
          <a:xfrm>
            <a:off x="746975" y="2099256"/>
            <a:ext cx="6645498" cy="646331"/>
          </a:xfrm>
          <a:prstGeom prst="rect">
            <a:avLst/>
          </a:prstGeom>
          <a:noFill/>
        </p:spPr>
        <p:txBody>
          <a:bodyPr wrap="square" rtlCol="0">
            <a:spAutoFit/>
          </a:bodyPr>
          <a:lstStyle/>
          <a:p>
            <a:endParaRPr lang="en-US" b="1" dirty="0" smtClean="0"/>
          </a:p>
          <a:p>
            <a:endParaRPr lang="en-US" dirty="0"/>
          </a:p>
        </p:txBody>
      </p:sp>
      <p:sp>
        <p:nvSpPr>
          <p:cNvPr id="4" name="AutoShape 8" descr="http://www.penjee.com/programming/wp-content/uploads/2014/05/parameter-vs-argument-diagram.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Rectangle 1"/>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smtClean="0">
                <a:ln>
                  <a:noFill/>
                </a:ln>
                <a:solidFill>
                  <a:srgbClr val="000000"/>
                </a:solidFill>
                <a:effectLst/>
                <a:latin typeface="Arial" panose="020B0604020202020204" pitchFamily="34" charset="0"/>
                <a:cs typeface="Arial" panose="020B0604020202020204" pitchFamily="34" charset="0"/>
              </a:rPr>
              <a:t>The </a:t>
            </a:r>
            <a:r>
              <a:rPr kumimoji="0" lang="en-US" altLang="en-US" sz="900" b="0" i="0" u="none" strike="noStrike" cap="none" normalizeH="0" baseline="0" smtClean="0">
                <a:ln>
                  <a:noFill/>
                </a:ln>
                <a:solidFill>
                  <a:srgbClr val="000000"/>
                </a:solidFill>
                <a:effectLst/>
                <a:latin typeface="Monaco"/>
              </a:rPr>
              <a:t>instanceof</a:t>
            </a:r>
            <a:r>
              <a:rPr kumimoji="0" lang="en-US" altLang="en-US" sz="900" b="0" i="0" u="none" strike="noStrike" cap="none" normalizeH="0" baseline="0" smtClean="0">
                <a:ln>
                  <a:noFill/>
                </a:ln>
                <a:solidFill>
                  <a:srgbClr val="000000"/>
                </a:solidFill>
                <a:effectLst/>
                <a:latin typeface="Arial" panose="020B0604020202020204" pitchFamily="34" charset="0"/>
                <a:cs typeface="Arial" panose="020B0604020202020204" pitchFamily="34" charset="0"/>
              </a:rPr>
              <a:t> operator compares an object to a specified type. You can use it to test if an object is an instance of a class, an instance of a subclass, or an instance of a class that implements a particular interface</a:t>
            </a:r>
            <a:r>
              <a:rPr kumimoji="0" lang="en-US" altLang="en-US" sz="1100" b="0" i="0" u="none" strike="noStrike" cap="none" normalizeH="0" baseline="0" smtClean="0">
                <a:ln>
                  <a:noFill/>
                </a:ln>
                <a:solidFill>
                  <a:schemeClr val="tx1"/>
                </a:solidFill>
                <a:effectLst/>
              </a:rPr>
              <a:t> </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 name="TextBox 2"/>
          <p:cNvSpPr txBox="1"/>
          <p:nvPr/>
        </p:nvSpPr>
        <p:spPr>
          <a:xfrm>
            <a:off x="746974" y="1792936"/>
            <a:ext cx="10573555" cy="4893647"/>
          </a:xfrm>
          <a:prstGeom prst="rect">
            <a:avLst/>
          </a:prstGeom>
          <a:noFill/>
        </p:spPr>
        <p:txBody>
          <a:bodyPr wrap="square" rtlCol="0">
            <a:spAutoFit/>
          </a:bodyPr>
          <a:lstStyle/>
          <a:p>
            <a:pPr marL="342900" indent="-342900">
              <a:buFont typeface="Arial" panose="020B0604020202020204" pitchFamily="34" charset="0"/>
              <a:buChar char="•"/>
            </a:pPr>
            <a:r>
              <a:rPr lang="en-US" sz="2400" dirty="0" smtClean="0"/>
              <a:t>Consider </a:t>
            </a:r>
            <a:r>
              <a:rPr lang="en-US" sz="2400" dirty="0"/>
              <a:t>the following code snippet.</a:t>
            </a:r>
          </a:p>
          <a:p>
            <a:r>
              <a:rPr lang="en-US" sz="2400" dirty="0" smtClean="0"/>
              <a:t>	</a:t>
            </a:r>
            <a:r>
              <a:rPr lang="en-US" sz="2400" dirty="0" err="1" smtClean="0"/>
              <a:t>arrayOfInts</a:t>
            </a:r>
            <a:r>
              <a:rPr lang="en-US" sz="2400" dirty="0" smtClean="0"/>
              <a:t>[j</a:t>
            </a:r>
            <a:r>
              <a:rPr lang="en-US" sz="2400" dirty="0"/>
              <a:t>] &gt; </a:t>
            </a:r>
            <a:r>
              <a:rPr lang="en-US" sz="2400" dirty="0" err="1"/>
              <a:t>arrayOfInts</a:t>
            </a:r>
            <a:r>
              <a:rPr lang="en-US" sz="2400" dirty="0"/>
              <a:t>[j+1]</a:t>
            </a:r>
          </a:p>
          <a:p>
            <a:r>
              <a:rPr lang="en-US" sz="2400" dirty="0" smtClean="0"/>
              <a:t>	Which </a:t>
            </a:r>
            <a:r>
              <a:rPr lang="en-US" sz="2400" dirty="0"/>
              <a:t>operators does the code contain?</a:t>
            </a:r>
          </a:p>
          <a:p>
            <a:pPr marL="342900" indent="-342900">
              <a:buFont typeface="Arial" panose="020B0604020202020204" pitchFamily="34" charset="0"/>
              <a:buChar char="•"/>
            </a:pPr>
            <a:r>
              <a:rPr lang="en-US" sz="2400" dirty="0"/>
              <a:t>Consider the following code snippet.</a:t>
            </a:r>
          </a:p>
          <a:p>
            <a:r>
              <a:rPr lang="en-US" sz="2400" dirty="0" smtClean="0"/>
              <a:t>	</a:t>
            </a:r>
            <a:r>
              <a:rPr lang="en-US" sz="2400" dirty="0" err="1" smtClean="0"/>
              <a:t>int</a:t>
            </a:r>
            <a:r>
              <a:rPr lang="en-US" sz="2400" dirty="0" smtClean="0"/>
              <a:t> </a:t>
            </a:r>
            <a:r>
              <a:rPr lang="en-US" sz="2400" dirty="0" err="1"/>
              <a:t>i</a:t>
            </a:r>
            <a:r>
              <a:rPr lang="en-US" sz="2400" dirty="0"/>
              <a:t> = 10;</a:t>
            </a:r>
          </a:p>
          <a:p>
            <a:r>
              <a:rPr lang="en-US" sz="2400" dirty="0" smtClean="0"/>
              <a:t>	</a:t>
            </a:r>
            <a:r>
              <a:rPr lang="en-US" sz="2400" dirty="0" err="1" smtClean="0"/>
              <a:t>int</a:t>
            </a:r>
            <a:r>
              <a:rPr lang="en-US" sz="2400" dirty="0" smtClean="0"/>
              <a:t> </a:t>
            </a:r>
            <a:r>
              <a:rPr lang="en-US" sz="2400" dirty="0"/>
              <a:t>n = </a:t>
            </a:r>
            <a:r>
              <a:rPr lang="en-US" sz="2400" dirty="0" err="1"/>
              <a:t>i</a:t>
            </a:r>
            <a:r>
              <a:rPr lang="en-US" sz="2400" dirty="0"/>
              <a:t>++%5;</a:t>
            </a:r>
          </a:p>
          <a:p>
            <a:r>
              <a:rPr lang="en-US" sz="2400" dirty="0" smtClean="0"/>
              <a:t>	What </a:t>
            </a:r>
            <a:r>
              <a:rPr lang="en-US" sz="2400" dirty="0"/>
              <a:t>are the values of </a:t>
            </a:r>
            <a:r>
              <a:rPr lang="en-US" sz="2400" dirty="0" err="1"/>
              <a:t>i</a:t>
            </a:r>
            <a:r>
              <a:rPr lang="en-US" sz="2400" dirty="0"/>
              <a:t> and n after the code is executed?</a:t>
            </a:r>
          </a:p>
          <a:p>
            <a:pPr marL="342900" indent="-342900">
              <a:buFont typeface="Arial" panose="020B0604020202020204" pitchFamily="34" charset="0"/>
              <a:buChar char="•"/>
            </a:pPr>
            <a:r>
              <a:rPr lang="en-US" sz="2400" dirty="0" smtClean="0"/>
              <a:t>What </a:t>
            </a:r>
            <a:r>
              <a:rPr lang="en-US" sz="2400" dirty="0"/>
              <a:t>are the final values of </a:t>
            </a:r>
            <a:r>
              <a:rPr lang="en-US" sz="2400" dirty="0" err="1"/>
              <a:t>i</a:t>
            </a:r>
            <a:r>
              <a:rPr lang="en-US" sz="2400" dirty="0"/>
              <a:t> and n if instead of using the postfix increment operator (</a:t>
            </a:r>
            <a:r>
              <a:rPr lang="en-US" sz="2400" dirty="0" err="1"/>
              <a:t>i</a:t>
            </a:r>
            <a:r>
              <a:rPr lang="en-US" sz="2400" dirty="0"/>
              <a:t>++), </a:t>
            </a:r>
            <a:endParaRPr lang="en-US" sz="2400" dirty="0" smtClean="0"/>
          </a:p>
          <a:p>
            <a:r>
              <a:rPr lang="en-US" sz="2400" dirty="0"/>
              <a:t> </a:t>
            </a:r>
            <a:r>
              <a:rPr lang="en-US" sz="2400" dirty="0" smtClean="0"/>
              <a:t>    you </a:t>
            </a:r>
            <a:r>
              <a:rPr lang="en-US" sz="2400" dirty="0"/>
              <a:t>use the prefix version (++</a:t>
            </a:r>
            <a:r>
              <a:rPr lang="en-US" sz="2400" dirty="0" err="1"/>
              <a:t>i</a:t>
            </a:r>
            <a:r>
              <a:rPr lang="en-US" sz="2400" dirty="0"/>
              <a:t>))?</a:t>
            </a:r>
          </a:p>
          <a:p>
            <a:pPr marL="342900" indent="-342900">
              <a:buFont typeface="Arial" panose="020B0604020202020204" pitchFamily="34" charset="0"/>
              <a:buChar char="•"/>
            </a:pPr>
            <a:r>
              <a:rPr lang="en-US" sz="2400" dirty="0"/>
              <a:t>To invert the value of a </a:t>
            </a:r>
            <a:r>
              <a:rPr lang="en-US" sz="2400" dirty="0" err="1"/>
              <a:t>boolean</a:t>
            </a:r>
            <a:r>
              <a:rPr lang="en-US" sz="2400" dirty="0"/>
              <a:t>, which operator would you use?</a:t>
            </a:r>
          </a:p>
          <a:p>
            <a:r>
              <a:rPr lang="en-US" sz="2400" dirty="0"/>
              <a:t> </a:t>
            </a:r>
            <a:r>
              <a:rPr lang="en-US" sz="2400" dirty="0" smtClean="0"/>
              <a:t>     Which </a:t>
            </a:r>
            <a:r>
              <a:rPr lang="en-US" sz="2400" dirty="0"/>
              <a:t>operator is used to compare two values, = or == ?</a:t>
            </a:r>
          </a:p>
          <a:p>
            <a:pPr marL="342900" indent="-342900">
              <a:buFont typeface="Arial" panose="020B0604020202020204" pitchFamily="34" charset="0"/>
              <a:buChar char="•"/>
            </a:pPr>
            <a:r>
              <a:rPr lang="en-US" sz="2400" dirty="0"/>
              <a:t>Explain the following code sample: result = </a:t>
            </a:r>
            <a:r>
              <a:rPr lang="en-US" sz="2400" dirty="0" err="1"/>
              <a:t>someCondition</a:t>
            </a:r>
            <a:r>
              <a:rPr lang="en-US" sz="2400" dirty="0"/>
              <a:t> ? value1 : value2;</a:t>
            </a:r>
          </a:p>
        </p:txBody>
      </p:sp>
    </p:spTree>
    <p:extLst>
      <p:ext uri="{BB962C8B-B14F-4D97-AF65-F5344CB8AC3E}">
        <p14:creationId xmlns:p14="http://schemas.microsoft.com/office/powerpoint/2010/main" val="359541230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Language basics- expressions, statements, blocks</a:t>
            </a:r>
            <a:endParaRPr lang="en-US" dirty="0"/>
          </a:p>
        </p:txBody>
      </p:sp>
      <p:sp>
        <p:nvSpPr>
          <p:cNvPr id="6" name="TextBox 5"/>
          <p:cNvSpPr txBox="1"/>
          <p:nvPr/>
        </p:nvSpPr>
        <p:spPr>
          <a:xfrm>
            <a:off x="746975" y="2099256"/>
            <a:ext cx="6645498" cy="646331"/>
          </a:xfrm>
          <a:prstGeom prst="rect">
            <a:avLst/>
          </a:prstGeom>
          <a:noFill/>
        </p:spPr>
        <p:txBody>
          <a:bodyPr wrap="square" rtlCol="0">
            <a:spAutoFit/>
          </a:bodyPr>
          <a:lstStyle/>
          <a:p>
            <a:endParaRPr lang="en-US" b="1" dirty="0" smtClean="0"/>
          </a:p>
          <a:p>
            <a:endParaRPr lang="en-US" dirty="0"/>
          </a:p>
        </p:txBody>
      </p:sp>
      <p:sp>
        <p:nvSpPr>
          <p:cNvPr id="4" name="AutoShape 8" descr="http://www.penjee.com/programming/wp-content/uploads/2014/05/parameter-vs-argument-diagram.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extBox 7"/>
          <p:cNvSpPr txBox="1"/>
          <p:nvPr/>
        </p:nvSpPr>
        <p:spPr>
          <a:xfrm>
            <a:off x="785610" y="1916047"/>
            <a:ext cx="10921285" cy="2677656"/>
          </a:xfrm>
          <a:prstGeom prst="rect">
            <a:avLst/>
          </a:prstGeom>
          <a:noFill/>
        </p:spPr>
        <p:txBody>
          <a:bodyPr wrap="square" rtlCol="0">
            <a:spAutoFit/>
          </a:bodyPr>
          <a:lstStyle/>
          <a:p>
            <a:r>
              <a:rPr lang="en-US" sz="2800" b="1" u="sng" dirty="0" smtClean="0"/>
              <a:t>Expression:</a:t>
            </a:r>
          </a:p>
          <a:p>
            <a:r>
              <a:rPr lang="en-US" sz="2000" dirty="0"/>
              <a:t>An </a:t>
            </a:r>
            <a:r>
              <a:rPr lang="en-US" sz="2000" i="1" dirty="0"/>
              <a:t>expression</a:t>
            </a:r>
            <a:r>
              <a:rPr lang="en-US" sz="2000" dirty="0"/>
              <a:t> is a construct made up of variables, operators, and method invocations, which are constructed according to the syntax of the language, that evaluates to a single </a:t>
            </a:r>
            <a:r>
              <a:rPr lang="en-US" sz="2000" dirty="0" smtClean="0"/>
              <a:t>value.</a:t>
            </a:r>
          </a:p>
          <a:p>
            <a:r>
              <a:rPr lang="en-US" sz="2000" b="1" dirty="0" smtClean="0"/>
              <a:t>Ex:</a:t>
            </a:r>
          </a:p>
          <a:p>
            <a:pPr lvl="2"/>
            <a:r>
              <a:rPr lang="en-US" sz="2000" dirty="0" smtClean="0"/>
              <a:t>cadence </a:t>
            </a:r>
            <a:r>
              <a:rPr lang="en-US" sz="2000" dirty="0"/>
              <a:t>= 0</a:t>
            </a:r>
          </a:p>
          <a:p>
            <a:pPr lvl="2"/>
            <a:r>
              <a:rPr lang="en-US" sz="2000" dirty="0" err="1"/>
              <a:t>anArray</a:t>
            </a:r>
            <a:r>
              <a:rPr lang="en-US" sz="2000" dirty="0"/>
              <a:t>[0] = 100;</a:t>
            </a:r>
          </a:p>
          <a:p>
            <a:pPr lvl="2"/>
            <a:r>
              <a:rPr lang="en-US" sz="2000" dirty="0"/>
              <a:t>value1 == value2</a:t>
            </a:r>
          </a:p>
          <a:p>
            <a:pPr lvl="2"/>
            <a:r>
              <a:rPr lang="en-US" sz="2000" dirty="0"/>
              <a:t>"Element 1 at index 0: " + </a:t>
            </a:r>
            <a:r>
              <a:rPr lang="en-US" sz="2000" dirty="0" err="1"/>
              <a:t>anArray</a:t>
            </a:r>
            <a:r>
              <a:rPr lang="en-US" sz="2000" dirty="0"/>
              <a:t>[0]</a:t>
            </a:r>
          </a:p>
        </p:txBody>
      </p:sp>
      <p:sp>
        <p:nvSpPr>
          <p:cNvPr id="9" name="TextBox 8"/>
          <p:cNvSpPr txBox="1"/>
          <p:nvPr/>
        </p:nvSpPr>
        <p:spPr>
          <a:xfrm>
            <a:off x="1300766" y="3098995"/>
            <a:ext cx="9440214" cy="3198774"/>
          </a:xfrm>
          <a:prstGeom prst="rect">
            <a:avLst/>
          </a:prstGeom>
          <a:noFill/>
        </p:spPr>
        <p:txBody>
          <a:bodyPr wrap="square" rtlCol="0">
            <a:spAutoFit/>
          </a:bodyPr>
          <a:lstStyle/>
          <a:p>
            <a:endParaRPr lang="en-US" dirty="0"/>
          </a:p>
        </p:txBody>
      </p:sp>
      <p:sp>
        <p:nvSpPr>
          <p:cNvPr id="10" name="TextBox 9"/>
          <p:cNvSpPr txBox="1"/>
          <p:nvPr/>
        </p:nvSpPr>
        <p:spPr>
          <a:xfrm>
            <a:off x="824245" y="4557801"/>
            <a:ext cx="10921285" cy="2062103"/>
          </a:xfrm>
          <a:prstGeom prst="rect">
            <a:avLst/>
          </a:prstGeom>
          <a:noFill/>
        </p:spPr>
        <p:txBody>
          <a:bodyPr wrap="square" rtlCol="0">
            <a:spAutoFit/>
          </a:bodyPr>
          <a:lstStyle/>
          <a:p>
            <a:r>
              <a:rPr lang="en-US" sz="2800" b="1" u="sng" dirty="0" smtClean="0"/>
              <a:t>Statements:</a:t>
            </a:r>
          </a:p>
          <a:p>
            <a:pPr marL="342900" indent="-342900">
              <a:buFont typeface="Arial" panose="020B0604020202020204" pitchFamily="34" charset="0"/>
              <a:buChar char="•"/>
            </a:pPr>
            <a:r>
              <a:rPr lang="en-US" sz="2000" dirty="0"/>
              <a:t>Statements are roughly equivalent to sentences in natural languages. </a:t>
            </a:r>
            <a:endParaRPr lang="en-US" sz="2000" dirty="0" smtClean="0"/>
          </a:p>
          <a:p>
            <a:pPr marL="342900" indent="-342900">
              <a:buFont typeface="Arial" panose="020B0604020202020204" pitchFamily="34" charset="0"/>
              <a:buChar char="•"/>
            </a:pPr>
            <a:r>
              <a:rPr lang="en-US" sz="2000" dirty="0" smtClean="0"/>
              <a:t>A</a:t>
            </a:r>
            <a:r>
              <a:rPr lang="en-US" sz="2000" dirty="0"/>
              <a:t> </a:t>
            </a:r>
            <a:r>
              <a:rPr lang="en-US" sz="2000" i="1" dirty="0"/>
              <a:t>statement</a:t>
            </a:r>
            <a:r>
              <a:rPr lang="en-US" sz="2000" dirty="0"/>
              <a:t> forms a complete unit of execution</a:t>
            </a:r>
            <a:r>
              <a:rPr lang="en-US" sz="2000" dirty="0" smtClean="0"/>
              <a:t>.</a:t>
            </a:r>
          </a:p>
          <a:p>
            <a:r>
              <a:rPr lang="en-US" sz="2000" b="1" dirty="0" smtClean="0"/>
              <a:t>Ex:</a:t>
            </a:r>
          </a:p>
          <a:p>
            <a:pPr lvl="2"/>
            <a:r>
              <a:rPr lang="en-US" sz="2000" dirty="0" err="1"/>
              <a:t>System.out.println</a:t>
            </a:r>
            <a:r>
              <a:rPr lang="en-US" sz="2000" dirty="0"/>
              <a:t>("Hello World!");</a:t>
            </a:r>
          </a:p>
          <a:p>
            <a:pPr lvl="2"/>
            <a:r>
              <a:rPr lang="en-US" sz="2000" dirty="0"/>
              <a:t>Bicycle </a:t>
            </a:r>
            <a:r>
              <a:rPr lang="en-US" sz="2000" dirty="0" err="1"/>
              <a:t>myBike</a:t>
            </a:r>
            <a:r>
              <a:rPr lang="en-US" sz="2000" dirty="0"/>
              <a:t> = new Bicycle();</a:t>
            </a:r>
          </a:p>
        </p:txBody>
      </p:sp>
    </p:spTree>
    <p:extLst>
      <p:ext uri="{BB962C8B-B14F-4D97-AF65-F5344CB8AC3E}">
        <p14:creationId xmlns:p14="http://schemas.microsoft.com/office/powerpoint/2010/main" val="49550005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Language basics- expressions, statements, blocks</a:t>
            </a:r>
            <a:endParaRPr lang="en-US" dirty="0"/>
          </a:p>
        </p:txBody>
      </p:sp>
      <p:sp>
        <p:nvSpPr>
          <p:cNvPr id="6" name="TextBox 5"/>
          <p:cNvSpPr txBox="1"/>
          <p:nvPr/>
        </p:nvSpPr>
        <p:spPr>
          <a:xfrm>
            <a:off x="746975" y="2099256"/>
            <a:ext cx="6645498" cy="646331"/>
          </a:xfrm>
          <a:prstGeom prst="rect">
            <a:avLst/>
          </a:prstGeom>
          <a:noFill/>
        </p:spPr>
        <p:txBody>
          <a:bodyPr wrap="square" rtlCol="0">
            <a:spAutoFit/>
          </a:bodyPr>
          <a:lstStyle/>
          <a:p>
            <a:endParaRPr lang="en-US" b="1" dirty="0" smtClean="0"/>
          </a:p>
          <a:p>
            <a:endParaRPr lang="en-US" dirty="0"/>
          </a:p>
        </p:txBody>
      </p:sp>
      <p:sp>
        <p:nvSpPr>
          <p:cNvPr id="4" name="AutoShape 8" descr="http://www.penjee.com/programming/wp-content/uploads/2014/05/parameter-vs-argument-diagram.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extBox 7"/>
          <p:cNvSpPr txBox="1"/>
          <p:nvPr/>
        </p:nvSpPr>
        <p:spPr>
          <a:xfrm>
            <a:off x="785610" y="1916047"/>
            <a:ext cx="10921285" cy="4308872"/>
          </a:xfrm>
          <a:prstGeom prst="rect">
            <a:avLst/>
          </a:prstGeom>
          <a:noFill/>
        </p:spPr>
        <p:txBody>
          <a:bodyPr wrap="square" rtlCol="0">
            <a:spAutoFit/>
          </a:bodyPr>
          <a:lstStyle/>
          <a:p>
            <a:r>
              <a:rPr lang="en-US" sz="2800" b="1" u="sng" dirty="0" smtClean="0"/>
              <a:t>Blocks:</a:t>
            </a:r>
          </a:p>
          <a:p>
            <a:r>
              <a:rPr lang="en-US" sz="2000" dirty="0"/>
              <a:t>A block is a group of zero or more statements between balanced braces and can be used anywhere a single statement is allowed.</a:t>
            </a:r>
            <a:endParaRPr lang="en-US" sz="2000" dirty="0" smtClean="0"/>
          </a:p>
          <a:p>
            <a:r>
              <a:rPr lang="en-US" sz="2000" b="1" dirty="0" smtClean="0"/>
              <a:t>Ex:</a:t>
            </a:r>
          </a:p>
          <a:p>
            <a:pPr lvl="1"/>
            <a:r>
              <a:rPr lang="en-US" sz="1600" dirty="0"/>
              <a:t>class </a:t>
            </a:r>
            <a:r>
              <a:rPr lang="en-US" sz="1600" dirty="0" err="1"/>
              <a:t>BlockDemo</a:t>
            </a:r>
            <a:r>
              <a:rPr lang="en-US" sz="1600" dirty="0"/>
              <a:t> {</a:t>
            </a:r>
          </a:p>
          <a:p>
            <a:pPr lvl="1"/>
            <a:r>
              <a:rPr lang="en-US" sz="1600" dirty="0"/>
              <a:t>     public static void main(String[] </a:t>
            </a:r>
            <a:r>
              <a:rPr lang="en-US" sz="1600" dirty="0" err="1"/>
              <a:t>args</a:t>
            </a:r>
            <a:r>
              <a:rPr lang="en-US" sz="1600" dirty="0"/>
              <a:t>) {</a:t>
            </a:r>
          </a:p>
          <a:p>
            <a:pPr lvl="1"/>
            <a:r>
              <a:rPr lang="en-US" sz="1600" dirty="0"/>
              <a:t>          </a:t>
            </a:r>
            <a:r>
              <a:rPr lang="en-US" sz="1600" dirty="0" err="1"/>
              <a:t>boolean</a:t>
            </a:r>
            <a:r>
              <a:rPr lang="en-US" sz="1600" dirty="0"/>
              <a:t> condition = true;</a:t>
            </a:r>
          </a:p>
          <a:p>
            <a:pPr lvl="1"/>
            <a:r>
              <a:rPr lang="en-US" sz="1600" dirty="0"/>
              <a:t>          if (condition) { // begin block 1</a:t>
            </a:r>
          </a:p>
          <a:p>
            <a:pPr lvl="1"/>
            <a:r>
              <a:rPr lang="en-US" sz="1600" dirty="0"/>
              <a:t>               </a:t>
            </a:r>
            <a:r>
              <a:rPr lang="en-US" sz="1600" dirty="0" err="1"/>
              <a:t>System.out.println</a:t>
            </a:r>
            <a:r>
              <a:rPr lang="en-US" sz="1600" dirty="0"/>
              <a:t>("Condition is true.");</a:t>
            </a:r>
          </a:p>
          <a:p>
            <a:pPr lvl="1"/>
            <a:r>
              <a:rPr lang="en-US" sz="1600" dirty="0"/>
              <a:t>          } // end block one</a:t>
            </a:r>
          </a:p>
          <a:p>
            <a:pPr lvl="1"/>
            <a:r>
              <a:rPr lang="en-US" sz="1600" dirty="0"/>
              <a:t>          else { // begin block 2</a:t>
            </a:r>
          </a:p>
          <a:p>
            <a:pPr lvl="1"/>
            <a:r>
              <a:rPr lang="en-US" sz="1600" dirty="0"/>
              <a:t>               </a:t>
            </a:r>
            <a:r>
              <a:rPr lang="en-US" sz="1600" dirty="0" err="1"/>
              <a:t>System.out.println</a:t>
            </a:r>
            <a:r>
              <a:rPr lang="en-US" sz="1600" dirty="0"/>
              <a:t>("Condition is false.");</a:t>
            </a:r>
          </a:p>
          <a:p>
            <a:pPr lvl="1"/>
            <a:r>
              <a:rPr lang="en-US" sz="1600" dirty="0"/>
              <a:t>          } // end block 2</a:t>
            </a:r>
          </a:p>
          <a:p>
            <a:pPr lvl="1"/>
            <a:r>
              <a:rPr lang="en-US" sz="1600" dirty="0"/>
              <a:t>     }</a:t>
            </a:r>
          </a:p>
          <a:p>
            <a:pPr lvl="1"/>
            <a:r>
              <a:rPr lang="en-US" sz="1600" dirty="0"/>
              <a:t>}</a:t>
            </a:r>
            <a:endParaRPr lang="en-US" sz="1600" dirty="0" smtClean="0"/>
          </a:p>
        </p:txBody>
      </p:sp>
    </p:spTree>
    <p:extLst>
      <p:ext uri="{BB962C8B-B14F-4D97-AF65-F5344CB8AC3E}">
        <p14:creationId xmlns:p14="http://schemas.microsoft.com/office/powerpoint/2010/main" val="184017080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Quiz time- expressions, statements, blocks</a:t>
            </a:r>
            <a:endParaRPr lang="en-US" dirty="0"/>
          </a:p>
        </p:txBody>
      </p:sp>
      <p:sp>
        <p:nvSpPr>
          <p:cNvPr id="6" name="TextBox 5"/>
          <p:cNvSpPr txBox="1"/>
          <p:nvPr/>
        </p:nvSpPr>
        <p:spPr>
          <a:xfrm>
            <a:off x="746975" y="2099256"/>
            <a:ext cx="6645498" cy="646331"/>
          </a:xfrm>
          <a:prstGeom prst="rect">
            <a:avLst/>
          </a:prstGeom>
          <a:noFill/>
        </p:spPr>
        <p:txBody>
          <a:bodyPr wrap="square" rtlCol="0">
            <a:spAutoFit/>
          </a:bodyPr>
          <a:lstStyle/>
          <a:p>
            <a:endParaRPr lang="en-US" b="1" dirty="0" smtClean="0"/>
          </a:p>
          <a:p>
            <a:endParaRPr lang="en-US" dirty="0"/>
          </a:p>
        </p:txBody>
      </p:sp>
      <p:sp>
        <p:nvSpPr>
          <p:cNvPr id="4" name="AutoShape 8" descr="http://www.penjee.com/programming/wp-content/uploads/2014/05/parameter-vs-argument-diagram.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extBox 7"/>
          <p:cNvSpPr txBox="1"/>
          <p:nvPr/>
        </p:nvSpPr>
        <p:spPr>
          <a:xfrm>
            <a:off x="785610" y="1916047"/>
            <a:ext cx="10921285" cy="2862322"/>
          </a:xfrm>
          <a:prstGeom prst="rect">
            <a:avLst/>
          </a:prstGeom>
          <a:noFill/>
        </p:spPr>
        <p:txBody>
          <a:bodyPr wrap="square" rtlCol="0">
            <a:spAutoFit/>
          </a:bodyPr>
          <a:lstStyle/>
          <a:p>
            <a:pPr marL="342900" indent="-342900">
              <a:buFont typeface="Arial" panose="020B0604020202020204" pitchFamily="34" charset="0"/>
              <a:buChar char="•"/>
            </a:pPr>
            <a:r>
              <a:rPr lang="en-US" sz="2000" dirty="0"/>
              <a:t>Operators may be used in building ___, which compute values.</a:t>
            </a:r>
          </a:p>
          <a:p>
            <a:pPr marL="342900" indent="-342900">
              <a:buFont typeface="Arial" panose="020B0604020202020204" pitchFamily="34" charset="0"/>
              <a:buChar char="•"/>
            </a:pPr>
            <a:r>
              <a:rPr lang="en-US" sz="2000" dirty="0"/>
              <a:t>Expressions are the core components of ___.</a:t>
            </a:r>
          </a:p>
          <a:p>
            <a:pPr marL="342900" indent="-342900">
              <a:buFont typeface="Arial" panose="020B0604020202020204" pitchFamily="34" charset="0"/>
              <a:buChar char="•"/>
            </a:pPr>
            <a:r>
              <a:rPr lang="en-US" sz="2000" dirty="0"/>
              <a:t>Statements may be grouped into ___.</a:t>
            </a:r>
          </a:p>
          <a:p>
            <a:pPr marL="342900" indent="-342900">
              <a:buFont typeface="Arial" panose="020B0604020202020204" pitchFamily="34" charset="0"/>
              <a:buChar char="•"/>
            </a:pPr>
            <a:r>
              <a:rPr lang="en-US" sz="2000" dirty="0"/>
              <a:t>The following code snippet is an example of a ___ expression.</a:t>
            </a:r>
          </a:p>
          <a:p>
            <a:r>
              <a:rPr lang="en-US" sz="2000" dirty="0" smtClean="0"/>
              <a:t>	1 </a:t>
            </a:r>
            <a:r>
              <a:rPr lang="en-US" sz="2000" dirty="0"/>
              <a:t>* 2 * 3</a:t>
            </a:r>
          </a:p>
          <a:p>
            <a:pPr marL="342900" indent="-342900">
              <a:buFont typeface="Arial" panose="020B0604020202020204" pitchFamily="34" charset="0"/>
              <a:buChar char="•"/>
            </a:pPr>
            <a:r>
              <a:rPr lang="en-US" sz="2000" dirty="0"/>
              <a:t>Statements are roughly equivalent to sentences in natural languages, but instead of ending with a period, a statement ends with a ___.</a:t>
            </a:r>
          </a:p>
          <a:p>
            <a:pPr marL="342900" indent="-342900">
              <a:buFont typeface="Arial" panose="020B0604020202020204" pitchFamily="34" charset="0"/>
              <a:buChar char="•"/>
            </a:pPr>
            <a:r>
              <a:rPr lang="en-US" sz="2000" dirty="0"/>
              <a:t>A block is a group of zero or more statements between balanced ___ and can be used anywhere a single statement is allowed.</a:t>
            </a:r>
            <a:endParaRPr lang="en-US" sz="2000" dirty="0" smtClean="0"/>
          </a:p>
        </p:txBody>
      </p:sp>
    </p:spTree>
    <p:extLst>
      <p:ext uri="{BB962C8B-B14F-4D97-AF65-F5344CB8AC3E}">
        <p14:creationId xmlns:p14="http://schemas.microsoft.com/office/powerpoint/2010/main" val="349490471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Language basics- control flow statements</a:t>
            </a:r>
            <a:endParaRPr lang="en-US" dirty="0"/>
          </a:p>
        </p:txBody>
      </p:sp>
      <p:sp>
        <p:nvSpPr>
          <p:cNvPr id="6" name="TextBox 5"/>
          <p:cNvSpPr txBox="1"/>
          <p:nvPr/>
        </p:nvSpPr>
        <p:spPr>
          <a:xfrm>
            <a:off x="746975" y="2099256"/>
            <a:ext cx="6645498" cy="646331"/>
          </a:xfrm>
          <a:prstGeom prst="rect">
            <a:avLst/>
          </a:prstGeom>
          <a:noFill/>
        </p:spPr>
        <p:txBody>
          <a:bodyPr wrap="square" rtlCol="0">
            <a:spAutoFit/>
          </a:bodyPr>
          <a:lstStyle/>
          <a:p>
            <a:endParaRPr lang="en-US" b="1" dirty="0" smtClean="0"/>
          </a:p>
          <a:p>
            <a:endParaRPr lang="en-US" dirty="0"/>
          </a:p>
        </p:txBody>
      </p:sp>
      <p:sp>
        <p:nvSpPr>
          <p:cNvPr id="4" name="AutoShape 8" descr="http://www.penjee.com/programming/wp-content/uploads/2014/05/parameter-vs-argument-diagram.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extBox 7"/>
          <p:cNvSpPr txBox="1"/>
          <p:nvPr/>
        </p:nvSpPr>
        <p:spPr>
          <a:xfrm>
            <a:off x="785610" y="1916047"/>
            <a:ext cx="10921285" cy="707886"/>
          </a:xfrm>
          <a:prstGeom prst="rect">
            <a:avLst/>
          </a:prstGeom>
          <a:noFill/>
        </p:spPr>
        <p:txBody>
          <a:bodyPr wrap="square" rtlCol="0">
            <a:spAutoFit/>
          </a:bodyPr>
          <a:lstStyle/>
          <a:p>
            <a:r>
              <a:rPr lang="en-US" sz="2000" dirty="0" smtClean="0"/>
              <a:t>Control </a:t>
            </a:r>
            <a:r>
              <a:rPr lang="en-US" sz="2000" dirty="0"/>
              <a:t>flow statements</a:t>
            </a:r>
            <a:r>
              <a:rPr lang="en-US" sz="2000" dirty="0" smtClean="0"/>
              <a:t>, </a:t>
            </a:r>
            <a:r>
              <a:rPr lang="en-US" sz="2000" dirty="0"/>
              <a:t>break up the flow of execution by employing decision making, looping, and branching, enabling your program to conditionally execute particular blocks of code.</a:t>
            </a:r>
            <a:endParaRPr lang="en-US" sz="1600" dirty="0" smtClean="0"/>
          </a:p>
        </p:txBody>
      </p:sp>
      <p:sp>
        <p:nvSpPr>
          <p:cNvPr id="5" name="TextBox 4"/>
          <p:cNvSpPr txBox="1"/>
          <p:nvPr/>
        </p:nvSpPr>
        <p:spPr>
          <a:xfrm>
            <a:off x="953036" y="3039414"/>
            <a:ext cx="7134895" cy="4031873"/>
          </a:xfrm>
          <a:prstGeom prst="rect">
            <a:avLst/>
          </a:prstGeom>
          <a:noFill/>
        </p:spPr>
        <p:txBody>
          <a:bodyPr wrap="square" rtlCol="0">
            <a:spAutoFit/>
          </a:bodyPr>
          <a:lstStyle/>
          <a:p>
            <a:r>
              <a:rPr lang="en-US" sz="3200" b="1" u="sng" dirty="0" smtClean="0"/>
              <a:t>If-then</a:t>
            </a:r>
          </a:p>
          <a:p>
            <a:r>
              <a:rPr lang="en-US" sz="2000" dirty="0"/>
              <a:t>void </a:t>
            </a:r>
            <a:r>
              <a:rPr lang="en-US" sz="2000" dirty="0" err="1"/>
              <a:t>applyBrakes</a:t>
            </a:r>
            <a:r>
              <a:rPr lang="en-US" sz="2000" dirty="0"/>
              <a:t>() {</a:t>
            </a:r>
          </a:p>
          <a:p>
            <a:r>
              <a:rPr lang="en-US" sz="2000" dirty="0"/>
              <a:t>    // the "if" clause: bicycle must be moving</a:t>
            </a:r>
          </a:p>
          <a:p>
            <a:r>
              <a:rPr lang="en-US" sz="2000" dirty="0"/>
              <a:t>    if (</a:t>
            </a:r>
            <a:r>
              <a:rPr lang="en-US" sz="2000" dirty="0" err="1"/>
              <a:t>isMoving</a:t>
            </a:r>
            <a:r>
              <a:rPr lang="en-US" sz="2000" dirty="0"/>
              <a:t>){ </a:t>
            </a:r>
          </a:p>
          <a:p>
            <a:r>
              <a:rPr lang="en-US" sz="2000" dirty="0"/>
              <a:t>        // the "then" clause: decrease current speed</a:t>
            </a:r>
          </a:p>
          <a:p>
            <a:r>
              <a:rPr lang="en-US" sz="2000" dirty="0"/>
              <a:t>        </a:t>
            </a:r>
            <a:r>
              <a:rPr lang="en-US" sz="2000" dirty="0" err="1"/>
              <a:t>currentSpeed</a:t>
            </a:r>
            <a:r>
              <a:rPr lang="en-US" sz="2000" dirty="0"/>
              <a:t>--;</a:t>
            </a:r>
          </a:p>
          <a:p>
            <a:r>
              <a:rPr lang="en-US" sz="2000" dirty="0"/>
              <a:t>    }</a:t>
            </a:r>
          </a:p>
          <a:p>
            <a:r>
              <a:rPr lang="en-US" sz="2800" dirty="0"/>
              <a:t>}</a:t>
            </a:r>
            <a:endParaRPr lang="en-US" sz="2800" dirty="0" smtClean="0"/>
          </a:p>
          <a:p>
            <a:endParaRPr lang="en-US" dirty="0"/>
          </a:p>
          <a:p>
            <a:endParaRPr lang="en-US" dirty="0" smtClean="0"/>
          </a:p>
          <a:p>
            <a:endParaRPr lang="en-US" dirty="0"/>
          </a:p>
          <a:p>
            <a:endParaRPr lang="en-US" dirty="0"/>
          </a:p>
        </p:txBody>
      </p:sp>
    </p:spTree>
    <p:extLst>
      <p:ext uri="{BB962C8B-B14F-4D97-AF65-F5344CB8AC3E}">
        <p14:creationId xmlns:p14="http://schemas.microsoft.com/office/powerpoint/2010/main" val="362780287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Language basics- control flow statements</a:t>
            </a:r>
            <a:endParaRPr lang="en-US" dirty="0"/>
          </a:p>
        </p:txBody>
      </p:sp>
      <p:sp>
        <p:nvSpPr>
          <p:cNvPr id="6" name="TextBox 5"/>
          <p:cNvSpPr txBox="1"/>
          <p:nvPr/>
        </p:nvSpPr>
        <p:spPr>
          <a:xfrm>
            <a:off x="746975" y="2099256"/>
            <a:ext cx="6645498" cy="646331"/>
          </a:xfrm>
          <a:prstGeom prst="rect">
            <a:avLst/>
          </a:prstGeom>
          <a:noFill/>
        </p:spPr>
        <p:txBody>
          <a:bodyPr wrap="square" rtlCol="0">
            <a:spAutoFit/>
          </a:bodyPr>
          <a:lstStyle/>
          <a:p>
            <a:endParaRPr lang="en-US" b="1" dirty="0" smtClean="0"/>
          </a:p>
          <a:p>
            <a:endParaRPr lang="en-US" dirty="0"/>
          </a:p>
        </p:txBody>
      </p:sp>
      <p:sp>
        <p:nvSpPr>
          <p:cNvPr id="4" name="AutoShape 8" descr="http://www.penjee.com/programming/wp-content/uploads/2014/05/parameter-vs-argument-diagram.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TextBox 4"/>
          <p:cNvSpPr txBox="1"/>
          <p:nvPr/>
        </p:nvSpPr>
        <p:spPr>
          <a:xfrm>
            <a:off x="746975" y="2099256"/>
            <a:ext cx="7662929" cy="4278094"/>
          </a:xfrm>
          <a:prstGeom prst="rect">
            <a:avLst/>
          </a:prstGeom>
          <a:noFill/>
        </p:spPr>
        <p:txBody>
          <a:bodyPr wrap="square" rtlCol="0">
            <a:spAutoFit/>
          </a:bodyPr>
          <a:lstStyle/>
          <a:p>
            <a:r>
              <a:rPr lang="en-US" sz="3200" b="1" u="sng" dirty="0" smtClean="0"/>
              <a:t>If-then-else</a:t>
            </a:r>
          </a:p>
          <a:p>
            <a:r>
              <a:rPr lang="en-US" sz="2400" dirty="0"/>
              <a:t>void </a:t>
            </a:r>
            <a:r>
              <a:rPr lang="en-US" sz="2400" dirty="0" err="1"/>
              <a:t>applyBrakes</a:t>
            </a:r>
            <a:r>
              <a:rPr lang="en-US" sz="2400" dirty="0"/>
              <a:t>() {</a:t>
            </a:r>
          </a:p>
          <a:p>
            <a:r>
              <a:rPr lang="en-US" sz="2400" dirty="0"/>
              <a:t>    if (</a:t>
            </a:r>
            <a:r>
              <a:rPr lang="en-US" sz="2400" dirty="0" err="1"/>
              <a:t>isMoving</a:t>
            </a:r>
            <a:r>
              <a:rPr lang="en-US" sz="2400" dirty="0"/>
              <a:t>) {</a:t>
            </a:r>
          </a:p>
          <a:p>
            <a:r>
              <a:rPr lang="en-US" sz="2400" dirty="0"/>
              <a:t>        </a:t>
            </a:r>
            <a:r>
              <a:rPr lang="en-US" sz="2400" dirty="0" err="1"/>
              <a:t>currentSpeed</a:t>
            </a:r>
            <a:r>
              <a:rPr lang="en-US" sz="2400" dirty="0"/>
              <a:t>--;</a:t>
            </a:r>
          </a:p>
          <a:p>
            <a:r>
              <a:rPr lang="en-US" sz="2400" dirty="0"/>
              <a:t>    } else {</a:t>
            </a:r>
          </a:p>
          <a:p>
            <a:r>
              <a:rPr lang="en-US" sz="2400" dirty="0"/>
              <a:t>        </a:t>
            </a:r>
            <a:r>
              <a:rPr lang="en-US" sz="2400" dirty="0" err="1"/>
              <a:t>System.err.println</a:t>
            </a:r>
            <a:r>
              <a:rPr lang="en-US" sz="2400" dirty="0"/>
              <a:t>("The bicycle has already stopped!");</a:t>
            </a:r>
          </a:p>
          <a:p>
            <a:r>
              <a:rPr lang="en-US" sz="2400" dirty="0"/>
              <a:t>    } </a:t>
            </a:r>
          </a:p>
          <a:p>
            <a:r>
              <a:rPr lang="en-US" sz="2400" dirty="0"/>
              <a:t>}</a:t>
            </a:r>
            <a:endParaRPr lang="en-US" sz="2400" dirty="0" smtClean="0"/>
          </a:p>
          <a:p>
            <a:endParaRPr lang="en-US" dirty="0"/>
          </a:p>
          <a:p>
            <a:r>
              <a:rPr lang="en-US" sz="2000" b="1" dirty="0" smtClean="0"/>
              <a:t>Lab7.1 : </a:t>
            </a:r>
            <a:r>
              <a:rPr lang="en-US" sz="2000" dirty="0"/>
              <a:t>Demonstration of If Else control flow statements</a:t>
            </a:r>
            <a:endParaRPr lang="en-US" sz="2000" dirty="0" smtClean="0"/>
          </a:p>
          <a:p>
            <a:endParaRPr lang="en-US" dirty="0"/>
          </a:p>
          <a:p>
            <a:endParaRPr lang="en-US" dirty="0"/>
          </a:p>
        </p:txBody>
      </p:sp>
    </p:spTree>
    <p:extLst>
      <p:ext uri="{BB962C8B-B14F-4D97-AF65-F5344CB8AC3E}">
        <p14:creationId xmlns:p14="http://schemas.microsoft.com/office/powerpoint/2010/main" val="170068995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Language basics- control flow statements</a:t>
            </a:r>
            <a:endParaRPr lang="en-US" dirty="0"/>
          </a:p>
        </p:txBody>
      </p:sp>
      <p:sp>
        <p:nvSpPr>
          <p:cNvPr id="6" name="TextBox 5"/>
          <p:cNvSpPr txBox="1"/>
          <p:nvPr/>
        </p:nvSpPr>
        <p:spPr>
          <a:xfrm>
            <a:off x="746975" y="2099256"/>
            <a:ext cx="6645498" cy="646331"/>
          </a:xfrm>
          <a:prstGeom prst="rect">
            <a:avLst/>
          </a:prstGeom>
          <a:noFill/>
        </p:spPr>
        <p:txBody>
          <a:bodyPr wrap="square" rtlCol="0">
            <a:spAutoFit/>
          </a:bodyPr>
          <a:lstStyle/>
          <a:p>
            <a:endParaRPr lang="en-US" b="1" dirty="0" smtClean="0"/>
          </a:p>
          <a:p>
            <a:endParaRPr lang="en-US" dirty="0"/>
          </a:p>
        </p:txBody>
      </p:sp>
      <p:sp>
        <p:nvSpPr>
          <p:cNvPr id="4" name="AutoShape 8" descr="http://www.penjee.com/programming/wp-content/uploads/2014/05/parameter-vs-argument-diagram.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TextBox 4"/>
          <p:cNvSpPr txBox="1"/>
          <p:nvPr/>
        </p:nvSpPr>
        <p:spPr>
          <a:xfrm>
            <a:off x="460375" y="1792936"/>
            <a:ext cx="10908405" cy="5355312"/>
          </a:xfrm>
          <a:prstGeom prst="rect">
            <a:avLst/>
          </a:prstGeom>
          <a:noFill/>
        </p:spPr>
        <p:txBody>
          <a:bodyPr wrap="square" rtlCol="0">
            <a:spAutoFit/>
          </a:bodyPr>
          <a:lstStyle/>
          <a:p>
            <a:r>
              <a:rPr lang="en-US" sz="2400" b="1" u="sng" dirty="0" smtClean="0"/>
              <a:t>Switch Statement:</a:t>
            </a:r>
          </a:p>
          <a:p>
            <a:pPr marL="342900" indent="-342900">
              <a:buFont typeface="Arial" panose="020B0604020202020204" pitchFamily="34" charset="0"/>
              <a:buChar char="•"/>
            </a:pPr>
            <a:r>
              <a:rPr lang="en-US" sz="2000" dirty="0"/>
              <a:t>Switch statement can have a number of possible execution paths. </a:t>
            </a:r>
            <a:endParaRPr lang="en-US" sz="2000" dirty="0" smtClean="0"/>
          </a:p>
          <a:p>
            <a:pPr marL="342900" indent="-342900">
              <a:buFont typeface="Arial" panose="020B0604020202020204" pitchFamily="34" charset="0"/>
              <a:buChar char="•"/>
            </a:pPr>
            <a:r>
              <a:rPr lang="en-US" sz="2000" dirty="0" smtClean="0"/>
              <a:t>Works with </a:t>
            </a:r>
            <a:r>
              <a:rPr lang="en-US" sz="2000" dirty="0"/>
              <a:t>the byte, short, char, and </a:t>
            </a:r>
            <a:r>
              <a:rPr lang="en-US" sz="2000" dirty="0" err="1"/>
              <a:t>int</a:t>
            </a:r>
            <a:r>
              <a:rPr lang="en-US" sz="2000" dirty="0"/>
              <a:t> primitive data types. It also works with enumerated </a:t>
            </a:r>
            <a:r>
              <a:rPr lang="en-US" sz="2000" dirty="0" smtClean="0"/>
              <a:t>types, </a:t>
            </a:r>
            <a:r>
              <a:rPr lang="en-US" sz="2000" dirty="0"/>
              <a:t>the String class, and a few special classes that wrap certain primitive types: Character, Byte, Short, and Integer </a:t>
            </a:r>
            <a:r>
              <a:rPr lang="en-US" sz="2000" dirty="0" smtClean="0"/>
              <a:t>.</a:t>
            </a:r>
          </a:p>
          <a:p>
            <a:pPr marL="342900" indent="-342900">
              <a:buFont typeface="Arial" panose="020B0604020202020204" pitchFamily="34" charset="0"/>
              <a:buChar char="•"/>
            </a:pPr>
            <a:r>
              <a:rPr lang="en-US" sz="2000" dirty="0"/>
              <a:t>All statements after the matching case label are executed in sequence, regardless of the expression of subsequent case labels, until a break statement is encountered</a:t>
            </a:r>
            <a:endParaRPr lang="en-US" sz="2000" dirty="0" smtClean="0"/>
          </a:p>
          <a:p>
            <a:pPr lvl="1"/>
            <a:r>
              <a:rPr lang="en-US" u="sng" dirty="0" smtClean="0"/>
              <a:t>Ex: </a:t>
            </a:r>
            <a:r>
              <a:rPr lang="en-US" dirty="0" smtClean="0"/>
              <a:t>switch </a:t>
            </a:r>
            <a:r>
              <a:rPr lang="en-US" dirty="0"/>
              <a:t>(month) {</a:t>
            </a:r>
          </a:p>
          <a:p>
            <a:pPr lvl="1"/>
            <a:r>
              <a:rPr lang="en-US" dirty="0"/>
              <a:t>            case 1:  </a:t>
            </a:r>
            <a:r>
              <a:rPr lang="en-US" dirty="0" err="1"/>
              <a:t>monthString</a:t>
            </a:r>
            <a:r>
              <a:rPr lang="en-US" dirty="0"/>
              <a:t> = "January";</a:t>
            </a:r>
          </a:p>
          <a:p>
            <a:pPr lvl="1"/>
            <a:r>
              <a:rPr lang="en-US" dirty="0"/>
              <a:t>                     break;</a:t>
            </a:r>
          </a:p>
          <a:p>
            <a:pPr lvl="1"/>
            <a:r>
              <a:rPr lang="en-US" dirty="0"/>
              <a:t>            case 2:  </a:t>
            </a:r>
            <a:r>
              <a:rPr lang="en-US" dirty="0" err="1"/>
              <a:t>monthString</a:t>
            </a:r>
            <a:r>
              <a:rPr lang="en-US" dirty="0"/>
              <a:t> = "February";</a:t>
            </a:r>
          </a:p>
          <a:p>
            <a:pPr lvl="1"/>
            <a:r>
              <a:rPr lang="en-US" dirty="0"/>
              <a:t>                     break;</a:t>
            </a:r>
          </a:p>
          <a:p>
            <a:pPr lvl="1"/>
            <a:r>
              <a:rPr lang="en-US" dirty="0"/>
              <a:t>			............</a:t>
            </a:r>
          </a:p>
          <a:p>
            <a:pPr lvl="1"/>
            <a:r>
              <a:rPr lang="en-US" dirty="0"/>
              <a:t>			default: </a:t>
            </a:r>
            <a:r>
              <a:rPr lang="en-US" dirty="0" err="1"/>
              <a:t>monthString</a:t>
            </a:r>
            <a:r>
              <a:rPr lang="en-US" dirty="0"/>
              <a:t> = "Invalid month";</a:t>
            </a:r>
          </a:p>
          <a:p>
            <a:pPr lvl="1"/>
            <a:r>
              <a:rPr lang="en-US" dirty="0"/>
              <a:t>                     break;</a:t>
            </a:r>
          </a:p>
          <a:p>
            <a:pPr lvl="1"/>
            <a:r>
              <a:rPr lang="en-US" dirty="0" smtClean="0"/>
              <a:t>}</a:t>
            </a:r>
            <a:r>
              <a:rPr lang="en-US" sz="1600" dirty="0"/>
              <a:t>	</a:t>
            </a:r>
            <a:endParaRPr lang="en-US" dirty="0"/>
          </a:p>
          <a:p>
            <a:endParaRPr lang="en-US" dirty="0"/>
          </a:p>
          <a:p>
            <a:endParaRPr lang="en-US" dirty="0"/>
          </a:p>
        </p:txBody>
      </p:sp>
    </p:spTree>
    <p:extLst>
      <p:ext uri="{BB962C8B-B14F-4D97-AF65-F5344CB8AC3E}">
        <p14:creationId xmlns:p14="http://schemas.microsoft.com/office/powerpoint/2010/main" val="395362125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Exercise: Executing java </a:t>
            </a:r>
            <a:r>
              <a:rPr lang="en-US" dirty="0" err="1" smtClean="0"/>
              <a:t>programme</a:t>
            </a:r>
            <a:endParaRPr lang="en-US" dirty="0"/>
          </a:p>
        </p:txBody>
      </p:sp>
      <p:sp>
        <p:nvSpPr>
          <p:cNvPr id="3" name="Content Placeholder 2"/>
          <p:cNvSpPr>
            <a:spLocks noGrp="1"/>
          </p:cNvSpPr>
          <p:nvPr>
            <p:ph idx="1"/>
          </p:nvPr>
        </p:nvSpPr>
        <p:spPr/>
        <p:txBody>
          <a:bodyPr/>
          <a:lstStyle/>
          <a:p>
            <a:r>
              <a:rPr lang="en-US" dirty="0" smtClean="0"/>
              <a:t>Lab 1 :  </a:t>
            </a:r>
            <a:r>
              <a:rPr lang="en-US" b="1" dirty="0"/>
              <a:t>Installing the Java Software and setting up the environment</a:t>
            </a:r>
          </a:p>
          <a:p>
            <a:r>
              <a:rPr lang="en-US" b="1" dirty="0"/>
              <a:t>Lab 2:  Setting up the Java environment</a:t>
            </a:r>
            <a:r>
              <a:rPr lang="en-US" b="1" dirty="0" smtClean="0"/>
              <a:t>.</a:t>
            </a:r>
          </a:p>
          <a:p>
            <a:r>
              <a:rPr lang="en-US" b="1" dirty="0"/>
              <a:t>Lab 3:  Writing and executing java Hello World </a:t>
            </a:r>
            <a:r>
              <a:rPr lang="en-US" b="1" dirty="0" err="1"/>
              <a:t>Programme</a:t>
            </a:r>
            <a:endParaRPr lang="en-US" b="1" dirty="0"/>
          </a:p>
          <a:p>
            <a:endParaRPr lang="en-US" b="1" dirty="0"/>
          </a:p>
        </p:txBody>
      </p:sp>
    </p:spTree>
    <p:extLst>
      <p:ext uri="{BB962C8B-B14F-4D97-AF65-F5344CB8AC3E}">
        <p14:creationId xmlns:p14="http://schemas.microsoft.com/office/powerpoint/2010/main" val="22797565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Language basics- control flow statements</a:t>
            </a:r>
            <a:endParaRPr lang="en-US" dirty="0"/>
          </a:p>
        </p:txBody>
      </p:sp>
      <p:sp>
        <p:nvSpPr>
          <p:cNvPr id="6" name="TextBox 5"/>
          <p:cNvSpPr txBox="1"/>
          <p:nvPr/>
        </p:nvSpPr>
        <p:spPr>
          <a:xfrm>
            <a:off x="746975" y="2099256"/>
            <a:ext cx="6645498" cy="646331"/>
          </a:xfrm>
          <a:prstGeom prst="rect">
            <a:avLst/>
          </a:prstGeom>
          <a:noFill/>
        </p:spPr>
        <p:txBody>
          <a:bodyPr wrap="square" rtlCol="0">
            <a:spAutoFit/>
          </a:bodyPr>
          <a:lstStyle/>
          <a:p>
            <a:endParaRPr lang="en-US" b="1" dirty="0" smtClean="0"/>
          </a:p>
          <a:p>
            <a:endParaRPr lang="en-US" dirty="0"/>
          </a:p>
        </p:txBody>
      </p:sp>
      <p:sp>
        <p:nvSpPr>
          <p:cNvPr id="4" name="AutoShape 8" descr="http://www.penjee.com/programming/wp-content/uploads/2014/05/parameter-vs-argument-diagram.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TextBox 4"/>
          <p:cNvSpPr txBox="1"/>
          <p:nvPr/>
        </p:nvSpPr>
        <p:spPr>
          <a:xfrm>
            <a:off x="460375" y="1792936"/>
            <a:ext cx="10908405" cy="2985433"/>
          </a:xfrm>
          <a:prstGeom prst="rect">
            <a:avLst/>
          </a:prstGeom>
          <a:noFill/>
        </p:spPr>
        <p:txBody>
          <a:bodyPr wrap="square" rtlCol="0">
            <a:spAutoFit/>
          </a:bodyPr>
          <a:lstStyle/>
          <a:p>
            <a:r>
              <a:rPr lang="en-US" sz="3200" b="1" u="sng" dirty="0" smtClean="0"/>
              <a:t>Switch Statement:</a:t>
            </a:r>
          </a:p>
          <a:p>
            <a:endParaRPr lang="en-US" sz="2400" b="1" u="sng" dirty="0" smtClean="0"/>
          </a:p>
          <a:p>
            <a:r>
              <a:rPr lang="en-US" sz="2400" dirty="0"/>
              <a:t>Lab7.2 : Demonstration of switch control flow statements</a:t>
            </a:r>
          </a:p>
          <a:p>
            <a:endParaRPr lang="en-US" sz="2400" dirty="0" smtClean="0"/>
          </a:p>
          <a:p>
            <a:r>
              <a:rPr lang="en-US" sz="2400" dirty="0" smtClean="0"/>
              <a:t>Lab7.3</a:t>
            </a:r>
            <a:r>
              <a:rPr lang="en-US" sz="2400" dirty="0"/>
              <a:t>: Demonstration of Switch control flow statements without break statement</a:t>
            </a:r>
            <a:endParaRPr lang="en-US" sz="2400" dirty="0" smtClean="0"/>
          </a:p>
          <a:p>
            <a:endParaRPr lang="en-US" sz="2400" b="1" u="sng" dirty="0" smtClean="0"/>
          </a:p>
          <a:p>
            <a:endParaRPr lang="en-US" dirty="0"/>
          </a:p>
          <a:p>
            <a:endParaRPr lang="en-US" dirty="0"/>
          </a:p>
        </p:txBody>
      </p:sp>
    </p:spTree>
    <p:extLst>
      <p:ext uri="{BB962C8B-B14F-4D97-AF65-F5344CB8AC3E}">
        <p14:creationId xmlns:p14="http://schemas.microsoft.com/office/powerpoint/2010/main" val="27454607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Language basics- control flow statements</a:t>
            </a:r>
            <a:endParaRPr lang="en-US" dirty="0"/>
          </a:p>
        </p:txBody>
      </p:sp>
      <p:sp>
        <p:nvSpPr>
          <p:cNvPr id="6" name="TextBox 5"/>
          <p:cNvSpPr txBox="1"/>
          <p:nvPr/>
        </p:nvSpPr>
        <p:spPr>
          <a:xfrm>
            <a:off x="746975" y="2099256"/>
            <a:ext cx="6645498" cy="646331"/>
          </a:xfrm>
          <a:prstGeom prst="rect">
            <a:avLst/>
          </a:prstGeom>
          <a:noFill/>
        </p:spPr>
        <p:txBody>
          <a:bodyPr wrap="square" rtlCol="0">
            <a:spAutoFit/>
          </a:bodyPr>
          <a:lstStyle/>
          <a:p>
            <a:endParaRPr lang="en-US" b="1" dirty="0" smtClean="0"/>
          </a:p>
          <a:p>
            <a:endParaRPr lang="en-US" dirty="0"/>
          </a:p>
        </p:txBody>
      </p:sp>
      <p:sp>
        <p:nvSpPr>
          <p:cNvPr id="4" name="AutoShape 8" descr="http://www.penjee.com/programming/wp-content/uploads/2014/05/parameter-vs-argument-diagram.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TextBox 4"/>
          <p:cNvSpPr txBox="1"/>
          <p:nvPr/>
        </p:nvSpPr>
        <p:spPr>
          <a:xfrm>
            <a:off x="460375" y="1792936"/>
            <a:ext cx="10908405" cy="5016758"/>
          </a:xfrm>
          <a:prstGeom prst="rect">
            <a:avLst/>
          </a:prstGeom>
          <a:noFill/>
        </p:spPr>
        <p:txBody>
          <a:bodyPr wrap="square" rtlCol="0">
            <a:spAutoFit/>
          </a:bodyPr>
          <a:lstStyle/>
          <a:p>
            <a:r>
              <a:rPr lang="en-US" sz="3200" b="1" u="sng" dirty="0"/>
              <a:t>w</a:t>
            </a:r>
            <a:r>
              <a:rPr lang="en-US" sz="3200" b="1" u="sng" dirty="0" smtClean="0"/>
              <a:t>hile and do-while Statements:</a:t>
            </a:r>
          </a:p>
          <a:p>
            <a:pPr lvl="2"/>
            <a:r>
              <a:rPr lang="en-US" sz="2800" dirty="0" smtClean="0"/>
              <a:t>while </a:t>
            </a:r>
            <a:r>
              <a:rPr lang="en-US" sz="2800" dirty="0"/>
              <a:t>(expression) {</a:t>
            </a:r>
          </a:p>
          <a:p>
            <a:pPr lvl="2"/>
            <a:r>
              <a:rPr lang="en-US" sz="2800" dirty="0"/>
              <a:t>     statement(s)</a:t>
            </a:r>
          </a:p>
          <a:p>
            <a:pPr lvl="2"/>
            <a:r>
              <a:rPr lang="en-US" sz="2800" dirty="0" smtClean="0"/>
              <a:t>}</a:t>
            </a:r>
          </a:p>
          <a:p>
            <a:pPr lvl="2"/>
            <a:endParaRPr lang="en-US" dirty="0" smtClean="0"/>
          </a:p>
          <a:p>
            <a:pPr lvl="2"/>
            <a:r>
              <a:rPr lang="en-US" sz="2800" dirty="0"/>
              <a:t>do {</a:t>
            </a:r>
          </a:p>
          <a:p>
            <a:pPr lvl="2"/>
            <a:r>
              <a:rPr lang="en-US" sz="2800" dirty="0"/>
              <a:t>     statement(s)</a:t>
            </a:r>
          </a:p>
          <a:p>
            <a:pPr lvl="2"/>
            <a:r>
              <a:rPr lang="en-US" sz="2800" dirty="0"/>
              <a:t>} while (expression</a:t>
            </a:r>
            <a:r>
              <a:rPr lang="en-US" sz="2800" dirty="0" smtClean="0"/>
              <a:t>);</a:t>
            </a:r>
          </a:p>
          <a:p>
            <a:pPr lvl="2"/>
            <a:endParaRPr lang="en-US" sz="2800" dirty="0"/>
          </a:p>
          <a:p>
            <a:pPr lvl="2"/>
            <a:r>
              <a:rPr lang="en-US" sz="2800" dirty="0"/>
              <a:t>Lab7.5: Demonstration of using while loop</a:t>
            </a:r>
          </a:p>
          <a:p>
            <a:pPr lvl="2"/>
            <a:r>
              <a:rPr lang="en-US" sz="2800" dirty="0"/>
              <a:t>Lab7.6: Demonstration of using do-while loop</a:t>
            </a:r>
          </a:p>
          <a:p>
            <a:endParaRPr lang="en-US" dirty="0"/>
          </a:p>
        </p:txBody>
      </p:sp>
    </p:spTree>
    <p:extLst>
      <p:ext uri="{BB962C8B-B14F-4D97-AF65-F5344CB8AC3E}">
        <p14:creationId xmlns:p14="http://schemas.microsoft.com/office/powerpoint/2010/main" val="89952111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Language basics- control flow statements</a:t>
            </a:r>
            <a:endParaRPr lang="en-US" dirty="0"/>
          </a:p>
        </p:txBody>
      </p:sp>
      <p:sp>
        <p:nvSpPr>
          <p:cNvPr id="6" name="TextBox 5"/>
          <p:cNvSpPr txBox="1"/>
          <p:nvPr/>
        </p:nvSpPr>
        <p:spPr>
          <a:xfrm>
            <a:off x="746975" y="2099256"/>
            <a:ext cx="6645498" cy="646331"/>
          </a:xfrm>
          <a:prstGeom prst="rect">
            <a:avLst/>
          </a:prstGeom>
          <a:noFill/>
        </p:spPr>
        <p:txBody>
          <a:bodyPr wrap="square" rtlCol="0">
            <a:spAutoFit/>
          </a:bodyPr>
          <a:lstStyle/>
          <a:p>
            <a:endParaRPr lang="en-US" b="1" dirty="0" smtClean="0"/>
          </a:p>
          <a:p>
            <a:endParaRPr lang="en-US" dirty="0"/>
          </a:p>
        </p:txBody>
      </p:sp>
      <p:sp>
        <p:nvSpPr>
          <p:cNvPr id="4" name="AutoShape 8" descr="http://www.penjee.com/programming/wp-content/uploads/2014/05/parameter-vs-argument-diagram.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TextBox 4"/>
          <p:cNvSpPr txBox="1"/>
          <p:nvPr/>
        </p:nvSpPr>
        <p:spPr>
          <a:xfrm>
            <a:off x="460375" y="1792936"/>
            <a:ext cx="6120729" cy="5201424"/>
          </a:xfrm>
          <a:prstGeom prst="rect">
            <a:avLst/>
          </a:prstGeom>
          <a:noFill/>
        </p:spPr>
        <p:txBody>
          <a:bodyPr wrap="square" rtlCol="0">
            <a:spAutoFit/>
          </a:bodyPr>
          <a:lstStyle/>
          <a:p>
            <a:r>
              <a:rPr lang="en-US" sz="3200" b="1" i="1" u="sng" dirty="0"/>
              <a:t>f</a:t>
            </a:r>
            <a:r>
              <a:rPr lang="en-US" sz="3200" b="1" i="1" u="sng" dirty="0" smtClean="0"/>
              <a:t>or</a:t>
            </a:r>
            <a:r>
              <a:rPr lang="en-US" sz="3200" b="1" u="sng" dirty="0" smtClean="0"/>
              <a:t> Statements:</a:t>
            </a:r>
          </a:p>
          <a:p>
            <a:pPr marL="285750" indent="-285750">
              <a:buFont typeface="Arial" panose="020B0604020202020204" pitchFamily="34" charset="0"/>
              <a:buChar char="•"/>
            </a:pPr>
            <a:r>
              <a:rPr lang="en-US" sz="2000" dirty="0" smtClean="0"/>
              <a:t>Provides </a:t>
            </a:r>
            <a:r>
              <a:rPr lang="en-US" sz="2000" dirty="0"/>
              <a:t>a compact way to iterate over a range of </a:t>
            </a:r>
            <a:r>
              <a:rPr lang="en-US" sz="2000" dirty="0" smtClean="0"/>
              <a:t>values</a:t>
            </a:r>
          </a:p>
          <a:p>
            <a:pPr marL="285750" indent="-285750">
              <a:buFont typeface="Arial" panose="020B0604020202020204" pitchFamily="34" charset="0"/>
              <a:buChar char="•"/>
            </a:pPr>
            <a:endParaRPr lang="en-US" sz="2000" dirty="0"/>
          </a:p>
          <a:p>
            <a:pPr lvl="1"/>
            <a:r>
              <a:rPr lang="en-US" sz="2000" dirty="0"/>
              <a:t>for (initialization; termination</a:t>
            </a:r>
            <a:r>
              <a:rPr lang="en-US" sz="2000" dirty="0" smtClean="0"/>
              <a:t>; </a:t>
            </a:r>
            <a:r>
              <a:rPr lang="en-US" sz="2000" dirty="0"/>
              <a:t>increment) {</a:t>
            </a:r>
          </a:p>
          <a:p>
            <a:pPr lvl="1"/>
            <a:r>
              <a:rPr lang="en-US" sz="2000" dirty="0"/>
              <a:t>    statement(s)</a:t>
            </a:r>
          </a:p>
          <a:p>
            <a:pPr lvl="1"/>
            <a:r>
              <a:rPr lang="en-US" sz="2000" dirty="0" smtClean="0"/>
              <a:t>}</a:t>
            </a:r>
          </a:p>
          <a:p>
            <a:pPr lvl="1"/>
            <a:endParaRPr lang="en-US" sz="2000" dirty="0"/>
          </a:p>
          <a:p>
            <a:pPr lvl="1"/>
            <a:r>
              <a:rPr lang="en-US" sz="2000" dirty="0" smtClean="0"/>
              <a:t>Ex:</a:t>
            </a:r>
          </a:p>
          <a:p>
            <a:pPr lvl="1"/>
            <a:r>
              <a:rPr lang="en-US" sz="2000" dirty="0">
                <a:solidFill>
                  <a:schemeClr val="bg1"/>
                </a:solidFill>
              </a:rPr>
              <a:t>class </a:t>
            </a:r>
            <a:r>
              <a:rPr lang="en-US" sz="2000" dirty="0" err="1">
                <a:solidFill>
                  <a:schemeClr val="bg1"/>
                </a:solidFill>
              </a:rPr>
              <a:t>ForDemo</a:t>
            </a:r>
            <a:r>
              <a:rPr lang="en-US" sz="2000" dirty="0">
                <a:solidFill>
                  <a:schemeClr val="bg1"/>
                </a:solidFill>
              </a:rPr>
              <a:t> {</a:t>
            </a:r>
          </a:p>
          <a:p>
            <a:pPr lvl="1"/>
            <a:r>
              <a:rPr lang="en-US" sz="2000" dirty="0">
                <a:solidFill>
                  <a:schemeClr val="bg1"/>
                </a:solidFill>
              </a:rPr>
              <a:t>    public static void main(String[] </a:t>
            </a:r>
            <a:r>
              <a:rPr lang="en-US" sz="2000" dirty="0" err="1">
                <a:solidFill>
                  <a:schemeClr val="bg1"/>
                </a:solidFill>
              </a:rPr>
              <a:t>args</a:t>
            </a:r>
            <a:r>
              <a:rPr lang="en-US" sz="2000" dirty="0">
                <a:solidFill>
                  <a:schemeClr val="bg1"/>
                </a:solidFill>
              </a:rPr>
              <a:t>){</a:t>
            </a:r>
          </a:p>
          <a:p>
            <a:pPr lvl="1"/>
            <a:r>
              <a:rPr lang="en-US" sz="2000" dirty="0">
                <a:solidFill>
                  <a:schemeClr val="bg1"/>
                </a:solidFill>
              </a:rPr>
              <a:t>         for(</a:t>
            </a:r>
            <a:r>
              <a:rPr lang="en-US" sz="2000" dirty="0" err="1">
                <a:solidFill>
                  <a:schemeClr val="bg1"/>
                </a:solidFill>
              </a:rPr>
              <a:t>int</a:t>
            </a:r>
            <a:r>
              <a:rPr lang="en-US" sz="2000" dirty="0">
                <a:solidFill>
                  <a:schemeClr val="bg1"/>
                </a:solidFill>
              </a:rPr>
              <a:t> </a:t>
            </a:r>
            <a:r>
              <a:rPr lang="en-US" sz="2000" dirty="0" err="1">
                <a:solidFill>
                  <a:schemeClr val="bg1"/>
                </a:solidFill>
              </a:rPr>
              <a:t>i</a:t>
            </a:r>
            <a:r>
              <a:rPr lang="en-US" sz="2000" dirty="0">
                <a:solidFill>
                  <a:schemeClr val="bg1"/>
                </a:solidFill>
              </a:rPr>
              <a:t>=1; </a:t>
            </a:r>
            <a:r>
              <a:rPr lang="en-US" sz="2000" dirty="0" err="1">
                <a:solidFill>
                  <a:schemeClr val="bg1"/>
                </a:solidFill>
              </a:rPr>
              <a:t>i</a:t>
            </a:r>
            <a:r>
              <a:rPr lang="en-US" sz="2000" dirty="0">
                <a:solidFill>
                  <a:schemeClr val="bg1"/>
                </a:solidFill>
              </a:rPr>
              <a:t>&lt;11; </a:t>
            </a:r>
            <a:r>
              <a:rPr lang="en-US" sz="2000" dirty="0" err="1">
                <a:solidFill>
                  <a:schemeClr val="bg1"/>
                </a:solidFill>
              </a:rPr>
              <a:t>i</a:t>
            </a:r>
            <a:r>
              <a:rPr lang="en-US" sz="2000" dirty="0">
                <a:solidFill>
                  <a:schemeClr val="bg1"/>
                </a:solidFill>
              </a:rPr>
              <a:t>++){</a:t>
            </a:r>
          </a:p>
          <a:p>
            <a:pPr lvl="1"/>
            <a:r>
              <a:rPr lang="en-US" sz="2000" dirty="0">
                <a:solidFill>
                  <a:schemeClr val="bg1"/>
                </a:solidFill>
              </a:rPr>
              <a:t>              </a:t>
            </a:r>
            <a:r>
              <a:rPr lang="en-US" sz="2000" dirty="0" err="1">
                <a:solidFill>
                  <a:schemeClr val="bg1"/>
                </a:solidFill>
              </a:rPr>
              <a:t>System.out.println</a:t>
            </a:r>
            <a:r>
              <a:rPr lang="en-US" sz="2000" dirty="0">
                <a:solidFill>
                  <a:schemeClr val="bg1"/>
                </a:solidFill>
              </a:rPr>
              <a:t>("Count is: " + </a:t>
            </a:r>
            <a:r>
              <a:rPr lang="en-US" sz="2000" dirty="0" err="1">
                <a:solidFill>
                  <a:schemeClr val="bg1"/>
                </a:solidFill>
              </a:rPr>
              <a:t>i</a:t>
            </a:r>
            <a:r>
              <a:rPr lang="en-US" sz="2000" dirty="0">
                <a:solidFill>
                  <a:schemeClr val="bg1"/>
                </a:solidFill>
              </a:rPr>
              <a:t>);</a:t>
            </a:r>
          </a:p>
          <a:p>
            <a:pPr lvl="1"/>
            <a:r>
              <a:rPr lang="en-US" sz="2000" dirty="0">
                <a:solidFill>
                  <a:schemeClr val="bg1"/>
                </a:solidFill>
              </a:rPr>
              <a:t>         }</a:t>
            </a:r>
          </a:p>
          <a:p>
            <a:pPr lvl="1"/>
            <a:r>
              <a:rPr lang="en-US" sz="2000" dirty="0">
                <a:solidFill>
                  <a:schemeClr val="bg1"/>
                </a:solidFill>
              </a:rPr>
              <a:t>    }</a:t>
            </a:r>
          </a:p>
          <a:p>
            <a:pPr lvl="1"/>
            <a:r>
              <a:rPr lang="en-US" sz="2000" dirty="0" smtClean="0">
                <a:solidFill>
                  <a:schemeClr val="bg1"/>
                </a:solidFill>
              </a:rPr>
              <a:t>}</a:t>
            </a:r>
            <a:endParaRPr lang="en-US" dirty="0"/>
          </a:p>
        </p:txBody>
      </p:sp>
      <p:sp>
        <p:nvSpPr>
          <p:cNvPr id="8" name="TextBox 7"/>
          <p:cNvSpPr txBox="1"/>
          <p:nvPr/>
        </p:nvSpPr>
        <p:spPr>
          <a:xfrm>
            <a:off x="7679073" y="2745587"/>
            <a:ext cx="3464417" cy="1477328"/>
          </a:xfrm>
          <a:prstGeom prst="rect">
            <a:avLst/>
          </a:prstGeom>
          <a:noFill/>
        </p:spPr>
        <p:txBody>
          <a:bodyPr wrap="square" rtlCol="0">
            <a:spAutoFit/>
          </a:bodyPr>
          <a:lstStyle/>
          <a:p>
            <a:r>
              <a:rPr lang="en-US" b="1" dirty="0">
                <a:solidFill>
                  <a:schemeClr val="accent4">
                    <a:lumMod val="75000"/>
                  </a:schemeClr>
                </a:solidFill>
              </a:rPr>
              <a:t>// infinite loop</a:t>
            </a:r>
          </a:p>
          <a:p>
            <a:r>
              <a:rPr lang="en-US" dirty="0">
                <a:solidFill>
                  <a:schemeClr val="accent4">
                    <a:lumMod val="75000"/>
                  </a:schemeClr>
                </a:solidFill>
              </a:rPr>
              <a:t>for ( ; ; ) {</a:t>
            </a:r>
          </a:p>
          <a:p>
            <a:r>
              <a:rPr lang="en-US" dirty="0">
                <a:solidFill>
                  <a:schemeClr val="accent4">
                    <a:lumMod val="75000"/>
                  </a:schemeClr>
                </a:solidFill>
              </a:rPr>
              <a:t>    </a:t>
            </a:r>
          </a:p>
          <a:p>
            <a:r>
              <a:rPr lang="en-US" dirty="0">
                <a:solidFill>
                  <a:schemeClr val="accent4">
                    <a:lumMod val="75000"/>
                  </a:schemeClr>
                </a:solidFill>
              </a:rPr>
              <a:t>    // your code goes here</a:t>
            </a:r>
          </a:p>
          <a:p>
            <a:r>
              <a:rPr lang="en-US" dirty="0">
                <a:solidFill>
                  <a:schemeClr val="accent4">
                    <a:lumMod val="75000"/>
                  </a:schemeClr>
                </a:solidFill>
              </a:rPr>
              <a:t>}</a:t>
            </a:r>
          </a:p>
        </p:txBody>
      </p:sp>
      <p:sp>
        <p:nvSpPr>
          <p:cNvPr id="12" name="TextBox 11"/>
          <p:cNvSpPr txBox="1"/>
          <p:nvPr/>
        </p:nvSpPr>
        <p:spPr>
          <a:xfrm>
            <a:off x="6387921" y="4430332"/>
            <a:ext cx="5460642" cy="1477328"/>
          </a:xfrm>
          <a:prstGeom prst="rect">
            <a:avLst/>
          </a:prstGeom>
          <a:noFill/>
        </p:spPr>
        <p:txBody>
          <a:bodyPr wrap="square" rtlCol="0">
            <a:spAutoFit/>
          </a:bodyPr>
          <a:lstStyle/>
          <a:p>
            <a:r>
              <a:rPr lang="en-US" dirty="0"/>
              <a:t> </a:t>
            </a:r>
            <a:r>
              <a:rPr lang="en-US" dirty="0" smtClean="0"/>
              <a:t>		</a:t>
            </a:r>
            <a:r>
              <a:rPr lang="en-US" dirty="0" err="1" smtClean="0">
                <a:solidFill>
                  <a:schemeClr val="accent6">
                    <a:lumMod val="75000"/>
                  </a:schemeClr>
                </a:solidFill>
              </a:rPr>
              <a:t>int</a:t>
            </a:r>
            <a:r>
              <a:rPr lang="en-US" dirty="0">
                <a:solidFill>
                  <a:schemeClr val="accent6">
                    <a:lumMod val="75000"/>
                  </a:schemeClr>
                </a:solidFill>
              </a:rPr>
              <a:t>[] numbers = </a:t>
            </a:r>
            <a:r>
              <a:rPr lang="en-US" dirty="0" smtClean="0">
                <a:solidFill>
                  <a:schemeClr val="accent6">
                    <a:lumMod val="75000"/>
                  </a:schemeClr>
                </a:solidFill>
              </a:rPr>
              <a:t> </a:t>
            </a:r>
            <a:r>
              <a:rPr lang="en-US" dirty="0">
                <a:solidFill>
                  <a:schemeClr val="accent6">
                    <a:lumMod val="75000"/>
                  </a:schemeClr>
                </a:solidFill>
              </a:rPr>
              <a:t>{1,2,3,4,5,6,7,8,9,10};</a:t>
            </a:r>
          </a:p>
          <a:p>
            <a:r>
              <a:rPr lang="en-US" dirty="0">
                <a:solidFill>
                  <a:schemeClr val="accent6">
                    <a:lumMod val="75000"/>
                  </a:schemeClr>
                </a:solidFill>
              </a:rPr>
              <a:t>		 </a:t>
            </a:r>
            <a:r>
              <a:rPr lang="en-US" b="1" dirty="0">
                <a:solidFill>
                  <a:schemeClr val="accent6">
                    <a:lumMod val="75000"/>
                  </a:schemeClr>
                </a:solidFill>
              </a:rPr>
              <a:t>//Enhanced for loop</a:t>
            </a:r>
          </a:p>
          <a:p>
            <a:r>
              <a:rPr lang="en-US" dirty="0">
                <a:solidFill>
                  <a:schemeClr val="accent6">
                    <a:lumMod val="75000"/>
                  </a:schemeClr>
                </a:solidFill>
              </a:rPr>
              <a:t>		 for (</a:t>
            </a:r>
            <a:r>
              <a:rPr lang="en-US" dirty="0" err="1">
                <a:solidFill>
                  <a:schemeClr val="accent6">
                    <a:lumMod val="75000"/>
                  </a:schemeClr>
                </a:solidFill>
              </a:rPr>
              <a:t>int</a:t>
            </a:r>
            <a:r>
              <a:rPr lang="en-US" dirty="0">
                <a:solidFill>
                  <a:schemeClr val="accent6">
                    <a:lumMod val="75000"/>
                  </a:schemeClr>
                </a:solidFill>
              </a:rPr>
              <a:t> item : numbers) {</a:t>
            </a:r>
          </a:p>
          <a:p>
            <a:r>
              <a:rPr lang="en-US" dirty="0">
                <a:solidFill>
                  <a:schemeClr val="accent6">
                    <a:lumMod val="75000"/>
                  </a:schemeClr>
                </a:solidFill>
              </a:rPr>
              <a:t>             </a:t>
            </a:r>
            <a:r>
              <a:rPr lang="en-US" dirty="0" smtClean="0">
                <a:solidFill>
                  <a:schemeClr val="accent6">
                    <a:lumMod val="75000"/>
                  </a:schemeClr>
                </a:solidFill>
              </a:rPr>
              <a:t>		</a:t>
            </a:r>
            <a:r>
              <a:rPr lang="en-US" dirty="0" err="1" smtClean="0">
                <a:solidFill>
                  <a:schemeClr val="accent6">
                    <a:lumMod val="75000"/>
                  </a:schemeClr>
                </a:solidFill>
              </a:rPr>
              <a:t>System.out.println</a:t>
            </a:r>
            <a:r>
              <a:rPr lang="en-US" dirty="0">
                <a:solidFill>
                  <a:schemeClr val="accent6">
                    <a:lumMod val="75000"/>
                  </a:schemeClr>
                </a:solidFill>
              </a:rPr>
              <a:t>("Count is: " + item);</a:t>
            </a:r>
          </a:p>
          <a:p>
            <a:r>
              <a:rPr lang="en-US" dirty="0">
                <a:solidFill>
                  <a:schemeClr val="accent6">
                    <a:lumMod val="75000"/>
                  </a:schemeClr>
                </a:solidFill>
              </a:rPr>
              <a:t>        </a:t>
            </a:r>
            <a:r>
              <a:rPr lang="en-US" dirty="0" smtClean="0">
                <a:solidFill>
                  <a:schemeClr val="accent6">
                    <a:lumMod val="75000"/>
                  </a:schemeClr>
                </a:solidFill>
              </a:rPr>
              <a:t>		 </a:t>
            </a:r>
            <a:r>
              <a:rPr lang="en-US" dirty="0">
                <a:solidFill>
                  <a:schemeClr val="accent6">
                    <a:lumMod val="75000"/>
                  </a:schemeClr>
                </a:solidFill>
              </a:rPr>
              <a:t>}</a:t>
            </a:r>
          </a:p>
        </p:txBody>
      </p:sp>
    </p:spTree>
    <p:extLst>
      <p:ext uri="{BB962C8B-B14F-4D97-AF65-F5344CB8AC3E}">
        <p14:creationId xmlns:p14="http://schemas.microsoft.com/office/powerpoint/2010/main" val="34098372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Language basics- control flow statements</a:t>
            </a:r>
            <a:endParaRPr lang="en-US" dirty="0"/>
          </a:p>
        </p:txBody>
      </p:sp>
      <p:sp>
        <p:nvSpPr>
          <p:cNvPr id="6" name="TextBox 5"/>
          <p:cNvSpPr txBox="1"/>
          <p:nvPr/>
        </p:nvSpPr>
        <p:spPr>
          <a:xfrm>
            <a:off x="746975" y="2099256"/>
            <a:ext cx="6645498" cy="646331"/>
          </a:xfrm>
          <a:prstGeom prst="rect">
            <a:avLst/>
          </a:prstGeom>
          <a:noFill/>
        </p:spPr>
        <p:txBody>
          <a:bodyPr wrap="square" rtlCol="0">
            <a:spAutoFit/>
          </a:bodyPr>
          <a:lstStyle/>
          <a:p>
            <a:endParaRPr lang="en-US" b="1" dirty="0" smtClean="0"/>
          </a:p>
          <a:p>
            <a:endParaRPr lang="en-US" dirty="0"/>
          </a:p>
        </p:txBody>
      </p:sp>
      <p:sp>
        <p:nvSpPr>
          <p:cNvPr id="4" name="AutoShape 8" descr="http://www.penjee.com/programming/wp-content/uploads/2014/05/parameter-vs-argument-diagram.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TextBox 4"/>
          <p:cNvSpPr txBox="1"/>
          <p:nvPr/>
        </p:nvSpPr>
        <p:spPr>
          <a:xfrm>
            <a:off x="460375" y="1792936"/>
            <a:ext cx="5785879" cy="4154984"/>
          </a:xfrm>
          <a:prstGeom prst="rect">
            <a:avLst/>
          </a:prstGeom>
          <a:noFill/>
        </p:spPr>
        <p:txBody>
          <a:bodyPr wrap="square" rtlCol="0">
            <a:spAutoFit/>
          </a:bodyPr>
          <a:lstStyle/>
          <a:p>
            <a:r>
              <a:rPr lang="en-US" sz="3200" b="1" i="1" dirty="0" smtClean="0"/>
              <a:t>Branching</a:t>
            </a:r>
            <a:r>
              <a:rPr lang="en-US" sz="3200" b="1" dirty="0" smtClean="0"/>
              <a:t> Statements:</a:t>
            </a:r>
          </a:p>
          <a:p>
            <a:r>
              <a:rPr lang="en-US" sz="3200" i="1" u="sng" dirty="0"/>
              <a:t>b</a:t>
            </a:r>
            <a:r>
              <a:rPr lang="en-US" sz="3200" i="1" u="sng" dirty="0" smtClean="0"/>
              <a:t>reak</a:t>
            </a:r>
            <a:r>
              <a:rPr lang="en-US" sz="3200" b="1" u="sng" dirty="0" smtClean="0"/>
              <a:t> </a:t>
            </a:r>
            <a:r>
              <a:rPr lang="en-US" sz="3200" u="sng" dirty="0" smtClean="0"/>
              <a:t>statement</a:t>
            </a:r>
            <a:endParaRPr lang="en-US" sz="3200" u="sng" dirty="0"/>
          </a:p>
          <a:p>
            <a:r>
              <a:rPr lang="en-US" sz="2400" b="1" dirty="0" smtClean="0">
                <a:solidFill>
                  <a:schemeClr val="accent6">
                    <a:lumMod val="75000"/>
                  </a:schemeClr>
                </a:solidFill>
              </a:rPr>
              <a:t>Un-labelled </a:t>
            </a:r>
            <a:r>
              <a:rPr lang="en-US" sz="2400" b="1" i="1" dirty="0" smtClean="0">
                <a:solidFill>
                  <a:schemeClr val="accent6">
                    <a:lumMod val="75000"/>
                  </a:schemeClr>
                </a:solidFill>
              </a:rPr>
              <a:t>break</a:t>
            </a:r>
            <a:r>
              <a:rPr lang="en-US" sz="3200" b="1" dirty="0" smtClean="0">
                <a:solidFill>
                  <a:schemeClr val="accent6">
                    <a:lumMod val="75000"/>
                  </a:schemeClr>
                </a:solidFill>
              </a:rPr>
              <a:t> </a:t>
            </a:r>
          </a:p>
          <a:p>
            <a:r>
              <a:rPr lang="en-US" sz="2400" dirty="0" smtClean="0"/>
              <a:t>Ex:</a:t>
            </a:r>
          </a:p>
          <a:p>
            <a:r>
              <a:rPr lang="en-US" sz="2400" dirty="0">
                <a:solidFill>
                  <a:schemeClr val="accent6">
                    <a:lumMod val="75000"/>
                  </a:schemeClr>
                </a:solidFill>
              </a:rPr>
              <a:t>		for (</a:t>
            </a:r>
            <a:r>
              <a:rPr lang="en-US" sz="2400" dirty="0" err="1">
                <a:solidFill>
                  <a:schemeClr val="accent6">
                    <a:lumMod val="75000"/>
                  </a:schemeClr>
                </a:solidFill>
              </a:rPr>
              <a:t>i</a:t>
            </a:r>
            <a:r>
              <a:rPr lang="en-US" sz="2400" dirty="0">
                <a:solidFill>
                  <a:schemeClr val="accent6">
                    <a:lumMod val="75000"/>
                  </a:schemeClr>
                </a:solidFill>
              </a:rPr>
              <a:t> = 0; </a:t>
            </a:r>
            <a:r>
              <a:rPr lang="en-US" sz="2400" dirty="0" err="1">
                <a:solidFill>
                  <a:schemeClr val="accent6">
                    <a:lumMod val="75000"/>
                  </a:schemeClr>
                </a:solidFill>
              </a:rPr>
              <a:t>i</a:t>
            </a:r>
            <a:r>
              <a:rPr lang="en-US" sz="2400" dirty="0">
                <a:solidFill>
                  <a:schemeClr val="accent6">
                    <a:lumMod val="75000"/>
                  </a:schemeClr>
                </a:solidFill>
              </a:rPr>
              <a:t> &lt; </a:t>
            </a:r>
            <a:r>
              <a:rPr lang="en-US" sz="2400" dirty="0" err="1">
                <a:solidFill>
                  <a:schemeClr val="accent6">
                    <a:lumMod val="75000"/>
                  </a:schemeClr>
                </a:solidFill>
              </a:rPr>
              <a:t>arrayOfInts.length</a:t>
            </a:r>
            <a:r>
              <a:rPr lang="en-US" sz="2400" dirty="0">
                <a:solidFill>
                  <a:schemeClr val="accent6">
                    <a:lumMod val="75000"/>
                  </a:schemeClr>
                </a:solidFill>
              </a:rPr>
              <a:t>; </a:t>
            </a:r>
            <a:r>
              <a:rPr lang="en-US" sz="2400" dirty="0" err="1">
                <a:solidFill>
                  <a:schemeClr val="accent6">
                    <a:lumMod val="75000"/>
                  </a:schemeClr>
                </a:solidFill>
              </a:rPr>
              <a:t>i</a:t>
            </a:r>
            <a:r>
              <a:rPr lang="en-US" sz="2400" dirty="0">
                <a:solidFill>
                  <a:schemeClr val="accent6">
                    <a:lumMod val="75000"/>
                  </a:schemeClr>
                </a:solidFill>
              </a:rPr>
              <a:t>++) {</a:t>
            </a:r>
          </a:p>
          <a:p>
            <a:r>
              <a:rPr lang="en-US" sz="2400" dirty="0">
                <a:solidFill>
                  <a:schemeClr val="accent6">
                    <a:lumMod val="75000"/>
                  </a:schemeClr>
                </a:solidFill>
              </a:rPr>
              <a:t>            </a:t>
            </a:r>
            <a:r>
              <a:rPr lang="en-US" sz="2400" dirty="0" smtClean="0">
                <a:solidFill>
                  <a:schemeClr val="accent6">
                    <a:lumMod val="75000"/>
                  </a:schemeClr>
                </a:solidFill>
              </a:rPr>
              <a:t>		if </a:t>
            </a:r>
            <a:r>
              <a:rPr lang="en-US" sz="2400" dirty="0">
                <a:solidFill>
                  <a:schemeClr val="accent6">
                    <a:lumMod val="75000"/>
                  </a:schemeClr>
                </a:solidFill>
              </a:rPr>
              <a:t>(</a:t>
            </a:r>
            <a:r>
              <a:rPr lang="en-US" sz="2400" dirty="0" err="1">
                <a:solidFill>
                  <a:schemeClr val="accent6">
                    <a:lumMod val="75000"/>
                  </a:schemeClr>
                </a:solidFill>
              </a:rPr>
              <a:t>arrayOfInts</a:t>
            </a:r>
            <a:r>
              <a:rPr lang="en-US" sz="2400" dirty="0">
                <a:solidFill>
                  <a:schemeClr val="accent6">
                    <a:lumMod val="75000"/>
                  </a:schemeClr>
                </a:solidFill>
              </a:rPr>
              <a:t>[</a:t>
            </a:r>
            <a:r>
              <a:rPr lang="en-US" sz="2400" dirty="0" err="1">
                <a:solidFill>
                  <a:schemeClr val="accent6">
                    <a:lumMod val="75000"/>
                  </a:schemeClr>
                </a:solidFill>
              </a:rPr>
              <a:t>i</a:t>
            </a:r>
            <a:r>
              <a:rPr lang="en-US" sz="2400" dirty="0">
                <a:solidFill>
                  <a:schemeClr val="accent6">
                    <a:lumMod val="75000"/>
                  </a:schemeClr>
                </a:solidFill>
              </a:rPr>
              <a:t>] == </a:t>
            </a:r>
            <a:r>
              <a:rPr lang="en-US" sz="2400" dirty="0" err="1">
                <a:solidFill>
                  <a:schemeClr val="accent6">
                    <a:lumMod val="75000"/>
                  </a:schemeClr>
                </a:solidFill>
              </a:rPr>
              <a:t>searchfor</a:t>
            </a:r>
            <a:r>
              <a:rPr lang="en-US" sz="2400" dirty="0">
                <a:solidFill>
                  <a:schemeClr val="accent6">
                    <a:lumMod val="75000"/>
                  </a:schemeClr>
                </a:solidFill>
              </a:rPr>
              <a:t>) {</a:t>
            </a:r>
          </a:p>
          <a:p>
            <a:r>
              <a:rPr lang="en-US" sz="2400" dirty="0">
                <a:solidFill>
                  <a:schemeClr val="accent6">
                    <a:lumMod val="75000"/>
                  </a:schemeClr>
                </a:solidFill>
              </a:rPr>
              <a:t>                </a:t>
            </a:r>
            <a:r>
              <a:rPr lang="en-US" sz="2400" dirty="0" smtClean="0">
                <a:solidFill>
                  <a:schemeClr val="accent6">
                    <a:lumMod val="75000"/>
                  </a:schemeClr>
                </a:solidFill>
              </a:rPr>
              <a:t>		</a:t>
            </a:r>
            <a:r>
              <a:rPr lang="en-US" sz="2400" dirty="0" err="1" smtClean="0">
                <a:solidFill>
                  <a:schemeClr val="accent6">
                    <a:lumMod val="75000"/>
                  </a:schemeClr>
                </a:solidFill>
              </a:rPr>
              <a:t>foundIt</a:t>
            </a:r>
            <a:r>
              <a:rPr lang="en-US" sz="2400" dirty="0" smtClean="0">
                <a:solidFill>
                  <a:schemeClr val="accent6">
                    <a:lumMod val="75000"/>
                  </a:schemeClr>
                </a:solidFill>
              </a:rPr>
              <a:t> </a:t>
            </a:r>
            <a:r>
              <a:rPr lang="en-US" sz="2400" dirty="0">
                <a:solidFill>
                  <a:schemeClr val="accent6">
                    <a:lumMod val="75000"/>
                  </a:schemeClr>
                </a:solidFill>
              </a:rPr>
              <a:t>= true;</a:t>
            </a:r>
          </a:p>
          <a:p>
            <a:r>
              <a:rPr lang="en-US" sz="2400" dirty="0">
                <a:solidFill>
                  <a:schemeClr val="accent6">
                    <a:lumMod val="75000"/>
                  </a:schemeClr>
                </a:solidFill>
              </a:rPr>
              <a:t>                </a:t>
            </a:r>
            <a:r>
              <a:rPr lang="en-US" sz="2400" dirty="0" smtClean="0">
                <a:solidFill>
                  <a:schemeClr val="accent6">
                    <a:lumMod val="75000"/>
                  </a:schemeClr>
                </a:solidFill>
              </a:rPr>
              <a:t>		break</a:t>
            </a:r>
            <a:r>
              <a:rPr lang="en-US" sz="2400" dirty="0">
                <a:solidFill>
                  <a:schemeClr val="accent6">
                    <a:lumMod val="75000"/>
                  </a:schemeClr>
                </a:solidFill>
              </a:rPr>
              <a:t>;</a:t>
            </a:r>
          </a:p>
          <a:p>
            <a:r>
              <a:rPr lang="en-US" sz="2400" dirty="0">
                <a:solidFill>
                  <a:schemeClr val="accent6">
                    <a:lumMod val="75000"/>
                  </a:schemeClr>
                </a:solidFill>
              </a:rPr>
              <a:t>            </a:t>
            </a:r>
            <a:r>
              <a:rPr lang="en-US" sz="2400" dirty="0" smtClean="0">
                <a:solidFill>
                  <a:schemeClr val="accent6">
                    <a:lumMod val="75000"/>
                  </a:schemeClr>
                </a:solidFill>
              </a:rPr>
              <a:t>		}</a:t>
            </a:r>
            <a:endParaRPr lang="en-US" sz="2400" dirty="0">
              <a:solidFill>
                <a:schemeClr val="accent6">
                  <a:lumMod val="75000"/>
                </a:schemeClr>
              </a:solidFill>
            </a:endParaRPr>
          </a:p>
          <a:p>
            <a:r>
              <a:rPr lang="en-US" sz="2400" dirty="0">
                <a:solidFill>
                  <a:schemeClr val="accent6">
                    <a:lumMod val="75000"/>
                  </a:schemeClr>
                </a:solidFill>
              </a:rPr>
              <a:t>        </a:t>
            </a:r>
            <a:r>
              <a:rPr lang="en-US" sz="2400" dirty="0" smtClean="0">
                <a:solidFill>
                  <a:schemeClr val="accent6">
                    <a:lumMod val="75000"/>
                  </a:schemeClr>
                </a:solidFill>
              </a:rPr>
              <a:t>	}</a:t>
            </a:r>
            <a:endParaRPr lang="en-US" sz="3200" dirty="0" smtClean="0">
              <a:solidFill>
                <a:schemeClr val="accent6">
                  <a:lumMod val="75000"/>
                </a:schemeClr>
              </a:solidFill>
            </a:endParaRPr>
          </a:p>
        </p:txBody>
      </p:sp>
      <p:sp>
        <p:nvSpPr>
          <p:cNvPr id="3" name="TextBox 2"/>
          <p:cNvSpPr txBox="1"/>
          <p:nvPr/>
        </p:nvSpPr>
        <p:spPr>
          <a:xfrm>
            <a:off x="6529589" y="2228045"/>
            <a:ext cx="5344732" cy="4185761"/>
          </a:xfrm>
          <a:prstGeom prst="rect">
            <a:avLst/>
          </a:prstGeom>
          <a:noFill/>
        </p:spPr>
        <p:txBody>
          <a:bodyPr wrap="square" rtlCol="0">
            <a:spAutoFit/>
          </a:bodyPr>
          <a:lstStyle/>
          <a:p>
            <a:r>
              <a:rPr lang="en-US" sz="2400" b="1" dirty="0" smtClean="0">
                <a:solidFill>
                  <a:schemeClr val="accent3">
                    <a:lumMod val="50000"/>
                  </a:schemeClr>
                </a:solidFill>
              </a:rPr>
              <a:t>Labelled </a:t>
            </a:r>
            <a:r>
              <a:rPr lang="en-US" sz="2400" b="1" i="1" dirty="0" smtClean="0">
                <a:solidFill>
                  <a:schemeClr val="accent3">
                    <a:lumMod val="50000"/>
                  </a:schemeClr>
                </a:solidFill>
              </a:rPr>
              <a:t>break</a:t>
            </a:r>
          </a:p>
          <a:p>
            <a:endParaRPr lang="en-US" sz="2400" b="1" i="1" dirty="0">
              <a:solidFill>
                <a:schemeClr val="accent3">
                  <a:lumMod val="50000"/>
                </a:schemeClr>
              </a:solidFill>
            </a:endParaRPr>
          </a:p>
          <a:p>
            <a:r>
              <a:rPr lang="en-US" sz="2000" dirty="0" smtClean="0">
                <a:solidFill>
                  <a:schemeClr val="accent3">
                    <a:lumMod val="50000"/>
                  </a:schemeClr>
                </a:solidFill>
              </a:rPr>
              <a:t>search</a:t>
            </a:r>
            <a:r>
              <a:rPr lang="en-US" sz="2000" dirty="0">
                <a:solidFill>
                  <a:schemeClr val="accent3">
                    <a:lumMod val="50000"/>
                  </a:schemeClr>
                </a:solidFill>
              </a:rPr>
              <a:t>:</a:t>
            </a:r>
          </a:p>
          <a:p>
            <a:r>
              <a:rPr lang="en-US" sz="2000" dirty="0">
                <a:solidFill>
                  <a:schemeClr val="accent3">
                    <a:lumMod val="50000"/>
                  </a:schemeClr>
                </a:solidFill>
              </a:rPr>
              <a:t>        for (</a:t>
            </a:r>
            <a:r>
              <a:rPr lang="en-US" sz="2000" dirty="0" err="1">
                <a:solidFill>
                  <a:schemeClr val="accent3">
                    <a:lumMod val="50000"/>
                  </a:schemeClr>
                </a:solidFill>
              </a:rPr>
              <a:t>i</a:t>
            </a:r>
            <a:r>
              <a:rPr lang="en-US" sz="2000" dirty="0">
                <a:solidFill>
                  <a:schemeClr val="accent3">
                    <a:lumMod val="50000"/>
                  </a:schemeClr>
                </a:solidFill>
              </a:rPr>
              <a:t> = 0; </a:t>
            </a:r>
            <a:r>
              <a:rPr lang="en-US" sz="2000" dirty="0" err="1">
                <a:solidFill>
                  <a:schemeClr val="accent3">
                    <a:lumMod val="50000"/>
                  </a:schemeClr>
                </a:solidFill>
              </a:rPr>
              <a:t>i</a:t>
            </a:r>
            <a:r>
              <a:rPr lang="en-US" sz="2000" dirty="0">
                <a:solidFill>
                  <a:schemeClr val="accent3">
                    <a:lumMod val="50000"/>
                  </a:schemeClr>
                </a:solidFill>
              </a:rPr>
              <a:t> &lt; </a:t>
            </a:r>
            <a:r>
              <a:rPr lang="en-US" sz="2000" dirty="0" err="1">
                <a:solidFill>
                  <a:schemeClr val="accent3">
                    <a:lumMod val="50000"/>
                  </a:schemeClr>
                </a:solidFill>
              </a:rPr>
              <a:t>arrayOfInts.length</a:t>
            </a:r>
            <a:r>
              <a:rPr lang="en-US" sz="2000" dirty="0">
                <a:solidFill>
                  <a:schemeClr val="accent3">
                    <a:lumMod val="50000"/>
                  </a:schemeClr>
                </a:solidFill>
              </a:rPr>
              <a:t>; </a:t>
            </a:r>
            <a:r>
              <a:rPr lang="en-US" sz="2000" dirty="0" err="1">
                <a:solidFill>
                  <a:schemeClr val="accent3">
                    <a:lumMod val="50000"/>
                  </a:schemeClr>
                </a:solidFill>
              </a:rPr>
              <a:t>i</a:t>
            </a:r>
            <a:r>
              <a:rPr lang="en-US" sz="2000" dirty="0">
                <a:solidFill>
                  <a:schemeClr val="accent3">
                    <a:lumMod val="50000"/>
                  </a:schemeClr>
                </a:solidFill>
              </a:rPr>
              <a:t>++) {</a:t>
            </a:r>
          </a:p>
          <a:p>
            <a:r>
              <a:rPr lang="en-US" sz="2000" dirty="0">
                <a:solidFill>
                  <a:schemeClr val="accent3">
                    <a:lumMod val="50000"/>
                  </a:schemeClr>
                </a:solidFill>
              </a:rPr>
              <a:t>            for (j = 0; j &lt; </a:t>
            </a:r>
            <a:r>
              <a:rPr lang="en-US" sz="2000" dirty="0" err="1">
                <a:solidFill>
                  <a:schemeClr val="accent3">
                    <a:lumMod val="50000"/>
                  </a:schemeClr>
                </a:solidFill>
              </a:rPr>
              <a:t>arrayOfInts</a:t>
            </a:r>
            <a:r>
              <a:rPr lang="en-US" sz="2000" dirty="0">
                <a:solidFill>
                  <a:schemeClr val="accent3">
                    <a:lumMod val="50000"/>
                  </a:schemeClr>
                </a:solidFill>
              </a:rPr>
              <a:t>[</a:t>
            </a:r>
            <a:r>
              <a:rPr lang="en-US" sz="2000" dirty="0" err="1">
                <a:solidFill>
                  <a:schemeClr val="accent3">
                    <a:lumMod val="50000"/>
                  </a:schemeClr>
                </a:solidFill>
              </a:rPr>
              <a:t>i</a:t>
            </a:r>
            <a:r>
              <a:rPr lang="en-US" sz="2000" dirty="0">
                <a:solidFill>
                  <a:schemeClr val="accent3">
                    <a:lumMod val="50000"/>
                  </a:schemeClr>
                </a:solidFill>
              </a:rPr>
              <a:t>].length;</a:t>
            </a:r>
          </a:p>
          <a:p>
            <a:r>
              <a:rPr lang="en-US" sz="2000" dirty="0">
                <a:solidFill>
                  <a:schemeClr val="accent3">
                    <a:lumMod val="50000"/>
                  </a:schemeClr>
                </a:solidFill>
              </a:rPr>
              <a:t>                 </a:t>
            </a:r>
            <a:r>
              <a:rPr lang="en-US" sz="2000" dirty="0" err="1">
                <a:solidFill>
                  <a:schemeClr val="accent3">
                    <a:lumMod val="50000"/>
                  </a:schemeClr>
                </a:solidFill>
              </a:rPr>
              <a:t>j++</a:t>
            </a:r>
            <a:r>
              <a:rPr lang="en-US" sz="2000" dirty="0">
                <a:solidFill>
                  <a:schemeClr val="accent3">
                    <a:lumMod val="50000"/>
                  </a:schemeClr>
                </a:solidFill>
              </a:rPr>
              <a:t>) {</a:t>
            </a:r>
          </a:p>
          <a:p>
            <a:r>
              <a:rPr lang="en-US" sz="2000" dirty="0">
                <a:solidFill>
                  <a:schemeClr val="accent3">
                    <a:lumMod val="50000"/>
                  </a:schemeClr>
                </a:solidFill>
              </a:rPr>
              <a:t>                if (</a:t>
            </a:r>
            <a:r>
              <a:rPr lang="en-US" sz="2000" dirty="0" err="1">
                <a:solidFill>
                  <a:schemeClr val="accent3">
                    <a:lumMod val="50000"/>
                  </a:schemeClr>
                </a:solidFill>
              </a:rPr>
              <a:t>arrayOfInts</a:t>
            </a:r>
            <a:r>
              <a:rPr lang="en-US" sz="2000" dirty="0">
                <a:solidFill>
                  <a:schemeClr val="accent3">
                    <a:lumMod val="50000"/>
                  </a:schemeClr>
                </a:solidFill>
              </a:rPr>
              <a:t>[</a:t>
            </a:r>
            <a:r>
              <a:rPr lang="en-US" sz="2000" dirty="0" err="1">
                <a:solidFill>
                  <a:schemeClr val="accent3">
                    <a:lumMod val="50000"/>
                  </a:schemeClr>
                </a:solidFill>
              </a:rPr>
              <a:t>i</a:t>
            </a:r>
            <a:r>
              <a:rPr lang="en-US" sz="2000" dirty="0">
                <a:solidFill>
                  <a:schemeClr val="accent3">
                    <a:lumMod val="50000"/>
                  </a:schemeClr>
                </a:solidFill>
              </a:rPr>
              <a:t>][j] == </a:t>
            </a:r>
            <a:r>
              <a:rPr lang="en-US" sz="2000" dirty="0" err="1">
                <a:solidFill>
                  <a:schemeClr val="accent3">
                    <a:lumMod val="50000"/>
                  </a:schemeClr>
                </a:solidFill>
              </a:rPr>
              <a:t>searchfor</a:t>
            </a:r>
            <a:r>
              <a:rPr lang="en-US" sz="2000" dirty="0">
                <a:solidFill>
                  <a:schemeClr val="accent3">
                    <a:lumMod val="50000"/>
                  </a:schemeClr>
                </a:solidFill>
              </a:rPr>
              <a:t>) {</a:t>
            </a:r>
          </a:p>
          <a:p>
            <a:r>
              <a:rPr lang="en-US" sz="2000" dirty="0">
                <a:solidFill>
                  <a:schemeClr val="accent3">
                    <a:lumMod val="50000"/>
                  </a:schemeClr>
                </a:solidFill>
              </a:rPr>
              <a:t>                    </a:t>
            </a:r>
            <a:r>
              <a:rPr lang="en-US" sz="2000" dirty="0" err="1">
                <a:solidFill>
                  <a:schemeClr val="accent3">
                    <a:lumMod val="50000"/>
                  </a:schemeClr>
                </a:solidFill>
              </a:rPr>
              <a:t>foundIt</a:t>
            </a:r>
            <a:r>
              <a:rPr lang="en-US" sz="2000" dirty="0">
                <a:solidFill>
                  <a:schemeClr val="accent3">
                    <a:lumMod val="50000"/>
                  </a:schemeClr>
                </a:solidFill>
              </a:rPr>
              <a:t> = true;</a:t>
            </a:r>
          </a:p>
          <a:p>
            <a:r>
              <a:rPr lang="en-US" sz="2000" dirty="0">
                <a:solidFill>
                  <a:schemeClr val="accent3">
                    <a:lumMod val="50000"/>
                  </a:schemeClr>
                </a:solidFill>
              </a:rPr>
              <a:t>                    break search;</a:t>
            </a:r>
          </a:p>
          <a:p>
            <a:r>
              <a:rPr lang="en-US" sz="2000" dirty="0">
                <a:solidFill>
                  <a:schemeClr val="accent3">
                    <a:lumMod val="50000"/>
                  </a:schemeClr>
                </a:solidFill>
              </a:rPr>
              <a:t>                }</a:t>
            </a:r>
          </a:p>
          <a:p>
            <a:r>
              <a:rPr lang="en-US" sz="2000" dirty="0">
                <a:solidFill>
                  <a:schemeClr val="accent3">
                    <a:lumMod val="50000"/>
                  </a:schemeClr>
                </a:solidFill>
              </a:rPr>
              <a:t>            }</a:t>
            </a:r>
          </a:p>
          <a:p>
            <a:r>
              <a:rPr lang="en-US" sz="2000" dirty="0">
                <a:solidFill>
                  <a:schemeClr val="accent3">
                    <a:lumMod val="50000"/>
                  </a:schemeClr>
                </a:solidFill>
              </a:rPr>
              <a:t>        }</a:t>
            </a:r>
            <a:endParaRPr lang="en-US" sz="2000" dirty="0" smtClean="0">
              <a:solidFill>
                <a:schemeClr val="accent3">
                  <a:lumMod val="50000"/>
                </a:schemeClr>
              </a:solidFill>
            </a:endParaRPr>
          </a:p>
          <a:p>
            <a:endParaRPr lang="en-US" b="1" i="1" dirty="0">
              <a:solidFill>
                <a:schemeClr val="accent3">
                  <a:lumMod val="50000"/>
                </a:schemeClr>
              </a:solidFill>
            </a:endParaRPr>
          </a:p>
        </p:txBody>
      </p:sp>
    </p:spTree>
    <p:extLst>
      <p:ext uri="{BB962C8B-B14F-4D97-AF65-F5344CB8AC3E}">
        <p14:creationId xmlns:p14="http://schemas.microsoft.com/office/powerpoint/2010/main" val="105044889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Language basics- control flow statements</a:t>
            </a:r>
            <a:endParaRPr lang="en-US" dirty="0"/>
          </a:p>
        </p:txBody>
      </p:sp>
      <p:sp>
        <p:nvSpPr>
          <p:cNvPr id="6" name="TextBox 5"/>
          <p:cNvSpPr txBox="1"/>
          <p:nvPr/>
        </p:nvSpPr>
        <p:spPr>
          <a:xfrm>
            <a:off x="746975" y="2099256"/>
            <a:ext cx="6645498" cy="646331"/>
          </a:xfrm>
          <a:prstGeom prst="rect">
            <a:avLst/>
          </a:prstGeom>
          <a:noFill/>
        </p:spPr>
        <p:txBody>
          <a:bodyPr wrap="square" rtlCol="0">
            <a:spAutoFit/>
          </a:bodyPr>
          <a:lstStyle/>
          <a:p>
            <a:endParaRPr lang="en-US" b="1" dirty="0" smtClean="0"/>
          </a:p>
          <a:p>
            <a:endParaRPr lang="en-US" dirty="0"/>
          </a:p>
        </p:txBody>
      </p:sp>
      <p:sp>
        <p:nvSpPr>
          <p:cNvPr id="4" name="AutoShape 8" descr="http://www.penjee.com/programming/wp-content/uploads/2014/05/parameter-vs-argument-diagram.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TextBox 4"/>
          <p:cNvSpPr txBox="1"/>
          <p:nvPr/>
        </p:nvSpPr>
        <p:spPr>
          <a:xfrm>
            <a:off x="460375" y="1792936"/>
            <a:ext cx="5785879" cy="3908762"/>
          </a:xfrm>
          <a:prstGeom prst="rect">
            <a:avLst/>
          </a:prstGeom>
          <a:noFill/>
        </p:spPr>
        <p:txBody>
          <a:bodyPr wrap="square" rtlCol="0">
            <a:spAutoFit/>
          </a:bodyPr>
          <a:lstStyle/>
          <a:p>
            <a:r>
              <a:rPr lang="en-US" sz="3200" b="1" i="1" dirty="0"/>
              <a:t>c</a:t>
            </a:r>
            <a:r>
              <a:rPr lang="en-US" sz="3200" b="1" i="1" dirty="0" smtClean="0"/>
              <a:t>ontinue </a:t>
            </a:r>
            <a:r>
              <a:rPr lang="en-US" sz="3200" b="1" dirty="0" smtClean="0"/>
              <a:t>Statements:</a:t>
            </a:r>
          </a:p>
          <a:p>
            <a:r>
              <a:rPr lang="en-US" sz="2400" b="1" dirty="0" smtClean="0">
                <a:solidFill>
                  <a:schemeClr val="accent6">
                    <a:lumMod val="75000"/>
                  </a:schemeClr>
                </a:solidFill>
              </a:rPr>
              <a:t>Un-labelled </a:t>
            </a:r>
            <a:r>
              <a:rPr lang="en-US" sz="2400" b="1" i="1" dirty="0" smtClean="0">
                <a:solidFill>
                  <a:schemeClr val="accent6">
                    <a:lumMod val="75000"/>
                  </a:schemeClr>
                </a:solidFill>
              </a:rPr>
              <a:t>continue</a:t>
            </a:r>
            <a:endParaRPr lang="en-US" sz="3200" b="1" dirty="0" smtClean="0">
              <a:solidFill>
                <a:schemeClr val="accent6">
                  <a:lumMod val="75000"/>
                </a:schemeClr>
              </a:solidFill>
            </a:endParaRPr>
          </a:p>
          <a:p>
            <a:r>
              <a:rPr lang="en-US" sz="2400" dirty="0" smtClean="0"/>
              <a:t>Ex:</a:t>
            </a:r>
          </a:p>
          <a:p>
            <a:r>
              <a:rPr lang="en-US" sz="2400" dirty="0">
                <a:solidFill>
                  <a:schemeClr val="accent6">
                    <a:lumMod val="75000"/>
                  </a:schemeClr>
                </a:solidFill>
              </a:rPr>
              <a:t>	</a:t>
            </a:r>
            <a:r>
              <a:rPr lang="en-US" sz="2400" dirty="0" smtClean="0">
                <a:solidFill>
                  <a:schemeClr val="accent6">
                    <a:lumMod val="75000"/>
                  </a:schemeClr>
                </a:solidFill>
              </a:rPr>
              <a:t>for </a:t>
            </a:r>
            <a:r>
              <a:rPr lang="en-US" sz="2400" dirty="0">
                <a:solidFill>
                  <a:schemeClr val="accent6">
                    <a:lumMod val="75000"/>
                  </a:schemeClr>
                </a:solidFill>
              </a:rPr>
              <a:t>(</a:t>
            </a:r>
            <a:r>
              <a:rPr lang="en-US" sz="2400" dirty="0" err="1">
                <a:solidFill>
                  <a:schemeClr val="accent6">
                    <a:lumMod val="75000"/>
                  </a:schemeClr>
                </a:solidFill>
              </a:rPr>
              <a:t>int</a:t>
            </a:r>
            <a:r>
              <a:rPr lang="en-US" sz="2400" dirty="0">
                <a:solidFill>
                  <a:schemeClr val="accent6">
                    <a:lumMod val="75000"/>
                  </a:schemeClr>
                </a:solidFill>
              </a:rPr>
              <a:t> </a:t>
            </a:r>
            <a:r>
              <a:rPr lang="en-US" sz="2400" dirty="0" err="1">
                <a:solidFill>
                  <a:schemeClr val="accent6">
                    <a:lumMod val="75000"/>
                  </a:schemeClr>
                </a:solidFill>
              </a:rPr>
              <a:t>i</a:t>
            </a:r>
            <a:r>
              <a:rPr lang="en-US" sz="2400" dirty="0">
                <a:solidFill>
                  <a:schemeClr val="accent6">
                    <a:lumMod val="75000"/>
                  </a:schemeClr>
                </a:solidFill>
              </a:rPr>
              <a:t> = 0; </a:t>
            </a:r>
            <a:r>
              <a:rPr lang="en-US" sz="2400" dirty="0" err="1">
                <a:solidFill>
                  <a:schemeClr val="accent6">
                    <a:lumMod val="75000"/>
                  </a:schemeClr>
                </a:solidFill>
              </a:rPr>
              <a:t>i</a:t>
            </a:r>
            <a:r>
              <a:rPr lang="en-US" sz="2400" dirty="0">
                <a:solidFill>
                  <a:schemeClr val="accent6">
                    <a:lumMod val="75000"/>
                  </a:schemeClr>
                </a:solidFill>
              </a:rPr>
              <a:t> &lt; max; </a:t>
            </a:r>
            <a:r>
              <a:rPr lang="en-US" sz="2400" dirty="0" err="1">
                <a:solidFill>
                  <a:schemeClr val="accent6">
                    <a:lumMod val="75000"/>
                  </a:schemeClr>
                </a:solidFill>
              </a:rPr>
              <a:t>i</a:t>
            </a:r>
            <a:r>
              <a:rPr lang="en-US" sz="2400" dirty="0">
                <a:solidFill>
                  <a:schemeClr val="accent6">
                    <a:lumMod val="75000"/>
                  </a:schemeClr>
                </a:solidFill>
              </a:rPr>
              <a:t>++) {</a:t>
            </a:r>
          </a:p>
          <a:p>
            <a:r>
              <a:rPr lang="en-US" sz="2400" dirty="0">
                <a:solidFill>
                  <a:schemeClr val="accent6">
                    <a:lumMod val="75000"/>
                  </a:schemeClr>
                </a:solidFill>
              </a:rPr>
              <a:t>            // interested only in p's</a:t>
            </a:r>
          </a:p>
          <a:p>
            <a:r>
              <a:rPr lang="en-US" sz="2400" dirty="0">
                <a:solidFill>
                  <a:schemeClr val="accent6">
                    <a:lumMod val="75000"/>
                  </a:schemeClr>
                </a:solidFill>
              </a:rPr>
              <a:t>            if (</a:t>
            </a:r>
            <a:r>
              <a:rPr lang="en-US" sz="2400" dirty="0" err="1">
                <a:solidFill>
                  <a:schemeClr val="accent6">
                    <a:lumMod val="75000"/>
                  </a:schemeClr>
                </a:solidFill>
              </a:rPr>
              <a:t>searchMe.charAt</a:t>
            </a:r>
            <a:r>
              <a:rPr lang="en-US" sz="2400" dirty="0">
                <a:solidFill>
                  <a:schemeClr val="accent6">
                    <a:lumMod val="75000"/>
                  </a:schemeClr>
                </a:solidFill>
              </a:rPr>
              <a:t>(</a:t>
            </a:r>
            <a:r>
              <a:rPr lang="en-US" sz="2400" dirty="0" err="1">
                <a:solidFill>
                  <a:schemeClr val="accent6">
                    <a:lumMod val="75000"/>
                  </a:schemeClr>
                </a:solidFill>
              </a:rPr>
              <a:t>i</a:t>
            </a:r>
            <a:r>
              <a:rPr lang="en-US" sz="2400" dirty="0">
                <a:solidFill>
                  <a:schemeClr val="accent6">
                    <a:lumMod val="75000"/>
                  </a:schemeClr>
                </a:solidFill>
              </a:rPr>
              <a:t>) != 'p')</a:t>
            </a:r>
          </a:p>
          <a:p>
            <a:r>
              <a:rPr lang="en-US" sz="2400" dirty="0">
                <a:solidFill>
                  <a:schemeClr val="accent6">
                    <a:lumMod val="75000"/>
                  </a:schemeClr>
                </a:solidFill>
              </a:rPr>
              <a:t>                continue;</a:t>
            </a:r>
          </a:p>
          <a:p>
            <a:r>
              <a:rPr lang="en-US" sz="2400" dirty="0" smtClean="0">
                <a:solidFill>
                  <a:schemeClr val="accent6">
                    <a:lumMod val="75000"/>
                  </a:schemeClr>
                </a:solidFill>
              </a:rPr>
              <a:t>            </a:t>
            </a:r>
            <a:r>
              <a:rPr lang="en-US" sz="2400" dirty="0">
                <a:solidFill>
                  <a:schemeClr val="accent6">
                    <a:lumMod val="75000"/>
                  </a:schemeClr>
                </a:solidFill>
              </a:rPr>
              <a:t>// process p's</a:t>
            </a:r>
          </a:p>
          <a:p>
            <a:r>
              <a:rPr lang="en-US" sz="2400" dirty="0">
                <a:solidFill>
                  <a:schemeClr val="accent6">
                    <a:lumMod val="75000"/>
                  </a:schemeClr>
                </a:solidFill>
              </a:rPr>
              <a:t>            </a:t>
            </a:r>
            <a:r>
              <a:rPr lang="en-US" sz="2400" dirty="0" err="1">
                <a:solidFill>
                  <a:schemeClr val="accent6">
                    <a:lumMod val="75000"/>
                  </a:schemeClr>
                </a:solidFill>
              </a:rPr>
              <a:t>numPs</a:t>
            </a:r>
            <a:r>
              <a:rPr lang="en-US" sz="2400" dirty="0">
                <a:solidFill>
                  <a:schemeClr val="accent6">
                    <a:lumMod val="75000"/>
                  </a:schemeClr>
                </a:solidFill>
              </a:rPr>
              <a:t>++;</a:t>
            </a:r>
          </a:p>
          <a:p>
            <a:r>
              <a:rPr lang="en-US" sz="2400" dirty="0">
                <a:solidFill>
                  <a:schemeClr val="accent6">
                    <a:lumMod val="75000"/>
                  </a:schemeClr>
                </a:solidFill>
              </a:rPr>
              <a:t>        }</a:t>
            </a:r>
            <a:endParaRPr lang="en-US" sz="3200" dirty="0" smtClean="0">
              <a:solidFill>
                <a:schemeClr val="accent6">
                  <a:lumMod val="75000"/>
                </a:schemeClr>
              </a:solidFill>
            </a:endParaRPr>
          </a:p>
        </p:txBody>
      </p:sp>
      <p:sp>
        <p:nvSpPr>
          <p:cNvPr id="3" name="TextBox 2"/>
          <p:cNvSpPr txBox="1"/>
          <p:nvPr/>
        </p:nvSpPr>
        <p:spPr>
          <a:xfrm>
            <a:off x="5563673" y="1970468"/>
            <a:ext cx="6249506" cy="4770537"/>
          </a:xfrm>
          <a:prstGeom prst="rect">
            <a:avLst/>
          </a:prstGeom>
          <a:noFill/>
        </p:spPr>
        <p:txBody>
          <a:bodyPr wrap="square" rtlCol="0">
            <a:spAutoFit/>
          </a:bodyPr>
          <a:lstStyle/>
          <a:p>
            <a:r>
              <a:rPr lang="en-US" sz="2400" b="1" dirty="0" smtClean="0">
                <a:solidFill>
                  <a:schemeClr val="accent3">
                    <a:lumMod val="50000"/>
                  </a:schemeClr>
                </a:solidFill>
              </a:rPr>
              <a:t>Labelled </a:t>
            </a:r>
            <a:r>
              <a:rPr lang="en-US" sz="2400" b="1" i="1" dirty="0" smtClean="0">
                <a:solidFill>
                  <a:schemeClr val="accent3">
                    <a:lumMod val="50000"/>
                  </a:schemeClr>
                </a:solidFill>
              </a:rPr>
              <a:t>continue</a:t>
            </a:r>
          </a:p>
          <a:p>
            <a:r>
              <a:rPr lang="en-US" sz="2000" dirty="0" smtClean="0">
                <a:solidFill>
                  <a:schemeClr val="accent3">
                    <a:lumMod val="50000"/>
                  </a:schemeClr>
                </a:solidFill>
              </a:rPr>
              <a:t>test</a:t>
            </a:r>
            <a:r>
              <a:rPr lang="en-US" sz="2000" dirty="0">
                <a:solidFill>
                  <a:schemeClr val="accent3">
                    <a:lumMod val="50000"/>
                  </a:schemeClr>
                </a:solidFill>
              </a:rPr>
              <a:t>:</a:t>
            </a:r>
          </a:p>
          <a:p>
            <a:r>
              <a:rPr lang="en-US" sz="2000" dirty="0">
                <a:solidFill>
                  <a:schemeClr val="accent3">
                    <a:lumMod val="50000"/>
                  </a:schemeClr>
                </a:solidFill>
              </a:rPr>
              <a:t>        for (</a:t>
            </a:r>
            <a:r>
              <a:rPr lang="en-US" sz="2000" dirty="0" err="1">
                <a:solidFill>
                  <a:schemeClr val="accent3">
                    <a:lumMod val="50000"/>
                  </a:schemeClr>
                </a:solidFill>
              </a:rPr>
              <a:t>int</a:t>
            </a:r>
            <a:r>
              <a:rPr lang="en-US" sz="2000" dirty="0">
                <a:solidFill>
                  <a:schemeClr val="accent3">
                    <a:lumMod val="50000"/>
                  </a:schemeClr>
                </a:solidFill>
              </a:rPr>
              <a:t> </a:t>
            </a:r>
            <a:r>
              <a:rPr lang="en-US" sz="2000" dirty="0" err="1">
                <a:solidFill>
                  <a:schemeClr val="accent3">
                    <a:lumMod val="50000"/>
                  </a:schemeClr>
                </a:solidFill>
              </a:rPr>
              <a:t>i</a:t>
            </a:r>
            <a:r>
              <a:rPr lang="en-US" sz="2000" dirty="0">
                <a:solidFill>
                  <a:schemeClr val="accent3">
                    <a:lumMod val="50000"/>
                  </a:schemeClr>
                </a:solidFill>
              </a:rPr>
              <a:t> = 0; </a:t>
            </a:r>
            <a:r>
              <a:rPr lang="en-US" sz="2000" dirty="0" err="1">
                <a:solidFill>
                  <a:schemeClr val="accent3">
                    <a:lumMod val="50000"/>
                  </a:schemeClr>
                </a:solidFill>
              </a:rPr>
              <a:t>i</a:t>
            </a:r>
            <a:r>
              <a:rPr lang="en-US" sz="2000" dirty="0">
                <a:solidFill>
                  <a:schemeClr val="accent3">
                    <a:lumMod val="50000"/>
                  </a:schemeClr>
                </a:solidFill>
              </a:rPr>
              <a:t> &lt;= max; </a:t>
            </a:r>
            <a:r>
              <a:rPr lang="en-US" sz="2000" dirty="0" err="1">
                <a:solidFill>
                  <a:schemeClr val="accent3">
                    <a:lumMod val="50000"/>
                  </a:schemeClr>
                </a:solidFill>
              </a:rPr>
              <a:t>i</a:t>
            </a:r>
            <a:r>
              <a:rPr lang="en-US" sz="2000" dirty="0">
                <a:solidFill>
                  <a:schemeClr val="accent3">
                    <a:lumMod val="50000"/>
                  </a:schemeClr>
                </a:solidFill>
              </a:rPr>
              <a:t>++) {</a:t>
            </a:r>
          </a:p>
          <a:p>
            <a:r>
              <a:rPr lang="en-US" sz="2000" dirty="0">
                <a:solidFill>
                  <a:schemeClr val="accent3">
                    <a:lumMod val="50000"/>
                  </a:schemeClr>
                </a:solidFill>
              </a:rPr>
              <a:t>            </a:t>
            </a:r>
            <a:r>
              <a:rPr lang="en-US" sz="2000" dirty="0" err="1">
                <a:solidFill>
                  <a:schemeClr val="accent3">
                    <a:lumMod val="50000"/>
                  </a:schemeClr>
                </a:solidFill>
              </a:rPr>
              <a:t>int</a:t>
            </a:r>
            <a:r>
              <a:rPr lang="en-US" sz="2000" dirty="0">
                <a:solidFill>
                  <a:schemeClr val="accent3">
                    <a:lumMod val="50000"/>
                  </a:schemeClr>
                </a:solidFill>
              </a:rPr>
              <a:t> n = </a:t>
            </a:r>
            <a:r>
              <a:rPr lang="en-US" sz="2000" dirty="0" err="1">
                <a:solidFill>
                  <a:schemeClr val="accent3">
                    <a:lumMod val="50000"/>
                  </a:schemeClr>
                </a:solidFill>
              </a:rPr>
              <a:t>substring.length</a:t>
            </a:r>
            <a:r>
              <a:rPr lang="en-US" sz="2000" dirty="0">
                <a:solidFill>
                  <a:schemeClr val="accent3">
                    <a:lumMod val="50000"/>
                  </a:schemeClr>
                </a:solidFill>
              </a:rPr>
              <a:t>();</a:t>
            </a:r>
          </a:p>
          <a:p>
            <a:r>
              <a:rPr lang="en-US" sz="2000" dirty="0">
                <a:solidFill>
                  <a:schemeClr val="accent3">
                    <a:lumMod val="50000"/>
                  </a:schemeClr>
                </a:solidFill>
              </a:rPr>
              <a:t>            </a:t>
            </a:r>
            <a:r>
              <a:rPr lang="en-US" sz="2000" dirty="0" err="1">
                <a:solidFill>
                  <a:schemeClr val="accent3">
                    <a:lumMod val="50000"/>
                  </a:schemeClr>
                </a:solidFill>
              </a:rPr>
              <a:t>int</a:t>
            </a:r>
            <a:r>
              <a:rPr lang="en-US" sz="2000" dirty="0">
                <a:solidFill>
                  <a:schemeClr val="accent3">
                    <a:lumMod val="50000"/>
                  </a:schemeClr>
                </a:solidFill>
              </a:rPr>
              <a:t> j = </a:t>
            </a:r>
            <a:r>
              <a:rPr lang="en-US" sz="2000" dirty="0" err="1">
                <a:solidFill>
                  <a:schemeClr val="accent3">
                    <a:lumMod val="50000"/>
                  </a:schemeClr>
                </a:solidFill>
              </a:rPr>
              <a:t>i</a:t>
            </a:r>
            <a:r>
              <a:rPr lang="en-US" sz="2000" dirty="0">
                <a:solidFill>
                  <a:schemeClr val="accent3">
                    <a:lumMod val="50000"/>
                  </a:schemeClr>
                </a:solidFill>
              </a:rPr>
              <a:t>;</a:t>
            </a:r>
          </a:p>
          <a:p>
            <a:r>
              <a:rPr lang="en-US" sz="2000" dirty="0">
                <a:solidFill>
                  <a:schemeClr val="accent3">
                    <a:lumMod val="50000"/>
                  </a:schemeClr>
                </a:solidFill>
              </a:rPr>
              <a:t>            </a:t>
            </a:r>
            <a:r>
              <a:rPr lang="en-US" sz="2000" dirty="0" err="1">
                <a:solidFill>
                  <a:schemeClr val="accent3">
                    <a:lumMod val="50000"/>
                  </a:schemeClr>
                </a:solidFill>
              </a:rPr>
              <a:t>int</a:t>
            </a:r>
            <a:r>
              <a:rPr lang="en-US" sz="2000" dirty="0">
                <a:solidFill>
                  <a:schemeClr val="accent3">
                    <a:lumMod val="50000"/>
                  </a:schemeClr>
                </a:solidFill>
              </a:rPr>
              <a:t> k = 0;</a:t>
            </a:r>
          </a:p>
          <a:p>
            <a:r>
              <a:rPr lang="en-US" sz="2000" dirty="0">
                <a:solidFill>
                  <a:schemeClr val="accent3">
                    <a:lumMod val="50000"/>
                  </a:schemeClr>
                </a:solidFill>
              </a:rPr>
              <a:t>            while (n-- != 0) {</a:t>
            </a:r>
          </a:p>
          <a:p>
            <a:r>
              <a:rPr lang="en-US" sz="2000" dirty="0">
                <a:solidFill>
                  <a:schemeClr val="accent3">
                    <a:lumMod val="50000"/>
                  </a:schemeClr>
                </a:solidFill>
              </a:rPr>
              <a:t>   </a:t>
            </a:r>
            <a:r>
              <a:rPr lang="en-US" sz="2000" dirty="0" smtClean="0">
                <a:solidFill>
                  <a:schemeClr val="accent3">
                    <a:lumMod val="50000"/>
                  </a:schemeClr>
                </a:solidFill>
              </a:rPr>
              <a:t>	 </a:t>
            </a:r>
            <a:r>
              <a:rPr lang="en-US" sz="2000" dirty="0">
                <a:solidFill>
                  <a:schemeClr val="accent3">
                    <a:lumMod val="50000"/>
                  </a:schemeClr>
                </a:solidFill>
              </a:rPr>
              <a:t>if (</a:t>
            </a:r>
            <a:r>
              <a:rPr lang="en-US" sz="2000" dirty="0" err="1">
                <a:solidFill>
                  <a:schemeClr val="accent3">
                    <a:lumMod val="50000"/>
                  </a:schemeClr>
                </a:solidFill>
              </a:rPr>
              <a:t>searchMe.charAt</a:t>
            </a:r>
            <a:r>
              <a:rPr lang="en-US" sz="2000" dirty="0">
                <a:solidFill>
                  <a:schemeClr val="accent3">
                    <a:lumMod val="50000"/>
                  </a:schemeClr>
                </a:solidFill>
              </a:rPr>
              <a:t>(</a:t>
            </a:r>
            <a:r>
              <a:rPr lang="en-US" sz="2000" dirty="0" err="1">
                <a:solidFill>
                  <a:schemeClr val="accent3">
                    <a:lumMod val="50000"/>
                  </a:schemeClr>
                </a:solidFill>
              </a:rPr>
              <a:t>j++</a:t>
            </a:r>
            <a:r>
              <a:rPr lang="en-US" sz="2000" dirty="0">
                <a:solidFill>
                  <a:schemeClr val="accent3">
                    <a:lumMod val="50000"/>
                  </a:schemeClr>
                </a:solidFill>
              </a:rPr>
              <a:t>) != </a:t>
            </a:r>
            <a:r>
              <a:rPr lang="en-US" sz="2000" dirty="0" err="1" smtClean="0">
                <a:solidFill>
                  <a:schemeClr val="accent3">
                    <a:lumMod val="50000"/>
                  </a:schemeClr>
                </a:solidFill>
              </a:rPr>
              <a:t>substring.charAt</a:t>
            </a:r>
            <a:r>
              <a:rPr lang="en-US" sz="2000" dirty="0" smtClean="0">
                <a:solidFill>
                  <a:schemeClr val="accent3">
                    <a:lumMod val="50000"/>
                  </a:schemeClr>
                </a:solidFill>
              </a:rPr>
              <a:t>(k</a:t>
            </a:r>
            <a:r>
              <a:rPr lang="en-US" sz="2000" dirty="0">
                <a:solidFill>
                  <a:schemeClr val="accent3">
                    <a:lumMod val="50000"/>
                  </a:schemeClr>
                </a:solidFill>
              </a:rPr>
              <a:t>++)) </a:t>
            </a:r>
            <a:r>
              <a:rPr lang="en-US" sz="2000" dirty="0" smtClean="0">
                <a:solidFill>
                  <a:schemeClr val="accent3">
                    <a:lumMod val="50000"/>
                  </a:schemeClr>
                </a:solidFill>
              </a:rPr>
              <a:t>			{</a:t>
            </a:r>
            <a:endParaRPr lang="en-US" sz="2000" dirty="0">
              <a:solidFill>
                <a:schemeClr val="accent3">
                  <a:lumMod val="50000"/>
                </a:schemeClr>
              </a:solidFill>
            </a:endParaRPr>
          </a:p>
          <a:p>
            <a:r>
              <a:rPr lang="en-US" sz="2000" dirty="0">
                <a:solidFill>
                  <a:schemeClr val="accent3">
                    <a:lumMod val="50000"/>
                  </a:schemeClr>
                </a:solidFill>
              </a:rPr>
              <a:t>                    continue test;</a:t>
            </a:r>
          </a:p>
          <a:p>
            <a:r>
              <a:rPr lang="en-US" sz="2000" dirty="0">
                <a:solidFill>
                  <a:schemeClr val="accent3">
                    <a:lumMod val="50000"/>
                  </a:schemeClr>
                </a:solidFill>
              </a:rPr>
              <a:t>                }</a:t>
            </a:r>
          </a:p>
          <a:p>
            <a:r>
              <a:rPr lang="en-US" sz="2000" dirty="0">
                <a:solidFill>
                  <a:schemeClr val="accent3">
                    <a:lumMod val="50000"/>
                  </a:schemeClr>
                </a:solidFill>
              </a:rPr>
              <a:t>            }</a:t>
            </a:r>
          </a:p>
          <a:p>
            <a:r>
              <a:rPr lang="en-US" sz="2000" dirty="0">
                <a:solidFill>
                  <a:schemeClr val="accent3">
                    <a:lumMod val="50000"/>
                  </a:schemeClr>
                </a:solidFill>
              </a:rPr>
              <a:t>            </a:t>
            </a:r>
            <a:r>
              <a:rPr lang="en-US" sz="2000" dirty="0" err="1">
                <a:solidFill>
                  <a:schemeClr val="accent3">
                    <a:lumMod val="50000"/>
                  </a:schemeClr>
                </a:solidFill>
              </a:rPr>
              <a:t>foundIt</a:t>
            </a:r>
            <a:r>
              <a:rPr lang="en-US" sz="2000" dirty="0">
                <a:solidFill>
                  <a:schemeClr val="accent3">
                    <a:lumMod val="50000"/>
                  </a:schemeClr>
                </a:solidFill>
              </a:rPr>
              <a:t> = true;</a:t>
            </a:r>
          </a:p>
          <a:p>
            <a:r>
              <a:rPr lang="en-US" sz="2000" dirty="0">
                <a:solidFill>
                  <a:schemeClr val="accent3">
                    <a:lumMod val="50000"/>
                  </a:schemeClr>
                </a:solidFill>
              </a:rPr>
              <a:t>                break test;</a:t>
            </a:r>
          </a:p>
          <a:p>
            <a:r>
              <a:rPr lang="en-US" sz="2000" dirty="0">
                <a:solidFill>
                  <a:schemeClr val="accent3">
                    <a:lumMod val="50000"/>
                  </a:schemeClr>
                </a:solidFill>
              </a:rPr>
              <a:t>        }</a:t>
            </a:r>
            <a:endParaRPr lang="en-US" b="1" i="1" dirty="0">
              <a:solidFill>
                <a:schemeClr val="accent3">
                  <a:lumMod val="50000"/>
                </a:schemeClr>
              </a:solidFill>
            </a:endParaRPr>
          </a:p>
        </p:txBody>
      </p:sp>
    </p:spTree>
    <p:extLst>
      <p:ext uri="{BB962C8B-B14F-4D97-AF65-F5344CB8AC3E}">
        <p14:creationId xmlns:p14="http://schemas.microsoft.com/office/powerpoint/2010/main" val="214335045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Language basics- control flow statements</a:t>
            </a:r>
            <a:endParaRPr lang="en-US" dirty="0"/>
          </a:p>
        </p:txBody>
      </p:sp>
      <p:sp>
        <p:nvSpPr>
          <p:cNvPr id="4" name="AutoShape 8" descr="http://www.penjee.com/programming/wp-content/uploads/2014/05/parameter-vs-argument-diagram.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TextBox 6"/>
          <p:cNvSpPr txBox="1"/>
          <p:nvPr/>
        </p:nvSpPr>
        <p:spPr>
          <a:xfrm>
            <a:off x="656823" y="2163651"/>
            <a:ext cx="9337183" cy="3416320"/>
          </a:xfrm>
          <a:prstGeom prst="rect">
            <a:avLst/>
          </a:prstGeom>
          <a:noFill/>
        </p:spPr>
        <p:txBody>
          <a:bodyPr wrap="square" rtlCol="0">
            <a:spAutoFit/>
          </a:bodyPr>
          <a:lstStyle/>
          <a:p>
            <a:r>
              <a:rPr lang="en-US" sz="2400" dirty="0"/>
              <a:t>Lab7.7: Demonstration of using for </a:t>
            </a:r>
            <a:r>
              <a:rPr lang="en-US" sz="2400" dirty="0" smtClean="0"/>
              <a:t>loop</a:t>
            </a:r>
          </a:p>
          <a:p>
            <a:endParaRPr lang="en-US" sz="2400" dirty="0"/>
          </a:p>
          <a:p>
            <a:r>
              <a:rPr lang="en-US" sz="2400" dirty="0"/>
              <a:t>Lab7.8: Demonstration of using enhanced for </a:t>
            </a:r>
            <a:r>
              <a:rPr lang="en-US" sz="2400" dirty="0" smtClean="0"/>
              <a:t>loop</a:t>
            </a:r>
          </a:p>
          <a:p>
            <a:endParaRPr lang="en-US" sz="2400" dirty="0"/>
          </a:p>
          <a:p>
            <a:r>
              <a:rPr lang="en-US" sz="2400" dirty="0"/>
              <a:t>Lab7.9: Demonstration of using labelled break </a:t>
            </a:r>
            <a:r>
              <a:rPr lang="en-US" sz="2400" dirty="0" smtClean="0"/>
              <a:t>statement</a:t>
            </a:r>
          </a:p>
          <a:p>
            <a:endParaRPr lang="en-US" sz="2400" dirty="0"/>
          </a:p>
          <a:p>
            <a:r>
              <a:rPr lang="en-US" sz="2400" dirty="0"/>
              <a:t>Lab7.10: Demonstration of using un-labelled continue </a:t>
            </a:r>
            <a:r>
              <a:rPr lang="en-US" sz="2400" dirty="0" smtClean="0"/>
              <a:t>statement</a:t>
            </a:r>
          </a:p>
          <a:p>
            <a:endParaRPr lang="en-US" sz="2400" dirty="0"/>
          </a:p>
          <a:p>
            <a:r>
              <a:rPr lang="en-US" sz="2400" dirty="0"/>
              <a:t>Lab7.11: Demonstration of using labelled continue statement</a:t>
            </a:r>
          </a:p>
        </p:txBody>
      </p:sp>
    </p:spTree>
    <p:extLst>
      <p:ext uri="{BB962C8B-B14F-4D97-AF65-F5344CB8AC3E}">
        <p14:creationId xmlns:p14="http://schemas.microsoft.com/office/powerpoint/2010/main" val="20774350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Quiz time-control flow statements</a:t>
            </a:r>
            <a:endParaRPr lang="en-US" dirty="0"/>
          </a:p>
        </p:txBody>
      </p:sp>
      <p:sp>
        <p:nvSpPr>
          <p:cNvPr id="4" name="AutoShape 8" descr="http://www.penjee.com/programming/wp-content/uploads/2014/05/parameter-vs-argument-diagram.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TextBox 6"/>
          <p:cNvSpPr txBox="1"/>
          <p:nvPr/>
        </p:nvSpPr>
        <p:spPr>
          <a:xfrm>
            <a:off x="656823" y="2163651"/>
            <a:ext cx="9337183" cy="4154984"/>
          </a:xfrm>
          <a:prstGeom prst="rect">
            <a:avLst/>
          </a:prstGeom>
          <a:noFill/>
        </p:spPr>
        <p:txBody>
          <a:bodyPr wrap="square" rtlCol="0">
            <a:spAutoFit/>
          </a:bodyPr>
          <a:lstStyle/>
          <a:p>
            <a:pPr marL="342900" indent="-342900">
              <a:buFont typeface="Arial" panose="020B0604020202020204" pitchFamily="34" charset="0"/>
              <a:buChar char="•"/>
            </a:pPr>
            <a:r>
              <a:rPr lang="en-US" sz="2400" dirty="0"/>
              <a:t>The most basic control flow statement supported by the Java programming language is the ___ statement</a:t>
            </a:r>
            <a:r>
              <a:rPr lang="en-US" sz="2400" dirty="0" smtClean="0"/>
              <a:t>.</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The ___ statement allows for any number of possible execution paths</a:t>
            </a:r>
            <a:r>
              <a:rPr lang="en-US" sz="2400" dirty="0" smtClean="0"/>
              <a:t>.</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The ___ statement is similar to the while statement, but evaluates its expression at the ___ of the loop</a:t>
            </a:r>
            <a:r>
              <a:rPr lang="en-US" sz="2400" dirty="0" smtClean="0"/>
              <a:t>.</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How do you write an infinite loop using the for statement</a:t>
            </a:r>
            <a:r>
              <a:rPr lang="en-US" sz="2400" dirty="0" smtClean="0"/>
              <a:t>?</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How do you write an infinite loop using the while statement?</a:t>
            </a:r>
          </a:p>
        </p:txBody>
      </p:sp>
    </p:spTree>
    <p:extLst>
      <p:ext uri="{BB962C8B-B14F-4D97-AF65-F5344CB8AC3E}">
        <p14:creationId xmlns:p14="http://schemas.microsoft.com/office/powerpoint/2010/main" val="147024012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Classes and objects</a:t>
            </a:r>
            <a:endParaRPr lang="en-US" dirty="0"/>
          </a:p>
        </p:txBody>
      </p:sp>
      <p:sp>
        <p:nvSpPr>
          <p:cNvPr id="4" name="AutoShape 8" descr="http://www.penjee.com/programming/wp-content/uploads/2014/05/parameter-vs-argument-diagram.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TextBox 6"/>
          <p:cNvSpPr txBox="1"/>
          <p:nvPr/>
        </p:nvSpPr>
        <p:spPr>
          <a:xfrm>
            <a:off x="553792" y="1906073"/>
            <a:ext cx="3992450" cy="4278094"/>
          </a:xfrm>
          <a:prstGeom prst="rect">
            <a:avLst/>
          </a:prstGeom>
          <a:noFill/>
        </p:spPr>
        <p:txBody>
          <a:bodyPr wrap="square" rtlCol="0">
            <a:spAutoFit/>
          </a:bodyPr>
          <a:lstStyle/>
          <a:p>
            <a:r>
              <a:rPr lang="en-US" sz="3200" u="sng" dirty="0" smtClean="0"/>
              <a:t>Classes</a:t>
            </a:r>
          </a:p>
          <a:p>
            <a:pPr marL="342900" indent="-342900">
              <a:buFont typeface="Arial" panose="020B0604020202020204" pitchFamily="34" charset="0"/>
              <a:buChar char="•"/>
            </a:pPr>
            <a:r>
              <a:rPr lang="en-US" sz="2400" dirty="0" smtClean="0"/>
              <a:t>Defining class</a:t>
            </a:r>
          </a:p>
          <a:p>
            <a:pPr marL="342900" indent="-342900">
              <a:buFont typeface="Arial" panose="020B0604020202020204" pitchFamily="34" charset="0"/>
              <a:buChar char="•"/>
            </a:pPr>
            <a:r>
              <a:rPr lang="en-US" sz="2400" dirty="0" smtClean="0"/>
              <a:t>Instance variables</a:t>
            </a:r>
          </a:p>
          <a:p>
            <a:pPr marL="342900" indent="-342900">
              <a:buFont typeface="Arial" panose="020B0604020202020204" pitchFamily="34" charset="0"/>
              <a:buChar char="•"/>
            </a:pPr>
            <a:r>
              <a:rPr lang="en-US" sz="2400" dirty="0" smtClean="0"/>
              <a:t>Constructors</a:t>
            </a:r>
          </a:p>
          <a:p>
            <a:pPr marL="342900" indent="-342900">
              <a:buFont typeface="Arial" panose="020B0604020202020204" pitchFamily="34" charset="0"/>
              <a:buChar char="•"/>
            </a:pPr>
            <a:r>
              <a:rPr lang="en-US" sz="2400" dirty="0" smtClean="0"/>
              <a:t>Methods</a:t>
            </a:r>
          </a:p>
          <a:p>
            <a:pPr marL="342900" indent="-342900">
              <a:buFont typeface="Arial" panose="020B0604020202020204" pitchFamily="34" charset="0"/>
              <a:buChar char="•"/>
            </a:pPr>
            <a:r>
              <a:rPr lang="en-US" sz="2400" dirty="0" smtClean="0"/>
              <a:t>Access modifiers</a:t>
            </a:r>
          </a:p>
          <a:p>
            <a:pPr marL="800100" lvl="1" indent="-342900">
              <a:buFont typeface="Arial" panose="020B0604020202020204" pitchFamily="34" charset="0"/>
              <a:buChar char="•"/>
            </a:pPr>
            <a:r>
              <a:rPr lang="en-US" sz="2400" dirty="0" smtClean="0"/>
              <a:t>public – field accessible from all classes</a:t>
            </a:r>
          </a:p>
          <a:p>
            <a:pPr marL="800100" lvl="1" indent="-342900">
              <a:buFont typeface="Arial" panose="020B0604020202020204" pitchFamily="34" charset="0"/>
              <a:buChar char="•"/>
            </a:pPr>
            <a:r>
              <a:rPr lang="en-US" sz="2400" dirty="0" smtClean="0"/>
              <a:t>Private – field accessible only within its own class</a:t>
            </a:r>
            <a:endParaRPr lang="en-US" sz="2400" dirty="0"/>
          </a:p>
        </p:txBody>
      </p:sp>
      <p:sp>
        <p:nvSpPr>
          <p:cNvPr id="3" name="TextBox 2"/>
          <p:cNvSpPr txBox="1"/>
          <p:nvPr/>
        </p:nvSpPr>
        <p:spPr>
          <a:xfrm>
            <a:off x="5177307" y="2163651"/>
            <a:ext cx="6272011" cy="4247317"/>
          </a:xfrm>
          <a:prstGeom prst="rect">
            <a:avLst/>
          </a:prstGeom>
          <a:noFill/>
        </p:spPr>
        <p:txBody>
          <a:bodyPr wrap="square" rtlCol="0">
            <a:spAutoFit/>
          </a:bodyPr>
          <a:lstStyle/>
          <a:p>
            <a:r>
              <a:rPr lang="en-US" dirty="0">
                <a:solidFill>
                  <a:schemeClr val="accent6">
                    <a:lumMod val="75000"/>
                  </a:schemeClr>
                </a:solidFill>
              </a:rPr>
              <a:t>public class Bicycle {</a:t>
            </a:r>
          </a:p>
          <a:p>
            <a:r>
              <a:rPr lang="en-US" dirty="0">
                <a:solidFill>
                  <a:schemeClr val="accent6">
                    <a:lumMod val="75000"/>
                  </a:schemeClr>
                </a:solidFill>
              </a:rPr>
              <a:t>    </a:t>
            </a:r>
            <a:r>
              <a:rPr lang="en-US" dirty="0" smtClean="0">
                <a:solidFill>
                  <a:schemeClr val="accent6">
                    <a:lumMod val="75000"/>
                  </a:schemeClr>
                </a:solidFill>
              </a:rPr>
              <a:t> </a:t>
            </a:r>
            <a:r>
              <a:rPr lang="en-US" dirty="0">
                <a:solidFill>
                  <a:schemeClr val="accent6">
                    <a:lumMod val="75000"/>
                  </a:schemeClr>
                </a:solidFill>
              </a:rPr>
              <a:t>// the Bicycle class </a:t>
            </a:r>
            <a:r>
              <a:rPr lang="en-US" dirty="0" smtClean="0">
                <a:solidFill>
                  <a:schemeClr val="accent6">
                    <a:lumMod val="75000"/>
                  </a:schemeClr>
                </a:solidFill>
              </a:rPr>
              <a:t>has one </a:t>
            </a:r>
            <a:r>
              <a:rPr lang="en-US" dirty="0">
                <a:solidFill>
                  <a:schemeClr val="accent6">
                    <a:lumMod val="75000"/>
                  </a:schemeClr>
                </a:solidFill>
              </a:rPr>
              <a:t>fields</a:t>
            </a:r>
          </a:p>
          <a:p>
            <a:r>
              <a:rPr lang="en-US" dirty="0">
                <a:solidFill>
                  <a:schemeClr val="accent6">
                    <a:lumMod val="75000"/>
                  </a:schemeClr>
                </a:solidFill>
              </a:rPr>
              <a:t>    public </a:t>
            </a:r>
            <a:r>
              <a:rPr lang="en-US" dirty="0" err="1">
                <a:solidFill>
                  <a:schemeClr val="accent6">
                    <a:lumMod val="75000"/>
                  </a:schemeClr>
                </a:solidFill>
              </a:rPr>
              <a:t>int</a:t>
            </a:r>
            <a:r>
              <a:rPr lang="en-US" dirty="0">
                <a:solidFill>
                  <a:schemeClr val="accent6">
                    <a:lumMod val="75000"/>
                  </a:schemeClr>
                </a:solidFill>
              </a:rPr>
              <a:t> cadence;</a:t>
            </a:r>
          </a:p>
          <a:p>
            <a:r>
              <a:rPr lang="en-US" dirty="0" smtClean="0">
                <a:solidFill>
                  <a:schemeClr val="accent6">
                    <a:lumMod val="75000"/>
                  </a:schemeClr>
                </a:solidFill>
              </a:rPr>
              <a:t> </a:t>
            </a:r>
            <a:r>
              <a:rPr lang="en-US" dirty="0">
                <a:solidFill>
                  <a:schemeClr val="accent6">
                    <a:lumMod val="75000"/>
                  </a:schemeClr>
                </a:solidFill>
              </a:rPr>
              <a:t>// the Bicycle class </a:t>
            </a:r>
            <a:r>
              <a:rPr lang="en-US" dirty="0" smtClean="0">
                <a:solidFill>
                  <a:schemeClr val="accent6">
                    <a:lumMod val="75000"/>
                  </a:schemeClr>
                </a:solidFill>
              </a:rPr>
              <a:t>has one </a:t>
            </a:r>
            <a:r>
              <a:rPr lang="en-US" dirty="0">
                <a:solidFill>
                  <a:schemeClr val="accent6">
                    <a:lumMod val="75000"/>
                  </a:schemeClr>
                </a:solidFill>
              </a:rPr>
              <a:t>constructor</a:t>
            </a:r>
          </a:p>
          <a:p>
            <a:r>
              <a:rPr lang="en-US" dirty="0">
                <a:solidFill>
                  <a:schemeClr val="accent6">
                    <a:lumMod val="75000"/>
                  </a:schemeClr>
                </a:solidFill>
              </a:rPr>
              <a:t>    public Bicycle(</a:t>
            </a:r>
            <a:r>
              <a:rPr lang="en-US" dirty="0" err="1">
                <a:solidFill>
                  <a:schemeClr val="accent6">
                    <a:lumMod val="75000"/>
                  </a:schemeClr>
                </a:solidFill>
              </a:rPr>
              <a:t>int</a:t>
            </a:r>
            <a:r>
              <a:rPr lang="en-US" dirty="0">
                <a:solidFill>
                  <a:schemeClr val="accent6">
                    <a:lumMod val="75000"/>
                  </a:schemeClr>
                </a:solidFill>
              </a:rPr>
              <a:t> </a:t>
            </a:r>
            <a:r>
              <a:rPr lang="en-US" dirty="0" err="1">
                <a:solidFill>
                  <a:schemeClr val="accent6">
                    <a:lumMod val="75000"/>
                  </a:schemeClr>
                </a:solidFill>
              </a:rPr>
              <a:t>startCadence</a:t>
            </a:r>
            <a:r>
              <a:rPr lang="en-US" dirty="0">
                <a:solidFill>
                  <a:schemeClr val="accent6">
                    <a:lumMod val="75000"/>
                  </a:schemeClr>
                </a:solidFill>
              </a:rPr>
              <a:t>, </a:t>
            </a:r>
            <a:r>
              <a:rPr lang="en-US" dirty="0" err="1">
                <a:solidFill>
                  <a:schemeClr val="accent6">
                    <a:lumMod val="75000"/>
                  </a:schemeClr>
                </a:solidFill>
              </a:rPr>
              <a:t>int</a:t>
            </a:r>
            <a:r>
              <a:rPr lang="en-US" dirty="0">
                <a:solidFill>
                  <a:schemeClr val="accent6">
                    <a:lumMod val="75000"/>
                  </a:schemeClr>
                </a:solidFill>
              </a:rPr>
              <a:t> </a:t>
            </a:r>
            <a:r>
              <a:rPr lang="en-US" dirty="0" err="1">
                <a:solidFill>
                  <a:schemeClr val="accent6">
                    <a:lumMod val="75000"/>
                  </a:schemeClr>
                </a:solidFill>
              </a:rPr>
              <a:t>startSpeed</a:t>
            </a:r>
            <a:r>
              <a:rPr lang="en-US" dirty="0">
                <a:solidFill>
                  <a:schemeClr val="accent6">
                    <a:lumMod val="75000"/>
                  </a:schemeClr>
                </a:solidFill>
              </a:rPr>
              <a:t>, </a:t>
            </a:r>
            <a:r>
              <a:rPr lang="en-US" dirty="0" err="1">
                <a:solidFill>
                  <a:schemeClr val="accent6">
                    <a:lumMod val="75000"/>
                  </a:schemeClr>
                </a:solidFill>
              </a:rPr>
              <a:t>int</a:t>
            </a:r>
            <a:r>
              <a:rPr lang="en-US" dirty="0">
                <a:solidFill>
                  <a:schemeClr val="accent6">
                    <a:lumMod val="75000"/>
                  </a:schemeClr>
                </a:solidFill>
              </a:rPr>
              <a:t> </a:t>
            </a:r>
            <a:r>
              <a:rPr lang="en-US" dirty="0" err="1">
                <a:solidFill>
                  <a:schemeClr val="accent6">
                    <a:lumMod val="75000"/>
                  </a:schemeClr>
                </a:solidFill>
              </a:rPr>
              <a:t>startGear</a:t>
            </a:r>
            <a:r>
              <a:rPr lang="en-US" dirty="0">
                <a:solidFill>
                  <a:schemeClr val="accent6">
                    <a:lumMod val="75000"/>
                  </a:schemeClr>
                </a:solidFill>
              </a:rPr>
              <a:t>) {</a:t>
            </a:r>
          </a:p>
          <a:p>
            <a:r>
              <a:rPr lang="en-US" dirty="0">
                <a:solidFill>
                  <a:schemeClr val="accent6">
                    <a:lumMod val="75000"/>
                  </a:schemeClr>
                </a:solidFill>
              </a:rPr>
              <a:t>        gear = </a:t>
            </a:r>
            <a:r>
              <a:rPr lang="en-US" dirty="0" err="1">
                <a:solidFill>
                  <a:schemeClr val="accent6">
                    <a:lumMod val="75000"/>
                  </a:schemeClr>
                </a:solidFill>
              </a:rPr>
              <a:t>startGear</a:t>
            </a:r>
            <a:r>
              <a:rPr lang="en-US" dirty="0">
                <a:solidFill>
                  <a:schemeClr val="accent6">
                    <a:lumMod val="75000"/>
                  </a:schemeClr>
                </a:solidFill>
              </a:rPr>
              <a:t>;</a:t>
            </a:r>
          </a:p>
          <a:p>
            <a:r>
              <a:rPr lang="en-US" dirty="0">
                <a:solidFill>
                  <a:schemeClr val="accent6">
                    <a:lumMod val="75000"/>
                  </a:schemeClr>
                </a:solidFill>
              </a:rPr>
              <a:t>        cadence = </a:t>
            </a:r>
            <a:r>
              <a:rPr lang="en-US" dirty="0" err="1">
                <a:solidFill>
                  <a:schemeClr val="accent6">
                    <a:lumMod val="75000"/>
                  </a:schemeClr>
                </a:solidFill>
              </a:rPr>
              <a:t>startCadence</a:t>
            </a:r>
            <a:r>
              <a:rPr lang="en-US" dirty="0">
                <a:solidFill>
                  <a:schemeClr val="accent6">
                    <a:lumMod val="75000"/>
                  </a:schemeClr>
                </a:solidFill>
              </a:rPr>
              <a:t>;</a:t>
            </a:r>
          </a:p>
          <a:p>
            <a:r>
              <a:rPr lang="en-US" dirty="0">
                <a:solidFill>
                  <a:schemeClr val="accent6">
                    <a:lumMod val="75000"/>
                  </a:schemeClr>
                </a:solidFill>
              </a:rPr>
              <a:t>        speed = </a:t>
            </a:r>
            <a:r>
              <a:rPr lang="en-US" dirty="0" err="1">
                <a:solidFill>
                  <a:schemeClr val="accent6">
                    <a:lumMod val="75000"/>
                  </a:schemeClr>
                </a:solidFill>
              </a:rPr>
              <a:t>startSpeed</a:t>
            </a:r>
            <a:r>
              <a:rPr lang="en-US" dirty="0">
                <a:solidFill>
                  <a:schemeClr val="accent6">
                    <a:lumMod val="75000"/>
                  </a:schemeClr>
                </a:solidFill>
              </a:rPr>
              <a:t>;</a:t>
            </a:r>
          </a:p>
          <a:p>
            <a:r>
              <a:rPr lang="en-US" dirty="0">
                <a:solidFill>
                  <a:schemeClr val="accent6">
                    <a:lumMod val="75000"/>
                  </a:schemeClr>
                </a:solidFill>
              </a:rPr>
              <a:t>    }</a:t>
            </a:r>
          </a:p>
          <a:p>
            <a:r>
              <a:rPr lang="en-US" dirty="0">
                <a:solidFill>
                  <a:schemeClr val="accent6">
                    <a:lumMod val="75000"/>
                  </a:schemeClr>
                </a:solidFill>
              </a:rPr>
              <a:t>   </a:t>
            </a:r>
            <a:r>
              <a:rPr lang="en-US" dirty="0" smtClean="0">
                <a:solidFill>
                  <a:schemeClr val="accent6">
                    <a:lumMod val="75000"/>
                  </a:schemeClr>
                </a:solidFill>
              </a:rPr>
              <a:t> </a:t>
            </a:r>
            <a:r>
              <a:rPr lang="en-US" dirty="0">
                <a:solidFill>
                  <a:schemeClr val="accent6">
                    <a:lumMod val="75000"/>
                  </a:schemeClr>
                </a:solidFill>
              </a:rPr>
              <a:t>// the Bicycle class </a:t>
            </a:r>
            <a:r>
              <a:rPr lang="en-US" dirty="0" smtClean="0">
                <a:solidFill>
                  <a:schemeClr val="accent6">
                    <a:lumMod val="75000"/>
                  </a:schemeClr>
                </a:solidFill>
              </a:rPr>
              <a:t>has one method</a:t>
            </a:r>
            <a:endParaRPr lang="en-US" dirty="0">
              <a:solidFill>
                <a:schemeClr val="accent6">
                  <a:lumMod val="75000"/>
                </a:schemeClr>
              </a:solidFill>
            </a:endParaRPr>
          </a:p>
          <a:p>
            <a:r>
              <a:rPr lang="en-US" dirty="0">
                <a:solidFill>
                  <a:schemeClr val="accent6">
                    <a:lumMod val="75000"/>
                  </a:schemeClr>
                </a:solidFill>
              </a:rPr>
              <a:t>    public void </a:t>
            </a:r>
            <a:r>
              <a:rPr lang="en-US" dirty="0" err="1">
                <a:solidFill>
                  <a:schemeClr val="accent6">
                    <a:lumMod val="75000"/>
                  </a:schemeClr>
                </a:solidFill>
              </a:rPr>
              <a:t>setCadence</a:t>
            </a:r>
            <a:r>
              <a:rPr lang="en-US" dirty="0">
                <a:solidFill>
                  <a:schemeClr val="accent6">
                    <a:lumMod val="75000"/>
                  </a:schemeClr>
                </a:solidFill>
              </a:rPr>
              <a:t>(</a:t>
            </a:r>
            <a:r>
              <a:rPr lang="en-US" dirty="0" err="1">
                <a:solidFill>
                  <a:schemeClr val="accent6">
                    <a:lumMod val="75000"/>
                  </a:schemeClr>
                </a:solidFill>
              </a:rPr>
              <a:t>int</a:t>
            </a:r>
            <a:r>
              <a:rPr lang="en-US" dirty="0">
                <a:solidFill>
                  <a:schemeClr val="accent6">
                    <a:lumMod val="75000"/>
                  </a:schemeClr>
                </a:solidFill>
              </a:rPr>
              <a:t> </a:t>
            </a:r>
            <a:r>
              <a:rPr lang="en-US" dirty="0" err="1">
                <a:solidFill>
                  <a:schemeClr val="accent6">
                    <a:lumMod val="75000"/>
                  </a:schemeClr>
                </a:solidFill>
              </a:rPr>
              <a:t>newValue</a:t>
            </a:r>
            <a:r>
              <a:rPr lang="en-US" dirty="0">
                <a:solidFill>
                  <a:schemeClr val="accent6">
                    <a:lumMod val="75000"/>
                  </a:schemeClr>
                </a:solidFill>
              </a:rPr>
              <a:t>) {</a:t>
            </a:r>
          </a:p>
          <a:p>
            <a:r>
              <a:rPr lang="en-US" dirty="0">
                <a:solidFill>
                  <a:schemeClr val="accent6">
                    <a:lumMod val="75000"/>
                  </a:schemeClr>
                </a:solidFill>
              </a:rPr>
              <a:t>        cadence = </a:t>
            </a:r>
            <a:r>
              <a:rPr lang="en-US" dirty="0" err="1">
                <a:solidFill>
                  <a:schemeClr val="accent6">
                    <a:lumMod val="75000"/>
                  </a:schemeClr>
                </a:solidFill>
              </a:rPr>
              <a:t>newValue</a:t>
            </a:r>
            <a:r>
              <a:rPr lang="en-US" dirty="0">
                <a:solidFill>
                  <a:schemeClr val="accent6">
                    <a:lumMod val="75000"/>
                  </a:schemeClr>
                </a:solidFill>
              </a:rPr>
              <a:t>;</a:t>
            </a:r>
          </a:p>
          <a:p>
            <a:r>
              <a:rPr lang="en-US" dirty="0">
                <a:solidFill>
                  <a:schemeClr val="accent6">
                    <a:lumMod val="75000"/>
                  </a:schemeClr>
                </a:solidFill>
              </a:rPr>
              <a:t>    }</a:t>
            </a:r>
          </a:p>
          <a:p>
            <a:r>
              <a:rPr lang="en-US" dirty="0">
                <a:solidFill>
                  <a:schemeClr val="accent6">
                    <a:lumMod val="75000"/>
                  </a:schemeClr>
                </a:solidFill>
              </a:rPr>
              <a:t>        </a:t>
            </a:r>
          </a:p>
          <a:p>
            <a:r>
              <a:rPr lang="en-US" dirty="0">
                <a:solidFill>
                  <a:schemeClr val="accent6">
                    <a:lumMod val="75000"/>
                  </a:schemeClr>
                </a:solidFill>
              </a:rPr>
              <a:t>}</a:t>
            </a:r>
          </a:p>
        </p:txBody>
      </p:sp>
      <p:sp>
        <p:nvSpPr>
          <p:cNvPr id="5" name="TextBox 4"/>
          <p:cNvSpPr txBox="1"/>
          <p:nvPr/>
        </p:nvSpPr>
        <p:spPr>
          <a:xfrm>
            <a:off x="460375" y="6310648"/>
            <a:ext cx="9456357" cy="400110"/>
          </a:xfrm>
          <a:prstGeom prst="rect">
            <a:avLst/>
          </a:prstGeom>
          <a:noFill/>
        </p:spPr>
        <p:txBody>
          <a:bodyPr wrap="square" rtlCol="0">
            <a:spAutoFit/>
          </a:bodyPr>
          <a:lstStyle/>
          <a:p>
            <a:r>
              <a:rPr lang="en-US" sz="2000" b="1" dirty="0" smtClean="0"/>
              <a:t>Lab 8.1:  </a:t>
            </a:r>
            <a:r>
              <a:rPr lang="en-US" sz="2000" dirty="0"/>
              <a:t>Demonstration of using Access modifiers</a:t>
            </a:r>
          </a:p>
        </p:txBody>
      </p:sp>
    </p:spTree>
    <p:extLst>
      <p:ext uri="{BB962C8B-B14F-4D97-AF65-F5344CB8AC3E}">
        <p14:creationId xmlns:p14="http://schemas.microsoft.com/office/powerpoint/2010/main" val="425407106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Classes and objects</a:t>
            </a:r>
            <a:endParaRPr lang="en-US" dirty="0"/>
          </a:p>
        </p:txBody>
      </p:sp>
      <p:sp>
        <p:nvSpPr>
          <p:cNvPr id="4" name="AutoShape 8" descr="http://www.penjee.com/programming/wp-content/uploads/2014/05/parameter-vs-argument-diagram.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TextBox 6"/>
          <p:cNvSpPr txBox="1"/>
          <p:nvPr/>
        </p:nvSpPr>
        <p:spPr>
          <a:xfrm>
            <a:off x="553792" y="1970467"/>
            <a:ext cx="10740980" cy="954107"/>
          </a:xfrm>
          <a:prstGeom prst="rect">
            <a:avLst/>
          </a:prstGeom>
          <a:noFill/>
        </p:spPr>
        <p:txBody>
          <a:bodyPr wrap="square" rtlCol="0">
            <a:spAutoFit/>
          </a:bodyPr>
          <a:lstStyle/>
          <a:p>
            <a:r>
              <a:rPr lang="en-US" sz="3200" u="sng" dirty="0" smtClean="0"/>
              <a:t>Classes</a:t>
            </a:r>
          </a:p>
          <a:p>
            <a:pPr marL="342900" indent="-342900">
              <a:buFont typeface="Arial" panose="020B0604020202020204" pitchFamily="34" charset="0"/>
              <a:buChar char="•"/>
            </a:pPr>
            <a:r>
              <a:rPr lang="en-US" sz="2400" dirty="0" smtClean="0"/>
              <a:t>Defining Methods</a:t>
            </a:r>
            <a:endParaRPr lang="en-US" sz="2400" dirty="0"/>
          </a:p>
        </p:txBody>
      </p:sp>
      <p:pic>
        <p:nvPicPr>
          <p:cNvPr id="6" name="Picture 5"/>
          <p:cNvPicPr>
            <a:picLocks noChangeAspect="1"/>
          </p:cNvPicPr>
          <p:nvPr/>
        </p:nvPicPr>
        <p:blipFill>
          <a:blip r:embed="rId2"/>
          <a:stretch>
            <a:fillRect/>
          </a:stretch>
        </p:blipFill>
        <p:spPr>
          <a:xfrm>
            <a:off x="1025346" y="2988835"/>
            <a:ext cx="5929246" cy="3448643"/>
          </a:xfrm>
          <a:prstGeom prst="rect">
            <a:avLst/>
          </a:prstGeom>
        </p:spPr>
      </p:pic>
      <p:sp>
        <p:nvSpPr>
          <p:cNvPr id="8" name="TextBox 7"/>
          <p:cNvSpPr txBox="1"/>
          <p:nvPr/>
        </p:nvSpPr>
        <p:spPr>
          <a:xfrm>
            <a:off x="7495504" y="2240924"/>
            <a:ext cx="4456090" cy="4339650"/>
          </a:xfrm>
          <a:prstGeom prst="rect">
            <a:avLst/>
          </a:prstGeom>
          <a:noFill/>
        </p:spPr>
        <p:txBody>
          <a:bodyPr wrap="square" rtlCol="0">
            <a:spAutoFit/>
          </a:bodyPr>
          <a:lstStyle/>
          <a:p>
            <a:r>
              <a:rPr lang="en-US" sz="2000" u="sng" dirty="0" smtClean="0"/>
              <a:t>Method naming convention</a:t>
            </a:r>
          </a:p>
          <a:p>
            <a:r>
              <a:rPr lang="en-US" dirty="0" smtClean="0"/>
              <a:t>Should </a:t>
            </a:r>
            <a:r>
              <a:rPr lang="en-US" dirty="0"/>
              <a:t>be a verb in lowercase or a multi-word name that begins with a verb in lowercase, followed by adjectives, nouns, etc. In multi-word names, the first letter of each of the second and following words should be capitalized. Here are some examples:</a:t>
            </a:r>
          </a:p>
          <a:p>
            <a:endParaRPr lang="en-US" dirty="0" smtClean="0"/>
          </a:p>
          <a:p>
            <a:r>
              <a:rPr lang="en-US" sz="1400" dirty="0" smtClean="0"/>
              <a:t>Ex:</a:t>
            </a:r>
            <a:endParaRPr lang="en-US" sz="1400" dirty="0"/>
          </a:p>
          <a:p>
            <a:pPr lvl="2"/>
            <a:r>
              <a:rPr lang="en-US" sz="1400" dirty="0"/>
              <a:t>run</a:t>
            </a:r>
          </a:p>
          <a:p>
            <a:pPr lvl="2"/>
            <a:r>
              <a:rPr lang="en-US" sz="1400" dirty="0" err="1"/>
              <a:t>runFast</a:t>
            </a:r>
            <a:endParaRPr lang="en-US" sz="1400" dirty="0"/>
          </a:p>
          <a:p>
            <a:pPr lvl="2"/>
            <a:r>
              <a:rPr lang="en-US" sz="1400" dirty="0" err="1"/>
              <a:t>getBackground</a:t>
            </a:r>
            <a:endParaRPr lang="en-US" sz="1400" dirty="0"/>
          </a:p>
          <a:p>
            <a:pPr lvl="2"/>
            <a:r>
              <a:rPr lang="en-US" sz="1400" dirty="0" err="1"/>
              <a:t>getFinalData</a:t>
            </a:r>
            <a:endParaRPr lang="en-US" sz="1400" dirty="0"/>
          </a:p>
          <a:p>
            <a:pPr lvl="2"/>
            <a:r>
              <a:rPr lang="en-US" sz="1400" dirty="0" err="1"/>
              <a:t>compareTo</a:t>
            </a:r>
            <a:endParaRPr lang="en-US" sz="1400" dirty="0"/>
          </a:p>
          <a:p>
            <a:pPr lvl="2"/>
            <a:r>
              <a:rPr lang="en-US" sz="1400" dirty="0" err="1"/>
              <a:t>setX</a:t>
            </a:r>
            <a:endParaRPr lang="en-US" sz="1400" dirty="0"/>
          </a:p>
          <a:p>
            <a:pPr lvl="2"/>
            <a:r>
              <a:rPr lang="en-US" sz="1400" dirty="0" err="1" smtClean="0"/>
              <a:t>isEmpty</a:t>
            </a:r>
            <a:endParaRPr lang="en-US" sz="2000" u="sng" dirty="0"/>
          </a:p>
        </p:txBody>
      </p:sp>
    </p:spTree>
    <p:extLst>
      <p:ext uri="{BB962C8B-B14F-4D97-AF65-F5344CB8AC3E}">
        <p14:creationId xmlns:p14="http://schemas.microsoft.com/office/powerpoint/2010/main" val="357010875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Classes and objects</a:t>
            </a:r>
            <a:endParaRPr lang="en-US" dirty="0"/>
          </a:p>
        </p:txBody>
      </p:sp>
      <p:sp>
        <p:nvSpPr>
          <p:cNvPr id="4" name="AutoShape 8" descr="http://www.penjee.com/programming/wp-content/uploads/2014/05/parameter-vs-argument-diagram.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TextBox 6"/>
          <p:cNvSpPr txBox="1"/>
          <p:nvPr/>
        </p:nvSpPr>
        <p:spPr>
          <a:xfrm>
            <a:off x="553792" y="1970467"/>
            <a:ext cx="6542467" cy="3293209"/>
          </a:xfrm>
          <a:prstGeom prst="rect">
            <a:avLst/>
          </a:prstGeom>
          <a:noFill/>
        </p:spPr>
        <p:txBody>
          <a:bodyPr wrap="square" rtlCol="0">
            <a:spAutoFit/>
          </a:bodyPr>
          <a:lstStyle/>
          <a:p>
            <a:r>
              <a:rPr lang="en-US" sz="3200" i="1" dirty="0" smtClean="0"/>
              <a:t>Classes: Overloading Methods</a:t>
            </a:r>
          </a:p>
          <a:p>
            <a:pPr marL="342900" indent="-342900">
              <a:buFont typeface="Arial" panose="020B0604020202020204" pitchFamily="34" charset="0"/>
              <a:buChar char="•"/>
            </a:pPr>
            <a:r>
              <a:rPr lang="en-US" sz="2400" dirty="0"/>
              <a:t>M</a:t>
            </a:r>
            <a:r>
              <a:rPr lang="en-US" sz="2400" dirty="0" smtClean="0"/>
              <a:t>ethods </a:t>
            </a:r>
            <a:r>
              <a:rPr lang="en-US" sz="2400" dirty="0"/>
              <a:t>within a class can have the same name if they have different parameter </a:t>
            </a:r>
            <a:r>
              <a:rPr lang="en-US" sz="2400" dirty="0" smtClean="0"/>
              <a:t>lists</a:t>
            </a:r>
          </a:p>
          <a:p>
            <a:pPr marL="342900" indent="-342900">
              <a:buFont typeface="Arial" panose="020B0604020202020204" pitchFamily="34" charset="0"/>
              <a:buChar char="•"/>
            </a:pPr>
            <a:endParaRPr lang="en-US" sz="2400" dirty="0" smtClean="0"/>
          </a:p>
          <a:p>
            <a:pPr marL="342900" indent="-342900">
              <a:buFont typeface="Arial" panose="020B0604020202020204" pitchFamily="34" charset="0"/>
              <a:buChar char="•"/>
            </a:pPr>
            <a:r>
              <a:rPr lang="en-US" sz="2400" dirty="0" smtClean="0"/>
              <a:t>Overloaded methods may have different return type.</a:t>
            </a:r>
          </a:p>
          <a:p>
            <a:endParaRPr lang="en-US" sz="3200" u="sng" dirty="0" smtClean="0"/>
          </a:p>
          <a:p>
            <a:endParaRPr lang="en-US" sz="2400" dirty="0"/>
          </a:p>
        </p:txBody>
      </p:sp>
      <p:sp>
        <p:nvSpPr>
          <p:cNvPr id="8" name="TextBox 7"/>
          <p:cNvSpPr txBox="1"/>
          <p:nvPr/>
        </p:nvSpPr>
        <p:spPr>
          <a:xfrm>
            <a:off x="7495504" y="2240924"/>
            <a:ext cx="4456090" cy="400110"/>
          </a:xfrm>
          <a:prstGeom prst="rect">
            <a:avLst/>
          </a:prstGeom>
          <a:noFill/>
        </p:spPr>
        <p:txBody>
          <a:bodyPr wrap="square" rtlCol="0">
            <a:spAutoFit/>
          </a:bodyPr>
          <a:lstStyle/>
          <a:p>
            <a:endParaRPr lang="en-US" sz="2000" u="sng" dirty="0"/>
          </a:p>
        </p:txBody>
      </p:sp>
      <p:sp>
        <p:nvSpPr>
          <p:cNvPr id="5" name="TextBox 4"/>
          <p:cNvSpPr txBox="1"/>
          <p:nvPr/>
        </p:nvSpPr>
        <p:spPr>
          <a:xfrm>
            <a:off x="7315200" y="1970467"/>
            <a:ext cx="4739425" cy="5016758"/>
          </a:xfrm>
          <a:prstGeom prst="rect">
            <a:avLst/>
          </a:prstGeom>
          <a:noFill/>
        </p:spPr>
        <p:txBody>
          <a:bodyPr wrap="square" rtlCol="0">
            <a:spAutoFit/>
          </a:bodyPr>
          <a:lstStyle/>
          <a:p>
            <a:r>
              <a:rPr lang="en-US" sz="1600" dirty="0">
                <a:solidFill>
                  <a:schemeClr val="accent6">
                    <a:lumMod val="75000"/>
                  </a:schemeClr>
                </a:solidFill>
              </a:rPr>
              <a:t>public class </a:t>
            </a:r>
            <a:r>
              <a:rPr lang="en-US" sz="1600" dirty="0" err="1">
                <a:solidFill>
                  <a:schemeClr val="accent6">
                    <a:lumMod val="75000"/>
                  </a:schemeClr>
                </a:solidFill>
              </a:rPr>
              <a:t>MethodOverloadingDemo</a:t>
            </a:r>
            <a:r>
              <a:rPr lang="en-US" sz="1600" dirty="0">
                <a:solidFill>
                  <a:schemeClr val="accent6">
                    <a:lumMod val="75000"/>
                  </a:schemeClr>
                </a:solidFill>
              </a:rPr>
              <a:t> {  </a:t>
            </a:r>
          </a:p>
          <a:p>
            <a:r>
              <a:rPr lang="en-US" sz="1600" dirty="0">
                <a:solidFill>
                  <a:schemeClr val="accent6">
                    <a:lumMod val="75000"/>
                  </a:schemeClr>
                </a:solidFill>
              </a:rPr>
              <a:t>   </a:t>
            </a:r>
          </a:p>
          <a:p>
            <a:pPr lvl="1"/>
            <a:r>
              <a:rPr lang="en-US" sz="1600" dirty="0" smtClean="0">
                <a:solidFill>
                  <a:schemeClr val="accent6">
                    <a:lumMod val="75000"/>
                  </a:schemeClr>
                </a:solidFill>
              </a:rPr>
              <a:t>public </a:t>
            </a:r>
            <a:r>
              <a:rPr lang="en-US" sz="1600" dirty="0">
                <a:solidFill>
                  <a:schemeClr val="accent6">
                    <a:lumMod val="75000"/>
                  </a:schemeClr>
                </a:solidFill>
              </a:rPr>
              <a:t>void </a:t>
            </a:r>
            <a:r>
              <a:rPr lang="en-US" sz="1600" dirty="0" err="1">
                <a:solidFill>
                  <a:schemeClr val="accent6">
                    <a:lumMod val="75000"/>
                  </a:schemeClr>
                </a:solidFill>
              </a:rPr>
              <a:t>getEmpName</a:t>
            </a:r>
            <a:r>
              <a:rPr lang="en-US" sz="1600" dirty="0">
                <a:solidFill>
                  <a:schemeClr val="accent6">
                    <a:lumMod val="75000"/>
                  </a:schemeClr>
                </a:solidFill>
              </a:rPr>
              <a:t>(</a:t>
            </a:r>
            <a:r>
              <a:rPr lang="en-US" sz="1600" dirty="0" err="1">
                <a:solidFill>
                  <a:schemeClr val="accent6">
                    <a:lumMod val="75000"/>
                  </a:schemeClr>
                </a:solidFill>
              </a:rPr>
              <a:t>int</a:t>
            </a:r>
            <a:r>
              <a:rPr lang="en-US" sz="1600" dirty="0">
                <a:solidFill>
                  <a:schemeClr val="accent6">
                    <a:lumMod val="75000"/>
                  </a:schemeClr>
                </a:solidFill>
              </a:rPr>
              <a:t> </a:t>
            </a:r>
            <a:r>
              <a:rPr lang="en-US" sz="1600" dirty="0" err="1">
                <a:solidFill>
                  <a:schemeClr val="accent6">
                    <a:lumMod val="75000"/>
                  </a:schemeClr>
                </a:solidFill>
              </a:rPr>
              <a:t>empId</a:t>
            </a:r>
            <a:r>
              <a:rPr lang="en-US" sz="1600" dirty="0">
                <a:solidFill>
                  <a:schemeClr val="accent6">
                    <a:lumMod val="75000"/>
                  </a:schemeClr>
                </a:solidFill>
              </a:rPr>
              <a:t>) {  </a:t>
            </a:r>
          </a:p>
          <a:p>
            <a:pPr lvl="1"/>
            <a:r>
              <a:rPr lang="en-US" sz="1600" dirty="0">
                <a:solidFill>
                  <a:schemeClr val="accent6">
                    <a:lumMod val="75000"/>
                  </a:schemeClr>
                </a:solidFill>
              </a:rPr>
              <a:t>    ......  </a:t>
            </a:r>
          </a:p>
          <a:p>
            <a:pPr lvl="1"/>
            <a:r>
              <a:rPr lang="en-US" sz="1600" dirty="0">
                <a:solidFill>
                  <a:schemeClr val="accent6">
                    <a:lumMod val="75000"/>
                  </a:schemeClr>
                </a:solidFill>
              </a:rPr>
              <a:t> }  </a:t>
            </a:r>
          </a:p>
          <a:p>
            <a:pPr lvl="1"/>
            <a:r>
              <a:rPr lang="en-US" sz="1600" dirty="0">
                <a:solidFill>
                  <a:schemeClr val="accent6">
                    <a:lumMod val="75000"/>
                  </a:schemeClr>
                </a:solidFill>
              </a:rPr>
              <a:t>  </a:t>
            </a:r>
          </a:p>
          <a:p>
            <a:pPr lvl="1"/>
            <a:r>
              <a:rPr lang="en-US" sz="1600" dirty="0">
                <a:solidFill>
                  <a:schemeClr val="accent6">
                    <a:lumMod val="75000"/>
                  </a:schemeClr>
                </a:solidFill>
              </a:rPr>
              <a:t> public void </a:t>
            </a:r>
            <a:r>
              <a:rPr lang="en-US" sz="1600" dirty="0" err="1">
                <a:solidFill>
                  <a:schemeClr val="accent6">
                    <a:lumMod val="75000"/>
                  </a:schemeClr>
                </a:solidFill>
              </a:rPr>
              <a:t>getEmpName</a:t>
            </a:r>
            <a:r>
              <a:rPr lang="en-US" sz="1600" dirty="0">
                <a:solidFill>
                  <a:schemeClr val="accent6">
                    <a:lumMod val="75000"/>
                  </a:schemeClr>
                </a:solidFill>
              </a:rPr>
              <a:t>(String </a:t>
            </a:r>
            <a:r>
              <a:rPr lang="en-US" sz="1600" dirty="0" err="1">
                <a:solidFill>
                  <a:schemeClr val="accent6">
                    <a:lumMod val="75000"/>
                  </a:schemeClr>
                </a:solidFill>
              </a:rPr>
              <a:t>empName</a:t>
            </a:r>
            <a:r>
              <a:rPr lang="en-US" sz="1600" dirty="0">
                <a:solidFill>
                  <a:schemeClr val="accent6">
                    <a:lumMod val="75000"/>
                  </a:schemeClr>
                </a:solidFill>
              </a:rPr>
              <a:t>) {  </a:t>
            </a:r>
          </a:p>
          <a:p>
            <a:pPr lvl="1"/>
            <a:r>
              <a:rPr lang="en-US" sz="1600" dirty="0">
                <a:solidFill>
                  <a:schemeClr val="accent6">
                    <a:lumMod val="75000"/>
                  </a:schemeClr>
                </a:solidFill>
              </a:rPr>
              <a:t>    ......  </a:t>
            </a:r>
          </a:p>
          <a:p>
            <a:pPr lvl="1"/>
            <a:r>
              <a:rPr lang="en-US" sz="1600" dirty="0">
                <a:solidFill>
                  <a:schemeClr val="accent6">
                    <a:lumMod val="75000"/>
                  </a:schemeClr>
                </a:solidFill>
              </a:rPr>
              <a:t> }  </a:t>
            </a:r>
          </a:p>
          <a:p>
            <a:pPr lvl="1"/>
            <a:r>
              <a:rPr lang="en-US" sz="1600" dirty="0">
                <a:solidFill>
                  <a:schemeClr val="accent6">
                    <a:lumMod val="75000"/>
                  </a:schemeClr>
                </a:solidFill>
              </a:rPr>
              <a:t>  </a:t>
            </a:r>
          </a:p>
          <a:p>
            <a:pPr lvl="1"/>
            <a:r>
              <a:rPr lang="en-US" sz="1600" dirty="0">
                <a:solidFill>
                  <a:schemeClr val="accent6">
                    <a:lumMod val="75000"/>
                  </a:schemeClr>
                </a:solidFill>
              </a:rPr>
              <a:t> public void </a:t>
            </a:r>
            <a:r>
              <a:rPr lang="en-US" sz="1600" dirty="0" err="1">
                <a:solidFill>
                  <a:schemeClr val="accent6">
                    <a:lumMod val="75000"/>
                  </a:schemeClr>
                </a:solidFill>
              </a:rPr>
              <a:t>getEmpName</a:t>
            </a:r>
            <a:r>
              <a:rPr lang="en-US" sz="1600" dirty="0">
                <a:solidFill>
                  <a:schemeClr val="accent6">
                    <a:lumMod val="75000"/>
                  </a:schemeClr>
                </a:solidFill>
              </a:rPr>
              <a:t>(</a:t>
            </a:r>
            <a:r>
              <a:rPr lang="en-US" sz="1600" dirty="0" err="1">
                <a:solidFill>
                  <a:schemeClr val="accent6">
                    <a:lumMod val="75000"/>
                  </a:schemeClr>
                </a:solidFill>
              </a:rPr>
              <a:t>int</a:t>
            </a:r>
            <a:r>
              <a:rPr lang="en-US" sz="1600" dirty="0">
                <a:solidFill>
                  <a:schemeClr val="accent6">
                    <a:lumMod val="75000"/>
                  </a:schemeClr>
                </a:solidFill>
              </a:rPr>
              <a:t> </a:t>
            </a:r>
            <a:r>
              <a:rPr lang="en-US" sz="1600" dirty="0" err="1">
                <a:solidFill>
                  <a:schemeClr val="accent6">
                    <a:lumMod val="75000"/>
                  </a:schemeClr>
                </a:solidFill>
              </a:rPr>
              <a:t>empId</a:t>
            </a:r>
            <a:r>
              <a:rPr lang="en-US" sz="1600" dirty="0">
                <a:solidFill>
                  <a:schemeClr val="accent6">
                    <a:lumMod val="75000"/>
                  </a:schemeClr>
                </a:solidFill>
              </a:rPr>
              <a:t>, String </a:t>
            </a:r>
            <a:r>
              <a:rPr lang="en-US" sz="1600" dirty="0" err="1">
                <a:solidFill>
                  <a:schemeClr val="accent6">
                    <a:lumMod val="75000"/>
                  </a:schemeClr>
                </a:solidFill>
              </a:rPr>
              <a:t>empName</a:t>
            </a:r>
            <a:r>
              <a:rPr lang="en-US" sz="1600" dirty="0">
                <a:solidFill>
                  <a:schemeClr val="accent6">
                    <a:lumMod val="75000"/>
                  </a:schemeClr>
                </a:solidFill>
              </a:rPr>
              <a:t>) {  </a:t>
            </a:r>
          </a:p>
          <a:p>
            <a:pPr lvl="1"/>
            <a:r>
              <a:rPr lang="en-US" sz="1600" dirty="0">
                <a:solidFill>
                  <a:schemeClr val="accent6">
                    <a:lumMod val="75000"/>
                  </a:schemeClr>
                </a:solidFill>
              </a:rPr>
              <a:t>    ......  </a:t>
            </a:r>
          </a:p>
          <a:p>
            <a:pPr lvl="1"/>
            <a:r>
              <a:rPr lang="en-US" sz="1600" dirty="0">
                <a:solidFill>
                  <a:schemeClr val="accent6">
                    <a:lumMod val="75000"/>
                  </a:schemeClr>
                </a:solidFill>
              </a:rPr>
              <a:t> }  </a:t>
            </a:r>
          </a:p>
          <a:p>
            <a:pPr lvl="1"/>
            <a:r>
              <a:rPr lang="en-US" sz="1600" dirty="0">
                <a:solidFill>
                  <a:schemeClr val="accent6">
                    <a:lumMod val="75000"/>
                  </a:schemeClr>
                </a:solidFill>
              </a:rPr>
              <a:t>  </a:t>
            </a:r>
          </a:p>
          <a:p>
            <a:pPr lvl="1"/>
            <a:r>
              <a:rPr lang="en-US" sz="1600" dirty="0">
                <a:solidFill>
                  <a:schemeClr val="accent6">
                    <a:lumMod val="75000"/>
                  </a:schemeClr>
                </a:solidFill>
              </a:rPr>
              <a:t> public void </a:t>
            </a:r>
            <a:r>
              <a:rPr lang="en-US" sz="1600" dirty="0" err="1">
                <a:solidFill>
                  <a:schemeClr val="accent6">
                    <a:lumMod val="75000"/>
                  </a:schemeClr>
                </a:solidFill>
              </a:rPr>
              <a:t>getEmpName</a:t>
            </a:r>
            <a:r>
              <a:rPr lang="en-US" sz="1600" dirty="0">
                <a:solidFill>
                  <a:schemeClr val="accent6">
                    <a:lumMod val="75000"/>
                  </a:schemeClr>
                </a:solidFill>
              </a:rPr>
              <a:t>(Date </a:t>
            </a:r>
            <a:r>
              <a:rPr lang="en-US" sz="1600" dirty="0" err="1">
                <a:solidFill>
                  <a:schemeClr val="accent6">
                    <a:lumMod val="75000"/>
                  </a:schemeClr>
                </a:solidFill>
              </a:rPr>
              <a:t>dob</a:t>
            </a:r>
            <a:r>
              <a:rPr lang="en-US" sz="1600" dirty="0">
                <a:solidFill>
                  <a:schemeClr val="accent6">
                    <a:lumMod val="75000"/>
                  </a:schemeClr>
                </a:solidFill>
              </a:rPr>
              <a:t>, String </a:t>
            </a:r>
            <a:r>
              <a:rPr lang="en-US" sz="1600" dirty="0" err="1">
                <a:solidFill>
                  <a:schemeClr val="accent6">
                    <a:lumMod val="75000"/>
                  </a:schemeClr>
                </a:solidFill>
              </a:rPr>
              <a:t>empName</a:t>
            </a:r>
            <a:r>
              <a:rPr lang="en-US" sz="1600" dirty="0">
                <a:solidFill>
                  <a:schemeClr val="accent6">
                    <a:lumMod val="75000"/>
                  </a:schemeClr>
                </a:solidFill>
              </a:rPr>
              <a:t>) {  </a:t>
            </a:r>
          </a:p>
          <a:p>
            <a:pPr lvl="1"/>
            <a:r>
              <a:rPr lang="en-US" sz="1600" dirty="0">
                <a:solidFill>
                  <a:schemeClr val="accent6">
                    <a:lumMod val="75000"/>
                  </a:schemeClr>
                </a:solidFill>
              </a:rPr>
              <a:t>    ......  </a:t>
            </a:r>
          </a:p>
          <a:p>
            <a:pPr lvl="1"/>
            <a:r>
              <a:rPr lang="en-US" sz="1600" dirty="0">
                <a:solidFill>
                  <a:schemeClr val="accent6">
                    <a:lumMod val="75000"/>
                  </a:schemeClr>
                </a:solidFill>
              </a:rPr>
              <a:t> }  </a:t>
            </a:r>
          </a:p>
          <a:p>
            <a:r>
              <a:rPr lang="en-US" sz="1600" dirty="0">
                <a:solidFill>
                  <a:schemeClr val="accent6">
                    <a:lumMod val="75000"/>
                  </a:schemeClr>
                </a:solidFill>
              </a:rPr>
              <a:t>} </a:t>
            </a:r>
          </a:p>
        </p:txBody>
      </p:sp>
    </p:spTree>
    <p:extLst>
      <p:ext uri="{BB962C8B-B14F-4D97-AF65-F5344CB8AC3E}">
        <p14:creationId xmlns:p14="http://schemas.microsoft.com/office/powerpoint/2010/main" val="76736767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platform</a:t>
            </a:r>
            <a:endParaRPr lang="en-US" dirty="0"/>
          </a:p>
        </p:txBody>
      </p:sp>
      <p:sp>
        <p:nvSpPr>
          <p:cNvPr id="3" name="Content Placeholder 2"/>
          <p:cNvSpPr>
            <a:spLocks noGrp="1"/>
          </p:cNvSpPr>
          <p:nvPr>
            <p:ph idx="1"/>
          </p:nvPr>
        </p:nvSpPr>
        <p:spPr/>
        <p:txBody>
          <a:bodyPr/>
          <a:lstStyle/>
          <a:p>
            <a:endParaRPr lang="en-US" dirty="0" smtClean="0"/>
          </a:p>
          <a:p>
            <a:endParaRPr lang="en-US" dirty="0"/>
          </a:p>
          <a:p>
            <a:endParaRPr lang="en-US" dirty="0" smtClean="0"/>
          </a:p>
          <a:p>
            <a:endParaRPr lang="en-US" dirty="0"/>
          </a:p>
          <a:p>
            <a:endParaRPr lang="en-US" dirty="0" smtClean="0"/>
          </a:p>
          <a:p>
            <a:endParaRPr lang="en-US" dirty="0"/>
          </a:p>
        </p:txBody>
      </p:sp>
      <p:pic>
        <p:nvPicPr>
          <p:cNvPr id="2050" name="Picture 1" descr="Figure showing MyProgram.java, compiler, MyProgram.class, Java VM, and My Program running on a comput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8373" y="2192613"/>
            <a:ext cx="8671877" cy="20378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p:cNvSpPr txBox="1"/>
          <p:nvPr/>
        </p:nvSpPr>
        <p:spPr>
          <a:xfrm>
            <a:off x="1202920" y="4726546"/>
            <a:ext cx="7425926" cy="1477328"/>
          </a:xfrm>
          <a:prstGeom prst="rect">
            <a:avLst/>
          </a:prstGeom>
          <a:noFill/>
        </p:spPr>
        <p:txBody>
          <a:bodyPr wrap="square" rtlCol="0">
            <a:spAutoFit/>
          </a:bodyPr>
          <a:lstStyle/>
          <a:p>
            <a:pPr marL="285750" indent="-285750">
              <a:buFont typeface="Arial" panose="020B0604020202020204" pitchFamily="34" charset="0"/>
              <a:buChar char="•"/>
            </a:pPr>
            <a:r>
              <a:rPr lang="en-US" dirty="0"/>
              <a:t>A </a:t>
            </a:r>
            <a:r>
              <a:rPr lang="en-US" i="1" dirty="0"/>
              <a:t>platform</a:t>
            </a:r>
            <a:r>
              <a:rPr lang="en-US" dirty="0"/>
              <a:t> is the hardware or software environment in which a program runs. </a:t>
            </a:r>
            <a:endParaRPr lang="en-US" dirty="0" smtClean="0"/>
          </a:p>
          <a:p>
            <a:pPr marL="285750" indent="-285750">
              <a:buFont typeface="Arial" panose="020B0604020202020204" pitchFamily="34" charset="0"/>
              <a:buChar char="•"/>
            </a:pPr>
            <a:r>
              <a:rPr lang="en-US" dirty="0"/>
              <a:t>The Java platform differs from most other platforms in that it's a software-only platform that runs on top of other hardware-based platforms</a:t>
            </a:r>
          </a:p>
        </p:txBody>
      </p:sp>
    </p:spTree>
    <p:extLst>
      <p:ext uri="{BB962C8B-B14F-4D97-AF65-F5344CB8AC3E}">
        <p14:creationId xmlns:p14="http://schemas.microsoft.com/office/powerpoint/2010/main" val="115565644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Classes and objects</a:t>
            </a:r>
            <a:endParaRPr lang="en-US" dirty="0"/>
          </a:p>
        </p:txBody>
      </p:sp>
      <p:sp>
        <p:nvSpPr>
          <p:cNvPr id="4" name="AutoShape 8" descr="http://www.penjee.com/programming/wp-content/uploads/2014/05/parameter-vs-argument-diagram.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TextBox 6"/>
          <p:cNvSpPr txBox="1"/>
          <p:nvPr/>
        </p:nvSpPr>
        <p:spPr>
          <a:xfrm>
            <a:off x="553792" y="1970467"/>
            <a:ext cx="6542467" cy="4401205"/>
          </a:xfrm>
          <a:prstGeom prst="rect">
            <a:avLst/>
          </a:prstGeom>
          <a:noFill/>
        </p:spPr>
        <p:txBody>
          <a:bodyPr wrap="square" rtlCol="0">
            <a:spAutoFit/>
          </a:bodyPr>
          <a:lstStyle/>
          <a:p>
            <a:r>
              <a:rPr lang="en-US" sz="3200" i="1" dirty="0" smtClean="0"/>
              <a:t>Classes: Constructors</a:t>
            </a:r>
          </a:p>
          <a:p>
            <a:pPr marL="342900" indent="-342900">
              <a:buFont typeface="Arial" panose="020B0604020202020204" pitchFamily="34" charset="0"/>
              <a:buChar char="•"/>
            </a:pPr>
            <a:r>
              <a:rPr lang="en-US" sz="2400" dirty="0" smtClean="0"/>
              <a:t>Similar to method </a:t>
            </a:r>
            <a:r>
              <a:rPr lang="en-US" sz="2400" dirty="0"/>
              <a:t>declarations—except that they use the name of the class and have no return type</a:t>
            </a:r>
            <a:endParaRPr lang="en-US" sz="2400" dirty="0" smtClean="0"/>
          </a:p>
          <a:p>
            <a:pPr marL="342900" indent="-342900">
              <a:buFont typeface="Arial" panose="020B0604020202020204" pitchFamily="34" charset="0"/>
              <a:buChar char="•"/>
            </a:pPr>
            <a:r>
              <a:rPr lang="en-US" sz="2400" dirty="0" smtClean="0"/>
              <a:t>There can be any number of constructors provided there are different number and types of arguments. </a:t>
            </a:r>
          </a:p>
          <a:p>
            <a:pPr marL="342900" indent="-342900">
              <a:buFont typeface="Arial" panose="020B0604020202020204" pitchFamily="34" charset="0"/>
              <a:buChar char="•"/>
            </a:pPr>
            <a:r>
              <a:rPr lang="en-US" sz="2400" dirty="0"/>
              <a:t>You can use any data type for a parameter of a method or a constructor</a:t>
            </a:r>
            <a:endParaRPr lang="en-US" sz="2400" dirty="0" smtClean="0"/>
          </a:p>
          <a:p>
            <a:endParaRPr lang="en-US" sz="3200" u="sng" dirty="0" smtClean="0"/>
          </a:p>
          <a:p>
            <a:endParaRPr lang="en-US" sz="2400" dirty="0"/>
          </a:p>
        </p:txBody>
      </p:sp>
      <p:sp>
        <p:nvSpPr>
          <p:cNvPr id="8" name="TextBox 7"/>
          <p:cNvSpPr txBox="1"/>
          <p:nvPr/>
        </p:nvSpPr>
        <p:spPr>
          <a:xfrm>
            <a:off x="7495504" y="2240924"/>
            <a:ext cx="4456090" cy="400110"/>
          </a:xfrm>
          <a:prstGeom prst="rect">
            <a:avLst/>
          </a:prstGeom>
          <a:noFill/>
        </p:spPr>
        <p:txBody>
          <a:bodyPr wrap="square" rtlCol="0">
            <a:spAutoFit/>
          </a:bodyPr>
          <a:lstStyle/>
          <a:p>
            <a:endParaRPr lang="en-US" sz="2000" u="sng" dirty="0"/>
          </a:p>
        </p:txBody>
      </p:sp>
      <p:sp>
        <p:nvSpPr>
          <p:cNvPr id="5" name="TextBox 4"/>
          <p:cNvSpPr txBox="1"/>
          <p:nvPr/>
        </p:nvSpPr>
        <p:spPr>
          <a:xfrm>
            <a:off x="7315200" y="1970467"/>
            <a:ext cx="4739425" cy="2616101"/>
          </a:xfrm>
          <a:prstGeom prst="rect">
            <a:avLst/>
          </a:prstGeom>
          <a:noFill/>
        </p:spPr>
        <p:txBody>
          <a:bodyPr wrap="square" rtlCol="0">
            <a:spAutoFit/>
          </a:bodyPr>
          <a:lstStyle/>
          <a:p>
            <a:r>
              <a:rPr lang="en-US" sz="1600" dirty="0">
                <a:solidFill>
                  <a:schemeClr val="accent6">
                    <a:lumMod val="75000"/>
                  </a:schemeClr>
                </a:solidFill>
              </a:rPr>
              <a:t>public Bicycle(</a:t>
            </a:r>
            <a:r>
              <a:rPr lang="en-US" sz="1600" dirty="0" err="1">
                <a:solidFill>
                  <a:schemeClr val="accent6">
                    <a:lumMod val="75000"/>
                  </a:schemeClr>
                </a:solidFill>
              </a:rPr>
              <a:t>int</a:t>
            </a:r>
            <a:r>
              <a:rPr lang="en-US" sz="1600" dirty="0">
                <a:solidFill>
                  <a:schemeClr val="accent6">
                    <a:lumMod val="75000"/>
                  </a:schemeClr>
                </a:solidFill>
              </a:rPr>
              <a:t> </a:t>
            </a:r>
            <a:r>
              <a:rPr lang="en-US" sz="1600" dirty="0" err="1">
                <a:solidFill>
                  <a:schemeClr val="accent6">
                    <a:lumMod val="75000"/>
                  </a:schemeClr>
                </a:solidFill>
              </a:rPr>
              <a:t>startCadence</a:t>
            </a:r>
            <a:r>
              <a:rPr lang="en-US" sz="1600" dirty="0">
                <a:solidFill>
                  <a:schemeClr val="accent6">
                    <a:lumMod val="75000"/>
                  </a:schemeClr>
                </a:solidFill>
              </a:rPr>
              <a:t>, </a:t>
            </a:r>
            <a:r>
              <a:rPr lang="en-US" sz="1600" dirty="0" err="1">
                <a:solidFill>
                  <a:schemeClr val="accent6">
                    <a:lumMod val="75000"/>
                  </a:schemeClr>
                </a:solidFill>
              </a:rPr>
              <a:t>int</a:t>
            </a:r>
            <a:r>
              <a:rPr lang="en-US" sz="1600" dirty="0">
                <a:solidFill>
                  <a:schemeClr val="accent6">
                    <a:lumMod val="75000"/>
                  </a:schemeClr>
                </a:solidFill>
              </a:rPr>
              <a:t> </a:t>
            </a:r>
            <a:r>
              <a:rPr lang="en-US" sz="1600" dirty="0" err="1">
                <a:solidFill>
                  <a:schemeClr val="accent6">
                    <a:lumMod val="75000"/>
                  </a:schemeClr>
                </a:solidFill>
              </a:rPr>
              <a:t>startSpeed</a:t>
            </a:r>
            <a:r>
              <a:rPr lang="en-US" sz="1600" dirty="0">
                <a:solidFill>
                  <a:schemeClr val="accent6">
                    <a:lumMod val="75000"/>
                  </a:schemeClr>
                </a:solidFill>
              </a:rPr>
              <a:t>, </a:t>
            </a:r>
            <a:r>
              <a:rPr lang="en-US" sz="1600" dirty="0" err="1">
                <a:solidFill>
                  <a:schemeClr val="accent6">
                    <a:lumMod val="75000"/>
                  </a:schemeClr>
                </a:solidFill>
              </a:rPr>
              <a:t>int</a:t>
            </a:r>
            <a:r>
              <a:rPr lang="en-US" sz="1600" dirty="0">
                <a:solidFill>
                  <a:schemeClr val="accent6">
                    <a:lumMod val="75000"/>
                  </a:schemeClr>
                </a:solidFill>
              </a:rPr>
              <a:t> </a:t>
            </a:r>
            <a:r>
              <a:rPr lang="en-US" sz="1600" dirty="0" err="1">
                <a:solidFill>
                  <a:schemeClr val="accent6">
                    <a:lumMod val="75000"/>
                  </a:schemeClr>
                </a:solidFill>
              </a:rPr>
              <a:t>startGear</a:t>
            </a:r>
            <a:r>
              <a:rPr lang="en-US" sz="1600" dirty="0">
                <a:solidFill>
                  <a:schemeClr val="accent6">
                    <a:lumMod val="75000"/>
                  </a:schemeClr>
                </a:solidFill>
              </a:rPr>
              <a:t>) {</a:t>
            </a:r>
          </a:p>
          <a:p>
            <a:r>
              <a:rPr lang="en-US" sz="1600" dirty="0">
                <a:solidFill>
                  <a:schemeClr val="accent6">
                    <a:lumMod val="75000"/>
                  </a:schemeClr>
                </a:solidFill>
              </a:rPr>
              <a:t>    gear = </a:t>
            </a:r>
            <a:r>
              <a:rPr lang="en-US" sz="1600" dirty="0" err="1">
                <a:solidFill>
                  <a:schemeClr val="accent6">
                    <a:lumMod val="75000"/>
                  </a:schemeClr>
                </a:solidFill>
              </a:rPr>
              <a:t>startGear</a:t>
            </a:r>
            <a:r>
              <a:rPr lang="en-US" sz="1600" dirty="0">
                <a:solidFill>
                  <a:schemeClr val="accent6">
                    <a:lumMod val="75000"/>
                  </a:schemeClr>
                </a:solidFill>
              </a:rPr>
              <a:t>;</a:t>
            </a:r>
          </a:p>
          <a:p>
            <a:r>
              <a:rPr lang="en-US" sz="1600" dirty="0">
                <a:solidFill>
                  <a:schemeClr val="accent6">
                    <a:lumMod val="75000"/>
                  </a:schemeClr>
                </a:solidFill>
              </a:rPr>
              <a:t>    cadence = </a:t>
            </a:r>
            <a:r>
              <a:rPr lang="en-US" sz="1600" dirty="0" err="1">
                <a:solidFill>
                  <a:schemeClr val="accent6">
                    <a:lumMod val="75000"/>
                  </a:schemeClr>
                </a:solidFill>
              </a:rPr>
              <a:t>startCadence</a:t>
            </a:r>
            <a:r>
              <a:rPr lang="en-US" sz="1600" dirty="0">
                <a:solidFill>
                  <a:schemeClr val="accent6">
                    <a:lumMod val="75000"/>
                  </a:schemeClr>
                </a:solidFill>
              </a:rPr>
              <a:t>;</a:t>
            </a:r>
          </a:p>
          <a:p>
            <a:r>
              <a:rPr lang="en-US" sz="1600" dirty="0">
                <a:solidFill>
                  <a:schemeClr val="accent6">
                    <a:lumMod val="75000"/>
                  </a:schemeClr>
                </a:solidFill>
              </a:rPr>
              <a:t>    speed = </a:t>
            </a:r>
            <a:r>
              <a:rPr lang="en-US" sz="1600" dirty="0" err="1">
                <a:solidFill>
                  <a:schemeClr val="accent6">
                    <a:lumMod val="75000"/>
                  </a:schemeClr>
                </a:solidFill>
              </a:rPr>
              <a:t>startSpeed</a:t>
            </a:r>
            <a:r>
              <a:rPr lang="en-US" sz="1600" dirty="0">
                <a:solidFill>
                  <a:schemeClr val="accent6">
                    <a:lumMod val="75000"/>
                  </a:schemeClr>
                </a:solidFill>
              </a:rPr>
              <a:t>;</a:t>
            </a:r>
          </a:p>
          <a:p>
            <a:r>
              <a:rPr lang="en-US" sz="1600" dirty="0" smtClean="0">
                <a:solidFill>
                  <a:schemeClr val="accent6">
                    <a:lumMod val="75000"/>
                  </a:schemeClr>
                </a:solidFill>
              </a:rPr>
              <a:t>}</a:t>
            </a:r>
          </a:p>
          <a:p>
            <a:endParaRPr lang="en-US" sz="1600" dirty="0">
              <a:solidFill>
                <a:schemeClr val="accent6">
                  <a:lumMod val="75000"/>
                </a:schemeClr>
              </a:solidFill>
            </a:endParaRPr>
          </a:p>
          <a:p>
            <a:endParaRPr lang="en-US" sz="1600" dirty="0" smtClean="0">
              <a:solidFill>
                <a:schemeClr val="accent6">
                  <a:lumMod val="75000"/>
                </a:schemeClr>
              </a:solidFill>
            </a:endParaRPr>
          </a:p>
          <a:p>
            <a:r>
              <a:rPr lang="en-US" sz="2000" dirty="0">
                <a:solidFill>
                  <a:schemeClr val="accent6">
                    <a:lumMod val="75000"/>
                  </a:schemeClr>
                </a:solidFill>
              </a:rPr>
              <a:t>Bicycle </a:t>
            </a:r>
            <a:r>
              <a:rPr lang="en-US" sz="2000" dirty="0" err="1">
                <a:solidFill>
                  <a:schemeClr val="accent6">
                    <a:lumMod val="75000"/>
                  </a:schemeClr>
                </a:solidFill>
              </a:rPr>
              <a:t>myBike</a:t>
            </a:r>
            <a:r>
              <a:rPr lang="en-US" sz="2000" dirty="0">
                <a:solidFill>
                  <a:schemeClr val="accent6">
                    <a:lumMod val="75000"/>
                  </a:schemeClr>
                </a:solidFill>
              </a:rPr>
              <a:t> = new Bicycle(30, 0, 8);</a:t>
            </a:r>
          </a:p>
          <a:p>
            <a:endParaRPr lang="en-US" sz="1600" dirty="0">
              <a:solidFill>
                <a:schemeClr val="accent6">
                  <a:lumMod val="75000"/>
                </a:schemeClr>
              </a:solidFill>
            </a:endParaRPr>
          </a:p>
        </p:txBody>
      </p:sp>
    </p:spTree>
    <p:extLst>
      <p:ext uri="{BB962C8B-B14F-4D97-AF65-F5344CB8AC3E}">
        <p14:creationId xmlns:p14="http://schemas.microsoft.com/office/powerpoint/2010/main" val="343472694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Classes and objects</a:t>
            </a:r>
            <a:endParaRPr lang="en-US" dirty="0"/>
          </a:p>
        </p:txBody>
      </p:sp>
      <p:sp>
        <p:nvSpPr>
          <p:cNvPr id="4" name="AutoShape 8" descr="http://www.penjee.com/programming/wp-content/uploads/2014/05/parameter-vs-argument-diagram.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TextBox 6"/>
          <p:cNvSpPr txBox="1"/>
          <p:nvPr/>
        </p:nvSpPr>
        <p:spPr>
          <a:xfrm>
            <a:off x="553792" y="1970467"/>
            <a:ext cx="11153104" cy="5078313"/>
          </a:xfrm>
          <a:prstGeom prst="rect">
            <a:avLst/>
          </a:prstGeom>
          <a:noFill/>
        </p:spPr>
        <p:txBody>
          <a:bodyPr wrap="square" rtlCol="0">
            <a:spAutoFit/>
          </a:bodyPr>
          <a:lstStyle/>
          <a:p>
            <a:r>
              <a:rPr lang="en-US" sz="2800" b="1" dirty="0" smtClean="0"/>
              <a:t>Classes : Passing </a:t>
            </a:r>
            <a:r>
              <a:rPr lang="en-US" sz="2800" b="1" dirty="0"/>
              <a:t>Primitive Data Type Arguments</a:t>
            </a:r>
          </a:p>
          <a:p>
            <a:pPr marL="342900" indent="-342900">
              <a:buFont typeface="Arial" panose="020B0604020202020204" pitchFamily="34" charset="0"/>
              <a:buChar char="•"/>
            </a:pPr>
            <a:r>
              <a:rPr lang="en-US" sz="2000" dirty="0"/>
              <a:t>Primitive arguments, such as an </a:t>
            </a:r>
            <a:r>
              <a:rPr lang="en-US" sz="2000" dirty="0" err="1"/>
              <a:t>int</a:t>
            </a:r>
            <a:r>
              <a:rPr lang="en-US" sz="2000" dirty="0"/>
              <a:t> or a double, are passed into methods by </a:t>
            </a:r>
            <a:r>
              <a:rPr lang="en-US" sz="2000" dirty="0" smtClean="0"/>
              <a:t>value.</a:t>
            </a:r>
          </a:p>
          <a:p>
            <a:pPr marL="342900" indent="-342900">
              <a:buFont typeface="Arial" panose="020B0604020202020204" pitchFamily="34" charset="0"/>
              <a:buChar char="•"/>
            </a:pPr>
            <a:r>
              <a:rPr lang="en-US" sz="2000" dirty="0"/>
              <a:t>A</a:t>
            </a:r>
            <a:r>
              <a:rPr lang="en-US" sz="2000" dirty="0" smtClean="0"/>
              <a:t>ny </a:t>
            </a:r>
            <a:r>
              <a:rPr lang="en-US" sz="2000" dirty="0"/>
              <a:t>changes to the values of the parameters exist only within the scope of the </a:t>
            </a:r>
            <a:r>
              <a:rPr lang="en-US" sz="2000" dirty="0" smtClean="0"/>
              <a:t>method</a:t>
            </a:r>
          </a:p>
          <a:p>
            <a:pPr marL="342900" indent="-342900">
              <a:buFont typeface="Arial" panose="020B0604020202020204" pitchFamily="34" charset="0"/>
              <a:buChar char="•"/>
            </a:pPr>
            <a:endParaRPr lang="en-US" sz="2400" dirty="0"/>
          </a:p>
          <a:p>
            <a:r>
              <a:rPr lang="en-US" sz="2800" b="1" dirty="0" smtClean="0"/>
              <a:t>Classes: Passing </a:t>
            </a:r>
            <a:r>
              <a:rPr lang="en-US" sz="2800" b="1" dirty="0"/>
              <a:t>R</a:t>
            </a:r>
            <a:r>
              <a:rPr lang="en-US" sz="2800" b="1" dirty="0" smtClean="0"/>
              <a:t>eference Data </a:t>
            </a:r>
            <a:r>
              <a:rPr lang="en-US" sz="2800" b="1" dirty="0"/>
              <a:t>Type Arguments</a:t>
            </a:r>
          </a:p>
          <a:p>
            <a:pPr marL="342900" indent="-342900">
              <a:buFont typeface="Arial" panose="020B0604020202020204" pitchFamily="34" charset="0"/>
              <a:buChar char="•"/>
            </a:pPr>
            <a:r>
              <a:rPr lang="en-US" sz="2000" dirty="0" smtClean="0"/>
              <a:t>Reference </a:t>
            </a:r>
            <a:r>
              <a:rPr lang="en-US" sz="2000" dirty="0"/>
              <a:t>data type parameters, such as objects, are also passed into methods by value</a:t>
            </a:r>
          </a:p>
          <a:p>
            <a:pPr marL="342900" indent="-342900">
              <a:buFont typeface="Arial" panose="020B0604020202020204" pitchFamily="34" charset="0"/>
              <a:buChar char="•"/>
            </a:pPr>
            <a:r>
              <a:rPr lang="en-US" sz="2000" dirty="0"/>
              <a:t>This means that when the method returns, the passed-in reference still references the same object as </a:t>
            </a:r>
            <a:r>
              <a:rPr lang="en-US" sz="2000" dirty="0" smtClean="0"/>
              <a:t>before.</a:t>
            </a:r>
          </a:p>
          <a:p>
            <a:pPr marL="342900" indent="-342900">
              <a:buFont typeface="Arial" panose="020B0604020202020204" pitchFamily="34" charset="0"/>
              <a:buChar char="•"/>
            </a:pPr>
            <a:r>
              <a:rPr lang="en-US" sz="2000" dirty="0"/>
              <a:t>T</a:t>
            </a:r>
            <a:r>
              <a:rPr lang="en-US" sz="2000" dirty="0" smtClean="0"/>
              <a:t>he </a:t>
            </a:r>
            <a:r>
              <a:rPr lang="en-US" sz="2000" dirty="0"/>
              <a:t>values of the object's fields </a:t>
            </a:r>
            <a:r>
              <a:rPr lang="en-US" sz="2000" i="1" dirty="0"/>
              <a:t>can</a:t>
            </a:r>
            <a:r>
              <a:rPr lang="en-US" sz="2000" dirty="0"/>
              <a:t> be changed in the method, if they have the proper access </a:t>
            </a:r>
            <a:r>
              <a:rPr lang="en-US" sz="2000" dirty="0" smtClean="0"/>
              <a:t>level.</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smtClean="0"/>
          </a:p>
          <a:p>
            <a:r>
              <a:rPr lang="en-US" sz="2000" b="1" dirty="0" smtClean="0"/>
              <a:t>Lab9.1: </a:t>
            </a:r>
          </a:p>
          <a:p>
            <a:pPr marL="342900" indent="-342900">
              <a:buFont typeface="Arial" panose="020B0604020202020204" pitchFamily="34" charset="0"/>
              <a:buChar char="•"/>
            </a:pPr>
            <a:r>
              <a:rPr lang="en-US" sz="2000" dirty="0" smtClean="0"/>
              <a:t>Passing </a:t>
            </a:r>
            <a:r>
              <a:rPr lang="en-US" sz="2000" dirty="0"/>
              <a:t>primitive data type and reference data type arguments to </a:t>
            </a:r>
            <a:r>
              <a:rPr lang="en-US" sz="2000" dirty="0" err="1"/>
              <a:t>contstuctors</a:t>
            </a:r>
            <a:r>
              <a:rPr lang="en-US" sz="2000" dirty="0"/>
              <a:t> and </a:t>
            </a:r>
            <a:r>
              <a:rPr lang="en-US" sz="2000" dirty="0" smtClean="0"/>
              <a:t>methods.</a:t>
            </a:r>
            <a:endParaRPr lang="en-US" sz="2000" dirty="0"/>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endParaRPr lang="en-US" sz="2400" dirty="0"/>
          </a:p>
        </p:txBody>
      </p:sp>
      <p:sp>
        <p:nvSpPr>
          <p:cNvPr id="8" name="TextBox 7"/>
          <p:cNvSpPr txBox="1"/>
          <p:nvPr/>
        </p:nvSpPr>
        <p:spPr>
          <a:xfrm>
            <a:off x="7495504" y="2240924"/>
            <a:ext cx="4456090" cy="400110"/>
          </a:xfrm>
          <a:prstGeom prst="rect">
            <a:avLst/>
          </a:prstGeom>
          <a:noFill/>
        </p:spPr>
        <p:txBody>
          <a:bodyPr wrap="square" rtlCol="0">
            <a:spAutoFit/>
          </a:bodyPr>
          <a:lstStyle/>
          <a:p>
            <a:endParaRPr lang="en-US" sz="2000" u="sng" dirty="0"/>
          </a:p>
        </p:txBody>
      </p:sp>
    </p:spTree>
    <p:extLst>
      <p:ext uri="{BB962C8B-B14F-4D97-AF65-F5344CB8AC3E}">
        <p14:creationId xmlns:p14="http://schemas.microsoft.com/office/powerpoint/2010/main" val="206264458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Classes and objects</a:t>
            </a:r>
            <a:endParaRPr lang="en-US" dirty="0"/>
          </a:p>
        </p:txBody>
      </p:sp>
      <p:sp>
        <p:nvSpPr>
          <p:cNvPr id="4" name="AutoShape 8" descr="http://www.penjee.com/programming/wp-content/uploads/2014/05/parameter-vs-argument-diagram.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TextBox 6"/>
          <p:cNvSpPr txBox="1"/>
          <p:nvPr/>
        </p:nvSpPr>
        <p:spPr>
          <a:xfrm>
            <a:off x="553792" y="1970467"/>
            <a:ext cx="11153104" cy="6001643"/>
          </a:xfrm>
          <a:prstGeom prst="rect">
            <a:avLst/>
          </a:prstGeom>
          <a:noFill/>
        </p:spPr>
        <p:txBody>
          <a:bodyPr wrap="square" rtlCol="0">
            <a:spAutoFit/>
          </a:bodyPr>
          <a:lstStyle/>
          <a:p>
            <a:r>
              <a:rPr lang="en-US" sz="2800" b="1" u="sng" dirty="0" smtClean="0"/>
              <a:t>Objects:</a:t>
            </a:r>
          </a:p>
          <a:p>
            <a:pPr marL="457200" indent="-457200">
              <a:buFont typeface="Arial" panose="020B0604020202020204" pitchFamily="34" charset="0"/>
              <a:buChar char="•"/>
            </a:pPr>
            <a:r>
              <a:rPr lang="en-US" sz="2400" dirty="0" smtClean="0"/>
              <a:t>Declaration</a:t>
            </a:r>
          </a:p>
          <a:p>
            <a:pPr marL="457200" indent="-457200">
              <a:buFont typeface="Arial" panose="020B0604020202020204" pitchFamily="34" charset="0"/>
              <a:buChar char="•"/>
            </a:pPr>
            <a:endParaRPr lang="en-US" sz="2400" dirty="0" smtClean="0"/>
          </a:p>
          <a:p>
            <a:pPr marL="457200" indent="-457200">
              <a:buFont typeface="Arial" panose="020B0604020202020204" pitchFamily="34" charset="0"/>
              <a:buChar char="•"/>
            </a:pPr>
            <a:r>
              <a:rPr lang="en-US" sz="2400" dirty="0" smtClean="0"/>
              <a:t>Instantiation</a:t>
            </a:r>
          </a:p>
          <a:p>
            <a:pPr marL="457200" indent="-457200">
              <a:buFont typeface="Arial" panose="020B0604020202020204" pitchFamily="34" charset="0"/>
              <a:buChar char="•"/>
            </a:pPr>
            <a:endParaRPr lang="en-US" sz="2400" dirty="0" smtClean="0"/>
          </a:p>
          <a:p>
            <a:pPr marL="457200" indent="-457200">
              <a:buFont typeface="Arial" panose="020B0604020202020204" pitchFamily="34" charset="0"/>
              <a:buChar char="•"/>
            </a:pPr>
            <a:r>
              <a:rPr lang="en-US" sz="2400" dirty="0" smtClean="0"/>
              <a:t>Initialization</a:t>
            </a:r>
          </a:p>
          <a:p>
            <a:pPr marL="457200" indent="-457200">
              <a:buFont typeface="Arial" panose="020B0604020202020204" pitchFamily="34" charset="0"/>
              <a:buChar char="•"/>
            </a:pPr>
            <a:endParaRPr lang="en-US" sz="2400" dirty="0"/>
          </a:p>
          <a:p>
            <a:pPr marL="457200" indent="-457200">
              <a:buFont typeface="Arial" panose="020B0604020202020204" pitchFamily="34" charset="0"/>
              <a:buChar char="•"/>
            </a:pPr>
            <a:r>
              <a:rPr lang="en-US" sz="2400" dirty="0" smtClean="0"/>
              <a:t>Referencing object fields</a:t>
            </a:r>
          </a:p>
          <a:p>
            <a:pPr marL="457200" indent="-457200">
              <a:buFont typeface="Arial" panose="020B0604020202020204" pitchFamily="34" charset="0"/>
              <a:buChar char="•"/>
            </a:pPr>
            <a:endParaRPr lang="en-US" sz="2400" dirty="0"/>
          </a:p>
          <a:p>
            <a:pPr marL="457200" indent="-457200">
              <a:buFont typeface="Arial" panose="020B0604020202020204" pitchFamily="34" charset="0"/>
              <a:buChar char="•"/>
            </a:pPr>
            <a:r>
              <a:rPr lang="en-US" sz="2400" dirty="0" smtClean="0"/>
              <a:t>Calling object’s  methods</a:t>
            </a:r>
          </a:p>
          <a:p>
            <a:pPr marL="457200" indent="-457200">
              <a:buFont typeface="Arial" panose="020B0604020202020204" pitchFamily="34" charset="0"/>
              <a:buChar char="•"/>
            </a:pPr>
            <a:endParaRPr lang="en-US" sz="2400" dirty="0"/>
          </a:p>
          <a:p>
            <a:r>
              <a:rPr lang="en-US" sz="2400" dirty="0" smtClean="0">
                <a:solidFill>
                  <a:schemeClr val="accent6">
                    <a:lumMod val="75000"/>
                  </a:schemeClr>
                </a:solidFill>
              </a:rPr>
              <a:t>Lab9.2</a:t>
            </a:r>
            <a:r>
              <a:rPr lang="en-US" sz="2400" dirty="0">
                <a:solidFill>
                  <a:schemeClr val="accent6">
                    <a:lumMod val="75000"/>
                  </a:schemeClr>
                </a:solidFill>
              </a:rPr>
              <a:t>: Creating and using Objects.</a:t>
            </a:r>
            <a:endParaRPr lang="en-US" sz="2400" dirty="0" smtClean="0">
              <a:solidFill>
                <a:schemeClr val="accent6">
                  <a:lumMod val="75000"/>
                </a:schemeClr>
              </a:solidFill>
            </a:endParaRPr>
          </a:p>
          <a:p>
            <a:pPr marL="457200" indent="-457200">
              <a:buFont typeface="Arial" panose="020B0604020202020204" pitchFamily="34" charset="0"/>
              <a:buChar char="•"/>
            </a:pPr>
            <a:endParaRPr lang="en-US" sz="2400" dirty="0"/>
          </a:p>
          <a:p>
            <a:pPr marL="457200" indent="-457200">
              <a:buFont typeface="Arial" panose="020B0604020202020204" pitchFamily="34" charset="0"/>
              <a:buChar char="•"/>
            </a:pPr>
            <a:endParaRPr lang="en-US" sz="2400" dirty="0"/>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endParaRPr lang="en-US" sz="2400" dirty="0"/>
          </a:p>
        </p:txBody>
      </p:sp>
      <p:sp>
        <p:nvSpPr>
          <p:cNvPr id="8" name="TextBox 7"/>
          <p:cNvSpPr txBox="1"/>
          <p:nvPr/>
        </p:nvSpPr>
        <p:spPr>
          <a:xfrm>
            <a:off x="7495504" y="2240924"/>
            <a:ext cx="4456090" cy="400110"/>
          </a:xfrm>
          <a:prstGeom prst="rect">
            <a:avLst/>
          </a:prstGeom>
          <a:noFill/>
        </p:spPr>
        <p:txBody>
          <a:bodyPr wrap="square" rtlCol="0">
            <a:spAutoFit/>
          </a:bodyPr>
          <a:lstStyle/>
          <a:p>
            <a:endParaRPr lang="en-US" sz="2000" u="sng" dirty="0"/>
          </a:p>
        </p:txBody>
      </p:sp>
      <p:sp>
        <p:nvSpPr>
          <p:cNvPr id="3" name="TextBox 2"/>
          <p:cNvSpPr txBox="1"/>
          <p:nvPr/>
        </p:nvSpPr>
        <p:spPr>
          <a:xfrm>
            <a:off x="4997003" y="2240924"/>
            <a:ext cx="6143222" cy="1477328"/>
          </a:xfrm>
          <a:prstGeom prst="rect">
            <a:avLst/>
          </a:prstGeom>
          <a:noFill/>
        </p:spPr>
        <p:txBody>
          <a:bodyPr wrap="square" rtlCol="0">
            <a:spAutoFit/>
          </a:bodyPr>
          <a:lstStyle/>
          <a:p>
            <a:r>
              <a:rPr lang="en-US" dirty="0">
                <a:solidFill>
                  <a:schemeClr val="accent6">
                    <a:lumMod val="75000"/>
                  </a:schemeClr>
                </a:solidFill>
              </a:rPr>
              <a:t>Point </a:t>
            </a:r>
            <a:r>
              <a:rPr lang="en-US" dirty="0" err="1">
                <a:solidFill>
                  <a:schemeClr val="accent6">
                    <a:lumMod val="75000"/>
                  </a:schemeClr>
                </a:solidFill>
              </a:rPr>
              <a:t>originOne</a:t>
            </a:r>
            <a:r>
              <a:rPr lang="en-US" dirty="0">
                <a:solidFill>
                  <a:schemeClr val="accent6">
                    <a:lumMod val="75000"/>
                  </a:schemeClr>
                </a:solidFill>
              </a:rPr>
              <a:t> = new Point(23, 94</a:t>
            </a:r>
            <a:r>
              <a:rPr lang="en-US" dirty="0" smtClean="0">
                <a:solidFill>
                  <a:schemeClr val="accent6">
                    <a:lumMod val="75000"/>
                  </a:schemeClr>
                </a:solidFill>
              </a:rPr>
              <a:t>);</a:t>
            </a:r>
          </a:p>
          <a:p>
            <a:endParaRPr lang="en-US" dirty="0">
              <a:solidFill>
                <a:schemeClr val="accent6">
                  <a:lumMod val="75000"/>
                </a:schemeClr>
              </a:solidFill>
            </a:endParaRPr>
          </a:p>
          <a:p>
            <a:r>
              <a:rPr lang="en-US" dirty="0">
                <a:solidFill>
                  <a:schemeClr val="accent6">
                    <a:lumMod val="75000"/>
                  </a:schemeClr>
                </a:solidFill>
              </a:rPr>
              <a:t>Rectangle </a:t>
            </a:r>
            <a:r>
              <a:rPr lang="en-US" dirty="0" err="1">
                <a:solidFill>
                  <a:schemeClr val="accent6">
                    <a:lumMod val="75000"/>
                  </a:schemeClr>
                </a:solidFill>
              </a:rPr>
              <a:t>rectOne</a:t>
            </a:r>
            <a:r>
              <a:rPr lang="en-US" dirty="0">
                <a:solidFill>
                  <a:schemeClr val="accent6">
                    <a:lumMod val="75000"/>
                  </a:schemeClr>
                </a:solidFill>
              </a:rPr>
              <a:t> = new Rectangle(</a:t>
            </a:r>
            <a:r>
              <a:rPr lang="en-US" dirty="0" err="1">
                <a:solidFill>
                  <a:schemeClr val="accent6">
                    <a:lumMod val="75000"/>
                  </a:schemeClr>
                </a:solidFill>
              </a:rPr>
              <a:t>originOne</a:t>
            </a:r>
            <a:r>
              <a:rPr lang="en-US" dirty="0">
                <a:solidFill>
                  <a:schemeClr val="accent6">
                    <a:lumMod val="75000"/>
                  </a:schemeClr>
                </a:solidFill>
              </a:rPr>
              <a:t>, 100, 200</a:t>
            </a:r>
            <a:r>
              <a:rPr lang="en-US" dirty="0" smtClean="0">
                <a:solidFill>
                  <a:schemeClr val="accent6">
                    <a:lumMod val="75000"/>
                  </a:schemeClr>
                </a:solidFill>
              </a:rPr>
              <a:t>);</a:t>
            </a:r>
          </a:p>
          <a:p>
            <a:endParaRPr lang="en-US" dirty="0">
              <a:solidFill>
                <a:schemeClr val="accent6">
                  <a:lumMod val="75000"/>
                </a:schemeClr>
              </a:solidFill>
            </a:endParaRPr>
          </a:p>
          <a:p>
            <a:r>
              <a:rPr lang="en-US" dirty="0">
                <a:solidFill>
                  <a:schemeClr val="accent6">
                    <a:lumMod val="75000"/>
                  </a:schemeClr>
                </a:solidFill>
              </a:rPr>
              <a:t>Rectangle </a:t>
            </a:r>
            <a:r>
              <a:rPr lang="en-US" dirty="0" err="1">
                <a:solidFill>
                  <a:schemeClr val="accent6">
                    <a:lumMod val="75000"/>
                  </a:schemeClr>
                </a:solidFill>
              </a:rPr>
              <a:t>rectTwo</a:t>
            </a:r>
            <a:r>
              <a:rPr lang="en-US" dirty="0">
                <a:solidFill>
                  <a:schemeClr val="accent6">
                    <a:lumMod val="75000"/>
                  </a:schemeClr>
                </a:solidFill>
              </a:rPr>
              <a:t> = new Rectangle(50, 100);</a:t>
            </a:r>
          </a:p>
        </p:txBody>
      </p:sp>
    </p:spTree>
    <p:extLst>
      <p:ext uri="{BB962C8B-B14F-4D97-AF65-F5344CB8AC3E}">
        <p14:creationId xmlns:p14="http://schemas.microsoft.com/office/powerpoint/2010/main" val="4185538270"/>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Classes and objects</a:t>
            </a:r>
            <a:endParaRPr lang="en-US" dirty="0"/>
          </a:p>
        </p:txBody>
      </p:sp>
      <p:sp>
        <p:nvSpPr>
          <p:cNvPr id="4" name="AutoShape 8" descr="http://www.penjee.com/programming/wp-content/uploads/2014/05/parameter-vs-argument-diagram.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extBox 7"/>
          <p:cNvSpPr txBox="1"/>
          <p:nvPr/>
        </p:nvSpPr>
        <p:spPr>
          <a:xfrm>
            <a:off x="7495504" y="2240924"/>
            <a:ext cx="4456090" cy="400110"/>
          </a:xfrm>
          <a:prstGeom prst="rect">
            <a:avLst/>
          </a:prstGeom>
          <a:noFill/>
        </p:spPr>
        <p:txBody>
          <a:bodyPr wrap="square" rtlCol="0">
            <a:spAutoFit/>
          </a:bodyPr>
          <a:lstStyle/>
          <a:p>
            <a:endParaRPr lang="en-US" sz="2000" u="sng" dirty="0"/>
          </a:p>
        </p:txBody>
      </p:sp>
      <p:pic>
        <p:nvPicPr>
          <p:cNvPr id="3074" name="Picture 2" descr="Garbage Collection&#10;Key Notes 1. It is a mechanism provided by Java Virtual Machine to reclaim heap space from&#10;objects whi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7974" y="1265550"/>
            <a:ext cx="7445107" cy="55896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70303744"/>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Classes and objects</a:t>
            </a:r>
            <a:endParaRPr lang="en-US" dirty="0"/>
          </a:p>
        </p:txBody>
      </p:sp>
      <p:sp>
        <p:nvSpPr>
          <p:cNvPr id="4" name="AutoShape 8" descr="http://www.penjee.com/programming/wp-content/uploads/2014/05/parameter-vs-argument-diagram.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extBox 7"/>
          <p:cNvSpPr txBox="1"/>
          <p:nvPr/>
        </p:nvSpPr>
        <p:spPr>
          <a:xfrm>
            <a:off x="7495504" y="2240924"/>
            <a:ext cx="4456090" cy="400110"/>
          </a:xfrm>
          <a:prstGeom prst="rect">
            <a:avLst/>
          </a:prstGeom>
          <a:noFill/>
        </p:spPr>
        <p:txBody>
          <a:bodyPr wrap="square" rtlCol="0">
            <a:spAutoFit/>
          </a:bodyPr>
          <a:lstStyle/>
          <a:p>
            <a:endParaRPr lang="en-US" sz="2000" u="sng" dirty="0"/>
          </a:p>
        </p:txBody>
      </p:sp>
      <p:pic>
        <p:nvPicPr>
          <p:cNvPr id="3" name="Picture 2"/>
          <p:cNvPicPr>
            <a:picLocks noChangeAspect="1"/>
          </p:cNvPicPr>
          <p:nvPr/>
        </p:nvPicPr>
        <p:blipFill>
          <a:blip r:embed="rId2"/>
          <a:stretch>
            <a:fillRect/>
          </a:stretch>
        </p:blipFill>
        <p:spPr>
          <a:xfrm>
            <a:off x="307974" y="1263672"/>
            <a:ext cx="7483743" cy="5618672"/>
          </a:xfrm>
          <a:prstGeom prst="rect">
            <a:avLst/>
          </a:prstGeom>
        </p:spPr>
      </p:pic>
    </p:spTree>
    <p:extLst>
      <p:ext uri="{BB962C8B-B14F-4D97-AF65-F5344CB8AC3E}">
        <p14:creationId xmlns:p14="http://schemas.microsoft.com/office/powerpoint/2010/main" val="512131138"/>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Classes and objects</a:t>
            </a:r>
            <a:endParaRPr lang="en-US" dirty="0"/>
          </a:p>
        </p:txBody>
      </p:sp>
      <p:sp>
        <p:nvSpPr>
          <p:cNvPr id="4" name="AutoShape 8" descr="http://www.penjee.com/programming/wp-content/uploads/2014/05/parameter-vs-argument-diagram.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extBox 7"/>
          <p:cNvSpPr txBox="1"/>
          <p:nvPr/>
        </p:nvSpPr>
        <p:spPr>
          <a:xfrm>
            <a:off x="7495504" y="2240924"/>
            <a:ext cx="4456090" cy="400110"/>
          </a:xfrm>
          <a:prstGeom prst="rect">
            <a:avLst/>
          </a:prstGeom>
          <a:noFill/>
        </p:spPr>
        <p:txBody>
          <a:bodyPr wrap="square" rtlCol="0">
            <a:spAutoFit/>
          </a:bodyPr>
          <a:lstStyle/>
          <a:p>
            <a:endParaRPr lang="en-US" sz="2000" u="sng" dirty="0"/>
          </a:p>
        </p:txBody>
      </p:sp>
      <p:sp>
        <p:nvSpPr>
          <p:cNvPr id="5" name="TextBox 4"/>
          <p:cNvSpPr txBox="1"/>
          <p:nvPr/>
        </p:nvSpPr>
        <p:spPr>
          <a:xfrm>
            <a:off x="460375" y="2073499"/>
            <a:ext cx="6648763" cy="2431435"/>
          </a:xfrm>
          <a:prstGeom prst="rect">
            <a:avLst/>
          </a:prstGeom>
          <a:noFill/>
        </p:spPr>
        <p:txBody>
          <a:bodyPr wrap="square" rtlCol="0">
            <a:spAutoFit/>
          </a:bodyPr>
          <a:lstStyle/>
          <a:p>
            <a:r>
              <a:rPr lang="en-US" sz="2800" b="1" dirty="0" smtClean="0"/>
              <a:t>Returning Value from Method:</a:t>
            </a:r>
          </a:p>
          <a:p>
            <a:endParaRPr lang="en-US" sz="2400" dirty="0"/>
          </a:p>
          <a:p>
            <a:pPr marL="342900" indent="-342900">
              <a:buFont typeface="Arial" panose="020B0604020202020204" pitchFamily="34" charset="0"/>
              <a:buChar char="•"/>
            </a:pPr>
            <a:r>
              <a:rPr lang="en-US" sz="2000" dirty="0"/>
              <a:t>Any method declared void doesn't return a </a:t>
            </a:r>
            <a:r>
              <a:rPr lang="en-US" sz="2000" dirty="0" smtClean="0"/>
              <a:t>value.</a:t>
            </a:r>
          </a:p>
          <a:p>
            <a:pPr marL="342900" indent="-342900">
              <a:buFont typeface="Arial" panose="020B0604020202020204" pitchFamily="34" charset="0"/>
              <a:buChar char="•"/>
            </a:pPr>
            <a:r>
              <a:rPr lang="en-US" sz="2000" dirty="0" smtClean="0"/>
              <a:t>Within </a:t>
            </a:r>
            <a:r>
              <a:rPr lang="en-US" sz="2000" dirty="0"/>
              <a:t>the body of the method, you use the return statement to return the value</a:t>
            </a:r>
            <a:r>
              <a:rPr lang="en-US" sz="2000" dirty="0" smtClean="0"/>
              <a:t>.</a:t>
            </a:r>
          </a:p>
          <a:p>
            <a:pPr marL="342900" indent="-342900">
              <a:buFont typeface="Arial" panose="020B0604020202020204" pitchFamily="34" charset="0"/>
              <a:buChar char="•"/>
            </a:pPr>
            <a:r>
              <a:rPr lang="en-US" sz="2000" dirty="0" smtClean="0"/>
              <a:t>A </a:t>
            </a:r>
            <a:r>
              <a:rPr lang="en-US" sz="2000" dirty="0"/>
              <a:t>return statement can be used to branch out of a control flow block and exit the </a:t>
            </a:r>
            <a:r>
              <a:rPr lang="en-US" sz="2000" dirty="0" smtClean="0"/>
              <a:t>method</a:t>
            </a:r>
            <a:endParaRPr lang="en-US" sz="2400" dirty="0"/>
          </a:p>
        </p:txBody>
      </p:sp>
      <p:sp>
        <p:nvSpPr>
          <p:cNvPr id="11" name="TextBox 10"/>
          <p:cNvSpPr txBox="1"/>
          <p:nvPr/>
        </p:nvSpPr>
        <p:spPr>
          <a:xfrm>
            <a:off x="6851561" y="3289216"/>
            <a:ext cx="5340439" cy="2585323"/>
          </a:xfrm>
          <a:prstGeom prst="rect">
            <a:avLst/>
          </a:prstGeom>
          <a:noFill/>
        </p:spPr>
        <p:txBody>
          <a:bodyPr wrap="square" rtlCol="0">
            <a:spAutoFit/>
          </a:bodyPr>
          <a:lstStyle/>
          <a:p>
            <a:r>
              <a:rPr lang="en-US" dirty="0">
                <a:solidFill>
                  <a:schemeClr val="accent6">
                    <a:lumMod val="75000"/>
                  </a:schemeClr>
                </a:solidFill>
              </a:rPr>
              <a:t>public Bicycle </a:t>
            </a:r>
            <a:r>
              <a:rPr lang="en-US" dirty="0" err="1">
                <a:solidFill>
                  <a:schemeClr val="accent6">
                    <a:lumMod val="75000"/>
                  </a:schemeClr>
                </a:solidFill>
              </a:rPr>
              <a:t>seeWhosFastest</a:t>
            </a:r>
            <a:r>
              <a:rPr lang="en-US" dirty="0">
                <a:solidFill>
                  <a:schemeClr val="accent6">
                    <a:lumMod val="75000"/>
                  </a:schemeClr>
                </a:solidFill>
              </a:rPr>
              <a:t>(Bicycle </a:t>
            </a:r>
            <a:r>
              <a:rPr lang="en-US" dirty="0" err="1">
                <a:solidFill>
                  <a:schemeClr val="accent6">
                    <a:lumMod val="75000"/>
                  </a:schemeClr>
                </a:solidFill>
              </a:rPr>
              <a:t>myBike</a:t>
            </a:r>
            <a:r>
              <a:rPr lang="en-US" dirty="0">
                <a:solidFill>
                  <a:schemeClr val="accent6">
                    <a:lumMod val="75000"/>
                  </a:schemeClr>
                </a:solidFill>
              </a:rPr>
              <a:t>, Bicycle </a:t>
            </a:r>
            <a:r>
              <a:rPr lang="en-US" dirty="0" err="1">
                <a:solidFill>
                  <a:schemeClr val="accent6">
                    <a:lumMod val="75000"/>
                  </a:schemeClr>
                </a:solidFill>
              </a:rPr>
              <a:t>yourBike</a:t>
            </a:r>
            <a:r>
              <a:rPr lang="en-US" dirty="0" smtClean="0">
                <a:solidFill>
                  <a:schemeClr val="accent6">
                    <a:lumMod val="75000"/>
                  </a:schemeClr>
                </a:solidFill>
              </a:rPr>
              <a:t>,   </a:t>
            </a:r>
            <a:r>
              <a:rPr lang="en-US" dirty="0">
                <a:solidFill>
                  <a:schemeClr val="accent6">
                    <a:lumMod val="75000"/>
                  </a:schemeClr>
                </a:solidFill>
              </a:rPr>
              <a:t>Environment </a:t>
            </a:r>
            <a:r>
              <a:rPr lang="en-US" dirty="0" err="1">
                <a:solidFill>
                  <a:schemeClr val="accent6">
                    <a:lumMod val="75000"/>
                  </a:schemeClr>
                </a:solidFill>
              </a:rPr>
              <a:t>env</a:t>
            </a:r>
            <a:r>
              <a:rPr lang="en-US" dirty="0">
                <a:solidFill>
                  <a:schemeClr val="accent6">
                    <a:lumMod val="75000"/>
                  </a:schemeClr>
                </a:solidFill>
              </a:rPr>
              <a:t>) {</a:t>
            </a:r>
          </a:p>
          <a:p>
            <a:r>
              <a:rPr lang="en-US" dirty="0">
                <a:solidFill>
                  <a:schemeClr val="accent6">
                    <a:lumMod val="75000"/>
                  </a:schemeClr>
                </a:solidFill>
              </a:rPr>
              <a:t>    Bicycle fastest;</a:t>
            </a:r>
          </a:p>
          <a:p>
            <a:r>
              <a:rPr lang="en-US" dirty="0">
                <a:solidFill>
                  <a:schemeClr val="accent6">
                    <a:lumMod val="75000"/>
                  </a:schemeClr>
                </a:solidFill>
              </a:rPr>
              <a:t>    // code to calculate which bike is </a:t>
            </a:r>
          </a:p>
          <a:p>
            <a:r>
              <a:rPr lang="en-US" dirty="0">
                <a:solidFill>
                  <a:schemeClr val="accent6">
                    <a:lumMod val="75000"/>
                  </a:schemeClr>
                </a:solidFill>
              </a:rPr>
              <a:t>    // faster, given each bike's gear </a:t>
            </a:r>
          </a:p>
          <a:p>
            <a:r>
              <a:rPr lang="en-US" dirty="0">
                <a:solidFill>
                  <a:schemeClr val="accent6">
                    <a:lumMod val="75000"/>
                  </a:schemeClr>
                </a:solidFill>
              </a:rPr>
              <a:t>    // and cadence and given the </a:t>
            </a:r>
          </a:p>
          <a:p>
            <a:r>
              <a:rPr lang="en-US" dirty="0">
                <a:solidFill>
                  <a:schemeClr val="accent6">
                    <a:lumMod val="75000"/>
                  </a:schemeClr>
                </a:solidFill>
              </a:rPr>
              <a:t>    // environment (terrain and wind)</a:t>
            </a:r>
          </a:p>
          <a:p>
            <a:r>
              <a:rPr lang="en-US" dirty="0">
                <a:solidFill>
                  <a:schemeClr val="accent6">
                    <a:lumMod val="75000"/>
                  </a:schemeClr>
                </a:solidFill>
              </a:rPr>
              <a:t>    return fastest;</a:t>
            </a:r>
          </a:p>
          <a:p>
            <a:r>
              <a:rPr lang="en-US" dirty="0">
                <a:solidFill>
                  <a:schemeClr val="accent6">
                    <a:lumMod val="75000"/>
                  </a:schemeClr>
                </a:solidFill>
              </a:rPr>
              <a:t>}</a:t>
            </a:r>
          </a:p>
        </p:txBody>
      </p:sp>
    </p:spTree>
    <p:extLst>
      <p:ext uri="{BB962C8B-B14F-4D97-AF65-F5344CB8AC3E}">
        <p14:creationId xmlns:p14="http://schemas.microsoft.com/office/powerpoint/2010/main" val="3168621722"/>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Classes and objects - Packages</a:t>
            </a:r>
            <a:endParaRPr lang="en-US" dirty="0"/>
          </a:p>
        </p:txBody>
      </p:sp>
      <p:sp>
        <p:nvSpPr>
          <p:cNvPr id="4" name="AutoShape 8" descr="http://www.penjee.com/programming/wp-content/uploads/2014/05/parameter-vs-argument-diagram.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extBox 7"/>
          <p:cNvSpPr txBox="1"/>
          <p:nvPr/>
        </p:nvSpPr>
        <p:spPr>
          <a:xfrm>
            <a:off x="7495504" y="2240924"/>
            <a:ext cx="4456090" cy="400110"/>
          </a:xfrm>
          <a:prstGeom prst="rect">
            <a:avLst/>
          </a:prstGeom>
          <a:noFill/>
        </p:spPr>
        <p:txBody>
          <a:bodyPr wrap="square" rtlCol="0">
            <a:spAutoFit/>
          </a:bodyPr>
          <a:lstStyle/>
          <a:p>
            <a:endParaRPr lang="en-US" sz="2000" u="sng" dirty="0"/>
          </a:p>
        </p:txBody>
      </p:sp>
      <p:sp>
        <p:nvSpPr>
          <p:cNvPr id="5" name="TextBox 4"/>
          <p:cNvSpPr txBox="1"/>
          <p:nvPr/>
        </p:nvSpPr>
        <p:spPr>
          <a:xfrm>
            <a:off x="155575" y="1769951"/>
            <a:ext cx="6712129" cy="5262979"/>
          </a:xfrm>
          <a:prstGeom prst="rect">
            <a:avLst/>
          </a:prstGeom>
          <a:noFill/>
        </p:spPr>
        <p:txBody>
          <a:bodyPr wrap="square" rtlCol="0">
            <a:spAutoFit/>
          </a:bodyPr>
          <a:lstStyle/>
          <a:p>
            <a:pPr marL="457200" indent="-457200">
              <a:buFont typeface="Arial" panose="020B0604020202020204" pitchFamily="34" charset="0"/>
              <a:buChar char="•"/>
            </a:pPr>
            <a:r>
              <a:rPr lang="en-US" sz="2800" dirty="0"/>
              <a:t>A </a:t>
            </a:r>
            <a:r>
              <a:rPr lang="en-US" sz="2800" i="1" dirty="0"/>
              <a:t>package</a:t>
            </a:r>
            <a:r>
              <a:rPr lang="en-US" sz="2800" dirty="0"/>
              <a:t> is a grouping of related types providing access protection and name space </a:t>
            </a:r>
            <a:r>
              <a:rPr lang="en-US" sz="2800" dirty="0" smtClean="0"/>
              <a:t>management.</a:t>
            </a:r>
          </a:p>
          <a:p>
            <a:pPr marL="457200" indent="-457200">
              <a:buFont typeface="Arial" panose="020B0604020202020204" pitchFamily="34" charset="0"/>
              <a:buChar char="•"/>
            </a:pPr>
            <a:endParaRPr lang="en-US" sz="2800" b="1" dirty="0" smtClean="0"/>
          </a:p>
          <a:p>
            <a:r>
              <a:rPr lang="en-US" sz="2800" b="1" dirty="0" smtClean="0"/>
              <a:t>Use packages for,</a:t>
            </a:r>
          </a:p>
          <a:p>
            <a:pPr marL="457200" indent="-457200">
              <a:buFont typeface="Arial" panose="020B0604020202020204" pitchFamily="34" charset="0"/>
              <a:buChar char="•"/>
            </a:pPr>
            <a:r>
              <a:rPr lang="en-US" sz="2800" dirty="0"/>
              <a:t>E</a:t>
            </a:r>
            <a:r>
              <a:rPr lang="en-US" sz="2800" dirty="0" smtClean="0"/>
              <a:t>asier </a:t>
            </a:r>
            <a:r>
              <a:rPr lang="en-US" sz="2800" dirty="0"/>
              <a:t>to find and </a:t>
            </a:r>
            <a:r>
              <a:rPr lang="en-US" sz="2800" dirty="0" smtClean="0"/>
              <a:t>use classes</a:t>
            </a:r>
          </a:p>
          <a:p>
            <a:pPr marL="457200" indent="-457200">
              <a:buFont typeface="Arial" panose="020B0604020202020204" pitchFamily="34" charset="0"/>
              <a:buChar char="•"/>
            </a:pPr>
            <a:r>
              <a:rPr lang="en-US" sz="2800" dirty="0"/>
              <a:t>A</a:t>
            </a:r>
            <a:r>
              <a:rPr lang="en-US" sz="2800" dirty="0" smtClean="0"/>
              <a:t>void </a:t>
            </a:r>
            <a:r>
              <a:rPr lang="en-US" sz="2800" dirty="0"/>
              <a:t>naming </a:t>
            </a:r>
            <a:r>
              <a:rPr lang="en-US" sz="2800" dirty="0" smtClean="0"/>
              <a:t>conflicts</a:t>
            </a:r>
          </a:p>
          <a:p>
            <a:pPr marL="457200" indent="-457200">
              <a:buFont typeface="Arial" panose="020B0604020202020204" pitchFamily="34" charset="0"/>
              <a:buChar char="•"/>
            </a:pPr>
            <a:r>
              <a:rPr lang="en-US" sz="2800" dirty="0" smtClean="0"/>
              <a:t>Control access</a:t>
            </a:r>
          </a:p>
          <a:p>
            <a:pPr marL="457200" indent="-457200">
              <a:buFont typeface="Arial" panose="020B0604020202020204" pitchFamily="34" charset="0"/>
              <a:buChar char="•"/>
            </a:pPr>
            <a:r>
              <a:rPr lang="en-US" sz="2800" dirty="0" smtClean="0"/>
              <a:t>Grouping related classes</a:t>
            </a:r>
          </a:p>
          <a:p>
            <a:pPr marL="457200" indent="-457200">
              <a:buFont typeface="Arial" panose="020B0604020202020204" pitchFamily="34" charset="0"/>
              <a:buChar char="•"/>
            </a:pPr>
            <a:endParaRPr lang="en-US" sz="2800" dirty="0"/>
          </a:p>
          <a:p>
            <a:r>
              <a:rPr lang="en-US" sz="2800" dirty="0"/>
              <a:t>Lab10.1: Demonstration of using the packages</a:t>
            </a:r>
            <a:endParaRPr lang="en-US" sz="2800" dirty="0" smtClean="0"/>
          </a:p>
        </p:txBody>
      </p:sp>
      <p:sp>
        <p:nvSpPr>
          <p:cNvPr id="11" name="TextBox 10"/>
          <p:cNvSpPr txBox="1"/>
          <p:nvPr/>
        </p:nvSpPr>
        <p:spPr>
          <a:xfrm>
            <a:off x="7109138" y="2240924"/>
            <a:ext cx="4842455" cy="2308324"/>
          </a:xfrm>
          <a:prstGeom prst="rect">
            <a:avLst/>
          </a:prstGeom>
          <a:noFill/>
        </p:spPr>
        <p:txBody>
          <a:bodyPr wrap="square" rtlCol="0">
            <a:spAutoFit/>
          </a:bodyPr>
          <a:lstStyle/>
          <a:p>
            <a:r>
              <a:rPr lang="en-US" sz="2400" dirty="0">
                <a:solidFill>
                  <a:schemeClr val="accent6">
                    <a:lumMod val="75000"/>
                  </a:schemeClr>
                </a:solidFill>
              </a:rPr>
              <a:t>//in the Circle.java </a:t>
            </a:r>
            <a:r>
              <a:rPr lang="en-US" sz="2400" dirty="0" smtClean="0">
                <a:solidFill>
                  <a:schemeClr val="accent6">
                    <a:lumMod val="75000"/>
                  </a:schemeClr>
                </a:solidFill>
              </a:rPr>
              <a:t>file</a:t>
            </a:r>
          </a:p>
          <a:p>
            <a:r>
              <a:rPr lang="en-US" sz="2400" dirty="0" smtClean="0">
                <a:solidFill>
                  <a:schemeClr val="accent4">
                    <a:lumMod val="75000"/>
                  </a:schemeClr>
                </a:solidFill>
              </a:rPr>
              <a:t>package graphics;</a:t>
            </a:r>
          </a:p>
          <a:p>
            <a:r>
              <a:rPr lang="en-US" sz="2400" dirty="0" smtClean="0">
                <a:solidFill>
                  <a:schemeClr val="accent6">
                    <a:lumMod val="75000"/>
                  </a:schemeClr>
                </a:solidFill>
              </a:rPr>
              <a:t>public </a:t>
            </a:r>
            <a:r>
              <a:rPr lang="en-US" sz="2400" dirty="0">
                <a:solidFill>
                  <a:schemeClr val="accent6">
                    <a:lumMod val="75000"/>
                  </a:schemeClr>
                </a:solidFill>
              </a:rPr>
              <a:t>class Circle extends Graphic</a:t>
            </a:r>
          </a:p>
          <a:p>
            <a:r>
              <a:rPr lang="en-US" sz="2400" dirty="0">
                <a:solidFill>
                  <a:schemeClr val="accent6">
                    <a:lumMod val="75000"/>
                  </a:schemeClr>
                </a:solidFill>
              </a:rPr>
              <a:t>    implements </a:t>
            </a:r>
            <a:r>
              <a:rPr lang="en-US" sz="2400" dirty="0" err="1">
                <a:solidFill>
                  <a:schemeClr val="accent6">
                    <a:lumMod val="75000"/>
                  </a:schemeClr>
                </a:solidFill>
              </a:rPr>
              <a:t>Draggable</a:t>
            </a:r>
            <a:r>
              <a:rPr lang="en-US" sz="2400" dirty="0">
                <a:solidFill>
                  <a:schemeClr val="accent6">
                    <a:lumMod val="75000"/>
                  </a:schemeClr>
                </a:solidFill>
              </a:rPr>
              <a:t> {</a:t>
            </a:r>
          </a:p>
          <a:p>
            <a:r>
              <a:rPr lang="en-US" sz="2400" dirty="0">
                <a:solidFill>
                  <a:schemeClr val="accent6">
                    <a:lumMod val="75000"/>
                  </a:schemeClr>
                </a:solidFill>
              </a:rPr>
              <a:t>    . . .</a:t>
            </a:r>
          </a:p>
          <a:p>
            <a:r>
              <a:rPr lang="en-US" sz="2400" dirty="0">
                <a:solidFill>
                  <a:schemeClr val="accent6">
                    <a:lumMod val="75000"/>
                  </a:schemeClr>
                </a:solidFill>
              </a:rPr>
              <a:t>}</a:t>
            </a:r>
          </a:p>
        </p:txBody>
      </p:sp>
    </p:spTree>
    <p:extLst>
      <p:ext uri="{BB962C8B-B14F-4D97-AF65-F5344CB8AC3E}">
        <p14:creationId xmlns:p14="http://schemas.microsoft.com/office/powerpoint/2010/main" val="670837105"/>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2918" y="284176"/>
            <a:ext cx="10748675" cy="1508760"/>
          </a:xfrm>
        </p:spPr>
        <p:txBody>
          <a:bodyPr/>
          <a:lstStyle/>
          <a:p>
            <a:r>
              <a:rPr lang="en-US" dirty="0" smtClean="0"/>
              <a:t>Classes and objects – Access modifiers</a:t>
            </a:r>
            <a:endParaRPr lang="en-US" dirty="0"/>
          </a:p>
        </p:txBody>
      </p:sp>
      <p:sp>
        <p:nvSpPr>
          <p:cNvPr id="4" name="AutoShape 8" descr="http://www.penjee.com/programming/wp-content/uploads/2014/05/parameter-vs-argument-diagram.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extBox 7"/>
          <p:cNvSpPr txBox="1"/>
          <p:nvPr/>
        </p:nvSpPr>
        <p:spPr>
          <a:xfrm>
            <a:off x="7495504" y="2240924"/>
            <a:ext cx="4456090" cy="400110"/>
          </a:xfrm>
          <a:prstGeom prst="rect">
            <a:avLst/>
          </a:prstGeom>
          <a:noFill/>
        </p:spPr>
        <p:txBody>
          <a:bodyPr wrap="square" rtlCol="0">
            <a:spAutoFit/>
          </a:bodyPr>
          <a:lstStyle/>
          <a:p>
            <a:endParaRPr lang="en-US" sz="2000" u="sng" dirty="0"/>
          </a:p>
        </p:txBody>
      </p:sp>
      <p:sp>
        <p:nvSpPr>
          <p:cNvPr id="5" name="TextBox 4"/>
          <p:cNvSpPr txBox="1"/>
          <p:nvPr/>
        </p:nvSpPr>
        <p:spPr>
          <a:xfrm>
            <a:off x="460375" y="2073499"/>
            <a:ext cx="10898791" cy="1015663"/>
          </a:xfrm>
          <a:prstGeom prst="rect">
            <a:avLst/>
          </a:prstGeom>
          <a:noFill/>
        </p:spPr>
        <p:txBody>
          <a:bodyPr wrap="square" rtlCol="0">
            <a:spAutoFit/>
          </a:bodyPr>
          <a:lstStyle/>
          <a:p>
            <a:pPr marL="342900" indent="-342900">
              <a:buFont typeface="Arial" panose="020B0604020202020204" pitchFamily="34" charset="0"/>
              <a:buChar char="•"/>
            </a:pPr>
            <a:r>
              <a:rPr lang="en-US" sz="2000" dirty="0" smtClean="0"/>
              <a:t>Determine </a:t>
            </a:r>
            <a:r>
              <a:rPr lang="en-US" sz="2000" dirty="0"/>
              <a:t>whether other classes can use a particular field or invoke a particular method</a:t>
            </a:r>
            <a:r>
              <a:rPr lang="en-US" sz="2000" dirty="0" smtClean="0"/>
              <a:t>.</a:t>
            </a:r>
          </a:p>
          <a:p>
            <a:pPr marL="800100" lvl="1" indent="-342900">
              <a:buFont typeface="Arial" panose="020B0604020202020204" pitchFamily="34" charset="0"/>
              <a:buChar char="•"/>
            </a:pPr>
            <a:r>
              <a:rPr lang="en-US" sz="2000" dirty="0"/>
              <a:t>At the top level—public, or package-private (no explicit modifier).</a:t>
            </a:r>
          </a:p>
          <a:p>
            <a:pPr marL="800100" lvl="1" indent="-342900">
              <a:buFont typeface="Arial" panose="020B0604020202020204" pitchFamily="34" charset="0"/>
              <a:buChar char="•"/>
            </a:pPr>
            <a:r>
              <a:rPr lang="en-US" sz="2000" dirty="0"/>
              <a:t>At the member level—public, private, protected, or package-private (no explicit modifier).</a:t>
            </a:r>
            <a:endParaRPr lang="en-US" sz="2000" dirty="0" smtClean="0"/>
          </a:p>
        </p:txBody>
      </p:sp>
      <p:pic>
        <p:nvPicPr>
          <p:cNvPr id="6" name="Picture 5"/>
          <p:cNvPicPr>
            <a:picLocks noChangeAspect="1"/>
          </p:cNvPicPr>
          <p:nvPr/>
        </p:nvPicPr>
        <p:blipFill>
          <a:blip r:embed="rId2"/>
          <a:stretch>
            <a:fillRect/>
          </a:stretch>
        </p:blipFill>
        <p:spPr>
          <a:xfrm>
            <a:off x="770854" y="3256587"/>
            <a:ext cx="8445064" cy="3504821"/>
          </a:xfrm>
          <a:prstGeom prst="rect">
            <a:avLst/>
          </a:prstGeom>
        </p:spPr>
      </p:pic>
    </p:spTree>
    <p:extLst>
      <p:ext uri="{BB962C8B-B14F-4D97-AF65-F5344CB8AC3E}">
        <p14:creationId xmlns:p14="http://schemas.microsoft.com/office/powerpoint/2010/main" val="3880563298"/>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Classes and objects - Packages</a:t>
            </a:r>
            <a:endParaRPr lang="en-US" dirty="0"/>
          </a:p>
        </p:txBody>
      </p:sp>
      <p:sp>
        <p:nvSpPr>
          <p:cNvPr id="4" name="AutoShape 8" descr="http://www.penjee.com/programming/wp-content/uploads/2014/05/parameter-vs-argument-diagram.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extBox 7"/>
          <p:cNvSpPr txBox="1"/>
          <p:nvPr/>
        </p:nvSpPr>
        <p:spPr>
          <a:xfrm>
            <a:off x="7495504" y="2240924"/>
            <a:ext cx="4456090" cy="400110"/>
          </a:xfrm>
          <a:prstGeom prst="rect">
            <a:avLst/>
          </a:prstGeom>
          <a:noFill/>
        </p:spPr>
        <p:txBody>
          <a:bodyPr wrap="square" rtlCol="0">
            <a:spAutoFit/>
          </a:bodyPr>
          <a:lstStyle/>
          <a:p>
            <a:endParaRPr lang="en-US" sz="2000" u="sng" dirty="0"/>
          </a:p>
        </p:txBody>
      </p:sp>
      <p:sp>
        <p:nvSpPr>
          <p:cNvPr id="5" name="TextBox 4"/>
          <p:cNvSpPr txBox="1"/>
          <p:nvPr/>
        </p:nvSpPr>
        <p:spPr>
          <a:xfrm>
            <a:off x="460375" y="2073499"/>
            <a:ext cx="11581371" cy="2000548"/>
          </a:xfrm>
          <a:prstGeom prst="rect">
            <a:avLst/>
          </a:prstGeom>
          <a:noFill/>
        </p:spPr>
        <p:txBody>
          <a:bodyPr wrap="square" rtlCol="0">
            <a:spAutoFit/>
          </a:bodyPr>
          <a:lstStyle/>
          <a:p>
            <a:r>
              <a:rPr lang="en-US" sz="2800" dirty="0" smtClean="0"/>
              <a:t>Naming convention:</a:t>
            </a:r>
          </a:p>
          <a:p>
            <a:pPr marL="457200" indent="-457200">
              <a:buFont typeface="Arial" panose="020B0604020202020204" pitchFamily="34" charset="0"/>
              <a:buChar char="•"/>
            </a:pPr>
            <a:r>
              <a:rPr lang="en-US" sz="2400" dirty="0"/>
              <a:t>Package names are written in all lower </a:t>
            </a:r>
            <a:r>
              <a:rPr lang="en-US" sz="2400" dirty="0" smtClean="0"/>
              <a:t>case</a:t>
            </a:r>
          </a:p>
          <a:p>
            <a:pPr marL="457200" indent="-457200">
              <a:buFont typeface="Arial" panose="020B0604020202020204" pitchFamily="34" charset="0"/>
              <a:buChar char="•"/>
            </a:pPr>
            <a:r>
              <a:rPr lang="en-US" sz="2400" dirty="0"/>
              <a:t>Companies use their reversed Internet domain name to begin their package names—for example, </a:t>
            </a:r>
            <a:r>
              <a:rPr lang="en-US" sz="2400" dirty="0" err="1"/>
              <a:t>com.example.mypackage</a:t>
            </a:r>
            <a:r>
              <a:rPr lang="en-US" sz="2400" dirty="0"/>
              <a:t> for a package named </a:t>
            </a:r>
            <a:r>
              <a:rPr lang="en-US" sz="2400" dirty="0" err="1"/>
              <a:t>mypackage</a:t>
            </a:r>
            <a:r>
              <a:rPr lang="en-US" sz="2400" dirty="0"/>
              <a:t> created by a programmer at example.com</a:t>
            </a:r>
            <a:endParaRPr lang="en-US" sz="2400" dirty="0" smtClean="0"/>
          </a:p>
        </p:txBody>
      </p:sp>
      <p:sp>
        <p:nvSpPr>
          <p:cNvPr id="11" name="TextBox 10"/>
          <p:cNvSpPr txBox="1"/>
          <p:nvPr/>
        </p:nvSpPr>
        <p:spPr>
          <a:xfrm>
            <a:off x="6094959" y="3953814"/>
            <a:ext cx="4842455" cy="2308324"/>
          </a:xfrm>
          <a:prstGeom prst="rect">
            <a:avLst/>
          </a:prstGeom>
          <a:noFill/>
        </p:spPr>
        <p:txBody>
          <a:bodyPr wrap="square" rtlCol="0">
            <a:spAutoFit/>
          </a:bodyPr>
          <a:lstStyle/>
          <a:p>
            <a:r>
              <a:rPr lang="en-US" sz="2400" dirty="0">
                <a:solidFill>
                  <a:schemeClr val="accent6">
                    <a:lumMod val="75000"/>
                  </a:schemeClr>
                </a:solidFill>
              </a:rPr>
              <a:t>//in the Circle.java </a:t>
            </a:r>
            <a:r>
              <a:rPr lang="en-US" sz="2400" dirty="0" smtClean="0">
                <a:solidFill>
                  <a:schemeClr val="accent6">
                    <a:lumMod val="75000"/>
                  </a:schemeClr>
                </a:solidFill>
              </a:rPr>
              <a:t>file</a:t>
            </a:r>
          </a:p>
          <a:p>
            <a:r>
              <a:rPr lang="en-US" sz="2400" dirty="0" smtClean="0">
                <a:solidFill>
                  <a:schemeClr val="accent4">
                    <a:lumMod val="75000"/>
                  </a:schemeClr>
                </a:solidFill>
              </a:rPr>
              <a:t>package graphics;</a:t>
            </a:r>
          </a:p>
          <a:p>
            <a:r>
              <a:rPr lang="en-US" sz="2400" dirty="0" smtClean="0">
                <a:solidFill>
                  <a:schemeClr val="accent6">
                    <a:lumMod val="75000"/>
                  </a:schemeClr>
                </a:solidFill>
              </a:rPr>
              <a:t>public </a:t>
            </a:r>
            <a:r>
              <a:rPr lang="en-US" sz="2400" dirty="0">
                <a:solidFill>
                  <a:schemeClr val="accent6">
                    <a:lumMod val="75000"/>
                  </a:schemeClr>
                </a:solidFill>
              </a:rPr>
              <a:t>class Circle extends Graphic</a:t>
            </a:r>
          </a:p>
          <a:p>
            <a:r>
              <a:rPr lang="en-US" sz="2400" dirty="0">
                <a:solidFill>
                  <a:schemeClr val="accent6">
                    <a:lumMod val="75000"/>
                  </a:schemeClr>
                </a:solidFill>
              </a:rPr>
              <a:t>    implements </a:t>
            </a:r>
            <a:r>
              <a:rPr lang="en-US" sz="2400" dirty="0" err="1">
                <a:solidFill>
                  <a:schemeClr val="accent6">
                    <a:lumMod val="75000"/>
                  </a:schemeClr>
                </a:solidFill>
              </a:rPr>
              <a:t>Draggable</a:t>
            </a:r>
            <a:r>
              <a:rPr lang="en-US" sz="2400" dirty="0">
                <a:solidFill>
                  <a:schemeClr val="accent6">
                    <a:lumMod val="75000"/>
                  </a:schemeClr>
                </a:solidFill>
              </a:rPr>
              <a:t> {</a:t>
            </a:r>
          </a:p>
          <a:p>
            <a:r>
              <a:rPr lang="en-US" sz="2400" dirty="0">
                <a:solidFill>
                  <a:schemeClr val="accent6">
                    <a:lumMod val="75000"/>
                  </a:schemeClr>
                </a:solidFill>
              </a:rPr>
              <a:t>    . . .</a:t>
            </a:r>
          </a:p>
          <a:p>
            <a:r>
              <a:rPr lang="en-US" sz="2400" dirty="0">
                <a:solidFill>
                  <a:schemeClr val="accent6">
                    <a:lumMod val="75000"/>
                  </a:schemeClr>
                </a:solidFill>
              </a:rPr>
              <a:t>}</a:t>
            </a:r>
          </a:p>
        </p:txBody>
      </p:sp>
    </p:spTree>
    <p:extLst>
      <p:ext uri="{BB962C8B-B14F-4D97-AF65-F5344CB8AC3E}">
        <p14:creationId xmlns:p14="http://schemas.microsoft.com/office/powerpoint/2010/main" val="3766371031"/>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Classes and objects - Packages</a:t>
            </a:r>
            <a:endParaRPr lang="en-US" dirty="0"/>
          </a:p>
        </p:txBody>
      </p:sp>
      <p:sp>
        <p:nvSpPr>
          <p:cNvPr id="4" name="AutoShape 8" descr="http://www.penjee.com/programming/wp-content/uploads/2014/05/parameter-vs-argument-diagram.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extBox 7"/>
          <p:cNvSpPr txBox="1"/>
          <p:nvPr/>
        </p:nvSpPr>
        <p:spPr>
          <a:xfrm>
            <a:off x="7495504" y="2240924"/>
            <a:ext cx="4456090" cy="400110"/>
          </a:xfrm>
          <a:prstGeom prst="rect">
            <a:avLst/>
          </a:prstGeom>
          <a:noFill/>
        </p:spPr>
        <p:txBody>
          <a:bodyPr wrap="square" rtlCol="0">
            <a:spAutoFit/>
          </a:bodyPr>
          <a:lstStyle/>
          <a:p>
            <a:endParaRPr lang="en-US" sz="2000" u="sng" dirty="0"/>
          </a:p>
        </p:txBody>
      </p:sp>
      <p:sp>
        <p:nvSpPr>
          <p:cNvPr id="5" name="TextBox 4"/>
          <p:cNvSpPr txBox="1"/>
          <p:nvPr/>
        </p:nvSpPr>
        <p:spPr>
          <a:xfrm>
            <a:off x="460375" y="2073499"/>
            <a:ext cx="7640436" cy="4154984"/>
          </a:xfrm>
          <a:prstGeom prst="rect">
            <a:avLst/>
          </a:prstGeom>
          <a:noFill/>
        </p:spPr>
        <p:txBody>
          <a:bodyPr wrap="square" rtlCol="0">
            <a:spAutoFit/>
          </a:bodyPr>
          <a:lstStyle/>
          <a:p>
            <a:pPr marL="342900" indent="-342900">
              <a:buFont typeface="Arial" panose="020B0604020202020204" pitchFamily="34" charset="0"/>
              <a:buChar char="•"/>
            </a:pPr>
            <a:r>
              <a:rPr lang="en-US" sz="2400" i="1" dirty="0"/>
              <a:t>Referring to a Package Member by Its Qualified </a:t>
            </a:r>
            <a:r>
              <a:rPr lang="en-US" sz="2400" i="1" dirty="0" smtClean="0"/>
              <a:t>Name:</a:t>
            </a:r>
          </a:p>
          <a:p>
            <a:r>
              <a:rPr lang="en-US" sz="2400" dirty="0" smtClean="0"/>
              <a:t>	Ex:</a:t>
            </a:r>
          </a:p>
          <a:p>
            <a:r>
              <a:rPr lang="en-US" sz="2400" dirty="0" smtClean="0">
                <a:solidFill>
                  <a:schemeClr val="accent4">
                    <a:lumMod val="75000"/>
                  </a:schemeClr>
                </a:solidFill>
              </a:rPr>
              <a:t>	</a:t>
            </a:r>
            <a:r>
              <a:rPr lang="en-US" sz="2400" dirty="0" err="1" smtClean="0">
                <a:solidFill>
                  <a:schemeClr val="accent4">
                    <a:lumMod val="75000"/>
                  </a:schemeClr>
                </a:solidFill>
              </a:rPr>
              <a:t>graphics.Rectangle</a:t>
            </a:r>
            <a:endParaRPr lang="en-US" sz="2400" dirty="0" smtClean="0">
              <a:solidFill>
                <a:schemeClr val="accent4">
                  <a:lumMod val="75000"/>
                </a:schemeClr>
              </a:solidFill>
            </a:endParaRPr>
          </a:p>
          <a:p>
            <a:r>
              <a:rPr lang="en-US" sz="2400" dirty="0" smtClean="0">
                <a:solidFill>
                  <a:schemeClr val="accent4">
                    <a:lumMod val="75000"/>
                  </a:schemeClr>
                </a:solidFill>
              </a:rPr>
              <a:t>	</a:t>
            </a:r>
            <a:r>
              <a:rPr lang="en-US" sz="2400" dirty="0" err="1" smtClean="0">
                <a:solidFill>
                  <a:schemeClr val="accent4">
                    <a:lumMod val="75000"/>
                  </a:schemeClr>
                </a:solidFill>
              </a:rPr>
              <a:t>graphics.Rectangle</a:t>
            </a:r>
            <a:r>
              <a:rPr lang="en-US" sz="2400" dirty="0" smtClean="0">
                <a:solidFill>
                  <a:schemeClr val="accent4">
                    <a:lumMod val="75000"/>
                  </a:schemeClr>
                </a:solidFill>
              </a:rPr>
              <a:t> </a:t>
            </a:r>
            <a:r>
              <a:rPr lang="en-US" sz="2400" dirty="0" err="1">
                <a:solidFill>
                  <a:schemeClr val="accent4">
                    <a:lumMod val="75000"/>
                  </a:schemeClr>
                </a:solidFill>
              </a:rPr>
              <a:t>myRect</a:t>
            </a:r>
            <a:r>
              <a:rPr lang="en-US" sz="2400" dirty="0">
                <a:solidFill>
                  <a:schemeClr val="accent4">
                    <a:lumMod val="75000"/>
                  </a:schemeClr>
                </a:solidFill>
              </a:rPr>
              <a:t> = new </a:t>
            </a:r>
            <a:r>
              <a:rPr lang="en-US" sz="2400" dirty="0" err="1">
                <a:solidFill>
                  <a:schemeClr val="accent4">
                    <a:lumMod val="75000"/>
                  </a:schemeClr>
                </a:solidFill>
              </a:rPr>
              <a:t>graphics.Rectangle</a:t>
            </a:r>
            <a:r>
              <a:rPr lang="en-US" sz="2400" dirty="0" smtClean="0">
                <a:solidFill>
                  <a:schemeClr val="accent4">
                    <a:lumMod val="75000"/>
                  </a:schemeClr>
                </a:solidFill>
              </a:rPr>
              <a:t>();</a:t>
            </a:r>
          </a:p>
          <a:p>
            <a:endParaRPr lang="en-US" sz="2400" dirty="0"/>
          </a:p>
          <a:p>
            <a:pPr marL="342900" indent="-342900">
              <a:buFont typeface="Arial" panose="020B0604020202020204" pitchFamily="34" charset="0"/>
              <a:buChar char="•"/>
            </a:pPr>
            <a:r>
              <a:rPr lang="en-US" sz="2400" i="1" dirty="0" smtClean="0"/>
              <a:t>Importing a package member:</a:t>
            </a:r>
          </a:p>
          <a:p>
            <a:pPr lvl="1"/>
            <a:r>
              <a:rPr lang="en-US" sz="2400" dirty="0" smtClean="0"/>
              <a:t>Ex: </a:t>
            </a:r>
            <a:r>
              <a:rPr lang="en-US" sz="2400" dirty="0" smtClean="0">
                <a:solidFill>
                  <a:schemeClr val="accent4">
                    <a:lumMod val="75000"/>
                  </a:schemeClr>
                </a:solidFill>
              </a:rPr>
              <a:t>import </a:t>
            </a:r>
            <a:r>
              <a:rPr lang="en-US" sz="2400" dirty="0" err="1">
                <a:solidFill>
                  <a:schemeClr val="accent4">
                    <a:lumMod val="75000"/>
                  </a:schemeClr>
                </a:solidFill>
              </a:rPr>
              <a:t>graphics.Rectangle</a:t>
            </a:r>
            <a:r>
              <a:rPr lang="en-US" sz="2400" dirty="0" smtClean="0">
                <a:solidFill>
                  <a:schemeClr val="accent4">
                    <a:lumMod val="75000"/>
                  </a:schemeClr>
                </a:solidFill>
              </a:rPr>
              <a:t>;</a:t>
            </a:r>
          </a:p>
          <a:p>
            <a:pPr lvl="1"/>
            <a:r>
              <a:rPr lang="en-US" sz="2400" dirty="0" smtClean="0">
                <a:solidFill>
                  <a:schemeClr val="accent4">
                    <a:lumMod val="75000"/>
                  </a:schemeClr>
                </a:solidFill>
              </a:rPr>
              <a:t>       Rectangle </a:t>
            </a:r>
            <a:r>
              <a:rPr lang="en-US" sz="2400" dirty="0" err="1">
                <a:solidFill>
                  <a:schemeClr val="accent4">
                    <a:lumMod val="75000"/>
                  </a:schemeClr>
                </a:solidFill>
              </a:rPr>
              <a:t>myRectangle</a:t>
            </a:r>
            <a:r>
              <a:rPr lang="en-US" sz="2400" dirty="0">
                <a:solidFill>
                  <a:schemeClr val="accent4">
                    <a:lumMod val="75000"/>
                  </a:schemeClr>
                </a:solidFill>
              </a:rPr>
              <a:t> = new Rectangle();</a:t>
            </a:r>
          </a:p>
          <a:p>
            <a:endParaRPr lang="en-US" sz="2400" dirty="0" smtClean="0"/>
          </a:p>
          <a:p>
            <a:pPr marL="342900" indent="-342900">
              <a:buFont typeface="Arial" panose="020B0604020202020204" pitchFamily="34" charset="0"/>
              <a:buChar char="•"/>
            </a:pPr>
            <a:r>
              <a:rPr lang="en-US" sz="2400" i="1" dirty="0" smtClean="0"/>
              <a:t>Import entire package</a:t>
            </a:r>
          </a:p>
          <a:p>
            <a:r>
              <a:rPr lang="en-US" sz="2400" dirty="0" smtClean="0"/>
              <a:t>	</a:t>
            </a:r>
            <a:r>
              <a:rPr lang="en-US" sz="2400" dirty="0" smtClean="0">
                <a:solidFill>
                  <a:schemeClr val="accent4">
                    <a:lumMod val="75000"/>
                  </a:schemeClr>
                </a:solidFill>
              </a:rPr>
              <a:t>import </a:t>
            </a:r>
            <a:r>
              <a:rPr lang="en-US" sz="2400" dirty="0">
                <a:solidFill>
                  <a:schemeClr val="accent4">
                    <a:lumMod val="75000"/>
                  </a:schemeClr>
                </a:solidFill>
              </a:rPr>
              <a:t>graphics.*;</a:t>
            </a:r>
            <a:endParaRPr lang="en-US" sz="2400" dirty="0" smtClean="0">
              <a:solidFill>
                <a:schemeClr val="accent4">
                  <a:lumMod val="75000"/>
                </a:schemeClr>
              </a:solidFill>
            </a:endParaRPr>
          </a:p>
        </p:txBody>
      </p:sp>
      <p:sp>
        <p:nvSpPr>
          <p:cNvPr id="6" name="TextBox 5"/>
          <p:cNvSpPr txBox="1"/>
          <p:nvPr/>
        </p:nvSpPr>
        <p:spPr>
          <a:xfrm>
            <a:off x="8100811" y="1805815"/>
            <a:ext cx="3992451" cy="6832640"/>
          </a:xfrm>
          <a:prstGeom prst="rect">
            <a:avLst/>
          </a:prstGeom>
          <a:noFill/>
        </p:spPr>
        <p:txBody>
          <a:bodyPr wrap="square" rtlCol="0">
            <a:spAutoFit/>
          </a:bodyPr>
          <a:lstStyle/>
          <a:p>
            <a:r>
              <a:rPr lang="en-US" sz="2400" dirty="0" smtClean="0"/>
              <a:t>Static Imports:</a:t>
            </a:r>
          </a:p>
          <a:p>
            <a:r>
              <a:rPr lang="en-US" dirty="0" smtClean="0"/>
              <a:t>Used to access </a:t>
            </a:r>
            <a:r>
              <a:rPr lang="en-US" dirty="0"/>
              <a:t>to static final fields (constants) and static methods from one or two </a:t>
            </a:r>
            <a:r>
              <a:rPr lang="en-US" dirty="0" smtClean="0"/>
              <a:t>classes</a:t>
            </a:r>
          </a:p>
          <a:p>
            <a:endParaRPr lang="en-US" dirty="0"/>
          </a:p>
          <a:p>
            <a:r>
              <a:rPr lang="en-US" dirty="0">
                <a:solidFill>
                  <a:schemeClr val="accent6">
                    <a:lumMod val="75000"/>
                  </a:schemeClr>
                </a:solidFill>
              </a:rPr>
              <a:t>public static final double PI </a:t>
            </a:r>
          </a:p>
          <a:p>
            <a:r>
              <a:rPr lang="en-US" dirty="0">
                <a:solidFill>
                  <a:schemeClr val="accent6">
                    <a:lumMod val="75000"/>
                  </a:schemeClr>
                </a:solidFill>
              </a:rPr>
              <a:t>    = 3.141592653589793;</a:t>
            </a:r>
          </a:p>
          <a:p>
            <a:r>
              <a:rPr lang="en-US" dirty="0">
                <a:solidFill>
                  <a:schemeClr val="accent6">
                    <a:lumMod val="75000"/>
                  </a:schemeClr>
                </a:solidFill>
              </a:rPr>
              <a:t>public static double cos(double a</a:t>
            </a:r>
            <a:r>
              <a:rPr lang="en-US" dirty="0" smtClean="0">
                <a:solidFill>
                  <a:schemeClr val="accent6">
                    <a:lumMod val="75000"/>
                  </a:schemeClr>
                </a:solidFill>
              </a:rPr>
              <a:t>){</a:t>
            </a:r>
            <a:endParaRPr lang="en-US" dirty="0">
              <a:solidFill>
                <a:schemeClr val="accent6">
                  <a:lumMod val="75000"/>
                </a:schemeClr>
              </a:solidFill>
            </a:endParaRPr>
          </a:p>
          <a:p>
            <a:r>
              <a:rPr lang="en-US" dirty="0">
                <a:solidFill>
                  <a:schemeClr val="accent6">
                    <a:lumMod val="75000"/>
                  </a:schemeClr>
                </a:solidFill>
              </a:rPr>
              <a:t>    ...</a:t>
            </a:r>
          </a:p>
          <a:p>
            <a:r>
              <a:rPr lang="en-US" dirty="0" smtClean="0">
                <a:solidFill>
                  <a:schemeClr val="accent6">
                    <a:lumMod val="75000"/>
                  </a:schemeClr>
                </a:solidFill>
              </a:rPr>
              <a:t>}</a:t>
            </a:r>
          </a:p>
          <a:p>
            <a:endParaRPr lang="en-US" dirty="0"/>
          </a:p>
          <a:p>
            <a:r>
              <a:rPr lang="en-US" dirty="0" smtClean="0"/>
              <a:t>Normally</a:t>
            </a:r>
          </a:p>
          <a:p>
            <a:r>
              <a:rPr lang="en-US" dirty="0">
                <a:solidFill>
                  <a:schemeClr val="accent6">
                    <a:lumMod val="75000"/>
                  </a:schemeClr>
                </a:solidFill>
              </a:rPr>
              <a:t>double r = </a:t>
            </a:r>
            <a:r>
              <a:rPr lang="en-US" dirty="0" err="1">
                <a:solidFill>
                  <a:schemeClr val="accent6">
                    <a:lumMod val="75000"/>
                  </a:schemeClr>
                </a:solidFill>
              </a:rPr>
              <a:t>Math.cos</a:t>
            </a:r>
            <a:r>
              <a:rPr lang="en-US" dirty="0">
                <a:solidFill>
                  <a:schemeClr val="accent6">
                    <a:lumMod val="75000"/>
                  </a:schemeClr>
                </a:solidFill>
              </a:rPr>
              <a:t>(</a:t>
            </a:r>
            <a:r>
              <a:rPr lang="en-US" dirty="0" err="1">
                <a:solidFill>
                  <a:schemeClr val="accent6">
                    <a:lumMod val="75000"/>
                  </a:schemeClr>
                </a:solidFill>
              </a:rPr>
              <a:t>Math.PI</a:t>
            </a:r>
            <a:r>
              <a:rPr lang="en-US" dirty="0">
                <a:solidFill>
                  <a:schemeClr val="accent6">
                    <a:lumMod val="75000"/>
                  </a:schemeClr>
                </a:solidFill>
              </a:rPr>
              <a:t> * theta</a:t>
            </a:r>
            <a:r>
              <a:rPr lang="en-US" dirty="0" smtClean="0">
                <a:solidFill>
                  <a:schemeClr val="accent6">
                    <a:lumMod val="75000"/>
                  </a:schemeClr>
                </a:solidFill>
              </a:rPr>
              <a:t>);</a:t>
            </a:r>
          </a:p>
          <a:p>
            <a:r>
              <a:rPr lang="en-US" dirty="0" smtClean="0"/>
              <a:t>Using static import</a:t>
            </a:r>
          </a:p>
          <a:p>
            <a:r>
              <a:rPr lang="en-US" dirty="0">
                <a:solidFill>
                  <a:schemeClr val="accent6">
                    <a:lumMod val="75000"/>
                  </a:schemeClr>
                </a:solidFill>
              </a:rPr>
              <a:t>import static </a:t>
            </a:r>
            <a:r>
              <a:rPr lang="en-US" dirty="0" err="1">
                <a:solidFill>
                  <a:schemeClr val="accent6">
                    <a:lumMod val="75000"/>
                  </a:schemeClr>
                </a:solidFill>
              </a:rPr>
              <a:t>java.lang.Math.PI</a:t>
            </a:r>
            <a:r>
              <a:rPr lang="en-US" dirty="0" smtClean="0">
                <a:solidFill>
                  <a:schemeClr val="accent6">
                    <a:lumMod val="75000"/>
                  </a:schemeClr>
                </a:solidFill>
              </a:rPr>
              <a:t>;</a:t>
            </a:r>
          </a:p>
          <a:p>
            <a:r>
              <a:rPr lang="en-US" dirty="0">
                <a:solidFill>
                  <a:schemeClr val="accent6">
                    <a:lumMod val="75000"/>
                  </a:schemeClr>
                </a:solidFill>
              </a:rPr>
              <a:t>import static </a:t>
            </a:r>
            <a:r>
              <a:rPr lang="en-US" dirty="0" err="1" smtClean="0">
                <a:solidFill>
                  <a:schemeClr val="accent6">
                    <a:lumMod val="75000"/>
                  </a:schemeClr>
                </a:solidFill>
              </a:rPr>
              <a:t>java.lang.Math.cos</a:t>
            </a:r>
            <a:r>
              <a:rPr lang="en-US" dirty="0" smtClean="0">
                <a:solidFill>
                  <a:schemeClr val="accent6">
                    <a:lumMod val="75000"/>
                  </a:schemeClr>
                </a:solidFill>
              </a:rPr>
              <a:t>;</a:t>
            </a:r>
          </a:p>
          <a:p>
            <a:r>
              <a:rPr lang="en-US" dirty="0">
                <a:solidFill>
                  <a:schemeClr val="accent6">
                    <a:lumMod val="75000"/>
                  </a:schemeClr>
                </a:solidFill>
              </a:rPr>
              <a:t>double r = cos(PI * theta);</a:t>
            </a:r>
            <a:endParaRPr lang="en-US" dirty="0" smtClean="0">
              <a:solidFill>
                <a:schemeClr val="accent6">
                  <a:lumMod val="75000"/>
                </a:schemeClr>
              </a:solidFill>
            </a:endParaRPr>
          </a:p>
          <a:p>
            <a:endParaRPr lang="en-US" dirty="0"/>
          </a:p>
          <a:p>
            <a:endParaRPr lang="en-US" dirty="0" smtClean="0"/>
          </a:p>
          <a:p>
            <a:endParaRPr lang="en-US" dirty="0"/>
          </a:p>
          <a:p>
            <a:endParaRPr lang="en-US" dirty="0" smtClean="0"/>
          </a:p>
          <a:p>
            <a:endParaRPr lang="en-US" dirty="0"/>
          </a:p>
          <a:p>
            <a:endParaRPr lang="en-US" dirty="0" smtClean="0"/>
          </a:p>
          <a:p>
            <a:endParaRPr lang="en-US" dirty="0"/>
          </a:p>
        </p:txBody>
      </p:sp>
    </p:spTree>
    <p:extLst>
      <p:ext uri="{BB962C8B-B14F-4D97-AF65-F5344CB8AC3E}">
        <p14:creationId xmlns:p14="http://schemas.microsoft.com/office/powerpoint/2010/main" val="232352372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platform ……</a:t>
            </a:r>
            <a:endParaRPr lang="en-US" dirty="0"/>
          </a:p>
        </p:txBody>
      </p:sp>
      <p:sp>
        <p:nvSpPr>
          <p:cNvPr id="3" name="Content Placeholder 2"/>
          <p:cNvSpPr>
            <a:spLocks noGrp="1"/>
          </p:cNvSpPr>
          <p:nvPr>
            <p:ph idx="1"/>
          </p:nvPr>
        </p:nvSpPr>
        <p:spPr/>
        <p:txBody>
          <a:bodyPr/>
          <a:lstStyle/>
          <a:p>
            <a:endParaRPr lang="en-US" dirty="0" smtClean="0"/>
          </a:p>
          <a:p>
            <a:endParaRPr lang="en-US" dirty="0"/>
          </a:p>
          <a:p>
            <a:endParaRPr lang="en-US" dirty="0" smtClean="0"/>
          </a:p>
          <a:p>
            <a:endParaRPr lang="en-US" dirty="0"/>
          </a:p>
          <a:p>
            <a:endParaRPr lang="en-US" dirty="0" smtClean="0"/>
          </a:p>
          <a:p>
            <a:endParaRPr lang="en-US" dirty="0"/>
          </a:p>
        </p:txBody>
      </p:sp>
      <p:pic>
        <p:nvPicPr>
          <p:cNvPr id="3074" name="Picture 4" descr="Figure showing source code, compiler, and Java VM's for Win32, Solaris OS/Linux, and Mac O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0223" y="2011680"/>
            <a:ext cx="5520273" cy="47774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5" name="Picture 7" descr="Figure showing MyProgram.java, API, Java Virtual Machine, and Hardware-Based Platfor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49506" y="2557396"/>
            <a:ext cx="4543261" cy="21691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69768803"/>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Classes and objects</a:t>
            </a:r>
            <a:endParaRPr lang="en-US" dirty="0"/>
          </a:p>
        </p:txBody>
      </p:sp>
      <p:sp>
        <p:nvSpPr>
          <p:cNvPr id="4" name="AutoShape 8" descr="http://www.penjee.com/programming/wp-content/uploads/2014/05/parameter-vs-argument-diagram.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extBox 7"/>
          <p:cNvSpPr txBox="1"/>
          <p:nvPr/>
        </p:nvSpPr>
        <p:spPr>
          <a:xfrm>
            <a:off x="7495504" y="2240924"/>
            <a:ext cx="4456090" cy="400110"/>
          </a:xfrm>
          <a:prstGeom prst="rect">
            <a:avLst/>
          </a:prstGeom>
          <a:noFill/>
        </p:spPr>
        <p:txBody>
          <a:bodyPr wrap="square" rtlCol="0">
            <a:spAutoFit/>
          </a:bodyPr>
          <a:lstStyle/>
          <a:p>
            <a:endParaRPr lang="en-US" sz="2000" u="sng" dirty="0"/>
          </a:p>
        </p:txBody>
      </p:sp>
      <p:sp>
        <p:nvSpPr>
          <p:cNvPr id="5" name="TextBox 4"/>
          <p:cNvSpPr txBox="1"/>
          <p:nvPr/>
        </p:nvSpPr>
        <p:spPr>
          <a:xfrm>
            <a:off x="445941" y="1792936"/>
            <a:ext cx="11298036" cy="5016758"/>
          </a:xfrm>
          <a:prstGeom prst="rect">
            <a:avLst/>
          </a:prstGeom>
          <a:noFill/>
        </p:spPr>
        <p:txBody>
          <a:bodyPr wrap="square" rtlCol="0">
            <a:spAutoFit/>
          </a:bodyPr>
          <a:lstStyle/>
          <a:p>
            <a:r>
              <a:rPr lang="en-US" sz="3200" i="1" u="sng" dirty="0" smtClean="0"/>
              <a:t>Class Members</a:t>
            </a:r>
          </a:p>
          <a:p>
            <a:r>
              <a:rPr lang="en-US" sz="2400" dirty="0" smtClean="0"/>
              <a:t>Class Variables</a:t>
            </a:r>
          </a:p>
          <a:p>
            <a:pPr marL="342900" indent="-342900">
              <a:buFont typeface="Arial" panose="020B0604020202020204" pitchFamily="34" charset="0"/>
              <a:buChar char="•"/>
            </a:pPr>
            <a:r>
              <a:rPr lang="en-US" sz="2400" dirty="0"/>
              <a:t>Fields that have the static modifier in their declaration are called static fields or class </a:t>
            </a:r>
            <a:r>
              <a:rPr lang="en-US" sz="2400" dirty="0" smtClean="0"/>
              <a:t>variables</a:t>
            </a:r>
          </a:p>
          <a:p>
            <a:pPr marL="342900" indent="-342900">
              <a:buFont typeface="Arial" panose="020B0604020202020204" pitchFamily="34" charset="0"/>
              <a:buChar char="•"/>
            </a:pPr>
            <a:r>
              <a:rPr lang="en-US" sz="2400" dirty="0" smtClean="0"/>
              <a:t>They are associated with class rather than with object.</a:t>
            </a:r>
          </a:p>
          <a:p>
            <a:pPr marL="342900" indent="-342900">
              <a:buFont typeface="Arial" panose="020B0604020202020204" pitchFamily="34" charset="0"/>
              <a:buChar char="•"/>
            </a:pPr>
            <a:r>
              <a:rPr lang="en-US" sz="2400" dirty="0"/>
              <a:t>Every instance of the class shares a class variable, which is in one fixed location in memory. </a:t>
            </a:r>
            <a:endParaRPr lang="en-US" sz="2400" dirty="0" smtClean="0"/>
          </a:p>
          <a:p>
            <a:pPr marL="342900" indent="-342900">
              <a:buFont typeface="Arial" panose="020B0604020202020204" pitchFamily="34" charset="0"/>
              <a:buChar char="•"/>
            </a:pPr>
            <a:r>
              <a:rPr lang="en-US" sz="2400" dirty="0" smtClean="0"/>
              <a:t>Any </a:t>
            </a:r>
            <a:r>
              <a:rPr lang="en-US" sz="2400" dirty="0"/>
              <a:t>object can change the value of a class variable, but class variables can also be manipulated without creating an instance of the </a:t>
            </a:r>
            <a:r>
              <a:rPr lang="en-US" sz="2400" dirty="0" smtClean="0"/>
              <a:t>class.</a:t>
            </a:r>
          </a:p>
          <a:p>
            <a:endParaRPr lang="en-US" sz="2400" dirty="0" smtClean="0"/>
          </a:p>
          <a:p>
            <a:r>
              <a:rPr lang="en-US" sz="2400" dirty="0" smtClean="0"/>
              <a:t>Ex:</a:t>
            </a:r>
          </a:p>
          <a:p>
            <a:r>
              <a:rPr lang="en-US" sz="2400" dirty="0">
                <a:solidFill>
                  <a:schemeClr val="accent6">
                    <a:lumMod val="75000"/>
                  </a:schemeClr>
                </a:solidFill>
              </a:rPr>
              <a:t>static </a:t>
            </a:r>
            <a:r>
              <a:rPr lang="en-US" sz="2400" dirty="0" smtClean="0">
                <a:solidFill>
                  <a:schemeClr val="accent6">
                    <a:lumMod val="75000"/>
                  </a:schemeClr>
                </a:solidFill>
              </a:rPr>
              <a:t>double </a:t>
            </a:r>
            <a:r>
              <a:rPr lang="en-US" sz="2400" dirty="0">
                <a:solidFill>
                  <a:schemeClr val="accent6">
                    <a:lumMod val="75000"/>
                  </a:schemeClr>
                </a:solidFill>
              </a:rPr>
              <a:t>PI = 3.141592653589793;</a:t>
            </a:r>
          </a:p>
          <a:p>
            <a:endParaRPr lang="en-US" sz="2400" dirty="0" smtClean="0"/>
          </a:p>
        </p:txBody>
      </p:sp>
    </p:spTree>
    <p:extLst>
      <p:ext uri="{BB962C8B-B14F-4D97-AF65-F5344CB8AC3E}">
        <p14:creationId xmlns:p14="http://schemas.microsoft.com/office/powerpoint/2010/main" val="351092206"/>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Classes and objects</a:t>
            </a:r>
            <a:endParaRPr lang="en-US" dirty="0"/>
          </a:p>
        </p:txBody>
      </p:sp>
      <p:sp>
        <p:nvSpPr>
          <p:cNvPr id="4" name="AutoShape 8" descr="http://www.penjee.com/programming/wp-content/uploads/2014/05/parameter-vs-argument-diagram.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extBox 7"/>
          <p:cNvSpPr txBox="1"/>
          <p:nvPr/>
        </p:nvSpPr>
        <p:spPr>
          <a:xfrm>
            <a:off x="7495504" y="2240924"/>
            <a:ext cx="4456090" cy="400110"/>
          </a:xfrm>
          <a:prstGeom prst="rect">
            <a:avLst/>
          </a:prstGeom>
          <a:noFill/>
        </p:spPr>
        <p:txBody>
          <a:bodyPr wrap="square" rtlCol="0">
            <a:spAutoFit/>
          </a:bodyPr>
          <a:lstStyle/>
          <a:p>
            <a:endParaRPr lang="en-US" sz="2000" u="sng" dirty="0"/>
          </a:p>
        </p:txBody>
      </p:sp>
      <p:sp>
        <p:nvSpPr>
          <p:cNvPr id="5" name="TextBox 4"/>
          <p:cNvSpPr txBox="1"/>
          <p:nvPr/>
        </p:nvSpPr>
        <p:spPr>
          <a:xfrm>
            <a:off x="445941" y="1792936"/>
            <a:ext cx="11298036" cy="4278094"/>
          </a:xfrm>
          <a:prstGeom prst="rect">
            <a:avLst/>
          </a:prstGeom>
          <a:noFill/>
        </p:spPr>
        <p:txBody>
          <a:bodyPr wrap="square" rtlCol="0">
            <a:spAutoFit/>
          </a:bodyPr>
          <a:lstStyle/>
          <a:p>
            <a:r>
              <a:rPr lang="en-US" sz="3200" i="1" u="sng" dirty="0" smtClean="0"/>
              <a:t>Class Members</a:t>
            </a:r>
          </a:p>
          <a:p>
            <a:r>
              <a:rPr lang="en-US" sz="2400" dirty="0" smtClean="0"/>
              <a:t>Class Methods:</a:t>
            </a:r>
          </a:p>
          <a:p>
            <a:pPr marL="342900" indent="-342900">
              <a:buFont typeface="Arial" panose="020B0604020202020204" pitchFamily="34" charset="0"/>
              <a:buChar char="•"/>
            </a:pPr>
            <a:r>
              <a:rPr lang="en-US" sz="2400" dirty="0" smtClean="0"/>
              <a:t>The methods with static modifier are called class method.</a:t>
            </a:r>
          </a:p>
          <a:p>
            <a:pPr marL="342900" indent="-342900">
              <a:buFont typeface="Arial" panose="020B0604020202020204" pitchFamily="34" charset="0"/>
              <a:buChar char="•"/>
            </a:pPr>
            <a:r>
              <a:rPr lang="en-US" sz="2400" dirty="0" smtClean="0"/>
              <a:t>They can be invoked without creating the instance of the Class.</a:t>
            </a:r>
          </a:p>
          <a:p>
            <a:pPr marL="342900" indent="-342900">
              <a:buFont typeface="Arial" panose="020B0604020202020204" pitchFamily="34" charset="0"/>
              <a:buChar char="•"/>
            </a:pPr>
            <a:r>
              <a:rPr lang="en-US" sz="2400" dirty="0" smtClean="0"/>
              <a:t>A </a:t>
            </a:r>
            <a:r>
              <a:rPr lang="en-US" sz="2400" dirty="0"/>
              <a:t>common use for static methods is to access static </a:t>
            </a:r>
            <a:r>
              <a:rPr lang="en-US" sz="2400" dirty="0" smtClean="0"/>
              <a:t>fields</a:t>
            </a:r>
          </a:p>
          <a:p>
            <a:pPr marL="342900" indent="-342900">
              <a:buFont typeface="Arial" panose="020B0604020202020204" pitchFamily="34" charset="0"/>
              <a:buChar char="•"/>
            </a:pPr>
            <a:r>
              <a:rPr lang="en-US" sz="2400" dirty="0"/>
              <a:t>Instance methods can access instance variables and instance methods directly.</a:t>
            </a:r>
          </a:p>
          <a:p>
            <a:pPr marL="342900" indent="-342900">
              <a:buFont typeface="Arial" panose="020B0604020202020204" pitchFamily="34" charset="0"/>
              <a:buChar char="•"/>
            </a:pPr>
            <a:r>
              <a:rPr lang="en-US" sz="2400" dirty="0"/>
              <a:t>Instance methods can access class variables and class methods directly.</a:t>
            </a:r>
          </a:p>
          <a:p>
            <a:pPr marL="342900" indent="-342900">
              <a:buFont typeface="Arial" panose="020B0604020202020204" pitchFamily="34" charset="0"/>
              <a:buChar char="•"/>
            </a:pPr>
            <a:r>
              <a:rPr lang="en-US" sz="2400" dirty="0"/>
              <a:t>Class methods can access class variables and class methods directly.</a:t>
            </a:r>
          </a:p>
          <a:p>
            <a:pPr marL="342900" indent="-342900">
              <a:buFont typeface="Arial" panose="020B0604020202020204" pitchFamily="34" charset="0"/>
              <a:buChar char="•"/>
            </a:pPr>
            <a:r>
              <a:rPr lang="en-US" sz="2400" dirty="0"/>
              <a:t>Class methods cannot access instance variables or instance methods directly—they must use an object reference. Also, class methods cannot use the this keyword as there is no instance for this to refer to</a:t>
            </a:r>
            <a:r>
              <a:rPr lang="en-US" sz="2400" dirty="0" smtClean="0"/>
              <a:t>.</a:t>
            </a:r>
          </a:p>
        </p:txBody>
      </p:sp>
      <p:sp>
        <p:nvSpPr>
          <p:cNvPr id="3" name="TextBox 2"/>
          <p:cNvSpPr txBox="1"/>
          <p:nvPr/>
        </p:nvSpPr>
        <p:spPr>
          <a:xfrm>
            <a:off x="445942" y="5996226"/>
            <a:ext cx="4074544" cy="861774"/>
          </a:xfrm>
          <a:prstGeom prst="rect">
            <a:avLst/>
          </a:prstGeom>
          <a:noFill/>
        </p:spPr>
        <p:txBody>
          <a:bodyPr wrap="square" rtlCol="0">
            <a:spAutoFit/>
          </a:bodyPr>
          <a:lstStyle/>
          <a:p>
            <a:r>
              <a:rPr lang="en-US" sz="1600" dirty="0">
                <a:solidFill>
                  <a:schemeClr val="accent6">
                    <a:lumMod val="75000"/>
                  </a:schemeClr>
                </a:solidFill>
              </a:rPr>
              <a:t>public static </a:t>
            </a:r>
            <a:r>
              <a:rPr lang="en-US" sz="1600" dirty="0" err="1">
                <a:solidFill>
                  <a:schemeClr val="accent6">
                    <a:lumMod val="75000"/>
                  </a:schemeClr>
                </a:solidFill>
              </a:rPr>
              <a:t>int</a:t>
            </a:r>
            <a:r>
              <a:rPr lang="en-US" sz="1600" dirty="0">
                <a:solidFill>
                  <a:schemeClr val="accent6">
                    <a:lumMod val="75000"/>
                  </a:schemeClr>
                </a:solidFill>
              </a:rPr>
              <a:t> </a:t>
            </a:r>
            <a:r>
              <a:rPr lang="en-US" sz="1600" dirty="0" err="1">
                <a:solidFill>
                  <a:schemeClr val="accent6">
                    <a:lumMod val="75000"/>
                  </a:schemeClr>
                </a:solidFill>
              </a:rPr>
              <a:t>getNumberOfBicycles</a:t>
            </a:r>
            <a:r>
              <a:rPr lang="en-US" sz="1600" dirty="0">
                <a:solidFill>
                  <a:schemeClr val="accent6">
                    <a:lumMod val="75000"/>
                  </a:schemeClr>
                </a:solidFill>
              </a:rPr>
              <a:t>() {</a:t>
            </a:r>
          </a:p>
          <a:p>
            <a:r>
              <a:rPr lang="en-US" sz="1600" dirty="0">
                <a:solidFill>
                  <a:schemeClr val="accent6">
                    <a:lumMod val="75000"/>
                  </a:schemeClr>
                </a:solidFill>
              </a:rPr>
              <a:t>    return </a:t>
            </a:r>
            <a:r>
              <a:rPr lang="en-US" sz="1600" dirty="0" err="1">
                <a:solidFill>
                  <a:schemeClr val="accent6">
                    <a:lumMod val="75000"/>
                  </a:schemeClr>
                </a:solidFill>
              </a:rPr>
              <a:t>numberOfBicycles</a:t>
            </a:r>
            <a:r>
              <a:rPr lang="en-US" sz="1600" dirty="0">
                <a:solidFill>
                  <a:schemeClr val="accent6">
                    <a:lumMod val="75000"/>
                  </a:schemeClr>
                </a:solidFill>
              </a:rPr>
              <a:t>;</a:t>
            </a:r>
          </a:p>
          <a:p>
            <a:r>
              <a:rPr lang="en-US" sz="1600" dirty="0">
                <a:solidFill>
                  <a:schemeClr val="accent6">
                    <a:lumMod val="75000"/>
                  </a:schemeClr>
                </a:solidFill>
              </a:rPr>
              <a:t>}</a:t>
            </a:r>
          </a:p>
        </p:txBody>
      </p:sp>
      <p:sp>
        <p:nvSpPr>
          <p:cNvPr id="9" name="TextBox 8"/>
          <p:cNvSpPr txBox="1"/>
          <p:nvPr/>
        </p:nvSpPr>
        <p:spPr>
          <a:xfrm>
            <a:off x="5344732" y="5996226"/>
            <a:ext cx="5125792" cy="369332"/>
          </a:xfrm>
          <a:prstGeom prst="rect">
            <a:avLst/>
          </a:prstGeom>
          <a:noFill/>
        </p:spPr>
        <p:txBody>
          <a:bodyPr wrap="square" rtlCol="0">
            <a:spAutoFit/>
          </a:bodyPr>
          <a:lstStyle/>
          <a:p>
            <a:r>
              <a:rPr lang="en-US" dirty="0" err="1" smtClean="0">
                <a:solidFill>
                  <a:schemeClr val="accent6">
                    <a:lumMod val="75000"/>
                  </a:schemeClr>
                </a:solidFill>
              </a:rPr>
              <a:t>Bicycle.getNumberOfBicycles</a:t>
            </a:r>
            <a:r>
              <a:rPr lang="en-US" dirty="0" smtClean="0">
                <a:solidFill>
                  <a:schemeClr val="accent6">
                    <a:lumMod val="75000"/>
                  </a:schemeClr>
                </a:solidFill>
              </a:rPr>
              <a:t>();</a:t>
            </a:r>
            <a:endParaRPr lang="en-US" dirty="0">
              <a:solidFill>
                <a:schemeClr val="accent6">
                  <a:lumMod val="75000"/>
                </a:schemeClr>
              </a:solidFill>
            </a:endParaRPr>
          </a:p>
        </p:txBody>
      </p:sp>
    </p:spTree>
    <p:extLst>
      <p:ext uri="{BB962C8B-B14F-4D97-AF65-F5344CB8AC3E}">
        <p14:creationId xmlns:p14="http://schemas.microsoft.com/office/powerpoint/2010/main" val="4236344340"/>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Classes and objects</a:t>
            </a:r>
            <a:endParaRPr lang="en-US" dirty="0"/>
          </a:p>
        </p:txBody>
      </p:sp>
      <p:sp>
        <p:nvSpPr>
          <p:cNvPr id="4" name="AutoShape 8" descr="http://www.penjee.com/programming/wp-content/uploads/2014/05/parameter-vs-argument-diagram.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extBox 7"/>
          <p:cNvSpPr txBox="1"/>
          <p:nvPr/>
        </p:nvSpPr>
        <p:spPr>
          <a:xfrm>
            <a:off x="7495504" y="2240924"/>
            <a:ext cx="4456090" cy="400110"/>
          </a:xfrm>
          <a:prstGeom prst="rect">
            <a:avLst/>
          </a:prstGeom>
          <a:noFill/>
        </p:spPr>
        <p:txBody>
          <a:bodyPr wrap="square" rtlCol="0">
            <a:spAutoFit/>
          </a:bodyPr>
          <a:lstStyle/>
          <a:p>
            <a:endParaRPr lang="en-US" sz="2000" u="sng" dirty="0"/>
          </a:p>
        </p:txBody>
      </p:sp>
      <p:sp>
        <p:nvSpPr>
          <p:cNvPr id="5" name="TextBox 4"/>
          <p:cNvSpPr txBox="1"/>
          <p:nvPr/>
        </p:nvSpPr>
        <p:spPr>
          <a:xfrm>
            <a:off x="445941" y="1792936"/>
            <a:ext cx="11298036" cy="4031873"/>
          </a:xfrm>
          <a:prstGeom prst="rect">
            <a:avLst/>
          </a:prstGeom>
          <a:noFill/>
        </p:spPr>
        <p:txBody>
          <a:bodyPr wrap="square" rtlCol="0">
            <a:spAutoFit/>
          </a:bodyPr>
          <a:lstStyle/>
          <a:p>
            <a:r>
              <a:rPr lang="en-US" sz="3200" u="sng" dirty="0" smtClean="0"/>
              <a:t>Constants:</a:t>
            </a:r>
          </a:p>
          <a:p>
            <a:pPr marL="457200" indent="-457200">
              <a:buFont typeface="Arial" panose="020B0604020202020204" pitchFamily="34" charset="0"/>
              <a:buChar char="•"/>
            </a:pPr>
            <a:r>
              <a:rPr lang="en-US" sz="2800" dirty="0"/>
              <a:t>The static modifier, in combination with the final modifier, is also used to define </a:t>
            </a:r>
            <a:r>
              <a:rPr lang="en-US" sz="2800" dirty="0" smtClean="0"/>
              <a:t>constants.</a:t>
            </a:r>
          </a:p>
          <a:p>
            <a:pPr marL="457200" indent="-457200">
              <a:buFont typeface="Arial" panose="020B0604020202020204" pitchFamily="34" charset="0"/>
              <a:buChar char="•"/>
            </a:pPr>
            <a:r>
              <a:rPr lang="en-US" sz="2800" dirty="0"/>
              <a:t>The final modifier indicates that the value of this field cannot change</a:t>
            </a:r>
            <a:r>
              <a:rPr lang="en-US" sz="2800" dirty="0" smtClean="0"/>
              <a:t>.</a:t>
            </a:r>
          </a:p>
          <a:p>
            <a:pPr marL="457200" indent="-457200">
              <a:buFont typeface="Arial" panose="020B0604020202020204" pitchFamily="34" charset="0"/>
              <a:buChar char="•"/>
            </a:pPr>
            <a:endParaRPr lang="en-US" sz="2800" dirty="0"/>
          </a:p>
          <a:p>
            <a:r>
              <a:rPr lang="en-US" sz="2800" dirty="0" smtClean="0">
                <a:solidFill>
                  <a:schemeClr val="accent6">
                    <a:lumMod val="75000"/>
                  </a:schemeClr>
                </a:solidFill>
              </a:rPr>
              <a:t>	static </a:t>
            </a:r>
            <a:r>
              <a:rPr lang="en-US" sz="2800" dirty="0">
                <a:solidFill>
                  <a:schemeClr val="accent6">
                    <a:lumMod val="75000"/>
                  </a:schemeClr>
                </a:solidFill>
              </a:rPr>
              <a:t>final double PI = 3.141592653589793</a:t>
            </a:r>
            <a:r>
              <a:rPr lang="en-US" sz="2800" dirty="0" smtClean="0">
                <a:solidFill>
                  <a:schemeClr val="accent6">
                    <a:lumMod val="75000"/>
                  </a:schemeClr>
                </a:solidFill>
              </a:rPr>
              <a:t>;</a:t>
            </a:r>
          </a:p>
          <a:p>
            <a:endParaRPr lang="en-US" sz="2800" dirty="0">
              <a:solidFill>
                <a:schemeClr val="accent6">
                  <a:lumMod val="75000"/>
                </a:schemeClr>
              </a:solidFill>
            </a:endParaRPr>
          </a:p>
          <a:p>
            <a:r>
              <a:rPr lang="en-US" sz="2800" dirty="0">
                <a:solidFill>
                  <a:schemeClr val="accent4">
                    <a:lumMod val="75000"/>
                  </a:schemeClr>
                </a:solidFill>
              </a:rPr>
              <a:t>Lab10.2: Demonstration of using the packages, access </a:t>
            </a:r>
            <a:r>
              <a:rPr lang="en-US" sz="2800" dirty="0" smtClean="0">
                <a:solidFill>
                  <a:schemeClr val="accent4">
                    <a:lumMod val="75000"/>
                  </a:schemeClr>
                </a:solidFill>
              </a:rPr>
              <a:t>modifier, </a:t>
            </a:r>
            <a:r>
              <a:rPr lang="en-US" sz="2800" dirty="0">
                <a:solidFill>
                  <a:schemeClr val="accent4">
                    <a:lumMod val="75000"/>
                  </a:schemeClr>
                </a:solidFill>
              </a:rPr>
              <a:t>class variable, class methods.</a:t>
            </a:r>
            <a:endParaRPr lang="en-US" sz="2800" dirty="0" smtClean="0">
              <a:solidFill>
                <a:schemeClr val="accent4">
                  <a:lumMod val="75000"/>
                </a:schemeClr>
              </a:solidFill>
            </a:endParaRPr>
          </a:p>
        </p:txBody>
      </p:sp>
    </p:spTree>
    <p:extLst>
      <p:ext uri="{BB962C8B-B14F-4D97-AF65-F5344CB8AC3E}">
        <p14:creationId xmlns:p14="http://schemas.microsoft.com/office/powerpoint/2010/main" val="2851134063"/>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Classes and objects</a:t>
            </a:r>
            <a:endParaRPr lang="en-US" dirty="0"/>
          </a:p>
        </p:txBody>
      </p:sp>
      <p:sp>
        <p:nvSpPr>
          <p:cNvPr id="4" name="AutoShape 8" descr="http://www.penjee.com/programming/wp-content/uploads/2014/05/parameter-vs-argument-diagram.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extBox 7"/>
          <p:cNvSpPr txBox="1"/>
          <p:nvPr/>
        </p:nvSpPr>
        <p:spPr>
          <a:xfrm>
            <a:off x="7495504" y="2240924"/>
            <a:ext cx="4456090" cy="400110"/>
          </a:xfrm>
          <a:prstGeom prst="rect">
            <a:avLst/>
          </a:prstGeom>
          <a:noFill/>
        </p:spPr>
        <p:txBody>
          <a:bodyPr wrap="square" rtlCol="0">
            <a:spAutoFit/>
          </a:bodyPr>
          <a:lstStyle/>
          <a:p>
            <a:endParaRPr lang="en-US" sz="2000" u="sng" dirty="0"/>
          </a:p>
        </p:txBody>
      </p:sp>
      <p:sp>
        <p:nvSpPr>
          <p:cNvPr id="5" name="TextBox 4"/>
          <p:cNvSpPr txBox="1"/>
          <p:nvPr/>
        </p:nvSpPr>
        <p:spPr>
          <a:xfrm>
            <a:off x="445941" y="1792936"/>
            <a:ext cx="11298036" cy="4031873"/>
          </a:xfrm>
          <a:prstGeom prst="rect">
            <a:avLst/>
          </a:prstGeom>
          <a:noFill/>
        </p:spPr>
        <p:txBody>
          <a:bodyPr wrap="square" rtlCol="0">
            <a:spAutoFit/>
          </a:bodyPr>
          <a:lstStyle/>
          <a:p>
            <a:r>
              <a:rPr lang="en-US" sz="3200" u="sng" dirty="0" smtClean="0"/>
              <a:t>Constants:</a:t>
            </a:r>
          </a:p>
          <a:p>
            <a:pPr marL="457200" indent="-457200">
              <a:buFont typeface="Arial" panose="020B0604020202020204" pitchFamily="34" charset="0"/>
              <a:buChar char="•"/>
            </a:pPr>
            <a:r>
              <a:rPr lang="en-US" sz="2800" dirty="0"/>
              <a:t>The static modifier, in combination with the final modifier, is also used to define </a:t>
            </a:r>
            <a:r>
              <a:rPr lang="en-US" sz="2800" dirty="0" smtClean="0"/>
              <a:t>constants.</a:t>
            </a:r>
          </a:p>
          <a:p>
            <a:pPr marL="457200" indent="-457200">
              <a:buFont typeface="Arial" panose="020B0604020202020204" pitchFamily="34" charset="0"/>
              <a:buChar char="•"/>
            </a:pPr>
            <a:r>
              <a:rPr lang="en-US" sz="2800" dirty="0"/>
              <a:t>The final modifier indicates that the value of this field cannot change</a:t>
            </a:r>
            <a:r>
              <a:rPr lang="en-US" sz="2800" dirty="0" smtClean="0"/>
              <a:t>.</a:t>
            </a:r>
          </a:p>
          <a:p>
            <a:pPr marL="457200" indent="-457200">
              <a:buFont typeface="Arial" panose="020B0604020202020204" pitchFamily="34" charset="0"/>
              <a:buChar char="•"/>
            </a:pPr>
            <a:endParaRPr lang="en-US" sz="2800" dirty="0"/>
          </a:p>
          <a:p>
            <a:r>
              <a:rPr lang="en-US" sz="2800" dirty="0" smtClean="0">
                <a:solidFill>
                  <a:schemeClr val="accent6">
                    <a:lumMod val="75000"/>
                  </a:schemeClr>
                </a:solidFill>
              </a:rPr>
              <a:t>	static </a:t>
            </a:r>
            <a:r>
              <a:rPr lang="en-US" sz="2800" dirty="0">
                <a:solidFill>
                  <a:schemeClr val="accent6">
                    <a:lumMod val="75000"/>
                  </a:schemeClr>
                </a:solidFill>
              </a:rPr>
              <a:t>final double PI = 3.141592653589793</a:t>
            </a:r>
            <a:r>
              <a:rPr lang="en-US" sz="2800" dirty="0" smtClean="0">
                <a:solidFill>
                  <a:schemeClr val="accent6">
                    <a:lumMod val="75000"/>
                  </a:schemeClr>
                </a:solidFill>
              </a:rPr>
              <a:t>;</a:t>
            </a:r>
          </a:p>
          <a:p>
            <a:endParaRPr lang="en-US" sz="2800" dirty="0">
              <a:solidFill>
                <a:schemeClr val="accent6">
                  <a:lumMod val="75000"/>
                </a:schemeClr>
              </a:solidFill>
            </a:endParaRPr>
          </a:p>
          <a:p>
            <a:r>
              <a:rPr lang="en-US" sz="2800" dirty="0">
                <a:solidFill>
                  <a:schemeClr val="accent4">
                    <a:lumMod val="75000"/>
                  </a:schemeClr>
                </a:solidFill>
              </a:rPr>
              <a:t>Lab10.2: Demonstration of using the packages, access </a:t>
            </a:r>
            <a:r>
              <a:rPr lang="en-US" sz="2800" dirty="0" smtClean="0">
                <a:solidFill>
                  <a:schemeClr val="accent4">
                    <a:lumMod val="75000"/>
                  </a:schemeClr>
                </a:solidFill>
              </a:rPr>
              <a:t>modifier, </a:t>
            </a:r>
            <a:r>
              <a:rPr lang="en-US" sz="2800" dirty="0">
                <a:solidFill>
                  <a:schemeClr val="accent4">
                    <a:lumMod val="75000"/>
                  </a:schemeClr>
                </a:solidFill>
              </a:rPr>
              <a:t>class variable, class methods.</a:t>
            </a:r>
            <a:endParaRPr lang="en-US" sz="2800" dirty="0" smtClean="0">
              <a:solidFill>
                <a:schemeClr val="accent4">
                  <a:lumMod val="75000"/>
                </a:schemeClr>
              </a:solidFill>
            </a:endParaRPr>
          </a:p>
        </p:txBody>
      </p:sp>
    </p:spTree>
    <p:extLst>
      <p:ext uri="{BB962C8B-B14F-4D97-AF65-F5344CB8AC3E}">
        <p14:creationId xmlns:p14="http://schemas.microsoft.com/office/powerpoint/2010/main" val="2284132836"/>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Classes and objects</a:t>
            </a:r>
            <a:endParaRPr lang="en-US" dirty="0"/>
          </a:p>
        </p:txBody>
      </p:sp>
      <p:sp>
        <p:nvSpPr>
          <p:cNvPr id="4" name="AutoShape 8" descr="http://www.penjee.com/programming/wp-content/uploads/2014/05/parameter-vs-argument-diagram.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extBox 7"/>
          <p:cNvSpPr txBox="1"/>
          <p:nvPr/>
        </p:nvSpPr>
        <p:spPr>
          <a:xfrm>
            <a:off x="7495504" y="2240924"/>
            <a:ext cx="4456090" cy="400110"/>
          </a:xfrm>
          <a:prstGeom prst="rect">
            <a:avLst/>
          </a:prstGeom>
          <a:noFill/>
        </p:spPr>
        <p:txBody>
          <a:bodyPr wrap="square" rtlCol="0">
            <a:spAutoFit/>
          </a:bodyPr>
          <a:lstStyle/>
          <a:p>
            <a:endParaRPr lang="en-US" sz="2000" u="sng" dirty="0"/>
          </a:p>
        </p:txBody>
      </p:sp>
      <p:sp>
        <p:nvSpPr>
          <p:cNvPr id="5" name="TextBox 4"/>
          <p:cNvSpPr txBox="1"/>
          <p:nvPr/>
        </p:nvSpPr>
        <p:spPr>
          <a:xfrm>
            <a:off x="445941" y="1792936"/>
            <a:ext cx="11298036" cy="6494085"/>
          </a:xfrm>
          <a:prstGeom prst="rect">
            <a:avLst/>
          </a:prstGeom>
          <a:noFill/>
        </p:spPr>
        <p:txBody>
          <a:bodyPr wrap="square" rtlCol="0">
            <a:spAutoFit/>
          </a:bodyPr>
          <a:lstStyle/>
          <a:p>
            <a:r>
              <a:rPr lang="en-US" sz="3200" u="sng" dirty="0" smtClean="0"/>
              <a:t>Initializing Fields:</a:t>
            </a:r>
          </a:p>
          <a:p>
            <a:r>
              <a:rPr lang="en-US" sz="2400" dirty="0">
                <a:solidFill>
                  <a:schemeClr val="accent6">
                    <a:lumMod val="75000"/>
                  </a:schemeClr>
                </a:solidFill>
              </a:rPr>
              <a:t>public class </a:t>
            </a:r>
            <a:r>
              <a:rPr lang="en-US" sz="2400" dirty="0" err="1">
                <a:solidFill>
                  <a:schemeClr val="accent6">
                    <a:lumMod val="75000"/>
                  </a:schemeClr>
                </a:solidFill>
              </a:rPr>
              <a:t>BedAndBreakfast</a:t>
            </a:r>
            <a:r>
              <a:rPr lang="en-US" sz="2400" dirty="0">
                <a:solidFill>
                  <a:schemeClr val="accent6">
                    <a:lumMod val="75000"/>
                  </a:schemeClr>
                </a:solidFill>
              </a:rPr>
              <a:t> {</a:t>
            </a:r>
          </a:p>
          <a:p>
            <a:endParaRPr lang="en-US" sz="2400" dirty="0">
              <a:solidFill>
                <a:schemeClr val="accent6">
                  <a:lumMod val="75000"/>
                </a:schemeClr>
              </a:solidFill>
            </a:endParaRPr>
          </a:p>
          <a:p>
            <a:r>
              <a:rPr lang="en-US" sz="2400" dirty="0">
                <a:solidFill>
                  <a:schemeClr val="accent6">
                    <a:lumMod val="75000"/>
                  </a:schemeClr>
                </a:solidFill>
              </a:rPr>
              <a:t>    // initialize to 10</a:t>
            </a:r>
          </a:p>
          <a:p>
            <a:r>
              <a:rPr lang="en-US" sz="2400" dirty="0">
                <a:solidFill>
                  <a:schemeClr val="accent6">
                    <a:lumMod val="75000"/>
                  </a:schemeClr>
                </a:solidFill>
              </a:rPr>
              <a:t>    public static </a:t>
            </a:r>
            <a:r>
              <a:rPr lang="en-US" sz="2400" dirty="0" err="1">
                <a:solidFill>
                  <a:schemeClr val="accent6">
                    <a:lumMod val="75000"/>
                  </a:schemeClr>
                </a:solidFill>
              </a:rPr>
              <a:t>int</a:t>
            </a:r>
            <a:r>
              <a:rPr lang="en-US" sz="2400" dirty="0">
                <a:solidFill>
                  <a:schemeClr val="accent6">
                    <a:lumMod val="75000"/>
                  </a:schemeClr>
                </a:solidFill>
              </a:rPr>
              <a:t> capacity = 10;</a:t>
            </a:r>
          </a:p>
          <a:p>
            <a:endParaRPr lang="en-US" sz="2400" dirty="0">
              <a:solidFill>
                <a:schemeClr val="accent6">
                  <a:lumMod val="75000"/>
                </a:schemeClr>
              </a:solidFill>
            </a:endParaRPr>
          </a:p>
          <a:p>
            <a:r>
              <a:rPr lang="en-US" sz="2400" dirty="0">
                <a:solidFill>
                  <a:schemeClr val="accent6">
                    <a:lumMod val="75000"/>
                  </a:schemeClr>
                </a:solidFill>
              </a:rPr>
              <a:t>    // initialize to false</a:t>
            </a:r>
          </a:p>
          <a:p>
            <a:r>
              <a:rPr lang="en-US" sz="2400" dirty="0">
                <a:solidFill>
                  <a:schemeClr val="accent6">
                    <a:lumMod val="75000"/>
                  </a:schemeClr>
                </a:solidFill>
              </a:rPr>
              <a:t>    private </a:t>
            </a:r>
            <a:r>
              <a:rPr lang="en-US" sz="2400" dirty="0" err="1">
                <a:solidFill>
                  <a:schemeClr val="accent6">
                    <a:lumMod val="75000"/>
                  </a:schemeClr>
                </a:solidFill>
              </a:rPr>
              <a:t>boolean</a:t>
            </a:r>
            <a:r>
              <a:rPr lang="en-US" sz="2400" dirty="0">
                <a:solidFill>
                  <a:schemeClr val="accent6">
                    <a:lumMod val="75000"/>
                  </a:schemeClr>
                </a:solidFill>
              </a:rPr>
              <a:t> full = false;</a:t>
            </a:r>
          </a:p>
          <a:p>
            <a:r>
              <a:rPr lang="en-US" sz="2400" dirty="0" smtClean="0">
                <a:solidFill>
                  <a:schemeClr val="accent6">
                    <a:lumMod val="75000"/>
                  </a:schemeClr>
                </a:solidFill>
              </a:rPr>
              <a:t>}</a:t>
            </a:r>
          </a:p>
          <a:p>
            <a:r>
              <a:rPr lang="en-US" sz="2400" u="sng" dirty="0" smtClean="0"/>
              <a:t>Using static blocks:</a:t>
            </a:r>
            <a:endParaRPr lang="en-US" sz="2400" u="sng" dirty="0"/>
          </a:p>
          <a:p>
            <a:r>
              <a:rPr lang="en-US" sz="2400" dirty="0">
                <a:solidFill>
                  <a:schemeClr val="accent6">
                    <a:lumMod val="75000"/>
                  </a:schemeClr>
                </a:solidFill>
              </a:rPr>
              <a:t>static {</a:t>
            </a:r>
          </a:p>
          <a:p>
            <a:r>
              <a:rPr lang="en-US" sz="2400" dirty="0">
                <a:solidFill>
                  <a:schemeClr val="accent6">
                    <a:lumMod val="75000"/>
                  </a:schemeClr>
                </a:solidFill>
              </a:rPr>
              <a:t>    // whatever code is needed for initialization goes here</a:t>
            </a:r>
          </a:p>
          <a:p>
            <a:r>
              <a:rPr lang="en-US" sz="2400" dirty="0">
                <a:solidFill>
                  <a:schemeClr val="accent6">
                    <a:lumMod val="75000"/>
                  </a:schemeClr>
                </a:solidFill>
              </a:rPr>
              <a:t>}</a:t>
            </a:r>
            <a:endParaRPr lang="en-US" sz="2400" dirty="0" smtClean="0">
              <a:solidFill>
                <a:schemeClr val="accent6">
                  <a:lumMod val="75000"/>
                </a:schemeClr>
              </a:solidFill>
            </a:endParaRPr>
          </a:p>
          <a:p>
            <a:endParaRPr lang="en-US" sz="3200" u="sng" dirty="0"/>
          </a:p>
          <a:p>
            <a:endParaRPr lang="en-US" sz="3200" u="sng" dirty="0" smtClean="0"/>
          </a:p>
          <a:p>
            <a:endParaRPr lang="en-US" sz="3200" u="sng" dirty="0" smtClean="0"/>
          </a:p>
        </p:txBody>
      </p:sp>
    </p:spTree>
    <p:extLst>
      <p:ext uri="{BB962C8B-B14F-4D97-AF65-F5344CB8AC3E}">
        <p14:creationId xmlns:p14="http://schemas.microsoft.com/office/powerpoint/2010/main" val="1609272616"/>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Classes and </a:t>
            </a:r>
            <a:r>
              <a:rPr lang="en-US" dirty="0" smtClean="0"/>
              <a:t>objects [</a:t>
            </a:r>
            <a:r>
              <a:rPr lang="en-US" dirty="0" err="1" smtClean="0">
                <a:solidFill>
                  <a:srgbClr val="FF0000"/>
                </a:solidFill>
              </a:rPr>
              <a:t>Todo</a:t>
            </a:r>
            <a:r>
              <a:rPr lang="en-US" dirty="0" smtClean="0"/>
              <a:t>]</a:t>
            </a:r>
            <a:endParaRPr lang="en-US" dirty="0"/>
          </a:p>
        </p:txBody>
      </p:sp>
      <p:sp>
        <p:nvSpPr>
          <p:cNvPr id="4" name="AutoShape 8" descr="http://www.penjee.com/programming/wp-content/uploads/2014/05/parameter-vs-argument-diagram.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extBox 7"/>
          <p:cNvSpPr txBox="1"/>
          <p:nvPr/>
        </p:nvSpPr>
        <p:spPr>
          <a:xfrm>
            <a:off x="7495504" y="2240924"/>
            <a:ext cx="4456090" cy="400110"/>
          </a:xfrm>
          <a:prstGeom prst="rect">
            <a:avLst/>
          </a:prstGeom>
          <a:noFill/>
        </p:spPr>
        <p:txBody>
          <a:bodyPr wrap="square" rtlCol="0">
            <a:spAutoFit/>
          </a:bodyPr>
          <a:lstStyle/>
          <a:p>
            <a:endParaRPr lang="en-US" sz="2000" u="sng" dirty="0"/>
          </a:p>
        </p:txBody>
      </p:sp>
      <p:sp>
        <p:nvSpPr>
          <p:cNvPr id="7" name="TextBox 6"/>
          <p:cNvSpPr txBox="1"/>
          <p:nvPr/>
        </p:nvSpPr>
        <p:spPr>
          <a:xfrm>
            <a:off x="695459" y="2240924"/>
            <a:ext cx="9375820" cy="369332"/>
          </a:xfrm>
          <a:prstGeom prst="rect">
            <a:avLst/>
          </a:prstGeom>
          <a:noFill/>
        </p:spPr>
        <p:txBody>
          <a:bodyPr wrap="square" rtlCol="0">
            <a:spAutoFit/>
          </a:bodyPr>
          <a:lstStyle/>
          <a:p>
            <a:r>
              <a:rPr lang="en-US" dirty="0" smtClean="0"/>
              <a:t>Sample </a:t>
            </a:r>
            <a:r>
              <a:rPr lang="en-US" dirty="0" err="1" smtClean="0"/>
              <a:t>programmes</a:t>
            </a:r>
            <a:r>
              <a:rPr lang="en-US" dirty="0" smtClean="0"/>
              <a:t> to display the correct output</a:t>
            </a:r>
            <a:endParaRPr lang="en-US" dirty="0"/>
          </a:p>
        </p:txBody>
      </p:sp>
    </p:spTree>
    <p:extLst>
      <p:ext uri="{BB962C8B-B14F-4D97-AF65-F5344CB8AC3E}">
        <p14:creationId xmlns:p14="http://schemas.microsoft.com/office/powerpoint/2010/main" val="1334420060"/>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Nested classes</a:t>
            </a:r>
            <a:endParaRPr lang="en-US" dirty="0"/>
          </a:p>
        </p:txBody>
      </p:sp>
      <p:sp>
        <p:nvSpPr>
          <p:cNvPr id="4" name="AutoShape 8" descr="http://www.penjee.com/programming/wp-content/uploads/2014/05/parameter-vs-argument-diagram.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extBox 7"/>
          <p:cNvSpPr txBox="1"/>
          <p:nvPr/>
        </p:nvSpPr>
        <p:spPr>
          <a:xfrm>
            <a:off x="7495504" y="2240924"/>
            <a:ext cx="4456090" cy="400110"/>
          </a:xfrm>
          <a:prstGeom prst="rect">
            <a:avLst/>
          </a:prstGeom>
          <a:noFill/>
        </p:spPr>
        <p:txBody>
          <a:bodyPr wrap="square" rtlCol="0">
            <a:spAutoFit/>
          </a:bodyPr>
          <a:lstStyle/>
          <a:p>
            <a:endParaRPr lang="en-US" sz="2000" u="sng" dirty="0"/>
          </a:p>
        </p:txBody>
      </p:sp>
      <p:sp>
        <p:nvSpPr>
          <p:cNvPr id="7" name="TextBox 6"/>
          <p:cNvSpPr txBox="1"/>
          <p:nvPr/>
        </p:nvSpPr>
        <p:spPr>
          <a:xfrm>
            <a:off x="695459" y="2240924"/>
            <a:ext cx="6941713" cy="3785652"/>
          </a:xfrm>
          <a:prstGeom prst="rect">
            <a:avLst/>
          </a:prstGeom>
          <a:noFill/>
        </p:spPr>
        <p:txBody>
          <a:bodyPr wrap="square" rtlCol="0">
            <a:spAutoFit/>
          </a:bodyPr>
          <a:lstStyle/>
          <a:p>
            <a:pPr marL="285750" indent="-285750">
              <a:buFont typeface="Arial" panose="020B0604020202020204" pitchFamily="34" charset="0"/>
              <a:buChar char="•"/>
            </a:pPr>
            <a:r>
              <a:rPr lang="en-US" sz="2000" dirty="0" smtClean="0"/>
              <a:t>Class within a class</a:t>
            </a:r>
          </a:p>
          <a:p>
            <a:pPr marL="285750" indent="-285750">
              <a:buFont typeface="Arial" panose="020B0604020202020204" pitchFamily="34" charset="0"/>
              <a:buChar char="•"/>
            </a:pPr>
            <a:endParaRPr lang="en-US" sz="2000" dirty="0" smtClean="0"/>
          </a:p>
          <a:p>
            <a:pPr marL="285750" indent="-285750">
              <a:buFont typeface="Arial" panose="020B0604020202020204" pitchFamily="34" charset="0"/>
              <a:buChar char="•"/>
            </a:pPr>
            <a:r>
              <a:rPr lang="en-US" sz="2000" dirty="0" smtClean="0"/>
              <a:t>Why Nested class?</a:t>
            </a:r>
          </a:p>
          <a:p>
            <a:pPr marL="742950" lvl="1" indent="-285750">
              <a:buFont typeface="Arial" panose="020B0604020202020204" pitchFamily="34" charset="0"/>
              <a:buChar char="•"/>
            </a:pPr>
            <a:r>
              <a:rPr lang="en-US" sz="2000" dirty="0" smtClean="0"/>
              <a:t>For logically </a:t>
            </a:r>
            <a:r>
              <a:rPr lang="en-US" sz="2000" dirty="0"/>
              <a:t>grouping classes that are only used in one </a:t>
            </a:r>
            <a:r>
              <a:rPr lang="en-US" sz="2000" dirty="0" smtClean="0"/>
              <a:t>place.</a:t>
            </a:r>
          </a:p>
          <a:p>
            <a:pPr marL="742950" lvl="1" indent="-285750">
              <a:buFont typeface="Arial" panose="020B0604020202020204" pitchFamily="34" charset="0"/>
              <a:buChar char="•"/>
            </a:pPr>
            <a:r>
              <a:rPr lang="en-US" sz="2000" dirty="0"/>
              <a:t>It increases </a:t>
            </a:r>
            <a:r>
              <a:rPr lang="en-US" sz="2000" dirty="0" smtClean="0"/>
              <a:t>encapsulation</a:t>
            </a:r>
          </a:p>
          <a:p>
            <a:pPr marL="742950" lvl="1" indent="-285750">
              <a:buFont typeface="Arial" panose="020B0604020202020204" pitchFamily="34" charset="0"/>
              <a:buChar char="•"/>
            </a:pPr>
            <a:r>
              <a:rPr lang="en-US" sz="2000" dirty="0" smtClean="0"/>
              <a:t>More </a:t>
            </a:r>
            <a:r>
              <a:rPr lang="en-US" sz="2000" dirty="0"/>
              <a:t>readable and maintainable </a:t>
            </a:r>
            <a:r>
              <a:rPr lang="en-US" sz="2000" dirty="0" smtClean="0"/>
              <a:t>code</a:t>
            </a:r>
          </a:p>
          <a:p>
            <a:pPr marL="742950" lvl="1" indent="-285750">
              <a:buFont typeface="Arial" panose="020B0604020202020204" pitchFamily="34" charset="0"/>
              <a:buChar char="•"/>
            </a:pPr>
            <a:r>
              <a:rPr lang="en-US" sz="2000" dirty="0"/>
              <a:t> inner classes have to be used where things belong </a:t>
            </a:r>
            <a:r>
              <a:rPr lang="en-US" sz="2000" dirty="0" smtClean="0"/>
              <a:t>together</a:t>
            </a:r>
          </a:p>
          <a:p>
            <a:pPr marL="285750" indent="-285750">
              <a:buFont typeface="Arial" panose="020B0604020202020204" pitchFamily="34" charset="0"/>
              <a:buChar char="•"/>
            </a:pPr>
            <a:endParaRPr lang="en-US" sz="2000" dirty="0" smtClean="0">
              <a:solidFill>
                <a:schemeClr val="accent6">
                  <a:lumMod val="75000"/>
                </a:schemeClr>
              </a:solidFill>
            </a:endParaRP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smtClean="0"/>
              <a:t>Static and Non-static (inner class) nested classes</a:t>
            </a:r>
            <a:endParaRPr lang="en-US" sz="2000" dirty="0"/>
          </a:p>
        </p:txBody>
      </p:sp>
      <p:sp>
        <p:nvSpPr>
          <p:cNvPr id="9" name="TextBox 8"/>
          <p:cNvSpPr txBox="1"/>
          <p:nvPr/>
        </p:nvSpPr>
        <p:spPr>
          <a:xfrm>
            <a:off x="7495504" y="2240924"/>
            <a:ext cx="4456090" cy="1754326"/>
          </a:xfrm>
          <a:prstGeom prst="rect">
            <a:avLst/>
          </a:prstGeom>
          <a:noFill/>
        </p:spPr>
        <p:txBody>
          <a:bodyPr wrap="square" rtlCol="0">
            <a:spAutoFit/>
          </a:bodyPr>
          <a:lstStyle/>
          <a:p>
            <a:r>
              <a:rPr lang="en-US" dirty="0">
                <a:solidFill>
                  <a:schemeClr val="accent6">
                    <a:lumMod val="75000"/>
                  </a:schemeClr>
                </a:solidFill>
              </a:rPr>
              <a:t>class </a:t>
            </a:r>
            <a:r>
              <a:rPr lang="en-US" dirty="0" err="1">
                <a:solidFill>
                  <a:schemeClr val="accent6">
                    <a:lumMod val="75000"/>
                  </a:schemeClr>
                </a:solidFill>
              </a:rPr>
              <a:t>OuterClass</a:t>
            </a:r>
            <a:r>
              <a:rPr lang="en-US" dirty="0">
                <a:solidFill>
                  <a:schemeClr val="accent6">
                    <a:lumMod val="75000"/>
                  </a:schemeClr>
                </a:solidFill>
              </a:rPr>
              <a:t> {</a:t>
            </a:r>
          </a:p>
          <a:p>
            <a:r>
              <a:rPr lang="en-US" dirty="0">
                <a:solidFill>
                  <a:schemeClr val="accent6">
                    <a:lumMod val="75000"/>
                  </a:schemeClr>
                </a:solidFill>
              </a:rPr>
              <a:t>    ...</a:t>
            </a:r>
          </a:p>
          <a:p>
            <a:r>
              <a:rPr lang="en-US" dirty="0">
                <a:solidFill>
                  <a:schemeClr val="accent6">
                    <a:lumMod val="75000"/>
                  </a:schemeClr>
                </a:solidFill>
              </a:rPr>
              <a:t>    class </a:t>
            </a:r>
            <a:r>
              <a:rPr lang="en-US" dirty="0" err="1">
                <a:solidFill>
                  <a:schemeClr val="accent6">
                    <a:lumMod val="75000"/>
                  </a:schemeClr>
                </a:solidFill>
              </a:rPr>
              <a:t>NestedClass</a:t>
            </a:r>
            <a:r>
              <a:rPr lang="en-US" dirty="0">
                <a:solidFill>
                  <a:schemeClr val="accent6">
                    <a:lumMod val="75000"/>
                  </a:schemeClr>
                </a:solidFill>
              </a:rPr>
              <a:t> {</a:t>
            </a:r>
          </a:p>
          <a:p>
            <a:r>
              <a:rPr lang="en-US" dirty="0">
                <a:solidFill>
                  <a:schemeClr val="accent6">
                    <a:lumMod val="75000"/>
                  </a:schemeClr>
                </a:solidFill>
              </a:rPr>
              <a:t>        ...</a:t>
            </a:r>
          </a:p>
          <a:p>
            <a:r>
              <a:rPr lang="en-US" dirty="0">
                <a:solidFill>
                  <a:schemeClr val="accent6">
                    <a:lumMod val="75000"/>
                  </a:schemeClr>
                </a:solidFill>
              </a:rPr>
              <a:t>    }</a:t>
            </a:r>
          </a:p>
          <a:p>
            <a:r>
              <a:rPr lang="en-US" dirty="0">
                <a:solidFill>
                  <a:schemeClr val="accent6">
                    <a:lumMod val="75000"/>
                  </a:schemeClr>
                </a:solidFill>
              </a:rPr>
              <a:t>}</a:t>
            </a:r>
          </a:p>
        </p:txBody>
      </p:sp>
      <p:sp>
        <p:nvSpPr>
          <p:cNvPr id="10" name="TextBox 9"/>
          <p:cNvSpPr txBox="1"/>
          <p:nvPr/>
        </p:nvSpPr>
        <p:spPr>
          <a:xfrm>
            <a:off x="6709893" y="3995250"/>
            <a:ext cx="4713668" cy="2663127"/>
          </a:xfrm>
          <a:prstGeom prst="rect">
            <a:avLst/>
          </a:prstGeom>
          <a:noFill/>
        </p:spPr>
        <p:txBody>
          <a:bodyPr wrap="square" rtlCol="0">
            <a:spAutoFit/>
          </a:bodyPr>
          <a:lstStyle/>
          <a:p>
            <a:r>
              <a:rPr lang="en-US" dirty="0">
                <a:solidFill>
                  <a:schemeClr val="accent4">
                    <a:lumMod val="50000"/>
                  </a:schemeClr>
                </a:solidFill>
              </a:rPr>
              <a:t>class </a:t>
            </a:r>
            <a:r>
              <a:rPr lang="en-US" dirty="0" err="1">
                <a:solidFill>
                  <a:schemeClr val="accent4">
                    <a:lumMod val="50000"/>
                  </a:schemeClr>
                </a:solidFill>
              </a:rPr>
              <a:t>OuterClass</a:t>
            </a:r>
            <a:r>
              <a:rPr lang="en-US" dirty="0">
                <a:solidFill>
                  <a:schemeClr val="accent4">
                    <a:lumMod val="50000"/>
                  </a:schemeClr>
                </a:solidFill>
              </a:rPr>
              <a:t> {</a:t>
            </a:r>
          </a:p>
          <a:p>
            <a:r>
              <a:rPr lang="en-US" dirty="0">
                <a:solidFill>
                  <a:schemeClr val="accent4">
                    <a:lumMod val="50000"/>
                  </a:schemeClr>
                </a:solidFill>
              </a:rPr>
              <a:t>    ...</a:t>
            </a:r>
          </a:p>
          <a:p>
            <a:r>
              <a:rPr lang="en-US" dirty="0">
                <a:solidFill>
                  <a:schemeClr val="accent4">
                    <a:lumMod val="50000"/>
                  </a:schemeClr>
                </a:solidFill>
              </a:rPr>
              <a:t>    static class </a:t>
            </a:r>
            <a:r>
              <a:rPr lang="en-US" dirty="0" err="1">
                <a:solidFill>
                  <a:schemeClr val="accent4">
                    <a:lumMod val="50000"/>
                  </a:schemeClr>
                </a:solidFill>
              </a:rPr>
              <a:t>StaticNestedClass</a:t>
            </a:r>
            <a:r>
              <a:rPr lang="en-US" dirty="0">
                <a:solidFill>
                  <a:schemeClr val="accent4">
                    <a:lumMod val="50000"/>
                  </a:schemeClr>
                </a:solidFill>
              </a:rPr>
              <a:t> {</a:t>
            </a:r>
          </a:p>
          <a:p>
            <a:r>
              <a:rPr lang="en-US" dirty="0">
                <a:solidFill>
                  <a:schemeClr val="accent4">
                    <a:lumMod val="50000"/>
                  </a:schemeClr>
                </a:solidFill>
              </a:rPr>
              <a:t>        ...</a:t>
            </a:r>
          </a:p>
          <a:p>
            <a:r>
              <a:rPr lang="en-US" dirty="0">
                <a:solidFill>
                  <a:schemeClr val="accent4">
                    <a:lumMod val="50000"/>
                  </a:schemeClr>
                </a:solidFill>
              </a:rPr>
              <a:t>    }</a:t>
            </a:r>
          </a:p>
          <a:p>
            <a:r>
              <a:rPr lang="en-US" dirty="0">
                <a:solidFill>
                  <a:schemeClr val="accent4">
                    <a:lumMod val="50000"/>
                  </a:schemeClr>
                </a:solidFill>
              </a:rPr>
              <a:t>    class </a:t>
            </a:r>
            <a:r>
              <a:rPr lang="en-US" dirty="0" err="1">
                <a:solidFill>
                  <a:schemeClr val="accent4">
                    <a:lumMod val="50000"/>
                  </a:schemeClr>
                </a:solidFill>
              </a:rPr>
              <a:t>InnerClass</a:t>
            </a:r>
            <a:r>
              <a:rPr lang="en-US" dirty="0">
                <a:solidFill>
                  <a:schemeClr val="accent4">
                    <a:lumMod val="50000"/>
                  </a:schemeClr>
                </a:solidFill>
              </a:rPr>
              <a:t> {</a:t>
            </a:r>
          </a:p>
          <a:p>
            <a:r>
              <a:rPr lang="en-US" dirty="0">
                <a:solidFill>
                  <a:schemeClr val="accent4">
                    <a:lumMod val="50000"/>
                  </a:schemeClr>
                </a:solidFill>
              </a:rPr>
              <a:t>        ...</a:t>
            </a:r>
          </a:p>
          <a:p>
            <a:r>
              <a:rPr lang="en-US" dirty="0">
                <a:solidFill>
                  <a:schemeClr val="accent4">
                    <a:lumMod val="50000"/>
                  </a:schemeClr>
                </a:solidFill>
              </a:rPr>
              <a:t>    }</a:t>
            </a:r>
          </a:p>
          <a:p>
            <a:r>
              <a:rPr lang="en-US" dirty="0">
                <a:solidFill>
                  <a:schemeClr val="accent4">
                    <a:lumMod val="50000"/>
                  </a:schemeClr>
                </a:solidFill>
              </a:rPr>
              <a:t>}</a:t>
            </a:r>
          </a:p>
        </p:txBody>
      </p:sp>
    </p:spTree>
    <p:extLst>
      <p:ext uri="{BB962C8B-B14F-4D97-AF65-F5344CB8AC3E}">
        <p14:creationId xmlns:p14="http://schemas.microsoft.com/office/powerpoint/2010/main" val="880644737"/>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Nested classes</a:t>
            </a:r>
            <a:endParaRPr lang="en-US" dirty="0"/>
          </a:p>
        </p:txBody>
      </p:sp>
      <p:sp>
        <p:nvSpPr>
          <p:cNvPr id="4" name="AutoShape 8" descr="http://www.penjee.com/programming/wp-content/uploads/2014/05/parameter-vs-argument-diagram.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extBox 7"/>
          <p:cNvSpPr txBox="1"/>
          <p:nvPr/>
        </p:nvSpPr>
        <p:spPr>
          <a:xfrm>
            <a:off x="7495504" y="2240924"/>
            <a:ext cx="4456090" cy="400110"/>
          </a:xfrm>
          <a:prstGeom prst="rect">
            <a:avLst/>
          </a:prstGeom>
          <a:noFill/>
        </p:spPr>
        <p:txBody>
          <a:bodyPr wrap="square" rtlCol="0">
            <a:spAutoFit/>
          </a:bodyPr>
          <a:lstStyle/>
          <a:p>
            <a:endParaRPr lang="en-US" sz="2000" u="sng" dirty="0"/>
          </a:p>
        </p:txBody>
      </p:sp>
      <p:sp>
        <p:nvSpPr>
          <p:cNvPr id="7" name="TextBox 6"/>
          <p:cNvSpPr txBox="1"/>
          <p:nvPr/>
        </p:nvSpPr>
        <p:spPr>
          <a:xfrm>
            <a:off x="669701" y="1852508"/>
            <a:ext cx="6941713" cy="461665"/>
          </a:xfrm>
          <a:prstGeom prst="rect">
            <a:avLst/>
          </a:prstGeom>
          <a:noFill/>
        </p:spPr>
        <p:txBody>
          <a:bodyPr wrap="square" rtlCol="0">
            <a:spAutoFit/>
          </a:bodyPr>
          <a:lstStyle/>
          <a:p>
            <a:r>
              <a:rPr lang="en-US" sz="2400" b="1" dirty="0" smtClean="0"/>
              <a:t>Non-static Nested class (Inner class):</a:t>
            </a:r>
            <a:endParaRPr lang="en-US" sz="2400" b="1" dirty="0"/>
          </a:p>
        </p:txBody>
      </p:sp>
      <p:sp>
        <p:nvSpPr>
          <p:cNvPr id="9" name="TextBox 8"/>
          <p:cNvSpPr txBox="1"/>
          <p:nvPr/>
        </p:nvSpPr>
        <p:spPr>
          <a:xfrm>
            <a:off x="856444" y="2240924"/>
            <a:ext cx="6007995" cy="4247317"/>
          </a:xfrm>
          <a:prstGeom prst="rect">
            <a:avLst/>
          </a:prstGeom>
          <a:noFill/>
        </p:spPr>
        <p:txBody>
          <a:bodyPr wrap="square" rtlCol="0">
            <a:spAutoFit/>
          </a:bodyPr>
          <a:lstStyle/>
          <a:p>
            <a:r>
              <a:rPr lang="en-US" dirty="0">
                <a:solidFill>
                  <a:schemeClr val="accent6">
                    <a:lumMod val="75000"/>
                  </a:schemeClr>
                </a:solidFill>
              </a:rPr>
              <a:t>class </a:t>
            </a:r>
            <a:r>
              <a:rPr lang="en-US" dirty="0" err="1">
                <a:solidFill>
                  <a:schemeClr val="accent6">
                    <a:lumMod val="75000"/>
                  </a:schemeClr>
                </a:solidFill>
              </a:rPr>
              <a:t>ScreenCapture</a:t>
            </a:r>
            <a:r>
              <a:rPr lang="en-US" dirty="0">
                <a:solidFill>
                  <a:schemeClr val="accent6">
                    <a:lumMod val="75000"/>
                  </a:schemeClr>
                </a:solidFill>
              </a:rPr>
              <a:t> {</a:t>
            </a:r>
          </a:p>
          <a:p>
            <a:r>
              <a:rPr lang="en-US" dirty="0">
                <a:solidFill>
                  <a:schemeClr val="accent6">
                    <a:lumMod val="75000"/>
                  </a:schemeClr>
                </a:solidFill>
              </a:rPr>
              <a:t>  class </a:t>
            </a:r>
            <a:r>
              <a:rPr lang="en-US" dirty="0" err="1">
                <a:solidFill>
                  <a:schemeClr val="accent6">
                    <a:lumMod val="75000"/>
                  </a:schemeClr>
                </a:solidFill>
              </a:rPr>
              <a:t>CaptureButtonListener</a:t>
            </a:r>
            <a:r>
              <a:rPr lang="en-US" dirty="0">
                <a:solidFill>
                  <a:schemeClr val="accent6">
                    <a:lumMod val="75000"/>
                  </a:schemeClr>
                </a:solidFill>
              </a:rPr>
              <a:t> implements </a:t>
            </a:r>
            <a:r>
              <a:rPr lang="en-US" dirty="0" err="1">
                <a:solidFill>
                  <a:schemeClr val="accent6">
                    <a:lumMod val="75000"/>
                  </a:schemeClr>
                </a:solidFill>
              </a:rPr>
              <a:t>ClickListener</a:t>
            </a:r>
            <a:r>
              <a:rPr lang="en-US" dirty="0">
                <a:solidFill>
                  <a:schemeClr val="accent6">
                    <a:lumMod val="75000"/>
                  </a:schemeClr>
                </a:solidFill>
              </a:rPr>
              <a:t> {</a:t>
            </a:r>
          </a:p>
          <a:p>
            <a:r>
              <a:rPr lang="en-US" dirty="0">
                <a:solidFill>
                  <a:schemeClr val="accent6">
                    <a:lumMod val="75000"/>
                  </a:schemeClr>
                </a:solidFill>
              </a:rPr>
              <a:t>     public void </a:t>
            </a:r>
            <a:r>
              <a:rPr lang="en-US" dirty="0" err="1">
                <a:solidFill>
                  <a:schemeClr val="accent6">
                    <a:lumMod val="75000"/>
                  </a:schemeClr>
                </a:solidFill>
              </a:rPr>
              <a:t>onClick</a:t>
            </a:r>
            <a:r>
              <a:rPr lang="en-US" dirty="0">
                <a:solidFill>
                  <a:schemeClr val="accent6">
                    <a:lumMod val="75000"/>
                  </a:schemeClr>
                </a:solidFill>
              </a:rPr>
              <a:t>( </a:t>
            </a:r>
            <a:r>
              <a:rPr lang="en-US" dirty="0" err="1">
                <a:solidFill>
                  <a:schemeClr val="accent6">
                    <a:lumMod val="75000"/>
                  </a:schemeClr>
                </a:solidFill>
              </a:rPr>
              <a:t>ClickEvent</a:t>
            </a:r>
            <a:r>
              <a:rPr lang="en-US" dirty="0">
                <a:solidFill>
                  <a:schemeClr val="accent6">
                    <a:lumMod val="75000"/>
                  </a:schemeClr>
                </a:solidFill>
              </a:rPr>
              <a:t> click ) {</a:t>
            </a:r>
          </a:p>
          <a:p>
            <a:r>
              <a:rPr lang="en-US" dirty="0">
                <a:solidFill>
                  <a:schemeClr val="accent6">
                    <a:lumMod val="75000"/>
                  </a:schemeClr>
                </a:solidFill>
              </a:rPr>
              <a:t>       //..capture</a:t>
            </a:r>
          </a:p>
          <a:p>
            <a:r>
              <a:rPr lang="en-US" dirty="0">
                <a:solidFill>
                  <a:schemeClr val="accent6">
                    <a:lumMod val="75000"/>
                  </a:schemeClr>
                </a:solidFill>
              </a:rPr>
              <a:t>       </a:t>
            </a:r>
            <a:r>
              <a:rPr lang="en-US" dirty="0" err="1">
                <a:solidFill>
                  <a:schemeClr val="accent6">
                    <a:lumMod val="75000"/>
                  </a:schemeClr>
                </a:solidFill>
              </a:rPr>
              <a:t>pressCount</a:t>
            </a:r>
            <a:r>
              <a:rPr lang="en-US" dirty="0">
                <a:solidFill>
                  <a:schemeClr val="accent6">
                    <a:lumMod val="75000"/>
                  </a:schemeClr>
                </a:solidFill>
              </a:rPr>
              <a:t>++;</a:t>
            </a:r>
          </a:p>
          <a:p>
            <a:r>
              <a:rPr lang="en-US" dirty="0">
                <a:solidFill>
                  <a:schemeClr val="accent6">
                    <a:lumMod val="75000"/>
                  </a:schemeClr>
                </a:solidFill>
              </a:rPr>
              <a:t>     }</a:t>
            </a:r>
          </a:p>
          <a:p>
            <a:r>
              <a:rPr lang="en-US" dirty="0">
                <a:solidFill>
                  <a:schemeClr val="accent6">
                    <a:lumMod val="75000"/>
                  </a:schemeClr>
                </a:solidFill>
              </a:rPr>
              <a:t>  }</a:t>
            </a:r>
          </a:p>
          <a:p>
            <a:endParaRPr lang="en-US" dirty="0">
              <a:solidFill>
                <a:schemeClr val="accent6">
                  <a:lumMod val="75000"/>
                </a:schemeClr>
              </a:solidFill>
            </a:endParaRPr>
          </a:p>
          <a:p>
            <a:r>
              <a:rPr lang="en-US" dirty="0">
                <a:solidFill>
                  <a:schemeClr val="accent6">
                    <a:lumMod val="75000"/>
                  </a:schemeClr>
                </a:solidFill>
              </a:rPr>
              <a:t>  Button </a:t>
            </a:r>
            <a:r>
              <a:rPr lang="en-US" dirty="0" err="1">
                <a:solidFill>
                  <a:schemeClr val="accent6">
                    <a:lumMod val="75000"/>
                  </a:schemeClr>
                </a:solidFill>
              </a:rPr>
              <a:t>button</a:t>
            </a:r>
            <a:r>
              <a:rPr lang="en-US" dirty="0">
                <a:solidFill>
                  <a:schemeClr val="accent6">
                    <a:lumMod val="75000"/>
                  </a:schemeClr>
                </a:solidFill>
              </a:rPr>
              <a:t> = new Button("capture");</a:t>
            </a:r>
          </a:p>
          <a:p>
            <a:r>
              <a:rPr lang="en-US" dirty="0">
                <a:solidFill>
                  <a:schemeClr val="accent6">
                    <a:lumMod val="75000"/>
                  </a:schemeClr>
                </a:solidFill>
              </a:rPr>
              <a:t>  </a:t>
            </a:r>
            <a:r>
              <a:rPr lang="en-US" dirty="0" err="1">
                <a:solidFill>
                  <a:schemeClr val="accent6">
                    <a:lumMod val="75000"/>
                  </a:schemeClr>
                </a:solidFill>
              </a:rPr>
              <a:t>int</a:t>
            </a:r>
            <a:r>
              <a:rPr lang="en-US" dirty="0">
                <a:solidFill>
                  <a:schemeClr val="accent6">
                    <a:lumMod val="75000"/>
                  </a:schemeClr>
                </a:solidFill>
              </a:rPr>
              <a:t> </a:t>
            </a:r>
            <a:r>
              <a:rPr lang="en-US" dirty="0" err="1">
                <a:solidFill>
                  <a:schemeClr val="accent6">
                    <a:lumMod val="75000"/>
                  </a:schemeClr>
                </a:solidFill>
              </a:rPr>
              <a:t>pressCount</a:t>
            </a:r>
            <a:r>
              <a:rPr lang="en-US" dirty="0">
                <a:solidFill>
                  <a:schemeClr val="accent6">
                    <a:lumMod val="75000"/>
                  </a:schemeClr>
                </a:solidFill>
              </a:rPr>
              <a:t> = 0;</a:t>
            </a:r>
          </a:p>
          <a:p>
            <a:endParaRPr lang="en-US" dirty="0">
              <a:solidFill>
                <a:schemeClr val="accent6">
                  <a:lumMod val="75000"/>
                </a:schemeClr>
              </a:solidFill>
            </a:endParaRPr>
          </a:p>
          <a:p>
            <a:r>
              <a:rPr lang="en-US" dirty="0">
                <a:solidFill>
                  <a:schemeClr val="accent6">
                    <a:lumMod val="75000"/>
                  </a:schemeClr>
                </a:solidFill>
              </a:rPr>
              <a:t>  void </a:t>
            </a:r>
            <a:r>
              <a:rPr lang="en-US" dirty="0" err="1">
                <a:solidFill>
                  <a:schemeClr val="accent6">
                    <a:lumMod val="75000"/>
                  </a:schemeClr>
                </a:solidFill>
              </a:rPr>
              <a:t>addListeners</a:t>
            </a:r>
            <a:r>
              <a:rPr lang="en-US" dirty="0">
                <a:solidFill>
                  <a:schemeClr val="accent6">
                    <a:lumMod val="75000"/>
                  </a:schemeClr>
                </a:solidFill>
              </a:rPr>
              <a:t>() {</a:t>
            </a:r>
          </a:p>
          <a:p>
            <a:r>
              <a:rPr lang="en-US" dirty="0">
                <a:solidFill>
                  <a:schemeClr val="accent6">
                    <a:lumMod val="75000"/>
                  </a:schemeClr>
                </a:solidFill>
              </a:rPr>
              <a:t>    </a:t>
            </a:r>
            <a:r>
              <a:rPr lang="en-US" dirty="0" err="1">
                <a:solidFill>
                  <a:schemeClr val="accent6">
                    <a:lumMod val="75000"/>
                  </a:schemeClr>
                </a:solidFill>
              </a:rPr>
              <a:t>button.addClickListener</a:t>
            </a:r>
            <a:r>
              <a:rPr lang="en-US" dirty="0">
                <a:solidFill>
                  <a:schemeClr val="accent6">
                    <a:lumMod val="75000"/>
                  </a:schemeClr>
                </a:solidFill>
              </a:rPr>
              <a:t>( new </a:t>
            </a:r>
            <a:r>
              <a:rPr lang="en-US" dirty="0" err="1">
                <a:solidFill>
                  <a:schemeClr val="accent6">
                    <a:lumMod val="75000"/>
                  </a:schemeClr>
                </a:solidFill>
              </a:rPr>
              <a:t>CaptureButtonListener</a:t>
            </a:r>
            <a:r>
              <a:rPr lang="en-US" dirty="0">
                <a:solidFill>
                  <a:schemeClr val="accent6">
                    <a:lumMod val="75000"/>
                  </a:schemeClr>
                </a:solidFill>
              </a:rPr>
              <a:t>() );</a:t>
            </a:r>
          </a:p>
          <a:p>
            <a:r>
              <a:rPr lang="en-US" dirty="0">
                <a:solidFill>
                  <a:schemeClr val="accent6">
                    <a:lumMod val="75000"/>
                  </a:schemeClr>
                </a:solidFill>
              </a:rPr>
              <a:t>  }</a:t>
            </a:r>
          </a:p>
          <a:p>
            <a:r>
              <a:rPr lang="en-US" dirty="0">
                <a:solidFill>
                  <a:schemeClr val="accent6">
                    <a:lumMod val="75000"/>
                  </a:schemeClr>
                </a:solidFill>
              </a:rPr>
              <a:t>}</a:t>
            </a:r>
          </a:p>
        </p:txBody>
      </p:sp>
      <p:sp>
        <p:nvSpPr>
          <p:cNvPr id="3" name="TextBox 2"/>
          <p:cNvSpPr txBox="1"/>
          <p:nvPr/>
        </p:nvSpPr>
        <p:spPr>
          <a:xfrm>
            <a:off x="6568225" y="2314173"/>
            <a:ext cx="5203065" cy="1231106"/>
          </a:xfrm>
          <a:prstGeom prst="rect">
            <a:avLst/>
          </a:prstGeom>
          <a:noFill/>
        </p:spPr>
        <p:txBody>
          <a:bodyPr wrap="square" rtlCol="0">
            <a:spAutoFit/>
          </a:bodyPr>
          <a:lstStyle/>
          <a:p>
            <a:r>
              <a:rPr lang="en-US" sz="2000" dirty="0" smtClean="0"/>
              <a:t>Inner classes can be instantiated as following:</a:t>
            </a:r>
          </a:p>
          <a:p>
            <a:endParaRPr lang="en-US" dirty="0" smtClean="0"/>
          </a:p>
          <a:p>
            <a:r>
              <a:rPr lang="en-US" dirty="0" err="1" smtClean="0">
                <a:solidFill>
                  <a:srgbClr val="7030A0"/>
                </a:solidFill>
              </a:rPr>
              <a:t>OuterClass.InnerClass</a:t>
            </a:r>
            <a:r>
              <a:rPr lang="en-US" dirty="0" smtClean="0">
                <a:solidFill>
                  <a:srgbClr val="7030A0"/>
                </a:solidFill>
              </a:rPr>
              <a:t> </a:t>
            </a:r>
            <a:r>
              <a:rPr lang="en-US" dirty="0" err="1">
                <a:solidFill>
                  <a:srgbClr val="7030A0"/>
                </a:solidFill>
              </a:rPr>
              <a:t>innerObject</a:t>
            </a:r>
            <a:r>
              <a:rPr lang="en-US" dirty="0">
                <a:solidFill>
                  <a:srgbClr val="7030A0"/>
                </a:solidFill>
              </a:rPr>
              <a:t> = </a:t>
            </a:r>
            <a:r>
              <a:rPr lang="en-US" dirty="0" err="1">
                <a:solidFill>
                  <a:srgbClr val="7030A0"/>
                </a:solidFill>
              </a:rPr>
              <a:t>outerObject.new</a:t>
            </a:r>
            <a:r>
              <a:rPr lang="en-US" dirty="0">
                <a:solidFill>
                  <a:srgbClr val="7030A0"/>
                </a:solidFill>
              </a:rPr>
              <a:t> </a:t>
            </a:r>
            <a:r>
              <a:rPr lang="en-US" dirty="0" err="1">
                <a:solidFill>
                  <a:srgbClr val="7030A0"/>
                </a:solidFill>
              </a:rPr>
              <a:t>InnerClass</a:t>
            </a:r>
            <a:r>
              <a:rPr lang="en-US" dirty="0">
                <a:solidFill>
                  <a:srgbClr val="7030A0"/>
                </a:solidFill>
              </a:rPr>
              <a:t>();</a:t>
            </a:r>
          </a:p>
        </p:txBody>
      </p:sp>
    </p:spTree>
    <p:extLst>
      <p:ext uri="{BB962C8B-B14F-4D97-AF65-F5344CB8AC3E}">
        <p14:creationId xmlns:p14="http://schemas.microsoft.com/office/powerpoint/2010/main" val="2202553638"/>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Nested classes</a:t>
            </a:r>
            <a:endParaRPr lang="en-US" dirty="0"/>
          </a:p>
        </p:txBody>
      </p:sp>
      <p:sp>
        <p:nvSpPr>
          <p:cNvPr id="4" name="AutoShape 8" descr="http://www.penjee.com/programming/wp-content/uploads/2014/05/parameter-vs-argument-diagram.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extBox 7"/>
          <p:cNvSpPr txBox="1"/>
          <p:nvPr/>
        </p:nvSpPr>
        <p:spPr>
          <a:xfrm>
            <a:off x="7495504" y="2240924"/>
            <a:ext cx="4456090" cy="400110"/>
          </a:xfrm>
          <a:prstGeom prst="rect">
            <a:avLst/>
          </a:prstGeom>
          <a:noFill/>
        </p:spPr>
        <p:txBody>
          <a:bodyPr wrap="square" rtlCol="0">
            <a:spAutoFit/>
          </a:bodyPr>
          <a:lstStyle/>
          <a:p>
            <a:endParaRPr lang="en-US" sz="2000" u="sng" dirty="0"/>
          </a:p>
        </p:txBody>
      </p:sp>
      <p:sp>
        <p:nvSpPr>
          <p:cNvPr id="7" name="TextBox 6"/>
          <p:cNvSpPr txBox="1"/>
          <p:nvPr/>
        </p:nvSpPr>
        <p:spPr>
          <a:xfrm>
            <a:off x="669701" y="1852508"/>
            <a:ext cx="6941713" cy="461665"/>
          </a:xfrm>
          <a:prstGeom prst="rect">
            <a:avLst/>
          </a:prstGeom>
          <a:noFill/>
        </p:spPr>
        <p:txBody>
          <a:bodyPr wrap="square" rtlCol="0">
            <a:spAutoFit/>
          </a:bodyPr>
          <a:lstStyle/>
          <a:p>
            <a:r>
              <a:rPr lang="en-US" sz="2400" b="1" dirty="0" smtClean="0"/>
              <a:t>Static Nested class:</a:t>
            </a:r>
            <a:endParaRPr lang="en-US" sz="2400" b="1" dirty="0"/>
          </a:p>
        </p:txBody>
      </p:sp>
      <p:sp>
        <p:nvSpPr>
          <p:cNvPr id="9" name="TextBox 8"/>
          <p:cNvSpPr txBox="1"/>
          <p:nvPr/>
        </p:nvSpPr>
        <p:spPr>
          <a:xfrm>
            <a:off x="856444" y="2240924"/>
            <a:ext cx="6007995" cy="3693319"/>
          </a:xfrm>
          <a:prstGeom prst="rect">
            <a:avLst/>
          </a:prstGeom>
          <a:noFill/>
        </p:spPr>
        <p:txBody>
          <a:bodyPr wrap="square" rtlCol="0">
            <a:spAutoFit/>
          </a:bodyPr>
          <a:lstStyle/>
          <a:p>
            <a:r>
              <a:rPr lang="en-US" dirty="0">
                <a:solidFill>
                  <a:schemeClr val="accent6">
                    <a:lumMod val="75000"/>
                  </a:schemeClr>
                </a:solidFill>
              </a:rPr>
              <a:t>public class </a:t>
            </a:r>
            <a:r>
              <a:rPr lang="en-US" dirty="0" err="1">
                <a:solidFill>
                  <a:schemeClr val="accent6">
                    <a:lumMod val="75000"/>
                  </a:schemeClr>
                </a:solidFill>
              </a:rPr>
              <a:t>ScreenCapture</a:t>
            </a:r>
            <a:r>
              <a:rPr lang="en-US" dirty="0">
                <a:solidFill>
                  <a:schemeClr val="accent6">
                    <a:lumMod val="75000"/>
                  </a:schemeClr>
                </a:solidFill>
              </a:rPr>
              <a:t> {</a:t>
            </a:r>
          </a:p>
          <a:p>
            <a:r>
              <a:rPr lang="en-US" dirty="0">
                <a:solidFill>
                  <a:schemeClr val="accent6">
                    <a:lumMod val="75000"/>
                  </a:schemeClr>
                </a:solidFill>
              </a:rPr>
              <a:t>  public static class </a:t>
            </a:r>
            <a:r>
              <a:rPr lang="en-US" dirty="0" err="1">
                <a:solidFill>
                  <a:schemeClr val="accent6">
                    <a:lumMod val="75000"/>
                  </a:schemeClr>
                </a:solidFill>
              </a:rPr>
              <a:t>CaptureButtonListener</a:t>
            </a:r>
            <a:r>
              <a:rPr lang="en-US" dirty="0">
                <a:solidFill>
                  <a:schemeClr val="accent6">
                    <a:lumMod val="75000"/>
                  </a:schemeClr>
                </a:solidFill>
              </a:rPr>
              <a:t> implements </a:t>
            </a:r>
            <a:r>
              <a:rPr lang="en-US" dirty="0" err="1">
                <a:solidFill>
                  <a:schemeClr val="accent6">
                    <a:lumMod val="75000"/>
                  </a:schemeClr>
                </a:solidFill>
              </a:rPr>
              <a:t>ClickListener</a:t>
            </a:r>
            <a:r>
              <a:rPr lang="en-US" dirty="0">
                <a:solidFill>
                  <a:schemeClr val="accent6">
                    <a:lumMod val="75000"/>
                  </a:schemeClr>
                </a:solidFill>
              </a:rPr>
              <a:t> {</a:t>
            </a:r>
          </a:p>
          <a:p>
            <a:r>
              <a:rPr lang="en-US" dirty="0">
                <a:solidFill>
                  <a:schemeClr val="accent6">
                    <a:lumMod val="75000"/>
                  </a:schemeClr>
                </a:solidFill>
              </a:rPr>
              <a:t>    protected </a:t>
            </a:r>
            <a:r>
              <a:rPr lang="en-US" dirty="0" err="1">
                <a:solidFill>
                  <a:schemeClr val="accent6">
                    <a:lumMod val="75000"/>
                  </a:schemeClr>
                </a:solidFill>
              </a:rPr>
              <a:t>ScreenCapture</a:t>
            </a:r>
            <a:r>
              <a:rPr lang="en-US" dirty="0">
                <a:solidFill>
                  <a:schemeClr val="accent6">
                    <a:lumMod val="75000"/>
                  </a:schemeClr>
                </a:solidFill>
              </a:rPr>
              <a:t> controller;</a:t>
            </a:r>
          </a:p>
          <a:p>
            <a:r>
              <a:rPr lang="en-US" dirty="0">
                <a:solidFill>
                  <a:schemeClr val="accent6">
                    <a:lumMod val="75000"/>
                  </a:schemeClr>
                </a:solidFill>
              </a:rPr>
              <a:t>    public </a:t>
            </a:r>
            <a:r>
              <a:rPr lang="en-US" dirty="0" err="1">
                <a:solidFill>
                  <a:schemeClr val="accent6">
                    <a:lumMod val="75000"/>
                  </a:schemeClr>
                </a:solidFill>
              </a:rPr>
              <a:t>CaptureButtonListener</a:t>
            </a:r>
            <a:r>
              <a:rPr lang="en-US" dirty="0">
                <a:solidFill>
                  <a:schemeClr val="accent6">
                    <a:lumMod val="75000"/>
                  </a:schemeClr>
                </a:solidFill>
              </a:rPr>
              <a:t>( </a:t>
            </a:r>
            <a:r>
              <a:rPr lang="en-US" dirty="0" err="1">
                <a:solidFill>
                  <a:schemeClr val="accent6">
                    <a:lumMod val="75000"/>
                  </a:schemeClr>
                </a:solidFill>
              </a:rPr>
              <a:t>ScreenCapture</a:t>
            </a:r>
            <a:r>
              <a:rPr lang="en-US" dirty="0">
                <a:solidFill>
                  <a:schemeClr val="accent6">
                    <a:lumMod val="75000"/>
                  </a:schemeClr>
                </a:solidFill>
              </a:rPr>
              <a:t> controller ) {</a:t>
            </a:r>
          </a:p>
          <a:p>
            <a:r>
              <a:rPr lang="en-US" dirty="0">
                <a:solidFill>
                  <a:schemeClr val="accent6">
                    <a:lumMod val="75000"/>
                  </a:schemeClr>
                </a:solidFill>
              </a:rPr>
              <a:t>      </a:t>
            </a:r>
            <a:r>
              <a:rPr lang="en-US" dirty="0" err="1">
                <a:solidFill>
                  <a:schemeClr val="accent6">
                    <a:lumMod val="75000"/>
                  </a:schemeClr>
                </a:solidFill>
              </a:rPr>
              <a:t>this.controller</a:t>
            </a:r>
            <a:r>
              <a:rPr lang="en-US" dirty="0">
                <a:solidFill>
                  <a:schemeClr val="accent6">
                    <a:lumMod val="75000"/>
                  </a:schemeClr>
                </a:solidFill>
              </a:rPr>
              <a:t> = controller;</a:t>
            </a:r>
          </a:p>
          <a:p>
            <a:r>
              <a:rPr lang="en-US" dirty="0">
                <a:solidFill>
                  <a:schemeClr val="accent6">
                    <a:lumMod val="75000"/>
                  </a:schemeClr>
                </a:solidFill>
              </a:rPr>
              <a:t>    }</a:t>
            </a:r>
          </a:p>
          <a:p>
            <a:endParaRPr lang="en-US" dirty="0">
              <a:solidFill>
                <a:schemeClr val="accent6">
                  <a:lumMod val="75000"/>
                </a:schemeClr>
              </a:solidFill>
            </a:endParaRPr>
          </a:p>
          <a:p>
            <a:r>
              <a:rPr lang="en-US" dirty="0">
                <a:solidFill>
                  <a:schemeClr val="accent6">
                    <a:lumMod val="75000"/>
                  </a:schemeClr>
                </a:solidFill>
              </a:rPr>
              <a:t>     public void </a:t>
            </a:r>
            <a:r>
              <a:rPr lang="en-US" dirty="0" err="1">
                <a:solidFill>
                  <a:schemeClr val="accent6">
                    <a:lumMod val="75000"/>
                  </a:schemeClr>
                </a:solidFill>
              </a:rPr>
              <a:t>onClick</a:t>
            </a:r>
            <a:r>
              <a:rPr lang="en-US" dirty="0">
                <a:solidFill>
                  <a:schemeClr val="accent6">
                    <a:lumMod val="75000"/>
                  </a:schemeClr>
                </a:solidFill>
              </a:rPr>
              <a:t>( </a:t>
            </a:r>
            <a:r>
              <a:rPr lang="en-US" dirty="0" err="1">
                <a:solidFill>
                  <a:schemeClr val="accent6">
                    <a:lumMod val="75000"/>
                  </a:schemeClr>
                </a:solidFill>
              </a:rPr>
              <a:t>ClickEvent</a:t>
            </a:r>
            <a:r>
              <a:rPr lang="en-US" dirty="0">
                <a:solidFill>
                  <a:schemeClr val="accent6">
                    <a:lumMod val="75000"/>
                  </a:schemeClr>
                </a:solidFill>
              </a:rPr>
              <a:t> click ) {</a:t>
            </a:r>
          </a:p>
          <a:p>
            <a:r>
              <a:rPr lang="en-US" dirty="0">
                <a:solidFill>
                  <a:schemeClr val="accent6">
                    <a:lumMod val="75000"/>
                  </a:schemeClr>
                </a:solidFill>
              </a:rPr>
              <a:t>       //..capture</a:t>
            </a:r>
          </a:p>
          <a:p>
            <a:r>
              <a:rPr lang="en-US" dirty="0">
                <a:solidFill>
                  <a:schemeClr val="accent6">
                    <a:lumMod val="75000"/>
                  </a:schemeClr>
                </a:solidFill>
              </a:rPr>
              <a:t>       </a:t>
            </a:r>
            <a:r>
              <a:rPr lang="en-US" dirty="0" err="1">
                <a:solidFill>
                  <a:schemeClr val="accent6">
                    <a:lumMod val="75000"/>
                  </a:schemeClr>
                </a:solidFill>
              </a:rPr>
              <a:t>controller.pressCount</a:t>
            </a:r>
            <a:r>
              <a:rPr lang="en-US" dirty="0">
                <a:solidFill>
                  <a:schemeClr val="accent6">
                    <a:lumMod val="75000"/>
                  </a:schemeClr>
                </a:solidFill>
              </a:rPr>
              <a:t>++;</a:t>
            </a:r>
          </a:p>
          <a:p>
            <a:r>
              <a:rPr lang="en-US" dirty="0">
                <a:solidFill>
                  <a:schemeClr val="accent6">
                    <a:lumMod val="75000"/>
                  </a:schemeClr>
                </a:solidFill>
              </a:rPr>
              <a:t>     }</a:t>
            </a:r>
          </a:p>
          <a:p>
            <a:r>
              <a:rPr lang="en-US" dirty="0">
                <a:solidFill>
                  <a:schemeClr val="accent6">
                    <a:lumMod val="75000"/>
                  </a:schemeClr>
                </a:solidFill>
              </a:rPr>
              <a:t>  </a:t>
            </a:r>
            <a:r>
              <a:rPr lang="en-US" dirty="0" smtClean="0">
                <a:solidFill>
                  <a:schemeClr val="accent6">
                    <a:lumMod val="75000"/>
                  </a:schemeClr>
                </a:solidFill>
              </a:rPr>
              <a:t>}</a:t>
            </a:r>
            <a:endParaRPr lang="en-US" dirty="0">
              <a:solidFill>
                <a:schemeClr val="accent6">
                  <a:lumMod val="75000"/>
                </a:schemeClr>
              </a:solidFill>
            </a:endParaRPr>
          </a:p>
        </p:txBody>
      </p:sp>
      <p:sp>
        <p:nvSpPr>
          <p:cNvPr id="6" name="TextBox 5"/>
          <p:cNvSpPr txBox="1"/>
          <p:nvPr/>
        </p:nvSpPr>
        <p:spPr>
          <a:xfrm>
            <a:off x="6864439" y="1983346"/>
            <a:ext cx="5087155" cy="3693319"/>
          </a:xfrm>
          <a:prstGeom prst="rect">
            <a:avLst/>
          </a:prstGeom>
          <a:noFill/>
        </p:spPr>
        <p:txBody>
          <a:bodyPr wrap="square" rtlCol="0">
            <a:spAutoFit/>
          </a:bodyPr>
          <a:lstStyle/>
          <a:p>
            <a:r>
              <a:rPr lang="en-US" dirty="0" smtClean="0">
                <a:solidFill>
                  <a:schemeClr val="accent6">
                    <a:lumMod val="75000"/>
                  </a:schemeClr>
                </a:solidFill>
              </a:rPr>
              <a:t>  </a:t>
            </a:r>
            <a:r>
              <a:rPr lang="en-US" dirty="0">
                <a:solidFill>
                  <a:schemeClr val="accent6">
                    <a:lumMod val="75000"/>
                  </a:schemeClr>
                </a:solidFill>
              </a:rPr>
              <a:t>Button </a:t>
            </a:r>
            <a:r>
              <a:rPr lang="en-US" dirty="0" err="1">
                <a:solidFill>
                  <a:schemeClr val="accent6">
                    <a:lumMod val="75000"/>
                  </a:schemeClr>
                </a:solidFill>
              </a:rPr>
              <a:t>button</a:t>
            </a:r>
            <a:r>
              <a:rPr lang="en-US" dirty="0">
                <a:solidFill>
                  <a:schemeClr val="accent6">
                    <a:lumMod val="75000"/>
                  </a:schemeClr>
                </a:solidFill>
              </a:rPr>
              <a:t> = new Button("capture");</a:t>
            </a:r>
          </a:p>
          <a:p>
            <a:r>
              <a:rPr lang="en-US" dirty="0">
                <a:solidFill>
                  <a:schemeClr val="accent6">
                    <a:lumMod val="75000"/>
                  </a:schemeClr>
                </a:solidFill>
              </a:rPr>
              <a:t>  </a:t>
            </a:r>
            <a:r>
              <a:rPr lang="en-US" dirty="0" err="1">
                <a:solidFill>
                  <a:schemeClr val="accent6">
                    <a:lumMod val="75000"/>
                  </a:schemeClr>
                </a:solidFill>
              </a:rPr>
              <a:t>int</a:t>
            </a:r>
            <a:r>
              <a:rPr lang="en-US" dirty="0">
                <a:solidFill>
                  <a:schemeClr val="accent6">
                    <a:lumMod val="75000"/>
                  </a:schemeClr>
                </a:solidFill>
              </a:rPr>
              <a:t> </a:t>
            </a:r>
            <a:r>
              <a:rPr lang="en-US" dirty="0" err="1">
                <a:solidFill>
                  <a:schemeClr val="accent6">
                    <a:lumMod val="75000"/>
                  </a:schemeClr>
                </a:solidFill>
              </a:rPr>
              <a:t>pressCount</a:t>
            </a:r>
            <a:r>
              <a:rPr lang="en-US" dirty="0">
                <a:solidFill>
                  <a:schemeClr val="accent6">
                    <a:lumMod val="75000"/>
                  </a:schemeClr>
                </a:solidFill>
              </a:rPr>
              <a:t> = 0;</a:t>
            </a:r>
          </a:p>
          <a:p>
            <a:endParaRPr lang="en-US" dirty="0">
              <a:solidFill>
                <a:schemeClr val="accent6">
                  <a:lumMod val="75000"/>
                </a:schemeClr>
              </a:solidFill>
            </a:endParaRPr>
          </a:p>
          <a:p>
            <a:r>
              <a:rPr lang="en-US" dirty="0">
                <a:solidFill>
                  <a:schemeClr val="accent6">
                    <a:lumMod val="75000"/>
                  </a:schemeClr>
                </a:solidFill>
              </a:rPr>
              <a:t>  public void </a:t>
            </a:r>
            <a:r>
              <a:rPr lang="en-US" dirty="0" err="1">
                <a:solidFill>
                  <a:schemeClr val="accent6">
                    <a:lumMod val="75000"/>
                  </a:schemeClr>
                </a:solidFill>
              </a:rPr>
              <a:t>captureRequested</a:t>
            </a:r>
            <a:r>
              <a:rPr lang="en-US" dirty="0">
                <a:solidFill>
                  <a:schemeClr val="accent6">
                    <a:lumMod val="75000"/>
                  </a:schemeClr>
                </a:solidFill>
              </a:rPr>
              <a:t>() {</a:t>
            </a:r>
          </a:p>
          <a:p>
            <a:r>
              <a:rPr lang="en-US" dirty="0">
                <a:solidFill>
                  <a:schemeClr val="accent6">
                    <a:lumMod val="75000"/>
                  </a:schemeClr>
                </a:solidFill>
              </a:rPr>
              <a:t>    //do capture...</a:t>
            </a:r>
          </a:p>
          <a:p>
            <a:r>
              <a:rPr lang="en-US" dirty="0">
                <a:solidFill>
                  <a:schemeClr val="accent6">
                    <a:lumMod val="75000"/>
                  </a:schemeClr>
                </a:solidFill>
              </a:rPr>
              <a:t>    </a:t>
            </a:r>
            <a:r>
              <a:rPr lang="en-US" dirty="0" err="1">
                <a:solidFill>
                  <a:schemeClr val="accent6">
                    <a:lumMod val="75000"/>
                  </a:schemeClr>
                </a:solidFill>
              </a:rPr>
              <a:t>pressCount</a:t>
            </a:r>
            <a:r>
              <a:rPr lang="en-US" dirty="0">
                <a:solidFill>
                  <a:schemeClr val="accent6">
                    <a:lumMod val="75000"/>
                  </a:schemeClr>
                </a:solidFill>
              </a:rPr>
              <a:t>++;</a:t>
            </a:r>
          </a:p>
          <a:p>
            <a:r>
              <a:rPr lang="en-US" dirty="0">
                <a:solidFill>
                  <a:schemeClr val="accent6">
                    <a:lumMod val="75000"/>
                  </a:schemeClr>
                </a:solidFill>
              </a:rPr>
              <a:t>  }</a:t>
            </a:r>
          </a:p>
          <a:p>
            <a:endParaRPr lang="en-US" dirty="0">
              <a:solidFill>
                <a:schemeClr val="accent6">
                  <a:lumMod val="75000"/>
                </a:schemeClr>
              </a:solidFill>
            </a:endParaRPr>
          </a:p>
          <a:p>
            <a:r>
              <a:rPr lang="en-US" dirty="0">
                <a:solidFill>
                  <a:schemeClr val="accent6">
                    <a:lumMod val="75000"/>
                  </a:schemeClr>
                </a:solidFill>
              </a:rPr>
              <a:t>  void </a:t>
            </a:r>
            <a:r>
              <a:rPr lang="en-US" dirty="0" err="1">
                <a:solidFill>
                  <a:schemeClr val="accent6">
                    <a:lumMod val="75000"/>
                  </a:schemeClr>
                </a:solidFill>
              </a:rPr>
              <a:t>addListeners</a:t>
            </a:r>
            <a:r>
              <a:rPr lang="en-US" dirty="0">
                <a:solidFill>
                  <a:schemeClr val="accent6">
                    <a:lumMod val="75000"/>
                  </a:schemeClr>
                </a:solidFill>
              </a:rPr>
              <a:t>() {</a:t>
            </a:r>
          </a:p>
          <a:p>
            <a:r>
              <a:rPr lang="en-US" dirty="0">
                <a:solidFill>
                  <a:schemeClr val="accent6">
                    <a:lumMod val="75000"/>
                  </a:schemeClr>
                </a:solidFill>
              </a:rPr>
              <a:t>    </a:t>
            </a:r>
            <a:r>
              <a:rPr lang="en-US" dirty="0" err="1">
                <a:solidFill>
                  <a:schemeClr val="accent6">
                    <a:lumMod val="75000"/>
                  </a:schemeClr>
                </a:solidFill>
              </a:rPr>
              <a:t>button.addClickListener</a:t>
            </a:r>
            <a:r>
              <a:rPr lang="en-US" dirty="0">
                <a:solidFill>
                  <a:schemeClr val="accent6">
                    <a:lumMod val="75000"/>
                  </a:schemeClr>
                </a:solidFill>
              </a:rPr>
              <a:t>( new </a:t>
            </a:r>
            <a:r>
              <a:rPr lang="en-US" dirty="0" err="1">
                <a:solidFill>
                  <a:schemeClr val="accent6">
                    <a:lumMod val="75000"/>
                  </a:schemeClr>
                </a:solidFill>
              </a:rPr>
              <a:t>CaptureButtonListener</a:t>
            </a:r>
            <a:r>
              <a:rPr lang="en-US" dirty="0">
                <a:solidFill>
                  <a:schemeClr val="accent6">
                    <a:lumMod val="75000"/>
                  </a:schemeClr>
                </a:solidFill>
              </a:rPr>
              <a:t>(this) );</a:t>
            </a:r>
          </a:p>
          <a:p>
            <a:r>
              <a:rPr lang="en-US" dirty="0">
                <a:solidFill>
                  <a:schemeClr val="accent6">
                    <a:lumMod val="75000"/>
                  </a:schemeClr>
                </a:solidFill>
              </a:rPr>
              <a:t>  }</a:t>
            </a:r>
          </a:p>
          <a:p>
            <a:r>
              <a:rPr lang="en-US" dirty="0">
                <a:solidFill>
                  <a:schemeClr val="accent6">
                    <a:lumMod val="75000"/>
                  </a:schemeClr>
                </a:solidFill>
              </a:rPr>
              <a:t>}</a:t>
            </a:r>
          </a:p>
        </p:txBody>
      </p:sp>
      <p:sp>
        <p:nvSpPr>
          <p:cNvPr id="11" name="TextBox 10"/>
          <p:cNvSpPr txBox="1"/>
          <p:nvPr/>
        </p:nvSpPr>
        <p:spPr>
          <a:xfrm>
            <a:off x="1980082" y="5591656"/>
            <a:ext cx="8490442" cy="1200329"/>
          </a:xfrm>
          <a:prstGeom prst="rect">
            <a:avLst/>
          </a:prstGeom>
          <a:noFill/>
        </p:spPr>
        <p:txBody>
          <a:bodyPr wrap="square" rtlCol="0">
            <a:spAutoFit/>
          </a:bodyPr>
          <a:lstStyle/>
          <a:p>
            <a:r>
              <a:rPr lang="en-US" dirty="0"/>
              <a:t>Static nested classes are accessed using the enclosing class name:</a:t>
            </a:r>
          </a:p>
          <a:p>
            <a:r>
              <a:rPr lang="en-US" dirty="0" err="1" smtClean="0">
                <a:solidFill>
                  <a:srgbClr val="7030A0"/>
                </a:solidFill>
              </a:rPr>
              <a:t>OuterClass.StaticNestedClass</a:t>
            </a:r>
            <a:endParaRPr lang="en-US" dirty="0">
              <a:solidFill>
                <a:srgbClr val="7030A0"/>
              </a:solidFill>
            </a:endParaRPr>
          </a:p>
          <a:p>
            <a:r>
              <a:rPr lang="en-US" dirty="0"/>
              <a:t>For example, to create an object for the static nested class, use this syntax:</a:t>
            </a:r>
          </a:p>
          <a:p>
            <a:r>
              <a:rPr lang="en-US" dirty="0" err="1" smtClean="0">
                <a:solidFill>
                  <a:srgbClr val="7030A0"/>
                </a:solidFill>
              </a:rPr>
              <a:t>OuterClass.StaticNestedClass</a:t>
            </a:r>
            <a:r>
              <a:rPr lang="en-US" dirty="0" smtClean="0">
                <a:solidFill>
                  <a:srgbClr val="7030A0"/>
                </a:solidFill>
              </a:rPr>
              <a:t> </a:t>
            </a:r>
            <a:r>
              <a:rPr lang="en-US" dirty="0" err="1">
                <a:solidFill>
                  <a:srgbClr val="7030A0"/>
                </a:solidFill>
              </a:rPr>
              <a:t>nestedObject</a:t>
            </a:r>
            <a:r>
              <a:rPr lang="en-US" dirty="0">
                <a:solidFill>
                  <a:srgbClr val="7030A0"/>
                </a:solidFill>
              </a:rPr>
              <a:t> </a:t>
            </a:r>
            <a:r>
              <a:rPr lang="en-US" dirty="0" smtClean="0">
                <a:solidFill>
                  <a:srgbClr val="7030A0"/>
                </a:solidFill>
              </a:rPr>
              <a:t>=      </a:t>
            </a:r>
            <a:r>
              <a:rPr lang="en-US" dirty="0">
                <a:solidFill>
                  <a:srgbClr val="7030A0"/>
                </a:solidFill>
              </a:rPr>
              <a:t>new </a:t>
            </a:r>
            <a:r>
              <a:rPr lang="en-US" dirty="0" err="1">
                <a:solidFill>
                  <a:srgbClr val="7030A0"/>
                </a:solidFill>
              </a:rPr>
              <a:t>OuterClass.StaticNestedClass</a:t>
            </a:r>
            <a:r>
              <a:rPr lang="en-US" dirty="0">
                <a:solidFill>
                  <a:srgbClr val="7030A0"/>
                </a:solidFill>
              </a:rPr>
              <a:t>();</a:t>
            </a:r>
          </a:p>
        </p:txBody>
      </p:sp>
    </p:spTree>
    <p:extLst>
      <p:ext uri="{BB962C8B-B14F-4D97-AF65-F5344CB8AC3E}">
        <p14:creationId xmlns:p14="http://schemas.microsoft.com/office/powerpoint/2010/main" val="1961647420"/>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Nested classes</a:t>
            </a:r>
            <a:endParaRPr lang="en-US" dirty="0"/>
          </a:p>
        </p:txBody>
      </p:sp>
      <p:sp>
        <p:nvSpPr>
          <p:cNvPr id="4" name="AutoShape 8" descr="http://www.penjee.com/programming/wp-content/uploads/2014/05/parameter-vs-argument-diagram.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extBox 7"/>
          <p:cNvSpPr txBox="1"/>
          <p:nvPr/>
        </p:nvSpPr>
        <p:spPr>
          <a:xfrm>
            <a:off x="7495504" y="2240924"/>
            <a:ext cx="4456090" cy="400110"/>
          </a:xfrm>
          <a:prstGeom prst="rect">
            <a:avLst/>
          </a:prstGeom>
          <a:noFill/>
        </p:spPr>
        <p:txBody>
          <a:bodyPr wrap="square" rtlCol="0">
            <a:spAutoFit/>
          </a:bodyPr>
          <a:lstStyle/>
          <a:p>
            <a:endParaRPr lang="en-US" sz="2000" u="sng" dirty="0"/>
          </a:p>
        </p:txBody>
      </p:sp>
      <p:pic>
        <p:nvPicPr>
          <p:cNvPr id="5" name="Picture 4"/>
          <p:cNvPicPr>
            <a:picLocks noChangeAspect="1"/>
          </p:cNvPicPr>
          <p:nvPr/>
        </p:nvPicPr>
        <p:blipFill>
          <a:blip r:embed="rId2"/>
          <a:stretch>
            <a:fillRect/>
          </a:stretch>
        </p:blipFill>
        <p:spPr>
          <a:xfrm>
            <a:off x="559895" y="2133600"/>
            <a:ext cx="8468195" cy="3673603"/>
          </a:xfrm>
          <a:prstGeom prst="rect">
            <a:avLst/>
          </a:prstGeom>
        </p:spPr>
      </p:pic>
      <p:sp>
        <p:nvSpPr>
          <p:cNvPr id="10" name="TextBox 9"/>
          <p:cNvSpPr txBox="1"/>
          <p:nvPr/>
        </p:nvSpPr>
        <p:spPr>
          <a:xfrm>
            <a:off x="559895" y="5962918"/>
            <a:ext cx="9215170" cy="1477328"/>
          </a:xfrm>
          <a:prstGeom prst="rect">
            <a:avLst/>
          </a:prstGeom>
          <a:noFill/>
        </p:spPr>
        <p:txBody>
          <a:bodyPr wrap="square" rtlCol="0">
            <a:spAutoFit/>
          </a:bodyPr>
          <a:lstStyle/>
          <a:p>
            <a:r>
              <a:rPr lang="en-US" dirty="0"/>
              <a:t>Lab11.1: Demonstration of using inner classes: </a:t>
            </a:r>
            <a:r>
              <a:rPr lang="en-US" dirty="0" err="1" smtClean="0"/>
              <a:t>ShadowTest</a:t>
            </a:r>
            <a:endParaRPr lang="en-US" dirty="0" smtClean="0"/>
          </a:p>
          <a:p>
            <a:r>
              <a:rPr lang="en-US" dirty="0"/>
              <a:t>Lab11.2: Demonstration of using inner classes: </a:t>
            </a:r>
            <a:r>
              <a:rPr lang="en-US" dirty="0" err="1"/>
              <a:t>DataStructure</a:t>
            </a:r>
            <a:endParaRPr lang="en-US" dirty="0"/>
          </a:p>
          <a:p>
            <a:endParaRPr lang="en-US" b="1" dirty="0"/>
          </a:p>
          <a:p>
            <a:r>
              <a:rPr lang="en-US" dirty="0" smtClean="0"/>
              <a:t>:</a:t>
            </a:r>
          </a:p>
          <a:p>
            <a:endParaRPr lang="en-US" dirty="0"/>
          </a:p>
        </p:txBody>
      </p:sp>
    </p:spTree>
    <p:extLst>
      <p:ext uri="{BB962C8B-B14F-4D97-AF65-F5344CB8AC3E}">
        <p14:creationId xmlns:p14="http://schemas.microsoft.com/office/powerpoint/2010/main" val="345353666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 </a:t>
            </a:r>
            <a:r>
              <a:rPr lang="en-US" dirty="0" smtClean="0"/>
              <a:t>platform………..</a:t>
            </a:r>
            <a:endParaRPr lang="en-US" dirty="0"/>
          </a:p>
        </p:txBody>
      </p:sp>
      <p:sp>
        <p:nvSpPr>
          <p:cNvPr id="3" name="Content Placeholder 2"/>
          <p:cNvSpPr>
            <a:spLocks noGrp="1"/>
          </p:cNvSpPr>
          <p:nvPr>
            <p:ph idx="1"/>
          </p:nvPr>
        </p:nvSpPr>
        <p:spPr/>
        <p:txBody>
          <a:bodyPr/>
          <a:lstStyle/>
          <a:p>
            <a:endParaRPr lang="en-US" dirty="0"/>
          </a:p>
        </p:txBody>
      </p:sp>
      <p:pic>
        <p:nvPicPr>
          <p:cNvPr id="4098" name="Picture 2" descr="http://www.tutorialgrid.com/uploads/2/7/5/4/27542537/7788494_orig.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5580" y="2539714"/>
            <a:ext cx="5962650" cy="37719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248015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Nested classes</a:t>
            </a:r>
            <a:endParaRPr lang="en-US" dirty="0"/>
          </a:p>
        </p:txBody>
      </p:sp>
      <p:sp>
        <p:nvSpPr>
          <p:cNvPr id="4" name="AutoShape 8" descr="http://www.penjee.com/programming/wp-content/uploads/2014/05/parameter-vs-argument-diagram.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extBox 7"/>
          <p:cNvSpPr txBox="1"/>
          <p:nvPr/>
        </p:nvSpPr>
        <p:spPr>
          <a:xfrm>
            <a:off x="7495504" y="2240924"/>
            <a:ext cx="4456090" cy="400110"/>
          </a:xfrm>
          <a:prstGeom prst="rect">
            <a:avLst/>
          </a:prstGeom>
          <a:noFill/>
        </p:spPr>
        <p:txBody>
          <a:bodyPr wrap="square" rtlCol="0">
            <a:spAutoFit/>
          </a:bodyPr>
          <a:lstStyle/>
          <a:p>
            <a:endParaRPr lang="en-US" sz="2000" u="sng" dirty="0"/>
          </a:p>
        </p:txBody>
      </p:sp>
      <p:sp>
        <p:nvSpPr>
          <p:cNvPr id="3" name="TextBox 2"/>
          <p:cNvSpPr txBox="1"/>
          <p:nvPr/>
        </p:nvSpPr>
        <p:spPr>
          <a:xfrm>
            <a:off x="307975" y="1792936"/>
            <a:ext cx="8409904" cy="830997"/>
          </a:xfrm>
          <a:prstGeom prst="rect">
            <a:avLst/>
          </a:prstGeom>
          <a:noFill/>
        </p:spPr>
        <p:txBody>
          <a:bodyPr wrap="square" rtlCol="0">
            <a:spAutoFit/>
          </a:bodyPr>
          <a:lstStyle/>
          <a:p>
            <a:r>
              <a:rPr lang="en-US" sz="2400" dirty="0" smtClean="0"/>
              <a:t>Local class:</a:t>
            </a:r>
          </a:p>
          <a:p>
            <a:pPr marL="342900" indent="-342900">
              <a:buFont typeface="Arial" panose="020B0604020202020204" pitchFamily="34" charset="0"/>
              <a:buChar char="•"/>
            </a:pPr>
            <a:r>
              <a:rPr lang="en-US" sz="2400" dirty="0"/>
              <a:t>Local classes are classes that are defined in a block</a:t>
            </a:r>
          </a:p>
        </p:txBody>
      </p:sp>
      <p:pic>
        <p:nvPicPr>
          <p:cNvPr id="6" name="Picture 5"/>
          <p:cNvPicPr>
            <a:picLocks noChangeAspect="1"/>
          </p:cNvPicPr>
          <p:nvPr/>
        </p:nvPicPr>
        <p:blipFill>
          <a:blip r:embed="rId2"/>
          <a:stretch>
            <a:fillRect/>
          </a:stretch>
        </p:blipFill>
        <p:spPr>
          <a:xfrm>
            <a:off x="460375" y="2622025"/>
            <a:ext cx="6365428" cy="4243618"/>
          </a:xfrm>
          <a:prstGeom prst="rect">
            <a:avLst/>
          </a:prstGeom>
        </p:spPr>
      </p:pic>
    </p:spTree>
    <p:extLst>
      <p:ext uri="{BB962C8B-B14F-4D97-AF65-F5344CB8AC3E}">
        <p14:creationId xmlns:p14="http://schemas.microsoft.com/office/powerpoint/2010/main" val="1629638529"/>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Nested classes</a:t>
            </a:r>
            <a:endParaRPr lang="en-US" dirty="0"/>
          </a:p>
        </p:txBody>
      </p:sp>
      <p:sp>
        <p:nvSpPr>
          <p:cNvPr id="4" name="AutoShape 8" descr="http://www.penjee.com/programming/wp-content/uploads/2014/05/parameter-vs-argument-diagram.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extBox 7"/>
          <p:cNvSpPr txBox="1"/>
          <p:nvPr/>
        </p:nvSpPr>
        <p:spPr>
          <a:xfrm>
            <a:off x="7495504" y="2240924"/>
            <a:ext cx="4456090" cy="400110"/>
          </a:xfrm>
          <a:prstGeom prst="rect">
            <a:avLst/>
          </a:prstGeom>
          <a:noFill/>
        </p:spPr>
        <p:txBody>
          <a:bodyPr wrap="square" rtlCol="0">
            <a:spAutoFit/>
          </a:bodyPr>
          <a:lstStyle/>
          <a:p>
            <a:endParaRPr lang="en-US" sz="2000" u="sng" dirty="0"/>
          </a:p>
        </p:txBody>
      </p:sp>
      <p:sp>
        <p:nvSpPr>
          <p:cNvPr id="3" name="TextBox 2"/>
          <p:cNvSpPr txBox="1"/>
          <p:nvPr/>
        </p:nvSpPr>
        <p:spPr>
          <a:xfrm>
            <a:off x="347730" y="1931831"/>
            <a:ext cx="8409904" cy="461665"/>
          </a:xfrm>
          <a:prstGeom prst="rect">
            <a:avLst/>
          </a:prstGeom>
          <a:noFill/>
        </p:spPr>
        <p:txBody>
          <a:bodyPr wrap="square" rtlCol="0">
            <a:spAutoFit/>
          </a:bodyPr>
          <a:lstStyle/>
          <a:p>
            <a:r>
              <a:rPr lang="en-US" sz="2400" dirty="0" smtClean="0"/>
              <a:t>Local class:</a:t>
            </a:r>
          </a:p>
        </p:txBody>
      </p:sp>
      <p:pic>
        <p:nvPicPr>
          <p:cNvPr id="7" name="Picture 6"/>
          <p:cNvPicPr>
            <a:picLocks noChangeAspect="1"/>
          </p:cNvPicPr>
          <p:nvPr/>
        </p:nvPicPr>
        <p:blipFill>
          <a:blip r:embed="rId2"/>
          <a:stretch>
            <a:fillRect/>
          </a:stretch>
        </p:blipFill>
        <p:spPr>
          <a:xfrm>
            <a:off x="307975" y="2440979"/>
            <a:ext cx="10691160" cy="4256035"/>
          </a:xfrm>
          <a:prstGeom prst="rect">
            <a:avLst/>
          </a:prstGeom>
        </p:spPr>
      </p:pic>
    </p:spTree>
    <p:extLst>
      <p:ext uri="{BB962C8B-B14F-4D97-AF65-F5344CB8AC3E}">
        <p14:creationId xmlns:p14="http://schemas.microsoft.com/office/powerpoint/2010/main" val="2364378093"/>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Nested classes</a:t>
            </a:r>
            <a:endParaRPr lang="en-US" dirty="0"/>
          </a:p>
        </p:txBody>
      </p:sp>
      <p:sp>
        <p:nvSpPr>
          <p:cNvPr id="4" name="AutoShape 8" descr="http://www.penjee.com/programming/wp-content/uploads/2014/05/parameter-vs-argument-diagram.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extBox 7"/>
          <p:cNvSpPr txBox="1"/>
          <p:nvPr/>
        </p:nvSpPr>
        <p:spPr>
          <a:xfrm>
            <a:off x="7495504" y="2240924"/>
            <a:ext cx="4456090" cy="400110"/>
          </a:xfrm>
          <a:prstGeom prst="rect">
            <a:avLst/>
          </a:prstGeom>
          <a:noFill/>
        </p:spPr>
        <p:txBody>
          <a:bodyPr wrap="square" rtlCol="0">
            <a:spAutoFit/>
          </a:bodyPr>
          <a:lstStyle/>
          <a:p>
            <a:endParaRPr lang="en-US" sz="2000" u="sng" dirty="0"/>
          </a:p>
        </p:txBody>
      </p:sp>
      <p:sp>
        <p:nvSpPr>
          <p:cNvPr id="3" name="TextBox 2"/>
          <p:cNvSpPr txBox="1"/>
          <p:nvPr/>
        </p:nvSpPr>
        <p:spPr>
          <a:xfrm>
            <a:off x="347730" y="1931831"/>
            <a:ext cx="8409904" cy="461665"/>
          </a:xfrm>
          <a:prstGeom prst="rect">
            <a:avLst/>
          </a:prstGeom>
          <a:noFill/>
        </p:spPr>
        <p:txBody>
          <a:bodyPr wrap="square" rtlCol="0">
            <a:spAutoFit/>
          </a:bodyPr>
          <a:lstStyle/>
          <a:p>
            <a:r>
              <a:rPr lang="en-US" sz="2400" dirty="0" smtClean="0"/>
              <a:t>Local class:</a:t>
            </a:r>
          </a:p>
        </p:txBody>
      </p:sp>
      <p:pic>
        <p:nvPicPr>
          <p:cNvPr id="5" name="Picture 4"/>
          <p:cNvPicPr>
            <a:picLocks noChangeAspect="1"/>
          </p:cNvPicPr>
          <p:nvPr/>
        </p:nvPicPr>
        <p:blipFill>
          <a:blip r:embed="rId2"/>
          <a:stretch>
            <a:fillRect/>
          </a:stretch>
        </p:blipFill>
        <p:spPr>
          <a:xfrm>
            <a:off x="347730" y="2393496"/>
            <a:ext cx="8409904" cy="4446000"/>
          </a:xfrm>
          <a:prstGeom prst="rect">
            <a:avLst/>
          </a:prstGeom>
        </p:spPr>
      </p:pic>
    </p:spTree>
    <p:extLst>
      <p:ext uri="{BB962C8B-B14F-4D97-AF65-F5344CB8AC3E}">
        <p14:creationId xmlns:p14="http://schemas.microsoft.com/office/powerpoint/2010/main" val="2118065314"/>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Nested classes</a:t>
            </a:r>
            <a:endParaRPr lang="en-US" dirty="0"/>
          </a:p>
        </p:txBody>
      </p:sp>
      <p:sp>
        <p:nvSpPr>
          <p:cNvPr id="4" name="AutoShape 8" descr="http://www.penjee.com/programming/wp-content/uploads/2014/05/parameter-vs-argument-diagram.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extBox 7"/>
          <p:cNvSpPr txBox="1"/>
          <p:nvPr/>
        </p:nvSpPr>
        <p:spPr>
          <a:xfrm>
            <a:off x="7495504" y="2240924"/>
            <a:ext cx="4456090" cy="400110"/>
          </a:xfrm>
          <a:prstGeom prst="rect">
            <a:avLst/>
          </a:prstGeom>
          <a:noFill/>
        </p:spPr>
        <p:txBody>
          <a:bodyPr wrap="square" rtlCol="0">
            <a:spAutoFit/>
          </a:bodyPr>
          <a:lstStyle/>
          <a:p>
            <a:endParaRPr lang="en-US" sz="2000" u="sng" dirty="0"/>
          </a:p>
        </p:txBody>
      </p:sp>
      <p:sp>
        <p:nvSpPr>
          <p:cNvPr id="3" name="TextBox 2"/>
          <p:cNvSpPr txBox="1"/>
          <p:nvPr/>
        </p:nvSpPr>
        <p:spPr>
          <a:xfrm>
            <a:off x="347730" y="1931831"/>
            <a:ext cx="8409904" cy="4647426"/>
          </a:xfrm>
          <a:prstGeom prst="rect">
            <a:avLst/>
          </a:prstGeom>
          <a:noFill/>
        </p:spPr>
        <p:txBody>
          <a:bodyPr wrap="square" rtlCol="0">
            <a:spAutoFit/>
          </a:bodyPr>
          <a:lstStyle/>
          <a:p>
            <a:r>
              <a:rPr lang="en-US" sz="3200" u="sng" dirty="0" smtClean="0"/>
              <a:t>Local class:</a:t>
            </a:r>
          </a:p>
          <a:p>
            <a:pPr marL="342900" indent="-342900">
              <a:buFont typeface="Arial" panose="020B0604020202020204" pitchFamily="34" charset="0"/>
              <a:buChar char="•"/>
            </a:pPr>
            <a:r>
              <a:rPr lang="en-US" sz="2400" dirty="0" smtClean="0"/>
              <a:t>Local class can access only final local variables.</a:t>
            </a:r>
          </a:p>
          <a:p>
            <a:pPr marL="342900" indent="-342900">
              <a:buFont typeface="Arial" panose="020B0604020202020204" pitchFamily="34" charset="0"/>
              <a:buChar char="•"/>
            </a:pPr>
            <a:r>
              <a:rPr lang="en-US" sz="2400" dirty="0" smtClean="0"/>
              <a:t>Local class can have access to method parameters.</a:t>
            </a:r>
          </a:p>
          <a:p>
            <a:pPr marL="342900" indent="-342900">
              <a:buFont typeface="Arial" panose="020B0604020202020204" pitchFamily="34" charset="0"/>
              <a:buChar char="•"/>
            </a:pPr>
            <a:r>
              <a:rPr lang="en-US" sz="2400" dirty="0" smtClean="0"/>
              <a:t>Local class cannot have static initializers or member interfaces.</a:t>
            </a:r>
          </a:p>
          <a:p>
            <a:pPr marL="342900" indent="-342900">
              <a:buFont typeface="Arial" panose="020B0604020202020204" pitchFamily="34" charset="0"/>
              <a:buChar char="•"/>
            </a:pPr>
            <a:r>
              <a:rPr lang="en-US" sz="2400" dirty="0" smtClean="0"/>
              <a:t>Local class can have only static final variables.</a:t>
            </a:r>
            <a:endParaRPr lang="en-US" sz="2400" dirty="0"/>
          </a:p>
          <a:p>
            <a:pPr marL="342900" indent="-342900">
              <a:buFont typeface="Arial" panose="020B0604020202020204" pitchFamily="34" charset="0"/>
              <a:buChar char="•"/>
            </a:pPr>
            <a:endParaRPr lang="en-US" sz="2400" dirty="0" smtClean="0"/>
          </a:p>
          <a:p>
            <a:endParaRPr lang="en-US" sz="2400" dirty="0"/>
          </a:p>
          <a:p>
            <a:endParaRPr lang="en-US" sz="2400" dirty="0" smtClean="0"/>
          </a:p>
          <a:p>
            <a:endParaRPr lang="en-US" sz="2400" dirty="0"/>
          </a:p>
          <a:p>
            <a:r>
              <a:rPr lang="en-US" sz="2400" dirty="0"/>
              <a:t>Lab11.3: Demonstration of using Local classes</a:t>
            </a:r>
            <a:endParaRPr lang="en-US" sz="2400" dirty="0" smtClean="0"/>
          </a:p>
          <a:p>
            <a:endParaRPr lang="en-US" sz="2400" dirty="0"/>
          </a:p>
          <a:p>
            <a:endParaRPr lang="en-US" sz="2400" dirty="0" smtClean="0"/>
          </a:p>
        </p:txBody>
      </p:sp>
    </p:spTree>
    <p:extLst>
      <p:ext uri="{BB962C8B-B14F-4D97-AF65-F5344CB8AC3E}">
        <p14:creationId xmlns:p14="http://schemas.microsoft.com/office/powerpoint/2010/main" val="651039770"/>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Nested classes</a:t>
            </a:r>
            <a:endParaRPr lang="en-US" dirty="0"/>
          </a:p>
        </p:txBody>
      </p:sp>
      <p:sp>
        <p:nvSpPr>
          <p:cNvPr id="4" name="AutoShape 8" descr="http://www.penjee.com/programming/wp-content/uploads/2014/05/parameter-vs-argument-diagram.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extBox 7"/>
          <p:cNvSpPr txBox="1"/>
          <p:nvPr/>
        </p:nvSpPr>
        <p:spPr>
          <a:xfrm>
            <a:off x="7495504" y="2240924"/>
            <a:ext cx="4456090" cy="400110"/>
          </a:xfrm>
          <a:prstGeom prst="rect">
            <a:avLst/>
          </a:prstGeom>
          <a:noFill/>
        </p:spPr>
        <p:txBody>
          <a:bodyPr wrap="square" rtlCol="0">
            <a:spAutoFit/>
          </a:bodyPr>
          <a:lstStyle/>
          <a:p>
            <a:endParaRPr lang="en-US" sz="2000" u="sng" dirty="0"/>
          </a:p>
        </p:txBody>
      </p:sp>
      <p:sp>
        <p:nvSpPr>
          <p:cNvPr id="3" name="TextBox 2"/>
          <p:cNvSpPr txBox="1"/>
          <p:nvPr/>
        </p:nvSpPr>
        <p:spPr>
          <a:xfrm>
            <a:off x="347729" y="1931831"/>
            <a:ext cx="11500833" cy="5016758"/>
          </a:xfrm>
          <a:prstGeom prst="rect">
            <a:avLst/>
          </a:prstGeom>
          <a:noFill/>
        </p:spPr>
        <p:txBody>
          <a:bodyPr wrap="square" rtlCol="0">
            <a:spAutoFit/>
          </a:bodyPr>
          <a:lstStyle/>
          <a:p>
            <a:r>
              <a:rPr lang="en-US" sz="3200" u="sng" dirty="0" smtClean="0"/>
              <a:t>Anonymous classes:</a:t>
            </a:r>
          </a:p>
          <a:p>
            <a:pPr marL="342900" indent="-342900">
              <a:buFont typeface="Arial" panose="020B0604020202020204" pitchFamily="34" charset="0"/>
              <a:buChar char="•"/>
            </a:pPr>
            <a:r>
              <a:rPr lang="en-US" sz="2400" dirty="0"/>
              <a:t>They are like local classes except that they do not have a </a:t>
            </a:r>
            <a:r>
              <a:rPr lang="en-US" sz="2400" dirty="0" smtClean="0"/>
              <a:t>name.</a:t>
            </a:r>
          </a:p>
          <a:p>
            <a:pPr marL="342900" indent="-342900">
              <a:buFont typeface="Arial" panose="020B0604020202020204" pitchFamily="34" charset="0"/>
              <a:buChar char="•"/>
            </a:pPr>
            <a:r>
              <a:rPr lang="en-US" sz="2400" dirty="0"/>
              <a:t>They enable you to declare and instantiate a class at the same </a:t>
            </a:r>
            <a:r>
              <a:rPr lang="en-US" sz="2400" dirty="0" smtClean="0"/>
              <a:t>time</a:t>
            </a:r>
          </a:p>
          <a:p>
            <a:pPr marL="342900" indent="-342900">
              <a:buFont typeface="Arial" panose="020B0604020202020204" pitchFamily="34" charset="0"/>
              <a:buChar char="•"/>
            </a:pPr>
            <a:r>
              <a:rPr lang="en-US" sz="2400" dirty="0" smtClean="0"/>
              <a:t>Access to local variables same as for local class.</a:t>
            </a:r>
          </a:p>
          <a:p>
            <a:pPr marL="800100" lvl="1" indent="-342900">
              <a:buFont typeface="Arial" panose="020B0604020202020204" pitchFamily="34" charset="0"/>
              <a:buChar char="•"/>
            </a:pPr>
            <a:r>
              <a:rPr lang="en-US" sz="2400" dirty="0"/>
              <a:t>An anonymous class has access to the members of its enclosing </a:t>
            </a:r>
            <a:r>
              <a:rPr lang="en-US" sz="2400" dirty="0" smtClean="0"/>
              <a:t>class</a:t>
            </a:r>
          </a:p>
          <a:p>
            <a:pPr marL="800100" lvl="1" indent="-342900">
              <a:buFont typeface="Arial" panose="020B0604020202020204" pitchFamily="34" charset="0"/>
              <a:buChar char="•"/>
            </a:pPr>
            <a:r>
              <a:rPr lang="en-US" sz="2400" dirty="0"/>
              <a:t>Cannot access local variables in its enclosing scope that are not declared as final or effectively final</a:t>
            </a:r>
            <a:r>
              <a:rPr lang="en-US" sz="2400" dirty="0" smtClean="0"/>
              <a:t>.</a:t>
            </a:r>
          </a:p>
          <a:p>
            <a:pPr marL="800100" lvl="1" indent="-342900">
              <a:buFont typeface="Arial" panose="020B0604020202020204" pitchFamily="34" charset="0"/>
              <a:buChar char="•"/>
            </a:pPr>
            <a:r>
              <a:rPr lang="en-US" sz="2400" dirty="0"/>
              <a:t>cannot declare static initializers or member interfaces in an anonymous </a:t>
            </a:r>
            <a:r>
              <a:rPr lang="en-US" sz="2400" dirty="0" smtClean="0"/>
              <a:t>class</a:t>
            </a:r>
          </a:p>
          <a:p>
            <a:pPr marL="800100" lvl="1" indent="-342900">
              <a:buFont typeface="Arial" panose="020B0604020202020204" pitchFamily="34" charset="0"/>
              <a:buChar char="•"/>
            </a:pPr>
            <a:r>
              <a:rPr lang="en-US" sz="2400" dirty="0"/>
              <a:t>can have static members provided that they are constant variables.</a:t>
            </a:r>
          </a:p>
          <a:p>
            <a:endParaRPr lang="en-US" sz="2400" dirty="0" smtClean="0"/>
          </a:p>
          <a:p>
            <a:endParaRPr lang="en-US" sz="2400" dirty="0"/>
          </a:p>
          <a:p>
            <a:endParaRPr lang="en-US" sz="2400" dirty="0"/>
          </a:p>
          <a:p>
            <a:endParaRPr lang="en-US" sz="2400" dirty="0" smtClean="0"/>
          </a:p>
        </p:txBody>
      </p:sp>
    </p:spTree>
    <p:extLst>
      <p:ext uri="{BB962C8B-B14F-4D97-AF65-F5344CB8AC3E}">
        <p14:creationId xmlns:p14="http://schemas.microsoft.com/office/powerpoint/2010/main" val="4162743209"/>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 and object: </a:t>
            </a:r>
            <a:r>
              <a:rPr lang="en-US" dirty="0" err="1" smtClean="0"/>
              <a:t>enum</a:t>
            </a:r>
            <a:r>
              <a:rPr lang="en-US" dirty="0" smtClean="0"/>
              <a:t> type</a:t>
            </a:r>
            <a:endParaRPr lang="en-US" dirty="0"/>
          </a:p>
        </p:txBody>
      </p:sp>
      <p:sp>
        <p:nvSpPr>
          <p:cNvPr id="4" name="AutoShape 8" descr="http://www.penjee.com/programming/wp-content/uploads/2014/05/parameter-vs-argument-diagram.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extBox 7"/>
          <p:cNvSpPr txBox="1"/>
          <p:nvPr/>
        </p:nvSpPr>
        <p:spPr>
          <a:xfrm>
            <a:off x="7495504" y="2240924"/>
            <a:ext cx="4456090" cy="400110"/>
          </a:xfrm>
          <a:prstGeom prst="rect">
            <a:avLst/>
          </a:prstGeom>
          <a:noFill/>
        </p:spPr>
        <p:txBody>
          <a:bodyPr wrap="square" rtlCol="0">
            <a:spAutoFit/>
          </a:bodyPr>
          <a:lstStyle/>
          <a:p>
            <a:endParaRPr lang="en-US" sz="2000" u="sng" dirty="0"/>
          </a:p>
        </p:txBody>
      </p:sp>
      <p:sp>
        <p:nvSpPr>
          <p:cNvPr id="5" name="TextBox 4"/>
          <p:cNvSpPr txBox="1"/>
          <p:nvPr/>
        </p:nvSpPr>
        <p:spPr>
          <a:xfrm>
            <a:off x="347730" y="1918952"/>
            <a:ext cx="11423560" cy="1107996"/>
          </a:xfrm>
          <a:prstGeom prst="rect">
            <a:avLst/>
          </a:prstGeom>
          <a:noFill/>
        </p:spPr>
        <p:txBody>
          <a:bodyPr wrap="square" rtlCol="0">
            <a:spAutoFit/>
          </a:bodyPr>
          <a:lstStyle/>
          <a:p>
            <a:pPr marL="285750" indent="-285750">
              <a:buFont typeface="Arial" panose="020B0604020202020204" pitchFamily="34" charset="0"/>
              <a:buChar char="•"/>
            </a:pPr>
            <a:r>
              <a:rPr lang="en-US" sz="2400" dirty="0" err="1"/>
              <a:t>enum</a:t>
            </a:r>
            <a:r>
              <a:rPr lang="en-US" sz="2400" dirty="0"/>
              <a:t> types </a:t>
            </a:r>
            <a:r>
              <a:rPr lang="en-US" sz="2400" dirty="0" smtClean="0"/>
              <a:t>are used to </a:t>
            </a:r>
            <a:r>
              <a:rPr lang="en-US" sz="2400" dirty="0"/>
              <a:t>represent a fixed set of constants</a:t>
            </a:r>
            <a:r>
              <a:rPr lang="en-US" sz="2400" dirty="0" smtClean="0"/>
              <a:t>.</a:t>
            </a:r>
          </a:p>
          <a:p>
            <a:pPr marL="285750" indent="-285750">
              <a:buFont typeface="Arial" panose="020B0604020202020204" pitchFamily="34" charset="0"/>
              <a:buChar char="•"/>
            </a:pPr>
            <a:r>
              <a:rPr lang="en-US" sz="2400" dirty="0" smtClean="0"/>
              <a:t>Since they </a:t>
            </a:r>
            <a:r>
              <a:rPr lang="en-US" sz="2400" dirty="0"/>
              <a:t>are constants, the names of an </a:t>
            </a:r>
            <a:r>
              <a:rPr lang="en-US" sz="2400" dirty="0" err="1"/>
              <a:t>enum</a:t>
            </a:r>
            <a:r>
              <a:rPr lang="en-US" sz="2400" dirty="0"/>
              <a:t> type's fields are in uppercase letters</a:t>
            </a:r>
            <a:endParaRPr lang="en-US" sz="2400" dirty="0" smtClean="0"/>
          </a:p>
          <a:p>
            <a:pPr marL="285750" indent="-285750">
              <a:buFont typeface="Arial" panose="020B0604020202020204" pitchFamily="34" charset="0"/>
              <a:buChar char="•"/>
            </a:pPr>
            <a:endParaRPr lang="en-US" dirty="0"/>
          </a:p>
        </p:txBody>
      </p:sp>
      <p:sp>
        <p:nvSpPr>
          <p:cNvPr id="6" name="TextBox 5"/>
          <p:cNvSpPr txBox="1"/>
          <p:nvPr/>
        </p:nvSpPr>
        <p:spPr>
          <a:xfrm>
            <a:off x="695459" y="3309870"/>
            <a:ext cx="7276564" cy="1477328"/>
          </a:xfrm>
          <a:prstGeom prst="rect">
            <a:avLst/>
          </a:prstGeom>
          <a:noFill/>
        </p:spPr>
        <p:txBody>
          <a:bodyPr wrap="square" rtlCol="0">
            <a:spAutoFit/>
          </a:bodyPr>
          <a:lstStyle/>
          <a:p>
            <a:r>
              <a:rPr lang="en-US" dirty="0" smtClean="0">
                <a:solidFill>
                  <a:schemeClr val="accent6">
                    <a:lumMod val="75000"/>
                  </a:schemeClr>
                </a:solidFill>
              </a:rPr>
              <a:t>Ex:</a:t>
            </a:r>
          </a:p>
          <a:p>
            <a:r>
              <a:rPr lang="en-US" dirty="0" smtClean="0">
                <a:solidFill>
                  <a:schemeClr val="accent6">
                    <a:lumMod val="75000"/>
                  </a:schemeClr>
                </a:solidFill>
              </a:rPr>
              <a:t>public </a:t>
            </a:r>
            <a:r>
              <a:rPr lang="en-US" dirty="0" err="1">
                <a:solidFill>
                  <a:schemeClr val="accent6">
                    <a:lumMod val="75000"/>
                  </a:schemeClr>
                </a:solidFill>
              </a:rPr>
              <a:t>enum</a:t>
            </a:r>
            <a:r>
              <a:rPr lang="en-US" dirty="0">
                <a:solidFill>
                  <a:schemeClr val="accent6">
                    <a:lumMod val="75000"/>
                  </a:schemeClr>
                </a:solidFill>
              </a:rPr>
              <a:t> Day {</a:t>
            </a:r>
          </a:p>
          <a:p>
            <a:r>
              <a:rPr lang="en-US" dirty="0">
                <a:solidFill>
                  <a:schemeClr val="accent6">
                    <a:lumMod val="75000"/>
                  </a:schemeClr>
                </a:solidFill>
              </a:rPr>
              <a:t>    SUNDAY, MONDAY, TUESDAY, WEDNESDAY,</a:t>
            </a:r>
          </a:p>
          <a:p>
            <a:r>
              <a:rPr lang="en-US" dirty="0">
                <a:solidFill>
                  <a:schemeClr val="accent6">
                    <a:lumMod val="75000"/>
                  </a:schemeClr>
                </a:solidFill>
              </a:rPr>
              <a:t>    THURSDAY, FRIDAY, SATURDAY </a:t>
            </a:r>
          </a:p>
          <a:p>
            <a:r>
              <a:rPr lang="en-US" dirty="0">
                <a:solidFill>
                  <a:schemeClr val="accent6">
                    <a:lumMod val="75000"/>
                  </a:schemeClr>
                </a:solidFill>
              </a:rPr>
              <a:t>}</a:t>
            </a:r>
          </a:p>
        </p:txBody>
      </p:sp>
      <p:sp>
        <p:nvSpPr>
          <p:cNvPr id="9" name="TextBox 8"/>
          <p:cNvSpPr txBox="1"/>
          <p:nvPr/>
        </p:nvSpPr>
        <p:spPr>
          <a:xfrm>
            <a:off x="695459" y="5228823"/>
            <a:ext cx="10291540" cy="1200329"/>
          </a:xfrm>
          <a:prstGeom prst="rect">
            <a:avLst/>
          </a:prstGeom>
          <a:noFill/>
        </p:spPr>
        <p:txBody>
          <a:bodyPr wrap="square" rtlCol="0">
            <a:spAutoFit/>
          </a:bodyPr>
          <a:lstStyle/>
          <a:p>
            <a:r>
              <a:rPr lang="en-US" dirty="0"/>
              <a:t>Lab11.5: Demonstration of using </a:t>
            </a:r>
            <a:r>
              <a:rPr lang="en-US" dirty="0" err="1"/>
              <a:t>Enum</a:t>
            </a:r>
            <a:r>
              <a:rPr lang="en-US" dirty="0"/>
              <a:t> </a:t>
            </a:r>
            <a:r>
              <a:rPr lang="en-US" dirty="0" smtClean="0"/>
              <a:t>types.</a:t>
            </a:r>
          </a:p>
          <a:p>
            <a:r>
              <a:rPr lang="en-US" dirty="0"/>
              <a:t>Lab11.6: Demonstration of using </a:t>
            </a:r>
            <a:r>
              <a:rPr lang="en-US" dirty="0" err="1"/>
              <a:t>Enum</a:t>
            </a:r>
            <a:r>
              <a:rPr lang="en-US" dirty="0"/>
              <a:t> types with calculations:</a:t>
            </a:r>
          </a:p>
          <a:p>
            <a:endParaRPr lang="en-US" dirty="0" smtClean="0"/>
          </a:p>
          <a:p>
            <a:endParaRPr lang="en-US" dirty="0"/>
          </a:p>
        </p:txBody>
      </p:sp>
    </p:spTree>
    <p:extLst>
      <p:ext uri="{BB962C8B-B14F-4D97-AF65-F5344CB8AC3E}">
        <p14:creationId xmlns:p14="http://schemas.microsoft.com/office/powerpoint/2010/main" val="79951906"/>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Interfaces and inheritance</a:t>
            </a:r>
            <a:endParaRPr lang="en-US" dirty="0"/>
          </a:p>
        </p:txBody>
      </p:sp>
      <p:sp>
        <p:nvSpPr>
          <p:cNvPr id="4" name="AutoShape 8" descr="http://www.penjee.com/programming/wp-content/uploads/2014/05/parameter-vs-argument-diagram.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extBox 7"/>
          <p:cNvSpPr txBox="1"/>
          <p:nvPr/>
        </p:nvSpPr>
        <p:spPr>
          <a:xfrm>
            <a:off x="7495504" y="2240924"/>
            <a:ext cx="4456090" cy="400110"/>
          </a:xfrm>
          <a:prstGeom prst="rect">
            <a:avLst/>
          </a:prstGeom>
          <a:noFill/>
        </p:spPr>
        <p:txBody>
          <a:bodyPr wrap="square" rtlCol="0">
            <a:spAutoFit/>
          </a:bodyPr>
          <a:lstStyle/>
          <a:p>
            <a:endParaRPr lang="en-US" sz="2000" u="sng" dirty="0"/>
          </a:p>
        </p:txBody>
      </p:sp>
      <p:sp>
        <p:nvSpPr>
          <p:cNvPr id="3" name="TextBox 2"/>
          <p:cNvSpPr txBox="1"/>
          <p:nvPr/>
        </p:nvSpPr>
        <p:spPr>
          <a:xfrm>
            <a:off x="307975" y="1792936"/>
            <a:ext cx="5644211" cy="5078313"/>
          </a:xfrm>
          <a:prstGeom prst="rect">
            <a:avLst/>
          </a:prstGeom>
          <a:noFill/>
        </p:spPr>
        <p:txBody>
          <a:bodyPr wrap="square" rtlCol="0">
            <a:spAutoFit/>
          </a:bodyPr>
          <a:lstStyle/>
          <a:p>
            <a:pPr marL="285750" indent="-285750">
              <a:buFont typeface="Arial" panose="020B0604020202020204" pitchFamily="34" charset="0"/>
              <a:buChar char="•"/>
            </a:pPr>
            <a:r>
              <a:rPr lang="en-US" dirty="0" smtClean="0"/>
              <a:t>Interfaces are contracts that defines how the software will interact with outside world.</a:t>
            </a:r>
          </a:p>
          <a:p>
            <a:pPr marL="285750" indent="-285750">
              <a:buFont typeface="Arial" panose="020B0604020202020204" pitchFamily="34" charset="0"/>
              <a:buChar char="•"/>
            </a:pPr>
            <a:r>
              <a:rPr lang="en-US" dirty="0"/>
              <a:t>reference type, similar to a class, that can contain only constants, method signatures, default methods, static methods, and nested </a:t>
            </a:r>
            <a:r>
              <a:rPr lang="en-US" dirty="0" smtClean="0"/>
              <a:t>types.</a:t>
            </a:r>
          </a:p>
          <a:p>
            <a:pPr marL="285750" indent="-285750">
              <a:buFont typeface="Arial" panose="020B0604020202020204" pitchFamily="34" charset="0"/>
              <a:buChar char="•"/>
            </a:pPr>
            <a:r>
              <a:rPr lang="en-US" dirty="0"/>
              <a:t>Method bodies exist only for default methods and static </a:t>
            </a:r>
            <a:r>
              <a:rPr lang="en-US" dirty="0" smtClean="0"/>
              <a:t>methods.</a:t>
            </a:r>
          </a:p>
          <a:p>
            <a:pPr marL="285750" indent="-285750">
              <a:buFont typeface="Arial" panose="020B0604020202020204" pitchFamily="34" charset="0"/>
              <a:buChar char="•"/>
            </a:pPr>
            <a:r>
              <a:rPr lang="en-US" dirty="0"/>
              <a:t>Interfaces cannot be </a:t>
            </a:r>
            <a:r>
              <a:rPr lang="en-US" dirty="0" smtClean="0"/>
              <a:t>instantiated.</a:t>
            </a:r>
          </a:p>
          <a:p>
            <a:pPr marL="285750" indent="-285750">
              <a:buFont typeface="Arial" panose="020B0604020202020204" pitchFamily="34" charset="0"/>
              <a:buChar char="•"/>
            </a:pPr>
            <a:r>
              <a:rPr lang="en-US" dirty="0" smtClean="0"/>
              <a:t>Variables should be public, static and final.</a:t>
            </a:r>
          </a:p>
          <a:p>
            <a:pPr marL="285750" indent="-285750">
              <a:buFont typeface="Arial" panose="020B0604020202020204" pitchFamily="34" charset="0"/>
              <a:buChar char="•"/>
            </a:pPr>
            <a:r>
              <a:rPr lang="en-US" dirty="0" smtClean="0"/>
              <a:t>Ex:</a:t>
            </a:r>
          </a:p>
          <a:p>
            <a:pPr marL="285750" indent="-285750">
              <a:buFont typeface="Arial" panose="020B0604020202020204" pitchFamily="34" charset="0"/>
              <a:buChar char="•"/>
            </a:pPr>
            <a:r>
              <a:rPr lang="en-US" dirty="0" smtClean="0">
                <a:solidFill>
                  <a:schemeClr val="accent6">
                    <a:lumMod val="50000"/>
                  </a:schemeClr>
                </a:solidFill>
              </a:rPr>
              <a:t>Automobile </a:t>
            </a:r>
            <a:r>
              <a:rPr lang="en-US" dirty="0">
                <a:solidFill>
                  <a:schemeClr val="accent6">
                    <a:lumMod val="50000"/>
                  </a:schemeClr>
                </a:solidFill>
              </a:rPr>
              <a:t>manufacturers write software (Java, of course) that operates the automobile—stop, start, accelerate, turn left, and so </a:t>
            </a:r>
            <a:r>
              <a:rPr lang="en-US" dirty="0" smtClean="0">
                <a:solidFill>
                  <a:schemeClr val="accent6">
                    <a:lumMod val="50000"/>
                  </a:schemeClr>
                </a:solidFill>
              </a:rPr>
              <a:t>forth.</a:t>
            </a:r>
          </a:p>
          <a:p>
            <a:pPr marL="285750" indent="-285750">
              <a:buFont typeface="Arial" panose="020B0604020202020204" pitchFamily="34" charset="0"/>
              <a:buChar char="•"/>
            </a:pPr>
            <a:r>
              <a:rPr lang="en-US" dirty="0" smtClean="0">
                <a:solidFill>
                  <a:srgbClr val="7030A0"/>
                </a:solidFill>
              </a:rPr>
              <a:t>Electronic </a:t>
            </a:r>
            <a:r>
              <a:rPr lang="en-US" dirty="0">
                <a:solidFill>
                  <a:srgbClr val="7030A0"/>
                </a:solidFill>
              </a:rPr>
              <a:t>guidance instrument manufacturers, </a:t>
            </a:r>
            <a:r>
              <a:rPr lang="en-US" dirty="0" smtClean="0">
                <a:solidFill>
                  <a:srgbClr val="7030A0"/>
                </a:solidFill>
              </a:rPr>
              <a:t>make </a:t>
            </a:r>
            <a:r>
              <a:rPr lang="en-US" dirty="0">
                <a:solidFill>
                  <a:srgbClr val="7030A0"/>
                </a:solidFill>
              </a:rPr>
              <a:t>computer systems that receive GPS (Global Positioning System) position data and wireless transmission of traffic conditions and use that information to drive the car</a:t>
            </a:r>
          </a:p>
        </p:txBody>
      </p:sp>
      <p:pic>
        <p:nvPicPr>
          <p:cNvPr id="10" name="Picture 9"/>
          <p:cNvPicPr>
            <a:picLocks noChangeAspect="1"/>
          </p:cNvPicPr>
          <p:nvPr/>
        </p:nvPicPr>
        <p:blipFill>
          <a:blip r:embed="rId2"/>
          <a:stretch>
            <a:fillRect/>
          </a:stretch>
        </p:blipFill>
        <p:spPr>
          <a:xfrm>
            <a:off x="6627924" y="1996225"/>
            <a:ext cx="5479666" cy="4417454"/>
          </a:xfrm>
          <a:prstGeom prst="rect">
            <a:avLst/>
          </a:prstGeom>
        </p:spPr>
      </p:pic>
    </p:spTree>
    <p:extLst>
      <p:ext uri="{BB962C8B-B14F-4D97-AF65-F5344CB8AC3E}">
        <p14:creationId xmlns:p14="http://schemas.microsoft.com/office/powerpoint/2010/main" val="778324739"/>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Interfaces and inheritance</a:t>
            </a:r>
            <a:endParaRPr lang="en-US" dirty="0"/>
          </a:p>
        </p:txBody>
      </p:sp>
      <p:sp>
        <p:nvSpPr>
          <p:cNvPr id="4" name="AutoShape 8" descr="http://www.penjee.com/programming/wp-content/uploads/2014/05/parameter-vs-argument-diagram.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extBox 7"/>
          <p:cNvSpPr txBox="1"/>
          <p:nvPr/>
        </p:nvSpPr>
        <p:spPr>
          <a:xfrm>
            <a:off x="7495504" y="2240924"/>
            <a:ext cx="4456090" cy="400110"/>
          </a:xfrm>
          <a:prstGeom prst="rect">
            <a:avLst/>
          </a:prstGeom>
          <a:noFill/>
        </p:spPr>
        <p:txBody>
          <a:bodyPr wrap="square" rtlCol="0">
            <a:spAutoFit/>
          </a:bodyPr>
          <a:lstStyle/>
          <a:p>
            <a:endParaRPr lang="en-US" sz="2000" u="sng" dirty="0"/>
          </a:p>
        </p:txBody>
      </p:sp>
      <p:sp>
        <p:nvSpPr>
          <p:cNvPr id="3" name="TextBox 2"/>
          <p:cNvSpPr txBox="1"/>
          <p:nvPr/>
        </p:nvSpPr>
        <p:spPr>
          <a:xfrm>
            <a:off x="592428" y="1970468"/>
            <a:ext cx="8152327" cy="2031325"/>
          </a:xfrm>
          <a:prstGeom prst="rect">
            <a:avLst/>
          </a:prstGeom>
          <a:noFill/>
        </p:spPr>
        <p:txBody>
          <a:bodyPr wrap="square" rtlCol="0">
            <a:spAutoFit/>
          </a:bodyPr>
          <a:lstStyle/>
          <a:p>
            <a:r>
              <a:rPr lang="en-US" dirty="0" smtClean="0"/>
              <a:t>Defining Interface:</a:t>
            </a:r>
          </a:p>
          <a:p>
            <a:pPr lvl="1"/>
            <a:r>
              <a:rPr lang="en-US" dirty="0">
                <a:solidFill>
                  <a:schemeClr val="accent6">
                    <a:lumMod val="75000"/>
                  </a:schemeClr>
                </a:solidFill>
              </a:rPr>
              <a:t>public interface &lt;</a:t>
            </a:r>
            <a:r>
              <a:rPr lang="en-US" dirty="0" err="1" smtClean="0">
                <a:solidFill>
                  <a:schemeClr val="accent6">
                    <a:lumMod val="75000"/>
                  </a:schemeClr>
                </a:solidFill>
              </a:rPr>
              <a:t>NameOfInterface</a:t>
            </a:r>
            <a:r>
              <a:rPr lang="en-US" dirty="0" smtClean="0">
                <a:solidFill>
                  <a:schemeClr val="accent6">
                    <a:lumMod val="75000"/>
                  </a:schemeClr>
                </a:solidFill>
              </a:rPr>
              <a:t>&gt;</a:t>
            </a:r>
            <a:endParaRPr lang="en-US" dirty="0">
              <a:solidFill>
                <a:schemeClr val="accent6">
                  <a:lumMod val="75000"/>
                </a:schemeClr>
              </a:solidFill>
            </a:endParaRPr>
          </a:p>
          <a:p>
            <a:pPr lvl="1"/>
            <a:r>
              <a:rPr lang="en-US" dirty="0">
                <a:solidFill>
                  <a:schemeClr val="accent6">
                    <a:lumMod val="75000"/>
                  </a:schemeClr>
                </a:solidFill>
              </a:rPr>
              <a:t>{</a:t>
            </a:r>
          </a:p>
          <a:p>
            <a:pPr lvl="1"/>
            <a:r>
              <a:rPr lang="en-US" dirty="0">
                <a:solidFill>
                  <a:schemeClr val="accent6">
                    <a:lumMod val="75000"/>
                  </a:schemeClr>
                </a:solidFill>
              </a:rPr>
              <a:t>   //Any number of final, static fields</a:t>
            </a:r>
          </a:p>
          <a:p>
            <a:pPr lvl="1"/>
            <a:r>
              <a:rPr lang="en-US" dirty="0">
                <a:solidFill>
                  <a:schemeClr val="accent6">
                    <a:lumMod val="75000"/>
                  </a:schemeClr>
                </a:solidFill>
              </a:rPr>
              <a:t>   //Any number of abstract method </a:t>
            </a:r>
            <a:r>
              <a:rPr lang="en-US" dirty="0" smtClean="0">
                <a:solidFill>
                  <a:schemeClr val="accent6">
                    <a:lumMod val="75000"/>
                  </a:schemeClr>
                </a:solidFill>
              </a:rPr>
              <a:t>declarations</a:t>
            </a:r>
          </a:p>
          <a:p>
            <a:pPr lvl="1"/>
            <a:r>
              <a:rPr lang="en-US" dirty="0">
                <a:solidFill>
                  <a:schemeClr val="accent6">
                    <a:lumMod val="75000"/>
                  </a:schemeClr>
                </a:solidFill>
              </a:rPr>
              <a:t> </a:t>
            </a:r>
            <a:r>
              <a:rPr lang="en-US" dirty="0" smtClean="0">
                <a:solidFill>
                  <a:schemeClr val="accent6">
                    <a:lumMod val="75000"/>
                  </a:schemeClr>
                </a:solidFill>
              </a:rPr>
              <a:t>  //Any number of default methods.</a:t>
            </a:r>
            <a:endParaRPr lang="en-US" dirty="0">
              <a:solidFill>
                <a:schemeClr val="accent6">
                  <a:lumMod val="75000"/>
                </a:schemeClr>
              </a:solidFill>
            </a:endParaRPr>
          </a:p>
          <a:p>
            <a:pPr lvl="1"/>
            <a:r>
              <a:rPr lang="en-US" dirty="0">
                <a:solidFill>
                  <a:schemeClr val="accent6">
                    <a:lumMod val="75000"/>
                  </a:schemeClr>
                </a:solidFill>
              </a:rPr>
              <a:t>}</a:t>
            </a:r>
          </a:p>
        </p:txBody>
      </p:sp>
    </p:spTree>
    <p:extLst>
      <p:ext uri="{BB962C8B-B14F-4D97-AF65-F5344CB8AC3E}">
        <p14:creationId xmlns:p14="http://schemas.microsoft.com/office/powerpoint/2010/main" val="2908879751"/>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Interfaces and inheritance</a:t>
            </a:r>
            <a:endParaRPr lang="en-US" dirty="0"/>
          </a:p>
        </p:txBody>
      </p:sp>
      <p:sp>
        <p:nvSpPr>
          <p:cNvPr id="4" name="AutoShape 8" descr="http://www.penjee.com/programming/wp-content/uploads/2014/05/parameter-vs-argument-diagram.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extBox 7"/>
          <p:cNvSpPr txBox="1"/>
          <p:nvPr/>
        </p:nvSpPr>
        <p:spPr>
          <a:xfrm>
            <a:off x="7495504" y="2240924"/>
            <a:ext cx="4456090" cy="400110"/>
          </a:xfrm>
          <a:prstGeom prst="rect">
            <a:avLst/>
          </a:prstGeom>
          <a:noFill/>
        </p:spPr>
        <p:txBody>
          <a:bodyPr wrap="square" rtlCol="0">
            <a:spAutoFit/>
          </a:bodyPr>
          <a:lstStyle/>
          <a:p>
            <a:endParaRPr lang="en-US" sz="2000" u="sng" dirty="0"/>
          </a:p>
        </p:txBody>
      </p:sp>
      <p:sp>
        <p:nvSpPr>
          <p:cNvPr id="5" name="TextBox 4"/>
          <p:cNvSpPr txBox="1"/>
          <p:nvPr/>
        </p:nvSpPr>
        <p:spPr>
          <a:xfrm>
            <a:off x="811369" y="2240924"/>
            <a:ext cx="7959144" cy="4353059"/>
          </a:xfrm>
          <a:prstGeom prst="rect">
            <a:avLst/>
          </a:prstGeom>
          <a:noFill/>
        </p:spPr>
        <p:txBody>
          <a:bodyPr wrap="square" rtlCol="0">
            <a:spAutoFit/>
          </a:bodyPr>
          <a:lstStyle/>
          <a:p>
            <a:endParaRPr lang="en-US" dirty="0"/>
          </a:p>
        </p:txBody>
      </p:sp>
    </p:spTree>
    <p:extLst>
      <p:ext uri="{BB962C8B-B14F-4D97-AF65-F5344CB8AC3E}">
        <p14:creationId xmlns:p14="http://schemas.microsoft.com/office/powerpoint/2010/main" val="2732499751"/>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Interfaces and inheritance</a:t>
            </a:r>
            <a:endParaRPr lang="en-US" dirty="0"/>
          </a:p>
        </p:txBody>
      </p:sp>
      <p:sp>
        <p:nvSpPr>
          <p:cNvPr id="4" name="AutoShape 8" descr="http://www.penjee.com/programming/wp-content/uploads/2014/05/parameter-vs-argument-diagram.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extBox 7"/>
          <p:cNvSpPr txBox="1"/>
          <p:nvPr/>
        </p:nvSpPr>
        <p:spPr>
          <a:xfrm>
            <a:off x="7495504" y="2240924"/>
            <a:ext cx="4456090" cy="400110"/>
          </a:xfrm>
          <a:prstGeom prst="rect">
            <a:avLst/>
          </a:prstGeom>
          <a:noFill/>
        </p:spPr>
        <p:txBody>
          <a:bodyPr wrap="square" rtlCol="0">
            <a:spAutoFit/>
          </a:bodyPr>
          <a:lstStyle/>
          <a:p>
            <a:endParaRPr lang="en-US" sz="2000" u="sng" dirty="0"/>
          </a:p>
        </p:txBody>
      </p:sp>
      <p:pic>
        <p:nvPicPr>
          <p:cNvPr id="3" name="Picture 2"/>
          <p:cNvPicPr>
            <a:picLocks noChangeAspect="1"/>
          </p:cNvPicPr>
          <p:nvPr/>
        </p:nvPicPr>
        <p:blipFill>
          <a:blip r:embed="rId2"/>
          <a:stretch>
            <a:fillRect/>
          </a:stretch>
        </p:blipFill>
        <p:spPr>
          <a:xfrm>
            <a:off x="571768" y="3854337"/>
            <a:ext cx="5004784" cy="2886092"/>
          </a:xfrm>
          <a:prstGeom prst="rect">
            <a:avLst/>
          </a:prstGeom>
        </p:spPr>
      </p:pic>
      <p:pic>
        <p:nvPicPr>
          <p:cNvPr id="5" name="Picture 4"/>
          <p:cNvPicPr>
            <a:picLocks noChangeAspect="1"/>
          </p:cNvPicPr>
          <p:nvPr/>
        </p:nvPicPr>
        <p:blipFill>
          <a:blip r:embed="rId3"/>
          <a:stretch>
            <a:fillRect/>
          </a:stretch>
        </p:blipFill>
        <p:spPr>
          <a:xfrm>
            <a:off x="5874644" y="1894736"/>
            <a:ext cx="6076950" cy="4562475"/>
          </a:xfrm>
          <a:prstGeom prst="rect">
            <a:avLst/>
          </a:prstGeom>
        </p:spPr>
      </p:pic>
    </p:spTree>
    <p:extLst>
      <p:ext uri="{BB962C8B-B14F-4D97-AF65-F5344CB8AC3E}">
        <p14:creationId xmlns:p14="http://schemas.microsoft.com/office/powerpoint/2010/main" val="45254896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 </a:t>
            </a:r>
            <a:r>
              <a:rPr lang="en-US" dirty="0" smtClean="0"/>
              <a:t>platform………..</a:t>
            </a:r>
            <a:endParaRPr lang="en-US" dirty="0"/>
          </a:p>
        </p:txBody>
      </p:sp>
      <p:pic>
        <p:nvPicPr>
          <p:cNvPr id="6146" name="Picture 2" descr="http://ltodi.est.ips.pt/hgamboa/Linguagens/j2se9.2_arch3.1.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08981" y="1792936"/>
            <a:ext cx="6728878" cy="5065064"/>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http://ltodi.est.ips.pt/hgamboa/Linguagens/j2se9.2_arch3.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575" y="-1570038"/>
            <a:ext cx="4352925" cy="32766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4600716"/>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Interfaces and inheritance</a:t>
            </a:r>
            <a:endParaRPr lang="en-US" dirty="0"/>
          </a:p>
        </p:txBody>
      </p:sp>
      <p:sp>
        <p:nvSpPr>
          <p:cNvPr id="4" name="AutoShape 8" descr="http://www.penjee.com/programming/wp-content/uploads/2014/05/parameter-vs-argument-diagram.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extBox 7"/>
          <p:cNvSpPr txBox="1"/>
          <p:nvPr/>
        </p:nvSpPr>
        <p:spPr>
          <a:xfrm>
            <a:off x="7495504" y="2240924"/>
            <a:ext cx="4456090" cy="400110"/>
          </a:xfrm>
          <a:prstGeom prst="rect">
            <a:avLst/>
          </a:prstGeom>
          <a:noFill/>
        </p:spPr>
        <p:txBody>
          <a:bodyPr wrap="square" rtlCol="0">
            <a:spAutoFit/>
          </a:bodyPr>
          <a:lstStyle/>
          <a:p>
            <a:endParaRPr lang="en-US" sz="2000" u="sng" dirty="0"/>
          </a:p>
        </p:txBody>
      </p:sp>
      <p:pic>
        <p:nvPicPr>
          <p:cNvPr id="3" name="Picture 2"/>
          <p:cNvPicPr>
            <a:picLocks noChangeAspect="1"/>
          </p:cNvPicPr>
          <p:nvPr/>
        </p:nvPicPr>
        <p:blipFill>
          <a:blip r:embed="rId2"/>
          <a:stretch>
            <a:fillRect/>
          </a:stretch>
        </p:blipFill>
        <p:spPr>
          <a:xfrm>
            <a:off x="155575" y="1792936"/>
            <a:ext cx="6786138" cy="5083054"/>
          </a:xfrm>
          <a:prstGeom prst="rect">
            <a:avLst/>
          </a:prstGeom>
        </p:spPr>
      </p:pic>
    </p:spTree>
    <p:extLst>
      <p:ext uri="{BB962C8B-B14F-4D97-AF65-F5344CB8AC3E}">
        <p14:creationId xmlns:p14="http://schemas.microsoft.com/office/powerpoint/2010/main" val="2229194193"/>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Interfaces and inheritance</a:t>
            </a:r>
            <a:endParaRPr lang="en-US" dirty="0"/>
          </a:p>
        </p:txBody>
      </p:sp>
      <p:sp>
        <p:nvSpPr>
          <p:cNvPr id="4" name="AutoShape 8" descr="http://www.penjee.com/programming/wp-content/uploads/2014/05/parameter-vs-argument-diagram.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extBox 7"/>
          <p:cNvSpPr txBox="1"/>
          <p:nvPr/>
        </p:nvSpPr>
        <p:spPr>
          <a:xfrm>
            <a:off x="7495504" y="2240924"/>
            <a:ext cx="4456090" cy="400110"/>
          </a:xfrm>
          <a:prstGeom prst="rect">
            <a:avLst/>
          </a:prstGeom>
          <a:noFill/>
        </p:spPr>
        <p:txBody>
          <a:bodyPr wrap="square" rtlCol="0">
            <a:spAutoFit/>
          </a:bodyPr>
          <a:lstStyle/>
          <a:p>
            <a:endParaRPr lang="en-US" sz="2000" u="sng" dirty="0"/>
          </a:p>
        </p:txBody>
      </p:sp>
    </p:spTree>
    <p:extLst>
      <p:ext uri="{BB962C8B-B14F-4D97-AF65-F5344CB8AC3E}">
        <p14:creationId xmlns:p14="http://schemas.microsoft.com/office/powerpoint/2010/main" val="2666708960"/>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 miscellaneous</a:t>
            </a:r>
            <a:endParaRPr lang="en-US" dirty="0"/>
          </a:p>
        </p:txBody>
      </p:sp>
      <p:sp>
        <p:nvSpPr>
          <p:cNvPr id="6" name="TextBox 5"/>
          <p:cNvSpPr txBox="1"/>
          <p:nvPr/>
        </p:nvSpPr>
        <p:spPr>
          <a:xfrm>
            <a:off x="746975" y="2099256"/>
            <a:ext cx="6645498" cy="646331"/>
          </a:xfrm>
          <a:prstGeom prst="rect">
            <a:avLst/>
          </a:prstGeom>
          <a:noFill/>
        </p:spPr>
        <p:txBody>
          <a:bodyPr wrap="square" rtlCol="0">
            <a:spAutoFit/>
          </a:bodyPr>
          <a:lstStyle/>
          <a:p>
            <a:endParaRPr lang="en-US" b="1" dirty="0" smtClean="0"/>
          </a:p>
          <a:p>
            <a:endParaRPr lang="en-US" dirty="0"/>
          </a:p>
        </p:txBody>
      </p:sp>
      <p:sp>
        <p:nvSpPr>
          <p:cNvPr id="4" name="AutoShape 8" descr="http://www.penjee.com/programming/wp-content/uploads/2014/05/parameter-vs-argument-diagram.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extBox 7"/>
          <p:cNvSpPr txBox="1"/>
          <p:nvPr/>
        </p:nvSpPr>
        <p:spPr>
          <a:xfrm>
            <a:off x="1202919" y="2575775"/>
            <a:ext cx="8224416" cy="523220"/>
          </a:xfrm>
          <a:prstGeom prst="rect">
            <a:avLst/>
          </a:prstGeom>
          <a:noFill/>
        </p:spPr>
        <p:txBody>
          <a:bodyPr wrap="square" rtlCol="0">
            <a:spAutoFit/>
          </a:bodyPr>
          <a:lstStyle/>
          <a:p>
            <a:r>
              <a:rPr lang="en-US" sz="2800" b="1" dirty="0"/>
              <a:t>Type Comparison Operator </a:t>
            </a:r>
            <a:r>
              <a:rPr lang="en-US" sz="2800" b="1" dirty="0" err="1"/>
              <a:t>instanceof</a:t>
            </a:r>
            <a:endParaRPr lang="en-US" sz="2800" b="1" dirty="0"/>
          </a:p>
        </p:txBody>
      </p:sp>
      <p:sp>
        <p:nvSpPr>
          <p:cNvPr id="9" name="TextBox 8"/>
          <p:cNvSpPr txBox="1"/>
          <p:nvPr/>
        </p:nvSpPr>
        <p:spPr>
          <a:xfrm>
            <a:off x="1300766" y="3098995"/>
            <a:ext cx="9440214" cy="3198774"/>
          </a:xfrm>
          <a:prstGeom prst="rect">
            <a:avLst/>
          </a:prstGeom>
          <a:noFill/>
        </p:spPr>
        <p:txBody>
          <a:bodyPr wrap="square" rtlCol="0">
            <a:spAutoFit/>
          </a:bodyPr>
          <a:lstStyle/>
          <a:p>
            <a:endParaRPr lang="en-US" dirty="0"/>
          </a:p>
        </p:txBody>
      </p:sp>
      <p:sp>
        <p:nvSpPr>
          <p:cNvPr id="12" name="Rectangle 11"/>
          <p:cNvSpPr/>
          <p:nvPr/>
        </p:nvSpPr>
        <p:spPr>
          <a:xfrm>
            <a:off x="1202919" y="3222106"/>
            <a:ext cx="8224416" cy="3354765"/>
          </a:xfrm>
          <a:prstGeom prst="rect">
            <a:avLst/>
          </a:prstGeom>
        </p:spPr>
        <p:txBody>
          <a:bodyPr wrap="square">
            <a:spAutoFit/>
          </a:bodyPr>
          <a:lstStyle/>
          <a:p>
            <a:pPr marL="285750" indent="-285750">
              <a:buFont typeface="Arial" panose="020B0604020202020204" pitchFamily="34" charset="0"/>
              <a:buChar char="•"/>
            </a:pPr>
            <a:r>
              <a:rPr lang="en-US" sz="2000" dirty="0"/>
              <a:t>The </a:t>
            </a:r>
            <a:r>
              <a:rPr lang="en-US" sz="2000" dirty="0" err="1"/>
              <a:t>instanceof</a:t>
            </a:r>
            <a:r>
              <a:rPr lang="en-US" sz="2000" dirty="0"/>
              <a:t> operator compares an object to a specified type. </a:t>
            </a:r>
            <a:endParaRPr lang="en-US" sz="2000" dirty="0" smtClean="0"/>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smtClean="0"/>
              <a:t>You </a:t>
            </a:r>
            <a:r>
              <a:rPr lang="en-US" sz="2000" dirty="0"/>
              <a:t>can use it to test if an object is an instance of a class, an instance of a subclass, or an instance of a class that implements a particular </a:t>
            </a:r>
            <a:r>
              <a:rPr lang="en-US" sz="2000" dirty="0" smtClean="0"/>
              <a:t>interface</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3200" dirty="0" smtClean="0"/>
              <a:t>Classes implementing interfaces</a:t>
            </a:r>
          </a:p>
          <a:p>
            <a:pPr marL="285750" indent="-285750">
              <a:buFont typeface="Arial" panose="020B0604020202020204" pitchFamily="34" charset="0"/>
              <a:buChar char="•"/>
            </a:pPr>
            <a:r>
              <a:rPr lang="en-US" sz="2000" dirty="0"/>
              <a:t>class </a:t>
            </a:r>
            <a:r>
              <a:rPr lang="en-US" sz="2000" dirty="0" err="1"/>
              <a:t>MyClass</a:t>
            </a:r>
            <a:r>
              <a:rPr lang="en-US" sz="2000" dirty="0"/>
              <a:t> extends </a:t>
            </a:r>
            <a:r>
              <a:rPr lang="en-US" sz="2000" dirty="0" err="1"/>
              <a:t>MySuperClass</a:t>
            </a:r>
            <a:r>
              <a:rPr lang="en-US" sz="2000" dirty="0"/>
              <a:t> implements </a:t>
            </a:r>
            <a:r>
              <a:rPr lang="en-US" sz="2000" dirty="0" err="1"/>
              <a:t>YourInterface</a:t>
            </a:r>
            <a:r>
              <a:rPr lang="en-US" sz="2000" dirty="0"/>
              <a:t> {</a:t>
            </a:r>
          </a:p>
          <a:p>
            <a:pPr marL="285750" indent="-285750">
              <a:buFont typeface="Arial" panose="020B0604020202020204" pitchFamily="34" charset="0"/>
              <a:buChar char="•"/>
            </a:pPr>
            <a:r>
              <a:rPr lang="en-US" sz="2000" dirty="0"/>
              <a:t>    // field, constructor, and</a:t>
            </a:r>
          </a:p>
          <a:p>
            <a:pPr marL="285750" indent="-285750">
              <a:buFont typeface="Arial" panose="020B0604020202020204" pitchFamily="34" charset="0"/>
              <a:buChar char="•"/>
            </a:pPr>
            <a:r>
              <a:rPr lang="en-US" sz="2000" dirty="0"/>
              <a:t>    // method declarations</a:t>
            </a:r>
          </a:p>
          <a:p>
            <a:pPr marL="285750" indent="-285750">
              <a:buFont typeface="Arial" panose="020B0604020202020204" pitchFamily="34" charset="0"/>
              <a:buChar char="•"/>
            </a:pPr>
            <a:r>
              <a:rPr lang="en-US" sz="2000" dirty="0"/>
              <a:t>}</a:t>
            </a:r>
          </a:p>
        </p:txBody>
      </p:sp>
    </p:spTree>
    <p:extLst>
      <p:ext uri="{BB962C8B-B14F-4D97-AF65-F5344CB8AC3E}">
        <p14:creationId xmlns:p14="http://schemas.microsoft.com/office/powerpoint/2010/main" val="86288042"/>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 miscellaneous</a:t>
            </a:r>
            <a:endParaRPr lang="en-US" dirty="0"/>
          </a:p>
        </p:txBody>
      </p:sp>
      <p:sp>
        <p:nvSpPr>
          <p:cNvPr id="6" name="TextBox 5"/>
          <p:cNvSpPr txBox="1"/>
          <p:nvPr/>
        </p:nvSpPr>
        <p:spPr>
          <a:xfrm>
            <a:off x="746975" y="2099256"/>
            <a:ext cx="6645498" cy="646331"/>
          </a:xfrm>
          <a:prstGeom prst="rect">
            <a:avLst/>
          </a:prstGeom>
          <a:noFill/>
        </p:spPr>
        <p:txBody>
          <a:bodyPr wrap="square" rtlCol="0">
            <a:spAutoFit/>
          </a:bodyPr>
          <a:lstStyle/>
          <a:p>
            <a:endParaRPr lang="en-US" b="1" dirty="0" smtClean="0"/>
          </a:p>
          <a:p>
            <a:endParaRPr lang="en-US" dirty="0"/>
          </a:p>
        </p:txBody>
      </p:sp>
      <p:sp>
        <p:nvSpPr>
          <p:cNvPr id="4" name="AutoShape 8" descr="http://www.penjee.com/programming/wp-content/uploads/2014/05/parameter-vs-argument-diagram.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extBox 7"/>
          <p:cNvSpPr txBox="1"/>
          <p:nvPr/>
        </p:nvSpPr>
        <p:spPr>
          <a:xfrm>
            <a:off x="460375" y="1792936"/>
            <a:ext cx="9994005" cy="4985980"/>
          </a:xfrm>
          <a:prstGeom prst="rect">
            <a:avLst/>
          </a:prstGeom>
          <a:noFill/>
        </p:spPr>
        <p:txBody>
          <a:bodyPr wrap="square" rtlCol="0">
            <a:spAutoFit/>
          </a:bodyPr>
          <a:lstStyle/>
          <a:p>
            <a:r>
              <a:rPr lang="en-US" sz="3200" b="1" u="sng" dirty="0" err="1" smtClean="0"/>
              <a:t>Varargs</a:t>
            </a:r>
            <a:r>
              <a:rPr lang="en-US" sz="3200" b="1" u="sng" dirty="0" smtClean="0"/>
              <a:t> – Specifying Arbitrary number of arguments</a:t>
            </a:r>
          </a:p>
          <a:p>
            <a:r>
              <a:rPr lang="en-US" dirty="0"/>
              <a:t>public Polygon </a:t>
            </a:r>
            <a:r>
              <a:rPr lang="en-US" dirty="0" err="1"/>
              <a:t>polygonFrom</a:t>
            </a:r>
            <a:r>
              <a:rPr lang="en-US" dirty="0"/>
              <a:t>(Point... corners) {</a:t>
            </a:r>
          </a:p>
          <a:p>
            <a:r>
              <a:rPr lang="en-US" dirty="0"/>
              <a:t>    </a:t>
            </a:r>
            <a:r>
              <a:rPr lang="en-US" dirty="0" err="1"/>
              <a:t>int</a:t>
            </a:r>
            <a:r>
              <a:rPr lang="en-US" dirty="0"/>
              <a:t> </a:t>
            </a:r>
            <a:r>
              <a:rPr lang="en-US" dirty="0" err="1"/>
              <a:t>numberOfSides</a:t>
            </a:r>
            <a:r>
              <a:rPr lang="en-US" dirty="0"/>
              <a:t> = </a:t>
            </a:r>
            <a:r>
              <a:rPr lang="en-US" dirty="0" err="1"/>
              <a:t>corners.length</a:t>
            </a:r>
            <a:r>
              <a:rPr lang="en-US" dirty="0"/>
              <a:t>;</a:t>
            </a:r>
          </a:p>
          <a:p>
            <a:r>
              <a:rPr lang="en-US" dirty="0"/>
              <a:t>    double squareOfSide1, lengthOfSide1;</a:t>
            </a:r>
          </a:p>
          <a:p>
            <a:r>
              <a:rPr lang="en-US" dirty="0"/>
              <a:t>    squareOfSide1 = (corners[1].x - corners[0].x)</a:t>
            </a:r>
          </a:p>
          <a:p>
            <a:r>
              <a:rPr lang="en-US" dirty="0"/>
              <a:t>                     * (corners[1].x - corners[0].x) </a:t>
            </a:r>
          </a:p>
          <a:p>
            <a:r>
              <a:rPr lang="en-US" dirty="0"/>
              <a:t>                     + (corners[1].y - corners[0].y)</a:t>
            </a:r>
          </a:p>
          <a:p>
            <a:r>
              <a:rPr lang="en-US" dirty="0"/>
              <a:t>                     * (corners[1].y - corners[0].y);</a:t>
            </a:r>
          </a:p>
          <a:p>
            <a:r>
              <a:rPr lang="en-US" dirty="0"/>
              <a:t>    lengthOfSide1 = </a:t>
            </a:r>
            <a:r>
              <a:rPr lang="en-US" dirty="0" err="1"/>
              <a:t>Math.sqrt</a:t>
            </a:r>
            <a:r>
              <a:rPr lang="en-US" dirty="0"/>
              <a:t>(squareOfSide1);</a:t>
            </a:r>
          </a:p>
          <a:p>
            <a:endParaRPr lang="en-US" dirty="0"/>
          </a:p>
          <a:p>
            <a:r>
              <a:rPr lang="en-US" dirty="0"/>
              <a:t>    // more method body code follows that creates and returns a </a:t>
            </a:r>
          </a:p>
          <a:p>
            <a:r>
              <a:rPr lang="en-US" dirty="0"/>
              <a:t>    // polygon connecting the Points</a:t>
            </a:r>
          </a:p>
          <a:p>
            <a:r>
              <a:rPr lang="en-US" dirty="0" smtClean="0"/>
              <a:t>}</a:t>
            </a:r>
          </a:p>
          <a:p>
            <a:r>
              <a:rPr lang="en-US" sz="1400" dirty="0"/>
              <a:t>You will most commonly see </a:t>
            </a:r>
            <a:r>
              <a:rPr lang="en-US" sz="1400" dirty="0" err="1"/>
              <a:t>varargs</a:t>
            </a:r>
            <a:r>
              <a:rPr lang="en-US" sz="1400" dirty="0"/>
              <a:t> with the printing methods; for example, this </a:t>
            </a:r>
            <a:r>
              <a:rPr lang="en-US" sz="1400" dirty="0" err="1"/>
              <a:t>printf</a:t>
            </a:r>
            <a:r>
              <a:rPr lang="en-US" sz="1400" dirty="0"/>
              <a:t> method:</a:t>
            </a:r>
          </a:p>
          <a:p>
            <a:endParaRPr lang="en-US" sz="1400" dirty="0"/>
          </a:p>
          <a:p>
            <a:r>
              <a:rPr lang="en-US" sz="1400" dirty="0">
                <a:solidFill>
                  <a:schemeClr val="accent6">
                    <a:lumMod val="75000"/>
                  </a:schemeClr>
                </a:solidFill>
              </a:rPr>
              <a:t>public </a:t>
            </a:r>
            <a:r>
              <a:rPr lang="en-US" sz="1400" dirty="0" err="1">
                <a:solidFill>
                  <a:schemeClr val="accent6">
                    <a:lumMod val="75000"/>
                  </a:schemeClr>
                </a:solidFill>
              </a:rPr>
              <a:t>PrintStream</a:t>
            </a:r>
            <a:r>
              <a:rPr lang="en-US" sz="1400" dirty="0">
                <a:solidFill>
                  <a:schemeClr val="accent6">
                    <a:lumMod val="75000"/>
                  </a:schemeClr>
                </a:solidFill>
              </a:rPr>
              <a:t> </a:t>
            </a:r>
            <a:r>
              <a:rPr lang="en-US" sz="1400" dirty="0" err="1">
                <a:solidFill>
                  <a:schemeClr val="accent6">
                    <a:lumMod val="75000"/>
                  </a:schemeClr>
                </a:solidFill>
              </a:rPr>
              <a:t>printf</a:t>
            </a:r>
            <a:r>
              <a:rPr lang="en-US" sz="1400" dirty="0">
                <a:solidFill>
                  <a:schemeClr val="accent6">
                    <a:lumMod val="75000"/>
                  </a:schemeClr>
                </a:solidFill>
              </a:rPr>
              <a:t>(String format, Object... </a:t>
            </a:r>
            <a:r>
              <a:rPr lang="en-US" sz="1400" dirty="0" err="1">
                <a:solidFill>
                  <a:schemeClr val="accent6">
                    <a:lumMod val="75000"/>
                  </a:schemeClr>
                </a:solidFill>
              </a:rPr>
              <a:t>args</a:t>
            </a:r>
            <a:r>
              <a:rPr lang="en-US" sz="1400" dirty="0">
                <a:solidFill>
                  <a:schemeClr val="accent6">
                    <a:lumMod val="75000"/>
                  </a:schemeClr>
                </a:solidFill>
              </a:rPr>
              <a:t>)</a:t>
            </a:r>
          </a:p>
          <a:p>
            <a:r>
              <a:rPr lang="en-US" sz="1400" dirty="0"/>
              <a:t>allows you to print an arbitrary number of objects. It can be called like this:</a:t>
            </a:r>
          </a:p>
          <a:p>
            <a:r>
              <a:rPr lang="en-US" sz="1400" dirty="0" err="1" smtClean="0">
                <a:solidFill>
                  <a:schemeClr val="accent6">
                    <a:lumMod val="75000"/>
                  </a:schemeClr>
                </a:solidFill>
              </a:rPr>
              <a:t>System.out.printf</a:t>
            </a:r>
            <a:r>
              <a:rPr lang="en-US" sz="1400" dirty="0">
                <a:solidFill>
                  <a:schemeClr val="accent6">
                    <a:lumMod val="75000"/>
                  </a:schemeClr>
                </a:solidFill>
              </a:rPr>
              <a:t>("%s: %d, %</a:t>
            </a:r>
            <a:r>
              <a:rPr lang="en-US" sz="1400" dirty="0" err="1">
                <a:solidFill>
                  <a:schemeClr val="accent6">
                    <a:lumMod val="75000"/>
                  </a:schemeClr>
                </a:solidFill>
              </a:rPr>
              <a:t>s%n</a:t>
            </a:r>
            <a:r>
              <a:rPr lang="en-US" sz="1400" dirty="0">
                <a:solidFill>
                  <a:schemeClr val="accent6">
                    <a:lumMod val="75000"/>
                  </a:schemeClr>
                </a:solidFill>
              </a:rPr>
              <a:t>", name, </a:t>
            </a:r>
            <a:r>
              <a:rPr lang="en-US" sz="1400" dirty="0" err="1">
                <a:solidFill>
                  <a:schemeClr val="accent6">
                    <a:lumMod val="75000"/>
                  </a:schemeClr>
                </a:solidFill>
              </a:rPr>
              <a:t>idnum</a:t>
            </a:r>
            <a:r>
              <a:rPr lang="en-US" sz="1400" dirty="0">
                <a:solidFill>
                  <a:schemeClr val="accent6">
                    <a:lumMod val="75000"/>
                  </a:schemeClr>
                </a:solidFill>
              </a:rPr>
              <a:t>, address</a:t>
            </a:r>
            <a:r>
              <a:rPr lang="en-US" sz="1400" dirty="0" smtClean="0">
                <a:solidFill>
                  <a:schemeClr val="accent6">
                    <a:lumMod val="75000"/>
                  </a:schemeClr>
                </a:solidFill>
              </a:rPr>
              <a:t>);</a:t>
            </a:r>
            <a:endParaRPr lang="en-US" sz="1400" dirty="0">
              <a:solidFill>
                <a:schemeClr val="accent6">
                  <a:lumMod val="75000"/>
                </a:schemeClr>
              </a:solidFill>
            </a:endParaRPr>
          </a:p>
        </p:txBody>
      </p:sp>
      <p:sp>
        <p:nvSpPr>
          <p:cNvPr id="9" name="TextBox 8"/>
          <p:cNvSpPr txBox="1"/>
          <p:nvPr/>
        </p:nvSpPr>
        <p:spPr>
          <a:xfrm>
            <a:off x="1300766" y="3098995"/>
            <a:ext cx="9440214" cy="3198774"/>
          </a:xfrm>
          <a:prstGeom prst="rect">
            <a:avLst/>
          </a:prstGeom>
          <a:noFill/>
        </p:spPr>
        <p:txBody>
          <a:bodyPr wrap="square" rtlCol="0">
            <a:spAutoFit/>
          </a:bodyPr>
          <a:lstStyle/>
          <a:p>
            <a:endParaRPr lang="en-US" dirty="0"/>
          </a:p>
        </p:txBody>
      </p:sp>
    </p:spTree>
    <p:extLst>
      <p:ext uri="{BB962C8B-B14F-4D97-AF65-F5344CB8AC3E}">
        <p14:creationId xmlns:p14="http://schemas.microsoft.com/office/powerpoint/2010/main" val="3614015230"/>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 miscellaneous</a:t>
            </a:r>
            <a:endParaRPr lang="en-US" dirty="0"/>
          </a:p>
        </p:txBody>
      </p:sp>
      <p:sp>
        <p:nvSpPr>
          <p:cNvPr id="6" name="TextBox 5"/>
          <p:cNvSpPr txBox="1"/>
          <p:nvPr/>
        </p:nvSpPr>
        <p:spPr>
          <a:xfrm>
            <a:off x="746975" y="2099256"/>
            <a:ext cx="6645498" cy="646331"/>
          </a:xfrm>
          <a:prstGeom prst="rect">
            <a:avLst/>
          </a:prstGeom>
          <a:noFill/>
        </p:spPr>
        <p:txBody>
          <a:bodyPr wrap="square" rtlCol="0">
            <a:spAutoFit/>
          </a:bodyPr>
          <a:lstStyle/>
          <a:p>
            <a:endParaRPr lang="en-US" b="1" dirty="0" smtClean="0"/>
          </a:p>
          <a:p>
            <a:endParaRPr lang="en-US" dirty="0"/>
          </a:p>
        </p:txBody>
      </p:sp>
      <p:sp>
        <p:nvSpPr>
          <p:cNvPr id="4" name="AutoShape 8" descr="http://www.penjee.com/programming/wp-content/uploads/2014/05/parameter-vs-argument-diagram.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extBox 7"/>
          <p:cNvSpPr txBox="1"/>
          <p:nvPr/>
        </p:nvSpPr>
        <p:spPr>
          <a:xfrm>
            <a:off x="460375" y="1792936"/>
            <a:ext cx="9994005" cy="1631216"/>
          </a:xfrm>
          <a:prstGeom prst="rect">
            <a:avLst/>
          </a:prstGeom>
          <a:noFill/>
        </p:spPr>
        <p:txBody>
          <a:bodyPr wrap="square" rtlCol="0">
            <a:spAutoFit/>
          </a:bodyPr>
          <a:lstStyle/>
          <a:p>
            <a:r>
              <a:rPr lang="en-US" sz="2800" u="sng" dirty="0"/>
              <a:t>Returning a Class or </a:t>
            </a:r>
            <a:r>
              <a:rPr lang="en-US" sz="2800" u="sng" dirty="0" smtClean="0"/>
              <a:t>Interface</a:t>
            </a:r>
          </a:p>
          <a:p>
            <a:pPr marL="457200" indent="-457200">
              <a:buFont typeface="Arial" panose="020B0604020202020204" pitchFamily="34" charset="0"/>
              <a:buChar char="•"/>
            </a:pPr>
            <a:r>
              <a:rPr lang="en-US" sz="2400" i="1" dirty="0"/>
              <a:t>When a method uses a class name as its return </a:t>
            </a:r>
            <a:r>
              <a:rPr lang="en-US" sz="2400" i="1" dirty="0" smtClean="0"/>
              <a:t>type </a:t>
            </a:r>
            <a:r>
              <a:rPr lang="en-US" sz="2400" i="1" dirty="0"/>
              <a:t>the class of the type of the returned object must be either a subclass of, or the exact class of, the return </a:t>
            </a:r>
            <a:r>
              <a:rPr lang="en-US" sz="2400" i="1" dirty="0" smtClean="0"/>
              <a:t>type.</a:t>
            </a:r>
            <a:endParaRPr lang="en-US" sz="2400" i="1" dirty="0"/>
          </a:p>
        </p:txBody>
      </p:sp>
      <p:pic>
        <p:nvPicPr>
          <p:cNvPr id="3" name="Picture 2"/>
          <p:cNvPicPr>
            <a:picLocks noChangeAspect="1"/>
          </p:cNvPicPr>
          <p:nvPr/>
        </p:nvPicPr>
        <p:blipFill>
          <a:blip r:embed="rId2"/>
          <a:stretch>
            <a:fillRect/>
          </a:stretch>
        </p:blipFill>
        <p:spPr>
          <a:xfrm>
            <a:off x="746974" y="4512753"/>
            <a:ext cx="2150771" cy="2253890"/>
          </a:xfrm>
          <a:prstGeom prst="rect">
            <a:avLst/>
          </a:prstGeom>
        </p:spPr>
      </p:pic>
      <p:sp>
        <p:nvSpPr>
          <p:cNvPr id="7" name="TextBox 6"/>
          <p:cNvSpPr txBox="1"/>
          <p:nvPr/>
        </p:nvSpPr>
        <p:spPr>
          <a:xfrm>
            <a:off x="3593206" y="3608818"/>
            <a:ext cx="8598794" cy="2585323"/>
          </a:xfrm>
          <a:prstGeom prst="rect">
            <a:avLst/>
          </a:prstGeom>
          <a:noFill/>
        </p:spPr>
        <p:txBody>
          <a:bodyPr wrap="square" rtlCol="0">
            <a:spAutoFit/>
          </a:bodyPr>
          <a:lstStyle/>
          <a:p>
            <a:r>
              <a:rPr lang="en-US" dirty="0" smtClean="0">
                <a:solidFill>
                  <a:schemeClr val="accent6">
                    <a:lumMod val="75000"/>
                  </a:schemeClr>
                </a:solidFill>
              </a:rPr>
              <a:t>public Number </a:t>
            </a:r>
            <a:r>
              <a:rPr lang="en-US" dirty="0" err="1" smtClean="0">
                <a:solidFill>
                  <a:schemeClr val="accent6">
                    <a:lumMod val="75000"/>
                  </a:schemeClr>
                </a:solidFill>
              </a:rPr>
              <a:t>returnANumber</a:t>
            </a:r>
            <a:r>
              <a:rPr lang="en-US" dirty="0" smtClean="0">
                <a:solidFill>
                  <a:schemeClr val="accent6">
                    <a:lumMod val="75000"/>
                  </a:schemeClr>
                </a:solidFill>
              </a:rPr>
              <a:t>() {</a:t>
            </a:r>
          </a:p>
          <a:p>
            <a:r>
              <a:rPr lang="en-US" dirty="0" smtClean="0">
                <a:solidFill>
                  <a:schemeClr val="accent6">
                    <a:lumMod val="75000"/>
                  </a:schemeClr>
                </a:solidFill>
              </a:rPr>
              <a:t>    ...</a:t>
            </a:r>
          </a:p>
          <a:p>
            <a:r>
              <a:rPr lang="en-US" dirty="0" smtClean="0">
                <a:solidFill>
                  <a:schemeClr val="accent6">
                    <a:lumMod val="75000"/>
                  </a:schemeClr>
                </a:solidFill>
              </a:rPr>
              <a:t>}</a:t>
            </a:r>
          </a:p>
          <a:p>
            <a:endParaRPr lang="en-US" dirty="0"/>
          </a:p>
          <a:p>
            <a:r>
              <a:rPr lang="en-US" dirty="0"/>
              <a:t>The </a:t>
            </a:r>
            <a:r>
              <a:rPr lang="en-US" dirty="0" err="1"/>
              <a:t>returnANumber</a:t>
            </a:r>
            <a:r>
              <a:rPr lang="en-US" dirty="0"/>
              <a:t> method can return an </a:t>
            </a:r>
            <a:r>
              <a:rPr lang="en-US" dirty="0" err="1"/>
              <a:t>ImaginaryNumber</a:t>
            </a:r>
            <a:r>
              <a:rPr lang="en-US" dirty="0"/>
              <a:t> but not an Object. </a:t>
            </a:r>
            <a:r>
              <a:rPr lang="en-US" dirty="0" err="1"/>
              <a:t>ImaginaryNumber</a:t>
            </a:r>
            <a:r>
              <a:rPr lang="en-US" dirty="0"/>
              <a:t> is a Number because it's a subclass of Number. However, an Object is not necessarily a Number — it could be a String or another type</a:t>
            </a:r>
            <a:endParaRPr lang="en-US" dirty="0" smtClean="0"/>
          </a:p>
          <a:p>
            <a:endParaRPr lang="en-US" dirty="0"/>
          </a:p>
          <a:p>
            <a:endParaRPr lang="en-US" dirty="0"/>
          </a:p>
        </p:txBody>
      </p:sp>
    </p:spTree>
    <p:extLst>
      <p:ext uri="{BB962C8B-B14F-4D97-AF65-F5344CB8AC3E}">
        <p14:creationId xmlns:p14="http://schemas.microsoft.com/office/powerpoint/2010/main" val="1271906606"/>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Advanced java</a:t>
            </a:r>
            <a:endParaRPr lang="en-US" dirty="0"/>
          </a:p>
        </p:txBody>
      </p:sp>
      <p:sp>
        <p:nvSpPr>
          <p:cNvPr id="6" name="TextBox 5"/>
          <p:cNvSpPr txBox="1"/>
          <p:nvPr/>
        </p:nvSpPr>
        <p:spPr>
          <a:xfrm>
            <a:off x="746975" y="2099256"/>
            <a:ext cx="6645498" cy="646331"/>
          </a:xfrm>
          <a:prstGeom prst="rect">
            <a:avLst/>
          </a:prstGeom>
          <a:noFill/>
        </p:spPr>
        <p:txBody>
          <a:bodyPr wrap="square" rtlCol="0">
            <a:spAutoFit/>
          </a:bodyPr>
          <a:lstStyle/>
          <a:p>
            <a:endParaRPr lang="en-US" b="1" dirty="0" smtClean="0"/>
          </a:p>
          <a:p>
            <a:endParaRPr lang="en-US" dirty="0"/>
          </a:p>
        </p:txBody>
      </p:sp>
      <p:sp>
        <p:nvSpPr>
          <p:cNvPr id="4" name="AutoShape 8" descr="http://www.penjee.com/programming/wp-content/uploads/2014/05/parameter-vs-argument-diagram.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extBox 7"/>
          <p:cNvSpPr txBox="1"/>
          <p:nvPr/>
        </p:nvSpPr>
        <p:spPr>
          <a:xfrm>
            <a:off x="460375" y="1792936"/>
            <a:ext cx="9994005" cy="1169551"/>
          </a:xfrm>
          <a:prstGeom prst="rect">
            <a:avLst/>
          </a:prstGeom>
          <a:noFill/>
        </p:spPr>
        <p:txBody>
          <a:bodyPr wrap="square" rtlCol="0">
            <a:spAutoFit/>
          </a:bodyPr>
          <a:lstStyle/>
          <a:p>
            <a:r>
              <a:rPr lang="en-US" sz="1400" dirty="0" smtClean="0">
                <a:solidFill>
                  <a:schemeClr val="accent6">
                    <a:lumMod val="75000"/>
                  </a:schemeClr>
                </a:solidFill>
              </a:rPr>
              <a:t>Garbage collection</a:t>
            </a:r>
          </a:p>
          <a:p>
            <a:r>
              <a:rPr lang="en-US" sz="1400" dirty="0" smtClean="0">
                <a:solidFill>
                  <a:schemeClr val="accent6">
                    <a:lumMod val="75000"/>
                  </a:schemeClr>
                </a:solidFill>
              </a:rPr>
              <a:t>JDBC</a:t>
            </a:r>
          </a:p>
          <a:p>
            <a:r>
              <a:rPr lang="en-US" sz="1400" dirty="0" smtClean="0">
                <a:solidFill>
                  <a:schemeClr val="accent6">
                    <a:lumMod val="75000"/>
                  </a:schemeClr>
                </a:solidFill>
              </a:rPr>
              <a:t>Lambda expressions</a:t>
            </a:r>
          </a:p>
          <a:p>
            <a:r>
              <a:rPr lang="en-US" sz="1400" dirty="0" smtClean="0">
                <a:solidFill>
                  <a:schemeClr val="accent6">
                    <a:lumMod val="75000"/>
                  </a:schemeClr>
                </a:solidFill>
              </a:rPr>
              <a:t>Annotations</a:t>
            </a:r>
          </a:p>
          <a:p>
            <a:endParaRPr lang="en-US" sz="1400" dirty="0">
              <a:solidFill>
                <a:schemeClr val="accent6">
                  <a:lumMod val="75000"/>
                </a:schemeClr>
              </a:solidFill>
            </a:endParaRPr>
          </a:p>
        </p:txBody>
      </p:sp>
      <p:sp>
        <p:nvSpPr>
          <p:cNvPr id="9" name="TextBox 8"/>
          <p:cNvSpPr txBox="1"/>
          <p:nvPr/>
        </p:nvSpPr>
        <p:spPr>
          <a:xfrm>
            <a:off x="1300766" y="3098995"/>
            <a:ext cx="9440214" cy="3198774"/>
          </a:xfrm>
          <a:prstGeom prst="rect">
            <a:avLst/>
          </a:prstGeom>
          <a:noFill/>
        </p:spPr>
        <p:txBody>
          <a:bodyPr wrap="square" rtlCol="0">
            <a:spAutoFit/>
          </a:bodyPr>
          <a:lstStyle/>
          <a:p>
            <a:endParaRPr lang="en-US" dirty="0"/>
          </a:p>
        </p:txBody>
      </p:sp>
    </p:spTree>
    <p:extLst>
      <p:ext uri="{BB962C8B-B14F-4D97-AF65-F5344CB8AC3E}">
        <p14:creationId xmlns:p14="http://schemas.microsoft.com/office/powerpoint/2010/main" val="2545554712"/>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lstStyle/>
          <a:p>
            <a:r>
              <a:rPr lang="en-US" dirty="0">
                <a:hlinkClick r:id="rId2"/>
              </a:rPr>
              <a:t>https://</a:t>
            </a:r>
            <a:r>
              <a:rPr lang="en-US" dirty="0" smtClean="0">
                <a:hlinkClick r:id="rId2"/>
              </a:rPr>
              <a:t>docs.oracle.com/javase/tutorial/reallybigindex.html</a:t>
            </a:r>
            <a:endParaRPr lang="en-US" dirty="0" smtClean="0"/>
          </a:p>
          <a:p>
            <a:r>
              <a:rPr lang="en-US" dirty="0">
                <a:hlinkClick r:id="rId3"/>
              </a:rPr>
              <a:t>http://</a:t>
            </a:r>
            <a:r>
              <a:rPr lang="en-US" dirty="0" smtClean="0">
                <a:hlinkClick r:id="rId3"/>
              </a:rPr>
              <a:t>www.slideshare.net/EdurekaIN/java-class-3</a:t>
            </a:r>
            <a:endParaRPr lang="en-US" dirty="0" smtClean="0"/>
          </a:p>
          <a:p>
            <a:r>
              <a:rPr lang="en-US" dirty="0">
                <a:hlinkClick r:id="rId4"/>
              </a:rPr>
              <a:t>http://</a:t>
            </a:r>
            <a:r>
              <a:rPr lang="en-US" dirty="0" smtClean="0">
                <a:hlinkClick r:id="rId4"/>
              </a:rPr>
              <a:t>www.slideshare.net/abdurrehmanabdurrehman391/variables-and-data-types-by-sir-khalid</a:t>
            </a:r>
            <a:endParaRPr lang="en-US" dirty="0" smtClean="0"/>
          </a:p>
          <a:p>
            <a:r>
              <a:rPr lang="en-US" dirty="0">
                <a:hlinkClick r:id="rId5"/>
              </a:rPr>
              <a:t>http://</a:t>
            </a:r>
            <a:r>
              <a:rPr lang="en-US" dirty="0" smtClean="0">
                <a:hlinkClick r:id="rId5"/>
              </a:rPr>
              <a:t>www.slideshare.net/abdurrehmanabdurrehman391/java-advancedoop</a:t>
            </a:r>
            <a:endParaRPr lang="en-US" dirty="0" smtClean="0"/>
          </a:p>
          <a:p>
            <a:r>
              <a:rPr lang="en-US" dirty="0">
                <a:hlinkClick r:id="rId6"/>
              </a:rPr>
              <a:t>http://</a:t>
            </a:r>
            <a:r>
              <a:rPr lang="en-US" dirty="0" smtClean="0">
                <a:hlinkClick r:id="rId6"/>
              </a:rPr>
              <a:t>www.slideshare.net/MindfireSolutions/java-garbage-collection-how-it-works?next_slideshow=1</a:t>
            </a:r>
            <a:endParaRPr lang="en-US" dirty="0" smtClean="0"/>
          </a:p>
          <a:p>
            <a:endParaRPr lang="en-US" dirty="0" smtClean="0"/>
          </a:p>
          <a:p>
            <a:endParaRPr lang="en-US"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329068188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OOPs concepts</a:t>
            </a:r>
            <a:endParaRPr lang="en-US" dirty="0"/>
          </a:p>
        </p:txBody>
      </p:sp>
      <p:sp>
        <p:nvSpPr>
          <p:cNvPr id="3" name="Content Placeholder 2"/>
          <p:cNvSpPr>
            <a:spLocks noGrp="1"/>
          </p:cNvSpPr>
          <p:nvPr>
            <p:ph idx="1"/>
          </p:nvPr>
        </p:nvSpPr>
        <p:spPr/>
        <p:txBody>
          <a:bodyPr/>
          <a:lstStyle/>
          <a:p>
            <a:r>
              <a:rPr lang="en-US" dirty="0" smtClean="0"/>
              <a:t>Class</a:t>
            </a:r>
          </a:p>
          <a:p>
            <a:r>
              <a:rPr lang="en-US" dirty="0" smtClean="0"/>
              <a:t>Object</a:t>
            </a:r>
          </a:p>
          <a:p>
            <a:r>
              <a:rPr lang="en-US" dirty="0" smtClean="0"/>
              <a:t>Inheritance</a:t>
            </a:r>
          </a:p>
          <a:p>
            <a:r>
              <a:rPr lang="en-US" dirty="0" smtClean="0"/>
              <a:t>Encapsulation</a:t>
            </a:r>
          </a:p>
          <a:p>
            <a:r>
              <a:rPr lang="en-US" dirty="0" smtClean="0"/>
              <a:t>Polymorphism</a:t>
            </a:r>
          </a:p>
          <a:p>
            <a:r>
              <a:rPr lang="en-US" dirty="0" smtClean="0"/>
              <a:t>Abstraction</a:t>
            </a:r>
          </a:p>
          <a:p>
            <a:r>
              <a:rPr lang="en-US" dirty="0" smtClean="0"/>
              <a:t>Interface</a:t>
            </a:r>
            <a:endParaRPr lang="en-US" dirty="0"/>
          </a:p>
        </p:txBody>
      </p:sp>
      <p:sp>
        <p:nvSpPr>
          <p:cNvPr id="4" name="Rectangle 1"/>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int </a:t>
            </a:r>
            <a:r>
              <a:rPr kumimoji="0" lang="en-US" altLang="en-US" sz="1000" b="1" i="0" u="none" strike="noStrike" cap="none" normalizeH="0" baseline="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cadence</a:t>
            </a:r>
            <a:r>
              <a:rPr kumimoji="0" lang="en-US" altLang="en-US" sz="1000" b="0" i="0" u="none" strike="noStrike" cap="none" normalizeH="0" baseline="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 = 0;int </a:t>
            </a:r>
            <a:r>
              <a:rPr kumimoji="0" lang="en-US" altLang="en-US" sz="1000" b="1" i="0" u="none" strike="noStrike" cap="none" normalizeH="0" baseline="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speed</a:t>
            </a:r>
            <a:r>
              <a:rPr kumimoji="0" lang="en-US" altLang="en-US" sz="1000" b="0" i="0" u="none" strike="noStrike" cap="none" normalizeH="0" baseline="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 = 0;int </a:t>
            </a:r>
            <a:r>
              <a:rPr kumimoji="0" lang="en-US" altLang="en-US" sz="1000" b="1" i="0" u="none" strike="noStrike" cap="none" normalizeH="0" baseline="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gear</a:t>
            </a:r>
            <a:r>
              <a:rPr kumimoji="0" lang="en-US" altLang="en-US" sz="1000" b="0" i="0" u="none" strike="noStrike" cap="none" normalizeH="0" baseline="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 = 1;</a:t>
            </a:r>
            <a:r>
              <a:rPr kumimoji="0" lang="en-US" altLang="en-US" sz="1100" b="0" i="0" u="none" strike="noStrike" cap="none" normalizeH="0" baseline="0" smtClean="0">
                <a:ln>
                  <a:noFill/>
                </a:ln>
                <a:solidFill>
                  <a:schemeClr val="tx1"/>
                </a:solidFill>
                <a:effectLst/>
              </a:rPr>
              <a:t> </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2972540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anded">
  <a:themeElements>
    <a:clrScheme name="Banded">
      <a:dk1>
        <a:srgbClr val="2C2C2C"/>
      </a:dk1>
      <a:lt1>
        <a:srgbClr val="FFFFFF"/>
      </a:lt1>
      <a:dk2>
        <a:srgbClr val="099BDD"/>
      </a:dk2>
      <a:lt2>
        <a:srgbClr val="F2F2F2"/>
      </a:lt2>
      <a:accent1>
        <a:srgbClr val="FFC000"/>
      </a:accent1>
      <a:accent2>
        <a:srgbClr val="A5D028"/>
      </a:accent2>
      <a:accent3>
        <a:srgbClr val="08CC78"/>
      </a:accent3>
      <a:accent4>
        <a:srgbClr val="F24099"/>
      </a:accent4>
      <a:accent5>
        <a:srgbClr val="828288"/>
      </a:accent5>
      <a:accent6>
        <a:srgbClr val="F56617"/>
      </a:accent6>
      <a:hlink>
        <a:srgbClr val="005DBA"/>
      </a:hlink>
      <a:folHlink>
        <a:srgbClr val="6C606A"/>
      </a:folHlink>
    </a:clrScheme>
    <a:fontScheme name="Banded">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nded">
      <a:fillStyleLst>
        <a:solidFill>
          <a:schemeClr val="phClr"/>
        </a:solidFill>
        <a:gradFill rotWithShape="1">
          <a:gsLst>
            <a:gs pos="0">
              <a:schemeClr val="phClr">
                <a:tint val="65000"/>
                <a:satMod val="120000"/>
                <a:lumMod val="107000"/>
              </a:schemeClr>
            </a:gs>
            <a:gs pos="50000">
              <a:schemeClr val="phClr">
                <a:tint val="70000"/>
                <a:satMod val="124000"/>
                <a:lumMod val="103000"/>
              </a:schemeClr>
            </a:gs>
            <a:gs pos="100000">
              <a:schemeClr val="phClr">
                <a:tint val="85000"/>
                <a:satMod val="120000"/>
                <a:lumMod val="100000"/>
              </a:schemeClr>
            </a:gs>
          </a:gsLst>
          <a:lin ang="5400000" scaled="0"/>
        </a:gradFill>
        <a:gradFill rotWithShape="1">
          <a:gsLst>
            <a:gs pos="0">
              <a:schemeClr val="phClr">
                <a:tint val="85000"/>
                <a:shade val="98000"/>
                <a:satMod val="110000"/>
                <a:lumMod val="103000"/>
              </a:schemeClr>
            </a:gs>
            <a:gs pos="50000">
              <a:schemeClr val="phClr">
                <a:shade val="85000"/>
                <a:satMod val="105000"/>
                <a:lumMod val="100000"/>
              </a:schemeClr>
            </a:gs>
            <a:gs pos="100000">
              <a:schemeClr val="phClr">
                <a:shade val="60000"/>
                <a:satMod val="12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15875" dir="5400000" algn="ctr" rotWithShape="0">
              <a:srgbClr val="000000">
                <a:alpha val="68000"/>
              </a:srgbClr>
            </a:outerShdw>
          </a:effectLst>
        </a:effectStyle>
        <a:effectStyle>
          <a:effectLst>
            <a:outerShdw blurRad="88900" dist="2794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schemeClr val="phClr">
                <a:shade val="91000"/>
                <a:satMod val="105000"/>
              </a:schemeClr>
            </a:duotone>
          </a:blip>
          <a:tile tx="0" ty="0" sx="100000" sy="100000" flip="none" algn="tl"/>
        </a:blipFill>
        <a:gradFill rotWithShape="1">
          <a:gsLst>
            <a:gs pos="0">
              <a:schemeClr val="phClr">
                <a:tint val="100000"/>
                <a:shade val="0"/>
                <a:satMod val="100000"/>
              </a:schemeClr>
            </a:gs>
            <a:gs pos="100000">
              <a:schemeClr val="phClr">
                <a:shade val="10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Banded" id="{98DFF888-2449-4D28-977C-6306C017633E}" vid="{9792607F-9579-4224-82FF-9C88C3E1E53D}"/>
    </a:ext>
  </a:extLst>
</a:theme>
</file>

<file path=docProps/app.xml><?xml version="1.0" encoding="utf-8"?>
<Properties xmlns="http://schemas.openxmlformats.org/officeDocument/2006/extended-properties" xmlns:vt="http://schemas.openxmlformats.org/officeDocument/2006/docPropsVTypes">
  <Template>TM03090430[[fn=Banded]]</Template>
  <TotalTime>2053</TotalTime>
  <Words>3738</Words>
  <Application>Microsoft Office PowerPoint</Application>
  <PresentationFormat>Widescreen</PresentationFormat>
  <Paragraphs>781</Paragraphs>
  <Slides>86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86</vt:i4>
      </vt:variant>
    </vt:vector>
  </HeadingPairs>
  <TitlesOfParts>
    <vt:vector size="94" baseType="lpstr">
      <vt:lpstr>Arial Unicode MS</vt:lpstr>
      <vt:lpstr>Arial</vt:lpstr>
      <vt:lpstr>Corbel</vt:lpstr>
      <vt:lpstr>Courier New</vt:lpstr>
      <vt:lpstr>Monaco</vt:lpstr>
      <vt:lpstr>Times New Roman</vt:lpstr>
      <vt:lpstr>Wingdings</vt:lpstr>
      <vt:lpstr>Banded</vt:lpstr>
      <vt:lpstr>Java programming fundamentals</vt:lpstr>
      <vt:lpstr>Course content</vt:lpstr>
      <vt:lpstr>Why java?</vt:lpstr>
      <vt:lpstr>Lab Exercise: Executing java programme</vt:lpstr>
      <vt:lpstr>Java platform</vt:lpstr>
      <vt:lpstr>Java platform ……</vt:lpstr>
      <vt:lpstr>Java platform………..</vt:lpstr>
      <vt:lpstr>Java platform………..</vt:lpstr>
      <vt:lpstr>OOPs concepts</vt:lpstr>
      <vt:lpstr>OOPs concepts ………</vt:lpstr>
      <vt:lpstr>OOPs concepts ………</vt:lpstr>
      <vt:lpstr>OOPs concepts ………</vt:lpstr>
      <vt:lpstr>OOPs concepts ………</vt:lpstr>
      <vt:lpstr>OOPs concepts ………</vt:lpstr>
      <vt:lpstr>OOPs concepts ………</vt:lpstr>
      <vt:lpstr>Language basics</vt:lpstr>
      <vt:lpstr>LAB – Variables, datatype, literal, arrays</vt:lpstr>
      <vt:lpstr>Language basics - Variables</vt:lpstr>
      <vt:lpstr>Language basics - Variables</vt:lpstr>
      <vt:lpstr>Language basics - Variables</vt:lpstr>
      <vt:lpstr>Language basics - Variables</vt:lpstr>
      <vt:lpstr>Language basics – data types</vt:lpstr>
      <vt:lpstr>Language basics – data types</vt:lpstr>
      <vt:lpstr>Language basics - literals</vt:lpstr>
      <vt:lpstr>Language basics - literals</vt:lpstr>
      <vt:lpstr>Language basics - Arrays</vt:lpstr>
      <vt:lpstr>Language basics - Arrays</vt:lpstr>
      <vt:lpstr>quiz time - Variables</vt:lpstr>
      <vt:lpstr>Language basics- operator</vt:lpstr>
      <vt:lpstr>Language basics- operator</vt:lpstr>
      <vt:lpstr>Language basics- operator</vt:lpstr>
      <vt:lpstr>Language basics- operator</vt:lpstr>
      <vt:lpstr>Quiz time- operator</vt:lpstr>
      <vt:lpstr>Language basics- expressions, statements, blocks</vt:lpstr>
      <vt:lpstr>Language basics- expressions, statements, blocks</vt:lpstr>
      <vt:lpstr>Quiz time- expressions, statements, blocks</vt:lpstr>
      <vt:lpstr>Language basics- control flow statements</vt:lpstr>
      <vt:lpstr>Language basics- control flow statements</vt:lpstr>
      <vt:lpstr>Language basics- control flow statements</vt:lpstr>
      <vt:lpstr>Language basics- control flow statements</vt:lpstr>
      <vt:lpstr>Language basics- control flow statements</vt:lpstr>
      <vt:lpstr>Language basics- control flow statements</vt:lpstr>
      <vt:lpstr>Language basics- control flow statements</vt:lpstr>
      <vt:lpstr>Language basics- control flow statements</vt:lpstr>
      <vt:lpstr>Language basics- control flow statements</vt:lpstr>
      <vt:lpstr>Quiz time-control flow statements</vt:lpstr>
      <vt:lpstr>Classes and objects</vt:lpstr>
      <vt:lpstr>Classes and objects</vt:lpstr>
      <vt:lpstr>Classes and objects</vt:lpstr>
      <vt:lpstr>Classes and objects</vt:lpstr>
      <vt:lpstr>Classes and objects</vt:lpstr>
      <vt:lpstr>Classes and objects</vt:lpstr>
      <vt:lpstr>Classes and objects</vt:lpstr>
      <vt:lpstr>Classes and objects</vt:lpstr>
      <vt:lpstr>Classes and objects</vt:lpstr>
      <vt:lpstr>Classes and objects - Packages</vt:lpstr>
      <vt:lpstr>Classes and objects – Access modifiers</vt:lpstr>
      <vt:lpstr>Classes and objects - Packages</vt:lpstr>
      <vt:lpstr>Classes and objects - Packages</vt:lpstr>
      <vt:lpstr>Classes and objects</vt:lpstr>
      <vt:lpstr>Classes and objects</vt:lpstr>
      <vt:lpstr>Classes and objects</vt:lpstr>
      <vt:lpstr>Classes and objects</vt:lpstr>
      <vt:lpstr>Classes and objects</vt:lpstr>
      <vt:lpstr>Classes and objects [Todo]</vt:lpstr>
      <vt:lpstr>Nested classes</vt:lpstr>
      <vt:lpstr>Nested classes</vt:lpstr>
      <vt:lpstr>Nested classes</vt:lpstr>
      <vt:lpstr>Nested classes</vt:lpstr>
      <vt:lpstr>Nested classes</vt:lpstr>
      <vt:lpstr>Nested classes</vt:lpstr>
      <vt:lpstr>Nested classes</vt:lpstr>
      <vt:lpstr>Nested classes</vt:lpstr>
      <vt:lpstr>Nested classes</vt:lpstr>
      <vt:lpstr>class and object: enum type</vt:lpstr>
      <vt:lpstr>Interfaces and inheritance</vt:lpstr>
      <vt:lpstr>Interfaces and inheritance</vt:lpstr>
      <vt:lpstr>Interfaces and inheritance</vt:lpstr>
      <vt:lpstr>Interfaces and inheritance</vt:lpstr>
      <vt:lpstr>Interfaces and inheritance</vt:lpstr>
      <vt:lpstr>Interfaces and inheritance</vt:lpstr>
      <vt:lpstr>Java - miscellaneous</vt:lpstr>
      <vt:lpstr>Java - miscellaneous</vt:lpstr>
      <vt:lpstr>Java - miscellaneous</vt:lpstr>
      <vt:lpstr>Advanced java</vt:lpstr>
      <vt:lpstr>references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programming fundamentals</dc:title>
  <dc:creator>Nasiruddin.Shaikh</dc:creator>
  <cp:lastModifiedBy>Nasiruddin.Shaikh</cp:lastModifiedBy>
  <cp:revision>515</cp:revision>
  <dcterms:created xsi:type="dcterms:W3CDTF">2015-08-26T11:57:20Z</dcterms:created>
  <dcterms:modified xsi:type="dcterms:W3CDTF">2015-09-02T12:14:54Z</dcterms:modified>
</cp:coreProperties>
</file>