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472" r:id="rId2"/>
    <p:sldId id="535" r:id="rId3"/>
    <p:sldId id="538" r:id="rId4"/>
    <p:sldId id="537" r:id="rId5"/>
    <p:sldId id="541" r:id="rId6"/>
    <p:sldId id="540" r:id="rId7"/>
    <p:sldId id="539" r:id="rId8"/>
    <p:sldId id="545" r:id="rId9"/>
    <p:sldId id="553" r:id="rId10"/>
    <p:sldId id="554" r:id="rId11"/>
    <p:sldId id="544" r:id="rId12"/>
    <p:sldId id="543" r:id="rId13"/>
    <p:sldId id="542" r:id="rId14"/>
    <p:sldId id="546" r:id="rId15"/>
    <p:sldId id="550" r:id="rId16"/>
    <p:sldId id="599" r:id="rId17"/>
    <p:sldId id="549" r:id="rId18"/>
    <p:sldId id="548" r:id="rId19"/>
    <p:sldId id="600" r:id="rId20"/>
    <p:sldId id="552" r:id="rId21"/>
    <p:sldId id="547" r:id="rId22"/>
    <p:sldId id="529" r:id="rId23"/>
    <p:sldId id="568" r:id="rId24"/>
    <p:sldId id="589" r:id="rId25"/>
    <p:sldId id="590" r:id="rId26"/>
    <p:sldId id="591" r:id="rId27"/>
    <p:sldId id="592" r:id="rId28"/>
    <p:sldId id="593" r:id="rId29"/>
    <p:sldId id="569" r:id="rId30"/>
    <p:sldId id="570" r:id="rId31"/>
    <p:sldId id="571" r:id="rId32"/>
    <p:sldId id="572" r:id="rId33"/>
    <p:sldId id="573" r:id="rId34"/>
    <p:sldId id="575" r:id="rId35"/>
    <p:sldId id="576" r:id="rId36"/>
    <p:sldId id="577" r:id="rId37"/>
    <p:sldId id="578" r:id="rId38"/>
    <p:sldId id="579" r:id="rId39"/>
    <p:sldId id="580" r:id="rId40"/>
    <p:sldId id="581" r:id="rId41"/>
    <p:sldId id="582" r:id="rId42"/>
    <p:sldId id="583" r:id="rId43"/>
    <p:sldId id="584" r:id="rId44"/>
    <p:sldId id="585" r:id="rId45"/>
    <p:sldId id="586" r:id="rId46"/>
    <p:sldId id="587" r:id="rId47"/>
    <p:sldId id="588" r:id="rId48"/>
    <p:sldId id="594" r:id="rId49"/>
    <p:sldId id="596" r:id="rId50"/>
    <p:sldId id="597" r:id="rId51"/>
    <p:sldId id="595" r:id="rId52"/>
    <p:sldId id="488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156" y="108"/>
      </p:cViewPr>
      <p:guideLst/>
    </p:cSldViewPr>
  </p:slideViewPr>
  <p:outlineViewPr>
    <p:cViewPr>
      <p:scale>
        <a:sx n="33" d="100"/>
        <a:sy n="33" d="100"/>
      </p:scale>
      <p:origin x="0" y="-23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quiztest/quiztest.asp?qtest=SQ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1keydata/sql-tutorial-basic-commands" TargetMode="External"/><Relationship Id="rId2" Type="http://schemas.openxmlformats.org/officeDocument/2006/relationships/hyperlink" Target="http://www.slideshare.net/sakuvenderzira/c1-basic-concepts-of-data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s.mysql.com/docs/refman-5.5-en.a4.pdf" TargetMode="External"/><Relationship Id="rId5" Type="http://schemas.openxmlformats.org/officeDocument/2006/relationships/hyperlink" Target="http://www.slideshare.net/BaabtraMentoringPartner/stored-procedure-25160892" TargetMode="External"/><Relationship Id="rId4" Type="http://schemas.openxmlformats.org/officeDocument/2006/relationships/hyperlink" Target="http://www.w3schools.com/sq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35898"/>
            <a:ext cx="9359900" cy="648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60338"/>
            <a:ext cx="8730593" cy="655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4" y="135899"/>
            <a:ext cx="9496711" cy="65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4" y="207403"/>
            <a:ext cx="9417945" cy="65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15322"/>
            <a:ext cx="9545638" cy="66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207402"/>
            <a:ext cx="9434745" cy="653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29548"/>
            <a:ext cx="9485254" cy="657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Lab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0" y="1457325"/>
            <a:ext cx="10701338" cy="4729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0075" y="1457325"/>
            <a:ext cx="11044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Lab21.1: Installing and configuring the </a:t>
            </a:r>
            <a:r>
              <a:rPr lang="en-US" sz="2800" dirty="0" err="1">
                <a:solidFill>
                  <a:schemeClr val="bg1"/>
                </a:solidFill>
              </a:rPr>
              <a:t>mysql</a:t>
            </a:r>
            <a:r>
              <a:rPr lang="en-US" sz="2800" dirty="0">
                <a:solidFill>
                  <a:schemeClr val="bg1"/>
                </a:solidFill>
              </a:rPr>
              <a:t> database.</a:t>
            </a:r>
          </a:p>
        </p:txBody>
      </p:sp>
    </p:spTree>
    <p:extLst>
      <p:ext uri="{BB962C8B-B14F-4D97-AF65-F5344CB8AC3E}">
        <p14:creationId xmlns:p14="http://schemas.microsoft.com/office/powerpoint/2010/main" val="7623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51" y="160337"/>
            <a:ext cx="9515061" cy="659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35899"/>
            <a:ext cx="9321850" cy="64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Primary Key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bg1"/>
                </a:solidFill>
              </a:rPr>
              <a:t>CREATE TABLE Persons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(</a:t>
            </a:r>
          </a:p>
          <a:p>
            <a:pPr lvl="2"/>
            <a:r>
              <a:rPr lang="en-US" sz="2400" dirty="0" err="1">
                <a:solidFill>
                  <a:schemeClr val="bg1"/>
                </a:solidFill>
              </a:rPr>
              <a:t>P_Id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NOT NULL,</a:t>
            </a:r>
          </a:p>
          <a:p>
            <a:pPr lvl="2"/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 varchar(255) NOT NULL,</a:t>
            </a:r>
          </a:p>
          <a:p>
            <a:pPr lvl="2"/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 varchar(255),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Address varchar(255),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City varchar(255),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PRIMARY KEY (</a:t>
            </a:r>
            <a:r>
              <a:rPr lang="en-US" sz="2400" dirty="0" err="1">
                <a:solidFill>
                  <a:schemeClr val="bg1"/>
                </a:solidFill>
              </a:rPr>
              <a:t>P_Id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69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5" y="160337"/>
            <a:ext cx="9389370" cy="65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7"/>
            <a:ext cx="9482058" cy="65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4352" y="2182504"/>
            <a:ext cx="97012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SQL </a:t>
            </a:r>
          </a:p>
          <a:p>
            <a:pPr algn="ctr"/>
            <a:r>
              <a:rPr lang="en-US" sz="6000" dirty="0" smtClean="0"/>
              <a:t>(Structured Query Language)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843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SQL stands for Structured Query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SQL lets you access and manipulate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SQL is an ANSI (American National Standards Institute) standard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3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SELECT - extracts data from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UPDATE - updates data in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DELETE - deletes data from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INSERT INTO - inserts new data into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CREATE DATABASE - creates a new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ALTER DATABASE - modifies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CREATE TABLE - creates a new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ALTER TABLE - modifies a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DROP TABLE - deletes a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CREATE INDEX - creates an index (search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DROP INDEX - deletes an index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CREATE DATABASE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06088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create a </a:t>
            </a:r>
            <a:r>
              <a:rPr lang="en-US" sz="2400" dirty="0" smtClean="0">
                <a:solidFill>
                  <a:schemeClr val="bg1"/>
                </a:solidFill>
              </a:rPr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CREATE DATABASE Syntax: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CREATE DATABASE </a:t>
            </a:r>
            <a:r>
              <a:rPr lang="en-US" sz="2400" dirty="0" err="1">
                <a:solidFill>
                  <a:schemeClr val="bg1"/>
                </a:solidFill>
              </a:rPr>
              <a:t>dbname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CREATE </a:t>
            </a:r>
            <a:r>
              <a:rPr lang="en-US" sz="2400" dirty="0">
                <a:solidFill>
                  <a:srgbClr val="C00000"/>
                </a:solidFill>
              </a:rPr>
              <a:t>DATABASE </a:t>
            </a:r>
            <a:r>
              <a:rPr lang="en-US" sz="2400" dirty="0" err="1">
                <a:solidFill>
                  <a:srgbClr val="C00000"/>
                </a:solidFill>
              </a:rPr>
              <a:t>my_db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CREATE TABLE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7" y="1377156"/>
            <a:ext cx="517957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create a table in a </a:t>
            </a:r>
            <a:r>
              <a:rPr lang="en-US" sz="2400" dirty="0" smtClean="0">
                <a:solidFill>
                  <a:schemeClr val="bg1"/>
                </a:solidFill>
              </a:rPr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CREATE TABLE Syntax: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CREATE TABLE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(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column_name1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column_name2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column_name3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....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);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2300" y="1895424"/>
            <a:ext cx="4739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Ex: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CREATE TABLE Persons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(</a:t>
            </a:r>
          </a:p>
          <a:p>
            <a:pPr lvl="1"/>
            <a:r>
              <a:rPr lang="en-US" sz="2400" dirty="0" err="1">
                <a:solidFill>
                  <a:srgbClr val="C00000"/>
                </a:solidFill>
              </a:rPr>
              <a:t>PersonID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,</a:t>
            </a:r>
          </a:p>
          <a:p>
            <a:pPr lvl="1"/>
            <a:r>
              <a:rPr lang="en-US" sz="2400" dirty="0" err="1">
                <a:solidFill>
                  <a:srgbClr val="C00000"/>
                </a:solidFill>
              </a:rPr>
              <a:t>LastName</a:t>
            </a:r>
            <a:r>
              <a:rPr lang="en-US" sz="2400" dirty="0">
                <a:solidFill>
                  <a:srgbClr val="C00000"/>
                </a:solidFill>
              </a:rPr>
              <a:t> varchar(255),</a:t>
            </a:r>
          </a:p>
          <a:p>
            <a:pPr lvl="1"/>
            <a:r>
              <a:rPr lang="en-US" sz="2400" dirty="0" err="1">
                <a:solidFill>
                  <a:srgbClr val="C00000"/>
                </a:solidFill>
              </a:rPr>
              <a:t>FirstName</a:t>
            </a:r>
            <a:r>
              <a:rPr lang="en-US" sz="2400" dirty="0">
                <a:solidFill>
                  <a:srgbClr val="C00000"/>
                </a:solidFill>
              </a:rPr>
              <a:t> varchar(255),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Address varchar(255),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City varchar(255)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33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19" y="390569"/>
            <a:ext cx="8307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CREATE TABLE + CONSTRAINT syntax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102316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Constraints </a:t>
            </a:r>
            <a:r>
              <a:rPr lang="en-US" sz="2400" dirty="0">
                <a:solidFill>
                  <a:schemeClr val="bg1"/>
                </a:solidFill>
              </a:rPr>
              <a:t>are used to specify rules for the data in a </a:t>
            </a:r>
            <a:r>
              <a:rPr lang="en-US" sz="2400" dirty="0" smtClean="0">
                <a:solidFill>
                  <a:schemeClr val="bg1"/>
                </a:solidFill>
              </a:rPr>
              <a:t>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there is any violation between the constraint and the data action, the action is aborted by the constraint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Constraints can be specified when the table is created (inside the CREATE TABLE statement) or after the table is created (inside the ALTER TABLE statement).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SQL </a:t>
            </a:r>
            <a:r>
              <a:rPr lang="en-US" sz="2800" b="1" dirty="0">
                <a:solidFill>
                  <a:schemeClr val="bg1"/>
                </a:solidFill>
              </a:rPr>
              <a:t>CREATE TABLE + CONSTRAINT </a:t>
            </a:r>
            <a:r>
              <a:rPr lang="en-US" sz="2800" b="1" dirty="0" smtClean="0">
                <a:solidFill>
                  <a:schemeClr val="bg1"/>
                </a:solidFill>
              </a:rPr>
              <a:t>Syntax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CREATE TABLE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(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column_name1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 </a:t>
            </a:r>
            <a:r>
              <a:rPr lang="en-US" sz="2400" dirty="0" err="1">
                <a:solidFill>
                  <a:schemeClr val="bg1"/>
                </a:solidFill>
              </a:rPr>
              <a:t>constraint_name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column_name2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 </a:t>
            </a:r>
            <a:r>
              <a:rPr lang="en-US" sz="2400" dirty="0" err="1">
                <a:solidFill>
                  <a:schemeClr val="bg1"/>
                </a:solidFill>
              </a:rPr>
              <a:t>constraint_name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column_name3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 </a:t>
            </a:r>
            <a:r>
              <a:rPr lang="en-US" sz="2400" dirty="0" err="1">
                <a:solidFill>
                  <a:schemeClr val="bg1"/>
                </a:solidFill>
              </a:rPr>
              <a:t>constraint_name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....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7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19" y="390569"/>
            <a:ext cx="8307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Constraints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10231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NOT NULL </a:t>
            </a:r>
            <a:r>
              <a:rPr lang="en-US" sz="2400" dirty="0">
                <a:solidFill>
                  <a:schemeClr val="bg1"/>
                </a:solidFill>
              </a:rPr>
              <a:t>- Indicates that a column cannot store NULL </a:t>
            </a:r>
            <a:r>
              <a:rPr lang="en-US" sz="2400" dirty="0" smtClean="0">
                <a:solidFill>
                  <a:schemeClr val="bg1"/>
                </a:solidFill>
              </a:rPr>
              <a:t>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UNIQUE</a:t>
            </a:r>
            <a:r>
              <a:rPr lang="en-US" sz="2400" dirty="0">
                <a:solidFill>
                  <a:schemeClr val="bg1"/>
                </a:solidFill>
              </a:rPr>
              <a:t> - Ensures that each row for a column must have a unique </a:t>
            </a:r>
            <a:r>
              <a:rPr lang="en-US" sz="2400" dirty="0" smtClean="0">
                <a:solidFill>
                  <a:schemeClr val="bg1"/>
                </a:solidFill>
              </a:rPr>
              <a:t>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PRIMARY KEY</a:t>
            </a:r>
            <a:r>
              <a:rPr lang="en-US" sz="2400" dirty="0">
                <a:solidFill>
                  <a:schemeClr val="bg1"/>
                </a:solidFill>
              </a:rPr>
              <a:t> - A combination of a NOT NULL and UNIQUE. Ensures that a column (or combination of two or more columns) have a unique identity which helps to find a particular record in a table more easily and </a:t>
            </a:r>
            <a:r>
              <a:rPr lang="en-US" sz="2400" dirty="0" smtClean="0">
                <a:solidFill>
                  <a:schemeClr val="bg1"/>
                </a:solidFill>
              </a:rPr>
              <a:t>quickly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FOREIGN KEY</a:t>
            </a:r>
            <a:r>
              <a:rPr lang="en-US" sz="2400" dirty="0">
                <a:solidFill>
                  <a:schemeClr val="bg1"/>
                </a:solidFill>
              </a:rPr>
              <a:t> - Ensure the referential integrity of the data in one table to match values in another </a:t>
            </a:r>
            <a:r>
              <a:rPr lang="en-US" sz="2400" dirty="0" smtClean="0">
                <a:solidFill>
                  <a:schemeClr val="bg1"/>
                </a:solidFill>
              </a:rPr>
              <a:t>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CHECK</a:t>
            </a:r>
            <a:r>
              <a:rPr lang="en-US" sz="2400" dirty="0">
                <a:solidFill>
                  <a:schemeClr val="bg1"/>
                </a:solidFill>
              </a:rPr>
              <a:t> - Ensures that the value in a column meets a specific </a:t>
            </a:r>
            <a:r>
              <a:rPr lang="en-US" sz="2400" dirty="0" smtClean="0">
                <a:solidFill>
                  <a:schemeClr val="bg1"/>
                </a:solidFill>
              </a:rPr>
              <a:t>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DEFAULT</a:t>
            </a:r>
            <a:r>
              <a:rPr lang="en-US" sz="2400" dirty="0">
                <a:solidFill>
                  <a:schemeClr val="bg1"/>
                </a:solidFill>
              </a:rPr>
              <a:t> - Specifies a default value for a </a:t>
            </a:r>
            <a:r>
              <a:rPr lang="en-US" sz="2400" dirty="0" smtClean="0">
                <a:solidFill>
                  <a:schemeClr val="bg1"/>
                </a:solidFill>
              </a:rPr>
              <a:t>column.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INSERT INTO statement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210039"/>
            <a:ext cx="12102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Used </a:t>
            </a:r>
            <a:r>
              <a:rPr lang="en-US" sz="2400" dirty="0">
                <a:solidFill>
                  <a:schemeClr val="bg1"/>
                </a:solidFill>
              </a:rPr>
              <a:t>to insert new records in a table.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INSERT INTO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INSERT INTO </a:t>
            </a:r>
            <a:r>
              <a:rPr lang="en-US" sz="2400" dirty="0" err="1" smtClean="0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 VALUES </a:t>
            </a:r>
            <a:r>
              <a:rPr lang="en-US" sz="2400" dirty="0">
                <a:solidFill>
                  <a:schemeClr val="bg1"/>
                </a:solidFill>
              </a:rPr>
              <a:t>(value1,value2,value3</a:t>
            </a:r>
            <a:r>
              <a:rPr lang="en-US" sz="2400" dirty="0" smtClean="0">
                <a:solidFill>
                  <a:schemeClr val="bg1"/>
                </a:solidFill>
              </a:rPr>
              <a:t>,...);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And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INSERT INTO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 (column1,column2,column3</a:t>
            </a:r>
            <a:r>
              <a:rPr lang="en-US" sz="2400" dirty="0" smtClean="0">
                <a:solidFill>
                  <a:schemeClr val="bg1"/>
                </a:solidFill>
              </a:rPr>
              <a:t>,...) VALUES (value1,value2,value3</a:t>
            </a:r>
            <a:r>
              <a:rPr lang="en-US" sz="2400" dirty="0">
                <a:solidFill>
                  <a:schemeClr val="bg1"/>
                </a:solidFill>
              </a:rPr>
              <a:t>,...);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174" y="4284598"/>
            <a:ext cx="9920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INSERT INTO Customers (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ContactName</a:t>
            </a:r>
            <a:r>
              <a:rPr lang="en-US" dirty="0">
                <a:solidFill>
                  <a:srgbClr val="C00000"/>
                </a:solidFill>
              </a:rPr>
              <a:t>, Address, City, </a:t>
            </a:r>
            <a:r>
              <a:rPr lang="en-US" dirty="0" err="1">
                <a:solidFill>
                  <a:srgbClr val="C00000"/>
                </a:solidFill>
              </a:rPr>
              <a:t>PostalCode</a:t>
            </a:r>
            <a:r>
              <a:rPr lang="en-US" dirty="0">
                <a:solidFill>
                  <a:srgbClr val="C00000"/>
                </a:solidFill>
              </a:rPr>
              <a:t>, Country)</a:t>
            </a:r>
          </a:p>
          <a:p>
            <a:r>
              <a:rPr lang="en-US" dirty="0">
                <a:solidFill>
                  <a:srgbClr val="C00000"/>
                </a:solidFill>
              </a:rPr>
              <a:t>VALUES ('</a:t>
            </a:r>
            <a:r>
              <a:rPr lang="en-US" dirty="0" err="1">
                <a:solidFill>
                  <a:srgbClr val="C00000"/>
                </a:solidFill>
              </a:rPr>
              <a:t>Cardinal','Tom</a:t>
            </a:r>
            <a:r>
              <a:rPr lang="en-US" dirty="0">
                <a:solidFill>
                  <a:srgbClr val="C00000"/>
                </a:solidFill>
              </a:rPr>
              <a:t> B. </a:t>
            </a:r>
            <a:r>
              <a:rPr lang="en-US" dirty="0" err="1">
                <a:solidFill>
                  <a:srgbClr val="C00000"/>
                </a:solidFill>
              </a:rPr>
              <a:t>Erichsen</a:t>
            </a:r>
            <a:r>
              <a:rPr lang="en-US" dirty="0">
                <a:solidFill>
                  <a:srgbClr val="C00000"/>
                </a:solidFill>
              </a:rPr>
              <a:t>','</a:t>
            </a:r>
            <a:r>
              <a:rPr lang="en-US" dirty="0" err="1">
                <a:solidFill>
                  <a:srgbClr val="C00000"/>
                </a:solidFill>
              </a:rPr>
              <a:t>Skagen</a:t>
            </a:r>
            <a:r>
              <a:rPr lang="en-US" dirty="0">
                <a:solidFill>
                  <a:srgbClr val="C00000"/>
                </a:solidFill>
              </a:rPr>
              <a:t> 21','Stavanger','4006','Norway');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- SELECT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SQL SELECT </a:t>
            </a:r>
            <a:r>
              <a:rPr lang="en-US" sz="2400" b="1" dirty="0" smtClean="0">
                <a:solidFill>
                  <a:schemeClr val="bg1"/>
                </a:solidFill>
              </a:rPr>
              <a:t>Syntax: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column_name,column_name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And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SELECT </a:t>
            </a:r>
            <a:r>
              <a:rPr lang="en-US" sz="2400" dirty="0">
                <a:solidFill>
                  <a:schemeClr val="bg1"/>
                </a:solidFill>
              </a:rPr>
              <a:t>* FROM </a:t>
            </a:r>
            <a:r>
              <a:rPr lang="en-US" sz="2400" i="1" dirty="0" err="1">
                <a:solidFill>
                  <a:schemeClr val="bg1"/>
                </a:solidFill>
              </a:rPr>
              <a:t>table_name</a:t>
            </a:r>
            <a:r>
              <a:rPr lang="en-US" sz="2400" dirty="0" smtClean="0"/>
              <a:t>;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Ex: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4080445"/>
            <a:ext cx="8714110" cy="15878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9312" y="5815013"/>
            <a:ext cx="9920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SELECT </a:t>
            </a:r>
            <a:r>
              <a:rPr lang="en-US" dirty="0" err="1">
                <a:solidFill>
                  <a:srgbClr val="C00000"/>
                </a:solidFill>
              </a:rPr>
              <a:t>CustomerName,City</a:t>
            </a:r>
            <a:r>
              <a:rPr lang="en-US" dirty="0">
                <a:solidFill>
                  <a:srgbClr val="C00000"/>
                </a:solidFill>
              </a:rPr>
              <a:t> FROM Customers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SELECT * FROM Customers;</a:t>
            </a:r>
          </a:p>
        </p:txBody>
      </p:sp>
    </p:spTree>
    <p:extLst>
      <p:ext uri="{BB962C8B-B14F-4D97-AF65-F5344CB8AC3E}">
        <p14:creationId xmlns:p14="http://schemas.microsoft.com/office/powerpoint/2010/main" val="32863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35899"/>
            <a:ext cx="9496711" cy="65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21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WHERE Clause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SQL WHERE Syntax: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column_name,column_name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operator value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Ex: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4080445"/>
            <a:ext cx="8714110" cy="15878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9312" y="5815013"/>
            <a:ext cx="992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Country='Mexico</a:t>
            </a:r>
            <a:r>
              <a:rPr lang="en-US" dirty="0" smtClean="0">
                <a:solidFill>
                  <a:srgbClr val="C00000"/>
                </a:solidFill>
              </a:rPr>
              <a:t>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 err="1">
                <a:solidFill>
                  <a:srgbClr val="C00000"/>
                </a:solidFill>
              </a:rPr>
              <a:t>CustomerID</a:t>
            </a:r>
            <a:r>
              <a:rPr lang="en-US" dirty="0">
                <a:solidFill>
                  <a:srgbClr val="C00000"/>
                </a:solidFill>
              </a:rPr>
              <a:t>=1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21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WHERE Clause 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Operators in The WHERE </a:t>
            </a:r>
            <a:r>
              <a:rPr lang="en-US" sz="2400" dirty="0" smtClean="0">
                <a:solidFill>
                  <a:schemeClr val="bg1"/>
                </a:solidFill>
              </a:rPr>
              <a:t>Clause: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8" y="2055001"/>
            <a:ext cx="8298269" cy="436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AND </a:t>
            </a:r>
            <a:r>
              <a:rPr lang="en-US" sz="3200" b="1" dirty="0" err="1" smtClean="0">
                <a:solidFill>
                  <a:schemeClr val="bg1"/>
                </a:solidFill>
              </a:rPr>
              <a:t>and</a:t>
            </a:r>
            <a:r>
              <a:rPr lang="en-US" sz="3200" b="1" dirty="0" smtClean="0">
                <a:solidFill>
                  <a:schemeClr val="bg1"/>
                </a:solidFill>
              </a:rPr>
              <a:t> OR Operators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13599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AND &amp; OR operators are used to filter records based on more than one </a:t>
            </a:r>
            <a:r>
              <a:rPr lang="en-US" sz="2400" dirty="0" smtClean="0">
                <a:solidFill>
                  <a:schemeClr val="bg1"/>
                </a:solidFill>
              </a:rPr>
              <a:t>condition.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AND operator displays a record if both the first condition AND the second condition are </a:t>
            </a:r>
            <a:r>
              <a:rPr lang="en-US" sz="2400" dirty="0" smtClean="0">
                <a:solidFill>
                  <a:schemeClr val="bg1"/>
                </a:solidFill>
              </a:rPr>
              <a:t>true.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OR operator displays a record if either the first condition OR the second condition is true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Ex: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57" y="4080445"/>
            <a:ext cx="8714110" cy="15878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9312" y="5815013"/>
            <a:ext cx="9920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Country=</a:t>
            </a:r>
            <a:r>
              <a:rPr lang="en-US" dirty="0" smtClean="0">
                <a:solidFill>
                  <a:srgbClr val="C00000"/>
                </a:solidFill>
              </a:rPr>
              <a:t>'Germany‘ AND </a:t>
            </a:r>
            <a:r>
              <a:rPr lang="en-US" dirty="0">
                <a:solidFill>
                  <a:srgbClr val="C00000"/>
                </a:solidFill>
              </a:rPr>
              <a:t>City='Berlin</a:t>
            </a:r>
            <a:r>
              <a:rPr lang="en-US" dirty="0" smtClean="0">
                <a:solidFill>
                  <a:srgbClr val="C00000"/>
                </a:solidFill>
              </a:rPr>
              <a:t>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City=</a:t>
            </a:r>
            <a:r>
              <a:rPr lang="en-US" dirty="0" smtClean="0">
                <a:solidFill>
                  <a:srgbClr val="C00000"/>
                </a:solidFill>
              </a:rPr>
              <a:t>'Berlin‘ OR </a:t>
            </a:r>
            <a:r>
              <a:rPr lang="en-US" dirty="0">
                <a:solidFill>
                  <a:srgbClr val="C00000"/>
                </a:solidFill>
              </a:rPr>
              <a:t>City='</a:t>
            </a:r>
            <a:r>
              <a:rPr lang="en-US" dirty="0" err="1">
                <a:solidFill>
                  <a:srgbClr val="C00000"/>
                </a:solidFill>
              </a:rPr>
              <a:t>München</a:t>
            </a:r>
            <a:r>
              <a:rPr lang="en-US" dirty="0" smtClean="0">
                <a:solidFill>
                  <a:srgbClr val="C00000"/>
                </a:solidFill>
              </a:rPr>
              <a:t>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Country=</a:t>
            </a:r>
            <a:r>
              <a:rPr lang="en-US" dirty="0" smtClean="0">
                <a:solidFill>
                  <a:srgbClr val="C00000"/>
                </a:solidFill>
              </a:rPr>
              <a:t>'Germany‘ AND </a:t>
            </a:r>
            <a:r>
              <a:rPr lang="en-US" dirty="0">
                <a:solidFill>
                  <a:srgbClr val="C00000"/>
                </a:solidFill>
              </a:rPr>
              <a:t>(City='Berlin' OR City='</a:t>
            </a:r>
            <a:r>
              <a:rPr lang="en-US" dirty="0" err="1">
                <a:solidFill>
                  <a:srgbClr val="C00000"/>
                </a:solidFill>
              </a:rPr>
              <a:t>München</a:t>
            </a:r>
            <a:r>
              <a:rPr lang="en-US" dirty="0">
                <a:solidFill>
                  <a:srgbClr val="C00000"/>
                </a:solidFill>
              </a:rPr>
              <a:t>');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ORDER BY key word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ORDER BY keyword is used to sort the result-set by one or more columns.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ORDER BY keyword sorts the records in ascending order by default.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To </a:t>
            </a:r>
            <a:r>
              <a:rPr lang="en-US" sz="2400" dirty="0">
                <a:solidFill>
                  <a:schemeClr val="bg1"/>
                </a:solidFill>
              </a:rPr>
              <a:t>sort the records in a descending order, you can use the DESC </a:t>
            </a:r>
            <a:r>
              <a:rPr lang="en-US" sz="2400" dirty="0" smtClean="0">
                <a:solidFill>
                  <a:schemeClr val="bg1"/>
                </a:solidFill>
              </a:rPr>
              <a:t>keyword.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</a:t>
            </a:r>
            <a:r>
              <a:rPr lang="en-US" sz="2400" b="1" dirty="0">
                <a:solidFill>
                  <a:schemeClr val="bg1"/>
                </a:solidFill>
              </a:rPr>
              <a:t>ORDER BY </a:t>
            </a:r>
            <a:r>
              <a:rPr lang="en-US" sz="2400" b="1" dirty="0" smtClean="0">
                <a:solidFill>
                  <a:schemeClr val="bg1"/>
                </a:solidFill>
              </a:rPr>
              <a:t>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 smtClean="0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 ORDER </a:t>
            </a:r>
            <a:r>
              <a:rPr lang="en-US" sz="2400" dirty="0">
                <a:solidFill>
                  <a:schemeClr val="bg1"/>
                </a:solidFill>
              </a:rPr>
              <a:t>BY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ASC|DESC,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ASC|DESC;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174" y="4284598"/>
            <a:ext cx="99206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ORDER </a:t>
            </a:r>
            <a:r>
              <a:rPr lang="en-US" dirty="0">
                <a:solidFill>
                  <a:srgbClr val="C00000"/>
                </a:solidFill>
              </a:rPr>
              <a:t>BY Country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ORDER </a:t>
            </a:r>
            <a:r>
              <a:rPr lang="en-US" dirty="0">
                <a:solidFill>
                  <a:srgbClr val="C00000"/>
                </a:solidFill>
              </a:rPr>
              <a:t>BY Country DESC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ORDER </a:t>
            </a:r>
            <a:r>
              <a:rPr lang="en-US" dirty="0">
                <a:solidFill>
                  <a:srgbClr val="C00000"/>
                </a:solidFill>
              </a:rPr>
              <a:t>BY Country, 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ORDER </a:t>
            </a:r>
            <a:r>
              <a:rPr lang="en-US" dirty="0">
                <a:solidFill>
                  <a:srgbClr val="C00000"/>
                </a:solidFill>
              </a:rPr>
              <a:t>BY Country ASC, 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>
                <a:solidFill>
                  <a:srgbClr val="C00000"/>
                </a:solidFill>
              </a:rPr>
              <a:t> DESC;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UPDATE statement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update existing records in a table..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UPDATE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UPDATE </a:t>
            </a:r>
            <a:r>
              <a:rPr lang="en-US" sz="2400" dirty="0" err="1" smtClean="0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 SET </a:t>
            </a:r>
            <a:r>
              <a:rPr lang="en-US" sz="2400" dirty="0">
                <a:solidFill>
                  <a:schemeClr val="bg1"/>
                </a:solidFill>
              </a:rPr>
              <a:t>column1=value1,column2=value2,...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some_column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some_value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174" y="4284598"/>
            <a:ext cx="9920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UPDATE </a:t>
            </a:r>
            <a:r>
              <a:rPr lang="en-US" dirty="0" smtClean="0">
                <a:solidFill>
                  <a:srgbClr val="C00000"/>
                </a:solidFill>
              </a:rPr>
              <a:t>Customers SET </a:t>
            </a:r>
            <a:r>
              <a:rPr lang="en-US" dirty="0" err="1">
                <a:solidFill>
                  <a:srgbClr val="C00000"/>
                </a:solidFill>
              </a:rPr>
              <a:t>ContactName</a:t>
            </a:r>
            <a:r>
              <a:rPr lang="en-US" dirty="0">
                <a:solidFill>
                  <a:srgbClr val="C00000"/>
                </a:solidFill>
              </a:rPr>
              <a:t>='Alfred </a:t>
            </a:r>
            <a:r>
              <a:rPr lang="en-US" dirty="0" smtClean="0">
                <a:solidFill>
                  <a:srgbClr val="C00000"/>
                </a:solidFill>
              </a:rPr>
              <a:t>Schmidt</a:t>
            </a:r>
            <a:r>
              <a:rPr lang="en-US" dirty="0">
                <a:solidFill>
                  <a:srgbClr val="C00000"/>
                </a:solidFill>
              </a:rPr>
              <a:t>', City=</a:t>
            </a:r>
            <a:r>
              <a:rPr lang="en-US" dirty="0" smtClean="0">
                <a:solidFill>
                  <a:srgbClr val="C00000"/>
                </a:solidFill>
              </a:rPr>
              <a:t>'Hamburg‘ WHERE 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>
                <a:solidFill>
                  <a:srgbClr val="C00000"/>
                </a:solidFill>
              </a:rPr>
              <a:t>='</a:t>
            </a:r>
            <a:r>
              <a:rPr lang="en-US" dirty="0" err="1">
                <a:solidFill>
                  <a:srgbClr val="C00000"/>
                </a:solidFill>
              </a:rPr>
              <a:t>Alfreds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Futterkiste</a:t>
            </a:r>
            <a:r>
              <a:rPr lang="en-US" dirty="0">
                <a:solidFill>
                  <a:srgbClr val="C00000"/>
                </a:solidFill>
              </a:rPr>
              <a:t>';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DELETE statement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delete records in a </a:t>
            </a:r>
            <a:r>
              <a:rPr lang="en-US" sz="2400" dirty="0" smtClean="0">
                <a:solidFill>
                  <a:schemeClr val="bg1"/>
                </a:solidFill>
              </a:rPr>
              <a:t>table.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DELETE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DELETE FROM </a:t>
            </a:r>
            <a:r>
              <a:rPr lang="en-US" sz="2400" dirty="0" err="1" smtClean="0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 WHERE </a:t>
            </a:r>
            <a:r>
              <a:rPr lang="en-US" sz="2400" dirty="0" err="1">
                <a:solidFill>
                  <a:schemeClr val="bg1"/>
                </a:solidFill>
              </a:rPr>
              <a:t>some_column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some_value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2"/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 smtClean="0">
                <a:solidFill>
                  <a:schemeClr val="bg1"/>
                </a:solidFill>
              </a:rPr>
              <a:t>To delete all data from table</a:t>
            </a:r>
          </a:p>
          <a:p>
            <a:pPr lvl="3"/>
            <a:r>
              <a:rPr lang="en-US" sz="2400" dirty="0">
                <a:solidFill>
                  <a:schemeClr val="bg1"/>
                </a:solidFill>
              </a:rPr>
              <a:t>DELETE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 lvl="3"/>
            <a:r>
              <a:rPr lang="en-US" sz="2400" dirty="0" smtClean="0">
                <a:solidFill>
                  <a:schemeClr val="bg1"/>
                </a:solidFill>
              </a:rPr>
              <a:t>or</a:t>
            </a:r>
            <a:endParaRPr lang="en-US" sz="2400" dirty="0">
              <a:solidFill>
                <a:schemeClr val="bg1"/>
              </a:solidFill>
            </a:endParaRPr>
          </a:p>
          <a:p>
            <a:pPr lvl="3"/>
            <a:r>
              <a:rPr lang="en-US" sz="2400" dirty="0" smtClean="0">
                <a:solidFill>
                  <a:schemeClr val="bg1"/>
                </a:solidFill>
              </a:rPr>
              <a:t>DELETE </a:t>
            </a:r>
            <a:r>
              <a:rPr lang="en-US" sz="2400" dirty="0">
                <a:solidFill>
                  <a:schemeClr val="bg1"/>
                </a:solidFill>
              </a:rPr>
              <a:t>*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724" y="4612071"/>
            <a:ext cx="99206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DELETE FROM Customers</a:t>
            </a:r>
          </a:p>
          <a:p>
            <a:r>
              <a:rPr lang="en-US" dirty="0">
                <a:solidFill>
                  <a:srgbClr val="C00000"/>
                </a:solidFill>
              </a:rPr>
              <a:t>WHERE 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>
                <a:solidFill>
                  <a:srgbClr val="C00000"/>
                </a:solidFill>
              </a:rPr>
              <a:t>='</a:t>
            </a:r>
            <a:r>
              <a:rPr lang="en-US" dirty="0" err="1">
                <a:solidFill>
                  <a:srgbClr val="C00000"/>
                </a:solidFill>
              </a:rPr>
              <a:t>Alfreds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Futterkiste</a:t>
            </a:r>
            <a:r>
              <a:rPr lang="en-US" dirty="0">
                <a:solidFill>
                  <a:srgbClr val="C00000"/>
                </a:solidFill>
              </a:rPr>
              <a:t>' AND </a:t>
            </a:r>
            <a:r>
              <a:rPr lang="en-US" dirty="0" err="1">
                <a:solidFill>
                  <a:srgbClr val="C00000"/>
                </a:solidFill>
              </a:rPr>
              <a:t>ContactName</a:t>
            </a:r>
            <a:r>
              <a:rPr lang="en-US" dirty="0">
                <a:solidFill>
                  <a:srgbClr val="C00000"/>
                </a:solidFill>
              </a:rPr>
              <a:t>='Maria Anders</a:t>
            </a:r>
            <a:r>
              <a:rPr lang="en-US" dirty="0" smtClean="0">
                <a:solidFill>
                  <a:srgbClr val="C00000"/>
                </a:solidFill>
              </a:rPr>
              <a:t>';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Also we can use TRUNCATE command to delete all the data from the table.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	TRUNCATE </a:t>
            </a:r>
            <a:r>
              <a:rPr lang="en-US" sz="2000" dirty="0">
                <a:solidFill>
                  <a:schemeClr val="bg1"/>
                </a:solidFill>
              </a:rPr>
              <a:t>TABLE </a:t>
            </a:r>
            <a:r>
              <a:rPr lang="en-US" sz="2000" dirty="0" err="1">
                <a:solidFill>
                  <a:schemeClr val="bg1"/>
                </a:solidFill>
              </a:rPr>
              <a:t>table_name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8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LIKE operator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Used </a:t>
            </a:r>
            <a:r>
              <a:rPr lang="en-US" sz="2400" dirty="0">
                <a:solidFill>
                  <a:schemeClr val="bg1"/>
                </a:solidFill>
              </a:rPr>
              <a:t>in a WHERE clause to search for a specified pattern in a column.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DELETE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LIKE pattern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2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724" y="4612071"/>
            <a:ext cx="99206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City LIKE 's</a:t>
            </a:r>
            <a:r>
              <a:rPr lang="en-US" dirty="0" smtClean="0">
                <a:solidFill>
                  <a:srgbClr val="C00000"/>
                </a:solidFill>
              </a:rPr>
              <a:t>%';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 LIKE '%land</a:t>
            </a:r>
            <a:r>
              <a:rPr lang="en-US" dirty="0" smtClean="0">
                <a:solidFill>
                  <a:srgbClr val="C00000"/>
                </a:solidFill>
              </a:rPr>
              <a:t>%';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 NOT LIKE '%land%';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IN operator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</a:t>
            </a:r>
            <a:r>
              <a:rPr lang="en-US" sz="2400" dirty="0" smtClean="0">
                <a:solidFill>
                  <a:schemeClr val="bg1"/>
                </a:solidFill>
              </a:rPr>
              <a:t>llows </a:t>
            </a:r>
            <a:r>
              <a:rPr lang="en-US" sz="2400" dirty="0">
                <a:solidFill>
                  <a:schemeClr val="bg1"/>
                </a:solidFill>
              </a:rPr>
              <a:t>you to specify multiple values in a WHERE clause.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IN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IN (value1,value2,...);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724" y="4612071"/>
            <a:ext cx="99206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City IN ('</a:t>
            </a:r>
            <a:r>
              <a:rPr lang="en-US" dirty="0" err="1">
                <a:solidFill>
                  <a:srgbClr val="C00000"/>
                </a:solidFill>
              </a:rPr>
              <a:t>Paris','London</a:t>
            </a:r>
            <a:r>
              <a:rPr lang="en-US" dirty="0">
                <a:solidFill>
                  <a:srgbClr val="C00000"/>
                </a:solidFill>
              </a:rPr>
              <a:t>');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BETWEEN operator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select values within a range.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IN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BETWEEN value1 AND value2;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8625" y="3803578"/>
            <a:ext cx="10367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* FROM </a:t>
            </a:r>
            <a:r>
              <a:rPr lang="en-US" sz="2000" dirty="0" smtClean="0">
                <a:solidFill>
                  <a:srgbClr val="C00000"/>
                </a:solidFill>
              </a:rPr>
              <a:t>Products WHERE </a:t>
            </a:r>
            <a:r>
              <a:rPr lang="en-US" sz="2000" dirty="0">
                <a:solidFill>
                  <a:srgbClr val="C00000"/>
                </a:solidFill>
              </a:rPr>
              <a:t>Price BETWEEN 10 AND 20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* FROM </a:t>
            </a:r>
            <a:r>
              <a:rPr lang="en-US" sz="2000" dirty="0" smtClean="0">
                <a:solidFill>
                  <a:srgbClr val="C00000"/>
                </a:solidFill>
              </a:rPr>
              <a:t>Products WHERE </a:t>
            </a:r>
            <a:r>
              <a:rPr lang="en-US" sz="2000" dirty="0">
                <a:solidFill>
                  <a:srgbClr val="C00000"/>
                </a:solidFill>
              </a:rPr>
              <a:t>Price NOT BETWEEN 10 AND 20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* FROM </a:t>
            </a:r>
            <a:r>
              <a:rPr lang="en-US" sz="2000" dirty="0" smtClean="0">
                <a:solidFill>
                  <a:srgbClr val="C00000"/>
                </a:solidFill>
              </a:rPr>
              <a:t>Products WHERE </a:t>
            </a:r>
            <a:r>
              <a:rPr lang="en-US" sz="2000" dirty="0">
                <a:solidFill>
                  <a:srgbClr val="C00000"/>
                </a:solidFill>
              </a:rPr>
              <a:t>(Price BETWEEN 10 AND 20</a:t>
            </a:r>
            <a:r>
              <a:rPr lang="en-US" sz="2000" dirty="0" smtClean="0">
                <a:solidFill>
                  <a:srgbClr val="C00000"/>
                </a:solidFill>
              </a:rPr>
              <a:t>) AND </a:t>
            </a:r>
            <a:r>
              <a:rPr lang="en-US" sz="2000" dirty="0">
                <a:solidFill>
                  <a:srgbClr val="C00000"/>
                </a:solidFill>
              </a:rPr>
              <a:t>NOT </a:t>
            </a:r>
            <a:r>
              <a:rPr lang="en-US" sz="2000" dirty="0" err="1">
                <a:solidFill>
                  <a:srgbClr val="C00000"/>
                </a:solidFill>
              </a:rPr>
              <a:t>CategoryID</a:t>
            </a:r>
            <a:r>
              <a:rPr lang="en-US" sz="2000" dirty="0">
                <a:solidFill>
                  <a:srgbClr val="C00000"/>
                </a:solidFill>
              </a:rPr>
              <a:t> IN (1,2,3</a:t>
            </a:r>
            <a:r>
              <a:rPr lang="en-US" sz="2000" dirty="0" smtClean="0">
                <a:solidFill>
                  <a:srgbClr val="C00000"/>
                </a:solidFill>
              </a:rPr>
              <a:t>);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* FROM </a:t>
            </a:r>
            <a:r>
              <a:rPr lang="en-US" sz="2000" dirty="0" smtClean="0">
                <a:solidFill>
                  <a:srgbClr val="C00000"/>
                </a:solidFill>
              </a:rPr>
              <a:t>Products WHERE </a:t>
            </a:r>
            <a:r>
              <a:rPr lang="en-US" sz="2000" dirty="0" err="1">
                <a:solidFill>
                  <a:srgbClr val="C00000"/>
                </a:solidFill>
              </a:rPr>
              <a:t>ProductName</a:t>
            </a:r>
            <a:r>
              <a:rPr lang="en-US" sz="2000" dirty="0">
                <a:solidFill>
                  <a:srgbClr val="C00000"/>
                </a:solidFill>
              </a:rPr>
              <a:t> BETWEEN 'C' AND 'M';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Aliases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Used </a:t>
            </a:r>
            <a:r>
              <a:rPr lang="en-US" sz="2400" dirty="0">
                <a:solidFill>
                  <a:schemeClr val="bg1"/>
                </a:solidFill>
              </a:rPr>
              <a:t>to temporarily rename a table or a column heading.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pt-BR" sz="2400" b="1" dirty="0">
                <a:solidFill>
                  <a:schemeClr val="bg1"/>
                </a:solidFill>
              </a:rPr>
              <a:t>SQL Alias Syntax for </a:t>
            </a:r>
            <a:r>
              <a:rPr lang="pt-BR" sz="2400" b="1" dirty="0" smtClean="0">
                <a:solidFill>
                  <a:schemeClr val="bg1"/>
                </a:solidFill>
              </a:rPr>
              <a:t>Columns</a:t>
            </a:r>
          </a:p>
          <a:p>
            <a:pPr lvl="1"/>
            <a:r>
              <a:rPr lang="pt-BR" sz="2400" b="1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AS </a:t>
            </a:r>
            <a:r>
              <a:rPr lang="en-US" sz="2400" dirty="0" err="1" smtClean="0">
                <a:solidFill>
                  <a:schemeClr val="bg1"/>
                </a:solidFill>
              </a:rPr>
              <a:t>alias_name</a:t>
            </a:r>
            <a:r>
              <a:rPr lang="en-US" sz="2400" dirty="0" smtClean="0">
                <a:solidFill>
                  <a:schemeClr val="bg1"/>
                </a:solidFill>
              </a:rPr>
              <a:t>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SQL Alias Syntax for </a:t>
            </a:r>
            <a:r>
              <a:rPr lang="en-US" sz="2400" b="1" dirty="0" smtClean="0">
                <a:solidFill>
                  <a:schemeClr val="bg1"/>
                </a:solidFill>
              </a:rPr>
              <a:t>Tables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	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</a:t>
            </a:r>
            <a:r>
              <a:rPr lang="en-US" sz="2400" dirty="0" smtClean="0">
                <a:solidFill>
                  <a:schemeClr val="bg1"/>
                </a:solidFill>
              </a:rPr>
              <a:t>)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 AS </a:t>
            </a:r>
            <a:r>
              <a:rPr lang="en-US" sz="2400" dirty="0" err="1">
                <a:solidFill>
                  <a:schemeClr val="bg1"/>
                </a:solidFill>
              </a:rPr>
              <a:t>alias_name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8625" y="3803578"/>
            <a:ext cx="114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</a:t>
            </a:r>
            <a:r>
              <a:rPr lang="en-US" sz="2000" dirty="0" err="1">
                <a:solidFill>
                  <a:srgbClr val="C00000"/>
                </a:solidFill>
              </a:rPr>
              <a:t>CustomerName</a:t>
            </a:r>
            <a:r>
              <a:rPr lang="en-US" sz="2000" dirty="0">
                <a:solidFill>
                  <a:srgbClr val="C00000"/>
                </a:solidFill>
              </a:rPr>
              <a:t> AS Customer, </a:t>
            </a:r>
            <a:r>
              <a:rPr lang="en-US" sz="2000" dirty="0" err="1">
                <a:solidFill>
                  <a:srgbClr val="C00000"/>
                </a:solidFill>
              </a:rPr>
              <a:t>ContactName</a:t>
            </a:r>
            <a:r>
              <a:rPr lang="en-US" sz="2000" dirty="0">
                <a:solidFill>
                  <a:srgbClr val="C00000"/>
                </a:solidFill>
              </a:rPr>
              <a:t> AS [Contact Person</a:t>
            </a:r>
            <a:r>
              <a:rPr lang="en-US" sz="2000" dirty="0" smtClean="0">
                <a:solidFill>
                  <a:srgbClr val="C00000"/>
                </a:solidFill>
              </a:rPr>
              <a:t>] FROM </a:t>
            </a:r>
            <a:r>
              <a:rPr lang="en-US" sz="2000" dirty="0">
                <a:solidFill>
                  <a:srgbClr val="C00000"/>
                </a:solidFill>
              </a:rPr>
              <a:t>Customers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</a:t>
            </a:r>
            <a:r>
              <a:rPr lang="en-US" sz="2000" dirty="0" err="1">
                <a:solidFill>
                  <a:srgbClr val="C00000"/>
                </a:solidFill>
              </a:rPr>
              <a:t>CustomerName</a:t>
            </a:r>
            <a:r>
              <a:rPr lang="en-US" sz="2000" dirty="0">
                <a:solidFill>
                  <a:srgbClr val="C00000"/>
                </a:solidFill>
              </a:rPr>
              <a:t>, Address+', '+City+', '+</a:t>
            </a:r>
            <a:r>
              <a:rPr lang="en-US" sz="2000" dirty="0" err="1">
                <a:solidFill>
                  <a:srgbClr val="C00000"/>
                </a:solidFill>
              </a:rPr>
              <a:t>PostalCode</a:t>
            </a:r>
            <a:r>
              <a:rPr lang="en-US" sz="2000" dirty="0">
                <a:solidFill>
                  <a:srgbClr val="C00000"/>
                </a:solidFill>
              </a:rPr>
              <a:t>+', '+Country AS Address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FROM Customers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</a:t>
            </a:r>
            <a:r>
              <a:rPr lang="en-US" sz="2000" dirty="0" err="1">
                <a:solidFill>
                  <a:srgbClr val="C00000"/>
                </a:solidFill>
              </a:rPr>
              <a:t>CustomerName</a:t>
            </a:r>
            <a:r>
              <a:rPr lang="en-US" sz="2000" dirty="0">
                <a:solidFill>
                  <a:srgbClr val="C00000"/>
                </a:solidFill>
              </a:rPr>
              <a:t>, CONCAT(Address,', ',City,', ',</a:t>
            </a:r>
            <a:r>
              <a:rPr lang="en-US" sz="2000" dirty="0" err="1">
                <a:solidFill>
                  <a:srgbClr val="C00000"/>
                </a:solidFill>
              </a:rPr>
              <a:t>PostalCode</a:t>
            </a:r>
            <a:r>
              <a:rPr lang="en-US" sz="2000" dirty="0">
                <a:solidFill>
                  <a:srgbClr val="C00000"/>
                </a:solidFill>
              </a:rPr>
              <a:t>,', ',Country) AS Address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FROM Customers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</a:t>
            </a:r>
            <a:r>
              <a:rPr lang="en-US" sz="2000" dirty="0" err="1">
                <a:solidFill>
                  <a:srgbClr val="C00000"/>
                </a:solidFill>
              </a:rPr>
              <a:t>o.OrderID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dirty="0" err="1">
                <a:solidFill>
                  <a:srgbClr val="C00000"/>
                </a:solidFill>
              </a:rPr>
              <a:t>o.OrderDate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c.CustomerName</a:t>
            </a:r>
            <a:r>
              <a:rPr lang="en-US" sz="2000" dirty="0" smtClean="0">
                <a:solidFill>
                  <a:srgbClr val="C00000"/>
                </a:solidFill>
              </a:rPr>
              <a:t> FROM </a:t>
            </a:r>
            <a:r>
              <a:rPr lang="en-US" sz="2000" dirty="0">
                <a:solidFill>
                  <a:srgbClr val="C00000"/>
                </a:solidFill>
              </a:rPr>
              <a:t>Customers AS c, Orders AS o</a:t>
            </a:r>
          </a:p>
          <a:p>
            <a:r>
              <a:rPr lang="en-US" sz="2000" dirty="0">
                <a:solidFill>
                  <a:srgbClr val="C00000"/>
                </a:solidFill>
              </a:rPr>
              <a:t>WHERE </a:t>
            </a:r>
            <a:r>
              <a:rPr lang="en-US" sz="2000" dirty="0" err="1">
                <a:solidFill>
                  <a:srgbClr val="C00000"/>
                </a:solidFill>
              </a:rPr>
              <a:t>c.CustomerName</a:t>
            </a:r>
            <a:r>
              <a:rPr lang="en-US" sz="2000" dirty="0">
                <a:solidFill>
                  <a:srgbClr val="C00000"/>
                </a:solidFill>
              </a:rPr>
              <a:t>="Around the Horn" AND </a:t>
            </a:r>
            <a:r>
              <a:rPr lang="en-US" sz="2000" dirty="0" err="1">
                <a:solidFill>
                  <a:srgbClr val="C00000"/>
                </a:solidFill>
              </a:rPr>
              <a:t>c.CustomerID</a:t>
            </a:r>
            <a:r>
              <a:rPr lang="en-US" sz="2000" dirty="0">
                <a:solidFill>
                  <a:srgbClr val="C00000"/>
                </a:solidFill>
              </a:rPr>
              <a:t>=</a:t>
            </a:r>
            <a:r>
              <a:rPr lang="en-US" sz="2000" dirty="0" err="1">
                <a:solidFill>
                  <a:srgbClr val="C00000"/>
                </a:solidFill>
              </a:rPr>
              <a:t>o.CustomerID</a:t>
            </a:r>
            <a:r>
              <a:rPr lang="en-US" sz="2000" dirty="0">
                <a:solidFill>
                  <a:srgbClr val="C00000"/>
                </a:solidFill>
              </a:rPr>
              <a:t>;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7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8"/>
            <a:ext cx="9440812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18619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combine rows from two or more tables, based on a common field between them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Different SQL </a:t>
            </a:r>
            <a:r>
              <a:rPr lang="en-US" sz="2800" dirty="0" smtClean="0">
                <a:solidFill>
                  <a:schemeClr val="bg1"/>
                </a:solidFill>
              </a:rPr>
              <a:t>JOINs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INNER JOIN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smtClean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bg1"/>
                </a:solidFill>
              </a:rPr>
              <a:t>all rows from multiple tables where the join condition is met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LEFT JOIN</a:t>
            </a:r>
            <a:r>
              <a:rPr lang="en-US" sz="2400" dirty="0">
                <a:solidFill>
                  <a:schemeClr val="bg1"/>
                </a:solidFill>
              </a:rPr>
              <a:t>: Return all rows from the left table, and the matched rows from the right table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RIGHT JOIN</a:t>
            </a:r>
            <a:r>
              <a:rPr lang="en-US" sz="2400" dirty="0">
                <a:solidFill>
                  <a:schemeClr val="bg1"/>
                </a:solidFill>
              </a:rPr>
              <a:t>: Return all rows from the right table, and the matched rows from the left table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FULL JOIN</a:t>
            </a:r>
            <a:r>
              <a:rPr lang="en-US" sz="2400" dirty="0">
                <a:solidFill>
                  <a:schemeClr val="bg1"/>
                </a:solidFill>
              </a:rPr>
              <a:t>: Return all rows when there is a match in ONE of the </a:t>
            </a:r>
            <a:r>
              <a:rPr lang="en-US" sz="2400" dirty="0" smtClean="0">
                <a:solidFill>
                  <a:schemeClr val="bg1"/>
                </a:solidFill>
              </a:rPr>
              <a:t>tables.</a:t>
            </a:r>
          </a:p>
        </p:txBody>
      </p:sp>
    </p:spTree>
    <p:extLst>
      <p:ext uri="{BB962C8B-B14F-4D97-AF65-F5344CB8AC3E}">
        <p14:creationId xmlns:p14="http://schemas.microsoft.com/office/powerpoint/2010/main" val="14886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INNER JOIN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535" y="4112103"/>
            <a:ext cx="1186194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3200" b="1" u="sng" dirty="0" smtClean="0">
                <a:solidFill>
                  <a:schemeClr val="bg1"/>
                </a:solidFill>
              </a:rPr>
              <a:t>Ex:</a:t>
            </a:r>
          </a:p>
          <a:p>
            <a:pPr lvl="2"/>
            <a:r>
              <a:rPr lang="en-US" sz="2400" dirty="0" smtClean="0">
                <a:solidFill>
                  <a:srgbClr val="C00000"/>
                </a:solidFill>
              </a:rPr>
              <a:t>SELECT </a:t>
            </a:r>
            <a:r>
              <a:rPr lang="en-US" sz="2400" dirty="0" err="1">
                <a:solidFill>
                  <a:srgbClr val="C00000"/>
                </a:solidFill>
              </a:rPr>
              <a:t>Orders.OrderID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Customers.CustomerName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Orders.OrderDate</a:t>
            </a:r>
            <a:endParaRPr lang="en-US" sz="2400" dirty="0">
              <a:solidFill>
                <a:srgbClr val="C00000"/>
              </a:solidFill>
            </a:endParaRP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FROM Orders</a:t>
            </a:r>
          </a:p>
          <a:p>
            <a:pPr lvl="2"/>
            <a:r>
              <a:rPr lang="en-US" sz="2400" b="1" dirty="0">
                <a:solidFill>
                  <a:srgbClr val="C00000"/>
                </a:solidFill>
              </a:rPr>
              <a:t>INNER JOIN </a:t>
            </a:r>
            <a:r>
              <a:rPr lang="en-US" sz="2400" dirty="0">
                <a:solidFill>
                  <a:srgbClr val="C00000"/>
                </a:solidFill>
              </a:rPr>
              <a:t>Customers</a:t>
            </a:r>
          </a:p>
          <a:p>
            <a:pPr lvl="2"/>
            <a:r>
              <a:rPr lang="en-US" sz="2400" b="1" dirty="0">
                <a:solidFill>
                  <a:srgbClr val="C00000"/>
                </a:solidFill>
              </a:rPr>
              <a:t>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Orders.CustomerID</a:t>
            </a:r>
            <a:r>
              <a:rPr lang="en-US" sz="2400" dirty="0">
                <a:solidFill>
                  <a:srgbClr val="C00000"/>
                </a:solidFill>
              </a:rPr>
              <a:t>=</a:t>
            </a:r>
            <a:r>
              <a:rPr lang="en-US" sz="2400" dirty="0" err="1">
                <a:solidFill>
                  <a:srgbClr val="C00000"/>
                </a:solidFill>
              </a:rPr>
              <a:t>Customers.CustomerID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17" y="1284950"/>
            <a:ext cx="8181541" cy="34567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23" y="2832316"/>
            <a:ext cx="2780017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LEFT JOIN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060882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LEFT JOIN keyword returns all rows from the left table (table1), with the matching rows in the right table (table2</a:t>
            </a:r>
            <a:r>
              <a:rPr lang="en-US" sz="2400" dirty="0" smtClean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result is NULL in the right side when there is no </a:t>
            </a:r>
            <a:r>
              <a:rPr lang="en-US" sz="2400" dirty="0" smtClean="0">
                <a:solidFill>
                  <a:schemeClr val="bg1"/>
                </a:solidFill>
              </a:rPr>
              <a:t>match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LEFT JOIN </a:t>
            </a:r>
            <a:r>
              <a:rPr lang="en-US" sz="2800" b="1" dirty="0" smtClean="0">
                <a:solidFill>
                  <a:schemeClr val="bg1"/>
                </a:solidFill>
              </a:rPr>
              <a:t>Syntax: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FROM </a:t>
            </a:r>
            <a:r>
              <a:rPr lang="en-US" sz="2400" dirty="0">
                <a:solidFill>
                  <a:schemeClr val="bg1"/>
                </a:solidFill>
              </a:rPr>
              <a:t>table1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i="1" dirty="0" smtClean="0">
                <a:solidFill>
                  <a:srgbClr val="FF0000"/>
                </a:solidFill>
              </a:rPr>
              <a:t>LEFT </a:t>
            </a:r>
            <a:r>
              <a:rPr lang="en-US" sz="2400" i="1" dirty="0">
                <a:solidFill>
                  <a:srgbClr val="FF0000"/>
                </a:solidFill>
              </a:rPr>
              <a:t>JOIN </a:t>
            </a:r>
            <a:r>
              <a:rPr lang="en-US" sz="2400" dirty="0">
                <a:solidFill>
                  <a:schemeClr val="bg1"/>
                </a:solidFill>
              </a:rPr>
              <a:t>table2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ON </a:t>
            </a:r>
            <a:r>
              <a:rPr lang="en-US" sz="2400" dirty="0">
                <a:solidFill>
                  <a:schemeClr val="bg1"/>
                </a:solidFill>
              </a:rPr>
              <a:t>table1.column_name=table2.column_name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or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table1</a:t>
            </a:r>
          </a:p>
          <a:p>
            <a:pPr lvl="1"/>
            <a:r>
              <a:rPr lang="en-US" sz="2400" i="1" dirty="0">
                <a:solidFill>
                  <a:srgbClr val="FF0000"/>
                </a:solidFill>
              </a:rPr>
              <a:t>LEFT OUTER JOIN </a:t>
            </a:r>
            <a:r>
              <a:rPr lang="en-US" sz="2400" dirty="0">
                <a:solidFill>
                  <a:schemeClr val="bg1"/>
                </a:solidFill>
              </a:rPr>
              <a:t>table2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 table1.column_name=table2.column_name;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548" y="2931763"/>
            <a:ext cx="3109793" cy="22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LEFT JOIN 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Ex: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Customers.CustomerName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Orders.OrderID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Customers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LEFT JOIN Orders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 </a:t>
            </a:r>
            <a:r>
              <a:rPr lang="en-US" sz="2400" dirty="0" err="1">
                <a:solidFill>
                  <a:schemeClr val="bg1"/>
                </a:solidFill>
              </a:rPr>
              <a:t>Customers.CustomerID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Orders.CustomerID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ORDER BY </a:t>
            </a:r>
            <a:r>
              <a:rPr lang="en-US" sz="2400" dirty="0" err="1">
                <a:solidFill>
                  <a:schemeClr val="bg1"/>
                </a:solidFill>
              </a:rPr>
              <a:t>Customers.CustomerName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7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RIGHT JOIN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06088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RIGHT JOIN keyword returns all rows from the right table (table2), with the matching rows in the left table (table1).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result is NULL in the left side when there is no match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en-US" sz="2800" b="1" dirty="0" smtClean="0">
                <a:solidFill>
                  <a:schemeClr val="bg1"/>
                </a:solidFill>
              </a:rPr>
              <a:t>RIGHT JOIN Syntax: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FROM </a:t>
            </a:r>
            <a:r>
              <a:rPr lang="en-US" sz="2400" dirty="0">
                <a:solidFill>
                  <a:schemeClr val="bg1"/>
                </a:solidFill>
              </a:rPr>
              <a:t>table1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RIGHT </a:t>
            </a:r>
            <a:r>
              <a:rPr lang="en-US" sz="2400" dirty="0">
                <a:solidFill>
                  <a:schemeClr val="bg1"/>
                </a:solidFill>
              </a:rPr>
              <a:t>JOIN table2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ON </a:t>
            </a:r>
            <a:r>
              <a:rPr lang="en-US" sz="2400" dirty="0">
                <a:solidFill>
                  <a:schemeClr val="bg1"/>
                </a:solidFill>
              </a:rPr>
              <a:t>table1.column_name=table2.column_name;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47" y="3803578"/>
            <a:ext cx="3415804" cy="2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RIGHT JOIN 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Ex: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Orders.OrderID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Employees.FirstName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Orders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RIGHT JOIN Employees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 </a:t>
            </a:r>
            <a:r>
              <a:rPr lang="en-US" sz="2400" dirty="0" err="1">
                <a:solidFill>
                  <a:schemeClr val="bg1"/>
                </a:solidFill>
              </a:rPr>
              <a:t>Orders.EmployeeID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Employees.EmployeeID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ORDER BY </a:t>
            </a:r>
            <a:r>
              <a:rPr lang="en-US" sz="2400" dirty="0" err="1">
                <a:solidFill>
                  <a:schemeClr val="bg1"/>
                </a:solidFill>
              </a:rPr>
              <a:t>Orders.OrderID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FULL OUTER JOIN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06088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Returns </a:t>
            </a:r>
            <a:r>
              <a:rPr lang="en-US" sz="2400" dirty="0">
                <a:solidFill>
                  <a:schemeClr val="bg1"/>
                </a:solidFill>
              </a:rPr>
              <a:t>all rows from the left table (table1) and from the right table (table2).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Combines </a:t>
            </a:r>
            <a:r>
              <a:rPr lang="en-US" sz="2400" dirty="0">
                <a:solidFill>
                  <a:schemeClr val="bg1"/>
                </a:solidFill>
              </a:rPr>
              <a:t>the result of both LEFT and RIGHT joins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en-US" sz="2800" b="1" dirty="0" smtClean="0">
                <a:solidFill>
                  <a:schemeClr val="bg1"/>
                </a:solidFill>
              </a:rPr>
              <a:t>FULL OUTER JOIN Syntax: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FROM </a:t>
            </a:r>
            <a:r>
              <a:rPr lang="en-US" sz="2400" dirty="0">
                <a:solidFill>
                  <a:schemeClr val="bg1"/>
                </a:solidFill>
              </a:rPr>
              <a:t>table1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FULL </a:t>
            </a:r>
            <a:r>
              <a:rPr lang="en-US" sz="2400" dirty="0">
                <a:solidFill>
                  <a:schemeClr val="bg1"/>
                </a:solidFill>
              </a:rPr>
              <a:t>OUTER JOIN table2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ON </a:t>
            </a:r>
            <a:r>
              <a:rPr lang="en-US" sz="2400" dirty="0">
                <a:solidFill>
                  <a:schemeClr val="bg1"/>
                </a:solidFill>
              </a:rPr>
              <a:t>table1.column_name=table2.column_name;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548" y="3828787"/>
            <a:ext cx="3634497" cy="26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FULL OUTER JOIN 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Ex: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Customers.CustomerName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Orders.OrderID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Customers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FULL OUTER JOIN Orders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 </a:t>
            </a:r>
            <a:r>
              <a:rPr lang="en-US" sz="2400" dirty="0" err="1">
                <a:solidFill>
                  <a:schemeClr val="bg1"/>
                </a:solidFill>
              </a:rPr>
              <a:t>Customers.CustomerID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Orders.CustomerID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ORDER BY </a:t>
            </a:r>
            <a:r>
              <a:rPr lang="en-US" sz="2400" dirty="0" err="1">
                <a:solidFill>
                  <a:schemeClr val="bg1"/>
                </a:solidFill>
              </a:rPr>
              <a:t>Customers.CustomerName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03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DROP TABLE/DATABASE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delete a </a:t>
            </a:r>
            <a:r>
              <a:rPr lang="en-US" sz="2400" dirty="0" smtClean="0">
                <a:solidFill>
                  <a:schemeClr val="bg1"/>
                </a:solidFill>
              </a:rPr>
              <a:t>table/database.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u="sng" dirty="0" smtClean="0">
                <a:solidFill>
                  <a:schemeClr val="bg1"/>
                </a:solidFill>
              </a:rPr>
              <a:t>Syntax: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DROP TABLE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DROP 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en-US" sz="2400" dirty="0" smtClean="0">
                <a:solidFill>
                  <a:schemeClr val="bg1"/>
                </a:solidFill>
              </a:rPr>
              <a:t>ATABASE </a:t>
            </a:r>
            <a:r>
              <a:rPr lang="en-US" sz="2400" dirty="0" err="1" smtClean="0">
                <a:solidFill>
                  <a:schemeClr val="bg1"/>
                </a:solidFill>
              </a:rPr>
              <a:t>database_name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" y="160338"/>
            <a:ext cx="8874125" cy="66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60337"/>
            <a:ext cx="9345613" cy="64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" y="186699"/>
            <a:ext cx="8702675" cy="65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- QUIZ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www.w3schools.com/quiztest/quiztest.asp?qtest=SQL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43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0375" y="524435"/>
            <a:ext cx="985351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References:</a:t>
            </a:r>
          </a:p>
          <a:p>
            <a:r>
              <a:rPr lang="en-US" sz="2400" b="1" dirty="0">
                <a:hlinkClick r:id="rId2"/>
              </a:rPr>
              <a:t>http://</a:t>
            </a:r>
            <a:r>
              <a:rPr lang="en-US" sz="2400" b="1" dirty="0" smtClean="0">
                <a:hlinkClick r:id="rId2"/>
              </a:rPr>
              <a:t>www.slideshare.net/sakuvenderzira/c1-basic-concepts-of-database</a:t>
            </a:r>
            <a:endParaRPr lang="en-US" sz="2400" b="1" dirty="0" smtClean="0"/>
          </a:p>
          <a:p>
            <a:r>
              <a:rPr lang="en-US" sz="2400" b="1" dirty="0">
                <a:hlinkClick r:id="rId3"/>
              </a:rPr>
              <a:t>http://</a:t>
            </a:r>
            <a:r>
              <a:rPr lang="en-US" sz="2400" b="1" dirty="0" smtClean="0">
                <a:hlinkClick r:id="rId3"/>
              </a:rPr>
              <a:t>www.slideshare.net/1keydata/sql-tutorial-basic-commands</a:t>
            </a:r>
            <a:endParaRPr lang="en-US" sz="2400" b="1" dirty="0" smtClean="0"/>
          </a:p>
          <a:p>
            <a:r>
              <a:rPr lang="en-US" sz="2400" b="1" dirty="0">
                <a:hlinkClick r:id="rId4"/>
              </a:rPr>
              <a:t>http://</a:t>
            </a:r>
            <a:r>
              <a:rPr lang="en-US" sz="2400" b="1" dirty="0" smtClean="0">
                <a:hlinkClick r:id="rId4"/>
              </a:rPr>
              <a:t>www.w3schools.com/sql</a:t>
            </a:r>
            <a:endParaRPr lang="en-US" sz="2400" b="1" dirty="0" smtClean="0"/>
          </a:p>
          <a:p>
            <a:r>
              <a:rPr lang="en-US" sz="2400" b="1" dirty="0">
                <a:hlinkClick r:id="rId5"/>
              </a:rPr>
              <a:t>http://</a:t>
            </a:r>
            <a:r>
              <a:rPr lang="en-US" sz="2400" b="1" dirty="0" smtClean="0">
                <a:hlinkClick r:id="rId5"/>
              </a:rPr>
              <a:t>www.slideshare.net/BaabtraMentoringPartner/stored-procedure-25160892</a:t>
            </a:r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3600" b="1" dirty="0"/>
              <a:t>Further Reading:</a:t>
            </a:r>
          </a:p>
          <a:p>
            <a:r>
              <a:rPr lang="en-US" sz="2400" b="1" dirty="0">
                <a:hlinkClick r:id="rId4"/>
              </a:rPr>
              <a:t>http://</a:t>
            </a:r>
            <a:r>
              <a:rPr lang="en-US" sz="2400" b="1" dirty="0" smtClean="0">
                <a:hlinkClick r:id="rId4"/>
              </a:rPr>
              <a:t>www.w3schools.com/sql</a:t>
            </a:r>
            <a:endParaRPr lang="en-US" sz="2400" b="1" dirty="0" smtClean="0"/>
          </a:p>
          <a:p>
            <a:r>
              <a:rPr lang="en-US" sz="2400" b="1" dirty="0">
                <a:hlinkClick r:id="rId6"/>
              </a:rPr>
              <a:t>http://</a:t>
            </a:r>
            <a:r>
              <a:rPr lang="en-US" sz="2400" b="1" dirty="0" smtClean="0">
                <a:hlinkClick r:id="rId6"/>
              </a:rPr>
              <a:t>downloads.mysql.com/docs/refman-5.5-en.a4.pdf</a:t>
            </a:r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232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35899"/>
            <a:ext cx="9496711" cy="65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35899"/>
            <a:ext cx="9517335" cy="659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207403"/>
            <a:ext cx="9393499" cy="65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8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8"/>
            <a:ext cx="8614938" cy="64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9991</TotalTime>
  <Words>1577</Words>
  <Application>Microsoft Office PowerPoint</Application>
  <PresentationFormat>Widescreen</PresentationFormat>
  <Paragraphs>451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Corbel</vt:lpstr>
      <vt:lpstr>Wingdings</vt:lpstr>
      <vt:lpstr>Banded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fundamentals</dc:title>
  <dc:creator>Nasiruddin.Shaikh</dc:creator>
  <cp:lastModifiedBy>Nasiruddin.Shaikh</cp:lastModifiedBy>
  <cp:revision>2200</cp:revision>
  <dcterms:created xsi:type="dcterms:W3CDTF">2015-08-26T11:57:20Z</dcterms:created>
  <dcterms:modified xsi:type="dcterms:W3CDTF">2015-11-19T12:01:25Z</dcterms:modified>
</cp:coreProperties>
</file>