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46" r:id="rId2"/>
    <p:sldId id="537" r:id="rId3"/>
    <p:sldId id="545" r:id="rId4"/>
    <p:sldId id="544" r:id="rId5"/>
    <p:sldId id="543" r:id="rId6"/>
    <p:sldId id="542" r:id="rId7"/>
    <p:sldId id="541" r:id="rId8"/>
    <p:sldId id="479" r:id="rId9"/>
    <p:sldId id="472" r:id="rId10"/>
    <p:sldId id="456" r:id="rId11"/>
    <p:sldId id="470" r:id="rId12"/>
    <p:sldId id="469" r:id="rId13"/>
    <p:sldId id="468" r:id="rId14"/>
    <p:sldId id="467" r:id="rId15"/>
    <p:sldId id="447" r:id="rId16"/>
    <p:sldId id="344" r:id="rId17"/>
    <p:sldId id="293" r:id="rId18"/>
    <p:sldId id="313" r:id="rId19"/>
    <p:sldId id="320" r:id="rId20"/>
    <p:sldId id="316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rnold7490/unit-3-java?next_slideshow=1" TargetMode="External"/><Relationship Id="rId13" Type="http://schemas.openxmlformats.org/officeDocument/2006/relationships/hyperlink" Target="http://www.slideshare.net/antonkeks/4-collections" TargetMode="External"/><Relationship Id="rId3" Type="http://schemas.openxmlformats.org/officeDocument/2006/relationships/hyperlink" Target="http://www.slideshare.net/EdurekaIN/java-class-3" TargetMode="External"/><Relationship Id="rId7" Type="http://schemas.openxmlformats.org/officeDocument/2006/relationships/hyperlink" Target="http://www.slideshare.net/arnold7490/unit-4-java" TargetMode="External"/><Relationship Id="rId12" Type="http://schemas.openxmlformats.org/officeDocument/2006/relationships/hyperlink" Target="http://www.slideshare.net/AllanHuang/java-new-evolution" TargetMode="External"/><Relationship Id="rId17" Type="http://schemas.openxmlformats.org/officeDocument/2006/relationships/hyperlink" Target="http://www.slideshare.net/caroljmcdonald/java-generics-2485138?next_slideshow=1" TargetMode="External"/><Relationship Id="rId2" Type="http://schemas.openxmlformats.org/officeDocument/2006/relationships/hyperlink" Target="https://docs.oracle.com/javase/tutorial/reallybigindex.html" TargetMode="External"/><Relationship Id="rId16" Type="http://schemas.openxmlformats.org/officeDocument/2006/relationships/hyperlink" Target="http://www.slideshare.net/shahjahan786/generics-27960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MindfireSolutions/java-garbage-collection-how-it-works?next_slideshow=1" TargetMode="External"/><Relationship Id="rId11" Type="http://schemas.openxmlformats.org/officeDocument/2006/relationships/hyperlink" Target="http://www.slideshare.net/emprovise/2-javabasics" TargetMode="External"/><Relationship Id="rId5" Type="http://schemas.openxmlformats.org/officeDocument/2006/relationships/hyperlink" Target="http://www.slideshare.net/abdurrehmanabdurrehman391/java-advancedoop" TargetMode="External"/><Relationship Id="rId15" Type="http://schemas.openxmlformats.org/officeDocument/2006/relationships/hyperlink" Target="http://www.slideshare.net/AbhishekKhune/07-java-collection" TargetMode="External"/><Relationship Id="rId10" Type="http://schemas.openxmlformats.org/officeDocument/2006/relationships/hyperlink" Target="http://www.slideshare.net/muralidhar9e/java-exception-handling-ppt" TargetMode="External"/><Relationship Id="rId4" Type="http://schemas.openxmlformats.org/officeDocument/2006/relationships/hyperlink" Target="http://www.slideshare.net/abdurrehmanabdurrehman391/variables-and-data-types-by-sir-khalid" TargetMode="External"/><Relationship Id="rId9" Type="http://schemas.openxmlformats.org/officeDocument/2006/relationships/hyperlink" Target="http://www.slideshare.net/tushardesarda/java-tutorial-3" TargetMode="External"/><Relationship Id="rId14" Type="http://schemas.openxmlformats.org/officeDocument/2006/relationships/hyperlink" Target="http://www.slideshare.net/andreaiacono/java8-39841939%20-%20Java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60337"/>
            <a:ext cx="8755343" cy="65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inheritance</a:t>
            </a:r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6667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919" y="2575775"/>
            <a:ext cx="82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Comparison Operator </a:t>
            </a:r>
            <a:r>
              <a:rPr lang="en-US" sz="2800" b="1" dirty="0" err="1"/>
              <a:t>instanceof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2919" y="3222106"/>
            <a:ext cx="822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instanceof</a:t>
            </a:r>
            <a:r>
              <a:rPr lang="en-US" sz="2000" dirty="0"/>
              <a:t> operator compares an object to a specified type.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use it to test if an object is an instance of a class, an instance of a subclass, or an instance of a class that implements a particular </a:t>
            </a:r>
            <a:r>
              <a:rPr lang="en-US" sz="20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 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extends </a:t>
            </a:r>
            <a:r>
              <a:rPr lang="en-US" sz="2000" dirty="0" err="1"/>
              <a:t>MySuperClass</a:t>
            </a:r>
            <a:r>
              <a:rPr lang="en-US" sz="2000" dirty="0"/>
              <a:t> implements </a:t>
            </a:r>
            <a:r>
              <a:rPr lang="en-US" sz="2000" dirty="0" err="1"/>
              <a:t>YourInterface</a:t>
            </a:r>
            <a:r>
              <a:rPr lang="en-US" sz="2000" dirty="0"/>
              <a:t>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field, constructor,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method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/>
              <a:t>Varargs</a:t>
            </a:r>
            <a:r>
              <a:rPr lang="en-US" sz="3200" b="1" u="sng" dirty="0" smtClean="0"/>
              <a:t> – Specifying Arbitrary number of arguments</a:t>
            </a:r>
          </a:p>
          <a:p>
            <a:r>
              <a:rPr lang="en-US" dirty="0"/>
              <a:t>public Polygon </a:t>
            </a:r>
            <a:r>
              <a:rPr lang="en-US" dirty="0" err="1"/>
              <a:t>polygonFrom</a:t>
            </a:r>
            <a:r>
              <a:rPr lang="en-US" dirty="0"/>
              <a:t>(Point... corners)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</a:t>
            </a:r>
          </a:p>
          <a:p>
            <a:r>
              <a:rPr lang="en-US" dirty="0"/>
              <a:t>    double squareOfSide1, lengthOfSide1;</a:t>
            </a:r>
          </a:p>
          <a:p>
            <a:r>
              <a:rPr lang="en-US" dirty="0"/>
              <a:t>    squareOfSide1 = (corners[1].x - corners[0].x)</a:t>
            </a:r>
          </a:p>
          <a:p>
            <a:r>
              <a:rPr lang="en-US" dirty="0"/>
              <a:t>                     * (corners[1].x - corners[0].x) </a:t>
            </a:r>
          </a:p>
          <a:p>
            <a:r>
              <a:rPr lang="en-US" dirty="0"/>
              <a:t>                     + (corners[1].y - corners[0].y)</a:t>
            </a:r>
          </a:p>
          <a:p>
            <a:r>
              <a:rPr lang="en-US" dirty="0"/>
              <a:t>                     * (corners[1].y - corners[0].y);</a:t>
            </a:r>
          </a:p>
          <a:p>
            <a:r>
              <a:rPr lang="en-US" dirty="0"/>
              <a:t>    lengthOfSide1 = </a:t>
            </a:r>
            <a:r>
              <a:rPr lang="en-US" dirty="0" err="1"/>
              <a:t>Math.sqrt</a:t>
            </a:r>
            <a:r>
              <a:rPr lang="en-US" dirty="0"/>
              <a:t>(squareOfSide1);</a:t>
            </a:r>
          </a:p>
          <a:p>
            <a:endParaRPr lang="en-US" dirty="0"/>
          </a:p>
          <a:p>
            <a:r>
              <a:rPr lang="en-US" dirty="0"/>
              <a:t>    // more method body code follows that creates and returns a </a:t>
            </a:r>
          </a:p>
          <a:p>
            <a:r>
              <a:rPr lang="en-US" dirty="0"/>
              <a:t>    // polygon connecting the Points</a:t>
            </a:r>
          </a:p>
          <a:p>
            <a:r>
              <a:rPr lang="en-US" dirty="0" smtClean="0"/>
              <a:t>}</a:t>
            </a:r>
          </a:p>
          <a:p>
            <a:r>
              <a:rPr lang="en-US" sz="1400" dirty="0"/>
              <a:t>You will most commonly see </a:t>
            </a:r>
            <a:r>
              <a:rPr lang="en-US" sz="1400" dirty="0" err="1"/>
              <a:t>varargs</a:t>
            </a:r>
            <a:r>
              <a:rPr lang="en-US" sz="1400" dirty="0"/>
              <a:t> with the printing methods; for example, this </a:t>
            </a:r>
            <a:r>
              <a:rPr lang="en-US" sz="1400" dirty="0" err="1"/>
              <a:t>printf</a:t>
            </a:r>
            <a:r>
              <a:rPr lang="en-US" sz="1400" dirty="0"/>
              <a:t> method: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(String format, Object...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allows you to print an arbitrary number of objects. It can be called like this: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("%s: %d, %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", name,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idnum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address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Returning a Class or </a:t>
            </a:r>
            <a:r>
              <a:rPr lang="en-US" sz="2800" u="sng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When a method uses a class name as its return </a:t>
            </a:r>
            <a:r>
              <a:rPr lang="en-US" sz="2400" i="1" dirty="0" smtClean="0"/>
              <a:t>type </a:t>
            </a:r>
            <a:r>
              <a:rPr lang="en-US" sz="2400" i="1" dirty="0"/>
              <a:t>the class of the type of the returned object must be either a subclass of, or the exact class of, the return </a:t>
            </a:r>
            <a:r>
              <a:rPr lang="en-US" sz="2400" i="1" dirty="0" smtClean="0"/>
              <a:t>type.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12753"/>
            <a:ext cx="2150771" cy="2253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3206" y="3608818"/>
            <a:ext cx="8598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Number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returnANumber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returnANumber</a:t>
            </a:r>
            <a:r>
              <a:rPr lang="en-US" dirty="0"/>
              <a:t> method can return an </a:t>
            </a:r>
            <a:r>
              <a:rPr lang="en-US" dirty="0" err="1"/>
              <a:t>ImaginaryNumber</a:t>
            </a:r>
            <a:r>
              <a:rPr lang="en-US" dirty="0"/>
              <a:t> but not an Object. </a:t>
            </a:r>
            <a:r>
              <a:rPr lang="en-US" dirty="0" err="1"/>
              <a:t>ImaginaryNumber</a:t>
            </a:r>
            <a:r>
              <a:rPr lang="en-US" dirty="0"/>
              <a:t> is a Number because it's a subclass of Number. However, an Object is not necessarily a Number — it could be a String or another 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60338"/>
            <a:ext cx="8818096" cy="66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437262"/>
            <a:ext cx="99940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Garbage collection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Lambda expressions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 on collection using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Lambarda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expression.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streaming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Blocking queue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7200" dirty="0" smtClean="0">
                <a:solidFill>
                  <a:schemeClr val="bg1"/>
                </a:solidFill>
                <a:hlinkClick r:id="rId2"/>
              </a:rPr>
              <a:t>docs.oracle.com/javase/tutorial/reallybigindex.html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3"/>
              </a:rPr>
              <a:t>www.slideshare.net/EdurekaIN/java-class-3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4"/>
              </a:rPr>
              <a:t>www.slideshare.net/abdurrehmanabdurrehman391/variables-and-data-types-by-sir-khalid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5"/>
              </a:rPr>
              <a:t>www.slideshare.net/abdurrehmanabdurrehman391/java-advancedoop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6"/>
              </a:rPr>
              <a:t>www.slideshare.net/MindfireSolutions/java-garbage-collection-how-it-works?next_slideshow=1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7"/>
              </a:rPr>
              <a:t>www.slideshare.net/arnold7490/unit-4-java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8"/>
              </a:rPr>
              <a:t>www.slideshare.net/arnold7490/unit-3-java?next_slideshow=1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9"/>
              </a:rPr>
              <a:t>www.slideshare.net/tushardesarda/java-tutorial-3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0"/>
              </a:rPr>
              <a:t>www.slideshare.net/muralidhar9e/java-exception-handling-ppt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1"/>
              </a:rPr>
              <a:t>www.slideshare.net/emprovise/2-javabasics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2"/>
              </a:rPr>
              <a:t>www.slideshare.net/AllanHuang/java-new-evolution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3"/>
              </a:rPr>
              <a:t>www.slideshare.net/antonkeks/4-collections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4"/>
              </a:rPr>
              <a:t>www.slideshare.net/andreaiacono/java8-39841939 - Java8</a:t>
            </a:r>
            <a:r>
              <a:rPr lang="en-US" sz="7200" dirty="0" smtClean="0">
                <a:solidFill>
                  <a:schemeClr val="bg1"/>
                </a:solidFill>
              </a:rPr>
              <a:t> features</a:t>
            </a:r>
          </a:p>
          <a:p>
            <a:r>
              <a:rPr lang="en-US" sz="7200" dirty="0">
                <a:solidFill>
                  <a:schemeClr val="bg1"/>
                </a:solidFill>
                <a:hlinkClick r:id="rId1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5"/>
              </a:rPr>
              <a:t>www.slideshare.net/AbhishekKhune/07-java-collection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6"/>
              </a:rPr>
              <a:t>http://www.slideshare.net/shahjahan786/generics-27960064</a:t>
            </a:r>
            <a:r>
              <a:rPr lang="en-US" sz="7200" dirty="0">
                <a:solidFill>
                  <a:schemeClr val="bg1"/>
                </a:solidFill>
              </a:rPr>
              <a:t> - </a:t>
            </a:r>
            <a:r>
              <a:rPr lang="en-US" sz="7200" dirty="0" smtClean="0">
                <a:solidFill>
                  <a:schemeClr val="bg1"/>
                </a:solidFill>
              </a:rPr>
              <a:t>Generics</a:t>
            </a:r>
          </a:p>
          <a:p>
            <a:r>
              <a:rPr lang="en-US" sz="7200" dirty="0">
                <a:solidFill>
                  <a:schemeClr val="bg1"/>
                </a:solidFill>
                <a:hlinkClick r:id="rId1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7"/>
              </a:rPr>
              <a:t>www.slideshare.net/caroljmcdonald/java-generics-2485138?next_slideshow=1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60338"/>
            <a:ext cx="8836025" cy="66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60337"/>
            <a:ext cx="8836025" cy="66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0709"/>
            <a:ext cx="9001872" cy="67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0" y="40708"/>
            <a:ext cx="8987478" cy="67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0708"/>
            <a:ext cx="9028766" cy="67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9" y="160338"/>
            <a:ext cx="8920243" cy="66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3947</TotalTime>
  <Words>418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inheritance</vt:lpstr>
      <vt:lpstr>inheritance</vt:lpstr>
      <vt:lpstr>inheritance</vt:lpstr>
      <vt:lpstr>inheritance</vt:lpstr>
      <vt:lpstr>inheritance</vt:lpstr>
      <vt:lpstr>inheritance</vt:lpstr>
      <vt:lpstr>Interfaces and inheritance</vt:lpstr>
      <vt:lpstr>Java - miscellaneous</vt:lpstr>
      <vt:lpstr>Java - miscellaneous</vt:lpstr>
      <vt:lpstr>Java - miscellaneous</vt:lpstr>
      <vt:lpstr>Advanced java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920</cp:revision>
  <dcterms:created xsi:type="dcterms:W3CDTF">2015-08-26T11:57:20Z</dcterms:created>
  <dcterms:modified xsi:type="dcterms:W3CDTF">2015-09-09T12:06:56Z</dcterms:modified>
</cp:coreProperties>
</file>