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9" r:id="rId11"/>
    <p:sldId id="281" r:id="rId12"/>
    <p:sldId id="278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838383"/>
    <a:srgbClr val="0082C8"/>
    <a:srgbClr val="004990"/>
    <a:srgbClr val="BEBEB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B2EC4-55F6-554B-9F49-1540A65C1F83}" v="2500" dt="2025-06-13T03:16:57.943"/>
    <p1510:client id="{E5A0AA0C-768C-44EB-9EA5-624FB2538D3A}" v="3091" dt="2025-06-13T02:40:25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64"/>
  </p:normalViewPr>
  <p:slideViewPr>
    <p:cSldViewPr snapToGrid="0">
      <p:cViewPr>
        <p:scale>
          <a:sx n="79" d="100"/>
          <a:sy n="79" d="100"/>
        </p:scale>
        <p:origin x="64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196B-0355-4E83-8EA5-0487090F2F45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B24E-6830-49F7-A4B8-6F547F1E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B24E-6830-49F7-A4B8-6F547F1EA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B24E-6830-49F7-A4B8-6F547F1EA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B24E-6830-49F7-A4B8-6F547F1EA3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1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0B24E-6830-49F7-A4B8-6F547F1EA3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6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6586-6E8C-7C7B-FC9E-F79CA9FE0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13350-1E27-B714-8473-2FDDB24D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A02BB-763E-B20F-7F8F-5804129A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792D-380E-D57C-D8D1-52A84010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D9755-3065-43B8-BDAC-ABCFEB30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59FF-5D8F-4A33-4E30-9D7A73FF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F2602-241D-1E83-A0B8-3D7DD7488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26F78-71CA-5960-B7A2-18CD6AAB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C053-E5AF-5743-9836-6BA55558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854E-357C-4118-8825-F08DF5F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E593D-FF73-0445-598D-1CCD689FE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9406F-F285-6626-6A8C-6187A780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1C1CE-AA1E-0F8D-56C5-4BAEDE05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9817-7CAB-E7A6-7D68-AFC6E3B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626D-1B08-FCBA-3D00-B90E0CF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F0C8-8F92-8D0D-A374-7751BB14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F762-2A52-9252-8BFA-C2F0AC89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4701-059E-388B-F6DC-8E138819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718EE-9933-79AA-A388-86139D50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6C54-2A5C-E41F-D265-898B281F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3FB3-AD42-2FA7-F964-0805B139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47C2-F94C-FBCB-4612-29D6A03A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ED16-8B24-138B-D854-E0031C7E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9538E-F2FB-E9E6-B44C-A1DF4432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863D-AB2A-004D-AB52-E8B8EDD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C6AE-1FBC-4C36-B824-FC96E7DB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4686-7F81-63A9-1E21-C36C9B76D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DA45D-C921-1456-09BF-9A3FC9FB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15BE-313D-3CDC-7DA5-1CD47B2A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5C6EE-8085-6279-5553-9D76962E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F2F5-9F4A-86F3-DD7F-AE63017B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8A-6B5F-E5DB-7908-A96667C4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9130-9ABC-6D87-33EE-32F6F49D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A4014-5323-5955-2306-4D304D86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F3B3D-9411-3DB7-8FD8-B61BC247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7A21B-8314-644E-F726-B25418FBA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EE01A-7CD5-1E75-F8A9-2D0B5B69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B294D-4A8A-BE31-E3A4-DAB0F40A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43267-721E-F5C0-05D5-9E905576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999D-7263-726B-9CA4-8C5F0701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30071-2B44-97A5-F349-959764F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52B0-1181-8185-D609-355F29C5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B2E3F-0BD0-0D75-41DC-6BB4CEB8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FFBD4-A925-CCA2-71DA-08DCC5D7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8769B-29F0-8C6B-7DE5-2293B69C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A760C-1905-4A7A-B6AC-07EE4F91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4C9E-F9EE-EA05-742F-06910B42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CD19-374C-4E0D-DBE3-76BCBFBB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D3E55-20D9-99EB-7797-7A69FD21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B755-2A0A-EFEE-A04E-8D9F39F1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CFB2-A0C4-4895-A40E-965A8E0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312A3-8855-3577-1D2D-F93198FA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4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5789-3860-9D12-CFD9-EEDB25D9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FAE0A-64F3-FFB6-84B8-E988CBDB5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4501-4F75-B2D5-7ED5-8851A2B0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786D-14BC-2E9E-A3EE-D183E6BC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D423-DB81-EFDE-D504-55F253D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894A-4607-8811-6136-DD1FEA41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9F701-EDE8-B6F0-D579-E348E522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C8D5-3638-B859-A080-AE9ED1BC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E463-8AFF-65B1-D756-C487642B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97BE4-FF12-034C-9B90-CEE33BE6701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31A8-1518-E3EF-3F64-3AB4D8AA4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096C-6114-21D8-8832-C9A7DE15C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4490D-721B-0745-B9E5-4FCB2F2B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0139C6-F121-7801-F3EF-6E8B0546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92" y="2980033"/>
            <a:ext cx="2285811" cy="550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6890B-7843-9E54-2C77-F918EF0E2D0B}"/>
              </a:ext>
            </a:extLst>
          </p:cNvPr>
          <p:cNvSpPr txBox="1"/>
          <p:nvPr/>
        </p:nvSpPr>
        <p:spPr>
          <a:xfrm>
            <a:off x="2021740" y="880782"/>
            <a:ext cx="8148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Asset Optimization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Strategic Comparative Study for Smarter Portfolio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69CC7-8072-2ACD-9514-452899C0DCBE}"/>
              </a:ext>
            </a:extLst>
          </p:cNvPr>
          <p:cNvSpPr txBox="1"/>
          <p:nvPr/>
        </p:nvSpPr>
        <p:spPr>
          <a:xfrm>
            <a:off x="3047996" y="460761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Sudarsan Nallur Murali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June 13th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  <a:endParaRPr lang="en-US" sz="2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6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39419-7AB9-8491-3A40-5DB725C9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3">
            <a:extLst>
              <a:ext uri="{FF2B5EF4-FFF2-40B4-BE49-F238E27FC236}">
                <a16:creationId xmlns:a16="http://schemas.microsoft.com/office/drawing/2014/main" id="{8C59E592-0E81-6596-C71C-993D3686D866}"/>
              </a:ext>
            </a:extLst>
          </p:cNvPr>
          <p:cNvSpPr/>
          <p:nvPr/>
        </p:nvSpPr>
        <p:spPr>
          <a:xfrm>
            <a:off x="483567" y="954650"/>
            <a:ext cx="6271487" cy="1920916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AC409-5205-BA5F-A737-9CA138CCD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2" y="3019049"/>
            <a:ext cx="3420614" cy="2845800"/>
          </a:xfrm>
          <a:prstGeom prst="rect">
            <a:avLst/>
          </a:prstGeom>
        </p:spPr>
      </p:pic>
      <p:sp>
        <p:nvSpPr>
          <p:cNvPr id="4" name="Rectangle: Rounded Corners 43">
            <a:extLst>
              <a:ext uri="{FF2B5EF4-FFF2-40B4-BE49-F238E27FC236}">
                <a16:creationId xmlns:a16="http://schemas.microsoft.com/office/drawing/2014/main" id="{84D312C7-F082-B56C-FBAE-B5845BF448DA}"/>
              </a:ext>
            </a:extLst>
          </p:cNvPr>
          <p:cNvSpPr/>
          <p:nvPr/>
        </p:nvSpPr>
        <p:spPr>
          <a:xfrm>
            <a:off x="5169145" y="3807221"/>
            <a:ext cx="6271487" cy="1920916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D921-0CDE-1C04-AB25-84A28219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EF9F876-A8BC-81B2-64E0-E5554B15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E15D4-CFA3-7D02-7682-892346F7620B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D4B6E874-C7BD-86C5-F617-B58971F2A9E0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Optimization Using ECOS </a:t>
            </a:r>
            <a:br>
              <a:rPr lang="en-US" sz="4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Sectors and Assets weight split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98E28-FC49-7357-1408-82EC5EC2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74" t="4344" r="2167" b="6364"/>
          <a:stretch>
            <a:fillRect/>
          </a:stretch>
        </p:blipFill>
        <p:spPr>
          <a:xfrm>
            <a:off x="7620000" y="777237"/>
            <a:ext cx="3535680" cy="284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1FA818-4390-BE2E-723D-255B0A11569D}"/>
              </a:ext>
            </a:extLst>
          </p:cNvPr>
          <p:cNvSpPr txBox="1"/>
          <p:nvPr/>
        </p:nvSpPr>
        <p:spPr>
          <a:xfrm>
            <a:off x="660064" y="1047089"/>
            <a:ext cx="5933776" cy="1635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Sector Allocation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Corporate Bonds (45%)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Driving most of the yield while staying within sector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MBS (25%) &amp; ABS (10%)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Balancing returns with diversification.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TSY (15%)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Providing stability and risk-free exposure.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 Yield (5%)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Capped exposure to enhance returns without overleveraging credit risk.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3F3A5-12E9-BBA4-AF0C-7FF4F18FCDE5}"/>
              </a:ext>
            </a:extLst>
          </p:cNvPr>
          <p:cNvSpPr txBox="1"/>
          <p:nvPr/>
        </p:nvSpPr>
        <p:spPr>
          <a:xfrm>
            <a:off x="5263855" y="4171039"/>
            <a:ext cx="60949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Sample Asset-Level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Shows granular weight distribution—e.g.,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6-Month Treasury allocated 5%, 30-Year Treasury 10%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asset weightage will sum up to the corresponding sector and adds up to the total 100% of weight distribution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9589B8-AA35-150E-EA5A-954231AAA7A3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0D0086A-2874-CB57-7653-718398C1A65F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325EA4-5587-6461-C318-3EF5B6826E7B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6" name="object 2">
                  <a:extLst>
                    <a:ext uri="{FF2B5EF4-FFF2-40B4-BE49-F238E27FC236}">
                      <a16:creationId xmlns:a16="http://schemas.microsoft.com/office/drawing/2014/main" id="{F5EE3C11-2F68-DBB1-6919-31956764C0BF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3">
                  <a:extLst>
                    <a:ext uri="{FF2B5EF4-FFF2-40B4-BE49-F238E27FC236}">
                      <a16:creationId xmlns:a16="http://schemas.microsoft.com/office/drawing/2014/main" id="{96E538AA-0140-BCC5-7060-1AF6260DC990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object 4">
                  <a:extLst>
                    <a:ext uri="{FF2B5EF4-FFF2-40B4-BE49-F238E27FC236}">
                      <a16:creationId xmlns:a16="http://schemas.microsoft.com/office/drawing/2014/main" id="{ADB19CBF-F234-33C0-2B20-676EFF5361B7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5">
                  <a:extLst>
                    <a:ext uri="{FF2B5EF4-FFF2-40B4-BE49-F238E27FC236}">
                      <a16:creationId xmlns:a16="http://schemas.microsoft.com/office/drawing/2014/main" id="{22302611-191F-2C0B-FABA-D01016FA7FBF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object 6">
                  <a:extLst>
                    <a:ext uri="{FF2B5EF4-FFF2-40B4-BE49-F238E27FC236}">
                      <a16:creationId xmlns:a16="http://schemas.microsoft.com/office/drawing/2014/main" id="{05AC2C43-26FB-6964-59F8-E225D324CE38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8">
                  <a:extLst>
                    <a:ext uri="{FF2B5EF4-FFF2-40B4-BE49-F238E27FC236}">
                      <a16:creationId xmlns:a16="http://schemas.microsoft.com/office/drawing/2014/main" id="{C80F2A8C-7DDC-75AE-00D1-321EE430BE7C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9">
                  <a:extLst>
                    <a:ext uri="{FF2B5EF4-FFF2-40B4-BE49-F238E27FC236}">
                      <a16:creationId xmlns:a16="http://schemas.microsoft.com/office/drawing/2014/main" id="{9F115FBC-C30E-4ED4-E85F-C01F66D913FA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3" name="object 12">
                  <a:extLst>
                    <a:ext uri="{FF2B5EF4-FFF2-40B4-BE49-F238E27FC236}">
                      <a16:creationId xmlns:a16="http://schemas.microsoft.com/office/drawing/2014/main" id="{4BDF5B27-A50B-B553-B4FD-1453B0C21CC6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4" name="object 13">
                  <a:extLst>
                    <a:ext uri="{FF2B5EF4-FFF2-40B4-BE49-F238E27FC236}">
                      <a16:creationId xmlns:a16="http://schemas.microsoft.com/office/drawing/2014/main" id="{F30BE77A-F05A-0FF2-CE33-C88A104FFE91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5" name="object 14">
                  <a:extLst>
                    <a:ext uri="{FF2B5EF4-FFF2-40B4-BE49-F238E27FC236}">
                      <a16:creationId xmlns:a16="http://schemas.microsoft.com/office/drawing/2014/main" id="{1BDF4AB1-7811-537C-4D50-06A60D64F823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15">
                  <a:extLst>
                    <a:ext uri="{FF2B5EF4-FFF2-40B4-BE49-F238E27FC236}">
                      <a16:creationId xmlns:a16="http://schemas.microsoft.com/office/drawing/2014/main" id="{AA5946BC-CCE9-72A5-D8C9-EC7758792DD9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5" name="object 7">
                <a:extLst>
                  <a:ext uri="{FF2B5EF4-FFF2-40B4-BE49-F238E27FC236}">
                    <a16:creationId xmlns:a16="http://schemas.microsoft.com/office/drawing/2014/main" id="{0321C44C-5FFE-3EFE-4678-F2BD0A9D4B8E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52" name="object 14">
              <a:extLst>
                <a:ext uri="{FF2B5EF4-FFF2-40B4-BE49-F238E27FC236}">
                  <a16:creationId xmlns:a16="http://schemas.microsoft.com/office/drawing/2014/main" id="{4447BA1A-903C-6E4B-7243-FA069E4C122A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5">
              <a:extLst>
                <a:ext uri="{FF2B5EF4-FFF2-40B4-BE49-F238E27FC236}">
                  <a16:creationId xmlns:a16="http://schemas.microsoft.com/office/drawing/2014/main" id="{3009E8B5-A9D5-C75B-789A-EBDE5248AE71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08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F51F-86B2-D7FF-2017-411F5595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0213F5-0587-601D-6F34-B6A046C3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2A887F6-4098-4116-3EFC-8835E7F1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4522F-BD05-34FF-7832-23849DCDD987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7F58B78A-FACF-492C-077D-4AC444756D15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between solvers within CVXPY library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ECOS and SCS run the fastest, and all solvers yielded the same result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F61DF1-B041-B84D-5BA4-8FC26F143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92804"/>
              </p:ext>
            </p:extLst>
          </p:nvPr>
        </p:nvGraphicFramePr>
        <p:xfrm>
          <a:off x="483567" y="1389467"/>
          <a:ext cx="10954510" cy="391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30">
                  <a:extLst>
                    <a:ext uri="{9D8B030D-6E8A-4147-A177-3AD203B41FA5}">
                      <a16:colId xmlns:a16="http://schemas.microsoft.com/office/drawing/2014/main" val="3379205460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4124122009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1667960755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2579081405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250624707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2768176785"/>
                    </a:ext>
                  </a:extLst>
                </a:gridCol>
                <a:gridCol w="1564930">
                  <a:extLst>
                    <a:ext uri="{9D8B030D-6E8A-4147-A177-3AD203B41FA5}">
                      <a16:colId xmlns:a16="http://schemas.microsoft.com/office/drawing/2014/main" val="364230850"/>
                    </a:ext>
                  </a:extLst>
                </a:gridCol>
              </a:tblGrid>
              <a:tr h="7327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Solver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Yield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Duration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SameDay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/>
                        </a:rPr>
                        <a:t>SectorHY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/>
                        </a:rPr>
                        <a:t>Runtime (s)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Status</a:t>
                      </a:r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375424"/>
                  </a:ext>
                </a:extLst>
              </a:tr>
              <a:tr h="51295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ECOS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3010235"/>
                  </a:ext>
                </a:extLst>
              </a:tr>
              <a:tr h="512951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SCS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5604734"/>
                  </a:ext>
                </a:extLst>
              </a:tr>
              <a:tr h="76265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OSQP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40.0%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165547"/>
                  </a:ext>
                </a:extLst>
              </a:tr>
              <a:tr h="139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CVXOPT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40.0%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0.043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441662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EA37A2-952B-F549-8D12-7B86F3BB9085}"/>
              </a:ext>
            </a:extLst>
          </p:cNvPr>
          <p:cNvSpPr/>
          <p:nvPr/>
        </p:nvSpPr>
        <p:spPr>
          <a:xfrm>
            <a:off x="8443292" y="1389467"/>
            <a:ext cx="1300148" cy="3917699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BE6396-78BC-4ABE-0453-641FCC5AD831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75F46F-107C-5B1C-D137-C783E82200F5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9281412-FD3C-A296-62FE-E5070E8B2D48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2" name="object 2">
                  <a:extLst>
                    <a:ext uri="{FF2B5EF4-FFF2-40B4-BE49-F238E27FC236}">
                      <a16:creationId xmlns:a16="http://schemas.microsoft.com/office/drawing/2014/main" id="{E33FE55F-72D8-DFE9-500F-7A128F353DE7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3">
                  <a:extLst>
                    <a:ext uri="{FF2B5EF4-FFF2-40B4-BE49-F238E27FC236}">
                      <a16:creationId xmlns:a16="http://schemas.microsoft.com/office/drawing/2014/main" id="{9B6A2F32-B81E-F2B0-6A4E-2389098F356B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4" name="object 4">
                  <a:extLst>
                    <a:ext uri="{FF2B5EF4-FFF2-40B4-BE49-F238E27FC236}">
                      <a16:creationId xmlns:a16="http://schemas.microsoft.com/office/drawing/2014/main" id="{3BA63F45-0B03-4501-CE8F-A557298C37D6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5">
                  <a:extLst>
                    <a:ext uri="{FF2B5EF4-FFF2-40B4-BE49-F238E27FC236}">
                      <a16:creationId xmlns:a16="http://schemas.microsoft.com/office/drawing/2014/main" id="{9A023AB9-AFB6-106F-C006-765D0F54E810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6" name="object 6">
                  <a:extLst>
                    <a:ext uri="{FF2B5EF4-FFF2-40B4-BE49-F238E27FC236}">
                      <a16:creationId xmlns:a16="http://schemas.microsoft.com/office/drawing/2014/main" id="{1BC702EF-EEB9-8C42-E57C-1C3F1178BD87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8">
                  <a:extLst>
                    <a:ext uri="{FF2B5EF4-FFF2-40B4-BE49-F238E27FC236}">
                      <a16:creationId xmlns:a16="http://schemas.microsoft.com/office/drawing/2014/main" id="{6FAC6380-FA38-33D4-457F-ED3142A3D2CE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9">
                  <a:extLst>
                    <a:ext uri="{FF2B5EF4-FFF2-40B4-BE49-F238E27FC236}">
                      <a16:creationId xmlns:a16="http://schemas.microsoft.com/office/drawing/2014/main" id="{C0174EFE-69B8-B5F6-521F-2DD907756E68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object 12">
                  <a:extLst>
                    <a:ext uri="{FF2B5EF4-FFF2-40B4-BE49-F238E27FC236}">
                      <a16:creationId xmlns:a16="http://schemas.microsoft.com/office/drawing/2014/main" id="{584D2D53-0D9F-76B8-F988-E1EA7EEA481D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13">
                  <a:extLst>
                    <a:ext uri="{FF2B5EF4-FFF2-40B4-BE49-F238E27FC236}">
                      <a16:creationId xmlns:a16="http://schemas.microsoft.com/office/drawing/2014/main" id="{3D99CC51-DC82-1D9C-1A68-0D3FFEAFEA5F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object 14">
                  <a:extLst>
                    <a:ext uri="{FF2B5EF4-FFF2-40B4-BE49-F238E27FC236}">
                      <a16:creationId xmlns:a16="http://schemas.microsoft.com/office/drawing/2014/main" id="{67BEBA76-BF35-C7F0-8F71-0E6BC66AD669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15">
                  <a:extLst>
                    <a:ext uri="{FF2B5EF4-FFF2-40B4-BE49-F238E27FC236}">
                      <a16:creationId xmlns:a16="http://schemas.microsoft.com/office/drawing/2014/main" id="{3FA1E750-263D-168C-251A-4FF1DEF17490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1" name="object 7">
                <a:extLst>
                  <a:ext uri="{FF2B5EF4-FFF2-40B4-BE49-F238E27FC236}">
                    <a16:creationId xmlns:a16="http://schemas.microsoft.com/office/drawing/2014/main" id="{F1C3FF9E-9AF5-0EF8-30F4-565396098E0F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934565B0-A095-2F81-A5DF-63AE351094C4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0C841B85-D59F-1654-CDEB-B144116E4104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6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A9ED-FD6D-05F0-CB77-6A790B204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A26F0F-E96C-5906-2693-D8486133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F6D5E1D-88ED-37FD-E04C-13794F4F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DEBD4C-301B-DA29-297F-12F8DD3BFB42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2154016C-5FF9-1B03-3EDF-B64C1D4B6CEE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ECOS solver results with other </a:t>
            </a:r>
            <a:r>
              <a:rPr lang="en-US" sz="2000" b="1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solvers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Ortools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– GLOP by google is the fastest of all other solvers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34929A-3839-9D8A-5754-3D822B314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27117"/>
              </p:ext>
            </p:extLst>
          </p:nvPr>
        </p:nvGraphicFramePr>
        <p:xfrm>
          <a:off x="483566" y="1380858"/>
          <a:ext cx="10957065" cy="380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295">
                  <a:extLst>
                    <a:ext uri="{9D8B030D-6E8A-4147-A177-3AD203B41FA5}">
                      <a16:colId xmlns:a16="http://schemas.microsoft.com/office/drawing/2014/main" val="1029140385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3477585447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772092707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3204393173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2203412939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39410150"/>
                    </a:ext>
                  </a:extLst>
                </a:gridCol>
                <a:gridCol w="1565295">
                  <a:extLst>
                    <a:ext uri="{9D8B030D-6E8A-4147-A177-3AD203B41FA5}">
                      <a16:colId xmlns:a16="http://schemas.microsoft.com/office/drawing/2014/main" val="220503051"/>
                    </a:ext>
                  </a:extLst>
                </a:gridCol>
              </a:tblGrid>
              <a:tr h="76003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Solver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Yield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Duration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SameDay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/>
                        </a:rPr>
                        <a:t>SectorHY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/>
                        </a:rPr>
                        <a:t>Runtime (s)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Status</a:t>
                      </a:r>
                      <a:endParaRPr 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447860"/>
                  </a:ext>
                </a:extLst>
              </a:tr>
              <a:tr h="532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CVXPY-ECOS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589047"/>
                  </a:ext>
                </a:extLst>
              </a:tr>
              <a:tr h="532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PuLP-CBC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7369579"/>
                  </a:ext>
                </a:extLst>
              </a:tr>
              <a:tr h="532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ORtools-GLOP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0.050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747140"/>
                  </a:ext>
                </a:extLst>
              </a:tr>
              <a:tr h="14440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SciPy-SLSQP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2.036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7.860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0.400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0.050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0.018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Optimal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708978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BD9702-0A98-652C-75B9-6D34C51D0BD1}"/>
              </a:ext>
            </a:extLst>
          </p:cNvPr>
          <p:cNvSpPr/>
          <p:nvPr/>
        </p:nvSpPr>
        <p:spPr>
          <a:xfrm>
            <a:off x="8448952" y="1415352"/>
            <a:ext cx="1329424" cy="3765664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9FE893E-5914-AF47-7ED9-D250EB5A2E88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E7D760-1F0E-CAFA-49F3-C2AC349BC6FE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DC1445-2EB4-8C42-9CFE-0999923744E2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2" name="object 2">
                  <a:extLst>
                    <a:ext uri="{FF2B5EF4-FFF2-40B4-BE49-F238E27FC236}">
                      <a16:creationId xmlns:a16="http://schemas.microsoft.com/office/drawing/2014/main" id="{E0C8DE95-81E8-8DCF-A204-BD54540E0E5F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3" name="object 3">
                  <a:extLst>
                    <a:ext uri="{FF2B5EF4-FFF2-40B4-BE49-F238E27FC236}">
                      <a16:creationId xmlns:a16="http://schemas.microsoft.com/office/drawing/2014/main" id="{EF985956-119D-5116-B5A1-C55F72259707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4" name="object 4">
                  <a:extLst>
                    <a:ext uri="{FF2B5EF4-FFF2-40B4-BE49-F238E27FC236}">
                      <a16:creationId xmlns:a16="http://schemas.microsoft.com/office/drawing/2014/main" id="{581E6FEF-B9E8-229A-043F-4C909629DD45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5" name="object 5">
                  <a:extLst>
                    <a:ext uri="{FF2B5EF4-FFF2-40B4-BE49-F238E27FC236}">
                      <a16:creationId xmlns:a16="http://schemas.microsoft.com/office/drawing/2014/main" id="{D5349CDA-A0E4-BD26-7342-FAAF1B719547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6" name="object 6">
                  <a:extLst>
                    <a:ext uri="{FF2B5EF4-FFF2-40B4-BE49-F238E27FC236}">
                      <a16:creationId xmlns:a16="http://schemas.microsoft.com/office/drawing/2014/main" id="{7F4F873F-A759-2D11-5B22-E778627A1C4A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8">
                  <a:extLst>
                    <a:ext uri="{FF2B5EF4-FFF2-40B4-BE49-F238E27FC236}">
                      <a16:creationId xmlns:a16="http://schemas.microsoft.com/office/drawing/2014/main" id="{F908F89C-B25E-A8CF-0CC5-DF2D8410BE5B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9">
                  <a:extLst>
                    <a:ext uri="{FF2B5EF4-FFF2-40B4-BE49-F238E27FC236}">
                      <a16:creationId xmlns:a16="http://schemas.microsoft.com/office/drawing/2014/main" id="{A212B4E4-BB66-3B03-5ECC-0BD3580DE261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object 12">
                  <a:extLst>
                    <a:ext uri="{FF2B5EF4-FFF2-40B4-BE49-F238E27FC236}">
                      <a16:creationId xmlns:a16="http://schemas.microsoft.com/office/drawing/2014/main" id="{76BC8A01-1DA9-DACF-E249-9E1F1D8EC10F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0" name="object 13">
                  <a:extLst>
                    <a:ext uri="{FF2B5EF4-FFF2-40B4-BE49-F238E27FC236}">
                      <a16:creationId xmlns:a16="http://schemas.microsoft.com/office/drawing/2014/main" id="{E978D848-7A27-E4EB-2BBC-6189E3EBCC1D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 dirty="0">
                      <a:solidFill>
                        <a:srgbClr val="156082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 dirty="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object 14">
                  <a:extLst>
                    <a:ext uri="{FF2B5EF4-FFF2-40B4-BE49-F238E27FC236}">
                      <a16:creationId xmlns:a16="http://schemas.microsoft.com/office/drawing/2014/main" id="{6417EC97-3E6C-396C-21B1-4A620332AA78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2" name="object 15">
                  <a:extLst>
                    <a:ext uri="{FF2B5EF4-FFF2-40B4-BE49-F238E27FC236}">
                      <a16:creationId xmlns:a16="http://schemas.microsoft.com/office/drawing/2014/main" id="{6FD1F43B-5414-6558-2186-D6F6B75A1A3A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1" name="object 7">
                <a:extLst>
                  <a:ext uri="{FF2B5EF4-FFF2-40B4-BE49-F238E27FC236}">
                    <a16:creationId xmlns:a16="http://schemas.microsoft.com/office/drawing/2014/main" id="{313BD936-BF74-F171-A5D3-6F28C012F1D6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80238B60-F496-0372-3931-4924BFCCA293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5">
              <a:extLst>
                <a:ext uri="{FF2B5EF4-FFF2-40B4-BE49-F238E27FC236}">
                  <a16:creationId xmlns:a16="http://schemas.microsoft.com/office/drawing/2014/main" id="{A33233C6-F3D0-FA97-1372-967E1A54652C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20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43942-5454-1294-F081-BFD073A8C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CB2511E9-2F0F-4283-240C-2AAA8F68E290}"/>
              </a:ext>
            </a:extLst>
          </p:cNvPr>
          <p:cNvSpPr/>
          <p:nvPr/>
        </p:nvSpPr>
        <p:spPr>
          <a:xfrm>
            <a:off x="5930726" y="806760"/>
            <a:ext cx="5597886" cy="4984439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517B4-7208-C0DE-AAB6-51FF4CF9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B1A5BE1-C882-BE7B-6C41-53C164FB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C2B83B-8C3F-E6D0-B929-2C50121CE257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924E0A24-0A05-7929-920D-ED564FFFA4BC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Memory usage and run time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1C4823-6800-A1B7-1AAF-FA6CF1C66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72952"/>
              </p:ext>
            </p:extLst>
          </p:nvPr>
        </p:nvGraphicFramePr>
        <p:xfrm>
          <a:off x="483567" y="1012139"/>
          <a:ext cx="5161974" cy="464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658">
                  <a:extLst>
                    <a:ext uri="{9D8B030D-6E8A-4147-A177-3AD203B41FA5}">
                      <a16:colId xmlns:a16="http://schemas.microsoft.com/office/drawing/2014/main" val="2536426098"/>
                    </a:ext>
                  </a:extLst>
                </a:gridCol>
                <a:gridCol w="1720658">
                  <a:extLst>
                    <a:ext uri="{9D8B030D-6E8A-4147-A177-3AD203B41FA5}">
                      <a16:colId xmlns:a16="http://schemas.microsoft.com/office/drawing/2014/main" val="1543646774"/>
                    </a:ext>
                  </a:extLst>
                </a:gridCol>
                <a:gridCol w="1720658">
                  <a:extLst>
                    <a:ext uri="{9D8B030D-6E8A-4147-A177-3AD203B41FA5}">
                      <a16:colId xmlns:a16="http://schemas.microsoft.com/office/drawing/2014/main" val="3420467469"/>
                    </a:ext>
                  </a:extLst>
                </a:gridCol>
              </a:tblGrid>
              <a:tr h="53172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 Solver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Peak Memory Usage (mb)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Time (s)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834798"/>
                  </a:ext>
                </a:extLst>
              </a:tr>
              <a:tr h="73290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ORtools-GLOP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0.001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328307"/>
                  </a:ext>
                </a:extLst>
              </a:tr>
              <a:tr h="54090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PuLP-CBC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0.008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609529"/>
                  </a:ext>
                </a:extLst>
              </a:tr>
              <a:tr h="54090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ECOS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0.024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647361"/>
                  </a:ext>
                </a:extLst>
              </a:tr>
              <a:tr h="37863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SCS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0.024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946854"/>
                  </a:ext>
                </a:extLst>
              </a:tr>
              <a:tr h="37863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OSQP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0.027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124075"/>
                  </a:ext>
                </a:extLst>
              </a:tr>
              <a:tr h="51303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CVXOPT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0.032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516277"/>
                  </a:ext>
                </a:extLst>
              </a:tr>
              <a:tr h="102771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SciPy-SLSQP</a:t>
                      </a:r>
                      <a:endParaRPr lang="en-US" sz="14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</a:t>
                      </a:r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0.034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2468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839327-DBCC-BE17-5A80-C9358ACC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56238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836077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4408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46A47C-EBD9-7D0F-18D0-8669735D5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7675"/>
              </p:ext>
            </p:extLst>
          </p:nvPr>
        </p:nvGraphicFramePr>
        <p:xfrm>
          <a:off x="6096000" y="1133710"/>
          <a:ext cx="5257799" cy="2011680"/>
        </p:xfrm>
        <a:graphic>
          <a:graphicData uri="http://schemas.openxmlformats.org/drawingml/2006/table">
            <a:tbl>
              <a:tblPr/>
              <a:tblGrid>
                <a:gridCol w="5257799">
                  <a:extLst>
                    <a:ext uri="{9D8B030D-6E8A-4147-A177-3AD203B41FA5}">
                      <a16:colId xmlns:a16="http://schemas.microsoft.com/office/drawing/2014/main" val="168706185"/>
                    </a:ext>
                  </a:extLst>
                </a:gridCol>
              </a:tblGrid>
              <a:tr h="106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Execution Time (s)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Cuts analyst cycle-time from hours to milliseconds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Peak Memory Usage (mb)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 memory footprint reduces risk of crashes in constrained environments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81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30B5F6-8E48-14FA-B77A-89D32FB97544}"/>
              </a:ext>
            </a:extLst>
          </p:cNvPr>
          <p:cNvSpPr txBox="1"/>
          <p:nvPr/>
        </p:nvSpPr>
        <p:spPr>
          <a:xfrm>
            <a:off x="6017559" y="3617259"/>
            <a:ext cx="542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OR-Tools GLOP completes in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0.001 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— even the slowest solver finishes &lt; 0.04 s, allowing on-demand refreshes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solvers consumed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~0 MB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 OR-Tools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PuLP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essentially “free” to scale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CEA6B3-2E42-FBFC-FA3D-52C1BB10CD4D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262679-9E72-BC4B-5732-A2D7C0E9AE7A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7BE2EFA-A4AA-340E-082D-EAFDE4E7F5EF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36" name="object 2">
                  <a:extLst>
                    <a:ext uri="{FF2B5EF4-FFF2-40B4-BE49-F238E27FC236}">
                      <a16:creationId xmlns:a16="http://schemas.microsoft.com/office/drawing/2014/main" id="{3C87C8DD-83FD-9883-0992-91096F8AB84E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3">
                  <a:extLst>
                    <a:ext uri="{FF2B5EF4-FFF2-40B4-BE49-F238E27FC236}">
                      <a16:creationId xmlns:a16="http://schemas.microsoft.com/office/drawing/2014/main" id="{834FDFF6-C357-F027-E3C6-38D3D8705C0E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8" name="object 4">
                  <a:extLst>
                    <a:ext uri="{FF2B5EF4-FFF2-40B4-BE49-F238E27FC236}">
                      <a16:creationId xmlns:a16="http://schemas.microsoft.com/office/drawing/2014/main" id="{A90A9335-A475-6FF4-9936-EB83A1F1FA23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5">
                  <a:extLst>
                    <a:ext uri="{FF2B5EF4-FFF2-40B4-BE49-F238E27FC236}">
                      <a16:creationId xmlns:a16="http://schemas.microsoft.com/office/drawing/2014/main" id="{AAB68846-437B-76A6-018E-7C578B58BB94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object 6">
                  <a:extLst>
                    <a:ext uri="{FF2B5EF4-FFF2-40B4-BE49-F238E27FC236}">
                      <a16:creationId xmlns:a16="http://schemas.microsoft.com/office/drawing/2014/main" id="{D408AA40-C7E6-D403-42FC-6707B098DD85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8">
                  <a:extLst>
                    <a:ext uri="{FF2B5EF4-FFF2-40B4-BE49-F238E27FC236}">
                      <a16:creationId xmlns:a16="http://schemas.microsoft.com/office/drawing/2014/main" id="{BB760985-052C-F05B-63D2-86C2F9B3C4BC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9">
                  <a:extLst>
                    <a:ext uri="{FF2B5EF4-FFF2-40B4-BE49-F238E27FC236}">
                      <a16:creationId xmlns:a16="http://schemas.microsoft.com/office/drawing/2014/main" id="{D5E73010-4378-5B4A-0B43-3EC6A3134629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object 12">
                  <a:extLst>
                    <a:ext uri="{FF2B5EF4-FFF2-40B4-BE49-F238E27FC236}">
                      <a16:creationId xmlns:a16="http://schemas.microsoft.com/office/drawing/2014/main" id="{6ACEADC6-723A-E38A-033F-D19EEA149225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13">
                  <a:extLst>
                    <a:ext uri="{FF2B5EF4-FFF2-40B4-BE49-F238E27FC236}">
                      <a16:creationId xmlns:a16="http://schemas.microsoft.com/office/drawing/2014/main" id="{92DD214F-BF98-20A0-A51F-BB4A0E0BDCF0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7" name="object 14">
                  <a:extLst>
                    <a:ext uri="{FF2B5EF4-FFF2-40B4-BE49-F238E27FC236}">
                      <a16:creationId xmlns:a16="http://schemas.microsoft.com/office/drawing/2014/main" id="{4F7D529D-4E38-11D0-D924-7B6A4FC7A0F0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15">
                  <a:extLst>
                    <a:ext uri="{FF2B5EF4-FFF2-40B4-BE49-F238E27FC236}">
                      <a16:creationId xmlns:a16="http://schemas.microsoft.com/office/drawing/2014/main" id="{E82994F3-D71F-1233-97F3-85031A833E68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5" name="object 7">
                <a:extLst>
                  <a:ext uri="{FF2B5EF4-FFF2-40B4-BE49-F238E27FC236}">
                    <a16:creationId xmlns:a16="http://schemas.microsoft.com/office/drawing/2014/main" id="{82DC2D68-5585-1A57-2FBA-183D5F289173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1AFD6492-F96E-9839-3959-662E63FF0AC9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795F2B2C-CBA8-674B-FF52-D3C13086A9A5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30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B42E6-5D9E-DC5B-B539-271151699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63570D-DFE4-9BB1-70FF-352E36E50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CF2CAE7-09D0-7136-0FE2-81E98578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7E64-7ECA-6AD8-E5AF-2FE6662827F5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3ECF19A4-0FBA-7F4E-CA3B-027C5E78A842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 performs 47 bps better than naïve investment 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How did our base model perform in contrast to naive model with equal weight split across assets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775367-234E-077D-8582-1D7F6F5AF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205852"/>
              </p:ext>
            </p:extLst>
          </p:nvPr>
        </p:nvGraphicFramePr>
        <p:xfrm>
          <a:off x="618744" y="1472185"/>
          <a:ext cx="10954512" cy="391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628">
                  <a:extLst>
                    <a:ext uri="{9D8B030D-6E8A-4147-A177-3AD203B41FA5}">
                      <a16:colId xmlns:a16="http://schemas.microsoft.com/office/drawing/2014/main" val="2655768139"/>
                    </a:ext>
                  </a:extLst>
                </a:gridCol>
                <a:gridCol w="2738628">
                  <a:extLst>
                    <a:ext uri="{9D8B030D-6E8A-4147-A177-3AD203B41FA5}">
                      <a16:colId xmlns:a16="http://schemas.microsoft.com/office/drawing/2014/main" val="100780392"/>
                    </a:ext>
                  </a:extLst>
                </a:gridCol>
                <a:gridCol w="2738628">
                  <a:extLst>
                    <a:ext uri="{9D8B030D-6E8A-4147-A177-3AD203B41FA5}">
                      <a16:colId xmlns:a16="http://schemas.microsoft.com/office/drawing/2014/main" val="1645535848"/>
                    </a:ext>
                  </a:extLst>
                </a:gridCol>
                <a:gridCol w="2738628">
                  <a:extLst>
                    <a:ext uri="{9D8B030D-6E8A-4147-A177-3AD203B41FA5}">
                      <a16:colId xmlns:a16="http://schemas.microsoft.com/office/drawing/2014/main" val="2821949343"/>
                    </a:ext>
                  </a:extLst>
                </a:gridCol>
              </a:tblGrid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Equal-Weight Baseline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Optimised Portfolio (ECOS)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Value-Add / Delta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1506932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Yield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1.57 %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2.04 %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 of  0.47 % (~ +47 bps 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621217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6.17 yrs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7.86 yrs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Within 2 – 8 yr policy band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392657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Same-Day Liquidity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</a:t>
                      </a:r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2×</a:t>
                      </a: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20 % minimum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1976583"/>
                  </a:ext>
                </a:extLst>
              </a:tr>
              <a:tr h="32355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Rating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4.50 (AA-)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 (A+)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Inside ≤ 5 limit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22172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/ Memory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 s / &lt;1 MB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Scales to real-time use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922884"/>
                  </a:ext>
                </a:extLst>
              </a:tr>
              <a:tr h="79779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Incremental Income @ $1 bn AUM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≈ +$4.7 million per year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209085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AD579AB9-09DC-293D-DD65-99BB6A5C2E4A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A508D0-8911-DE5B-133E-1120F39243CC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7FCBB8A-3A71-23FB-5461-023A97A20151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1" name="object 2">
                  <a:extLst>
                    <a:ext uri="{FF2B5EF4-FFF2-40B4-BE49-F238E27FC236}">
                      <a16:creationId xmlns:a16="http://schemas.microsoft.com/office/drawing/2014/main" id="{1D0150EC-B820-AACF-4DD0-98C5115592B0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3">
                  <a:extLst>
                    <a:ext uri="{FF2B5EF4-FFF2-40B4-BE49-F238E27FC236}">
                      <a16:creationId xmlns:a16="http://schemas.microsoft.com/office/drawing/2014/main" id="{66897FA3-FBF1-7FC5-098C-B2854667E4D4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3" name="object 4">
                  <a:extLst>
                    <a:ext uri="{FF2B5EF4-FFF2-40B4-BE49-F238E27FC236}">
                      <a16:creationId xmlns:a16="http://schemas.microsoft.com/office/drawing/2014/main" id="{0BD9FFB8-6E3C-90BC-00AF-5C5D73A9DDD6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">
                  <a:extLst>
                    <a:ext uri="{FF2B5EF4-FFF2-40B4-BE49-F238E27FC236}">
                      <a16:creationId xmlns:a16="http://schemas.microsoft.com/office/drawing/2014/main" id="{44E3135A-FB8B-950F-84F1-A92C43A7A41C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object 6">
                  <a:extLst>
                    <a:ext uri="{FF2B5EF4-FFF2-40B4-BE49-F238E27FC236}">
                      <a16:creationId xmlns:a16="http://schemas.microsoft.com/office/drawing/2014/main" id="{5306F1B0-A066-B8F2-D2FA-CD9B01FC7334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8">
                  <a:extLst>
                    <a:ext uri="{FF2B5EF4-FFF2-40B4-BE49-F238E27FC236}">
                      <a16:creationId xmlns:a16="http://schemas.microsoft.com/office/drawing/2014/main" id="{6ABA9CF1-C621-2719-066A-1B61B70799F9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9">
                  <a:extLst>
                    <a:ext uri="{FF2B5EF4-FFF2-40B4-BE49-F238E27FC236}">
                      <a16:creationId xmlns:a16="http://schemas.microsoft.com/office/drawing/2014/main" id="{B2F18190-B089-3400-CDEF-004BFCCA8C48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object 12">
                  <a:extLst>
                    <a:ext uri="{FF2B5EF4-FFF2-40B4-BE49-F238E27FC236}">
                      <a16:creationId xmlns:a16="http://schemas.microsoft.com/office/drawing/2014/main" id="{2415F5A9-42B5-E153-879D-18059C8BBCBA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13">
                  <a:extLst>
                    <a:ext uri="{FF2B5EF4-FFF2-40B4-BE49-F238E27FC236}">
                      <a16:creationId xmlns:a16="http://schemas.microsoft.com/office/drawing/2014/main" id="{911D180C-6B8C-622B-FCF8-CA85B1DF0EC7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object 14">
                  <a:extLst>
                    <a:ext uri="{FF2B5EF4-FFF2-40B4-BE49-F238E27FC236}">
                      <a16:creationId xmlns:a16="http://schemas.microsoft.com/office/drawing/2014/main" id="{65F8D0F4-F60E-DF03-FD06-859E90DE9D62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15">
                  <a:extLst>
                    <a:ext uri="{FF2B5EF4-FFF2-40B4-BE49-F238E27FC236}">
                      <a16:creationId xmlns:a16="http://schemas.microsoft.com/office/drawing/2014/main" id="{08E70E63-FB42-18F0-1F3E-944C61F2A086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6034CA09-E76F-D76E-60BF-975066C37877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47" name="object 14">
              <a:extLst>
                <a:ext uri="{FF2B5EF4-FFF2-40B4-BE49-F238E27FC236}">
                  <a16:creationId xmlns:a16="http://schemas.microsoft.com/office/drawing/2014/main" id="{8D93C4AD-AF33-5D63-EDC9-9237FE055075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5">
              <a:extLst>
                <a:ext uri="{FF2B5EF4-FFF2-40B4-BE49-F238E27FC236}">
                  <a16:creationId xmlns:a16="http://schemas.microsoft.com/office/drawing/2014/main" id="{2CF9A12C-DF84-F173-8AB1-49D957936650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156082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15608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838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99DBC-409E-CDA8-0CEA-34DA096B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2ACD2C-28E6-B441-5C42-381E94A7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9D41A8D-0138-1C89-1448-6B03A971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E94C1A-BFFC-6487-3BBD-9EB6ABE86049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708200FC-42A0-2BE2-0CB2-45C664B070A8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optimizer can yield $4.7 million in $1 billion AUM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Why should we use our model in contrast to Excel / Manual asset optimization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617BE7-992C-184C-6B5D-F5C88A60B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48111"/>
              </p:ext>
            </p:extLst>
          </p:nvPr>
        </p:nvGraphicFramePr>
        <p:xfrm>
          <a:off x="618744" y="1412748"/>
          <a:ext cx="10954512" cy="403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1504">
                  <a:extLst>
                    <a:ext uri="{9D8B030D-6E8A-4147-A177-3AD203B41FA5}">
                      <a16:colId xmlns:a16="http://schemas.microsoft.com/office/drawing/2014/main" val="3787050780"/>
                    </a:ext>
                  </a:extLst>
                </a:gridCol>
                <a:gridCol w="3651504">
                  <a:extLst>
                    <a:ext uri="{9D8B030D-6E8A-4147-A177-3AD203B41FA5}">
                      <a16:colId xmlns:a16="http://schemas.microsoft.com/office/drawing/2014/main" val="349903420"/>
                    </a:ext>
                  </a:extLst>
                </a:gridCol>
                <a:gridCol w="3651504">
                  <a:extLst>
                    <a:ext uri="{9D8B030D-6E8A-4147-A177-3AD203B41FA5}">
                      <a16:colId xmlns:a16="http://schemas.microsoft.com/office/drawing/2014/main" val="3672893176"/>
                    </a:ext>
                  </a:extLst>
                </a:gridCol>
              </a:tblGrid>
              <a:tr h="3049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Benefit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Means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4031451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+47 bp Yield Uplift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Optimized portfolio yield of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2.04 %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vs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1.57 %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the current benchmark allocation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$4.7 million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extra interest every year on a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 billion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book –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$20 million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over a 5-year horizon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120887"/>
                  </a:ext>
                </a:extLst>
              </a:tr>
              <a:tr h="73195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the Liquidity Buffer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Same-day assets =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40 %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(regulatory floor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20 %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Meets stress-testing with head-room, enabling opportunistic trading without breaching limits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4953875"/>
                  </a:ext>
                </a:extLst>
              </a:tr>
              <a:tr h="82636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 Average Credit Quality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Weighted rating number =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(≥ A+)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Preserves capital and no downgrade risk versus current holdings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68192"/>
                  </a:ext>
                </a:extLst>
              </a:tr>
              <a:tr h="67142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Sub-Second Re-Optimization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OR-Tools GLOP and CVXPY solvers run in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0.02 s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using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 MB RAM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“overnight Excel” to real-time what-if. Cuts analyst cycle time by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95 %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127085"/>
                  </a:ext>
                </a:extLst>
              </a:tr>
              <a:tr h="67142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 &amp; Open-Source Stack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+ CVXPY/OR-Tools; container-ready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 license cost; cloud-ready for instant deployment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0276230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E14757D9-6391-14FF-D24D-827427EF46E9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02CAE8-5EAD-E109-6CAA-01127FE9F4D8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B221A4-4E8D-495B-ABA8-6D4866464DD0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1" name="object 2">
                  <a:extLst>
                    <a:ext uri="{FF2B5EF4-FFF2-40B4-BE49-F238E27FC236}">
                      <a16:creationId xmlns:a16="http://schemas.microsoft.com/office/drawing/2014/main" id="{89A13CAB-BA17-15CC-A7BC-61288590AE68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2" name="object 3">
                  <a:extLst>
                    <a:ext uri="{FF2B5EF4-FFF2-40B4-BE49-F238E27FC236}">
                      <a16:creationId xmlns:a16="http://schemas.microsoft.com/office/drawing/2014/main" id="{5B86B72D-6901-E7B6-C68B-15F2464D6B6A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3" name="object 4">
                  <a:extLst>
                    <a:ext uri="{FF2B5EF4-FFF2-40B4-BE49-F238E27FC236}">
                      <a16:creationId xmlns:a16="http://schemas.microsoft.com/office/drawing/2014/main" id="{86064F3E-8BC2-1DFE-7331-C6BAD87BEC39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5">
                  <a:extLst>
                    <a:ext uri="{FF2B5EF4-FFF2-40B4-BE49-F238E27FC236}">
                      <a16:creationId xmlns:a16="http://schemas.microsoft.com/office/drawing/2014/main" id="{E5CB146B-BA0A-3ED1-FCF4-D0CC1129D527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object 6">
                  <a:extLst>
                    <a:ext uri="{FF2B5EF4-FFF2-40B4-BE49-F238E27FC236}">
                      <a16:creationId xmlns:a16="http://schemas.microsoft.com/office/drawing/2014/main" id="{CBCA515E-5F9C-8233-7F20-9C621AF28554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8">
                  <a:extLst>
                    <a:ext uri="{FF2B5EF4-FFF2-40B4-BE49-F238E27FC236}">
                      <a16:creationId xmlns:a16="http://schemas.microsoft.com/office/drawing/2014/main" id="{C1F9FC91-DA1F-BC10-87CB-1EDB83D35BD6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7" name="object 9">
                  <a:extLst>
                    <a:ext uri="{FF2B5EF4-FFF2-40B4-BE49-F238E27FC236}">
                      <a16:creationId xmlns:a16="http://schemas.microsoft.com/office/drawing/2014/main" id="{5E978245-C142-8FFF-7CC5-094489623521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8" name="object 12">
                  <a:extLst>
                    <a:ext uri="{FF2B5EF4-FFF2-40B4-BE49-F238E27FC236}">
                      <a16:creationId xmlns:a16="http://schemas.microsoft.com/office/drawing/2014/main" id="{4F748506-50C1-1049-0EFE-958091A2816D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13">
                  <a:extLst>
                    <a:ext uri="{FF2B5EF4-FFF2-40B4-BE49-F238E27FC236}">
                      <a16:creationId xmlns:a16="http://schemas.microsoft.com/office/drawing/2014/main" id="{0B68E355-B337-D44E-DC9F-1B8E93DFC471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object 14">
                  <a:extLst>
                    <a:ext uri="{FF2B5EF4-FFF2-40B4-BE49-F238E27FC236}">
                      <a16:creationId xmlns:a16="http://schemas.microsoft.com/office/drawing/2014/main" id="{FAC9576F-3192-C13E-855E-7846FBABB255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15">
                  <a:extLst>
                    <a:ext uri="{FF2B5EF4-FFF2-40B4-BE49-F238E27FC236}">
                      <a16:creationId xmlns:a16="http://schemas.microsoft.com/office/drawing/2014/main" id="{6B37A89A-CB03-F3E5-3518-D582D498CB10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0" name="object 7">
                <a:extLst>
                  <a:ext uri="{FF2B5EF4-FFF2-40B4-BE49-F238E27FC236}">
                    <a16:creationId xmlns:a16="http://schemas.microsoft.com/office/drawing/2014/main" id="{66E43B99-AF6D-B7C0-94F0-29A1F44B4709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47" name="object 14">
              <a:extLst>
                <a:ext uri="{FF2B5EF4-FFF2-40B4-BE49-F238E27FC236}">
                  <a16:creationId xmlns:a16="http://schemas.microsoft.com/office/drawing/2014/main" id="{78C95DEA-76BA-4B32-2B94-6DA41F3CD612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1560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5">
              <a:extLst>
                <a:ext uri="{FF2B5EF4-FFF2-40B4-BE49-F238E27FC236}">
                  <a16:creationId xmlns:a16="http://schemas.microsoft.com/office/drawing/2014/main" id="{8E78E36B-6C3B-F863-4E89-1DA85ECCFBD6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156082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156082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2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D4D3-5EE6-DEB8-CA8B-0AA1434A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9028F8-FFC5-9047-C149-1FA060A0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CC2E51E-26A6-054F-99FB-EA879D2B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186766-6D98-F7EC-5A05-B440BC28678B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E254F12A-AAB3-2221-51A4-081C9276E347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/ Constraints / Objective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/>
              <a:t>Clear goals and robust constraints drive yield optimization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3">
            <a:extLst>
              <a:ext uri="{FF2B5EF4-FFF2-40B4-BE49-F238E27FC236}">
                <a16:creationId xmlns:a16="http://schemas.microsoft.com/office/drawing/2014/main" id="{69B749AF-A1F4-E372-AEA3-8D64DBD036AE}"/>
              </a:ext>
            </a:extLst>
          </p:cNvPr>
          <p:cNvSpPr/>
          <p:nvPr/>
        </p:nvSpPr>
        <p:spPr>
          <a:xfrm>
            <a:off x="483567" y="1225696"/>
            <a:ext cx="2883311" cy="4677033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: Rounded Corners 54">
            <a:extLst>
              <a:ext uri="{FF2B5EF4-FFF2-40B4-BE49-F238E27FC236}">
                <a16:creationId xmlns:a16="http://schemas.microsoft.com/office/drawing/2014/main" id="{B186EF5F-5E8A-D606-9194-F078120BA641}"/>
              </a:ext>
            </a:extLst>
          </p:cNvPr>
          <p:cNvSpPr/>
          <p:nvPr/>
        </p:nvSpPr>
        <p:spPr>
          <a:xfrm>
            <a:off x="4520443" y="1237738"/>
            <a:ext cx="2883311" cy="4677033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: Rounded Corners 63">
            <a:extLst>
              <a:ext uri="{FF2B5EF4-FFF2-40B4-BE49-F238E27FC236}">
                <a16:creationId xmlns:a16="http://schemas.microsoft.com/office/drawing/2014/main" id="{1010BBAB-12C3-2D64-9440-667887F335F7}"/>
              </a:ext>
            </a:extLst>
          </p:cNvPr>
          <p:cNvSpPr/>
          <p:nvPr/>
        </p:nvSpPr>
        <p:spPr>
          <a:xfrm>
            <a:off x="8557315" y="1249780"/>
            <a:ext cx="2883311" cy="4664991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35DB8-FA8E-68A1-D1B3-1E7895BA5113}"/>
              </a:ext>
            </a:extLst>
          </p:cNvPr>
          <p:cNvSpPr txBox="1"/>
          <p:nvPr/>
        </p:nvSpPr>
        <p:spPr>
          <a:xfrm>
            <a:off x="1124044" y="1404350"/>
            <a:ext cx="160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8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FD804-3D4A-A468-7DF7-22067AD01C83}"/>
              </a:ext>
            </a:extLst>
          </p:cNvPr>
          <p:cNvSpPr txBox="1"/>
          <p:nvPr/>
        </p:nvSpPr>
        <p:spPr>
          <a:xfrm>
            <a:off x="5240072" y="1416395"/>
            <a:ext cx="160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8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Constraints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7E2E0-D18D-BF18-3D7A-252EE7124597}"/>
              </a:ext>
            </a:extLst>
          </p:cNvPr>
          <p:cNvSpPr txBox="1"/>
          <p:nvPr/>
        </p:nvSpPr>
        <p:spPr>
          <a:xfrm>
            <a:off x="9197798" y="1416395"/>
            <a:ext cx="160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8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Objective</a:t>
            </a:r>
            <a:endParaRPr lang="en-US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014E0-B82B-B775-D8B8-099BD4894A17}"/>
              </a:ext>
            </a:extLst>
          </p:cNvPr>
          <p:cNvSpPr txBox="1"/>
          <p:nvPr/>
        </p:nvSpPr>
        <p:spPr>
          <a:xfrm>
            <a:off x="483565" y="3102547"/>
            <a:ext cx="2883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Create an 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optimizer</a:t>
            </a:r>
          </a:p>
          <a:p>
            <a:pPr marL="0" marR="0" algn="ctr"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can handle data of arbitrary length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7A6A4-C16D-8202-CAD2-B62BFD9824E5}"/>
              </a:ext>
            </a:extLst>
          </p:cNvPr>
          <p:cNvSpPr txBox="1"/>
          <p:nvPr/>
        </p:nvSpPr>
        <p:spPr>
          <a:xfrm>
            <a:off x="4520441" y="3102547"/>
            <a:ext cx="2883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sz="1600" b="1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optimizer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needs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follow constraints like asset level min/max weight, liquidity, sector level, quality level and duration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13522-C5E1-2D4D-C2C2-10AA6CAE7592}"/>
              </a:ext>
            </a:extLst>
          </p:cNvPr>
          <p:cNvSpPr txBox="1"/>
          <p:nvPr/>
        </p:nvSpPr>
        <p:spPr>
          <a:xfrm>
            <a:off x="8486036" y="2656429"/>
            <a:ext cx="2883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buNone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m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aximize Yield</a:t>
            </a:r>
          </a:p>
          <a:p>
            <a:pPr marL="0" marR="0" algn="ctr">
              <a:buNone/>
            </a:pP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52D382-5033-9E77-7CDD-3B75DCF8E993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68E990-4B3E-7A76-2BD9-E8977E9835E3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C75D751-FAB9-C2E1-95D4-0D4B762C36F8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40" name="object 2">
                  <a:extLst>
                    <a:ext uri="{FF2B5EF4-FFF2-40B4-BE49-F238E27FC236}">
                      <a16:creationId xmlns:a16="http://schemas.microsoft.com/office/drawing/2014/main" id="{5CB9B099-8DD9-1971-DD8E-31C81878E30F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>
                    <a:solidFill>
                      <a:srgbClr val="156082"/>
                    </a:solidFill>
                  </a:endParaRPr>
                </a:p>
              </p:txBody>
            </p:sp>
            <p:sp>
              <p:nvSpPr>
                <p:cNvPr id="41" name="object 3">
                  <a:extLst>
                    <a:ext uri="{FF2B5EF4-FFF2-40B4-BE49-F238E27FC236}">
                      <a16:creationId xmlns:a16="http://schemas.microsoft.com/office/drawing/2014/main" id="{81BB3072-3CCC-07C5-205F-B8EE6E4A59D8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object 4">
                  <a:extLst>
                    <a:ext uri="{FF2B5EF4-FFF2-40B4-BE49-F238E27FC236}">
                      <a16:creationId xmlns:a16="http://schemas.microsoft.com/office/drawing/2014/main" id="{0A00F93F-4D89-8922-BB4D-70D0CCA9B75A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5">
                  <a:extLst>
                    <a:ext uri="{FF2B5EF4-FFF2-40B4-BE49-F238E27FC236}">
                      <a16:creationId xmlns:a16="http://schemas.microsoft.com/office/drawing/2014/main" id="{3A9561D8-0DD5-7C40-2DF2-9EDAF626F89C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object 6">
                  <a:extLst>
                    <a:ext uri="{FF2B5EF4-FFF2-40B4-BE49-F238E27FC236}">
                      <a16:creationId xmlns:a16="http://schemas.microsoft.com/office/drawing/2014/main" id="{777E16FF-7115-578E-C25B-E16918C67D07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8">
                  <a:extLst>
                    <a:ext uri="{FF2B5EF4-FFF2-40B4-BE49-F238E27FC236}">
                      <a16:creationId xmlns:a16="http://schemas.microsoft.com/office/drawing/2014/main" id="{2F199154-4C1F-A72D-C00E-43EAB53D745C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9">
                  <a:extLst>
                    <a:ext uri="{FF2B5EF4-FFF2-40B4-BE49-F238E27FC236}">
                      <a16:creationId xmlns:a16="http://schemas.microsoft.com/office/drawing/2014/main" id="{445D2B02-AA9C-C01C-C7E6-0A599067CAF7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7" name="object 12">
                  <a:extLst>
                    <a:ext uri="{FF2B5EF4-FFF2-40B4-BE49-F238E27FC236}">
                      <a16:creationId xmlns:a16="http://schemas.microsoft.com/office/drawing/2014/main" id="{6F35096B-47ED-B0FF-3750-21BABCFC8246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13">
                  <a:extLst>
                    <a:ext uri="{FF2B5EF4-FFF2-40B4-BE49-F238E27FC236}">
                      <a16:creationId xmlns:a16="http://schemas.microsoft.com/office/drawing/2014/main" id="{0655C79A-83FA-315D-8E12-62B3C0274794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object 14">
                  <a:extLst>
                    <a:ext uri="{FF2B5EF4-FFF2-40B4-BE49-F238E27FC236}">
                      <a16:creationId xmlns:a16="http://schemas.microsoft.com/office/drawing/2014/main" id="{1020B41C-118C-59B4-809C-750848EA2161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15">
                  <a:extLst>
                    <a:ext uri="{FF2B5EF4-FFF2-40B4-BE49-F238E27FC236}">
                      <a16:creationId xmlns:a16="http://schemas.microsoft.com/office/drawing/2014/main" id="{D4282F0C-DC99-DB53-1CD1-92A484290D5E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9" name="object 7">
                <a:extLst>
                  <a:ext uri="{FF2B5EF4-FFF2-40B4-BE49-F238E27FC236}">
                    <a16:creationId xmlns:a16="http://schemas.microsoft.com/office/drawing/2014/main" id="{B9192FF9-CDE8-D3B6-F1E4-0A7BF6E97E31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175A99B7-A17E-FE1F-76AE-446C38429639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689374AA-BAF8-86C7-EBD4-10138696B90B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EF66DD-8731-D3AE-7D70-578106A7CC5D}"/>
                  </a:ext>
                </a:extLst>
              </p:cNvPr>
              <p:cNvSpPr txBox="1"/>
              <p:nvPr/>
            </p:nvSpPr>
            <p:spPr>
              <a:xfrm>
                <a:off x="9126507" y="3021178"/>
                <a:ext cx="1602355" cy="605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EF66DD-8731-D3AE-7D70-578106A7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507" y="3021178"/>
                <a:ext cx="1602355" cy="605807"/>
              </a:xfrm>
              <a:prstGeom prst="rect">
                <a:avLst/>
              </a:prstGeom>
              <a:blipFill>
                <a:blip r:embed="rId3"/>
                <a:stretch>
                  <a:fillRect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6E84A-C9F1-D4D6-63C1-98C2F8EC1B92}"/>
                  </a:ext>
                </a:extLst>
              </p:cNvPr>
              <p:cNvSpPr txBox="1"/>
              <p:nvPr/>
            </p:nvSpPr>
            <p:spPr>
              <a:xfrm>
                <a:off x="8737587" y="3626985"/>
                <a:ext cx="249698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𝑤𝑖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​ = portfolio weight of asset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(decision variable)</a:t>
                </a:r>
              </a:p>
              <a:p>
                <a:pPr algn="ct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yield of asset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6E84A-C9F1-D4D6-63C1-98C2F8EC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87" y="3626985"/>
                <a:ext cx="2496988" cy="1384995"/>
              </a:xfrm>
              <a:prstGeom prst="rect">
                <a:avLst/>
              </a:prstGeom>
              <a:blipFill>
                <a:blip r:embed="rId4"/>
                <a:stretch>
                  <a:fillRect r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7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B38C-5115-C82C-B788-C6A097B8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421367-0E00-6668-01B4-3D85078E6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C88EEF0-F96A-8ACC-8CA0-ACF8F4E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38A5E3-8A15-DEED-EAFD-954E1A3949AC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51037410-67D9-EB65-4491-87EF6D38333A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Rule Book</a:t>
            </a:r>
          </a:p>
        </p:txBody>
      </p:sp>
      <p:sp>
        <p:nvSpPr>
          <p:cNvPr id="2" name="Rectangle: Rounded Corners 43">
            <a:extLst>
              <a:ext uri="{FF2B5EF4-FFF2-40B4-BE49-F238E27FC236}">
                <a16:creationId xmlns:a16="http://schemas.microsoft.com/office/drawing/2014/main" id="{C9122567-A90E-B061-475F-4A03E4CB531F}"/>
              </a:ext>
            </a:extLst>
          </p:cNvPr>
          <p:cNvSpPr/>
          <p:nvPr/>
        </p:nvSpPr>
        <p:spPr>
          <a:xfrm>
            <a:off x="971304" y="965213"/>
            <a:ext cx="9881094" cy="4896705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27C35E-967B-5D77-9DA2-665684E60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3556"/>
              </p:ext>
            </p:extLst>
          </p:nvPr>
        </p:nvGraphicFramePr>
        <p:xfrm>
          <a:off x="1847851" y="1193326"/>
          <a:ext cx="8095492" cy="430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746">
                  <a:extLst>
                    <a:ext uri="{9D8B030D-6E8A-4147-A177-3AD203B41FA5}">
                      <a16:colId xmlns:a16="http://schemas.microsoft.com/office/drawing/2014/main" val="612175439"/>
                    </a:ext>
                  </a:extLst>
                </a:gridCol>
                <a:gridCol w="4047746">
                  <a:extLst>
                    <a:ext uri="{9D8B030D-6E8A-4147-A177-3AD203B41FA5}">
                      <a16:colId xmlns:a16="http://schemas.microsoft.com/office/drawing/2014/main" val="3888745550"/>
                    </a:ext>
                  </a:extLst>
                </a:gridCol>
              </a:tblGrid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Meaning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99714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Asset-level bounds  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𝑤</a:t>
                      </a:r>
                      <a:r>
                        <a:rPr lang="en-US" sz="16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min_𝑖  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≤  𝑤</a:t>
                      </a:r>
                      <a:r>
                        <a:rPr lang="en-US" sz="16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𝑖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  ≤  𝑤</a:t>
                      </a:r>
                      <a:r>
                        <a:rPr lang="en-US" sz="160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max_𝑖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  ​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95277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Allocation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spc="0" baseline="-25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60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Portfolio-duration band  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943596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 average rating must be A+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≤  5​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82345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Same-day liquidity </a:t>
                      </a:r>
                      <a:endParaRPr lang="en-US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(𝐿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𝑖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=1)  ≥  0.20   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08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3505BF-FAD6-0FF7-130C-EBFA5DEF5577}"/>
                  </a:ext>
                </a:extLst>
              </p:cNvPr>
              <p:cNvSpPr txBox="1"/>
              <p:nvPr/>
            </p:nvSpPr>
            <p:spPr>
              <a:xfrm>
                <a:off x="7179550" y="2705920"/>
                <a:ext cx="735104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3505BF-FAD6-0FF7-130C-EBFA5DEF5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550" y="2705920"/>
                <a:ext cx="735104" cy="519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1CC5C-6FCD-919E-3FA7-5008A2FB9379}"/>
                  </a:ext>
                </a:extLst>
              </p:cNvPr>
              <p:cNvSpPr txBox="1"/>
              <p:nvPr/>
            </p:nvSpPr>
            <p:spPr>
              <a:xfrm>
                <a:off x="7650195" y="3336802"/>
                <a:ext cx="528918" cy="611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𝑤𝑖𝑑𝑖</m:t>
                          </m:r>
                        </m:e>
                      </m:nary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41CC5C-6FCD-919E-3FA7-5008A2FB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95" y="3336802"/>
                <a:ext cx="528918" cy="611642"/>
              </a:xfrm>
              <a:prstGeom prst="rect">
                <a:avLst/>
              </a:prstGeom>
              <a:blipFill>
                <a:blip r:embed="rId5"/>
                <a:stretch>
                  <a:fillRect r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AFCC22-F52C-81D0-B183-B6E3D29A1E62}"/>
              </a:ext>
            </a:extLst>
          </p:cNvPr>
          <p:cNvSpPr txBox="1"/>
          <p:nvPr/>
        </p:nvSpPr>
        <p:spPr>
          <a:xfrm>
            <a:off x="7092798" y="3479473"/>
            <a:ext cx="73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    ≤</a:t>
            </a:r>
            <a:endParaRPr lang="en-US" sz="16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EC522-B7F9-F517-64A8-C386D916C8C8}"/>
              </a:ext>
            </a:extLst>
          </p:cNvPr>
          <p:cNvSpPr txBox="1"/>
          <p:nvPr/>
        </p:nvSpPr>
        <p:spPr>
          <a:xfrm>
            <a:off x="8266175" y="3472555"/>
            <a:ext cx="833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≤   8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C4C89-416F-7849-955C-73AFCB2A01F1}"/>
                  </a:ext>
                </a:extLst>
              </p:cNvPr>
              <p:cNvSpPr txBox="1"/>
              <p:nvPr/>
            </p:nvSpPr>
            <p:spPr>
              <a:xfrm>
                <a:off x="7282643" y="4141684"/>
                <a:ext cx="735104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𝑤𝑖𝑞𝑖</m:t>
                          </m:r>
                        </m:e>
                      </m:nary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AC4C89-416F-7849-955C-73AFCB2A0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43" y="4141684"/>
                <a:ext cx="735104" cy="519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10564-F484-72F6-B432-C49C217A65BB}"/>
                  </a:ext>
                </a:extLst>
              </p:cNvPr>
              <p:cNvSpPr txBox="1"/>
              <p:nvPr/>
            </p:nvSpPr>
            <p:spPr>
              <a:xfrm>
                <a:off x="6915091" y="4884836"/>
                <a:ext cx="735104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910564-F484-72F6-B432-C49C217A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091" y="4884836"/>
                <a:ext cx="735104" cy="519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F17337-0B95-241C-75A7-41398A142EEF}"/>
              </a:ext>
            </a:extLst>
          </p:cNvPr>
          <p:cNvSpPr txBox="1"/>
          <p:nvPr/>
        </p:nvSpPr>
        <p:spPr>
          <a:xfrm>
            <a:off x="7787496" y="2797641"/>
            <a:ext cx="528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2C248-5363-9776-0B4B-7C5A6A972A1F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D87C14-6EAC-1FB0-79F7-DAF5A217CE5D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12FCC7-E0AC-531B-1A8A-D540D4553B51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40" name="object 2">
                  <a:extLst>
                    <a:ext uri="{FF2B5EF4-FFF2-40B4-BE49-F238E27FC236}">
                      <a16:creationId xmlns:a16="http://schemas.microsoft.com/office/drawing/2014/main" id="{8D4851F6-9BF6-73A7-A2EE-F1318B2C6650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3">
                  <a:extLst>
                    <a:ext uri="{FF2B5EF4-FFF2-40B4-BE49-F238E27FC236}">
                      <a16:creationId xmlns:a16="http://schemas.microsoft.com/office/drawing/2014/main" id="{BD7E4A93-6762-24F2-3A10-65F81C54FE08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object 4">
                  <a:extLst>
                    <a:ext uri="{FF2B5EF4-FFF2-40B4-BE49-F238E27FC236}">
                      <a16:creationId xmlns:a16="http://schemas.microsoft.com/office/drawing/2014/main" id="{A68F9F7A-B5DA-2DE5-0BBD-34416F4708A0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5">
                  <a:extLst>
                    <a:ext uri="{FF2B5EF4-FFF2-40B4-BE49-F238E27FC236}">
                      <a16:creationId xmlns:a16="http://schemas.microsoft.com/office/drawing/2014/main" id="{72C6EE08-A315-A11B-325C-C534CB5A9005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object 6">
                  <a:extLst>
                    <a:ext uri="{FF2B5EF4-FFF2-40B4-BE49-F238E27FC236}">
                      <a16:creationId xmlns:a16="http://schemas.microsoft.com/office/drawing/2014/main" id="{98FD5023-52E8-9193-CA85-A20C7DA3E7B7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8">
                  <a:extLst>
                    <a:ext uri="{FF2B5EF4-FFF2-40B4-BE49-F238E27FC236}">
                      <a16:creationId xmlns:a16="http://schemas.microsoft.com/office/drawing/2014/main" id="{83E5C3DE-BF0D-226D-DB5E-32AA479C591A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9">
                  <a:extLst>
                    <a:ext uri="{FF2B5EF4-FFF2-40B4-BE49-F238E27FC236}">
                      <a16:creationId xmlns:a16="http://schemas.microsoft.com/office/drawing/2014/main" id="{63477F87-60EB-EF7A-BD94-F16398A86730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7" name="object 12">
                  <a:extLst>
                    <a:ext uri="{FF2B5EF4-FFF2-40B4-BE49-F238E27FC236}">
                      <a16:creationId xmlns:a16="http://schemas.microsoft.com/office/drawing/2014/main" id="{9CEC7613-5294-8980-95E5-731DB9CA6E05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13">
                  <a:extLst>
                    <a:ext uri="{FF2B5EF4-FFF2-40B4-BE49-F238E27FC236}">
                      <a16:creationId xmlns:a16="http://schemas.microsoft.com/office/drawing/2014/main" id="{DDE950FB-5E89-CA44-67BE-C6608947EFD5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9" name="object 14">
                  <a:extLst>
                    <a:ext uri="{FF2B5EF4-FFF2-40B4-BE49-F238E27FC236}">
                      <a16:creationId xmlns:a16="http://schemas.microsoft.com/office/drawing/2014/main" id="{E78E9422-23F5-2422-374A-3D4298EEA609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" name="object 15">
                  <a:extLst>
                    <a:ext uri="{FF2B5EF4-FFF2-40B4-BE49-F238E27FC236}">
                      <a16:creationId xmlns:a16="http://schemas.microsoft.com/office/drawing/2014/main" id="{5E0A609D-2037-9888-C1F5-5B650F7DF354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9" name="object 7">
                <a:extLst>
                  <a:ext uri="{FF2B5EF4-FFF2-40B4-BE49-F238E27FC236}">
                    <a16:creationId xmlns:a16="http://schemas.microsoft.com/office/drawing/2014/main" id="{444069FA-19E8-B8B0-D6B8-F12020EAA9C8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BE935159-BD41-976F-96B9-DDF2F9520501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F886811D-7292-17F9-048B-D2CB19FE5952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30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2EDE-5F7E-A01C-37AA-124A9A87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F7A35-F61F-8A9E-6F6D-7DBEDB80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140F055-8276-E16B-8806-D6AC373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4F6D84-D5D7-70FC-9D48-383378A098A1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6D212937-BBE3-F42A-292E-F3A298AB9EB2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Sector Level Constraints</a:t>
            </a:r>
          </a:p>
        </p:txBody>
      </p:sp>
      <p:sp>
        <p:nvSpPr>
          <p:cNvPr id="2" name="Rectangle: Rounded Corners 43">
            <a:extLst>
              <a:ext uri="{FF2B5EF4-FFF2-40B4-BE49-F238E27FC236}">
                <a16:creationId xmlns:a16="http://schemas.microsoft.com/office/drawing/2014/main" id="{BC48DCB4-59FE-68F2-D1DD-1F90264D2FCF}"/>
              </a:ext>
            </a:extLst>
          </p:cNvPr>
          <p:cNvSpPr/>
          <p:nvPr/>
        </p:nvSpPr>
        <p:spPr>
          <a:xfrm>
            <a:off x="971304" y="965213"/>
            <a:ext cx="9881094" cy="4896705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071215-F928-8DDE-0C45-3D104E86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43673"/>
              </p:ext>
            </p:extLst>
          </p:nvPr>
        </p:nvGraphicFramePr>
        <p:xfrm>
          <a:off x="1847851" y="1193326"/>
          <a:ext cx="8095492" cy="4305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746">
                  <a:extLst>
                    <a:ext uri="{9D8B030D-6E8A-4147-A177-3AD203B41FA5}">
                      <a16:colId xmlns:a16="http://schemas.microsoft.com/office/drawing/2014/main" val="612175439"/>
                    </a:ext>
                  </a:extLst>
                </a:gridCol>
                <a:gridCol w="4047746">
                  <a:extLst>
                    <a:ext uri="{9D8B030D-6E8A-4147-A177-3AD203B41FA5}">
                      <a16:colId xmlns:a16="http://schemas.microsoft.com/office/drawing/2014/main" val="3888745550"/>
                    </a:ext>
                  </a:extLst>
                </a:gridCol>
              </a:tblGrid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Sector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Representation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99714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(TSY)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≥ 0.10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95277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Asset-Backed Securities (ABS)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 ≤</a:t>
                      </a:r>
                      <a:r>
                        <a:rPr lang="en-US" sz="160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                       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 0.20</a:t>
                      </a:r>
                      <a:endParaRPr lang="en-US"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2000" spc="0" baseline="-25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60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Mortgage-Backed Securities (MBS)	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  0.40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943596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Corporate Bonds	(Corp)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≤  0.5​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82345"/>
                  </a:ext>
                </a:extLst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High-Yield Bonds (HY)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                 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≤  0.05   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081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DC9290-9FC1-B532-72A0-9006FBC88770}"/>
                  </a:ext>
                </a:extLst>
              </p:cNvPr>
              <p:cNvSpPr txBox="1"/>
              <p:nvPr/>
            </p:nvSpPr>
            <p:spPr>
              <a:xfrm>
                <a:off x="6349524" y="1963389"/>
                <a:ext cx="1404946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𝑇𝑆𝑌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DC9290-9FC1-B532-72A0-9006FBC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24" y="1963389"/>
                <a:ext cx="1404946" cy="638380"/>
              </a:xfrm>
              <a:prstGeom prst="rect">
                <a:avLst/>
              </a:prstGeom>
              <a:blipFill>
                <a:blip r:embed="rId3"/>
                <a:stretch>
                  <a:fillRect l="-14348" t="-111429" r="-44348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23A72-B718-E81E-0817-3D8DD75D99EF}"/>
                  </a:ext>
                </a:extLst>
              </p:cNvPr>
              <p:cNvSpPr txBox="1"/>
              <p:nvPr/>
            </p:nvSpPr>
            <p:spPr>
              <a:xfrm>
                <a:off x="7051997" y="2601769"/>
                <a:ext cx="1404946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𝐴𝐵𝑆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23A72-B718-E81E-0817-3D8DD75D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97" y="2601769"/>
                <a:ext cx="1404946" cy="638380"/>
              </a:xfrm>
              <a:prstGeom prst="rect">
                <a:avLst/>
              </a:prstGeom>
              <a:blipFill>
                <a:blip r:embed="rId4"/>
                <a:stretch>
                  <a:fillRect l="-14783" t="-111429" r="-43913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733545-1E08-F64F-E596-B291E175A816}"/>
                  </a:ext>
                </a:extLst>
              </p:cNvPr>
              <p:cNvSpPr txBox="1"/>
              <p:nvPr/>
            </p:nvSpPr>
            <p:spPr>
              <a:xfrm>
                <a:off x="6845809" y="3298662"/>
                <a:ext cx="1404946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𝑀𝐵𝑆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733545-1E08-F64F-E596-B291E17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09" y="3298662"/>
                <a:ext cx="1404946" cy="638380"/>
              </a:xfrm>
              <a:prstGeom prst="rect">
                <a:avLst/>
              </a:prstGeom>
              <a:blipFill>
                <a:blip r:embed="rId5"/>
                <a:stretch>
                  <a:fillRect l="-14348" t="-111429" r="-43913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C2E6AA-580B-700A-457B-D98224D2ACA8}"/>
                  </a:ext>
                </a:extLst>
              </p:cNvPr>
              <p:cNvSpPr txBox="1"/>
              <p:nvPr/>
            </p:nvSpPr>
            <p:spPr>
              <a:xfrm>
                <a:off x="6684444" y="4165155"/>
                <a:ext cx="1404946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𝑜𝑟𝑝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C2E6AA-580B-700A-457B-D98224D2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44" y="4165155"/>
                <a:ext cx="1404946" cy="638380"/>
              </a:xfrm>
              <a:prstGeom prst="rect">
                <a:avLst/>
              </a:prstGeom>
              <a:blipFill>
                <a:blip r:embed="rId6"/>
                <a:stretch>
                  <a:fillRect l="-14348" t="-111429" r="-44348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4DF29-D54D-97B5-167B-2B838F0B18D9}"/>
                  </a:ext>
                </a:extLst>
              </p:cNvPr>
              <p:cNvSpPr txBox="1"/>
              <p:nvPr/>
            </p:nvSpPr>
            <p:spPr>
              <a:xfrm>
                <a:off x="6666514" y="4860132"/>
                <a:ext cx="1404946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34DF29-D54D-97B5-167B-2B838F0B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14" y="4860132"/>
                <a:ext cx="1404946" cy="638380"/>
              </a:xfrm>
              <a:prstGeom prst="rect">
                <a:avLst/>
              </a:prstGeom>
              <a:blipFill>
                <a:blip r:embed="rId7"/>
                <a:stretch>
                  <a:fillRect l="-14348" t="-111429" r="-44348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C05E1-AE31-FEB7-1693-7C3B059DC9FD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32C657-409C-48C9-EFE1-D386A1C1C778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15391E1-9965-DB26-7049-8E8C99EBAA4B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38" name="object 2">
                  <a:extLst>
                    <a:ext uri="{FF2B5EF4-FFF2-40B4-BE49-F238E27FC236}">
                      <a16:creationId xmlns:a16="http://schemas.microsoft.com/office/drawing/2014/main" id="{614BF5AD-13F6-5247-817E-8CB7FE78810F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" name="object 3">
                  <a:extLst>
                    <a:ext uri="{FF2B5EF4-FFF2-40B4-BE49-F238E27FC236}">
                      <a16:creationId xmlns:a16="http://schemas.microsoft.com/office/drawing/2014/main" id="{7711572F-2ADC-FF05-711F-31C84091B35A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0" name="object 4">
                  <a:extLst>
                    <a:ext uri="{FF2B5EF4-FFF2-40B4-BE49-F238E27FC236}">
                      <a16:creationId xmlns:a16="http://schemas.microsoft.com/office/drawing/2014/main" id="{52B9A4B4-6778-D20D-43F2-9BCA8CEF3B2B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5">
                  <a:extLst>
                    <a:ext uri="{FF2B5EF4-FFF2-40B4-BE49-F238E27FC236}">
                      <a16:creationId xmlns:a16="http://schemas.microsoft.com/office/drawing/2014/main" id="{C264F477-2BAB-A7E8-4AB0-C6D1AD75B61B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object 6">
                  <a:extLst>
                    <a:ext uri="{FF2B5EF4-FFF2-40B4-BE49-F238E27FC236}">
                      <a16:creationId xmlns:a16="http://schemas.microsoft.com/office/drawing/2014/main" id="{6892EDEF-A7C4-AB83-68CD-76BFBF7A7A85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8">
                  <a:extLst>
                    <a:ext uri="{FF2B5EF4-FFF2-40B4-BE49-F238E27FC236}">
                      <a16:creationId xmlns:a16="http://schemas.microsoft.com/office/drawing/2014/main" id="{8BE9BBC3-2D2C-4337-BA2C-4588CD2F0C4B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9">
                  <a:extLst>
                    <a:ext uri="{FF2B5EF4-FFF2-40B4-BE49-F238E27FC236}">
                      <a16:creationId xmlns:a16="http://schemas.microsoft.com/office/drawing/2014/main" id="{A0CDFB89-9F31-F343-6667-9685B85EEB37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5" name="object 12">
                  <a:extLst>
                    <a:ext uri="{FF2B5EF4-FFF2-40B4-BE49-F238E27FC236}">
                      <a16:creationId xmlns:a16="http://schemas.microsoft.com/office/drawing/2014/main" id="{21D06338-6702-02FC-BDC9-BEB02EDB84DD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" name="object 13">
                  <a:extLst>
                    <a:ext uri="{FF2B5EF4-FFF2-40B4-BE49-F238E27FC236}">
                      <a16:creationId xmlns:a16="http://schemas.microsoft.com/office/drawing/2014/main" id="{3F652AA1-A9BB-7D8E-7F7F-AEAA515BDBC5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7" name="object 14">
                  <a:extLst>
                    <a:ext uri="{FF2B5EF4-FFF2-40B4-BE49-F238E27FC236}">
                      <a16:creationId xmlns:a16="http://schemas.microsoft.com/office/drawing/2014/main" id="{3DE9BD78-FBC3-669E-E26D-67EE20817341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" name="object 15">
                  <a:extLst>
                    <a:ext uri="{FF2B5EF4-FFF2-40B4-BE49-F238E27FC236}">
                      <a16:creationId xmlns:a16="http://schemas.microsoft.com/office/drawing/2014/main" id="{155C899A-11F7-489E-51A0-4ED0E99B2E8F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7" name="object 7">
                <a:extLst>
                  <a:ext uri="{FF2B5EF4-FFF2-40B4-BE49-F238E27FC236}">
                    <a16:creationId xmlns:a16="http://schemas.microsoft.com/office/drawing/2014/main" id="{4ED96AAA-CBF2-61CB-6D1B-ED18719039EC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82672B19-EFBD-3069-2572-E379A3ED3095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5">
              <a:extLst>
                <a:ext uri="{FF2B5EF4-FFF2-40B4-BE49-F238E27FC236}">
                  <a16:creationId xmlns:a16="http://schemas.microsoft.com/office/drawing/2014/main" id="{7D0B8B63-7BFE-437D-111F-02FFA143B789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4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1D4F-7D8C-ABB5-205D-F21FFDFE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D14C58CB-B1AB-0FB3-03E7-7AFA650009BF}"/>
              </a:ext>
            </a:extLst>
          </p:cNvPr>
          <p:cNvSpPr/>
          <p:nvPr/>
        </p:nvSpPr>
        <p:spPr>
          <a:xfrm>
            <a:off x="913873" y="806761"/>
            <a:ext cx="4009718" cy="5136840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AC805-EDDB-8F0E-DABA-542A31A0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7ADB2D7-5904-5788-0D6C-B9BF354F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D181CE-A537-AB5D-BBD7-2EE65DEF7C85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61B875CC-6499-0D35-B34C-B72BCB17C44C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More about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9FBB1-9B3E-D561-29A7-CB3F8F217DD7}"/>
              </a:ext>
            </a:extLst>
          </p:cNvPr>
          <p:cNvSpPr txBox="1"/>
          <p:nvPr/>
        </p:nvSpPr>
        <p:spPr>
          <a:xfrm>
            <a:off x="1147557" y="968996"/>
            <a:ext cx="3776034" cy="4862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Candidate Optimizer Project.xlsx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Sample Data Sheet: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Contains information about the securities like the asset name, min/max asset weight, sector, yield, duration, quality and liquidity tier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Key Sheet: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 Quality table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Contains the numeric mapping for each credit quality from AAA – 1 to BB- – 13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Liquidity table 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Contains information on liquidity tier, translate number from sample data sheet to actual days it takes to sell the asset.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1235B-902B-2DD2-784C-315698D8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05" r="5286" b="12374"/>
          <a:stretch>
            <a:fillRect/>
          </a:stretch>
        </p:blipFill>
        <p:spPr>
          <a:xfrm>
            <a:off x="5084166" y="854270"/>
            <a:ext cx="3487198" cy="25747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1AD3BBD-0002-A3FD-9B67-10018FAAAAA3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9DA60B3-A69C-3D22-8CDD-8D892B8780F7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BD60B1B-3D0F-3E52-954C-A88FCBF999B0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35" name="object 2">
                  <a:extLst>
                    <a:ext uri="{FF2B5EF4-FFF2-40B4-BE49-F238E27FC236}">
                      <a16:creationId xmlns:a16="http://schemas.microsoft.com/office/drawing/2014/main" id="{0186E327-4A9F-2D66-C188-BAF526248962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" name="object 3">
                  <a:extLst>
                    <a:ext uri="{FF2B5EF4-FFF2-40B4-BE49-F238E27FC236}">
                      <a16:creationId xmlns:a16="http://schemas.microsoft.com/office/drawing/2014/main" id="{9D275336-171E-F041-4F08-D3C7CFB0956D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7" name="object 4">
                  <a:extLst>
                    <a:ext uri="{FF2B5EF4-FFF2-40B4-BE49-F238E27FC236}">
                      <a16:creationId xmlns:a16="http://schemas.microsoft.com/office/drawing/2014/main" id="{078AEEB7-D04C-67D6-9EE6-DC6D89D13305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5">
                  <a:extLst>
                    <a:ext uri="{FF2B5EF4-FFF2-40B4-BE49-F238E27FC236}">
                      <a16:creationId xmlns:a16="http://schemas.microsoft.com/office/drawing/2014/main" id="{401D3926-346D-81EF-0FFB-A54F3BD73C1F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object 6">
                  <a:extLst>
                    <a:ext uri="{FF2B5EF4-FFF2-40B4-BE49-F238E27FC236}">
                      <a16:creationId xmlns:a16="http://schemas.microsoft.com/office/drawing/2014/main" id="{01703B99-2A35-5AF6-3C4A-60FFF408E4FA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8">
                  <a:extLst>
                    <a:ext uri="{FF2B5EF4-FFF2-40B4-BE49-F238E27FC236}">
                      <a16:creationId xmlns:a16="http://schemas.microsoft.com/office/drawing/2014/main" id="{5E714700-3DD8-C00D-AD40-96372FEEA8C1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9">
                  <a:extLst>
                    <a:ext uri="{FF2B5EF4-FFF2-40B4-BE49-F238E27FC236}">
                      <a16:creationId xmlns:a16="http://schemas.microsoft.com/office/drawing/2014/main" id="{6313E157-B5DD-D4AF-3C05-0DE801A21E77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42" name="object 12">
                  <a:extLst>
                    <a:ext uri="{FF2B5EF4-FFF2-40B4-BE49-F238E27FC236}">
                      <a16:creationId xmlns:a16="http://schemas.microsoft.com/office/drawing/2014/main" id="{E84E56A6-FA73-62E1-C0EE-4B3F625B622F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" name="object 13">
                  <a:extLst>
                    <a:ext uri="{FF2B5EF4-FFF2-40B4-BE49-F238E27FC236}">
                      <a16:creationId xmlns:a16="http://schemas.microsoft.com/office/drawing/2014/main" id="{451300F7-F01A-5148-8F32-C1C988DFEEA6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4" name="object 14">
                  <a:extLst>
                    <a:ext uri="{FF2B5EF4-FFF2-40B4-BE49-F238E27FC236}">
                      <a16:creationId xmlns:a16="http://schemas.microsoft.com/office/drawing/2014/main" id="{B6F0AF04-8B53-C207-255E-6BFC941EF6D5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" name="object 15">
                  <a:extLst>
                    <a:ext uri="{FF2B5EF4-FFF2-40B4-BE49-F238E27FC236}">
                      <a16:creationId xmlns:a16="http://schemas.microsoft.com/office/drawing/2014/main" id="{5CB25236-0F1F-BD00-6E50-EE799665EC7A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4" name="object 7">
                <a:extLst>
                  <a:ext uri="{FF2B5EF4-FFF2-40B4-BE49-F238E27FC236}">
                    <a16:creationId xmlns:a16="http://schemas.microsoft.com/office/drawing/2014/main" id="{3F115BF5-4C3A-9E8F-39CB-C492C576CC88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31" name="object 14">
              <a:extLst>
                <a:ext uri="{FF2B5EF4-FFF2-40B4-BE49-F238E27FC236}">
                  <a16:creationId xmlns:a16="http://schemas.microsoft.com/office/drawing/2014/main" id="{9A0F699D-9B47-789D-DCF8-7B7DA06A3BFF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5">
              <a:extLst>
                <a:ext uri="{FF2B5EF4-FFF2-40B4-BE49-F238E27FC236}">
                  <a16:creationId xmlns:a16="http://schemas.microsoft.com/office/drawing/2014/main" id="{A1676790-E8B8-7D1D-8AE9-A99E7A617AFE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5D3BEE-A30A-3403-3348-8C221E4C1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317" y="2141635"/>
            <a:ext cx="4759078" cy="32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1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59B8-3D66-D2D7-0CDA-35A2602A6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E1F9DE-8E8E-7D84-10C9-2C11730F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7E0AF9D-1927-9DFC-1E35-EBC34859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E24BD-7F1C-7225-D6D6-668C15CC59BE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6492ED41-C86F-F751-F3BE-DA65A4EBA22A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br>
              <a:rPr lang="en-US" sz="2000" b="1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E6B26C-5743-86A3-3A0B-006E246E6EC5}"/>
              </a:ext>
            </a:extLst>
          </p:cNvPr>
          <p:cNvGrpSpPr/>
          <p:nvPr/>
        </p:nvGrpSpPr>
        <p:grpSpPr>
          <a:xfrm>
            <a:off x="3418257" y="1491056"/>
            <a:ext cx="1877817" cy="1270070"/>
            <a:chOff x="3526037" y="3958226"/>
            <a:chExt cx="2145517" cy="1851036"/>
          </a:xfrm>
        </p:grpSpPr>
        <p:sp>
          <p:nvSpPr>
            <p:cNvPr id="17" name="Flowchart: Alternate Process 21">
              <a:extLst>
                <a:ext uri="{FF2B5EF4-FFF2-40B4-BE49-F238E27FC236}">
                  <a16:creationId xmlns:a16="http://schemas.microsoft.com/office/drawing/2014/main" id="{9CCD353D-B5A5-BF85-9F68-79DE3E6E0413}"/>
                </a:ext>
              </a:extLst>
            </p:cNvPr>
            <p:cNvSpPr/>
            <p:nvPr/>
          </p:nvSpPr>
          <p:spPr>
            <a:xfrm>
              <a:off x="3526037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lowchart: Alternate Process 8">
              <a:extLst>
                <a:ext uri="{FF2B5EF4-FFF2-40B4-BE49-F238E27FC236}">
                  <a16:creationId xmlns:a16="http://schemas.microsoft.com/office/drawing/2014/main" id="{502D76E5-7D7B-237C-F2FD-AC24DB21CC70}"/>
                </a:ext>
              </a:extLst>
            </p:cNvPr>
            <p:cNvSpPr/>
            <p:nvPr/>
          </p:nvSpPr>
          <p:spPr>
            <a:xfrm>
              <a:off x="3627277" y="4088215"/>
              <a:ext cx="1943038" cy="1591056"/>
            </a:xfrm>
            <a:prstGeom prst="flowChartAlternateProcess">
              <a:avLst/>
            </a:prstGeom>
            <a:solidFill>
              <a:srgbClr val="0082C8">
                <a:alpha val="15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E02153-B33B-20F6-016B-757018275A2E}"/>
              </a:ext>
            </a:extLst>
          </p:cNvPr>
          <p:cNvGrpSpPr/>
          <p:nvPr/>
        </p:nvGrpSpPr>
        <p:grpSpPr>
          <a:xfrm>
            <a:off x="6301443" y="1491056"/>
            <a:ext cx="1877817" cy="1270070"/>
            <a:chOff x="6446052" y="3958226"/>
            <a:chExt cx="2145517" cy="1851036"/>
          </a:xfrm>
        </p:grpSpPr>
        <p:sp>
          <p:nvSpPr>
            <p:cNvPr id="20" name="Flowchart: Alternate Process 22">
              <a:extLst>
                <a:ext uri="{FF2B5EF4-FFF2-40B4-BE49-F238E27FC236}">
                  <a16:creationId xmlns:a16="http://schemas.microsoft.com/office/drawing/2014/main" id="{DA23F043-49EC-C95D-4813-209A83BEBA3E}"/>
                </a:ext>
              </a:extLst>
            </p:cNvPr>
            <p:cNvSpPr/>
            <p:nvPr/>
          </p:nvSpPr>
          <p:spPr>
            <a:xfrm>
              <a:off x="6446052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Alternate Process 9">
              <a:extLst>
                <a:ext uri="{FF2B5EF4-FFF2-40B4-BE49-F238E27FC236}">
                  <a16:creationId xmlns:a16="http://schemas.microsoft.com/office/drawing/2014/main" id="{D8A0468D-2D5A-6868-7829-FB5DB477A931}"/>
                </a:ext>
              </a:extLst>
            </p:cNvPr>
            <p:cNvSpPr/>
            <p:nvPr/>
          </p:nvSpPr>
          <p:spPr>
            <a:xfrm>
              <a:off x="6547292" y="4101508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656CBB-54D4-8C44-A20A-51E0596A9BDD}"/>
              </a:ext>
            </a:extLst>
          </p:cNvPr>
          <p:cNvGrpSpPr/>
          <p:nvPr/>
        </p:nvGrpSpPr>
        <p:grpSpPr>
          <a:xfrm>
            <a:off x="9184630" y="1491056"/>
            <a:ext cx="1877817" cy="1270070"/>
            <a:chOff x="9366067" y="3958226"/>
            <a:chExt cx="2145517" cy="1851036"/>
          </a:xfrm>
        </p:grpSpPr>
        <p:sp>
          <p:nvSpPr>
            <p:cNvPr id="23" name="Flowchart: Alternate Process 23">
              <a:extLst>
                <a:ext uri="{FF2B5EF4-FFF2-40B4-BE49-F238E27FC236}">
                  <a16:creationId xmlns:a16="http://schemas.microsoft.com/office/drawing/2014/main" id="{0261D626-6E55-C080-1630-C66909E25E6E}"/>
                </a:ext>
              </a:extLst>
            </p:cNvPr>
            <p:cNvSpPr/>
            <p:nvPr/>
          </p:nvSpPr>
          <p:spPr>
            <a:xfrm>
              <a:off x="9366067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Alternate Process 11">
              <a:extLst>
                <a:ext uri="{FF2B5EF4-FFF2-40B4-BE49-F238E27FC236}">
                  <a16:creationId xmlns:a16="http://schemas.microsoft.com/office/drawing/2014/main" id="{3E239D19-08E9-432B-238F-C5C921B351F3}"/>
                </a:ext>
              </a:extLst>
            </p:cNvPr>
            <p:cNvSpPr/>
            <p:nvPr/>
          </p:nvSpPr>
          <p:spPr>
            <a:xfrm>
              <a:off x="9467307" y="4101508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Arrow: Right 13">
            <a:extLst>
              <a:ext uri="{FF2B5EF4-FFF2-40B4-BE49-F238E27FC236}">
                <a16:creationId xmlns:a16="http://schemas.microsoft.com/office/drawing/2014/main" id="{46AD7C75-9800-787C-9929-92685F265AB9}"/>
              </a:ext>
            </a:extLst>
          </p:cNvPr>
          <p:cNvSpPr/>
          <p:nvPr/>
        </p:nvSpPr>
        <p:spPr>
          <a:xfrm>
            <a:off x="2737368" y="2035414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2FAE9C-3D2F-2B9E-1EBB-EC4FDDDC3BFE}"/>
              </a:ext>
            </a:extLst>
          </p:cNvPr>
          <p:cNvGrpSpPr/>
          <p:nvPr/>
        </p:nvGrpSpPr>
        <p:grpSpPr>
          <a:xfrm>
            <a:off x="623678" y="3937335"/>
            <a:ext cx="1877817" cy="1270070"/>
            <a:chOff x="606022" y="3958226"/>
            <a:chExt cx="2145517" cy="1851036"/>
          </a:xfrm>
        </p:grpSpPr>
        <p:sp>
          <p:nvSpPr>
            <p:cNvPr id="30" name="Flowchart: Alternate Process 20">
              <a:extLst>
                <a:ext uri="{FF2B5EF4-FFF2-40B4-BE49-F238E27FC236}">
                  <a16:creationId xmlns:a16="http://schemas.microsoft.com/office/drawing/2014/main" id="{393E4A40-4AB8-83FF-2EFA-A81793BE6B15}"/>
                </a:ext>
              </a:extLst>
            </p:cNvPr>
            <p:cNvSpPr/>
            <p:nvPr/>
          </p:nvSpPr>
          <p:spPr>
            <a:xfrm>
              <a:off x="606022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lowchart: Alternate Process 4">
              <a:extLst>
                <a:ext uri="{FF2B5EF4-FFF2-40B4-BE49-F238E27FC236}">
                  <a16:creationId xmlns:a16="http://schemas.microsoft.com/office/drawing/2014/main" id="{4F37282C-58D1-8C5F-C4B6-DD2C187183B6}"/>
                </a:ext>
              </a:extLst>
            </p:cNvPr>
            <p:cNvSpPr/>
            <p:nvPr/>
          </p:nvSpPr>
          <p:spPr>
            <a:xfrm>
              <a:off x="707262" y="4101508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556C59-AD2B-6E3C-175D-7F661A10FAB0}"/>
              </a:ext>
            </a:extLst>
          </p:cNvPr>
          <p:cNvGrpSpPr/>
          <p:nvPr/>
        </p:nvGrpSpPr>
        <p:grpSpPr>
          <a:xfrm>
            <a:off x="3506865" y="3937335"/>
            <a:ext cx="1877817" cy="1270070"/>
            <a:chOff x="3526037" y="3958226"/>
            <a:chExt cx="2145517" cy="1851036"/>
          </a:xfrm>
        </p:grpSpPr>
        <p:sp>
          <p:nvSpPr>
            <p:cNvPr id="33" name="Flowchart: Alternate Process 21">
              <a:extLst>
                <a:ext uri="{FF2B5EF4-FFF2-40B4-BE49-F238E27FC236}">
                  <a16:creationId xmlns:a16="http://schemas.microsoft.com/office/drawing/2014/main" id="{DDDF21CF-A047-A77A-2F4C-9011A8539107}"/>
                </a:ext>
              </a:extLst>
            </p:cNvPr>
            <p:cNvSpPr/>
            <p:nvPr/>
          </p:nvSpPr>
          <p:spPr>
            <a:xfrm>
              <a:off x="3526037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owchart: Alternate Process 8">
              <a:extLst>
                <a:ext uri="{FF2B5EF4-FFF2-40B4-BE49-F238E27FC236}">
                  <a16:creationId xmlns:a16="http://schemas.microsoft.com/office/drawing/2014/main" id="{F8ECA236-D461-55CB-B0AC-217BAE47F4FF}"/>
                </a:ext>
              </a:extLst>
            </p:cNvPr>
            <p:cNvSpPr/>
            <p:nvPr/>
          </p:nvSpPr>
          <p:spPr>
            <a:xfrm>
              <a:off x="3627277" y="4088216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1E4076-CFDD-DE86-8E59-BFA50F0AE81E}"/>
              </a:ext>
            </a:extLst>
          </p:cNvPr>
          <p:cNvGrpSpPr/>
          <p:nvPr/>
        </p:nvGrpSpPr>
        <p:grpSpPr>
          <a:xfrm>
            <a:off x="6390051" y="3937335"/>
            <a:ext cx="1877817" cy="1270070"/>
            <a:chOff x="6446052" y="3958226"/>
            <a:chExt cx="2145517" cy="1851036"/>
          </a:xfrm>
        </p:grpSpPr>
        <p:sp>
          <p:nvSpPr>
            <p:cNvPr id="36" name="Flowchart: Alternate Process 22">
              <a:extLst>
                <a:ext uri="{FF2B5EF4-FFF2-40B4-BE49-F238E27FC236}">
                  <a16:creationId xmlns:a16="http://schemas.microsoft.com/office/drawing/2014/main" id="{C1408D05-8FFA-4000-0F96-64E027D2CBC2}"/>
                </a:ext>
              </a:extLst>
            </p:cNvPr>
            <p:cNvSpPr/>
            <p:nvPr/>
          </p:nvSpPr>
          <p:spPr>
            <a:xfrm>
              <a:off x="6446052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lowchart: Alternate Process 9">
              <a:extLst>
                <a:ext uri="{FF2B5EF4-FFF2-40B4-BE49-F238E27FC236}">
                  <a16:creationId xmlns:a16="http://schemas.microsoft.com/office/drawing/2014/main" id="{E476B1A6-5E05-7425-076F-D22130800981}"/>
                </a:ext>
              </a:extLst>
            </p:cNvPr>
            <p:cNvSpPr/>
            <p:nvPr/>
          </p:nvSpPr>
          <p:spPr>
            <a:xfrm>
              <a:off x="6547292" y="4101508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61325-310B-2683-9A0D-FC72908A28C9}"/>
              </a:ext>
            </a:extLst>
          </p:cNvPr>
          <p:cNvGrpSpPr/>
          <p:nvPr/>
        </p:nvGrpSpPr>
        <p:grpSpPr>
          <a:xfrm>
            <a:off x="9273238" y="3937335"/>
            <a:ext cx="1877817" cy="1270070"/>
            <a:chOff x="9366067" y="3958226"/>
            <a:chExt cx="2145517" cy="1851036"/>
          </a:xfrm>
        </p:grpSpPr>
        <p:sp>
          <p:nvSpPr>
            <p:cNvPr id="39" name="Flowchart: Alternate Process 23">
              <a:extLst>
                <a:ext uri="{FF2B5EF4-FFF2-40B4-BE49-F238E27FC236}">
                  <a16:creationId xmlns:a16="http://schemas.microsoft.com/office/drawing/2014/main" id="{417CDD48-A3C6-7BD9-B2EE-D0357E7785BC}"/>
                </a:ext>
              </a:extLst>
            </p:cNvPr>
            <p:cNvSpPr/>
            <p:nvPr/>
          </p:nvSpPr>
          <p:spPr>
            <a:xfrm>
              <a:off x="9366067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lowchart: Alternate Process 11">
              <a:extLst>
                <a:ext uri="{FF2B5EF4-FFF2-40B4-BE49-F238E27FC236}">
                  <a16:creationId xmlns:a16="http://schemas.microsoft.com/office/drawing/2014/main" id="{8945A0A7-D6DD-2546-505B-6EAD2951D8DB}"/>
                </a:ext>
              </a:extLst>
            </p:cNvPr>
            <p:cNvSpPr/>
            <p:nvPr/>
          </p:nvSpPr>
          <p:spPr>
            <a:xfrm>
              <a:off x="9467307" y="4101508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Arrow: Right 13">
            <a:extLst>
              <a:ext uri="{FF2B5EF4-FFF2-40B4-BE49-F238E27FC236}">
                <a16:creationId xmlns:a16="http://schemas.microsoft.com/office/drawing/2014/main" id="{DA5CF9E7-B0FE-6BBF-663D-E5E9E0570D8D}"/>
              </a:ext>
            </a:extLst>
          </p:cNvPr>
          <p:cNvSpPr/>
          <p:nvPr/>
        </p:nvSpPr>
        <p:spPr>
          <a:xfrm rot="10800000">
            <a:off x="2825976" y="4481693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14">
            <a:extLst>
              <a:ext uri="{FF2B5EF4-FFF2-40B4-BE49-F238E27FC236}">
                <a16:creationId xmlns:a16="http://schemas.microsoft.com/office/drawing/2014/main" id="{A6CD89E8-64C9-58DE-2A84-FACE54FBEDFE}"/>
              </a:ext>
            </a:extLst>
          </p:cNvPr>
          <p:cNvSpPr/>
          <p:nvPr/>
        </p:nvSpPr>
        <p:spPr>
          <a:xfrm>
            <a:off x="5598877" y="2022122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15">
            <a:extLst>
              <a:ext uri="{FF2B5EF4-FFF2-40B4-BE49-F238E27FC236}">
                <a16:creationId xmlns:a16="http://schemas.microsoft.com/office/drawing/2014/main" id="{BE37F18C-1FAB-4F8E-F53A-39B2E1EE9194}"/>
              </a:ext>
            </a:extLst>
          </p:cNvPr>
          <p:cNvSpPr/>
          <p:nvPr/>
        </p:nvSpPr>
        <p:spPr>
          <a:xfrm>
            <a:off x="8577398" y="2022122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14">
            <a:extLst>
              <a:ext uri="{FF2B5EF4-FFF2-40B4-BE49-F238E27FC236}">
                <a16:creationId xmlns:a16="http://schemas.microsoft.com/office/drawing/2014/main" id="{DDFA2824-DF5B-872A-7FE9-9779077F53EC}"/>
              </a:ext>
            </a:extLst>
          </p:cNvPr>
          <p:cNvSpPr/>
          <p:nvPr/>
        </p:nvSpPr>
        <p:spPr>
          <a:xfrm rot="10800000">
            <a:off x="5687485" y="4468401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15">
            <a:extLst>
              <a:ext uri="{FF2B5EF4-FFF2-40B4-BE49-F238E27FC236}">
                <a16:creationId xmlns:a16="http://schemas.microsoft.com/office/drawing/2014/main" id="{770203D8-DC66-517F-F222-F496386E2644}"/>
              </a:ext>
            </a:extLst>
          </p:cNvPr>
          <p:cNvSpPr/>
          <p:nvPr/>
        </p:nvSpPr>
        <p:spPr>
          <a:xfrm rot="10800000">
            <a:off x="8666006" y="4468401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15">
            <a:extLst>
              <a:ext uri="{FF2B5EF4-FFF2-40B4-BE49-F238E27FC236}">
                <a16:creationId xmlns:a16="http://schemas.microsoft.com/office/drawing/2014/main" id="{9B990BCA-CE35-1A1E-9166-CB1381FE937D}"/>
              </a:ext>
            </a:extLst>
          </p:cNvPr>
          <p:cNvSpPr/>
          <p:nvPr/>
        </p:nvSpPr>
        <p:spPr>
          <a:xfrm rot="5400000">
            <a:off x="10004535" y="3158589"/>
            <a:ext cx="415221" cy="221141"/>
          </a:xfrm>
          <a:prstGeom prst="rightArrow">
            <a:avLst/>
          </a:prstGeom>
          <a:solidFill>
            <a:srgbClr val="0082C8">
              <a:alpha val="3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3D87AB-3755-16AD-63F1-C589E81E4F36}"/>
              </a:ext>
            </a:extLst>
          </p:cNvPr>
          <p:cNvGrpSpPr/>
          <p:nvPr/>
        </p:nvGrpSpPr>
        <p:grpSpPr>
          <a:xfrm>
            <a:off x="534933" y="1491055"/>
            <a:ext cx="1877817" cy="1270070"/>
            <a:chOff x="3526037" y="3958226"/>
            <a:chExt cx="2145517" cy="1851036"/>
          </a:xfrm>
        </p:grpSpPr>
        <p:sp>
          <p:nvSpPr>
            <p:cNvPr id="51" name="Flowchart: Alternate Process 21">
              <a:extLst>
                <a:ext uri="{FF2B5EF4-FFF2-40B4-BE49-F238E27FC236}">
                  <a16:creationId xmlns:a16="http://schemas.microsoft.com/office/drawing/2014/main" id="{568105F6-75FE-10D6-5112-E41CA0A28FA8}"/>
                </a:ext>
              </a:extLst>
            </p:cNvPr>
            <p:cNvSpPr/>
            <p:nvPr/>
          </p:nvSpPr>
          <p:spPr>
            <a:xfrm>
              <a:off x="3526037" y="3958226"/>
              <a:ext cx="2145517" cy="185103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lowchart: Alternate Process 8">
              <a:extLst>
                <a:ext uri="{FF2B5EF4-FFF2-40B4-BE49-F238E27FC236}">
                  <a16:creationId xmlns:a16="http://schemas.microsoft.com/office/drawing/2014/main" id="{FCD45F5D-0CFF-4403-F57F-AFCDA00CFFD9}"/>
                </a:ext>
              </a:extLst>
            </p:cNvPr>
            <p:cNvSpPr/>
            <p:nvPr/>
          </p:nvSpPr>
          <p:spPr>
            <a:xfrm>
              <a:off x="3627277" y="4088216"/>
              <a:ext cx="1943038" cy="1591056"/>
            </a:xfrm>
            <a:prstGeom prst="flowChartAlternateProcess">
              <a:avLst/>
            </a:prstGeom>
            <a:solidFill>
              <a:srgbClr val="0082C8">
                <a:alpha val="20000"/>
              </a:srgb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E939DA2-E1E7-2006-5574-EA4D82CAF115}"/>
              </a:ext>
            </a:extLst>
          </p:cNvPr>
          <p:cNvSpPr txBox="1"/>
          <p:nvPr/>
        </p:nvSpPr>
        <p:spPr>
          <a:xfrm>
            <a:off x="682183" y="1948026"/>
            <a:ext cx="1641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en-US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F80835-4CA5-157B-1186-D5E8CC211138}"/>
              </a:ext>
            </a:extLst>
          </p:cNvPr>
          <p:cNvSpPr txBox="1"/>
          <p:nvPr/>
        </p:nvSpPr>
        <p:spPr>
          <a:xfrm>
            <a:off x="3365241" y="1948026"/>
            <a:ext cx="20194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constraints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FB329B-492A-8261-953E-5F3A1DACB654}"/>
              </a:ext>
            </a:extLst>
          </p:cNvPr>
          <p:cNvSpPr txBox="1"/>
          <p:nvPr/>
        </p:nvSpPr>
        <p:spPr>
          <a:xfrm>
            <a:off x="6337173" y="1976707"/>
            <a:ext cx="18778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objective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A13814-8AC2-3DB4-DF48-0333905E44F4}"/>
              </a:ext>
            </a:extLst>
          </p:cNvPr>
          <p:cNvSpPr txBox="1"/>
          <p:nvPr/>
        </p:nvSpPr>
        <p:spPr>
          <a:xfrm>
            <a:off x="9320898" y="1833701"/>
            <a:ext cx="1605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base model / solver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3D75F3-717F-6337-996F-FC840BDB11F6}"/>
              </a:ext>
            </a:extLst>
          </p:cNvPr>
          <p:cNvSpPr txBox="1"/>
          <p:nvPr/>
        </p:nvSpPr>
        <p:spPr>
          <a:xfrm>
            <a:off x="9273236" y="4156870"/>
            <a:ext cx="1877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 the optimization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C78E02-78CE-B5AC-3D38-799F339B331A}"/>
              </a:ext>
            </a:extLst>
          </p:cNvPr>
          <p:cNvSpPr txBox="1"/>
          <p:nvPr/>
        </p:nvSpPr>
        <p:spPr>
          <a:xfrm>
            <a:off x="6429799" y="4168460"/>
            <a:ext cx="179832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(run multiple models)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1EFB2D-55B7-AF48-7270-EC03EA8AB95D}"/>
              </a:ext>
            </a:extLst>
          </p:cNvPr>
          <p:cNvSpPr txBox="1"/>
          <p:nvPr/>
        </p:nvSpPr>
        <p:spPr>
          <a:xfrm>
            <a:off x="3638433" y="4364280"/>
            <a:ext cx="1656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results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16666B-F657-B4B0-7965-A0AE9F5427C5}"/>
              </a:ext>
            </a:extLst>
          </p:cNvPr>
          <p:cNvSpPr txBox="1"/>
          <p:nvPr/>
        </p:nvSpPr>
        <p:spPr>
          <a:xfrm>
            <a:off x="660812" y="4364280"/>
            <a:ext cx="1877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suggestions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383F69-097C-09A0-8A69-443302A62682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A270BD-0C04-7247-9B81-43E9F65968D9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3FBCE16-8AD8-FF87-B2AE-B2C2B12EA4C7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70" name="object 2">
                  <a:extLst>
                    <a:ext uri="{FF2B5EF4-FFF2-40B4-BE49-F238E27FC236}">
                      <a16:creationId xmlns:a16="http://schemas.microsoft.com/office/drawing/2014/main" id="{B6347596-F401-2D91-9A87-06CEC4606631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1" name="object 3">
                  <a:extLst>
                    <a:ext uri="{FF2B5EF4-FFF2-40B4-BE49-F238E27FC236}">
                      <a16:creationId xmlns:a16="http://schemas.microsoft.com/office/drawing/2014/main" id="{C1C3466A-B9B0-76B7-E26C-40CE03D6EB3F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2" name="object 4">
                  <a:extLst>
                    <a:ext uri="{FF2B5EF4-FFF2-40B4-BE49-F238E27FC236}">
                      <a16:creationId xmlns:a16="http://schemas.microsoft.com/office/drawing/2014/main" id="{DB7C6CF4-1A2F-14D7-5BCA-78CE3DA6AA85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3" name="object 5">
                  <a:extLst>
                    <a:ext uri="{FF2B5EF4-FFF2-40B4-BE49-F238E27FC236}">
                      <a16:creationId xmlns:a16="http://schemas.microsoft.com/office/drawing/2014/main" id="{AAC72E34-5164-F1C9-EADC-89BC61143575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156082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4" name="object 6">
                  <a:extLst>
                    <a:ext uri="{FF2B5EF4-FFF2-40B4-BE49-F238E27FC236}">
                      <a16:creationId xmlns:a16="http://schemas.microsoft.com/office/drawing/2014/main" id="{ACC636AB-B472-737E-80D7-FC8335497956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5" name="object 8">
                  <a:extLst>
                    <a:ext uri="{FF2B5EF4-FFF2-40B4-BE49-F238E27FC236}">
                      <a16:creationId xmlns:a16="http://schemas.microsoft.com/office/drawing/2014/main" id="{F502C3B7-D66B-650D-7697-966AE9D9C014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6" name="object 9">
                  <a:extLst>
                    <a:ext uri="{FF2B5EF4-FFF2-40B4-BE49-F238E27FC236}">
                      <a16:creationId xmlns:a16="http://schemas.microsoft.com/office/drawing/2014/main" id="{29DB2E2E-5E7D-26A3-B249-B483DA9663C5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77" name="object 12">
                  <a:extLst>
                    <a:ext uri="{FF2B5EF4-FFF2-40B4-BE49-F238E27FC236}">
                      <a16:creationId xmlns:a16="http://schemas.microsoft.com/office/drawing/2014/main" id="{7F91D9C8-A0E9-93D3-5D96-F6224ECFBE0F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78" name="object 13">
                  <a:extLst>
                    <a:ext uri="{FF2B5EF4-FFF2-40B4-BE49-F238E27FC236}">
                      <a16:creationId xmlns:a16="http://schemas.microsoft.com/office/drawing/2014/main" id="{400AC6BA-D08B-7477-DFF6-EC59E3A860E7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9" name="object 14">
                  <a:extLst>
                    <a:ext uri="{FF2B5EF4-FFF2-40B4-BE49-F238E27FC236}">
                      <a16:creationId xmlns:a16="http://schemas.microsoft.com/office/drawing/2014/main" id="{C0BC9CAC-A258-738B-6A7D-F135D2FAD0E7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0" name="object 15">
                  <a:extLst>
                    <a:ext uri="{FF2B5EF4-FFF2-40B4-BE49-F238E27FC236}">
                      <a16:creationId xmlns:a16="http://schemas.microsoft.com/office/drawing/2014/main" id="{F911BC6C-AB41-7795-6396-2E171ADF0650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9" name="object 7">
                <a:extLst>
                  <a:ext uri="{FF2B5EF4-FFF2-40B4-BE49-F238E27FC236}">
                    <a16:creationId xmlns:a16="http://schemas.microsoft.com/office/drawing/2014/main" id="{2321EE27-CE1F-02A4-08EB-A0347C2FF6C9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65" name="object 14">
              <a:extLst>
                <a:ext uri="{FF2B5EF4-FFF2-40B4-BE49-F238E27FC236}">
                  <a16:creationId xmlns:a16="http://schemas.microsoft.com/office/drawing/2014/main" id="{D87E3E9D-2FDF-7AB5-2FA5-1BF06E1DB58C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5">
              <a:extLst>
                <a:ext uri="{FF2B5EF4-FFF2-40B4-BE49-F238E27FC236}">
                  <a16:creationId xmlns:a16="http://schemas.microsoft.com/office/drawing/2014/main" id="{B5BA8823-601B-D4FF-611D-29C7A458B168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9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A9AD0-581D-7ED8-021F-DD2C06FE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641E-EA7D-DBDC-379A-9798C8B3D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98" y="215123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9EBDB89-EE03-5B40-1B6E-3580464D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9FE240-28AD-9A15-CA8D-29BC96144079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49FAA794-C962-E6F8-10BB-2F650FA84E4C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Solvers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Exploring the solvers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FE6BD2-33F0-DDE2-C437-E84669962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67960"/>
              </p:ext>
            </p:extLst>
          </p:nvPr>
        </p:nvGraphicFramePr>
        <p:xfrm>
          <a:off x="842064" y="806760"/>
          <a:ext cx="10303457" cy="504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668">
                  <a:extLst>
                    <a:ext uri="{9D8B030D-6E8A-4147-A177-3AD203B41FA5}">
                      <a16:colId xmlns:a16="http://schemas.microsoft.com/office/drawing/2014/main" val="3283573991"/>
                    </a:ext>
                  </a:extLst>
                </a:gridCol>
                <a:gridCol w="2573263">
                  <a:extLst>
                    <a:ext uri="{9D8B030D-6E8A-4147-A177-3AD203B41FA5}">
                      <a16:colId xmlns:a16="http://schemas.microsoft.com/office/drawing/2014/main" val="2490510823"/>
                    </a:ext>
                  </a:extLst>
                </a:gridCol>
                <a:gridCol w="2573263">
                  <a:extLst>
                    <a:ext uri="{9D8B030D-6E8A-4147-A177-3AD203B41FA5}">
                      <a16:colId xmlns:a16="http://schemas.microsoft.com/office/drawing/2014/main" val="2164358276"/>
                    </a:ext>
                  </a:extLst>
                </a:gridCol>
                <a:gridCol w="2573263">
                  <a:extLst>
                    <a:ext uri="{9D8B030D-6E8A-4147-A177-3AD203B41FA5}">
                      <a16:colId xmlns:a16="http://schemas.microsoft.com/office/drawing/2014/main" val="3683346721"/>
                    </a:ext>
                  </a:extLst>
                </a:gridCol>
              </a:tblGrid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5773843"/>
                  </a:ext>
                </a:extLst>
              </a:tr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CVXPY (ECOS)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Conic / Linear Programming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Interior Point Method (conic solver)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Stable, reliable for convex problems with constraints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4994031"/>
                  </a:ext>
                </a:extLst>
              </a:tr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CVXPY (OSQP)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Quadratic Programming (QP)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 Splitting (ADMM-based)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Scalable, fast for large sparse problems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288542"/>
                  </a:ext>
                </a:extLst>
              </a:tr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CVXPY (SCS)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Conic / LP Solver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First-order splitting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Handles large, loosely constrained problems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336675"/>
                  </a:ext>
                </a:extLst>
              </a:tr>
              <a:tr h="65351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CVXOPT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Conic / Quadratic Programming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Interior Point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Suitable for small to mid-sized problems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016158"/>
                  </a:ext>
                </a:extLst>
              </a:tr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PuLP (CBC)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Programming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Branch-and-Cut (Simplex-based LP solver)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Intuitive, open-source, simple LP support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279529"/>
                  </a:ext>
                </a:extLst>
              </a:tr>
              <a:tr h="57951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OR-Tools (GLOP)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Programming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Google's Simplex Implementation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Blazing fast, ideal for pure LPs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921582"/>
                  </a:ext>
                </a:extLst>
              </a:tr>
              <a:tr h="91481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SciPy (SLSQP)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Nonlinear Optimization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 Least Squares Programming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nonlinear constraints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239935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E2BDD166-FED0-813F-DE9E-6789828B618D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855610-516E-25AB-3658-9853E0E352B9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7A4D435-768E-03DA-DBDD-A655D89DEA36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32" name="object 2">
                  <a:extLst>
                    <a:ext uri="{FF2B5EF4-FFF2-40B4-BE49-F238E27FC236}">
                      <a16:creationId xmlns:a16="http://schemas.microsoft.com/office/drawing/2014/main" id="{DAB2DFEB-41E3-06C7-6208-8682C996E419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" name="object 3">
                  <a:extLst>
                    <a:ext uri="{FF2B5EF4-FFF2-40B4-BE49-F238E27FC236}">
                      <a16:creationId xmlns:a16="http://schemas.microsoft.com/office/drawing/2014/main" id="{A4E49B9F-CB76-8C8E-F0B2-7FF7D6A9254C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34" name="object 4">
                  <a:extLst>
                    <a:ext uri="{FF2B5EF4-FFF2-40B4-BE49-F238E27FC236}">
                      <a16:creationId xmlns:a16="http://schemas.microsoft.com/office/drawing/2014/main" id="{8E411E30-41EC-F4E3-D514-466BCF552351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5">
                  <a:extLst>
                    <a:ext uri="{FF2B5EF4-FFF2-40B4-BE49-F238E27FC236}">
                      <a16:creationId xmlns:a16="http://schemas.microsoft.com/office/drawing/2014/main" id="{430158A5-6CC1-04C6-2F8A-BA666E38468E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36" name="object 6">
                  <a:extLst>
                    <a:ext uri="{FF2B5EF4-FFF2-40B4-BE49-F238E27FC236}">
                      <a16:creationId xmlns:a16="http://schemas.microsoft.com/office/drawing/2014/main" id="{77F2DF8A-957F-C1BF-7A12-2B4658B9A636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8">
                  <a:extLst>
                    <a:ext uri="{FF2B5EF4-FFF2-40B4-BE49-F238E27FC236}">
                      <a16:creationId xmlns:a16="http://schemas.microsoft.com/office/drawing/2014/main" id="{1007BB24-59C6-EBDB-4052-B38454A7FD79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" name="object 9">
                  <a:extLst>
                    <a:ext uri="{FF2B5EF4-FFF2-40B4-BE49-F238E27FC236}">
                      <a16:creationId xmlns:a16="http://schemas.microsoft.com/office/drawing/2014/main" id="{687938FA-127C-8B53-49AF-83864F27A051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39" name="object 12">
                  <a:extLst>
                    <a:ext uri="{FF2B5EF4-FFF2-40B4-BE49-F238E27FC236}">
                      <a16:creationId xmlns:a16="http://schemas.microsoft.com/office/drawing/2014/main" id="{3FAD592E-457C-3102-D8CB-24417DD1AC33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13">
                  <a:extLst>
                    <a:ext uri="{FF2B5EF4-FFF2-40B4-BE49-F238E27FC236}">
                      <a16:creationId xmlns:a16="http://schemas.microsoft.com/office/drawing/2014/main" id="{A1AE82C4-101D-D64C-E69B-E0308B113BE5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41" name="object 14">
                  <a:extLst>
                    <a:ext uri="{FF2B5EF4-FFF2-40B4-BE49-F238E27FC236}">
                      <a16:creationId xmlns:a16="http://schemas.microsoft.com/office/drawing/2014/main" id="{0F95ED3E-A3B1-A942-D869-2BB09EC3C037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15">
                  <a:extLst>
                    <a:ext uri="{FF2B5EF4-FFF2-40B4-BE49-F238E27FC236}">
                      <a16:creationId xmlns:a16="http://schemas.microsoft.com/office/drawing/2014/main" id="{7A04D94E-268E-CF21-D296-1BB7B0DFB919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1" name="object 7">
                <a:extLst>
                  <a:ext uri="{FF2B5EF4-FFF2-40B4-BE49-F238E27FC236}">
                    <a16:creationId xmlns:a16="http://schemas.microsoft.com/office/drawing/2014/main" id="{CD78EA73-05BD-0A86-45FB-CFC28480E8B2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156082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solidFill>
                    <a:srgbClr val="15608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75F72F3-501C-A78E-5D0A-B3B36EB878F8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>
              <a:extLst>
                <a:ext uri="{FF2B5EF4-FFF2-40B4-BE49-F238E27FC236}">
                  <a16:creationId xmlns:a16="http://schemas.microsoft.com/office/drawing/2014/main" id="{81C03757-EB28-1D31-70CC-0986DEAAB67D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0593-80FC-4213-D504-4C3530BE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3FEEB1-F280-0E69-3DEA-5A66FD75C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75FFF3D0-7A04-2088-365A-AF06641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1C1CBF-DD1B-D48F-1160-0D11E5C7CA71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4A5AFBE3-53E9-D983-B6A2-2FC0CC76627E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Model Selection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/>
              <a:t>Why ECOS?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A3A825B0-73C5-7BE2-0487-B3B3662556C5}"/>
              </a:ext>
            </a:extLst>
          </p:cNvPr>
          <p:cNvSpPr/>
          <p:nvPr/>
        </p:nvSpPr>
        <p:spPr>
          <a:xfrm>
            <a:off x="483568" y="1225697"/>
            <a:ext cx="2241704" cy="4502750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 handles floating-point precision very well, avoiding divergence in sensitive constraint configurations</a:t>
            </a:r>
          </a:p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63">
            <a:extLst>
              <a:ext uri="{FF2B5EF4-FFF2-40B4-BE49-F238E27FC236}">
                <a16:creationId xmlns:a16="http://schemas.microsoft.com/office/drawing/2014/main" id="{16534092-A093-4F29-5073-A242E721F0B8}"/>
              </a:ext>
            </a:extLst>
          </p:cNvPr>
          <p:cNvSpPr/>
          <p:nvPr/>
        </p:nvSpPr>
        <p:spPr>
          <a:xfrm>
            <a:off x="9076063" y="1237290"/>
            <a:ext cx="2241704" cy="4491157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Consistently delivers optimal or near-optimal solutions without excessive tuning</a:t>
            </a:r>
          </a:p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43">
            <a:extLst>
              <a:ext uri="{FF2B5EF4-FFF2-40B4-BE49-F238E27FC236}">
                <a16:creationId xmlns:a16="http://schemas.microsoft.com/office/drawing/2014/main" id="{A17E7171-936C-1E03-0C29-EFB4F3CEAC65}"/>
              </a:ext>
            </a:extLst>
          </p:cNvPr>
          <p:cNvSpPr/>
          <p:nvPr/>
        </p:nvSpPr>
        <p:spPr>
          <a:xfrm>
            <a:off x="3347732" y="1225697"/>
            <a:ext cx="2241704" cy="4502750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accommodates a wide range of real-world constraints (duration bands, sector caps, liquidity)</a:t>
            </a:r>
          </a:p>
        </p:txBody>
      </p:sp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9A0A6620-D230-F67F-1CC3-4BA543E3EB8A}"/>
              </a:ext>
            </a:extLst>
          </p:cNvPr>
          <p:cNvSpPr/>
          <p:nvPr/>
        </p:nvSpPr>
        <p:spPr>
          <a:xfrm>
            <a:off x="6211897" y="1225697"/>
            <a:ext cx="2241704" cy="4502750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integration with Python via the CVXPY interface — ideal for rapid prototyping and deployment</a:t>
            </a:r>
          </a:p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36A0-B7AE-81F2-51EE-35C0EEA99780}"/>
              </a:ext>
            </a:extLst>
          </p:cNvPr>
          <p:cNvSpPr txBox="1"/>
          <p:nvPr/>
        </p:nvSpPr>
        <p:spPr>
          <a:xfrm>
            <a:off x="9273550" y="1596076"/>
            <a:ext cx="1846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 Reliability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FBF49C-899F-7ECD-3503-2A8347DF6829}"/>
              </a:ext>
            </a:extLst>
          </p:cNvPr>
          <p:cNvSpPr txBox="1"/>
          <p:nvPr/>
        </p:nvSpPr>
        <p:spPr>
          <a:xfrm>
            <a:off x="6211897" y="1596076"/>
            <a:ext cx="2241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77900"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Integration Friendly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B3A4B-FB7B-DA6B-C770-93C2BEBAB882}"/>
              </a:ext>
            </a:extLst>
          </p:cNvPr>
          <p:cNvSpPr txBox="1"/>
          <p:nvPr/>
        </p:nvSpPr>
        <p:spPr>
          <a:xfrm>
            <a:off x="3454656" y="1478287"/>
            <a:ext cx="2027855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779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Constraint Flexibility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D5162-CA61-CBBE-D1FA-1F934CEF7CF8}"/>
              </a:ext>
            </a:extLst>
          </p:cNvPr>
          <p:cNvSpPr txBox="1"/>
          <p:nvPr/>
        </p:nvSpPr>
        <p:spPr>
          <a:xfrm>
            <a:off x="582310" y="1596076"/>
            <a:ext cx="20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Numerical Stability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A58DFC-9AEE-7B83-ACAE-1483ADA23AEC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231ACD7-47FE-A435-C887-4C403B049680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7B9BB79-C879-5E85-2FB6-813FC154E2A2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8" name="object 2">
                  <a:extLst>
                    <a:ext uri="{FF2B5EF4-FFF2-40B4-BE49-F238E27FC236}">
                      <a16:creationId xmlns:a16="http://schemas.microsoft.com/office/drawing/2014/main" id="{08E69462-3AD3-0B1E-5460-B7313579217A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3">
                  <a:extLst>
                    <a:ext uri="{FF2B5EF4-FFF2-40B4-BE49-F238E27FC236}">
                      <a16:creationId xmlns:a16="http://schemas.microsoft.com/office/drawing/2014/main" id="{511D48FF-39FE-9B0C-F980-CA488C27D2F3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object 4">
                  <a:extLst>
                    <a:ext uri="{FF2B5EF4-FFF2-40B4-BE49-F238E27FC236}">
                      <a16:creationId xmlns:a16="http://schemas.microsoft.com/office/drawing/2014/main" id="{1AC7C781-66E3-F47E-ADCD-ECDC6293D17E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5">
                  <a:extLst>
                    <a:ext uri="{FF2B5EF4-FFF2-40B4-BE49-F238E27FC236}">
                      <a16:creationId xmlns:a16="http://schemas.microsoft.com/office/drawing/2014/main" id="{E9019DA4-6061-391F-1921-CB300D012A66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62" name="object 6">
                  <a:extLst>
                    <a:ext uri="{FF2B5EF4-FFF2-40B4-BE49-F238E27FC236}">
                      <a16:creationId xmlns:a16="http://schemas.microsoft.com/office/drawing/2014/main" id="{B8975397-F877-6AB8-6B7B-9DA65F139EC5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8">
                  <a:extLst>
                    <a:ext uri="{FF2B5EF4-FFF2-40B4-BE49-F238E27FC236}">
                      <a16:creationId xmlns:a16="http://schemas.microsoft.com/office/drawing/2014/main" id="{C2DAC59F-D33A-6761-0406-36CEA5FEE442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4" name="object 9">
                  <a:extLst>
                    <a:ext uri="{FF2B5EF4-FFF2-40B4-BE49-F238E27FC236}">
                      <a16:creationId xmlns:a16="http://schemas.microsoft.com/office/drawing/2014/main" id="{80DC3E0A-9811-84E8-9F94-4CAA010DAEB0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65" name="object 12">
                  <a:extLst>
                    <a:ext uri="{FF2B5EF4-FFF2-40B4-BE49-F238E27FC236}">
                      <a16:creationId xmlns:a16="http://schemas.microsoft.com/office/drawing/2014/main" id="{BA5B703F-0CEB-9861-B66F-FC6DFF0D1E02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6" name="object 13">
                  <a:extLst>
                    <a:ext uri="{FF2B5EF4-FFF2-40B4-BE49-F238E27FC236}">
                      <a16:creationId xmlns:a16="http://schemas.microsoft.com/office/drawing/2014/main" id="{8B0022D1-7BDB-4426-8F0F-84B761766A53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7" name="object 14">
                  <a:extLst>
                    <a:ext uri="{FF2B5EF4-FFF2-40B4-BE49-F238E27FC236}">
                      <a16:creationId xmlns:a16="http://schemas.microsoft.com/office/drawing/2014/main" id="{C0CCFD9B-74A2-3122-3C35-A763995ADF89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8" name="object 15">
                  <a:extLst>
                    <a:ext uri="{FF2B5EF4-FFF2-40B4-BE49-F238E27FC236}">
                      <a16:creationId xmlns:a16="http://schemas.microsoft.com/office/drawing/2014/main" id="{FB628DDA-CE42-0899-41D5-A096A71D62F8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7" name="object 7">
                <a:extLst>
                  <a:ext uri="{FF2B5EF4-FFF2-40B4-BE49-F238E27FC236}">
                    <a16:creationId xmlns:a16="http://schemas.microsoft.com/office/drawing/2014/main" id="{319BC151-E079-C9FA-BA02-F184B86DA9C5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156082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solidFill>
                    <a:srgbClr val="156082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C3CE0B5C-BE87-7209-D466-1051628BDA83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70679723-5B9C-230D-5DCD-069F36C79688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83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77AB5-AD29-5883-DC14-7C9D5BA3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3">
            <a:extLst>
              <a:ext uri="{FF2B5EF4-FFF2-40B4-BE49-F238E27FC236}">
                <a16:creationId xmlns:a16="http://schemas.microsoft.com/office/drawing/2014/main" id="{D761A296-8C50-A9A4-B940-9312B28478B4}"/>
              </a:ext>
            </a:extLst>
          </p:cNvPr>
          <p:cNvSpPr/>
          <p:nvPr/>
        </p:nvSpPr>
        <p:spPr>
          <a:xfrm>
            <a:off x="5127284" y="857158"/>
            <a:ext cx="6186175" cy="4754743"/>
          </a:xfrm>
          <a:prstGeom prst="roundRect">
            <a:avLst/>
          </a:prstGeom>
          <a:solidFill>
            <a:srgbClr val="0082C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A7301-DFAA-C244-2CEF-CB2C1E55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398" y="203011"/>
            <a:ext cx="1176468" cy="283088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560FA7E-1695-2DDD-D4CB-21442FD1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856" y="6383615"/>
            <a:ext cx="2743200" cy="365125"/>
          </a:xfrm>
        </p:spPr>
        <p:txBody>
          <a:bodyPr/>
          <a:lstStyle/>
          <a:p>
            <a:fld id="{19FD4401-5D8A-2349-86F3-2CAF5CCA2882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A41A12-EFCE-C038-0CFB-7EBF58375879}"/>
              </a:ext>
            </a:extLst>
          </p:cNvPr>
          <p:cNvCxnSpPr>
            <a:cxnSpLocks/>
          </p:cNvCxnSpPr>
          <p:nvPr/>
        </p:nvCxnSpPr>
        <p:spPr>
          <a:xfrm>
            <a:off x="483567" y="671628"/>
            <a:ext cx="10957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bject 8">
            <a:extLst>
              <a:ext uri="{FF2B5EF4-FFF2-40B4-BE49-F238E27FC236}">
                <a16:creationId xmlns:a16="http://schemas.microsoft.com/office/drawing/2014/main" id="{A3402F6E-FDCB-765B-BB15-A0DEF6A89BBA}"/>
              </a:ext>
            </a:extLst>
          </p:cNvPr>
          <p:cNvSpPr txBox="1">
            <a:spLocks/>
          </p:cNvSpPr>
          <p:nvPr/>
        </p:nvSpPr>
        <p:spPr>
          <a:xfrm>
            <a:off x="483567" y="112117"/>
            <a:ext cx="9849485" cy="509114"/>
          </a:xfrm>
          <a:prstGeom prst="rect">
            <a:avLst/>
          </a:prstGeom>
        </p:spPr>
        <p:txBody>
          <a:bodyPr vert="horz" wrap="square" lIns="0" tIns="3175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250"/>
              </a:spcBef>
            </a:pPr>
            <a: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Optimization Using ECOS </a:t>
            </a:r>
            <a:br>
              <a:rPr lang="en-US" sz="2000" b="1" dirty="0">
                <a:solidFill>
                  <a:srgbClr val="0082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Resulted in a yield of 2.04% upholding all 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DFD0C-B8EF-31A9-960A-3C485BE723EE}"/>
              </a:ext>
            </a:extLst>
          </p:cNvPr>
          <p:cNvSpPr txBox="1"/>
          <p:nvPr/>
        </p:nvSpPr>
        <p:spPr>
          <a:xfrm>
            <a:off x="5408309" y="1141489"/>
            <a:ext cx="609499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Portfolio Yield: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2.0363%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Means the portfolio is expected to generate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$2.036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interest income each year for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every $100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principal invested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Portfolio Duration: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7.86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indicates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long-term investment strategy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—matching the duration target range (2–8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Suitable for liability-driven investors like insurers or pension funds looking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stabilize long-term returns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Average Rating Number: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5.00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Maintained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 quality at A+ or better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minimizing credit risk.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Same-Day Liquidity: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40.00%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Double the required liquidity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threshold (20%)—enabling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rapid reallocation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volatile markets.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D82A48-F67B-63D6-5128-36290338C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90619"/>
              </p:ext>
            </p:extLst>
          </p:nvPr>
        </p:nvGraphicFramePr>
        <p:xfrm>
          <a:off x="483567" y="2507283"/>
          <a:ext cx="4171576" cy="18434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5788">
                  <a:extLst>
                    <a:ext uri="{9D8B030D-6E8A-4147-A177-3AD203B41FA5}">
                      <a16:colId xmlns:a16="http://schemas.microsoft.com/office/drawing/2014/main" val="3122997888"/>
                    </a:ext>
                  </a:extLst>
                </a:gridCol>
                <a:gridCol w="2085788">
                  <a:extLst>
                    <a:ext uri="{9D8B030D-6E8A-4147-A177-3AD203B41FA5}">
                      <a16:colId xmlns:a16="http://schemas.microsoft.com/office/drawing/2014/main" val="4028848159"/>
                    </a:ext>
                  </a:extLst>
                </a:gridCol>
              </a:tblGrid>
              <a:tr h="4561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Portfolio yield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2.0363 %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373863"/>
                  </a:ext>
                </a:extLst>
              </a:tr>
              <a:tr h="4624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Portfolio duration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7.86 yrs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269412"/>
                  </a:ext>
                </a:extLst>
              </a:tr>
              <a:tr h="4624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Average rating num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912680"/>
                  </a:ext>
                </a:extLst>
              </a:tr>
              <a:tr h="462442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Same-day liquidity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40.00%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177635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B26CF3CF-462E-FF6D-9845-061F5F8727B5}"/>
              </a:ext>
            </a:extLst>
          </p:cNvPr>
          <p:cNvGrpSpPr/>
          <p:nvPr/>
        </p:nvGrpSpPr>
        <p:grpSpPr>
          <a:xfrm>
            <a:off x="1117884" y="6150029"/>
            <a:ext cx="9799351" cy="444682"/>
            <a:chOff x="233083" y="6271138"/>
            <a:chExt cx="9473443" cy="44468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681D79-6716-9996-D8B6-7D0A38DA5D4B}"/>
                </a:ext>
              </a:extLst>
            </p:cNvPr>
            <p:cNvGrpSpPr/>
            <p:nvPr/>
          </p:nvGrpSpPr>
          <p:grpSpPr>
            <a:xfrm>
              <a:off x="233083" y="6271138"/>
              <a:ext cx="8070843" cy="444682"/>
              <a:chOff x="621791" y="6253846"/>
              <a:chExt cx="8319421" cy="40657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0E3AA67-EBF7-E199-6514-6D3A80050922}"/>
                  </a:ext>
                </a:extLst>
              </p:cNvPr>
              <p:cNvGrpSpPr/>
              <p:nvPr/>
            </p:nvGrpSpPr>
            <p:grpSpPr>
              <a:xfrm>
                <a:off x="621791" y="6253846"/>
                <a:ext cx="8319421" cy="406576"/>
                <a:chOff x="621791" y="6253846"/>
                <a:chExt cx="8319421" cy="406576"/>
              </a:xfrm>
            </p:grpSpPr>
            <p:sp>
              <p:nvSpPr>
                <p:cNvPr id="53" name="object 2">
                  <a:extLst>
                    <a:ext uri="{FF2B5EF4-FFF2-40B4-BE49-F238E27FC236}">
                      <a16:creationId xmlns:a16="http://schemas.microsoft.com/office/drawing/2014/main" id="{416B46A9-05B2-576C-476E-009E7EF2CF41}"/>
                    </a:ext>
                  </a:extLst>
                </p:cNvPr>
                <p:cNvSpPr/>
                <p:nvPr/>
              </p:nvSpPr>
              <p:spPr>
                <a:xfrm flipV="1">
                  <a:off x="621791" y="625384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0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4" name="object 3">
                  <a:extLst>
                    <a:ext uri="{FF2B5EF4-FFF2-40B4-BE49-F238E27FC236}">
                      <a16:creationId xmlns:a16="http://schemas.microsoft.com/office/drawing/2014/main" id="{9563C681-6EC1-AF0C-2F91-CEA2C86FBDD3}"/>
                    </a:ext>
                  </a:extLst>
                </p:cNvPr>
                <p:cNvSpPr txBox="1"/>
                <p:nvPr/>
              </p:nvSpPr>
              <p:spPr>
                <a:xfrm>
                  <a:off x="621792" y="6343277"/>
                  <a:ext cx="1013884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7145" marR="5080" indent="-508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Introduction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object 4">
                  <a:extLst>
                    <a:ext uri="{FF2B5EF4-FFF2-40B4-BE49-F238E27FC236}">
                      <a16:creationId xmlns:a16="http://schemas.microsoft.com/office/drawing/2014/main" id="{6A35A9D2-E6A8-107C-8F7F-9B854B8BD967}"/>
                    </a:ext>
                  </a:extLst>
                </p:cNvPr>
                <p:cNvSpPr/>
                <p:nvPr/>
              </p:nvSpPr>
              <p:spPr>
                <a:xfrm flipV="1">
                  <a:off x="2072160" y="6266545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6" name="object 5">
                  <a:extLst>
                    <a:ext uri="{FF2B5EF4-FFF2-40B4-BE49-F238E27FC236}">
                      <a16:creationId xmlns:a16="http://schemas.microsoft.com/office/drawing/2014/main" id="{E51969F6-CA45-1207-B9E7-B983E0FC39AB}"/>
                    </a:ext>
                  </a:extLst>
                </p:cNvPr>
                <p:cNvSpPr txBox="1"/>
                <p:nvPr/>
              </p:nvSpPr>
              <p:spPr>
                <a:xfrm>
                  <a:off x="2072160" y="6355990"/>
                  <a:ext cx="1013885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>
                      <a:solidFill>
                        <a:srgbClr val="838383"/>
                      </a:solidFill>
                      <a:latin typeface="Arial"/>
                      <a:cs typeface="Arial"/>
                    </a:rPr>
                    <a:t>Workflow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  <p:sp>
              <p:nvSpPr>
                <p:cNvPr id="57" name="object 6">
                  <a:extLst>
                    <a:ext uri="{FF2B5EF4-FFF2-40B4-BE49-F238E27FC236}">
                      <a16:creationId xmlns:a16="http://schemas.microsoft.com/office/drawing/2014/main" id="{F713279A-77ED-2CCE-9560-3DE006E29714}"/>
                    </a:ext>
                  </a:extLst>
                </p:cNvPr>
                <p:cNvSpPr/>
                <p:nvPr/>
              </p:nvSpPr>
              <p:spPr>
                <a:xfrm flipV="1">
                  <a:off x="3542909" y="6264554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8" name="object 8">
                  <a:extLst>
                    <a:ext uri="{FF2B5EF4-FFF2-40B4-BE49-F238E27FC236}">
                      <a16:creationId xmlns:a16="http://schemas.microsoft.com/office/drawing/2014/main" id="{9B101631-8423-3238-D600-6F3BAA6E125D}"/>
                    </a:ext>
                  </a:extLst>
                </p:cNvPr>
                <p:cNvSpPr/>
                <p:nvPr/>
              </p:nvSpPr>
              <p:spPr>
                <a:xfrm flipV="1">
                  <a:off x="5021067" y="6264556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156082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9" name="object 9">
                  <a:extLst>
                    <a:ext uri="{FF2B5EF4-FFF2-40B4-BE49-F238E27FC236}">
                      <a16:creationId xmlns:a16="http://schemas.microsoft.com/office/drawing/2014/main" id="{5B5B366C-FE24-C208-864D-EDA957032E93}"/>
                    </a:ext>
                  </a:extLst>
                </p:cNvPr>
                <p:cNvSpPr txBox="1"/>
                <p:nvPr/>
              </p:nvSpPr>
              <p:spPr>
                <a:xfrm>
                  <a:off x="5021067" y="6366709"/>
                  <a:ext cx="1013885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35560" marR="5080" indent="-228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156082"/>
                      </a:solidFill>
                      <a:latin typeface="Arial"/>
                      <a:cs typeface="Arial"/>
                    </a:rPr>
                    <a:t>Base Model Performance</a:t>
                  </a:r>
                  <a:endParaRPr sz="1000">
                    <a:solidFill>
                      <a:srgbClr val="156082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0" name="object 12">
                  <a:extLst>
                    <a:ext uri="{FF2B5EF4-FFF2-40B4-BE49-F238E27FC236}">
                      <a16:creationId xmlns:a16="http://schemas.microsoft.com/office/drawing/2014/main" id="{426107FF-6FE2-5E9D-0613-C250F64D9714}"/>
                    </a:ext>
                  </a:extLst>
                </p:cNvPr>
                <p:cNvSpPr/>
                <p:nvPr/>
              </p:nvSpPr>
              <p:spPr>
                <a:xfrm flipV="1">
                  <a:off x="6476953" y="6263399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3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1" name="object 13">
                  <a:extLst>
                    <a:ext uri="{FF2B5EF4-FFF2-40B4-BE49-F238E27FC236}">
                      <a16:creationId xmlns:a16="http://schemas.microsoft.com/office/drawing/2014/main" id="{4114808E-F8BF-7B23-152F-D99539889C19}"/>
                    </a:ext>
                  </a:extLst>
                </p:cNvPr>
                <p:cNvSpPr txBox="1"/>
                <p:nvPr/>
              </p:nvSpPr>
              <p:spPr>
                <a:xfrm>
                  <a:off x="6472378" y="6352846"/>
                  <a:ext cx="1013884" cy="2937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85725" marR="5080" indent="-7366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838383"/>
                      </a:solidFill>
                      <a:latin typeface="Arial"/>
                      <a:cs typeface="Arial"/>
                    </a:rPr>
                    <a:t>Base Model vs Other Model</a:t>
                  </a:r>
                  <a:endParaRPr sz="1000">
                    <a:solidFill>
                      <a:srgbClr val="838383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62" name="object 14">
                  <a:extLst>
                    <a:ext uri="{FF2B5EF4-FFF2-40B4-BE49-F238E27FC236}">
                      <a16:creationId xmlns:a16="http://schemas.microsoft.com/office/drawing/2014/main" id="{46BEE85C-4CD6-91C8-1D32-B42FEC5430CB}"/>
                    </a:ext>
                  </a:extLst>
                </p:cNvPr>
                <p:cNvSpPr/>
                <p:nvPr/>
              </p:nvSpPr>
              <p:spPr>
                <a:xfrm>
                  <a:off x="7927326" y="6304883"/>
                  <a:ext cx="1013885" cy="41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79">
                      <a:moveTo>
                        <a:pt x="0" y="0"/>
                      </a:moveTo>
                      <a:lnTo>
                        <a:pt x="1198752" y="0"/>
                      </a:lnTo>
                    </a:path>
                  </a:pathLst>
                </a:custGeom>
                <a:ln w="25400">
                  <a:solidFill>
                    <a:srgbClr val="83838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63" name="object 15">
                  <a:extLst>
                    <a:ext uri="{FF2B5EF4-FFF2-40B4-BE49-F238E27FC236}">
                      <a16:creationId xmlns:a16="http://schemas.microsoft.com/office/drawing/2014/main" id="{3813046C-57FE-3094-8B8B-EEA489E1E5BE}"/>
                    </a:ext>
                  </a:extLst>
                </p:cNvPr>
                <p:cNvSpPr txBox="1"/>
                <p:nvPr/>
              </p:nvSpPr>
              <p:spPr>
                <a:xfrm>
                  <a:off x="7955116" y="6345221"/>
                  <a:ext cx="986096" cy="153013"/>
                </a:xfrm>
                <a:prstGeom prst="rect">
                  <a:avLst/>
                </a:prstGeom>
              </p:spPr>
              <p:txBody>
                <a:bodyPr vert="horz" wrap="square" lIns="0" tIns="13335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5"/>
                    </a:spcBef>
                  </a:pPr>
                  <a:r>
                    <a:rPr lang="en-US" sz="1000" b="1" spc="-10">
                      <a:solidFill>
                        <a:srgbClr val="7E7E7E"/>
                      </a:solidFill>
                      <a:latin typeface="Arial"/>
                      <a:cs typeface="Arial"/>
                    </a:rPr>
                    <a:t>Evaluation</a:t>
                  </a:r>
                  <a:endParaRPr sz="100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2" name="object 7">
                <a:extLst>
                  <a:ext uri="{FF2B5EF4-FFF2-40B4-BE49-F238E27FC236}">
                    <a16:creationId xmlns:a16="http://schemas.microsoft.com/office/drawing/2014/main" id="{5E5D9298-0596-C86A-1396-5FD69D15E269}"/>
                  </a:ext>
                </a:extLst>
              </p:cNvPr>
              <p:cNvSpPr txBox="1"/>
              <p:nvPr/>
            </p:nvSpPr>
            <p:spPr>
              <a:xfrm>
                <a:off x="3522529" y="6362139"/>
                <a:ext cx="1062054" cy="29371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US" sz="1000" b="1">
                    <a:solidFill>
                      <a:srgbClr val="838383"/>
                    </a:solidFill>
                    <a:latin typeface="Arial"/>
                    <a:cs typeface="Arial"/>
                  </a:rPr>
                  <a:t>Identifying Base Solver</a:t>
                </a:r>
                <a:endParaRPr sz="1000">
                  <a:latin typeface="Arial"/>
                  <a:cs typeface="Arial"/>
                </a:endParaRPr>
              </a:p>
            </p:txBody>
          </p:sp>
        </p:grp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765C56BA-2465-0D80-FD3E-E686FEBFFDA2}"/>
                </a:ext>
              </a:extLst>
            </p:cNvPr>
            <p:cNvSpPr/>
            <p:nvPr/>
          </p:nvSpPr>
          <p:spPr>
            <a:xfrm>
              <a:off x="8722934" y="6306684"/>
              <a:ext cx="983591" cy="45719"/>
            </a:xfrm>
            <a:custGeom>
              <a:avLst/>
              <a:gdLst/>
              <a:ahLst/>
              <a:cxnLst/>
              <a:rect l="l" t="t" r="r" b="b"/>
              <a:pathLst>
                <a:path w="1198879">
                  <a:moveTo>
                    <a:pt x="0" y="0"/>
                  </a:moveTo>
                  <a:lnTo>
                    <a:pt x="1198752" y="0"/>
                  </a:lnTo>
                </a:path>
              </a:pathLst>
            </a:custGeom>
            <a:ln w="25400">
              <a:solidFill>
                <a:srgbClr val="838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C9F20BAE-FF1C-9124-F359-97E1D8326FF3}"/>
                </a:ext>
              </a:extLst>
            </p:cNvPr>
            <p:cNvSpPr txBox="1"/>
            <p:nvPr/>
          </p:nvSpPr>
          <p:spPr>
            <a:xfrm>
              <a:off x="8749893" y="6350804"/>
              <a:ext cx="956633" cy="1673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85725" marR="5080" indent="-73660" algn="ctr">
                <a:lnSpc>
                  <a:spcPct val="100000"/>
                </a:lnSpc>
                <a:spcBef>
                  <a:spcPts val="105"/>
                </a:spcBef>
              </a:pPr>
              <a:r>
                <a:rPr lang="en-US" sz="1000" b="1" spc="-10">
                  <a:solidFill>
                    <a:srgbClr val="838383"/>
                  </a:solidFill>
                  <a:latin typeface="Arial"/>
                  <a:cs typeface="Arial"/>
                </a:rPr>
                <a:t>Conclusion</a:t>
              </a:r>
              <a:endParaRPr lang="en-US" sz="1000">
                <a:solidFill>
                  <a:srgbClr val="83838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3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1535</Words>
  <Application>Microsoft Office PowerPoint</Application>
  <PresentationFormat>Widescreen</PresentationFormat>
  <Paragraphs>430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Karnan Rajesh, Abishek</dc:creator>
  <cp:lastModifiedBy>Nallur Murali, Sudarsan</cp:lastModifiedBy>
  <cp:revision>3</cp:revision>
  <dcterms:created xsi:type="dcterms:W3CDTF">2025-06-12T17:49:09Z</dcterms:created>
  <dcterms:modified xsi:type="dcterms:W3CDTF">2025-06-13T19:08:25Z</dcterms:modified>
</cp:coreProperties>
</file>