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90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2" r:id="rId5"/>
    <p:sldId id="265" r:id="rId6"/>
    <p:sldId id="266" r:id="rId7"/>
    <p:sldId id="263" r:id="rId8"/>
    <p:sldId id="270" r:id="rId9"/>
    <p:sldId id="273" r:id="rId10"/>
    <p:sldId id="289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67" r:id="rId19"/>
    <p:sldId id="269" r:id="rId20"/>
    <p:sldId id="286" r:id="rId21"/>
    <p:sldId id="282" r:id="rId22"/>
    <p:sldId id="283" r:id="rId23"/>
    <p:sldId id="284" r:id="rId24"/>
    <p:sldId id="285" r:id="rId25"/>
    <p:sldId id="288" r:id="rId26"/>
    <p:sldId id="287" r:id="rId2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2" autoAdjust="0"/>
    <p:restoredTop sz="97333" autoAdjust="0"/>
  </p:normalViewPr>
  <p:slideViewPr>
    <p:cSldViewPr>
      <p:cViewPr varScale="1">
        <p:scale>
          <a:sx n="118" d="100"/>
          <a:sy n="118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6728D-6D89-DB47-B145-CE479199F471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9800E0-371B-4649-A6EB-3CFE9C9671B9}">
      <dgm:prSet phldrT="[Text]"/>
      <dgm:spPr/>
      <dgm:t>
        <a:bodyPr/>
        <a:lstStyle/>
        <a:p>
          <a:r>
            <a:rPr lang="en-US" b="1" dirty="0" err="1" smtClean="0"/>
            <a:t>BlueDBM</a:t>
          </a:r>
          <a:endParaRPr lang="en-US" b="1" dirty="0"/>
        </a:p>
      </dgm:t>
    </dgm:pt>
    <dgm:pt modelId="{E8DED2D7-80B0-F644-AD1A-4D50BF9A0DCE}" type="parTrans" cxnId="{7C61BB8F-9437-FB4A-93A9-08FA8F88EB67}">
      <dgm:prSet/>
      <dgm:spPr/>
      <dgm:t>
        <a:bodyPr/>
        <a:lstStyle/>
        <a:p>
          <a:endParaRPr lang="en-US"/>
        </a:p>
      </dgm:t>
    </dgm:pt>
    <dgm:pt modelId="{AC5DAA12-D203-3E41-9C71-5F144DF9E52A}" type="sibTrans" cxnId="{7C61BB8F-9437-FB4A-93A9-08FA8F88EB67}">
      <dgm:prSet/>
      <dgm:spPr/>
      <dgm:t>
        <a:bodyPr/>
        <a:lstStyle/>
        <a:p>
          <a:endParaRPr lang="en-US"/>
        </a:p>
      </dgm:t>
    </dgm:pt>
    <dgm:pt modelId="{B3C79E17-F1E0-FC4D-957B-93FCCE11E87E}">
      <dgm:prSet phldrT="[Text]"/>
      <dgm:spPr/>
      <dgm:t>
        <a:bodyPr/>
        <a:lstStyle/>
        <a:p>
          <a:r>
            <a:rPr lang="en-US" dirty="0" smtClean="0"/>
            <a:t>Flash Based Storage</a:t>
          </a:r>
          <a:endParaRPr lang="en-US" dirty="0"/>
        </a:p>
      </dgm:t>
    </dgm:pt>
    <dgm:pt modelId="{CF4542E2-8239-854A-B3B5-7A1856B5D0AF}" type="parTrans" cxnId="{3C1C2AF9-5556-6E41-9165-414D67D36DAC}">
      <dgm:prSet/>
      <dgm:spPr/>
      <dgm:t>
        <a:bodyPr/>
        <a:lstStyle/>
        <a:p>
          <a:endParaRPr lang="en-US"/>
        </a:p>
      </dgm:t>
    </dgm:pt>
    <dgm:pt modelId="{525C7FA8-81BB-F640-A607-61CCE49F838E}" type="sibTrans" cxnId="{3C1C2AF9-5556-6E41-9165-414D67D36DAC}">
      <dgm:prSet/>
      <dgm:spPr/>
      <dgm:t>
        <a:bodyPr/>
        <a:lstStyle/>
        <a:p>
          <a:endParaRPr lang="en-US"/>
        </a:p>
      </dgm:t>
    </dgm:pt>
    <dgm:pt modelId="{E4305A59-3BA4-0E4A-82FE-BE16FA781961}">
      <dgm:prSet phldrT="[Text]"/>
      <dgm:spPr/>
      <dgm:t>
        <a:bodyPr/>
        <a:lstStyle/>
        <a:p>
          <a:r>
            <a:rPr lang="en-US" dirty="0" smtClean="0"/>
            <a:t>Low latency high throughput inter controller network</a:t>
          </a:r>
          <a:endParaRPr lang="en-US" dirty="0"/>
        </a:p>
      </dgm:t>
    </dgm:pt>
    <dgm:pt modelId="{A3D388F5-5085-AC46-85B9-D46630B7AFBA}" type="parTrans" cxnId="{0347E6BD-3D47-AE4C-B4B2-5AA8E7AEA16F}">
      <dgm:prSet/>
      <dgm:spPr/>
      <dgm:t>
        <a:bodyPr/>
        <a:lstStyle/>
        <a:p>
          <a:endParaRPr lang="en-US"/>
        </a:p>
      </dgm:t>
    </dgm:pt>
    <dgm:pt modelId="{4E0DBFCF-BE43-7F48-B24B-A1910E44A4FC}" type="sibTrans" cxnId="{0347E6BD-3D47-AE4C-B4B2-5AA8E7AEA16F}">
      <dgm:prSet/>
      <dgm:spPr/>
      <dgm:t>
        <a:bodyPr/>
        <a:lstStyle/>
        <a:p>
          <a:endParaRPr lang="en-US"/>
        </a:p>
      </dgm:t>
    </dgm:pt>
    <dgm:pt modelId="{D171E12E-B5FB-CC4F-911F-BAD9DB3AB79D}">
      <dgm:prSet phldrT="[Text]"/>
      <dgm:spPr/>
      <dgm:t>
        <a:bodyPr/>
        <a:lstStyle/>
        <a:p>
          <a:r>
            <a:rPr lang="en-US" dirty="0" smtClean="0"/>
            <a:t>In Store Processing capability</a:t>
          </a:r>
          <a:endParaRPr lang="en-US" dirty="0"/>
        </a:p>
      </dgm:t>
    </dgm:pt>
    <dgm:pt modelId="{810511C6-7582-F944-9A7F-B48F6F6207FA}" type="parTrans" cxnId="{A41E5C25-46F7-614C-AA9F-B8AC6EB164D2}">
      <dgm:prSet/>
      <dgm:spPr/>
      <dgm:t>
        <a:bodyPr/>
        <a:lstStyle/>
        <a:p>
          <a:endParaRPr lang="en-US"/>
        </a:p>
      </dgm:t>
    </dgm:pt>
    <dgm:pt modelId="{A08ADF50-0E0A-1245-8545-CE96DFD7AD29}" type="sibTrans" cxnId="{A41E5C25-46F7-614C-AA9F-B8AC6EB164D2}">
      <dgm:prSet/>
      <dgm:spPr/>
      <dgm:t>
        <a:bodyPr/>
        <a:lstStyle/>
        <a:p>
          <a:endParaRPr lang="en-US"/>
        </a:p>
      </dgm:t>
    </dgm:pt>
    <dgm:pt modelId="{CE37C575-DFC9-EC40-969A-72E618EE4D0C}" type="pres">
      <dgm:prSet presAssocID="{3DD6728D-6D89-DB47-B145-CE479199F47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ED8B7F-E35C-944E-8149-AAEDA7E97C8D}" type="pres">
      <dgm:prSet presAssocID="{A69800E0-371B-4649-A6EB-3CFE9C9671B9}" presName="singleCycle" presStyleCnt="0"/>
      <dgm:spPr/>
    </dgm:pt>
    <dgm:pt modelId="{5505A67D-43E1-E44F-9C16-DA062110855F}" type="pres">
      <dgm:prSet presAssocID="{A69800E0-371B-4649-A6EB-3CFE9C9671B9}" presName="singleCenter" presStyleLbl="node1" presStyleIdx="0" presStyleCnt="4" custScaleX="139034" custScaleY="132378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8882483-9A2B-9E43-A602-9BB2DA14EA78}" type="pres">
      <dgm:prSet presAssocID="{CF4542E2-8239-854A-B3B5-7A1856B5D0AF}" presName="Name56" presStyleLbl="parChTrans1D2" presStyleIdx="0" presStyleCnt="3"/>
      <dgm:spPr/>
      <dgm:t>
        <a:bodyPr/>
        <a:lstStyle/>
        <a:p>
          <a:endParaRPr lang="en-US"/>
        </a:p>
      </dgm:t>
    </dgm:pt>
    <dgm:pt modelId="{2F8B78BE-30D0-4C48-9FB5-D0BCD27891FA}" type="pres">
      <dgm:prSet presAssocID="{B3C79E17-F1E0-FC4D-957B-93FCCE11E87E}" presName="text0" presStyleLbl="node1" presStyleIdx="1" presStyleCnt="4" custScaleX="183294" custScaleY="141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E7A94-5959-8543-8C21-23E782A29905}" type="pres">
      <dgm:prSet presAssocID="{A3D388F5-5085-AC46-85B9-D46630B7AFBA}" presName="Name56" presStyleLbl="parChTrans1D2" presStyleIdx="1" presStyleCnt="3"/>
      <dgm:spPr/>
      <dgm:t>
        <a:bodyPr/>
        <a:lstStyle/>
        <a:p>
          <a:endParaRPr lang="en-US"/>
        </a:p>
      </dgm:t>
    </dgm:pt>
    <dgm:pt modelId="{1BB7DF3D-AB1D-3A4F-9A0B-3D545A2A0874}" type="pres">
      <dgm:prSet presAssocID="{E4305A59-3BA4-0E4A-82FE-BE16FA781961}" presName="text0" presStyleLbl="node1" presStyleIdx="2" presStyleCnt="4" custScaleX="288311" custScaleY="149427" custRadScaleRad="137412" custRadScaleInc="-18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9BA7D-A57D-114E-AC61-B42ABF42007E}" type="pres">
      <dgm:prSet presAssocID="{810511C6-7582-F944-9A7F-B48F6F6207FA}" presName="Name56" presStyleLbl="parChTrans1D2" presStyleIdx="2" presStyleCnt="3"/>
      <dgm:spPr/>
      <dgm:t>
        <a:bodyPr/>
        <a:lstStyle/>
        <a:p>
          <a:endParaRPr lang="en-US"/>
        </a:p>
      </dgm:t>
    </dgm:pt>
    <dgm:pt modelId="{D6882325-B975-B045-88F7-103762418D99}" type="pres">
      <dgm:prSet presAssocID="{D171E12E-B5FB-CC4F-911F-BAD9DB3AB79D}" presName="text0" presStyleLbl="node1" presStyleIdx="3" presStyleCnt="4" custScaleX="248815" custScaleY="129027" custRadScaleRad="149554" custRadScaleInc="19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5CB6F-6DEF-7448-B959-FB877AAF34FB}" type="presOf" srcId="{810511C6-7582-F944-9A7F-B48F6F6207FA}" destId="{02A9BA7D-A57D-114E-AC61-B42ABF42007E}" srcOrd="0" destOrd="0" presId="urn:microsoft.com/office/officeart/2008/layout/RadialCluster"/>
    <dgm:cxn modelId="{63A6F2E5-6A2B-1C46-B3AD-A7F4CB28D2D2}" type="presOf" srcId="{D171E12E-B5FB-CC4F-911F-BAD9DB3AB79D}" destId="{D6882325-B975-B045-88F7-103762418D99}" srcOrd="0" destOrd="0" presId="urn:microsoft.com/office/officeart/2008/layout/RadialCluster"/>
    <dgm:cxn modelId="{3C1C2AF9-5556-6E41-9165-414D67D36DAC}" srcId="{A69800E0-371B-4649-A6EB-3CFE9C9671B9}" destId="{B3C79E17-F1E0-FC4D-957B-93FCCE11E87E}" srcOrd="0" destOrd="0" parTransId="{CF4542E2-8239-854A-B3B5-7A1856B5D0AF}" sibTransId="{525C7FA8-81BB-F640-A607-61CCE49F838E}"/>
    <dgm:cxn modelId="{71B30EEF-16E7-2642-8D53-0C67B86C172E}" type="presOf" srcId="{3DD6728D-6D89-DB47-B145-CE479199F471}" destId="{CE37C575-DFC9-EC40-969A-72E618EE4D0C}" srcOrd="0" destOrd="0" presId="urn:microsoft.com/office/officeart/2008/layout/RadialCluster"/>
    <dgm:cxn modelId="{7C61BB8F-9437-FB4A-93A9-08FA8F88EB67}" srcId="{3DD6728D-6D89-DB47-B145-CE479199F471}" destId="{A69800E0-371B-4649-A6EB-3CFE9C9671B9}" srcOrd="0" destOrd="0" parTransId="{E8DED2D7-80B0-F644-AD1A-4D50BF9A0DCE}" sibTransId="{AC5DAA12-D203-3E41-9C71-5F144DF9E52A}"/>
    <dgm:cxn modelId="{37F5A171-B03A-0346-918C-00C50F6C62F1}" type="presOf" srcId="{B3C79E17-F1E0-FC4D-957B-93FCCE11E87E}" destId="{2F8B78BE-30D0-4C48-9FB5-D0BCD27891FA}" srcOrd="0" destOrd="0" presId="urn:microsoft.com/office/officeart/2008/layout/RadialCluster"/>
    <dgm:cxn modelId="{E12638C8-0195-7848-9A3E-EF0325840E8F}" type="presOf" srcId="{E4305A59-3BA4-0E4A-82FE-BE16FA781961}" destId="{1BB7DF3D-AB1D-3A4F-9A0B-3D545A2A0874}" srcOrd="0" destOrd="0" presId="urn:microsoft.com/office/officeart/2008/layout/RadialCluster"/>
    <dgm:cxn modelId="{00C9D5D4-9BFA-BF47-A7DF-7DD532B64B67}" type="presOf" srcId="{A3D388F5-5085-AC46-85B9-D46630B7AFBA}" destId="{E1CE7A94-5959-8543-8C21-23E782A29905}" srcOrd="0" destOrd="0" presId="urn:microsoft.com/office/officeart/2008/layout/RadialCluster"/>
    <dgm:cxn modelId="{0347E6BD-3D47-AE4C-B4B2-5AA8E7AEA16F}" srcId="{A69800E0-371B-4649-A6EB-3CFE9C9671B9}" destId="{E4305A59-3BA4-0E4A-82FE-BE16FA781961}" srcOrd="1" destOrd="0" parTransId="{A3D388F5-5085-AC46-85B9-D46630B7AFBA}" sibTransId="{4E0DBFCF-BE43-7F48-B24B-A1910E44A4FC}"/>
    <dgm:cxn modelId="{A41E5C25-46F7-614C-AA9F-B8AC6EB164D2}" srcId="{A69800E0-371B-4649-A6EB-3CFE9C9671B9}" destId="{D171E12E-B5FB-CC4F-911F-BAD9DB3AB79D}" srcOrd="2" destOrd="0" parTransId="{810511C6-7582-F944-9A7F-B48F6F6207FA}" sibTransId="{A08ADF50-0E0A-1245-8545-CE96DFD7AD29}"/>
    <dgm:cxn modelId="{76EA71E7-C50E-ED4B-91B0-1D0002867806}" type="presOf" srcId="{A69800E0-371B-4649-A6EB-3CFE9C9671B9}" destId="{5505A67D-43E1-E44F-9C16-DA062110855F}" srcOrd="0" destOrd="0" presId="urn:microsoft.com/office/officeart/2008/layout/RadialCluster"/>
    <dgm:cxn modelId="{753C2AB0-1264-9D4A-A217-057772F44E53}" type="presOf" srcId="{CF4542E2-8239-854A-B3B5-7A1856B5D0AF}" destId="{E8882483-9A2B-9E43-A602-9BB2DA14EA78}" srcOrd="0" destOrd="0" presId="urn:microsoft.com/office/officeart/2008/layout/RadialCluster"/>
    <dgm:cxn modelId="{D13CCE8C-BBF5-834E-8A1E-DC51094D498F}" type="presParOf" srcId="{CE37C575-DFC9-EC40-969A-72E618EE4D0C}" destId="{5AED8B7F-E35C-944E-8149-AAEDA7E97C8D}" srcOrd="0" destOrd="0" presId="urn:microsoft.com/office/officeart/2008/layout/RadialCluster"/>
    <dgm:cxn modelId="{35F6DCC2-00B2-B84F-A6B7-54ADBC49C72E}" type="presParOf" srcId="{5AED8B7F-E35C-944E-8149-AAEDA7E97C8D}" destId="{5505A67D-43E1-E44F-9C16-DA062110855F}" srcOrd="0" destOrd="0" presId="urn:microsoft.com/office/officeart/2008/layout/RadialCluster"/>
    <dgm:cxn modelId="{ABD55080-9D6A-C94C-83A6-0C8CDF8CA3CB}" type="presParOf" srcId="{5AED8B7F-E35C-944E-8149-AAEDA7E97C8D}" destId="{E8882483-9A2B-9E43-A602-9BB2DA14EA78}" srcOrd="1" destOrd="0" presId="urn:microsoft.com/office/officeart/2008/layout/RadialCluster"/>
    <dgm:cxn modelId="{DF750A7E-0ED2-874A-BBED-E1D9D123A441}" type="presParOf" srcId="{5AED8B7F-E35C-944E-8149-AAEDA7E97C8D}" destId="{2F8B78BE-30D0-4C48-9FB5-D0BCD27891FA}" srcOrd="2" destOrd="0" presId="urn:microsoft.com/office/officeart/2008/layout/RadialCluster"/>
    <dgm:cxn modelId="{DD3082B1-EC2F-7A4D-B32C-4C51EEE1DE8B}" type="presParOf" srcId="{5AED8B7F-E35C-944E-8149-AAEDA7E97C8D}" destId="{E1CE7A94-5959-8543-8C21-23E782A29905}" srcOrd="3" destOrd="0" presId="urn:microsoft.com/office/officeart/2008/layout/RadialCluster"/>
    <dgm:cxn modelId="{C91441A8-EF9E-7849-94C1-96B3F8E978CB}" type="presParOf" srcId="{5AED8B7F-E35C-944E-8149-AAEDA7E97C8D}" destId="{1BB7DF3D-AB1D-3A4F-9A0B-3D545A2A0874}" srcOrd="4" destOrd="0" presId="urn:microsoft.com/office/officeart/2008/layout/RadialCluster"/>
    <dgm:cxn modelId="{204128D9-DF4A-FE40-A86B-FA4CED1E7BDD}" type="presParOf" srcId="{5AED8B7F-E35C-944E-8149-AAEDA7E97C8D}" destId="{02A9BA7D-A57D-114E-AC61-B42ABF42007E}" srcOrd="5" destOrd="0" presId="urn:microsoft.com/office/officeart/2008/layout/RadialCluster"/>
    <dgm:cxn modelId="{C2222BBF-9A6E-D542-A694-0C5BB60F38F5}" type="presParOf" srcId="{5AED8B7F-E35C-944E-8149-AAEDA7E97C8D}" destId="{D6882325-B975-B045-88F7-103762418D9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A67D-43E1-E44F-9C16-DA062110855F}">
      <dsp:nvSpPr>
        <dsp:cNvPr id="0" name=""/>
        <dsp:cNvSpPr/>
      </dsp:nvSpPr>
      <dsp:spPr>
        <a:xfrm>
          <a:off x="3160877" y="1792270"/>
          <a:ext cx="1811640" cy="172491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BlueDBM</a:t>
          </a:r>
          <a:endParaRPr lang="en-US" sz="2600" b="1" kern="1200" dirty="0"/>
        </a:p>
      </dsp:txBody>
      <dsp:txXfrm>
        <a:off x="3245080" y="1876473"/>
        <a:ext cx="1643234" cy="1556505"/>
      </dsp:txXfrm>
    </dsp:sp>
    <dsp:sp modelId="{E8882483-9A2B-9E43-A602-9BB2DA14EA78}">
      <dsp:nvSpPr>
        <dsp:cNvPr id="0" name=""/>
        <dsp:cNvSpPr/>
      </dsp:nvSpPr>
      <dsp:spPr>
        <a:xfrm rot="16200000">
          <a:off x="3805558" y="1531131"/>
          <a:ext cx="5222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227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B78BE-30D0-4C48-9FB5-D0BCD27891FA}">
      <dsp:nvSpPr>
        <dsp:cNvPr id="0" name=""/>
        <dsp:cNvSpPr/>
      </dsp:nvSpPr>
      <dsp:spPr>
        <a:xfrm>
          <a:off x="3266597" y="35389"/>
          <a:ext cx="1600199" cy="12346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Flash Based Storage</a:t>
          </a:r>
          <a:endParaRPr lang="en-US" sz="2300" kern="1200" dirty="0"/>
        </a:p>
      </dsp:txBody>
      <dsp:txXfrm>
        <a:off x="3326865" y="95657"/>
        <a:ext cx="1479663" cy="1114067"/>
      </dsp:txXfrm>
    </dsp:sp>
    <dsp:sp modelId="{E1CE7A94-5959-8543-8C21-23E782A29905}">
      <dsp:nvSpPr>
        <dsp:cNvPr id="0" name=""/>
        <dsp:cNvSpPr/>
      </dsp:nvSpPr>
      <dsp:spPr>
        <a:xfrm rot="1136700">
          <a:off x="4959984" y="3040771"/>
          <a:ext cx="4627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27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7DF3D-AB1D-3A4F-9A0B-3D545A2A0874}">
      <dsp:nvSpPr>
        <dsp:cNvPr id="0" name=""/>
        <dsp:cNvSpPr/>
      </dsp:nvSpPr>
      <dsp:spPr>
        <a:xfrm>
          <a:off x="5410202" y="2895613"/>
          <a:ext cx="2517022" cy="130453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Low latency high throughput inter controller network</a:t>
          </a:r>
          <a:endParaRPr lang="en-US" sz="2200" kern="1200" dirty="0"/>
        </a:p>
      </dsp:txBody>
      <dsp:txXfrm>
        <a:off x="5473884" y="2959295"/>
        <a:ext cx="2389658" cy="1177168"/>
      </dsp:txXfrm>
    </dsp:sp>
    <dsp:sp modelId="{02A9BA7D-A57D-114E-AC61-B42ABF42007E}">
      <dsp:nvSpPr>
        <dsp:cNvPr id="0" name=""/>
        <dsp:cNvSpPr/>
      </dsp:nvSpPr>
      <dsp:spPr>
        <a:xfrm rot="9689976">
          <a:off x="2290320" y="3099599"/>
          <a:ext cx="893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36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82325-B975-B045-88F7-103762418D99}">
      <dsp:nvSpPr>
        <dsp:cNvPr id="0" name=""/>
        <dsp:cNvSpPr/>
      </dsp:nvSpPr>
      <dsp:spPr>
        <a:xfrm>
          <a:off x="141198" y="3041578"/>
          <a:ext cx="2172213" cy="112643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Store Processing capability</a:t>
          </a:r>
          <a:endParaRPr lang="en-US" sz="2100" kern="1200" dirty="0"/>
        </a:p>
      </dsp:txBody>
      <dsp:txXfrm>
        <a:off x="196186" y="3096566"/>
        <a:ext cx="2062237" cy="1016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12/3/15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5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12/3/15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39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three components involve a lot of engineering and ideas</a:t>
            </a:r>
            <a:r>
              <a:rPr lang="en-US" baseline="0" dirty="0" smtClean="0"/>
              <a:t> and there is just no time to present everything in detail.</a:t>
            </a:r>
          </a:p>
          <a:p>
            <a:r>
              <a:rPr lang="en-US" baseline="0" dirty="0" smtClean="0"/>
              <a:t>We will try to publish multiple publications regarding each of these components, or we can talk about details separately after the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ADA47-F8A8-4642-9F64-BB573B3ED9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ADA47-F8A8-4642-9F64-BB573B3ED9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r>
              <a:rPr lang="en-US" baseline="0" dirty="0" smtClean="0"/>
              <a:t> is additive because data needs to be copied to and from DRAM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ADA47-F8A8-4642-9F64-BB573B3ED9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ADA47-F8A8-4642-9F64-BB573B3ED9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Benefits of lower latency access into distributed flash for computation on large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ADA47-F8A8-4642-9F64-BB573B3ED9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7A899F5-A840-1E4F-9560-4DBB2DB6D8B8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D8E0AAC-4B11-0D47-9482-F557B9B90C79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AB0397-B24E-5842-80AA-267808664AB0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D40FD4A-C462-F748-A9C3-954DD8D7A1F6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670404D-AAA3-7B4E-99D5-6F4220370B73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2ED9603-B0AC-3348-85CD-DB242AC6B889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2867B2-3E65-0F49-8F62-30B80A8544F8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C6A1C25-68AF-DC43-AEB2-EFDEBBCB979A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59D8AA2-ED39-1641-AF35-3907D6F3323F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5ECD10F-128F-8549-9105-717DFAB0783F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22E19F2-9791-1845-94C5-D5CF15EA3380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84CDAF2-4DF4-0349-91C1-2FB65457EEDB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393713D-DF8D-FA4A-92FA-FC22959197B8}" type="datetime1">
              <a:rPr lang="en-US" smtClean="0"/>
              <a:t>12/3/15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543800" cy="2590800"/>
          </a:xfrm>
        </p:spPr>
        <p:txBody>
          <a:bodyPr/>
          <a:lstStyle/>
          <a:p>
            <a:r>
              <a:rPr lang="en-US" dirty="0" err="1" smtClean="0"/>
              <a:t>BlueDBM</a:t>
            </a:r>
            <a:r>
              <a:rPr lang="en-US" dirty="0" smtClean="0"/>
              <a:t> : An Application for Big Data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7770812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By: Nitin Mukesh Tiwari</a:t>
            </a:r>
          </a:p>
          <a:p>
            <a:r>
              <a:rPr lang="en-US" dirty="0" smtClean="0"/>
              <a:t>Instructor : Dr. </a:t>
            </a:r>
            <a:r>
              <a:rPr lang="en-US" dirty="0" err="1" smtClean="0"/>
              <a:t>Akhilesh</a:t>
            </a:r>
            <a:r>
              <a:rPr lang="en-US" dirty="0" smtClean="0"/>
              <a:t> </a:t>
            </a:r>
            <a:r>
              <a:rPr lang="en-US" dirty="0" err="1" smtClean="0"/>
              <a:t>Tyagi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of the material is taken from original presentation of MIT research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72" y="3824911"/>
            <a:ext cx="4734650" cy="919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BlueDBM</a:t>
            </a:r>
            <a:r>
              <a:rPr lang="en-US" sz="3600" dirty="0" smtClean="0"/>
              <a:t> node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EBCB9E-A63D-40CD-B460-FB591CA1F1D1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5224" y="2899602"/>
            <a:ext cx="3200400" cy="17701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624" y="3764180"/>
            <a:ext cx="2248632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In-Storage</a:t>
            </a:r>
          </a:p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7624" y="3092194"/>
            <a:ext cx="2248630" cy="542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Flash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888578" y="3504386"/>
            <a:ext cx="1433985" cy="6096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Network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5224" y="5050788"/>
            <a:ext cx="3200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Host 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5224" y="1832572"/>
            <a:ext cx="32004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Flash Device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2214924" y="4526180"/>
            <a:ext cx="381000" cy="524608"/>
          </a:xfrm>
          <a:prstGeom prst="upDownArrow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67809" y="468145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46174" y="1613837"/>
            <a:ext cx="4800600" cy="8210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/>
            </a:lvl1pPr>
            <a:lvl2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9pPr>
          </a:lstStyle>
          <a:p>
            <a:r>
              <a:rPr lang="en-US" sz="2000" dirty="0"/>
              <a:t>Lightweight flash management </a:t>
            </a:r>
            <a:r>
              <a:rPr lang="en-US" sz="2000" dirty="0" smtClean="0"/>
              <a:t>with very low overhead</a:t>
            </a:r>
          </a:p>
          <a:p>
            <a:pPr lvl="1"/>
            <a:r>
              <a:rPr lang="en-US" sz="1600" dirty="0" smtClean="0"/>
              <a:t>Adds almost no latency</a:t>
            </a:r>
          </a:p>
          <a:p>
            <a:pPr lvl="1"/>
            <a:r>
              <a:rPr lang="en-US" sz="1600" dirty="0" smtClean="0"/>
              <a:t>ECC support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8599" y="2306894"/>
            <a:ext cx="4800600" cy="13274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/>
            </a:lvl1pPr>
            <a:lvl2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9pPr>
          </a:lstStyle>
          <a:p>
            <a:r>
              <a:rPr lang="en-US" sz="2000" dirty="0" smtClean="0"/>
              <a:t>Custom network protocol with low latency/high bandwidth</a:t>
            </a:r>
          </a:p>
          <a:p>
            <a:pPr lvl="1"/>
            <a:r>
              <a:rPr lang="en-US" sz="1600" dirty="0" smtClean="0"/>
              <a:t>x4 20Gbps links at </a:t>
            </a:r>
            <a:r>
              <a:rPr lang="en-US" sz="1600" dirty="0"/>
              <a:t>0.5us </a:t>
            </a:r>
            <a:r>
              <a:rPr lang="en-US" sz="1600" dirty="0" smtClean="0"/>
              <a:t>latency</a:t>
            </a:r>
            <a:endParaRPr lang="en-US" sz="1600" dirty="0"/>
          </a:p>
          <a:p>
            <a:pPr lvl="1"/>
            <a:r>
              <a:rPr lang="en-US" sz="1600" dirty="0" smtClean="0"/>
              <a:t>Virtual channels with flow control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8599" y="3040403"/>
            <a:ext cx="4800600" cy="20869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/>
            </a:lvl1pPr>
            <a:lvl2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/>
            </a:lvl9pPr>
          </a:lstStyle>
          <a:p>
            <a:r>
              <a:rPr lang="en-US" sz="2000" dirty="0" smtClean="0"/>
              <a:t>Software has very low level access to flash storage</a:t>
            </a:r>
          </a:p>
          <a:p>
            <a:pPr lvl="1"/>
            <a:r>
              <a:rPr lang="en-US" sz="1600" dirty="0" smtClean="0"/>
              <a:t>High level information can be used for low level management</a:t>
            </a:r>
          </a:p>
          <a:p>
            <a:pPr lvl="1"/>
            <a:r>
              <a:rPr lang="en-US" sz="1600" dirty="0" smtClean="0"/>
              <a:t>FTL implemented inside file system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957624" y="3092194"/>
            <a:ext cx="2248630" cy="542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Flash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2888948" y="3504021"/>
            <a:ext cx="1433984" cy="610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Network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5224" y="5050788"/>
            <a:ext cx="3200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Host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3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Interface</a:t>
            </a:r>
            <a:endParaRPr lang="en-US" dirty="0"/>
          </a:p>
        </p:txBody>
      </p:sp>
      <p:pic>
        <p:nvPicPr>
          <p:cNvPr id="4" name="Content Placeholder 3" descr="Screen Shot 2015-12-03 at 2.34.5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2" b="5802"/>
          <a:stretch>
            <a:fillRect/>
          </a:stretch>
        </p:blipFill>
        <p:spPr>
          <a:xfrm>
            <a:off x="1295400" y="3733800"/>
            <a:ext cx="6400800" cy="3012756"/>
          </a:xfrm>
        </p:spPr>
      </p:pic>
      <p:sp>
        <p:nvSpPr>
          <p:cNvPr id="6" name="TextBox 5"/>
          <p:cNvSpPr txBox="1"/>
          <p:nvPr/>
        </p:nvSpPr>
        <p:spPr>
          <a:xfrm>
            <a:off x="762000" y="1981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low-level thin and Fast hardware interface which:</a:t>
            </a:r>
          </a:p>
          <a:p>
            <a:pPr lvl="1"/>
            <a:r>
              <a:rPr lang="en-US" dirty="0" smtClean="0"/>
              <a:t>Minimizes the access latency from network or in store processors</a:t>
            </a:r>
          </a:p>
          <a:p>
            <a:pPr lvl="1"/>
            <a:r>
              <a:rPr lang="en-US" dirty="0" smtClean="0"/>
              <a:t>Exposes all degree of parallelism of device</a:t>
            </a:r>
          </a:p>
          <a:p>
            <a:endParaRPr lang="en-US" dirty="0" smtClean="0"/>
          </a:p>
          <a:p>
            <a:r>
              <a:rPr lang="en-US" dirty="0" smtClean="0"/>
              <a:t>Writes and Reads Data in 128 bit bursts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926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Interface</a:t>
            </a:r>
            <a:endParaRPr lang="en-US" dirty="0"/>
          </a:p>
        </p:txBody>
      </p:sp>
      <p:pic>
        <p:nvPicPr>
          <p:cNvPr id="4" name="Content Placeholder 3" descr="Screen Shot 2015-12-03 at 2.43.2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" t="-5263" r="-693" b="2421"/>
          <a:stretch/>
        </p:blipFill>
        <p:spPr>
          <a:xfrm>
            <a:off x="762000" y="4343400"/>
            <a:ext cx="7770813" cy="2067983"/>
          </a:xfrm>
        </p:spPr>
      </p:pic>
      <p:sp>
        <p:nvSpPr>
          <p:cNvPr id="5" name="TextBox 4"/>
          <p:cNvSpPr txBox="1"/>
          <p:nvPr/>
        </p:nvSpPr>
        <p:spPr>
          <a:xfrm>
            <a:off x="381000" y="1905000"/>
            <a:ext cx="8153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latency High bandwidth network infrastructure across all </a:t>
            </a:r>
            <a:r>
              <a:rPr lang="en-US" dirty="0" err="1" smtClean="0"/>
              <a:t>BlueDBM</a:t>
            </a:r>
            <a:r>
              <a:rPr lang="en-US" dirty="0" smtClean="0"/>
              <a:t> storage</a:t>
            </a:r>
          </a:p>
          <a:p>
            <a:endParaRPr lang="en-US" dirty="0" smtClean="0"/>
          </a:p>
          <a:p>
            <a:r>
              <a:rPr lang="en-US" dirty="0" smtClean="0"/>
              <a:t>Enables a flexible and configurable topologies among storage </a:t>
            </a:r>
            <a:r>
              <a:rPr lang="en-US" dirty="0" err="1" smtClean="0"/>
              <a:t>eg</a:t>
            </a:r>
            <a:r>
              <a:rPr lang="en-US" dirty="0" smtClean="0"/>
              <a:t>. Distributed start</a:t>
            </a:r>
          </a:p>
          <a:p>
            <a:endParaRPr lang="en-US" dirty="0"/>
          </a:p>
          <a:p>
            <a:r>
              <a:rPr lang="en-US" dirty="0" smtClean="0"/>
              <a:t>Contains: Logical End Points, Link layer and Routing layer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12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186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12-03 at 2.55.5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r="265" b="461"/>
          <a:stretch/>
        </p:blipFill>
        <p:spPr>
          <a:xfrm>
            <a:off x="1371600" y="3733800"/>
            <a:ext cx="6019800" cy="2833426"/>
          </a:xfrm>
        </p:spPr>
      </p:pic>
      <p:sp>
        <p:nvSpPr>
          <p:cNvPr id="5" name="TextBox 4"/>
          <p:cNvSpPr txBox="1"/>
          <p:nvPr/>
        </p:nvSpPr>
        <p:spPr>
          <a:xfrm>
            <a:off x="838200" y="1905000"/>
            <a:ext cx="7696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Token based flow control </a:t>
            </a:r>
          </a:p>
          <a:p>
            <a:endParaRPr lang="en-US" dirty="0"/>
          </a:p>
          <a:p>
            <a:r>
              <a:rPr lang="en-US" dirty="0" smtClean="0"/>
              <a:t>Back pressure ensures the packets are not dropped. </a:t>
            </a:r>
          </a:p>
          <a:p>
            <a:endParaRPr lang="en-US" dirty="0" smtClean="0"/>
          </a:p>
          <a:p>
            <a:r>
              <a:rPr lang="en-US" dirty="0" smtClean="0"/>
              <a:t>Deterministic Routing		Optional end-to-end protocol support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13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01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store processor can be accessed by Host interface which works on RPC</a:t>
            </a:r>
          </a:p>
          <a:p>
            <a:r>
              <a:rPr lang="en-US" dirty="0" smtClean="0"/>
              <a:t>Read and Write have 128 page buffers each. </a:t>
            </a:r>
          </a:p>
          <a:p>
            <a:r>
              <a:rPr lang="en-US" dirty="0" smtClean="0"/>
              <a:t>Uses DMA to parallelize read and write. </a:t>
            </a:r>
          </a:p>
          <a:p>
            <a:pPr lvl="1"/>
            <a:r>
              <a:rPr lang="en-US" dirty="0" smtClean="0"/>
              <a:t>Parallelizing read is tricky as data is read in 128 bit burst.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14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33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5-12-03 at 3.08.5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" b="-911"/>
          <a:stretch/>
        </p:blipFill>
        <p:spPr>
          <a:xfrm>
            <a:off x="1905000" y="2971800"/>
            <a:ext cx="5181600" cy="3536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5810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system interface</a:t>
            </a:r>
          </a:p>
          <a:p>
            <a:pPr lvl="1"/>
            <a:r>
              <a:rPr lang="en-US" dirty="0" smtClean="0"/>
              <a:t>Complete FTL implementation</a:t>
            </a:r>
          </a:p>
          <a:p>
            <a:pPr lvl="1"/>
            <a:r>
              <a:rPr lang="en-US" dirty="0" smtClean="0"/>
              <a:t>RFS like implementation for better performance</a:t>
            </a:r>
          </a:p>
          <a:p>
            <a:r>
              <a:rPr lang="en-US" dirty="0" smtClean="0"/>
              <a:t>Block Driver Interface</a:t>
            </a:r>
          </a:p>
          <a:p>
            <a:r>
              <a:rPr lang="en-US" dirty="0" smtClean="0"/>
              <a:t>Accelerator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822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 smtClean="0"/>
              <a:t>BlueDBM</a:t>
            </a:r>
            <a:r>
              <a:rPr lang="en-US" altLang="ko-KR" sz="3600" dirty="0" smtClean="0"/>
              <a:t> software view</a:t>
            </a:r>
            <a:endParaRPr lang="ko-KR" altLang="en-US" sz="3600" dirty="0"/>
          </a:p>
        </p:txBody>
      </p:sp>
      <p:sp>
        <p:nvSpPr>
          <p:cNvPr id="32" name="Rectangle 7"/>
          <p:cNvSpPr/>
          <p:nvPr/>
        </p:nvSpPr>
        <p:spPr bwMode="auto">
          <a:xfrm>
            <a:off x="1524001" y="3251841"/>
            <a:ext cx="2717799" cy="500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 smtClean="0"/>
              <a:t>Block Device Driver</a:t>
            </a:r>
            <a:endParaRPr lang="ko-KR" altLang="en-US" sz="1600" dirty="0"/>
          </a:p>
        </p:txBody>
      </p:sp>
      <p:sp>
        <p:nvSpPr>
          <p:cNvPr id="33" name="Rectangle 8"/>
          <p:cNvSpPr/>
          <p:nvPr/>
        </p:nvSpPr>
        <p:spPr bwMode="auto">
          <a:xfrm>
            <a:off x="1523999" y="3885669"/>
            <a:ext cx="6770649" cy="31568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 smtClean="0"/>
              <a:t>Connectal (By Quanta)</a:t>
            </a:r>
            <a:endParaRPr lang="ko-KR" altLang="en-US" sz="1600" dirty="0"/>
          </a:p>
        </p:txBody>
      </p:sp>
      <p:sp>
        <p:nvSpPr>
          <p:cNvPr id="34" name="Rectangle 9"/>
          <p:cNvSpPr/>
          <p:nvPr/>
        </p:nvSpPr>
        <p:spPr bwMode="auto">
          <a:xfrm>
            <a:off x="1524000" y="4441106"/>
            <a:ext cx="1337956" cy="542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dirty="0" smtClean="0"/>
              <a:t>Flash Ctrl</a:t>
            </a:r>
            <a:endParaRPr lang="ko-KR" altLang="en-US" sz="1600" dirty="0"/>
          </a:p>
        </p:txBody>
      </p:sp>
      <p:cxnSp>
        <p:nvCxnSpPr>
          <p:cNvPr id="35" name="Straight Connector 15"/>
          <p:cNvCxnSpPr/>
          <p:nvPr/>
        </p:nvCxnSpPr>
        <p:spPr bwMode="auto">
          <a:xfrm>
            <a:off x="1193800" y="4322159"/>
            <a:ext cx="7467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9"/>
          <p:cNvSpPr/>
          <p:nvPr/>
        </p:nvSpPr>
        <p:spPr bwMode="auto">
          <a:xfrm>
            <a:off x="1524000" y="5105400"/>
            <a:ext cx="6781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dirty="0" smtClean="0"/>
              <a:t>NAND Flash</a:t>
            </a:r>
            <a:endParaRPr lang="ko-KR" altLang="en-US" dirty="0"/>
          </a:p>
        </p:txBody>
      </p:sp>
      <p:sp>
        <p:nvSpPr>
          <p:cNvPr id="48" name="Rectangle 22"/>
          <p:cNvSpPr/>
          <p:nvPr/>
        </p:nvSpPr>
        <p:spPr bwMode="auto">
          <a:xfrm>
            <a:off x="1524001" y="2669456"/>
            <a:ext cx="2717799" cy="49666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 smtClean="0"/>
              <a:t>File System</a:t>
            </a:r>
            <a:endParaRPr lang="en-US" altLang="ko-KR" sz="1600" dirty="0"/>
          </a:p>
        </p:txBody>
      </p:sp>
      <p:cxnSp>
        <p:nvCxnSpPr>
          <p:cNvPr id="50" name="Straight Connector 15"/>
          <p:cNvCxnSpPr/>
          <p:nvPr/>
        </p:nvCxnSpPr>
        <p:spPr bwMode="auto">
          <a:xfrm>
            <a:off x="1193800" y="2570577"/>
            <a:ext cx="7467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9"/>
          <p:cNvSpPr/>
          <p:nvPr/>
        </p:nvSpPr>
        <p:spPr bwMode="auto">
          <a:xfrm>
            <a:off x="4495800" y="4441102"/>
            <a:ext cx="2387600" cy="5422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Accelerator Manager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 bwMode="auto">
          <a:xfrm>
            <a:off x="6553200" y="2435443"/>
            <a:ext cx="11685" cy="20056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788844" y="5608414"/>
            <a:ext cx="7772400" cy="1147425"/>
          </a:xfrm>
        </p:spPr>
        <p:txBody>
          <a:bodyPr>
            <a:noAutofit/>
          </a:bodyPr>
          <a:lstStyle/>
          <a:p>
            <a:r>
              <a:rPr lang="en-US" altLang="ko-KR" sz="2000" dirty="0" err="1" smtClean="0"/>
              <a:t>BlueDBM</a:t>
            </a:r>
            <a:r>
              <a:rPr lang="en-US" altLang="ko-KR" sz="2000" dirty="0" smtClean="0"/>
              <a:t> provides a generic file system interface as well as an accelerator-specific interface (Aided by </a:t>
            </a:r>
            <a:r>
              <a:rPr lang="en-US" altLang="ko-KR" sz="2000" dirty="0" err="1" smtClean="0"/>
              <a:t>Connectal</a:t>
            </a:r>
            <a:r>
              <a:rPr lang="en-US" altLang="ko-KR" sz="2000" dirty="0"/>
              <a:t>)</a:t>
            </a:r>
            <a:endParaRPr lang="en-US" altLang="ko-KR" sz="2000" dirty="0" smtClean="0"/>
          </a:p>
        </p:txBody>
      </p:sp>
      <p:sp>
        <p:nvSpPr>
          <p:cNvPr id="54" name="Rectangle 5"/>
          <p:cNvSpPr/>
          <p:nvPr/>
        </p:nvSpPr>
        <p:spPr bwMode="auto">
          <a:xfrm>
            <a:off x="1600200" y="1981200"/>
            <a:ext cx="678179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r>
              <a:rPr lang="en-US" altLang="ko-KR" dirty="0" smtClean="0"/>
              <a:t>           Hardware-assisted Applications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35868" y="3219863"/>
            <a:ext cx="931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Kernel-</a:t>
            </a:r>
          </a:p>
          <a:p>
            <a:pPr algn="ctr"/>
            <a:r>
              <a:rPr lang="en-US" altLang="ko-KR" sz="1600" dirty="0" smtClean="0"/>
              <a:t>space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415061" y="4776201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FPGA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514927" y="1911928"/>
            <a:ext cx="772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User-</a:t>
            </a:r>
          </a:p>
          <a:p>
            <a:pPr algn="ctr"/>
            <a:r>
              <a:rPr lang="en-US" altLang="ko-KR" sz="1600" dirty="0" smtClean="0"/>
              <a:t>space</a:t>
            </a:r>
            <a:endParaRPr lang="ko-KR" altLang="en-US" sz="1600" dirty="0"/>
          </a:p>
        </p:txBody>
      </p:sp>
      <p:sp>
        <p:nvSpPr>
          <p:cNvPr id="40" name="Rectangle 9"/>
          <p:cNvSpPr/>
          <p:nvPr/>
        </p:nvSpPr>
        <p:spPr bwMode="auto">
          <a:xfrm>
            <a:off x="2953432" y="4450201"/>
            <a:ext cx="1428135" cy="5331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 smtClean="0"/>
              <a:t>HW Accelerator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EBCB9E-A63D-40CD-B460-FB591CA1F1D1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22" name="Rectangle 9"/>
          <p:cNvSpPr/>
          <p:nvPr/>
        </p:nvSpPr>
        <p:spPr bwMode="auto">
          <a:xfrm>
            <a:off x="6953865" y="4457638"/>
            <a:ext cx="1340783" cy="5331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/>
              <a:t>Network</a:t>
            </a:r>
          </a:p>
          <a:p>
            <a:pPr algn="ctr"/>
            <a:r>
              <a:rPr lang="en-US" altLang="ko-KR" sz="1600" dirty="0"/>
              <a:t>Interface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8285966" y="4812404"/>
            <a:ext cx="550556" cy="1"/>
          </a:xfrm>
          <a:prstGeom prst="straightConnector1">
            <a:avLst/>
          </a:prstGeom>
          <a:noFill/>
          <a:ln w="28575" cap="flat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294421" y="4684224"/>
            <a:ext cx="550556" cy="1"/>
          </a:xfrm>
          <a:prstGeom prst="straightConnector1">
            <a:avLst/>
          </a:prstGeom>
          <a:noFill/>
          <a:ln w="28575" cap="flat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8294648" y="4556044"/>
            <a:ext cx="550556" cy="1"/>
          </a:xfrm>
          <a:prstGeom prst="straightConnector1">
            <a:avLst/>
          </a:prstGeom>
          <a:noFill/>
          <a:ln w="28575" cap="flat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8294421" y="4940583"/>
            <a:ext cx="550556" cy="1"/>
          </a:xfrm>
          <a:prstGeom prst="straightConnector1">
            <a:avLst/>
          </a:prstGeom>
          <a:noFill/>
          <a:ln w="28575" cap="flat">
            <a:solidFill>
              <a:srgbClr val="660066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919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Latency in Distributed Flash-based Analytics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267200"/>
          </a:xfrm>
        </p:spPr>
        <p:txBody>
          <a:bodyPr/>
          <a:lstStyle/>
          <a:p>
            <a:r>
              <a:rPr lang="en-US" dirty="0" smtClean="0"/>
              <a:t>Distributed processing involves: </a:t>
            </a:r>
          </a:p>
          <a:p>
            <a:pPr lvl="1"/>
            <a:r>
              <a:rPr lang="en-US" dirty="0" smtClean="0"/>
              <a:t>Flash Device Access</a:t>
            </a:r>
          </a:p>
          <a:p>
            <a:pPr lvl="1"/>
            <a:r>
              <a:rPr lang="en-US" dirty="0" smtClean="0"/>
              <a:t>Storage Software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Actual Processing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4648200"/>
            <a:ext cx="1981200" cy="1861066"/>
            <a:chOff x="1066800" y="4234934"/>
            <a:chExt cx="1981200" cy="1861066"/>
          </a:xfrm>
        </p:grpSpPr>
        <p:sp>
          <p:nvSpPr>
            <p:cNvPr id="7" name="Rectangle 6"/>
            <p:cNvSpPr/>
            <p:nvPr/>
          </p:nvSpPr>
          <p:spPr>
            <a:xfrm>
              <a:off x="1066800" y="4234934"/>
              <a:ext cx="19812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r>
                <a:rPr lang="en-US" dirty="0" smtClean="0"/>
                <a:t>Flash</a:t>
              </a:r>
            </a:p>
            <a:p>
              <a:pPr algn="ctr"/>
              <a:r>
                <a:rPr lang="en-US" dirty="0" smtClean="0"/>
                <a:t>Access</a:t>
              </a:r>
            </a:p>
            <a:p>
              <a:pPr algn="ctr"/>
              <a:r>
                <a:rPr lang="en-US" dirty="0" smtClean="0"/>
                <a:t>75</a:t>
              </a:r>
              <a:r>
                <a:rPr lang="el-GR" dirty="0"/>
                <a:t> μ</a:t>
              </a:r>
              <a:r>
                <a:rPr lang="en-US" dirty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0685" y="572666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50~100 </a:t>
              </a:r>
              <a:r>
                <a:rPr lang="el-GR" dirty="0" smtClean="0"/>
                <a:t>μ</a:t>
              </a:r>
              <a:r>
                <a:rPr lang="en-US" dirty="0" smtClean="0"/>
                <a:t>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9400" y="4648200"/>
            <a:ext cx="2285999" cy="1861066"/>
            <a:chOff x="3048000" y="4234934"/>
            <a:chExt cx="2285999" cy="1861066"/>
          </a:xfrm>
        </p:grpSpPr>
        <p:sp>
          <p:nvSpPr>
            <p:cNvPr id="10" name="Rectangle 9"/>
            <p:cNvSpPr/>
            <p:nvPr/>
          </p:nvSpPr>
          <p:spPr>
            <a:xfrm>
              <a:off x="3048000" y="4234934"/>
              <a:ext cx="2285999" cy="1447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</a:p>
            <a:p>
              <a:pPr algn="ctr"/>
              <a:r>
                <a:rPr lang="en-US" dirty="0" smtClean="0"/>
                <a:t>Software</a:t>
              </a:r>
            </a:p>
            <a:p>
              <a:pPr algn="ctr"/>
              <a:r>
                <a:rPr lang="en-US" dirty="0" smtClean="0"/>
                <a:t>100</a:t>
              </a:r>
              <a:r>
                <a:rPr lang="el-GR" dirty="0" smtClean="0"/>
                <a:t> </a:t>
              </a:r>
              <a:r>
                <a:rPr lang="el-GR" dirty="0"/>
                <a:t>μ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13194" y="5726668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100~1000 </a:t>
              </a:r>
              <a:r>
                <a:rPr lang="el-GR" dirty="0" smtClean="0"/>
                <a:t>μ</a:t>
              </a:r>
              <a:r>
                <a:rPr lang="en-US" dirty="0" smtClean="0"/>
                <a:t>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76800" y="4648200"/>
            <a:ext cx="1608133" cy="1861066"/>
            <a:chOff x="5101432" y="4234934"/>
            <a:chExt cx="1608133" cy="1861066"/>
          </a:xfrm>
        </p:grpSpPr>
        <p:sp>
          <p:nvSpPr>
            <p:cNvPr id="14" name="Rectangle 13"/>
            <p:cNvSpPr/>
            <p:nvPr/>
          </p:nvSpPr>
          <p:spPr>
            <a:xfrm>
              <a:off x="5333999" y="4234934"/>
              <a:ext cx="1143001" cy="1447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r>
                <a:rPr lang="en-US" dirty="0" smtClean="0"/>
                <a:t>Network</a:t>
              </a:r>
            </a:p>
            <a:p>
              <a:pPr algn="ctr"/>
              <a:r>
                <a:rPr lang="en-US" dirty="0" smtClean="0"/>
                <a:t>20</a:t>
              </a:r>
              <a:r>
                <a:rPr lang="el-GR" dirty="0" smtClean="0"/>
                <a:t> </a:t>
              </a:r>
              <a:r>
                <a:rPr lang="el-GR" dirty="0"/>
                <a:t>μ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1432" y="572666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20~1000 </a:t>
              </a:r>
              <a:r>
                <a:rPr lang="el-GR" dirty="0" smtClean="0"/>
                <a:t>μ</a:t>
              </a:r>
              <a:r>
                <a:rPr lang="en-US" dirty="0" smtClean="0"/>
                <a:t>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48400" y="4648200"/>
            <a:ext cx="1626161" cy="1861066"/>
            <a:chOff x="6482862" y="4234934"/>
            <a:chExt cx="1626161" cy="1861066"/>
          </a:xfrm>
        </p:grpSpPr>
        <p:sp>
          <p:nvSpPr>
            <p:cNvPr id="17" name="Rectangle 16"/>
            <p:cNvSpPr/>
            <p:nvPr/>
          </p:nvSpPr>
          <p:spPr>
            <a:xfrm>
              <a:off x="6482862" y="4234934"/>
              <a:ext cx="1626161" cy="14478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r>
                <a:rPr lang="en-US" dirty="0" smtClean="0"/>
                <a:t>Processing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09032" y="572666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15000" y="40386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Latency is additive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89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6800" y="4082534"/>
            <a:ext cx="704222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048000" y="4082534"/>
            <a:ext cx="2285999" cy="1861066"/>
            <a:chOff x="3048000" y="4234934"/>
            <a:chExt cx="2285999" cy="1861066"/>
          </a:xfrm>
        </p:grpSpPr>
        <p:sp>
          <p:nvSpPr>
            <p:cNvPr id="24" name="TextBox 23"/>
            <p:cNvSpPr txBox="1"/>
            <p:nvPr/>
          </p:nvSpPr>
          <p:spPr>
            <a:xfrm>
              <a:off x="3314701" y="5726668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100~1000 </a:t>
              </a:r>
              <a:r>
                <a:rPr lang="el-GR" dirty="0"/>
                <a:t>μ</a:t>
              </a:r>
              <a:r>
                <a:rPr lang="en-US" dirty="0"/>
                <a:t>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4234934"/>
              <a:ext cx="2285999" cy="1447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</a:p>
            <a:p>
              <a:pPr algn="ctr"/>
              <a:r>
                <a:rPr lang="en-US" dirty="0" smtClean="0"/>
                <a:t>Software</a:t>
              </a:r>
            </a:p>
            <a:p>
              <a:pPr algn="ctr"/>
              <a:r>
                <a:rPr lang="en-US" dirty="0" smtClean="0"/>
                <a:t>100 </a:t>
              </a:r>
              <a:r>
                <a:rPr lang="el-GR" dirty="0" smtClean="0"/>
                <a:t>μ</a:t>
              </a:r>
              <a:r>
                <a:rPr lang="en-US" dirty="0" smtClean="0"/>
                <a:t>s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228164"/>
          </a:xfrm>
        </p:spPr>
        <p:txBody>
          <a:bodyPr/>
          <a:lstStyle/>
          <a:p>
            <a:r>
              <a:rPr lang="en-US" sz="4000" dirty="0" smtClean="0"/>
              <a:t>Latency in distributed flash-based analytics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EBCB9E-A63D-40CD-B460-FB591CA1F1D1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2025134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Architectural modifications can remove unnecessary overhead</a:t>
            </a:r>
          </a:p>
          <a:p>
            <a:pPr lvl="1"/>
            <a:r>
              <a:rPr lang="en-US" sz="2000" dirty="0" smtClean="0"/>
              <a:t>Near-storage processing</a:t>
            </a:r>
          </a:p>
          <a:p>
            <a:pPr lvl="1"/>
            <a:r>
              <a:rPr lang="en-US" sz="2000" dirty="0" smtClean="0"/>
              <a:t>Cross-layer optimization of flash management software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sz="2000" dirty="0" smtClean="0"/>
              <a:t>Dedicated storage area network</a:t>
            </a:r>
          </a:p>
          <a:p>
            <a:pPr lvl="1"/>
            <a:r>
              <a:rPr lang="en-US" sz="2000" dirty="0" smtClean="0"/>
              <a:t>Accelerator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066800" y="4082534"/>
            <a:ext cx="1981200" cy="1861066"/>
            <a:chOff x="1066800" y="4234934"/>
            <a:chExt cx="1981200" cy="1861066"/>
          </a:xfrm>
        </p:grpSpPr>
        <p:sp>
          <p:nvSpPr>
            <p:cNvPr id="6" name="Rectangle 5"/>
            <p:cNvSpPr/>
            <p:nvPr/>
          </p:nvSpPr>
          <p:spPr>
            <a:xfrm>
              <a:off x="1066800" y="4234934"/>
              <a:ext cx="19812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r>
                <a:rPr lang="en-US" dirty="0" smtClean="0"/>
                <a:t>Flash</a:t>
              </a:r>
            </a:p>
            <a:p>
              <a:pPr algn="ctr"/>
              <a:r>
                <a:rPr lang="en-US" dirty="0" smtClean="0"/>
                <a:t>Access</a:t>
              </a:r>
            </a:p>
            <a:p>
              <a:pPr algn="ctr"/>
              <a:r>
                <a:rPr lang="en-US" dirty="0"/>
                <a:t>75</a:t>
              </a:r>
              <a:r>
                <a:rPr lang="el-GR" dirty="0"/>
                <a:t> μ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24467" y="572666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50~100 </a:t>
              </a:r>
              <a:r>
                <a:rPr lang="el-GR" dirty="0"/>
                <a:t>μ</a:t>
              </a:r>
              <a:r>
                <a:rPr lang="en-US" dirty="0"/>
                <a:t>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01432" y="4082534"/>
            <a:ext cx="1608133" cy="1861066"/>
            <a:chOff x="5101432" y="4234934"/>
            <a:chExt cx="1608133" cy="1861066"/>
          </a:xfrm>
        </p:grpSpPr>
        <p:sp>
          <p:nvSpPr>
            <p:cNvPr id="9" name="Rectangle 8"/>
            <p:cNvSpPr/>
            <p:nvPr/>
          </p:nvSpPr>
          <p:spPr>
            <a:xfrm>
              <a:off x="5333999" y="4234934"/>
              <a:ext cx="1143001" cy="1447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r>
                <a:rPr lang="en-US" dirty="0" smtClean="0"/>
                <a:t>Network</a:t>
              </a:r>
            </a:p>
            <a:p>
              <a:pPr algn="ctr"/>
              <a:r>
                <a:rPr lang="en-US" dirty="0" smtClean="0"/>
                <a:t>20</a:t>
              </a:r>
              <a:r>
                <a:rPr lang="el-GR" dirty="0" smtClean="0"/>
                <a:t> </a:t>
              </a:r>
              <a:r>
                <a:rPr lang="el-GR" dirty="0"/>
                <a:t>μ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1432" y="572666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20~1000 </a:t>
              </a:r>
              <a:r>
                <a:rPr lang="el-GR" dirty="0"/>
                <a:t>μ</a:t>
              </a:r>
              <a:r>
                <a:rPr lang="en-US" dirty="0"/>
                <a:t>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82862" y="4082534"/>
            <a:ext cx="1626161" cy="1861066"/>
            <a:chOff x="6482862" y="4234934"/>
            <a:chExt cx="1626161" cy="1861066"/>
          </a:xfrm>
        </p:grpSpPr>
        <p:sp>
          <p:nvSpPr>
            <p:cNvPr id="10" name="Rectangle 9"/>
            <p:cNvSpPr/>
            <p:nvPr/>
          </p:nvSpPr>
          <p:spPr>
            <a:xfrm>
              <a:off x="6482862" y="4234934"/>
              <a:ext cx="1626161" cy="14478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r>
                <a:rPr lang="en-US" dirty="0" smtClean="0"/>
                <a:t>Processing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09032" y="572666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60205" y="4082534"/>
            <a:ext cx="821196" cy="1861066"/>
            <a:chOff x="4717293" y="4234934"/>
            <a:chExt cx="1759707" cy="1861066"/>
          </a:xfrm>
        </p:grpSpPr>
        <p:sp>
          <p:nvSpPr>
            <p:cNvPr id="20" name="Rectangle 19"/>
            <p:cNvSpPr/>
            <p:nvPr/>
          </p:nvSpPr>
          <p:spPr>
            <a:xfrm>
              <a:off x="5333999" y="4234934"/>
              <a:ext cx="1143001" cy="1447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7293" y="57266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smtClean="0"/>
                <a:t> 20</a:t>
              </a:r>
              <a:r>
                <a:rPr lang="el-GR" dirty="0" smtClean="0"/>
                <a:t>μ</a:t>
              </a:r>
              <a:r>
                <a:rPr lang="en-US" dirty="0" smtClean="0"/>
                <a:t>s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81402" y="4082534"/>
            <a:ext cx="756806" cy="1861066"/>
            <a:chOff x="6482862" y="4234934"/>
            <a:chExt cx="1626161" cy="1861066"/>
          </a:xfrm>
        </p:grpSpPr>
        <p:sp>
          <p:nvSpPr>
            <p:cNvPr id="26" name="Rectangle 25"/>
            <p:cNvSpPr/>
            <p:nvPr/>
          </p:nvSpPr>
          <p:spPr>
            <a:xfrm>
              <a:off x="6482862" y="4234934"/>
              <a:ext cx="1626161" cy="14478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09032" y="572666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04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5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48148E-6 L -0.31459 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Sang- Woo </a:t>
            </a:r>
            <a:r>
              <a:rPr lang="en-US" dirty="0"/>
              <a:t>Jun	Ming Liu</a:t>
            </a:r>
          </a:p>
          <a:p>
            <a:r>
              <a:rPr lang="en-US" dirty="0" err="1" smtClean="0"/>
              <a:t>Sungjin</a:t>
            </a:r>
            <a:r>
              <a:rPr lang="en-US" dirty="0"/>
              <a:t> Lee	Jamey Hicks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Ankcorn</a:t>
            </a:r>
            <a:r>
              <a:rPr lang="en-US" dirty="0"/>
              <a:t>	Myron King</a:t>
            </a:r>
          </a:p>
          <a:p>
            <a:r>
              <a:rPr lang="en-US" dirty="0" err="1" smtClean="0"/>
              <a:t>Shuotao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/>
              <a:t>	</a:t>
            </a:r>
            <a:r>
              <a:rPr lang="en-US" dirty="0" err="1"/>
              <a:t>Arvind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Presented at: ISCA’ </a:t>
            </a:r>
            <a:r>
              <a:rPr lang="en-US" dirty="0"/>
              <a:t>2015  </a:t>
            </a:r>
            <a:r>
              <a:rPr lang="en-US" dirty="0" smtClean="0"/>
              <a:t>(</a:t>
            </a:r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International Symposium on Computer Architecture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256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 consumption is low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720168"/>
              </p:ext>
            </p:extLst>
          </p:nvPr>
        </p:nvGraphicFramePr>
        <p:xfrm>
          <a:off x="1676400" y="1752600"/>
          <a:ext cx="607403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1993"/>
                <a:gridCol w="2652045"/>
              </a:tblGrid>
              <a:tr h="35052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Component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Power (Watts)</a:t>
                      </a:r>
                      <a:endParaRPr lang="en-US" b="0" dirty="0"/>
                    </a:p>
                  </a:txBody>
                  <a:tcPr/>
                </a:tc>
              </a:tr>
              <a:tr h="275468">
                <a:tc>
                  <a:txBody>
                    <a:bodyPr/>
                    <a:lstStyle/>
                    <a:p>
                      <a:r>
                        <a:rPr lang="en-US" dirty="0" smtClean="0"/>
                        <a:t>VC707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275468">
                <a:tc>
                  <a:txBody>
                    <a:bodyPr/>
                    <a:lstStyle/>
                    <a:p>
                      <a:r>
                        <a:rPr lang="en-US" dirty="0" smtClean="0"/>
                        <a:t>Flash Board (x2)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Device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EBCB9E-A63D-40CD-B460-FB591CA1F1D1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40458C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17289"/>
              </p:ext>
            </p:extLst>
          </p:nvPr>
        </p:nvGraphicFramePr>
        <p:xfrm>
          <a:off x="1698362" y="4343400"/>
          <a:ext cx="607403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1993"/>
                <a:gridCol w="2652045"/>
              </a:tblGrid>
              <a:tr h="35052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Component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Power (Watts)</a:t>
                      </a:r>
                      <a:endParaRPr lang="en-US" b="0" dirty="0"/>
                    </a:p>
                  </a:txBody>
                  <a:tcPr/>
                </a:tc>
              </a:tr>
              <a:tr h="275468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275468">
                <a:tc>
                  <a:txBody>
                    <a:bodyPr/>
                    <a:lstStyle/>
                    <a:p>
                      <a:r>
                        <a:rPr lang="en-US" dirty="0" smtClean="0"/>
                        <a:t>Xeon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200+</a:t>
                      </a:r>
                      <a:endParaRPr lang="en-US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dirty="0" smtClean="0"/>
                        <a:t>Node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6400" y="3352800"/>
            <a:ext cx="607403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Storage device power consumption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a very conservative estimate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5921514"/>
            <a:ext cx="60960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GPU-based accelerator will double the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3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Application Example: Graph traversal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7724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ery </a:t>
            </a:r>
            <a:r>
              <a:rPr lang="en-US" sz="2400" dirty="0"/>
              <a:t>latency-bound </a:t>
            </a:r>
            <a:r>
              <a:rPr lang="en-US" sz="2400" dirty="0" smtClean="0"/>
              <a:t>problem, because often </a:t>
            </a:r>
            <a:r>
              <a:rPr lang="en-US" sz="2400" dirty="0"/>
              <a:t>cannot </a:t>
            </a:r>
            <a:r>
              <a:rPr lang="en-US" sz="2400" dirty="0" smtClean="0"/>
              <a:t>predict the </a:t>
            </a:r>
            <a:r>
              <a:rPr lang="en-US" sz="2400" dirty="0"/>
              <a:t>next node to </a:t>
            </a:r>
            <a:r>
              <a:rPr lang="en-US" sz="2400" dirty="0" smtClean="0"/>
              <a:t>visit</a:t>
            </a:r>
          </a:p>
          <a:p>
            <a:pPr lvl="1"/>
            <a:r>
              <a:rPr lang="en-US" sz="2000" dirty="0" smtClean="0"/>
              <a:t>Beneficial to reduce latency by moving computation closer to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EBCB9E-A63D-40CD-B460-FB591CA1F1D1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22926" y="3683248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7001" y="4176292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1401" y="4715554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28601" y="3871492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65016" y="3610654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0216" y="4264891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69816" y="4677454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6339" y="3941830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9739" y="3648754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46985" y="4659870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63508" y="4023892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73108" y="4563154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030308" y="3719092"/>
            <a:ext cx="304800" cy="304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69432" y="3429000"/>
            <a:ext cx="1981200" cy="2233191"/>
          </a:xfrm>
          <a:prstGeom prst="roundRect">
            <a:avLst>
              <a:gd name="adj" fmla="val 4241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95739" y="3429000"/>
            <a:ext cx="1981200" cy="2233192"/>
          </a:xfrm>
          <a:prstGeom prst="roundRect">
            <a:avLst>
              <a:gd name="adj" fmla="val 4241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53200" y="3429000"/>
            <a:ext cx="1981200" cy="2233192"/>
          </a:xfrm>
          <a:prstGeom prst="roundRect">
            <a:avLst>
              <a:gd name="adj" fmla="val 4241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7"/>
            <a:endCxn id="5" idx="3"/>
          </p:cNvCxnSpPr>
          <p:nvPr/>
        </p:nvCxnSpPr>
        <p:spPr bwMode="auto">
          <a:xfrm flipV="1">
            <a:off x="1317164" y="3943411"/>
            <a:ext cx="250399" cy="2775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3" name="Straight Arrow Connector 22"/>
          <p:cNvCxnSpPr>
            <a:stCxn id="6" idx="6"/>
            <a:endCxn id="8" idx="3"/>
          </p:cNvCxnSpPr>
          <p:nvPr/>
        </p:nvCxnSpPr>
        <p:spPr bwMode="auto">
          <a:xfrm flipV="1">
            <a:off x="1361801" y="4131655"/>
            <a:ext cx="1111437" cy="1970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7"/>
            <a:endCxn id="8" idx="4"/>
          </p:cNvCxnSpPr>
          <p:nvPr/>
        </p:nvCxnSpPr>
        <p:spPr bwMode="auto">
          <a:xfrm flipV="1">
            <a:off x="2231564" y="4176292"/>
            <a:ext cx="349437" cy="5838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1" idx="2"/>
          </p:cNvCxnSpPr>
          <p:nvPr/>
        </p:nvCxnSpPr>
        <p:spPr bwMode="auto">
          <a:xfrm flipV="1">
            <a:off x="2276201" y="4829854"/>
            <a:ext cx="2093615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Straight Arrow Connector 31"/>
          <p:cNvCxnSpPr>
            <a:stCxn id="8" idx="7"/>
            <a:endCxn id="9" idx="3"/>
          </p:cNvCxnSpPr>
          <p:nvPr/>
        </p:nvCxnSpPr>
        <p:spPr bwMode="auto">
          <a:xfrm flipV="1">
            <a:off x="2688764" y="3870817"/>
            <a:ext cx="1420889" cy="45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Straight Arrow Connector 34"/>
          <p:cNvCxnSpPr>
            <a:stCxn id="10" idx="7"/>
            <a:endCxn id="9" idx="4"/>
          </p:cNvCxnSpPr>
          <p:nvPr/>
        </p:nvCxnSpPr>
        <p:spPr bwMode="auto">
          <a:xfrm flipV="1">
            <a:off x="4020379" y="3915454"/>
            <a:ext cx="197037" cy="3940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8" name="Straight Arrow Connector 37"/>
          <p:cNvCxnSpPr>
            <a:stCxn id="10" idx="6"/>
            <a:endCxn id="12" idx="2"/>
          </p:cNvCxnSpPr>
          <p:nvPr/>
        </p:nvCxnSpPr>
        <p:spPr bwMode="auto">
          <a:xfrm flipV="1">
            <a:off x="4065016" y="4094230"/>
            <a:ext cx="621323" cy="3230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>
            <a:stCxn id="12" idx="7"/>
            <a:endCxn id="13" idx="3"/>
          </p:cNvCxnSpPr>
          <p:nvPr/>
        </p:nvCxnSpPr>
        <p:spPr bwMode="auto">
          <a:xfrm flipV="1">
            <a:off x="4946502" y="3908917"/>
            <a:ext cx="317874" cy="775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5"/>
            <a:endCxn id="16" idx="2"/>
          </p:cNvCxnSpPr>
          <p:nvPr/>
        </p:nvCxnSpPr>
        <p:spPr bwMode="auto">
          <a:xfrm>
            <a:off x="4946502" y="4201993"/>
            <a:ext cx="2626606" cy="5135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>
            <a:stCxn id="14" idx="6"/>
            <a:endCxn id="16" idx="3"/>
          </p:cNvCxnSpPr>
          <p:nvPr/>
        </p:nvCxnSpPr>
        <p:spPr bwMode="auto">
          <a:xfrm>
            <a:off x="6951785" y="4812270"/>
            <a:ext cx="665960" cy="110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Straight Arrow Connector 50"/>
          <p:cNvCxnSpPr>
            <a:stCxn id="15" idx="6"/>
            <a:endCxn id="17" idx="3"/>
          </p:cNvCxnSpPr>
          <p:nvPr/>
        </p:nvCxnSpPr>
        <p:spPr bwMode="auto">
          <a:xfrm flipV="1">
            <a:off x="7268308" y="3979255"/>
            <a:ext cx="806637" cy="1970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4" name="Straight Arrow Connector 53"/>
          <p:cNvCxnSpPr>
            <a:stCxn id="15" idx="5"/>
            <a:endCxn id="16" idx="1"/>
          </p:cNvCxnSpPr>
          <p:nvPr/>
        </p:nvCxnSpPr>
        <p:spPr bwMode="auto">
          <a:xfrm>
            <a:off x="7223671" y="4284055"/>
            <a:ext cx="394074" cy="3237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869541" y="304781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 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666116" y="30840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 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29014" y="305948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3853" y="6107669"/>
            <a:ext cx="1981200" cy="457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556806" y="6107669"/>
            <a:ext cx="1981200" cy="457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80801" y="5125186"/>
            <a:ext cx="1752600" cy="457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In-Store Processor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3666007" y="6107669"/>
            <a:ext cx="1981200" cy="457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50" name="Left-Right Arrow 49"/>
          <p:cNvSpPr/>
          <p:nvPr/>
        </p:nvSpPr>
        <p:spPr>
          <a:xfrm>
            <a:off x="2854094" y="5155169"/>
            <a:ext cx="802587" cy="354623"/>
          </a:xfrm>
          <a:prstGeom prst="leftRightArrow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5701807" y="5178616"/>
            <a:ext cx="802587" cy="354623"/>
          </a:xfrm>
          <a:prstGeom prst="leftRightArrow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-Down Arrow 68"/>
          <p:cNvSpPr/>
          <p:nvPr/>
        </p:nvSpPr>
        <p:spPr>
          <a:xfrm>
            <a:off x="1721645" y="5662192"/>
            <a:ext cx="325615" cy="445477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-Down Arrow 69"/>
          <p:cNvSpPr/>
          <p:nvPr/>
        </p:nvSpPr>
        <p:spPr>
          <a:xfrm>
            <a:off x="4500121" y="5650470"/>
            <a:ext cx="325615" cy="445477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-Down Arrow 70"/>
          <p:cNvSpPr/>
          <p:nvPr/>
        </p:nvSpPr>
        <p:spPr>
          <a:xfrm>
            <a:off x="7380992" y="5650469"/>
            <a:ext cx="325615" cy="445477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1" idx="3"/>
            <a:endCxn id="11" idx="4"/>
          </p:cNvCxnSpPr>
          <p:nvPr/>
        </p:nvCxnSpPr>
        <p:spPr bwMode="auto">
          <a:xfrm flipV="1">
            <a:off x="2875053" y="4982254"/>
            <a:ext cx="1647163" cy="1354015"/>
          </a:xfrm>
          <a:prstGeom prst="bentConnector2">
            <a:avLst/>
          </a:prstGeom>
          <a:noFill/>
          <a:ln w="5715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62" name="Elbow Connector 61"/>
          <p:cNvCxnSpPr>
            <a:stCxn id="21" idx="0"/>
            <a:endCxn id="11" idx="4"/>
          </p:cNvCxnSpPr>
          <p:nvPr/>
        </p:nvCxnSpPr>
        <p:spPr bwMode="auto">
          <a:xfrm rot="5400000" flipH="1" flipV="1">
            <a:off x="2640627" y="4226081"/>
            <a:ext cx="1125415" cy="2637763"/>
          </a:xfrm>
          <a:prstGeom prst="bentConnector3">
            <a:avLst>
              <a:gd name="adj1" fmla="val 69792"/>
            </a:avLst>
          </a:prstGeom>
          <a:noFill/>
          <a:ln w="5715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66" name="Elbow Connector 65"/>
          <p:cNvCxnSpPr>
            <a:stCxn id="40" idx="3"/>
            <a:endCxn id="11" idx="4"/>
          </p:cNvCxnSpPr>
          <p:nvPr/>
        </p:nvCxnSpPr>
        <p:spPr bwMode="auto">
          <a:xfrm flipV="1">
            <a:off x="2733401" y="4982254"/>
            <a:ext cx="1788815" cy="371532"/>
          </a:xfrm>
          <a:prstGeom prst="bentConnector2">
            <a:avLst/>
          </a:prstGeom>
          <a:noFill/>
          <a:ln w="5715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8075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Other potential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Genomics</a:t>
            </a:r>
          </a:p>
          <a:p>
            <a:r>
              <a:rPr lang="en-US" sz="2400" dirty="0" smtClean="0"/>
              <a:t>Deep machine learning</a:t>
            </a:r>
          </a:p>
          <a:p>
            <a:r>
              <a:rPr lang="en-US" sz="2400" dirty="0" smtClean="0"/>
              <a:t>Complex graph analytics</a:t>
            </a:r>
          </a:p>
          <a:p>
            <a:r>
              <a:rPr lang="en-US" sz="2400" dirty="0" smtClean="0"/>
              <a:t>Platform acceleration</a:t>
            </a:r>
          </a:p>
          <a:p>
            <a:pPr lvl="1"/>
            <a:r>
              <a:rPr lang="en-US" sz="2000" dirty="0" smtClean="0"/>
              <a:t>Spark, MATLAB, </a:t>
            </a:r>
            <a:r>
              <a:rPr lang="en-US" sz="2000" dirty="0" err="1" smtClean="0"/>
              <a:t>SciDB</a:t>
            </a:r>
            <a:r>
              <a:rPr lang="en-US" sz="2000" dirty="0" smtClean="0"/>
              <a:t>, …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EBCB9E-A63D-40CD-B460-FB591CA1F1D1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0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Fast flash-based distributed storage systems with low-latency random access may be a good platform to support complex queries on Big Data</a:t>
            </a:r>
          </a:p>
          <a:p>
            <a:r>
              <a:rPr lang="en-US" sz="2400" dirty="0" smtClean="0"/>
              <a:t>Reducing access latency for distributed storage require architectural modifications, including in-storage processors and fast storage networks</a:t>
            </a:r>
          </a:p>
          <a:p>
            <a:r>
              <a:rPr lang="en-US" sz="2400" dirty="0" smtClean="0"/>
              <a:t>Flash-based analytics hold a lot of promise, and we plan to continue demonstrating more application acceleration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EBCB9E-A63D-40CD-B460-FB591CA1F1D1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4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6200000">
            <a:off x="5829300" y="2628899"/>
            <a:ext cx="1219201" cy="380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3429000"/>
            <a:ext cx="2971800" cy="304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151964"/>
          </a:xfrm>
        </p:spPr>
        <p:txBody>
          <a:bodyPr/>
          <a:lstStyle/>
          <a:p>
            <a:r>
              <a:rPr lang="en-US" sz="4400" dirty="0" smtClean="0"/>
              <a:t>Near-Data Accelerator is Preferable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762000" cy="533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2019300" y="2641007"/>
            <a:ext cx="1219201" cy="380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2476500" y="2641007"/>
            <a:ext cx="12192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Flash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895600" y="2552700"/>
            <a:ext cx="1371600" cy="381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1559964" y="2643143"/>
            <a:ext cx="1223473" cy="3809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Accelerator</a:t>
            </a:r>
          </a:p>
          <a:p>
            <a:pPr algn="ctr"/>
            <a:r>
              <a:rPr lang="en-US" sz="1200" dirty="0" smtClean="0"/>
              <a:t>FPGA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2883493"/>
            <a:ext cx="762000" cy="533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6286500" y="2628900"/>
            <a:ext cx="12192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Flash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6705600" y="2540593"/>
            <a:ext cx="1371600" cy="381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4400" y="3441107"/>
            <a:ext cx="2971800" cy="304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Motherboard</a:t>
            </a:r>
            <a:endParaRPr lang="en-US" dirty="0"/>
          </a:p>
        </p:txBody>
      </p:sp>
      <p:cxnSp>
        <p:nvCxnSpPr>
          <p:cNvPr id="16" name="Elbow Connector 15"/>
          <p:cNvCxnSpPr>
            <a:stCxn id="13" idx="3"/>
            <a:endCxn id="9" idx="3"/>
          </p:cNvCxnSpPr>
          <p:nvPr/>
        </p:nvCxnSpPr>
        <p:spPr bwMode="auto">
          <a:xfrm rot="16200000" flipH="1" flipV="1">
            <a:off x="5480346" y="146346"/>
            <a:ext cx="12107" cy="3810000"/>
          </a:xfrm>
          <a:prstGeom prst="bentConnector3">
            <a:avLst>
              <a:gd name="adj1" fmla="val -2808714"/>
            </a:avLst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781800" y="2285999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90600" y="2895600"/>
            <a:ext cx="228600" cy="254593"/>
          </a:xfrm>
          <a:prstGeom prst="ellipse">
            <a:avLst/>
          </a:prstGeom>
          <a:solidFill>
            <a:srgbClr val="66FF66"/>
          </a:solidFill>
          <a:ln>
            <a:solidFill>
              <a:srgbClr val="92D05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5369964" y="2602008"/>
            <a:ext cx="1223473" cy="3809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Accelerator</a:t>
            </a:r>
          </a:p>
          <a:p>
            <a:pPr algn="ctr"/>
            <a:r>
              <a:rPr lang="en-US" sz="1200" dirty="0" smtClean="0"/>
              <a:t>FPGA</a:t>
            </a:r>
            <a:endParaRPr lang="en-US" sz="1100" dirty="0">
              <a:solidFill>
                <a:schemeClr val="dk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43328" y="4578584"/>
            <a:ext cx="2971800" cy="1917107"/>
            <a:chOff x="1104900" y="4421373"/>
            <a:chExt cx="2971800" cy="1917107"/>
          </a:xfrm>
        </p:grpSpPr>
        <p:sp>
          <p:nvSpPr>
            <p:cNvPr id="22" name="Rectangle 21"/>
            <p:cNvSpPr/>
            <p:nvPr/>
          </p:nvSpPr>
          <p:spPr>
            <a:xfrm>
              <a:off x="1181100" y="5488173"/>
              <a:ext cx="762000" cy="5334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879005" y="5271680"/>
              <a:ext cx="1143000" cy="380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DRAM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2438400" y="4840474"/>
              <a:ext cx="12192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Flash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2960266" y="4842606"/>
              <a:ext cx="1223466" cy="3810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NIC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81300" y="5640574"/>
              <a:ext cx="1143000" cy="38099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</a:rPr>
                <a:t>FPGA</a:t>
              </a:r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04900" y="6033680"/>
              <a:ext cx="2971800" cy="3048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Motherboard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03205" y="4578583"/>
            <a:ext cx="2971800" cy="1917107"/>
            <a:chOff x="1104900" y="4421373"/>
            <a:chExt cx="2971800" cy="1917107"/>
          </a:xfrm>
        </p:grpSpPr>
        <p:sp>
          <p:nvSpPr>
            <p:cNvPr id="29" name="Rectangle 28"/>
            <p:cNvSpPr/>
            <p:nvPr/>
          </p:nvSpPr>
          <p:spPr>
            <a:xfrm>
              <a:off x="1181100" y="5488173"/>
              <a:ext cx="762000" cy="5334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1879005" y="5271680"/>
              <a:ext cx="1143000" cy="38099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DRAM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2438400" y="4840474"/>
              <a:ext cx="12192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Flash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2960266" y="4842606"/>
              <a:ext cx="1223466" cy="3810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NIC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81300" y="5640574"/>
              <a:ext cx="1143000" cy="38099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</a:rPr>
                <a:t>FPGA</a:t>
              </a:r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4900" y="6033680"/>
              <a:ext cx="2971800" cy="3048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Motherboard</a:t>
              </a:r>
              <a:endParaRPr lang="en-US" dirty="0"/>
            </a:p>
          </p:txBody>
        </p:sp>
      </p:grpSp>
      <p:cxnSp>
        <p:nvCxnSpPr>
          <p:cNvPr id="35" name="Elbow Connector 34"/>
          <p:cNvCxnSpPr>
            <a:stCxn id="25" idx="3"/>
          </p:cNvCxnSpPr>
          <p:nvPr/>
        </p:nvCxnSpPr>
        <p:spPr bwMode="auto">
          <a:xfrm rot="5400000" flipH="1" flipV="1">
            <a:off x="4100041" y="3506198"/>
            <a:ext cx="382772" cy="1762001"/>
          </a:xfrm>
          <a:prstGeom prst="bentConnector2">
            <a:avLst/>
          </a:prstGeom>
          <a:noFill/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Elbow Connector 35"/>
          <p:cNvCxnSpPr>
            <a:endCxn id="32" idx="3"/>
          </p:cNvCxnSpPr>
          <p:nvPr/>
        </p:nvCxnSpPr>
        <p:spPr bwMode="auto">
          <a:xfrm>
            <a:off x="5172428" y="4195812"/>
            <a:ext cx="2297876" cy="382771"/>
          </a:xfrm>
          <a:prstGeom prst="bentConnector2">
            <a:avLst/>
          </a:prstGeom>
          <a:noFill/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Oval 36"/>
          <p:cNvSpPr/>
          <p:nvPr/>
        </p:nvSpPr>
        <p:spPr>
          <a:xfrm>
            <a:off x="6848828" y="4654642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53827" y="5619389"/>
            <a:ext cx="228600" cy="254593"/>
          </a:xfrm>
          <a:prstGeom prst="ellipse">
            <a:avLst/>
          </a:prstGeom>
          <a:solidFill>
            <a:srgbClr val="66FF66"/>
          </a:solidFill>
          <a:ln>
            <a:solidFill>
              <a:srgbClr val="92D05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55053" y="2258390"/>
            <a:ext cx="1397595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Hardware &amp; software latencies are additive</a:t>
            </a:r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4187877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BlueDB</a:t>
            </a:r>
            <a:r>
              <a:rPr lang="en-US" sz="2000" dirty="0" err="1"/>
              <a:t>M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686" y="1663686"/>
            <a:ext cx="2819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Traditional Approach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EBCB9E-A63D-40CD-B460-FB591CA1F1D1}" type="slidenum">
              <a:rPr lang="en-US" smtClean="0">
                <a:solidFill>
                  <a:srgbClr val="40458C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1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9.89824E-7 L -0.00139 0.07423 L 0.27205 0.07423 L 0.26823 -0.18895 L 0.68594 -0.19219 L 0.69115 0.07585 L 0.42396 0.07932 L 0.42396 0.01017 " pathEditMode="relative" ptsTypes="AAAAAAAA">
                                      <p:cBhvr>
                                        <p:cTn id="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2926E-6 L 8.33333E-7 0.16308 L -0.04965 0.16308 L -0.04965 0.06477 " pathEditMode="relative" ptsTypes="AA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65 0.06477 L -0.04879 0.16447 L 0.0625 0.16818 L 0.05486 -0.09715 L -0.36007 -0.09831 L -0.36285 0.17697 L -0.47222 0.17697 L -0.46927 0.06732 " pathEditMode="relative" rAng="0" ptsTypes="AAAAAAAA">
                                      <p:cBhvr>
                                        <p:cTn id="2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927 0.06732 L -0.47205 0.17812 L -0.51406 0.18182 L -0.51493 0.06732 L -0.51406 0.18067 L -0.46927 0.17696 L -0.46927 0.06732 Z " pathEditMode="relative" rAng="0" ptsTypes="AAAAA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57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51064E-7 L 0.00121 0.08095 L 0.25555 0.08765 L 0.25191 -0.23103 L 0.69358 -0.23265 L 0.69496 0.037 " pathEditMode="relative" ptsTypes="AAAAAA">
                                      <p:cBhvr>
                                        <p:cTn id="43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056 L 0.06441 0.19056 L 0.0632 -0.08256 L -0.38368 -0.07909 L -0.37986 0.2345 L -0.5 0.23959 L -0.5 0.1265 " pathEditMode="relative" ptsTypes="AAAAAAAA">
                                      <p:cBhvr>
                                        <p:cTn id="54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  <p:bldP spid="18" grpId="1" animBg="1"/>
      <p:bldP spid="18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BlueDBM</a:t>
            </a:r>
            <a:r>
              <a:rPr lang="en-US" dirty="0"/>
              <a:t>: An Appliance for Big Data </a:t>
            </a:r>
            <a:r>
              <a:rPr lang="en-US" dirty="0" smtClean="0"/>
              <a:t>Analytics</a:t>
            </a:r>
          </a:p>
          <a:p>
            <a:r>
              <a:rPr lang="en-US" i="1" dirty="0" err="1"/>
              <a:t>people.csail.mit.edu</a:t>
            </a:r>
            <a:r>
              <a:rPr lang="en-US" i="1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25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822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6600" dirty="0" smtClean="0"/>
              <a:t>Thank you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26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583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153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Analysis of data at large scale can give important insights.</a:t>
            </a:r>
          </a:p>
          <a:p>
            <a:r>
              <a:rPr lang="en-US" dirty="0" smtClean="0"/>
              <a:t>Google predicted Flu out breaks before CDC. </a:t>
            </a:r>
            <a:endParaRPr lang="en-US" dirty="0"/>
          </a:p>
          <a:p>
            <a:r>
              <a:rPr lang="en-US" dirty="0" smtClean="0"/>
              <a:t>Nate Silver predicted US presidential election results with 100% accuracy using Twitter Data.</a:t>
            </a:r>
            <a:endParaRPr lang="en-US" dirty="0"/>
          </a:p>
          <a:p>
            <a:r>
              <a:rPr lang="en-US" dirty="0" smtClean="0"/>
              <a:t>Amazon is planning anticipatory shipping of products based on Big Data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019800"/>
            <a:ext cx="73152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Biggest economic driver for IT industry in future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2779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RamClouds</a:t>
            </a:r>
            <a:r>
              <a:rPr lang="en-US" dirty="0" smtClean="0"/>
              <a:t>- popular solution for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Cluster of machine with large DRAM capacity and fast inter connect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Fastest in in terms of execution time.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Very Costly and Power hungry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Performance of system falls sharply even with small fraction of references to secondary memory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if Data does not fit in DRAM ??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129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Flash based memory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Faster than disk and cheaper than DRAM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Relatively low power consumption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Legacy storage systems are burdening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Slower than DRAM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555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Flash Memory </a:t>
            </a:r>
          </a:p>
          <a:p>
            <a:pPr lvl="1"/>
            <a:r>
              <a:rPr lang="en-US" dirty="0" smtClean="0"/>
              <a:t>SSDs, </a:t>
            </a:r>
            <a:r>
              <a:rPr lang="en-US" dirty="0" err="1" smtClean="0"/>
              <a:t>PCIe</a:t>
            </a:r>
            <a:r>
              <a:rPr lang="en-US" dirty="0" smtClean="0"/>
              <a:t> enabled SSD, SanDisk </a:t>
            </a:r>
            <a:r>
              <a:rPr lang="en-US" dirty="0" err="1" smtClean="0"/>
              <a:t>ZetaScale</a:t>
            </a:r>
            <a:endParaRPr lang="en-US" dirty="0" smtClean="0"/>
          </a:p>
          <a:p>
            <a:pPr lvl="1"/>
            <a:r>
              <a:rPr lang="en-US" dirty="0" smtClean="0"/>
              <a:t>Moneta, </a:t>
            </a:r>
            <a:r>
              <a:rPr lang="en-US" dirty="0" err="1" smtClean="0"/>
              <a:t>NoFtl</a:t>
            </a:r>
            <a:endParaRPr lang="en-US" dirty="0"/>
          </a:p>
          <a:p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Faster network fabrics like </a:t>
            </a:r>
            <a:r>
              <a:rPr lang="en-US" dirty="0" err="1" smtClean="0"/>
              <a:t>Infiniband</a:t>
            </a:r>
            <a:r>
              <a:rPr lang="en-US" dirty="0" smtClean="0"/>
              <a:t>, RDMA, User Level TCP stack, </a:t>
            </a:r>
            <a:r>
              <a:rPr lang="en-US" dirty="0" err="1" smtClean="0"/>
              <a:t>QuickSAN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Accelerator</a:t>
            </a:r>
          </a:p>
          <a:p>
            <a:pPr lvl="1"/>
            <a:r>
              <a:rPr lang="en-US" dirty="0" smtClean="0"/>
              <a:t>In-store processing, Smart SSD, Ibex, XSD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124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r>
              <a:rPr lang="en-US" sz="4400" dirty="0" err="1" smtClean="0"/>
              <a:t>BlueDBM</a:t>
            </a:r>
            <a:endParaRPr lang="en-US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01095"/>
              </p:ext>
            </p:extLst>
          </p:nvPr>
        </p:nvGraphicFramePr>
        <p:xfrm>
          <a:off x="457200" y="2057400"/>
          <a:ext cx="8305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931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7265894" cy="1162050"/>
          </a:xfrm>
        </p:spPr>
        <p:txBody>
          <a:bodyPr/>
          <a:lstStyle/>
          <a:p>
            <a:r>
              <a:rPr lang="en-US" dirty="0" err="1" smtClean="0"/>
              <a:t>BlueDBM</a:t>
            </a:r>
            <a:r>
              <a:rPr lang="en-US" dirty="0" smtClean="0"/>
              <a:t> Overall System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590799"/>
            <a:ext cx="3935506" cy="289560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Homogeneous cluster of host servers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err="1" smtClean="0"/>
              <a:t>BlueDBM</a:t>
            </a:r>
            <a:r>
              <a:rPr lang="en-US" dirty="0" smtClean="0"/>
              <a:t> is plugged in Host</a:t>
            </a:r>
          </a:p>
          <a:p>
            <a:pPr algn="l"/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66" t="156" r="-2" b="-1654"/>
          <a:stretch/>
        </p:blipFill>
        <p:spPr>
          <a:xfrm>
            <a:off x="4495800" y="3124200"/>
            <a:ext cx="4432894" cy="229118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0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BlueDBM</a:t>
            </a:r>
            <a:r>
              <a:rPr lang="en-US" sz="4400" dirty="0" smtClean="0"/>
              <a:t> Node Architecture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Node contains:</a:t>
            </a:r>
          </a:p>
          <a:p>
            <a:r>
              <a:rPr lang="en-US" dirty="0"/>
              <a:t>In-store processing capability	</a:t>
            </a:r>
            <a:endParaRPr lang="en-US" dirty="0" smtClean="0"/>
          </a:p>
          <a:p>
            <a:r>
              <a:rPr lang="en-US" dirty="0" smtClean="0"/>
              <a:t>Host </a:t>
            </a:r>
            <a:r>
              <a:rPr lang="en-US" dirty="0"/>
              <a:t>Interface</a:t>
            </a:r>
          </a:p>
          <a:p>
            <a:r>
              <a:rPr lang="en-US" dirty="0"/>
              <a:t>Flash interface			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Interface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951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0</TotalTime>
  <Words>994</Words>
  <Application>Microsoft Macintosh PowerPoint</Application>
  <PresentationFormat>On-screen Show (4:3)</PresentationFormat>
  <Paragraphs>276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Folio</vt:lpstr>
      <vt:lpstr>BlueDBM : An Application for Big Data Analytics</vt:lpstr>
      <vt:lpstr>Authors</vt:lpstr>
      <vt:lpstr>Big Data Revolution</vt:lpstr>
      <vt:lpstr>RamClouds- popular solution for Big Data</vt:lpstr>
      <vt:lpstr>Proposed Solution</vt:lpstr>
      <vt:lpstr>Related Work</vt:lpstr>
      <vt:lpstr>BlueDBM</vt:lpstr>
      <vt:lpstr>BlueDBM Overall System Architecture</vt:lpstr>
      <vt:lpstr>BlueDBM Node Architecture</vt:lpstr>
      <vt:lpstr>BlueDBM node architecture</vt:lpstr>
      <vt:lpstr>Flash Interface</vt:lpstr>
      <vt:lpstr>Network Interface</vt:lpstr>
      <vt:lpstr>PowerPoint Presentation</vt:lpstr>
      <vt:lpstr>Host Interface</vt:lpstr>
      <vt:lpstr>PowerPoint Presentation</vt:lpstr>
      <vt:lpstr>Software Interface</vt:lpstr>
      <vt:lpstr>BlueDBM software view</vt:lpstr>
      <vt:lpstr>Latency in Distributed Flash-based Analytics</vt:lpstr>
      <vt:lpstr>Latency in distributed flash-based analytics</vt:lpstr>
      <vt:lpstr>Power consumption is low</vt:lpstr>
      <vt:lpstr>Application Example: Graph traversal</vt:lpstr>
      <vt:lpstr>Other potential applications</vt:lpstr>
      <vt:lpstr>Conclusion</vt:lpstr>
      <vt:lpstr>Near-Data Accelerator is Preferable</vt:lpstr>
      <vt:lpstr>References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2015-12-03T17:48:51Z</dcterms:modified>
</cp:coreProperties>
</file>