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0"/>
  </p:notesMasterIdLst>
  <p:sldIdLst>
    <p:sldId id="302" r:id="rId2"/>
    <p:sldId id="305" r:id="rId3"/>
    <p:sldId id="306" r:id="rId4"/>
    <p:sldId id="311" r:id="rId5"/>
    <p:sldId id="257" r:id="rId6"/>
    <p:sldId id="297" r:id="rId7"/>
    <p:sldId id="298" r:id="rId8"/>
    <p:sldId id="299" r:id="rId9"/>
    <p:sldId id="300" r:id="rId10"/>
    <p:sldId id="258" r:id="rId11"/>
    <p:sldId id="301" r:id="rId12"/>
    <p:sldId id="312" r:id="rId13"/>
    <p:sldId id="308" r:id="rId14"/>
    <p:sldId id="315" r:id="rId15"/>
    <p:sldId id="309" r:id="rId16"/>
    <p:sldId id="310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776"/>
    <p:restoredTop sz="94676"/>
  </p:normalViewPr>
  <p:slideViewPr>
    <p:cSldViewPr snapToGrid="0" snapToObjects="1">
      <p:cViewPr>
        <p:scale>
          <a:sx n="25" d="100"/>
          <a:sy n="25" d="100"/>
        </p:scale>
        <p:origin x="2600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70DD41-103C-4BE4-9921-D9C18C400CA7}">
      <dgm:prSet/>
      <dgm:spPr/>
      <dgm:t>
        <a:bodyPr/>
        <a:lstStyle/>
        <a:p>
          <a:r>
            <a:rPr lang="en-US" b="1"/>
            <a:t>Trình bày lý thuyết nền tảng để xử lý việc dịch một văn bản từ tiếng Anh sang tiếng Việt.</a:t>
          </a:r>
          <a:endParaRPr lang="en-US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/>
      <dgm:t>
        <a:bodyPr/>
        <a:lstStyle/>
        <a:p>
          <a:r>
            <a:rPr lang="en-US" b="1"/>
            <a:t>Xây dung, thu thập dữ liệu và đào tạo mô hình để dịch một văn bản từ tiếng Anh sang tiếng Việt.</a:t>
          </a:r>
          <a:endParaRPr lang="en-US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/>
      <dgm:t>
        <a:bodyPr/>
        <a:lstStyle/>
        <a:p>
          <a:r>
            <a:rPr lang="en-US" b="1"/>
            <a:t>Xây dung một trang web demo việc sử dụng mô hình để dịch một văn bản từ tiếng Anh sang tiếng Việt.</a:t>
          </a:r>
          <a:endParaRPr lang="en-US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/>
      <dgm:t>
        <a:bodyPr/>
        <a:lstStyle/>
        <a:p>
          <a:r>
            <a:rPr lang="en-US" b="1"/>
            <a:t>Viết 120 trang luận văn theo đúng chuẩn yêu cầu và trích dẫn các tài liệu tham khảo đầy đủ. </a:t>
          </a:r>
          <a:endParaRPr lang="en-US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77C006-EB78-2740-A49D-6FF1738049BD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0179B8-16D3-A744-93C8-B51471F3851C}" type="parTrans" cxnId="{8EFB1C81-62BA-1E42-B441-6B202BBCB43B}">
      <dgm:prSet/>
      <dgm:spPr/>
      <dgm:t>
        <a:bodyPr/>
        <a:lstStyle/>
        <a:p>
          <a:endParaRPr lang="en-US"/>
        </a:p>
      </dgm:t>
    </dgm:pt>
    <dgm:pt modelId="{A5F5AB49-4E85-2740-AF30-287E0C84299F}" type="sibTrans" cxnId="{8EFB1C81-62BA-1E42-B441-6B202BBCB43B}">
      <dgm:prSet/>
      <dgm:spPr/>
      <dgm:t>
        <a:bodyPr/>
        <a:lstStyle/>
        <a:p>
          <a:endParaRPr lang="en-US"/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1" custLinFactX="9269" custLinFactNeighborX="100000" custLinFactNeighborY="6219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1" custLinFactX="-10336" custLinFactNeighborX="-100000" custLinFactNeighborY="7107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1" custLinFactNeighborX="1384" custLinFactNeighborY="6219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1" custLinFactNeighborX="0" custLinFactNeighborY="7107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1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1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1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1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1" custLinFactNeighborX="1598" custLinFactNeighborY="-4444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1" custLinFactNeighborX="567" custLinFactNeighborY="-5331">
        <dgm:presLayoutVars>
          <dgm:bulletEnabled val="1"/>
        </dgm:presLayoutVars>
      </dgm:prSet>
      <dgm:spPr/>
    </dgm:pt>
    <dgm:pt modelId="{20899BBB-44BA-D647-9F76-AB29D67D9278}" type="pres">
      <dgm:prSet presAssocID="{A1217917-D856-4C29-8CA2-AEBDA091022B}" presName="sibTrans" presStyleCnt="0"/>
      <dgm:spPr/>
    </dgm:pt>
    <dgm:pt modelId="{AB1D92D8-3AAB-C240-93D1-B14A610BA0EA}" type="pres">
      <dgm:prSet presAssocID="{BF77C006-EB78-2740-A49D-6FF1738049BD}" presName="node" presStyleLbl="node1" presStyleIdx="10" presStyleCnt="11" custLinFactNeighborX="1633" custLinFactNeighborY="-6219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8EFB1C81-62BA-1E42-B441-6B202BBCB43B}" srcId="{54933AF8-F46B-4297-BD68-0AD5E2FC1134}" destId="{BF77C006-EB78-2740-A49D-6FF1738049BD}" srcOrd="10" destOrd="0" parTransId="{AC0179B8-16D3-A744-93C8-B51471F3851C}" sibTransId="{A5F5AB49-4E85-2740-AF30-287E0C84299F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A7E036B3-56E8-2C42-B919-519E0F3E0DD8}" type="presOf" srcId="{BF77C006-EB78-2740-A49D-6FF1738049BD}" destId="{AB1D92D8-3AAB-C240-93D1-B14A610BA0EA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  <dgm:cxn modelId="{40490E74-B8B3-4747-A2E9-3EA2C83E1F8A}" type="presParOf" srcId="{8F3573BC-CF7C-4755-BE3E-61363700D7F0}" destId="{20899BBB-44BA-D647-9F76-AB29D67D9278}" srcOrd="19" destOrd="0" presId="urn:microsoft.com/office/officeart/2005/8/layout/default"/>
    <dgm:cxn modelId="{38290C84-5FE9-0048-AFED-A401EBF6AF0B}" type="presParOf" srcId="{8F3573BC-CF7C-4755-BE3E-61363700D7F0}" destId="{AB1D92D8-3AAB-C240-93D1-B14A610BA0E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vi-VN"/>
            <a:t>Cải thiện lại mã nguồn để dịch được chính xác và hợp lý hơn.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DDC80-62A4-BC45-9067-DDD9596BD8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Nghiên cứu kĩ hơn về lý thuyết nền tảng, từ đó có các bước cải thiện và thực hiện chức năng một cách đúng đắn. </a:t>
          </a:r>
        </a:p>
      </dgm:t>
    </dgm:pt>
    <dgm:pt modelId="{B0293CFD-044D-9F4A-B2C0-31F5BA3D4413}" type="parTrans" cxnId="{CBFBCC40-A131-E840-BF12-7B16568F9AA2}">
      <dgm:prSet/>
      <dgm:spPr/>
      <dgm:t>
        <a:bodyPr/>
        <a:lstStyle/>
        <a:p>
          <a:endParaRPr lang="en-US"/>
        </a:p>
      </dgm:t>
    </dgm:pt>
    <dgm:pt modelId="{FBC5D5F8-E2E2-984E-A1DA-935E7064B921}" type="sibTrans" cxnId="{CBFBCC40-A131-E840-BF12-7B16568F9AA2}">
      <dgm:prSet/>
      <dgm:spPr/>
      <dgm:t>
        <a:bodyPr/>
        <a:lstStyle/>
        <a:p>
          <a:endParaRPr lang="en-US"/>
        </a:p>
      </dgm:t>
    </dgm:pt>
    <dgm:pt modelId="{1B84B321-E0D7-4F4D-99A3-032499D39A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gm:t>
    </dgm:pt>
    <dgm:pt modelId="{9759A966-E3DE-B64D-9A82-C6689655C240}" type="parTrans" cxnId="{8EA7342E-420E-CD49-98CF-F2FC12229041}">
      <dgm:prSet/>
      <dgm:spPr/>
      <dgm:t>
        <a:bodyPr/>
        <a:lstStyle/>
        <a:p>
          <a:endParaRPr lang="en-US"/>
        </a:p>
      </dgm:t>
    </dgm:pt>
    <dgm:pt modelId="{8EB5C4D2-ABFB-7F4E-BF6A-DD51EF855C3A}" type="sibTrans" cxnId="{8EA7342E-420E-CD49-98CF-F2FC12229041}">
      <dgm:prSet/>
      <dgm:spPr/>
      <dgm:t>
        <a:bodyPr/>
        <a:lstStyle/>
        <a:p>
          <a:endParaRPr lang="en-US"/>
        </a:p>
      </dgm:t>
    </dgm:pt>
    <dgm:pt modelId="{5D521BF0-40F4-8849-B0EC-1655CB45CD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Hoàn thiện chức năng dịch văn bản, sửa một số lỗi còn tồn tại. Hoặc đổi phương pháp xây dựng mô hình để chuẩn xác hơn. </a:t>
          </a:r>
        </a:p>
      </dgm:t>
    </dgm:pt>
    <dgm:pt modelId="{4B3E2559-8B02-A94D-B05C-8B1FD7F17A86}" type="parTrans" cxnId="{40F622E2-9F30-5641-8C1D-DFAB08062A83}">
      <dgm:prSet/>
      <dgm:spPr/>
      <dgm:t>
        <a:bodyPr/>
        <a:lstStyle/>
        <a:p>
          <a:endParaRPr lang="en-US"/>
        </a:p>
      </dgm:t>
    </dgm:pt>
    <dgm:pt modelId="{1A7A3DEA-654F-C74B-ACD5-6AE4369B9363}" type="sibTrans" cxnId="{40F622E2-9F30-5641-8C1D-DFAB08062A83}">
      <dgm:prSet/>
      <dgm:spPr/>
      <dgm:t>
        <a:bodyPr/>
        <a:lstStyle/>
        <a:p>
          <a:endParaRPr lang="en-US"/>
        </a:p>
      </dgm:t>
    </dgm:pt>
    <dgm:pt modelId="{E6F99556-09E8-1044-AD76-5BCEEF0239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Cải thiện tốc độ xử lý các tác vụ của ứng dụng, giúp ứng dụng chạy mượt mà và tạo trải nghiệm tốt hơn cho người dùng. </a:t>
          </a:r>
        </a:p>
      </dgm:t>
    </dgm:pt>
    <dgm:pt modelId="{FCF41D13-BFCA-FF44-8FF5-B21FAD9BE235}" type="parTrans" cxnId="{966714CA-FC2D-0D47-A12C-5F60085A34F9}">
      <dgm:prSet/>
      <dgm:spPr/>
      <dgm:t>
        <a:bodyPr/>
        <a:lstStyle/>
        <a:p>
          <a:endParaRPr lang="en-US"/>
        </a:p>
      </dgm:t>
    </dgm:pt>
    <dgm:pt modelId="{60729153-4FBF-B942-B8F3-2045504FC1FB}" type="sibTrans" cxnId="{966714CA-FC2D-0D47-A12C-5F60085A34F9}">
      <dgm:prSet/>
      <dgm:spPr/>
      <dgm:t>
        <a:bodyPr/>
        <a:lstStyle/>
        <a:p>
          <a:endParaRPr lang="en-US"/>
        </a:p>
      </dgm:t>
    </dgm:pt>
    <dgm:pt modelId="{11DF76F2-9298-8C49-90FD-F60C36890B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Trình bày, chỉnh sửa mã nguồn theo khuôn mẫu để dễ dàng bảo trì và chỉnh sửa trong tương lai. </a:t>
          </a:r>
        </a:p>
      </dgm:t>
    </dgm:pt>
    <dgm:pt modelId="{22C5070C-3A27-7248-908C-4A52F862CB89}" type="parTrans" cxnId="{95823199-04F4-4042-B2DD-EE563961C250}">
      <dgm:prSet/>
      <dgm:spPr/>
      <dgm:t>
        <a:bodyPr/>
        <a:lstStyle/>
        <a:p>
          <a:endParaRPr lang="en-US"/>
        </a:p>
      </dgm:t>
    </dgm:pt>
    <dgm:pt modelId="{78E863C7-5D7D-974D-ADDE-49FED46A836B}" type="sibTrans" cxnId="{95823199-04F4-4042-B2DD-EE563961C250}">
      <dgm:prSet/>
      <dgm:spPr/>
      <dgm:t>
        <a:bodyPr/>
        <a:lstStyle/>
        <a:p>
          <a:endParaRPr lang="en-US"/>
        </a:p>
      </dgm:t>
    </dgm:pt>
    <dgm:pt modelId="{DF67E2D8-A51F-6248-BEB8-A5CAA899D3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/>
            <a:t>Thu thập thêm dữ liệu để mô hình huấn luyện và dịch chính xác hơn. </a:t>
          </a:r>
        </a:p>
      </dgm:t>
    </dgm:pt>
    <dgm:pt modelId="{7466B0E6-05A9-8140-9717-81308DF30D54}" type="parTrans" cxnId="{8592023F-74DD-6049-A2BD-92DF4CA56CD6}">
      <dgm:prSet/>
      <dgm:spPr/>
      <dgm:t>
        <a:bodyPr/>
        <a:lstStyle/>
        <a:p>
          <a:endParaRPr lang="en-US"/>
        </a:p>
      </dgm:t>
    </dgm:pt>
    <dgm:pt modelId="{0C81AA90-58D8-8942-A2E8-BDC236B4866C}" type="sibTrans" cxnId="{8592023F-74DD-6049-A2BD-92DF4CA56CD6}">
      <dgm:prSet/>
      <dgm:spPr/>
      <dgm:t>
        <a:bodyPr/>
        <a:lstStyle/>
        <a:p>
          <a:endParaRPr lang="en-US"/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1AC4673F-0822-2C42-89E5-3B24BE795E7C}" type="pres">
      <dgm:prSet presAssocID="{A6BDDC80-62A4-BC45-9067-DDD9596BD8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A22792D-C6D6-974D-B1F2-34838AC4118C}" type="pres">
      <dgm:prSet presAssocID="{FBC5D5F8-E2E2-984E-A1DA-935E7064B921}" presName="spacer" presStyleCnt="0"/>
      <dgm:spPr/>
    </dgm:pt>
    <dgm:pt modelId="{C5911FDD-1120-844C-977F-5F3FDBE184E4}" type="pres">
      <dgm:prSet presAssocID="{1B84B321-E0D7-4F4D-99A3-032499D39A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8E3D02-40C0-484B-A322-1314C1DA9541}" type="pres">
      <dgm:prSet presAssocID="{8EB5C4D2-ABFB-7F4E-BF6A-DD51EF855C3A}" presName="spacer" presStyleCnt="0"/>
      <dgm:spPr/>
    </dgm:pt>
    <dgm:pt modelId="{4BA6958A-38ED-3642-812C-65D9F7ED398D}" type="pres">
      <dgm:prSet presAssocID="{5D521BF0-40F4-8849-B0EC-1655CB45CD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3907D4-E963-A047-BE59-3F15CAB90635}" type="pres">
      <dgm:prSet presAssocID="{1A7A3DEA-654F-C74B-ACD5-6AE4369B9363}" presName="spacer" presStyleCnt="0"/>
      <dgm:spPr/>
    </dgm:pt>
    <dgm:pt modelId="{A397D3E1-5CB3-CE4E-A355-32ED7C1C6DC7}" type="pres">
      <dgm:prSet presAssocID="{E6F99556-09E8-1044-AD76-5BCEEF0239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2391CB-BB9D-514C-A086-9EBD4FB46A20}" type="pres">
      <dgm:prSet presAssocID="{60729153-4FBF-B942-B8F3-2045504FC1FB}" presName="spacer" presStyleCnt="0"/>
      <dgm:spPr/>
    </dgm:pt>
    <dgm:pt modelId="{68E200F6-2E83-F940-B5A3-EF1DB3ED4BAF}" type="pres">
      <dgm:prSet presAssocID="{11DF76F2-9298-8C49-90FD-F60C36890B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D6FB12-1FB4-5D43-AD53-9E0B0570C76F}" type="pres">
      <dgm:prSet presAssocID="{78E863C7-5D7D-974D-ADDE-49FED46A836B}" presName="spacer" presStyleCnt="0"/>
      <dgm:spPr/>
    </dgm:pt>
    <dgm:pt modelId="{A2B57A1C-404B-3545-B2E3-3749921139C2}" type="pres">
      <dgm:prSet presAssocID="{DF67E2D8-A51F-6248-BEB8-A5CAA899D38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EA7342E-420E-CD49-98CF-F2FC12229041}" srcId="{59048B4D-BE0F-4B7F-A02E-4E617AB8CD08}" destId="{1B84B321-E0D7-4F4D-99A3-032499D39A8B}" srcOrd="2" destOrd="0" parTransId="{9759A966-E3DE-B64D-9A82-C6689655C240}" sibTransId="{8EB5C4D2-ABFB-7F4E-BF6A-DD51EF855C3A}"/>
    <dgm:cxn modelId="{8592023F-74DD-6049-A2BD-92DF4CA56CD6}" srcId="{59048B4D-BE0F-4B7F-A02E-4E617AB8CD08}" destId="{DF67E2D8-A51F-6248-BEB8-A5CAA899D385}" srcOrd="6" destOrd="0" parTransId="{7466B0E6-05A9-8140-9717-81308DF30D54}" sibTransId="{0C81AA90-58D8-8942-A2E8-BDC236B4866C}"/>
    <dgm:cxn modelId="{CBFBCC40-A131-E840-BF12-7B16568F9AA2}" srcId="{59048B4D-BE0F-4B7F-A02E-4E617AB8CD08}" destId="{A6BDDC80-62A4-BC45-9067-DDD9596BD8CD}" srcOrd="1" destOrd="0" parTransId="{B0293CFD-044D-9F4A-B2C0-31F5BA3D4413}" sibTransId="{FBC5D5F8-E2E2-984E-A1DA-935E7064B92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54195386-2699-CD42-87D6-BD17333CD1D7}" type="presOf" srcId="{1B84B321-E0D7-4F4D-99A3-032499D39A8B}" destId="{C5911FDD-1120-844C-977F-5F3FDBE184E4}" srcOrd="0" destOrd="0" presId="urn:microsoft.com/office/officeart/2005/8/layout/vList2"/>
    <dgm:cxn modelId="{95823199-04F4-4042-B2DD-EE563961C250}" srcId="{59048B4D-BE0F-4B7F-A02E-4E617AB8CD08}" destId="{11DF76F2-9298-8C49-90FD-F60C36890B18}" srcOrd="5" destOrd="0" parTransId="{22C5070C-3A27-7248-908C-4A52F862CB89}" sibTransId="{78E863C7-5D7D-974D-ADDE-49FED46A836B}"/>
    <dgm:cxn modelId="{00632EA6-0F05-9146-B2F3-3ED1847E835D}" type="presOf" srcId="{11DF76F2-9298-8C49-90FD-F60C36890B18}" destId="{68E200F6-2E83-F940-B5A3-EF1DB3ED4BAF}" srcOrd="0" destOrd="0" presId="urn:microsoft.com/office/officeart/2005/8/layout/vList2"/>
    <dgm:cxn modelId="{D90384BA-D1CB-3245-AF4C-9BFA429157AA}" type="presOf" srcId="{A6BDDC80-62A4-BC45-9067-DDD9596BD8CD}" destId="{1AC4673F-0822-2C42-89E5-3B24BE795E7C}" srcOrd="0" destOrd="0" presId="urn:microsoft.com/office/officeart/2005/8/layout/vList2"/>
    <dgm:cxn modelId="{B51665C8-DFA6-7247-B3E2-DAB7711B6E34}" type="presOf" srcId="{5D521BF0-40F4-8849-B0EC-1655CB45CD75}" destId="{4BA6958A-38ED-3642-812C-65D9F7ED398D}" srcOrd="0" destOrd="0" presId="urn:microsoft.com/office/officeart/2005/8/layout/vList2"/>
    <dgm:cxn modelId="{966714CA-FC2D-0D47-A12C-5F60085A34F9}" srcId="{59048B4D-BE0F-4B7F-A02E-4E617AB8CD08}" destId="{E6F99556-09E8-1044-AD76-5BCEEF0239FC}" srcOrd="4" destOrd="0" parTransId="{FCF41D13-BFCA-FF44-8FF5-B21FAD9BE235}" sibTransId="{60729153-4FBF-B942-B8F3-2045504FC1FB}"/>
    <dgm:cxn modelId="{B31BB3DB-6C64-CC43-9B80-B18E7B7E2A9F}" type="presOf" srcId="{DF67E2D8-A51F-6248-BEB8-A5CAA899D385}" destId="{A2B57A1C-404B-3545-B2E3-3749921139C2}" srcOrd="0" destOrd="0" presId="urn:microsoft.com/office/officeart/2005/8/layout/vList2"/>
    <dgm:cxn modelId="{40F622E2-9F30-5641-8C1D-DFAB08062A83}" srcId="{59048B4D-BE0F-4B7F-A02E-4E617AB8CD08}" destId="{5D521BF0-40F4-8849-B0EC-1655CB45CD75}" srcOrd="3" destOrd="0" parTransId="{4B3E2559-8B02-A94D-B05C-8B1FD7F17A86}" sibTransId="{1A7A3DEA-654F-C74B-ACD5-6AE4369B9363}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30FA1BFE-D152-2141-B4D3-AEF334C28862}" type="presOf" srcId="{E6F99556-09E8-1044-AD76-5BCEEF0239FC}" destId="{A397D3E1-5CB3-CE4E-A355-32ED7C1C6DC7}" srcOrd="0" destOrd="0" presId="urn:microsoft.com/office/officeart/2005/8/layout/vList2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1C43EE6B-71DB-F240-8D02-8DE5E0F542DF}" type="presParOf" srcId="{42EB8FDA-34C3-449A-819D-0EDF5C13E5E2}" destId="{1AC4673F-0822-2C42-89E5-3B24BE795E7C}" srcOrd="2" destOrd="0" presId="urn:microsoft.com/office/officeart/2005/8/layout/vList2"/>
    <dgm:cxn modelId="{433E857C-C396-5342-BB7F-292C909A1FD6}" type="presParOf" srcId="{42EB8FDA-34C3-449A-819D-0EDF5C13E5E2}" destId="{5A22792D-C6D6-974D-B1F2-34838AC4118C}" srcOrd="3" destOrd="0" presId="urn:microsoft.com/office/officeart/2005/8/layout/vList2"/>
    <dgm:cxn modelId="{4773733C-A4EE-C14D-8E6B-58D5F37A925E}" type="presParOf" srcId="{42EB8FDA-34C3-449A-819D-0EDF5C13E5E2}" destId="{C5911FDD-1120-844C-977F-5F3FDBE184E4}" srcOrd="4" destOrd="0" presId="urn:microsoft.com/office/officeart/2005/8/layout/vList2"/>
    <dgm:cxn modelId="{EEBCE28D-8E03-F649-A444-1B0440A65D05}" type="presParOf" srcId="{42EB8FDA-34C3-449A-819D-0EDF5C13E5E2}" destId="{958E3D02-40C0-484B-A322-1314C1DA9541}" srcOrd="5" destOrd="0" presId="urn:microsoft.com/office/officeart/2005/8/layout/vList2"/>
    <dgm:cxn modelId="{178030BB-921B-4E42-9095-27A2419BDE86}" type="presParOf" srcId="{42EB8FDA-34C3-449A-819D-0EDF5C13E5E2}" destId="{4BA6958A-38ED-3642-812C-65D9F7ED398D}" srcOrd="6" destOrd="0" presId="urn:microsoft.com/office/officeart/2005/8/layout/vList2"/>
    <dgm:cxn modelId="{C432E089-18B7-2E4C-BBD5-C08AB8BF3936}" type="presParOf" srcId="{42EB8FDA-34C3-449A-819D-0EDF5C13E5E2}" destId="{B83907D4-E963-A047-BE59-3F15CAB90635}" srcOrd="7" destOrd="0" presId="urn:microsoft.com/office/officeart/2005/8/layout/vList2"/>
    <dgm:cxn modelId="{85762879-DE65-9741-97EC-5F6A708B9E20}" type="presParOf" srcId="{42EB8FDA-34C3-449A-819D-0EDF5C13E5E2}" destId="{A397D3E1-5CB3-CE4E-A355-32ED7C1C6DC7}" srcOrd="8" destOrd="0" presId="urn:microsoft.com/office/officeart/2005/8/layout/vList2"/>
    <dgm:cxn modelId="{2FEDD3EC-B712-AE43-A6E6-616DF4629270}" type="presParOf" srcId="{42EB8FDA-34C3-449A-819D-0EDF5C13E5E2}" destId="{1A2391CB-BB9D-514C-A086-9EBD4FB46A20}" srcOrd="9" destOrd="0" presId="urn:microsoft.com/office/officeart/2005/8/layout/vList2"/>
    <dgm:cxn modelId="{BDE91138-ACF6-AE4D-95E8-0860A5E04292}" type="presParOf" srcId="{42EB8FDA-34C3-449A-819D-0EDF5C13E5E2}" destId="{68E200F6-2E83-F940-B5A3-EF1DB3ED4BAF}" srcOrd="10" destOrd="0" presId="urn:microsoft.com/office/officeart/2005/8/layout/vList2"/>
    <dgm:cxn modelId="{511885B7-C430-7C44-B0D6-DCC93644005C}" type="presParOf" srcId="{42EB8FDA-34C3-449A-819D-0EDF5C13E5E2}" destId="{8BD6FB12-1FB4-5D43-AD53-9E0B0570C76F}" srcOrd="11" destOrd="0" presId="urn:microsoft.com/office/officeart/2005/8/layout/vList2"/>
    <dgm:cxn modelId="{B620EE04-6C71-D847-B291-907765854960}" type="presParOf" srcId="{42EB8FDA-34C3-449A-819D-0EDF5C13E5E2}" destId="{A2B57A1C-404B-3545-B2E3-3749921139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6350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Trình bày lý thuyết nền tảng để xử lý việc dịch một văn bản từ tiếng Anh sang tiếng Việt.</a:t>
          </a:r>
          <a:endParaRPr lang="en-US" sz="2100" kern="1200"/>
        </a:p>
      </dsp:txBody>
      <dsp:txXfrm>
        <a:off x="56372" y="119872"/>
        <a:ext cx="5494306" cy="1042045"/>
      </dsp:txXfrm>
    </dsp:sp>
    <dsp:sp modelId="{194D1282-9001-0243-AC22-DCBDF11787E1}">
      <dsp:nvSpPr>
        <dsp:cNvPr id="0" name=""/>
        <dsp:cNvSpPr/>
      </dsp:nvSpPr>
      <dsp:spPr>
        <a:xfrm>
          <a:off x="0" y="127877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Xây dung, thu thập dữ liệu và đào tạo mô hình để dịch một văn bản từ tiếng Anh sang tiếng Việt.</a:t>
          </a:r>
          <a:endParaRPr lang="en-US" sz="2100" kern="1200"/>
        </a:p>
      </dsp:txBody>
      <dsp:txXfrm>
        <a:off x="56372" y="1335142"/>
        <a:ext cx="5494306" cy="1042045"/>
      </dsp:txXfrm>
    </dsp:sp>
    <dsp:sp modelId="{6A395C5D-5F1F-3340-9F13-F3C1908A449E}">
      <dsp:nvSpPr>
        <dsp:cNvPr id="0" name=""/>
        <dsp:cNvSpPr/>
      </dsp:nvSpPr>
      <dsp:spPr>
        <a:xfrm>
          <a:off x="0" y="249404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Xây dung một trang web demo việc sử dụng mô hình để dịch một văn bản từ tiếng Anh sang tiếng Việt.</a:t>
          </a:r>
          <a:endParaRPr lang="en-US" sz="2100" kern="1200"/>
        </a:p>
      </dsp:txBody>
      <dsp:txXfrm>
        <a:off x="56372" y="2550412"/>
        <a:ext cx="5494306" cy="1042045"/>
      </dsp:txXfrm>
    </dsp:sp>
    <dsp:sp modelId="{B89499DF-A073-8349-ACE3-CDE8493C38DD}">
      <dsp:nvSpPr>
        <dsp:cNvPr id="0" name=""/>
        <dsp:cNvSpPr/>
      </dsp:nvSpPr>
      <dsp:spPr>
        <a:xfrm>
          <a:off x="0" y="370931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Viết 120 trang luận văn theo đúng chuẩn yêu cầu và trích dẫn các tài liệu tham khảo đầy đủ. </a:t>
          </a:r>
          <a:endParaRPr lang="en-US" sz="2100" kern="1200"/>
        </a:p>
      </dsp:txBody>
      <dsp:txXfrm>
        <a:off x="56372" y="3765682"/>
        <a:ext cx="5494306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3415828" y="79503"/>
          <a:ext cx="2117905" cy="1270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15828" y="79503"/>
        <a:ext cx="2117905" cy="1270743"/>
      </dsp:txXfrm>
    </dsp:sp>
    <dsp:sp modelId="{1C363516-EC1C-4414-AC0D-8EB0CCE714D5}">
      <dsp:nvSpPr>
        <dsp:cNvPr id="0" name=""/>
        <dsp:cNvSpPr/>
      </dsp:nvSpPr>
      <dsp:spPr>
        <a:xfrm>
          <a:off x="1094498" y="90788"/>
          <a:ext cx="2117905" cy="1270743"/>
        </a:xfrm>
        <a:prstGeom prst="rect">
          <a:avLst/>
        </a:prstGeom>
        <a:solidFill>
          <a:schemeClr val="accent2">
            <a:hueOff val="-1035189"/>
            <a:satOff val="4586"/>
            <a:lumOff val="-168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sp:txBody>
      <dsp:txXfrm>
        <a:off x="1094498" y="90788"/>
        <a:ext cx="2117905" cy="1270743"/>
      </dsp:txXfrm>
    </dsp:sp>
    <dsp:sp modelId="{CDA53DDD-965A-4B4D-B70D-0E2AEE91374C}">
      <dsp:nvSpPr>
        <dsp:cNvPr id="0" name=""/>
        <dsp:cNvSpPr/>
      </dsp:nvSpPr>
      <dsp:spPr>
        <a:xfrm>
          <a:off x="5790318" y="79503"/>
          <a:ext cx="2117905" cy="1270743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sp:txBody>
      <dsp:txXfrm>
        <a:off x="5790318" y="79503"/>
        <a:ext cx="2117905" cy="1270743"/>
      </dsp:txXfrm>
    </dsp:sp>
    <dsp:sp modelId="{7B4DB0A9-85AE-487E-953B-7525EAD7F7DA}">
      <dsp:nvSpPr>
        <dsp:cNvPr id="0" name=""/>
        <dsp:cNvSpPr/>
      </dsp:nvSpPr>
      <dsp:spPr>
        <a:xfrm>
          <a:off x="8090702" y="90788"/>
          <a:ext cx="2117905" cy="1270743"/>
        </a:xfrm>
        <a:prstGeom prst="rect">
          <a:avLst/>
        </a:prstGeom>
        <a:solidFill>
          <a:schemeClr val="accent2">
            <a:hueOff val="-3105566"/>
            <a:satOff val="13758"/>
            <a:lumOff val="-505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090702" y="90788"/>
        <a:ext cx="2117905" cy="1270743"/>
      </dsp:txXfrm>
    </dsp:sp>
    <dsp:sp modelId="{EBB156CE-781E-4265-A3E4-FB79A108ADDE}">
      <dsp:nvSpPr>
        <dsp:cNvPr id="0" name=""/>
        <dsp:cNvSpPr/>
      </dsp:nvSpPr>
      <dsp:spPr>
        <a:xfrm>
          <a:off x="1101614" y="1483010"/>
          <a:ext cx="2117905" cy="1270743"/>
        </a:xfrm>
        <a:prstGeom prst="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1101614" y="1483010"/>
        <a:ext cx="2117905" cy="1270743"/>
      </dsp:txXfrm>
    </dsp:sp>
    <dsp:sp modelId="{CBF5D0F7-C99A-45D1-A78B-BAA1CFD05B46}">
      <dsp:nvSpPr>
        <dsp:cNvPr id="0" name=""/>
        <dsp:cNvSpPr/>
      </dsp:nvSpPr>
      <dsp:spPr>
        <a:xfrm>
          <a:off x="3431310" y="1483010"/>
          <a:ext cx="2117905" cy="1270743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sp:txBody>
      <dsp:txXfrm>
        <a:off x="3431310" y="1483010"/>
        <a:ext cx="2117905" cy="1270743"/>
      </dsp:txXfrm>
    </dsp:sp>
    <dsp:sp modelId="{6FAD193C-48B8-4D02-BE30-6AD3C0FEFC07}">
      <dsp:nvSpPr>
        <dsp:cNvPr id="0" name=""/>
        <dsp:cNvSpPr/>
      </dsp:nvSpPr>
      <dsp:spPr>
        <a:xfrm>
          <a:off x="5761006" y="1483010"/>
          <a:ext cx="2117905" cy="1270743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5761006" y="1483010"/>
        <a:ext cx="2117905" cy="1270743"/>
      </dsp:txXfrm>
    </dsp:sp>
    <dsp:sp modelId="{A4BCAB88-085F-4AC6-802B-9F6E87796E7F}">
      <dsp:nvSpPr>
        <dsp:cNvPr id="0" name=""/>
        <dsp:cNvSpPr/>
      </dsp:nvSpPr>
      <dsp:spPr>
        <a:xfrm>
          <a:off x="8090702" y="1483010"/>
          <a:ext cx="2117905" cy="1270743"/>
        </a:xfrm>
        <a:prstGeom prst="rect">
          <a:avLst/>
        </a:prstGeom>
        <a:solidFill>
          <a:schemeClr val="accent2">
            <a:hueOff val="-7246322"/>
            <a:satOff val="32101"/>
            <a:lumOff val="-1180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sp:txBody>
      <dsp:txXfrm>
        <a:off x="8090702" y="1483010"/>
        <a:ext cx="2117905" cy="1270743"/>
      </dsp:txXfrm>
    </dsp:sp>
    <dsp:sp modelId="{B7720ABC-ED7B-4F4C-BA24-3C7689BE391B}">
      <dsp:nvSpPr>
        <dsp:cNvPr id="0" name=""/>
        <dsp:cNvSpPr/>
      </dsp:nvSpPr>
      <dsp:spPr>
        <a:xfrm>
          <a:off x="2300306" y="2909072"/>
          <a:ext cx="2117905" cy="1270743"/>
        </a:xfrm>
        <a:prstGeom prst="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300306" y="2909072"/>
        <a:ext cx="2117905" cy="1270743"/>
      </dsp:txXfrm>
    </dsp:sp>
    <dsp:sp modelId="{4419DFF5-1F24-4385-B1AC-44B45E8763BD}">
      <dsp:nvSpPr>
        <dsp:cNvPr id="0" name=""/>
        <dsp:cNvSpPr/>
      </dsp:nvSpPr>
      <dsp:spPr>
        <a:xfrm>
          <a:off x="4608167" y="2897800"/>
          <a:ext cx="2117905" cy="1270743"/>
        </a:xfrm>
        <a:prstGeom prst="rect">
          <a:avLst/>
        </a:prstGeom>
        <a:solidFill>
          <a:schemeClr val="accent2">
            <a:hueOff val="-9316699"/>
            <a:satOff val="41273"/>
            <a:lumOff val="-1517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608167" y="2897800"/>
        <a:ext cx="2117905" cy="1270743"/>
      </dsp:txXfrm>
    </dsp:sp>
    <dsp:sp modelId="{AB1D92D8-3AAB-C240-93D1-B14A610BA0EA}">
      <dsp:nvSpPr>
        <dsp:cNvPr id="0" name=""/>
        <dsp:cNvSpPr/>
      </dsp:nvSpPr>
      <dsp:spPr>
        <a:xfrm>
          <a:off x="6960440" y="2886516"/>
          <a:ext cx="2117905" cy="1270743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960440" y="2886516"/>
        <a:ext cx="2117905" cy="12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469594"/>
          <a:ext cx="6784623" cy="665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Cải thiện lại mã nguồn để dịch được chính xác và hợp lý hơn. 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496" y="502090"/>
        <a:ext cx="6719631" cy="600701"/>
      </dsp:txXfrm>
    </dsp:sp>
    <dsp:sp modelId="{1AC4673F-0822-2C42-89E5-3B24BE795E7C}">
      <dsp:nvSpPr>
        <dsp:cNvPr id="0" name=""/>
        <dsp:cNvSpPr/>
      </dsp:nvSpPr>
      <dsp:spPr>
        <a:xfrm>
          <a:off x="0" y="1184247"/>
          <a:ext cx="6784623" cy="665693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Nghiên cứu kĩ hơn về lý thuyết nền tảng, từ đó có các bước cải thiện và thực hiện chức năng một cách đúng đắn. </a:t>
          </a:r>
        </a:p>
      </dsp:txBody>
      <dsp:txXfrm>
        <a:off x="32496" y="1216743"/>
        <a:ext cx="6719631" cy="600701"/>
      </dsp:txXfrm>
    </dsp:sp>
    <dsp:sp modelId="{C5911FDD-1120-844C-977F-5F3FDBE184E4}">
      <dsp:nvSpPr>
        <dsp:cNvPr id="0" name=""/>
        <dsp:cNvSpPr/>
      </dsp:nvSpPr>
      <dsp:spPr>
        <a:xfrm>
          <a:off x="0" y="1898901"/>
          <a:ext cx="6784623" cy="665693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sp:txBody>
      <dsp:txXfrm>
        <a:off x="32496" y="1931397"/>
        <a:ext cx="6719631" cy="600701"/>
      </dsp:txXfrm>
    </dsp:sp>
    <dsp:sp modelId="{4BA6958A-38ED-3642-812C-65D9F7ED398D}">
      <dsp:nvSpPr>
        <dsp:cNvPr id="0" name=""/>
        <dsp:cNvSpPr/>
      </dsp:nvSpPr>
      <dsp:spPr>
        <a:xfrm>
          <a:off x="0" y="2613554"/>
          <a:ext cx="6784623" cy="665693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Hoàn thiện chức năng dịch văn bản, sửa một số lỗi còn tồn tại. Hoặc đổi phương pháp xây dựng mô hình để chuẩn xác hơn. </a:t>
          </a:r>
        </a:p>
      </dsp:txBody>
      <dsp:txXfrm>
        <a:off x="32496" y="2646050"/>
        <a:ext cx="6719631" cy="600701"/>
      </dsp:txXfrm>
    </dsp:sp>
    <dsp:sp modelId="{A397D3E1-5CB3-CE4E-A355-32ED7C1C6DC7}">
      <dsp:nvSpPr>
        <dsp:cNvPr id="0" name=""/>
        <dsp:cNvSpPr/>
      </dsp:nvSpPr>
      <dsp:spPr>
        <a:xfrm>
          <a:off x="0" y="3328208"/>
          <a:ext cx="6784623" cy="665693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Cải thiện tốc độ xử lý các tác vụ của ứng dụng, giúp ứng dụng chạy mượt mà và tạo trải nghiệm tốt hơn cho người dùng. </a:t>
          </a:r>
        </a:p>
      </dsp:txBody>
      <dsp:txXfrm>
        <a:off x="32496" y="3360704"/>
        <a:ext cx="6719631" cy="600701"/>
      </dsp:txXfrm>
    </dsp:sp>
    <dsp:sp modelId="{68E200F6-2E83-F940-B5A3-EF1DB3ED4BAF}">
      <dsp:nvSpPr>
        <dsp:cNvPr id="0" name=""/>
        <dsp:cNvSpPr/>
      </dsp:nvSpPr>
      <dsp:spPr>
        <a:xfrm>
          <a:off x="0" y="4042861"/>
          <a:ext cx="6784623" cy="665693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Trình bày, chỉnh sửa mã nguồn theo khuôn mẫu để dễ dàng bảo trì và chỉnh sửa trong tương lai. </a:t>
          </a:r>
        </a:p>
      </dsp:txBody>
      <dsp:txXfrm>
        <a:off x="32496" y="4075357"/>
        <a:ext cx="6719631" cy="600701"/>
      </dsp:txXfrm>
    </dsp:sp>
    <dsp:sp modelId="{A2B57A1C-404B-3545-B2E3-3749921139C2}">
      <dsp:nvSpPr>
        <dsp:cNvPr id="0" name=""/>
        <dsp:cNvSpPr/>
      </dsp:nvSpPr>
      <dsp:spPr>
        <a:xfrm>
          <a:off x="0" y="4757515"/>
          <a:ext cx="6784623" cy="665693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/>
            <a:t>Thu thập thêm dữ liệu để mô hình huấn luyện và dịch chính xác hơn. </a:t>
          </a:r>
        </a:p>
      </dsp:txBody>
      <dsp:txXfrm>
        <a:off x="32496" y="4790011"/>
        <a:ext cx="6719631" cy="600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2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5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8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4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0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6970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86703" y="4834922"/>
            <a:ext cx="2338400" cy="10741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Nâng</a:t>
            </a:r>
            <a:r>
              <a:rPr lang="en" sz="2400" dirty="0"/>
              <a:t> </a:t>
            </a:r>
            <a:r>
              <a:rPr lang="en" sz="2400" dirty="0" err="1"/>
              <a:t>cao</a:t>
            </a:r>
            <a:r>
              <a:rPr lang="en" sz="2400" dirty="0"/>
              <a:t> </a:t>
            </a:r>
            <a:r>
              <a:rPr lang="en" sz="2400" dirty="0" err="1"/>
              <a:t>trình</a:t>
            </a:r>
            <a:r>
              <a:rPr lang="en" sz="2400" dirty="0"/>
              <a:t> </a:t>
            </a:r>
            <a:r>
              <a:rPr lang="en" sz="2400" dirty="0" err="1"/>
              <a:t>độ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461685" y="4741736"/>
            <a:ext cx="2677164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Giúp</a:t>
            </a:r>
            <a:r>
              <a:rPr lang="en" sz="2400" dirty="0"/>
              <a:t> </a:t>
            </a:r>
            <a:r>
              <a:rPr lang="en" sz="2400" dirty="0" err="1"/>
              <a:t>người</a:t>
            </a:r>
            <a:r>
              <a:rPr lang="en" sz="2400" dirty="0"/>
              <a:t> </a:t>
            </a:r>
            <a:r>
              <a:rPr lang="en" sz="2400" dirty="0" err="1"/>
              <a:t>dùng</a:t>
            </a:r>
            <a:r>
              <a:rPr lang="en" sz="2400" dirty="0"/>
              <a:t> </a:t>
            </a:r>
            <a:r>
              <a:rPr lang="en" sz="2400" dirty="0" err="1"/>
              <a:t>có</a:t>
            </a:r>
            <a:r>
              <a:rPr lang="en" sz="2400" dirty="0"/>
              <a:t> </a:t>
            </a:r>
            <a:r>
              <a:rPr lang="en" sz="2400" dirty="0" err="1"/>
              <a:t>thể</a:t>
            </a:r>
            <a:r>
              <a:rPr lang="en" sz="2400" dirty="0"/>
              <a:t> </a:t>
            </a:r>
            <a:r>
              <a:rPr lang="en" sz="2400" dirty="0" err="1"/>
              <a:t>hiểu</a:t>
            </a:r>
            <a:r>
              <a:rPr lang="en" sz="2400" dirty="0"/>
              <a:t> </a:t>
            </a:r>
            <a:r>
              <a:rPr lang="en" sz="2400" dirty="0" err="1"/>
              <a:t>được</a:t>
            </a:r>
            <a:r>
              <a:rPr lang="en" sz="2400" dirty="0"/>
              <a:t> </a:t>
            </a:r>
            <a:r>
              <a:rPr lang="en" sz="2400" dirty="0" err="1"/>
              <a:t>văn</a:t>
            </a:r>
            <a:r>
              <a:rPr lang="en" sz="2400" dirty="0"/>
              <a:t> </a:t>
            </a:r>
            <a:r>
              <a:rPr lang="en" sz="2400" dirty="0" err="1"/>
              <a:t>bản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82305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Tiết</a:t>
            </a:r>
            <a:r>
              <a:rPr lang="en" sz="2400" dirty="0"/>
              <a:t> </a:t>
            </a:r>
            <a:r>
              <a:rPr lang="en" sz="2400" dirty="0" err="1"/>
              <a:t>kiệm</a:t>
            </a:r>
            <a:r>
              <a:rPr lang="en" sz="2400" dirty="0"/>
              <a:t> </a:t>
            </a:r>
            <a:r>
              <a:rPr lang="en" sz="2400" dirty="0" err="1"/>
              <a:t>thời</a:t>
            </a:r>
            <a:r>
              <a:rPr lang="en" sz="2400" dirty="0"/>
              <a:t> </a:t>
            </a:r>
            <a:r>
              <a:rPr lang="en" sz="2400" dirty="0" err="1"/>
              <a:t>gian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055240" y="2041798"/>
            <a:ext cx="8081519" cy="13872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b="1" dirty="0"/>
              <a:t>5. Giải pháp tổng quát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DC9A3-5FC9-7D48-B3EB-5C92D21B1FF8}"/>
              </a:ext>
            </a:extLst>
          </p:cNvPr>
          <p:cNvSpPr txBox="1"/>
          <p:nvPr/>
        </p:nvSpPr>
        <p:spPr>
          <a:xfrm>
            <a:off x="3210963" y="892410"/>
            <a:ext cx="8486115" cy="41577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endParaRPr lang="en-US" sz="2667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Neural machine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E84D-E9DA-0642-9AF5-ED328AD83087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Dịch máy (MT) là một trường con của ngôn ngữ học tính toán, tập trung vào việc dịch văn bản từ ngôn ngữ này sang ngôn ngữ khác.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5AE-655D-1840-AD42-ABFCFDE39D67}"/>
              </a:ext>
            </a:extLst>
          </p:cNvPr>
          <p:cNvSpPr txBox="1"/>
          <p:nvPr/>
        </p:nvSpPr>
        <p:spPr>
          <a:xfrm>
            <a:off x="1671146" y="3980878"/>
            <a:ext cx="814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8406D-44AE-884F-85E7-68624931DFCB}"/>
              </a:ext>
            </a:extLst>
          </p:cNvPr>
          <p:cNvSpPr txBox="1"/>
          <p:nvPr/>
        </p:nvSpPr>
        <p:spPr>
          <a:xfrm>
            <a:off x="1671146" y="2893105"/>
            <a:ext cx="7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(Deep Learning).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17016"/>
            <a:ext cx="12191999" cy="594098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3357290" y="165196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7CD837E-5720-954E-921D-5D4A841C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57" y="790902"/>
            <a:ext cx="12233257" cy="60670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541146" y="206127"/>
            <a:ext cx="1110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 </a:t>
            </a:r>
            <a:r>
              <a:rPr lang="en-US" sz="3200" b="1" dirty="0" err="1"/>
              <a:t>với</a:t>
            </a:r>
            <a:r>
              <a:rPr lang="en-US" sz="3200" b="1" dirty="0"/>
              <a:t>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6850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748411" y="211015"/>
            <a:ext cx="6993466" cy="1218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6.1 Một số kinh nghiệm đạt được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E13504E8-BFE8-8B4E-B243-197C8C38C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765076"/>
              </p:ext>
            </p:extLst>
          </p:nvPr>
        </p:nvGraphicFramePr>
        <p:xfrm>
          <a:off x="225778" y="1862666"/>
          <a:ext cx="11310223" cy="423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9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89221" y="1019909"/>
            <a:ext cx="3727123" cy="2863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6.2 Phương hướng nghiên cứu và phát triển trong tương lai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5ECD4C17-5442-EB4A-820E-6012F16BB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25445"/>
              </p:ext>
            </p:extLst>
          </p:nvPr>
        </p:nvGraphicFramePr>
        <p:xfrm>
          <a:off x="4602010" y="482599"/>
          <a:ext cx="6784623" cy="589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4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BDD6C059-FC15-0C4E-89B9-7E618D101522}"/>
              </a:ext>
            </a:extLst>
          </p:cNvPr>
          <p:cNvSpPr txBox="1">
            <a:spLocks/>
          </p:cNvSpPr>
          <p:nvPr/>
        </p:nvSpPr>
        <p:spPr>
          <a:xfrm>
            <a:off x="3726610" y="3107059"/>
            <a:ext cx="4391862" cy="10513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320" tIns="182880" rIns="274320" bIns="182880" rtlCol="0" anchor="ctr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</a:t>
            </a:r>
            <a:r>
              <a:rPr lang="en-US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Nhu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endParaRPr 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C1E47-BFDD-5740-B563-C05635D6A31B}"/>
              </a:ext>
            </a:extLst>
          </p:cNvPr>
          <p:cNvSpPr txBox="1"/>
          <p:nvPr/>
        </p:nvSpPr>
        <p:spPr>
          <a:xfrm>
            <a:off x="3999941" y="1769438"/>
            <a:ext cx="384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274320" tIns="182880" rIns="274320" bIns="182880" rtlCol="0" anchor="ctr" anchorCtr="1">
            <a:normAutofit/>
          </a:bodyPr>
          <a:lstStyle/>
          <a:p>
            <a:pPr algn="l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What are you doing?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341B6-9476-CE40-A0B6-6DB92A95B1D0}"/>
              </a:ext>
            </a:extLst>
          </p:cNvPr>
          <p:cNvSpPr txBox="1"/>
          <p:nvPr/>
        </p:nvSpPr>
        <p:spPr>
          <a:xfrm>
            <a:off x="1316984" y="1283546"/>
            <a:ext cx="5715917" cy="391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Tiếng</a:t>
            </a:r>
            <a:r>
              <a:rPr lang="en-US" dirty="0">
                <a:solidFill>
                  <a:srgbClr val="404040"/>
                </a:solidFill>
              </a:rPr>
              <a:t> Anh </a:t>
            </a:r>
            <a:r>
              <a:rPr lang="en-US" dirty="0" err="1">
                <a:solidFill>
                  <a:srgbClr val="404040"/>
                </a:solidFill>
              </a:rPr>
              <a:t>đang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trọng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bậc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ở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Việt</a:t>
            </a:r>
            <a:r>
              <a:rPr lang="en-US" dirty="0">
                <a:solidFill>
                  <a:srgbClr val="404040"/>
                </a:solidFill>
              </a:rPr>
              <a:t> Nam.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Tiếng</a:t>
            </a:r>
            <a:r>
              <a:rPr lang="en-US" dirty="0">
                <a:solidFill>
                  <a:srgbClr val="404040"/>
                </a:solidFill>
              </a:rPr>
              <a:t> Anh </a:t>
            </a:r>
            <a:r>
              <a:rPr lang="en-US" dirty="0" err="1">
                <a:solidFill>
                  <a:srgbClr val="404040"/>
                </a:solidFill>
              </a:rPr>
              <a:t>rất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trọng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đặc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biết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mạng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nghiệp</a:t>
            </a:r>
            <a:r>
              <a:rPr lang="en-US" dirty="0">
                <a:solidFill>
                  <a:srgbClr val="404040"/>
                </a:solidFill>
              </a:rPr>
              <a:t> 4.0.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Phát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triển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cụ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miễn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giúp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phần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viên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quá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Đây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tay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những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vấn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đề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sớm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thú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vị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lý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tự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nhiên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Mục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đích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vượt</a:t>
            </a:r>
            <a:r>
              <a:rPr lang="en-US" dirty="0">
                <a:solidFill>
                  <a:srgbClr val="404040"/>
                </a:solidFill>
              </a:rPr>
              <a:t> qua </a:t>
            </a:r>
            <a:r>
              <a:rPr lang="en-US" dirty="0" err="1">
                <a:solidFill>
                  <a:srgbClr val="404040"/>
                </a:solidFill>
              </a:rPr>
              <a:t>rào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năng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người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DD6C059-FC15-0C4E-89B9-7E618D101522}"/>
              </a:ext>
            </a:extLst>
          </p:cNvPr>
          <p:cNvSpPr txBox="1">
            <a:spLocks/>
          </p:cNvSpPr>
          <p:nvPr/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vert="horz" lIns="182880" tIns="182880" rIns="182880" bIns="182880" rtlCol="0" anchor="ctr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Động lực</a:t>
            </a:r>
          </a:p>
        </p:txBody>
      </p:sp>
    </p:spTree>
    <p:extLst>
      <p:ext uri="{BB962C8B-B14F-4D97-AF65-F5344CB8AC3E}">
        <p14:creationId xmlns:p14="http://schemas.microsoft.com/office/powerpoint/2010/main" val="111709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3. Các sản phẩm trên thị trường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488544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Google Translate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”.(”.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383690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Bing Microsoft Translator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148672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163080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chemeClr val="bg1"/>
                </a:solidFill>
              </a:rPr>
              <a:t>4. Mục tiêu luận văn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54467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Macintosh PowerPoint</Application>
  <PresentationFormat>Widescreen</PresentationFormat>
  <Paragraphs>80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Advent Pro SemiBold</vt:lpstr>
      <vt:lpstr>Arial</vt:lpstr>
      <vt:lpstr>Calibri</vt:lpstr>
      <vt:lpstr>Fira Sans Extra Condensed Medium</vt:lpstr>
      <vt:lpstr>Gill Sans MT</vt:lpstr>
      <vt:lpstr>Livvic Light</vt:lpstr>
      <vt:lpstr>Nunito Light</vt:lpstr>
      <vt:lpstr>Segoe UI</vt:lpstr>
      <vt:lpstr>Share Tech</vt:lpstr>
      <vt:lpstr>Tahoma</vt:lpstr>
      <vt:lpstr>Wingdings</vt:lpstr>
      <vt:lpstr>Parcel</vt:lpstr>
      <vt:lpstr>PowerPoint Presentation</vt:lpstr>
      <vt:lpstr>1. Thông tin chung</vt:lpstr>
      <vt:lpstr>PowerPoint Presentation</vt:lpstr>
      <vt:lpstr>PowerPoint Presentation</vt:lpstr>
      <vt:lpstr>3. Các sản phẩm trên thị trường</vt:lpstr>
      <vt:lpstr>Google Translate</vt:lpstr>
      <vt:lpstr>Bing Microsoft Translator</vt:lpstr>
      <vt:lpstr>Cambridge Dictionary Translate</vt:lpstr>
      <vt:lpstr>4. Mục tiêu luận văn</vt:lpstr>
      <vt:lpstr>03</vt:lpstr>
      <vt:lpstr>5. Giải pháp tổng quát</vt:lpstr>
      <vt:lpstr>Neural machine translation</vt:lpstr>
      <vt:lpstr>PowerPoint Presentation</vt:lpstr>
      <vt:lpstr>PowerPoint Presentation</vt:lpstr>
      <vt:lpstr>6.1 Một số kinh nghiệm đạt được</vt:lpstr>
      <vt:lpstr>6.2 Phương hướng nghiên cứu và phát triển trong tương lai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NGUYỄN MINH TRÍ</cp:lastModifiedBy>
  <cp:revision>1</cp:revision>
  <dcterms:created xsi:type="dcterms:W3CDTF">2020-06-20T15:20:14Z</dcterms:created>
  <dcterms:modified xsi:type="dcterms:W3CDTF">2020-06-20T15:20:53Z</dcterms:modified>
</cp:coreProperties>
</file>