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84" r:id="rId2"/>
    <p:sldId id="278" r:id="rId3"/>
    <p:sldId id="285" r:id="rId4"/>
    <p:sldId id="286" r:id="rId5"/>
    <p:sldId id="279" r:id="rId6"/>
    <p:sldId id="280" r:id="rId7"/>
    <p:sldId id="281" r:id="rId8"/>
    <p:sldId id="274" r:id="rId9"/>
    <p:sldId id="287" r:id="rId10"/>
    <p:sldId id="258" r:id="rId11"/>
    <p:sldId id="292" r:id="rId12"/>
    <p:sldId id="293" r:id="rId13"/>
    <p:sldId id="294" r:id="rId14"/>
    <p:sldId id="296" r:id="rId15"/>
    <p:sldId id="29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603" autoAdjust="0"/>
    <p:restoredTop sz="94660"/>
  </p:normalViewPr>
  <p:slideViewPr>
    <p:cSldViewPr snapToGrid="0">
      <p:cViewPr varScale="1">
        <p:scale>
          <a:sx n="64" d="100"/>
          <a:sy n="64" d="100"/>
        </p:scale>
        <p:origin x="176" y="121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CAB5A-0D0C-4872-AA56-C158F866D1D9}" type="datetimeFigureOut">
              <a:rPr lang="en-US" smtClean="0"/>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93454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CAB5A-0D0C-4872-AA56-C158F866D1D9}" type="datetimeFigureOut">
              <a:rPr lang="en-US" smtClean="0"/>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62715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CAB5A-0D0C-4872-AA56-C158F866D1D9}" type="datetimeFigureOut">
              <a:rPr lang="en-US" smtClean="0"/>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9420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CAB5A-0D0C-4872-AA56-C158F866D1D9}" type="datetimeFigureOut">
              <a:rPr lang="en-US" smtClean="0"/>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281943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CAB5A-0D0C-4872-AA56-C158F866D1D9}" type="datetimeFigureOut">
              <a:rPr lang="en-US" smtClean="0"/>
              <a:t>4/2/20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86362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CAB5A-0D0C-4872-AA56-C158F866D1D9}" type="datetimeFigureOut">
              <a:rPr lang="en-US" smtClean="0"/>
              <a:t>4/2/20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165939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CAB5A-0D0C-4872-AA56-C158F866D1D9}" type="datetimeFigureOut">
              <a:rPr lang="en-US" smtClean="0"/>
              <a:t>4/2/20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21132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CAB5A-0D0C-4872-AA56-C158F866D1D9}" type="datetimeFigureOut">
              <a:rPr lang="en-US" smtClean="0"/>
              <a:t>4/2/20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171094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CAB5A-0D0C-4872-AA56-C158F866D1D9}" type="datetimeFigureOut">
              <a:rPr lang="en-US" smtClean="0"/>
              <a:t>4/2/20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24736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7CAB5A-0D0C-4872-AA56-C158F866D1D9}" type="datetimeFigureOut">
              <a:rPr lang="en-US" smtClean="0"/>
              <a:t>4/2/20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119341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7CAB5A-0D0C-4872-AA56-C158F866D1D9}" type="datetimeFigureOut">
              <a:rPr lang="en-US" smtClean="0"/>
              <a:t>4/2/20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301D0-AC45-41ED-A05A-91C80F6622F0}" type="slidenum">
              <a:rPr lang="en-US" smtClean="0"/>
              <a:t>‹#›</a:t>
            </a:fld>
            <a:endParaRPr lang="en-US"/>
          </a:p>
        </p:txBody>
      </p:sp>
    </p:spTree>
    <p:extLst>
      <p:ext uri="{BB962C8B-B14F-4D97-AF65-F5344CB8AC3E}">
        <p14:creationId xmlns:p14="http://schemas.microsoft.com/office/powerpoint/2010/main" val="358412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CAB5A-0D0C-4872-AA56-C158F866D1D9}" type="datetimeFigureOut">
              <a:rPr lang="en-US" smtClean="0"/>
              <a:t>4/2/20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301D0-AC45-41ED-A05A-91C80F6622F0}" type="slidenum">
              <a:rPr lang="en-US" smtClean="0"/>
              <a:t>‹#›</a:t>
            </a:fld>
            <a:endParaRPr lang="en-US"/>
          </a:p>
        </p:txBody>
      </p:sp>
    </p:spTree>
    <p:extLst>
      <p:ext uri="{BB962C8B-B14F-4D97-AF65-F5344CB8AC3E}">
        <p14:creationId xmlns:p14="http://schemas.microsoft.com/office/powerpoint/2010/main" val="38668226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2698069" y="2009373"/>
            <a:ext cx="6795862" cy="2031055"/>
          </a:xfrm>
        </p:spPr>
        <p:txBody>
          <a:bodyPr vert="horz" lIns="91440" tIns="45720" rIns="91440" bIns="45720" rtlCol="0">
            <a:normAutofit/>
          </a:bodyPr>
          <a:lstStyle/>
          <a:p>
            <a:pPr lvl="0"/>
            <a:r>
              <a:rPr lang="en-US" sz="5400" dirty="0">
                <a:latin typeface="Times New Roman" panose="02020603050405020304" pitchFamily="18" charset="0"/>
                <a:ea typeface="Tahoma" panose="020B0604030504040204" pitchFamily="34" charset="0"/>
                <a:cs typeface="Times New Roman" panose="02020603050405020304" pitchFamily="18" charset="0"/>
              </a:rPr>
              <a:t>RNN &amp; LSTM - GRU</a:t>
            </a:r>
            <a:endParaRPr lang="en-VN" sz="5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380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a:t>Mô tả</a:t>
            </a:r>
            <a:endParaRPr lang="en-US" sz="4400" dirty="0"/>
          </a:p>
        </p:txBody>
      </p:sp>
      <p:sp>
        <p:nvSpPr>
          <p:cNvPr id="3" name="Subtitle 2">
            <a:extLst>
              <a:ext uri="{FF2B5EF4-FFF2-40B4-BE49-F238E27FC236}">
                <a16:creationId xmlns:a16="http://schemas.microsoft.com/office/drawing/2014/main" id="{F123877B-0817-4033-B8B0-3461FF940ED2}"/>
              </a:ext>
            </a:extLst>
          </p:cNvPr>
          <p:cNvSpPr>
            <a:spLocks noGrp="1"/>
          </p:cNvSpPr>
          <p:nvPr>
            <p:ph type="subTitle" idx="1"/>
          </p:nvPr>
        </p:nvSpPr>
        <p:spPr>
          <a:xfrm>
            <a:off x="838200" y="1825625"/>
            <a:ext cx="3797807" cy="4351338"/>
          </a:xfrm>
        </p:spPr>
        <p:txBody>
          <a:bodyPr vert="horz" lIns="91440" tIns="45720" rIns="91440" bIns="45720" rtlCol="0">
            <a:normAutofit/>
          </a:bodyPr>
          <a:lstStyle/>
          <a:p>
            <a:pPr marL="571500" indent="-228600" algn="l">
              <a:buFont typeface="Arial" panose="020B0604020202020204" pitchFamily="34" charset="0"/>
              <a:buChar char="•"/>
            </a:pPr>
            <a:r>
              <a:rPr lang="en-US" sz="2000"/>
              <a:t>Giới thiệu 1 mô hình mới</a:t>
            </a:r>
          </a:p>
          <a:p>
            <a:pPr marL="571500" indent="-228600" algn="l">
              <a:buFont typeface="Arial" panose="020B0604020202020204" pitchFamily="34" charset="0"/>
              <a:buChar char="•"/>
            </a:pPr>
            <a:r>
              <a:rPr lang="en-US" sz="2000"/>
              <a:t>Cơ chế chú ý (attention mechanism) và cách học tập mới giải quyết vấn đề từ lặp lại.</a:t>
            </a:r>
          </a:p>
          <a:p>
            <a:pPr marL="571500" indent="-228600" algn="l">
              <a:buFont typeface="Arial" panose="020B0604020202020204" pitchFamily="34" charset="0"/>
              <a:buChar char="•"/>
            </a:pPr>
            <a:r>
              <a:rPr lang="en-US" sz="2000"/>
              <a:t>Bộ mã hoá ghi lại các trọng số chú ý trước đó</a:t>
            </a:r>
          </a:p>
          <a:p>
            <a:pPr marL="571500" indent="-228600" algn="l">
              <a:buFont typeface="Arial" panose="020B0604020202020204" pitchFamily="34" charset="0"/>
              <a:buChar char="•"/>
            </a:pPr>
            <a:r>
              <a:rPr lang="en-US" sz="2000"/>
              <a:t>Bộ giải mã sử dụng mô hình chú ý nội bộ tuần tự</a:t>
            </a:r>
          </a:p>
          <a:p>
            <a:pPr marL="571500" indent="-228600" algn="l">
              <a:buFont typeface="Arial" panose="020B0604020202020204" pitchFamily="34" charset="0"/>
              <a:buChar char="•"/>
            </a:pPr>
            <a:endParaRPr lang="en-US" sz="2000"/>
          </a:p>
          <a:p>
            <a:pPr marL="571500" indent="-228600" algn="l">
              <a:buFont typeface="Arial" panose="020B0604020202020204" pitchFamily="34" charset="0"/>
              <a:buChar char="•"/>
            </a:pPr>
            <a:endParaRPr lang="en-US" sz="2000"/>
          </a:p>
          <a:p>
            <a:pPr marL="571500" indent="-228600" algn="l">
              <a:buFont typeface="Arial" panose="020B0604020202020204" pitchFamily="34" charset="0"/>
              <a:buChar char="•"/>
            </a:pPr>
            <a:endParaRPr lang="en-US" sz="2000"/>
          </a:p>
          <a:p>
            <a:pPr marL="571500" indent="-228600" algn="l">
              <a:buFont typeface="Arial" panose="020B0604020202020204" pitchFamily="34" charset="0"/>
              <a:buChar char="•"/>
            </a:pPr>
            <a:endParaRPr lang="en-US" sz="2000"/>
          </a:p>
          <a:p>
            <a:pPr marL="571500" indent="-228600" algn="l">
              <a:buFont typeface="Arial" panose="020B0604020202020204" pitchFamily="34" charset="0"/>
              <a:buChar char="•"/>
            </a:pPr>
            <a:endParaRPr lang="en-US" sz="2000"/>
          </a:p>
          <a:p>
            <a:pPr marL="571500" indent="-228600" algn="l">
              <a:buFont typeface="Arial" panose="020B0604020202020204" pitchFamily="34" charset="0"/>
              <a:buChar char="•"/>
            </a:pPr>
            <a:endParaRPr lang="en-US" sz="2000"/>
          </a:p>
          <a:p>
            <a:pPr marL="228600" indent="-228600" algn="l">
              <a:buFont typeface="Arial" panose="020B0604020202020204" pitchFamily="34" charset="0"/>
              <a:buChar char="•"/>
            </a:pPr>
            <a:endParaRPr lang="en-US" sz="2000" dirty="0"/>
          </a:p>
        </p:txBody>
      </p:sp>
      <p:pic>
        <p:nvPicPr>
          <p:cNvPr id="5" name="Picture 4" descr="A close up of a map&#10;&#10;Description automatically generated">
            <a:extLst>
              <a:ext uri="{FF2B5EF4-FFF2-40B4-BE49-F238E27FC236}">
                <a16:creationId xmlns:a16="http://schemas.microsoft.com/office/drawing/2014/main" id="{FA182950-61BA-D448-89B7-8B0F35FB6BCA}"/>
              </a:ext>
            </a:extLst>
          </p:cNvPr>
          <p:cNvPicPr>
            <a:picLocks noChangeAspect="1"/>
          </p:cNvPicPr>
          <p:nvPr/>
        </p:nvPicPr>
        <p:blipFill rotWithShape="1">
          <a:blip r:embed="rId2">
            <a:extLst>
              <a:ext uri="{28A0092B-C50C-407E-A947-70E740481C1C}">
                <a14:useLocalDpi xmlns:a14="http://schemas.microsoft.com/office/drawing/2010/main" val="0"/>
              </a:ext>
            </a:extLst>
          </a:blip>
          <a:srcRect l="16085" r="1124" b="-2"/>
          <a:stretch/>
        </p:blipFill>
        <p:spPr>
          <a:xfrm>
            <a:off x="5120640" y="1027906"/>
            <a:ext cx="6233160" cy="4631633"/>
          </a:xfrm>
          <a:prstGeom prst="rect">
            <a:avLst/>
          </a:prstGeom>
        </p:spPr>
      </p:pic>
    </p:spTree>
    <p:extLst>
      <p:ext uri="{BB962C8B-B14F-4D97-AF65-F5344CB8AC3E}">
        <p14:creationId xmlns:p14="http://schemas.microsoft.com/office/powerpoint/2010/main" val="293967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879620" y="1471351"/>
            <a:ext cx="7108911" cy="4016621"/>
          </a:xfrm>
        </p:spPr>
        <p:txBody>
          <a:bodyPr vert="horz" lIns="91440" tIns="45720" rIns="91440" bIns="45720" rtlCol="0" anchor="ctr">
            <a:normAutofit/>
          </a:bodyPr>
          <a:lstStyle/>
          <a:p>
            <a:pPr algn="l"/>
            <a:r>
              <a:rPr lang="en-US" sz="6600" dirty="0">
                <a:latin typeface="Times New Roman" panose="02020603050405020304" pitchFamily="18" charset="0"/>
                <a:ea typeface="Tahoma" panose="020B0604030504040204" pitchFamily="34" charset="0"/>
                <a:cs typeface="Times New Roman" panose="02020603050405020304" pitchFamily="18" charset="0"/>
              </a:rPr>
              <a:t>WORD</a:t>
            </a:r>
            <a:br>
              <a:rPr lang="en-US" sz="6600" dirty="0">
                <a:latin typeface="Times New Roman" panose="02020603050405020304" pitchFamily="18" charset="0"/>
                <a:ea typeface="Tahoma" panose="020B0604030504040204" pitchFamily="34" charset="0"/>
                <a:cs typeface="Times New Roman" panose="02020603050405020304" pitchFamily="18" charset="0"/>
              </a:rPr>
            </a:br>
            <a:r>
              <a:rPr lang="en-US" sz="6600" dirty="0">
                <a:latin typeface="Times New Roman" panose="02020603050405020304" pitchFamily="18" charset="0"/>
                <a:ea typeface="Tahoma" panose="020B0604030504040204" pitchFamily="34" charset="0"/>
                <a:cs typeface="Times New Roman" panose="02020603050405020304" pitchFamily="18" charset="0"/>
              </a:rPr>
              <a:t>EMBEDDING</a:t>
            </a:r>
            <a:endParaRPr lang="en-US" sz="6600" kern="1200" dirty="0"/>
          </a:p>
        </p:txBody>
      </p:sp>
      <p:sp>
        <p:nvSpPr>
          <p:cNvPr id="8" name="Subtitle 7">
            <a:extLst>
              <a:ext uri="{FF2B5EF4-FFF2-40B4-BE49-F238E27FC236}">
                <a16:creationId xmlns:a16="http://schemas.microsoft.com/office/drawing/2014/main" id="{25EBAECC-D1E8-45FB-ADF9-77BC21DC5FAC}"/>
              </a:ext>
            </a:extLst>
          </p:cNvPr>
          <p:cNvSpPr>
            <a:spLocks noGrp="1"/>
          </p:cNvSpPr>
          <p:nvPr>
            <p:ph type="subTitle" idx="1"/>
          </p:nvPr>
        </p:nvSpPr>
        <p:spPr>
          <a:xfrm>
            <a:off x="8803178" y="1845264"/>
            <a:ext cx="3000907" cy="3268794"/>
          </a:xfrm>
        </p:spPr>
        <p:txBody>
          <a:bodyPr anchor="ctr">
            <a:normAutofit/>
          </a:bodyPr>
          <a:lstStyle/>
          <a:p>
            <a:pPr marL="342900" indent="-342900" algn="l">
              <a:buFont typeface="Arial" panose="020B0604020202020204" pitchFamily="34" charset="0"/>
              <a:buChar char="•"/>
            </a:pPr>
            <a:r>
              <a:rPr lang="en-US" sz="1500">
                <a:latin typeface="Times New Roman" panose="02020603050405020304" pitchFamily="18" charset="0"/>
                <a:ea typeface="Tahoma" panose="020B0604030504040204" pitchFamily="34" charset="0"/>
                <a:cs typeface="Times New Roman" panose="02020603050405020304" pitchFamily="18" charset="0"/>
              </a:rPr>
              <a:t>Là một kỹ thuật dùng để thể hiện các từ trong văn bản d</a:t>
            </a:r>
            <a:r>
              <a:rPr lang="vi-VN" sz="1500">
                <a:latin typeface="Times New Roman" panose="02020603050405020304" pitchFamily="18" charset="0"/>
                <a:ea typeface="Tahoma" panose="020B0604030504040204" pitchFamily="34" charset="0"/>
                <a:cs typeface="Times New Roman" panose="02020603050405020304" pitchFamily="18" charset="0"/>
              </a:rPr>
              <a:t>ư</a:t>
            </a:r>
            <a:r>
              <a:rPr lang="en-US" sz="1500">
                <a:latin typeface="Times New Roman" panose="02020603050405020304" pitchFamily="18" charset="0"/>
                <a:ea typeface="Tahoma" panose="020B0604030504040204" pitchFamily="34" charset="0"/>
                <a:cs typeface="Times New Roman" panose="02020603050405020304" pitchFamily="18" charset="0"/>
              </a:rPr>
              <a:t>ới dạng vector số để làm đầu vào cho việc huấn luyện trong các mô hình DL.</a:t>
            </a:r>
          </a:p>
          <a:p>
            <a:pPr marL="342900" indent="-342900" algn="l">
              <a:buFont typeface="Arial" panose="020B0604020202020204" pitchFamily="34" charset="0"/>
              <a:buChar char="•"/>
            </a:pPr>
            <a:r>
              <a:rPr lang="en-US" sz="1500">
                <a:latin typeface="Times New Roman" panose="02020603050405020304" pitchFamily="18" charset="0"/>
                <a:ea typeface="Tahoma" panose="020B0604030504040204" pitchFamily="34" charset="0"/>
                <a:cs typeface="Times New Roman" panose="02020603050405020304" pitchFamily="18" charset="0"/>
              </a:rPr>
              <a:t>Word Embedding đảm bảo các từ </a:t>
            </a:r>
            <a:r>
              <a:rPr lang="en-US" sz="1500">
                <a:latin typeface="Times New Roman" panose="02020603050405020304" pitchFamily="18" charset="0"/>
                <a:cs typeface="Times New Roman" panose="02020603050405020304" pitchFamily="18" charset="0"/>
              </a:rPr>
              <a:t>tương tự nhau sẽ có giá trị vector gần giống nhau. Ví dụ: vector của King, Queen hoặc vector của Man, Woman.</a:t>
            </a:r>
          </a:p>
          <a:p>
            <a:pPr marL="342900" indent="-342900" algn="l">
              <a:buFont typeface="Arial" panose="020B0604020202020204" pitchFamily="34" charset="0"/>
              <a:buChar char="•"/>
            </a:pPr>
            <a:r>
              <a:rPr lang="en-US" sz="1500">
                <a:latin typeface="Times New Roman" panose="02020603050405020304" pitchFamily="18" charset="0"/>
                <a:ea typeface="Tahoma" panose="020B0604030504040204" pitchFamily="34" charset="0"/>
                <a:cs typeface="Times New Roman" panose="02020603050405020304" pitchFamily="18" charset="0"/>
              </a:rPr>
              <a:t>Kỹ thuật sử dụng nhiều nhất: Glove và Word2Vec</a:t>
            </a:r>
          </a:p>
        </p:txBody>
      </p:sp>
      <p:sp>
        <p:nvSpPr>
          <p:cNvPr id="21" name="Rectangle 20">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86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674237" y="914400"/>
            <a:ext cx="3657600" cy="2887579"/>
          </a:xfrm>
        </p:spPr>
        <p:txBody>
          <a:bodyPr vert="horz" lIns="91440" tIns="45720" rIns="91440" bIns="45720" rtlCol="0">
            <a:normAutofit/>
          </a:bodyPr>
          <a:lstStyle/>
          <a:p>
            <a:r>
              <a:rPr lang="en-US" sz="4800">
                <a:solidFill>
                  <a:srgbClr val="FFFFFF"/>
                </a:solidFill>
                <a:latin typeface="Times New Roman" panose="02020603050405020304" pitchFamily="18" charset="0"/>
                <a:cs typeface="Times New Roman" panose="02020603050405020304" pitchFamily="18" charset="0"/>
              </a:rPr>
              <a:t>GLOVE</a:t>
            </a:r>
            <a:br>
              <a:rPr lang="en-VN" sz="4800">
                <a:solidFill>
                  <a:srgbClr val="FFFFFF"/>
                </a:solidFill>
              </a:rPr>
            </a:br>
            <a:endParaRPr lang="en-US" sz="4800" kern="12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23877B-0817-4033-B8B0-3461FF940ED2}"/>
              </a:ext>
            </a:extLst>
          </p:cNvPr>
          <p:cNvSpPr>
            <a:spLocks noGrp="1"/>
          </p:cNvSpPr>
          <p:nvPr>
            <p:ph type="subTitle" idx="1"/>
          </p:nvPr>
        </p:nvSpPr>
        <p:spPr>
          <a:xfrm>
            <a:off x="674237" y="4170501"/>
            <a:ext cx="3657600" cy="1525597"/>
          </a:xfrm>
        </p:spPr>
        <p:txBody>
          <a:bodyPr vert="horz" lIns="91440" tIns="45720" rIns="91440" bIns="45720" rtlCol="0">
            <a:normAutofit/>
          </a:bodyPr>
          <a:lstStyle/>
          <a:p>
            <a:pPr marL="571500" indent="-342900">
              <a:buFont typeface="Arial" panose="020B0604020202020204" pitchFamily="34" charset="0"/>
              <a:buChar char="•"/>
            </a:pP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Là</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một</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thuật</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toán</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vi-VN"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học tập không giám sát để có được các biểu diễn vector cho các từ</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a:t>
            </a:r>
          </a:p>
          <a:p>
            <a:pPr marL="571500" indent="-342900">
              <a:buFont typeface="Arial" panose="020B0604020202020204" pitchFamily="34" charset="0"/>
              <a:buChar char="•"/>
            </a:pP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Ánh</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xạ</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các</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từ</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vào</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một</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không</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gian</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có</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ý</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nghĩa</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trong</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đó</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khoảng</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cách</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giữa</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các</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từ</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có</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liên</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quan</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đến</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sự</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t</a:t>
            </a:r>
            <a:r>
              <a:rPr lang="vi-VN"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ư</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ơng</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đồng</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về</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ngữ</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 </a:t>
            </a:r>
            <a:r>
              <a:rPr lang="en-US" sz="1300"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nghĩa</a:t>
            </a:r>
            <a:r>
              <a:rPr lang="en-US" sz="13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a:t>
            </a:r>
          </a:p>
        </p:txBody>
      </p:sp>
      <p:cxnSp>
        <p:nvCxnSpPr>
          <p:cNvPr id="75" name="Straight Connector 7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6" name="Picture 4" descr="A close up of a map&#10;&#10;Description automatically generated">
            <a:extLst>
              <a:ext uri="{FF2B5EF4-FFF2-40B4-BE49-F238E27FC236}">
                <a16:creationId xmlns:a16="http://schemas.microsoft.com/office/drawing/2014/main" id="{585DA68B-7F5B-4874-94D4-7021646409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893472"/>
            <a:ext cx="6553545" cy="507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6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E1DE6A-18FA-43A0-A004-A96D425A0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87A594-1156-4343-A6C6-0AEC0238B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06"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982981" y="891540"/>
            <a:ext cx="4492277" cy="5071109"/>
          </a:xfrm>
        </p:spPr>
        <p:txBody>
          <a:bodyPr vert="horz" lIns="91440" tIns="45720" rIns="91440" bIns="45720" rtlCol="0" anchor="ctr">
            <a:normAutofit/>
          </a:bodyPr>
          <a:lstStyle/>
          <a:p>
            <a:pPr algn="r"/>
            <a:r>
              <a:rPr lang="en-US">
                <a:solidFill>
                  <a:srgbClr val="FFFFFF"/>
                </a:solidFill>
                <a:latin typeface="Times New Roman" panose="02020603050405020304" pitchFamily="18" charset="0"/>
                <a:cs typeface="Times New Roman" panose="02020603050405020304" pitchFamily="18" charset="0"/>
              </a:rPr>
              <a:t>WORD2VEC</a:t>
            </a:r>
            <a:br>
              <a:rPr lang="en-VN">
                <a:solidFill>
                  <a:srgbClr val="FFFFFF"/>
                </a:solidFill>
              </a:rPr>
            </a:br>
            <a:endParaRPr lang="en-US" kern="12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23877B-0817-4033-B8B0-3461FF940ED2}"/>
              </a:ext>
            </a:extLst>
          </p:cNvPr>
          <p:cNvSpPr>
            <a:spLocks noGrp="1"/>
          </p:cNvSpPr>
          <p:nvPr>
            <p:ph type="subTitle" idx="1"/>
          </p:nvPr>
        </p:nvSpPr>
        <p:spPr>
          <a:xfrm>
            <a:off x="6694184" y="2199640"/>
            <a:ext cx="4775438" cy="2214338"/>
          </a:xfrm>
        </p:spPr>
        <p:txBody>
          <a:bodyPr vert="horz" lIns="91440" tIns="45720" rIns="91440" bIns="45720" rtlCol="0" anchor="ctr">
            <a:normAutofit/>
          </a:bodyPr>
          <a:lstStyle/>
          <a:p>
            <a:pPr marL="571500" indent="-342900" algn="l">
              <a:buFont typeface="Arial" panose="020B0604020202020204" pitchFamily="34" charset="0"/>
              <a:buChar char="•"/>
            </a:pPr>
            <a:r>
              <a:rPr lang="en-US" sz="1700">
                <a:latin typeface="Times New Roman" panose="02020603050405020304" pitchFamily="18" charset="0"/>
                <a:ea typeface="Tahoma" panose="020B0604030504040204" pitchFamily="34" charset="0"/>
                <a:cs typeface="Times New Roman" panose="02020603050405020304" pitchFamily="18" charset="0"/>
              </a:rPr>
              <a:t>Là sự kết hợp giữa 2 mô hình: CBOW và Skip-gram với mục đích là học các trọng số biểu diễn vector từ</a:t>
            </a:r>
          </a:p>
          <a:p>
            <a:pPr marL="571500" indent="-342900" algn="l">
              <a:buFont typeface="Arial" panose="020B0604020202020204" pitchFamily="34" charset="0"/>
              <a:buChar char="•"/>
            </a:pPr>
            <a:r>
              <a:rPr lang="en-US" sz="1700">
                <a:latin typeface="Times New Roman" panose="02020603050405020304" pitchFamily="18" charset="0"/>
                <a:cs typeface="Times New Roman" panose="02020603050405020304" pitchFamily="18" charset="0"/>
              </a:rPr>
              <a:t>Cả hai mô hình này đều được xây dựng dựa trên một mạng neuron gồm 3 lớp: 1 Input Layer, 1 Hidden Layer và 1 Output Layer. Mục đích chính của các mạng neuron này là học các trọng số biểu diễn vector từ.</a:t>
            </a:r>
            <a:endParaRPr lang="en-US" sz="1700">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A42B8551-2CBB-4D65-A9E0-120D17D50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75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674237" y="914400"/>
            <a:ext cx="3657600" cy="2887579"/>
          </a:xfrm>
        </p:spPr>
        <p:txBody>
          <a:bodyPr>
            <a:normAutofit/>
          </a:bodyPr>
          <a:lstStyle/>
          <a:p>
            <a:r>
              <a:rPr lang="en-US" sz="4100">
                <a:solidFill>
                  <a:srgbClr val="FFFFFF"/>
                </a:solidFill>
                <a:latin typeface="Times New Roman" panose="02020603050405020304" pitchFamily="18" charset="0"/>
                <a:ea typeface="Tahoma" panose="020B0604030504040204" pitchFamily="34" charset="0"/>
                <a:cs typeface="Times New Roman" panose="02020603050405020304" pitchFamily="18" charset="0"/>
              </a:rPr>
              <a:t>CONTINUOUS BAG OF WORDS</a:t>
            </a:r>
          </a:p>
        </p:txBody>
      </p:sp>
      <p:sp>
        <p:nvSpPr>
          <p:cNvPr id="5" name="Subtitle 4">
            <a:extLst>
              <a:ext uri="{FF2B5EF4-FFF2-40B4-BE49-F238E27FC236}">
                <a16:creationId xmlns:a16="http://schemas.microsoft.com/office/drawing/2014/main" id="{3201D4F9-5FEA-4A46-8440-CE3910846AE7}"/>
              </a:ext>
            </a:extLst>
          </p:cNvPr>
          <p:cNvSpPr>
            <a:spLocks noGrp="1"/>
          </p:cNvSpPr>
          <p:nvPr>
            <p:ph type="subTitle" idx="1"/>
          </p:nvPr>
        </p:nvSpPr>
        <p:spPr>
          <a:xfrm>
            <a:off x="674237" y="4170501"/>
            <a:ext cx="3657600" cy="1525597"/>
          </a:xfrm>
        </p:spPr>
        <p:txBody>
          <a:bodyPr>
            <a:normAutofit/>
          </a:bodyPr>
          <a:lstStyle/>
          <a:p>
            <a:pPr marL="342900" indent="-342900">
              <a:buFont typeface="Wingdings" panose="05000000000000000000" pitchFamily="2" charset="2"/>
              <a:buChar char="Ø"/>
            </a:pPr>
            <a:r>
              <a:rPr lang="en-US" sz="1700">
                <a:solidFill>
                  <a:srgbClr val="FFFFFF"/>
                </a:solidFill>
                <a:latin typeface="Times New Roman" panose="02020603050405020304" pitchFamily="18" charset="0"/>
                <a:cs typeface="Times New Roman" panose="02020603050405020304" pitchFamily="18" charset="0"/>
              </a:rPr>
              <a:t>Đầu vào là ngữ cảnh của từ, đầu ra là từ đ</a:t>
            </a:r>
            <a:r>
              <a:rPr lang="vi-VN" sz="1700">
                <a:solidFill>
                  <a:srgbClr val="FFFFFF"/>
                </a:solidFill>
                <a:latin typeface="Times New Roman" panose="02020603050405020304" pitchFamily="18" charset="0"/>
                <a:cs typeface="Times New Roman" panose="02020603050405020304" pitchFamily="18" charset="0"/>
              </a:rPr>
              <a:t>ư</a:t>
            </a:r>
            <a:r>
              <a:rPr lang="en-US" sz="1700">
                <a:solidFill>
                  <a:srgbClr val="FFFFFF"/>
                </a:solidFill>
                <a:latin typeface="Times New Roman" panose="02020603050405020304" pitchFamily="18" charset="0"/>
                <a:cs typeface="Times New Roman" panose="02020603050405020304" pitchFamily="18" charset="0"/>
              </a:rPr>
              <a:t>ợc dự đoán theo ngữ cảnh.</a:t>
            </a:r>
          </a:p>
          <a:p>
            <a:pPr marL="342900" indent="-342900">
              <a:buFont typeface="Wingdings" panose="05000000000000000000" pitchFamily="2" charset="2"/>
              <a:buChar char="Ø"/>
            </a:pPr>
            <a:r>
              <a:rPr lang="en-US" sz="1700">
                <a:solidFill>
                  <a:srgbClr val="FFFFFF"/>
                </a:solidFill>
                <a:latin typeface="Times New Roman" panose="02020603050405020304" pitchFamily="18" charset="0"/>
                <a:cs typeface="Times New Roman" panose="02020603050405020304" pitchFamily="18" charset="0"/>
              </a:rPr>
              <a:t>Ví dụ: I study hard at school, input là từ “study”, “at”, output là “hard”.</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F7C880C7-79EC-4515-B8A8-04D5A82AC9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0495" y="492573"/>
            <a:ext cx="5940199"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59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674237" y="914400"/>
            <a:ext cx="3657600" cy="2887579"/>
          </a:xfrm>
        </p:spPr>
        <p:txBody>
          <a:bodyPr>
            <a:normAutofit/>
          </a:bodyPr>
          <a:lstStyle/>
          <a:p>
            <a:r>
              <a:rPr lang="en-US" sz="4800">
                <a:solidFill>
                  <a:srgbClr val="FFFFFF"/>
                </a:solidFill>
                <a:latin typeface="Times New Roman" panose="02020603050405020304" pitchFamily="18" charset="0"/>
                <a:ea typeface="Tahoma" panose="020B0604030504040204" pitchFamily="34" charset="0"/>
                <a:cs typeface="Times New Roman" panose="02020603050405020304" pitchFamily="18" charset="0"/>
              </a:rPr>
              <a:t>SKIP_GRAM</a:t>
            </a:r>
          </a:p>
        </p:txBody>
      </p:sp>
      <p:sp>
        <p:nvSpPr>
          <p:cNvPr id="5" name="Subtitle 4">
            <a:extLst>
              <a:ext uri="{FF2B5EF4-FFF2-40B4-BE49-F238E27FC236}">
                <a16:creationId xmlns:a16="http://schemas.microsoft.com/office/drawing/2014/main" id="{3201D4F9-5FEA-4A46-8440-CE3910846AE7}"/>
              </a:ext>
            </a:extLst>
          </p:cNvPr>
          <p:cNvSpPr>
            <a:spLocks noGrp="1"/>
          </p:cNvSpPr>
          <p:nvPr>
            <p:ph type="subTitle" idx="1"/>
          </p:nvPr>
        </p:nvSpPr>
        <p:spPr>
          <a:xfrm>
            <a:off x="674237" y="4170501"/>
            <a:ext cx="3657600" cy="1525597"/>
          </a:xfrm>
        </p:spPr>
        <p:txBody>
          <a:bodyPr>
            <a:normAutofit/>
          </a:bodyPr>
          <a:lstStyle/>
          <a:p>
            <a:pPr marL="342900" indent="-342900">
              <a:buFont typeface="Wingdings" panose="05000000000000000000" pitchFamily="2" charset="2"/>
              <a:buChar char="Ø"/>
            </a:pPr>
            <a:r>
              <a:rPr lang="en-US" sz="1900">
                <a:solidFill>
                  <a:srgbClr val="FFFFFF"/>
                </a:solidFill>
                <a:latin typeface="Times New Roman" panose="02020603050405020304" pitchFamily="18" charset="0"/>
                <a:cs typeface="Times New Roman" panose="02020603050405020304" pitchFamily="18" charset="0"/>
              </a:rPr>
              <a:t>Đầu vào là từ, đầu ra là dự đoán ngữ cảnh của từ đó</a:t>
            </a:r>
          </a:p>
          <a:p>
            <a:pPr marL="342900" indent="-342900">
              <a:buFont typeface="Wingdings" panose="05000000000000000000" pitchFamily="2" charset="2"/>
              <a:buChar char="Ø"/>
            </a:pPr>
            <a:r>
              <a:rPr lang="en-US" sz="1900">
                <a:solidFill>
                  <a:srgbClr val="FFFFFF"/>
                </a:solidFill>
                <a:latin typeface="Times New Roman" panose="02020603050405020304" pitchFamily="18" charset="0"/>
                <a:cs typeface="Times New Roman" panose="02020603050405020304" pitchFamily="18" charset="0"/>
              </a:rPr>
              <a:t>Ví dụ: I study at school, input là từ “at”, output là “I”, “study”, “school”.</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8204E04D-70EE-4639-A433-6DAC575B0E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0196" y="492573"/>
            <a:ext cx="588079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3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3045368" y="2043663"/>
            <a:ext cx="6105194" cy="2031055"/>
          </a:xfrm>
        </p:spPr>
        <p:txBody>
          <a:bodyPr vert="horz" lIns="91440" tIns="45720" rIns="91440" bIns="45720" rtlCol="0">
            <a:normAutofit/>
          </a:bodyPr>
          <a:lstStyle/>
          <a:p>
            <a:r>
              <a:rPr lang="en-US" dirty="0">
                <a:solidFill>
                  <a:srgbClr val="FFFFFF"/>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89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0" y="624568"/>
            <a:ext cx="5048250" cy="5412920"/>
          </a:xfrm>
        </p:spPr>
        <p:txBody>
          <a:bodyPr vert="horz" lIns="91440" tIns="45720" rIns="91440" bIns="45720" rtlCol="0" anchor="ctr">
            <a:normAutofit/>
          </a:bodyPr>
          <a:lstStyle/>
          <a:p>
            <a:pPr algn="l"/>
            <a:r>
              <a:rPr lang="en-US" sz="2000" kern="1200" dirty="0">
                <a:latin typeface="Times New Roman" panose="02020603050405020304" pitchFamily="18" charset="0"/>
                <a:cs typeface="Times New Roman" panose="02020603050405020304" pitchFamily="18" charset="0"/>
              </a:rPr>
              <a:t>- RNN: </a:t>
            </a:r>
            <a:r>
              <a:rPr lang="vi-VN" sz="2000" dirty="0">
                <a:latin typeface="Times New Roman" panose="02020603050405020304" pitchFamily="18" charset="0"/>
                <a:cs typeface="Times New Roman" panose="02020603050405020304" pitchFamily="18" charset="0"/>
              </a:rPr>
              <a:t>mạng hồi quy nơ-ron chứa các vòng lặp bên trong cho phép thông tin có thể lưu lại được</a:t>
            </a:r>
            <a:r>
              <a:rPr lang="en-VN" sz="2000" dirty="0">
                <a:latin typeface="Times New Roman" panose="02020603050405020304" pitchFamily="18" charset="0"/>
                <a:cs typeface="Times New Roman" panose="02020603050405020304" pitchFamily="18" charset="0"/>
              </a:rPr>
              <a:t>. Đầu vào Xt đầu ra Ht.</a:t>
            </a:r>
            <a:endParaRPr lang="en-US" sz="2000" kern="1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23877B-0817-4033-B8B0-3461FF940ED2}"/>
              </a:ext>
            </a:extLst>
          </p:cNvPr>
          <p:cNvSpPr>
            <a:spLocks noGrp="1"/>
          </p:cNvSpPr>
          <p:nvPr>
            <p:ph type="subTitle" idx="1"/>
          </p:nvPr>
        </p:nvSpPr>
        <p:spPr>
          <a:xfrm>
            <a:off x="5600700" y="451095"/>
            <a:ext cx="5753098" cy="5586393"/>
          </a:xfrm>
        </p:spPr>
        <p:txBody>
          <a:bodyPr vert="horz" lIns="91440" tIns="45720" rIns="91440" bIns="45720" rtlCol="0" anchor="ctr">
            <a:normAutofit/>
          </a:bodyPr>
          <a:lstStyle/>
          <a:p>
            <a:pPr marL="571500" indent="-342900" algn="l">
              <a:buFontTx/>
              <a:buChar char="-"/>
            </a:pPr>
            <a:endParaRPr lang="vi-VN" sz="2000" dirty="0">
              <a:latin typeface="Times New Roman" panose="02020603050405020304" pitchFamily="18" charset="0"/>
              <a:cs typeface="Times New Roman" panose="02020603050405020304" pitchFamily="18" charset="0"/>
            </a:endParaRPr>
          </a:p>
          <a:p>
            <a:pPr marL="571500" indent="-342900" algn="l">
              <a:buFontTx/>
              <a:buChar char="-"/>
            </a:pPr>
            <a:endParaRPr lang="vi-VN" sz="2000" dirty="0">
              <a:latin typeface="Times New Roman" panose="02020603050405020304" pitchFamily="18" charset="0"/>
              <a:cs typeface="Times New Roman" panose="02020603050405020304" pitchFamily="18" charset="0"/>
            </a:endParaRPr>
          </a:p>
          <a:p>
            <a:pPr marL="571500" indent="-342900" algn="l">
              <a:buFontTx/>
              <a:buChar char="-"/>
            </a:pPr>
            <a:endParaRPr lang="vi-VN" sz="2000" dirty="0">
              <a:latin typeface="Times New Roman" panose="02020603050405020304" pitchFamily="18" charset="0"/>
              <a:cs typeface="Times New Roman" panose="02020603050405020304" pitchFamily="18" charset="0"/>
            </a:endParaRPr>
          </a:p>
          <a:p>
            <a:pPr marL="571500" indent="-342900" algn="l">
              <a:buFontTx/>
              <a:buChar char="-"/>
            </a:pPr>
            <a:r>
              <a:rPr lang="vi-VN" sz="2000" dirty="0">
                <a:latin typeface="Times New Roman" panose="02020603050405020304" pitchFamily="18" charset="0"/>
                <a:cs typeface="Times New Roman" panose="02020603050405020304" pitchFamily="18" charset="0"/>
              </a:rPr>
              <a:t>Một mạng nơ-ron hồi quy có thể được coi là nhiều bản sao chép của cùng một mạng, đầu ra của mạng này là đầu vào của mạng sao chép khác</a:t>
            </a:r>
            <a:r>
              <a:rPr lang="en-VN" sz="2000" dirty="0">
                <a:latin typeface="Times New Roman" panose="02020603050405020304" pitchFamily="18" charset="0"/>
                <a:cs typeface="Times New Roman" panose="02020603050405020304" pitchFamily="18" charset="0"/>
              </a:rPr>
              <a:t> </a:t>
            </a:r>
          </a:p>
          <a:p>
            <a:pPr marL="571500" indent="-342900" algn="l">
              <a:buFontTx/>
              <a:buChar char="-"/>
            </a:pPr>
            <a:r>
              <a:rPr lang="vi-VN" sz="2000" dirty="0">
                <a:latin typeface="Times New Roman" panose="02020603050405020304" pitchFamily="18" charset="0"/>
                <a:cs typeface="Times New Roman" panose="02020603050405020304" pitchFamily="18" charset="0"/>
              </a:rPr>
              <a:t>Với khoảng cách dần lớn đi thì RNN bắt đầu không thể nhớ và học được nữa</a:t>
            </a:r>
            <a:r>
              <a:rPr lang="en-VN" sz="2000" dirty="0"/>
              <a:t> </a:t>
            </a:r>
            <a:endParaRPr lang="en-US" sz="2000" dirty="0">
              <a:latin typeface="Times New Roman" panose="02020603050405020304" pitchFamily="18" charset="0"/>
              <a:cs typeface="Times New Roman" panose="02020603050405020304" pitchFamily="18" charset="0"/>
            </a:endParaRPr>
          </a:p>
        </p:txBody>
      </p:sp>
      <p:pic>
        <p:nvPicPr>
          <p:cNvPr id="5" name="Picture 4" descr="A drawing of a person&#10;&#10;Description automatically generated">
            <a:extLst>
              <a:ext uri="{FF2B5EF4-FFF2-40B4-BE49-F238E27FC236}">
                <a16:creationId xmlns:a16="http://schemas.microsoft.com/office/drawing/2014/main" id="{66BBF6D2-1F47-0E48-8251-404B1FE978FA}"/>
              </a:ext>
            </a:extLst>
          </p:cNvPr>
          <p:cNvPicPr/>
          <p:nvPr/>
        </p:nvPicPr>
        <p:blipFill>
          <a:blip r:embed="rId2">
            <a:extLst>
              <a:ext uri="{28A0092B-C50C-407E-A947-70E740481C1C}">
                <a14:useLocalDpi xmlns:a14="http://schemas.microsoft.com/office/drawing/2010/main" val="0"/>
              </a:ext>
            </a:extLst>
          </a:blip>
          <a:stretch>
            <a:fillRect/>
          </a:stretch>
        </p:blipFill>
        <p:spPr>
          <a:xfrm>
            <a:off x="1518285" y="451095"/>
            <a:ext cx="2011680" cy="2411095"/>
          </a:xfrm>
          <a:prstGeom prst="rect">
            <a:avLst/>
          </a:prstGeom>
        </p:spPr>
      </p:pic>
      <p:pic>
        <p:nvPicPr>
          <p:cNvPr id="6" name="Picture 5" descr="A close up of a clock&#10;&#10;Description automatically generated">
            <a:extLst>
              <a:ext uri="{FF2B5EF4-FFF2-40B4-BE49-F238E27FC236}">
                <a16:creationId xmlns:a16="http://schemas.microsoft.com/office/drawing/2014/main" id="{370ABFE2-F500-6044-A531-194C88F5B8C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12077" y="535258"/>
            <a:ext cx="5185775" cy="2057629"/>
          </a:xfrm>
          <a:prstGeom prst="rect">
            <a:avLst/>
          </a:prstGeom>
        </p:spPr>
      </p:pic>
      <p:pic>
        <p:nvPicPr>
          <p:cNvPr id="4" name="Picture 3">
            <a:extLst>
              <a:ext uri="{FF2B5EF4-FFF2-40B4-BE49-F238E27FC236}">
                <a16:creationId xmlns:a16="http://schemas.microsoft.com/office/drawing/2014/main" id="{52AEC5C2-103B-6444-B7CD-A17D9D0C8781}"/>
              </a:ext>
            </a:extLst>
          </p:cNvPr>
          <p:cNvPicPr>
            <a:picLocks noChangeAspect="1"/>
          </p:cNvPicPr>
          <p:nvPr/>
        </p:nvPicPr>
        <p:blipFill>
          <a:blip r:embed="rId4"/>
          <a:stretch>
            <a:fillRect/>
          </a:stretch>
        </p:blipFill>
        <p:spPr>
          <a:xfrm>
            <a:off x="263854" y="4457148"/>
            <a:ext cx="5753098" cy="2057630"/>
          </a:xfrm>
          <a:prstGeom prst="rect">
            <a:avLst/>
          </a:prstGeom>
        </p:spPr>
      </p:pic>
      <p:sp>
        <p:nvSpPr>
          <p:cNvPr id="8" name="TextBox 7">
            <a:extLst>
              <a:ext uri="{FF2B5EF4-FFF2-40B4-BE49-F238E27FC236}">
                <a16:creationId xmlns:a16="http://schemas.microsoft.com/office/drawing/2014/main" id="{0DBDE9F6-760F-9048-B451-2DB24D2A3E6C}"/>
              </a:ext>
            </a:extLst>
          </p:cNvPr>
          <p:cNvSpPr txBox="1"/>
          <p:nvPr/>
        </p:nvSpPr>
        <p:spPr>
          <a:xfrm>
            <a:off x="77820" y="5743697"/>
            <a:ext cx="527709" cy="369332"/>
          </a:xfrm>
          <a:prstGeom prst="rect">
            <a:avLst/>
          </a:prstGeom>
          <a:noFill/>
        </p:spPr>
        <p:txBody>
          <a:bodyPr wrap="none" rtlCol="0">
            <a:spAutoFit/>
          </a:bodyPr>
          <a:lstStyle/>
          <a:p>
            <a:r>
              <a:rPr lang="en-US" dirty="0"/>
              <a:t>h = </a:t>
            </a:r>
          </a:p>
        </p:txBody>
      </p:sp>
    </p:spTree>
    <p:extLst>
      <p:ext uri="{BB962C8B-B14F-4D97-AF65-F5344CB8AC3E}">
        <p14:creationId xmlns:p14="http://schemas.microsoft.com/office/powerpoint/2010/main" val="407014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ubtitle 8">
            <a:extLst>
              <a:ext uri="{FF2B5EF4-FFF2-40B4-BE49-F238E27FC236}">
                <a16:creationId xmlns:a16="http://schemas.microsoft.com/office/drawing/2014/main" id="{8FE5EC49-732D-C34B-B1AF-C8D021F5109C}"/>
              </a:ext>
            </a:extLst>
          </p:cNvPr>
          <p:cNvSpPr>
            <a:spLocks noGrp="1"/>
          </p:cNvSpPr>
          <p:nvPr>
            <p:ph type="subTitle" idx="1"/>
          </p:nvPr>
        </p:nvSpPr>
        <p:spPr>
          <a:xfrm>
            <a:off x="7924796" y="498698"/>
            <a:ext cx="2893382" cy="1185353"/>
          </a:xfrm>
        </p:spPr>
        <p:txBody>
          <a:bodyPr anchor="ctr">
            <a:normAutofit/>
          </a:bodyPr>
          <a:lstStyle/>
          <a:p>
            <a:pPr algn="l"/>
            <a:r>
              <a:rPr lang="en-US" sz="1800"/>
              <a:t>Một số dạng RNN cơ bản</a:t>
            </a:r>
          </a:p>
        </p:txBody>
      </p:sp>
      <p:sp>
        <p:nvSpPr>
          <p:cNvPr id="23"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descr="A picture containing drawing, clock&#10;&#10;Description automatically generated">
            <a:extLst>
              <a:ext uri="{FF2B5EF4-FFF2-40B4-BE49-F238E27FC236}">
                <a16:creationId xmlns:a16="http://schemas.microsoft.com/office/drawing/2014/main" id="{91CDDF3D-B3E3-0443-A87F-0022DF599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58" y="2460254"/>
            <a:ext cx="11097349" cy="3467921"/>
          </a:xfrm>
          <a:prstGeom prst="rect">
            <a:avLst/>
          </a:prstGeom>
        </p:spPr>
      </p:pic>
    </p:spTree>
    <p:extLst>
      <p:ext uri="{BB962C8B-B14F-4D97-AF65-F5344CB8AC3E}">
        <p14:creationId xmlns:p14="http://schemas.microsoft.com/office/powerpoint/2010/main" val="399924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57DC9-3DA8-D345-82F4-C173613C642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Bi-RNN (Mạng RNN 2 chiều)</a:t>
            </a:r>
          </a:p>
        </p:txBody>
      </p:sp>
      <p:pic>
        <p:nvPicPr>
          <p:cNvPr id="5" name="Picture 4" descr="A close up of a clock&#10;&#10;Description automatically generated">
            <a:extLst>
              <a:ext uri="{FF2B5EF4-FFF2-40B4-BE49-F238E27FC236}">
                <a16:creationId xmlns:a16="http://schemas.microsoft.com/office/drawing/2014/main" id="{4B868704-20E0-0E46-B2E4-C62A7F4CD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228" y="773723"/>
            <a:ext cx="8004517" cy="4923692"/>
          </a:xfrm>
          <a:prstGeom prst="rect">
            <a:avLst/>
          </a:prstGeom>
        </p:spPr>
      </p:pic>
    </p:spTree>
    <p:extLst>
      <p:ext uri="{BB962C8B-B14F-4D97-AF65-F5344CB8AC3E}">
        <p14:creationId xmlns:p14="http://schemas.microsoft.com/office/powerpoint/2010/main" val="89101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29F2-9825-6D47-B286-38FB4C40C8E6}"/>
              </a:ext>
            </a:extLst>
          </p:cNvPr>
          <p:cNvSpPr>
            <a:spLocks noGrp="1"/>
          </p:cNvSpPr>
          <p:nvPr>
            <p:ph type="title"/>
          </p:nvPr>
        </p:nvSpPr>
        <p:spPr>
          <a:xfrm>
            <a:off x="838200" y="365125"/>
            <a:ext cx="10515600" cy="1262953"/>
          </a:xfrm>
        </p:spPr>
        <p:txBody>
          <a:bodyPr>
            <a:normAutofit/>
          </a:bodyPr>
          <a:lstStyle/>
          <a:p>
            <a:r>
              <a:rPr lang="vi-VN" sz="2000" b="1" dirty="0">
                <a:latin typeface="Times New Roman" panose="02020603050405020304" pitchFamily="18" charset="0"/>
                <a:cs typeface="Times New Roman" panose="02020603050405020304" pitchFamily="18" charset="0"/>
              </a:rPr>
              <a:t>Mạng LSTM (</a:t>
            </a:r>
            <a:r>
              <a:rPr lang="en-VN" sz="2000" dirty="0">
                <a:latin typeface="Times New Roman" panose="02020603050405020304" pitchFamily="18" charset="0"/>
                <a:cs typeface="Times New Roman" panose="02020603050405020304" pitchFamily="18" charset="0"/>
              </a:rPr>
              <a:t>Long Short Term Memory networks</a:t>
            </a:r>
            <a:r>
              <a:rPr lang="vi-VN" sz="2000" dirty="0">
                <a:latin typeface="Times New Roman" panose="02020603050405020304" pitchFamily="18" charset="0"/>
                <a:cs typeface="Times New Roman" panose="02020603050405020304" pitchFamily="18" charset="0"/>
              </a:rPr>
              <a:t>): là một dạng đặc biệt của RNN, có khả năng đọc được các phụ thuộc xa. Việc nhớ thông tin trong thời gian dài là đặc tính của chúng, ta ko cần phải huấn luyện để nó có thể nhớ được</a:t>
            </a:r>
            <a:r>
              <a:rPr lang="en-VN" sz="2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7D1A3BB-344B-CB48-8B96-4A8401202C9B}"/>
              </a:ext>
            </a:extLst>
          </p:cNvPr>
          <p:cNvSpPr>
            <a:spLocks noGrp="1"/>
          </p:cNvSpPr>
          <p:nvPr>
            <p:ph idx="1"/>
          </p:nvPr>
        </p:nvSpPr>
        <p:spPr>
          <a:xfrm>
            <a:off x="838200" y="1706138"/>
            <a:ext cx="10515600" cy="4605762"/>
          </a:xfrm>
        </p:spPr>
        <p:txBody>
          <a:bodyPr/>
          <a:lstStyle/>
          <a:p>
            <a:pPr>
              <a:buFontTx/>
              <a:buChar char="-"/>
            </a:pPr>
            <a:r>
              <a:rPr lang="vi-VN" sz="2000" dirty="0">
                <a:latin typeface="Times New Roman" panose="02020603050405020304" pitchFamily="18" charset="0"/>
                <a:cs typeface="Times New Roman" panose="02020603050405020304" pitchFamily="18" charset="0"/>
              </a:rPr>
              <a:t>Mọi mạng hồi quy đều có dạng là  một chuỗi các mô-đun lặp đi lặp lại của mạng nơ-ron. Với RNN là một tầng </a:t>
            </a:r>
            <a:r>
              <a:rPr lang="vi-VN" sz="2000" i="1" dirty="0">
                <a:latin typeface="Times New Roman" panose="02020603050405020304" pitchFamily="18" charset="0"/>
                <a:cs typeface="Times New Roman" panose="02020603050405020304" pitchFamily="18" charset="0"/>
              </a:rPr>
              <a:t>tanh</a:t>
            </a:r>
            <a:r>
              <a:rPr lang="en-VN" dirty="0"/>
              <a:t> </a:t>
            </a:r>
          </a:p>
          <a:p>
            <a:pPr>
              <a:buFontTx/>
              <a:buChar char="-"/>
            </a:pPr>
            <a:endParaRPr lang="en-VN" dirty="0"/>
          </a:p>
          <a:p>
            <a:pPr>
              <a:buFontTx/>
              <a:buChar char="-"/>
            </a:pPr>
            <a:endParaRPr lang="en-VN" dirty="0"/>
          </a:p>
          <a:p>
            <a:pPr marL="0" indent="0">
              <a:buNone/>
            </a:pPr>
            <a:endParaRPr lang="en-VN" dirty="0"/>
          </a:p>
          <a:p>
            <a:pPr>
              <a:buFontTx/>
              <a:buChar char="-"/>
            </a:pPr>
            <a:r>
              <a:rPr lang="vi-VN" sz="2000" dirty="0">
                <a:latin typeface="Times New Roman" panose="02020603050405020304" pitchFamily="18" charset="0"/>
                <a:cs typeface="Times New Roman" panose="02020603050405020304" pitchFamily="18" charset="0"/>
              </a:rPr>
              <a:t>LSTM cũng tương tự, tuy nhiên thay vì có một tầng mạng nơ-ron, chúng có tới 4 tầng tương tác với nhau một cách đặc biệt</a:t>
            </a:r>
            <a:endParaRPr lang="en-VN" dirty="0"/>
          </a:p>
          <a:p>
            <a:pPr>
              <a:buFontTx/>
              <a:buChar char="-"/>
            </a:pPr>
            <a:endParaRPr lang="en-VN" dirty="0"/>
          </a:p>
        </p:txBody>
      </p:sp>
      <p:pic>
        <p:nvPicPr>
          <p:cNvPr id="4" name="Picture 3" descr="A screenshot of a cell phone&#10;&#10;Description automatically generated">
            <a:extLst>
              <a:ext uri="{FF2B5EF4-FFF2-40B4-BE49-F238E27FC236}">
                <a16:creationId xmlns:a16="http://schemas.microsoft.com/office/drawing/2014/main" id="{64C720DB-FE50-D54F-9DCF-E193B67AAAA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568390" y="2587083"/>
            <a:ext cx="3410079" cy="1527717"/>
          </a:xfrm>
          <a:prstGeom prst="rect">
            <a:avLst/>
          </a:prstGeom>
        </p:spPr>
      </p:pic>
      <p:pic>
        <p:nvPicPr>
          <p:cNvPr id="5" name="Picture 4" descr="A drawing of a face&#10;&#10;Description automatically generated">
            <a:extLst>
              <a:ext uri="{FF2B5EF4-FFF2-40B4-BE49-F238E27FC236}">
                <a16:creationId xmlns:a16="http://schemas.microsoft.com/office/drawing/2014/main" id="{C0C9A92B-325E-4B4A-BC7F-EF4531483FA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568390" y="4798199"/>
            <a:ext cx="3410079" cy="1435642"/>
          </a:xfrm>
          <a:prstGeom prst="rect">
            <a:avLst/>
          </a:prstGeom>
        </p:spPr>
      </p:pic>
    </p:spTree>
    <p:extLst>
      <p:ext uri="{BB962C8B-B14F-4D97-AF65-F5344CB8AC3E}">
        <p14:creationId xmlns:p14="http://schemas.microsoft.com/office/powerpoint/2010/main" val="325037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ock&#10;&#10;Description automatically generated">
            <a:extLst>
              <a:ext uri="{FF2B5EF4-FFF2-40B4-BE49-F238E27FC236}">
                <a16:creationId xmlns:a16="http://schemas.microsoft.com/office/drawing/2014/main" id="{C8A58B80-ABC7-A041-9CE0-195D57088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37" y="1299718"/>
            <a:ext cx="5994775" cy="425856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175D57FC-8B92-B140-A992-FE237DBE8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3120"/>
            <a:ext cx="12192000" cy="5181600"/>
          </a:xfrm>
          <a:prstGeom prst="rect">
            <a:avLst/>
          </a:prstGeom>
        </p:spPr>
      </p:pic>
    </p:spTree>
    <p:extLst>
      <p:ext uri="{BB962C8B-B14F-4D97-AF65-F5344CB8AC3E}">
        <p14:creationId xmlns:p14="http://schemas.microsoft.com/office/powerpoint/2010/main" val="13590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06CE-3586-5742-AF74-484011DFF4E4}"/>
              </a:ext>
            </a:extLst>
          </p:cNvPr>
          <p:cNvSpPr>
            <a:spLocks noGrp="1"/>
          </p:cNvSpPr>
          <p:nvPr>
            <p:ph type="title"/>
          </p:nvPr>
        </p:nvSpPr>
        <p:spPr/>
        <p:txBody>
          <a:bodyPr/>
          <a:lstStyle/>
          <a:p>
            <a:pPr algn="ctr"/>
            <a:r>
              <a:rPr lang="vi-VN" dirty="0">
                <a:latin typeface="Times New Roman" panose="02020603050405020304" pitchFamily="18" charset="0"/>
                <a:cs typeface="Times New Roman" panose="02020603050405020304" pitchFamily="18" charset="0"/>
              </a:rPr>
              <a:t>B</a:t>
            </a:r>
            <a:r>
              <a:rPr lang="en-VN">
                <a:latin typeface="Times New Roman" panose="02020603050405020304" pitchFamily="18" charset="0"/>
                <a:cs typeface="Times New Roman" panose="02020603050405020304" pitchFamily="18" charset="0"/>
              </a:rPr>
              <a:t>iến </a:t>
            </a:r>
            <a:r>
              <a:rPr lang="en-VN" dirty="0">
                <a:latin typeface="Times New Roman" panose="02020603050405020304" pitchFamily="18" charset="0"/>
                <a:cs typeface="Times New Roman" panose="02020603050405020304" pitchFamily="18" charset="0"/>
              </a:rPr>
              <a:t>thể </a:t>
            </a:r>
            <a:r>
              <a:rPr lang="en-VN">
                <a:latin typeface="Times New Roman" panose="02020603050405020304" pitchFamily="18" charset="0"/>
                <a:cs typeface="Times New Roman" panose="02020603050405020304" pitchFamily="18" charset="0"/>
              </a:rPr>
              <a:t>của LSTM</a:t>
            </a:r>
            <a:r>
              <a:rPr lang="vi-VN" dirty="0">
                <a:latin typeface="Times New Roman" panose="02020603050405020304" pitchFamily="18" charset="0"/>
                <a:cs typeface="Times New Roman" panose="02020603050405020304" pitchFamily="18" charset="0"/>
              </a:rPr>
              <a:t> - GRU</a:t>
            </a:r>
            <a:endParaRPr lang="en-VN" dirty="0">
              <a:latin typeface="Times New Roman" panose="02020603050405020304" pitchFamily="18" charset="0"/>
              <a:cs typeface="Times New Roman" panose="02020603050405020304" pitchFamily="18" charset="0"/>
            </a:endParaRPr>
          </a:p>
        </p:txBody>
      </p:sp>
      <p:pic>
        <p:nvPicPr>
          <p:cNvPr id="6" name="Picture 5" descr="A picture containing object&#10;&#10;Description automatically generated">
            <a:extLst>
              <a:ext uri="{FF2B5EF4-FFF2-40B4-BE49-F238E27FC236}">
                <a16:creationId xmlns:a16="http://schemas.microsoft.com/office/drawing/2014/main" id="{D27E23F7-B9CE-3F47-9D9A-7E211CB5C5A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38518" y="2113596"/>
            <a:ext cx="10215282" cy="3785180"/>
          </a:xfrm>
          <a:prstGeom prst="rect">
            <a:avLst/>
          </a:prstGeom>
        </p:spPr>
      </p:pic>
      <p:sp>
        <p:nvSpPr>
          <p:cNvPr id="3" name="TextBox 2">
            <a:extLst>
              <a:ext uri="{FF2B5EF4-FFF2-40B4-BE49-F238E27FC236}">
                <a16:creationId xmlns:a16="http://schemas.microsoft.com/office/drawing/2014/main" id="{952A40D3-1624-E943-B598-89613894D006}"/>
              </a:ext>
            </a:extLst>
          </p:cNvPr>
          <p:cNvSpPr txBox="1"/>
          <p:nvPr/>
        </p:nvSpPr>
        <p:spPr>
          <a:xfrm>
            <a:off x="10281920" y="2641600"/>
            <a:ext cx="1402080" cy="646331"/>
          </a:xfrm>
          <a:prstGeom prst="rect">
            <a:avLst/>
          </a:prstGeom>
          <a:noFill/>
        </p:spPr>
        <p:txBody>
          <a:bodyPr wrap="square" rtlCol="0">
            <a:spAutoFit/>
          </a:bodyPr>
          <a:lstStyle/>
          <a:p>
            <a:r>
              <a:rPr lang="en-US" dirty="0"/>
              <a:t>Update</a:t>
            </a:r>
          </a:p>
          <a:p>
            <a:endParaRPr lang="en-US" dirty="0"/>
          </a:p>
        </p:txBody>
      </p:sp>
    </p:spTree>
    <p:extLst>
      <p:ext uri="{BB962C8B-B14F-4D97-AF65-F5344CB8AC3E}">
        <p14:creationId xmlns:p14="http://schemas.microsoft.com/office/powerpoint/2010/main" val="24310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43792-F92C-4195-8377-2A7A1E4053A6}"/>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r>
              <a:rPr lang="en-US" sz="4000" kern="12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Sequence to sequence</a:t>
            </a:r>
          </a:p>
        </p:txBody>
      </p:sp>
      <p:pic>
        <p:nvPicPr>
          <p:cNvPr id="6" name="Picture 5" descr="A screenshot of a cell phone&#10;&#10;Description automatically generated">
            <a:extLst>
              <a:ext uri="{FF2B5EF4-FFF2-40B4-BE49-F238E27FC236}">
                <a16:creationId xmlns:a16="http://schemas.microsoft.com/office/drawing/2014/main" id="{18B369BD-30B9-0141-87D2-C42ECB47B6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032514" y="500853"/>
            <a:ext cx="7519406" cy="3382216"/>
          </a:xfrm>
          <a:prstGeom prst="rect">
            <a:avLst/>
          </a:prstGeom>
        </p:spPr>
      </p:pic>
      <p:sp>
        <p:nvSpPr>
          <p:cNvPr id="5" name="TextBox 4">
            <a:extLst>
              <a:ext uri="{FF2B5EF4-FFF2-40B4-BE49-F238E27FC236}">
                <a16:creationId xmlns:a16="http://schemas.microsoft.com/office/drawing/2014/main" id="{8A544630-1A9D-8449-B563-671FFC90EC7A}"/>
              </a:ext>
            </a:extLst>
          </p:cNvPr>
          <p:cNvSpPr txBox="1"/>
          <p:nvPr/>
        </p:nvSpPr>
        <p:spPr>
          <a:xfrm>
            <a:off x="4032514" y="4070959"/>
            <a:ext cx="7761249" cy="2831544"/>
          </a:xfrm>
          <a:prstGeom prst="rect">
            <a:avLst/>
          </a:prstGeom>
          <a:noFill/>
        </p:spPr>
        <p:txBody>
          <a:bodyPr wrap="square" rtlCol="0">
            <a:spAutoFit/>
          </a:bodyPr>
          <a:lstStyle/>
          <a:p>
            <a:pPr marL="285750" indent="-285750">
              <a:buFontTx/>
              <a:buChar char="-"/>
            </a:pPr>
            <a:r>
              <a:rPr lang="en-VN" sz="2000" b="1" dirty="0">
                <a:latin typeface="Times New Roman" panose="02020603050405020304" pitchFamily="18" charset="0"/>
                <a:cs typeface="Times New Roman" panose="02020603050405020304" pitchFamily="18" charset="0"/>
              </a:rPr>
              <a:t>Bộ Encoder</a:t>
            </a:r>
            <a:r>
              <a:rPr lang="en-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ánh xạ chuỗi token ánh xạ ngôn ngữ input thành một vector có kích thước cố định. Tại mỗi bước mã hoá Encoder tạo ra vector trạng thái ẩn S đại diện cho chuỗi đầu vào tại bước mã hoá cuối cùng</a:t>
            </a:r>
            <a:r>
              <a:rPr lang="en-VN" sz="2000" dirty="0">
                <a:latin typeface="Times New Roman" panose="02020603050405020304" pitchFamily="18" charset="0"/>
                <a:cs typeface="Times New Roman" panose="02020603050405020304" pitchFamily="18" charset="0"/>
              </a:rPr>
              <a:t> </a:t>
            </a:r>
          </a:p>
          <a:p>
            <a:pPr marL="285750" indent="-285750">
              <a:buFontTx/>
              <a:buChar char="-"/>
            </a:pPr>
            <a:r>
              <a:rPr lang="en-VN" sz="2000" b="1" dirty="0">
                <a:latin typeface="Times New Roman" panose="02020603050405020304" pitchFamily="18" charset="0"/>
                <a:cs typeface="Times New Roman" panose="02020603050405020304" pitchFamily="18" charset="0"/>
              </a:rPr>
              <a:t>Bộ Decoder</a:t>
            </a:r>
            <a:r>
              <a:rPr lang="en-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sử dụng vector S khởi tạo cho trạng thái ẩn đầu tiên và tạo ra các chuỗi token ở ngôn ngữ đích ở mỗi bước mã hoá</a:t>
            </a:r>
            <a:r>
              <a:rPr lang="en-VN" sz="2000" dirty="0">
                <a:latin typeface="Times New Roman" panose="02020603050405020304" pitchFamily="18" charset="0"/>
                <a:cs typeface="Times New Roman" panose="02020603050405020304" pitchFamily="18" charset="0"/>
              </a:rPr>
              <a:t> </a:t>
            </a:r>
          </a:p>
          <a:p>
            <a:pPr marL="285750" indent="-285750">
              <a:buFontTx/>
              <a:buChar char="-"/>
            </a:pPr>
            <a:r>
              <a:rPr lang="vi-VN" sz="2000" dirty="0">
                <a:latin typeface="Times New Roman" panose="02020603050405020304" pitchFamily="18" charset="0"/>
                <a:cs typeface="Times New Roman" panose="02020603050405020304" pitchFamily="18" charset="0"/>
              </a:rPr>
              <a:t>Các mạng như RNN và LSTM thường được sử dụng cho cả bộ Encoder và Decoder</a:t>
            </a:r>
            <a:endParaRPr lang="en-VN" sz="2000" dirty="0">
              <a:latin typeface="Times New Roman" panose="02020603050405020304" pitchFamily="18" charset="0"/>
              <a:cs typeface="Times New Roman" panose="02020603050405020304" pitchFamily="18" charset="0"/>
            </a:endParaRPr>
          </a:p>
          <a:p>
            <a:pPr marL="285750" indent="-285750">
              <a:buFontTx/>
              <a:buChar char="-"/>
            </a:pP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74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5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660B8-673A-124A-86A1-34BE071E01C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err="1">
                <a:solidFill>
                  <a:srgbClr val="FFFFFF"/>
                </a:solidFill>
              </a:rPr>
              <a:t>Giới</a:t>
            </a:r>
            <a:r>
              <a:rPr lang="en-US" sz="2600" dirty="0">
                <a:solidFill>
                  <a:srgbClr val="FFFFFF"/>
                </a:solidFill>
              </a:rPr>
              <a:t> </a:t>
            </a:r>
            <a:r>
              <a:rPr lang="en-US" sz="2600" dirty="0" err="1">
                <a:solidFill>
                  <a:srgbClr val="FFFFFF"/>
                </a:solidFill>
              </a:rPr>
              <a:t>thiệu</a:t>
            </a:r>
            <a:r>
              <a:rPr lang="en-US" sz="2600" dirty="0">
                <a:solidFill>
                  <a:srgbClr val="FFFFFF"/>
                </a:solidFill>
              </a:rPr>
              <a:t> </a:t>
            </a:r>
            <a:r>
              <a:rPr lang="en-US" sz="2600" dirty="0" err="1">
                <a:solidFill>
                  <a:srgbClr val="FFFFFF"/>
                </a:solidFill>
              </a:rPr>
              <a:t>cơ</a:t>
            </a:r>
            <a:r>
              <a:rPr lang="en-US" sz="2600" dirty="0">
                <a:solidFill>
                  <a:srgbClr val="FFFFFF"/>
                </a:solidFill>
              </a:rPr>
              <a:t> </a:t>
            </a:r>
            <a:r>
              <a:rPr lang="en-US" sz="2600" dirty="0" err="1">
                <a:solidFill>
                  <a:srgbClr val="FFFFFF"/>
                </a:solidFill>
              </a:rPr>
              <a:t>chế</a:t>
            </a:r>
            <a:r>
              <a:rPr lang="en-US" sz="2600" dirty="0">
                <a:solidFill>
                  <a:srgbClr val="FFFFFF"/>
                </a:solidFill>
              </a:rPr>
              <a:t> Attention</a:t>
            </a:r>
            <a:br>
              <a:rPr lang="en-US" sz="2600" dirty="0">
                <a:solidFill>
                  <a:srgbClr val="FFFFFF"/>
                </a:solidFill>
              </a:rPr>
            </a:br>
            <a:endParaRPr lang="en-US" sz="26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E280EB24-239B-A944-9420-CDCA5680E46B}"/>
              </a:ext>
            </a:extLst>
          </p:cNvPr>
          <p:cNvPicPr>
            <a:picLocks noChangeAspect="1"/>
          </p:cNvPicPr>
          <p:nvPr/>
        </p:nvPicPr>
        <p:blipFill rotWithShape="1">
          <a:blip r:embed="rId2">
            <a:extLst>
              <a:ext uri="{28A0092B-C50C-407E-A947-70E740481C1C}">
                <a14:useLocalDpi xmlns:a14="http://schemas.microsoft.com/office/drawing/2010/main" val="0"/>
              </a:ext>
            </a:extLst>
          </a:blip>
          <a:srcRect r="3350" b="-2"/>
          <a:stretch/>
        </p:blipFill>
        <p:spPr>
          <a:xfrm>
            <a:off x="4038600" y="963635"/>
            <a:ext cx="7188199" cy="4927340"/>
          </a:xfrm>
          <a:prstGeom prst="rect">
            <a:avLst/>
          </a:prstGeom>
        </p:spPr>
      </p:pic>
    </p:spTree>
    <p:extLst>
      <p:ext uri="{BB962C8B-B14F-4D97-AF65-F5344CB8AC3E}">
        <p14:creationId xmlns:p14="http://schemas.microsoft.com/office/powerpoint/2010/main" val="39136600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Words>
  <Application>Microsoft Macintosh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RNN &amp; LSTM - GRU</vt:lpstr>
      <vt:lpstr>- RNN: mạng hồi quy nơ-ron chứa các vòng lặp bên trong cho phép thông tin có thể lưu lại được. Đầu vào Xt đầu ra Ht.</vt:lpstr>
      <vt:lpstr>PowerPoint Presentation</vt:lpstr>
      <vt:lpstr>Bi-RNN (Mạng RNN 2 chiều)</vt:lpstr>
      <vt:lpstr>Mạng LSTM (Long Short Term Memory networks): là một dạng đặc biệt của RNN, có khả năng đọc được các phụ thuộc xa. Việc nhớ thông tin trong thời gian dài là đặc tính của chúng, ta ko cần phải huấn luyện để nó có thể nhớ được </vt:lpstr>
      <vt:lpstr>PowerPoint Presentation</vt:lpstr>
      <vt:lpstr>Biến thể của LSTM - GRU</vt:lpstr>
      <vt:lpstr>Sequence to sequence</vt:lpstr>
      <vt:lpstr>Giới thiệu cơ chế Attention </vt:lpstr>
      <vt:lpstr>Mô tả</vt:lpstr>
      <vt:lpstr>WORD EMBEDDING</vt:lpstr>
      <vt:lpstr>GLOVE </vt:lpstr>
      <vt:lpstr>WORD2VEC </vt:lpstr>
      <vt:lpstr>CONTINUOUS BAG OF WORDS</vt:lpstr>
      <vt:lpstr>SKIP_GRAM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&amp; LSTM - GRU</dc:title>
  <dc:creator>NGUYỄN MINH TRÍ</dc:creator>
  <cp:lastModifiedBy>NGUYỄN MINH TRÍ</cp:lastModifiedBy>
  <cp:revision>1</cp:revision>
  <dcterms:created xsi:type="dcterms:W3CDTF">2020-04-02T11:50:48Z</dcterms:created>
  <dcterms:modified xsi:type="dcterms:W3CDTF">2020-04-02T11:50:50Z</dcterms:modified>
</cp:coreProperties>
</file>