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6533" r:id="rId2"/>
  </p:sldMasterIdLst>
  <p:notesMasterIdLst>
    <p:notesMasterId r:id="rId126"/>
  </p:notesMasterIdLst>
  <p:sldIdLst>
    <p:sldId id="256" r:id="rId3"/>
    <p:sldId id="456" r:id="rId4"/>
    <p:sldId id="368" r:id="rId5"/>
    <p:sldId id="599" r:id="rId6"/>
    <p:sldId id="600" r:id="rId7"/>
    <p:sldId id="601" r:id="rId8"/>
    <p:sldId id="457" r:id="rId9"/>
    <p:sldId id="459" r:id="rId10"/>
    <p:sldId id="462" r:id="rId11"/>
    <p:sldId id="464" r:id="rId12"/>
    <p:sldId id="465" r:id="rId13"/>
    <p:sldId id="458" r:id="rId14"/>
    <p:sldId id="466" r:id="rId15"/>
    <p:sldId id="503" r:id="rId16"/>
    <p:sldId id="504" r:id="rId17"/>
    <p:sldId id="506" r:id="rId18"/>
    <p:sldId id="507" r:id="rId19"/>
    <p:sldId id="470" r:id="rId20"/>
    <p:sldId id="622" r:id="rId21"/>
    <p:sldId id="474" r:id="rId22"/>
    <p:sldId id="530" r:id="rId23"/>
    <p:sldId id="476" r:id="rId24"/>
    <p:sldId id="581" r:id="rId25"/>
    <p:sldId id="473" r:id="rId26"/>
    <p:sldId id="621" r:id="rId27"/>
    <p:sldId id="478" r:id="rId28"/>
    <p:sldId id="531" r:id="rId29"/>
    <p:sldId id="537" r:id="rId30"/>
    <p:sldId id="484" r:id="rId31"/>
    <p:sldId id="623" r:id="rId32"/>
    <p:sldId id="486" r:id="rId33"/>
    <p:sldId id="582" r:id="rId34"/>
    <p:sldId id="583" r:id="rId35"/>
    <p:sldId id="584" r:id="rId36"/>
    <p:sldId id="489" r:id="rId37"/>
    <p:sldId id="624" r:id="rId38"/>
    <p:sldId id="625" r:id="rId39"/>
    <p:sldId id="626" r:id="rId40"/>
    <p:sldId id="627" r:id="rId41"/>
    <p:sldId id="628" r:id="rId42"/>
    <p:sldId id="629" r:id="rId43"/>
    <p:sldId id="630" r:id="rId44"/>
    <p:sldId id="637" r:id="rId45"/>
    <p:sldId id="638" r:id="rId46"/>
    <p:sldId id="523" r:id="rId47"/>
    <p:sldId id="632" r:id="rId48"/>
    <p:sldId id="592" r:id="rId49"/>
    <p:sldId id="640" r:id="rId50"/>
    <p:sldId id="641" r:id="rId51"/>
    <p:sldId id="642" r:id="rId52"/>
    <p:sldId id="639" r:id="rId53"/>
    <p:sldId id="643" r:id="rId54"/>
    <p:sldId id="644" r:id="rId55"/>
    <p:sldId id="645" r:id="rId56"/>
    <p:sldId id="494" r:id="rId57"/>
    <p:sldId id="500" r:id="rId58"/>
    <p:sldId id="496" r:id="rId59"/>
    <p:sldId id="497" r:id="rId60"/>
    <p:sldId id="498" r:id="rId61"/>
    <p:sldId id="499" r:id="rId62"/>
    <p:sldId id="512" r:id="rId63"/>
    <p:sldId id="514" r:id="rId64"/>
    <p:sldId id="515" r:id="rId65"/>
    <p:sldId id="633" r:id="rId66"/>
    <p:sldId id="647" r:id="rId67"/>
    <p:sldId id="588" r:id="rId68"/>
    <p:sldId id="539" r:id="rId69"/>
    <p:sldId id="540" r:id="rId70"/>
    <p:sldId id="541" r:id="rId71"/>
    <p:sldId id="597" r:id="rId72"/>
    <p:sldId id="596" r:id="rId73"/>
    <p:sldId id="646" r:id="rId74"/>
    <p:sldId id="542" r:id="rId75"/>
    <p:sldId id="543" r:id="rId76"/>
    <p:sldId id="544" r:id="rId77"/>
    <p:sldId id="545" r:id="rId78"/>
    <p:sldId id="546" r:id="rId79"/>
    <p:sldId id="547" r:id="rId80"/>
    <p:sldId id="549" r:id="rId81"/>
    <p:sldId id="551" r:id="rId82"/>
    <p:sldId id="552" r:id="rId83"/>
    <p:sldId id="516" r:id="rId84"/>
    <p:sldId id="521" r:id="rId85"/>
    <p:sldId id="517" r:id="rId86"/>
    <p:sldId id="519" r:id="rId87"/>
    <p:sldId id="520" r:id="rId88"/>
    <p:sldId id="528" r:id="rId89"/>
    <p:sldId id="635" r:id="rId90"/>
    <p:sldId id="518" r:id="rId91"/>
    <p:sldId id="648" r:id="rId92"/>
    <p:sldId id="649" r:id="rId93"/>
    <p:sldId id="650" r:id="rId94"/>
    <p:sldId id="651" r:id="rId95"/>
    <p:sldId id="652" r:id="rId96"/>
    <p:sldId id="653" r:id="rId97"/>
    <p:sldId id="654" r:id="rId98"/>
    <p:sldId id="655" r:id="rId99"/>
    <p:sldId id="656" r:id="rId100"/>
    <p:sldId id="657" r:id="rId101"/>
    <p:sldId id="658" r:id="rId102"/>
    <p:sldId id="659" r:id="rId103"/>
    <p:sldId id="660" r:id="rId104"/>
    <p:sldId id="661" r:id="rId105"/>
    <p:sldId id="662" r:id="rId106"/>
    <p:sldId id="663" r:id="rId107"/>
    <p:sldId id="664" r:id="rId108"/>
    <p:sldId id="665" r:id="rId109"/>
    <p:sldId id="666" r:id="rId110"/>
    <p:sldId id="667" r:id="rId111"/>
    <p:sldId id="668" r:id="rId112"/>
    <p:sldId id="669" r:id="rId113"/>
    <p:sldId id="670" r:id="rId114"/>
    <p:sldId id="671" r:id="rId115"/>
    <p:sldId id="672" r:id="rId116"/>
    <p:sldId id="673" r:id="rId117"/>
    <p:sldId id="674" r:id="rId118"/>
    <p:sldId id="675" r:id="rId119"/>
    <p:sldId id="676" r:id="rId120"/>
    <p:sldId id="677" r:id="rId121"/>
    <p:sldId id="678" r:id="rId122"/>
    <p:sldId id="679" r:id="rId123"/>
    <p:sldId id="680" r:id="rId124"/>
    <p:sldId id="619" r:id="rId125"/>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DFED"/>
    <a:srgbClr val="B73B50"/>
    <a:srgbClr val="E21A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556" autoAdjust="0"/>
    <p:restoredTop sz="73650" autoAdjust="0"/>
  </p:normalViewPr>
  <p:slideViewPr>
    <p:cSldViewPr>
      <p:cViewPr>
        <p:scale>
          <a:sx n="100" d="100"/>
          <a:sy n="100" d="100"/>
        </p:scale>
        <p:origin x="-1920" y="-3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Arial" panose="020B0604020202020204" pitchFamily="34" charset="0"/>
                <a:cs typeface="Arial" panose="020B0604020202020204" pitchFamily="34" charset="0"/>
              </a:defRPr>
            </a:lvl1pPr>
          </a:lstStyle>
          <a:p>
            <a:pPr>
              <a:defRPr/>
            </a:pPr>
            <a:fld id="{2956690B-2BB6-4124-834C-6D91B6F6B9F0}" type="datetimeFigureOut">
              <a:rPr lang="en-US"/>
              <a:pPr>
                <a:defRPr/>
              </a:pPr>
              <a:t>11/15/2017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CBD936B3-ACFA-48BA-AF15-72EE5653897C}" type="slidenum">
              <a:rPr lang="en-US"/>
              <a:pPr>
                <a:defRPr/>
              </a:pPr>
              <a:t>‹#›</a:t>
            </a:fld>
            <a:endParaRPr lang="en-US"/>
          </a:p>
        </p:txBody>
      </p:sp>
    </p:spTree>
    <p:extLst>
      <p:ext uri="{BB962C8B-B14F-4D97-AF65-F5344CB8AC3E}">
        <p14:creationId xmlns:p14="http://schemas.microsoft.com/office/powerpoint/2010/main" val="2803260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http://reactpatterns.com/</a:t>
            </a:r>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92D02657-ECFE-48B6-BE28-8510B1AFF6BE}" type="slidenum">
              <a:rPr lang="en-US" altLang="en-US" smtClean="0"/>
              <a:pPr/>
              <a:t>1</a:t>
            </a:fld>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14</a:t>
            </a:fld>
            <a:endParaRPr lang="en-US" alt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104</a:t>
            </a:fld>
            <a:endParaRPr lang="en-US" alt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105</a:t>
            </a:fld>
            <a:endParaRPr lang="en-US" alt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106</a:t>
            </a:fld>
            <a:endParaRPr lang="en-US" alt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107</a:t>
            </a:fld>
            <a:endParaRPr lang="en-US" alt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108</a:t>
            </a:fld>
            <a:endParaRPr lang="en-US" alt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109</a:t>
            </a:fld>
            <a:endParaRPr lang="en-US" alt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https://codepen.io/msupetran/pen/qabgJv</a:t>
            </a:r>
          </a:p>
          <a:p>
            <a:r>
              <a:rPr lang="en-US" altLang="en-US" dirty="0" smtClean="0"/>
              <a:t>https://spin.atomicobject.com/2016/10/05/form-validation-react/</a:t>
            </a:r>
          </a:p>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110</a:t>
            </a:fld>
            <a:endParaRPr lang="en-US" alt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111</a:t>
            </a:fld>
            <a:endParaRPr lang="en-US" alt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112</a:t>
            </a:fld>
            <a:endParaRPr lang="en-US" alt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113</a:t>
            </a:fld>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15</a:t>
            </a:fld>
            <a:endParaRPr lang="en-US" alt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114</a:t>
            </a:fld>
            <a:endParaRPr lang="en-US" alt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115</a:t>
            </a:fld>
            <a:endParaRPr lang="en-US" alt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116</a:t>
            </a:fld>
            <a:endParaRPr lang="en-US" alt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117</a:t>
            </a:fld>
            <a:endParaRPr lang="en-US" alt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118</a:t>
            </a:fld>
            <a:endParaRPr lang="en-US" alt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https://codepen.io/bradwestfall/project/editor/XWNWge?preview_height=50&amp;open_file=src/app.js</a:t>
            </a:r>
          </a:p>
          <a:p>
            <a:r>
              <a:rPr lang="en-US" altLang="en-US" dirty="0" smtClean="0"/>
              <a:t>https://codesandbox.io/s/nn8x24vm60?from-embed</a:t>
            </a:r>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119</a:t>
            </a:fld>
            <a:endParaRPr lang="en-US" altLang="en-US"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120</a:t>
            </a:fld>
            <a:endParaRPr lang="en-US" alt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121</a:t>
            </a:fld>
            <a:endParaRPr lang="en-US" alt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https://davidwalsh.name/async-await</a:t>
            </a:r>
          </a:p>
          <a:p>
            <a:r>
              <a:rPr lang="en-US" altLang="en-US" dirty="0" smtClean="0"/>
              <a:t>https://hackernoon.com/6-reasons-why-javascripts-async-await-blows-promises-away-tutorial-c7ec10518dd9</a:t>
            </a:r>
          </a:p>
          <a:p>
            <a:r>
              <a:rPr lang="en-US" altLang="en-US" dirty="0" smtClean="0"/>
              <a:t>http://ewanvalentine.io/using-async-await-in-your-react-apps/</a:t>
            </a:r>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122</a:t>
            </a:fld>
            <a:endParaRPr lang="en-US" alt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123</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16</a:t>
            </a:fld>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17</a:t>
            </a:fld>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https://teropa.info/blog/2015/03/02/change-and-its-detection-in-javascript-frameworks.html</a:t>
            </a:r>
          </a:p>
          <a:p>
            <a:r>
              <a:rPr lang="en-US" altLang="en-US" dirty="0" smtClean="0"/>
              <a:t>http://www.oyecode.com/2015/09/reactjs-learning-virtual-dom-and-react.html</a:t>
            </a:r>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18</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19</a:t>
            </a:fld>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20</a:t>
            </a:fld>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21</a:t>
            </a:fld>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22</a:t>
            </a:fld>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23</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D936B3-ACFA-48BA-AF15-72EE5653897C}" type="slidenum">
              <a:rPr lang="en-US" smtClean="0"/>
              <a:pPr>
                <a:defRPr/>
              </a:pPr>
              <a:t>2</a:t>
            </a:fld>
            <a:endParaRPr lang="en-US"/>
          </a:p>
        </p:txBody>
      </p:sp>
    </p:spTree>
    <p:extLst>
      <p:ext uri="{BB962C8B-B14F-4D97-AF65-F5344CB8AC3E}">
        <p14:creationId xmlns:p14="http://schemas.microsoft.com/office/powerpoint/2010/main" val="1265349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24</a:t>
            </a:fld>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25</a:t>
            </a:fld>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26</a:t>
            </a:fld>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27</a:t>
            </a:fld>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28</a:t>
            </a:fld>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29</a:t>
            </a:fld>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30</a:t>
            </a:fld>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31</a:t>
            </a:fld>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32</a:t>
            </a:fld>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33</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7</a:t>
            </a:fld>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34</a:t>
            </a:fld>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35</a:t>
            </a:fld>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36</a:t>
            </a:fld>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37</a:t>
            </a:fld>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38</a:t>
            </a:fld>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39</a:t>
            </a:fld>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40</a:t>
            </a:fld>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41</a:t>
            </a:fld>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https://medium.freecodecamp.org/functional-setstate-is-the-future-of-react-374f30401b6b</a:t>
            </a:r>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42</a:t>
            </a:fld>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43</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8</a:t>
            </a:fld>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44</a:t>
            </a:fld>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45</a:t>
            </a:fld>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46</a:t>
            </a:fld>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47</a:t>
            </a:fld>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48</a:t>
            </a:fld>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49</a:t>
            </a:fld>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https://alligator.io/react/using-this-props-children/</a:t>
            </a:r>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50</a:t>
            </a:fld>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51</a:t>
            </a:fld>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52</a:t>
            </a:fld>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53</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9</a:t>
            </a:fld>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54</a:t>
            </a:fld>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55</a:t>
            </a:fld>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56</a:t>
            </a:fld>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57</a:t>
            </a:fld>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58</a:t>
            </a:fld>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59</a:t>
            </a:fld>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60</a:t>
            </a:fld>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61</a:t>
            </a:fld>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62</a:t>
            </a:fld>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63</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10</a:t>
            </a:fld>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64</a:t>
            </a:fld>
            <a:endParaRPr lang="en-US"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65</a:t>
            </a:fld>
            <a:endParaRPr lang="en-US"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66</a:t>
            </a:fld>
            <a:endParaRPr lang="en-US"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67</a:t>
            </a:fld>
            <a:endParaRPr lang="en-US"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68</a:t>
            </a:fld>
            <a:endParaRPr lang="en-US"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69</a:t>
            </a:fld>
            <a:endParaRPr lang="en-US"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70</a:t>
            </a:fld>
            <a:endParaRPr lang="en-US"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71</a:t>
            </a:fld>
            <a:endParaRPr lang="en-US"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72</a:t>
            </a:fld>
            <a:endParaRPr lang="en-US"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73</a:t>
            </a:fld>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11</a:t>
            </a:fld>
            <a:endParaRPr lang="en-US"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74</a:t>
            </a:fld>
            <a:endParaRPr lang="en-US"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75</a:t>
            </a:fld>
            <a:endParaRPr lang="en-US"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76</a:t>
            </a:fld>
            <a:endParaRPr lang="en-US"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77</a:t>
            </a:fld>
            <a:endParaRPr lang="en-US"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78</a:t>
            </a:fld>
            <a:endParaRPr lang="en-US"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79</a:t>
            </a:fld>
            <a:endParaRPr lang="en-US" alt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80</a:t>
            </a:fld>
            <a:endParaRPr lang="en-US" alt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81</a:t>
            </a:fld>
            <a:endParaRPr lang="en-US" alt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82</a:t>
            </a:fld>
            <a:endParaRPr lang="en-US"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83</a:t>
            </a:fld>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12</a:t>
            </a:fld>
            <a:endParaRPr lang="en-US"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84</a:t>
            </a:fld>
            <a:endParaRPr lang="en-US" alt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85</a:t>
            </a:fld>
            <a:endParaRPr lang="en-US" alt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86</a:t>
            </a:fld>
            <a:endParaRPr lang="en-US" alt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87</a:t>
            </a:fld>
            <a:endParaRPr lang="en-US" alt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88</a:t>
            </a:fld>
            <a:endParaRPr lang="en-US" alt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89</a:t>
            </a:fld>
            <a:endParaRPr lang="en-US" alt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90</a:t>
            </a:fld>
            <a:endParaRPr lang="en-US" alt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91</a:t>
            </a:fld>
            <a:endParaRPr lang="en-US" alt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92</a:t>
            </a:fld>
            <a:endParaRPr lang="en-US" alt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93</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13</a:t>
            </a:fld>
            <a:endParaRPr lang="en-US" alt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94</a:t>
            </a:fld>
            <a:endParaRPr lang="en-US" alt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95</a:t>
            </a:fld>
            <a:endParaRPr lang="en-US" alt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96</a:t>
            </a:fld>
            <a:endParaRPr lang="en-US" alt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97</a:t>
            </a:fld>
            <a:endParaRPr lang="en-US" alt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98</a:t>
            </a:fld>
            <a:endParaRPr lang="en-US" alt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99</a:t>
            </a:fld>
            <a:endParaRPr lang="en-US" alt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100</a:t>
            </a:fld>
            <a:endParaRPr lang="en-US" alt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101</a:t>
            </a:fld>
            <a:endParaRPr lang="en-US" alt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102</a:t>
            </a:fld>
            <a:endParaRPr lang="en-US" alt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8D7218-BF07-4C93-99B2-47E2EF396FF5}" type="slidenum">
              <a:rPr lang="en-US" altLang="en-US" smtClean="0"/>
              <a:pPr/>
              <a:t>103</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D8D532C-7963-47F4-B6A5-6B8D251A4816}" type="slidenum">
              <a:rPr lang="en-US" altLang="en-US"/>
              <a:pPr>
                <a:defRPr/>
              </a:pPr>
              <a:t>‹#›</a:t>
            </a:fld>
            <a:endParaRPr lang="en-US" altLang="en-US"/>
          </a:p>
        </p:txBody>
      </p:sp>
    </p:spTree>
    <p:extLst>
      <p:ext uri="{BB962C8B-B14F-4D97-AF65-F5344CB8AC3E}">
        <p14:creationId xmlns:p14="http://schemas.microsoft.com/office/powerpoint/2010/main" val="246840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A28F084-694C-4CC8-81BD-ADFF9F8B69A4}" type="slidenum">
              <a:rPr lang="en-US" altLang="en-US"/>
              <a:pPr>
                <a:defRPr/>
              </a:pPr>
              <a:t>‹#›</a:t>
            </a:fld>
            <a:endParaRPr lang="en-US" altLang="en-US"/>
          </a:p>
        </p:txBody>
      </p:sp>
    </p:spTree>
    <p:extLst>
      <p:ext uri="{BB962C8B-B14F-4D97-AF65-F5344CB8AC3E}">
        <p14:creationId xmlns:p14="http://schemas.microsoft.com/office/powerpoint/2010/main" val="1993153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0271"/>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270273"/>
            <a:ext cx="5800725" cy="43588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082CA07-2FE4-49CA-A8CC-8D7B97339970}" type="slidenum">
              <a:rPr lang="en-US" altLang="en-US"/>
              <a:pPr>
                <a:defRPr/>
              </a:pPr>
              <a:t>‹#›</a:t>
            </a:fld>
            <a:endParaRPr lang="en-US" altLang="en-US"/>
          </a:p>
        </p:txBody>
      </p:sp>
    </p:spTree>
    <p:extLst>
      <p:ext uri="{BB962C8B-B14F-4D97-AF65-F5344CB8AC3E}">
        <p14:creationId xmlns:p14="http://schemas.microsoft.com/office/powerpoint/2010/main" val="4126932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56B4C7C9-4CB9-488D-99F0-EF17A3A20E3F}" type="slidenum">
              <a:rPr lang="en-US" altLang="en-US" smtClean="0"/>
              <a:pPr>
                <a:defRPr/>
              </a:pPr>
              <a:t>‹#›</a:t>
            </a:fld>
            <a:endParaRPr lang="en-US" altLang="en-US"/>
          </a:p>
        </p:txBody>
      </p:sp>
      <p:pic>
        <p:nvPicPr>
          <p:cNvPr id="7" name="Picture 2" descr="C:\Users\ducphan\Desktop\iND\b&amp;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 y="0"/>
            <a:ext cx="9219648" cy="51863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3333750"/>
            <a:ext cx="9220200" cy="1295400"/>
          </a:xfrm>
          <a:prstGeom prst="rect">
            <a:avLst/>
          </a:prstGeom>
          <a:solidFill>
            <a:srgbClr val="E21A2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solidFill>
                <a:schemeClr val="bg1"/>
              </a:solidFill>
            </a:endParaRPr>
          </a:p>
        </p:txBody>
      </p:sp>
      <p:pic>
        <p:nvPicPr>
          <p:cNvPr id="9" name="Picture 2" descr="C:\Users\ducphan\Desktop\original-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09550"/>
            <a:ext cx="1227384" cy="8382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552" y="3623072"/>
            <a:ext cx="9219648" cy="701278"/>
          </a:xfrm>
          <a:prstGeom prst="rect">
            <a:avLst/>
          </a:prstGeom>
        </p:spPr>
        <p:txBody>
          <a:bodyPr anchor="t"/>
          <a:lstStyle>
            <a:lvl1pPr algn="ctr">
              <a:defRPr sz="4000" b="1" cap="all">
                <a:solidFill>
                  <a:schemeClr val="bg1"/>
                </a:solidFill>
              </a:defRPr>
            </a:lvl1pPr>
          </a:lstStyle>
          <a:p>
            <a:r>
              <a:rPr lang="en-US" smtClean="0"/>
              <a:t>Click to edit Master title style</a:t>
            </a:r>
            <a:endParaRPr lang="en-US" dirty="0"/>
          </a:p>
        </p:txBody>
      </p:sp>
      <p:sp>
        <p:nvSpPr>
          <p:cNvPr id="11" name="Footer Placeholder 3"/>
          <p:cNvSpPr txBox="1">
            <a:spLocks/>
          </p:cNvSpPr>
          <p:nvPr userDrawn="1"/>
        </p:nvSpPr>
        <p:spPr>
          <a:xfrm>
            <a:off x="6400800" y="4919663"/>
            <a:ext cx="2895600" cy="273844"/>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ltLang="en-US" b="1" smtClean="0">
                <a:solidFill>
                  <a:schemeClr val="bg1"/>
                </a:solidFill>
              </a:rPr>
              <a:t>Security Classification: Internal</a:t>
            </a:r>
            <a:endParaRPr lang="en-US" altLang="en-US" b="1" dirty="0">
              <a:solidFill>
                <a:schemeClr val="bg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2050" name="Picture 2" descr="C:\Users\ducphan\Desktop\iND\backgroun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19050"/>
            <a:ext cx="9231313" cy="5192927"/>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r>
              <a:rPr lang="en-US" altLang="en-US" dirty="0" smtClean="0"/>
              <a:t>Security Classification: Internal</a:t>
            </a:r>
            <a:endParaRPr lang="en-US" altLang="en-US" dirty="0"/>
          </a:p>
        </p:txBody>
      </p:sp>
      <p:sp>
        <p:nvSpPr>
          <p:cNvPr id="5" name="Slide Number Placeholder 4"/>
          <p:cNvSpPr>
            <a:spLocks noGrp="1"/>
          </p:cNvSpPr>
          <p:nvPr>
            <p:ph type="sldNum" sz="quarter" idx="12"/>
          </p:nvPr>
        </p:nvSpPr>
        <p:spPr/>
        <p:txBody>
          <a:bodyPr/>
          <a:lstStyle/>
          <a:p>
            <a:pPr>
              <a:defRPr/>
            </a:pPr>
            <a:fld id="{56B4C7C9-4CB9-488D-99F0-EF17A3A20E3F}" type="slidenum">
              <a:rPr lang="en-US" altLang="en-US" smtClean="0"/>
              <a:pPr>
                <a:defRPr/>
              </a:pPr>
              <a:t>‹#›</a:t>
            </a:fld>
            <a:endParaRPr lang="en-US" altLang="en-US"/>
          </a:p>
        </p:txBody>
      </p:sp>
      <p:sp>
        <p:nvSpPr>
          <p:cNvPr id="10" name="Title 1"/>
          <p:cNvSpPr>
            <a:spLocks noGrp="1"/>
          </p:cNvSpPr>
          <p:nvPr>
            <p:ph type="title" hasCustomPrompt="1"/>
          </p:nvPr>
        </p:nvSpPr>
        <p:spPr>
          <a:xfrm>
            <a:off x="685800" y="1850677"/>
            <a:ext cx="3276600" cy="646331"/>
          </a:xfrm>
          <a:prstGeom prst="rect">
            <a:avLst/>
          </a:prstGeom>
        </p:spPr>
        <p:txBody>
          <a:bodyPr>
            <a:noAutofit/>
          </a:bodyPr>
          <a:lstStyle>
            <a:lvl1pPr>
              <a:defRPr sz="3600" b="1">
                <a:solidFill>
                  <a:schemeClr val="bg1"/>
                </a:solidFill>
                <a:latin typeface="Century Gothic" panose="020B0502020202020204" pitchFamily="34" charset="0"/>
              </a:defRPr>
            </a:lvl1pPr>
          </a:lstStyle>
          <a:p>
            <a:r>
              <a:rPr lang="en-US" dirty="0" smtClean="0"/>
              <a:t>CLICK TO EDIT</a:t>
            </a:r>
            <a:endParaRPr lang="en-US" dirty="0"/>
          </a:p>
        </p:txBody>
      </p:sp>
      <p:sp>
        <p:nvSpPr>
          <p:cNvPr id="6" name="Text Placeholder 5"/>
          <p:cNvSpPr>
            <a:spLocks noGrp="1"/>
          </p:cNvSpPr>
          <p:nvPr>
            <p:ph type="body" sz="quarter" idx="13"/>
          </p:nvPr>
        </p:nvSpPr>
        <p:spPr>
          <a:xfrm>
            <a:off x="685800" y="2578100"/>
            <a:ext cx="3276600" cy="374650"/>
          </a:xfrm>
          <a:prstGeom prst="rect">
            <a:avLst/>
          </a:prstGeom>
        </p:spPr>
        <p:txBody>
          <a:bodyPr/>
          <a:lstStyle>
            <a:lvl1pPr marL="0" indent="0">
              <a:buNone/>
              <a:defRPr sz="1800">
                <a:solidFill>
                  <a:schemeClr val="bg1"/>
                </a:solidFill>
                <a:latin typeface="Century Gothic" panose="020B0502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19291756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56B4C7C9-4CB9-488D-99F0-EF17A3A20E3F}" type="slidenum">
              <a:rPr lang="en-US" altLang="en-US" smtClean="0"/>
              <a:pPr>
                <a:defRPr/>
              </a:pPr>
              <a:t>‹#›</a:t>
            </a:fld>
            <a:endParaRPr lang="en-US" altLang="en-US"/>
          </a:p>
        </p:txBody>
      </p:sp>
      <p:pic>
        <p:nvPicPr>
          <p:cNvPr id="4099" name="Picture 3" descr="C:\Users\ducphan\Desktop\backgroun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220200" cy="518667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95600" y="2314576"/>
            <a:ext cx="6248400" cy="56769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ducphan\Desktop\original-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2313455"/>
            <a:ext cx="831274" cy="56769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a:spLocks noGrp="1"/>
          </p:cNvSpPr>
          <p:nvPr>
            <p:ph type="title" hasCustomPrompt="1"/>
          </p:nvPr>
        </p:nvSpPr>
        <p:spPr>
          <a:xfrm>
            <a:off x="2895600" y="2313455"/>
            <a:ext cx="6248400" cy="567690"/>
          </a:xfrm>
          <a:prstGeom prst="rect">
            <a:avLst/>
          </a:prstGeom>
        </p:spPr>
        <p:txBody>
          <a:bodyPr>
            <a:normAutofit/>
          </a:bodyPr>
          <a:lstStyle>
            <a:lvl1pPr algn="l">
              <a:defRPr sz="2800" b="0">
                <a:solidFill>
                  <a:schemeClr val="bg1"/>
                </a:solidFill>
                <a:latin typeface="Century Gothic" panose="020B0502020202020204" pitchFamily="34" charset="0"/>
              </a:defRPr>
            </a:lvl1pPr>
          </a:lstStyle>
          <a:p>
            <a:r>
              <a:rPr lang="en-US" dirty="0" smtClean="0"/>
              <a:t>CLICK TO EDIT MASTER TITLE STYLE</a:t>
            </a:r>
            <a:endParaRPr lang="en-US" dirty="0"/>
          </a:p>
        </p:txBody>
      </p:sp>
      <p:sp>
        <p:nvSpPr>
          <p:cNvPr id="9" name="Footer Placeholder 3"/>
          <p:cNvSpPr txBox="1">
            <a:spLocks/>
          </p:cNvSpPr>
          <p:nvPr userDrawn="1"/>
        </p:nvSpPr>
        <p:spPr>
          <a:xfrm>
            <a:off x="3276600" y="4919663"/>
            <a:ext cx="2895600" cy="273844"/>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ltLang="en-US" smtClean="0"/>
              <a:t>Security Classification: Internal</a:t>
            </a:r>
            <a:endParaRPr lang="en-US" altLang="en-US" dirty="0"/>
          </a:p>
        </p:txBody>
      </p:sp>
    </p:spTree>
    <p:extLst>
      <p:ext uri="{BB962C8B-B14F-4D97-AF65-F5344CB8AC3E}">
        <p14:creationId xmlns:p14="http://schemas.microsoft.com/office/powerpoint/2010/main" val="46926320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56B4C7C9-4CB9-488D-99F0-EF17A3A20E3F}" type="slidenum">
              <a:rPr lang="en-US" altLang="en-US" smtClean="0"/>
              <a:pPr>
                <a:defRPr/>
              </a:pPr>
              <a:t>‹#›</a:t>
            </a:fld>
            <a:endParaRPr lang="en-US" altLang="en-US"/>
          </a:p>
        </p:txBody>
      </p:sp>
      <p:pic>
        <p:nvPicPr>
          <p:cNvPr id="2" name="Picture 2" descr="C:\Users\ducphan\Desktop\backgroun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
            <a:ext cx="9220200" cy="518667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hasCustomPrompt="1"/>
          </p:nvPr>
        </p:nvSpPr>
        <p:spPr>
          <a:xfrm>
            <a:off x="152400" y="133350"/>
            <a:ext cx="6019800" cy="450591"/>
          </a:xfrm>
          <a:prstGeom prst="rect">
            <a:avLst/>
          </a:prstGeom>
        </p:spPr>
        <p:txBody>
          <a:bodyPr>
            <a:normAutofit/>
          </a:bodyPr>
          <a:lstStyle>
            <a:lvl1pPr algn="l">
              <a:defRPr sz="2800" b="1">
                <a:solidFill>
                  <a:srgbClr val="E21A2D"/>
                </a:solidFill>
                <a:latin typeface="Century Gothic" panose="020B0502020202020204" pitchFamily="34" charset="0"/>
              </a:defRPr>
            </a:lvl1pPr>
          </a:lstStyle>
          <a:p>
            <a:r>
              <a:rPr lang="en-US" dirty="0" smtClean="0"/>
              <a:t>CLICK TO EDIT MASTER TITLE STYLE</a:t>
            </a:r>
            <a:endParaRPr lang="en-US" dirty="0"/>
          </a:p>
        </p:txBody>
      </p:sp>
      <p:sp>
        <p:nvSpPr>
          <p:cNvPr id="10" name="Content Placeholder 9"/>
          <p:cNvSpPr>
            <a:spLocks noGrp="1"/>
          </p:cNvSpPr>
          <p:nvPr>
            <p:ph sz="quarter" idx="13"/>
          </p:nvPr>
        </p:nvSpPr>
        <p:spPr>
          <a:xfrm>
            <a:off x="152400" y="819150"/>
            <a:ext cx="8839200" cy="3962400"/>
          </a:xfrm>
          <a:prstGeom prst="rect">
            <a:avLst/>
          </a:prstGeo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p:nvSpPr>
        <p:spPr>
          <a:xfrm>
            <a:off x="5715000" y="4889649"/>
            <a:ext cx="3581400" cy="307777"/>
          </a:xfrm>
          <a:prstGeom prst="rect">
            <a:avLst/>
          </a:prstGeom>
          <a:noFill/>
        </p:spPr>
        <p:txBody>
          <a:bodyPr wrap="square" rtlCol="0">
            <a:spAutoFit/>
          </a:bodyPr>
          <a:lstStyle/>
          <a:p>
            <a:r>
              <a:rPr lang="en-US" sz="1400" b="1" dirty="0" smtClean="0">
                <a:solidFill>
                  <a:schemeClr val="bg1"/>
                </a:solidFill>
              </a:rPr>
              <a:t>Security Classification: Internal</a:t>
            </a:r>
            <a:endParaRPr lang="en-US" sz="1400" b="1" dirty="0">
              <a:solidFill>
                <a:schemeClr val="bg1"/>
              </a:solidFill>
            </a:endParaRPr>
          </a:p>
        </p:txBody>
      </p:sp>
      <p:pic>
        <p:nvPicPr>
          <p:cNvPr id="11" name="Picture 2" descr="C:\Users\ducphan\Desktop\background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810"/>
            <a:ext cx="9220200" cy="5186675"/>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3"/>
          <p:cNvSpPr txBox="1">
            <a:spLocks/>
          </p:cNvSpPr>
          <p:nvPr userDrawn="1"/>
        </p:nvSpPr>
        <p:spPr>
          <a:xfrm>
            <a:off x="6400800" y="4919663"/>
            <a:ext cx="2895600" cy="273844"/>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ltLang="en-US" b="1" smtClean="0">
                <a:solidFill>
                  <a:schemeClr val="bg1"/>
                </a:solidFill>
              </a:rPr>
              <a:t>Security Classification: Internal</a:t>
            </a:r>
            <a:endParaRPr lang="en-US" altLang="en-US" b="1" dirty="0">
              <a:solidFill>
                <a:schemeClr val="bg1"/>
              </a:solidFill>
            </a:endParaRPr>
          </a:p>
        </p:txBody>
      </p:sp>
    </p:spTree>
    <p:extLst>
      <p:ext uri="{BB962C8B-B14F-4D97-AF65-F5344CB8AC3E}">
        <p14:creationId xmlns:p14="http://schemas.microsoft.com/office/powerpoint/2010/main" val="5993927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56B4C7C9-4CB9-488D-99F0-EF17A3A20E3F}" type="slidenum">
              <a:rPr lang="en-US" altLang="en-US" smtClean="0"/>
              <a:pPr>
                <a:defRPr/>
              </a:pPr>
              <a:t>‹#›</a:t>
            </a:fld>
            <a:endParaRPr lang="en-US" altLang="en-US"/>
          </a:p>
        </p:txBody>
      </p:sp>
      <p:pic>
        <p:nvPicPr>
          <p:cNvPr id="2" name="Picture 2" descr="C:\Users\ducphan\Desktop\backgroun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
            <a:ext cx="9220200" cy="518667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hasCustomPrompt="1"/>
          </p:nvPr>
        </p:nvSpPr>
        <p:spPr>
          <a:xfrm>
            <a:off x="228600" y="2266950"/>
            <a:ext cx="8686800" cy="609600"/>
          </a:xfrm>
          <a:prstGeom prst="rect">
            <a:avLst/>
          </a:prstGeom>
        </p:spPr>
        <p:txBody>
          <a:bodyPr>
            <a:normAutofit/>
          </a:bodyPr>
          <a:lstStyle>
            <a:lvl1pPr algn="ctr">
              <a:defRPr sz="4000" b="1">
                <a:solidFill>
                  <a:srgbClr val="E21A2D"/>
                </a:solidFill>
                <a:latin typeface="Century Gothic" panose="020B0502020202020204" pitchFamily="34" charset="0"/>
              </a:defRPr>
            </a:lvl1pPr>
          </a:lstStyle>
          <a:p>
            <a:r>
              <a:rPr lang="en-US" dirty="0" smtClean="0"/>
              <a:t>CLICK TO EDIT MASTER TITLE STYLE</a:t>
            </a:r>
            <a:endParaRPr lang="en-US" dirty="0"/>
          </a:p>
        </p:txBody>
      </p:sp>
      <p:sp>
        <p:nvSpPr>
          <p:cNvPr id="9" name="Footer Placeholder 3"/>
          <p:cNvSpPr txBox="1">
            <a:spLocks/>
          </p:cNvSpPr>
          <p:nvPr userDrawn="1"/>
        </p:nvSpPr>
        <p:spPr>
          <a:xfrm>
            <a:off x="6400800" y="4919663"/>
            <a:ext cx="2895600" cy="273844"/>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ltLang="en-US" b="1" smtClean="0">
                <a:solidFill>
                  <a:schemeClr val="bg1"/>
                </a:solidFill>
              </a:rPr>
              <a:t>Security Classification: Internal</a:t>
            </a:r>
            <a:endParaRPr lang="en-US" altLang="en-US" b="1" dirty="0">
              <a:solidFill>
                <a:schemeClr val="bg1"/>
              </a:solidFill>
            </a:endParaRPr>
          </a:p>
        </p:txBody>
      </p:sp>
    </p:spTree>
    <p:extLst>
      <p:ext uri="{BB962C8B-B14F-4D97-AF65-F5344CB8AC3E}">
        <p14:creationId xmlns:p14="http://schemas.microsoft.com/office/powerpoint/2010/main" val="334107829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56B4C7C9-4CB9-488D-99F0-EF17A3A20E3F}" type="slidenum">
              <a:rPr lang="en-US" altLang="en-US" smtClean="0"/>
              <a:pPr>
                <a:defRPr/>
              </a:pPr>
              <a:t>‹#›</a:t>
            </a:fld>
            <a:endParaRPr lang="en-US" altLang="en-US"/>
          </a:p>
        </p:txBody>
      </p:sp>
      <p:pic>
        <p:nvPicPr>
          <p:cNvPr id="2" name="Picture 2" descr="C:\Users\ducphan\Desktop\backgroun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
            <a:ext cx="9220200" cy="5186675"/>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userDrawn="1"/>
        </p:nvSpPr>
        <p:spPr>
          <a:xfrm>
            <a:off x="6400800" y="4919663"/>
            <a:ext cx="2895600" cy="273844"/>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ltLang="en-US" b="1" smtClean="0">
                <a:solidFill>
                  <a:schemeClr val="bg1"/>
                </a:solidFill>
              </a:rPr>
              <a:t>Security Classification: Internal</a:t>
            </a:r>
            <a:endParaRPr lang="en-US" altLang="en-US" b="1" dirty="0">
              <a:solidFill>
                <a:schemeClr val="bg1"/>
              </a:solidFill>
            </a:endParaRPr>
          </a:p>
        </p:txBody>
      </p:sp>
    </p:spTree>
    <p:extLst>
      <p:ext uri="{BB962C8B-B14F-4D97-AF65-F5344CB8AC3E}">
        <p14:creationId xmlns:p14="http://schemas.microsoft.com/office/powerpoint/2010/main" val="36358067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8B1170A-909D-4D82-8C42-8BBD4F8FD665}" type="slidenum">
              <a:rPr lang="en-US" altLang="en-US"/>
              <a:pPr>
                <a:defRPr/>
              </a:pPr>
              <a:t>‹#›</a:t>
            </a:fld>
            <a:endParaRPr lang="en-US" altLang="en-US"/>
          </a:p>
        </p:txBody>
      </p:sp>
    </p:spTree>
    <p:extLst>
      <p:ext uri="{BB962C8B-B14F-4D97-AF65-F5344CB8AC3E}">
        <p14:creationId xmlns:p14="http://schemas.microsoft.com/office/powerpoint/2010/main" val="129281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14476"/>
            <a:ext cx="7886700" cy="1125140"/>
          </a:xfrm>
        </p:spPr>
        <p:txBody>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AD42F81-11E7-4F89-AB4F-7D32A3EE2420}" type="slidenum">
              <a:rPr lang="en-US" altLang="en-US"/>
              <a:pPr>
                <a:defRPr/>
              </a:pPr>
              <a:t>‹#›</a:t>
            </a:fld>
            <a:endParaRPr lang="en-US" altLang="en-US"/>
          </a:p>
        </p:txBody>
      </p:sp>
    </p:spTree>
    <p:extLst>
      <p:ext uri="{BB962C8B-B14F-4D97-AF65-F5344CB8AC3E}">
        <p14:creationId xmlns:p14="http://schemas.microsoft.com/office/powerpoint/2010/main" val="216817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33845" y="1371601"/>
            <a:ext cx="3886200" cy="32635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71601"/>
            <a:ext cx="3886200" cy="32635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CD11C559-18EB-41DB-A6F5-E6BF6612C432}" type="slidenum">
              <a:rPr lang="en-US" altLang="en-US"/>
              <a:pPr>
                <a:defRPr/>
              </a:pPr>
              <a:t>‹#›</a:t>
            </a:fld>
            <a:endParaRPr lang="en-US" altLang="en-US"/>
          </a:p>
        </p:txBody>
      </p:sp>
    </p:spTree>
    <p:extLst>
      <p:ext uri="{BB962C8B-B14F-4D97-AF65-F5344CB8AC3E}">
        <p14:creationId xmlns:p14="http://schemas.microsoft.com/office/powerpoint/2010/main" val="382615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9"/>
            <a:ext cx="3867150"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33845" y="1880664"/>
            <a:ext cx="3867150" cy="27603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1880664"/>
            <a:ext cx="3886201" cy="27603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9171A0B7-FDF1-41B9-8959-F5B9CAD86B6A}" type="slidenum">
              <a:rPr lang="en-US" altLang="en-US"/>
              <a:pPr>
                <a:defRPr/>
              </a:pPr>
              <a:t>‹#›</a:t>
            </a:fld>
            <a:endParaRPr lang="en-US" altLang="en-US"/>
          </a:p>
        </p:txBody>
      </p:sp>
    </p:spTree>
    <p:extLst>
      <p:ext uri="{BB962C8B-B14F-4D97-AF65-F5344CB8AC3E}">
        <p14:creationId xmlns:p14="http://schemas.microsoft.com/office/powerpoint/2010/main" val="416786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779B2B50-09A7-454C-B961-D409A30B1E32}" type="slidenum">
              <a:rPr lang="en-US" altLang="en-US"/>
              <a:pPr>
                <a:defRPr/>
              </a:pPr>
              <a:t>‹#›</a:t>
            </a:fld>
            <a:endParaRPr lang="en-US" altLang="en-US"/>
          </a:p>
        </p:txBody>
      </p:sp>
    </p:spTree>
    <p:extLst>
      <p:ext uri="{BB962C8B-B14F-4D97-AF65-F5344CB8AC3E}">
        <p14:creationId xmlns:p14="http://schemas.microsoft.com/office/powerpoint/2010/main" val="7216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98B6AF00-544E-474D-9358-1CA6C6C4A6F7}" type="slidenum">
              <a:rPr lang="en-US" altLang="en-US"/>
              <a:pPr>
                <a:defRPr/>
              </a:pPr>
              <a:t>‹#›</a:t>
            </a:fld>
            <a:endParaRPr lang="en-US" altLang="en-US"/>
          </a:p>
        </p:txBody>
      </p:sp>
    </p:spTree>
    <p:extLst>
      <p:ext uri="{BB962C8B-B14F-4D97-AF65-F5344CB8AC3E}">
        <p14:creationId xmlns:p14="http://schemas.microsoft.com/office/powerpoint/2010/main" val="196735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1"/>
            <a:ext cx="2948940" cy="1200148"/>
          </a:xfrm>
        </p:spPr>
        <p:txBody>
          <a:bodyPr anchor="b">
            <a:normAutofit/>
          </a:bodyPr>
          <a:lstStyle>
            <a:lvl1pP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1543049"/>
            <a:ext cx="2948940" cy="2857501"/>
          </a:xfrm>
        </p:spPr>
        <p:txBody>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636A8FB-9D2E-47B7-838A-0C96C6C834E3}" type="slidenum">
              <a:rPr lang="en-US" altLang="en-US"/>
              <a:pPr>
                <a:defRPr/>
              </a:pPr>
              <a:t>‹#›</a:t>
            </a:fld>
            <a:endParaRPr lang="en-US" altLang="en-US"/>
          </a:p>
        </p:txBody>
      </p:sp>
    </p:spTree>
    <p:extLst>
      <p:ext uri="{BB962C8B-B14F-4D97-AF65-F5344CB8AC3E}">
        <p14:creationId xmlns:p14="http://schemas.microsoft.com/office/powerpoint/2010/main" val="307183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86200" y="742950"/>
            <a:ext cx="4629150" cy="36576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30936" y="1543050"/>
            <a:ext cx="2948940" cy="2857500"/>
          </a:xfrm>
        </p:spPr>
        <p:txBody>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3581A0B-C411-4FAB-A1B6-E9C6D297470B}" type="slidenum">
              <a:rPr lang="en-US" altLang="en-US"/>
              <a:pPr>
                <a:defRPr/>
              </a:pPr>
              <a:t>‹#›</a:t>
            </a:fld>
            <a:endParaRPr lang="en-US" altLang="en-US"/>
          </a:p>
        </p:txBody>
      </p:sp>
    </p:spTree>
    <p:extLst>
      <p:ext uri="{BB962C8B-B14F-4D97-AF65-F5344CB8AC3E}">
        <p14:creationId xmlns:p14="http://schemas.microsoft.com/office/powerpoint/2010/main" val="362201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33413" y="273844"/>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33413" y="1371600"/>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462713" y="4767263"/>
            <a:ext cx="2057400" cy="273844"/>
          </a:xfrm>
          <a:prstGeom prst="rect">
            <a:avLst/>
          </a:prstGeom>
        </p:spPr>
        <p:txBody>
          <a:bodyPr vert="horz" wrap="square" lIns="91440" tIns="45720" rIns="91440" bIns="45720" numCol="1" anchor="ctr" anchorCtr="0" compatLnSpc="1">
            <a:prstTxWarp prst="textNoShape">
              <a:avLst/>
            </a:prstTxWarp>
          </a:bodyPr>
          <a:lstStyle>
            <a:lvl1pPr algn="r">
              <a:defRPr sz="800">
                <a:solidFill>
                  <a:srgbClr val="898989"/>
                </a:solidFill>
                <a:latin typeface="Arial" charset="0"/>
                <a:cs typeface="Arial" charset="0"/>
              </a:defRPr>
            </a:lvl1pPr>
          </a:lstStyle>
          <a:p>
            <a:pPr>
              <a:defRPr/>
            </a:pPr>
            <a:fld id="{1ED0C62B-8F1A-44DC-9A32-D907C7F5604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6497" r:id="rId1"/>
    <p:sldLayoutId id="2147486498" r:id="rId2"/>
    <p:sldLayoutId id="2147486499" r:id="rId3"/>
    <p:sldLayoutId id="2147486500" r:id="rId4"/>
    <p:sldLayoutId id="2147486501" r:id="rId5"/>
    <p:sldLayoutId id="2147486502" r:id="rId6"/>
    <p:sldLayoutId id="2147486503" r:id="rId7"/>
    <p:sldLayoutId id="2147486504" r:id="rId8"/>
    <p:sldLayoutId id="2147486505" r:id="rId9"/>
    <p:sldLayoutId id="2147486506" r:id="rId10"/>
    <p:sldLayoutId id="2147486507"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Wingdings 2" pitchFamily="18" charset="2"/>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Wingdings 2" pitchFamily="18" charset="2"/>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Wingdings 2" pitchFamily="18" charset="2"/>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Wingdings 2" pitchFamily="18" charset="2"/>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Wingdings 2" pitchFamily="18" charset="2"/>
        <a:buChar char=""/>
        <a:defRPr sz="130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ED0C62B-8F1A-44DC-9A32-D907C7F5604A}" type="slidenum">
              <a:rPr lang="en-US" altLang="en-US" smtClean="0"/>
              <a:pPr>
                <a:defRPr/>
              </a:pPr>
              <a:t>‹#›</a:t>
            </a:fld>
            <a:endParaRPr lang="en-US" altLang="en-US"/>
          </a:p>
        </p:txBody>
      </p:sp>
      <p:sp>
        <p:nvSpPr>
          <p:cNvPr id="11" name="Date Placeholder 2"/>
          <p:cNvSpPr txBox="1">
            <a:spLocks/>
          </p:cNvSpPr>
          <p:nvPr/>
        </p:nvSpPr>
        <p:spPr>
          <a:xfrm>
            <a:off x="457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smtClean="0"/>
              <a:pPr/>
              <a:t>11/15/2017</a:t>
            </a:fld>
            <a:endParaRPr lang="en-US"/>
          </a:p>
        </p:txBody>
      </p:sp>
      <p:sp>
        <p:nvSpPr>
          <p:cNvPr id="12" name="Slide Number Placeholder 4"/>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a:t>
            </a:fld>
            <a:endParaRPr lang="en-US"/>
          </a:p>
        </p:txBody>
      </p:sp>
      <p:pic>
        <p:nvPicPr>
          <p:cNvPr id="13" name="Picture 2" descr="C:\Users\ducphan\Desktop\background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810"/>
            <a:ext cx="9220200" cy="5186675"/>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txBox="1">
            <a:spLocks/>
          </p:cNvSpPr>
          <p:nvPr/>
        </p:nvSpPr>
        <p:spPr>
          <a:xfrm>
            <a:off x="152400" y="133350"/>
            <a:ext cx="6019800" cy="450591"/>
          </a:xfrm>
          <a:prstGeom prst="rect">
            <a:avLst/>
          </a:prstGeom>
        </p:spPr>
        <p:txBody>
          <a:bodyPr>
            <a:normAutofit fontScale="92500" lnSpcReduction="10000"/>
          </a:bodyPr>
          <a:lstStyle>
            <a:lvl1pPr algn="l" defTabSz="914400" rtl="0" eaLnBrk="1" latinLnBrk="0" hangingPunct="1">
              <a:spcBef>
                <a:spcPct val="0"/>
              </a:spcBef>
              <a:buNone/>
              <a:defRPr sz="2800" b="1" kern="1200">
                <a:solidFill>
                  <a:srgbClr val="E21A2D"/>
                </a:solidFill>
                <a:latin typeface="Century Gothic" panose="020B0502020202020204" pitchFamily="34" charset="0"/>
                <a:ea typeface="+mj-ea"/>
                <a:cs typeface="+mj-cs"/>
              </a:defRPr>
            </a:lvl1pPr>
          </a:lstStyle>
          <a:p>
            <a:r>
              <a:rPr lang="en-US" dirty="0" smtClean="0"/>
              <a:t>CLICK TO EDIT MASTER TITLE STYLE</a:t>
            </a:r>
            <a:endParaRPr lang="en-US" dirty="0"/>
          </a:p>
        </p:txBody>
      </p:sp>
      <p:sp>
        <p:nvSpPr>
          <p:cNvPr id="9" name="TextBox 8"/>
          <p:cNvSpPr txBox="1"/>
          <p:nvPr/>
        </p:nvSpPr>
        <p:spPr>
          <a:xfrm>
            <a:off x="5715000" y="4889649"/>
            <a:ext cx="3581400" cy="307777"/>
          </a:xfrm>
          <a:prstGeom prst="rect">
            <a:avLst/>
          </a:prstGeom>
          <a:noFill/>
        </p:spPr>
        <p:txBody>
          <a:bodyPr wrap="square" rtlCol="0">
            <a:spAutoFit/>
          </a:bodyPr>
          <a:lstStyle/>
          <a:p>
            <a:r>
              <a:rPr lang="en-US" sz="1400" b="1" dirty="0" smtClean="0">
                <a:solidFill>
                  <a:schemeClr val="bg1"/>
                </a:solidFill>
              </a:rPr>
              <a:t>Security Classification: Internal</a:t>
            </a:r>
            <a:endParaRPr lang="en-US" sz="14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6534" r:id="rId1"/>
    <p:sldLayoutId id="2147486535" r:id="rId2"/>
    <p:sldLayoutId id="2147486536" r:id="rId3"/>
    <p:sldLayoutId id="2147486537" r:id="rId4"/>
    <p:sldLayoutId id="2147486538" r:id="rId5"/>
    <p:sldLayoutId id="2147486539"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3" Type="http://schemas.openxmlformats.org/officeDocument/2006/relationships/hyperlink" Target="https://plnkr.co/edit/hbjRUoef1oesd1ujRRMt?p=preview" TargetMode="External"/><Relationship Id="rId2" Type="http://schemas.openxmlformats.org/officeDocument/2006/relationships/notesSlide" Target="../notesSlides/notesSlide96.xml"/><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3" Type="http://schemas.openxmlformats.org/officeDocument/2006/relationships/hyperlink" Target="https://plnkr.co/edit/rUXMD9N0iih1u52dL4pB?p=preview" TargetMode="External"/><Relationship Id="rId2" Type="http://schemas.openxmlformats.org/officeDocument/2006/relationships/notesSlide" Target="../notesSlides/notesSlide98.xml"/><Relationship Id="rId1" Type="http://schemas.openxmlformats.org/officeDocument/2006/relationships/slideLayout" Target="../slideLayouts/slideLayout15.xml"/><Relationship Id="rId4" Type="http://schemas.openxmlformats.org/officeDocument/2006/relationships/hyperlink" Target="https://plnkr.co/edit/Fh1Ph0ovEJAp0tN2tT6U?p=preview" TargetMode="Externa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3" Type="http://schemas.openxmlformats.org/officeDocument/2006/relationships/hyperlink" Target="https://plnkr.co/edit/lZkepPT3z6tWjwyvThqL?p=preview" TargetMode="External"/><Relationship Id="rId2" Type="http://schemas.openxmlformats.org/officeDocument/2006/relationships/notesSlide" Target="../notesSlides/notesSlide100.xml"/><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3.xml"/><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3" Type="http://schemas.openxmlformats.org/officeDocument/2006/relationships/hyperlink" Target="https://plnkr.co/edit/vdOY2U5JbnAVcPq9KsqL?p=preview" TargetMode="External"/><Relationship Id="rId2" Type="http://schemas.openxmlformats.org/officeDocument/2006/relationships/notesSlide" Target="../notesSlides/notesSlide104.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hyperlink" Target="https://plnkr.co/edit/OX5j5ypGyY5HypFlh28h?p=preview" TargetMode="External"/></Relationships>
</file>

<file path=ppt/slides/_rels/slide109.xml.rels><?xml version="1.0" encoding="UTF-8" standalone="yes"?>
<Relationships xmlns="http://schemas.openxmlformats.org/package/2006/relationships"><Relationship Id="rId3" Type="http://schemas.openxmlformats.org/officeDocument/2006/relationships/hyperlink" Target="https://plnkr.co/edit/ANV0dyF3CNBRwHbWTjmz?p=preview" TargetMode="External"/><Relationship Id="rId7" Type="http://schemas.openxmlformats.org/officeDocument/2006/relationships/image" Target="../media/image24.png"/><Relationship Id="rId2" Type="http://schemas.openxmlformats.org/officeDocument/2006/relationships/notesSlide" Target="../notesSlides/notesSlide105.xml"/><Relationship Id="rId1" Type="http://schemas.openxmlformats.org/officeDocument/2006/relationships/slideLayout" Target="../slideLayouts/slideLayout1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3" Type="http://schemas.openxmlformats.org/officeDocument/2006/relationships/hyperlink" Target="https://plnkr.co/edit/tN2NoXhDUF3le9jRsYmy?p=preview" TargetMode="External"/><Relationship Id="rId2" Type="http://schemas.openxmlformats.org/officeDocument/2006/relationships/notesSlide" Target="../notesSlides/notesSlide106.xml"/><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3" Type="http://schemas.openxmlformats.org/officeDocument/2006/relationships/hyperlink" Target="https://reacttraining.com/react-router/web/api/Link" TargetMode="External"/><Relationship Id="rId2" Type="http://schemas.openxmlformats.org/officeDocument/2006/relationships/notesSlide" Target="../notesSlides/notesSlide109.xml"/><Relationship Id="rId1" Type="http://schemas.openxmlformats.org/officeDocument/2006/relationships/slideLayout" Target="../slideLayouts/slideLayout15.xml"/><Relationship Id="rId5" Type="http://schemas.openxmlformats.org/officeDocument/2006/relationships/hyperlink" Target="https://plnkr.co/edit/X7NlHe62T6kqFPlNZTlY?p=preview" TargetMode="External"/><Relationship Id="rId4" Type="http://schemas.openxmlformats.org/officeDocument/2006/relationships/hyperlink" Target="https://reacttraining.com/react-router/web/api/NavLink" TargetMode="External"/></Relationships>
</file>

<file path=ppt/slides/_rels/slide114.xml.rels><?xml version="1.0" encoding="UTF-8" standalone="yes"?>
<Relationships xmlns="http://schemas.openxmlformats.org/package/2006/relationships"><Relationship Id="rId3" Type="http://schemas.openxmlformats.org/officeDocument/2006/relationships/hyperlink" Target="https://plnkr.co/edit/X7NlHe62T6kqFPlNZTlY?p=preview" TargetMode="External"/><Relationship Id="rId2" Type="http://schemas.openxmlformats.org/officeDocument/2006/relationships/notesSlide" Target="../notesSlides/notesSlide110.xml"/><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3" Type="http://schemas.openxmlformats.org/officeDocument/2006/relationships/hyperlink" Target="https://plnkr.co/edit/WSTw9PqYocfE1sDNwv0r?p=preview" TargetMode="External"/><Relationship Id="rId2" Type="http://schemas.openxmlformats.org/officeDocument/2006/relationships/notesSlide" Target="../notesSlides/notesSlide112.xml"/><Relationship Id="rId1" Type="http://schemas.openxmlformats.org/officeDocument/2006/relationships/slideLayout" Target="../slideLayouts/slideLayout15.xml"/><Relationship Id="rId6" Type="http://schemas.openxmlformats.org/officeDocument/2006/relationships/hyperlink" Target="https://plnkr.co/edit/XLOgpg2YlF6FOOW3YxB8?p=preview" TargetMode="External"/><Relationship Id="rId5" Type="http://schemas.openxmlformats.org/officeDocument/2006/relationships/hyperlink" Target="https://plnkr.co/edit/JSEefB3tko12Im8AQLrc?p=preview" TargetMode="External"/><Relationship Id="rId4" Type="http://schemas.openxmlformats.org/officeDocument/2006/relationships/hyperlink" Target="https://plnkr.co/edit/bBP4Qo9g5u7aHablVPAY?p=preview" TargetMode="External"/></Relationships>
</file>

<file path=ppt/slides/_rels/slide117.xml.rels><?xml version="1.0" encoding="UTF-8" standalone="yes"?>
<Relationships xmlns="http://schemas.openxmlformats.org/package/2006/relationships"><Relationship Id="rId3" Type="http://schemas.openxmlformats.org/officeDocument/2006/relationships/hyperlink" Target="https://plnkr.co/edit/OaOqQkrqjEIrkZKXf7NF?p=preview" TargetMode="External"/><Relationship Id="rId2" Type="http://schemas.openxmlformats.org/officeDocument/2006/relationships/notesSlide" Target="../notesSlides/notesSlide113.xml"/><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3" Type="http://schemas.openxmlformats.org/officeDocument/2006/relationships/hyperlink" Target="https://plnkr.co/edit/zoFJmQrSBJ9cCypaadeA?p=preview" TargetMode="External"/><Relationship Id="rId2" Type="http://schemas.openxmlformats.org/officeDocument/2006/relationships/notesSlide" Target="../notesSlides/notesSlide115.xml"/><Relationship Id="rId1" Type="http://schemas.openxmlformats.org/officeDocument/2006/relationships/slideLayout" Target="../slideLayouts/slideLayout15.xml"/><Relationship Id="rId4" Type="http://schemas.openxmlformats.org/officeDocument/2006/relationships/hyperlink" Target="https://plnkr.co/edit/eB8BF6rHXmqWcYJTcl2C?p=preview"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0.xml.rels><?xml version="1.0" encoding="UTF-8" standalone="yes"?>
<Relationships xmlns="http://schemas.openxmlformats.org/package/2006/relationships"><Relationship Id="rId3" Type="http://schemas.openxmlformats.org/officeDocument/2006/relationships/hyperlink" Target="https://plnkr.co/edit/DyGjRBjqKEtXyr6WxOYB?p=preview" TargetMode="External"/><Relationship Id="rId2" Type="http://schemas.openxmlformats.org/officeDocument/2006/relationships/notesSlide" Target="../notesSlides/notesSlide116.xml"/><Relationship Id="rId1" Type="http://schemas.openxmlformats.org/officeDocument/2006/relationships/slideLayout" Target="../slideLayouts/slideLayout15.xml"/><Relationship Id="rId4" Type="http://schemas.openxmlformats.org/officeDocument/2006/relationships/hyperlink" Target="https://plnkr.co/edit/jaaF5gHBs34Q4BJO40zM?p=preview" TargetMode="Externa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3" Type="http://schemas.openxmlformats.org/officeDocument/2006/relationships/hyperlink" Target="https://plnkr.co/edit/8iUvHJTEg1WG4BFTdKaX?p=preview" TargetMode="External"/><Relationship Id="rId2" Type="http://schemas.openxmlformats.org/officeDocument/2006/relationships/notesSlide" Target="../notesSlides/notesSlide118.xml"/><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1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html5rocks/"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hyperlink" Target="https://plnkr.co/edit/KQbreHmHuOanGWEGTBZk?p=preview" TargetMode="External"/><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plnkr.co/edit/96J5jrovPYY4s3UMbMtr?p=preview" TargetMode="External"/><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hyperlink" Target="https://plnkr.co/edit/KQbreHmHuOanGWEGTBZk?p=preview"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hyperlink" Target="https://plnkr.co/edit/0Bvz3v7gMnfDniPOnheG?p=preview" TargetMode="External"/><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hyperlink" Target="https://plnkr.co/edit/tdpPyuFpnqVsGkf87C97?p=preview"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plnkr.co/edit/0Bvz3v7gMnfDniPOnheG?p=preview"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hyperlink" Target="https://plnkr.co/edit/UkLAX6zxaaODm4VALmQB?p=preview" TargetMode="External"/><Relationship Id="rId4" Type="http://schemas.openxmlformats.org/officeDocument/2006/relationships/hyperlink" Target="https://plnkr.co/edit/Gfq2xUqh2msh3GAv0Npk?p=info"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plnkr.co/edit/RxhO14HT0oUqMoxJDHn5?p=preview" TargetMode="External"/><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hyperlink" Target="https://plnkr.co/edit/1QFqgFDZEk9N6q3h3ZX2?p=preview" TargetMode="External"/><Relationship Id="rId5" Type="http://schemas.openxmlformats.org/officeDocument/2006/relationships/hyperlink" Target="https://plnkr.co/edit/nV53hTzlKb2E7QNzTwOp?p=preview" TargetMode="External"/><Relationship Id="rId4" Type="http://schemas.openxmlformats.org/officeDocument/2006/relationships/hyperlink" Target="https://plnkr.co/edit/pCfoNkNhrnWAYYed7Iiv?p=preview"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plnkr.co/edit/QDPJYeKca4al9rgapxH6?p=preview" TargetMode="External"/><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hyperlink" Target="https://plnkr.co/edit/81hLYZavIEVtDL2mwK2P?p=preview" TargetMode="External"/><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hyperlink" Target="https://plnkr.co/edit/4Ar4LOrk8uotsQeiM52n?p=preview"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plnkr.co/edit/WjXaAlxUPKhgq3uzuDvk?p=preview" TargetMode="External"/><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hyperlink" Target="https://plnkr.co/edit/EuL1OpMoVf2xLvPFgchX?p=preview"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plnkr.co/edit/D44rgfIVWWCYU2Vgpme7?p=preview" TargetMode="External"/><Relationship Id="rId2" Type="http://schemas.openxmlformats.org/officeDocument/2006/relationships/notesSlide" Target="../notesSlides/notesSlide33.xml"/><Relationship Id="rId1" Type="http://schemas.openxmlformats.org/officeDocument/2006/relationships/slideLayout" Target="../slideLayouts/slideLayout15.xml"/><Relationship Id="rId6" Type="http://schemas.openxmlformats.org/officeDocument/2006/relationships/hyperlink" Target="https://plnkr.co/edit/9oQoeCjTKogWbzk529Z1?p=preview" TargetMode="External"/><Relationship Id="rId5" Type="http://schemas.openxmlformats.org/officeDocument/2006/relationships/hyperlink" Target="https://jsperf.com/object-assign-vs-spreading" TargetMode="External"/><Relationship Id="rId4" Type="http://schemas.openxmlformats.org/officeDocument/2006/relationships/hyperlink" Target="https://plnkr.co/edit/KJBjvvaHlJc6EdIYYY7G?p=preview"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reactjs.org/docs/reconciliation.html" TargetMode="External"/><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hyperlink" Target="https://plnkr.co/edit/sKTCHFKYjiFZAgFi3ofU?p=preview" TargetMode="External"/><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hyperlink" Target="https://plnkr.co/edit/7qb5wzZTPaQFjpzLKffR?p=preview" TargetMode="External"/><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hyperlink" Target="https://plnkr.co/edit/9oJn6gBcWwsZi6dzD93e?p=preview" TargetMode="External"/><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hyperlink" Target="https://plnkr.co/edit/RroQYXIKprPeZJFQTExl?p=preview" TargetMode="External"/><Relationship Id="rId2" Type="http://schemas.openxmlformats.org/officeDocument/2006/relationships/notesSlide" Target="../notesSlides/notesSlide40.xml"/><Relationship Id="rId1" Type="http://schemas.openxmlformats.org/officeDocument/2006/relationships/slideLayout" Target="../slideLayouts/slideLayout15.xml"/><Relationship Id="rId4" Type="http://schemas.openxmlformats.org/officeDocument/2006/relationships/hyperlink" Target="https://plnkr.co/edit/eMAhIhgKs5UOb4HZ3zfG?p=preview"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plnkr.co/edit/qhMH073YlVytTuCsFu0W?p=preview" TargetMode="External"/><Relationship Id="rId2" Type="http://schemas.openxmlformats.org/officeDocument/2006/relationships/notesSlide" Target="../notesSlides/notesSlide41.xml"/><Relationship Id="rId1" Type="http://schemas.openxmlformats.org/officeDocument/2006/relationships/slideLayout" Target="../slideLayouts/slideLayout15.xml"/><Relationship Id="rId4" Type="http://schemas.openxmlformats.org/officeDocument/2006/relationships/hyperlink" Target="https://plnkr.co/edit/cnlYPb53emxVHYWkCFT8?p=preview"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plnkr.co/edit/ETXeJm3R34NqSdMV6a7J?p=preview" TargetMode="External"/><Relationship Id="rId2" Type="http://schemas.openxmlformats.org/officeDocument/2006/relationships/notesSlide" Target="../notesSlides/notesSlide42.xml"/><Relationship Id="rId1" Type="http://schemas.openxmlformats.org/officeDocument/2006/relationships/slideLayout" Target="../slideLayouts/slideLayout15.xml"/><Relationship Id="rId6" Type="http://schemas.openxmlformats.org/officeDocument/2006/relationships/hyperlink" Target="https://plnkr.co/edit/O8Zyltu2XPg4m6u3KqQZ?p=preview" TargetMode="External"/><Relationship Id="rId5" Type="http://schemas.openxmlformats.org/officeDocument/2006/relationships/hyperlink" Target="https://plnkr.co/edit/nk2jPTNyUIHqNfpw0AXu?p=info" TargetMode="External"/><Relationship Id="rId4" Type="http://schemas.openxmlformats.org/officeDocument/2006/relationships/hyperlink" Target="https://plnkr.co/edit/N2p6owZ3IFTiyv27rZ9i?p=preview"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plnkr.co/edit/M6No6FDhPXQB8bpT7I2D?p=preview" TargetMode="External"/><Relationship Id="rId2" Type="http://schemas.openxmlformats.org/officeDocument/2006/relationships/notesSlide" Target="../notesSlides/notesSlide43.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hyperlink" Target="https://plnkr.co/edit/ub4LNW7uqO4f6wbE2SsR?p=preview" TargetMode="External"/><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hyperlink" Target="https://plnkr.co/edit/g9pWUkxuEwB6fvPy3g4f?p=preview" TargetMode="External"/><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hyperlink" Target="https://plnkr.co/edit/nCGIXkHfhvtUK3ioHBF8?p=preview" TargetMode="External"/><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hyperlink" Target="https://plnkr.co/edit/fruMa0SUeACSWKSMRsGq?p=preview" TargetMode="External"/><Relationship Id="rId2" Type="http://schemas.openxmlformats.org/officeDocument/2006/relationships/notesSlide" Target="../notesSlides/notesSlide47.xml"/><Relationship Id="rId1" Type="http://schemas.openxmlformats.org/officeDocument/2006/relationships/slideLayout" Target="../slideLayouts/slideLayout15.xml"/><Relationship Id="rId4" Type="http://schemas.openxmlformats.org/officeDocument/2006/relationships/hyperlink" Target="https://plnkr.co/edit/tPy0kIJxe9hfwGLXaiMi?p=preview"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hyperlink" Target="https://plnkr.co/edit/tFMLyaYqivm3QDUVIdxV?p=preview" TargetMode="External"/><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hyperlink" Target="https://reactjs.org/docs/portals.html" TargetMode="External"/><Relationship Id="rId2" Type="http://schemas.openxmlformats.org/officeDocument/2006/relationships/notesSlide" Target="../notesSlides/notesSlide50.xml"/><Relationship Id="rId1" Type="http://schemas.openxmlformats.org/officeDocument/2006/relationships/slideLayout" Target="../slideLayouts/slideLayout15.xml"/><Relationship Id="rId4" Type="http://schemas.openxmlformats.org/officeDocument/2006/relationships/hyperlink" Target="https://codepen.io/gaearon/pen/yzMaBd"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hyperlink" Target="https://plnkr.co/edit/ZVPcQyMJuCpYj48lPCpO?p=preview" TargetMode="External"/><Relationship Id="rId2" Type="http://schemas.openxmlformats.org/officeDocument/2006/relationships/notesSlide" Target="../notesSlides/notesSlide54.xml"/><Relationship Id="rId1" Type="http://schemas.openxmlformats.org/officeDocument/2006/relationships/slideLayout" Target="../slideLayouts/slideLayout15.xml"/><Relationship Id="rId4" Type="http://schemas.openxmlformats.org/officeDocument/2006/relationships/hyperlink" Target="https://plnkr.co/edit/mlasFw3a14jCBX9SPYlA?p=preview"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hyperlink" Target="https://plnkr.co/edit/eIQHoFzNVK4rCjDpFxCx?p=preview" TargetMode="External"/><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hyperlink" Target="https://plnkr.co/edit/0mykq0hUuNUUsVAt3Lef" TargetMode="External"/><Relationship Id="rId2" Type="http://schemas.openxmlformats.org/officeDocument/2006/relationships/notesSlide" Target="../notesSlides/notesSlide57.xml"/><Relationship Id="rId1" Type="http://schemas.openxmlformats.org/officeDocument/2006/relationships/slideLayout" Target="../slideLayouts/slideLayout15.xml"/><Relationship Id="rId4" Type="http://schemas.openxmlformats.org/officeDocument/2006/relationships/hyperlink" Target="https://plnkr.co/edit/jWO075aBeWJP0zF0YY4m"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hyperlink" Target="https://plnkr.co/edit/jvZ7WLFJJ9jRUrrVmJM9?p=info" TargetMode="External"/><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hyperlink" Target="https://plnkr.co/edit/kCcRgQBRQeWGM3b8iCIT?p=preview" TargetMode="External"/><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hyperlink" Target="https://plnkr.co/edit/lx6kfu5oLFIDLEfF87RU?p=preview" TargetMode="External"/><Relationship Id="rId2" Type="http://schemas.openxmlformats.org/officeDocument/2006/relationships/notesSlide" Target="../notesSlides/notesSlide61.xml"/><Relationship Id="rId1" Type="http://schemas.openxmlformats.org/officeDocument/2006/relationships/slideLayout" Target="../slideLayouts/slideLayout15.xml"/><Relationship Id="rId5" Type="http://schemas.openxmlformats.org/officeDocument/2006/relationships/hyperlink" Target="https://plnkr.co/edit/Q4VvqoHVP0oGfZdx1JMn?p=preview" TargetMode="External"/><Relationship Id="rId4" Type="http://schemas.openxmlformats.org/officeDocument/2006/relationships/hyperlink" Target="https://plnkr.co/edit/j1MyukCzRrYoGzi9E4uR?p=preview"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plnkr.co/edit/0xPmPwOy3uOEMNIdwOAL?p=preview" TargetMode="External"/><Relationship Id="rId2" Type="http://schemas.openxmlformats.org/officeDocument/2006/relationships/notesSlide" Target="../notesSlides/notesSlide62.xml"/><Relationship Id="rId1" Type="http://schemas.openxmlformats.org/officeDocument/2006/relationships/slideLayout" Target="../slideLayouts/slideLayout15.xml"/><Relationship Id="rId4" Type="http://schemas.openxmlformats.org/officeDocument/2006/relationships/hyperlink" Target="https://plnkr.co/edit/cvWrlKQUggSU2uRgPgF1?p=preview"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3" Type="http://schemas.openxmlformats.org/officeDocument/2006/relationships/hyperlink" Target="https://plnkr.co/edit/FkeUuKLq924lk2Kyn3Sw?p=preview" TargetMode="External"/><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8" Type="http://schemas.openxmlformats.org/officeDocument/2006/relationships/hyperlink" Target="https://github.com/acdlite/recompose" TargetMode="External"/><Relationship Id="rId3" Type="http://schemas.openxmlformats.org/officeDocument/2006/relationships/hyperlink" Target="https://plnkr.co/edit/sNBr23pku2WpAm74HhtC?p=preview" TargetMode="External"/><Relationship Id="rId7" Type="http://schemas.openxmlformats.org/officeDocument/2006/relationships/hyperlink" Target="https://plnkr.co/edit/TqsZKgeY3sfuSlpXvKSU?p=preview" TargetMode="External"/><Relationship Id="rId2" Type="http://schemas.openxmlformats.org/officeDocument/2006/relationships/notesSlide" Target="../notesSlides/notesSlide67.xml"/><Relationship Id="rId1" Type="http://schemas.openxmlformats.org/officeDocument/2006/relationships/slideLayout" Target="../slideLayouts/slideLayout15.xml"/><Relationship Id="rId6" Type="http://schemas.openxmlformats.org/officeDocument/2006/relationships/hyperlink" Target="https://plnkr.co/edit/5daUaB1QgNJM0T0uhHQ4?p=preview" TargetMode="External"/><Relationship Id="rId5" Type="http://schemas.openxmlformats.org/officeDocument/2006/relationships/hyperlink" Target="https://plnkr.co/edit/5ALnARXYmMUZjkAV3Ipr?p=preview" TargetMode="External"/><Relationship Id="rId4" Type="http://schemas.openxmlformats.org/officeDocument/2006/relationships/hyperlink" Target="https://plnkr.co/edit/cM9POJcApodMrDz1ezMe?p=preview" TargetMode="External"/><Relationship Id="rId9" Type="http://schemas.openxmlformats.org/officeDocument/2006/relationships/hyperlink" Target="https://plnkr.co/edit/qtGOt21yTsVT83w2kGWI?p=preview"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3" Type="http://schemas.openxmlformats.org/officeDocument/2006/relationships/hyperlink" Target="https://github.com/reactjs/react-redux/blob/master/docs/api.md#provider-store" TargetMode="External"/><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3" Type="http://schemas.openxmlformats.org/officeDocument/2006/relationships/hyperlink" Target="https://plnkr.co/edit/LRDgZ6tG4CEGPsjsWwGF?p=preview" TargetMode="External"/><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3" Type="http://schemas.openxmlformats.org/officeDocument/2006/relationships/hyperlink" Target="https://plnkr.co/edit/KWlab4bNiEZmhvzFDHMd?p=preview" TargetMode="External"/><Relationship Id="rId2" Type="http://schemas.openxmlformats.org/officeDocument/2006/relationships/notesSlide" Target="../notesSlides/notesSlide81.xml"/><Relationship Id="rId1" Type="http://schemas.openxmlformats.org/officeDocument/2006/relationships/slideLayout" Target="../slideLayouts/slideLayout15.xml"/><Relationship Id="rId6" Type="http://schemas.openxmlformats.org/officeDocument/2006/relationships/hyperlink" Target="https://plnkr.co/edit/cW6i7JkyYQxwXYMWFW5S?p=preview" TargetMode="External"/><Relationship Id="rId5" Type="http://schemas.openxmlformats.org/officeDocument/2006/relationships/hyperlink" Target="https://plnkr.co/edit/jflpCO18IQkuO3ke6RHA?p=preview" TargetMode="External"/><Relationship Id="rId4" Type="http://schemas.openxmlformats.org/officeDocument/2006/relationships/hyperlink" Target="https://plnkr.co/edit/orkzbP7wP69S1q3SCWFC?p=preview"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s://plnkr.co/edit/R5rqe84EiatlJQWrVyAg?p=preview" TargetMode="External"/><Relationship Id="rId2" Type="http://schemas.openxmlformats.org/officeDocument/2006/relationships/notesSlide" Target="../notesSlides/notesSlide82.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hyperlink" Target="https://plnkr.co/edit/8rWq7oyKbu4JHwnq4Nob?p=preview" TargetMode="Externa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3" Type="http://schemas.openxmlformats.org/officeDocument/2006/relationships/hyperlink" Target="https://github.com/mobxjs/mobx" TargetMode="External"/><Relationship Id="rId2" Type="http://schemas.openxmlformats.org/officeDocument/2006/relationships/notesSlide" Target="../notesSlides/notesSlide85.xml"/><Relationship Id="rId1" Type="http://schemas.openxmlformats.org/officeDocument/2006/relationships/slideLayout" Target="../slideLayouts/slideLayout15.xml"/><Relationship Id="rId4" Type="http://schemas.openxmlformats.org/officeDocument/2006/relationships/hyperlink" Target="https://github.com/reactjs/redu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hyperlink" Target="https://plnkr.co/edit/OkvfpG7VhjuxM57Jlz7h?p=preview" TargetMode="External"/><Relationship Id="rId2" Type="http://schemas.openxmlformats.org/officeDocument/2006/relationships/notesSlide" Target="../notesSlides/notesSlide86.xml"/><Relationship Id="rId1" Type="http://schemas.openxmlformats.org/officeDocument/2006/relationships/slideLayout" Target="../slideLayouts/slideLayout15.xml"/><Relationship Id="rId5" Type="http://schemas.openxmlformats.org/officeDocument/2006/relationships/hyperlink" Target="https://plnkr.co/edit/xksSyiIMKHeJAiLefAtV?p=preview" TargetMode="External"/><Relationship Id="rId4" Type="http://schemas.openxmlformats.org/officeDocument/2006/relationships/hyperlink" Target="https://plnkr.co/edit/K3HVwDTLKbXHxE3izmt5" TargetMode="External"/></Relationships>
</file>

<file path=ppt/slides/_rels/slide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7.xml"/><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3" Type="http://schemas.openxmlformats.org/officeDocument/2006/relationships/hyperlink" Target="https://plnkr.co/edit/wXX65m9Ohq5jp48LnDFr?p=preview" TargetMode="External"/><Relationship Id="rId2" Type="http://schemas.openxmlformats.org/officeDocument/2006/relationships/notesSlide" Target="../notesSlides/notesSlide90.xml"/><Relationship Id="rId1" Type="http://schemas.openxmlformats.org/officeDocument/2006/relationships/slideLayout" Target="../slideLayouts/slideLayout15.xml"/><Relationship Id="rId4" Type="http://schemas.openxmlformats.org/officeDocument/2006/relationships/hyperlink" Target="https://plnkr.co/edit/qjOSA7h0S96iHcl4xDoo?p=preview" TargetMode="External"/></Relationships>
</file>

<file path=ppt/slides/_rels/slide95.xml.rels><?xml version="1.0" encoding="UTF-8" standalone="yes"?>
<Relationships xmlns="http://schemas.openxmlformats.org/package/2006/relationships"><Relationship Id="rId3" Type="http://schemas.openxmlformats.org/officeDocument/2006/relationships/hyperlink" Target="https://plnkr.co/edit/XNOzTjjsoGe8nz6YCVkr?p=preview" TargetMode="External"/><Relationship Id="rId2" Type="http://schemas.openxmlformats.org/officeDocument/2006/relationships/notesSlide" Target="../notesSlides/notesSlide91.xml"/><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3" Type="http://schemas.openxmlformats.org/officeDocument/2006/relationships/hyperlink" Target="https://plnkr.co/edit/qTiYxL3ctlaedV8O5axU?p=preview" TargetMode="External"/><Relationship Id="rId2" Type="http://schemas.openxmlformats.org/officeDocument/2006/relationships/notesSlide" Target="../notesSlides/notesSlide94.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638550"/>
            <a:ext cx="9219648" cy="701278"/>
          </a:xfrm>
        </p:spPr>
        <p:txBody>
          <a:bodyPr/>
          <a:lstStyle/>
          <a:p>
            <a:r>
              <a:rPr lang="en-US" altLang="en-US" dirty="0" smtClean="0">
                <a:latin typeface="Times New Roman" panose="02020603050405020304" pitchFamily="18" charset="0"/>
                <a:ea typeface="Tahoma" panose="020B0604030504040204" pitchFamily="34" charset="0"/>
                <a:cs typeface="Times New Roman" panose="02020603050405020304" pitchFamily="18" charset="0"/>
              </a:rPr>
              <a:t>REACTJS </a:t>
            </a:r>
            <a:r>
              <a:rPr lang="en-US" altLang="en-US" sz="1800" dirty="0" smtClean="0">
                <a:latin typeface="Times New Roman" panose="02020603050405020304" pitchFamily="18" charset="0"/>
                <a:ea typeface="Tahoma" panose="020B0604030504040204" pitchFamily="34" charset="0"/>
                <a:cs typeface="Times New Roman" panose="02020603050405020304" pitchFamily="18" charset="0"/>
              </a:rPr>
              <a:t>v16.0.0</a:t>
            </a:r>
            <a:r>
              <a:rPr lang="en-US" altLang="en-US" sz="1800" dirty="0">
                <a:ea typeface="Tahoma" panose="020B0604030504040204" pitchFamily="34" charset="0"/>
                <a:cs typeface="Tahoma" panose="020B0604030504040204" pitchFamily="34" charset="0"/>
              </a:rPr>
              <a:t/>
            </a:r>
            <a:br>
              <a:rPr lang="en-US" altLang="en-US" sz="1800" dirty="0">
                <a:ea typeface="Tahoma" panose="020B0604030504040204" pitchFamily="34" charset="0"/>
                <a:cs typeface="Tahoma" panose="020B0604030504040204" pitchFamily="34" charset="0"/>
              </a:rPr>
            </a:b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High Level Overview (4)</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3962400"/>
          </a:xfrm>
        </p:spPr>
        <p:txBody>
          <a:bodyPr/>
          <a:lstStyle/>
          <a:p>
            <a:pPr marL="342900" lvl="1" indent="-342900">
              <a:buFont typeface="Arial" pitchFamily="34" charset="0"/>
              <a:buChar char="•"/>
            </a:pPr>
            <a:r>
              <a:rPr lang="en-US" sz="2400" b="1" dirty="0">
                <a:latin typeface="Times New Roman" panose="02020603050405020304" pitchFamily="18" charset="0"/>
                <a:cs typeface="Times New Roman" panose="02020603050405020304" pitchFamily="18" charset="0"/>
              </a:rPr>
              <a:t>The Problem React Solves </a:t>
            </a:r>
            <a:r>
              <a:rPr lang="en-US" altLang="en-US" sz="2400" b="1" dirty="0" smtClean="0">
                <a:latin typeface="Times New Roman" panose="02020603050405020304" pitchFamily="18" charset="0"/>
                <a:cs typeface="Times New Roman" panose="02020603050405020304" pitchFamily="18" charset="0"/>
              </a:rPr>
              <a:t>?</a:t>
            </a:r>
            <a:endParaRPr lang="en-US" altLang="en-US" b="1"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With React, whenever our data changes, </a:t>
            </a:r>
            <a:r>
              <a:rPr lang="en-US" b="1" dirty="0" smtClean="0">
                <a:latin typeface="Times New Roman" panose="02020603050405020304" pitchFamily="18" charset="0"/>
                <a:cs typeface="Times New Roman" panose="02020603050405020304" pitchFamily="18" charset="0"/>
              </a:rPr>
              <a:t>react also re-render DOM</a:t>
            </a:r>
            <a:r>
              <a:rPr lang="en-US" dirty="0" smtClean="0">
                <a:latin typeface="Times New Roman" panose="02020603050405020304" pitchFamily="18" charset="0"/>
                <a:cs typeface="Times New Roman" panose="02020603050405020304" pitchFamily="18" charset="0"/>
              </a:rPr>
              <a:t>. This </a:t>
            </a:r>
            <a:r>
              <a:rPr lang="en-US" dirty="0">
                <a:latin typeface="Times New Roman" panose="02020603050405020304" pitchFamily="18" charset="0"/>
                <a:cs typeface="Times New Roman" panose="02020603050405020304" pitchFamily="18" charset="0"/>
              </a:rPr>
              <a:t>is just like our 're-render' approach above, </a:t>
            </a:r>
            <a:r>
              <a:rPr lang="en-US" dirty="0" smtClean="0">
                <a:latin typeface="Times New Roman" panose="02020603050405020304" pitchFamily="18" charset="0"/>
                <a:cs typeface="Times New Roman" panose="02020603050405020304" pitchFamily="18" charset="0"/>
              </a:rPr>
              <a:t>but one </a:t>
            </a:r>
            <a:r>
              <a:rPr lang="en-US" dirty="0">
                <a:latin typeface="Times New Roman" panose="02020603050405020304" pitchFamily="18" charset="0"/>
                <a:cs typeface="Times New Roman" panose="02020603050405020304" pitchFamily="18" charset="0"/>
              </a:rPr>
              <a:t>key </a:t>
            </a:r>
            <a:r>
              <a:rPr lang="en-US" dirty="0" smtClean="0">
                <a:latin typeface="Times New Roman" panose="02020603050405020304" pitchFamily="18" charset="0"/>
                <a:cs typeface="Times New Roman" panose="02020603050405020304" pitchFamily="18" charset="0"/>
              </a:rPr>
              <a:t>difference</a:t>
            </a:r>
          </a:p>
          <a:p>
            <a:pPr lvl="2"/>
            <a:r>
              <a:rPr lang="en-US" dirty="0">
                <a:latin typeface="Times New Roman" panose="02020603050405020304" pitchFamily="18" charset="0"/>
                <a:cs typeface="Times New Roman" panose="02020603050405020304" pitchFamily="18" charset="0"/>
              </a:rPr>
              <a:t>React renders to a </a:t>
            </a:r>
            <a:r>
              <a:rPr lang="en-US" b="1" dirty="0">
                <a:latin typeface="Times New Roman" panose="02020603050405020304" pitchFamily="18" charset="0"/>
                <a:cs typeface="Times New Roman" panose="02020603050405020304" pitchFamily="18" charset="0"/>
              </a:rPr>
              <a:t>virtual DOM</a:t>
            </a:r>
            <a:r>
              <a:rPr lang="en-US" dirty="0">
                <a:latin typeface="Times New Roman" panose="02020603050405020304" pitchFamily="18" charset="0"/>
                <a:cs typeface="Times New Roman" panose="02020603050405020304" pitchFamily="18" charset="0"/>
              </a:rPr>
              <a:t> first, then it compares that to the real DOM, and only makes changes to the real DOM as necessary.</a:t>
            </a:r>
            <a:endParaRPr lang="en-US" dirty="0" smtClean="0">
              <a:latin typeface="Times New Roman" panose="02020603050405020304" pitchFamily="18" charset="0"/>
              <a:cs typeface="Times New Roman" panose="02020603050405020304" pitchFamily="18" charset="0"/>
            </a:endParaRPr>
          </a:p>
          <a:p>
            <a:pPr marL="51435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altLang="en-US" sz="1600" b="1" dirty="0" smtClean="0">
              <a:latin typeface="Times New Roman" panose="02020603050405020304" pitchFamily="18" charset="0"/>
              <a:cs typeface="Times New Roman" panose="02020603050405020304" pitchFamily="18" charset="0"/>
            </a:endParaRPr>
          </a:p>
          <a:p>
            <a:pPr marL="457200" lvl="1"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70861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(9)</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a:latin typeface="Times New Roman" panose="02020603050405020304" pitchFamily="18" charset="0"/>
                <a:cs typeface="Times New Roman" panose="02020603050405020304" pitchFamily="18" charset="0"/>
              </a:rPr>
              <a:t>Controlled Inputs</a:t>
            </a:r>
          </a:p>
          <a:p>
            <a:pPr lvl="1"/>
            <a:r>
              <a:rPr lang="en-US" b="1" dirty="0" smtClean="0">
                <a:latin typeface="Times New Roman" panose="02020603050405020304" pitchFamily="18" charset="0"/>
                <a:cs typeface="Times New Roman" panose="02020603050405020304" pitchFamily="18" charset="0"/>
              </a:rPr>
              <a:t>&lt;</a:t>
            </a:r>
            <a:r>
              <a:rPr lang="en-US" b="1" dirty="0">
                <a:latin typeface="Times New Roman" panose="02020603050405020304" pitchFamily="18" charset="0"/>
                <a:cs typeface="Times New Roman" panose="02020603050405020304" pitchFamily="18" charset="0"/>
              </a:rPr>
              <a:t>Select /&gt;</a:t>
            </a: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742950" lvl="2" indent="-342900"/>
            <a:r>
              <a:rPr lang="en-US" sz="1400" dirty="0">
                <a:latin typeface="Times New Roman" panose="02020603050405020304" pitchFamily="18" charset="0"/>
                <a:cs typeface="Times New Roman" panose="02020603050405020304" pitchFamily="18" charset="0"/>
                <a:hlinkClick r:id="rId3"/>
              </a:rPr>
              <a:t>https://plnkr.co/edit/hbjRUoef1oesd1ujRRMt?p=preview</a:t>
            </a: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46118731"/>
              </p:ext>
            </p:extLst>
          </p:nvPr>
        </p:nvGraphicFramePr>
        <p:xfrm>
          <a:off x="914400" y="1504950"/>
          <a:ext cx="7924800" cy="3007859"/>
        </p:xfrm>
        <a:graphic>
          <a:graphicData uri="http://schemas.openxmlformats.org/drawingml/2006/table">
            <a:tbl>
              <a:tblPr firstRow="1" bandRow="1">
                <a:tableStyleId>{BDBED569-4797-4DF1-A0F4-6AAB3CD982D8}</a:tableStyleId>
              </a:tblPr>
              <a:tblGrid>
                <a:gridCol w="1841115"/>
                <a:gridCol w="6083685"/>
              </a:tblGrid>
              <a:tr h="230641">
                <a:tc>
                  <a:txBody>
                    <a:bodyPr/>
                    <a:lstStyle/>
                    <a:p>
                      <a:r>
                        <a:rPr lang="en-US" dirty="0" smtClean="0">
                          <a:latin typeface="Times New Roman" panose="02020603050405020304" pitchFamily="18" charset="0"/>
                          <a:cs typeface="Times New Roman" panose="02020603050405020304" pitchFamily="18" charset="0"/>
                        </a:rPr>
                        <a:t>Props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r>
              <a:tr h="320040">
                <a:tc>
                  <a:txBody>
                    <a:bodyPr/>
                    <a:lstStyle/>
                    <a:p>
                      <a:r>
                        <a:rPr lang="en-US" sz="1200" kern="1200" dirty="0" smtClean="0">
                          <a:effectLst/>
                          <a:latin typeface="Times New Roman" panose="02020603050405020304" pitchFamily="18" charset="0"/>
                          <a:cs typeface="Times New Roman" panose="02020603050405020304" pitchFamily="18" charset="0"/>
                        </a:rPr>
                        <a:t>name</a:t>
                      </a:r>
                      <a:endParaRPr lang="en-US" sz="1200" i="1" dirty="0">
                        <a:latin typeface="Times New Roman" panose="02020603050405020304" pitchFamily="18" charset="0"/>
                        <a:cs typeface="Times New Roman" panose="02020603050405020304" pitchFamily="18" charset="0"/>
                      </a:endParaRPr>
                    </a:p>
                  </a:txBody>
                  <a:tcPr/>
                </a:tc>
                <a:tc>
                  <a:txBody>
                    <a:bodyPr/>
                    <a:lstStyle/>
                    <a:p>
                      <a:r>
                        <a:rPr lang="en-US" sz="1200" kern="1200" dirty="0" smtClean="0">
                          <a:effectLst/>
                          <a:latin typeface="Times New Roman" panose="02020603050405020304" pitchFamily="18" charset="0"/>
                          <a:cs typeface="Times New Roman" panose="02020603050405020304" pitchFamily="18" charset="0"/>
                        </a:rPr>
                        <a:t>A string that will populate the </a:t>
                      </a:r>
                      <a:r>
                        <a:rPr lang="en-US" sz="1200" dirty="0" smtClean="0">
                          <a:latin typeface="Times New Roman" panose="02020603050405020304" pitchFamily="18" charset="0"/>
                          <a:cs typeface="Times New Roman" panose="02020603050405020304" pitchFamily="18" charset="0"/>
                        </a:rPr>
                        <a:t>name</a:t>
                      </a:r>
                      <a:r>
                        <a:rPr lang="en-US" sz="1200" kern="1200" dirty="0" smtClean="0">
                          <a:effectLst/>
                          <a:latin typeface="Times New Roman" panose="02020603050405020304" pitchFamily="18" charset="0"/>
                          <a:cs typeface="Times New Roman" panose="02020603050405020304" pitchFamily="18" charset="0"/>
                        </a:rPr>
                        <a:t> attribute of our form element</a:t>
                      </a:r>
                      <a:endParaRPr lang="en-US" sz="1200" dirty="0">
                        <a:latin typeface="Times New Roman" panose="02020603050405020304" pitchFamily="18" charset="0"/>
                        <a:cs typeface="Times New Roman" panose="02020603050405020304" pitchFamily="18" charset="0"/>
                      </a:endParaRPr>
                    </a:p>
                  </a:txBody>
                  <a:tcPr/>
                </a:tc>
              </a:tr>
              <a:tr h="520473">
                <a:tc>
                  <a:txBody>
                    <a:bodyPr/>
                    <a:lstStyle/>
                    <a:p>
                      <a:r>
                        <a:rPr lang="en-US" sz="1200" kern="1200" dirty="0" smtClean="0">
                          <a:effectLst/>
                          <a:latin typeface="Times New Roman" panose="02020603050405020304" pitchFamily="18" charset="0"/>
                          <a:cs typeface="Times New Roman" panose="02020603050405020304" pitchFamily="18" charset="0"/>
                        </a:rPr>
                        <a:t>options</a:t>
                      </a:r>
                      <a:endParaRPr lang="en-US" sz="1200" i="1" dirty="0">
                        <a:latin typeface="Times New Roman" panose="02020603050405020304" pitchFamily="18" charset="0"/>
                        <a:cs typeface="Times New Roman" panose="02020603050405020304" pitchFamily="18" charset="0"/>
                      </a:endParaRPr>
                    </a:p>
                  </a:txBody>
                  <a:tcPr/>
                </a:tc>
                <a:tc>
                  <a:txBody>
                    <a:bodyPr/>
                    <a:lstStyle/>
                    <a:p>
                      <a:r>
                        <a:rPr lang="en-US" sz="1200" kern="1200" dirty="0" smtClean="0">
                          <a:effectLst/>
                          <a:latin typeface="Times New Roman" panose="02020603050405020304" pitchFamily="18" charset="0"/>
                          <a:cs typeface="Times New Roman" panose="02020603050405020304" pitchFamily="18" charset="0"/>
                        </a:rPr>
                        <a:t>An array (of strings in our case) in which each item will become an option by using </a:t>
                      </a:r>
                      <a:r>
                        <a:rPr lang="en-US" sz="1200" dirty="0" err="1" smtClean="0">
                          <a:latin typeface="Times New Roman" panose="02020603050405020304" pitchFamily="18" charset="0"/>
                          <a:cs typeface="Times New Roman" panose="02020603050405020304" pitchFamily="18" charset="0"/>
                        </a:rPr>
                        <a:t>props.options.map</a:t>
                      </a:r>
                      <a:r>
                        <a:rPr lang="en-US" sz="1200" dirty="0" smtClean="0">
                          <a:latin typeface="Times New Roman" panose="02020603050405020304" pitchFamily="18" charset="0"/>
                          <a:cs typeface="Times New Roman" panose="02020603050405020304" pitchFamily="18" charset="0"/>
                        </a:rPr>
                        <a:t>()</a:t>
                      </a:r>
                      <a:r>
                        <a:rPr lang="en-US" sz="1200" kern="1200" dirty="0" smtClean="0">
                          <a:effectLst/>
                          <a:latin typeface="Times New Roman" panose="02020603050405020304" pitchFamily="18" charset="0"/>
                          <a:cs typeface="Times New Roman" panose="02020603050405020304" pitchFamily="18" charset="0"/>
                        </a:rPr>
                        <a:t> in the component's render method.</a:t>
                      </a:r>
                      <a:endParaRPr lang="en-US" sz="1200" dirty="0">
                        <a:latin typeface="Times New Roman" panose="02020603050405020304" pitchFamily="18" charset="0"/>
                        <a:cs typeface="Times New Roman" panose="02020603050405020304" pitchFamily="18" charset="0"/>
                      </a:endParaRPr>
                    </a:p>
                  </a:txBody>
                  <a:tcPr/>
                </a:tc>
              </a:tr>
              <a:tr h="546327">
                <a:tc>
                  <a:txBody>
                    <a:bodyPr/>
                    <a:lstStyle/>
                    <a:p>
                      <a:r>
                        <a:rPr lang="en-US" sz="1200" kern="1200" dirty="0" err="1" smtClean="0">
                          <a:effectLst/>
                          <a:latin typeface="Times New Roman" panose="02020603050405020304" pitchFamily="18" charset="0"/>
                          <a:cs typeface="Times New Roman" panose="02020603050405020304" pitchFamily="18" charset="0"/>
                        </a:rPr>
                        <a:t>selectedOption</a:t>
                      </a:r>
                      <a:endParaRPr lang="en-US" sz="1200" i="1" dirty="0">
                        <a:latin typeface="Times New Roman" panose="02020603050405020304" pitchFamily="18" charset="0"/>
                        <a:cs typeface="Times New Roman" panose="02020603050405020304" pitchFamily="18" charset="0"/>
                      </a:endParaRPr>
                    </a:p>
                  </a:txBody>
                  <a:tcPr/>
                </a:tc>
                <a:tc>
                  <a:txBody>
                    <a:bodyPr/>
                    <a:lstStyle/>
                    <a:p>
                      <a:r>
                        <a:rPr lang="en-US" sz="1200" kern="1200" dirty="0" smtClean="0">
                          <a:effectLst/>
                          <a:latin typeface="Times New Roman" panose="02020603050405020304" pitchFamily="18" charset="0"/>
                          <a:cs typeface="Times New Roman" panose="02020603050405020304" pitchFamily="18" charset="0"/>
                        </a:rPr>
                        <a:t> if we are prepopulating the form with either default data, or with data a user added in the past (e.g. this is used when a user edits data they have submitted on a prior occasion).</a:t>
                      </a:r>
                      <a:endParaRPr lang="en-US" sz="1200" dirty="0">
                        <a:latin typeface="Times New Roman" panose="02020603050405020304" pitchFamily="18" charset="0"/>
                        <a:cs typeface="Times New Roman" panose="02020603050405020304" pitchFamily="18" charset="0"/>
                      </a:endParaRPr>
                    </a:p>
                  </a:txBody>
                  <a:tcPr/>
                </a:tc>
              </a:tr>
              <a:tr h="734786">
                <a:tc>
                  <a:txBody>
                    <a:bodyPr/>
                    <a:lstStyle/>
                    <a:p>
                      <a:r>
                        <a:rPr lang="en-US" sz="1200" kern="1200" dirty="0" err="1" smtClean="0">
                          <a:effectLst/>
                          <a:latin typeface="Times New Roman" panose="02020603050405020304" pitchFamily="18" charset="0"/>
                          <a:cs typeface="Times New Roman" panose="02020603050405020304" pitchFamily="18" charset="0"/>
                        </a:rPr>
                        <a:t>controlFunc</a:t>
                      </a:r>
                      <a:endParaRPr lang="en-US" sz="1200" i="1" dirty="0">
                        <a:latin typeface="Times New Roman" panose="02020603050405020304" pitchFamily="18" charset="0"/>
                        <a:cs typeface="Times New Roman" panose="02020603050405020304" pitchFamily="18" charset="0"/>
                      </a:endParaRPr>
                    </a:p>
                  </a:txBody>
                  <a:tcPr/>
                </a:tc>
                <a:tc>
                  <a:txBody>
                    <a:bodyPr/>
                    <a:lstStyle/>
                    <a:p>
                      <a:r>
                        <a:rPr lang="en-US" sz="1200" kern="1200" dirty="0" smtClean="0">
                          <a:effectLst/>
                          <a:latin typeface="Times New Roman" panose="02020603050405020304" pitchFamily="18" charset="0"/>
                          <a:cs typeface="Times New Roman" panose="02020603050405020304" pitchFamily="18" charset="0"/>
                        </a:rPr>
                        <a:t>is the function passed down from the parent/container component. This function will update the parent/container component's state every time there is an change because it is attached to </a:t>
                      </a:r>
                      <a:r>
                        <a:rPr lang="en-US" sz="1200" kern="1200" dirty="0" err="1" smtClean="0">
                          <a:effectLst/>
                          <a:latin typeface="Times New Roman" panose="02020603050405020304" pitchFamily="18" charset="0"/>
                          <a:cs typeface="Times New Roman" panose="02020603050405020304" pitchFamily="18" charset="0"/>
                        </a:rPr>
                        <a:t>React's</a:t>
                      </a:r>
                      <a:r>
                        <a:rPr lang="en-US" sz="1200" kern="1200" dirty="0" smtClean="0">
                          <a:effectLst/>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onChange</a:t>
                      </a:r>
                      <a:r>
                        <a:rPr lang="en-US" sz="1200" kern="1200" dirty="0" smtClean="0">
                          <a:effectLst/>
                          <a:latin typeface="Times New Roman" panose="02020603050405020304" pitchFamily="18" charset="0"/>
                          <a:cs typeface="Times New Roman" panose="02020603050405020304" pitchFamily="18" charset="0"/>
                        </a:rPr>
                        <a:t> handler.</a:t>
                      </a:r>
                      <a:endParaRPr lang="en-US" sz="1200" dirty="0">
                        <a:latin typeface="Times New Roman" panose="02020603050405020304" pitchFamily="18" charset="0"/>
                        <a:cs typeface="Times New Roman" panose="02020603050405020304" pitchFamily="18" charset="0"/>
                      </a:endParaRPr>
                    </a:p>
                  </a:txBody>
                  <a:tcPr/>
                </a:tc>
              </a:tr>
              <a:tr h="520473">
                <a:tc>
                  <a:txBody>
                    <a:bodyPr/>
                    <a:lstStyle/>
                    <a:p>
                      <a:r>
                        <a:rPr lang="en-US" sz="1200" kern="1200" dirty="0" smtClean="0">
                          <a:effectLst/>
                          <a:latin typeface="Times New Roman" panose="02020603050405020304" pitchFamily="18" charset="0"/>
                          <a:cs typeface="Times New Roman" panose="02020603050405020304" pitchFamily="18" charset="0"/>
                        </a:rPr>
                        <a:t>placeholder</a:t>
                      </a:r>
                      <a:endParaRPr lang="en-US" sz="1200" i="1" dirty="0">
                        <a:latin typeface="Times New Roman" panose="02020603050405020304" pitchFamily="18" charset="0"/>
                        <a:cs typeface="Times New Roman" panose="02020603050405020304" pitchFamily="18" charset="0"/>
                      </a:endParaRPr>
                    </a:p>
                  </a:txBody>
                  <a:tcPr/>
                </a:tc>
                <a:tc>
                  <a:txBody>
                    <a:bodyPr/>
                    <a:lstStyle/>
                    <a:p>
                      <a:r>
                        <a:rPr lang="en-US" sz="1200" kern="1200" dirty="0" smtClean="0">
                          <a:effectLst/>
                          <a:latin typeface="Times New Roman" panose="02020603050405020304" pitchFamily="18" charset="0"/>
                          <a:cs typeface="Times New Roman" panose="02020603050405020304" pitchFamily="18" charset="0"/>
                        </a:rPr>
                        <a:t>a string that populates the first </a:t>
                      </a:r>
                      <a:r>
                        <a:rPr lang="en-US" sz="1200" dirty="0" smtClean="0">
                          <a:latin typeface="Times New Roman" panose="02020603050405020304" pitchFamily="18" charset="0"/>
                          <a:cs typeface="Times New Roman" panose="02020603050405020304" pitchFamily="18" charset="0"/>
                        </a:rPr>
                        <a:t>&lt;option&gt;</a:t>
                      </a:r>
                      <a:r>
                        <a:rPr lang="en-US" sz="1200" kern="1200" dirty="0" smtClean="0">
                          <a:effectLst/>
                          <a:latin typeface="Times New Roman" panose="02020603050405020304" pitchFamily="18" charset="0"/>
                          <a:cs typeface="Times New Roman" panose="02020603050405020304" pitchFamily="18" charset="0"/>
                        </a:rPr>
                        <a:t> tag, and acts as placeholder text. We set the value of this option to an empty string in the component</a:t>
                      </a:r>
                      <a:endParaRPr lang="en-US" sz="1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84688048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(11)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a:latin typeface="Times New Roman" panose="02020603050405020304" pitchFamily="18" charset="0"/>
                <a:cs typeface="Times New Roman" panose="02020603050405020304" pitchFamily="18" charset="0"/>
              </a:rPr>
              <a:t>Controlled Inputs</a:t>
            </a:r>
          </a:p>
          <a:p>
            <a:pPr lvl="1"/>
            <a:r>
              <a:rPr lang="en-US" b="1" dirty="0" smtClean="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TextArea</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/&gt;</a:t>
            </a:r>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16356457"/>
              </p:ext>
            </p:extLst>
          </p:nvPr>
        </p:nvGraphicFramePr>
        <p:xfrm>
          <a:off x="1219200" y="1581150"/>
          <a:ext cx="6096000" cy="2900680"/>
        </p:xfrm>
        <a:graphic>
          <a:graphicData uri="http://schemas.openxmlformats.org/drawingml/2006/table">
            <a:tbl>
              <a:tblPr firstRow="1" bandRow="1">
                <a:tableStyleId>{BDBED569-4797-4DF1-A0F4-6AAB3CD982D8}</a:tableStyleId>
              </a:tblPr>
              <a:tblGrid>
                <a:gridCol w="6096000"/>
              </a:tblGrid>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kern="1200" dirty="0" err="1" smtClean="0">
                          <a:effectLst/>
                          <a:latin typeface="Times New Roman" panose="02020603050405020304" pitchFamily="18" charset="0"/>
                          <a:cs typeface="Times New Roman" panose="02020603050405020304" pitchFamily="18" charset="0"/>
                        </a:rPr>
                        <a:t>PropTypes</a:t>
                      </a:r>
                      <a:r>
                        <a:rPr lang="en-US" sz="1800" kern="1200" dirty="0" smtClean="0">
                          <a:effectLst/>
                          <a:latin typeface="Times New Roman" panose="02020603050405020304" pitchFamily="18" charset="0"/>
                          <a:cs typeface="Times New Roman" panose="02020603050405020304" pitchFamily="18" charset="0"/>
                        </a:rPr>
                        <a:t> for the </a:t>
                      </a:r>
                      <a:r>
                        <a:rPr lang="en-US" sz="1800" dirty="0" smtClean="0">
                          <a:latin typeface="Times New Roman" panose="02020603050405020304" pitchFamily="18" charset="0"/>
                          <a:cs typeface="Times New Roman" panose="02020603050405020304" pitchFamily="18" charset="0"/>
                        </a:rPr>
                        <a:t>&lt;Select /&gt;</a:t>
                      </a:r>
                      <a:endParaRPr lang="en-US" sz="1800" b="1" i="1" dirty="0" smtClean="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r>
                        <a:rPr lang="en-US" sz="1600" dirty="0" err="1" smtClean="0">
                          <a:latin typeface="Times New Roman" panose="02020603050405020304" pitchFamily="18" charset="0"/>
                          <a:cs typeface="Times New Roman" panose="02020603050405020304" pitchFamily="18" charset="0"/>
                        </a:rPr>
                        <a:t>TextArea</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propTypes</a:t>
                      </a:r>
                      <a:r>
                        <a:rPr lang="en-US" sz="1600" dirty="0" smtClean="0">
                          <a:latin typeface="Times New Roman" panose="02020603050405020304" pitchFamily="18" charset="0"/>
                          <a:cs typeface="Times New Roman" panose="02020603050405020304" pitchFamily="18" charset="0"/>
                        </a:rPr>
                        <a:t> </a:t>
                      </a:r>
                      <a:r>
                        <a:rPr lang="en-US" sz="1600" kern="1200" dirty="0" smtClean="0">
                          <a:effectLst/>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p>
                    <a:p>
                      <a:r>
                        <a:rPr lang="en-US" sz="1600" kern="1200" dirty="0" smtClean="0">
                          <a:effectLst/>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p>
                    <a:p>
                      <a:pPr lvl="1"/>
                      <a:r>
                        <a:rPr lang="en-US" sz="1600" dirty="0" smtClean="0">
                          <a:latin typeface="Times New Roman" panose="02020603050405020304" pitchFamily="18" charset="0"/>
                          <a:cs typeface="Times New Roman" panose="02020603050405020304" pitchFamily="18" charset="0"/>
                        </a:rPr>
                        <a:t>title</a:t>
                      </a:r>
                      <a:r>
                        <a:rPr lang="en-US" sz="1600" kern="1200" dirty="0" smtClean="0">
                          <a:effectLst/>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React</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PropTypes</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string</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isRequired</a:t>
                      </a:r>
                      <a:r>
                        <a:rPr lang="en-US" sz="1600" kern="1200" dirty="0" smtClean="0">
                          <a:effectLst/>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p>
                    <a:p>
                      <a:pPr lvl="1"/>
                      <a:r>
                        <a:rPr lang="en-US" sz="1600" dirty="0" smtClean="0">
                          <a:latin typeface="Times New Roman" panose="02020603050405020304" pitchFamily="18" charset="0"/>
                          <a:cs typeface="Times New Roman" panose="02020603050405020304" pitchFamily="18" charset="0"/>
                        </a:rPr>
                        <a:t>rows</a:t>
                      </a:r>
                      <a:r>
                        <a:rPr lang="en-US" sz="1600" kern="1200" dirty="0" smtClean="0">
                          <a:effectLst/>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React</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PropTypes</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number</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isRequired</a:t>
                      </a:r>
                      <a:r>
                        <a:rPr lang="en-US" sz="1600" kern="1200" dirty="0" smtClean="0">
                          <a:effectLst/>
                          <a:latin typeface="Times New Roman" panose="02020603050405020304" pitchFamily="18" charset="0"/>
                          <a:cs typeface="Times New Roman" panose="02020603050405020304" pitchFamily="18" charset="0"/>
                        </a:rPr>
                        <a:t>,</a:t>
                      </a:r>
                    </a:p>
                    <a:p>
                      <a:pPr lvl="1"/>
                      <a:r>
                        <a:rPr lang="en-US" sz="1600" dirty="0" smtClean="0">
                          <a:latin typeface="Times New Roman" panose="02020603050405020304" pitchFamily="18" charset="0"/>
                          <a:cs typeface="Times New Roman" panose="02020603050405020304" pitchFamily="18" charset="0"/>
                        </a:rPr>
                        <a:t> name</a:t>
                      </a:r>
                      <a:r>
                        <a:rPr lang="en-US" sz="1600" kern="1200" dirty="0" smtClean="0">
                          <a:effectLst/>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React</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PropTypes</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string</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isRequired</a:t>
                      </a:r>
                      <a:r>
                        <a:rPr lang="en-US" sz="1600" kern="1200" dirty="0" smtClean="0">
                          <a:effectLst/>
                          <a:latin typeface="Times New Roman" panose="02020603050405020304" pitchFamily="18" charset="0"/>
                          <a:cs typeface="Times New Roman" panose="02020603050405020304" pitchFamily="18" charset="0"/>
                        </a:rPr>
                        <a:t>,</a:t>
                      </a:r>
                    </a:p>
                    <a:p>
                      <a:pPr lvl="1"/>
                      <a:r>
                        <a:rPr lang="en-US" sz="1600" dirty="0" smtClean="0">
                          <a:latin typeface="Times New Roman" panose="02020603050405020304" pitchFamily="18" charset="0"/>
                          <a:cs typeface="Times New Roman" panose="02020603050405020304" pitchFamily="18" charset="0"/>
                        </a:rPr>
                        <a:t> content</a:t>
                      </a:r>
                      <a:r>
                        <a:rPr lang="en-US" sz="1600" kern="1200" dirty="0" smtClean="0">
                          <a:effectLst/>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React</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PropTypes</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string</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isRequired</a:t>
                      </a:r>
                      <a:r>
                        <a:rPr lang="en-US" sz="1600" kern="1200" dirty="0" smtClean="0">
                          <a:effectLst/>
                          <a:latin typeface="Times New Roman" panose="02020603050405020304" pitchFamily="18" charset="0"/>
                          <a:cs typeface="Times New Roman" panose="02020603050405020304" pitchFamily="18" charset="0"/>
                        </a:rPr>
                        <a:t>,</a:t>
                      </a:r>
                    </a:p>
                    <a:p>
                      <a:pPr lvl="1"/>
                      <a:r>
                        <a:rPr lang="en-US" sz="1600" dirty="0" smtClean="0">
                          <a:latin typeface="Times New Roman" panose="02020603050405020304" pitchFamily="18" charset="0"/>
                          <a:cs typeface="Times New Roman" panose="02020603050405020304" pitchFamily="18" charset="0"/>
                        </a:rPr>
                        <a:t> resize</a:t>
                      </a:r>
                      <a:r>
                        <a:rPr lang="en-US" sz="1600" kern="1200" dirty="0" smtClean="0">
                          <a:effectLst/>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React</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PropTypes</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bool</a:t>
                      </a:r>
                      <a:r>
                        <a:rPr lang="en-US" sz="1600" kern="1200" dirty="0" smtClean="0">
                          <a:effectLst/>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p>
                    <a:p>
                      <a:pPr lvl="1"/>
                      <a:r>
                        <a:rPr lang="en-US" sz="1600" dirty="0" smtClean="0">
                          <a:latin typeface="Times New Roman" panose="02020603050405020304" pitchFamily="18" charset="0"/>
                          <a:cs typeface="Times New Roman" panose="02020603050405020304" pitchFamily="18" charset="0"/>
                        </a:rPr>
                        <a:t>placeholder</a:t>
                      </a:r>
                      <a:r>
                        <a:rPr lang="en-US" sz="1600" kern="1200" dirty="0" smtClean="0">
                          <a:effectLst/>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React</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PropTypes</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string</a:t>
                      </a:r>
                      <a:r>
                        <a:rPr lang="en-US" sz="1600" kern="1200" dirty="0" smtClean="0">
                          <a:effectLst/>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p>
                    <a:p>
                      <a:pPr lvl="1"/>
                      <a:r>
                        <a:rPr lang="en-US" sz="1600" dirty="0" err="1" smtClean="0">
                          <a:latin typeface="Times New Roman" panose="02020603050405020304" pitchFamily="18" charset="0"/>
                          <a:cs typeface="Times New Roman" panose="02020603050405020304" pitchFamily="18" charset="0"/>
                        </a:rPr>
                        <a:t>controlFunc</a:t>
                      </a:r>
                      <a:r>
                        <a:rPr lang="en-US" sz="1600" kern="1200" dirty="0" smtClean="0">
                          <a:effectLst/>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React</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PropTypes</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func</a:t>
                      </a:r>
                      <a:r>
                        <a:rPr lang="en-US" sz="1600" kern="1200" dirty="0" err="1" smtClean="0">
                          <a:effectLst/>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isRequired</a:t>
                      </a:r>
                      <a:r>
                        <a:rPr lang="en-US" sz="1600" dirty="0" smtClean="0">
                          <a:latin typeface="Times New Roman" panose="02020603050405020304" pitchFamily="18" charset="0"/>
                          <a:cs typeface="Times New Roman" panose="02020603050405020304" pitchFamily="18" charset="0"/>
                        </a:rPr>
                        <a:t> </a:t>
                      </a:r>
                    </a:p>
                    <a:p>
                      <a:r>
                        <a:rPr lang="en-US" sz="1600" kern="1200" dirty="0" smtClean="0">
                          <a:effectLst/>
                          <a:latin typeface="Times New Roman" panose="02020603050405020304" pitchFamily="18" charset="0"/>
                          <a:cs typeface="Times New Roman" panose="02020603050405020304" pitchFamily="18" charset="0"/>
                        </a:rPr>
                        <a:t>};</a:t>
                      </a:r>
                      <a:endParaRPr lang="en-US" sz="1600" i="1"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243729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(12)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a:latin typeface="Times New Roman" panose="02020603050405020304" pitchFamily="18" charset="0"/>
                <a:cs typeface="Times New Roman" panose="02020603050405020304" pitchFamily="18" charset="0"/>
              </a:rPr>
              <a:t>Controlled Inputs</a:t>
            </a:r>
          </a:p>
          <a:p>
            <a:pPr lvl="1"/>
            <a:r>
              <a:rPr lang="en-US" b="1" dirty="0" smtClean="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TextArea</a:t>
            </a:r>
            <a:r>
              <a:rPr lang="en-US" b="1" dirty="0">
                <a:latin typeface="Times New Roman" panose="02020603050405020304" pitchFamily="18" charset="0"/>
                <a:cs typeface="Times New Roman" panose="02020603050405020304" pitchFamily="18" charset="0"/>
              </a:rPr>
              <a:t> /&gt;</a:t>
            </a: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400050" lvl="2" indent="0">
              <a:buNone/>
            </a:pPr>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sz="1400" dirty="0" smtClean="0">
              <a:latin typeface="Times New Roman" panose="02020603050405020304" pitchFamily="18" charset="0"/>
              <a:cs typeface="Times New Roman" panose="02020603050405020304" pitchFamily="18" charset="0"/>
              <a:hlinkClick r:id="rId3"/>
            </a:endParaRPr>
          </a:p>
          <a:p>
            <a:pPr marL="742950" lvl="2" indent="-342900"/>
            <a:r>
              <a:rPr lang="en-US" sz="1400" dirty="0" smtClean="0">
                <a:latin typeface="Times New Roman" panose="02020603050405020304" pitchFamily="18" charset="0"/>
                <a:cs typeface="Times New Roman" panose="02020603050405020304" pitchFamily="18" charset="0"/>
                <a:hlinkClick r:id="rId4"/>
              </a:rPr>
              <a:t>https</a:t>
            </a:r>
            <a:r>
              <a:rPr lang="en-US" sz="1400" dirty="0">
                <a:latin typeface="Times New Roman" panose="02020603050405020304" pitchFamily="18" charset="0"/>
                <a:cs typeface="Times New Roman" panose="02020603050405020304" pitchFamily="18" charset="0"/>
                <a:hlinkClick r:id="rId4"/>
              </a:rPr>
              <a:t>://plnkr.co/edit/Fh1Ph0ovEJAp0tN2tT6U?p=preview</a:t>
            </a: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11078740"/>
              </p:ext>
            </p:extLst>
          </p:nvPr>
        </p:nvGraphicFramePr>
        <p:xfrm>
          <a:off x="914400" y="1504950"/>
          <a:ext cx="7924800" cy="3048000"/>
        </p:xfrm>
        <a:graphic>
          <a:graphicData uri="http://schemas.openxmlformats.org/drawingml/2006/table">
            <a:tbl>
              <a:tblPr firstRow="1" bandRow="1">
                <a:tableStyleId>{BDBED569-4797-4DF1-A0F4-6AAB3CD982D8}</a:tableStyleId>
              </a:tblPr>
              <a:tblGrid>
                <a:gridCol w="1295400"/>
                <a:gridCol w="6629400"/>
              </a:tblGrid>
              <a:tr h="230641">
                <a:tc>
                  <a:txBody>
                    <a:bodyPr/>
                    <a:lstStyle/>
                    <a:p>
                      <a:r>
                        <a:rPr lang="en-US" dirty="0" smtClean="0">
                          <a:latin typeface="Times New Roman" panose="02020603050405020304" pitchFamily="18" charset="0"/>
                          <a:cs typeface="Times New Roman" panose="02020603050405020304" pitchFamily="18" charset="0"/>
                        </a:rPr>
                        <a:t>Props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r>
              <a:tr h="320040">
                <a:tc>
                  <a:txBody>
                    <a:bodyPr/>
                    <a:lstStyle/>
                    <a:p>
                      <a:r>
                        <a:rPr lang="en-US" sz="1400" kern="1200" dirty="0" smtClean="0">
                          <a:effectLst/>
                          <a:latin typeface="Times New Roman" panose="02020603050405020304" pitchFamily="18" charset="0"/>
                          <a:cs typeface="Times New Roman" panose="02020603050405020304" pitchFamily="18" charset="0"/>
                        </a:rPr>
                        <a:t>title</a:t>
                      </a:r>
                      <a:endParaRPr lang="en-US" sz="1400" i="1"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Accepts a string that will be rendered in the </a:t>
                      </a:r>
                      <a:r>
                        <a:rPr lang="en-US" sz="1400" kern="1200" dirty="0" err="1" smtClean="0">
                          <a:effectLst/>
                          <a:latin typeface="Times New Roman" panose="02020603050405020304" pitchFamily="18" charset="0"/>
                          <a:cs typeface="Times New Roman" panose="02020603050405020304" pitchFamily="18" charset="0"/>
                        </a:rPr>
                        <a:t>textarea's</a:t>
                      </a:r>
                      <a:r>
                        <a:rPr lang="en-US" sz="1400" kern="1200" dirty="0" smtClean="0">
                          <a:effectLst/>
                          <a:latin typeface="Times New Roman" panose="02020603050405020304" pitchFamily="18" charset="0"/>
                          <a:cs typeface="Times New Roman" panose="02020603050405020304" pitchFamily="18" charset="0"/>
                        </a:rPr>
                        <a:t> label.</a:t>
                      </a:r>
                      <a:endParaRPr lang="en-US" sz="1400" dirty="0">
                        <a:latin typeface="Times New Roman" panose="02020603050405020304" pitchFamily="18" charset="0"/>
                        <a:cs typeface="Times New Roman" panose="02020603050405020304" pitchFamily="18" charset="0"/>
                      </a:endParaRPr>
                    </a:p>
                  </a:txBody>
                  <a:tcPr/>
                </a:tc>
              </a:tr>
              <a:tr h="228600">
                <a:tc>
                  <a:txBody>
                    <a:bodyPr/>
                    <a:lstStyle/>
                    <a:p>
                      <a:r>
                        <a:rPr lang="en-US" sz="1400" kern="1200" dirty="0" smtClean="0">
                          <a:effectLst/>
                          <a:latin typeface="Times New Roman" panose="02020603050405020304" pitchFamily="18" charset="0"/>
                          <a:cs typeface="Times New Roman" panose="02020603050405020304" pitchFamily="18" charset="0"/>
                        </a:rPr>
                        <a:t>rows</a:t>
                      </a:r>
                      <a:endParaRPr lang="en-US" sz="1400" i="1"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Accepts an integer that determines how many rows high the </a:t>
                      </a:r>
                      <a:r>
                        <a:rPr lang="en-US" sz="1400" kern="1200" dirty="0" err="1" smtClean="0">
                          <a:effectLst/>
                          <a:latin typeface="Times New Roman" panose="02020603050405020304" pitchFamily="18" charset="0"/>
                          <a:cs typeface="Times New Roman" panose="02020603050405020304" pitchFamily="18" charset="0"/>
                        </a:rPr>
                        <a:t>textarea</a:t>
                      </a:r>
                      <a:r>
                        <a:rPr lang="en-US" sz="1400" kern="1200" dirty="0" smtClean="0">
                          <a:effectLst/>
                          <a:latin typeface="Times New Roman" panose="02020603050405020304" pitchFamily="18" charset="0"/>
                          <a:cs typeface="Times New Roman" panose="02020603050405020304" pitchFamily="18" charset="0"/>
                        </a:rPr>
                        <a:t> will be.</a:t>
                      </a:r>
                      <a:endParaRPr lang="en-US" sz="1400" dirty="0">
                        <a:latin typeface="Times New Roman" panose="02020603050405020304" pitchFamily="18" charset="0"/>
                        <a:cs typeface="Times New Roman" panose="02020603050405020304" pitchFamily="18" charset="0"/>
                      </a:endParaRPr>
                    </a:p>
                  </a:txBody>
                  <a:tcPr/>
                </a:tc>
              </a:tr>
              <a:tr h="335280">
                <a:tc>
                  <a:txBody>
                    <a:bodyPr/>
                    <a:lstStyle/>
                    <a:p>
                      <a:r>
                        <a:rPr lang="en-US" sz="1400" kern="1200" dirty="0" smtClean="0">
                          <a:effectLst/>
                          <a:latin typeface="Times New Roman" panose="02020603050405020304" pitchFamily="18" charset="0"/>
                          <a:cs typeface="Times New Roman" panose="02020603050405020304" pitchFamily="18" charset="0"/>
                        </a:rPr>
                        <a:t>name</a:t>
                      </a:r>
                      <a:endParaRPr lang="en-US" sz="1400" i="1"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The name attribute for the </a:t>
                      </a:r>
                      <a:r>
                        <a:rPr lang="en-US" sz="1400" kern="1200" dirty="0" err="1" smtClean="0">
                          <a:effectLst/>
                          <a:latin typeface="Times New Roman" panose="02020603050405020304" pitchFamily="18" charset="0"/>
                          <a:cs typeface="Times New Roman" panose="02020603050405020304" pitchFamily="18" charset="0"/>
                        </a:rPr>
                        <a:t>textarea</a:t>
                      </a:r>
                      <a:r>
                        <a:rPr lang="en-US" sz="1400" kern="1200" dirty="0" smtClean="0">
                          <a:effectLst/>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tr>
              <a:tr h="304800">
                <a:tc>
                  <a:txBody>
                    <a:bodyPr/>
                    <a:lstStyle/>
                    <a:p>
                      <a:r>
                        <a:rPr lang="en-US" sz="1400" kern="1200" dirty="0" smtClean="0">
                          <a:effectLst/>
                          <a:latin typeface="Times New Roman" panose="02020603050405020304" pitchFamily="18" charset="0"/>
                          <a:cs typeface="Times New Roman" panose="02020603050405020304" pitchFamily="18" charset="0"/>
                        </a:rPr>
                        <a:t>content</a:t>
                      </a:r>
                      <a:endParaRPr lang="en-US" sz="1400" i="1"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The content of the </a:t>
                      </a:r>
                      <a:r>
                        <a:rPr lang="en-US" sz="1400" kern="1200" dirty="0" err="1" smtClean="0">
                          <a:effectLst/>
                          <a:latin typeface="Times New Roman" panose="02020603050405020304" pitchFamily="18" charset="0"/>
                          <a:cs typeface="Times New Roman" panose="02020603050405020304" pitchFamily="18" charset="0"/>
                        </a:rPr>
                        <a:t>textarea</a:t>
                      </a:r>
                      <a:r>
                        <a:rPr lang="en-US" sz="1400" kern="1200" dirty="0" smtClean="0">
                          <a:effectLst/>
                          <a:latin typeface="Times New Roman" panose="02020603050405020304" pitchFamily="18" charset="0"/>
                          <a:cs typeface="Times New Roman" panose="02020603050405020304" pitchFamily="18" charset="0"/>
                        </a:rPr>
                        <a:t>. A controlled input will only display </a:t>
                      </a:r>
                      <a:endParaRPr lang="en-US" sz="1400" dirty="0">
                        <a:latin typeface="Times New Roman" panose="02020603050405020304" pitchFamily="18" charset="0"/>
                        <a:cs typeface="Times New Roman" panose="02020603050405020304" pitchFamily="18" charset="0"/>
                      </a:endParaRPr>
                    </a:p>
                  </a:txBody>
                  <a:tcPr/>
                </a:tc>
              </a:tr>
              <a:tr h="304800">
                <a:tc>
                  <a:txBody>
                    <a:bodyPr/>
                    <a:lstStyle/>
                    <a:p>
                      <a:r>
                        <a:rPr lang="en-US" sz="1400" kern="1200" dirty="0" smtClean="0">
                          <a:effectLst/>
                          <a:latin typeface="Times New Roman" panose="02020603050405020304" pitchFamily="18" charset="0"/>
                          <a:cs typeface="Times New Roman" panose="02020603050405020304" pitchFamily="18" charset="0"/>
                        </a:rPr>
                        <a:t>resize</a:t>
                      </a:r>
                      <a:endParaRPr lang="en-US" sz="1400" i="1"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Accepts a </a:t>
                      </a:r>
                      <a:r>
                        <a:rPr lang="en-US" sz="1400" kern="1200" dirty="0" err="1" smtClean="0">
                          <a:effectLst/>
                          <a:latin typeface="Times New Roman" panose="02020603050405020304" pitchFamily="18" charset="0"/>
                          <a:cs typeface="Times New Roman" panose="02020603050405020304" pitchFamily="18" charset="0"/>
                        </a:rPr>
                        <a:t>boolean</a:t>
                      </a:r>
                      <a:r>
                        <a:rPr lang="en-US" sz="1400" kern="1200" dirty="0" smtClean="0">
                          <a:effectLst/>
                          <a:latin typeface="Times New Roman" panose="02020603050405020304" pitchFamily="18" charset="0"/>
                          <a:cs typeface="Times New Roman" panose="02020603050405020304" pitchFamily="18" charset="0"/>
                        </a:rPr>
                        <a:t> that determines if the </a:t>
                      </a:r>
                      <a:r>
                        <a:rPr lang="en-US" sz="1400" kern="1200" dirty="0" err="1" smtClean="0">
                          <a:effectLst/>
                          <a:latin typeface="Times New Roman" panose="02020603050405020304" pitchFamily="18" charset="0"/>
                          <a:cs typeface="Times New Roman" panose="02020603050405020304" pitchFamily="18" charset="0"/>
                        </a:rPr>
                        <a:t>textarea</a:t>
                      </a:r>
                      <a:r>
                        <a:rPr lang="en-US" sz="1400" kern="1200" dirty="0" smtClean="0">
                          <a:effectLst/>
                          <a:latin typeface="Times New Roman" panose="02020603050405020304" pitchFamily="18" charset="0"/>
                          <a:cs typeface="Times New Roman" panose="02020603050405020304" pitchFamily="18" charset="0"/>
                        </a:rPr>
                        <a:t> will be resizable.</a:t>
                      </a:r>
                      <a:endParaRPr lang="en-US" sz="1400" dirty="0">
                        <a:latin typeface="Times New Roman" panose="02020603050405020304" pitchFamily="18" charset="0"/>
                        <a:cs typeface="Times New Roman" panose="02020603050405020304" pitchFamily="18" charset="0"/>
                      </a:endParaRPr>
                    </a:p>
                  </a:txBody>
                  <a:tcPr/>
                </a:tc>
              </a:tr>
              <a:tr h="381000">
                <a:tc>
                  <a:txBody>
                    <a:bodyPr/>
                    <a:lstStyle/>
                    <a:p>
                      <a:r>
                        <a:rPr lang="en-US" sz="1400" kern="1200" dirty="0" smtClean="0">
                          <a:effectLst/>
                          <a:latin typeface="Times New Roman" panose="02020603050405020304" pitchFamily="18" charset="0"/>
                          <a:cs typeface="Times New Roman" panose="02020603050405020304" pitchFamily="18" charset="0"/>
                        </a:rPr>
                        <a:t>placeholder</a:t>
                      </a:r>
                      <a:endParaRPr lang="en-US" sz="1400" i="1"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A string that will be the </a:t>
                      </a:r>
                      <a:r>
                        <a:rPr lang="en-US" sz="1400" kern="1200" dirty="0" err="1" smtClean="0">
                          <a:effectLst/>
                          <a:latin typeface="Times New Roman" panose="02020603050405020304" pitchFamily="18" charset="0"/>
                          <a:cs typeface="Times New Roman" panose="02020603050405020304" pitchFamily="18" charset="0"/>
                        </a:rPr>
                        <a:t>textarea's</a:t>
                      </a:r>
                      <a:r>
                        <a:rPr lang="en-US" sz="1400" kern="1200" dirty="0" smtClean="0">
                          <a:effectLst/>
                          <a:latin typeface="Times New Roman" panose="02020603050405020304" pitchFamily="18" charset="0"/>
                          <a:cs typeface="Times New Roman" panose="02020603050405020304" pitchFamily="18" charset="0"/>
                        </a:rPr>
                        <a:t> placeholder text</a:t>
                      </a:r>
                      <a:endParaRPr lang="en-US" sz="1400" dirty="0">
                        <a:latin typeface="Times New Roman" panose="02020603050405020304" pitchFamily="18" charset="0"/>
                        <a:cs typeface="Times New Roman" panose="02020603050405020304" pitchFamily="18" charset="0"/>
                      </a:endParaRPr>
                    </a:p>
                  </a:txBody>
                  <a:tcPr/>
                </a:tc>
              </a:tr>
              <a:tr h="520473">
                <a:tc>
                  <a:txBody>
                    <a:bodyPr/>
                    <a:lstStyle/>
                    <a:p>
                      <a:r>
                        <a:rPr lang="en-US" sz="1400" kern="1200" dirty="0" err="1" smtClean="0">
                          <a:effectLst/>
                          <a:latin typeface="Times New Roman" panose="02020603050405020304" pitchFamily="18" charset="0"/>
                          <a:cs typeface="Times New Roman" panose="02020603050405020304" pitchFamily="18" charset="0"/>
                        </a:rPr>
                        <a:t>controlFunc</a:t>
                      </a:r>
                      <a:endParaRPr lang="en-US" sz="1400" i="1"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Is the function passed down from the parent/container component. This function will update the parent/container component's state every time there is an change because it is attached to </a:t>
                      </a:r>
                      <a:r>
                        <a:rPr lang="en-US" sz="1400" kern="1200" dirty="0" err="1" smtClean="0">
                          <a:effectLst/>
                          <a:latin typeface="Times New Roman" panose="02020603050405020304" pitchFamily="18" charset="0"/>
                          <a:cs typeface="Times New Roman" panose="02020603050405020304" pitchFamily="18" charset="0"/>
                        </a:rPr>
                        <a:t>React's</a:t>
                      </a:r>
                      <a:r>
                        <a:rPr lang="en-US" sz="1400" kern="1200" dirty="0" smtClean="0">
                          <a:effectLst/>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onChange</a:t>
                      </a:r>
                      <a:r>
                        <a:rPr lang="en-US" sz="1400" kern="1200" dirty="0" smtClean="0">
                          <a:effectLst/>
                          <a:latin typeface="Times New Roman" panose="02020603050405020304" pitchFamily="18" charset="0"/>
                          <a:cs typeface="Times New Roman" panose="02020603050405020304" pitchFamily="18" charset="0"/>
                        </a:rPr>
                        <a:t> handler</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70909556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(13)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a:latin typeface="Times New Roman" panose="02020603050405020304" pitchFamily="18" charset="0"/>
                <a:cs typeface="Times New Roman" panose="02020603050405020304" pitchFamily="18" charset="0"/>
              </a:rPr>
              <a:t>Controlled Inputs</a:t>
            </a:r>
          </a:p>
          <a:p>
            <a:pPr lvl="1"/>
            <a:r>
              <a:rPr lang="en-US" b="1" dirty="0" smtClean="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CheckboxOrRadioGroup</a:t>
            </a:r>
            <a:r>
              <a:rPr lang="en-US" b="1" dirty="0">
                <a:latin typeface="Times New Roman" panose="02020603050405020304" pitchFamily="18" charset="0"/>
                <a:cs typeface="Times New Roman" panose="02020603050405020304" pitchFamily="18" charset="0"/>
              </a:rPr>
              <a:t> /&gt;</a:t>
            </a: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14941085"/>
              </p:ext>
            </p:extLst>
          </p:nvPr>
        </p:nvGraphicFramePr>
        <p:xfrm>
          <a:off x="1219200" y="1581150"/>
          <a:ext cx="6096000" cy="2382520"/>
        </p:xfrm>
        <a:graphic>
          <a:graphicData uri="http://schemas.openxmlformats.org/drawingml/2006/table">
            <a:tbl>
              <a:tblPr firstRow="1" bandRow="1">
                <a:tableStyleId>{BDBED569-4797-4DF1-A0F4-6AAB3CD982D8}</a:tableStyleId>
              </a:tblPr>
              <a:tblGrid>
                <a:gridCol w="6096000"/>
              </a:tblGrid>
              <a:tr h="37084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effectLst/>
                          <a:latin typeface="Times New Roman" panose="02020603050405020304" pitchFamily="18" charset="0"/>
                          <a:cs typeface="Times New Roman" panose="02020603050405020304" pitchFamily="18" charset="0"/>
                        </a:rPr>
                        <a:t>PropTypes</a:t>
                      </a:r>
                      <a:r>
                        <a:rPr lang="en-US" sz="1800" kern="1200" dirty="0" smtClean="0">
                          <a:effectLst/>
                          <a:latin typeface="Times New Roman" panose="02020603050405020304" pitchFamily="18" charset="0"/>
                          <a:cs typeface="Times New Roman" panose="02020603050405020304" pitchFamily="18" charset="0"/>
                        </a:rPr>
                        <a:t> for the </a:t>
                      </a:r>
                      <a:r>
                        <a:rPr lang="en-US" dirty="0" smtClean="0">
                          <a:latin typeface="Times New Roman" panose="02020603050405020304" pitchFamily="18" charset="0"/>
                          <a:cs typeface="Times New Roman" panose="02020603050405020304" pitchFamily="18" charset="0"/>
                        </a:rPr>
                        <a:t>&lt;</a:t>
                      </a:r>
                      <a:r>
                        <a:rPr lang="en-US" dirty="0" err="1" smtClean="0">
                          <a:latin typeface="Times New Roman" panose="02020603050405020304" pitchFamily="18" charset="0"/>
                          <a:cs typeface="Times New Roman" panose="02020603050405020304" pitchFamily="18" charset="0"/>
                        </a:rPr>
                        <a:t>CheckboxOrRadioGroup</a:t>
                      </a:r>
                      <a:r>
                        <a:rPr lang="en-US" dirty="0" smtClean="0">
                          <a:latin typeface="Times New Roman" panose="02020603050405020304" pitchFamily="18" charset="0"/>
                          <a:cs typeface="Times New Roman" panose="02020603050405020304" pitchFamily="18" charset="0"/>
                        </a:rPr>
                        <a:t>/&gt;</a:t>
                      </a:r>
                      <a:endParaRPr lang="en-US" b="1"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err="1" smtClean="0">
                          <a:latin typeface="Times New Roman" panose="02020603050405020304" pitchFamily="18" charset="0"/>
                          <a:cs typeface="Times New Roman" panose="02020603050405020304" pitchFamily="18" charset="0"/>
                        </a:rPr>
                        <a:t>CheckboxGroup</a:t>
                      </a:r>
                      <a:r>
                        <a:rPr lang="en-US" sz="1400" kern="1200" dirty="0" err="1" smtClean="0">
                          <a:effectLst/>
                          <a:latin typeface="Times New Roman" panose="02020603050405020304" pitchFamily="18" charset="0"/>
                          <a:cs typeface="Times New Roman" panose="02020603050405020304" pitchFamily="18" charset="0"/>
                        </a:rPr>
                        <a:t>.</a:t>
                      </a:r>
                      <a:r>
                        <a:rPr lang="en-US" sz="1400" dirty="0" err="1" smtClean="0">
                          <a:latin typeface="Times New Roman" panose="02020603050405020304" pitchFamily="18" charset="0"/>
                          <a:cs typeface="Times New Roman" panose="02020603050405020304" pitchFamily="18" charset="0"/>
                        </a:rPr>
                        <a:t>propTypes</a:t>
                      </a:r>
                      <a:r>
                        <a:rPr lang="en-US" sz="1400" dirty="0" smtClean="0">
                          <a:latin typeface="Times New Roman" panose="02020603050405020304" pitchFamily="18" charset="0"/>
                          <a:cs typeface="Times New Roman" panose="02020603050405020304" pitchFamily="18" charset="0"/>
                        </a:rPr>
                        <a:t> </a:t>
                      </a:r>
                      <a:r>
                        <a:rPr lang="en-US" sz="1400" kern="1200" dirty="0" smtClean="0">
                          <a:effectLst/>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 </a:t>
                      </a:r>
                    </a:p>
                    <a:p>
                      <a:r>
                        <a:rPr lang="en-US" sz="1400" kern="1200" dirty="0" smtClean="0">
                          <a:effectLst/>
                          <a:latin typeface="Times New Roman" panose="02020603050405020304" pitchFamily="18" charset="0"/>
                          <a:cs typeface="Times New Roman" panose="02020603050405020304" pitchFamily="18" charset="0"/>
                        </a:rPr>
                        <a:t>{</a:t>
                      </a:r>
                    </a:p>
                    <a:p>
                      <a:pPr lvl="1"/>
                      <a:r>
                        <a:rPr lang="en-US" sz="1400" dirty="0" smtClean="0">
                          <a:latin typeface="Times New Roman" panose="02020603050405020304" pitchFamily="18" charset="0"/>
                          <a:cs typeface="Times New Roman" panose="02020603050405020304" pitchFamily="18" charset="0"/>
                        </a:rPr>
                        <a:t> title</a:t>
                      </a:r>
                      <a:r>
                        <a:rPr lang="en-US" sz="1400" kern="1200" dirty="0" smtClean="0">
                          <a:effectLst/>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PropTypes</a:t>
                      </a:r>
                      <a:r>
                        <a:rPr lang="en-US" sz="1400" kern="1200" dirty="0" err="1" smtClean="0">
                          <a:effectLst/>
                          <a:latin typeface="Times New Roman" panose="02020603050405020304" pitchFamily="18" charset="0"/>
                          <a:cs typeface="Times New Roman" panose="02020603050405020304" pitchFamily="18" charset="0"/>
                        </a:rPr>
                        <a:t>.</a:t>
                      </a:r>
                      <a:r>
                        <a:rPr lang="en-US" sz="1400" dirty="0" err="1" smtClean="0">
                          <a:latin typeface="Times New Roman" panose="02020603050405020304" pitchFamily="18" charset="0"/>
                          <a:cs typeface="Times New Roman" panose="02020603050405020304" pitchFamily="18" charset="0"/>
                        </a:rPr>
                        <a:t>string</a:t>
                      </a:r>
                      <a:r>
                        <a:rPr lang="en-US" sz="1400" kern="1200" dirty="0" err="1" smtClean="0">
                          <a:effectLst/>
                          <a:latin typeface="Times New Roman" panose="02020603050405020304" pitchFamily="18" charset="0"/>
                          <a:cs typeface="Times New Roman" panose="02020603050405020304" pitchFamily="18" charset="0"/>
                        </a:rPr>
                        <a:t>.</a:t>
                      </a:r>
                      <a:r>
                        <a:rPr lang="en-US" sz="1400" dirty="0" err="1" smtClean="0">
                          <a:latin typeface="Times New Roman" panose="02020603050405020304" pitchFamily="18" charset="0"/>
                          <a:cs typeface="Times New Roman" panose="02020603050405020304" pitchFamily="18" charset="0"/>
                        </a:rPr>
                        <a:t>isRequired</a:t>
                      </a:r>
                      <a:r>
                        <a:rPr lang="en-US" sz="1400" kern="1200" dirty="0" smtClean="0">
                          <a:effectLst/>
                          <a:latin typeface="Times New Roman" panose="02020603050405020304" pitchFamily="18" charset="0"/>
                          <a:cs typeface="Times New Roman" panose="02020603050405020304" pitchFamily="18" charset="0"/>
                        </a:rPr>
                        <a:t>,</a:t>
                      </a:r>
                    </a:p>
                    <a:p>
                      <a:pPr lvl="1"/>
                      <a:r>
                        <a:rPr lang="en-US" sz="1400" dirty="0" smtClean="0">
                          <a:latin typeface="Times New Roman" panose="02020603050405020304" pitchFamily="18" charset="0"/>
                          <a:cs typeface="Times New Roman" panose="02020603050405020304" pitchFamily="18" charset="0"/>
                        </a:rPr>
                        <a:t> type</a:t>
                      </a:r>
                      <a:r>
                        <a:rPr lang="en-US" sz="1400" kern="1200" dirty="0" smtClean="0">
                          <a:effectLst/>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PropTypes</a:t>
                      </a:r>
                      <a:r>
                        <a:rPr lang="en-US" sz="1400" kern="1200" dirty="0" err="1" smtClean="0">
                          <a:effectLst/>
                          <a:latin typeface="Times New Roman" panose="02020603050405020304" pitchFamily="18" charset="0"/>
                          <a:cs typeface="Times New Roman" panose="02020603050405020304" pitchFamily="18" charset="0"/>
                        </a:rPr>
                        <a:t>.oneOf</a:t>
                      </a:r>
                      <a:r>
                        <a:rPr lang="en-US" sz="1400" kern="1200" dirty="0" smtClean="0">
                          <a:effectLst/>
                          <a:latin typeface="Times New Roman" panose="02020603050405020304" pitchFamily="18" charset="0"/>
                          <a:cs typeface="Times New Roman" panose="02020603050405020304" pitchFamily="18" charset="0"/>
                        </a:rPr>
                        <a:t>(['checkbox',</a:t>
                      </a:r>
                      <a:r>
                        <a:rPr lang="en-US" sz="1400" dirty="0" smtClean="0">
                          <a:latin typeface="Times New Roman" panose="02020603050405020304" pitchFamily="18" charset="0"/>
                          <a:cs typeface="Times New Roman" panose="02020603050405020304" pitchFamily="18" charset="0"/>
                        </a:rPr>
                        <a:t> </a:t>
                      </a:r>
                      <a:r>
                        <a:rPr lang="en-US" sz="1400" kern="1200" dirty="0" smtClean="0">
                          <a:effectLst/>
                          <a:latin typeface="Times New Roman" panose="02020603050405020304" pitchFamily="18" charset="0"/>
                          <a:cs typeface="Times New Roman" panose="02020603050405020304" pitchFamily="18" charset="0"/>
                        </a:rPr>
                        <a:t>'radio']).</a:t>
                      </a:r>
                      <a:r>
                        <a:rPr lang="en-US" sz="1400" dirty="0" err="1" smtClean="0">
                          <a:latin typeface="Times New Roman" panose="02020603050405020304" pitchFamily="18" charset="0"/>
                          <a:cs typeface="Times New Roman" panose="02020603050405020304" pitchFamily="18" charset="0"/>
                        </a:rPr>
                        <a:t>isRequired</a:t>
                      </a:r>
                      <a:r>
                        <a:rPr lang="en-US" sz="1400" kern="1200" dirty="0" smtClean="0">
                          <a:effectLst/>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 </a:t>
                      </a:r>
                    </a:p>
                    <a:p>
                      <a:pPr lvl="1"/>
                      <a:r>
                        <a:rPr lang="en-US" sz="1400" dirty="0" smtClean="0">
                          <a:latin typeface="Times New Roman" panose="02020603050405020304" pitchFamily="18" charset="0"/>
                          <a:cs typeface="Times New Roman" panose="02020603050405020304" pitchFamily="18" charset="0"/>
                        </a:rPr>
                        <a:t> name</a:t>
                      </a:r>
                      <a:r>
                        <a:rPr lang="en-US" sz="1400" kern="1200" dirty="0" smtClean="0">
                          <a:effectLst/>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PropTypes</a:t>
                      </a:r>
                      <a:r>
                        <a:rPr lang="en-US" sz="1400" kern="1200" dirty="0" err="1" smtClean="0">
                          <a:effectLst/>
                          <a:latin typeface="Times New Roman" panose="02020603050405020304" pitchFamily="18" charset="0"/>
                          <a:cs typeface="Times New Roman" panose="02020603050405020304" pitchFamily="18" charset="0"/>
                        </a:rPr>
                        <a:t>.</a:t>
                      </a:r>
                      <a:r>
                        <a:rPr lang="en-US" sz="1400" dirty="0" err="1" smtClean="0">
                          <a:latin typeface="Times New Roman" panose="02020603050405020304" pitchFamily="18" charset="0"/>
                          <a:cs typeface="Times New Roman" panose="02020603050405020304" pitchFamily="18" charset="0"/>
                        </a:rPr>
                        <a:t>string</a:t>
                      </a:r>
                      <a:r>
                        <a:rPr lang="en-US" sz="1400" kern="1200" dirty="0" err="1" smtClean="0">
                          <a:effectLst/>
                          <a:latin typeface="Times New Roman" panose="02020603050405020304" pitchFamily="18" charset="0"/>
                          <a:cs typeface="Times New Roman" panose="02020603050405020304" pitchFamily="18" charset="0"/>
                        </a:rPr>
                        <a:t>.</a:t>
                      </a:r>
                      <a:r>
                        <a:rPr lang="en-US" sz="1400" dirty="0" err="1" smtClean="0">
                          <a:latin typeface="Times New Roman" panose="02020603050405020304" pitchFamily="18" charset="0"/>
                          <a:cs typeface="Times New Roman" panose="02020603050405020304" pitchFamily="18" charset="0"/>
                        </a:rPr>
                        <a:t>isRequired</a:t>
                      </a:r>
                      <a:r>
                        <a:rPr lang="en-US" sz="1400" kern="1200" dirty="0" smtClean="0">
                          <a:effectLst/>
                          <a:latin typeface="Times New Roman" panose="02020603050405020304" pitchFamily="18" charset="0"/>
                          <a:cs typeface="Times New Roman" panose="02020603050405020304" pitchFamily="18" charset="0"/>
                        </a:rPr>
                        <a:t>,</a:t>
                      </a:r>
                    </a:p>
                    <a:p>
                      <a:pPr lvl="1"/>
                      <a:r>
                        <a:rPr lang="en-US" sz="1400" dirty="0" smtClean="0">
                          <a:latin typeface="Times New Roman" panose="02020603050405020304" pitchFamily="18" charset="0"/>
                          <a:cs typeface="Times New Roman" panose="02020603050405020304" pitchFamily="18" charset="0"/>
                        </a:rPr>
                        <a:t> options</a:t>
                      </a:r>
                      <a:r>
                        <a:rPr lang="en-US" sz="1400" kern="1200" dirty="0" smtClean="0">
                          <a:effectLst/>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PropTypes</a:t>
                      </a:r>
                      <a:r>
                        <a:rPr lang="en-US" sz="1400" kern="1200" dirty="0" err="1" smtClean="0">
                          <a:effectLst/>
                          <a:latin typeface="Times New Roman" panose="02020603050405020304" pitchFamily="18" charset="0"/>
                          <a:cs typeface="Times New Roman" panose="02020603050405020304" pitchFamily="18" charset="0"/>
                        </a:rPr>
                        <a:t>.</a:t>
                      </a:r>
                      <a:r>
                        <a:rPr lang="en-US" sz="1400" dirty="0" err="1" smtClean="0">
                          <a:latin typeface="Times New Roman" panose="02020603050405020304" pitchFamily="18" charset="0"/>
                          <a:cs typeface="Times New Roman" panose="02020603050405020304" pitchFamily="18" charset="0"/>
                        </a:rPr>
                        <a:t>array</a:t>
                      </a:r>
                      <a:r>
                        <a:rPr lang="en-US" sz="1400" kern="1200" dirty="0" err="1" smtClean="0">
                          <a:effectLst/>
                          <a:latin typeface="Times New Roman" panose="02020603050405020304" pitchFamily="18" charset="0"/>
                          <a:cs typeface="Times New Roman" panose="02020603050405020304" pitchFamily="18" charset="0"/>
                        </a:rPr>
                        <a:t>.</a:t>
                      </a:r>
                      <a:r>
                        <a:rPr lang="en-US" sz="1400" dirty="0" err="1" smtClean="0">
                          <a:latin typeface="Times New Roman" panose="02020603050405020304" pitchFamily="18" charset="0"/>
                          <a:cs typeface="Times New Roman" panose="02020603050405020304" pitchFamily="18" charset="0"/>
                        </a:rPr>
                        <a:t>isRequired</a:t>
                      </a:r>
                      <a:r>
                        <a:rPr lang="en-US" sz="1400" kern="1200" dirty="0" smtClean="0">
                          <a:effectLst/>
                          <a:latin typeface="Times New Roman" panose="02020603050405020304" pitchFamily="18" charset="0"/>
                          <a:cs typeface="Times New Roman" panose="02020603050405020304" pitchFamily="18" charset="0"/>
                        </a:rPr>
                        <a:t>,</a:t>
                      </a:r>
                    </a:p>
                    <a:p>
                      <a:pPr lvl="1"/>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selectedOptions</a:t>
                      </a:r>
                      <a:r>
                        <a:rPr lang="en-US" sz="1400" kern="1200" dirty="0" smtClean="0">
                          <a:effectLst/>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PropTypes</a:t>
                      </a:r>
                      <a:r>
                        <a:rPr lang="en-US" sz="1400" kern="1200" dirty="0" err="1" smtClean="0">
                          <a:effectLst/>
                          <a:latin typeface="Times New Roman" panose="02020603050405020304" pitchFamily="18" charset="0"/>
                          <a:cs typeface="Times New Roman" panose="02020603050405020304" pitchFamily="18" charset="0"/>
                        </a:rPr>
                        <a:t>.</a:t>
                      </a:r>
                      <a:r>
                        <a:rPr lang="en-US" sz="1400" dirty="0" err="1" smtClean="0">
                          <a:latin typeface="Times New Roman" panose="02020603050405020304" pitchFamily="18" charset="0"/>
                          <a:cs typeface="Times New Roman" panose="02020603050405020304" pitchFamily="18" charset="0"/>
                        </a:rPr>
                        <a:t>array</a:t>
                      </a:r>
                      <a:r>
                        <a:rPr lang="en-US" sz="1400" kern="1200" dirty="0" smtClean="0">
                          <a:effectLst/>
                          <a:latin typeface="Times New Roman" panose="02020603050405020304" pitchFamily="18" charset="0"/>
                          <a:cs typeface="Times New Roman" panose="02020603050405020304" pitchFamily="18" charset="0"/>
                        </a:rPr>
                        <a:t>,</a:t>
                      </a:r>
                    </a:p>
                    <a:p>
                      <a:pPr lvl="1"/>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controlFunc</a:t>
                      </a:r>
                      <a:r>
                        <a:rPr lang="en-US" sz="1400" kern="1200" dirty="0" smtClean="0">
                          <a:effectLst/>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PropTypes</a:t>
                      </a:r>
                      <a:r>
                        <a:rPr lang="en-US" sz="1400" kern="1200" dirty="0" err="1" smtClean="0">
                          <a:effectLst/>
                          <a:latin typeface="Times New Roman" panose="02020603050405020304" pitchFamily="18" charset="0"/>
                          <a:cs typeface="Times New Roman" panose="02020603050405020304" pitchFamily="18" charset="0"/>
                        </a:rPr>
                        <a:t>.</a:t>
                      </a:r>
                      <a:r>
                        <a:rPr lang="en-US" sz="1400" dirty="0" err="1" smtClean="0">
                          <a:latin typeface="Times New Roman" panose="02020603050405020304" pitchFamily="18" charset="0"/>
                          <a:cs typeface="Times New Roman" panose="02020603050405020304" pitchFamily="18" charset="0"/>
                        </a:rPr>
                        <a:t>func</a:t>
                      </a:r>
                      <a:r>
                        <a:rPr lang="en-US" sz="1400" kern="1200" dirty="0" err="1" smtClean="0">
                          <a:effectLst/>
                          <a:latin typeface="Times New Roman" panose="02020603050405020304" pitchFamily="18" charset="0"/>
                          <a:cs typeface="Times New Roman" panose="02020603050405020304" pitchFamily="18" charset="0"/>
                        </a:rPr>
                        <a:t>.</a:t>
                      </a:r>
                      <a:r>
                        <a:rPr lang="en-US" sz="1400" dirty="0" err="1" smtClean="0">
                          <a:latin typeface="Times New Roman" panose="02020603050405020304" pitchFamily="18" charset="0"/>
                          <a:cs typeface="Times New Roman" panose="02020603050405020304" pitchFamily="18" charset="0"/>
                        </a:rPr>
                        <a:t>isRequired</a:t>
                      </a:r>
                      <a:r>
                        <a:rPr lang="en-US" sz="1400" dirty="0" smtClean="0">
                          <a:latin typeface="Times New Roman" panose="02020603050405020304" pitchFamily="18" charset="0"/>
                          <a:cs typeface="Times New Roman" panose="02020603050405020304" pitchFamily="18" charset="0"/>
                        </a:rPr>
                        <a:t> </a:t>
                      </a:r>
                    </a:p>
                    <a:p>
                      <a:r>
                        <a:rPr lang="en-US" sz="1400" kern="1200" dirty="0" smtClean="0">
                          <a:effectLst/>
                          <a:latin typeface="Times New Roman" panose="02020603050405020304" pitchFamily="18" charset="0"/>
                          <a:cs typeface="Times New Roman" panose="02020603050405020304" pitchFamily="18" charset="0"/>
                        </a:rPr>
                        <a:t>};</a:t>
                      </a:r>
                      <a:endParaRPr lang="en-US" sz="1400" i="1"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76535881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(12)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a:latin typeface="Times New Roman" panose="02020603050405020304" pitchFamily="18" charset="0"/>
                <a:cs typeface="Times New Roman" panose="02020603050405020304" pitchFamily="18" charset="0"/>
              </a:rPr>
              <a:t>Controlled Inputs</a:t>
            </a:r>
          </a:p>
          <a:p>
            <a:pPr lvl="1"/>
            <a:r>
              <a:rPr lang="en-US" b="1" dirty="0" smtClean="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CheckboxOrRadioGroup</a:t>
            </a:r>
            <a:r>
              <a:rPr lang="en-US" b="1" dirty="0">
                <a:latin typeface="Times New Roman" panose="02020603050405020304" pitchFamily="18" charset="0"/>
                <a:cs typeface="Times New Roman" panose="02020603050405020304" pitchFamily="18" charset="0"/>
              </a:rPr>
              <a:t> /&gt;</a:t>
            </a: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400050" lvl="2" indent="0">
              <a:buNone/>
            </a:pPr>
            <a:endParaRPr lang="en-US" sz="1400" dirty="0" smtClean="0">
              <a:latin typeface="Times New Roman" panose="02020603050405020304" pitchFamily="18" charset="0"/>
              <a:cs typeface="Times New Roman" panose="02020603050405020304" pitchFamily="18" charset="0"/>
            </a:endParaRPr>
          </a:p>
          <a:p>
            <a:pPr marL="742950" lvl="2" indent="-342900"/>
            <a:r>
              <a:rPr lang="en-US" sz="1400" dirty="0">
                <a:latin typeface="Times New Roman" panose="02020603050405020304" pitchFamily="18" charset="0"/>
                <a:cs typeface="Times New Roman" panose="02020603050405020304" pitchFamily="18" charset="0"/>
                <a:hlinkClick r:id="rId3"/>
              </a:rPr>
              <a:t>https://plnkr.co/edit/lZkepPT3z6tWjwyvThqL?p=preview</a:t>
            </a: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58820524"/>
              </p:ext>
            </p:extLst>
          </p:nvPr>
        </p:nvGraphicFramePr>
        <p:xfrm>
          <a:off x="914400" y="1504950"/>
          <a:ext cx="7924800" cy="2821713"/>
        </p:xfrm>
        <a:graphic>
          <a:graphicData uri="http://schemas.openxmlformats.org/drawingml/2006/table">
            <a:tbl>
              <a:tblPr firstRow="1" bandRow="1">
                <a:tableStyleId>{BDBED569-4797-4DF1-A0F4-6AAB3CD982D8}</a:tableStyleId>
              </a:tblPr>
              <a:tblGrid>
                <a:gridCol w="1295400"/>
                <a:gridCol w="6629400"/>
              </a:tblGrid>
              <a:tr h="230641">
                <a:tc>
                  <a:txBody>
                    <a:bodyPr/>
                    <a:lstStyle/>
                    <a:p>
                      <a:r>
                        <a:rPr lang="en-US" dirty="0" smtClean="0">
                          <a:latin typeface="Times New Roman" panose="02020603050405020304" pitchFamily="18" charset="0"/>
                          <a:cs typeface="Times New Roman" panose="02020603050405020304" pitchFamily="18" charset="0"/>
                        </a:rPr>
                        <a:t>Props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r>
              <a:tr h="320040">
                <a:tc>
                  <a:txBody>
                    <a:bodyPr/>
                    <a:lstStyle/>
                    <a:p>
                      <a:r>
                        <a:rPr lang="en-US" sz="1100" kern="1200" dirty="0" smtClean="0">
                          <a:effectLst/>
                          <a:latin typeface="Times New Roman" panose="02020603050405020304" pitchFamily="18" charset="0"/>
                          <a:cs typeface="Times New Roman" panose="02020603050405020304" pitchFamily="18" charset="0"/>
                        </a:rPr>
                        <a:t>title</a:t>
                      </a:r>
                      <a:endParaRPr lang="en-US" sz="1100" i="1" dirty="0">
                        <a:latin typeface="Times New Roman" panose="02020603050405020304" pitchFamily="18" charset="0"/>
                        <a:cs typeface="Times New Roman" panose="02020603050405020304" pitchFamily="18" charset="0"/>
                      </a:endParaRPr>
                    </a:p>
                  </a:txBody>
                  <a:tcPr/>
                </a:tc>
                <a:tc>
                  <a:txBody>
                    <a:bodyPr/>
                    <a:lstStyle/>
                    <a:p>
                      <a:r>
                        <a:rPr lang="en-US" sz="1100" kern="1200" dirty="0" smtClean="0">
                          <a:effectLst/>
                          <a:latin typeface="Times New Roman" panose="02020603050405020304" pitchFamily="18" charset="0"/>
                          <a:cs typeface="Times New Roman" panose="02020603050405020304" pitchFamily="18" charset="0"/>
                        </a:rPr>
                        <a:t>a string that populates the label for the set of checkboxes/radios</a:t>
                      </a:r>
                      <a:endParaRPr lang="en-US" sz="1100" dirty="0">
                        <a:latin typeface="Times New Roman" panose="02020603050405020304" pitchFamily="18" charset="0"/>
                        <a:cs typeface="Times New Roman" panose="02020603050405020304" pitchFamily="18" charset="0"/>
                      </a:endParaRPr>
                    </a:p>
                  </a:txBody>
                  <a:tcPr/>
                </a:tc>
              </a:tr>
              <a:tr h="228600">
                <a:tc>
                  <a:txBody>
                    <a:bodyPr/>
                    <a:lstStyle/>
                    <a:p>
                      <a:r>
                        <a:rPr lang="en-US" sz="1100" kern="1200" dirty="0" smtClean="0">
                          <a:effectLst/>
                          <a:latin typeface="Times New Roman" panose="02020603050405020304" pitchFamily="18" charset="0"/>
                          <a:cs typeface="Times New Roman" panose="02020603050405020304" pitchFamily="18" charset="0"/>
                        </a:rPr>
                        <a:t>type</a:t>
                      </a:r>
                      <a:endParaRPr lang="en-US" sz="1100" i="1" dirty="0">
                        <a:latin typeface="Times New Roman" panose="02020603050405020304" pitchFamily="18" charset="0"/>
                        <a:cs typeface="Times New Roman" panose="02020603050405020304" pitchFamily="18" charset="0"/>
                      </a:endParaRPr>
                    </a:p>
                  </a:txBody>
                  <a:tcPr/>
                </a:tc>
                <a:tc>
                  <a:txBody>
                    <a:bodyPr/>
                    <a:lstStyle/>
                    <a:p>
                      <a:r>
                        <a:rPr lang="en-US" sz="1100" kern="1200" dirty="0" smtClean="0">
                          <a:effectLst/>
                          <a:latin typeface="Times New Roman" panose="02020603050405020304" pitchFamily="18" charset="0"/>
                          <a:cs typeface="Times New Roman" panose="02020603050405020304" pitchFamily="18" charset="0"/>
                        </a:rPr>
                        <a:t>takes one of two possible options, </a:t>
                      </a:r>
                      <a:r>
                        <a:rPr lang="en-US" sz="1100" dirty="0" smtClean="0">
                          <a:latin typeface="Times New Roman" panose="02020603050405020304" pitchFamily="18" charset="0"/>
                          <a:cs typeface="Times New Roman" panose="02020603050405020304" pitchFamily="18" charset="0"/>
                        </a:rPr>
                        <a:t>'checkbox'</a:t>
                      </a:r>
                      <a:r>
                        <a:rPr lang="en-US" sz="1100" kern="1200" dirty="0" smtClean="0">
                          <a:effectLst/>
                          <a:latin typeface="Times New Roman" panose="02020603050405020304" pitchFamily="18" charset="0"/>
                          <a:cs typeface="Times New Roman" panose="02020603050405020304" pitchFamily="18" charset="0"/>
                        </a:rPr>
                        <a:t> or </a:t>
                      </a:r>
                      <a:r>
                        <a:rPr lang="en-US" sz="1100" dirty="0" smtClean="0">
                          <a:latin typeface="Times New Roman" panose="02020603050405020304" pitchFamily="18" charset="0"/>
                          <a:cs typeface="Times New Roman" panose="02020603050405020304" pitchFamily="18" charset="0"/>
                        </a:rPr>
                        <a:t>'radio'</a:t>
                      </a:r>
                      <a:r>
                        <a:rPr lang="en-US" sz="1100" kern="1200" dirty="0" smtClean="0">
                          <a:effectLst/>
                          <a:latin typeface="Times New Roman" panose="02020603050405020304" pitchFamily="18" charset="0"/>
                          <a:cs typeface="Times New Roman" panose="02020603050405020304" pitchFamily="18" charset="0"/>
                        </a:rPr>
                        <a:t>, and renders inputs of the indicated type.</a:t>
                      </a:r>
                      <a:endParaRPr lang="en-US" sz="1100" dirty="0">
                        <a:latin typeface="Times New Roman" panose="02020603050405020304" pitchFamily="18" charset="0"/>
                        <a:cs typeface="Times New Roman" panose="02020603050405020304" pitchFamily="18" charset="0"/>
                      </a:endParaRPr>
                    </a:p>
                  </a:txBody>
                  <a:tcPr/>
                </a:tc>
              </a:tr>
              <a:tr h="335280">
                <a:tc>
                  <a:txBody>
                    <a:bodyPr/>
                    <a:lstStyle/>
                    <a:p>
                      <a:r>
                        <a:rPr lang="en-US" sz="1100" kern="1200" dirty="0" smtClean="0">
                          <a:effectLst/>
                          <a:latin typeface="Times New Roman" panose="02020603050405020304" pitchFamily="18" charset="0"/>
                          <a:cs typeface="Times New Roman" panose="02020603050405020304" pitchFamily="18" charset="0"/>
                        </a:rPr>
                        <a:t>name</a:t>
                      </a:r>
                      <a:endParaRPr lang="en-US" sz="1100" i="1" dirty="0">
                        <a:latin typeface="Times New Roman" panose="02020603050405020304" pitchFamily="18" charset="0"/>
                        <a:cs typeface="Times New Roman" panose="02020603050405020304" pitchFamily="18" charset="0"/>
                      </a:endParaRPr>
                    </a:p>
                  </a:txBody>
                  <a:tcPr/>
                </a:tc>
                <a:tc>
                  <a:txBody>
                    <a:bodyPr/>
                    <a:lstStyle/>
                    <a:p>
                      <a:r>
                        <a:rPr lang="en-US" sz="1100" kern="1200" dirty="0" smtClean="0">
                          <a:effectLst/>
                          <a:latin typeface="Times New Roman" panose="02020603050405020304" pitchFamily="18" charset="0"/>
                          <a:cs typeface="Times New Roman" panose="02020603050405020304" pitchFamily="18" charset="0"/>
                        </a:rPr>
                        <a:t>a string that will populate the </a:t>
                      </a:r>
                      <a:r>
                        <a:rPr lang="en-US" sz="1100" dirty="0" smtClean="0">
                          <a:latin typeface="Times New Roman" panose="02020603050405020304" pitchFamily="18" charset="0"/>
                          <a:cs typeface="Times New Roman" panose="02020603050405020304" pitchFamily="18" charset="0"/>
                        </a:rPr>
                        <a:t>name</a:t>
                      </a:r>
                      <a:r>
                        <a:rPr lang="en-US" sz="1100" kern="1200" dirty="0" smtClean="0">
                          <a:effectLst/>
                          <a:latin typeface="Times New Roman" panose="02020603050405020304" pitchFamily="18" charset="0"/>
                          <a:cs typeface="Times New Roman" panose="02020603050405020304" pitchFamily="18" charset="0"/>
                        </a:rPr>
                        <a:t> attributes of each checkbox/radio.</a:t>
                      </a:r>
                      <a:endParaRPr lang="en-US" sz="1100" dirty="0">
                        <a:latin typeface="Times New Roman" panose="02020603050405020304" pitchFamily="18" charset="0"/>
                        <a:cs typeface="Times New Roman" panose="02020603050405020304" pitchFamily="18" charset="0"/>
                      </a:endParaRPr>
                    </a:p>
                  </a:txBody>
                  <a:tcPr/>
                </a:tc>
              </a:tr>
              <a:tr h="304800">
                <a:tc>
                  <a:txBody>
                    <a:bodyPr/>
                    <a:lstStyle/>
                    <a:p>
                      <a:r>
                        <a:rPr lang="en-US" sz="1100" kern="1200" dirty="0" smtClean="0">
                          <a:effectLst/>
                          <a:latin typeface="Times New Roman" panose="02020603050405020304" pitchFamily="18" charset="0"/>
                          <a:cs typeface="Times New Roman" panose="02020603050405020304" pitchFamily="18" charset="0"/>
                        </a:rPr>
                        <a:t>options</a:t>
                      </a:r>
                      <a:endParaRPr lang="en-US" sz="1100" i="1" dirty="0">
                        <a:latin typeface="Times New Roman" panose="02020603050405020304" pitchFamily="18" charset="0"/>
                        <a:cs typeface="Times New Roman" panose="02020603050405020304" pitchFamily="18" charset="0"/>
                      </a:endParaRPr>
                    </a:p>
                  </a:txBody>
                  <a:tcPr/>
                </a:tc>
                <a:tc>
                  <a:txBody>
                    <a:bodyPr/>
                    <a:lstStyle/>
                    <a:p>
                      <a:r>
                        <a:rPr lang="en-US" sz="1100" kern="1200" dirty="0" smtClean="0">
                          <a:effectLst/>
                          <a:latin typeface="Times New Roman" panose="02020603050405020304" pitchFamily="18" charset="0"/>
                          <a:cs typeface="Times New Roman" panose="02020603050405020304" pitchFamily="18" charset="0"/>
                        </a:rPr>
                        <a:t>an array, in our case an array of strings, that determines the label and value for each checkbox/radio. E.g., </a:t>
                      </a:r>
                      <a:r>
                        <a:rPr lang="en-US" sz="1100" dirty="0" smtClean="0">
                          <a:latin typeface="Times New Roman" panose="02020603050405020304" pitchFamily="18" charset="0"/>
                          <a:cs typeface="Times New Roman" panose="02020603050405020304" pitchFamily="18" charset="0"/>
                        </a:rPr>
                        <a:t>['dog', 'cat', 'pony']</a:t>
                      </a:r>
                      <a:r>
                        <a:rPr lang="en-US" sz="1100" kern="1200" dirty="0" smtClean="0">
                          <a:effectLst/>
                          <a:latin typeface="Times New Roman" panose="02020603050405020304" pitchFamily="18" charset="0"/>
                          <a:cs typeface="Times New Roman" panose="02020603050405020304" pitchFamily="18" charset="0"/>
                        </a:rPr>
                        <a:t>will render three checkboxes/radios, one for each item in the array.</a:t>
                      </a:r>
                      <a:endParaRPr lang="en-US" sz="1100" dirty="0">
                        <a:latin typeface="Times New Roman" panose="02020603050405020304" pitchFamily="18" charset="0"/>
                        <a:cs typeface="Times New Roman" panose="02020603050405020304" pitchFamily="18" charset="0"/>
                      </a:endParaRPr>
                    </a:p>
                  </a:txBody>
                  <a:tcPr/>
                </a:tc>
              </a:tr>
              <a:tr h="304800">
                <a:tc>
                  <a:txBody>
                    <a:bodyPr/>
                    <a:lstStyle/>
                    <a:p>
                      <a:r>
                        <a:rPr lang="en-US" sz="1100" kern="1200" dirty="0" err="1" smtClean="0">
                          <a:effectLst/>
                          <a:latin typeface="Times New Roman" panose="02020603050405020304" pitchFamily="18" charset="0"/>
                          <a:cs typeface="Times New Roman" panose="02020603050405020304" pitchFamily="18" charset="0"/>
                        </a:rPr>
                        <a:t>selectedOptions</a:t>
                      </a:r>
                      <a:endParaRPr lang="en-US" sz="1100" i="1" dirty="0">
                        <a:latin typeface="Times New Roman" panose="02020603050405020304" pitchFamily="18" charset="0"/>
                        <a:cs typeface="Times New Roman" panose="02020603050405020304" pitchFamily="18" charset="0"/>
                      </a:endParaRPr>
                    </a:p>
                  </a:txBody>
                  <a:tcPr/>
                </a:tc>
                <a:tc>
                  <a:txBody>
                    <a:bodyPr/>
                    <a:lstStyle/>
                    <a:p>
                      <a:r>
                        <a:rPr lang="en-US" sz="1100" kern="1200" dirty="0" smtClean="0">
                          <a:effectLst/>
                          <a:latin typeface="Times New Roman" panose="02020603050405020304" pitchFamily="18" charset="0"/>
                          <a:cs typeface="Times New Roman" panose="02020603050405020304" pitchFamily="18" charset="0"/>
                        </a:rPr>
                        <a:t> an array, in our case an array of strings, of pre-selected options. In the example used in #4 above, if </a:t>
                      </a:r>
                      <a:r>
                        <a:rPr lang="en-US" sz="1100" dirty="0" err="1" smtClean="0">
                          <a:latin typeface="Times New Roman" panose="02020603050405020304" pitchFamily="18" charset="0"/>
                          <a:cs typeface="Times New Roman" panose="02020603050405020304" pitchFamily="18" charset="0"/>
                        </a:rPr>
                        <a:t>selectedOptions</a:t>
                      </a:r>
                      <a:r>
                        <a:rPr lang="en-US" sz="1100" kern="1200" dirty="0" smtClean="0">
                          <a:effectLst/>
                          <a:latin typeface="Times New Roman" panose="02020603050405020304" pitchFamily="18" charset="0"/>
                          <a:cs typeface="Times New Roman" panose="02020603050405020304" pitchFamily="18" charset="0"/>
                        </a:rPr>
                        <a:t> contained </a:t>
                      </a:r>
                      <a:r>
                        <a:rPr lang="en-US" sz="1100" dirty="0" smtClean="0">
                          <a:latin typeface="Times New Roman" panose="02020603050405020304" pitchFamily="18" charset="0"/>
                          <a:cs typeface="Times New Roman" panose="02020603050405020304" pitchFamily="18" charset="0"/>
                        </a:rPr>
                        <a:t>'dog'</a:t>
                      </a:r>
                      <a:r>
                        <a:rPr lang="en-US" sz="1100" kern="1200" dirty="0" smtClean="0">
                          <a:effectLst/>
                          <a:latin typeface="Times New Roman" panose="02020603050405020304" pitchFamily="18" charset="0"/>
                          <a:cs typeface="Times New Roman" panose="02020603050405020304" pitchFamily="18" charset="0"/>
                        </a:rPr>
                        <a:t> and </a:t>
                      </a:r>
                      <a:r>
                        <a:rPr lang="en-US" sz="1100" dirty="0" smtClean="0">
                          <a:latin typeface="Times New Roman" panose="02020603050405020304" pitchFamily="18" charset="0"/>
                          <a:cs typeface="Times New Roman" panose="02020603050405020304" pitchFamily="18" charset="0"/>
                        </a:rPr>
                        <a:t>'pony'</a:t>
                      </a:r>
                      <a:r>
                        <a:rPr lang="en-US" sz="1100" kern="1200" dirty="0" smtClean="0">
                          <a:effectLst/>
                          <a:latin typeface="Times New Roman" panose="02020603050405020304" pitchFamily="18" charset="0"/>
                          <a:cs typeface="Times New Roman" panose="02020603050405020304" pitchFamily="18" charset="0"/>
                        </a:rPr>
                        <a:t> then these two options would render as checked and </a:t>
                      </a:r>
                      <a:r>
                        <a:rPr lang="en-US" sz="1100" dirty="0" smtClean="0">
                          <a:latin typeface="Times New Roman" panose="02020603050405020304" pitchFamily="18" charset="0"/>
                          <a:cs typeface="Times New Roman" panose="02020603050405020304" pitchFamily="18" charset="0"/>
                        </a:rPr>
                        <a:t>'cat'</a:t>
                      </a:r>
                      <a:r>
                        <a:rPr lang="en-US" sz="1100" kern="1200" dirty="0" smtClean="0">
                          <a:effectLst/>
                          <a:latin typeface="Times New Roman" panose="02020603050405020304" pitchFamily="18" charset="0"/>
                          <a:cs typeface="Times New Roman" panose="02020603050405020304" pitchFamily="18" charset="0"/>
                        </a:rPr>
                        <a:t> would render unchecked. This is the array that will be submitted as the user's choices..</a:t>
                      </a:r>
                      <a:endParaRPr lang="en-US" sz="1100" dirty="0">
                        <a:latin typeface="Times New Roman" panose="02020603050405020304" pitchFamily="18" charset="0"/>
                        <a:cs typeface="Times New Roman" panose="02020603050405020304" pitchFamily="18" charset="0"/>
                      </a:endParaRPr>
                    </a:p>
                  </a:txBody>
                  <a:tcPr/>
                </a:tc>
              </a:tr>
              <a:tr h="520473">
                <a:tc>
                  <a:txBody>
                    <a:bodyPr/>
                    <a:lstStyle/>
                    <a:p>
                      <a:r>
                        <a:rPr lang="en-US" sz="1100" kern="1200" dirty="0" err="1" smtClean="0">
                          <a:effectLst/>
                          <a:latin typeface="Times New Roman" panose="02020603050405020304" pitchFamily="18" charset="0"/>
                          <a:cs typeface="Times New Roman" panose="02020603050405020304" pitchFamily="18" charset="0"/>
                        </a:rPr>
                        <a:t>controlFunc</a:t>
                      </a:r>
                      <a:endParaRPr lang="en-US" sz="1100" i="1" dirty="0">
                        <a:latin typeface="Times New Roman" panose="02020603050405020304" pitchFamily="18" charset="0"/>
                        <a:cs typeface="Times New Roman" panose="02020603050405020304" pitchFamily="18" charset="0"/>
                      </a:endParaRPr>
                    </a:p>
                  </a:txBody>
                  <a:tcPr/>
                </a:tc>
                <a:tc>
                  <a:txBody>
                    <a:bodyPr/>
                    <a:lstStyle/>
                    <a:p>
                      <a:r>
                        <a:rPr lang="en-US" sz="1100" kern="1200" dirty="0" smtClean="0">
                          <a:effectLst/>
                          <a:latin typeface="Times New Roman" panose="02020603050405020304" pitchFamily="18" charset="0"/>
                          <a:cs typeface="Times New Roman" panose="02020603050405020304" pitchFamily="18" charset="0"/>
                        </a:rPr>
                        <a:t>Is the function passed down from the parent/container component. This function will update the parent/container component's state every time there is an change because it is attached to </a:t>
                      </a:r>
                      <a:r>
                        <a:rPr lang="en-US" sz="1100" kern="1200" dirty="0" err="1" smtClean="0">
                          <a:effectLst/>
                          <a:latin typeface="Times New Roman" panose="02020603050405020304" pitchFamily="18" charset="0"/>
                          <a:cs typeface="Times New Roman" panose="02020603050405020304" pitchFamily="18" charset="0"/>
                        </a:rPr>
                        <a:t>React's</a:t>
                      </a:r>
                      <a:r>
                        <a:rPr lang="en-US" sz="1100" kern="1200" dirty="0" smtClean="0">
                          <a:effectLst/>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onChange</a:t>
                      </a:r>
                      <a:r>
                        <a:rPr lang="en-US" sz="1100" kern="1200" dirty="0" smtClean="0">
                          <a:effectLst/>
                          <a:latin typeface="Times New Roman" panose="02020603050405020304" pitchFamily="18" charset="0"/>
                          <a:cs typeface="Times New Roman" panose="02020603050405020304" pitchFamily="18" charset="0"/>
                        </a:rPr>
                        <a:t> handler</a:t>
                      </a:r>
                      <a:endParaRPr lang="en-US" sz="11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719298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(4)</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smtClean="0">
                <a:latin typeface="Times New Roman" panose="02020603050405020304" pitchFamily="18" charset="0"/>
                <a:cs typeface="Times New Roman" panose="02020603050405020304" pitchFamily="18" charset="0"/>
              </a:rPr>
              <a:t>Validation?</a:t>
            </a:r>
          </a:p>
          <a:p>
            <a:pPr lvl="1"/>
            <a:r>
              <a:rPr lang="en-US" b="1" dirty="0">
                <a:latin typeface="Times New Roman" panose="02020603050405020304" pitchFamily="18" charset="0"/>
                <a:cs typeface="Times New Roman" panose="02020603050405020304" pitchFamily="18" charset="0"/>
              </a:rPr>
              <a:t>Showing </a:t>
            </a:r>
            <a:r>
              <a:rPr lang="en-US" b="1" dirty="0" smtClean="0">
                <a:latin typeface="Times New Roman" panose="02020603050405020304" pitchFamily="18" charset="0"/>
                <a:cs typeface="Times New Roman" panose="02020603050405020304" pitchFamily="18" charset="0"/>
              </a:rPr>
              <a:t>errors</a:t>
            </a:r>
          </a:p>
          <a:p>
            <a:pPr lvl="2"/>
            <a:r>
              <a:rPr lang="en-US" dirty="0">
                <a:latin typeface="Times New Roman" panose="02020603050405020304" pitchFamily="18" charset="0"/>
                <a:cs typeface="Times New Roman" panose="02020603050405020304" pitchFamily="18" charset="0"/>
              </a:rPr>
              <a:t>There are many ways to show input errors. For example, you could:</a:t>
            </a:r>
          </a:p>
          <a:p>
            <a:pPr lvl="3"/>
            <a:r>
              <a:rPr lang="en-US" dirty="0">
                <a:latin typeface="Times New Roman" panose="02020603050405020304" pitchFamily="18" charset="0"/>
                <a:cs typeface="Times New Roman" panose="02020603050405020304" pitchFamily="18" charset="0"/>
              </a:rPr>
              <a:t>display a </a:t>
            </a:r>
            <a:r>
              <a:rPr lang="en-US" b="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mark red the inputs that contain bad data</a:t>
            </a:r>
          </a:p>
          <a:p>
            <a:pPr lvl="3"/>
            <a:r>
              <a:rPr lang="en-US" dirty="0">
                <a:latin typeface="Times New Roman" panose="02020603050405020304" pitchFamily="18" charset="0"/>
                <a:cs typeface="Times New Roman" panose="02020603050405020304" pitchFamily="18" charset="0"/>
              </a:rPr>
              <a:t>display a list of errors at the top of the form</a:t>
            </a:r>
          </a:p>
          <a:p>
            <a:pPr lvl="3"/>
            <a:r>
              <a:rPr lang="en-US" dirty="0">
                <a:latin typeface="Times New Roman" panose="02020603050405020304" pitchFamily="18" charset="0"/>
                <a:cs typeface="Times New Roman" panose="02020603050405020304" pitchFamily="18" charset="0"/>
              </a:rPr>
              <a:t>display errors right next to the relevant inputs</a:t>
            </a:r>
          </a:p>
          <a:p>
            <a:pPr lvl="3"/>
            <a:r>
              <a:rPr lang="en-US" dirty="0">
                <a:latin typeface="Times New Roman" panose="02020603050405020304" pitchFamily="18" charset="0"/>
                <a:cs typeface="Times New Roman" panose="02020603050405020304" pitchFamily="18" charset="0"/>
              </a:rPr>
              <a:t>something else</a:t>
            </a:r>
          </a:p>
          <a:p>
            <a:pPr lvl="3"/>
            <a:r>
              <a:rPr lang="en-US" dirty="0">
                <a:latin typeface="Times New Roman" panose="02020603050405020304" pitchFamily="18" charset="0"/>
                <a:cs typeface="Times New Roman" panose="02020603050405020304" pitchFamily="18" charset="0"/>
              </a:rPr>
              <a:t>any combination of the above</a:t>
            </a:r>
          </a:p>
          <a:p>
            <a:pPr lvl="2"/>
            <a:r>
              <a:rPr lang="en-US" dirty="0">
                <a:latin typeface="Times New Roman" panose="02020603050405020304" pitchFamily="18" charset="0"/>
                <a:cs typeface="Times New Roman" panose="02020603050405020304" pitchFamily="18" charset="0"/>
              </a:rPr>
              <a:t>Which one should you use? Well, it’s all about the experience you want to provide. Pick what you want.</a:t>
            </a:r>
          </a:p>
          <a:p>
            <a:pPr lvl="2"/>
            <a:endParaRPr lang="en-US" b="1" dirty="0"/>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13558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(5)</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smtClean="0">
                <a:latin typeface="Times New Roman" panose="02020603050405020304" pitchFamily="18" charset="0"/>
                <a:cs typeface="Times New Roman" panose="02020603050405020304" pitchFamily="18" charset="0"/>
              </a:rPr>
              <a:t>Validation?</a:t>
            </a:r>
          </a:p>
          <a:p>
            <a:pPr lvl="1"/>
            <a:r>
              <a:rPr lang="en-US" b="1" dirty="0">
                <a:latin typeface="Times New Roman" panose="02020603050405020304" pitchFamily="18" charset="0"/>
                <a:cs typeface="Times New Roman" panose="02020603050405020304" pitchFamily="18" charset="0"/>
              </a:rPr>
              <a:t>Showing </a:t>
            </a:r>
            <a:r>
              <a:rPr lang="en-US" b="1" dirty="0" smtClean="0">
                <a:latin typeface="Times New Roman" panose="02020603050405020304" pitchFamily="18" charset="0"/>
                <a:cs typeface="Times New Roman" panose="02020603050405020304" pitchFamily="18" charset="0"/>
              </a:rPr>
              <a:t>errors</a:t>
            </a:r>
          </a:p>
          <a:p>
            <a:pPr lvl="2"/>
            <a:r>
              <a:rPr lang="en-US" dirty="0">
                <a:latin typeface="Times New Roman" panose="02020603050405020304" pitchFamily="18" charset="0"/>
                <a:cs typeface="Times New Roman" panose="02020603050405020304" pitchFamily="18" charset="0"/>
              </a:rPr>
              <a:t>The way you want to display the errors will, in a way, influence how you represent them.</a:t>
            </a:r>
            <a:endParaRPr lang="en-US" b="1"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93503871"/>
              </p:ext>
            </p:extLst>
          </p:nvPr>
        </p:nvGraphicFramePr>
        <p:xfrm>
          <a:off x="1295400" y="2114550"/>
          <a:ext cx="7696200" cy="1280160"/>
        </p:xfrm>
        <a:graphic>
          <a:graphicData uri="http://schemas.openxmlformats.org/drawingml/2006/table">
            <a:tbl>
              <a:tblPr firstRow="1" bandRow="1">
                <a:tableStyleId>{BDBED569-4797-4DF1-A0F4-6AAB3CD982D8}</a:tableStyleId>
              </a:tblPr>
              <a:tblGrid>
                <a:gridCol w="3352800"/>
                <a:gridCol w="4343400"/>
              </a:tblGrid>
              <a:tr h="339530">
                <a:tc>
                  <a:txBody>
                    <a:bodyPr/>
                    <a:lstStyle/>
                    <a:p>
                      <a:r>
                        <a:rPr lang="en-US" dirty="0" smtClean="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a:txBody>
                  <a:tcPr/>
                </a:tc>
              </a:tr>
              <a:tr h="24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latin typeface="Times New Roman" panose="02020603050405020304" pitchFamily="18" charset="0"/>
                          <a:cs typeface="Times New Roman" panose="02020603050405020304" pitchFamily="18" charset="0"/>
                        </a:rPr>
                        <a:t>To mark red the bad inputs, this will suffice</a:t>
                      </a:r>
                      <a:endParaRPr lang="en-US" sz="14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errors:{ name: false, email: true}</a:t>
                      </a:r>
                      <a:endParaRPr lang="en-US" sz="1400" dirty="0" smtClean="0">
                        <a:solidFill>
                          <a:srgbClr val="C00000"/>
                        </a:solidFill>
                        <a:latin typeface="Times New Roman" panose="02020603050405020304" pitchFamily="18" charset="0"/>
                        <a:cs typeface="Times New Roman" panose="02020603050405020304" pitchFamily="18" charset="0"/>
                      </a:endParaRPr>
                    </a:p>
                  </a:txBody>
                  <a:tcPr/>
                </a:tc>
              </a:tr>
              <a:tr h="304800">
                <a:tc>
                  <a:txBody>
                    <a:bodyPr/>
                    <a:lstStyle/>
                    <a:p>
                      <a:r>
                        <a:rPr lang="en-US" sz="1400" kern="1200" dirty="0" smtClean="0">
                          <a:effectLst/>
                          <a:latin typeface="Times New Roman" panose="02020603050405020304" pitchFamily="18" charset="0"/>
                          <a:cs typeface="Times New Roman" panose="02020603050405020304" pitchFamily="18" charset="0"/>
                        </a:rPr>
                        <a:t>To display a list of errors at the top</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errors: [ "email should contain a @"]</a:t>
                      </a:r>
                      <a:endParaRPr lang="en-US" sz="1400" dirty="0">
                        <a:solidFill>
                          <a:srgbClr val="C00000"/>
                        </a:solidFill>
                        <a:latin typeface="Times New Roman" panose="02020603050405020304" pitchFamily="18" charset="0"/>
                        <a:cs typeface="Times New Roman" panose="02020603050405020304" pitchFamily="18" charset="0"/>
                      </a:endParaRPr>
                    </a:p>
                  </a:txBody>
                  <a:tcPr/>
                </a:tc>
              </a:tr>
              <a:tr h="304800">
                <a:tc>
                  <a:txBody>
                    <a:bodyPr/>
                    <a:lstStyle/>
                    <a:p>
                      <a:r>
                        <a:rPr lang="en-US" sz="1400" kern="1200" dirty="0" smtClean="0">
                          <a:effectLst/>
                          <a:latin typeface="Times New Roman" panose="02020603050405020304" pitchFamily="18" charset="0"/>
                          <a:cs typeface="Times New Roman" panose="02020603050405020304" pitchFamily="18" charset="0"/>
                        </a:rPr>
                        <a:t>To display errors inline</a:t>
                      </a:r>
                      <a:endPar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errors: { name: [], email: ["should contain a @"]}</a:t>
                      </a:r>
                      <a:endParaRPr lang="en-US" sz="1400" dirty="0">
                        <a:solidFill>
                          <a:srgbClr val="C00000"/>
                        </a:solidFill>
                        <a:latin typeface="Times New Roman" panose="02020603050405020304" pitchFamily="18" charset="0"/>
                        <a:cs typeface="Times New Roman" panose="02020603050405020304" pitchFamily="18" charset="0"/>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53644671"/>
              </p:ext>
            </p:extLst>
          </p:nvPr>
        </p:nvGraphicFramePr>
        <p:xfrm>
          <a:off x="1295400" y="3486150"/>
          <a:ext cx="7467600" cy="1412036"/>
        </p:xfrm>
        <a:graphic>
          <a:graphicData uri="http://schemas.openxmlformats.org/drawingml/2006/table">
            <a:tbl>
              <a:tblPr firstRow="1" bandRow="1">
                <a:tableStyleId>{BDBED569-4797-4DF1-A0F4-6AAB3CD982D8}</a:tableStyleId>
              </a:tblPr>
              <a:tblGrid>
                <a:gridCol w="7467600"/>
              </a:tblGrid>
              <a:tr h="447244">
                <a:tc>
                  <a:txBody>
                    <a:bodyPr/>
                    <a:lstStyle/>
                    <a:p>
                      <a:r>
                        <a:rPr lang="en-US" sz="1800" kern="1200" dirty="0" smtClean="0">
                          <a:effectLst/>
                          <a:latin typeface="Times New Roman" panose="02020603050405020304" pitchFamily="18" charset="0"/>
                          <a:cs typeface="Times New Roman" panose="02020603050405020304" pitchFamily="18" charset="0"/>
                        </a:rPr>
                        <a:t>In the form component, we will reference this </a:t>
                      </a:r>
                      <a:r>
                        <a:rPr lang="en-US" dirty="0" smtClean="0">
                          <a:latin typeface="Times New Roman" panose="02020603050405020304" pitchFamily="18" charset="0"/>
                          <a:cs typeface="Times New Roman" panose="02020603050405020304" pitchFamily="18" charset="0"/>
                        </a:rPr>
                        <a:t>errors</a:t>
                      </a:r>
                      <a:r>
                        <a:rPr lang="en-US" sz="1800" kern="1200" dirty="0" smtClean="0">
                          <a:effectLst/>
                          <a:latin typeface="Times New Roman" panose="02020603050405020304" pitchFamily="18" charset="0"/>
                          <a:cs typeface="Times New Roman" panose="02020603050405020304" pitchFamily="18" charset="0"/>
                        </a:rPr>
                        <a:t> object and display the errors</a:t>
                      </a:r>
                      <a:endParaRPr lang="en-US" dirty="0">
                        <a:latin typeface="Times New Roman" panose="02020603050405020304" pitchFamily="18" charset="0"/>
                        <a:cs typeface="Times New Roman" panose="02020603050405020304" pitchFamily="18" charset="0"/>
                      </a:endParaRPr>
                    </a:p>
                  </a:txBody>
                  <a:tcPr/>
                </a:tc>
              </a:tr>
              <a:tr h="771956">
                <a:tc>
                  <a:txBody>
                    <a:bodyPr/>
                    <a:lstStyle/>
                    <a:p>
                      <a:r>
                        <a:rPr lang="en-US" sz="1800" kern="1200" dirty="0" smtClean="0">
                          <a:effectLst/>
                          <a:latin typeface="Times New Roman" panose="02020603050405020304" pitchFamily="18" charset="0"/>
                          <a:cs typeface="Times New Roman" panose="02020603050405020304" pitchFamily="18" charset="0"/>
                        </a:rPr>
                        <a:t>render()</a:t>
                      </a:r>
                      <a:r>
                        <a:rPr lang="en-US" dirty="0" smtClean="0">
                          <a:latin typeface="Times New Roman" panose="02020603050405020304" pitchFamily="18" charset="0"/>
                          <a:cs typeface="Times New Roman" panose="02020603050405020304" pitchFamily="18" charset="0"/>
                        </a:rPr>
                        <a:t> </a:t>
                      </a:r>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sz="1800" kern="1200" dirty="0" err="1" smtClean="0">
                          <a:effectLst/>
                          <a:latin typeface="Times New Roman" panose="02020603050405020304" pitchFamily="18" charset="0"/>
                          <a:cs typeface="Times New Roman" panose="02020603050405020304" pitchFamily="18" charset="0"/>
                        </a:rPr>
                        <a:t>const</a:t>
                      </a:r>
                      <a:r>
                        <a:rPr lang="en-US" dirty="0" smtClean="0">
                          <a:latin typeface="Times New Roman" panose="02020603050405020304" pitchFamily="18" charset="0"/>
                          <a:cs typeface="Times New Roman" panose="02020603050405020304" pitchFamily="18" charset="0"/>
                        </a:rPr>
                        <a:t> </a:t>
                      </a:r>
                      <a:r>
                        <a:rPr lang="en-US" sz="1800" kern="1200" dirty="0" smtClean="0">
                          <a:effectLst/>
                          <a:latin typeface="Times New Roman" panose="02020603050405020304" pitchFamily="18" charset="0"/>
                          <a:cs typeface="Times New Roman" panose="02020603050405020304" pitchFamily="18" charset="0"/>
                        </a:rPr>
                        <a:t>errors</a:t>
                      </a:r>
                      <a:r>
                        <a:rPr lang="en-US" dirty="0" smtClean="0">
                          <a:latin typeface="Times New Roman" panose="02020603050405020304" pitchFamily="18" charset="0"/>
                          <a:cs typeface="Times New Roman" panose="02020603050405020304" pitchFamily="18" charset="0"/>
                        </a:rPr>
                        <a:t> </a:t>
                      </a:r>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sz="1800" kern="1200" dirty="0" smtClean="0">
                          <a:effectLst/>
                          <a:latin typeface="Times New Roman" panose="02020603050405020304" pitchFamily="18" charset="0"/>
                          <a:cs typeface="Times New Roman" panose="02020603050405020304" pitchFamily="18" charset="0"/>
                        </a:rPr>
                        <a:t>(somehow</a:t>
                      </a:r>
                      <a:r>
                        <a:rPr lang="en-US" dirty="0" smtClean="0">
                          <a:latin typeface="Times New Roman" panose="02020603050405020304" pitchFamily="18" charset="0"/>
                          <a:cs typeface="Times New Roman" panose="02020603050405020304" pitchFamily="18" charset="0"/>
                        </a:rPr>
                        <a:t> </a:t>
                      </a:r>
                      <a:r>
                        <a:rPr lang="en-US" sz="1800" kern="1200" dirty="0" smtClean="0">
                          <a:effectLst/>
                          <a:latin typeface="Times New Roman" panose="02020603050405020304" pitchFamily="18" charset="0"/>
                          <a:cs typeface="Times New Roman" panose="02020603050405020304" pitchFamily="18" charset="0"/>
                        </a:rPr>
                        <a:t>get</a:t>
                      </a:r>
                      <a:r>
                        <a:rPr lang="en-US" dirty="0" smtClean="0">
                          <a:latin typeface="Times New Roman" panose="02020603050405020304" pitchFamily="18" charset="0"/>
                          <a:cs typeface="Times New Roman" panose="02020603050405020304" pitchFamily="18" charset="0"/>
                        </a:rPr>
                        <a:t> </a:t>
                      </a:r>
                      <a:r>
                        <a:rPr lang="en-US" sz="1800" kern="1200" dirty="0" smtClean="0">
                          <a:effectLst/>
                          <a:latin typeface="Times New Roman" panose="02020603050405020304" pitchFamily="18" charset="0"/>
                          <a:cs typeface="Times New Roman" panose="02020603050405020304" pitchFamily="18" charset="0"/>
                        </a:rPr>
                        <a:t>them);</a:t>
                      </a:r>
                      <a:r>
                        <a:rPr lang="en-US" dirty="0" smtClean="0">
                          <a:latin typeface="Times New Roman" panose="02020603050405020304" pitchFamily="18" charset="0"/>
                          <a:cs typeface="Times New Roman" panose="02020603050405020304" pitchFamily="18" charset="0"/>
                        </a:rPr>
                        <a:t> </a:t>
                      </a:r>
                    </a:p>
                    <a:p>
                      <a:r>
                        <a:rPr lang="en-US" sz="1800" kern="1200" dirty="0" smtClean="0">
                          <a:effectLst/>
                          <a:latin typeface="Times New Roman" panose="02020603050405020304" pitchFamily="18" charset="0"/>
                          <a:cs typeface="Times New Roman" panose="02020603050405020304" pitchFamily="18" charset="0"/>
                        </a:rPr>
                        <a:t>return</a:t>
                      </a:r>
                      <a:r>
                        <a:rPr lang="en-US" dirty="0" smtClean="0">
                          <a:latin typeface="Times New Roman" panose="02020603050405020304" pitchFamily="18" charset="0"/>
                          <a:cs typeface="Times New Roman" panose="02020603050405020304" pitchFamily="18" charset="0"/>
                        </a:rPr>
                        <a:t> </a:t>
                      </a:r>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sz="1800" kern="1200" dirty="0" smtClean="0">
                          <a:effectLst/>
                          <a:latin typeface="Times New Roman" panose="02020603050405020304" pitchFamily="18" charset="0"/>
                          <a:cs typeface="Times New Roman" panose="02020603050405020304" pitchFamily="18" charset="0"/>
                        </a:rPr>
                        <a:t>&lt;form</a:t>
                      </a:r>
                      <a:r>
                        <a:rPr lang="en-US" dirty="0" smtClean="0">
                          <a:latin typeface="Times New Roman" panose="02020603050405020304" pitchFamily="18" charset="0"/>
                          <a:cs typeface="Times New Roman" panose="02020603050405020304" pitchFamily="18" charset="0"/>
                        </a:rPr>
                        <a:t> </a:t>
                      </a:r>
                      <a:r>
                        <a:rPr lang="en-US" sz="1800" kern="1200" dirty="0" smtClean="0">
                          <a:effectLst/>
                          <a:latin typeface="Times New Roman" panose="02020603050405020304" pitchFamily="18" charset="0"/>
                          <a:cs typeface="Times New Roman" panose="02020603050405020304" pitchFamily="18" charset="0"/>
                        </a:rPr>
                        <a:t>...&gt;</a:t>
                      </a:r>
                      <a:r>
                        <a:rPr lang="en-US" dirty="0" smtClean="0">
                          <a:latin typeface="Times New Roman" panose="02020603050405020304" pitchFamily="18" charset="0"/>
                          <a:cs typeface="Times New Roman" panose="02020603050405020304" pitchFamily="18" charset="0"/>
                        </a:rPr>
                        <a:t> (display inputs and errors) </a:t>
                      </a:r>
                      <a:r>
                        <a:rPr lang="en-US" sz="1800" kern="1200" dirty="0" smtClean="0">
                          <a:effectLst/>
                          <a:latin typeface="Times New Roman" panose="02020603050405020304" pitchFamily="18" charset="0"/>
                          <a:cs typeface="Times New Roman" panose="02020603050405020304" pitchFamily="18" charset="0"/>
                        </a:rPr>
                        <a:t>&lt;/form&gt;</a:t>
                      </a:r>
                      <a:r>
                        <a:rPr lang="en-US" dirty="0" smtClean="0">
                          <a:latin typeface="Times New Roman" panose="02020603050405020304" pitchFamily="18" charset="0"/>
                          <a:cs typeface="Times New Roman" panose="02020603050405020304" pitchFamily="18" charset="0"/>
                        </a:rPr>
                        <a:t> </a:t>
                      </a:r>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sz="1800" kern="1200" dirty="0" smtClean="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6802683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(6)</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smtClean="0">
                <a:latin typeface="Times New Roman" panose="02020603050405020304" pitchFamily="18" charset="0"/>
                <a:cs typeface="Times New Roman" panose="02020603050405020304" pitchFamily="18" charset="0"/>
              </a:rPr>
              <a:t>Validation?</a:t>
            </a:r>
          </a:p>
          <a:p>
            <a:pPr lvl="1"/>
            <a:r>
              <a:rPr lang="en-US" dirty="0">
                <a:latin typeface="Times New Roman" panose="02020603050405020304" pitchFamily="18" charset="0"/>
                <a:cs typeface="Times New Roman" panose="02020603050405020304" pitchFamily="18" charset="0"/>
              </a:rPr>
              <a:t>Validation can be thought of as a box, or a function, that takes in user inputs, and says if the data is valid</a:t>
            </a:r>
            <a:r>
              <a:rPr lang="en-US" dirty="0" smtClean="0">
                <a:latin typeface="Times New Roman" panose="02020603050405020304" pitchFamily="18" charset="0"/>
                <a:cs typeface="Times New Roman" panose="02020603050405020304" pitchFamily="18" charset="0"/>
              </a:rPr>
              <a:t>.</a:t>
            </a:r>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endParaRPr lang="en-US" dirty="0" smtClean="0"/>
          </a:p>
          <a:p>
            <a:pPr marL="457200" lvl="1" indent="0">
              <a:buNone/>
            </a:pPr>
            <a:endParaRPr lang="en-US" dirty="0"/>
          </a:p>
          <a:p>
            <a:pPr lvl="1"/>
            <a:r>
              <a:rPr lang="en-US" dirty="0">
                <a:latin typeface="Times New Roman" panose="02020603050405020304" pitchFamily="18" charset="0"/>
                <a:cs typeface="Times New Roman" panose="02020603050405020304" pitchFamily="18" charset="0"/>
              </a:rPr>
              <a:t>What it does exactly with the inputs — that is up to you. What it returns exactly — that’s up to you too.</a:t>
            </a:r>
          </a:p>
          <a:p>
            <a:pPr lvl="1"/>
            <a:endParaRPr lang="en-US" dirty="0" smtClean="0"/>
          </a:p>
          <a:p>
            <a:pPr lvl="1"/>
            <a:endParaRPr lang="en-US" sz="2400" b="1" dirty="0">
              <a:latin typeface="Times New Roman" panose="02020603050405020304" pitchFamily="18" charset="0"/>
              <a:cs typeface="Times New Roman" panose="02020603050405020304" pitchFamily="18" charset="0"/>
            </a:endParaRPr>
          </a:p>
          <a:p>
            <a:pPr lvl="1"/>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62150"/>
            <a:ext cx="72390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942026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(7)</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a:latin typeface="Times New Roman" panose="02020603050405020304" pitchFamily="18" charset="0"/>
                <a:cs typeface="Times New Roman" panose="02020603050405020304" pitchFamily="18" charset="0"/>
              </a:rPr>
              <a:t>Validating a React form upon submit?</a:t>
            </a:r>
            <a:endParaRPr lang="en-US" b="1"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Display a list of error on top when submit form.</a:t>
            </a:r>
          </a:p>
          <a:p>
            <a:pPr lvl="1"/>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Ex with Uncontrolled component</a:t>
            </a:r>
          </a:p>
          <a:p>
            <a:pPr lvl="3"/>
            <a:r>
              <a:rPr lang="en-US" dirty="0">
                <a:latin typeface="Times New Roman" panose="02020603050405020304" pitchFamily="18" charset="0"/>
                <a:cs typeface="Times New Roman" panose="02020603050405020304" pitchFamily="18" charset="0"/>
                <a:hlinkClick r:id="rId3"/>
              </a:rPr>
              <a:t>https://plnkr.co/edit/vdOY2U5JbnAVcPq9KsqL?p=preview</a:t>
            </a:r>
            <a:endParaRPr lang="en-US" dirty="0" smtClean="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Ex with </a:t>
            </a:r>
            <a:r>
              <a:rPr lang="en-US" sz="1600" dirty="0" smtClean="0">
                <a:latin typeface="Times New Roman" panose="02020603050405020304" pitchFamily="18" charset="0"/>
                <a:cs typeface="Times New Roman" panose="02020603050405020304" pitchFamily="18" charset="0"/>
              </a:rPr>
              <a:t>Controlled component</a:t>
            </a:r>
          </a:p>
          <a:p>
            <a:pPr lvl="3"/>
            <a:r>
              <a:rPr lang="en-US" dirty="0">
                <a:latin typeface="Times New Roman" panose="02020603050405020304" pitchFamily="18" charset="0"/>
                <a:cs typeface="Times New Roman" panose="02020603050405020304" pitchFamily="18" charset="0"/>
                <a:hlinkClick r:id="rId4"/>
              </a:rPr>
              <a:t>https://plnkr.co/edit/OX5j5ypGyY5HypFlh28h?p=preview</a:t>
            </a:r>
            <a:endParaRPr lang="en-US" dirty="0" smtClean="0">
              <a:latin typeface="Times New Roman" panose="02020603050405020304" pitchFamily="18" charset="0"/>
              <a:cs typeface="Times New Roman" panose="02020603050405020304" pitchFamily="18" charset="0"/>
            </a:endParaRPr>
          </a:p>
          <a:p>
            <a:pPr lvl="2"/>
            <a:endParaRPr lang="en-US" sz="1400" dirty="0">
              <a:latin typeface="Times New Roman" panose="02020603050405020304" pitchFamily="18" charset="0"/>
              <a:cs typeface="Times New Roman" panose="02020603050405020304" pitchFamily="18" charset="0"/>
            </a:endParaRPr>
          </a:p>
          <a:p>
            <a:pPr lvl="3"/>
            <a:endParaRPr lang="en-US" dirty="0" smtClean="0">
              <a:latin typeface="Times New Roman" panose="02020603050405020304" pitchFamily="18" charset="0"/>
              <a:cs typeface="Times New Roman" panose="02020603050405020304" pitchFamily="18" charset="0"/>
            </a:endParaRPr>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endParaRPr lang="en-US" dirty="0" smtClean="0"/>
          </a:p>
          <a:p>
            <a:pPr marL="457200" lvl="1" indent="0">
              <a:buNone/>
            </a:pPr>
            <a:endParaRPr lang="en-US" dirty="0"/>
          </a:p>
          <a:p>
            <a:pPr lvl="1"/>
            <a:endParaRPr lang="en-US" dirty="0" smtClean="0"/>
          </a:p>
          <a:p>
            <a:pPr lvl="1"/>
            <a:endParaRPr lang="en-US" sz="2400" b="1" dirty="0">
              <a:latin typeface="Times New Roman" panose="02020603050405020304" pitchFamily="18" charset="0"/>
              <a:cs typeface="Times New Roman" panose="02020603050405020304" pitchFamily="18" charset="0"/>
            </a:endParaRPr>
          </a:p>
          <a:p>
            <a:pPr lvl="1"/>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pic>
        <p:nvPicPr>
          <p:cNvPr id="481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428750"/>
            <a:ext cx="3429000" cy="2217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266811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(8)</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a:latin typeface="Times New Roman" panose="02020603050405020304" pitchFamily="18" charset="0"/>
                <a:cs typeface="Times New Roman" panose="02020603050405020304" pitchFamily="18" charset="0"/>
              </a:rPr>
              <a:t>Instant form field validation with </a:t>
            </a:r>
            <a:r>
              <a:rPr lang="en-US" b="1" dirty="0" err="1">
                <a:latin typeface="Times New Roman" panose="02020603050405020304" pitchFamily="18" charset="0"/>
                <a:cs typeface="Times New Roman" panose="02020603050405020304" pitchFamily="18" charset="0"/>
              </a:rPr>
              <a:t>React's</a:t>
            </a:r>
            <a:r>
              <a:rPr lang="en-US" b="1" dirty="0">
                <a:latin typeface="Times New Roman" panose="02020603050405020304" pitchFamily="18" charset="0"/>
                <a:cs typeface="Times New Roman" panose="02020603050405020304" pitchFamily="18" charset="0"/>
              </a:rPr>
              <a:t> controlled </a:t>
            </a:r>
            <a:r>
              <a:rPr lang="en-US" b="1" dirty="0" smtClean="0">
                <a:latin typeface="Times New Roman" panose="02020603050405020304" pitchFamily="18" charset="0"/>
                <a:cs typeface="Times New Roman" panose="02020603050405020304" pitchFamily="18" charset="0"/>
              </a:rPr>
              <a:t>inputs ?</a:t>
            </a:r>
          </a:p>
          <a:p>
            <a:pPr lvl="1"/>
            <a:r>
              <a:rPr lang="en-US" sz="1800" dirty="0" smtClean="0">
                <a:latin typeface="Times New Roman" panose="02020603050405020304" pitchFamily="18" charset="0"/>
                <a:cs typeface="Times New Roman" panose="02020603050405020304" pitchFamily="18" charset="0"/>
              </a:rPr>
              <a:t>There </a:t>
            </a:r>
            <a:r>
              <a:rPr lang="en-US" sz="1800" dirty="0">
                <a:latin typeface="Times New Roman" panose="02020603050405020304" pitchFamily="18" charset="0"/>
                <a:cs typeface="Times New Roman" panose="02020603050405020304" pitchFamily="18" charset="0"/>
              </a:rPr>
              <a:t>are many ways to show input errors. For example, you could</a:t>
            </a:r>
            <a:r>
              <a:rPr lang="en-US" sz="1800" dirty="0" smtClean="0">
                <a:latin typeface="Times New Roman" panose="02020603050405020304" pitchFamily="18" charset="0"/>
                <a:cs typeface="Times New Roman" panose="02020603050405020304" pitchFamily="18" charset="0"/>
              </a:rPr>
              <a:t>:</a:t>
            </a:r>
          </a:p>
          <a:p>
            <a:pPr lvl="2"/>
            <a:r>
              <a:rPr lang="en-US" sz="1600" dirty="0">
                <a:latin typeface="Times New Roman" panose="02020603050405020304" pitchFamily="18" charset="0"/>
                <a:cs typeface="Times New Roman" panose="02020603050405020304" pitchFamily="18" charset="0"/>
                <a:hlinkClick r:id="rId3"/>
              </a:rPr>
              <a:t>https://plnkr.co/edit/ANV0dyF3CNBRwHbWTjmz?p=preview</a:t>
            </a:r>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2"/>
            <a:endParaRPr lang="en-US" sz="1400" dirty="0">
              <a:latin typeface="Times New Roman" panose="02020603050405020304" pitchFamily="18" charset="0"/>
              <a:cs typeface="Times New Roman" panose="02020603050405020304" pitchFamily="18" charset="0"/>
            </a:endParaRPr>
          </a:p>
          <a:p>
            <a:pPr lvl="3"/>
            <a:endParaRPr lang="en-US" dirty="0" smtClean="0">
              <a:latin typeface="Times New Roman" panose="02020603050405020304" pitchFamily="18" charset="0"/>
              <a:cs typeface="Times New Roman" panose="02020603050405020304" pitchFamily="18" charset="0"/>
            </a:endParaRPr>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endParaRPr lang="en-US" dirty="0" smtClean="0"/>
          </a:p>
          <a:p>
            <a:pPr marL="457200" lvl="1" indent="0">
              <a:buNone/>
            </a:pPr>
            <a:endParaRPr lang="en-US" dirty="0"/>
          </a:p>
          <a:p>
            <a:pPr lvl="1"/>
            <a:endParaRPr lang="en-US" dirty="0" smtClean="0"/>
          </a:p>
          <a:p>
            <a:pPr lvl="1"/>
            <a:endParaRPr lang="en-US" sz="2400" b="1" dirty="0">
              <a:latin typeface="Times New Roman" panose="02020603050405020304" pitchFamily="18" charset="0"/>
              <a:cs typeface="Times New Roman" panose="02020603050405020304" pitchFamily="18" charset="0"/>
            </a:endParaRPr>
          </a:p>
          <a:p>
            <a:pPr lvl="1"/>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66092846"/>
              </p:ext>
            </p:extLst>
          </p:nvPr>
        </p:nvGraphicFramePr>
        <p:xfrm>
          <a:off x="838200" y="1729806"/>
          <a:ext cx="8077200" cy="2975544"/>
        </p:xfrm>
        <a:graphic>
          <a:graphicData uri="http://schemas.openxmlformats.org/drawingml/2006/table">
            <a:tbl>
              <a:tblPr firstRow="1" bandRow="1">
                <a:tableStyleId>{BDBED569-4797-4DF1-A0F4-6AAB3CD982D8}</a:tableStyleId>
              </a:tblPr>
              <a:tblGrid>
                <a:gridCol w="4724400"/>
                <a:gridCol w="3352800"/>
              </a:tblGrid>
              <a:tr h="357306">
                <a:tc>
                  <a:txBody>
                    <a:bodyPr/>
                    <a:lstStyle/>
                    <a:p>
                      <a:r>
                        <a:rPr lang="en-US" sz="1400" kern="1200" dirty="0" smtClean="0">
                          <a:effectLst/>
                          <a:latin typeface="Times New Roman" panose="02020603050405020304" pitchFamily="18" charset="0"/>
                          <a:cs typeface="Times New Roman" panose="02020603050405020304" pitchFamily="18" charset="0"/>
                        </a:rPr>
                        <a:t>Ways to show input errors</a:t>
                      </a:r>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dirty="0"/>
                    </a:p>
                  </a:txBody>
                  <a:tcPr/>
                </a:tc>
              </a:tr>
              <a:tr h="552384">
                <a:tc>
                  <a:txBody>
                    <a:bodyPr/>
                    <a:lstStyle/>
                    <a:p>
                      <a:r>
                        <a:rPr lang="en-US" sz="1400" kern="1200" dirty="0" smtClean="0">
                          <a:effectLst/>
                          <a:latin typeface="Times New Roman" panose="02020603050405020304" pitchFamily="18" charset="0"/>
                          <a:cs typeface="Times New Roman" panose="02020603050405020304" pitchFamily="18" charset="0"/>
                        </a:rPr>
                        <a:t>Display a X</a:t>
                      </a:r>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dirty="0" smtClean="0"/>
                    </a:p>
                  </a:txBody>
                  <a:tcPr/>
                </a:tc>
              </a:tr>
              <a:tr h="616719">
                <a:tc>
                  <a:txBody>
                    <a:bodyPr/>
                    <a:lstStyle/>
                    <a:p>
                      <a:r>
                        <a:rPr lang="en-US" sz="1400" kern="1200" dirty="0" smtClean="0">
                          <a:effectLst/>
                          <a:latin typeface="Times New Roman" panose="02020603050405020304" pitchFamily="18" charset="0"/>
                          <a:cs typeface="Times New Roman" panose="02020603050405020304" pitchFamily="18" charset="0"/>
                        </a:rPr>
                        <a:t>Mark red the inputs that contain bad data</a:t>
                      </a:r>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dirty="0"/>
                    </a:p>
                  </a:txBody>
                  <a:tcPr/>
                </a:tc>
              </a:tr>
              <a:tr h="831081">
                <a:tc>
                  <a:txBody>
                    <a:bodyPr/>
                    <a:lstStyle/>
                    <a:p>
                      <a:r>
                        <a:rPr lang="en-US" sz="1400" kern="1200" dirty="0" smtClean="0">
                          <a:effectLst/>
                          <a:latin typeface="Times New Roman" panose="02020603050405020304" pitchFamily="18" charset="0"/>
                          <a:cs typeface="Times New Roman" panose="02020603050405020304" pitchFamily="18" charset="0"/>
                        </a:rPr>
                        <a:t>Display errors right next to the relevant inputs</a:t>
                      </a:r>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dirty="0" smtClean="0"/>
                    </a:p>
                    <a:p>
                      <a:endParaRPr lang="en-US" dirty="0" smtClean="0"/>
                    </a:p>
                  </a:txBody>
                  <a:tcPr/>
                </a:tc>
              </a:tr>
              <a:tr h="609600">
                <a:tc>
                  <a:txBody>
                    <a:bodyPr/>
                    <a:lstStyle/>
                    <a:p>
                      <a:r>
                        <a:rPr lang="en-US" sz="1400" kern="1200" dirty="0" smtClean="0">
                          <a:effectLst/>
                          <a:latin typeface="Times New Roman" panose="02020603050405020304" pitchFamily="18" charset="0"/>
                          <a:cs typeface="Times New Roman" panose="02020603050405020304" pitchFamily="18" charset="0"/>
                        </a:rPr>
                        <a:t>Any combination of the above, or something else!</a:t>
                      </a:r>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dirty="0" smtClean="0"/>
                    </a:p>
                  </a:txBody>
                  <a:tcPr/>
                </a:tc>
              </a:tr>
            </a:tbl>
          </a:graphicData>
        </a:graphic>
      </p:graphicFrame>
      <p:pic>
        <p:nvPicPr>
          <p:cNvPr id="491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110305"/>
            <a:ext cx="2195841" cy="461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1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2647950"/>
            <a:ext cx="2139950" cy="488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1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1" y="3333751"/>
            <a:ext cx="2139950" cy="644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15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1" y="4095750"/>
            <a:ext cx="2285999" cy="612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7478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High Level Overview (5)</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3962400"/>
          </a:xfrm>
        </p:spPr>
        <p:txBody>
          <a:bodyPr/>
          <a:lstStyle/>
          <a:p>
            <a:r>
              <a:rPr lang="en-US" altLang="en-US" b="1" dirty="0" smtClean="0">
                <a:latin typeface="Times New Roman" panose="02020603050405020304" pitchFamily="18" charset="0"/>
                <a:cs typeface="Times New Roman" panose="02020603050405020304" pitchFamily="18" charset="0"/>
              </a:rPr>
              <a:t>What is </a:t>
            </a:r>
            <a:r>
              <a:rPr lang="en-US" altLang="en-US" b="1" dirty="0" err="1" smtClean="0">
                <a:latin typeface="Times New Roman" panose="02020603050405020304" pitchFamily="18" charset="0"/>
                <a:cs typeface="Times New Roman" panose="02020603050405020304" pitchFamily="18" charset="0"/>
              </a:rPr>
              <a:t>reactjs</a:t>
            </a:r>
            <a:r>
              <a:rPr lang="en-US" altLang="en-US" b="1"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1800" b="1" dirty="0" smtClean="0">
                <a:latin typeface="Times New Roman" panose="02020603050405020304" pitchFamily="18" charset="0"/>
                <a:cs typeface="Times New Roman" panose="02020603050405020304" pitchFamily="18" charset="0"/>
              </a:rPr>
              <a:t>So, React provides a </a:t>
            </a:r>
            <a:r>
              <a:rPr lang="en-US" sz="1800" b="1" dirty="0">
                <a:latin typeface="Times New Roman" panose="02020603050405020304" pitchFamily="18" charset="0"/>
                <a:cs typeface="Times New Roman" panose="02020603050405020304" pitchFamily="18" charset="0"/>
              </a:rPr>
              <a:t>simple way for JavaScript developers to update the DOM to match a data model. That's all it </a:t>
            </a:r>
            <a:r>
              <a:rPr lang="en-US" sz="1800" b="1" dirty="0" smtClean="0">
                <a:latin typeface="Times New Roman" panose="02020603050405020304" pitchFamily="18" charset="0"/>
                <a:cs typeface="Times New Roman" panose="02020603050405020304" pitchFamily="18" charset="0"/>
              </a:rPr>
              <a:t>does</a:t>
            </a:r>
            <a:r>
              <a:rPr lang="en-US" sz="1800" b="1" dirty="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Or React </a:t>
            </a:r>
            <a:r>
              <a:rPr lang="en-US" sz="1800" dirty="0">
                <a:latin typeface="Times New Roman" panose="02020603050405020304" pitchFamily="18" charset="0"/>
                <a:cs typeface="Times New Roman" panose="02020603050405020304" pitchFamily="18" charset="0"/>
              </a:rPr>
              <a:t>is a JavaScript view library </a:t>
            </a:r>
            <a:r>
              <a:rPr lang="en-US" sz="1800" dirty="0" smtClean="0">
                <a:latin typeface="Times New Roman" panose="02020603050405020304" pitchFamily="18" charset="0"/>
                <a:cs typeface="Times New Roman" panose="02020603050405020304" pitchFamily="18" charset="0"/>
              </a:rPr>
              <a:t>that </a:t>
            </a:r>
            <a:r>
              <a:rPr lang="en-US" sz="1800" dirty="0">
                <a:latin typeface="Times New Roman" panose="02020603050405020304" pitchFamily="18" charset="0"/>
                <a:cs typeface="Times New Roman" panose="02020603050405020304" pitchFamily="18" charset="0"/>
              </a:rPr>
              <a:t>enables fast DOM updates via a 'virtual DOM</a:t>
            </a:r>
            <a:r>
              <a:rPr lang="en-US" sz="1800"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BENEFITS</a:t>
            </a:r>
            <a:r>
              <a:rPr lang="en-US" b="1" dirty="0" smtClean="0"/>
              <a:t>:</a:t>
            </a:r>
            <a:endParaRPr lang="en-US" dirty="0"/>
          </a:p>
          <a:p>
            <a:pPr lvl="2"/>
            <a:r>
              <a:rPr lang="en-US" dirty="0" smtClean="0">
                <a:latin typeface="Times New Roman" panose="02020603050405020304" pitchFamily="18" charset="0"/>
                <a:cs typeface="Times New Roman" panose="02020603050405020304" pitchFamily="18" charset="0"/>
              </a:rPr>
              <a:t>Entire </a:t>
            </a:r>
            <a:r>
              <a:rPr lang="en-US" dirty="0">
                <a:latin typeface="Times New Roman" panose="02020603050405020304" pitchFamily="18" charset="0"/>
                <a:cs typeface="Times New Roman" panose="02020603050405020304" pitchFamily="18" charset="0"/>
              </a:rPr>
              <a:t>page remains same but only few components change.</a:t>
            </a:r>
          </a:p>
          <a:p>
            <a:pPr lvl="2"/>
            <a:r>
              <a:rPr lang="en-US" dirty="0">
                <a:latin typeface="Times New Roman" panose="02020603050405020304" pitchFamily="18" charset="0"/>
                <a:cs typeface="Times New Roman" panose="02020603050405020304" pitchFamily="18" charset="0"/>
              </a:rPr>
              <a:t>Code is easy to scale and maintain.</a:t>
            </a:r>
          </a:p>
          <a:p>
            <a:pPr lvl="2"/>
            <a:r>
              <a:rPr lang="en-US" dirty="0">
                <a:latin typeface="Times New Roman" panose="02020603050405020304" pitchFamily="18" charset="0"/>
                <a:cs typeface="Times New Roman" panose="02020603050405020304" pitchFamily="18" charset="0"/>
              </a:rPr>
              <a:t>More functionalities as HTML is created from JS</a:t>
            </a:r>
          </a:p>
          <a:p>
            <a:pPr lvl="2"/>
            <a:r>
              <a:rPr lang="en-US" dirty="0">
                <a:latin typeface="Times New Roman" panose="02020603050405020304" pitchFamily="18" charset="0"/>
                <a:cs typeface="Times New Roman" panose="02020603050405020304" pitchFamily="18" charset="0"/>
              </a:rPr>
              <a:t>Isomorphic Rendering(Server side rendering)</a:t>
            </a:r>
          </a:p>
          <a:p>
            <a:pPr lvl="2"/>
            <a:r>
              <a:rPr lang="en-US" dirty="0">
                <a:latin typeface="Times New Roman" panose="02020603050405020304" pitchFamily="18" charset="0"/>
                <a:cs typeface="Times New Roman" panose="02020603050405020304" pitchFamily="18" charset="0"/>
              </a:rPr>
              <a:t>Blazing speed</a:t>
            </a:r>
          </a:p>
          <a:p>
            <a:pPr lvl="1"/>
            <a:endParaRPr lang="en-US" dirty="0">
              <a:latin typeface="Times New Roman" panose="02020603050405020304" pitchFamily="18" charset="0"/>
              <a:cs typeface="Times New Roman" panose="02020603050405020304" pitchFamily="18" charset="0"/>
            </a:endParaRPr>
          </a:p>
          <a:p>
            <a:pPr marL="51435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altLang="en-US" sz="1600" b="1" dirty="0" smtClean="0">
              <a:latin typeface="Times New Roman" panose="02020603050405020304" pitchFamily="18" charset="0"/>
              <a:cs typeface="Times New Roman" panose="02020603050405020304" pitchFamily="18" charset="0"/>
            </a:endParaRPr>
          </a:p>
          <a:p>
            <a:pPr marL="457200" lvl="1"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13436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(9)</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a:latin typeface="Times New Roman" panose="02020603050405020304" pitchFamily="18" charset="0"/>
                <a:cs typeface="Times New Roman" panose="02020603050405020304" pitchFamily="18" charset="0"/>
              </a:rPr>
              <a:t>Instant form field validation with </a:t>
            </a:r>
            <a:r>
              <a:rPr lang="en-US" b="1" dirty="0" err="1">
                <a:latin typeface="Times New Roman" panose="02020603050405020304" pitchFamily="18" charset="0"/>
                <a:cs typeface="Times New Roman" panose="02020603050405020304" pitchFamily="18" charset="0"/>
              </a:rPr>
              <a:t>React's</a:t>
            </a:r>
            <a:r>
              <a:rPr lang="en-US" b="1" dirty="0">
                <a:latin typeface="Times New Roman" panose="02020603050405020304" pitchFamily="18" charset="0"/>
                <a:cs typeface="Times New Roman" panose="02020603050405020304" pitchFamily="18" charset="0"/>
              </a:rPr>
              <a:t> controlled </a:t>
            </a:r>
            <a:r>
              <a:rPr lang="en-US" b="1" dirty="0" smtClean="0">
                <a:latin typeface="Times New Roman" panose="02020603050405020304" pitchFamily="18" charset="0"/>
                <a:cs typeface="Times New Roman" panose="02020603050405020304" pitchFamily="18" charset="0"/>
              </a:rPr>
              <a:t>inputs ?</a:t>
            </a:r>
          </a:p>
          <a:p>
            <a:pPr lvl="1"/>
            <a:r>
              <a:rPr lang="en-US" sz="1800" dirty="0" smtClean="0">
                <a:latin typeface="Times New Roman" panose="02020603050405020304" pitchFamily="18" charset="0"/>
                <a:cs typeface="Times New Roman" panose="02020603050405020304" pitchFamily="18" charset="0"/>
              </a:rPr>
              <a:t>Dynamic validation</a:t>
            </a:r>
          </a:p>
          <a:p>
            <a:pPr lvl="2"/>
            <a:r>
              <a:rPr lang="en-US" sz="1600" dirty="0">
                <a:latin typeface="Times New Roman" panose="02020603050405020304" pitchFamily="18" charset="0"/>
                <a:cs typeface="Times New Roman" panose="02020603050405020304" pitchFamily="18" charset="0"/>
                <a:hlinkClick r:id="rId3"/>
              </a:rPr>
              <a:t>https://plnkr.co/edit/tN2NoXhDUF3le9jRsYmy?p=preview</a:t>
            </a: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2"/>
            <a:endParaRPr lang="en-US" sz="1400" dirty="0">
              <a:latin typeface="Times New Roman" panose="02020603050405020304" pitchFamily="18" charset="0"/>
              <a:cs typeface="Times New Roman" panose="02020603050405020304" pitchFamily="18" charset="0"/>
            </a:endParaRPr>
          </a:p>
          <a:p>
            <a:pPr lvl="3"/>
            <a:endParaRPr lang="en-US" dirty="0" smtClean="0">
              <a:latin typeface="Times New Roman" panose="02020603050405020304" pitchFamily="18" charset="0"/>
              <a:cs typeface="Times New Roman" panose="02020603050405020304" pitchFamily="18" charset="0"/>
            </a:endParaRPr>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endParaRPr lang="en-US" dirty="0" smtClean="0"/>
          </a:p>
          <a:p>
            <a:pPr marL="457200" lvl="1" indent="0">
              <a:buNone/>
            </a:pPr>
            <a:endParaRPr lang="en-US" dirty="0"/>
          </a:p>
          <a:p>
            <a:pPr lvl="1"/>
            <a:endParaRPr lang="en-US" dirty="0" smtClean="0"/>
          </a:p>
          <a:p>
            <a:pPr lvl="1"/>
            <a:endParaRPr lang="en-US" sz="2400" b="1" dirty="0">
              <a:latin typeface="Times New Roman" panose="02020603050405020304" pitchFamily="18" charset="0"/>
              <a:cs typeface="Times New Roman" panose="02020603050405020304" pitchFamily="18" charset="0"/>
            </a:endParaRPr>
          </a:p>
          <a:p>
            <a:pPr lvl="1"/>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87595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Router?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2000" b="1" dirty="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packages</a:t>
            </a:r>
            <a:endParaRPr lang="en-US" sz="20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Router </a:t>
            </a:r>
            <a:r>
              <a:rPr lang="en-US" sz="1800" dirty="0">
                <a:latin typeface="Times New Roman" panose="02020603050405020304" pitchFamily="18" charset="0"/>
                <a:cs typeface="Times New Roman" panose="02020603050405020304" pitchFamily="18" charset="0"/>
              </a:rPr>
              <a:t>v</a:t>
            </a:r>
            <a:r>
              <a:rPr lang="en-US" sz="1800" dirty="0" smtClean="0">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has been broken into three packages: </a:t>
            </a:r>
            <a:endParaRPr lang="en-US" sz="1800" dirty="0" smtClean="0">
              <a:latin typeface="Times New Roman" panose="02020603050405020304" pitchFamily="18" charset="0"/>
              <a:cs typeface="Times New Roman" panose="02020603050405020304" pitchFamily="18" charset="0"/>
            </a:endParaRPr>
          </a:p>
          <a:p>
            <a:pPr lvl="2"/>
            <a:r>
              <a:rPr lang="en-US" b="1" dirty="0">
                <a:latin typeface="Times New Roman" panose="02020603050405020304" pitchFamily="18" charset="0"/>
                <a:cs typeface="Times New Roman" panose="02020603050405020304" pitchFamily="18" charset="0"/>
              </a:rPr>
              <a:t>react-router</a:t>
            </a:r>
            <a:r>
              <a:rPr lang="en-US" dirty="0">
                <a:latin typeface="Times New Roman" panose="02020603050405020304" pitchFamily="18" charset="0"/>
                <a:cs typeface="Times New Roman" panose="02020603050405020304" pitchFamily="18" charset="0"/>
              </a:rPr>
              <a:t>: common core components between </a:t>
            </a:r>
            <a:r>
              <a:rPr lang="en-US" dirty="0" err="1">
                <a:latin typeface="Times New Roman" panose="02020603050405020304" pitchFamily="18" charset="0"/>
                <a:cs typeface="Times New Roman" panose="02020603050405020304" pitchFamily="18" charset="0"/>
              </a:rPr>
              <a:t>dom</a:t>
            </a:r>
            <a:r>
              <a:rPr lang="en-US" dirty="0">
                <a:latin typeface="Times New Roman" panose="02020603050405020304" pitchFamily="18" charset="0"/>
                <a:cs typeface="Times New Roman" panose="02020603050405020304" pitchFamily="18" charset="0"/>
              </a:rPr>
              <a:t> and native versions.</a:t>
            </a:r>
          </a:p>
          <a:p>
            <a:pPr lvl="2"/>
            <a:r>
              <a:rPr lang="en-US" b="1" dirty="0">
                <a:latin typeface="Times New Roman" panose="02020603050405020304" pitchFamily="18" charset="0"/>
                <a:cs typeface="Times New Roman" panose="02020603050405020304" pitchFamily="18" charset="0"/>
              </a:rPr>
              <a:t>react-router-</a:t>
            </a:r>
            <a:r>
              <a:rPr lang="en-US" b="1" dirty="0" err="1">
                <a:latin typeface="Times New Roman" panose="02020603050405020304" pitchFamily="18" charset="0"/>
                <a:cs typeface="Times New Roman" panose="02020603050405020304" pitchFamily="18" charset="0"/>
              </a:rPr>
              <a:t>dom</a:t>
            </a: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dom</a:t>
            </a:r>
            <a:r>
              <a:rPr lang="en-US" dirty="0">
                <a:latin typeface="Times New Roman" panose="02020603050405020304" pitchFamily="18" charset="0"/>
                <a:cs typeface="Times New Roman" panose="02020603050405020304" pitchFamily="18" charset="0"/>
              </a:rPr>
              <a:t> version designed for browsers or web apps.</a:t>
            </a:r>
          </a:p>
          <a:p>
            <a:pPr lvl="2"/>
            <a:r>
              <a:rPr lang="en-US" b="1" dirty="0">
                <a:latin typeface="Times New Roman" panose="02020603050405020304" pitchFamily="18" charset="0"/>
                <a:cs typeface="Times New Roman" panose="02020603050405020304" pitchFamily="18" charset="0"/>
              </a:rPr>
              <a:t>react-router-native</a:t>
            </a:r>
            <a:r>
              <a:rPr lang="en-US" dirty="0">
                <a:latin typeface="Times New Roman" panose="02020603050405020304" pitchFamily="18" charset="0"/>
                <a:cs typeface="Times New Roman" panose="02020603050405020304" pitchFamily="18" charset="0"/>
              </a:rPr>
              <a:t>: the native version designed for react-native mobile apps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react-router-</a:t>
            </a:r>
            <a:r>
              <a:rPr lang="en-US" sz="1800" dirty="0" err="1" smtClean="0">
                <a:latin typeface="Times New Roman" panose="02020603050405020304" pitchFamily="18" charset="0"/>
                <a:cs typeface="Times New Roman" panose="02020603050405020304" pitchFamily="18" charset="0"/>
              </a:rPr>
              <a:t>dom</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dirty="0" smtClean="0">
                <a:latin typeface="Times New Roman" panose="02020603050405020304" pitchFamily="18" charset="0"/>
                <a:cs typeface="Times New Roman" panose="02020603050405020304" pitchFamily="18" charset="0"/>
              </a:rPr>
              <a:t>react-router-native re-export </a:t>
            </a:r>
            <a:r>
              <a:rPr lang="en-US" sz="1800" dirty="0">
                <a:latin typeface="Times New Roman" panose="02020603050405020304" pitchFamily="18" charset="0"/>
                <a:cs typeface="Times New Roman" panose="02020603050405020304" pitchFamily="18" charset="0"/>
              </a:rPr>
              <a:t>all of </a:t>
            </a:r>
            <a:r>
              <a:rPr lang="en-US" sz="1800" dirty="0" smtClean="0">
                <a:latin typeface="Times New Roman" panose="02020603050405020304" pitchFamily="18" charset="0"/>
                <a:cs typeface="Times New Roman" panose="02020603050405020304" pitchFamily="18" charset="0"/>
              </a:rPr>
              <a:t>react-router so we don’t need to install react-router directly</a:t>
            </a: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 </a:t>
            </a:r>
            <a:r>
              <a:rPr lang="en-US" sz="1800" b="1" dirty="0" smtClean="0">
                <a:latin typeface="Times New Roman" panose="02020603050405020304" pitchFamily="18" charset="0"/>
                <a:cs typeface="Times New Roman" panose="02020603050405020304" pitchFamily="18" charset="0"/>
              </a:rPr>
              <a:t>Router </a:t>
            </a:r>
            <a:r>
              <a:rPr lang="en-US" sz="1800" b="1" dirty="0">
                <a:latin typeface="Times New Roman" panose="02020603050405020304" pitchFamily="18" charset="0"/>
                <a:cs typeface="Times New Roman" panose="02020603050405020304" pitchFamily="18" charset="0"/>
              </a:rPr>
              <a:t>v4, everything is “just components”.</a:t>
            </a:r>
          </a:p>
          <a:p>
            <a:pPr lvl="2"/>
            <a:endParaRPr lang="en-US" dirty="0">
              <a:latin typeface="Times New Roman" panose="02020603050405020304" pitchFamily="18" charset="0"/>
              <a:cs typeface="Times New Roman" panose="02020603050405020304" pitchFamily="18" charset="0"/>
            </a:endParaRPr>
          </a:p>
          <a:p>
            <a:pPr marL="857250" lvl="2" indent="0">
              <a:buNone/>
            </a:pPr>
            <a:endParaRPr lang="en-US" dirty="0">
              <a:latin typeface="Times New Roman" panose="02020603050405020304" pitchFamily="18" charset="0"/>
              <a:cs typeface="Times New Roman" panose="02020603050405020304" pitchFamily="18" charset="0"/>
            </a:endParaRPr>
          </a:p>
          <a:p>
            <a:pPr lvl="3"/>
            <a:endParaRPr lang="en-US" sz="1200" dirty="0">
              <a:latin typeface="Times New Roman" panose="02020603050405020304" pitchFamily="18" charset="0"/>
              <a:cs typeface="Times New Roman" panose="02020603050405020304" pitchFamily="18" charset="0"/>
            </a:endParaRPr>
          </a:p>
          <a:p>
            <a:pPr lvl="3"/>
            <a:endParaRPr lang="en-US" dirty="0" smtClean="0">
              <a:latin typeface="Times New Roman" panose="02020603050405020304" pitchFamily="18" charset="0"/>
              <a:cs typeface="Times New Roman" panose="02020603050405020304" pitchFamily="18" charset="0"/>
            </a:endParaRPr>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endParaRPr lang="en-US" dirty="0" smtClean="0"/>
          </a:p>
          <a:p>
            <a:pPr marL="457200" lvl="1" indent="0">
              <a:buNone/>
            </a:pPr>
            <a:endParaRPr lang="en-US" dirty="0"/>
          </a:p>
          <a:p>
            <a:pPr lvl="1"/>
            <a:endParaRPr lang="en-US" dirty="0" smtClean="0"/>
          </a:p>
          <a:p>
            <a:pPr lvl="1"/>
            <a:endParaRPr lang="en-US" sz="2400" b="1" dirty="0">
              <a:latin typeface="Times New Roman" panose="02020603050405020304" pitchFamily="18" charset="0"/>
              <a:cs typeface="Times New Roman" panose="02020603050405020304" pitchFamily="18" charset="0"/>
            </a:endParaRPr>
          </a:p>
          <a:p>
            <a:pPr lvl="1"/>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56134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Router?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2000" b="1" dirty="0" smtClean="0">
                <a:latin typeface="Times New Roman" panose="02020603050405020304" pitchFamily="18" charset="0"/>
                <a:cs typeface="Times New Roman" panose="02020603050405020304" pitchFamily="18" charset="0"/>
              </a:rPr>
              <a:t>The &lt;Router&gt;</a:t>
            </a:r>
          </a:p>
          <a:p>
            <a:pPr lvl="1">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React-router-</a:t>
            </a:r>
            <a:r>
              <a:rPr lang="en-US" sz="1600" dirty="0" err="1" smtClean="0">
                <a:latin typeface="Times New Roman" panose="02020603050405020304" pitchFamily="18" charset="0"/>
                <a:cs typeface="Times New Roman" panose="02020603050405020304" pitchFamily="18" charset="0"/>
              </a:rPr>
              <a:t>dom</a:t>
            </a:r>
            <a:r>
              <a:rPr lang="en-US" sz="1600" dirty="0" smtClean="0">
                <a:latin typeface="Times New Roman" panose="02020603050405020304" pitchFamily="18" charset="0"/>
                <a:cs typeface="Times New Roman" panose="02020603050405020304" pitchFamily="18" charset="0"/>
              </a:rPr>
              <a:t> exports its router under the name &lt;</a:t>
            </a:r>
            <a:r>
              <a:rPr lang="en-US" sz="1600" dirty="0" err="1" smtClean="0">
                <a:latin typeface="Times New Roman" panose="02020603050405020304" pitchFamily="18" charset="0"/>
                <a:cs typeface="Times New Roman" panose="02020603050405020304" pitchFamily="18" charset="0"/>
              </a:rPr>
              <a:t>BrowserRouter</a:t>
            </a:r>
            <a:r>
              <a:rPr lang="en-US" sz="1600" dirty="0" smtClean="0">
                <a:latin typeface="Times New Roman" panose="02020603050405020304" pitchFamily="18" charset="0"/>
                <a:cs typeface="Times New Roman" panose="02020603050405020304" pitchFamily="18" charset="0"/>
              </a:rPr>
              <a:t>&gt;, &lt;</a:t>
            </a:r>
            <a:r>
              <a:rPr lang="en-US" sz="1600" dirty="0" err="1" smtClean="0">
                <a:latin typeface="Times New Roman" panose="02020603050405020304" pitchFamily="18" charset="0"/>
                <a:cs typeface="Times New Roman" panose="02020603050405020304" pitchFamily="18" charset="0"/>
              </a:rPr>
              <a:t>HashRouter</a:t>
            </a:r>
            <a:r>
              <a:rPr lang="en-US" sz="1600" dirty="0" smtClean="0">
                <a:latin typeface="Times New Roman" panose="02020603050405020304" pitchFamily="18" charset="0"/>
                <a:cs typeface="Times New Roman" panose="02020603050405020304" pitchFamily="18" charset="0"/>
              </a:rPr>
              <a:t>&gt; to distinguish it from the routers included in other environment like &lt;</a:t>
            </a:r>
            <a:r>
              <a:rPr lang="en-US" sz="1600" dirty="0" err="1" smtClean="0">
                <a:latin typeface="Times New Roman" panose="02020603050405020304" pitchFamily="18" charset="0"/>
                <a:cs typeface="Times New Roman" panose="02020603050405020304" pitchFamily="18" charset="0"/>
              </a:rPr>
              <a:t>NativeRouter</a:t>
            </a:r>
            <a:r>
              <a:rPr lang="en-US" sz="1600" dirty="0" smtClean="0">
                <a:latin typeface="Times New Roman" panose="02020603050405020304" pitchFamily="18" charset="0"/>
                <a:cs typeface="Times New Roman" panose="02020603050405020304" pitchFamily="18" charset="0"/>
              </a:rPr>
              <a:t>&gt;. It is common practice to use Router by using the ‘as’ keyword.</a:t>
            </a:r>
            <a:endParaRPr lang="en-US" sz="16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&lt;</a:t>
            </a:r>
            <a:r>
              <a:rPr lang="en-US" sz="1600" dirty="0" err="1" smtClean="0">
                <a:latin typeface="Times New Roman" panose="02020603050405020304" pitchFamily="18" charset="0"/>
                <a:cs typeface="Times New Roman" panose="02020603050405020304" pitchFamily="18" charset="0"/>
              </a:rPr>
              <a:t>HashRouter</a:t>
            </a:r>
            <a:r>
              <a:rPr lang="en-US" sz="1600" dirty="0" smtClean="0">
                <a:latin typeface="Times New Roman" panose="02020603050405020304" pitchFamily="18" charset="0"/>
                <a:cs typeface="Times New Roman" panose="02020603050405020304" pitchFamily="18" charset="0"/>
              </a:rPr>
              <a:t>&gt;</a:t>
            </a:r>
            <a:endParaRPr lang="en-US"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The &lt; </a:t>
            </a:r>
            <a:r>
              <a:rPr lang="en-US" dirty="0" err="1">
                <a:latin typeface="Times New Roman" panose="02020603050405020304" pitchFamily="18" charset="0"/>
                <a:cs typeface="Times New Roman" panose="02020603050405020304" pitchFamily="18" charset="0"/>
              </a:rPr>
              <a:t>HashRouter</a:t>
            </a:r>
            <a:r>
              <a:rPr lang="en-US" dirty="0">
                <a:latin typeface="Times New Roman" panose="02020603050405020304" pitchFamily="18" charset="0"/>
                <a:cs typeface="Times New Roman" panose="02020603050405020304" pitchFamily="18" charset="0"/>
              </a:rPr>
              <a:t> &gt;</a:t>
            </a:r>
            <a:r>
              <a:rPr lang="en-US" dirty="0"/>
              <a:t> </a:t>
            </a:r>
            <a:r>
              <a:rPr lang="en-US" dirty="0">
                <a:latin typeface="Times New Roman" panose="02020603050405020304" pitchFamily="18" charset="0"/>
                <a:cs typeface="Times New Roman" panose="02020603050405020304" pitchFamily="18" charset="0"/>
              </a:rPr>
              <a:t>should be used for static websites (can only respond to requests for files that it knows about</a:t>
            </a:r>
            <a:r>
              <a:rPr lang="en-US" dirty="0" smtClean="0">
                <a:latin typeface="Times New Roman" panose="02020603050405020304" pitchFamily="18" charset="0"/>
                <a:cs typeface="Times New Roman" panose="02020603050405020304" pitchFamily="18" charset="0"/>
              </a:rPr>
              <a:t>)</a:t>
            </a:r>
          </a:p>
          <a:p>
            <a:pPr lvl="1"/>
            <a:r>
              <a:rPr lang="en-US" sz="1800" b="1" dirty="0">
                <a:latin typeface="Times New Roman" panose="02020603050405020304" pitchFamily="18" charset="0"/>
                <a:cs typeface="Times New Roman" panose="02020603050405020304" pitchFamily="18" charset="0"/>
              </a:rPr>
              <a:t>Rendering a &lt;Router</a:t>
            </a:r>
            <a:r>
              <a:rPr lang="en-US" sz="1800" b="1" dirty="0" smtClean="0">
                <a:latin typeface="Times New Roman" panose="02020603050405020304" pitchFamily="18" charset="0"/>
                <a:cs typeface="Times New Roman" panose="02020603050405020304" pitchFamily="18" charset="0"/>
              </a:rPr>
              <a:t>&gt;</a:t>
            </a:r>
          </a:p>
          <a:p>
            <a:pPr lvl="2"/>
            <a:r>
              <a:rPr lang="en-US" sz="1600" dirty="0">
                <a:latin typeface="Times New Roman" panose="02020603050405020304" pitchFamily="18" charset="0"/>
                <a:cs typeface="Times New Roman" panose="02020603050405020304" pitchFamily="18" charset="0"/>
              </a:rPr>
              <a:t>Router components only expect to receive a single child </a:t>
            </a:r>
            <a:r>
              <a:rPr lang="en-US" sz="1600" dirty="0" smtClean="0">
                <a:latin typeface="Times New Roman" panose="02020603050405020304" pitchFamily="18" charset="0"/>
                <a:cs typeface="Times New Roman" panose="02020603050405020304" pitchFamily="18" charset="0"/>
              </a:rPr>
              <a:t>element</a:t>
            </a:r>
          </a:p>
          <a:p>
            <a:pPr lvl="2"/>
            <a:endParaRPr lang="en-US" dirty="0">
              <a:latin typeface="Times New Roman" panose="02020603050405020304" pitchFamily="18" charset="0"/>
              <a:cs typeface="Times New Roman" panose="02020603050405020304" pitchFamily="18" charset="0"/>
            </a:endParaRPr>
          </a:p>
          <a:p>
            <a:pPr marL="857250" lvl="2" indent="0">
              <a:buNone/>
            </a:pPr>
            <a:endParaRPr lang="en-US" dirty="0">
              <a:latin typeface="Times New Roman" panose="02020603050405020304" pitchFamily="18" charset="0"/>
              <a:cs typeface="Times New Roman" panose="02020603050405020304" pitchFamily="18" charset="0"/>
            </a:endParaRPr>
          </a:p>
          <a:p>
            <a:pPr lvl="3"/>
            <a:endParaRPr lang="en-US" sz="1200" dirty="0">
              <a:latin typeface="Times New Roman" panose="02020603050405020304" pitchFamily="18" charset="0"/>
              <a:cs typeface="Times New Roman" panose="02020603050405020304" pitchFamily="18" charset="0"/>
            </a:endParaRPr>
          </a:p>
          <a:p>
            <a:pPr lvl="3"/>
            <a:endParaRPr lang="en-US" dirty="0" smtClean="0">
              <a:latin typeface="Times New Roman" panose="02020603050405020304" pitchFamily="18" charset="0"/>
              <a:cs typeface="Times New Roman" panose="02020603050405020304" pitchFamily="18" charset="0"/>
            </a:endParaRPr>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endParaRPr lang="en-US" dirty="0" smtClean="0"/>
          </a:p>
          <a:p>
            <a:pPr marL="457200" lvl="1" indent="0">
              <a:buNone/>
            </a:pPr>
            <a:endParaRPr lang="en-US" dirty="0"/>
          </a:p>
          <a:p>
            <a:pPr lvl="1"/>
            <a:endParaRPr lang="en-US" dirty="0" smtClean="0"/>
          </a:p>
          <a:p>
            <a:pPr lvl="1"/>
            <a:endParaRPr lang="en-US" sz="2400" b="1" dirty="0">
              <a:latin typeface="Times New Roman" panose="02020603050405020304" pitchFamily="18" charset="0"/>
              <a:cs typeface="Times New Roman" panose="02020603050405020304" pitchFamily="18" charset="0"/>
            </a:endParaRPr>
          </a:p>
          <a:p>
            <a:pPr lvl="1"/>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81341137"/>
              </p:ext>
            </p:extLst>
          </p:nvPr>
        </p:nvGraphicFramePr>
        <p:xfrm>
          <a:off x="1295400" y="3333750"/>
          <a:ext cx="6172200" cy="1584960"/>
        </p:xfrm>
        <a:graphic>
          <a:graphicData uri="http://schemas.openxmlformats.org/drawingml/2006/table">
            <a:tbl>
              <a:tblPr firstRow="1" bandRow="1">
                <a:tableStyleId>{BDBED569-4797-4DF1-A0F4-6AAB3CD982D8}</a:tableStyleId>
              </a:tblPr>
              <a:tblGrid>
                <a:gridCol w="6172200"/>
              </a:tblGrid>
              <a:tr h="1447800">
                <a:tc>
                  <a:txBody>
                    <a:bodyPr/>
                    <a:lstStyle/>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import { </a:t>
                      </a:r>
                      <a:r>
                        <a:rPr lang="en-US" sz="1400" b="0" i="0" kern="1200" dirty="0" err="1" smtClean="0">
                          <a:solidFill>
                            <a:schemeClr val="tx1"/>
                          </a:solidFill>
                          <a:effectLst/>
                          <a:latin typeface="Times New Roman" panose="02020603050405020304" pitchFamily="18" charset="0"/>
                          <a:ea typeface="+mn-ea"/>
                          <a:cs typeface="Times New Roman" panose="02020603050405020304" pitchFamily="18" charset="0"/>
                        </a:rPr>
                        <a:t>BrowserRouter</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 from 'react-router-</a:t>
                      </a:r>
                      <a:r>
                        <a:rPr lang="en-US" sz="1400" b="0" i="0" kern="1200" dirty="0" err="1" smtClean="0">
                          <a:solidFill>
                            <a:schemeClr val="tx1"/>
                          </a:solidFill>
                          <a:effectLst/>
                          <a:latin typeface="Times New Roman" panose="02020603050405020304" pitchFamily="18" charset="0"/>
                          <a:ea typeface="+mn-ea"/>
                          <a:cs typeface="Times New Roman" panose="02020603050405020304" pitchFamily="18" charset="0"/>
                        </a:rPr>
                        <a:t>dom</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import App from './App';</a:t>
                      </a:r>
                    </a:p>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400" b="0" i="0" kern="1200" dirty="0" err="1" smtClean="0">
                          <a:solidFill>
                            <a:schemeClr val="tx1"/>
                          </a:solidFill>
                          <a:effectLst/>
                          <a:latin typeface="Times New Roman" panose="02020603050405020304" pitchFamily="18" charset="0"/>
                          <a:ea typeface="+mn-ea"/>
                          <a:cs typeface="Times New Roman" panose="02020603050405020304" pitchFamily="18" charset="0"/>
                        </a:rPr>
                        <a:t>ReactDOM.render</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400" b="0" i="1"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400" b="0" i="1" kern="1200" dirty="0" err="1" smtClean="0">
                          <a:solidFill>
                            <a:schemeClr val="tx1"/>
                          </a:solidFill>
                          <a:effectLst/>
                          <a:latin typeface="Times New Roman" panose="02020603050405020304" pitchFamily="18" charset="0"/>
                          <a:ea typeface="+mn-ea"/>
                          <a:cs typeface="Times New Roman" panose="02020603050405020304" pitchFamily="18" charset="0"/>
                        </a:rPr>
                        <a:t>BrowserRouter</a:t>
                      </a:r>
                      <a:r>
                        <a:rPr lang="en-US" sz="1400" b="0" i="1" kern="1200" dirty="0" smtClean="0">
                          <a:solidFill>
                            <a:schemeClr val="tx1"/>
                          </a:solidFill>
                          <a:effectLst/>
                          <a:latin typeface="Times New Roman" panose="02020603050405020304" pitchFamily="18" charset="0"/>
                          <a:ea typeface="+mn-ea"/>
                          <a:cs typeface="Times New Roman" panose="02020603050405020304" pitchFamily="18" charset="0"/>
                        </a:rPr>
                        <a:t>&gt;</a:t>
                      </a:r>
                    </a:p>
                    <a:p>
                      <a:r>
                        <a:rPr lang="en-US" sz="1400" b="0" i="1" kern="1200" dirty="0" smtClean="0">
                          <a:solidFill>
                            <a:schemeClr val="tx1"/>
                          </a:solidFill>
                          <a:effectLst/>
                          <a:latin typeface="Times New Roman" panose="02020603050405020304" pitchFamily="18" charset="0"/>
                          <a:ea typeface="+mn-ea"/>
                          <a:cs typeface="Times New Roman" panose="02020603050405020304" pitchFamily="18" charset="0"/>
                        </a:rPr>
                        <a:t> &lt;App /&gt;</a:t>
                      </a:r>
                    </a:p>
                    <a:p>
                      <a:r>
                        <a:rPr lang="en-US" sz="1400" b="0" i="1" kern="1200" dirty="0" smtClean="0">
                          <a:solidFill>
                            <a:schemeClr val="tx1"/>
                          </a:solidFill>
                          <a:effectLst/>
                          <a:latin typeface="Times New Roman" panose="02020603050405020304" pitchFamily="18" charset="0"/>
                          <a:ea typeface="+mn-ea"/>
                          <a:cs typeface="Times New Roman" panose="02020603050405020304" pitchFamily="18" charset="0"/>
                        </a:rPr>
                        <a:t> &lt;/</a:t>
                      </a:r>
                      <a:r>
                        <a:rPr lang="en-US" sz="1400" b="0" i="1" kern="1200" dirty="0" err="1" smtClean="0">
                          <a:solidFill>
                            <a:schemeClr val="tx1"/>
                          </a:solidFill>
                          <a:effectLst/>
                          <a:latin typeface="Times New Roman" panose="02020603050405020304" pitchFamily="18" charset="0"/>
                          <a:ea typeface="+mn-ea"/>
                          <a:cs typeface="Times New Roman" panose="02020603050405020304" pitchFamily="18" charset="0"/>
                        </a:rPr>
                        <a:t>BrowserRouter</a:t>
                      </a:r>
                      <a:r>
                        <a:rPr lang="en-US" sz="1400" b="0" i="1"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400" b="0" i="0" kern="1200" dirty="0" err="1" smtClean="0">
                          <a:solidFill>
                            <a:schemeClr val="tx1"/>
                          </a:solidFill>
                          <a:effectLst/>
                          <a:latin typeface="Times New Roman" panose="02020603050405020304" pitchFamily="18" charset="0"/>
                          <a:ea typeface="+mn-ea"/>
                          <a:cs typeface="Times New Roman" panose="02020603050405020304" pitchFamily="18" charset="0"/>
                        </a:rPr>
                        <a:t>document.getElementById</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('root'))</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509189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Router? (2)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2000" b="1" dirty="0" smtClean="0">
                <a:latin typeface="Times New Roman" panose="02020603050405020304" pitchFamily="18" charset="0"/>
                <a:cs typeface="Times New Roman" panose="02020603050405020304" pitchFamily="18" charset="0"/>
              </a:rPr>
              <a:t>The &lt;Link&gt; and The &lt;</a:t>
            </a:r>
            <a:r>
              <a:rPr lang="en-US" sz="2000" b="1" dirty="0" err="1" smtClean="0">
                <a:latin typeface="Times New Roman" panose="02020603050405020304" pitchFamily="18" charset="0"/>
                <a:cs typeface="Times New Roman" panose="02020603050405020304" pitchFamily="18" charset="0"/>
              </a:rPr>
              <a:t>NavLink</a:t>
            </a:r>
            <a:r>
              <a:rPr lang="en-US" sz="2000" b="1" dirty="0" smtClean="0">
                <a:latin typeface="Times New Roman" panose="02020603050405020304" pitchFamily="18" charset="0"/>
                <a:cs typeface="Times New Roman" panose="02020603050405020304" pitchFamily="18" charset="0"/>
              </a:rPr>
              <a:t>&gt;</a:t>
            </a:r>
          </a:p>
          <a:p>
            <a:pPr lvl="1"/>
            <a:r>
              <a:rPr lang="en-US" sz="1400" dirty="0">
                <a:latin typeface="Times New Roman" panose="02020603050405020304" pitchFamily="18" charset="0"/>
                <a:cs typeface="Times New Roman" panose="02020603050405020304" pitchFamily="18" charset="0"/>
              </a:rPr>
              <a:t>T</a:t>
            </a:r>
            <a:r>
              <a:rPr lang="en-US" sz="1400" dirty="0" smtClean="0">
                <a:latin typeface="Times New Roman" panose="02020603050405020304" pitchFamily="18" charset="0"/>
                <a:cs typeface="Times New Roman" panose="02020603050405020304" pitchFamily="18" charset="0"/>
              </a:rPr>
              <a:t>here </a:t>
            </a:r>
            <a:r>
              <a:rPr lang="en-US" sz="1400" dirty="0">
                <a:latin typeface="Times New Roman" panose="02020603050405020304" pitchFamily="18" charset="0"/>
                <a:cs typeface="Times New Roman" panose="02020603050405020304" pitchFamily="18" charset="0"/>
              </a:rPr>
              <a:t>are two ways to integrate an anchor tag with the router: </a:t>
            </a:r>
            <a:r>
              <a:rPr lang="en-US" sz="1400" dirty="0">
                <a:latin typeface="Times New Roman" panose="02020603050405020304" pitchFamily="18" charset="0"/>
                <a:cs typeface="Times New Roman" panose="02020603050405020304" pitchFamily="18" charset="0"/>
                <a:hlinkClick r:id="rId3"/>
              </a:rPr>
              <a:t>&lt;Link&gt;</a:t>
            </a:r>
            <a:r>
              <a:rPr lang="en-US" sz="1400" dirty="0">
                <a:latin typeface="Times New Roman" panose="02020603050405020304" pitchFamily="18" charset="0"/>
                <a:cs typeface="Times New Roman" panose="02020603050405020304" pitchFamily="18" charset="0"/>
              </a:rPr>
              <a:t> and </a:t>
            </a:r>
            <a:r>
              <a:rPr lang="en-US" sz="1400" dirty="0">
                <a:latin typeface="Times New Roman" panose="02020603050405020304" pitchFamily="18" charset="0"/>
                <a:cs typeface="Times New Roman" panose="02020603050405020304" pitchFamily="18" charset="0"/>
                <a:hlinkClick r:id="rId4"/>
              </a:rPr>
              <a:t>&lt;</a:t>
            </a:r>
            <a:r>
              <a:rPr lang="en-US" sz="1400" dirty="0" err="1">
                <a:latin typeface="Times New Roman" panose="02020603050405020304" pitchFamily="18" charset="0"/>
                <a:cs typeface="Times New Roman" panose="02020603050405020304" pitchFamily="18" charset="0"/>
                <a:hlinkClick r:id="rId4"/>
              </a:rPr>
              <a:t>NavLink</a:t>
            </a:r>
            <a:r>
              <a:rPr lang="en-US" sz="1400" dirty="0">
                <a:latin typeface="Times New Roman" panose="02020603050405020304" pitchFamily="18" charset="0"/>
                <a:cs typeface="Times New Roman" panose="02020603050405020304" pitchFamily="18" charset="0"/>
                <a:hlinkClick r:id="rId4"/>
              </a:rPr>
              <a:t>&gt;</a:t>
            </a:r>
            <a:endParaRPr lang="en-US" sz="1400"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&lt;</a:t>
            </a:r>
            <a:r>
              <a:rPr lang="en-US" sz="1400" b="1" dirty="0" err="1" smtClean="0">
                <a:latin typeface="Times New Roman" panose="02020603050405020304" pitchFamily="18" charset="0"/>
                <a:cs typeface="Times New Roman" panose="02020603050405020304" pitchFamily="18" charset="0"/>
              </a:rPr>
              <a:t>NavLink</a:t>
            </a:r>
            <a:r>
              <a:rPr lang="en-US" sz="1400" b="1" dirty="0" smtClean="0">
                <a:latin typeface="Times New Roman" panose="02020603050405020304" pitchFamily="18" charset="0"/>
                <a:cs typeface="Times New Roman" panose="02020603050405020304" pitchFamily="18" charset="0"/>
              </a:rPr>
              <a:t>&gt;</a:t>
            </a:r>
            <a:r>
              <a:rPr lang="en-US" sz="1400" dirty="0">
                <a:latin typeface="Times New Roman" panose="02020603050405020304" pitchFamily="18" charset="0"/>
                <a:cs typeface="Times New Roman" panose="02020603050405020304" pitchFamily="18" charset="0"/>
              </a:rPr>
              <a:t> is a </a:t>
            </a:r>
            <a:r>
              <a:rPr lang="en-US" sz="1400" dirty="0" smtClean="0">
                <a:latin typeface="Times New Roman" panose="02020603050405020304" pitchFamily="18" charset="0"/>
                <a:cs typeface="Times New Roman" panose="02020603050405020304" pitchFamily="18" charset="0"/>
              </a:rPr>
              <a:t>special version of</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&lt;</a:t>
            </a:r>
            <a:r>
              <a:rPr lang="en-US" sz="1400" b="1" dirty="0" smtClean="0">
                <a:latin typeface="Times New Roman" panose="02020603050405020304" pitchFamily="18" charset="0"/>
                <a:cs typeface="Times New Roman" panose="02020603050405020304" pitchFamily="18" charset="0"/>
              </a:rPr>
              <a:t>Link&gt;</a:t>
            </a:r>
            <a:r>
              <a:rPr lang="en-US" sz="1400" dirty="0">
                <a:latin typeface="Times New Roman" panose="02020603050405020304" pitchFamily="18" charset="0"/>
                <a:cs typeface="Times New Roman" panose="02020603050405020304" pitchFamily="18" charset="0"/>
              </a:rPr>
              <a:t> which adds styling information to the rendered </a:t>
            </a:r>
            <a:r>
              <a:rPr lang="en-US" sz="1400" dirty="0"/>
              <a:t>element(s</a:t>
            </a:r>
            <a:r>
              <a:rPr lang="en-US" sz="1400" dirty="0" smtClean="0"/>
              <a:t>)</a:t>
            </a:r>
          </a:p>
          <a:p>
            <a:pPr lvl="1">
              <a:buFont typeface="Arial" panose="020B0604020202020204" pitchFamily="34" charset="0"/>
              <a:buChar char="•"/>
            </a:pPr>
            <a:endParaRPr lang="en-US" sz="1400" dirty="0"/>
          </a:p>
          <a:p>
            <a:pPr lvl="1">
              <a:buFont typeface="Arial" panose="020B0604020202020204" pitchFamily="34" charset="0"/>
              <a:buChar char="•"/>
            </a:pPr>
            <a:endParaRPr lang="en-US" sz="1400" dirty="0" smtClean="0"/>
          </a:p>
          <a:p>
            <a:pPr lvl="1">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hlinkClick r:id="rId5"/>
            </a:endParaRPr>
          </a:p>
          <a:p>
            <a:pPr lvl="1">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hlinkClick r:id="rId5"/>
            </a:endParaRPr>
          </a:p>
          <a:p>
            <a:pPr lvl="1">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hlinkClick r:id=""/>
            </a:endParaRPr>
          </a:p>
          <a:p>
            <a:pPr lvl="1">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hlinkClick r:id=""/>
            </a:endParaRPr>
          </a:p>
          <a:p>
            <a:pPr lvl="1">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hlinkClick r:id="rId5"/>
            </a:endParaRPr>
          </a:p>
          <a:p>
            <a:pPr lvl="1">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hlinkClick r:id="rId5"/>
            </a:endParaRPr>
          </a:p>
          <a:p>
            <a:pPr lvl="1">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hlinkClick r:id="rId5"/>
            </a:endParaRPr>
          </a:p>
          <a:p>
            <a:pPr lvl="1">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hlinkClick r:id="rId5"/>
            </a:endParaRPr>
          </a:p>
          <a:p>
            <a:pPr lvl="1">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hlinkClick r:id="rId5"/>
            </a:endParaRPr>
          </a:p>
          <a:p>
            <a:pPr lvl="1"/>
            <a:endParaRPr lang="en-US" sz="2400" b="1" dirty="0">
              <a:latin typeface="Times New Roman" panose="02020603050405020304" pitchFamily="18" charset="0"/>
              <a:cs typeface="Times New Roman" panose="02020603050405020304" pitchFamily="18" charset="0"/>
            </a:endParaRPr>
          </a:p>
          <a:p>
            <a:pPr lvl="1"/>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57519932"/>
              </p:ext>
            </p:extLst>
          </p:nvPr>
        </p:nvGraphicFramePr>
        <p:xfrm>
          <a:off x="990600" y="1885950"/>
          <a:ext cx="7467600" cy="2606040"/>
        </p:xfrm>
        <a:graphic>
          <a:graphicData uri="http://schemas.openxmlformats.org/drawingml/2006/table">
            <a:tbl>
              <a:tblPr firstRow="1" bandRow="1">
                <a:tableStyleId>{BDBED569-4797-4DF1-A0F4-6AAB3CD982D8}</a:tableStyleId>
              </a:tblPr>
              <a:tblGrid>
                <a:gridCol w="2057400"/>
                <a:gridCol w="5410200"/>
              </a:tblGrid>
              <a:tr h="409876">
                <a:tc gridSpan="2">
                  <a:txBody>
                    <a:bodyPr/>
                    <a:lstStyle/>
                    <a:p>
                      <a:pPr algn="ctr"/>
                      <a:r>
                        <a:rPr lang="en-US" dirty="0" smtClean="0">
                          <a:latin typeface="Times New Roman" panose="02020603050405020304" pitchFamily="18" charset="0"/>
                          <a:cs typeface="Times New Roman" panose="02020603050405020304" pitchFamily="18" charset="0"/>
                        </a:rPr>
                        <a:t>&lt;Link&gt; and &lt;</a:t>
                      </a:r>
                      <a:r>
                        <a:rPr lang="en-US" dirty="0" err="1" smtClean="0">
                          <a:latin typeface="Times New Roman" panose="02020603050405020304" pitchFamily="18" charset="0"/>
                          <a:cs typeface="Times New Roman" panose="02020603050405020304" pitchFamily="18" charset="0"/>
                        </a:rPr>
                        <a:t>Nav</a:t>
                      </a:r>
                      <a:r>
                        <a:rPr lang="en-US" baseline="0" dirty="0" err="1" smtClean="0">
                          <a:latin typeface="Times New Roman" panose="02020603050405020304" pitchFamily="18" charset="0"/>
                          <a:cs typeface="Times New Roman" panose="02020603050405020304" pitchFamily="18" charset="0"/>
                        </a:rPr>
                        <a:t>Link</a:t>
                      </a:r>
                      <a:r>
                        <a:rPr lang="en-US" baseline="0"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r>
              <a:tr h="352124">
                <a:tc>
                  <a:txBody>
                    <a:bodyPr/>
                    <a:lstStyle/>
                    <a:p>
                      <a:pPr algn="ctr"/>
                      <a:r>
                        <a:rPr lang="en-US" b="1" dirty="0" smtClean="0">
                          <a:latin typeface="Times New Roman" panose="02020603050405020304" pitchFamily="18" charset="0"/>
                          <a:cs typeface="Times New Roman" panose="02020603050405020304" pitchFamily="18" charset="0"/>
                        </a:rPr>
                        <a:t>props</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Description</a:t>
                      </a:r>
                      <a:endParaRPr lang="en-US" b="1" dirty="0">
                        <a:latin typeface="Times New Roman" panose="02020603050405020304" pitchFamily="18" charset="0"/>
                        <a:cs typeface="Times New Roman" panose="02020603050405020304" pitchFamily="18" charset="0"/>
                      </a:endParaRPr>
                    </a:p>
                  </a:txBody>
                  <a:tcPr/>
                </a:tc>
              </a:tr>
              <a:tr h="672164">
                <a:tc>
                  <a:txBody>
                    <a:bodyPr/>
                    <a:lstStyle/>
                    <a:p>
                      <a:r>
                        <a:rPr lang="en-US" sz="18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to: string</a:t>
                      </a:r>
                      <a:endPar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The pathname or location to link to.</a:t>
                      </a:r>
                    </a:p>
                    <a:p>
                      <a:r>
                        <a:rPr lang="en-US" sz="1400" i="1" kern="1200" dirty="0" smtClean="0">
                          <a:solidFill>
                            <a:schemeClr val="tx1"/>
                          </a:solidFill>
                          <a:effectLst/>
                          <a:latin typeface="Times New Roman" panose="02020603050405020304" pitchFamily="18" charset="0"/>
                          <a:ea typeface="+mn-ea"/>
                          <a:cs typeface="Times New Roman" panose="02020603050405020304" pitchFamily="18" charset="0"/>
                        </a:rPr>
                        <a:t>&lt;Link to="/roster"/&gt;</a:t>
                      </a:r>
                      <a:endParaRPr lang="en-US" sz="1400" i="1" dirty="0">
                        <a:latin typeface="Times New Roman" panose="02020603050405020304" pitchFamily="18" charset="0"/>
                        <a:cs typeface="Times New Roman" panose="02020603050405020304" pitchFamily="18" charset="0"/>
                      </a:endParaRPr>
                    </a:p>
                  </a:txBody>
                  <a:tcPr/>
                </a:tc>
              </a:tr>
              <a:tr h="4098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to: object</a:t>
                      </a:r>
                      <a:endPar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endParaRPr lang="en-US" dirty="0"/>
                    </a:p>
                  </a:txBody>
                  <a:tcPr/>
                </a:tc>
                <a:tc>
                  <a:txBody>
                    <a:bodyPr/>
                    <a:lstStyle/>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&lt;Link to={{</a:t>
                      </a:r>
                    </a:p>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pathname: '/</a:t>
                      </a:r>
                      <a:r>
                        <a:rPr lang="en-US" sz="1400" i="1" kern="1200" dirty="0" smtClean="0">
                          <a:solidFill>
                            <a:schemeClr val="tx1"/>
                          </a:solidFill>
                          <a:effectLst/>
                          <a:latin typeface="Times New Roman" panose="02020603050405020304" pitchFamily="18" charset="0"/>
                          <a:ea typeface="+mn-ea"/>
                          <a:cs typeface="Times New Roman" panose="02020603050405020304" pitchFamily="18" charset="0"/>
                        </a:rPr>
                        <a:t>roster</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search: '?sort=name, </a:t>
                      </a:r>
                    </a:p>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state: { </a:t>
                      </a:r>
                      <a:r>
                        <a:rPr lang="en-US" sz="1400" b="0" i="0" kern="1200" dirty="0" err="1" smtClean="0">
                          <a:solidFill>
                            <a:schemeClr val="tx1"/>
                          </a:solidFill>
                          <a:effectLst/>
                          <a:latin typeface="Times New Roman" panose="02020603050405020304" pitchFamily="18" charset="0"/>
                          <a:ea typeface="+mn-ea"/>
                          <a:cs typeface="Times New Roman" panose="02020603050405020304" pitchFamily="18" charset="0"/>
                        </a:rPr>
                        <a:t>fromDashboard</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true }</a:t>
                      </a:r>
                    </a:p>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}}/&gt;</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3553131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Router? (3)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2000" b="1" dirty="0" smtClean="0">
                <a:latin typeface="Times New Roman" panose="02020603050405020304" pitchFamily="18" charset="0"/>
                <a:cs typeface="Times New Roman" panose="02020603050405020304" pitchFamily="18" charset="0"/>
              </a:rPr>
              <a:t>The &lt;</a:t>
            </a:r>
            <a:r>
              <a:rPr lang="en-US" sz="2000" b="1" dirty="0" err="1" smtClean="0">
                <a:latin typeface="Times New Roman" panose="02020603050405020304" pitchFamily="18" charset="0"/>
                <a:cs typeface="Times New Roman" panose="02020603050405020304" pitchFamily="18" charset="0"/>
              </a:rPr>
              <a:t>NavLink</a:t>
            </a:r>
            <a:r>
              <a:rPr lang="en-US" sz="2000" b="1" dirty="0" smtClean="0">
                <a:latin typeface="Times New Roman" panose="02020603050405020304" pitchFamily="18" charset="0"/>
                <a:cs typeface="Times New Roman" panose="02020603050405020304" pitchFamily="18" charset="0"/>
              </a:rPr>
              <a:t>&gt;</a:t>
            </a:r>
          </a:p>
          <a:p>
            <a:pPr lvl="1">
              <a:buFont typeface="Arial" panose="020B0604020202020204" pitchFamily="34" charset="0"/>
              <a:buChar char="•"/>
            </a:pPr>
            <a:endParaRPr lang="en-US" sz="1400" dirty="0"/>
          </a:p>
          <a:p>
            <a:pPr lvl="1">
              <a:buFont typeface="Arial" panose="020B0604020202020204" pitchFamily="34" charset="0"/>
              <a:buChar char="•"/>
            </a:pPr>
            <a:endParaRPr lang="en-US" sz="1400" dirty="0" smtClean="0"/>
          </a:p>
          <a:p>
            <a:pPr lvl="1">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hlinkClick r:id="rId3"/>
            </a:endParaRPr>
          </a:p>
          <a:p>
            <a:pPr lvl="1">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hlinkClick r:id="rId3"/>
            </a:endParaRPr>
          </a:p>
          <a:p>
            <a:pPr lvl="1">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hlinkClick r:id=""/>
            </a:endParaRPr>
          </a:p>
          <a:p>
            <a:pPr lvl="1">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hlinkClick r:id=""/>
            </a:endParaRPr>
          </a:p>
          <a:p>
            <a:pPr lvl="1">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hlinkClick r:id="rId3"/>
            </a:endParaRPr>
          </a:p>
          <a:p>
            <a:pPr lvl="1">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hlinkClick r:id="rId3"/>
            </a:endParaRPr>
          </a:p>
          <a:p>
            <a:pPr lvl="1">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hlinkClick r:id="rId3"/>
            </a:endParaRPr>
          </a:p>
          <a:p>
            <a:pPr lvl="1">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hlinkClick r:id="rId3"/>
            </a:endParaRPr>
          </a:p>
          <a:p>
            <a:pPr lvl="1">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hlinkClick r:id="rId3"/>
            </a:endParaRPr>
          </a:p>
          <a:p>
            <a:pPr lvl="1"/>
            <a:endParaRPr lang="en-US" sz="2400" b="1" dirty="0">
              <a:latin typeface="Times New Roman" panose="02020603050405020304" pitchFamily="18" charset="0"/>
              <a:cs typeface="Times New Roman" panose="02020603050405020304" pitchFamily="18" charset="0"/>
            </a:endParaRPr>
          </a:p>
          <a:p>
            <a:pPr lvl="1"/>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038551957"/>
              </p:ext>
            </p:extLst>
          </p:nvPr>
        </p:nvGraphicFramePr>
        <p:xfrm>
          <a:off x="685800" y="1123950"/>
          <a:ext cx="7696200" cy="3733800"/>
        </p:xfrm>
        <a:graphic>
          <a:graphicData uri="http://schemas.openxmlformats.org/drawingml/2006/table">
            <a:tbl>
              <a:tblPr firstRow="1" bandRow="1">
                <a:tableStyleId>{BDBED569-4797-4DF1-A0F4-6AAB3CD982D8}</a:tableStyleId>
              </a:tblPr>
              <a:tblGrid>
                <a:gridCol w="2362200"/>
                <a:gridCol w="5334000"/>
              </a:tblGrid>
              <a:tr h="304800">
                <a:tc gridSpan="2">
                  <a:txBody>
                    <a:bodyPr/>
                    <a:lstStyle/>
                    <a:p>
                      <a:pPr algn="ctr"/>
                      <a:r>
                        <a:rPr lang="en-US" dirty="0" err="1" smtClean="0">
                          <a:latin typeface="Times New Roman" panose="02020603050405020304" pitchFamily="18" charset="0"/>
                          <a:cs typeface="Times New Roman" panose="02020603050405020304" pitchFamily="18" charset="0"/>
                        </a:rPr>
                        <a:t>Nav</a:t>
                      </a:r>
                      <a:r>
                        <a:rPr lang="en-US" baseline="0" dirty="0" err="1" smtClean="0">
                          <a:latin typeface="Times New Roman" panose="02020603050405020304" pitchFamily="18" charset="0"/>
                          <a:cs typeface="Times New Roman" panose="02020603050405020304" pitchFamily="18" charset="0"/>
                        </a:rPr>
                        <a:t>Link</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r>
              <a:tr h="375781">
                <a:tc>
                  <a:txBody>
                    <a:bodyPr/>
                    <a:lstStyle/>
                    <a:p>
                      <a:pPr algn="ctr"/>
                      <a:r>
                        <a:rPr lang="en-US" b="1" dirty="0" smtClean="0">
                          <a:latin typeface="Times New Roman" panose="02020603050405020304" pitchFamily="18" charset="0"/>
                          <a:cs typeface="Times New Roman" panose="02020603050405020304" pitchFamily="18" charset="0"/>
                        </a:rPr>
                        <a:t>props</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Description</a:t>
                      </a:r>
                      <a:endParaRPr lang="en-US" b="1" dirty="0">
                        <a:latin typeface="Times New Roman" panose="02020603050405020304" pitchFamily="18" charset="0"/>
                        <a:cs typeface="Times New Roman" panose="02020603050405020304" pitchFamily="18" charset="0"/>
                      </a:endParaRPr>
                    </a:p>
                  </a:txBody>
                  <a:tcPr/>
                </a:tc>
              </a:tr>
              <a:tr h="690579">
                <a:tc>
                  <a:txBody>
                    <a:bodyPr/>
                    <a:lstStyle/>
                    <a:p>
                      <a:r>
                        <a:rPr lang="en-US" sz="1600" b="1" i="0" u="none" strike="noStrike" kern="1200" dirty="0" err="1" smtClean="0">
                          <a:solidFill>
                            <a:schemeClr val="tx1"/>
                          </a:solidFill>
                          <a:effectLst/>
                          <a:latin typeface="Times New Roman" panose="02020603050405020304" pitchFamily="18" charset="0"/>
                          <a:ea typeface="+mn-ea"/>
                          <a:cs typeface="Times New Roman" panose="02020603050405020304" pitchFamily="18" charset="0"/>
                        </a:rPr>
                        <a:t>activeClassName</a:t>
                      </a:r>
                      <a:r>
                        <a:rPr lang="en-US" sz="1600" b="1"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 string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The class to give the element when it is active. The default given class is </a:t>
                      </a:r>
                      <a:r>
                        <a:rPr lang="en-US" sz="1100" dirty="0" smtClean="0">
                          <a:latin typeface="Times New Roman" panose="02020603050405020304" pitchFamily="18" charset="0"/>
                          <a:cs typeface="Times New Roman" panose="02020603050405020304" pitchFamily="18" charset="0"/>
                        </a:rPr>
                        <a:t>active</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This will be joined with the </a:t>
                      </a:r>
                      <a:r>
                        <a:rPr lang="en-US" sz="1100" dirty="0" err="1" smtClean="0">
                          <a:latin typeface="Times New Roman" panose="02020603050405020304" pitchFamily="18" charset="0"/>
                          <a:cs typeface="Times New Roman" panose="02020603050405020304" pitchFamily="18" charset="0"/>
                        </a:rPr>
                        <a:t>className</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prop.</a:t>
                      </a:r>
                    </a:p>
                    <a:p>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100" b="1" i="1" kern="1200" dirty="0" err="1" smtClean="0">
                          <a:solidFill>
                            <a:schemeClr val="tx1"/>
                          </a:solidFill>
                          <a:effectLst/>
                          <a:latin typeface="Times New Roman" panose="02020603050405020304" pitchFamily="18" charset="0"/>
                          <a:ea typeface="+mn-ea"/>
                          <a:cs typeface="Times New Roman" panose="02020603050405020304" pitchFamily="18" charset="0"/>
                        </a:rPr>
                        <a:t>NavLink</a:t>
                      </a:r>
                      <a:r>
                        <a:rPr lang="en-US" sz="1100" b="1" i="1"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to="/roster" </a:t>
                      </a:r>
                      <a:r>
                        <a:rPr lang="en-US" sz="1100" b="1" i="1" kern="1200" dirty="0" err="1" smtClean="0">
                          <a:solidFill>
                            <a:schemeClr val="tx1"/>
                          </a:solidFill>
                          <a:effectLst/>
                          <a:latin typeface="Times New Roman" panose="02020603050405020304" pitchFamily="18" charset="0"/>
                          <a:ea typeface="+mn-ea"/>
                          <a:cs typeface="Times New Roman" panose="02020603050405020304" pitchFamily="18" charset="0"/>
                        </a:rPr>
                        <a:t>activeClassName</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="selected" &gt;</a:t>
                      </a:r>
                      <a:r>
                        <a:rPr lang="en-US" sz="1100" b="1" i="1" dirty="0" smtClean="0">
                          <a:latin typeface="Times New Roman" panose="02020603050405020304" pitchFamily="18" charset="0"/>
                          <a:cs typeface="Times New Roman" panose="02020603050405020304" pitchFamily="18" charset="0"/>
                        </a:rPr>
                        <a:t>Roster</a:t>
                      </a:r>
                    </a:p>
                    <a:p>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100" b="1" i="1" kern="1200" dirty="0" err="1" smtClean="0">
                          <a:solidFill>
                            <a:schemeClr val="tx1"/>
                          </a:solidFill>
                          <a:effectLst/>
                          <a:latin typeface="Times New Roman" panose="02020603050405020304" pitchFamily="18" charset="0"/>
                          <a:ea typeface="+mn-ea"/>
                          <a:cs typeface="Times New Roman" panose="02020603050405020304" pitchFamily="18" charset="0"/>
                        </a:rPr>
                        <a:t>NavLink</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&gt;</a:t>
                      </a:r>
                      <a:endParaRPr lang="en-US" sz="1100" b="1" i="1" dirty="0">
                        <a:latin typeface="Times New Roman" panose="02020603050405020304" pitchFamily="18" charset="0"/>
                        <a:cs typeface="Times New Roman" panose="02020603050405020304" pitchFamily="18" charset="0"/>
                      </a:endParaRPr>
                    </a:p>
                  </a:txBody>
                  <a:tcPr/>
                </a:tc>
              </a:tr>
              <a:tr h="6300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err="1" smtClean="0">
                          <a:solidFill>
                            <a:schemeClr val="tx1"/>
                          </a:solidFill>
                          <a:effectLst/>
                          <a:latin typeface="Times New Roman" panose="02020603050405020304" pitchFamily="18" charset="0"/>
                          <a:ea typeface="+mn-ea"/>
                          <a:cs typeface="Times New Roman" panose="02020603050405020304" pitchFamily="18" charset="0"/>
                        </a:rPr>
                        <a:t>activeStyle</a:t>
                      </a:r>
                      <a:r>
                        <a:rPr lang="en-US" sz="1600" b="1"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 object</a:t>
                      </a:r>
                      <a:endParaRPr lang="en-US" sz="1600" dirty="0"/>
                    </a:p>
                  </a:txBody>
                  <a:tcPr/>
                </a:tc>
                <a:tc>
                  <a:txBody>
                    <a:bodyPr/>
                    <a:lstStyle/>
                    <a:p>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The styles to apply to the element when it is active.</a:t>
                      </a:r>
                    </a:p>
                    <a:p>
                      <a:r>
                        <a:rPr lang="en-US" sz="1100" b="1"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100" b="1" kern="1200" dirty="0" err="1" smtClean="0">
                          <a:solidFill>
                            <a:schemeClr val="tx1"/>
                          </a:solidFill>
                          <a:effectLst/>
                          <a:latin typeface="Times New Roman" panose="02020603050405020304" pitchFamily="18" charset="0"/>
                          <a:ea typeface="+mn-ea"/>
                          <a:cs typeface="Times New Roman" panose="02020603050405020304" pitchFamily="18" charset="0"/>
                        </a:rPr>
                        <a:t>NavLink</a:t>
                      </a:r>
                      <a:r>
                        <a:rPr lang="en-US" sz="1100" b="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100" b="1"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100" b="1" kern="1200" dirty="0" smtClean="0">
                          <a:solidFill>
                            <a:schemeClr val="tx1"/>
                          </a:solidFill>
                          <a:effectLst/>
                          <a:latin typeface="Times New Roman" panose="02020603050405020304" pitchFamily="18" charset="0"/>
                          <a:ea typeface="+mn-ea"/>
                          <a:cs typeface="Times New Roman" panose="02020603050405020304" pitchFamily="18" charset="0"/>
                        </a:rPr>
                        <a:t>to="/</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roster</a:t>
                      </a:r>
                      <a:r>
                        <a:rPr lang="en-US" sz="1100" b="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100" b="1" kern="1200" dirty="0" err="1" smtClean="0">
                          <a:solidFill>
                            <a:schemeClr val="tx1"/>
                          </a:solidFill>
                          <a:effectLst/>
                          <a:latin typeface="Times New Roman" panose="02020603050405020304" pitchFamily="18" charset="0"/>
                          <a:ea typeface="+mn-ea"/>
                          <a:cs typeface="Times New Roman" panose="02020603050405020304" pitchFamily="18" charset="0"/>
                        </a:rPr>
                        <a:t>activeStyle</a:t>
                      </a:r>
                      <a:r>
                        <a:rPr lang="en-US" sz="1100" b="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100" b="1" kern="1200" dirty="0" err="1" smtClean="0">
                          <a:solidFill>
                            <a:schemeClr val="tx1"/>
                          </a:solidFill>
                          <a:effectLst/>
                          <a:latin typeface="Times New Roman" panose="02020603050405020304" pitchFamily="18" charset="0"/>
                          <a:ea typeface="+mn-ea"/>
                          <a:cs typeface="Times New Roman" panose="02020603050405020304" pitchFamily="18" charset="0"/>
                        </a:rPr>
                        <a:t>fontWeight</a:t>
                      </a:r>
                      <a:r>
                        <a:rPr lang="en-US" sz="1100" b="1" kern="1200" dirty="0" smtClean="0">
                          <a:solidFill>
                            <a:schemeClr val="tx1"/>
                          </a:solidFill>
                          <a:effectLst/>
                          <a:latin typeface="Times New Roman" panose="02020603050405020304" pitchFamily="18" charset="0"/>
                          <a:ea typeface="+mn-ea"/>
                          <a:cs typeface="Times New Roman" panose="02020603050405020304" pitchFamily="18" charset="0"/>
                        </a:rPr>
                        <a:t>: 'bold', color: 'red' }} &gt;</a:t>
                      </a:r>
                      <a:r>
                        <a:rPr lang="en-US" sz="1100" b="1" i="1" dirty="0" smtClean="0">
                          <a:latin typeface="Times New Roman" panose="02020603050405020304" pitchFamily="18" charset="0"/>
                          <a:cs typeface="Times New Roman" panose="02020603050405020304" pitchFamily="18" charset="0"/>
                        </a:rPr>
                        <a:t>Roster</a:t>
                      </a:r>
                    </a:p>
                    <a:p>
                      <a:r>
                        <a:rPr lang="en-US" sz="1100" b="1"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100" b="1" kern="1200" dirty="0" err="1" smtClean="0">
                          <a:solidFill>
                            <a:schemeClr val="tx1"/>
                          </a:solidFill>
                          <a:effectLst/>
                          <a:latin typeface="Times New Roman" panose="02020603050405020304" pitchFamily="18" charset="0"/>
                          <a:ea typeface="+mn-ea"/>
                          <a:cs typeface="Times New Roman" panose="02020603050405020304" pitchFamily="18" charset="0"/>
                        </a:rPr>
                        <a:t>NavLink</a:t>
                      </a:r>
                      <a:r>
                        <a:rPr lang="en-US" sz="1100" b="1"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100" b="1" dirty="0" smtClean="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a:txBody>
                  <a:tcPr/>
                </a:tc>
              </a:tr>
              <a:tr h="502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exact:</a:t>
                      </a:r>
                      <a:r>
                        <a:rPr lang="en-US" sz="1600" b="1" i="0" u="none" strike="noStrike" kern="1200" baseline="0" dirty="0" smtClean="0">
                          <a:solidFill>
                            <a:schemeClr val="tx1"/>
                          </a:solidFill>
                          <a:effectLst/>
                          <a:latin typeface="Times New Roman" panose="02020603050405020304" pitchFamily="18" charset="0"/>
                          <a:ea typeface="+mn-ea"/>
                          <a:cs typeface="Times New Roman" panose="02020603050405020304" pitchFamily="18" charset="0"/>
                        </a:rPr>
                        <a:t> bool</a:t>
                      </a:r>
                      <a:endParaRPr lang="en-US" sz="1600" b="1"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When </a:t>
                      </a:r>
                      <a:r>
                        <a:rPr lang="en-US" sz="1100" dirty="0" smtClean="0">
                          <a:latin typeface="Times New Roman" panose="02020603050405020304" pitchFamily="18" charset="0"/>
                          <a:cs typeface="Times New Roman" panose="02020603050405020304" pitchFamily="18" charset="0"/>
                        </a:rPr>
                        <a:t>true</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the active class/style will only be applied if the location is matched exactly</a:t>
                      </a:r>
                    </a:p>
                    <a:p>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100" b="1" i="1" kern="1200" dirty="0" err="1" smtClean="0">
                          <a:solidFill>
                            <a:schemeClr val="tx1"/>
                          </a:solidFill>
                          <a:effectLst/>
                          <a:latin typeface="Times New Roman" panose="02020603050405020304" pitchFamily="18" charset="0"/>
                          <a:ea typeface="+mn-ea"/>
                          <a:cs typeface="Times New Roman" panose="02020603050405020304" pitchFamily="18" charset="0"/>
                        </a:rPr>
                        <a:t>NavLink</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 exact to="/roster" &gt;</a:t>
                      </a:r>
                      <a:r>
                        <a:rPr lang="en-US" sz="1100" b="1" i="1" dirty="0" smtClean="0">
                          <a:latin typeface="Times New Roman" panose="02020603050405020304" pitchFamily="18" charset="0"/>
                          <a:cs typeface="Times New Roman" panose="02020603050405020304" pitchFamily="18" charset="0"/>
                        </a:rPr>
                        <a:t>Roster</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100" b="1" i="1" kern="1200" dirty="0" err="1" smtClean="0">
                          <a:solidFill>
                            <a:schemeClr val="tx1"/>
                          </a:solidFill>
                          <a:effectLst/>
                          <a:latin typeface="Times New Roman" panose="02020603050405020304" pitchFamily="18" charset="0"/>
                          <a:ea typeface="+mn-ea"/>
                          <a:cs typeface="Times New Roman" panose="02020603050405020304" pitchFamily="18" charset="0"/>
                        </a:rPr>
                        <a:t>NavLink</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&gt;</a:t>
                      </a:r>
                      <a:endParaRPr lang="en-US" sz="1100" b="1" i="1" dirty="0">
                        <a:latin typeface="Times New Roman" panose="02020603050405020304" pitchFamily="18" charset="0"/>
                        <a:cs typeface="Times New Roman" panose="02020603050405020304" pitchFamily="18" charset="0"/>
                      </a:endParaRPr>
                    </a:p>
                  </a:txBody>
                  <a:tcPr/>
                </a:tc>
              </a:tr>
              <a:tr h="751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err="1" smtClean="0">
                          <a:solidFill>
                            <a:schemeClr val="tx1"/>
                          </a:solidFill>
                          <a:effectLst/>
                          <a:latin typeface="Times New Roman" panose="02020603050405020304" pitchFamily="18" charset="0"/>
                          <a:ea typeface="+mn-ea"/>
                          <a:cs typeface="Times New Roman" panose="02020603050405020304" pitchFamily="18" charset="0"/>
                        </a:rPr>
                        <a:t>isActive</a:t>
                      </a:r>
                      <a:r>
                        <a:rPr lang="en-US" sz="1600" b="1"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b="1" i="0" u="none" strike="noStrike" kern="1200" dirty="0" err="1" smtClean="0">
                          <a:solidFill>
                            <a:schemeClr val="tx1"/>
                          </a:solidFill>
                          <a:effectLst/>
                          <a:latin typeface="Times New Roman" panose="02020603050405020304" pitchFamily="18" charset="0"/>
                          <a:ea typeface="+mn-ea"/>
                          <a:cs typeface="Times New Roman" panose="02020603050405020304" pitchFamily="18" charset="0"/>
                        </a:rPr>
                        <a:t>func</a:t>
                      </a:r>
                      <a:endParaRPr 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 function to add extra logic for determining whether the link is active. </a:t>
                      </a:r>
                      <a:r>
                        <a:rPr lang="en-US" sz="1100" b="1" i="1" kern="1200" dirty="0" err="1" smtClean="0">
                          <a:solidFill>
                            <a:schemeClr val="tx1"/>
                          </a:solidFill>
                          <a:effectLst/>
                          <a:latin typeface="Times New Roman" panose="02020603050405020304" pitchFamily="18" charset="0"/>
                          <a:ea typeface="+mn-ea"/>
                          <a:cs typeface="Times New Roman" panose="02020603050405020304" pitchFamily="18" charset="0"/>
                        </a:rPr>
                        <a:t>const</a:t>
                      </a:r>
                      <a:r>
                        <a:rPr lang="en-US" sz="1100" b="1" i="1" dirty="0" smtClean="0">
                          <a:latin typeface="Times New Roman" panose="02020603050405020304" pitchFamily="18" charset="0"/>
                          <a:cs typeface="Times New Roman" panose="02020603050405020304" pitchFamily="18" charset="0"/>
                        </a:rPr>
                        <a:t> checking</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match</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if</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match</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return</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false</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 </a:t>
                      </a:r>
                    </a:p>
                    <a:p>
                      <a:r>
                        <a:rPr lang="en-US" sz="1100" b="1" i="1" kern="1200" dirty="0" err="1" smtClean="0">
                          <a:solidFill>
                            <a:schemeClr val="tx1"/>
                          </a:solidFill>
                          <a:effectLst/>
                          <a:latin typeface="Times New Roman" panose="02020603050405020304" pitchFamily="18" charset="0"/>
                          <a:ea typeface="+mn-ea"/>
                          <a:cs typeface="Times New Roman" panose="02020603050405020304" pitchFamily="18" charset="0"/>
                        </a:rPr>
                        <a:t>const</a:t>
                      </a:r>
                      <a:r>
                        <a:rPr lang="en-US" sz="1100" b="1" i="1" dirty="0" smtClean="0">
                          <a:latin typeface="Times New Roman" panose="02020603050405020304" pitchFamily="18" charset="0"/>
                          <a:cs typeface="Times New Roman" panose="02020603050405020304" pitchFamily="18" charset="0"/>
                        </a:rPr>
                        <a:t> </a:t>
                      </a:r>
                      <a:r>
                        <a:rPr lang="en-US" sz="1100" b="1" i="1" dirty="0" err="1" smtClean="0">
                          <a:latin typeface="Times New Roman" panose="02020603050405020304" pitchFamily="18" charset="0"/>
                          <a:cs typeface="Times New Roman" panose="02020603050405020304" pitchFamily="18" charset="0"/>
                        </a:rPr>
                        <a:t>rosterID</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 </a:t>
                      </a:r>
                      <a:r>
                        <a:rPr lang="en-US" sz="1100" b="1" i="1" kern="1200" dirty="0" err="1" smtClean="0">
                          <a:solidFill>
                            <a:schemeClr val="tx1"/>
                          </a:solidFill>
                          <a:effectLst/>
                          <a:latin typeface="Times New Roman" panose="02020603050405020304" pitchFamily="18" charset="0"/>
                          <a:ea typeface="+mn-ea"/>
                          <a:cs typeface="Times New Roman" panose="02020603050405020304" pitchFamily="18" charset="0"/>
                        </a:rPr>
                        <a:t>parseInt</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err="1" smtClean="0">
                          <a:latin typeface="Times New Roman" panose="02020603050405020304" pitchFamily="18" charset="0"/>
                          <a:cs typeface="Times New Roman" panose="02020603050405020304" pitchFamily="18" charset="0"/>
                        </a:rPr>
                        <a:t>match</a:t>
                      </a:r>
                      <a:r>
                        <a:rPr lang="en-US" sz="1100" b="1" i="1"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err="1" smtClean="0">
                          <a:latin typeface="Times New Roman" panose="02020603050405020304" pitchFamily="18" charset="0"/>
                          <a:cs typeface="Times New Roman" panose="02020603050405020304" pitchFamily="18" charset="0"/>
                        </a:rPr>
                        <a:t>params</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 </a:t>
                      </a:r>
                      <a:r>
                        <a:rPr lang="en-US" sz="1100" b="1" i="1" dirty="0" err="1" smtClean="0">
                          <a:latin typeface="Times New Roman" panose="02020603050405020304" pitchFamily="18" charset="0"/>
                          <a:cs typeface="Times New Roman" panose="02020603050405020304" pitchFamily="18" charset="0"/>
                        </a:rPr>
                        <a:t>rosterID</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return</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kern="1200" dirty="0" err="1" smtClean="0">
                          <a:solidFill>
                            <a:schemeClr val="tx1"/>
                          </a:solidFill>
                          <a:effectLst/>
                          <a:latin typeface="Times New Roman" panose="02020603050405020304" pitchFamily="18" charset="0"/>
                          <a:ea typeface="+mn-ea"/>
                          <a:cs typeface="Times New Roman" panose="02020603050405020304" pitchFamily="18" charset="0"/>
                        </a:rPr>
                        <a:t>isNaN</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err="1" smtClean="0">
                          <a:latin typeface="Times New Roman" panose="02020603050405020304" pitchFamily="18" charset="0"/>
                          <a:cs typeface="Times New Roman" panose="02020603050405020304" pitchFamily="18" charset="0"/>
                        </a:rPr>
                        <a:t>rosterID</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&amp;&amp;</a:t>
                      </a:r>
                      <a:r>
                        <a:rPr lang="en-US" sz="1100" b="1" i="1" dirty="0" smtClean="0">
                          <a:latin typeface="Times New Roman" panose="02020603050405020304" pitchFamily="18" charset="0"/>
                          <a:cs typeface="Times New Roman" panose="02020603050405020304" pitchFamily="18" charset="0"/>
                        </a:rPr>
                        <a:t> </a:t>
                      </a:r>
                      <a:r>
                        <a:rPr lang="en-US" sz="1100" b="1" i="1" dirty="0" err="1" smtClean="0">
                          <a:latin typeface="Times New Roman" panose="02020603050405020304" pitchFamily="18" charset="0"/>
                          <a:cs typeface="Times New Roman" panose="02020603050405020304" pitchFamily="18" charset="0"/>
                        </a:rPr>
                        <a:t>rosterID</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2</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1</a:t>
                      </a:r>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sz="1100" b="1" i="1" dirty="0" smtClean="0">
                          <a:latin typeface="Times New Roman" panose="02020603050405020304" pitchFamily="18" charset="0"/>
                          <a:cs typeface="Times New Roman" panose="02020603050405020304" pitchFamily="18" charset="0"/>
                        </a:rPr>
                        <a:t> </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100" b="1" i="1" kern="1200" dirty="0" err="1" smtClean="0">
                          <a:solidFill>
                            <a:schemeClr val="tx1"/>
                          </a:solidFill>
                          <a:effectLst/>
                          <a:latin typeface="Times New Roman" panose="02020603050405020304" pitchFamily="18" charset="0"/>
                          <a:ea typeface="+mn-ea"/>
                          <a:cs typeface="Times New Roman" panose="02020603050405020304" pitchFamily="18" charset="0"/>
                        </a:rPr>
                        <a:t>NavLink</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 to="/roster/123" </a:t>
                      </a:r>
                      <a:r>
                        <a:rPr lang="en-US" sz="1100" b="1" i="1" kern="1200" dirty="0" err="1" smtClean="0">
                          <a:solidFill>
                            <a:schemeClr val="tx1"/>
                          </a:solidFill>
                          <a:effectLst/>
                          <a:latin typeface="Times New Roman" panose="02020603050405020304" pitchFamily="18" charset="0"/>
                          <a:ea typeface="+mn-ea"/>
                          <a:cs typeface="Times New Roman" panose="02020603050405020304" pitchFamily="18" charset="0"/>
                        </a:rPr>
                        <a:t>isActive</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1" i="1" dirty="0" smtClean="0">
                          <a:latin typeface="Times New Roman" panose="02020603050405020304" pitchFamily="18" charset="0"/>
                          <a:cs typeface="Times New Roman" panose="02020603050405020304" pitchFamily="18" charset="0"/>
                        </a:rPr>
                        <a:t>checking</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 &gt;</a:t>
                      </a:r>
                      <a:r>
                        <a:rPr lang="en-US" sz="1100" b="1" i="1" dirty="0" smtClean="0">
                          <a:latin typeface="Times New Roman" panose="02020603050405020304" pitchFamily="18" charset="0"/>
                          <a:cs typeface="Times New Roman" panose="02020603050405020304" pitchFamily="18" charset="0"/>
                        </a:rPr>
                        <a:t>Roster</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123&lt;/</a:t>
                      </a:r>
                      <a:r>
                        <a:rPr lang="en-US" sz="1100" b="1" i="1" kern="1200" dirty="0" err="1" smtClean="0">
                          <a:solidFill>
                            <a:schemeClr val="tx1"/>
                          </a:solidFill>
                          <a:effectLst/>
                          <a:latin typeface="Times New Roman" panose="02020603050405020304" pitchFamily="18" charset="0"/>
                          <a:ea typeface="+mn-ea"/>
                          <a:cs typeface="Times New Roman" panose="02020603050405020304" pitchFamily="18" charset="0"/>
                        </a:rPr>
                        <a:t>NavLink</a:t>
                      </a:r>
                      <a:r>
                        <a:rPr lang="en-US" sz="1100" b="1" i="1" kern="1200" dirty="0" smtClean="0">
                          <a:solidFill>
                            <a:schemeClr val="tx1"/>
                          </a:solidFill>
                          <a:effectLst/>
                          <a:latin typeface="Times New Roman" panose="02020603050405020304" pitchFamily="18" charset="0"/>
                          <a:ea typeface="+mn-ea"/>
                          <a:cs typeface="Times New Roman" panose="02020603050405020304" pitchFamily="18" charset="0"/>
                        </a:rPr>
                        <a:t>&gt;</a:t>
                      </a:r>
                      <a:endParaRPr lang="en-US" sz="1100" b="1" i="1" dirty="0" smtClean="0">
                        <a:latin typeface="Times New Roman" panose="02020603050405020304" pitchFamily="18" charset="0"/>
                        <a:cs typeface="Times New Roman" panose="02020603050405020304" pitchFamily="18" charset="0"/>
                      </a:endParaRPr>
                    </a:p>
                    <a:p>
                      <a:endParaRPr lang="en-US" sz="1100" b="1" i="1"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71877314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Router? </a:t>
            </a:r>
            <a:r>
              <a:rPr lang="en-US" sz="2500" dirty="0" smtClean="0">
                <a:latin typeface="Times New Roman" panose="02020603050405020304" pitchFamily="18" charset="0"/>
                <a:cs typeface="Times New Roman" panose="02020603050405020304" pitchFamily="18" charset="0"/>
              </a:rPr>
              <a:t>(4)</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1800" b="1" dirty="0">
                <a:latin typeface="Times New Roman" panose="02020603050405020304" pitchFamily="18" charset="0"/>
                <a:cs typeface="Times New Roman" panose="02020603050405020304" pitchFamily="18" charset="0"/>
              </a:rPr>
              <a:t>The </a:t>
            </a:r>
            <a:r>
              <a:rPr lang="en-US" sz="1800" b="1" dirty="0" smtClean="0">
                <a:latin typeface="Times New Roman" panose="02020603050405020304" pitchFamily="18" charset="0"/>
                <a:cs typeface="Times New Roman" panose="02020603050405020304" pitchFamily="18" charset="0"/>
              </a:rPr>
              <a:t>&lt;Route&gt;</a:t>
            </a:r>
            <a:endParaRPr lang="en-US" sz="1800" b="1" dirty="0">
              <a:latin typeface="Times New Roman" panose="02020603050405020304" pitchFamily="18" charset="0"/>
              <a:cs typeface="Times New Roman" panose="02020603050405020304" pitchFamily="18" charset="0"/>
            </a:endParaRPr>
          </a:p>
          <a:p>
            <a:pPr marL="457200" lvl="1" indent="0">
              <a:buNone/>
            </a:pPr>
            <a:endParaRPr lang="en-US" dirty="0" smtClean="0"/>
          </a:p>
          <a:p>
            <a:pPr lvl="1"/>
            <a:endParaRPr lang="en-US" dirty="0"/>
          </a:p>
          <a:p>
            <a:pPr marL="457200" lvl="1" indent="0">
              <a:buNone/>
            </a:pPr>
            <a:endParaRPr lang="en-US" dirty="0"/>
          </a:p>
          <a:p>
            <a:endParaRPr lang="en-US" sz="1800" b="1" dirty="0" smtClean="0">
              <a:latin typeface="Times New Roman" panose="02020603050405020304" pitchFamily="18" charset="0"/>
              <a:cs typeface="Times New Roman" panose="02020603050405020304" pitchFamily="18" charset="0"/>
            </a:endParaRPr>
          </a:p>
          <a:p>
            <a:pPr lvl="1"/>
            <a:endParaRPr lang="en-US" sz="2400" b="1" dirty="0">
              <a:latin typeface="Times New Roman" panose="02020603050405020304" pitchFamily="18" charset="0"/>
              <a:cs typeface="Times New Roman" panose="02020603050405020304" pitchFamily="18" charset="0"/>
            </a:endParaRPr>
          </a:p>
          <a:p>
            <a:pPr lvl="1"/>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67799116"/>
              </p:ext>
            </p:extLst>
          </p:nvPr>
        </p:nvGraphicFramePr>
        <p:xfrm>
          <a:off x="685800" y="1123950"/>
          <a:ext cx="7620000" cy="3742944"/>
        </p:xfrm>
        <a:graphic>
          <a:graphicData uri="http://schemas.openxmlformats.org/drawingml/2006/table">
            <a:tbl>
              <a:tblPr firstRow="1" bandRow="1">
                <a:tableStyleId>{BDBED569-4797-4DF1-A0F4-6AAB3CD982D8}</a:tableStyleId>
              </a:tblPr>
              <a:tblGrid>
                <a:gridCol w="1735248"/>
                <a:gridCol w="5884752"/>
              </a:tblGrid>
              <a:tr h="292608">
                <a:tc>
                  <a:txBody>
                    <a:bodyPr/>
                    <a:lstStyle/>
                    <a:p>
                      <a:pPr algn="ctr"/>
                      <a:r>
                        <a:rPr lang="en-US" sz="1400" dirty="0" smtClean="0">
                          <a:latin typeface="Times New Roman" panose="02020603050405020304" pitchFamily="18" charset="0"/>
                          <a:cs typeface="Times New Roman" panose="02020603050405020304" pitchFamily="18" charset="0"/>
                        </a:rPr>
                        <a:t>Props</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Description</a:t>
                      </a:r>
                      <a:endParaRPr lang="en-US" sz="1400" dirty="0">
                        <a:latin typeface="Times New Roman" panose="02020603050405020304" pitchFamily="18" charset="0"/>
                        <a:cs typeface="Times New Roman" panose="02020603050405020304" pitchFamily="18" charset="0"/>
                      </a:endParaRPr>
                    </a:p>
                  </a:txBody>
                  <a:tcPr/>
                </a:tc>
              </a:tr>
              <a:tr h="672998">
                <a:tc>
                  <a:txBody>
                    <a:bodyPr/>
                    <a:lstStyle/>
                    <a:p>
                      <a:r>
                        <a:rPr lang="en-US" dirty="0" smtClean="0">
                          <a:latin typeface="Times New Roman" panose="02020603050405020304" pitchFamily="18" charset="0"/>
                          <a:cs typeface="Times New Roman" panose="02020603050405020304" pitchFamily="18" charset="0"/>
                        </a:rPr>
                        <a:t>path: string</a:t>
                      </a:r>
                      <a:endParaRPr lang="en-US" dirty="0">
                        <a:latin typeface="Times New Roman" panose="02020603050405020304" pitchFamily="18" charset="0"/>
                        <a:cs typeface="Times New Roman" panose="02020603050405020304" pitchFamily="18" charset="0"/>
                      </a:endParaRPr>
                    </a:p>
                  </a:txBody>
                  <a:tcPr/>
                </a:tc>
                <a:tc>
                  <a:txBody>
                    <a:bodyPr/>
                    <a:lstStyle/>
                    <a:p>
                      <a:r>
                        <a:rPr lang="en-US" sz="1000" dirty="0" smtClean="0">
                          <a:latin typeface="Times New Roman" panose="02020603050405020304" pitchFamily="18" charset="0"/>
                          <a:cs typeface="Times New Roman" panose="02020603050405020304" pitchFamily="18" charset="0"/>
                        </a:rPr>
                        <a:t>A &lt;Route&gt; expects a path prop string that describes the type of pathname that the route matches — for example, &lt;Route path='/roster'/&gt; should match a pathname that begins with /roster. When the current location’s pathname is matched by the path, the route will render a React element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i="1" dirty="0" smtClean="0">
                          <a:latin typeface="Times New Roman" panose="02020603050405020304" pitchFamily="18" charset="0"/>
                          <a:cs typeface="Times New Roman" panose="02020603050405020304" pitchFamily="18" charset="0"/>
                        </a:rPr>
                        <a:t>&lt;Route path='/roster'/&gt;</a:t>
                      </a:r>
                    </a:p>
                  </a:txBody>
                  <a:tcPr/>
                </a:tc>
              </a:tr>
              <a:tr h="1082650">
                <a:tc>
                  <a:txBody>
                    <a:bodyPr/>
                    <a:lstStyle/>
                    <a:p>
                      <a:r>
                        <a:rPr lang="en-US" dirty="0" smtClean="0">
                          <a:latin typeface="Times New Roman" panose="02020603050405020304" pitchFamily="18" charset="0"/>
                          <a:cs typeface="Times New Roman" panose="02020603050405020304" pitchFamily="18" charset="0"/>
                        </a:rPr>
                        <a:t>exact: bool</a:t>
                      </a:r>
                      <a:endParaRPr lang="en-US" dirty="0">
                        <a:latin typeface="Times New Roman" panose="02020603050405020304" pitchFamily="18" charset="0"/>
                        <a:cs typeface="Times New Roman" panose="02020603050405020304" pitchFamily="18" charset="0"/>
                      </a:endParaRPr>
                    </a:p>
                  </a:txBody>
                  <a:tcPr/>
                </a:tc>
                <a:tc>
                  <a:txBody>
                    <a:bodyPr/>
                    <a:lstStyle/>
                    <a:p>
                      <a:r>
                        <a:rPr lang="en-US" sz="1000" b="0" i="0" kern="1200" dirty="0" smtClean="0">
                          <a:solidFill>
                            <a:schemeClr val="tx1"/>
                          </a:solidFill>
                          <a:effectLst/>
                          <a:latin typeface="Times New Roman" panose="02020603050405020304" pitchFamily="18" charset="0"/>
                          <a:ea typeface="+mn-ea"/>
                          <a:cs typeface="Times New Roman" panose="02020603050405020304" pitchFamily="18" charset="0"/>
                        </a:rPr>
                        <a:t>When </a:t>
                      </a:r>
                      <a:r>
                        <a:rPr lang="en-US" sz="1000" dirty="0" smtClean="0">
                          <a:latin typeface="Times New Roman" panose="02020603050405020304" pitchFamily="18" charset="0"/>
                          <a:cs typeface="Times New Roman" panose="02020603050405020304" pitchFamily="18" charset="0"/>
                        </a:rPr>
                        <a:t>true</a:t>
                      </a:r>
                      <a:r>
                        <a:rPr lang="en-US" sz="1000" b="0" i="0" kern="1200" dirty="0" smtClean="0">
                          <a:solidFill>
                            <a:schemeClr val="tx1"/>
                          </a:solidFill>
                          <a:effectLst/>
                          <a:latin typeface="Times New Roman" panose="02020603050405020304" pitchFamily="18" charset="0"/>
                          <a:ea typeface="+mn-ea"/>
                          <a:cs typeface="Times New Roman" panose="02020603050405020304" pitchFamily="18" charset="0"/>
                        </a:rPr>
                        <a:t>, will only match if the path matches the </a:t>
                      </a:r>
                      <a:r>
                        <a:rPr lang="en-US" sz="1000" dirty="0" err="1" smtClean="0">
                          <a:latin typeface="Times New Roman" panose="02020603050405020304" pitchFamily="18" charset="0"/>
                          <a:cs typeface="Times New Roman" panose="02020603050405020304" pitchFamily="18" charset="0"/>
                        </a:rPr>
                        <a:t>location.pathname</a:t>
                      </a:r>
                      <a:r>
                        <a:rPr lang="en-US" sz="1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000" b="0" i="1" kern="1200" dirty="0" smtClean="0">
                          <a:solidFill>
                            <a:schemeClr val="tx1"/>
                          </a:solidFill>
                          <a:effectLst/>
                          <a:latin typeface="Times New Roman" panose="02020603050405020304" pitchFamily="18" charset="0"/>
                          <a:ea typeface="+mn-ea"/>
                          <a:cs typeface="Times New Roman" panose="02020603050405020304" pitchFamily="18" charset="0"/>
                        </a:rPr>
                        <a:t>exactly .</a:t>
                      </a:r>
                    </a:p>
                    <a:p>
                      <a:endParaRPr lang="en-US" sz="1000" b="0" i="1" kern="1200" dirty="0" smtClean="0">
                        <a:solidFill>
                          <a:schemeClr val="tx1"/>
                        </a:solidFill>
                        <a:effectLst/>
                        <a:latin typeface="Times New Roman" panose="02020603050405020304" pitchFamily="18" charset="0"/>
                        <a:ea typeface="+mn-ea"/>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txBody>
                  <a:tcPr/>
                </a:tc>
              </a:tr>
              <a:tr h="1609344">
                <a:tc>
                  <a:txBody>
                    <a:bodyPr/>
                    <a:lstStyle/>
                    <a:p>
                      <a:pPr marL="0" algn="l" defTabSz="914400" rtl="0" eaLnBrk="1" latinLnBrk="0" hangingPunct="1"/>
                      <a:r>
                        <a:rPr lang="en-US" sz="1800" kern="1200" dirty="0" smtClean="0">
                          <a:solidFill>
                            <a:schemeClr val="tx1"/>
                          </a:solidFill>
                          <a:latin typeface="Times New Roman" panose="02020603050405020304" pitchFamily="18" charset="0"/>
                          <a:ea typeface="+mn-ea"/>
                          <a:cs typeface="Times New Roman" panose="02020603050405020304" pitchFamily="18" charset="0"/>
                        </a:rPr>
                        <a:t>strict: bool</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sz="1000" b="0" i="0" kern="1200" dirty="0" smtClean="0">
                          <a:solidFill>
                            <a:schemeClr val="tx1"/>
                          </a:solidFill>
                          <a:effectLst/>
                          <a:latin typeface="Times New Roman" panose="02020603050405020304" pitchFamily="18" charset="0"/>
                          <a:ea typeface="+mn-ea"/>
                          <a:cs typeface="Times New Roman" panose="02020603050405020304" pitchFamily="18" charset="0"/>
                        </a:rPr>
                        <a:t>When </a:t>
                      </a:r>
                      <a:r>
                        <a:rPr lang="en-US" sz="1000" dirty="0" smtClean="0">
                          <a:latin typeface="Times New Roman" panose="02020603050405020304" pitchFamily="18" charset="0"/>
                          <a:cs typeface="Times New Roman" panose="02020603050405020304" pitchFamily="18" charset="0"/>
                        </a:rPr>
                        <a:t>true</a:t>
                      </a:r>
                      <a:r>
                        <a:rPr lang="en-US" sz="1000" b="0" i="0" kern="1200" dirty="0" smtClean="0">
                          <a:solidFill>
                            <a:schemeClr val="tx1"/>
                          </a:solidFill>
                          <a:effectLst/>
                          <a:latin typeface="Times New Roman" panose="02020603050405020304" pitchFamily="18" charset="0"/>
                          <a:ea typeface="+mn-ea"/>
                          <a:cs typeface="Times New Roman" panose="02020603050405020304" pitchFamily="18" charset="0"/>
                        </a:rPr>
                        <a:t>, a </a:t>
                      </a:r>
                      <a:r>
                        <a:rPr lang="en-US" sz="1000" dirty="0" smtClean="0">
                          <a:latin typeface="Times New Roman" panose="02020603050405020304" pitchFamily="18" charset="0"/>
                          <a:cs typeface="Times New Roman" panose="02020603050405020304" pitchFamily="18" charset="0"/>
                        </a:rPr>
                        <a:t>path</a:t>
                      </a:r>
                      <a:r>
                        <a:rPr lang="en-US" sz="1000" b="0" i="0" kern="1200" dirty="0" smtClean="0">
                          <a:solidFill>
                            <a:schemeClr val="tx1"/>
                          </a:solidFill>
                          <a:effectLst/>
                          <a:latin typeface="Times New Roman" panose="02020603050405020304" pitchFamily="18" charset="0"/>
                          <a:ea typeface="+mn-ea"/>
                          <a:cs typeface="Times New Roman" panose="02020603050405020304" pitchFamily="18" charset="0"/>
                        </a:rPr>
                        <a:t> that has a trailing slash will only match a </a:t>
                      </a:r>
                      <a:r>
                        <a:rPr lang="en-US" sz="1000" dirty="0" err="1" smtClean="0">
                          <a:latin typeface="Times New Roman" panose="02020603050405020304" pitchFamily="18" charset="0"/>
                          <a:cs typeface="Times New Roman" panose="02020603050405020304" pitchFamily="18" charset="0"/>
                        </a:rPr>
                        <a:t>location.pathname</a:t>
                      </a:r>
                      <a:r>
                        <a:rPr lang="en-US" sz="1000" b="0" i="0" kern="1200" dirty="0" err="1" smtClean="0">
                          <a:solidFill>
                            <a:schemeClr val="tx1"/>
                          </a:solidFill>
                          <a:effectLst/>
                          <a:latin typeface="Times New Roman" panose="02020603050405020304" pitchFamily="18" charset="0"/>
                          <a:ea typeface="+mn-ea"/>
                          <a:cs typeface="Times New Roman" panose="02020603050405020304" pitchFamily="18" charset="0"/>
                        </a:rPr>
                        <a:t>with</a:t>
                      </a:r>
                      <a:r>
                        <a:rPr lang="en-US" sz="1000" b="0" i="0" kern="1200" dirty="0" smtClean="0">
                          <a:solidFill>
                            <a:schemeClr val="tx1"/>
                          </a:solidFill>
                          <a:effectLst/>
                          <a:latin typeface="Times New Roman" panose="02020603050405020304" pitchFamily="18" charset="0"/>
                          <a:ea typeface="+mn-ea"/>
                          <a:cs typeface="Times New Roman" panose="02020603050405020304" pitchFamily="18" charset="0"/>
                        </a:rPr>
                        <a:t> a trailing slash. This has no effect when there are additional URL segments in the </a:t>
                      </a:r>
                      <a:r>
                        <a:rPr lang="en-US" sz="1000" dirty="0" err="1" smtClean="0">
                          <a:latin typeface="Times New Roman" panose="02020603050405020304" pitchFamily="18" charset="0"/>
                          <a:cs typeface="Times New Roman" panose="02020603050405020304" pitchFamily="18" charset="0"/>
                        </a:rPr>
                        <a:t>location.pathname</a:t>
                      </a:r>
                      <a:endParaRPr lang="en-US" sz="1000" dirty="0" smtClean="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35871193"/>
              </p:ext>
            </p:extLst>
          </p:nvPr>
        </p:nvGraphicFramePr>
        <p:xfrm>
          <a:off x="2590800" y="2419350"/>
          <a:ext cx="4648200" cy="670560"/>
        </p:xfrm>
        <a:graphic>
          <a:graphicData uri="http://schemas.openxmlformats.org/drawingml/2006/table">
            <a:tbl>
              <a:tblPr firstRow="1" bandRow="1">
                <a:tableStyleId>{E8B1032C-EA38-4F05-BA0D-38AFFFC7BED3}</a:tableStyleId>
              </a:tblPr>
              <a:tblGrid>
                <a:gridCol w="1162050"/>
                <a:gridCol w="1581150"/>
                <a:gridCol w="838200"/>
                <a:gridCol w="1066800"/>
              </a:tblGrid>
              <a:tr h="243840">
                <a:tc>
                  <a:txBody>
                    <a:bodyPr/>
                    <a:lstStyle/>
                    <a:p>
                      <a:r>
                        <a:rPr lang="en-US" sz="1000" b="1" kern="1200" dirty="0" smtClean="0">
                          <a:solidFill>
                            <a:schemeClr val="tx1"/>
                          </a:solidFill>
                          <a:latin typeface="Times New Roman" panose="02020603050405020304" pitchFamily="18" charset="0"/>
                          <a:ea typeface="+mn-ea"/>
                          <a:cs typeface="Times New Roman" panose="02020603050405020304" pitchFamily="18" charset="0"/>
                        </a:rPr>
                        <a:t>path</a:t>
                      </a:r>
                      <a:endParaRPr lang="en-US" sz="1000" b="1"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sz="1000" b="1" kern="1200" dirty="0" err="1" smtClean="0">
                          <a:solidFill>
                            <a:schemeClr val="tx1"/>
                          </a:solidFill>
                          <a:latin typeface="Times New Roman" panose="02020603050405020304" pitchFamily="18" charset="0"/>
                          <a:ea typeface="+mn-ea"/>
                          <a:cs typeface="Times New Roman" panose="02020603050405020304" pitchFamily="18" charset="0"/>
                        </a:rPr>
                        <a:t>location.pathname</a:t>
                      </a:r>
                      <a:endParaRPr lang="en-US" sz="1000" b="1"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sz="1000" b="1" kern="1200" dirty="0" smtClean="0">
                          <a:solidFill>
                            <a:schemeClr val="tx1"/>
                          </a:solidFill>
                          <a:latin typeface="Times New Roman" panose="02020603050405020304" pitchFamily="18" charset="0"/>
                          <a:ea typeface="+mn-ea"/>
                          <a:cs typeface="Times New Roman" panose="02020603050405020304" pitchFamily="18" charset="0"/>
                        </a:rPr>
                        <a:t>exact</a:t>
                      </a:r>
                      <a:endParaRPr lang="en-US" sz="1000" b="1"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sz="1000" b="1" kern="1200" dirty="0" smtClean="0">
                          <a:solidFill>
                            <a:schemeClr val="tx1"/>
                          </a:solidFill>
                          <a:latin typeface="Times New Roman" panose="02020603050405020304" pitchFamily="18" charset="0"/>
                          <a:ea typeface="+mn-ea"/>
                          <a:cs typeface="Times New Roman" panose="02020603050405020304" pitchFamily="18" charset="0"/>
                        </a:rPr>
                        <a:t>matches?</a:t>
                      </a:r>
                      <a:endParaRPr lang="en-US" sz="1000" b="1" kern="1200" dirty="0">
                        <a:solidFill>
                          <a:schemeClr val="tx1"/>
                        </a:solidFill>
                        <a:latin typeface="Times New Roman" panose="02020603050405020304" pitchFamily="18" charset="0"/>
                        <a:ea typeface="+mn-ea"/>
                        <a:cs typeface="Times New Roman" panose="02020603050405020304" pitchFamily="18" charset="0"/>
                      </a:endParaRPr>
                    </a:p>
                  </a:txBody>
                  <a:tcPr/>
                </a:tc>
              </a:tr>
              <a:tr h="0">
                <a:tc>
                  <a:txBody>
                    <a:bodyPr/>
                    <a:lstStyle/>
                    <a:p>
                      <a:r>
                        <a:rPr lang="en-US" sz="800" dirty="0" smtClean="0">
                          <a:latin typeface="Times New Roman" panose="02020603050405020304" pitchFamily="18" charset="0"/>
                          <a:cs typeface="Times New Roman" panose="02020603050405020304" pitchFamily="18" charset="0"/>
                        </a:rPr>
                        <a:t>/roster</a:t>
                      </a:r>
                      <a:endParaRPr lang="en-US" sz="800" dirty="0">
                        <a:latin typeface="Times New Roman" panose="02020603050405020304" pitchFamily="18" charset="0"/>
                        <a:cs typeface="Times New Roman" panose="02020603050405020304" pitchFamily="18" charset="0"/>
                      </a:endParaRPr>
                    </a:p>
                  </a:txBody>
                  <a:tcPr/>
                </a:tc>
                <a:tc>
                  <a:txBody>
                    <a:bodyPr/>
                    <a:lstStyle/>
                    <a:p>
                      <a:r>
                        <a:rPr lang="en-US" sz="800" i="1" dirty="0" smtClean="0">
                          <a:latin typeface="Times New Roman" panose="02020603050405020304" pitchFamily="18" charset="0"/>
                          <a:cs typeface="Times New Roman" panose="02020603050405020304" pitchFamily="18" charset="0"/>
                        </a:rPr>
                        <a:t>/roster/2</a:t>
                      </a:r>
                      <a:endParaRPr lang="en-US" sz="800" dirty="0">
                        <a:latin typeface="Times New Roman" panose="02020603050405020304" pitchFamily="18" charset="0"/>
                        <a:cs typeface="Times New Roman" panose="02020603050405020304" pitchFamily="18" charset="0"/>
                      </a:endParaRPr>
                    </a:p>
                  </a:txBody>
                  <a:tcPr/>
                </a:tc>
                <a:tc>
                  <a:txBody>
                    <a:bodyPr/>
                    <a:lstStyle/>
                    <a:p>
                      <a:r>
                        <a:rPr lang="en-US" sz="800" dirty="0" smtClean="0">
                          <a:latin typeface="Times New Roman" panose="02020603050405020304" pitchFamily="18" charset="0"/>
                          <a:cs typeface="Times New Roman" panose="02020603050405020304" pitchFamily="18" charset="0"/>
                        </a:rPr>
                        <a:t>true</a:t>
                      </a:r>
                      <a:endParaRPr lang="en-US" sz="800" dirty="0">
                        <a:latin typeface="Times New Roman" panose="02020603050405020304" pitchFamily="18" charset="0"/>
                        <a:cs typeface="Times New Roman" panose="02020603050405020304" pitchFamily="18" charset="0"/>
                      </a:endParaRPr>
                    </a:p>
                  </a:txBody>
                  <a:tcPr/>
                </a:tc>
                <a:tc>
                  <a:txBody>
                    <a:bodyPr/>
                    <a:lstStyle/>
                    <a:p>
                      <a:r>
                        <a:rPr lang="en-US" sz="800" dirty="0" smtClean="0">
                          <a:latin typeface="Times New Roman" panose="02020603050405020304" pitchFamily="18" charset="0"/>
                          <a:cs typeface="Times New Roman" panose="02020603050405020304" pitchFamily="18" charset="0"/>
                        </a:rPr>
                        <a:t>No</a:t>
                      </a:r>
                      <a:endParaRPr lang="en-US" sz="800" dirty="0">
                        <a:latin typeface="Times New Roman" panose="02020603050405020304" pitchFamily="18" charset="0"/>
                        <a:cs typeface="Times New Roman" panose="02020603050405020304" pitchFamily="18"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Times New Roman" panose="02020603050405020304" pitchFamily="18" charset="0"/>
                          <a:cs typeface="Times New Roman" panose="02020603050405020304" pitchFamily="18" charset="0"/>
                        </a:rPr>
                        <a:t>/roster</a:t>
                      </a:r>
                    </a:p>
                  </a:txBody>
                  <a:tcPr/>
                </a:tc>
                <a:tc>
                  <a:txBody>
                    <a:bodyPr/>
                    <a:lstStyle/>
                    <a:p>
                      <a:r>
                        <a:rPr lang="en-US" sz="800" i="1" dirty="0" smtClean="0">
                          <a:latin typeface="Times New Roman" panose="02020603050405020304" pitchFamily="18" charset="0"/>
                          <a:cs typeface="Times New Roman" panose="02020603050405020304" pitchFamily="18" charset="0"/>
                        </a:rPr>
                        <a:t>/roster/2</a:t>
                      </a:r>
                      <a:endParaRPr lang="en-US" sz="800" dirty="0">
                        <a:latin typeface="Times New Roman" panose="02020603050405020304" pitchFamily="18" charset="0"/>
                        <a:cs typeface="Times New Roman" panose="02020603050405020304" pitchFamily="18" charset="0"/>
                      </a:endParaRPr>
                    </a:p>
                  </a:txBody>
                  <a:tcPr/>
                </a:tc>
                <a:tc>
                  <a:txBody>
                    <a:bodyPr/>
                    <a:lstStyle/>
                    <a:p>
                      <a:r>
                        <a:rPr lang="en-US" sz="800" dirty="0" smtClean="0">
                          <a:latin typeface="Times New Roman" panose="02020603050405020304" pitchFamily="18" charset="0"/>
                          <a:cs typeface="Times New Roman" panose="02020603050405020304" pitchFamily="18" charset="0"/>
                        </a:rPr>
                        <a:t>false</a:t>
                      </a:r>
                      <a:endParaRPr lang="en-US" sz="800" dirty="0">
                        <a:latin typeface="Times New Roman" panose="02020603050405020304" pitchFamily="18" charset="0"/>
                        <a:cs typeface="Times New Roman" panose="02020603050405020304" pitchFamily="18" charset="0"/>
                      </a:endParaRPr>
                    </a:p>
                  </a:txBody>
                  <a:tcPr/>
                </a:tc>
                <a:tc>
                  <a:txBody>
                    <a:bodyPr/>
                    <a:lstStyle/>
                    <a:p>
                      <a:r>
                        <a:rPr lang="en-US" sz="800" dirty="0" smtClean="0">
                          <a:latin typeface="Times New Roman" panose="02020603050405020304" pitchFamily="18" charset="0"/>
                          <a:cs typeface="Times New Roman" panose="02020603050405020304" pitchFamily="18" charset="0"/>
                        </a:rPr>
                        <a:t>Yes</a:t>
                      </a:r>
                      <a:endParaRPr lang="en-US" sz="8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57038514"/>
              </p:ext>
            </p:extLst>
          </p:nvPr>
        </p:nvGraphicFramePr>
        <p:xfrm>
          <a:off x="2590800" y="3714750"/>
          <a:ext cx="4800600" cy="1112520"/>
        </p:xfrm>
        <a:graphic>
          <a:graphicData uri="http://schemas.openxmlformats.org/drawingml/2006/table">
            <a:tbl>
              <a:tblPr firstRow="1" bandRow="1">
                <a:tableStyleId>{E8B1032C-EA38-4F05-BA0D-38AFFFC7BED3}</a:tableStyleId>
              </a:tblPr>
              <a:tblGrid>
                <a:gridCol w="1600200"/>
                <a:gridCol w="1600200"/>
                <a:gridCol w="1600200"/>
              </a:tblGrid>
              <a:tr h="289560">
                <a:tc>
                  <a:txBody>
                    <a:bodyPr/>
                    <a:lstStyle/>
                    <a:p>
                      <a:r>
                        <a:rPr lang="en-US" sz="1000" dirty="0" smtClean="0">
                          <a:latin typeface="Times New Roman" panose="02020603050405020304" pitchFamily="18" charset="0"/>
                          <a:cs typeface="Times New Roman" panose="02020603050405020304" pitchFamily="18" charset="0"/>
                        </a:rPr>
                        <a:t>Path</a:t>
                      </a:r>
                      <a:endParaRPr lang="en-US" sz="10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smtClean="0">
                          <a:latin typeface="Times New Roman" panose="02020603050405020304" pitchFamily="18" charset="0"/>
                          <a:cs typeface="Times New Roman" panose="02020603050405020304" pitchFamily="18" charset="0"/>
                        </a:rPr>
                        <a:t>Location.pathname</a:t>
                      </a:r>
                      <a:endParaRPr lang="en-US" sz="1000" dirty="0" smtClean="0">
                        <a:latin typeface="Times New Roman" panose="02020603050405020304" pitchFamily="18" charset="0"/>
                        <a:cs typeface="Times New Roman" panose="02020603050405020304" pitchFamily="18" charset="0"/>
                      </a:endParaRPr>
                    </a:p>
                  </a:txBody>
                  <a:tcPr/>
                </a:tc>
                <a:tc>
                  <a:txBody>
                    <a:bodyPr/>
                    <a:lstStyle/>
                    <a:p>
                      <a:r>
                        <a:rPr lang="en-US" sz="1000" dirty="0" smtClean="0">
                          <a:latin typeface="Times New Roman" panose="02020603050405020304" pitchFamily="18" charset="0"/>
                          <a:cs typeface="Times New Roman" panose="02020603050405020304" pitchFamily="18" charset="0"/>
                        </a:rPr>
                        <a:t>matches?</a:t>
                      </a:r>
                      <a:endParaRPr lang="en-US" sz="1000" dirty="0">
                        <a:latin typeface="Times New Roman" panose="02020603050405020304" pitchFamily="18" charset="0"/>
                        <a:cs typeface="Times New Roman" panose="02020603050405020304" pitchFamily="18" charset="0"/>
                      </a:endParaRPr>
                    </a:p>
                  </a:txBody>
                  <a:tcPr/>
                </a:tc>
              </a:tr>
              <a:tr h="289560">
                <a:tc>
                  <a:txBody>
                    <a:bodyPr/>
                    <a:lstStyle/>
                    <a:p>
                      <a:r>
                        <a:rPr lang="en-US" sz="800" dirty="0" smtClean="0">
                          <a:latin typeface="Times New Roman" panose="02020603050405020304" pitchFamily="18" charset="0"/>
                          <a:cs typeface="Times New Roman" panose="02020603050405020304" pitchFamily="18" charset="0"/>
                        </a:rPr>
                        <a:t>/roster/</a:t>
                      </a:r>
                      <a:endParaRPr lang="en-US" sz="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Times New Roman" panose="02020603050405020304" pitchFamily="18" charset="0"/>
                          <a:cs typeface="Times New Roman" panose="02020603050405020304" pitchFamily="18" charset="0"/>
                        </a:rPr>
                        <a:t>/roster</a:t>
                      </a:r>
                    </a:p>
                  </a:txBody>
                  <a:tcPr/>
                </a:tc>
                <a:tc>
                  <a:txBody>
                    <a:bodyPr/>
                    <a:lstStyle/>
                    <a:p>
                      <a:r>
                        <a:rPr lang="en-US" sz="800" dirty="0" smtClean="0">
                          <a:latin typeface="Times New Roman" panose="02020603050405020304" pitchFamily="18" charset="0"/>
                          <a:cs typeface="Times New Roman" panose="02020603050405020304" pitchFamily="18" charset="0"/>
                        </a:rPr>
                        <a:t>No</a:t>
                      </a:r>
                      <a:endParaRPr lang="en-US" sz="800" dirty="0">
                        <a:latin typeface="Times New Roman" panose="02020603050405020304" pitchFamily="18" charset="0"/>
                        <a:cs typeface="Times New Roman" panose="02020603050405020304" pitchFamily="18" charset="0"/>
                      </a:endParaRPr>
                    </a:p>
                  </a:txBody>
                  <a:tcPr/>
                </a:tc>
              </a:tr>
              <a:tr h="304800">
                <a:tc>
                  <a:txBody>
                    <a:bodyPr/>
                    <a:lstStyle/>
                    <a:p>
                      <a:r>
                        <a:rPr lang="en-US" sz="800" dirty="0" smtClean="0">
                          <a:latin typeface="Times New Roman" panose="02020603050405020304" pitchFamily="18" charset="0"/>
                          <a:cs typeface="Times New Roman" panose="02020603050405020304" pitchFamily="18" charset="0"/>
                        </a:rPr>
                        <a:t>/roster/</a:t>
                      </a:r>
                      <a:endParaRPr lang="en-US" sz="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Times New Roman" panose="02020603050405020304" pitchFamily="18" charset="0"/>
                          <a:cs typeface="Times New Roman" panose="02020603050405020304" pitchFamily="18" charset="0"/>
                        </a:rPr>
                        <a:t>/</a:t>
                      </a:r>
                      <a:r>
                        <a:rPr lang="en-US" sz="800" dirty="0" smtClean="0">
                          <a:latin typeface="Times New Roman" panose="02020603050405020304" pitchFamily="18" charset="0"/>
                          <a:cs typeface="Times New Roman" panose="02020603050405020304" pitchFamily="18" charset="0"/>
                        </a:rPr>
                        <a:t>roster/</a:t>
                      </a:r>
                      <a:endParaRPr lang="en-US" sz="800" dirty="0" smtClean="0">
                        <a:latin typeface="Times New Roman" panose="02020603050405020304" pitchFamily="18" charset="0"/>
                        <a:cs typeface="Times New Roman" panose="02020603050405020304" pitchFamily="18" charset="0"/>
                      </a:endParaRPr>
                    </a:p>
                  </a:txBody>
                  <a:tcPr/>
                </a:tc>
                <a:tc>
                  <a:txBody>
                    <a:bodyPr/>
                    <a:lstStyle/>
                    <a:p>
                      <a:r>
                        <a:rPr lang="en-US" sz="800" dirty="0" smtClean="0">
                          <a:latin typeface="Times New Roman" panose="02020603050405020304" pitchFamily="18" charset="0"/>
                          <a:cs typeface="Times New Roman" panose="02020603050405020304" pitchFamily="18" charset="0"/>
                        </a:rPr>
                        <a:t>Yes</a:t>
                      </a:r>
                      <a:endParaRPr lang="en-US" sz="800" dirty="0">
                        <a:latin typeface="Times New Roman" panose="02020603050405020304" pitchFamily="18" charset="0"/>
                        <a:cs typeface="Times New Roman" panose="02020603050405020304" pitchFamily="18" charset="0"/>
                      </a:endParaRPr>
                    </a:p>
                  </a:txBody>
                  <a:tcPr/>
                </a:tc>
              </a:tr>
              <a:tr h="228600">
                <a:tc>
                  <a:txBody>
                    <a:bodyPr/>
                    <a:lstStyle/>
                    <a:p>
                      <a:r>
                        <a:rPr lang="en-US" sz="800" dirty="0" smtClean="0">
                          <a:latin typeface="Times New Roman" panose="02020603050405020304" pitchFamily="18" charset="0"/>
                          <a:cs typeface="Times New Roman" panose="02020603050405020304" pitchFamily="18" charset="0"/>
                        </a:rPr>
                        <a:t>/roster/</a:t>
                      </a:r>
                      <a:endParaRPr lang="en-US" sz="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Times New Roman" panose="02020603050405020304" pitchFamily="18" charset="0"/>
                          <a:cs typeface="Times New Roman" panose="02020603050405020304" pitchFamily="18" charset="0"/>
                        </a:rPr>
                        <a:t>/roster/2</a:t>
                      </a:r>
                    </a:p>
                  </a:txBody>
                  <a:tcPr/>
                </a:tc>
                <a:tc>
                  <a:txBody>
                    <a:bodyPr/>
                    <a:lstStyle/>
                    <a:p>
                      <a:r>
                        <a:rPr lang="en-US" sz="800" dirty="0" smtClean="0">
                          <a:latin typeface="Times New Roman" panose="02020603050405020304" pitchFamily="18" charset="0"/>
                          <a:cs typeface="Times New Roman" panose="02020603050405020304" pitchFamily="18" charset="0"/>
                        </a:rPr>
                        <a:t>Yes</a:t>
                      </a:r>
                      <a:endParaRPr lang="en-US" sz="8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75181776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Router? </a:t>
            </a:r>
            <a:r>
              <a:rPr lang="en-US" sz="2500" dirty="0" smtClean="0">
                <a:latin typeface="Times New Roman" panose="02020603050405020304" pitchFamily="18" charset="0"/>
                <a:cs typeface="Times New Roman" panose="02020603050405020304" pitchFamily="18" charset="0"/>
              </a:rPr>
              <a:t>(5)</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1800" b="1" dirty="0">
                <a:latin typeface="Times New Roman" panose="02020603050405020304" pitchFamily="18" charset="0"/>
                <a:cs typeface="Times New Roman" panose="02020603050405020304" pitchFamily="18" charset="0"/>
              </a:rPr>
              <a:t>The </a:t>
            </a:r>
            <a:r>
              <a:rPr lang="en-US" sz="1800" b="1" dirty="0" smtClean="0">
                <a:latin typeface="Times New Roman" panose="02020603050405020304" pitchFamily="18" charset="0"/>
                <a:cs typeface="Times New Roman" panose="02020603050405020304" pitchFamily="18" charset="0"/>
              </a:rPr>
              <a:t>&lt;Route&gt; render methods</a:t>
            </a:r>
            <a:endParaRPr lang="en-US" sz="1800" b="1"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There are 3 ways to render something with a &lt;Route&gt;. Each is useful in different circumstances. You should use only one of these props on a given &lt;Route&gt;. </a:t>
            </a:r>
            <a:r>
              <a:rPr lang="en-US" sz="1400" dirty="0" smtClean="0">
                <a:latin typeface="Times New Roman" panose="02020603050405020304" pitchFamily="18" charset="0"/>
                <a:cs typeface="Times New Roman" panose="02020603050405020304" pitchFamily="18" charset="0"/>
              </a:rPr>
              <a:t>Most </a:t>
            </a:r>
            <a:r>
              <a:rPr lang="en-US" sz="1400" dirty="0">
                <a:latin typeface="Times New Roman" panose="02020603050405020304" pitchFamily="18" charset="0"/>
                <a:cs typeface="Times New Roman" panose="02020603050405020304" pitchFamily="18" charset="0"/>
              </a:rPr>
              <a:t>of the time you’ll use component.</a:t>
            </a:r>
            <a:endParaRPr lang="en-US" sz="1400" b="1" dirty="0">
              <a:latin typeface="Times New Roman" panose="02020603050405020304" pitchFamily="18" charset="0"/>
              <a:cs typeface="Times New Roman" panose="02020603050405020304" pitchFamily="18" charset="0"/>
            </a:endParaRPr>
          </a:p>
          <a:p>
            <a:pPr marL="457200" lvl="1" indent="0">
              <a:buNone/>
            </a:pPr>
            <a:endParaRPr lang="en-US" sz="1400" b="1" dirty="0">
              <a:latin typeface="Times New Roman" panose="02020603050405020304" pitchFamily="18" charset="0"/>
              <a:cs typeface="Times New Roman" panose="02020603050405020304" pitchFamily="18" charset="0"/>
            </a:endParaRPr>
          </a:p>
          <a:p>
            <a:pPr marL="1371600" lvl="3" indent="0">
              <a:buNone/>
            </a:pPr>
            <a:endParaRPr lang="en-US" sz="1100" dirty="0">
              <a:latin typeface="Times New Roman" panose="02020603050405020304" pitchFamily="18" charset="0"/>
              <a:cs typeface="Times New Roman" panose="02020603050405020304" pitchFamily="18" charset="0"/>
            </a:endParaRPr>
          </a:p>
          <a:p>
            <a:pPr marL="457200" lvl="1" indent="0">
              <a:buNone/>
            </a:pPr>
            <a:endParaRPr lang="en-US" dirty="0"/>
          </a:p>
          <a:p>
            <a:pPr lvl="1"/>
            <a:endParaRPr lang="en-US" dirty="0" smtClean="0"/>
          </a:p>
          <a:p>
            <a:pPr lvl="1"/>
            <a:endParaRPr lang="en-US" dirty="0"/>
          </a:p>
          <a:p>
            <a:pPr marL="457200" lvl="1" indent="0">
              <a:buNone/>
            </a:pPr>
            <a:endParaRPr lang="en-US" dirty="0"/>
          </a:p>
          <a:p>
            <a:endParaRPr lang="en-US" sz="1800" b="1" dirty="0" smtClean="0">
              <a:latin typeface="Times New Roman" panose="02020603050405020304" pitchFamily="18" charset="0"/>
              <a:cs typeface="Times New Roman" panose="02020603050405020304" pitchFamily="18" charset="0"/>
            </a:endParaRPr>
          </a:p>
          <a:p>
            <a:pPr lvl="1"/>
            <a:endParaRPr lang="en-US" sz="2400" b="1" dirty="0">
              <a:latin typeface="Times New Roman" panose="02020603050405020304" pitchFamily="18" charset="0"/>
              <a:cs typeface="Times New Roman" panose="02020603050405020304" pitchFamily="18" charset="0"/>
            </a:endParaRPr>
          </a:p>
          <a:p>
            <a:pPr lvl="1"/>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19074795"/>
              </p:ext>
            </p:extLst>
          </p:nvPr>
        </p:nvGraphicFramePr>
        <p:xfrm>
          <a:off x="1066800" y="1581150"/>
          <a:ext cx="7696200" cy="3398520"/>
        </p:xfrm>
        <a:graphic>
          <a:graphicData uri="http://schemas.openxmlformats.org/drawingml/2006/table">
            <a:tbl>
              <a:tblPr firstRow="1" bandRow="1">
                <a:tableStyleId>{BDBED569-4797-4DF1-A0F4-6AAB3CD982D8}</a:tableStyleId>
              </a:tblPr>
              <a:tblGrid>
                <a:gridCol w="7696200"/>
              </a:tblGrid>
              <a:tr h="152400">
                <a:tc>
                  <a:txBody>
                    <a:bodyPr/>
                    <a:lstStyle/>
                    <a:p>
                      <a:pPr lvl="0" algn="ctr"/>
                      <a:r>
                        <a:rPr lang="en-US" sz="1400" dirty="0" smtClean="0">
                          <a:latin typeface="Times New Roman" panose="02020603050405020304" pitchFamily="18" charset="0"/>
                          <a:cs typeface="Times New Roman" panose="02020603050405020304" pitchFamily="18" charset="0"/>
                        </a:rPr>
                        <a:t>component</a:t>
                      </a:r>
                      <a:r>
                        <a:rPr lang="en-US" sz="1400" b="0" i="0" kern="1200" dirty="0" smtClean="0">
                          <a:solidFill>
                            <a:schemeClr val="tx1"/>
                          </a:solidFill>
                          <a:effectLst/>
                          <a:latin typeface="+mn-lt"/>
                          <a:ea typeface="+mn-ea"/>
                          <a:cs typeface="+mn-cs"/>
                        </a:rPr>
                        <a:t> </a:t>
                      </a:r>
                      <a:endParaRPr lang="en-US" sz="1400" dirty="0"/>
                    </a:p>
                  </a:txBody>
                  <a:tcPr/>
                </a:tc>
              </a:tr>
              <a:tr h="370840">
                <a:tc>
                  <a:txBody>
                    <a:bodyPr/>
                    <a:lstStyle/>
                    <a:p>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&lt;Route path="/user" </a:t>
                      </a:r>
                      <a:r>
                        <a:rPr lang="en-US" sz="1200" b="1" i="1" kern="1200" dirty="0" smtClean="0">
                          <a:solidFill>
                            <a:srgbClr val="00B050"/>
                          </a:solidFill>
                          <a:effectLst/>
                          <a:latin typeface="Times New Roman" panose="02020603050405020304" pitchFamily="18" charset="0"/>
                          <a:ea typeface="+mn-ea"/>
                          <a:cs typeface="Times New Roman" panose="02020603050405020304" pitchFamily="18" charset="0"/>
                        </a:rPr>
                        <a:t>component</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={User}/&gt;</a:t>
                      </a:r>
                      <a:r>
                        <a:rPr lang="en-US" sz="1200" i="1" dirty="0" smtClean="0">
                          <a:latin typeface="Times New Roman" panose="02020603050405020304" pitchFamily="18" charset="0"/>
                          <a:cs typeface="Times New Roman" panose="02020603050405020304" pitchFamily="18" charset="0"/>
                        </a:rPr>
                        <a:t> </a:t>
                      </a:r>
                    </a:p>
                    <a:p>
                      <a:r>
                        <a:rPr lang="en-US" sz="1200" i="1" kern="1200" dirty="0" err="1" smtClean="0">
                          <a:solidFill>
                            <a:schemeClr val="tx1"/>
                          </a:solidFill>
                          <a:effectLst/>
                          <a:latin typeface="Times New Roman" panose="02020603050405020304" pitchFamily="18" charset="0"/>
                          <a:ea typeface="+mn-ea"/>
                          <a:cs typeface="Times New Roman" panose="02020603050405020304" pitchFamily="18" charset="0"/>
                        </a:rPr>
                        <a:t>const</a:t>
                      </a:r>
                      <a:r>
                        <a:rPr lang="en-US" sz="1200" i="1" dirty="0" smtClean="0">
                          <a:latin typeface="Times New Roman" panose="02020603050405020304" pitchFamily="18" charset="0"/>
                          <a:cs typeface="Times New Roman" panose="02020603050405020304" pitchFamily="18" charset="0"/>
                        </a:rPr>
                        <a:t> User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i="1" dirty="0" smtClean="0">
                          <a:latin typeface="Times New Roman" panose="02020603050405020304" pitchFamily="18" charset="0"/>
                          <a:cs typeface="Times New Roman" panose="02020603050405020304" pitchFamily="18" charset="0"/>
                        </a:rPr>
                        <a:t>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i="1" dirty="0" smtClean="0">
                          <a:latin typeface="Times New Roman" panose="02020603050405020304" pitchFamily="18" charset="0"/>
                          <a:cs typeface="Times New Roman" panose="02020603050405020304" pitchFamily="18" charset="0"/>
                        </a:rPr>
                        <a:t>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200" i="1" dirty="0" smtClean="0">
                          <a:latin typeface="Times New Roman" panose="02020603050405020304" pitchFamily="18" charset="0"/>
                          <a:cs typeface="Times New Roman" panose="02020603050405020304" pitchFamily="18" charset="0"/>
                        </a:rPr>
                        <a:t>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i="1" dirty="0" smtClean="0">
                          <a:latin typeface="Times New Roman" panose="02020603050405020304" pitchFamily="18" charset="0"/>
                          <a:cs typeface="Times New Roman" panose="02020603050405020304" pitchFamily="18" charset="0"/>
                        </a:rPr>
                        <a:t>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return</a:t>
                      </a:r>
                      <a:r>
                        <a:rPr lang="en-US" sz="1200" i="1" dirty="0" smtClean="0">
                          <a:latin typeface="Times New Roman" panose="02020603050405020304" pitchFamily="18" charset="0"/>
                          <a:cs typeface="Times New Roman" panose="02020603050405020304" pitchFamily="18" charset="0"/>
                        </a:rPr>
                        <a:t>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&lt;h1&gt;</a:t>
                      </a:r>
                      <a:r>
                        <a:rPr lang="en-US" sz="1200" i="1" dirty="0" smtClean="0">
                          <a:latin typeface="Times New Roman" panose="02020603050405020304" pitchFamily="18" charset="0"/>
                          <a:cs typeface="Times New Roman" panose="02020603050405020304" pitchFamily="18" charset="0"/>
                        </a:rPr>
                        <a:t>Hello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user!&lt;/h1&gt;</a:t>
                      </a:r>
                      <a:r>
                        <a:rPr lang="en-US" sz="1200" i="1" dirty="0" smtClean="0">
                          <a:latin typeface="Times New Roman" panose="02020603050405020304" pitchFamily="18" charset="0"/>
                          <a:cs typeface="Times New Roman" panose="02020603050405020304" pitchFamily="18" charset="0"/>
                        </a:rPr>
                        <a:t>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hlinkClick r:id="rId3"/>
                        </a:rPr>
                        <a:t>https://plnkr.co/edit/WSTw9PqYocfE1sDNwv0r?p=preview</a:t>
                      </a:r>
                      <a:endPar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r>
              <a:tr h="320040">
                <a:tc>
                  <a:txBody>
                    <a:bodyPr/>
                    <a:lstStyle/>
                    <a:p>
                      <a:pPr marL="0" lvl="0" algn="ctr" defTabSz="914400" rtl="0" eaLnBrk="1" latinLnBrk="0" hangingPunct="1"/>
                      <a:r>
                        <a:rPr lang="en-US" sz="1400" b="1" kern="1200" dirty="0" smtClean="0">
                          <a:solidFill>
                            <a:schemeClr val="tx1"/>
                          </a:solidFill>
                          <a:latin typeface="Times New Roman" panose="02020603050405020304" pitchFamily="18" charset="0"/>
                          <a:ea typeface="+mn-ea"/>
                          <a:cs typeface="Times New Roman" panose="02020603050405020304" pitchFamily="18" charset="0"/>
                        </a:rPr>
                        <a:t>render : </a:t>
                      </a:r>
                      <a:r>
                        <a:rPr lang="en-US" sz="1400" b="1" kern="1200" dirty="0" err="1" smtClean="0">
                          <a:solidFill>
                            <a:schemeClr val="tx1"/>
                          </a:solidFill>
                          <a:latin typeface="Times New Roman" panose="02020603050405020304" pitchFamily="18" charset="0"/>
                          <a:ea typeface="+mn-ea"/>
                          <a:cs typeface="Times New Roman" panose="02020603050405020304" pitchFamily="18" charset="0"/>
                        </a:rPr>
                        <a:t>func</a:t>
                      </a:r>
                      <a:endParaRPr lang="en-US" sz="1400" b="1" kern="1200" dirty="0">
                        <a:solidFill>
                          <a:schemeClr val="tx1"/>
                        </a:solidFill>
                        <a:latin typeface="Times New Roman" panose="02020603050405020304" pitchFamily="18" charset="0"/>
                        <a:ea typeface="+mn-ea"/>
                        <a:cs typeface="Times New Roman" panose="02020603050405020304" pitchFamily="18" charset="0"/>
                      </a:endParaRPr>
                    </a:p>
                  </a:txBody>
                  <a:tcPr/>
                </a:tc>
              </a:tr>
              <a:tr h="370840">
                <a:tc>
                  <a:txBody>
                    <a:bodyPr/>
                    <a:lstStyle/>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This is similar to </a:t>
                      </a:r>
                      <a:r>
                        <a:rPr lang="en-US" sz="1200" dirty="0" smtClean="0">
                          <a:latin typeface="Times New Roman" panose="02020603050405020304" pitchFamily="18" charset="0"/>
                          <a:cs typeface="Times New Roman" panose="02020603050405020304" pitchFamily="18" charset="0"/>
                        </a:rPr>
                        <a:t>component</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but is useful for inline rendering and passing extra props to the element.</a:t>
                      </a:r>
                    </a:p>
                    <a:p>
                      <a:r>
                        <a:rPr lang="en-US" sz="1200" kern="1200" dirty="0" smtClean="0">
                          <a:solidFill>
                            <a:srgbClr val="FF0000"/>
                          </a:solidFill>
                          <a:effectLst/>
                          <a:latin typeface="Times New Roman" panose="02020603050405020304" pitchFamily="18" charset="0"/>
                          <a:ea typeface="+mn-ea"/>
                          <a:cs typeface="Times New Roman" panose="02020603050405020304" pitchFamily="18" charset="0"/>
                        </a:rPr>
                        <a:t>// convenient inline rendering</a:t>
                      </a:r>
                      <a:r>
                        <a:rPr lang="en-US" sz="1200" dirty="0" smtClean="0">
                          <a:solidFill>
                            <a:srgbClr val="FF0000"/>
                          </a:solidFill>
                          <a:latin typeface="Times New Roman" panose="02020603050405020304" pitchFamily="18" charset="0"/>
                          <a:cs typeface="Times New Roman" panose="02020603050405020304" pitchFamily="18" charset="0"/>
                        </a:rPr>
                        <a:t> </a:t>
                      </a:r>
                    </a:p>
                    <a:p>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&lt;Route path="/user" </a:t>
                      </a:r>
                      <a:r>
                        <a:rPr lang="en-US" sz="1200" b="1" i="1" kern="1200" dirty="0" smtClean="0">
                          <a:solidFill>
                            <a:srgbClr val="00B050"/>
                          </a:solidFill>
                          <a:effectLst/>
                          <a:latin typeface="Times New Roman" panose="02020603050405020304" pitchFamily="18" charset="0"/>
                          <a:ea typeface="+mn-ea"/>
                          <a:cs typeface="Times New Roman" panose="02020603050405020304" pitchFamily="18" charset="0"/>
                        </a:rPr>
                        <a:t>render</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 =&gt; &lt;div&gt;</a:t>
                      </a:r>
                      <a:r>
                        <a:rPr lang="en-US" sz="1200" i="1" dirty="0" smtClean="0">
                          <a:latin typeface="Times New Roman" panose="02020603050405020304" pitchFamily="18" charset="0"/>
                          <a:cs typeface="Times New Roman" panose="02020603050405020304" pitchFamily="18" charset="0"/>
                        </a:rPr>
                        <a:t>Hello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user!&lt;/div&gt;}/&gt;</a:t>
                      </a:r>
                      <a:r>
                        <a:rPr lang="en-US" sz="1200" i="1" dirty="0" smtClean="0">
                          <a:latin typeface="Times New Roman" panose="02020603050405020304" pitchFamily="18" charset="0"/>
                          <a:cs typeface="Times New Roman" panose="02020603050405020304" pitchFamily="18" charset="0"/>
                        </a:rPr>
                        <a:t> </a:t>
                      </a:r>
                    </a:p>
                    <a:p>
                      <a:r>
                        <a:rPr lang="en-US" sz="1200" i="0" dirty="0" smtClean="0">
                          <a:latin typeface="Times New Roman" panose="02020603050405020304" pitchFamily="18" charset="0"/>
                          <a:cs typeface="Times New Roman" panose="02020603050405020304" pitchFamily="18" charset="0"/>
                          <a:hlinkClick r:id="rId4"/>
                        </a:rPr>
                        <a:t>https://plnkr.co/edit/bBP4Qo9g5u7aHablVPAY?p=preview</a:t>
                      </a:r>
                      <a:r>
                        <a:rPr lang="en-US" sz="1200" i="1" dirty="0" smtClean="0"/>
                        <a:t/>
                      </a:r>
                      <a:br>
                        <a:rPr lang="en-US" sz="1200" i="1" dirty="0" smtClean="0"/>
                      </a:br>
                      <a:r>
                        <a:rPr lang="en-US" sz="1200" kern="1200" dirty="0" smtClean="0">
                          <a:solidFill>
                            <a:srgbClr val="FF0000"/>
                          </a:solidFill>
                          <a:effectLst/>
                          <a:latin typeface="Times New Roman" panose="02020603050405020304" pitchFamily="18" charset="0"/>
                          <a:ea typeface="+mn-ea"/>
                          <a:cs typeface="Times New Roman" panose="02020603050405020304" pitchFamily="18" charset="0"/>
                        </a:rPr>
                        <a:t>// wrapping/composing</a:t>
                      </a:r>
                      <a:r>
                        <a:rPr lang="en-US" sz="1200" dirty="0" smtClean="0">
                          <a:solidFill>
                            <a:srgbClr val="FF0000"/>
                          </a:solidFill>
                          <a:latin typeface="Times New Roman" panose="02020603050405020304" pitchFamily="18" charset="0"/>
                          <a:cs typeface="Times New Roman" panose="02020603050405020304" pitchFamily="18" charset="0"/>
                        </a:rPr>
                        <a:t> using HOC</a:t>
                      </a:r>
                    </a:p>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hlinkClick r:id="rId5"/>
                        </a:rPr>
                        <a:t>https://plnkr.co/edit/JSEefB3tko12Im8AQLrc?p=preview</a:t>
                      </a:r>
                      <a:endPar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r>
              <a:tr h="304800">
                <a:tc>
                  <a:txBody>
                    <a:bodyPr/>
                    <a:lstStyle/>
                    <a:p>
                      <a:pPr algn="ctr"/>
                      <a:r>
                        <a:rPr lang="en-US" sz="1400" b="1" kern="1200" dirty="0" smtClean="0">
                          <a:solidFill>
                            <a:schemeClr val="tx1"/>
                          </a:solidFill>
                          <a:latin typeface="Times New Roman" panose="02020603050405020304" pitchFamily="18" charset="0"/>
                          <a:ea typeface="+mn-ea"/>
                          <a:cs typeface="Times New Roman" panose="02020603050405020304" pitchFamily="18" charset="0"/>
                        </a:rPr>
                        <a:t>children </a:t>
                      </a:r>
                      <a:endParaRPr lang="en-US" sz="1400" b="1" kern="1200" dirty="0">
                        <a:solidFill>
                          <a:schemeClr val="tx1"/>
                        </a:solidFill>
                        <a:latin typeface="Times New Roman" panose="02020603050405020304" pitchFamily="18" charset="0"/>
                        <a:ea typeface="+mn-ea"/>
                        <a:cs typeface="Times New Roman" panose="02020603050405020304" pitchFamily="18" charset="0"/>
                      </a:endParaRPr>
                    </a:p>
                  </a:txBody>
                  <a:tcPr/>
                </a:tc>
              </a:tr>
              <a:tr h="370840">
                <a:tc>
                  <a:txBody>
                    <a:bodyPr/>
                    <a:lstStyle/>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Sometimes you need to render whether the path matches the location or not. In these cases, you can use the function </a:t>
                      </a:r>
                      <a:r>
                        <a:rPr lang="en-US" sz="1200" dirty="0" smtClean="0">
                          <a:latin typeface="Times New Roman" panose="02020603050405020304" pitchFamily="18" charset="0"/>
                          <a:cs typeface="Times New Roman" panose="02020603050405020304" pitchFamily="18" charset="0"/>
                        </a:rPr>
                        <a:t>children</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prop. It works exactly like </a:t>
                      </a:r>
                      <a:r>
                        <a:rPr lang="en-US" sz="1200" dirty="0" smtClean="0">
                          <a:latin typeface="Times New Roman" panose="02020603050405020304" pitchFamily="18" charset="0"/>
                          <a:cs typeface="Times New Roman" panose="02020603050405020304" pitchFamily="18" charset="0"/>
                        </a:rPr>
                        <a:t>render </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except that it gets called whether there is a match or not.</a:t>
                      </a:r>
                    </a:p>
                    <a:p>
                      <a:r>
                        <a:rPr lang="en-US" sz="1200" dirty="0" smtClean="0">
                          <a:latin typeface="Times New Roman" panose="02020603050405020304" pitchFamily="18" charset="0"/>
                          <a:cs typeface="Times New Roman" panose="02020603050405020304" pitchFamily="18" charset="0"/>
                          <a:hlinkClick r:id="rId6"/>
                        </a:rPr>
                        <a:t>https://plnkr.co/edit/XLOgpg2YlF6FOOW3YxB8?p=preview</a:t>
                      </a:r>
                      <a:endParaRPr lang="en-US" sz="1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31519659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Router? </a:t>
            </a:r>
            <a:r>
              <a:rPr lang="en-US" sz="2500" dirty="0" smtClean="0">
                <a:latin typeface="Times New Roman" panose="02020603050405020304" pitchFamily="18" charset="0"/>
                <a:cs typeface="Times New Roman" panose="02020603050405020304" pitchFamily="18" charset="0"/>
              </a:rPr>
              <a:t>(6)</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1800" b="1" dirty="0">
                <a:latin typeface="Times New Roman" panose="02020603050405020304" pitchFamily="18" charset="0"/>
                <a:cs typeface="Times New Roman" panose="02020603050405020304" pitchFamily="18" charset="0"/>
              </a:rPr>
              <a:t>The </a:t>
            </a:r>
            <a:r>
              <a:rPr lang="en-US" sz="1800" b="1" dirty="0" smtClean="0">
                <a:latin typeface="Times New Roman" panose="02020603050405020304" pitchFamily="18" charset="0"/>
                <a:cs typeface="Times New Roman" panose="02020603050405020304" pitchFamily="18" charset="0"/>
              </a:rPr>
              <a:t>&lt;Route&gt; render methods</a:t>
            </a:r>
            <a:endParaRPr lang="en-US" sz="1800" b="1"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Typically, either the </a:t>
            </a:r>
            <a:r>
              <a:rPr lang="en-US" sz="1600" dirty="0">
                <a:latin typeface="Times New Roman" panose="02020603050405020304" pitchFamily="18" charset="0"/>
                <a:cs typeface="Times New Roman" panose="02020603050405020304" pitchFamily="18" charset="0"/>
              </a:rPr>
              <a:t>component</a:t>
            </a:r>
            <a:r>
              <a:rPr lang="en-US" sz="1600" dirty="0">
                <a:latin typeface="Times New Roman" panose="02020603050405020304" pitchFamily="18" charset="0"/>
                <a:cs typeface="Times New Roman" panose="02020603050405020304" pitchFamily="18" charset="0"/>
              </a:rPr>
              <a:t> or </a:t>
            </a:r>
            <a:r>
              <a:rPr lang="en-US" sz="1600" dirty="0">
                <a:latin typeface="Times New Roman" panose="02020603050405020304" pitchFamily="18" charset="0"/>
                <a:cs typeface="Times New Roman" panose="02020603050405020304" pitchFamily="18" charset="0"/>
              </a:rPr>
              <a:t>render</a:t>
            </a:r>
            <a:r>
              <a:rPr lang="en-US" sz="1600" dirty="0">
                <a:latin typeface="Times New Roman" panose="02020603050405020304" pitchFamily="18" charset="0"/>
                <a:cs typeface="Times New Roman" panose="02020603050405020304" pitchFamily="18" charset="0"/>
              </a:rPr>
              <a:t> prop should be used. The </a:t>
            </a:r>
            <a:r>
              <a:rPr lang="en-US" sz="1600" dirty="0" err="1">
                <a:latin typeface="Times New Roman" panose="02020603050405020304" pitchFamily="18" charset="0"/>
                <a:cs typeface="Times New Roman" panose="02020603050405020304" pitchFamily="18" charset="0"/>
              </a:rPr>
              <a:t>children</a:t>
            </a:r>
            <a:r>
              <a:rPr lang="en-US" sz="1600" dirty="0" err="1">
                <a:latin typeface="Times New Roman" panose="02020603050405020304" pitchFamily="18" charset="0"/>
                <a:cs typeface="Times New Roman" panose="02020603050405020304" pitchFamily="18" charset="0"/>
              </a:rPr>
              <a:t>prop</a:t>
            </a:r>
            <a:r>
              <a:rPr lang="en-US" sz="1600" dirty="0">
                <a:latin typeface="Times New Roman" panose="02020603050405020304" pitchFamily="18" charset="0"/>
                <a:cs typeface="Times New Roman" panose="02020603050405020304" pitchFamily="18" charset="0"/>
              </a:rPr>
              <a:t> can be useful occasionally, but typically it is preferable to render nothing when the path does not match. We do not have any extra props to pass to the components, so each of our </a:t>
            </a:r>
            <a:r>
              <a:rPr lang="en-US" sz="1600" dirty="0">
                <a:latin typeface="Times New Roman" panose="02020603050405020304" pitchFamily="18" charset="0"/>
                <a:cs typeface="Times New Roman" panose="02020603050405020304" pitchFamily="18" charset="0"/>
              </a:rPr>
              <a:t>&lt;Route&gt;</a:t>
            </a:r>
            <a:r>
              <a:rPr lang="en-US" sz="1600" dirty="0">
                <a:latin typeface="Times New Roman" panose="02020603050405020304" pitchFamily="18" charset="0"/>
                <a:cs typeface="Times New Roman" panose="02020603050405020304" pitchFamily="18" charset="0"/>
              </a:rPr>
              <a:t>s will use the </a:t>
            </a:r>
            <a:r>
              <a:rPr lang="en-US" sz="1600" dirty="0">
                <a:latin typeface="Times New Roman" panose="02020603050405020304" pitchFamily="18" charset="0"/>
                <a:cs typeface="Times New Roman" panose="02020603050405020304" pitchFamily="18" charset="0"/>
              </a:rPr>
              <a:t>component</a:t>
            </a:r>
            <a:r>
              <a:rPr lang="en-US" sz="1600" dirty="0">
                <a:latin typeface="Times New Roman" panose="02020603050405020304" pitchFamily="18" charset="0"/>
                <a:cs typeface="Times New Roman" panose="02020603050405020304" pitchFamily="18" charset="0"/>
              </a:rPr>
              <a:t> prop</a:t>
            </a:r>
            <a:r>
              <a:rPr lang="en-US" sz="1600" dirty="0" smtClean="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Path </a:t>
            </a:r>
            <a:r>
              <a:rPr lang="en-US" sz="1800" b="1" dirty="0" err="1">
                <a:latin typeface="Times New Roman" panose="02020603050405020304" pitchFamily="18" charset="0"/>
                <a:cs typeface="Times New Roman" panose="02020603050405020304" pitchFamily="18" charset="0"/>
              </a:rPr>
              <a:t>Params</a:t>
            </a:r>
            <a:r>
              <a:rPr lang="en-US" sz="1800" b="1" dirty="0">
                <a:latin typeface="Times New Roman" panose="02020603050405020304" pitchFamily="18" charset="0"/>
                <a:cs typeface="Times New Roman" panose="02020603050405020304" pitchFamily="18" charset="0"/>
              </a:rPr>
              <a:t> and nested router</a:t>
            </a:r>
          </a:p>
          <a:p>
            <a:pPr lvl="1"/>
            <a:r>
              <a:rPr lang="en-US" sz="1800" dirty="0">
                <a:latin typeface="Times New Roman" panose="02020603050405020304" pitchFamily="18" charset="0"/>
                <a:cs typeface="Times New Roman" panose="02020603050405020304" pitchFamily="18" charset="0"/>
              </a:rPr>
              <a:t>Sometimes there are variables within a pathname that we want to capture. For example, with our player profile route, we want to capture the player’s number. We can do this by adding path </a:t>
            </a:r>
            <a:r>
              <a:rPr lang="en-US" sz="1800" dirty="0" err="1">
                <a:latin typeface="Times New Roman" panose="02020603050405020304" pitchFamily="18" charset="0"/>
                <a:cs typeface="Times New Roman" panose="02020603050405020304" pitchFamily="18" charset="0"/>
              </a:rPr>
              <a:t>params</a:t>
            </a:r>
            <a:r>
              <a:rPr lang="en-US" sz="1800" dirty="0">
                <a:latin typeface="Times New Roman" panose="02020603050405020304" pitchFamily="18" charset="0"/>
                <a:cs typeface="Times New Roman" panose="02020603050405020304" pitchFamily="18" charset="0"/>
              </a:rPr>
              <a:t> to our route’s path string.</a:t>
            </a:r>
          </a:p>
          <a:p>
            <a:pPr lvl="2"/>
            <a:r>
              <a:rPr lang="en-US" sz="1600" b="1" dirty="0">
                <a:latin typeface="Times New Roman" panose="02020603050405020304" pitchFamily="18" charset="0"/>
                <a:cs typeface="Times New Roman" panose="02020603050405020304" pitchFamily="18" charset="0"/>
                <a:hlinkClick r:id="rId3"/>
              </a:rPr>
              <a:t>https://plnkr.co/edit/OaOqQkrqjEIrkZKXf7NF?p=preview</a:t>
            </a:r>
            <a:endParaRPr lang="en-US" sz="1600" b="1" dirty="0">
              <a:latin typeface="Times New Roman" panose="02020603050405020304" pitchFamily="18" charset="0"/>
              <a:cs typeface="Times New Roman" panose="02020603050405020304" pitchFamily="18" charset="0"/>
            </a:endParaRPr>
          </a:p>
          <a:p>
            <a:pPr lvl="1"/>
            <a:endParaRPr lang="en-US" sz="1600" b="1" dirty="0">
              <a:latin typeface="Times New Roman" panose="02020603050405020304" pitchFamily="18" charset="0"/>
              <a:cs typeface="Times New Roman" panose="02020603050405020304" pitchFamily="18" charset="0"/>
            </a:endParaRPr>
          </a:p>
          <a:p>
            <a:pPr marL="1371600" lvl="3" indent="0">
              <a:buNone/>
            </a:pPr>
            <a:endParaRPr lang="en-US" sz="1100" dirty="0">
              <a:latin typeface="Times New Roman" panose="02020603050405020304" pitchFamily="18" charset="0"/>
              <a:cs typeface="Times New Roman" panose="02020603050405020304" pitchFamily="18" charset="0"/>
            </a:endParaRPr>
          </a:p>
          <a:p>
            <a:pPr marL="457200" lvl="1" indent="0">
              <a:buNone/>
            </a:pPr>
            <a:endParaRPr lang="en-US" dirty="0"/>
          </a:p>
          <a:p>
            <a:pPr lvl="1"/>
            <a:endParaRPr lang="en-US" dirty="0" smtClean="0"/>
          </a:p>
          <a:p>
            <a:pPr lvl="1"/>
            <a:endParaRPr lang="en-US" dirty="0"/>
          </a:p>
          <a:p>
            <a:pPr marL="457200" lvl="1" indent="0">
              <a:buNone/>
            </a:pPr>
            <a:endParaRPr lang="en-US" dirty="0"/>
          </a:p>
          <a:p>
            <a:endParaRPr lang="en-US" sz="1800" b="1" dirty="0" smtClean="0">
              <a:latin typeface="Times New Roman" panose="02020603050405020304" pitchFamily="18" charset="0"/>
              <a:cs typeface="Times New Roman" panose="02020603050405020304" pitchFamily="18" charset="0"/>
            </a:endParaRPr>
          </a:p>
          <a:p>
            <a:pPr lvl="1"/>
            <a:endParaRPr lang="en-US" sz="2400" b="1" dirty="0">
              <a:latin typeface="Times New Roman" panose="02020603050405020304" pitchFamily="18" charset="0"/>
              <a:cs typeface="Times New Roman" panose="02020603050405020304" pitchFamily="18" charset="0"/>
            </a:endParaRPr>
          </a:p>
          <a:p>
            <a:pPr lvl="1"/>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82699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Router? </a:t>
            </a:r>
            <a:r>
              <a:rPr lang="en-US" sz="2500" dirty="0" smtClean="0">
                <a:latin typeface="Times New Roman" panose="02020603050405020304" pitchFamily="18" charset="0"/>
                <a:cs typeface="Times New Roman" panose="02020603050405020304" pitchFamily="18" charset="0"/>
              </a:rPr>
              <a:t>(</a:t>
            </a:r>
            <a:r>
              <a:rPr lang="en-US" sz="2500" dirty="0">
                <a:latin typeface="Times New Roman" panose="02020603050405020304" pitchFamily="18" charset="0"/>
                <a:cs typeface="Times New Roman" panose="02020603050405020304" pitchFamily="18" charset="0"/>
              </a:rPr>
              <a:t>7</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1800" b="1" dirty="0" smtClean="0">
                <a:latin typeface="Times New Roman" panose="02020603050405020304" pitchFamily="18" charset="0"/>
                <a:cs typeface="Times New Roman" panose="02020603050405020304" pitchFamily="18" charset="0"/>
              </a:rPr>
              <a:t>The &lt;Redirect&gt;</a:t>
            </a:r>
          </a:p>
          <a:p>
            <a:pPr lvl="1">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Whenever you want to redirect to another location, you can place component which is when rendered will redirect to the location specified in </a:t>
            </a:r>
            <a:r>
              <a:rPr lang="en-US" sz="1200" b="1" dirty="0" smtClean="0">
                <a:latin typeface="Times New Roman" panose="02020603050405020304" pitchFamily="18" charset="0"/>
                <a:cs typeface="Times New Roman" panose="02020603050405020304" pitchFamily="18" charset="0"/>
              </a:rPr>
              <a:t>to</a:t>
            </a:r>
            <a:r>
              <a:rPr lang="en-US" sz="1200" dirty="0">
                <a:latin typeface="Times New Roman" panose="02020603050405020304" pitchFamily="18" charset="0"/>
                <a:cs typeface="Times New Roman" panose="02020603050405020304" pitchFamily="18" charset="0"/>
              </a:rPr>
              <a:t> prop that can either be a string or a location object ( example in Authorized </a:t>
            </a:r>
            <a:r>
              <a:rPr lang="en-US" sz="1200" dirty="0" smtClean="0">
                <a:latin typeface="Times New Roman" panose="02020603050405020304" pitchFamily="18" charset="0"/>
                <a:cs typeface="Times New Roman" panose="02020603050405020304" pitchFamily="18" charset="0"/>
              </a:rPr>
              <a:t>Route)</a:t>
            </a:r>
            <a:endParaRPr lang="en-US" sz="1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dirty="0" smtClean="0"/>
          </a:p>
          <a:p>
            <a:pPr lvl="1"/>
            <a:endParaRPr lang="en-US" dirty="0" smtClean="0"/>
          </a:p>
          <a:p>
            <a:pPr lvl="1"/>
            <a:endParaRPr lang="en-US" dirty="0"/>
          </a:p>
          <a:p>
            <a:pPr marL="457200" lvl="1" indent="0">
              <a:buNone/>
            </a:pPr>
            <a:endParaRPr lang="en-US" dirty="0"/>
          </a:p>
          <a:p>
            <a:endParaRPr lang="en-US" sz="1800" b="1" dirty="0" smtClean="0">
              <a:latin typeface="Times New Roman" panose="02020603050405020304" pitchFamily="18" charset="0"/>
              <a:cs typeface="Times New Roman" panose="02020603050405020304" pitchFamily="18" charset="0"/>
            </a:endParaRPr>
          </a:p>
          <a:p>
            <a:pPr lvl="1"/>
            <a:endParaRPr lang="en-US" sz="2400" b="1" dirty="0">
              <a:latin typeface="Times New Roman" panose="02020603050405020304" pitchFamily="18" charset="0"/>
              <a:cs typeface="Times New Roman" panose="02020603050405020304" pitchFamily="18" charset="0"/>
            </a:endParaRPr>
          </a:p>
          <a:p>
            <a:pPr lvl="1"/>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78524523"/>
              </p:ext>
            </p:extLst>
          </p:nvPr>
        </p:nvGraphicFramePr>
        <p:xfrm>
          <a:off x="1143000" y="1504950"/>
          <a:ext cx="7467600" cy="3230880"/>
        </p:xfrm>
        <a:graphic>
          <a:graphicData uri="http://schemas.openxmlformats.org/drawingml/2006/table">
            <a:tbl>
              <a:tblPr firstRow="1" bandRow="1">
                <a:tableStyleId>{BDBED569-4797-4DF1-A0F4-6AAB3CD982D8}</a:tableStyleId>
              </a:tblPr>
              <a:tblGrid>
                <a:gridCol w="1828800"/>
                <a:gridCol w="5638800"/>
              </a:tblGrid>
              <a:tr h="304800">
                <a:tc>
                  <a:txBody>
                    <a:bodyPr/>
                    <a:lstStyle/>
                    <a:p>
                      <a:pPr algn="ctr"/>
                      <a:r>
                        <a:rPr lang="en-US" sz="1400" dirty="0" smtClean="0">
                          <a:latin typeface="Times New Roman" panose="02020603050405020304" pitchFamily="18" charset="0"/>
                          <a:cs typeface="Times New Roman" panose="02020603050405020304" pitchFamily="18" charset="0"/>
                        </a:rPr>
                        <a:t>props</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Description</a:t>
                      </a:r>
                      <a:endParaRPr lang="en-US" sz="1400" dirty="0">
                        <a:latin typeface="Times New Roman" panose="02020603050405020304" pitchFamily="18" charset="0"/>
                        <a:cs typeface="Times New Roman" panose="02020603050405020304" pitchFamily="18" charset="0"/>
                      </a:endParaRPr>
                    </a:p>
                  </a:txBody>
                  <a:tcPr/>
                </a:tc>
              </a:tr>
              <a:tr h="304800">
                <a:tc>
                  <a:txBody>
                    <a:bodyPr/>
                    <a:lstStyle/>
                    <a:p>
                      <a:r>
                        <a:rPr lang="en-US" sz="1100" dirty="0" smtClean="0">
                          <a:latin typeface="Times New Roman" panose="02020603050405020304" pitchFamily="18" charset="0"/>
                          <a:cs typeface="Times New Roman" panose="02020603050405020304" pitchFamily="18" charset="0"/>
                        </a:rPr>
                        <a:t>to: string</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i="1" kern="1200" dirty="0" smtClean="0">
                          <a:solidFill>
                            <a:schemeClr val="tx1"/>
                          </a:solidFill>
                          <a:effectLst/>
                          <a:latin typeface="Times New Roman" panose="02020603050405020304" pitchFamily="18" charset="0"/>
                          <a:ea typeface="+mn-ea"/>
                          <a:cs typeface="Times New Roman" panose="02020603050405020304" pitchFamily="18" charset="0"/>
                        </a:rPr>
                        <a:t>&lt;Redirect to="/somewhere/else“ /&gt;</a:t>
                      </a:r>
                      <a:endParaRPr lang="en-US" sz="1100" i="1" dirty="0">
                        <a:latin typeface="Times New Roman" panose="02020603050405020304" pitchFamily="18" charset="0"/>
                        <a:cs typeface="Times New Roman" panose="02020603050405020304" pitchFamily="18" charset="0"/>
                      </a:endParaRPr>
                    </a:p>
                  </a:txBody>
                  <a:tcPr/>
                </a:tc>
              </a:tr>
              <a:tr h="426720">
                <a:tc>
                  <a:txBody>
                    <a:bodyPr/>
                    <a:lstStyle/>
                    <a:p>
                      <a:r>
                        <a:rPr lang="en-US" sz="1100" dirty="0" smtClean="0">
                          <a:latin typeface="Times New Roman" panose="02020603050405020304" pitchFamily="18" charset="0"/>
                          <a:cs typeface="Times New Roman" panose="02020603050405020304" pitchFamily="18" charset="0"/>
                        </a:rPr>
                        <a:t>to:</a:t>
                      </a:r>
                      <a:r>
                        <a:rPr lang="en-US" sz="1100" baseline="0" dirty="0" smtClean="0">
                          <a:latin typeface="Times New Roman" panose="02020603050405020304" pitchFamily="18" charset="0"/>
                          <a:cs typeface="Times New Roman" panose="02020603050405020304" pitchFamily="18" charset="0"/>
                        </a:rPr>
                        <a:t> object</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A</a:t>
                      </a:r>
                      <a:r>
                        <a:rPr lang="en-US" sz="1100" baseline="0" dirty="0" smtClean="0">
                          <a:latin typeface="Times New Roman" panose="02020603050405020304" pitchFamily="18" charset="0"/>
                          <a:cs typeface="Times New Roman" panose="02020603050405020304" pitchFamily="18" charset="0"/>
                        </a:rPr>
                        <a:t> location to redirect to</a:t>
                      </a:r>
                    </a:p>
                    <a:p>
                      <a:r>
                        <a:rPr lang="en-US" sz="1100" i="1" kern="1200" dirty="0" smtClean="0">
                          <a:solidFill>
                            <a:schemeClr val="tx1"/>
                          </a:solidFill>
                          <a:effectLst/>
                          <a:latin typeface="Times New Roman" panose="02020603050405020304" pitchFamily="18" charset="0"/>
                          <a:ea typeface="+mn-ea"/>
                          <a:cs typeface="Times New Roman" panose="02020603050405020304" pitchFamily="18" charset="0"/>
                        </a:rPr>
                        <a:t>&lt;Redirect to={{</a:t>
                      </a:r>
                    </a:p>
                    <a:p>
                      <a:r>
                        <a:rPr lang="en-US" sz="1100" i="1" kern="1200" dirty="0" smtClean="0">
                          <a:solidFill>
                            <a:schemeClr val="tx1"/>
                          </a:solidFill>
                          <a:effectLst/>
                          <a:latin typeface="Times New Roman" panose="02020603050405020304" pitchFamily="18" charset="0"/>
                          <a:ea typeface="+mn-ea"/>
                          <a:cs typeface="Times New Roman" panose="02020603050405020304" pitchFamily="18" charset="0"/>
                        </a:rPr>
                        <a:t>  pathname: '/login',</a:t>
                      </a:r>
                    </a:p>
                    <a:p>
                      <a:r>
                        <a:rPr lang="en-US" sz="1100" i="1" kern="1200" dirty="0" smtClean="0">
                          <a:solidFill>
                            <a:schemeClr val="tx1"/>
                          </a:solidFill>
                          <a:effectLst/>
                          <a:latin typeface="Times New Roman" panose="02020603050405020304" pitchFamily="18" charset="0"/>
                          <a:ea typeface="+mn-ea"/>
                          <a:cs typeface="Times New Roman" panose="02020603050405020304" pitchFamily="18" charset="0"/>
                        </a:rPr>
                        <a:t>  search: '?test=</a:t>
                      </a:r>
                      <a:r>
                        <a:rPr lang="en-US" sz="1100" i="1" kern="1200" dirty="0" err="1" smtClean="0">
                          <a:solidFill>
                            <a:schemeClr val="tx1"/>
                          </a:solidFill>
                          <a:effectLst/>
                          <a:latin typeface="Times New Roman" panose="02020603050405020304" pitchFamily="18" charset="0"/>
                          <a:ea typeface="+mn-ea"/>
                          <a:cs typeface="Times New Roman" panose="02020603050405020304" pitchFamily="18" charset="0"/>
                        </a:rPr>
                        <a:t>abc</a:t>
                      </a:r>
                      <a:r>
                        <a:rPr lang="en-US" sz="1100" i="1"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sz="1100" i="1" kern="1200" dirty="0" smtClean="0">
                          <a:solidFill>
                            <a:schemeClr val="tx1"/>
                          </a:solidFill>
                          <a:effectLst/>
                          <a:latin typeface="Times New Roman" panose="02020603050405020304" pitchFamily="18" charset="0"/>
                          <a:ea typeface="+mn-ea"/>
                          <a:cs typeface="Times New Roman" panose="02020603050405020304" pitchFamily="18" charset="0"/>
                        </a:rPr>
                        <a:t>  state: { referrer: </a:t>
                      </a:r>
                      <a:r>
                        <a:rPr lang="en-US" sz="1100" i="1" kern="1200" dirty="0" err="1" smtClean="0">
                          <a:solidFill>
                            <a:schemeClr val="tx1"/>
                          </a:solidFill>
                          <a:effectLst/>
                          <a:latin typeface="Times New Roman" panose="02020603050405020304" pitchFamily="18" charset="0"/>
                          <a:ea typeface="+mn-ea"/>
                          <a:cs typeface="Times New Roman" panose="02020603050405020304" pitchFamily="18" charset="0"/>
                        </a:rPr>
                        <a:t>currentLocation</a:t>
                      </a:r>
                      <a:r>
                        <a:rPr lang="en-US" sz="1100" i="1"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100" i="1" kern="1200" dirty="0" smtClean="0">
                          <a:solidFill>
                            <a:schemeClr val="tx1"/>
                          </a:solidFill>
                          <a:effectLst/>
                          <a:latin typeface="Times New Roman" panose="02020603050405020304" pitchFamily="18" charset="0"/>
                          <a:ea typeface="+mn-ea"/>
                          <a:cs typeface="Times New Roman" panose="02020603050405020304" pitchFamily="18" charset="0"/>
                        </a:rPr>
                        <a:t>}}/&gt;</a:t>
                      </a:r>
                      <a:endParaRPr lang="en-US" sz="1100" i="1" dirty="0">
                        <a:latin typeface="Times New Roman" panose="02020603050405020304" pitchFamily="18" charset="0"/>
                        <a:cs typeface="Times New Roman" panose="02020603050405020304" pitchFamily="18" charset="0"/>
                      </a:endParaRPr>
                    </a:p>
                  </a:txBody>
                  <a:tcPr/>
                </a:tc>
              </a:tr>
              <a:tr h="426720">
                <a:tc>
                  <a:txBody>
                    <a:bodyPr/>
                    <a:lstStyle/>
                    <a:p>
                      <a:r>
                        <a:rPr lang="en-US" sz="1100" dirty="0" smtClean="0">
                          <a:latin typeface="Times New Roman" panose="02020603050405020304" pitchFamily="18" charset="0"/>
                          <a:cs typeface="Times New Roman" panose="02020603050405020304" pitchFamily="18" charset="0"/>
                        </a:rPr>
                        <a:t>push: bool</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When </a:t>
                      </a:r>
                      <a:r>
                        <a:rPr lang="en-US" sz="1100" dirty="0" smtClean="0">
                          <a:latin typeface="Times New Roman" panose="02020603050405020304" pitchFamily="18" charset="0"/>
                          <a:cs typeface="Times New Roman" panose="02020603050405020304" pitchFamily="18" charset="0"/>
                        </a:rPr>
                        <a:t>true</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redirecting will push a new entry onto the history instead of replacing the current one.</a:t>
                      </a:r>
                    </a:p>
                    <a:p>
                      <a:r>
                        <a:rPr lang="en-US" sz="11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100" i="1" kern="1200" dirty="0" smtClean="0">
                          <a:solidFill>
                            <a:schemeClr val="tx1"/>
                          </a:solidFill>
                          <a:effectLst/>
                          <a:latin typeface="Times New Roman" panose="02020603050405020304" pitchFamily="18" charset="0"/>
                          <a:ea typeface="+mn-ea"/>
                          <a:cs typeface="Times New Roman" panose="02020603050405020304" pitchFamily="18" charset="0"/>
                        </a:rPr>
                        <a:t>Redirect push to="/somewhere/else"/&gt;</a:t>
                      </a:r>
                      <a:endParaRPr lang="en-US" sz="1100" i="1" dirty="0">
                        <a:latin typeface="Times New Roman" panose="02020603050405020304" pitchFamily="18" charset="0"/>
                        <a:cs typeface="Times New Roman" panose="02020603050405020304" pitchFamily="18" charset="0"/>
                      </a:endParaRPr>
                    </a:p>
                  </a:txBody>
                  <a:tcPr/>
                </a:tc>
              </a:tr>
              <a:tr h="426720">
                <a:tc>
                  <a:txBody>
                    <a:bodyPr/>
                    <a:lstStyle/>
                    <a:p>
                      <a:r>
                        <a:rPr lang="en-US" sz="1100" dirty="0" smtClean="0">
                          <a:latin typeface="Times New Roman" panose="02020603050405020304" pitchFamily="18" charset="0"/>
                          <a:cs typeface="Times New Roman" panose="02020603050405020304" pitchFamily="18" charset="0"/>
                        </a:rPr>
                        <a:t>from: string</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 pathname to redirect from. This can only be used to match a location when rendering a </a:t>
                      </a:r>
                      <a:r>
                        <a:rPr lang="en-US" sz="1100" dirty="0" smtClean="0">
                          <a:latin typeface="Times New Roman" panose="02020603050405020304" pitchFamily="18" charset="0"/>
                          <a:cs typeface="Times New Roman" panose="02020603050405020304" pitchFamily="18" charset="0"/>
                        </a:rPr>
                        <a:t>&lt;Redirect&gt;</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inside of a </a:t>
                      </a:r>
                      <a:r>
                        <a:rPr lang="en-US" sz="1100" dirty="0" smtClean="0">
                          <a:latin typeface="Times New Roman" panose="02020603050405020304" pitchFamily="18" charset="0"/>
                          <a:cs typeface="Times New Roman" panose="02020603050405020304" pitchFamily="18" charset="0"/>
                        </a:rPr>
                        <a:t>&lt;Switch&gt;</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100" b="0" i="1" kern="1200" dirty="0" smtClean="0">
                          <a:solidFill>
                            <a:schemeClr val="tx1"/>
                          </a:solidFill>
                          <a:effectLst/>
                          <a:latin typeface="Times New Roman" panose="02020603050405020304" pitchFamily="18" charset="0"/>
                          <a:ea typeface="+mn-ea"/>
                          <a:cs typeface="Times New Roman" panose="02020603050405020304" pitchFamily="18" charset="0"/>
                        </a:rPr>
                        <a:t>&lt;Switch&gt;</a:t>
                      </a:r>
                    </a:p>
                    <a:p>
                      <a:r>
                        <a:rPr lang="en-US" sz="1100" b="0" i="1" kern="1200" dirty="0" smtClean="0">
                          <a:solidFill>
                            <a:schemeClr val="tx1"/>
                          </a:solidFill>
                          <a:effectLst/>
                          <a:latin typeface="Times New Roman" panose="02020603050405020304" pitchFamily="18" charset="0"/>
                          <a:ea typeface="+mn-ea"/>
                          <a:cs typeface="Times New Roman" panose="02020603050405020304" pitchFamily="18" charset="0"/>
                        </a:rPr>
                        <a:t>  &lt;Redirect from='/old-path' to='/new-path'/&gt;</a:t>
                      </a:r>
                    </a:p>
                    <a:p>
                      <a:r>
                        <a:rPr lang="en-US" sz="1100" b="0" i="1" kern="1200" dirty="0" smtClean="0">
                          <a:solidFill>
                            <a:schemeClr val="tx1"/>
                          </a:solidFill>
                          <a:effectLst/>
                          <a:latin typeface="Times New Roman" panose="02020603050405020304" pitchFamily="18" charset="0"/>
                          <a:ea typeface="+mn-ea"/>
                          <a:cs typeface="Times New Roman" panose="02020603050405020304" pitchFamily="18" charset="0"/>
                        </a:rPr>
                        <a:t>  &lt;Route path='/new-path' component={Place}/&gt;</a:t>
                      </a:r>
                    </a:p>
                    <a:p>
                      <a:r>
                        <a:rPr lang="en-US" sz="1100" b="0" i="1" kern="1200" dirty="0" smtClean="0">
                          <a:solidFill>
                            <a:schemeClr val="tx1"/>
                          </a:solidFill>
                          <a:effectLst/>
                          <a:latin typeface="Times New Roman" panose="02020603050405020304" pitchFamily="18" charset="0"/>
                          <a:ea typeface="+mn-ea"/>
                          <a:cs typeface="Times New Roman" panose="02020603050405020304" pitchFamily="18" charset="0"/>
                        </a:rPr>
                        <a:t>&lt;/Switch&gt;</a:t>
                      </a:r>
                    </a:p>
                  </a:txBody>
                  <a:tcPr/>
                </a:tc>
              </a:tr>
            </a:tbl>
          </a:graphicData>
        </a:graphic>
      </p:graphicFrame>
    </p:spTree>
    <p:extLst>
      <p:ext uri="{BB962C8B-B14F-4D97-AF65-F5344CB8AC3E}">
        <p14:creationId xmlns:p14="http://schemas.microsoft.com/office/powerpoint/2010/main" val="269950489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Router? </a:t>
            </a:r>
            <a:r>
              <a:rPr lang="en-US" sz="2500" dirty="0" smtClean="0">
                <a:latin typeface="Times New Roman" panose="02020603050405020304" pitchFamily="18" charset="0"/>
                <a:cs typeface="Times New Roman" panose="02020603050405020304" pitchFamily="18" charset="0"/>
              </a:rPr>
              <a:t>(</a:t>
            </a:r>
            <a:r>
              <a:rPr lang="en-US" sz="2500" dirty="0">
                <a:latin typeface="Times New Roman" panose="02020603050405020304" pitchFamily="18" charset="0"/>
                <a:cs typeface="Times New Roman" panose="02020603050405020304" pitchFamily="18" charset="0"/>
              </a:rPr>
              <a:t>8</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1800" b="1" dirty="0">
                <a:latin typeface="Times New Roman" panose="02020603050405020304" pitchFamily="18" charset="0"/>
                <a:cs typeface="Times New Roman" panose="02020603050405020304" pitchFamily="18" charset="0"/>
              </a:rPr>
              <a:t>Authorized </a:t>
            </a:r>
            <a:r>
              <a:rPr lang="en-US" sz="1800" b="1" dirty="0" smtClean="0">
                <a:latin typeface="Times New Roman" panose="02020603050405020304" pitchFamily="18" charset="0"/>
                <a:cs typeface="Times New Roman" panose="02020603050405020304" pitchFamily="18" charset="0"/>
              </a:rPr>
              <a:t>Route</a:t>
            </a:r>
          </a:p>
          <a:p>
            <a:pPr lvl="1"/>
            <a:r>
              <a:rPr lang="en-US" sz="1400" b="1" dirty="0">
                <a:latin typeface="Times New Roman" panose="02020603050405020304" pitchFamily="18" charset="0"/>
                <a:cs typeface="Times New Roman" panose="02020603050405020304" pitchFamily="18" charset="0"/>
                <a:hlinkClick r:id="rId3"/>
              </a:rPr>
              <a:t>https://plnkr.co/edit/zoFJmQrSBJ9cCypaadeA?p=preview</a:t>
            </a:r>
            <a:r>
              <a:rPr lang="en-US"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The &lt;Prompt&gt;</a:t>
            </a:r>
          </a:p>
          <a:p>
            <a:pPr lvl="1"/>
            <a:r>
              <a:rPr lang="en-US" sz="1400" dirty="0" smtClean="0">
                <a:latin typeface="Times New Roman" panose="02020603050405020304" pitchFamily="18" charset="0"/>
                <a:cs typeface="Times New Roman" panose="02020603050405020304" pitchFamily="18" charset="0"/>
              </a:rPr>
              <a:t>Used </a:t>
            </a:r>
            <a:r>
              <a:rPr lang="en-US" sz="1400" dirty="0">
                <a:latin typeface="Times New Roman" panose="02020603050405020304" pitchFamily="18" charset="0"/>
                <a:cs typeface="Times New Roman" panose="02020603050405020304" pitchFamily="18" charset="0"/>
              </a:rPr>
              <a:t>to prompt the user before navigating away from a page. When your application enters a state that should prevent the user from navigating away (like a form is half-filled out), render a &lt;Prompt&gt;</a:t>
            </a:r>
            <a:endParaRPr lang="en-US" sz="14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pPr lvl="1"/>
            <a:endParaRPr lang="en-US" dirty="0"/>
          </a:p>
          <a:p>
            <a:pPr lvl="1"/>
            <a:endParaRPr lang="en-US" dirty="0" smtClean="0"/>
          </a:p>
          <a:p>
            <a:pPr lvl="1"/>
            <a:endParaRPr lang="en-US" dirty="0"/>
          </a:p>
          <a:p>
            <a:pPr marL="457200" lvl="1" indent="0">
              <a:buNone/>
            </a:pPr>
            <a:endParaRPr lang="en-US" dirty="0"/>
          </a:p>
          <a:p>
            <a:endParaRPr lang="en-US" sz="1800" b="1" dirty="0" smtClean="0">
              <a:latin typeface="Times New Roman" panose="02020603050405020304" pitchFamily="18" charset="0"/>
              <a:cs typeface="Times New Roman" panose="02020603050405020304" pitchFamily="18" charset="0"/>
            </a:endParaRPr>
          </a:p>
          <a:p>
            <a:pPr lvl="1"/>
            <a:endParaRPr lang="en-US" sz="2400" b="1" dirty="0">
              <a:latin typeface="Times New Roman" panose="02020603050405020304" pitchFamily="18" charset="0"/>
              <a:cs typeface="Times New Roman" panose="02020603050405020304" pitchFamily="18" charset="0"/>
            </a:endParaRPr>
          </a:p>
          <a:p>
            <a:pPr lvl="1"/>
            <a:r>
              <a:rPr lang="en-US" sz="1400" b="1" dirty="0">
                <a:latin typeface="Times New Roman" panose="02020603050405020304" pitchFamily="18" charset="0"/>
                <a:cs typeface="Times New Roman" panose="02020603050405020304" pitchFamily="18" charset="0"/>
                <a:hlinkClick r:id="rId4"/>
              </a:rPr>
              <a:t>https://plnkr.co/edit/eB8BF6rHXmqWcYJTcl2C?p=preview</a:t>
            </a:r>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69150294"/>
              </p:ext>
            </p:extLst>
          </p:nvPr>
        </p:nvGraphicFramePr>
        <p:xfrm>
          <a:off x="990600" y="2190750"/>
          <a:ext cx="7543800" cy="2339340"/>
        </p:xfrm>
        <a:graphic>
          <a:graphicData uri="http://schemas.openxmlformats.org/drawingml/2006/table">
            <a:tbl>
              <a:tblPr firstRow="1" bandRow="1">
                <a:tableStyleId>{BDBED569-4797-4DF1-A0F4-6AAB3CD982D8}</a:tableStyleId>
              </a:tblPr>
              <a:tblGrid>
                <a:gridCol w="1828800"/>
                <a:gridCol w="5715000"/>
              </a:tblGrid>
              <a:tr h="419100">
                <a:tc>
                  <a:txBody>
                    <a:bodyPr/>
                    <a:lstStyle/>
                    <a:p>
                      <a:pPr algn="ctr"/>
                      <a:r>
                        <a:rPr lang="en-US" dirty="0" smtClean="0">
                          <a:latin typeface="Times New Roman" panose="02020603050405020304" pitchFamily="18" charset="0"/>
                          <a:cs typeface="Times New Roman" panose="02020603050405020304" pitchFamily="18" charset="0"/>
                        </a:rPr>
                        <a:t>props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r>
              <a:tr h="419100">
                <a:tc>
                  <a:txBody>
                    <a:bodyPr/>
                    <a:lstStyle/>
                    <a:p>
                      <a:r>
                        <a:rPr lang="en-US" sz="1200" dirty="0" smtClean="0">
                          <a:latin typeface="Times New Roman" panose="02020603050405020304" pitchFamily="18" charset="0"/>
                          <a:cs typeface="Times New Roman" panose="02020603050405020304" pitchFamily="18" charset="0"/>
                        </a:rPr>
                        <a:t>message: string</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The message to prompt the user with when they try to navigate away</a:t>
                      </a:r>
                    </a:p>
                    <a:p>
                      <a:r>
                        <a:rPr lang="en-US" sz="1200" b="1" i="1" kern="1200" dirty="0" smtClean="0">
                          <a:solidFill>
                            <a:schemeClr val="tx1"/>
                          </a:solidFill>
                          <a:effectLst/>
                          <a:latin typeface="Times New Roman" panose="02020603050405020304" pitchFamily="18" charset="0"/>
                          <a:ea typeface="+mn-ea"/>
                          <a:cs typeface="Times New Roman" panose="02020603050405020304" pitchFamily="18" charset="0"/>
                        </a:rPr>
                        <a:t>&lt;Prompt message="Are you sure you want to leave?"/&gt;</a:t>
                      </a:r>
                      <a:endParaRPr lang="en-US" sz="1200" b="1" i="1" dirty="0">
                        <a:latin typeface="Times New Roman" panose="02020603050405020304" pitchFamily="18" charset="0"/>
                        <a:cs typeface="Times New Roman" panose="02020603050405020304" pitchFamily="18" charset="0"/>
                      </a:endParaRPr>
                    </a:p>
                  </a:txBody>
                  <a:tcPr/>
                </a:tc>
              </a:tr>
              <a:tr h="419100">
                <a:tc>
                  <a:txBody>
                    <a:bodyPr/>
                    <a:lstStyle/>
                    <a:p>
                      <a:r>
                        <a:rPr lang="en-US" sz="1200" dirty="0" smtClean="0">
                          <a:latin typeface="Times New Roman" panose="02020603050405020304" pitchFamily="18" charset="0"/>
                          <a:cs typeface="Times New Roman" panose="02020603050405020304" pitchFamily="18" charset="0"/>
                        </a:rPr>
                        <a:t>message:</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func</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Will be called with the next </a:t>
                      </a:r>
                      <a:r>
                        <a:rPr lang="en-US" sz="1200" dirty="0" smtClean="0">
                          <a:latin typeface="Times New Roman" panose="02020603050405020304" pitchFamily="18" charset="0"/>
                          <a:cs typeface="Times New Roman" panose="02020603050405020304" pitchFamily="18" charset="0"/>
                        </a:rPr>
                        <a:t>location</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and </a:t>
                      </a:r>
                      <a:r>
                        <a:rPr lang="en-US" sz="1200" dirty="0" smtClean="0">
                          <a:latin typeface="Times New Roman" panose="02020603050405020304" pitchFamily="18" charset="0"/>
                          <a:cs typeface="Times New Roman" panose="02020603050405020304" pitchFamily="18" charset="0"/>
                        </a:rPr>
                        <a:t>action</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the user is attempting to navigate to. Return a string to show a prompt to the user or </a:t>
                      </a:r>
                      <a:r>
                        <a:rPr lang="en-US" sz="1200" dirty="0" smtClean="0">
                          <a:latin typeface="Times New Roman" panose="02020603050405020304" pitchFamily="18" charset="0"/>
                          <a:cs typeface="Times New Roman" panose="02020603050405020304" pitchFamily="18" charset="0"/>
                        </a:rPr>
                        <a:t>true</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to allow the transition.</a:t>
                      </a:r>
                    </a:p>
                    <a:p>
                      <a:r>
                        <a:rPr lang="en-US" sz="1200" b="1" i="1" kern="1200" dirty="0" smtClean="0">
                          <a:solidFill>
                            <a:schemeClr val="tx1"/>
                          </a:solidFill>
                          <a:effectLst/>
                          <a:latin typeface="Times New Roman" panose="02020603050405020304" pitchFamily="18" charset="0"/>
                          <a:ea typeface="+mn-ea"/>
                          <a:cs typeface="Times New Roman" panose="02020603050405020304" pitchFamily="18" charset="0"/>
                        </a:rPr>
                        <a:t>&lt;Prompt message={location =&gt; ( `Are you sure you want to go to ${</a:t>
                      </a:r>
                      <a:r>
                        <a:rPr lang="en-US" sz="1200" b="1" i="1" kern="1200" dirty="0" err="1" smtClean="0">
                          <a:solidFill>
                            <a:schemeClr val="tx1"/>
                          </a:solidFill>
                          <a:effectLst/>
                          <a:latin typeface="Times New Roman" panose="02020603050405020304" pitchFamily="18" charset="0"/>
                          <a:ea typeface="+mn-ea"/>
                          <a:cs typeface="Times New Roman" panose="02020603050405020304" pitchFamily="18" charset="0"/>
                        </a:rPr>
                        <a:t>location.pathname</a:t>
                      </a:r>
                      <a:r>
                        <a:rPr lang="en-US" sz="1200" b="1" i="1" kern="1200" dirty="0" smtClean="0">
                          <a:solidFill>
                            <a:schemeClr val="tx1"/>
                          </a:solidFill>
                          <a:effectLst/>
                          <a:latin typeface="Times New Roman" panose="02020603050405020304" pitchFamily="18" charset="0"/>
                          <a:ea typeface="+mn-ea"/>
                          <a:cs typeface="Times New Roman" panose="02020603050405020304" pitchFamily="18" charset="0"/>
                        </a:rPr>
                        <a:t>}?` )}/&gt;</a:t>
                      </a:r>
                      <a:endParaRPr lang="en-US" sz="1200" b="1" i="1" dirty="0">
                        <a:latin typeface="Times New Roman" panose="02020603050405020304" pitchFamily="18" charset="0"/>
                        <a:cs typeface="Times New Roman" panose="02020603050405020304" pitchFamily="18" charset="0"/>
                      </a:endParaRPr>
                    </a:p>
                  </a:txBody>
                  <a:tcPr/>
                </a:tc>
              </a:tr>
              <a:tr h="419100">
                <a:tc>
                  <a:txBody>
                    <a:bodyPr/>
                    <a:lstStyle/>
                    <a:p>
                      <a:r>
                        <a:rPr lang="en-US" sz="1200" dirty="0" smtClean="0">
                          <a:latin typeface="Times New Roman" panose="02020603050405020304" pitchFamily="18" charset="0"/>
                          <a:cs typeface="Times New Roman" panose="02020603050405020304" pitchFamily="18" charset="0"/>
                        </a:rPr>
                        <a:t>when: bool</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Instead of conditionally rendering a </a:t>
                      </a:r>
                      <a:r>
                        <a:rPr lang="en-US" sz="1200" dirty="0" smtClean="0">
                          <a:latin typeface="Times New Roman" panose="02020603050405020304" pitchFamily="18" charset="0"/>
                          <a:cs typeface="Times New Roman" panose="02020603050405020304" pitchFamily="18" charset="0"/>
                        </a:rPr>
                        <a:t>&lt;Prompt&gt;</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behind a guard, you can always render it but pass </a:t>
                      </a:r>
                      <a:r>
                        <a:rPr lang="en-US" sz="1200" dirty="0" smtClean="0">
                          <a:latin typeface="Times New Roman" panose="02020603050405020304" pitchFamily="18" charset="0"/>
                          <a:cs typeface="Times New Roman" panose="02020603050405020304" pitchFamily="18" charset="0"/>
                        </a:rPr>
                        <a:t>when={true}</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or </a:t>
                      </a:r>
                      <a:r>
                        <a:rPr lang="en-US" sz="1200" dirty="0" smtClean="0">
                          <a:latin typeface="Times New Roman" panose="02020603050405020304" pitchFamily="18" charset="0"/>
                          <a:cs typeface="Times New Roman" panose="02020603050405020304" pitchFamily="18" charset="0"/>
                        </a:rPr>
                        <a:t>when={false}</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to prevent or allow navigation accordingly.</a:t>
                      </a:r>
                    </a:p>
                    <a:p>
                      <a:r>
                        <a:rPr lang="en-US" sz="1200" b="1" i="1" kern="1200" dirty="0" smtClean="0">
                          <a:solidFill>
                            <a:schemeClr val="tx1"/>
                          </a:solidFill>
                          <a:effectLst/>
                          <a:latin typeface="Times New Roman" panose="02020603050405020304" pitchFamily="18" charset="0"/>
                          <a:ea typeface="+mn-ea"/>
                          <a:cs typeface="Times New Roman" panose="02020603050405020304" pitchFamily="18" charset="0"/>
                        </a:rPr>
                        <a:t>&lt;Prompt when={</a:t>
                      </a:r>
                      <a:r>
                        <a:rPr lang="en-US" sz="1200" b="1" i="1" kern="1200" dirty="0" err="1" smtClean="0">
                          <a:solidFill>
                            <a:schemeClr val="tx1"/>
                          </a:solidFill>
                          <a:effectLst/>
                          <a:latin typeface="Times New Roman" panose="02020603050405020304" pitchFamily="18" charset="0"/>
                          <a:ea typeface="+mn-ea"/>
                          <a:cs typeface="Times New Roman" panose="02020603050405020304" pitchFamily="18" charset="0"/>
                        </a:rPr>
                        <a:t>formIsHalfFilledOut</a:t>
                      </a:r>
                      <a:r>
                        <a:rPr lang="en-US" sz="1200" b="1" i="1" kern="1200" dirty="0" smtClean="0">
                          <a:solidFill>
                            <a:schemeClr val="tx1"/>
                          </a:solidFill>
                          <a:effectLst/>
                          <a:latin typeface="Times New Roman" panose="02020603050405020304" pitchFamily="18" charset="0"/>
                          <a:ea typeface="+mn-ea"/>
                          <a:cs typeface="Times New Roman" panose="02020603050405020304" pitchFamily="18" charset="0"/>
                        </a:rPr>
                        <a:t>} message="Are you sure?"/&gt;</a:t>
                      </a:r>
                      <a:endParaRPr lang="en-US" sz="1200" b="1" i="1"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69618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High Level Overview (6)</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3962400"/>
          </a:xfrm>
        </p:spPr>
        <p:txBody>
          <a:bodyPr/>
          <a:lstStyle/>
          <a:p>
            <a:r>
              <a:rPr lang="en-US" altLang="en-US" b="1" dirty="0" smtClean="0">
                <a:latin typeface="Times New Roman" panose="02020603050405020304" pitchFamily="18" charset="0"/>
                <a:cs typeface="Times New Roman" panose="02020603050405020304" pitchFamily="18" charset="0"/>
              </a:rPr>
              <a:t>What is </a:t>
            </a:r>
            <a:r>
              <a:rPr lang="en-US" altLang="en-US" b="1" dirty="0" err="1" smtClean="0">
                <a:latin typeface="Times New Roman" panose="02020603050405020304" pitchFamily="18" charset="0"/>
                <a:cs typeface="Times New Roman" panose="02020603050405020304" pitchFamily="18" charset="0"/>
              </a:rPr>
              <a:t>reactjs</a:t>
            </a:r>
            <a:r>
              <a:rPr lang="en-US" altLang="en-US" b="1" dirty="0" smtClean="0">
                <a:latin typeface="Times New Roman" panose="02020603050405020304" pitchFamily="18" charset="0"/>
                <a:cs typeface="Times New Roman" panose="02020603050405020304" pitchFamily="18" charset="0"/>
              </a:rPr>
              <a:t>?</a:t>
            </a:r>
          </a:p>
          <a:p>
            <a:pPr lvl="1"/>
            <a:r>
              <a:rPr lang="en-US" altLang="en-US" sz="1800" dirty="0" smtClean="0">
                <a:latin typeface="Times New Roman" panose="02020603050405020304" pitchFamily="18" charset="0"/>
                <a:cs typeface="Times New Roman" panose="02020603050405020304" pitchFamily="18" charset="0"/>
              </a:rPr>
              <a:t>Let think about a practical example. Imagine we post an image on Facebook.</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Now you go and like the image and then you suddenly see that lets check out the comments too. Now while you are browsing over comments you see that likes count increased by count 100 since you liked the picture. Yes and there was no reload of the page, just somehow magically the count changed. This magic </a:t>
            </a:r>
            <a:r>
              <a:rPr lang="en-US" sz="1800" dirty="0" smtClean="0">
                <a:latin typeface="Times New Roman" panose="02020603050405020304" pitchFamily="18" charset="0"/>
                <a:cs typeface="Times New Roman" panose="02020603050405020304" pitchFamily="18" charset="0"/>
              </a:rPr>
              <a:t>is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react.js.</a:t>
            </a:r>
            <a:r>
              <a:rPr lang="en-US" altLang="en-US" sz="1800" dirty="0" smtClean="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So to explain it </a:t>
            </a:r>
            <a:r>
              <a:rPr lang="en-US" sz="1800" dirty="0" smtClean="0">
                <a:latin typeface="Times New Roman" panose="02020603050405020304" pitchFamily="18" charset="0"/>
                <a:cs typeface="Times New Roman" panose="02020603050405020304" pitchFamily="18" charset="0"/>
              </a:rPr>
              <a:t>better,</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imagine </a:t>
            </a:r>
            <a:r>
              <a:rPr lang="en-US" sz="1800" dirty="0">
                <a:latin typeface="Times New Roman" panose="02020603050405020304" pitchFamily="18" charset="0"/>
                <a:cs typeface="Times New Roman" panose="02020603050405020304" pitchFamily="18" charset="0"/>
              </a:rPr>
              <a:t>a post on F</a:t>
            </a:r>
            <a:r>
              <a:rPr lang="en-US" sz="1800" dirty="0" smtClean="0">
                <a:latin typeface="Times New Roman" panose="02020603050405020304" pitchFamily="18" charset="0"/>
                <a:cs typeface="Times New Roman" panose="02020603050405020304" pitchFamily="18" charset="0"/>
              </a:rPr>
              <a:t>acebook</a:t>
            </a:r>
            <a:r>
              <a:rPr lang="en-US" sz="1800" dirty="0">
                <a:latin typeface="Times New Roman" panose="02020603050405020304" pitchFamily="18" charset="0"/>
                <a:cs typeface="Times New Roman" panose="02020603050405020304" pitchFamily="18" charset="0"/>
              </a:rPr>
              <a:t>. Now this post which is a </a:t>
            </a:r>
            <a:r>
              <a:rPr lang="en-US" sz="1800" b="1" dirty="0">
                <a:latin typeface="Times New Roman" panose="02020603050405020304" pitchFamily="18" charset="0"/>
                <a:cs typeface="Times New Roman" panose="02020603050405020304" pitchFamily="18" charset="0"/>
              </a:rPr>
              <a:t>container</a:t>
            </a:r>
            <a:r>
              <a:rPr lang="en-US" sz="1800" dirty="0">
                <a:latin typeface="Times New Roman" panose="02020603050405020304" pitchFamily="18" charset="0"/>
                <a:cs typeface="Times New Roman" panose="02020603050405020304" pitchFamily="18" charset="0"/>
              </a:rPr>
              <a:t> consists of multiple small parts like likes</a:t>
            </a:r>
            <a:r>
              <a:rPr lang="en-US" sz="1800" dirty="0" smtClean="0">
                <a:latin typeface="Times New Roman" panose="02020603050405020304" pitchFamily="18" charset="0"/>
                <a:cs typeface="Times New Roman" panose="02020603050405020304" pitchFamily="18" charset="0"/>
              </a:rPr>
              <a:t>, comments ,share, </a:t>
            </a:r>
            <a:r>
              <a:rPr lang="en-US" sz="1800" dirty="0" err="1" smtClean="0">
                <a:latin typeface="Times New Roman" panose="02020603050405020304" pitchFamily="18" charset="0"/>
                <a:cs typeface="Times New Roman" panose="02020603050405020304" pitchFamily="18" charset="0"/>
              </a:rPr>
              <a:t>commentbox</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called </a:t>
            </a:r>
            <a:r>
              <a:rPr lang="en-US" sz="1800" b="1" dirty="0">
                <a:latin typeface="Times New Roman" panose="02020603050405020304" pitchFamily="18" charset="0"/>
                <a:cs typeface="Times New Roman" panose="02020603050405020304" pitchFamily="18" charset="0"/>
              </a:rPr>
              <a:t>components. </a:t>
            </a:r>
            <a:r>
              <a:rPr lang="en-US" sz="1800" dirty="0">
                <a:latin typeface="Times New Roman" panose="02020603050405020304" pitchFamily="18" charset="0"/>
                <a:cs typeface="Times New Roman" panose="02020603050405020304" pitchFamily="18" charset="0"/>
              </a:rPr>
              <a:t>So yes with react you page can be broken down into components. </a:t>
            </a: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49674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a:latin typeface="Times New Roman" panose="02020603050405020304" pitchFamily="18" charset="0"/>
                <a:cs typeface="Times New Roman" panose="02020603050405020304" pitchFamily="18" charset="0"/>
              </a:rPr>
              <a:t>A</a:t>
            </a:r>
            <a:r>
              <a:rPr lang="en-US" sz="2500" dirty="0" smtClean="0">
                <a:latin typeface="Times New Roman" panose="02020603050405020304" pitchFamily="18" charset="0"/>
                <a:cs typeface="Times New Roman" panose="02020603050405020304" pitchFamily="18" charset="0"/>
              </a:rPr>
              <a:t>synchronous data from server ?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2000" b="1" dirty="0">
                <a:latin typeface="Times New Roman" panose="02020603050405020304" pitchFamily="18" charset="0"/>
                <a:cs typeface="Times New Roman" panose="02020603050405020304" pitchFamily="18" charset="0"/>
              </a:rPr>
              <a:t>Asynchronous </a:t>
            </a:r>
            <a:r>
              <a:rPr lang="en-US" sz="2000" b="1" dirty="0" smtClean="0">
                <a:latin typeface="Times New Roman" panose="02020603050405020304" pitchFamily="18" charset="0"/>
                <a:cs typeface="Times New Roman" panose="02020603050405020304" pitchFamily="18" charset="0"/>
              </a:rPr>
              <a:t>data</a:t>
            </a:r>
          </a:p>
          <a:p>
            <a:pPr lvl="1"/>
            <a:r>
              <a:rPr lang="en-US" sz="1400" dirty="0">
                <a:latin typeface="Times New Roman" panose="02020603050405020304" pitchFamily="18" charset="0"/>
                <a:cs typeface="Times New Roman" panose="02020603050405020304" pitchFamily="18" charset="0"/>
              </a:rPr>
              <a:t>First: React itself doesn’t have any allegiance to any particular way of fetching data. In fact, as far as React is concerned, it doesn’t even know there’s a “server” in the picture at all</a:t>
            </a:r>
            <a:r>
              <a:rPr lang="en-US" sz="1400" dirty="0" smtClean="0">
                <a:latin typeface="Times New Roman" panose="02020603050405020304" pitchFamily="18" charset="0"/>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React simply renders components, using data from only two places: </a:t>
            </a:r>
            <a:r>
              <a:rPr lang="en-US" sz="1400" b="1" dirty="0">
                <a:latin typeface="Times New Roman" panose="02020603050405020304" pitchFamily="18" charset="0"/>
                <a:cs typeface="Times New Roman" panose="02020603050405020304" pitchFamily="18" charset="0"/>
              </a:rPr>
              <a:t>props</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state</a:t>
            </a:r>
            <a:r>
              <a:rPr lang="en-US" sz="1400" dirty="0">
                <a:latin typeface="Times New Roman" panose="02020603050405020304" pitchFamily="18" charset="0"/>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So therefore, to use some data from the server, you need to get that data into your components’ props or state.</a:t>
            </a:r>
          </a:p>
          <a:p>
            <a:pPr lvl="1"/>
            <a:r>
              <a:rPr lang="en-US" sz="1400" b="1" dirty="0">
                <a:latin typeface="Times New Roman" panose="02020603050405020304" pitchFamily="18" charset="0"/>
                <a:cs typeface="Times New Roman" panose="02020603050405020304" pitchFamily="18" charset="0"/>
              </a:rPr>
              <a:t>Choose an HTTP </a:t>
            </a:r>
            <a:r>
              <a:rPr lang="en-US" sz="1400" b="1" dirty="0" smtClean="0">
                <a:latin typeface="Times New Roman" panose="02020603050405020304" pitchFamily="18" charset="0"/>
                <a:cs typeface="Times New Roman" panose="02020603050405020304" pitchFamily="18" charset="0"/>
              </a:rPr>
              <a:t>Library</a:t>
            </a:r>
          </a:p>
          <a:p>
            <a:pPr lvl="2"/>
            <a:r>
              <a:rPr lang="en-US" sz="1400" dirty="0">
                <a:latin typeface="Times New Roman" panose="02020603050405020304" pitchFamily="18" charset="0"/>
                <a:cs typeface="Times New Roman" panose="02020603050405020304" pitchFamily="18" charset="0"/>
              </a:rPr>
              <a:t>To fetch that data from the server, you’ll need an HTTP library. There are a ton of them out there. Ultimately they all do the same thing, but they have different features</a:t>
            </a:r>
            <a:r>
              <a:rPr lang="en-US" sz="1400" dirty="0" smtClean="0">
                <a:latin typeface="Times New Roman" panose="02020603050405020304" pitchFamily="18" charset="0"/>
                <a:cs typeface="Times New Roman" panose="02020603050405020304" pitchFamily="18" charset="0"/>
              </a:rPr>
              <a:t>.</a:t>
            </a:r>
          </a:p>
          <a:p>
            <a:pPr lvl="3"/>
            <a:r>
              <a:rPr lang="en-US" sz="1400" dirty="0" smtClean="0">
                <a:latin typeface="Times New Roman" panose="02020603050405020304" pitchFamily="18" charset="0"/>
                <a:cs typeface="Times New Roman" panose="02020603050405020304" pitchFamily="18" charset="0"/>
              </a:rPr>
              <a:t>Promise</a:t>
            </a:r>
            <a:endParaRPr lang="en-US" sz="1400" dirty="0">
              <a:latin typeface="Times New Roman" panose="02020603050405020304" pitchFamily="18" charset="0"/>
              <a:cs typeface="Times New Roman" panose="02020603050405020304" pitchFamily="18" charset="0"/>
            </a:endParaRPr>
          </a:p>
          <a:p>
            <a:pPr lvl="4"/>
            <a:r>
              <a:rPr lang="en-US" sz="1400" dirty="0" err="1">
                <a:latin typeface="Times New Roman" panose="02020603050405020304" pitchFamily="18" charset="0"/>
                <a:cs typeface="Times New Roman" panose="02020603050405020304" pitchFamily="18" charset="0"/>
              </a:rPr>
              <a:t>axios</a:t>
            </a:r>
            <a:r>
              <a:rPr lang="en-US" sz="1400"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hlinkClick r:id="rId3"/>
              </a:rPr>
              <a:t>https://plnkr.co/edit/DyGjRBjqKEtXyr6WxOYB?p=preview</a:t>
            </a:r>
            <a:endParaRPr lang="en-US" sz="1400" dirty="0" smtClean="0">
              <a:latin typeface="Times New Roman" panose="02020603050405020304" pitchFamily="18" charset="0"/>
              <a:cs typeface="Times New Roman" panose="02020603050405020304" pitchFamily="18" charset="0"/>
            </a:endParaRPr>
          </a:p>
          <a:p>
            <a:pPr lvl="4"/>
            <a:r>
              <a:rPr lang="en-US" sz="1400" dirty="0">
                <a:latin typeface="Times New Roman" panose="02020603050405020304" pitchFamily="18" charset="0"/>
                <a:cs typeface="Times New Roman" panose="02020603050405020304" pitchFamily="18" charset="0"/>
              </a:rPr>
              <a:t> fetch  - </a:t>
            </a:r>
            <a:r>
              <a:rPr lang="en-US" sz="1400" dirty="0">
                <a:latin typeface="Times New Roman" panose="02020603050405020304" pitchFamily="18" charset="0"/>
                <a:cs typeface="Times New Roman" panose="02020603050405020304" pitchFamily="18" charset="0"/>
                <a:hlinkClick r:id="rId4"/>
              </a:rPr>
              <a:t>https://</a:t>
            </a:r>
            <a:r>
              <a:rPr lang="en-US" sz="1400" dirty="0" smtClean="0">
                <a:latin typeface="Times New Roman" panose="02020603050405020304" pitchFamily="18" charset="0"/>
                <a:cs typeface="Times New Roman" panose="02020603050405020304" pitchFamily="18" charset="0"/>
                <a:hlinkClick r:id="rId4"/>
              </a:rPr>
              <a:t>plnkr.co/edit/jaaF5gHBs34Q4BJO40zM?p=preview</a:t>
            </a:r>
            <a:endParaRPr lang="en-US" sz="1400" dirty="0" smtClean="0">
              <a:latin typeface="Times New Roman" panose="02020603050405020304" pitchFamily="18" charset="0"/>
              <a:cs typeface="Times New Roman" panose="02020603050405020304" pitchFamily="18" charset="0"/>
            </a:endParaRPr>
          </a:p>
          <a:p>
            <a:pPr lvl="3"/>
            <a:r>
              <a:rPr lang="en-US" sz="1400" dirty="0">
                <a:latin typeface="Times New Roman" panose="02020603050405020304" pitchFamily="18" charset="0"/>
                <a:cs typeface="Times New Roman" panose="02020603050405020304" pitchFamily="18" charset="0"/>
              </a:rPr>
              <a:t>callback</a:t>
            </a:r>
            <a:endParaRPr lang="en-US" sz="1400" dirty="0" smtClean="0">
              <a:latin typeface="Times New Roman" panose="02020603050405020304" pitchFamily="18" charset="0"/>
              <a:cs typeface="Times New Roman" panose="02020603050405020304" pitchFamily="18" charset="0"/>
            </a:endParaRPr>
          </a:p>
          <a:p>
            <a:pPr lvl="1"/>
            <a:endParaRPr lang="en-US" sz="1400" dirty="0" smtClean="0">
              <a:latin typeface="Times New Roman" panose="02020603050405020304" pitchFamily="18" charset="0"/>
              <a:cs typeface="Times New Roman" panose="02020603050405020304" pitchFamily="18" charset="0"/>
            </a:endParaRPr>
          </a:p>
          <a:p>
            <a:pPr lvl="1"/>
            <a:endParaRPr lang="en-US" dirty="0"/>
          </a:p>
          <a:p>
            <a:pPr marL="457200" lvl="1" indent="0">
              <a:buNone/>
            </a:pPr>
            <a:endParaRPr lang="en-US" dirty="0"/>
          </a:p>
          <a:p>
            <a:endParaRPr lang="en-US" sz="1800" b="1" dirty="0" smtClean="0">
              <a:latin typeface="Times New Roman" panose="02020603050405020304" pitchFamily="18" charset="0"/>
              <a:cs typeface="Times New Roman" panose="02020603050405020304" pitchFamily="18" charset="0"/>
            </a:endParaRPr>
          </a:p>
          <a:p>
            <a:pPr lvl="1"/>
            <a:endParaRPr lang="en-US" sz="2400" b="1"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05892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a:latin typeface="Times New Roman" panose="02020603050405020304" pitchFamily="18" charset="0"/>
                <a:cs typeface="Times New Roman" panose="02020603050405020304" pitchFamily="18" charset="0"/>
              </a:rPr>
              <a:t>A</a:t>
            </a:r>
            <a:r>
              <a:rPr lang="en-US" sz="2500" dirty="0" smtClean="0">
                <a:latin typeface="Times New Roman" panose="02020603050405020304" pitchFamily="18" charset="0"/>
                <a:cs typeface="Times New Roman" panose="02020603050405020304" pitchFamily="18" charset="0"/>
              </a:rPr>
              <a:t>synchronous data from server ? (2)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altLang="en-US" sz="2000" b="1" dirty="0" err="1" smtClean="0">
                <a:latin typeface="Times New Roman" panose="02020603050405020304" pitchFamily="18" charset="0"/>
                <a:cs typeface="Times New Roman" panose="02020603050405020304" pitchFamily="18" charset="0"/>
              </a:rPr>
              <a:t>Async</a:t>
            </a:r>
            <a:r>
              <a:rPr lang="en-US" alt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&amp;</a:t>
            </a:r>
            <a:r>
              <a:rPr lang="en-US" altLang="en-US" sz="2000" b="1" dirty="0">
                <a:latin typeface="Times New Roman" panose="02020603050405020304" pitchFamily="18" charset="0"/>
                <a:cs typeface="Times New Roman" panose="02020603050405020304" pitchFamily="18" charset="0"/>
              </a:rPr>
              <a:t> await </a:t>
            </a:r>
            <a:endParaRPr lang="en-US" altLang="en-US" sz="2000" b="1" dirty="0" smtClean="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JavaScript promises  were a revelation in JavaScript, providing an alternative to the JavaScript callback hell .</a:t>
            </a:r>
            <a:r>
              <a:rPr lang="en-US" sz="1600" dirty="0" smtClean="0">
                <a:latin typeface="Times New Roman" panose="02020603050405020304" pitchFamily="18" charset="0"/>
                <a:cs typeface="Times New Roman" panose="02020603050405020304" pitchFamily="18" charset="0"/>
              </a:rPr>
              <a:t>Promises </a:t>
            </a:r>
            <a:r>
              <a:rPr lang="en-US" sz="1600" dirty="0">
                <a:latin typeface="Times New Roman" panose="02020603050405020304" pitchFamily="18" charset="0"/>
                <a:cs typeface="Times New Roman" panose="02020603050405020304" pitchFamily="18" charset="0"/>
              </a:rPr>
              <a:t>also allowed us to introduce and better handle asynchronous tasks.  While promises were an improvement over callback hell, they still require lots of </a:t>
            </a:r>
            <a:r>
              <a:rPr lang="en-US" sz="1600" b="1" dirty="0" err="1">
                <a:latin typeface="Times New Roman" panose="02020603050405020304" pitchFamily="18" charset="0"/>
                <a:cs typeface="Times New Roman" panose="02020603050405020304" pitchFamily="18" charset="0"/>
              </a:rPr>
              <a:t>thens</a:t>
            </a:r>
            <a:r>
              <a:rPr lang="en-US" sz="1600" dirty="0">
                <a:latin typeface="Times New Roman" panose="02020603050405020304" pitchFamily="18" charset="0"/>
                <a:cs typeface="Times New Roman" panose="02020603050405020304" pitchFamily="18" charset="0"/>
              </a:rPr>
              <a:t> which can become messy.  </a:t>
            </a:r>
            <a:r>
              <a:rPr lang="en-US" sz="1600" dirty="0" smtClean="0">
                <a:latin typeface="Times New Roman" panose="02020603050405020304" pitchFamily="18" charset="0"/>
                <a:cs typeface="Times New Roman" panose="02020603050405020304" pitchFamily="18" charset="0"/>
              </a:rPr>
              <a:t>We </a:t>
            </a:r>
            <a:r>
              <a:rPr lang="en-US" sz="1600" dirty="0">
                <a:latin typeface="Times New Roman" panose="02020603050405020304" pitchFamily="18" charset="0"/>
                <a:cs typeface="Times New Roman" panose="02020603050405020304" pitchFamily="18" charset="0"/>
              </a:rPr>
              <a:t>really taken to ES2017's </a:t>
            </a:r>
            <a:r>
              <a:rPr lang="en-US" sz="1600" dirty="0" err="1">
                <a:latin typeface="Times New Roman" panose="02020603050405020304" pitchFamily="18" charset="0"/>
                <a:cs typeface="Times New Roman" panose="02020603050405020304" pitchFamily="18" charset="0"/>
              </a:rPr>
              <a:t>async</a:t>
            </a:r>
            <a:r>
              <a:rPr lang="en-US" sz="1600" dirty="0">
                <a:latin typeface="Times New Roman" panose="02020603050405020304" pitchFamily="18" charset="0"/>
                <a:cs typeface="Times New Roman" panose="02020603050405020304" pitchFamily="18" charset="0"/>
              </a:rPr>
              <a:t> and await keywords for simplifying promise handling.  Let's have a look at </a:t>
            </a:r>
            <a:r>
              <a:rPr lang="en-US" sz="1600" dirty="0" err="1">
                <a:latin typeface="Times New Roman" panose="02020603050405020304" pitchFamily="18" charset="0"/>
                <a:cs typeface="Times New Roman" panose="02020603050405020304" pitchFamily="18" charset="0"/>
              </a:rPr>
              <a:t>async</a:t>
            </a:r>
            <a:r>
              <a:rPr lang="en-US" sz="1600" dirty="0">
                <a:latin typeface="Times New Roman" panose="02020603050405020304" pitchFamily="18" charset="0"/>
                <a:cs typeface="Times New Roman" panose="02020603050405020304" pitchFamily="18" charset="0"/>
              </a:rPr>
              <a:t> and await</a:t>
            </a:r>
            <a:r>
              <a:rPr lang="en-US" sz="1600" dirty="0" smtClean="0">
                <a:latin typeface="Times New Roman" panose="02020603050405020304" pitchFamily="18" charset="0"/>
                <a:cs typeface="Times New Roman" panose="02020603050405020304" pitchFamily="18" charset="0"/>
              </a:rPr>
              <a:t>!</a:t>
            </a:r>
          </a:p>
          <a:p>
            <a:pPr lvl="1"/>
            <a:r>
              <a:rPr lang="en-US" sz="1600" b="1" dirty="0">
                <a:latin typeface="Times New Roman" panose="02020603050405020304" pitchFamily="18" charset="0"/>
                <a:cs typeface="Times New Roman" panose="02020603050405020304" pitchFamily="18" charset="0"/>
              </a:rPr>
              <a:t>Quick </a:t>
            </a:r>
            <a:r>
              <a:rPr lang="en-US" sz="1600" b="1" dirty="0" smtClean="0">
                <a:latin typeface="Times New Roman" panose="02020603050405020304" pitchFamily="18" charset="0"/>
                <a:cs typeface="Times New Roman" panose="02020603050405020304" pitchFamily="18" charset="0"/>
              </a:rPr>
              <a:t>Basics</a:t>
            </a:r>
          </a:p>
          <a:p>
            <a:pPr lvl="2"/>
            <a:r>
              <a:rPr lang="en-US" sz="1400" dirty="0" err="1">
                <a:latin typeface="Times New Roman" panose="02020603050405020304" pitchFamily="18" charset="0"/>
                <a:cs typeface="Times New Roman" panose="02020603050405020304" pitchFamily="18" charset="0"/>
              </a:rPr>
              <a:t>Async</a:t>
            </a:r>
            <a:r>
              <a:rPr lang="en-US" sz="1400" dirty="0">
                <a:latin typeface="Times New Roman" panose="02020603050405020304" pitchFamily="18" charset="0"/>
                <a:cs typeface="Times New Roman" panose="02020603050405020304" pitchFamily="18" charset="0"/>
              </a:rPr>
              <a:t>/await is a new way to write asynchronous code. Previous options for asynchronous code are callbacks and promises</a:t>
            </a:r>
            <a:endParaRPr lang="en-US" sz="1400" b="1" dirty="0">
              <a:latin typeface="Times New Roman" panose="02020603050405020304" pitchFamily="18" charset="0"/>
              <a:cs typeface="Times New Roman" panose="02020603050405020304" pitchFamily="18" charset="0"/>
            </a:endParaRPr>
          </a:p>
          <a:p>
            <a:pPr lvl="2"/>
            <a:r>
              <a:rPr lang="en-US" sz="1400" dirty="0" err="1">
                <a:latin typeface="Times New Roman" panose="02020603050405020304" pitchFamily="18" charset="0"/>
                <a:cs typeface="Times New Roman" panose="02020603050405020304" pitchFamily="18" charset="0"/>
              </a:rPr>
              <a:t>Async</a:t>
            </a:r>
            <a:r>
              <a:rPr lang="en-US" sz="1400" dirty="0">
                <a:latin typeface="Times New Roman" panose="02020603050405020304" pitchFamily="18" charset="0"/>
                <a:cs typeface="Times New Roman" panose="02020603050405020304" pitchFamily="18" charset="0"/>
              </a:rPr>
              <a:t>/await is actually built on top of promises</a:t>
            </a:r>
            <a:r>
              <a:rPr lang="en-US" sz="1400" dirty="0" smtClean="0">
                <a:latin typeface="Times New Roman" panose="02020603050405020304" pitchFamily="18" charset="0"/>
                <a:cs typeface="Times New Roman" panose="02020603050405020304" pitchFamily="18" charset="0"/>
              </a:rPr>
              <a:t>.</a:t>
            </a:r>
          </a:p>
          <a:p>
            <a:pPr lvl="2"/>
            <a:r>
              <a:rPr lang="en-US" sz="1400" dirty="0" err="1">
                <a:latin typeface="Times New Roman" panose="02020603050405020304" pitchFamily="18" charset="0"/>
                <a:cs typeface="Times New Roman" panose="02020603050405020304" pitchFamily="18" charset="0"/>
              </a:rPr>
              <a:t>async</a:t>
            </a:r>
            <a:r>
              <a:rPr lang="en-US" sz="1400" dirty="0">
                <a:latin typeface="Times New Roman" panose="02020603050405020304" pitchFamily="18" charset="0"/>
                <a:cs typeface="Times New Roman" panose="02020603050405020304" pitchFamily="18" charset="0"/>
              </a:rPr>
              <a:t> is a keyword for the function </a:t>
            </a:r>
            <a:r>
              <a:rPr lang="en-US" sz="1400" dirty="0" smtClean="0">
                <a:latin typeface="Times New Roman" panose="02020603050405020304" pitchFamily="18" charset="0"/>
                <a:cs typeface="Times New Roman" panose="02020603050405020304" pitchFamily="18" charset="0"/>
              </a:rPr>
              <a:t>declaration, </a:t>
            </a:r>
            <a:r>
              <a:rPr lang="en-US" sz="1400" dirty="0" err="1">
                <a:latin typeface="Times New Roman" panose="02020603050405020304" pitchFamily="18" charset="0"/>
                <a:cs typeface="Times New Roman" panose="02020603050405020304" pitchFamily="18" charset="0"/>
              </a:rPr>
              <a:t>async</a:t>
            </a:r>
            <a:r>
              <a:rPr lang="en-US" sz="1400" dirty="0">
                <a:latin typeface="Times New Roman" panose="02020603050405020304" pitchFamily="18" charset="0"/>
                <a:cs typeface="Times New Roman" panose="02020603050405020304" pitchFamily="18" charset="0"/>
              </a:rPr>
              <a:t> functions return a promise</a:t>
            </a:r>
          </a:p>
          <a:p>
            <a:pPr lvl="2"/>
            <a:r>
              <a:rPr lang="en-US" sz="1400" dirty="0">
                <a:latin typeface="Times New Roman" panose="02020603050405020304" pitchFamily="18" charset="0"/>
                <a:cs typeface="Times New Roman" panose="02020603050405020304" pitchFamily="18" charset="0"/>
              </a:rPr>
              <a:t>await is used during the promise </a:t>
            </a:r>
            <a:r>
              <a:rPr lang="en-US" sz="1400" dirty="0" smtClean="0">
                <a:latin typeface="Times New Roman" panose="02020603050405020304" pitchFamily="18" charset="0"/>
                <a:cs typeface="Times New Roman" panose="02020603050405020304" pitchFamily="18" charset="0"/>
              </a:rPr>
              <a:t>handling</a:t>
            </a:r>
          </a:p>
          <a:p>
            <a:pPr lvl="2"/>
            <a:endParaRPr lang="en-US" sz="1400" dirty="0">
              <a:latin typeface="Times New Roman" panose="02020603050405020304" pitchFamily="18" charset="0"/>
              <a:cs typeface="Times New Roman" panose="02020603050405020304" pitchFamily="18" charset="0"/>
            </a:endParaRPr>
          </a:p>
          <a:p>
            <a:pPr lvl="2"/>
            <a:endParaRPr lang="en-US" altLang="en-US" sz="1400" b="1" dirty="0">
              <a:latin typeface="Times New Roman" panose="02020603050405020304" pitchFamily="18" charset="0"/>
              <a:cs typeface="Times New Roman" panose="02020603050405020304" pitchFamily="18" charset="0"/>
            </a:endParaRPr>
          </a:p>
          <a:p>
            <a:pPr lvl="2"/>
            <a:endParaRPr lang="en-US" sz="1200" b="1" dirty="0">
              <a:latin typeface="Times New Roman" panose="02020603050405020304" pitchFamily="18" charset="0"/>
              <a:cs typeface="Times New Roman" panose="02020603050405020304" pitchFamily="18" charset="0"/>
            </a:endParaRPr>
          </a:p>
          <a:p>
            <a:pPr lvl="1"/>
            <a:endParaRPr lang="en-US" sz="1400" dirty="0" smtClean="0">
              <a:latin typeface="Times New Roman" panose="02020603050405020304" pitchFamily="18" charset="0"/>
              <a:cs typeface="Times New Roman" panose="02020603050405020304" pitchFamily="18" charset="0"/>
            </a:endParaRPr>
          </a:p>
          <a:p>
            <a:pPr lvl="1"/>
            <a:endParaRPr lang="en-US" dirty="0"/>
          </a:p>
          <a:p>
            <a:pPr marL="457200" lvl="1" indent="0">
              <a:buNone/>
            </a:pPr>
            <a:endParaRPr lang="en-US" dirty="0"/>
          </a:p>
          <a:p>
            <a:endParaRPr lang="en-US" sz="1800" b="1" dirty="0" smtClean="0">
              <a:latin typeface="Times New Roman" panose="02020603050405020304" pitchFamily="18" charset="0"/>
              <a:cs typeface="Times New Roman" panose="02020603050405020304" pitchFamily="18" charset="0"/>
            </a:endParaRPr>
          </a:p>
          <a:p>
            <a:pPr lvl="1"/>
            <a:endParaRPr lang="en-US" sz="2400" b="1"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92835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a:latin typeface="Times New Roman" panose="02020603050405020304" pitchFamily="18" charset="0"/>
                <a:cs typeface="Times New Roman" panose="02020603050405020304" pitchFamily="18" charset="0"/>
              </a:rPr>
              <a:t>A</a:t>
            </a:r>
            <a:r>
              <a:rPr lang="en-US" sz="2500" dirty="0" smtClean="0">
                <a:latin typeface="Times New Roman" panose="02020603050405020304" pitchFamily="18" charset="0"/>
                <a:cs typeface="Times New Roman" panose="02020603050405020304" pitchFamily="18" charset="0"/>
              </a:rPr>
              <a:t>synchronous data from server ? (3)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altLang="en-US" sz="2000" b="1" dirty="0" err="1" smtClean="0">
                <a:latin typeface="Times New Roman" panose="02020603050405020304" pitchFamily="18" charset="0"/>
                <a:cs typeface="Times New Roman" panose="02020603050405020304" pitchFamily="18" charset="0"/>
              </a:rPr>
              <a:t>Async</a:t>
            </a:r>
            <a:r>
              <a:rPr lang="en-US" alt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&amp;</a:t>
            </a:r>
            <a:r>
              <a:rPr lang="en-US" altLang="en-US" sz="2000" b="1" dirty="0">
                <a:latin typeface="Times New Roman" panose="02020603050405020304" pitchFamily="18" charset="0"/>
                <a:cs typeface="Times New Roman" panose="02020603050405020304" pitchFamily="18" charset="0"/>
              </a:rPr>
              <a:t> await </a:t>
            </a:r>
            <a:endParaRPr lang="en-US" altLang="en-US" sz="2000" b="1" dirty="0" smtClean="0">
              <a:latin typeface="Times New Roman" panose="02020603050405020304" pitchFamily="18" charset="0"/>
              <a:cs typeface="Times New Roman" panose="02020603050405020304" pitchFamily="18" charset="0"/>
            </a:endParaRPr>
          </a:p>
          <a:p>
            <a:pPr lvl="1"/>
            <a:r>
              <a:rPr lang="en-US" sz="1600" b="1" dirty="0" smtClean="0">
                <a:latin typeface="Times New Roman" panose="02020603050405020304" pitchFamily="18" charset="0"/>
                <a:cs typeface="Times New Roman" panose="02020603050405020304" pitchFamily="18" charset="0"/>
              </a:rPr>
              <a:t>Syntax</a:t>
            </a:r>
          </a:p>
          <a:p>
            <a:pPr lvl="2"/>
            <a:endParaRPr lang="en-US" sz="1400" dirty="0">
              <a:latin typeface="Times New Roman" panose="02020603050405020304" pitchFamily="18" charset="0"/>
              <a:cs typeface="Times New Roman" panose="02020603050405020304" pitchFamily="18" charset="0"/>
            </a:endParaRPr>
          </a:p>
          <a:p>
            <a:pPr lvl="2"/>
            <a:endParaRPr lang="en-US" altLang="en-US" sz="1400" b="1" dirty="0">
              <a:latin typeface="Times New Roman" panose="02020603050405020304" pitchFamily="18" charset="0"/>
              <a:cs typeface="Times New Roman" panose="02020603050405020304" pitchFamily="18" charset="0"/>
            </a:endParaRPr>
          </a:p>
          <a:p>
            <a:pPr lvl="2"/>
            <a:endParaRPr lang="en-US" sz="1200" b="1" dirty="0">
              <a:latin typeface="Times New Roman" panose="02020603050405020304" pitchFamily="18" charset="0"/>
              <a:cs typeface="Times New Roman" panose="02020603050405020304" pitchFamily="18" charset="0"/>
            </a:endParaRPr>
          </a:p>
          <a:p>
            <a:pPr lvl="1"/>
            <a:endParaRPr lang="en-US" sz="1400" dirty="0" smtClean="0">
              <a:latin typeface="Times New Roman" panose="02020603050405020304" pitchFamily="18" charset="0"/>
              <a:cs typeface="Times New Roman" panose="02020603050405020304" pitchFamily="18" charset="0"/>
            </a:endParaRPr>
          </a:p>
          <a:p>
            <a:pPr lvl="1"/>
            <a:endParaRPr lang="en-US" dirty="0"/>
          </a:p>
          <a:p>
            <a:pPr marL="457200" lvl="1" indent="0">
              <a:buNone/>
            </a:pPr>
            <a:endParaRPr lang="en-US" dirty="0"/>
          </a:p>
          <a:p>
            <a:endParaRPr lang="en-US" sz="1800" b="1" dirty="0" smtClean="0">
              <a:latin typeface="Times New Roman" panose="02020603050405020304" pitchFamily="18" charset="0"/>
              <a:cs typeface="Times New Roman" panose="02020603050405020304" pitchFamily="18" charset="0"/>
            </a:endParaRPr>
          </a:p>
          <a:p>
            <a:pPr lvl="1"/>
            <a:endParaRPr lang="en-US" sz="2400" b="1"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742950" lvl="2" indent="-342900"/>
            <a:r>
              <a:rPr lang="en-US" sz="1400" dirty="0">
                <a:latin typeface="Times New Roman" panose="02020603050405020304" pitchFamily="18" charset="0"/>
                <a:cs typeface="Times New Roman" panose="02020603050405020304" pitchFamily="18" charset="0"/>
                <a:hlinkClick r:id="rId3"/>
              </a:rPr>
              <a:t>https://plnkr.co/edit/8iUvHJTEg1WG4BFTdKaX?p=preview</a:t>
            </a:r>
            <a:endParaRPr lang="en-US" sz="14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04869463"/>
              </p:ext>
            </p:extLst>
          </p:nvPr>
        </p:nvGraphicFramePr>
        <p:xfrm>
          <a:off x="990600" y="1428750"/>
          <a:ext cx="7543800" cy="2667000"/>
        </p:xfrm>
        <a:graphic>
          <a:graphicData uri="http://schemas.openxmlformats.org/drawingml/2006/table">
            <a:tbl>
              <a:tblPr firstRow="1" bandRow="1">
                <a:tableStyleId>{BDBED569-4797-4DF1-A0F4-6AAB3CD982D8}</a:tableStyleId>
              </a:tblPr>
              <a:tblGrid>
                <a:gridCol w="3771900"/>
                <a:gridCol w="3771900"/>
              </a:tblGrid>
              <a:tr h="381000">
                <a:tc>
                  <a:txBody>
                    <a:bodyPr/>
                    <a:lstStyle/>
                    <a:p>
                      <a:pPr algn="ctr"/>
                      <a:r>
                        <a:rPr lang="en-US" dirty="0" smtClean="0">
                          <a:latin typeface="Times New Roman" panose="02020603050405020304" pitchFamily="18" charset="0"/>
                          <a:cs typeface="Times New Roman" panose="02020603050405020304" pitchFamily="18" charset="0"/>
                        </a:rPr>
                        <a:t>Promise</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b="1" dirty="0" err="1" smtClean="0">
                          <a:latin typeface="Times New Roman" panose="02020603050405020304" pitchFamily="18" charset="0"/>
                          <a:cs typeface="Times New Roman" panose="02020603050405020304" pitchFamily="18" charset="0"/>
                        </a:rPr>
                        <a:t>Async</a:t>
                      </a:r>
                      <a:r>
                        <a:rPr lang="en-US" altLang="en-US" sz="1800" b="1"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&amp;</a:t>
                      </a:r>
                      <a:r>
                        <a:rPr lang="en-US" altLang="en-US" sz="1800" b="1" dirty="0" smtClean="0">
                          <a:latin typeface="Times New Roman" panose="02020603050405020304" pitchFamily="18" charset="0"/>
                          <a:cs typeface="Times New Roman" panose="02020603050405020304" pitchFamily="18" charset="0"/>
                        </a:rPr>
                        <a:t> await </a:t>
                      </a:r>
                    </a:p>
                  </a:txBody>
                  <a:tcPr/>
                </a:tc>
              </a:tr>
              <a:tr h="381000">
                <a:tc>
                  <a:txBody>
                    <a:bodyPr/>
                    <a:lstStyle/>
                    <a:p>
                      <a:r>
                        <a:rPr lang="en-US" sz="1600" b="0" dirty="0" err="1" smtClean="0">
                          <a:latin typeface="Times New Roman" panose="02020603050405020304" pitchFamily="18" charset="0"/>
                          <a:cs typeface="Times New Roman" panose="02020603050405020304" pitchFamily="18" charset="0"/>
                        </a:rPr>
                        <a:t>const</a:t>
                      </a:r>
                      <a:r>
                        <a:rPr lang="en-US" sz="1600" b="0" dirty="0" smtClean="0">
                          <a:latin typeface="Times New Roman" panose="02020603050405020304" pitchFamily="18" charset="0"/>
                          <a:cs typeface="Times New Roman" panose="02020603050405020304" pitchFamily="18" charset="0"/>
                        </a:rPr>
                        <a:t> </a:t>
                      </a:r>
                      <a:r>
                        <a:rPr lang="en-US" sz="1600" b="0" dirty="0" err="1" smtClean="0">
                          <a:latin typeface="Times New Roman" panose="02020603050405020304" pitchFamily="18" charset="0"/>
                          <a:cs typeface="Times New Roman" panose="02020603050405020304" pitchFamily="18" charset="0"/>
                        </a:rPr>
                        <a:t>makeRequest</a:t>
                      </a:r>
                      <a:r>
                        <a:rPr lang="en-US" sz="1600" b="0" dirty="0" smtClean="0">
                          <a:latin typeface="Times New Roman" panose="02020603050405020304" pitchFamily="18" charset="0"/>
                          <a:cs typeface="Times New Roman" panose="02020603050405020304" pitchFamily="18" charset="0"/>
                        </a:rPr>
                        <a:t> = () =&gt;</a:t>
                      </a:r>
                    </a:p>
                    <a:p>
                      <a:r>
                        <a:rPr lang="en-US" sz="1600" b="0" dirty="0" smtClean="0">
                          <a:latin typeface="Times New Roman" panose="02020603050405020304" pitchFamily="18" charset="0"/>
                          <a:cs typeface="Times New Roman" panose="02020603050405020304" pitchFamily="18" charset="0"/>
                        </a:rPr>
                        <a:t>  fetch('/</a:t>
                      </a:r>
                      <a:r>
                        <a:rPr lang="en-US" sz="1600" b="0" dirty="0" err="1" smtClean="0">
                          <a:latin typeface="Times New Roman" panose="02020603050405020304" pitchFamily="18" charset="0"/>
                          <a:cs typeface="Times New Roman" panose="02020603050405020304" pitchFamily="18" charset="0"/>
                        </a:rPr>
                        <a:t>users.json</a:t>
                      </a:r>
                      <a:r>
                        <a:rPr lang="en-US" sz="1600" b="0" dirty="0" smtClean="0">
                          <a:latin typeface="Times New Roman" panose="02020603050405020304" pitchFamily="18" charset="0"/>
                          <a:cs typeface="Times New Roman" panose="02020603050405020304" pitchFamily="18" charset="0"/>
                        </a:rPr>
                        <a:t>')</a:t>
                      </a:r>
                    </a:p>
                    <a:p>
                      <a:r>
                        <a:rPr lang="en-US" sz="1600" b="0" dirty="0" smtClean="0">
                          <a:latin typeface="Times New Roman" panose="02020603050405020304" pitchFamily="18" charset="0"/>
                          <a:cs typeface="Times New Roman" panose="02020603050405020304" pitchFamily="18" charset="0"/>
                        </a:rPr>
                        <a:t>   .then(response =&gt; </a:t>
                      </a:r>
                      <a:r>
                        <a:rPr lang="en-US" sz="1600" b="0" dirty="0" err="1" smtClean="0">
                          <a:latin typeface="Times New Roman" panose="02020603050405020304" pitchFamily="18" charset="0"/>
                          <a:cs typeface="Times New Roman" panose="02020603050405020304" pitchFamily="18" charset="0"/>
                        </a:rPr>
                        <a:t>response.json</a:t>
                      </a:r>
                      <a:r>
                        <a:rPr lang="en-US" sz="1600" b="0" dirty="0" smtClean="0">
                          <a:latin typeface="Times New Roman" panose="02020603050405020304" pitchFamily="18" charset="0"/>
                          <a:cs typeface="Times New Roman" panose="02020603050405020304" pitchFamily="18" charset="0"/>
                        </a:rPr>
                        <a:t>())</a:t>
                      </a:r>
                    </a:p>
                    <a:p>
                      <a:r>
                        <a:rPr lang="en-US" sz="1600" b="0" dirty="0" smtClean="0">
                          <a:latin typeface="Times New Roman" panose="02020603050405020304" pitchFamily="18" charset="0"/>
                          <a:cs typeface="Times New Roman" panose="02020603050405020304" pitchFamily="18" charset="0"/>
                        </a:rPr>
                        <a:t>   .then(</a:t>
                      </a:r>
                      <a:r>
                        <a:rPr lang="en-US" sz="1600" b="0" dirty="0" err="1" smtClean="0">
                          <a:latin typeface="Times New Roman" panose="02020603050405020304" pitchFamily="18" charset="0"/>
                          <a:cs typeface="Times New Roman" panose="02020603050405020304" pitchFamily="18" charset="0"/>
                        </a:rPr>
                        <a:t>json</a:t>
                      </a:r>
                      <a:r>
                        <a:rPr lang="en-US" sz="1600" b="0" dirty="0" smtClean="0">
                          <a:latin typeface="Times New Roman" panose="02020603050405020304" pitchFamily="18" charset="0"/>
                          <a:cs typeface="Times New Roman" panose="02020603050405020304" pitchFamily="18" charset="0"/>
                        </a:rPr>
                        <a:t> =&gt; {console.log(</a:t>
                      </a:r>
                      <a:r>
                        <a:rPr lang="en-US" sz="1600" b="0" dirty="0" err="1" smtClean="0">
                          <a:latin typeface="Times New Roman" panose="02020603050405020304" pitchFamily="18" charset="0"/>
                          <a:cs typeface="Times New Roman" panose="02020603050405020304" pitchFamily="18" charset="0"/>
                        </a:rPr>
                        <a:t>json</a:t>
                      </a:r>
                      <a:r>
                        <a:rPr lang="en-US" sz="1600" b="0" dirty="0" smtClean="0">
                          <a:latin typeface="Times New Roman" panose="02020603050405020304" pitchFamily="18" charset="0"/>
                          <a:cs typeface="Times New Roman" panose="02020603050405020304" pitchFamily="18" charset="0"/>
                        </a:rPr>
                        <a:t>);})</a:t>
                      </a:r>
                    </a:p>
                    <a:p>
                      <a:r>
                        <a:rPr lang="en-US" sz="1600" b="0" dirty="0" smtClean="0">
                          <a:latin typeface="Times New Roman" panose="02020603050405020304" pitchFamily="18" charset="0"/>
                          <a:cs typeface="Times New Roman" panose="02020603050405020304" pitchFamily="18" charset="0"/>
                        </a:rPr>
                        <a:t>  .catch(e =&gt; { console.log('error!'); })</a:t>
                      </a:r>
                    </a:p>
                    <a:p>
                      <a:r>
                        <a:rPr lang="en-US" sz="1600" b="0" dirty="0" smtClean="0">
                          <a:latin typeface="Times New Roman" panose="02020603050405020304" pitchFamily="18" charset="0"/>
                          <a:cs typeface="Times New Roman" panose="02020603050405020304" pitchFamily="18" charset="0"/>
                        </a:rPr>
                        <a:t>)</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err="1" smtClean="0">
                          <a:latin typeface="Times New Roman" panose="02020603050405020304" pitchFamily="18" charset="0"/>
                          <a:cs typeface="Times New Roman" panose="02020603050405020304" pitchFamily="18" charset="0"/>
                        </a:rPr>
                        <a:t>const</a:t>
                      </a:r>
                      <a:r>
                        <a:rPr lang="en-US" sz="1600" b="0" dirty="0" smtClean="0">
                          <a:latin typeface="Times New Roman" panose="02020603050405020304" pitchFamily="18" charset="0"/>
                          <a:cs typeface="Times New Roman" panose="02020603050405020304" pitchFamily="18" charset="0"/>
                        </a:rPr>
                        <a:t> </a:t>
                      </a:r>
                      <a:r>
                        <a:rPr lang="en-US" sz="1600" b="0" dirty="0" err="1" smtClean="0">
                          <a:latin typeface="Times New Roman" panose="02020603050405020304" pitchFamily="18" charset="0"/>
                          <a:cs typeface="Times New Roman" panose="02020603050405020304" pitchFamily="18" charset="0"/>
                        </a:rPr>
                        <a:t>makeRequest</a:t>
                      </a:r>
                      <a:r>
                        <a:rPr lang="en-US" sz="1600" b="0" dirty="0" smtClean="0">
                          <a:latin typeface="Times New Roman" panose="02020603050405020304" pitchFamily="18" charset="0"/>
                          <a:cs typeface="Times New Roman" panose="02020603050405020304" pitchFamily="18" charset="0"/>
                        </a:rPr>
                        <a:t> = </a:t>
                      </a:r>
                      <a:r>
                        <a:rPr lang="en-US" sz="1600" b="0" dirty="0" err="1" smtClean="0">
                          <a:solidFill>
                            <a:srgbClr val="00B050"/>
                          </a:solidFill>
                          <a:latin typeface="Times New Roman" panose="02020603050405020304" pitchFamily="18" charset="0"/>
                          <a:cs typeface="Times New Roman" panose="02020603050405020304" pitchFamily="18" charset="0"/>
                        </a:rPr>
                        <a:t>async</a:t>
                      </a:r>
                      <a:r>
                        <a:rPr lang="en-US" sz="1600" b="0" dirty="0" smtClean="0">
                          <a:solidFill>
                            <a:srgbClr val="00B050"/>
                          </a:solidFill>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 =&gt; {</a:t>
                      </a:r>
                    </a:p>
                    <a:p>
                      <a:r>
                        <a:rPr lang="en-US" sz="1600" b="0" dirty="0" smtClean="0">
                          <a:latin typeface="Times New Roman" panose="02020603050405020304" pitchFamily="18" charset="0"/>
                          <a:cs typeface="Times New Roman" panose="02020603050405020304" pitchFamily="18" charset="0"/>
                        </a:rPr>
                        <a:t>  try {</a:t>
                      </a:r>
                    </a:p>
                    <a:p>
                      <a:r>
                        <a:rPr lang="en-US" sz="1600" b="0" dirty="0" smtClean="0">
                          <a:latin typeface="Times New Roman" panose="02020603050405020304" pitchFamily="18" charset="0"/>
                          <a:cs typeface="Times New Roman" panose="02020603050405020304" pitchFamily="18" charset="0"/>
                        </a:rPr>
                        <a:t>    let response = </a:t>
                      </a:r>
                      <a:r>
                        <a:rPr lang="en-US" sz="1600" b="0" dirty="0" smtClean="0">
                          <a:solidFill>
                            <a:srgbClr val="00B050"/>
                          </a:solidFill>
                          <a:latin typeface="Times New Roman" panose="02020603050405020304" pitchFamily="18" charset="0"/>
                          <a:cs typeface="Times New Roman" panose="02020603050405020304" pitchFamily="18" charset="0"/>
                        </a:rPr>
                        <a:t>await</a:t>
                      </a:r>
                      <a:r>
                        <a:rPr lang="en-US" sz="1600" b="0" dirty="0" smtClean="0">
                          <a:latin typeface="Times New Roman" panose="02020603050405020304" pitchFamily="18" charset="0"/>
                          <a:cs typeface="Times New Roman" panose="02020603050405020304" pitchFamily="18" charset="0"/>
                        </a:rPr>
                        <a:t> fetch('/</a:t>
                      </a:r>
                      <a:r>
                        <a:rPr lang="en-US" sz="1600" b="0" dirty="0" err="1" smtClean="0">
                          <a:latin typeface="Times New Roman" panose="02020603050405020304" pitchFamily="18" charset="0"/>
                          <a:cs typeface="Times New Roman" panose="02020603050405020304" pitchFamily="18" charset="0"/>
                        </a:rPr>
                        <a:t>users.json</a:t>
                      </a:r>
                      <a:r>
                        <a:rPr lang="en-US" sz="1600" b="0" dirty="0" smtClean="0">
                          <a:latin typeface="Times New Roman" panose="02020603050405020304" pitchFamily="18" charset="0"/>
                          <a:cs typeface="Times New Roman" panose="02020603050405020304" pitchFamily="18" charset="0"/>
                        </a:rPr>
                        <a:t>');</a:t>
                      </a:r>
                    </a:p>
                    <a:p>
                      <a:r>
                        <a:rPr lang="en-US" sz="1600" b="0" dirty="0" smtClean="0">
                          <a:latin typeface="Times New Roman" panose="02020603050405020304" pitchFamily="18" charset="0"/>
                          <a:cs typeface="Times New Roman" panose="02020603050405020304" pitchFamily="18" charset="0"/>
                        </a:rPr>
                        <a:t>    let </a:t>
                      </a:r>
                      <a:r>
                        <a:rPr lang="en-US" sz="1600" b="0" dirty="0" err="1" smtClean="0">
                          <a:latin typeface="Times New Roman" panose="02020603050405020304" pitchFamily="18" charset="0"/>
                          <a:cs typeface="Times New Roman" panose="02020603050405020304" pitchFamily="18" charset="0"/>
                        </a:rPr>
                        <a:t>json</a:t>
                      </a:r>
                      <a:r>
                        <a:rPr lang="en-US" sz="1600" b="0" dirty="0" smtClean="0">
                          <a:latin typeface="Times New Roman" panose="02020603050405020304" pitchFamily="18" charset="0"/>
                          <a:cs typeface="Times New Roman" panose="02020603050405020304" pitchFamily="18" charset="0"/>
                        </a:rPr>
                        <a:t> = await </a:t>
                      </a:r>
                      <a:r>
                        <a:rPr lang="en-US" sz="1600" b="0" dirty="0" err="1" smtClean="0">
                          <a:latin typeface="Times New Roman" panose="02020603050405020304" pitchFamily="18" charset="0"/>
                          <a:cs typeface="Times New Roman" panose="02020603050405020304" pitchFamily="18" charset="0"/>
                        </a:rPr>
                        <a:t>response.json</a:t>
                      </a:r>
                      <a:r>
                        <a:rPr lang="en-US" sz="1600" b="0" dirty="0" smtClean="0">
                          <a:latin typeface="Times New Roman" panose="02020603050405020304" pitchFamily="18" charset="0"/>
                          <a:cs typeface="Times New Roman" panose="02020603050405020304" pitchFamily="18" charset="0"/>
                        </a:rPr>
                        <a:t>();</a:t>
                      </a:r>
                    </a:p>
                    <a:p>
                      <a:r>
                        <a:rPr lang="en-US" sz="1600" b="0" dirty="0" smtClean="0">
                          <a:latin typeface="Times New Roman" panose="02020603050405020304" pitchFamily="18" charset="0"/>
                          <a:cs typeface="Times New Roman" panose="02020603050405020304" pitchFamily="18" charset="0"/>
                        </a:rPr>
                        <a:t>    console.log(</a:t>
                      </a:r>
                      <a:r>
                        <a:rPr lang="en-US" sz="1600" b="0" dirty="0" err="1" smtClean="0">
                          <a:latin typeface="Times New Roman" panose="02020603050405020304" pitchFamily="18" charset="0"/>
                          <a:cs typeface="Times New Roman" panose="02020603050405020304" pitchFamily="18" charset="0"/>
                        </a:rPr>
                        <a:t>json</a:t>
                      </a:r>
                      <a:r>
                        <a:rPr lang="en-US" sz="1600" b="0" dirty="0" smtClean="0">
                          <a:latin typeface="Times New Roman" panose="02020603050405020304" pitchFamily="18" charset="0"/>
                          <a:cs typeface="Times New Roman" panose="02020603050405020304" pitchFamily="18" charset="0"/>
                        </a:rPr>
                        <a:t>);</a:t>
                      </a:r>
                    </a:p>
                    <a:p>
                      <a:r>
                        <a:rPr lang="en-US" sz="1600" b="0" dirty="0" smtClean="0">
                          <a:latin typeface="Times New Roman" panose="02020603050405020304" pitchFamily="18" charset="0"/>
                          <a:cs typeface="Times New Roman" panose="02020603050405020304" pitchFamily="18" charset="0"/>
                        </a:rPr>
                        <a:t>  } catch (err) {</a:t>
                      </a:r>
                    </a:p>
                    <a:p>
                      <a:r>
                        <a:rPr lang="en-US" sz="1600" b="0" dirty="0" smtClean="0">
                          <a:latin typeface="Times New Roman" panose="02020603050405020304" pitchFamily="18" charset="0"/>
                          <a:cs typeface="Times New Roman" panose="02020603050405020304" pitchFamily="18" charset="0"/>
                        </a:rPr>
                        <a:t>    console.log('Error!', e);</a:t>
                      </a:r>
                    </a:p>
                    <a:p>
                      <a:r>
                        <a:rPr lang="en-US" sz="1600" b="0" dirty="0" smtClean="0">
                          <a:latin typeface="Times New Roman" panose="02020603050405020304" pitchFamily="18" charset="0"/>
                          <a:cs typeface="Times New Roman" panose="02020603050405020304" pitchFamily="18" charset="0"/>
                        </a:rPr>
                        <a:t>  }</a:t>
                      </a:r>
                    </a:p>
                    <a:p>
                      <a:r>
                        <a:rPr lang="en-US" sz="1600" b="0" dirty="0" smtClean="0">
                          <a:latin typeface="Times New Roman" panose="02020603050405020304" pitchFamily="18" charset="0"/>
                          <a:cs typeface="Times New Roman" panose="02020603050405020304" pitchFamily="18" charset="0"/>
                        </a:rPr>
                        <a:t>}</a:t>
                      </a:r>
                      <a:endParaRPr lang="en-US" sz="16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7560310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sz="quarter" idx="13"/>
          </p:nvPr>
        </p:nvSpPr>
        <p:spPr>
          <a:xfrm>
            <a:off x="152400" y="666750"/>
            <a:ext cx="8839200" cy="4267200"/>
          </a:xfrm>
        </p:spPr>
        <p:txBody>
          <a:bodyPr/>
          <a:lstStyle/>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514350"/>
            <a:ext cx="5337888" cy="40551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35485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smtClean="0">
                <a:latin typeface="Times New Roman" panose="02020603050405020304" pitchFamily="18" charset="0"/>
                <a:cs typeface="Times New Roman" panose="02020603050405020304" pitchFamily="18" charset="0"/>
              </a:rPr>
              <a:t>How does </a:t>
            </a: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work?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915400" cy="4191000"/>
          </a:xfrm>
        </p:spPr>
        <p:txBody>
          <a:bodyPr/>
          <a:lstStyle/>
          <a:p>
            <a:r>
              <a:rPr lang="en-US" altLang="en-US" b="1" dirty="0" smtClean="0">
                <a:latin typeface="Times New Roman" panose="02020603050405020304" pitchFamily="18" charset="0"/>
                <a:cs typeface="Times New Roman" panose="02020603050405020304" pitchFamily="18" charset="0"/>
              </a:rPr>
              <a:t>Real DOM issue ?</a:t>
            </a:r>
          </a:p>
          <a:p>
            <a:pPr lvl="1">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As we know that </a:t>
            </a:r>
            <a:r>
              <a:rPr lang="en-US" sz="1400" dirty="0" err="1" smtClean="0">
                <a:latin typeface="Times New Roman" panose="02020603050405020304" pitchFamily="18" charset="0"/>
                <a:cs typeface="Times New Roman" panose="02020603050405020304" pitchFamily="18" charset="0"/>
              </a:rPr>
              <a:t>ReactJS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does not update the Real DOM directly but it updates the Virtual </a:t>
            </a:r>
            <a:r>
              <a:rPr lang="en-US" sz="1400" dirty="0" smtClean="0">
                <a:latin typeface="Times New Roman" panose="02020603050405020304" pitchFamily="18" charset="0"/>
                <a:cs typeface="Times New Roman" panose="02020603050405020304" pitchFamily="18" charset="0"/>
              </a:rPr>
              <a:t>DOM. This </a:t>
            </a:r>
            <a:r>
              <a:rPr lang="en-US" sz="1400" dirty="0">
                <a:latin typeface="Times New Roman" panose="02020603050405020304" pitchFamily="18" charset="0"/>
                <a:cs typeface="Times New Roman" panose="02020603050405020304" pitchFamily="18" charset="0"/>
              </a:rPr>
              <a:t>causes a great performance benefit for </a:t>
            </a:r>
            <a:r>
              <a:rPr lang="en-US" sz="1400" dirty="0" err="1">
                <a:latin typeface="Times New Roman" panose="02020603050405020304" pitchFamily="18" charset="0"/>
                <a:cs typeface="Times New Roman" panose="02020603050405020304" pitchFamily="18" charset="0"/>
              </a:rPr>
              <a:t>ReactJS</a:t>
            </a:r>
            <a:r>
              <a:rPr lang="en-US" sz="1400" dirty="0" smtClean="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Why </a:t>
            </a:r>
            <a:r>
              <a:rPr lang="en-US" sz="1600" b="1" dirty="0">
                <a:latin typeface="Times New Roman" panose="02020603050405020304" pitchFamily="18" charset="0"/>
                <a:cs typeface="Times New Roman" panose="02020603050405020304" pitchFamily="18" charset="0"/>
              </a:rPr>
              <a:t>updating Real DOM is </a:t>
            </a:r>
            <a:r>
              <a:rPr lang="en-US" sz="1600" b="1" dirty="0" smtClean="0">
                <a:latin typeface="Times New Roman" panose="02020603050405020304" pitchFamily="18" charset="0"/>
                <a:cs typeface="Times New Roman" panose="02020603050405020304" pitchFamily="18" charset="0"/>
              </a:rPr>
              <a:t>slow?</a:t>
            </a:r>
          </a:p>
          <a:p>
            <a:pPr lvl="2"/>
            <a:r>
              <a:rPr lang="en-US" sz="1400" dirty="0" smtClean="0">
                <a:latin typeface="Times New Roman" panose="02020603050405020304" pitchFamily="18" charset="0"/>
                <a:cs typeface="Times New Roman" panose="02020603050405020304" pitchFamily="18" charset="0"/>
              </a:rPr>
              <a:t>Actually </a:t>
            </a:r>
            <a:r>
              <a:rPr lang="en-US" sz="1400" b="1" dirty="0" smtClean="0">
                <a:latin typeface="Times New Roman" panose="02020603050405020304" pitchFamily="18" charset="0"/>
                <a:cs typeface="Times New Roman" panose="02020603050405020304" pitchFamily="18" charset="0"/>
              </a:rPr>
              <a:t>updating </a:t>
            </a:r>
            <a:r>
              <a:rPr lang="en-US" sz="1400" b="1" dirty="0">
                <a:latin typeface="Times New Roman" panose="02020603050405020304" pitchFamily="18" charset="0"/>
                <a:cs typeface="Times New Roman" panose="02020603050405020304" pitchFamily="18" charset="0"/>
              </a:rPr>
              <a:t>a DOM is not </a:t>
            </a:r>
            <a:r>
              <a:rPr lang="en-US" sz="1400" b="1" dirty="0" smtClean="0">
                <a:latin typeface="Times New Roman" panose="02020603050405020304" pitchFamily="18" charset="0"/>
                <a:cs typeface="Times New Roman" panose="02020603050405020304" pitchFamily="18" charset="0"/>
              </a:rPr>
              <a:t>slow</a:t>
            </a:r>
            <a:r>
              <a:rPr lang="en-US" sz="1400" dirty="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 adding </a:t>
            </a:r>
            <a:r>
              <a:rPr lang="en-US" sz="1400" dirty="0">
                <a:latin typeface="Times New Roman" panose="02020603050405020304" pitchFamily="18" charset="0"/>
                <a:cs typeface="Times New Roman" panose="02020603050405020304" pitchFamily="18" charset="0"/>
              </a:rPr>
              <a:t>and removing DOM nodes doesn’t take much more than setting a property on a JavaScript object </a:t>
            </a:r>
            <a:r>
              <a:rPr lang="en-US" sz="1400" dirty="0" smtClean="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is just like updating any JavaScript </a:t>
            </a:r>
            <a:r>
              <a:rPr lang="en-US" sz="1400" dirty="0" smtClean="0">
                <a:latin typeface="Times New Roman" panose="02020603050405020304" pitchFamily="18" charset="0"/>
                <a:cs typeface="Times New Roman" panose="02020603050405020304" pitchFamily="18" charset="0"/>
              </a:rPr>
              <a:t>object);</a:t>
            </a:r>
            <a:r>
              <a:rPr lang="en-US" sz="1400" dirty="0">
                <a:latin typeface="Times New Roman" panose="02020603050405020304" pitchFamily="18" charset="0"/>
                <a:cs typeface="Times New Roman" panose="02020603050405020304" pitchFamily="18" charset="0"/>
              </a:rPr>
              <a:t>  then what exactly makes updating Real DOM slow? Let’s look at the below image from </a:t>
            </a:r>
            <a:r>
              <a:rPr lang="en-US" sz="1400" dirty="0">
                <a:latin typeface="Times New Roman" panose="02020603050405020304" pitchFamily="18" charset="0"/>
                <a:cs typeface="Times New Roman" panose="02020603050405020304" pitchFamily="18" charset="0"/>
                <a:hlinkClick r:id="rId3"/>
              </a:rPr>
              <a:t>html5Rocks </a:t>
            </a:r>
            <a:r>
              <a:rPr lang="en-US" sz="1400" dirty="0">
                <a:latin typeface="Times New Roman" panose="02020603050405020304" pitchFamily="18" charset="0"/>
                <a:cs typeface="Times New Roman" panose="02020603050405020304" pitchFamily="18" charset="0"/>
              </a:rPr>
              <a:t>to see how exactly browser renders a web page</a:t>
            </a:r>
            <a:endParaRPr lang="en-US" altLang="en-US" sz="1400" b="1" dirty="0">
              <a:latin typeface="Times New Roman" panose="02020603050405020304" pitchFamily="18" charset="0"/>
              <a:cs typeface="Times New Roman" panose="02020603050405020304" pitchFamily="18" charset="0"/>
            </a:endParaRPr>
          </a:p>
          <a:p>
            <a:pPr marL="914400" lvl="2" indent="0">
              <a:buNone/>
            </a:pPr>
            <a:endParaRPr lang="en-US" sz="1400" dirty="0">
              <a:latin typeface="Times New Roman" panose="02020603050405020304" pitchFamily="18" charset="0"/>
              <a:cs typeface="Times New Roman" panose="02020603050405020304" pitchFamily="18" charset="0"/>
            </a:endParaRPr>
          </a:p>
          <a:p>
            <a:pPr lvl="2"/>
            <a:endParaRPr lang="en-US" altLang="en-US" b="1" dirty="0" smtClean="0">
              <a:latin typeface="Times New Roman" panose="02020603050405020304" pitchFamily="18" charset="0"/>
              <a:cs typeface="Times New Roman" panose="02020603050405020304" pitchFamily="18" charset="0"/>
            </a:endParaRPr>
          </a:p>
          <a:p>
            <a:pPr marL="51435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altLang="en-US" sz="1600" b="1" dirty="0" smtClean="0">
              <a:latin typeface="Times New Roman" panose="02020603050405020304" pitchFamily="18" charset="0"/>
              <a:cs typeface="Times New Roman" panose="02020603050405020304" pitchFamily="18" charset="0"/>
            </a:endParaRPr>
          </a:p>
          <a:p>
            <a:pPr marL="457200" lvl="1" indent="0">
              <a:buNone/>
            </a:pPr>
            <a:endParaRPr lang="en-US" altLang="en-US" sz="1600" dirty="0" smtClean="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800350"/>
            <a:ext cx="3962400" cy="19704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6127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smtClean="0">
                <a:latin typeface="Times New Roman" panose="02020603050405020304" pitchFamily="18" charset="0"/>
                <a:cs typeface="Times New Roman" panose="02020603050405020304" pitchFamily="18" charset="0"/>
              </a:rPr>
              <a:t>How does </a:t>
            </a: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work? (2)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3962400"/>
          </a:xfrm>
        </p:spPr>
        <p:txBody>
          <a:bodyPr/>
          <a:lstStyle/>
          <a:p>
            <a:r>
              <a:rPr lang="en-US" altLang="en-US" b="1" dirty="0">
                <a:latin typeface="Times New Roman" panose="02020603050405020304" pitchFamily="18" charset="0"/>
                <a:cs typeface="Times New Roman" panose="02020603050405020304" pitchFamily="18" charset="0"/>
              </a:rPr>
              <a:t>Real DOM issue?</a:t>
            </a:r>
            <a:endParaRPr lang="en-US" altLang="en-US" b="1" dirty="0" smtClean="0">
              <a:latin typeface="Times New Roman" panose="02020603050405020304" pitchFamily="18" charset="0"/>
              <a:cs typeface="Times New Roman" panose="02020603050405020304" pitchFamily="18" charset="0"/>
            </a:endParaRPr>
          </a:p>
          <a:p>
            <a:pPr lvl="1"/>
            <a:r>
              <a:rPr lang="en-US" sz="1800" b="1" dirty="0">
                <a:latin typeface="Times New Roman" panose="02020603050405020304" pitchFamily="18" charset="0"/>
                <a:cs typeface="Times New Roman" panose="02020603050405020304" pitchFamily="18" charset="0"/>
              </a:rPr>
              <a:t>A Browser’s </a:t>
            </a:r>
            <a:r>
              <a:rPr lang="en-US" sz="1800" b="1" dirty="0" smtClean="0">
                <a:latin typeface="Times New Roman" panose="02020603050405020304" pitchFamily="18" charset="0"/>
                <a:cs typeface="Times New Roman" panose="02020603050405020304" pitchFamily="18" charset="0"/>
              </a:rPr>
              <a:t>Workflow ?</a:t>
            </a:r>
          </a:p>
          <a:p>
            <a:pPr lvl="2"/>
            <a:r>
              <a:rPr lang="en-US" sz="1300" b="1" dirty="0">
                <a:latin typeface="Times New Roman" panose="02020603050405020304" pitchFamily="18" charset="0"/>
                <a:cs typeface="Times New Roman" panose="02020603050405020304" pitchFamily="18" charset="0"/>
              </a:rPr>
              <a:t>Creation of the DOM tree</a:t>
            </a:r>
            <a:endParaRPr lang="en-US" sz="1300" b="1" dirty="0" smtClean="0">
              <a:latin typeface="Times New Roman" panose="02020603050405020304" pitchFamily="18" charset="0"/>
              <a:cs typeface="Times New Roman" panose="02020603050405020304" pitchFamily="18" charset="0"/>
            </a:endParaRPr>
          </a:p>
          <a:p>
            <a:pPr lvl="3" fontAlgn="base"/>
            <a:r>
              <a:rPr lang="en-US" sz="1300" dirty="0">
                <a:latin typeface="Times New Roman" panose="02020603050405020304" pitchFamily="18" charset="0"/>
                <a:cs typeface="Times New Roman" panose="02020603050405020304" pitchFamily="18" charset="0"/>
              </a:rPr>
              <a:t>Once the browser receives a HTML file, the render engine parses it and creates a DOM tree of nodes, which have a one-one relation with the HTML elements</a:t>
            </a:r>
            <a:r>
              <a:rPr lang="en-US" sz="1300" dirty="0" smtClean="0">
                <a:latin typeface="Times New Roman" panose="02020603050405020304" pitchFamily="18" charset="0"/>
                <a:cs typeface="Times New Roman" panose="02020603050405020304" pitchFamily="18" charset="0"/>
              </a:rPr>
              <a:t>.</a:t>
            </a:r>
          </a:p>
          <a:p>
            <a:pPr lvl="2" fontAlgn="base"/>
            <a:r>
              <a:rPr lang="en-US" sz="1300" b="1" dirty="0">
                <a:latin typeface="Times New Roman" panose="02020603050405020304" pitchFamily="18" charset="0"/>
                <a:cs typeface="Times New Roman" panose="02020603050405020304" pitchFamily="18" charset="0"/>
              </a:rPr>
              <a:t>Creation of the Render </a:t>
            </a:r>
            <a:r>
              <a:rPr lang="en-US" sz="1300" b="1" dirty="0" smtClean="0">
                <a:latin typeface="Times New Roman" panose="02020603050405020304" pitchFamily="18" charset="0"/>
                <a:cs typeface="Times New Roman" panose="02020603050405020304" pitchFamily="18" charset="0"/>
              </a:rPr>
              <a:t>tree</a:t>
            </a:r>
          </a:p>
          <a:p>
            <a:pPr lvl="3" fontAlgn="base"/>
            <a:r>
              <a:rPr lang="en-US" sz="1300" dirty="0">
                <a:latin typeface="Times New Roman" panose="02020603050405020304" pitchFamily="18" charset="0"/>
                <a:cs typeface="Times New Roman" panose="02020603050405020304" pitchFamily="18" charset="0"/>
              </a:rPr>
              <a:t>Meanwhile, the styles both from external CSS files, and inline styles from the elements are parsed. The style information, along with the nodes in the DOM tree, is used to create another tree, called the render </a:t>
            </a:r>
            <a:r>
              <a:rPr lang="en-US" sz="1300" dirty="0" smtClean="0">
                <a:latin typeface="Times New Roman" panose="02020603050405020304" pitchFamily="18" charset="0"/>
                <a:cs typeface="Times New Roman" panose="02020603050405020304" pitchFamily="18" charset="0"/>
              </a:rPr>
              <a:t>tree</a:t>
            </a:r>
          </a:p>
          <a:p>
            <a:pPr lvl="2" fontAlgn="base"/>
            <a:r>
              <a:rPr lang="en-US" sz="1300" b="1" dirty="0">
                <a:latin typeface="Times New Roman" panose="02020603050405020304" pitchFamily="18" charset="0"/>
                <a:cs typeface="Times New Roman" panose="02020603050405020304" pitchFamily="18" charset="0"/>
              </a:rPr>
              <a:t>The Layout (also referred to as reflow)</a:t>
            </a:r>
            <a:endParaRPr lang="en-US" sz="1300" dirty="0">
              <a:latin typeface="Times New Roman" panose="02020603050405020304" pitchFamily="18" charset="0"/>
              <a:cs typeface="Times New Roman" panose="02020603050405020304" pitchFamily="18" charset="0"/>
            </a:endParaRPr>
          </a:p>
          <a:p>
            <a:pPr lvl="3" fontAlgn="base"/>
            <a:r>
              <a:rPr lang="en-US" sz="1300" dirty="0">
                <a:latin typeface="Times New Roman" panose="02020603050405020304" pitchFamily="18" charset="0"/>
                <a:cs typeface="Times New Roman" panose="02020603050405020304" pitchFamily="18" charset="0"/>
              </a:rPr>
              <a:t>After the construction of the render tree, it goes through a “layout” process. Every node in the render tree is given the screen coordinates, the exact position where it should appear on the screen</a:t>
            </a:r>
            <a:r>
              <a:rPr lang="en-US" sz="1300" dirty="0" smtClean="0">
                <a:latin typeface="Times New Roman" panose="02020603050405020304" pitchFamily="18" charset="0"/>
                <a:cs typeface="Times New Roman" panose="02020603050405020304" pitchFamily="18" charset="0"/>
              </a:rPr>
              <a:t>.</a:t>
            </a:r>
          </a:p>
          <a:p>
            <a:pPr lvl="2" fontAlgn="base"/>
            <a:r>
              <a:rPr lang="en-US" sz="1300" b="1" dirty="0">
                <a:latin typeface="Times New Roman" panose="02020603050405020304" pitchFamily="18" charset="0"/>
                <a:cs typeface="Times New Roman" panose="02020603050405020304" pitchFamily="18" charset="0"/>
              </a:rPr>
              <a:t>The Painting</a:t>
            </a:r>
            <a:endParaRPr lang="en-US" sz="1300" dirty="0">
              <a:latin typeface="Times New Roman" panose="02020603050405020304" pitchFamily="18" charset="0"/>
              <a:cs typeface="Times New Roman" panose="02020603050405020304" pitchFamily="18" charset="0"/>
            </a:endParaRPr>
          </a:p>
          <a:p>
            <a:pPr lvl="3" fontAlgn="base"/>
            <a:r>
              <a:rPr lang="en-US" sz="1300" dirty="0">
                <a:latin typeface="Times New Roman" panose="02020603050405020304" pitchFamily="18" charset="0"/>
                <a:cs typeface="Times New Roman" panose="02020603050405020304" pitchFamily="18" charset="0"/>
              </a:rPr>
              <a:t>The next stage is to paint the render objects — the render tree is traversed and each node’s “paint()” method is called (using browser’s platform agnostic UI backend API), ultimately displaying the content on the screen.</a:t>
            </a:r>
          </a:p>
          <a:p>
            <a:pPr lvl="3" fontAlgn="base"/>
            <a:endParaRPr lang="en-US" dirty="0"/>
          </a:p>
          <a:p>
            <a:pPr lvl="2" fontAlgn="base"/>
            <a:endParaRPr lang="en-US" dirty="0">
              <a:latin typeface="Times New Roman" panose="02020603050405020304" pitchFamily="18" charset="0"/>
              <a:cs typeface="Times New Roman" panose="02020603050405020304" pitchFamily="18" charset="0"/>
            </a:endParaRPr>
          </a:p>
          <a:p>
            <a:pPr lvl="3" fontAlgn="base"/>
            <a:endParaRPr lang="en-US" dirty="0">
              <a:latin typeface="Times New Roman" panose="02020603050405020304" pitchFamily="18" charset="0"/>
              <a:cs typeface="Times New Roman" panose="02020603050405020304" pitchFamily="18" charset="0"/>
            </a:endParaRPr>
          </a:p>
          <a:p>
            <a:pPr marL="1371600" lvl="3"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altLang="en-US" sz="1600" b="1" dirty="0" smtClean="0">
              <a:latin typeface="Times New Roman" panose="02020603050405020304" pitchFamily="18" charset="0"/>
              <a:cs typeface="Times New Roman" panose="02020603050405020304" pitchFamily="18" charset="0"/>
            </a:endParaRPr>
          </a:p>
          <a:p>
            <a:pPr marL="457200" lvl="1"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337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smtClean="0">
                <a:latin typeface="Times New Roman" panose="02020603050405020304" pitchFamily="18" charset="0"/>
                <a:cs typeface="Times New Roman" panose="02020603050405020304" pitchFamily="18" charset="0"/>
              </a:rPr>
              <a:t>How does </a:t>
            </a: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work? (3)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3962400"/>
          </a:xfrm>
        </p:spPr>
        <p:txBody>
          <a:bodyPr/>
          <a:lstStyle/>
          <a:p>
            <a:r>
              <a:rPr lang="en-US" altLang="en-US" b="1" dirty="0">
                <a:latin typeface="Times New Roman" panose="02020603050405020304" pitchFamily="18" charset="0"/>
                <a:cs typeface="Times New Roman" panose="02020603050405020304" pitchFamily="18" charset="0"/>
              </a:rPr>
              <a:t>Real DOM </a:t>
            </a:r>
            <a:r>
              <a:rPr lang="en-US" altLang="en-US" b="1" dirty="0" smtClean="0">
                <a:latin typeface="Times New Roman" panose="02020603050405020304" pitchFamily="18" charset="0"/>
                <a:cs typeface="Times New Roman" panose="02020603050405020304" pitchFamily="18" charset="0"/>
              </a:rPr>
              <a:t>issue</a:t>
            </a:r>
            <a:r>
              <a:rPr lang="en-US" altLang="en-US" b="1" dirty="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a:t>
            </a:r>
          </a:p>
          <a:p>
            <a:pPr lvl="1"/>
            <a:r>
              <a:rPr lang="en-US" sz="1800" b="1" dirty="0" smtClean="0">
                <a:latin typeface="Times New Roman" panose="02020603050405020304" pitchFamily="18" charset="0"/>
                <a:cs typeface="Times New Roman" panose="02020603050405020304" pitchFamily="18" charset="0"/>
              </a:rPr>
              <a:t>Why </a:t>
            </a:r>
            <a:r>
              <a:rPr lang="en-US" sz="1800" b="1" dirty="0">
                <a:latin typeface="Times New Roman" panose="02020603050405020304" pitchFamily="18" charset="0"/>
                <a:cs typeface="Times New Roman" panose="02020603050405020304" pitchFamily="18" charset="0"/>
              </a:rPr>
              <a:t>updating Real DOM is </a:t>
            </a:r>
            <a:r>
              <a:rPr lang="en-US" sz="1800" b="1" dirty="0" smtClean="0">
                <a:latin typeface="Times New Roman" panose="02020603050405020304" pitchFamily="18" charset="0"/>
                <a:cs typeface="Times New Roman" panose="02020603050405020304" pitchFamily="18" charset="0"/>
              </a:rPr>
              <a:t>slow?</a:t>
            </a:r>
          </a:p>
          <a:p>
            <a:pPr lvl="2"/>
            <a:r>
              <a:rPr lang="en-US" dirty="0">
                <a:latin typeface="Times New Roman" panose="02020603050405020304" pitchFamily="18" charset="0"/>
                <a:cs typeface="Times New Roman" panose="02020603050405020304" pitchFamily="18" charset="0"/>
              </a:rPr>
              <a:t>So when we </a:t>
            </a:r>
            <a:r>
              <a:rPr lang="en-US" dirty="0" smtClean="0">
                <a:latin typeface="Times New Roman" panose="02020603050405020304" pitchFamily="18" charset="0"/>
                <a:cs typeface="Times New Roman" panose="02020603050405020304" pitchFamily="18" charset="0"/>
              </a:rPr>
              <a:t>do, </a:t>
            </a:r>
            <a:r>
              <a:rPr lang="en-US" sz="1600" i="1" dirty="0" err="1" smtClean="0">
                <a:latin typeface="Times New Roman" panose="02020603050405020304" pitchFamily="18" charset="0"/>
                <a:cs typeface="Times New Roman" panose="02020603050405020304" pitchFamily="18" charset="0"/>
              </a:rPr>
              <a:t>document.getElementById</a:t>
            </a:r>
            <a:r>
              <a:rPr lang="en-US" sz="1600" i="1"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elementId</a:t>
            </a:r>
            <a:r>
              <a:rPr lang="en-US" sz="1600" i="1"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innerHTML</a:t>
            </a:r>
            <a:r>
              <a:rPr lang="en-US" sz="1600" i="1" dirty="0">
                <a:latin typeface="Times New Roman" panose="02020603050405020304" pitchFamily="18" charset="0"/>
                <a:cs typeface="Times New Roman" panose="02020603050405020304" pitchFamily="18" charset="0"/>
              </a:rPr>
              <a:t> = "New </a:t>
            </a:r>
            <a:r>
              <a:rPr lang="en-US" sz="1600" i="1" dirty="0" smtClean="0">
                <a:latin typeface="Times New Roman" panose="02020603050405020304" pitchFamily="18" charset="0"/>
                <a:cs typeface="Times New Roman" panose="02020603050405020304" pitchFamily="18" charset="0"/>
              </a:rPr>
              <a:t>Value“</a:t>
            </a:r>
          </a:p>
          <a:p>
            <a:pPr marL="1371600" lvl="3" indent="0">
              <a:buNone/>
            </a:pPr>
            <a:r>
              <a:rPr lang="en-US" dirty="0" smtClean="0">
                <a:latin typeface="Times New Roman" panose="02020603050405020304" pitchFamily="18" charset="0"/>
                <a:cs typeface="Times New Roman" panose="02020603050405020304" pitchFamily="18" charset="0"/>
              </a:rPr>
              <a:t>Following thing happens:</a:t>
            </a:r>
          </a:p>
          <a:p>
            <a:pPr marL="2171700" lvl="4" indent="-342900">
              <a:buFont typeface="+mj-lt"/>
              <a:buAutoNum type="arabicPeriod"/>
            </a:pPr>
            <a:r>
              <a:rPr lang="en-US" dirty="0" smtClean="0">
                <a:latin typeface="Times New Roman" panose="02020603050405020304" pitchFamily="18" charset="0"/>
                <a:cs typeface="Times New Roman" panose="02020603050405020304" pitchFamily="18" charset="0"/>
              </a:rPr>
              <a:t>Browser </a:t>
            </a:r>
            <a:r>
              <a:rPr lang="en-US" dirty="0">
                <a:latin typeface="Times New Roman" panose="02020603050405020304" pitchFamily="18" charset="0"/>
                <a:cs typeface="Times New Roman" panose="02020603050405020304" pitchFamily="18" charset="0"/>
              </a:rPr>
              <a:t>have to parses the HTML</a:t>
            </a:r>
          </a:p>
          <a:p>
            <a:pPr marL="2171700" lvl="4" indent="-342900">
              <a:buFont typeface="+mj-lt"/>
              <a:buAutoNum type="arabicPeriod"/>
            </a:pPr>
            <a:r>
              <a:rPr lang="en-US" dirty="0">
                <a:latin typeface="Times New Roman" panose="02020603050405020304" pitchFamily="18" charset="0"/>
                <a:cs typeface="Times New Roman" panose="02020603050405020304" pitchFamily="18" charset="0"/>
              </a:rPr>
              <a:t>It removes the child element of </a:t>
            </a:r>
            <a:r>
              <a:rPr lang="en-US" dirty="0" err="1">
                <a:latin typeface="Times New Roman" panose="02020603050405020304" pitchFamily="18" charset="0"/>
                <a:cs typeface="Times New Roman" panose="02020603050405020304" pitchFamily="18" charset="0"/>
              </a:rPr>
              <a:t>elementId</a:t>
            </a:r>
            <a:endParaRPr lang="en-US" dirty="0">
              <a:latin typeface="Times New Roman" panose="02020603050405020304" pitchFamily="18" charset="0"/>
              <a:cs typeface="Times New Roman" panose="02020603050405020304" pitchFamily="18" charset="0"/>
            </a:endParaRPr>
          </a:p>
          <a:p>
            <a:pPr marL="2171700" lvl="4" indent="-342900">
              <a:buFont typeface="+mj-lt"/>
              <a:buAutoNum type="arabicPeriod"/>
            </a:pPr>
            <a:r>
              <a:rPr lang="en-US" dirty="0">
                <a:latin typeface="Times New Roman" panose="02020603050405020304" pitchFamily="18" charset="0"/>
                <a:cs typeface="Times New Roman" panose="02020603050405020304" pitchFamily="18" charset="0"/>
              </a:rPr>
              <a:t>Updates the DOM with the “New Value”</a:t>
            </a:r>
          </a:p>
          <a:p>
            <a:pPr marL="2171700" lvl="4" indent="-342900">
              <a:buFont typeface="+mj-lt"/>
              <a:buAutoNum type="arabicPeriod"/>
            </a:pPr>
            <a:r>
              <a:rPr lang="en-US" dirty="0">
                <a:latin typeface="Times New Roman" panose="02020603050405020304" pitchFamily="18" charset="0"/>
                <a:cs typeface="Times New Roman" panose="02020603050405020304" pitchFamily="18" charset="0"/>
              </a:rPr>
              <a:t>Re-calculate the CSS for the parent and child</a:t>
            </a:r>
          </a:p>
          <a:p>
            <a:pPr marL="2171700" lvl="4" indent="-342900">
              <a:buFont typeface="+mj-lt"/>
              <a:buAutoNum type="arabicPeriod"/>
            </a:pPr>
            <a:r>
              <a:rPr lang="en-US" dirty="0">
                <a:latin typeface="Times New Roman" panose="02020603050405020304" pitchFamily="18" charset="0"/>
                <a:cs typeface="Times New Roman" panose="02020603050405020304" pitchFamily="18" charset="0"/>
              </a:rPr>
              <a:t>Update the layout i.e. each elements exact co-ordinates on the screen</a:t>
            </a:r>
          </a:p>
          <a:p>
            <a:pPr marL="2171700" lvl="4" indent="-342900">
              <a:buFont typeface="+mj-lt"/>
              <a:buAutoNum type="arabicPeriod"/>
            </a:pPr>
            <a:r>
              <a:rPr lang="en-US" dirty="0">
                <a:latin typeface="Times New Roman" panose="02020603050405020304" pitchFamily="18" charset="0"/>
                <a:cs typeface="Times New Roman" panose="02020603050405020304" pitchFamily="18" charset="0"/>
              </a:rPr>
              <a:t>Traverse the render tree and paint it on the browser display</a:t>
            </a:r>
          </a:p>
          <a:p>
            <a:pPr marL="914400" lvl="2" indent="0">
              <a:buNone/>
            </a:pPr>
            <a:endParaRPr lang="en-US" dirty="0" smtClean="0">
              <a:latin typeface="Times New Roman" panose="02020603050405020304" pitchFamily="18" charset="0"/>
              <a:cs typeface="Times New Roman" panose="02020603050405020304" pitchFamily="18" charset="0"/>
            </a:endParaRPr>
          </a:p>
          <a:p>
            <a:pPr marL="1314450" lvl="3" indent="0">
              <a:buNone/>
            </a:pPr>
            <a:endParaRPr lang="en-US" altLang="en-US" sz="1200" b="1" dirty="0" smtClean="0">
              <a:latin typeface="Times New Roman" panose="02020603050405020304" pitchFamily="18" charset="0"/>
              <a:cs typeface="Times New Roman" panose="02020603050405020304" pitchFamily="18" charset="0"/>
            </a:endParaRPr>
          </a:p>
          <a:p>
            <a:pPr marL="457200" lvl="1"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629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smtClean="0">
                <a:latin typeface="Times New Roman" panose="02020603050405020304" pitchFamily="18" charset="0"/>
                <a:cs typeface="Times New Roman" panose="02020603050405020304" pitchFamily="18" charset="0"/>
              </a:rPr>
              <a:t>How does </a:t>
            </a: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work? (4)</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3962400"/>
          </a:xfrm>
        </p:spPr>
        <p:txBody>
          <a:bodyPr/>
          <a:lstStyle/>
          <a:p>
            <a:r>
              <a:rPr lang="en-US" altLang="en-US" b="1" dirty="0">
                <a:latin typeface="Times New Roman" panose="02020603050405020304" pitchFamily="18" charset="0"/>
                <a:cs typeface="Times New Roman" panose="02020603050405020304" pitchFamily="18" charset="0"/>
              </a:rPr>
              <a:t>Real DOM </a:t>
            </a:r>
            <a:r>
              <a:rPr lang="en-US" altLang="en-US" b="1" dirty="0" smtClean="0">
                <a:latin typeface="Times New Roman" panose="02020603050405020304" pitchFamily="18" charset="0"/>
                <a:cs typeface="Times New Roman" panose="02020603050405020304" pitchFamily="18" charset="0"/>
              </a:rPr>
              <a:t>issue ?</a:t>
            </a:r>
          </a:p>
          <a:p>
            <a:pPr lvl="1"/>
            <a:r>
              <a:rPr lang="en-US" sz="1800" b="1" dirty="0" smtClean="0">
                <a:latin typeface="Times New Roman" panose="02020603050405020304" pitchFamily="18" charset="0"/>
                <a:cs typeface="Times New Roman" panose="02020603050405020304" pitchFamily="18" charset="0"/>
              </a:rPr>
              <a:t>Why </a:t>
            </a:r>
            <a:r>
              <a:rPr lang="en-US" sz="1800" b="1" dirty="0">
                <a:latin typeface="Times New Roman" panose="02020603050405020304" pitchFamily="18" charset="0"/>
                <a:cs typeface="Times New Roman" panose="02020603050405020304" pitchFamily="18" charset="0"/>
              </a:rPr>
              <a:t>updating Real DOM is </a:t>
            </a:r>
            <a:r>
              <a:rPr lang="en-US" sz="1800" b="1" dirty="0" smtClean="0">
                <a:latin typeface="Times New Roman" panose="02020603050405020304" pitchFamily="18" charset="0"/>
                <a:cs typeface="Times New Roman" panose="02020603050405020304" pitchFamily="18" charset="0"/>
              </a:rPr>
              <a:t>slow?</a:t>
            </a:r>
          </a:p>
          <a:p>
            <a:pPr lvl="2"/>
            <a:r>
              <a:rPr lang="en-US" dirty="0" smtClean="0">
                <a:latin typeface="Times New Roman" panose="02020603050405020304" pitchFamily="18" charset="0"/>
                <a:cs typeface="Times New Roman" panose="02020603050405020304" pitchFamily="18" charset="0"/>
              </a:rPr>
              <a:t>Recalculating </a:t>
            </a:r>
            <a:r>
              <a:rPr lang="en-US" dirty="0">
                <a:latin typeface="Times New Roman" panose="02020603050405020304" pitchFamily="18" charset="0"/>
                <a:cs typeface="Times New Roman" panose="02020603050405020304" pitchFamily="18" charset="0"/>
              </a:rPr>
              <a:t>the CSS and changed layouts uses complex algorithm and they effect the performance.</a:t>
            </a:r>
          </a:p>
          <a:p>
            <a:pPr lvl="2"/>
            <a:r>
              <a:rPr lang="en-US" dirty="0">
                <a:latin typeface="Times New Roman" panose="02020603050405020304" pitchFamily="18" charset="0"/>
                <a:cs typeface="Times New Roman" panose="02020603050405020304" pitchFamily="18" charset="0"/>
              </a:rPr>
              <a:t>Thus updating a Real DOM does not involves just updating the DOM but, it involves a lot of other process.</a:t>
            </a:r>
          </a:p>
          <a:p>
            <a:pPr lvl="2"/>
            <a:r>
              <a:rPr lang="en-US" dirty="0">
                <a:latin typeface="Times New Roman" panose="02020603050405020304" pitchFamily="18" charset="0"/>
                <a:cs typeface="Times New Roman" panose="02020603050405020304" pitchFamily="18" charset="0"/>
              </a:rPr>
              <a:t>Also, each of the above steps runs for each update of the real DOM i.e. if we update the Real DOM 10 times each of the above step will repeat 10 times. This is why updating Real DOM is slow.</a:t>
            </a:r>
          </a:p>
          <a:p>
            <a:pPr marL="914400" lvl="2" indent="0">
              <a:buNone/>
            </a:pPr>
            <a:endParaRPr lang="en-US" dirty="0" smtClean="0">
              <a:latin typeface="Times New Roman" panose="02020603050405020304" pitchFamily="18" charset="0"/>
              <a:cs typeface="Times New Roman" panose="02020603050405020304" pitchFamily="18" charset="0"/>
            </a:endParaRPr>
          </a:p>
          <a:p>
            <a:pPr marL="1314450" lvl="3" indent="0">
              <a:buNone/>
            </a:pPr>
            <a:endParaRPr lang="en-US" altLang="en-US" sz="1200" b="1" dirty="0" smtClean="0">
              <a:latin typeface="Times New Roman" panose="02020603050405020304" pitchFamily="18" charset="0"/>
              <a:cs typeface="Times New Roman" panose="02020603050405020304" pitchFamily="18" charset="0"/>
            </a:endParaRPr>
          </a:p>
          <a:p>
            <a:pPr marL="457200" lvl="1"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745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smtClean="0">
                <a:latin typeface="Times New Roman" panose="02020603050405020304" pitchFamily="18" charset="0"/>
                <a:cs typeface="Times New Roman" panose="02020603050405020304" pitchFamily="18" charset="0"/>
              </a:rPr>
              <a:t>How does </a:t>
            </a: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work? (5)</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3962400"/>
          </a:xfrm>
        </p:spPr>
        <p:txBody>
          <a:bodyPr/>
          <a:lstStyle/>
          <a:p>
            <a:r>
              <a:rPr lang="en-US" altLang="en-US" b="1" dirty="0" smtClean="0">
                <a:latin typeface="Times New Roman" panose="02020603050405020304" pitchFamily="18" charset="0"/>
                <a:cs typeface="Times New Roman" panose="02020603050405020304" pitchFamily="18" charset="0"/>
              </a:rPr>
              <a:t>Virtual DOM?</a:t>
            </a:r>
          </a:p>
          <a:p>
            <a:pPr lvl="1"/>
            <a:r>
              <a:rPr lang="en-US" b="1" dirty="0" smtClean="0">
                <a:latin typeface="Times New Roman" panose="02020603050405020304" pitchFamily="18" charset="0"/>
                <a:cs typeface="Times New Roman" panose="02020603050405020304" pitchFamily="18" charset="0"/>
              </a:rPr>
              <a:t>What </a:t>
            </a:r>
            <a:r>
              <a:rPr lang="en-US" b="1" dirty="0">
                <a:latin typeface="Times New Roman" panose="02020603050405020304" pitchFamily="18" charset="0"/>
                <a:cs typeface="Times New Roman" panose="02020603050405020304" pitchFamily="18" charset="0"/>
              </a:rPr>
              <a:t>is virtual DOM</a:t>
            </a:r>
            <a:r>
              <a:rPr lang="en-US" b="1" dirty="0" smtClean="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Virtual DOM </a:t>
            </a:r>
            <a:r>
              <a:rPr lang="en-US" dirty="0" smtClean="0">
                <a:latin typeface="Times New Roman" panose="02020603050405020304" pitchFamily="18" charset="0"/>
                <a:cs typeface="Times New Roman" panose="02020603050405020304" pitchFamily="18" charset="0"/>
              </a:rPr>
              <a:t>is a tree of JavaScript objects that represents the Real </a:t>
            </a:r>
            <a:r>
              <a:rPr lang="en-US" dirty="0">
                <a:latin typeface="Times New Roman" panose="02020603050405020304" pitchFamily="18" charset="0"/>
                <a:cs typeface="Times New Roman" panose="02020603050405020304" pitchFamily="18" charset="0"/>
              </a:rPr>
              <a:t>DOM. </a:t>
            </a:r>
            <a:r>
              <a:rPr lang="en-US" dirty="0" smtClean="0">
                <a:latin typeface="Times New Roman" panose="02020603050405020304" pitchFamily="18" charset="0"/>
                <a:cs typeface="Times New Roman" panose="02020603050405020304" pitchFamily="18" charset="0"/>
              </a:rPr>
              <a:t>When using Virtual DOM we code as if we’re re-creating the entire DOM on every update.</a:t>
            </a:r>
          </a:p>
          <a:p>
            <a:pPr lvl="2"/>
            <a:r>
              <a:rPr lang="en-US" dirty="0" smtClean="0">
                <a:latin typeface="Times New Roman" panose="02020603050405020304" pitchFamily="18" charset="0"/>
                <a:cs typeface="Times New Roman" panose="02020603050405020304" pitchFamily="18" charset="0"/>
              </a:rPr>
              <a:t>This idea of re-creating the Virtual DOM every update might sound like a bad idea: isn’t it going to be slow? In fact, </a:t>
            </a:r>
            <a:r>
              <a:rPr lang="en-US" dirty="0" err="1" smtClean="0">
                <a:latin typeface="Times New Roman" panose="02020603050405020304" pitchFamily="18" charset="0"/>
                <a:cs typeface="Times New Roman" panose="02020603050405020304" pitchFamily="18" charset="0"/>
              </a:rPr>
              <a:t>React’s</a:t>
            </a:r>
            <a:r>
              <a:rPr lang="en-US" dirty="0" smtClean="0">
                <a:latin typeface="Times New Roman" panose="02020603050405020304" pitchFamily="18" charset="0"/>
                <a:cs typeface="Times New Roman" panose="02020603050405020304" pitchFamily="18" charset="0"/>
              </a:rPr>
              <a:t> Virtual DOM implementation comes with important performance optimization that make it very fast. The Virtual SOM will</a:t>
            </a:r>
            <a:endParaRPr lang="en-US" dirty="0">
              <a:latin typeface="Times New Roman" panose="02020603050405020304" pitchFamily="18" charset="0"/>
              <a:cs typeface="Times New Roman" panose="02020603050405020304" pitchFamily="18" charset="0"/>
            </a:endParaRPr>
          </a:p>
          <a:p>
            <a:pPr lvl="3">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 efficient </a:t>
            </a:r>
            <a:r>
              <a:rPr lang="en-US" dirty="0">
                <a:latin typeface="Times New Roman" panose="02020603050405020304" pitchFamily="18" charset="0"/>
                <a:cs typeface="Times New Roman" panose="02020603050405020304" pitchFamily="18" charset="0"/>
              </a:rPr>
              <a:t>diff </a:t>
            </a:r>
            <a:r>
              <a:rPr lang="en-US" dirty="0" smtClean="0">
                <a:latin typeface="Times New Roman" panose="02020603050405020304" pitchFamily="18" charset="0"/>
                <a:cs typeface="Times New Roman" panose="02020603050405020304" pitchFamily="18" charset="0"/>
              </a:rPr>
              <a:t>algorithm, in order to know what changed</a:t>
            </a:r>
            <a:endParaRPr lang="en-US" dirty="0">
              <a:latin typeface="Times New Roman" panose="02020603050405020304" pitchFamily="18" charset="0"/>
              <a:cs typeface="Times New Roman" panose="02020603050405020304" pitchFamily="18" charset="0"/>
            </a:endParaRPr>
          </a:p>
          <a:p>
            <a:pPr lvl="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Batched update </a:t>
            </a:r>
            <a:r>
              <a:rPr lang="en-US" dirty="0" smtClean="0">
                <a:latin typeface="Times New Roman" panose="02020603050405020304" pitchFamily="18" charset="0"/>
                <a:cs typeface="Times New Roman" panose="02020603050405020304" pitchFamily="18" charset="0"/>
              </a:rPr>
              <a:t>to the DOM</a:t>
            </a:r>
            <a:endParaRPr lang="en-US" dirty="0">
              <a:latin typeface="Times New Roman" panose="02020603050405020304" pitchFamily="18" charset="0"/>
              <a:cs typeface="Times New Roman" panose="02020603050405020304" pitchFamily="18" charset="0"/>
            </a:endParaRPr>
          </a:p>
          <a:p>
            <a:pPr lvl="3">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Update subtrees of DOM simultaneously</a:t>
            </a:r>
            <a:endParaRPr lang="en-US" dirty="0">
              <a:latin typeface="Times New Roman" panose="02020603050405020304" pitchFamily="18" charset="0"/>
              <a:cs typeface="Times New Roman" panose="02020603050405020304" pitchFamily="18" charset="0"/>
            </a:endParaRPr>
          </a:p>
          <a:p>
            <a:pPr lvl="3"/>
            <a:endParaRPr lang="en-US" dirty="0">
              <a:latin typeface="Times New Roman" panose="02020603050405020304" pitchFamily="18" charset="0"/>
              <a:cs typeface="Times New Roman" panose="02020603050405020304" pitchFamily="18" charset="0"/>
            </a:endParaRPr>
          </a:p>
          <a:p>
            <a:pPr marL="914400" lvl="2" indent="0">
              <a:buNone/>
            </a:pPr>
            <a:endParaRPr lang="en-US" dirty="0" smtClean="0">
              <a:latin typeface="Times New Roman" panose="02020603050405020304" pitchFamily="18" charset="0"/>
              <a:cs typeface="Times New Roman" panose="02020603050405020304" pitchFamily="18" charset="0"/>
            </a:endParaRPr>
          </a:p>
          <a:p>
            <a:pPr marL="1314450" lvl="3" indent="0">
              <a:buNone/>
            </a:pPr>
            <a:endParaRPr lang="en-US" altLang="en-US" sz="1200" b="1" dirty="0" smtClean="0">
              <a:latin typeface="Times New Roman" panose="02020603050405020304" pitchFamily="18" charset="0"/>
              <a:cs typeface="Times New Roman" panose="02020603050405020304" pitchFamily="18" charset="0"/>
            </a:endParaRPr>
          </a:p>
          <a:p>
            <a:pPr marL="457200" lvl="1"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668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smtClean="0">
                <a:latin typeface="Times New Roman" panose="02020603050405020304" pitchFamily="18" charset="0"/>
                <a:cs typeface="Times New Roman" panose="02020603050405020304" pitchFamily="18" charset="0"/>
              </a:rPr>
              <a:t>How does </a:t>
            </a: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work? (6)</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3962400"/>
          </a:xfrm>
        </p:spPr>
        <p:txBody>
          <a:bodyPr/>
          <a:lstStyle/>
          <a:p>
            <a:r>
              <a:rPr lang="en-US" sz="2800" b="1" dirty="0">
                <a:latin typeface="Times New Roman" panose="02020603050405020304" pitchFamily="18" charset="0"/>
                <a:cs typeface="Times New Roman" panose="02020603050405020304" pitchFamily="18" charset="0"/>
              </a:rPr>
              <a:t>How Virtual DOM solves this problem?</a:t>
            </a:r>
            <a:endParaRPr lang="en-US" sz="28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1"/>
            <a:endParaRPr lang="en-US" b="1"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pPr marL="457200" lvl="1" indent="0">
              <a:buNone/>
            </a:pPr>
            <a:endParaRPr lang="en-US" altLang="en-US" sz="1600" dirty="0" smtClean="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76350"/>
            <a:ext cx="5778500" cy="3295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5845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smtClean="0">
                <a:latin typeface="Times New Roman" panose="02020603050405020304" pitchFamily="18" charset="0"/>
                <a:cs typeface="Times New Roman" panose="02020603050405020304" pitchFamily="18" charset="0"/>
              </a:rPr>
              <a:t>How does </a:t>
            </a: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work? (7)</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3962400"/>
          </a:xfrm>
        </p:spPr>
        <p:txBody>
          <a:bodyPr/>
          <a:lstStyle/>
          <a:p>
            <a:r>
              <a:rPr lang="en-US" sz="2800" b="1" dirty="0">
                <a:latin typeface="Times New Roman" panose="02020603050405020304" pitchFamily="18" charset="0"/>
                <a:cs typeface="Times New Roman" panose="02020603050405020304" pitchFamily="18" charset="0"/>
              </a:rPr>
              <a:t>W</a:t>
            </a:r>
            <a:r>
              <a:rPr lang="en-US" sz="2800" b="1" dirty="0" smtClean="0">
                <a:latin typeface="Times New Roman" panose="02020603050405020304" pitchFamily="18" charset="0"/>
                <a:cs typeface="Times New Roman" panose="02020603050405020304" pitchFamily="18" charset="0"/>
              </a:rPr>
              <a:t>hat </a:t>
            </a:r>
            <a:r>
              <a:rPr lang="en-US" sz="2800" b="1" dirty="0">
                <a:latin typeface="Times New Roman" panose="02020603050405020304" pitchFamily="18" charset="0"/>
                <a:cs typeface="Times New Roman" panose="02020603050405020304" pitchFamily="18" charset="0"/>
              </a:rPr>
              <a:t>does this Virtual DOM </a:t>
            </a:r>
            <a:r>
              <a:rPr lang="en-US" sz="2800" b="1" dirty="0" smtClean="0">
                <a:latin typeface="Times New Roman" panose="02020603050405020304" pitchFamily="18" charset="0"/>
                <a:cs typeface="Times New Roman" panose="02020603050405020304" pitchFamily="18" charset="0"/>
              </a:rPr>
              <a:t>actually </a:t>
            </a:r>
            <a:r>
              <a:rPr lang="en-US" sz="2800" b="1" dirty="0">
                <a:latin typeface="Times New Roman" panose="02020603050405020304" pitchFamily="18" charset="0"/>
                <a:cs typeface="Times New Roman" panose="02020603050405020304" pitchFamily="18" charset="0"/>
              </a:rPr>
              <a:t>consist </a:t>
            </a:r>
            <a:r>
              <a:rPr lang="en-US" sz="2800" b="1" dirty="0" smtClean="0">
                <a:latin typeface="Times New Roman" panose="02020603050405020304" pitchFamily="18" charset="0"/>
                <a:cs typeface="Times New Roman" panose="02020603050405020304" pitchFamily="18" charset="0"/>
              </a:rPr>
              <a:t>of?</a:t>
            </a:r>
            <a:endParaRPr lang="en-US" sz="2400" b="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React's</a:t>
            </a:r>
            <a:r>
              <a:rPr lang="en-US" dirty="0">
                <a:latin typeface="Times New Roman" panose="02020603050405020304" pitchFamily="18" charset="0"/>
                <a:cs typeface="Times New Roman" panose="02020603050405020304" pitchFamily="18" charset="0"/>
              </a:rPr>
              <a:t> Virtual DOM is a tree of </a:t>
            </a:r>
            <a:r>
              <a:rPr lang="en-US" dirty="0" smtClean="0">
                <a:latin typeface="Times New Roman" panose="02020603050405020304" pitchFamily="18" charset="0"/>
                <a:cs typeface="Times New Roman" panose="02020603050405020304" pitchFamily="18" charset="0"/>
              </a:rPr>
              <a:t>React Elements</a:t>
            </a:r>
            <a:r>
              <a:rPr lang="en-US" dirty="0">
                <a:latin typeface="Times New Roman" panose="02020603050405020304" pitchFamily="18" charset="0"/>
                <a:cs typeface="Times New Roman" panose="02020603050405020304" pitchFamily="18" charset="0"/>
              </a:rPr>
              <a:t>.</a:t>
            </a:r>
          </a:p>
          <a:p>
            <a:pPr lvl="1"/>
            <a:endParaRPr lang="en-US" b="1"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pPr marL="457200" lvl="1"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830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 Cao</a:t>
            </a:r>
            <a:endParaRPr lang="en-US" dirty="0"/>
          </a:p>
        </p:txBody>
      </p:sp>
      <p:sp>
        <p:nvSpPr>
          <p:cNvPr id="3" name="Text Placeholder 2"/>
          <p:cNvSpPr>
            <a:spLocks noGrp="1"/>
          </p:cNvSpPr>
          <p:nvPr>
            <p:ph type="body" sz="quarter" idx="13"/>
          </p:nvPr>
        </p:nvSpPr>
        <p:spPr/>
        <p:txBody>
          <a:bodyPr/>
          <a:lstStyle/>
          <a:p>
            <a:pPr algn="ctr"/>
            <a:r>
              <a:rPr lang="en-US" dirty="0" smtClean="0"/>
              <a:t>Updated</a:t>
            </a:r>
            <a:r>
              <a:rPr lang="en-US" smtClean="0"/>
              <a:t>: </a:t>
            </a:r>
            <a:r>
              <a:rPr lang="en-US" smtClean="0"/>
              <a:t>12 </a:t>
            </a:r>
            <a:r>
              <a:rPr lang="en-US" dirty="0" smtClean="0"/>
              <a:t>Nov 2017</a:t>
            </a:r>
            <a:endParaRPr lang="en-US" dirty="0"/>
          </a:p>
        </p:txBody>
      </p:sp>
      <p:sp>
        <p:nvSpPr>
          <p:cNvPr id="4" name="Footer Placeholder 3"/>
          <p:cNvSpPr>
            <a:spLocks noGrp="1"/>
          </p:cNvSpPr>
          <p:nvPr>
            <p:ph type="ftr" sz="quarter" idx="11"/>
          </p:nvPr>
        </p:nvSpPr>
        <p:spPr>
          <a:xfrm>
            <a:off x="76200" y="4850606"/>
            <a:ext cx="2895600" cy="273844"/>
          </a:xfrm>
        </p:spPr>
        <p:txBody>
          <a:bodyPr/>
          <a:lstStyle/>
          <a:p>
            <a:pPr>
              <a:defRPr/>
            </a:pPr>
            <a:r>
              <a:rPr lang="en-US" altLang="en-US" dirty="0" smtClean="0"/>
              <a:t>Security Classification: Internal</a:t>
            </a:r>
            <a:endParaRPr lang="en-US" altLang="en-US" dirty="0"/>
          </a:p>
        </p:txBody>
      </p:sp>
    </p:spTree>
    <p:extLst>
      <p:ext uri="{BB962C8B-B14F-4D97-AF65-F5344CB8AC3E}">
        <p14:creationId xmlns:p14="http://schemas.microsoft.com/office/powerpoint/2010/main" val="3618742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–Element ?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915400" cy="4191000"/>
          </a:xfrm>
        </p:spPr>
        <p:txBody>
          <a:bodyPr/>
          <a:lstStyle/>
          <a:p>
            <a:pPr marL="342900" lvl="1" indent="-342900">
              <a:buFont typeface="Arial" pitchFamily="34" charset="0"/>
              <a:buChar char="•"/>
            </a:pPr>
            <a:r>
              <a:rPr lang="en-US" sz="2400" b="1" dirty="0" smtClean="0">
                <a:latin typeface="Times New Roman" panose="02020603050405020304" pitchFamily="18" charset="0"/>
                <a:cs typeface="Times New Roman" panose="02020603050405020304" pitchFamily="18" charset="0"/>
              </a:rPr>
              <a:t>What is a React Element?</a:t>
            </a:r>
          </a:p>
          <a:p>
            <a:pPr marL="742950" lvl="2" indent="-342900"/>
            <a:r>
              <a:rPr lang="en-US" sz="1600" dirty="0" smtClean="0">
                <a:latin typeface="Times New Roman" panose="02020603050405020304" pitchFamily="18" charset="0"/>
                <a:cs typeface="Times New Roman" panose="02020603050405020304" pitchFamily="18" charset="0"/>
              </a:rPr>
              <a:t>In</a:t>
            </a:r>
            <a:r>
              <a:rPr lang="en-US" sz="1600" dirty="0">
                <a:latin typeface="Times New Roman" panose="02020603050405020304" pitchFamily="18" charset="0"/>
                <a:cs typeface="Times New Roman" panose="02020603050405020304" pitchFamily="18" charset="0"/>
              </a:rPr>
              <a:t> React everything is a React Element. React Elements are the building blocks of a React program. If you're writing one from scratch, the first thing you'll be doing is creating a React </a:t>
            </a:r>
            <a:r>
              <a:rPr lang="en-US" sz="1600" dirty="0" smtClean="0">
                <a:latin typeface="Times New Roman" panose="02020603050405020304" pitchFamily="18" charset="0"/>
                <a:cs typeface="Times New Roman" panose="02020603050405020304" pitchFamily="18" charset="0"/>
              </a:rPr>
              <a:t>Element</a:t>
            </a:r>
          </a:p>
          <a:p>
            <a:pPr marL="742950" lvl="2" indent="-342900"/>
            <a:r>
              <a:rPr lang="en-US" sz="1600" dirty="0">
                <a:latin typeface="Times New Roman" panose="02020603050405020304" pitchFamily="18" charset="0"/>
                <a:cs typeface="Times New Roman" panose="02020603050405020304" pitchFamily="18" charset="0"/>
              </a:rPr>
              <a:t>A React Element is an abstract mental model of an HTML </a:t>
            </a:r>
            <a:r>
              <a:rPr lang="en-US" sz="1600" dirty="0" smtClean="0">
                <a:latin typeface="Times New Roman" panose="02020603050405020304" pitchFamily="18" charset="0"/>
                <a:cs typeface="Times New Roman" panose="02020603050405020304" pitchFamily="18" charset="0"/>
              </a:rPr>
              <a:t>element. When </a:t>
            </a:r>
            <a:r>
              <a:rPr lang="en-US" sz="1600" dirty="0">
                <a:latin typeface="Times New Roman" panose="02020603050405020304" pitchFamily="18" charset="0"/>
                <a:cs typeface="Times New Roman" panose="02020603050405020304" pitchFamily="18" charset="0"/>
              </a:rPr>
              <a:t>writing HTML, you enter tag names, attributes and their content (</a:t>
            </a:r>
            <a:r>
              <a:rPr lang="en-US" sz="1600" dirty="0" err="1">
                <a:latin typeface="Times New Roman" panose="02020603050405020304" pitchFamily="18" charset="0"/>
                <a:cs typeface="Times New Roman" panose="02020603050405020304" pitchFamily="18" charset="0"/>
              </a:rPr>
              <a:t>innerHTML</a:t>
            </a:r>
            <a:r>
              <a:rPr lang="en-US" sz="1600" dirty="0">
                <a:latin typeface="Times New Roman" panose="02020603050405020304" pitchFamily="18" charset="0"/>
                <a:cs typeface="Times New Roman" panose="02020603050405020304" pitchFamily="18" charset="0"/>
              </a:rPr>
              <a:t>). But React helps you do that in </a:t>
            </a:r>
            <a:r>
              <a:rPr lang="en-US" sz="1600" dirty="0" smtClean="0">
                <a:latin typeface="Times New Roman" panose="02020603050405020304" pitchFamily="18" charset="0"/>
                <a:cs typeface="Times New Roman" panose="02020603050405020304" pitchFamily="18" charset="0"/>
              </a:rPr>
              <a:t>JavaScript</a:t>
            </a:r>
          </a:p>
          <a:p>
            <a:pPr marL="457200" lvl="1"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714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–Element ? (2)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915400" cy="4191000"/>
          </a:xfrm>
        </p:spPr>
        <p:txBody>
          <a:bodyPr/>
          <a:lstStyle/>
          <a:p>
            <a:pPr marL="342900" lvl="1"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Creating </a:t>
            </a:r>
            <a:r>
              <a:rPr lang="en-US" sz="2400" b="1" dirty="0">
                <a:latin typeface="Times New Roman" panose="02020603050405020304" pitchFamily="18" charset="0"/>
                <a:cs typeface="Times New Roman" panose="02020603050405020304" pitchFamily="18" charset="0"/>
              </a:rPr>
              <a:t>React </a:t>
            </a:r>
            <a:r>
              <a:rPr lang="en-US" sz="2400" b="1" dirty="0" smtClean="0">
                <a:latin typeface="Times New Roman" panose="02020603050405020304" pitchFamily="18" charset="0"/>
                <a:cs typeface="Times New Roman" panose="02020603050405020304" pitchFamily="18" charset="0"/>
              </a:rPr>
              <a:t>Elements</a:t>
            </a:r>
            <a:endParaRPr lang="en-US" sz="2200" b="1" dirty="0" smtClean="0">
              <a:latin typeface="Times New Roman" panose="02020603050405020304" pitchFamily="18" charset="0"/>
              <a:cs typeface="Times New Roman" panose="02020603050405020304" pitchFamily="18" charset="0"/>
            </a:endParaRPr>
          </a:p>
          <a:p>
            <a:pPr marL="742950" lvl="2" indent="-342900"/>
            <a:r>
              <a:rPr lang="en-US" b="1" dirty="0" err="1" smtClean="0">
                <a:latin typeface="Times New Roman" panose="02020603050405020304" pitchFamily="18" charset="0"/>
                <a:cs typeface="Times New Roman" panose="02020603050405020304" pitchFamily="18" charset="0"/>
              </a:rPr>
              <a:t>React.createElement</a:t>
            </a:r>
            <a:endParaRPr lang="en-US" b="1" dirty="0">
              <a:latin typeface="Times New Roman" panose="02020603050405020304" pitchFamily="18" charset="0"/>
              <a:cs typeface="Times New Roman" panose="02020603050405020304" pitchFamily="18" charset="0"/>
            </a:endParaRPr>
          </a:p>
          <a:p>
            <a:pPr marL="1200150" lvl="3" indent="-342900"/>
            <a:r>
              <a:rPr lang="en-US" sz="1400" dirty="0">
                <a:latin typeface="Times New Roman" panose="02020603050405020304" pitchFamily="18" charset="0"/>
                <a:cs typeface="Times New Roman" panose="02020603050405020304" pitchFamily="18" charset="0"/>
              </a:rPr>
              <a:t>The basic idea when creating a React Element, is to provide its HTML </a:t>
            </a:r>
            <a:r>
              <a:rPr lang="en-US" sz="1400" b="1" dirty="0">
                <a:latin typeface="Times New Roman" panose="02020603050405020304" pitchFamily="18" charset="0"/>
                <a:cs typeface="Times New Roman" panose="02020603050405020304" pitchFamily="18" charset="0"/>
              </a:rPr>
              <a:t>tag name</a:t>
            </a:r>
            <a:r>
              <a:rPr lang="en-US" sz="1400" dirty="0">
                <a:latin typeface="Times New Roman" panose="02020603050405020304" pitchFamily="18" charset="0"/>
                <a:cs typeface="Times New Roman" panose="02020603050405020304" pitchFamily="18" charset="0"/>
              </a:rPr>
              <a:t>, tag </a:t>
            </a:r>
            <a:r>
              <a:rPr lang="en-US" sz="1400" b="1" dirty="0">
                <a:latin typeface="Times New Roman" panose="02020603050405020304" pitchFamily="18" charset="0"/>
                <a:cs typeface="Times New Roman" panose="02020603050405020304" pitchFamily="18" charset="0"/>
              </a:rPr>
              <a:t>attributes</a:t>
            </a:r>
            <a:r>
              <a:rPr lang="en-US" sz="1400" dirty="0">
                <a:latin typeface="Times New Roman" panose="02020603050405020304" pitchFamily="18" charset="0"/>
                <a:cs typeface="Times New Roman" panose="02020603050405020304" pitchFamily="18" charset="0"/>
              </a:rPr>
              <a:t> in JSON format (that is, using curly brackets), and provide tag contents: the value of </a:t>
            </a:r>
            <a:r>
              <a:rPr lang="en-US" sz="1400" b="1" dirty="0" err="1">
                <a:latin typeface="Times New Roman" panose="02020603050405020304" pitchFamily="18" charset="0"/>
                <a:cs typeface="Times New Roman" panose="02020603050405020304" pitchFamily="18" charset="0"/>
              </a:rPr>
              <a:t>innerHTML</a:t>
            </a:r>
            <a:r>
              <a:rPr lang="en-US" sz="1400" dirty="0">
                <a:latin typeface="Times New Roman" panose="02020603050405020304" pitchFamily="18" charset="0"/>
                <a:cs typeface="Times New Roman" panose="02020603050405020304" pitchFamily="18" charset="0"/>
              </a:rPr>
              <a:t> of the tag being </a:t>
            </a:r>
            <a:r>
              <a:rPr lang="en-US" sz="1400" dirty="0" smtClean="0">
                <a:latin typeface="Times New Roman" panose="02020603050405020304" pitchFamily="18" charset="0"/>
                <a:cs typeface="Times New Roman" panose="02020603050405020304" pitchFamily="18" charset="0"/>
              </a:rPr>
              <a:t>created.</a:t>
            </a:r>
            <a:r>
              <a:rPr lang="en-US" sz="1400" dirty="0"/>
              <a:t> </a:t>
            </a:r>
            <a:r>
              <a:rPr lang="en-US" sz="1400" dirty="0">
                <a:latin typeface="Times New Roman" panose="02020603050405020304" pitchFamily="18" charset="0"/>
                <a:cs typeface="Times New Roman" panose="02020603050405020304" pitchFamily="18" charset="0"/>
              </a:rPr>
              <a:t>React has a method </a:t>
            </a:r>
            <a:r>
              <a:rPr lang="en-US" sz="1400" b="1" dirty="0" err="1">
                <a:latin typeface="Times New Roman" panose="02020603050405020304" pitchFamily="18" charset="0"/>
                <a:cs typeface="Times New Roman" panose="02020603050405020304" pitchFamily="18" charset="0"/>
              </a:rPr>
              <a:t>createElement</a:t>
            </a:r>
            <a:r>
              <a:rPr lang="en-US" sz="1400" dirty="0">
                <a:latin typeface="Times New Roman" panose="02020603050405020304" pitchFamily="18" charset="0"/>
                <a:cs typeface="Times New Roman" panose="02020603050405020304" pitchFamily="18" charset="0"/>
              </a:rPr>
              <a:t> for that stemming from main </a:t>
            </a:r>
            <a:r>
              <a:rPr lang="en-US" sz="1400" b="1" dirty="0">
                <a:latin typeface="Times New Roman" panose="02020603050405020304" pitchFamily="18" charset="0"/>
                <a:cs typeface="Times New Roman" panose="02020603050405020304" pitchFamily="18" charset="0"/>
              </a:rPr>
              <a:t>React</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object</a:t>
            </a:r>
          </a:p>
          <a:p>
            <a:pPr marL="1200150" lvl="3" indent="-342900"/>
            <a:endParaRPr lang="en-US" sz="1000" b="1" dirty="0">
              <a:latin typeface="Times New Roman" panose="02020603050405020304" pitchFamily="18" charset="0"/>
              <a:cs typeface="Times New Roman" panose="02020603050405020304" pitchFamily="18" charset="0"/>
            </a:endParaRPr>
          </a:p>
          <a:p>
            <a:pPr marL="857250" lvl="2" indent="0">
              <a:buNone/>
            </a:pPr>
            <a:endParaRPr lang="en-US" dirty="0" smtClean="0">
              <a:latin typeface="Times New Roman" panose="02020603050405020304" pitchFamily="18" charset="0"/>
              <a:cs typeface="Times New Roman" panose="02020603050405020304" pitchFamily="18" charset="0"/>
            </a:endParaRPr>
          </a:p>
          <a:p>
            <a:pPr lvl="2"/>
            <a:endParaRPr lang="en-US" b="1" dirty="0" smtClean="0">
              <a:latin typeface="Times New Roman" panose="02020603050405020304" pitchFamily="18" charset="0"/>
              <a:cs typeface="Times New Roman" panose="02020603050405020304" pitchFamily="18" charset="0"/>
            </a:endParaRPr>
          </a:p>
          <a:p>
            <a:pPr lvl="2"/>
            <a:endParaRPr lang="en-US" altLang="en-US" dirty="0" smtClean="0">
              <a:latin typeface="Times New Roman" panose="02020603050405020304" pitchFamily="18" charset="0"/>
              <a:cs typeface="Times New Roman" panose="02020603050405020304" pitchFamily="18" charset="0"/>
            </a:endParaRPr>
          </a:p>
          <a:p>
            <a:pPr marL="1314450" lvl="3" indent="0">
              <a:buNone/>
            </a:pPr>
            <a:endParaRPr lang="en-US" sz="1000" i="1" dirty="0" smtClean="0">
              <a:latin typeface="Times New Roman" panose="02020603050405020304" pitchFamily="18" charset="0"/>
              <a:cs typeface="Times New Roman" panose="02020603050405020304" pitchFamily="18" charset="0"/>
            </a:endParaRPr>
          </a:p>
          <a:p>
            <a:pPr marL="1314450" lvl="3" indent="0">
              <a:buNone/>
            </a:pPr>
            <a:endParaRPr lang="en-US" sz="1000" i="1" dirty="0">
              <a:latin typeface="Times New Roman" panose="02020603050405020304" pitchFamily="18" charset="0"/>
              <a:cs typeface="Times New Roman" panose="02020603050405020304" pitchFamily="18" charset="0"/>
            </a:endParaRPr>
          </a:p>
          <a:p>
            <a:pPr marL="1771650" lvl="4" indent="0">
              <a:buNone/>
            </a:pPr>
            <a:endParaRPr lang="en-US" sz="1100" i="1" dirty="0" smtClean="0">
              <a:latin typeface="Times New Roman" panose="02020603050405020304" pitchFamily="18" charset="0"/>
              <a:cs typeface="Times New Roman" panose="02020603050405020304" pitchFamily="18" charset="0"/>
            </a:endParaRPr>
          </a:p>
          <a:p>
            <a:pPr marL="1771650" lvl="4" indent="0">
              <a:buNone/>
            </a:pPr>
            <a:endParaRPr lang="en-US" sz="1100" i="1" dirty="0">
              <a:latin typeface="Times New Roman" panose="02020603050405020304" pitchFamily="18" charset="0"/>
              <a:cs typeface="Times New Roman" panose="02020603050405020304" pitchFamily="18" charset="0"/>
            </a:endParaRPr>
          </a:p>
          <a:p>
            <a:pPr marL="1314450" lvl="3" indent="0">
              <a:buNone/>
            </a:pPr>
            <a:r>
              <a:rPr lang="en-US" sz="1400" b="1" i="1" dirty="0" smtClean="0">
                <a:latin typeface="Times New Roman" panose="02020603050405020304" pitchFamily="18" charset="0"/>
                <a:cs typeface="Times New Roman" panose="02020603050405020304" pitchFamily="18" charset="0"/>
              </a:rPr>
              <a:t>This </a:t>
            </a:r>
            <a:r>
              <a:rPr lang="en-US" sz="1400" b="1" i="1" dirty="0">
                <a:latin typeface="Times New Roman" panose="02020603050405020304" pitchFamily="18" charset="0"/>
                <a:cs typeface="Times New Roman" panose="02020603050405020304" pitchFamily="18" charset="0"/>
              </a:rPr>
              <a:t>is exact equivalent of &lt;p class = "paragraph"&gt;</a:t>
            </a:r>
            <a:r>
              <a:rPr lang="en-US" sz="1400" b="1" i="1" dirty="0" smtClean="0">
                <a:latin typeface="Times New Roman" panose="02020603050405020304" pitchFamily="18" charset="0"/>
                <a:cs typeface="Times New Roman" panose="02020603050405020304" pitchFamily="18" charset="0"/>
              </a:rPr>
              <a:t>Hello there </a:t>
            </a:r>
            <a:r>
              <a:rPr lang="en-US" sz="1400" b="1" i="1" dirty="0">
                <a:latin typeface="Times New Roman" panose="02020603050405020304" pitchFamily="18" charset="0"/>
                <a:cs typeface="Times New Roman" panose="02020603050405020304" pitchFamily="18" charset="0"/>
              </a:rPr>
              <a:t>from React.&lt;/p&gt; in HTML. It's like a copy of a DOM element node, now at our command in JavaScript</a:t>
            </a:r>
            <a:endParaRPr lang="en-US" altLang="en-US" sz="1400" b="1" i="1" dirty="0">
              <a:latin typeface="Times New Roman" panose="02020603050405020304" pitchFamily="18" charset="0"/>
              <a:cs typeface="Times New Roman" panose="02020603050405020304" pitchFamily="18" charset="0"/>
            </a:endParaRPr>
          </a:p>
          <a:p>
            <a:pPr marL="57150" indent="0">
              <a:buNone/>
            </a:pPr>
            <a:endParaRPr lang="en-US" altLang="en-US" dirty="0" smtClean="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26436429"/>
              </p:ext>
            </p:extLst>
          </p:nvPr>
        </p:nvGraphicFramePr>
        <p:xfrm>
          <a:off x="1600200" y="2190750"/>
          <a:ext cx="6096000" cy="1828800"/>
        </p:xfrm>
        <a:graphic>
          <a:graphicData uri="http://schemas.openxmlformats.org/drawingml/2006/table">
            <a:tbl>
              <a:tblPr firstRow="1" bandRow="1">
                <a:tableStyleId>{BDBED569-4797-4DF1-A0F4-6AAB3CD982D8}</a:tableStyleId>
              </a:tblPr>
              <a:tblGrid>
                <a:gridCol w="6096000"/>
              </a:tblGrid>
              <a:tr h="370840">
                <a:tc>
                  <a:txBody>
                    <a:bodyPr/>
                    <a:lstStyle/>
                    <a:p>
                      <a:r>
                        <a:rPr lang="en-US" sz="1200" kern="1200" dirty="0" err="1" smtClean="0">
                          <a:effectLst/>
                          <a:latin typeface="Times New Roman" panose="02020603050405020304" pitchFamily="18" charset="0"/>
                          <a:cs typeface="Times New Roman" panose="02020603050405020304" pitchFamily="18" charset="0"/>
                        </a:rPr>
                        <a:t>React.createElement</a:t>
                      </a:r>
                      <a:r>
                        <a:rPr lang="en-US" sz="1200" kern="1200" dirty="0" smtClean="0">
                          <a:effectLst/>
                          <a:latin typeface="Times New Roman" panose="02020603050405020304" pitchFamily="18" charset="0"/>
                          <a:cs typeface="Times New Roman" panose="02020603050405020304" pitchFamily="18" charset="0"/>
                        </a:rPr>
                        <a:t>(</a:t>
                      </a:r>
                      <a:r>
                        <a:rPr lang="en-US" sz="1200" kern="1200" dirty="0" err="1" smtClean="0">
                          <a:effectLst/>
                          <a:latin typeface="Times New Roman" panose="02020603050405020304" pitchFamily="18" charset="0"/>
                          <a:cs typeface="Times New Roman" panose="02020603050405020304" pitchFamily="18" charset="0"/>
                        </a:rPr>
                        <a:t>ElementName</a:t>
                      </a:r>
                      <a:r>
                        <a:rPr lang="en-US" sz="1200" kern="1200" dirty="0" smtClean="0">
                          <a:effectLst/>
                          <a:latin typeface="Times New Roman" panose="02020603050405020304" pitchFamily="18" charset="0"/>
                          <a:cs typeface="Times New Roman" panose="02020603050405020304" pitchFamily="18" charset="0"/>
                        </a:rPr>
                        <a:t>,        </a:t>
                      </a:r>
                      <a:r>
                        <a:rPr lang="en-US" sz="1200" kern="1200" dirty="0" smtClean="0">
                          <a:solidFill>
                            <a:srgbClr val="00B050"/>
                          </a:solidFill>
                          <a:effectLst/>
                          <a:latin typeface="Times New Roman" panose="02020603050405020304" pitchFamily="18" charset="0"/>
                          <a:cs typeface="Times New Roman" panose="02020603050405020304" pitchFamily="18" charset="0"/>
                        </a:rPr>
                        <a:t>// "p", "div", "span", and so on...</a:t>
                      </a:r>
                    </a:p>
                    <a:p>
                      <a:pPr lvl="2"/>
                      <a:r>
                        <a:rPr lang="en-US" sz="1200" kern="1200" dirty="0" smtClean="0">
                          <a:effectLst/>
                          <a:latin typeface="Times New Roman" panose="02020603050405020304" pitchFamily="18" charset="0"/>
                          <a:cs typeface="Times New Roman" panose="02020603050405020304" pitchFamily="18" charset="0"/>
                        </a:rPr>
                        <a:t>             </a:t>
                      </a:r>
                      <a:r>
                        <a:rPr lang="en-US" sz="1200" kern="1200" dirty="0" err="1" smtClean="0">
                          <a:effectLst/>
                          <a:latin typeface="Times New Roman" panose="02020603050405020304" pitchFamily="18" charset="0"/>
                          <a:cs typeface="Times New Roman" panose="02020603050405020304" pitchFamily="18" charset="0"/>
                        </a:rPr>
                        <a:t>ElementAttributes</a:t>
                      </a:r>
                      <a:r>
                        <a:rPr lang="en-US" sz="1200" kern="1200" dirty="0" smtClean="0">
                          <a:effectLst/>
                          <a:latin typeface="Times New Roman" panose="02020603050405020304" pitchFamily="18" charset="0"/>
                          <a:cs typeface="Times New Roman" panose="02020603050405020304" pitchFamily="18" charset="0"/>
                        </a:rPr>
                        <a:t>,  </a:t>
                      </a:r>
                      <a:r>
                        <a:rPr lang="en-US" sz="1200" kern="1200" dirty="0" smtClean="0">
                          <a:solidFill>
                            <a:srgbClr val="00B050"/>
                          </a:solidFill>
                          <a:effectLst/>
                          <a:latin typeface="Times New Roman" panose="02020603050405020304" pitchFamily="18" charset="0"/>
                          <a:cs typeface="Times New Roman" panose="02020603050405020304" pitchFamily="18" charset="0"/>
                        </a:rPr>
                        <a:t>// { attr1: "value", ... }</a:t>
                      </a:r>
                    </a:p>
                    <a:p>
                      <a:r>
                        <a:rPr lang="en-US" sz="1200" kern="1200" dirty="0" smtClean="0">
                          <a:effectLst/>
                          <a:latin typeface="Times New Roman" panose="02020603050405020304" pitchFamily="18" charset="0"/>
                          <a:cs typeface="Times New Roman" panose="02020603050405020304" pitchFamily="18" charset="0"/>
                        </a:rPr>
                        <a:t>                                     </a:t>
                      </a:r>
                      <a:r>
                        <a:rPr lang="en-US" sz="1200" kern="1200" dirty="0" err="1" smtClean="0">
                          <a:effectLst/>
                          <a:latin typeface="Times New Roman" panose="02020603050405020304" pitchFamily="18" charset="0"/>
                          <a:cs typeface="Times New Roman" panose="02020603050405020304" pitchFamily="18" charset="0"/>
                        </a:rPr>
                        <a:t>ElementContent</a:t>
                      </a:r>
                      <a:r>
                        <a:rPr lang="en-US" sz="1200" kern="1200" dirty="0" smtClean="0">
                          <a:effectLst/>
                          <a:latin typeface="Times New Roman" panose="02020603050405020304" pitchFamily="18" charset="0"/>
                          <a:cs typeface="Times New Roman" panose="02020603050405020304" pitchFamily="18" charset="0"/>
                        </a:rPr>
                        <a:t>);    </a:t>
                      </a:r>
                      <a:r>
                        <a:rPr lang="en-US" sz="1200" kern="1200" dirty="0" smtClean="0">
                          <a:solidFill>
                            <a:srgbClr val="00B050"/>
                          </a:solidFill>
                          <a:effectLst/>
                          <a:latin typeface="Times New Roman" panose="02020603050405020304" pitchFamily="18" charset="0"/>
                          <a:cs typeface="Times New Roman" panose="02020603050405020304" pitchFamily="18" charset="0"/>
                        </a:rPr>
                        <a:t>// "Text, or other HTML."</a:t>
                      </a:r>
                    </a:p>
                    <a:p>
                      <a:endParaRPr lang="en-US" sz="1200" dirty="0">
                        <a:latin typeface="Times New Roman" panose="02020603050405020304" pitchFamily="18" charset="0"/>
                        <a:cs typeface="Times New Roman" panose="02020603050405020304" pitchFamily="18" charset="0"/>
                      </a:endParaRPr>
                    </a:p>
                  </a:txBody>
                  <a:tcPr/>
                </a:tc>
              </a:tr>
              <a:tr h="370840">
                <a:tc>
                  <a:txBody>
                    <a:bodyPr/>
                    <a:lstStyle/>
                    <a:p>
                      <a:r>
                        <a:rPr lang="en-US" sz="1200" kern="1200" dirty="0" smtClean="0">
                          <a:effectLst/>
                          <a:latin typeface="Times New Roman" panose="02020603050405020304" pitchFamily="18" charset="0"/>
                          <a:cs typeface="Times New Roman" panose="02020603050405020304" pitchFamily="18" charset="0"/>
                        </a:rPr>
                        <a:t>Ex: </a:t>
                      </a:r>
                    </a:p>
                    <a:p>
                      <a:r>
                        <a:rPr lang="en-US" sz="1200" kern="1200" dirty="0" err="1" smtClean="0">
                          <a:effectLst/>
                          <a:latin typeface="Times New Roman" panose="02020603050405020304" pitchFamily="18" charset="0"/>
                          <a:cs typeface="Times New Roman" panose="02020603050405020304" pitchFamily="18" charset="0"/>
                        </a:rPr>
                        <a:t>var</a:t>
                      </a:r>
                      <a:r>
                        <a:rPr lang="en-US" sz="1200" kern="1200" dirty="0" smtClean="0">
                          <a:effectLst/>
                          <a:latin typeface="Times New Roman" panose="02020603050405020304" pitchFamily="18" charset="0"/>
                          <a:cs typeface="Times New Roman" panose="02020603050405020304" pitchFamily="18" charset="0"/>
                        </a:rPr>
                        <a:t> P = </a:t>
                      </a:r>
                      <a:r>
                        <a:rPr lang="en-US" sz="1200" kern="1200" dirty="0" err="1" smtClean="0">
                          <a:effectLst/>
                          <a:latin typeface="Times New Roman" panose="02020603050405020304" pitchFamily="18" charset="0"/>
                          <a:cs typeface="Times New Roman" panose="02020603050405020304" pitchFamily="18" charset="0"/>
                        </a:rPr>
                        <a:t>React.createElement</a:t>
                      </a:r>
                      <a:r>
                        <a:rPr lang="en-US" sz="1200" kern="1200" dirty="0" smtClean="0">
                          <a:effectLst/>
                          <a:latin typeface="Times New Roman" panose="02020603050405020304" pitchFamily="18" charset="0"/>
                          <a:cs typeface="Times New Roman" panose="02020603050405020304" pitchFamily="18" charset="0"/>
                        </a:rPr>
                        <a:t>("p",</a:t>
                      </a:r>
                    </a:p>
                    <a:p>
                      <a:r>
                        <a:rPr lang="en-US" sz="1200" kern="1200" dirty="0" smtClean="0">
                          <a:effectLst/>
                          <a:latin typeface="Times New Roman" panose="02020603050405020304" pitchFamily="18" charset="0"/>
                          <a:cs typeface="Times New Roman" panose="02020603050405020304" pitchFamily="18" charset="0"/>
                        </a:rPr>
                        <a:t>                             { class: "paragraph" },</a:t>
                      </a:r>
                    </a:p>
                    <a:p>
                      <a:r>
                        <a:rPr lang="en-US" sz="1200" kern="1200" dirty="0" smtClean="0">
                          <a:effectLst/>
                          <a:latin typeface="Times New Roman" panose="02020603050405020304" pitchFamily="18" charset="0"/>
                          <a:cs typeface="Times New Roman" panose="02020603050405020304" pitchFamily="18" charset="0"/>
                        </a:rPr>
                        <a:t>                               "Hello from React."</a:t>
                      </a:r>
                    </a:p>
                    <a:p>
                      <a:r>
                        <a:rPr lang="en-US" sz="1200" kern="1200" dirty="0" smtClean="0">
                          <a:effectLst/>
                          <a:latin typeface="Times New Roman" panose="02020603050405020304" pitchFamily="18" charset="0"/>
                          <a:cs typeface="Times New Roman" panose="02020603050405020304" pitchFamily="18" charset="0"/>
                        </a:rPr>
                        <a:t>                             );</a:t>
                      </a:r>
                    </a:p>
                  </a:txBody>
                  <a:tcPr/>
                </a:tc>
              </a:tr>
            </a:tbl>
          </a:graphicData>
        </a:graphic>
      </p:graphicFrame>
    </p:spTree>
    <p:extLst>
      <p:ext uri="{BB962C8B-B14F-4D97-AF65-F5344CB8AC3E}">
        <p14:creationId xmlns:p14="http://schemas.microsoft.com/office/powerpoint/2010/main" val="1193274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–Element ? (3)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915400" cy="4191000"/>
          </a:xfrm>
        </p:spPr>
        <p:txBody>
          <a:bodyPr/>
          <a:lstStyle/>
          <a:p>
            <a:pPr marL="342900" lvl="1" indent="-342900">
              <a:buFont typeface="Arial" pitchFamily="34" charset="0"/>
              <a:buChar char="•"/>
            </a:pPr>
            <a:r>
              <a:rPr lang="en-US" sz="2400" b="1" dirty="0">
                <a:latin typeface="Times New Roman" panose="02020603050405020304" pitchFamily="18" charset="0"/>
                <a:cs typeface="Times New Roman" panose="02020603050405020304" pitchFamily="18" charset="0"/>
              </a:rPr>
              <a:t>Creating React Elements </a:t>
            </a:r>
            <a:endParaRPr lang="en-US" sz="2400" b="1" dirty="0" smtClean="0">
              <a:latin typeface="Times New Roman" panose="02020603050405020304" pitchFamily="18" charset="0"/>
              <a:cs typeface="Times New Roman" panose="02020603050405020304" pitchFamily="18" charset="0"/>
            </a:endParaRPr>
          </a:p>
          <a:p>
            <a:pPr marL="742950" lvl="2" indent="-342900"/>
            <a:r>
              <a:rPr lang="en-US" b="1" dirty="0" smtClean="0">
                <a:latin typeface="Times New Roman" panose="02020603050405020304" pitchFamily="18" charset="0"/>
                <a:cs typeface="Times New Roman" panose="02020603050405020304" pitchFamily="18" charset="0"/>
              </a:rPr>
              <a:t>JSX</a:t>
            </a:r>
            <a:endParaRPr lang="en-US" b="1" dirty="0">
              <a:latin typeface="Times New Roman" panose="02020603050405020304" pitchFamily="18" charset="0"/>
              <a:cs typeface="Times New Roman" panose="02020603050405020304" pitchFamily="18" charset="0"/>
            </a:endParaRPr>
          </a:p>
          <a:p>
            <a:pPr marL="1143000" lvl="3"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JSX is a </a:t>
            </a:r>
            <a:r>
              <a:rPr lang="en-US" dirty="0">
                <a:latin typeface="Times New Roman" panose="02020603050405020304" pitchFamily="18" charset="0"/>
                <a:cs typeface="Times New Roman" panose="02020603050405020304" pitchFamily="18" charset="0"/>
              </a:rPr>
              <a:t>different ways of creating </a:t>
            </a:r>
            <a:r>
              <a:rPr lang="en-US" dirty="0" smtClean="0">
                <a:latin typeface="Times New Roman" panose="02020603050405020304" pitchFamily="18" charset="0"/>
                <a:cs typeface="Times New Roman" panose="02020603050405020304" pitchFamily="18" charset="0"/>
              </a:rPr>
              <a:t>react elements. </a:t>
            </a:r>
            <a:r>
              <a:rPr lang="en-US" dirty="0">
                <a:latin typeface="Times New Roman" panose="02020603050405020304" pitchFamily="18" charset="0"/>
                <a:cs typeface="Times New Roman" panose="02020603050405020304" pitchFamily="18" charset="0"/>
              </a:rPr>
              <a:t>JSX is a syntax </a:t>
            </a:r>
            <a:r>
              <a:rPr lang="en-US" dirty="0" smtClean="0">
                <a:latin typeface="Times New Roman" panose="02020603050405020304" pitchFamily="18" charset="0"/>
                <a:cs typeface="Times New Roman" panose="02020603050405020304" pitchFamily="18" charset="0"/>
              </a:rPr>
              <a:t>extension,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is how React allows us to write HTML in JavaScript</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Think of them as shorthand for calling </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React.createElement</a:t>
            </a:r>
            <a:r>
              <a:rPr lang="en-US" i="1" dirty="0" smtClean="0">
                <a:latin typeface="Times New Roman" panose="02020603050405020304" pitchFamily="18" charset="0"/>
                <a:cs typeface="Times New Roman" panose="02020603050405020304" pitchFamily="18" charset="0"/>
              </a:rPr>
              <a:t>()`</a:t>
            </a:r>
          </a:p>
          <a:p>
            <a:pPr marL="1143000" lvl="3" indent="-285750">
              <a:buFont typeface="Arial" panose="020B0604020202020204" pitchFamily="34" charset="0"/>
              <a:buChar char="•"/>
            </a:pPr>
            <a:endParaRPr lang="en-US" b="1" i="1" dirty="0">
              <a:solidFill>
                <a:srgbClr val="C00000"/>
              </a:solidFill>
              <a:latin typeface="Times New Roman" panose="02020603050405020304" pitchFamily="18" charset="0"/>
              <a:cs typeface="Times New Roman" panose="02020603050405020304" pitchFamily="18" charset="0"/>
              <a:hlinkClick r:id="rId3"/>
            </a:endParaRPr>
          </a:p>
          <a:p>
            <a:pPr marL="1143000" lvl="3" indent="-285750">
              <a:buFont typeface="Arial" panose="020B0604020202020204" pitchFamily="34" charset="0"/>
              <a:buChar char="•"/>
            </a:pPr>
            <a:endParaRPr lang="en-US" b="1" i="1" dirty="0" smtClean="0">
              <a:solidFill>
                <a:srgbClr val="C00000"/>
              </a:solidFill>
              <a:latin typeface="Times New Roman" panose="02020603050405020304" pitchFamily="18" charset="0"/>
              <a:cs typeface="Times New Roman" panose="02020603050405020304" pitchFamily="18" charset="0"/>
              <a:hlinkClick r:id="rId3"/>
            </a:endParaRPr>
          </a:p>
          <a:p>
            <a:pPr marL="1143000" lvl="3" indent="-285750">
              <a:buFont typeface="Arial" panose="020B0604020202020204" pitchFamily="34" charset="0"/>
              <a:buChar char="•"/>
            </a:pPr>
            <a:endParaRPr lang="en-US" b="1" i="1" dirty="0">
              <a:solidFill>
                <a:srgbClr val="C00000"/>
              </a:solidFill>
              <a:latin typeface="Times New Roman" panose="02020603050405020304" pitchFamily="18" charset="0"/>
              <a:cs typeface="Times New Roman" panose="02020603050405020304" pitchFamily="18" charset="0"/>
              <a:hlinkClick r:id="rId3"/>
            </a:endParaRPr>
          </a:p>
          <a:p>
            <a:pPr marL="1143000" lvl="3" indent="-285750">
              <a:buFont typeface="Arial" panose="020B0604020202020204" pitchFamily="34" charset="0"/>
              <a:buChar char="•"/>
            </a:pPr>
            <a:endParaRPr lang="en-US" b="1" i="1" dirty="0" smtClean="0">
              <a:solidFill>
                <a:srgbClr val="C00000"/>
              </a:solidFill>
              <a:latin typeface="Times New Roman" panose="02020603050405020304" pitchFamily="18" charset="0"/>
              <a:cs typeface="Times New Roman" panose="02020603050405020304" pitchFamily="18" charset="0"/>
              <a:hlinkClick r:id="rId3"/>
            </a:endParaRPr>
          </a:p>
          <a:p>
            <a:pPr marL="1143000" lvl="3" indent="-285750">
              <a:buFont typeface="Arial" panose="020B0604020202020204" pitchFamily="34" charset="0"/>
              <a:buChar char="•"/>
            </a:pPr>
            <a:endParaRPr lang="en-US" b="1" i="1" dirty="0">
              <a:solidFill>
                <a:srgbClr val="C00000"/>
              </a:solidFill>
              <a:latin typeface="Times New Roman" panose="02020603050405020304" pitchFamily="18" charset="0"/>
              <a:cs typeface="Times New Roman" panose="02020603050405020304" pitchFamily="18" charset="0"/>
              <a:hlinkClick r:id="rId3"/>
            </a:endParaRPr>
          </a:p>
          <a:p>
            <a:pPr marL="1143000" lvl="3" indent="-285750">
              <a:buFont typeface="Arial" panose="020B0604020202020204" pitchFamily="34" charset="0"/>
              <a:buChar char="•"/>
            </a:pPr>
            <a:endParaRPr lang="en-US" b="1" i="1" dirty="0" smtClean="0">
              <a:solidFill>
                <a:srgbClr val="C00000"/>
              </a:solidFill>
              <a:latin typeface="Times New Roman" panose="02020603050405020304" pitchFamily="18" charset="0"/>
              <a:cs typeface="Times New Roman" panose="02020603050405020304" pitchFamily="18" charset="0"/>
              <a:hlinkClick r:id="rId3"/>
            </a:endParaRPr>
          </a:p>
          <a:p>
            <a:pPr marL="1143000" lvl="3" indent="-285750">
              <a:buFont typeface="Arial" panose="020B0604020202020204" pitchFamily="34" charset="0"/>
              <a:buChar char="•"/>
            </a:pPr>
            <a:endParaRPr lang="en-US" b="1" i="1" dirty="0">
              <a:solidFill>
                <a:srgbClr val="C00000"/>
              </a:solidFill>
              <a:latin typeface="Times New Roman" panose="02020603050405020304" pitchFamily="18" charset="0"/>
              <a:cs typeface="Times New Roman" panose="02020603050405020304" pitchFamily="18" charset="0"/>
              <a:hlinkClick r:id="rId3"/>
            </a:endParaRPr>
          </a:p>
          <a:p>
            <a:pPr marL="685800" lvl="2" indent="-285750"/>
            <a:r>
              <a:rPr lang="en-US" sz="1600" dirty="0" err="1" smtClean="0">
                <a:latin typeface="Times New Roman" panose="02020603050405020304" pitchFamily="18" charset="0"/>
                <a:cs typeface="Times New Roman" panose="02020603050405020304" pitchFamily="18" charset="0"/>
              </a:rPr>
              <a:t>React.createElement</a:t>
            </a:r>
            <a:r>
              <a:rPr lang="en-US" sz="1600" dirty="0" smtClean="0">
                <a:latin typeface="Times New Roman" panose="02020603050405020304" pitchFamily="18" charset="0"/>
                <a:cs typeface="Times New Roman" panose="02020603050405020304" pitchFamily="18" charset="0"/>
              </a:rPr>
              <a:t> or JSX are </a:t>
            </a:r>
            <a:r>
              <a:rPr lang="en-US" sz="1600" dirty="0">
                <a:latin typeface="Times New Roman" panose="02020603050405020304" pitchFamily="18" charset="0"/>
                <a:cs typeface="Times New Roman" panose="02020603050405020304" pitchFamily="18" charset="0"/>
              </a:rPr>
              <a:t>declarative syntax that’s used to express the </a:t>
            </a:r>
            <a:r>
              <a:rPr lang="en-US" sz="1600" b="1" dirty="0">
                <a:latin typeface="Times New Roman" panose="02020603050405020304" pitchFamily="18" charset="0"/>
                <a:cs typeface="Times New Roman" panose="02020603050405020304" pitchFamily="18" charset="0"/>
              </a:rPr>
              <a:t>virtual DOM</a:t>
            </a:r>
            <a:r>
              <a:rPr lang="en-US" sz="1600" dirty="0">
                <a:latin typeface="Times New Roman" panose="02020603050405020304" pitchFamily="18" charset="0"/>
                <a:cs typeface="Times New Roman" panose="02020603050405020304" pitchFamily="18" charset="0"/>
              </a:rPr>
              <a:t>. JSX gets interpreted and converted to virtual DOM, which gets diffed against the real DOM</a:t>
            </a:r>
          </a:p>
          <a:p>
            <a:pPr marL="1143000" lvl="3" indent="-285750">
              <a:buFont typeface="Arial" panose="020B0604020202020204" pitchFamily="34" charset="0"/>
              <a:buChar char="•"/>
            </a:pPr>
            <a:endParaRPr lang="en-US" b="1" i="1" dirty="0" smtClean="0">
              <a:solidFill>
                <a:srgbClr val="C00000"/>
              </a:solidFill>
              <a:latin typeface="Times New Roman" panose="02020603050405020304" pitchFamily="18" charset="0"/>
              <a:cs typeface="Times New Roman" panose="02020603050405020304" pitchFamily="18" charset="0"/>
              <a:hlinkClick r:id="rId3"/>
            </a:endParaRPr>
          </a:p>
          <a:p>
            <a:pPr marL="857250" lvl="2" indent="0">
              <a:buNone/>
            </a:pPr>
            <a:endParaRPr lang="en-US" sz="1400" b="1" i="1" dirty="0" smtClean="0">
              <a:solidFill>
                <a:srgbClr val="C00000"/>
              </a:solidFill>
              <a:latin typeface="Times New Roman" panose="02020603050405020304" pitchFamily="18" charset="0"/>
              <a:cs typeface="Times New Roman" panose="02020603050405020304" pitchFamily="18" charset="0"/>
            </a:endParaRPr>
          </a:p>
          <a:p>
            <a:pPr marL="857250" lvl="2" indent="0">
              <a:buNone/>
            </a:pPr>
            <a:endParaRPr lang="en-US" sz="1400" b="1" i="1" dirty="0">
              <a:solidFill>
                <a:srgbClr val="C00000"/>
              </a:solidFill>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09478688"/>
              </p:ext>
            </p:extLst>
          </p:nvPr>
        </p:nvGraphicFramePr>
        <p:xfrm>
          <a:off x="1447800" y="2419350"/>
          <a:ext cx="6096000" cy="1600200"/>
        </p:xfrm>
        <a:graphic>
          <a:graphicData uri="http://schemas.openxmlformats.org/drawingml/2006/table">
            <a:tbl>
              <a:tblPr firstRow="1" bandRow="1">
                <a:tableStyleId>{BDBED569-4797-4DF1-A0F4-6AAB3CD982D8}</a:tableStyleId>
              </a:tblPr>
              <a:tblGrid>
                <a:gridCol w="6096000"/>
              </a:tblGrid>
              <a:tr h="304800">
                <a:tc>
                  <a:txBody>
                    <a:bodyPr/>
                    <a:lstStyle/>
                    <a:p>
                      <a:pPr algn="ctr"/>
                      <a:r>
                        <a:rPr lang="en-US" sz="1200" kern="1200" dirty="0" smtClean="0">
                          <a:effectLst/>
                          <a:latin typeface="Times New Roman" panose="02020603050405020304" pitchFamily="18" charset="0"/>
                          <a:cs typeface="Times New Roman" panose="02020603050405020304" pitchFamily="18" charset="0"/>
                        </a:rPr>
                        <a:t>JSX</a:t>
                      </a:r>
                    </a:p>
                  </a:txBody>
                  <a:tcPr/>
                </a:tc>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latin typeface="Times New Roman" panose="02020603050405020304" pitchFamily="18" charset="0"/>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div</a:t>
                      </a:r>
                      <a:r>
                        <a:rPr lang="en-US" sz="1200" kern="1200" dirty="0" smtClean="0">
                          <a:effectLst/>
                          <a:latin typeface="Times New Roman" panose="02020603050405020304" pitchFamily="18" charset="0"/>
                          <a:cs typeface="Times New Roman" panose="02020603050405020304" pitchFamily="18" charset="0"/>
                        </a:rPr>
                        <a:t>&gt;</a:t>
                      </a:r>
                      <a:r>
                        <a:rPr lang="en-US" sz="1200" dirty="0" smtClean="0">
                          <a:latin typeface="Times New Roman" panose="02020603050405020304" pitchFamily="18" charset="0"/>
                          <a:cs typeface="Times New Roman" panose="02020603050405020304" pitchFamily="18" charset="0"/>
                        </a:rPr>
                        <a:t> </a:t>
                      </a:r>
                      <a:r>
                        <a:rPr lang="en-US" sz="1200" kern="1200" dirty="0" smtClean="0">
                          <a:effectLst/>
                          <a:latin typeface="Times New Roman" panose="02020603050405020304" pitchFamily="18" charset="0"/>
                          <a:cs typeface="Times New Roman" panose="02020603050405020304" pitchFamily="18" charset="0"/>
                        </a:rPr>
                        <a:t>&lt;</a:t>
                      </a:r>
                      <a:r>
                        <a:rPr lang="en-US" sz="1200" dirty="0" err="1" smtClean="0">
                          <a:latin typeface="Times New Roman" panose="02020603050405020304" pitchFamily="18" charset="0"/>
                          <a:cs typeface="Times New Roman" panose="02020603050405020304" pitchFamily="18" charset="0"/>
                        </a:rPr>
                        <a:t>img</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src</a:t>
                      </a:r>
                      <a:r>
                        <a:rPr lang="en-US" sz="1200" kern="1200" dirty="0" smtClean="0">
                          <a:effectLst/>
                          <a:latin typeface="Times New Roman" panose="02020603050405020304" pitchFamily="18" charset="0"/>
                          <a:cs typeface="Times New Roman" panose="02020603050405020304" pitchFamily="18" charset="0"/>
                        </a:rPr>
                        <a:t>="profile.jpg"</a:t>
                      </a:r>
                      <a:r>
                        <a:rPr lang="en-US" sz="1200" dirty="0" smtClean="0">
                          <a:latin typeface="Times New Roman" panose="02020603050405020304" pitchFamily="18" charset="0"/>
                          <a:cs typeface="Times New Roman" panose="02020603050405020304" pitchFamily="18" charset="0"/>
                        </a:rPr>
                        <a:t> alt</a:t>
                      </a:r>
                      <a:r>
                        <a:rPr lang="en-US" sz="1200" kern="1200" dirty="0" smtClean="0">
                          <a:effectLst/>
                          <a:latin typeface="Times New Roman" panose="02020603050405020304" pitchFamily="18" charset="0"/>
                          <a:cs typeface="Times New Roman" panose="02020603050405020304" pitchFamily="18" charset="0"/>
                        </a:rPr>
                        <a:t>="Profile photo"</a:t>
                      </a:r>
                      <a:r>
                        <a:rPr lang="en-US" sz="1200" dirty="0" smtClean="0">
                          <a:latin typeface="Times New Roman" panose="02020603050405020304" pitchFamily="18" charset="0"/>
                          <a:cs typeface="Times New Roman" panose="02020603050405020304" pitchFamily="18" charset="0"/>
                        </a:rPr>
                        <a:t> </a:t>
                      </a:r>
                      <a:r>
                        <a:rPr lang="en-US" sz="1200" kern="1200" dirty="0" smtClean="0">
                          <a:effectLst/>
                          <a:latin typeface="Times New Roman" panose="02020603050405020304" pitchFamily="18" charset="0"/>
                          <a:cs typeface="Times New Roman" panose="02020603050405020304" pitchFamily="18" charset="0"/>
                        </a:rPr>
                        <a:t>/&gt;</a:t>
                      </a:r>
                      <a:r>
                        <a:rPr lang="en-US" sz="1200" dirty="0" smtClean="0">
                          <a:latin typeface="Times New Roman" panose="02020603050405020304" pitchFamily="18" charset="0"/>
                          <a:cs typeface="Times New Roman" panose="02020603050405020304" pitchFamily="18" charset="0"/>
                        </a:rPr>
                        <a:t> </a:t>
                      </a:r>
                      <a:r>
                        <a:rPr lang="en-US" sz="1200" kern="1200" dirty="0" smtClean="0">
                          <a:effectLst/>
                          <a:latin typeface="Times New Roman" panose="02020603050405020304" pitchFamily="18" charset="0"/>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h1</a:t>
                      </a:r>
                      <a:r>
                        <a:rPr lang="en-US" sz="1200" kern="1200" dirty="0" smtClean="0">
                          <a:effectLst/>
                          <a:latin typeface="Times New Roman" panose="02020603050405020304" pitchFamily="18" charset="0"/>
                          <a:cs typeface="Times New Roman" panose="02020603050405020304" pitchFamily="18" charset="0"/>
                        </a:rPr>
                        <a:t>&gt;</a:t>
                      </a:r>
                      <a:r>
                        <a:rPr lang="en-US" sz="1200" dirty="0" smtClean="0">
                          <a:latin typeface="Times New Roman" panose="02020603050405020304" pitchFamily="18" charset="0"/>
                          <a:cs typeface="Times New Roman" panose="02020603050405020304" pitchFamily="18" charset="0"/>
                        </a:rPr>
                        <a:t>Welcome back Le </a:t>
                      </a:r>
                      <a:r>
                        <a:rPr lang="en-US" sz="1200" kern="1200" dirty="0" smtClean="0">
                          <a:effectLst/>
                          <a:latin typeface="Times New Roman" panose="02020603050405020304" pitchFamily="18" charset="0"/>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h1</a:t>
                      </a:r>
                      <a:r>
                        <a:rPr lang="en-US" sz="1200" kern="1200" dirty="0" smtClean="0">
                          <a:effectLst/>
                          <a:latin typeface="Times New Roman" panose="02020603050405020304" pitchFamily="18" charset="0"/>
                          <a:cs typeface="Times New Roman" panose="02020603050405020304" pitchFamily="18" charset="0"/>
                        </a:rPr>
                        <a:t>&gt;</a:t>
                      </a:r>
                      <a:r>
                        <a:rPr lang="en-US" sz="1200" dirty="0" smtClean="0">
                          <a:latin typeface="Times New Roman" panose="02020603050405020304" pitchFamily="18" charset="0"/>
                          <a:cs typeface="Times New Roman" panose="02020603050405020304" pitchFamily="18" charset="0"/>
                        </a:rPr>
                        <a:t> </a:t>
                      </a:r>
                      <a:r>
                        <a:rPr lang="en-US" sz="1200" kern="1200" dirty="0" smtClean="0">
                          <a:effectLst/>
                          <a:latin typeface="Times New Roman" panose="02020603050405020304" pitchFamily="18" charset="0"/>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div</a:t>
                      </a:r>
                      <a:r>
                        <a:rPr lang="en-US" sz="1200" kern="1200" dirty="0" smtClean="0">
                          <a:effectLst/>
                          <a:latin typeface="Times New Roman" panose="02020603050405020304" pitchFamily="18" charset="0"/>
                          <a:cs typeface="Times New Roman" panose="02020603050405020304" pitchFamily="18" charset="0"/>
                        </a:rPr>
                        <a:t>&gt;</a:t>
                      </a:r>
                      <a:endParaRPr lang="en-US" sz="1200" dirty="0" smtClean="0">
                        <a:latin typeface="Times New Roman" panose="02020603050405020304" pitchFamily="18" charset="0"/>
                        <a:cs typeface="Times New Roman" panose="02020603050405020304" pitchFamily="18" charset="0"/>
                      </a:endParaRPr>
                    </a:p>
                  </a:txBody>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Times New Roman" panose="02020603050405020304" pitchFamily="18" charset="0"/>
                          <a:ea typeface="+mn-ea"/>
                          <a:cs typeface="Times New Roman" panose="02020603050405020304" pitchFamily="18" charset="0"/>
                        </a:rPr>
                        <a:t>The JavaScript delivered to the browser will look like this</a:t>
                      </a:r>
                      <a:endParaRPr lang="en-US" sz="1200" b="1" dirty="0" smtClean="0">
                        <a:latin typeface="Times New Roman" panose="02020603050405020304" pitchFamily="18" charset="0"/>
                        <a:cs typeface="Times New Roman" panose="02020603050405020304" pitchFamily="18" charset="0"/>
                      </a:endParaRPr>
                    </a:p>
                  </a:txBody>
                  <a:tcPr/>
                </a:tc>
              </a:tr>
              <a:tr h="609600">
                <a:tc>
                  <a:txBody>
                    <a:bodyPr/>
                    <a:lstStyle/>
                    <a:p>
                      <a:pPr algn="l"/>
                      <a:r>
                        <a:rPr lang="en-US" sz="1200" dirty="0" err="1" smtClean="0">
                          <a:latin typeface="Times New Roman" panose="02020603050405020304" pitchFamily="18" charset="0"/>
                          <a:cs typeface="Times New Roman" panose="02020603050405020304" pitchFamily="18" charset="0"/>
                        </a:rPr>
                        <a:t>React</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.createElement</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("div",</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null,</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React</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.createElement</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img</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src</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"profile.jpg",</a:t>
                      </a:r>
                      <a:r>
                        <a:rPr lang="en-US" sz="1200" dirty="0" smtClean="0">
                          <a:latin typeface="Times New Roman" panose="02020603050405020304" pitchFamily="18" charset="0"/>
                          <a:cs typeface="Times New Roman" panose="02020603050405020304" pitchFamily="18" charset="0"/>
                        </a:rPr>
                        <a:t> alt</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"Profile photo"}),</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React</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.createElement</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("h1",</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null,</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"Welcome back Le")</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200" kern="1200" dirty="0" smtClean="0">
                        <a:effectLst/>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46841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–Element ? (4)</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915400" cy="4191000"/>
          </a:xfrm>
        </p:spPr>
        <p:txBody>
          <a:bodyPr/>
          <a:lstStyle/>
          <a:p>
            <a:pPr marL="342900" lvl="1" indent="-342900">
              <a:buFont typeface="Arial" pitchFamily="34" charset="0"/>
              <a:buChar char="•"/>
            </a:pPr>
            <a:r>
              <a:rPr lang="en-US" sz="2400" b="1" dirty="0">
                <a:latin typeface="Times New Roman" panose="02020603050405020304" pitchFamily="18" charset="0"/>
                <a:cs typeface="Times New Roman" panose="02020603050405020304" pitchFamily="18" charset="0"/>
              </a:rPr>
              <a:t>Creating React Elements </a:t>
            </a:r>
            <a:endParaRPr lang="en-US" sz="2400" b="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Why </a:t>
            </a:r>
            <a:r>
              <a:rPr lang="en-US" b="1" dirty="0">
                <a:latin typeface="Times New Roman" panose="02020603050405020304" pitchFamily="18" charset="0"/>
                <a:cs typeface="Times New Roman" panose="02020603050405020304" pitchFamily="18" charset="0"/>
              </a:rPr>
              <a:t>Use JSX</a:t>
            </a:r>
            <a:r>
              <a:rPr lang="en-US" b="1" dirty="0" smtClean="0">
                <a:latin typeface="Times New Roman" panose="02020603050405020304" pitchFamily="18" charset="0"/>
                <a:cs typeface="Times New Roman" panose="02020603050405020304" pitchFamily="18" charset="0"/>
              </a:rPr>
              <a:t>?</a:t>
            </a:r>
          </a:p>
          <a:p>
            <a:pPr lvl="2"/>
            <a:r>
              <a:rPr lang="en-US" sz="1700" dirty="0">
                <a:latin typeface="Times New Roman" panose="02020603050405020304" pitchFamily="18" charset="0"/>
                <a:cs typeface="Times New Roman" panose="02020603050405020304" pitchFamily="18" charset="0"/>
              </a:rPr>
              <a:t>It's is not really required to use JSX while working with React apps. You can go with the plain old JavaScript code. But using JSX has its own advantages:</a:t>
            </a:r>
          </a:p>
          <a:p>
            <a:pPr marL="1714500" lvl="3" indent="-342900">
              <a:buAutoNum type="arabicPeriod"/>
            </a:pP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compared to JavaScript, it's easier to write JSX. It is as simple as opening and closing XML </a:t>
            </a:r>
            <a:r>
              <a:rPr lang="en-US" dirty="0" smtClean="0">
                <a:latin typeface="Times New Roman" panose="02020603050405020304" pitchFamily="18" charset="0"/>
                <a:cs typeface="Times New Roman" panose="02020603050405020304" pitchFamily="18" charset="0"/>
              </a:rPr>
              <a:t>tags</a:t>
            </a:r>
            <a:endParaRPr lang="en-US" dirty="0">
              <a:latin typeface="Times New Roman" panose="02020603050405020304" pitchFamily="18" charset="0"/>
              <a:cs typeface="Times New Roman" panose="02020603050405020304" pitchFamily="18" charset="0"/>
            </a:endParaRPr>
          </a:p>
          <a:p>
            <a:pPr marL="1714500" lvl="3" indent="-342900">
              <a:buFont typeface="Arial" pitchFamily="34" charset="0"/>
              <a:buAutoNum type="arabicPeriod"/>
            </a:pPr>
            <a:r>
              <a:rPr lang="en-US" dirty="0">
                <a:latin typeface="Times New Roman" panose="02020603050405020304" pitchFamily="18" charset="0"/>
                <a:cs typeface="Times New Roman" panose="02020603050405020304" pitchFamily="18" charset="0"/>
              </a:rPr>
              <a:t>JSX code ensures readability and makes maintainability easier.</a:t>
            </a:r>
          </a:p>
          <a:p>
            <a:pPr marL="1714500" lvl="3" indent="-342900">
              <a:buFont typeface="Arial" pitchFamily="34" charset="0"/>
              <a:buAutoNum type="arabicPeriod"/>
            </a:pPr>
            <a:r>
              <a:rPr lang="en-US" dirty="0">
                <a:latin typeface="Times New Roman" panose="02020603050405020304" pitchFamily="18" charset="0"/>
                <a:cs typeface="Times New Roman" panose="02020603050405020304" pitchFamily="18" charset="0"/>
              </a:rPr>
              <a:t>JSX performs optimization while compiling the source code to JavaScript. The generated code runs faster than an equivalent code written directly in JavaScript.  </a:t>
            </a:r>
          </a:p>
          <a:p>
            <a:pPr marL="1714500" lvl="3" indent="-342900">
              <a:buFont typeface="Arial" pitchFamily="34" charset="0"/>
              <a:buAutoNum type="arabicPeriod"/>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JSX syntax is well-suited for representing nested HTML elements.</a:t>
            </a:r>
          </a:p>
          <a:p>
            <a:pPr lvl="2">
              <a:buFont typeface="Wingdings" panose="05000000000000000000" pitchFamily="2" charset="2"/>
              <a:buChar char="v"/>
            </a:pPr>
            <a:endParaRPr lang="en-US" sz="1600" b="1" dirty="0"/>
          </a:p>
          <a:p>
            <a:pPr lvl="2" indent="-285750">
              <a:buFont typeface="Wingdings" panose="05000000000000000000" pitchFamily="2" charset="2"/>
              <a:buChar char="v"/>
            </a:pPr>
            <a:endParaRPr lang="en-US" sz="1400" b="1" i="1" dirty="0" smtClean="0">
              <a:solidFill>
                <a:srgbClr val="C00000"/>
              </a:solidFill>
              <a:latin typeface="Times New Roman" panose="02020603050405020304" pitchFamily="18" charset="0"/>
              <a:cs typeface="Times New Roman" panose="02020603050405020304" pitchFamily="18" charset="0"/>
            </a:endParaRPr>
          </a:p>
          <a:p>
            <a:pPr marL="857250" lvl="2" indent="0">
              <a:buNone/>
            </a:pPr>
            <a:endParaRPr lang="en-US" sz="1400" b="1" i="1" dirty="0">
              <a:solidFill>
                <a:srgbClr val="C00000"/>
              </a:solidFill>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556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–Element ? (5)</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915400" cy="4114800"/>
          </a:xfrm>
        </p:spPr>
        <p:txBody>
          <a:bodyPr/>
          <a:lstStyle/>
          <a:p>
            <a:pPr marL="342900" lvl="1" indent="-342900">
              <a:buFont typeface="Arial" pitchFamily="34" charset="0"/>
              <a:buChar char="•"/>
            </a:pPr>
            <a:r>
              <a:rPr lang="en-US" sz="2400" b="1" dirty="0" smtClean="0">
                <a:latin typeface="Times New Roman" panose="02020603050405020304" pitchFamily="18" charset="0"/>
                <a:cs typeface="Times New Roman" panose="02020603050405020304" pitchFamily="18" charset="0"/>
              </a:rPr>
              <a:t>Mount Element From Virtual Dom to Dom?</a:t>
            </a:r>
          </a:p>
          <a:p>
            <a:pPr marL="742950" lvl="2" indent="-342900"/>
            <a:r>
              <a:rPr lang="en-US" sz="1400" dirty="0" smtClean="0">
                <a:latin typeface="Times New Roman" panose="02020603050405020304" pitchFamily="18" charset="0"/>
                <a:cs typeface="Times New Roman" panose="02020603050405020304" pitchFamily="18" charset="0"/>
              </a:rPr>
              <a:t>We created the </a:t>
            </a:r>
            <a:r>
              <a:rPr lang="en-US" sz="1400" dirty="0">
                <a:latin typeface="Times New Roman" panose="02020603050405020304" pitchFamily="18" charset="0"/>
                <a:cs typeface="Times New Roman" panose="02020603050405020304" pitchFamily="18" charset="0"/>
              </a:rPr>
              <a:t>paragraph </a:t>
            </a:r>
            <a:r>
              <a:rPr lang="en-US" sz="1400" b="1" i="1" dirty="0">
                <a:latin typeface="Times New Roman" panose="02020603050405020304" pitchFamily="18" charset="0"/>
                <a:cs typeface="Times New Roman" panose="02020603050405020304" pitchFamily="18" charset="0"/>
              </a:rPr>
              <a:t>&lt;p&gt;</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tag, it </a:t>
            </a:r>
            <a:r>
              <a:rPr lang="en-US" sz="1400" dirty="0">
                <a:latin typeface="Times New Roman" panose="02020603050405020304" pitchFamily="18" charset="0"/>
                <a:cs typeface="Times New Roman" panose="02020603050405020304" pitchFamily="18" charset="0"/>
              </a:rPr>
              <a:t>is assigned to JavaScript variable P. It's almost like we returned an HTML element and stored it in variable P. But it is not shown on the screen yet</a:t>
            </a:r>
            <a:r>
              <a:rPr lang="en-US" sz="1400" dirty="0" smtClean="0">
                <a:latin typeface="Times New Roman" panose="02020603050405020304" pitchFamily="18" charset="0"/>
                <a:cs typeface="Times New Roman" panose="02020603050405020304" pitchFamily="18" charset="0"/>
              </a:rPr>
              <a:t>, because it’s still in Virtual DOM. To display element on screen we need to </a:t>
            </a:r>
            <a:r>
              <a:rPr lang="en-US" sz="1400" dirty="0">
                <a:latin typeface="Times New Roman" panose="02020603050405020304" pitchFamily="18" charset="0"/>
                <a:cs typeface="Times New Roman" panose="02020603050405020304" pitchFamily="18" charset="0"/>
              </a:rPr>
              <a:t>mounted to DOM. </a:t>
            </a:r>
            <a:endParaRPr lang="en-US" altLang="en-US" sz="1200" b="1" dirty="0" smtClean="0">
              <a:latin typeface="Times New Roman" panose="02020603050405020304" pitchFamily="18" charset="0"/>
              <a:cs typeface="Times New Roman" panose="02020603050405020304" pitchFamily="18" charset="0"/>
            </a:endParaRPr>
          </a:p>
          <a:p>
            <a:pPr marL="457200" lvl="1" indent="0">
              <a:buNone/>
            </a:pPr>
            <a:endParaRPr lang="en-US" altLang="en-US" sz="12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ReactDOM.render</a:t>
            </a:r>
            <a:r>
              <a:rPr lang="en-US" sz="1600" dirty="0">
                <a:latin typeface="Times New Roman" panose="02020603050405020304" pitchFamily="18" charset="0"/>
                <a:cs typeface="Times New Roman" panose="02020603050405020304" pitchFamily="18" charset="0"/>
              </a:rPr>
              <a:t>() requires two things:</a:t>
            </a:r>
          </a:p>
          <a:p>
            <a:pPr lvl="2"/>
            <a:r>
              <a:rPr lang="en-US" sz="1400" dirty="0">
                <a:latin typeface="Times New Roman" panose="02020603050405020304" pitchFamily="18" charset="0"/>
                <a:cs typeface="Times New Roman" panose="02020603050405020304" pitchFamily="18" charset="0"/>
              </a:rPr>
              <a:t>The </a:t>
            </a:r>
            <a:r>
              <a:rPr lang="en-US" sz="1400" i="1" dirty="0">
                <a:latin typeface="Times New Roman" panose="02020603050405020304" pitchFamily="18" charset="0"/>
                <a:cs typeface="Times New Roman" panose="02020603050405020304" pitchFamily="18" charset="0"/>
              </a:rPr>
              <a:t>root</a:t>
            </a:r>
            <a:r>
              <a:rPr lang="en-US" sz="1400" dirty="0">
                <a:latin typeface="Times New Roman" panose="02020603050405020304" pitchFamily="18" charset="0"/>
                <a:cs typeface="Times New Roman" panose="02020603050405020304" pitchFamily="18" charset="0"/>
              </a:rPr>
              <a:t> of our virtual tree</a:t>
            </a:r>
          </a:p>
          <a:p>
            <a:pPr lvl="2"/>
            <a:r>
              <a:rPr lang="en-US" sz="1400" dirty="0">
                <a:latin typeface="Times New Roman" panose="02020603050405020304" pitchFamily="18" charset="0"/>
                <a:cs typeface="Times New Roman" panose="02020603050405020304" pitchFamily="18" charset="0"/>
              </a:rPr>
              <a:t>T</a:t>
            </a:r>
            <a:r>
              <a:rPr lang="en-US" sz="1400" dirty="0" smtClean="0">
                <a:latin typeface="Times New Roman" panose="02020603050405020304" pitchFamily="18" charset="0"/>
                <a:cs typeface="Times New Roman" panose="02020603050405020304" pitchFamily="18" charset="0"/>
              </a:rPr>
              <a:t>he</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mount location</a:t>
            </a:r>
            <a:r>
              <a:rPr lang="en-US" sz="1400" dirty="0">
                <a:latin typeface="Times New Roman" panose="02020603050405020304" pitchFamily="18" charset="0"/>
                <a:cs typeface="Times New Roman" panose="02020603050405020304" pitchFamily="18" charset="0"/>
              </a:rPr>
              <a:t> where we want React write to the </a:t>
            </a:r>
            <a:r>
              <a:rPr lang="en-US" sz="1400" i="1" dirty="0">
                <a:latin typeface="Times New Roman" panose="02020603050405020304" pitchFamily="18" charset="0"/>
                <a:cs typeface="Times New Roman" panose="02020603050405020304" pitchFamily="18" charset="0"/>
              </a:rPr>
              <a:t>actual</a:t>
            </a:r>
            <a:r>
              <a:rPr lang="en-US" sz="1400" dirty="0">
                <a:latin typeface="Times New Roman" panose="02020603050405020304" pitchFamily="18" charset="0"/>
                <a:cs typeface="Times New Roman" panose="02020603050405020304" pitchFamily="18" charset="0"/>
              </a:rPr>
              <a:t> browser </a:t>
            </a:r>
            <a:r>
              <a:rPr lang="en-US" sz="1400" dirty="0" smtClean="0">
                <a:latin typeface="Times New Roman" panose="02020603050405020304" pitchFamily="18" charset="0"/>
                <a:cs typeface="Times New Roman" panose="02020603050405020304" pitchFamily="18" charset="0"/>
              </a:rPr>
              <a:t>DOM</a:t>
            </a:r>
          </a:p>
          <a:p>
            <a:pPr lvl="2"/>
            <a:r>
              <a:rPr lang="en-US" sz="1400" dirty="0">
                <a:latin typeface="Times New Roman" panose="02020603050405020304" pitchFamily="18" charset="0"/>
                <a:cs typeface="Times New Roman" panose="02020603050405020304" pitchFamily="18" charset="0"/>
              </a:rPr>
              <a:t>3rd </a:t>
            </a:r>
            <a:r>
              <a:rPr lang="en-US" sz="1400" dirty="0" smtClean="0">
                <a:latin typeface="Times New Roman" panose="02020603050405020304" pitchFamily="18" charset="0"/>
                <a:cs typeface="Times New Roman" panose="02020603050405020304" pitchFamily="18" charset="0"/>
              </a:rPr>
              <a:t>argument : </a:t>
            </a:r>
            <a:r>
              <a:rPr lang="en-US" sz="1400" dirty="0">
                <a:latin typeface="Times New Roman" panose="02020603050405020304" pitchFamily="18" charset="0"/>
                <a:cs typeface="Times New Roman" panose="02020603050405020304" pitchFamily="18" charset="0"/>
              </a:rPr>
              <a:t>a callback argument that is executed after the component is rendered/updated. We can use this callback as a way to run functions after our app has started</a:t>
            </a:r>
          </a:p>
          <a:p>
            <a:pPr lvl="3"/>
            <a:endParaRPr lang="en-US" sz="1400" dirty="0" smtClean="0">
              <a:latin typeface="Times New Roman" panose="02020603050405020304" pitchFamily="18" charset="0"/>
              <a:cs typeface="Times New Roman" panose="02020603050405020304" pitchFamily="18" charset="0"/>
            </a:endParaRPr>
          </a:p>
          <a:p>
            <a:pPr lvl="2"/>
            <a:endParaRPr lang="en-US" sz="1200" b="1" dirty="0">
              <a:latin typeface="Times New Roman" panose="02020603050405020304" pitchFamily="18" charset="0"/>
              <a:cs typeface="Times New Roman" panose="02020603050405020304" pitchFamily="18" charset="0"/>
            </a:endParaRPr>
          </a:p>
          <a:p>
            <a:pPr marL="914400" lvl="2" indent="0">
              <a:buNone/>
            </a:pPr>
            <a:r>
              <a:rPr lang="en-US" sz="1200" b="1" dirty="0"/>
              <a:t/>
            </a:r>
            <a:br>
              <a:rPr lang="en-US" sz="1200" b="1" dirty="0"/>
            </a:br>
            <a:endParaRPr lang="en-US" sz="1600" b="1" i="1" dirty="0" smtClean="0">
              <a:solidFill>
                <a:srgbClr val="C00000"/>
              </a:solidFill>
              <a:latin typeface="Times New Roman" panose="02020603050405020304" pitchFamily="18" charset="0"/>
              <a:cs typeface="Times New Roman" panose="02020603050405020304" pitchFamily="18" charset="0"/>
            </a:endParaRPr>
          </a:p>
          <a:p>
            <a:pPr lvl="2" indent="-285750">
              <a:buFont typeface="Wingdings" panose="05000000000000000000" pitchFamily="2" charset="2"/>
              <a:buChar char="v"/>
            </a:pPr>
            <a:endParaRPr lang="en-US" sz="1600" b="1" i="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81927050"/>
              </p:ext>
            </p:extLst>
          </p:nvPr>
        </p:nvGraphicFramePr>
        <p:xfrm>
          <a:off x="1219200" y="1809750"/>
          <a:ext cx="4495800" cy="370840"/>
        </p:xfrm>
        <a:graphic>
          <a:graphicData uri="http://schemas.openxmlformats.org/drawingml/2006/table">
            <a:tbl>
              <a:tblPr firstRow="1" bandRow="1">
                <a:tableStyleId>{BDBED569-4797-4DF1-A0F4-6AAB3CD982D8}</a:tableStyleId>
              </a:tblPr>
              <a:tblGrid>
                <a:gridCol w="4495800"/>
              </a:tblGrid>
              <a:tr h="370840">
                <a:tc>
                  <a:txBody>
                    <a:bodyPr/>
                    <a:lstStyle/>
                    <a:p>
                      <a:r>
                        <a:rPr lang="en-US" sz="1400" b="0" kern="1200" dirty="0" err="1" smtClean="0">
                          <a:solidFill>
                            <a:schemeClr val="tx1"/>
                          </a:solidFill>
                          <a:effectLst/>
                          <a:latin typeface="Times New Roman" panose="02020603050405020304" pitchFamily="18" charset="0"/>
                          <a:ea typeface="+mn-ea"/>
                          <a:cs typeface="Times New Roman" panose="02020603050405020304" pitchFamily="18" charset="0"/>
                        </a:rPr>
                        <a:t>ReactDOM.render</a:t>
                      </a: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 P,</a:t>
                      </a:r>
                      <a:r>
                        <a:rPr lang="en-US" sz="14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400" b="0" kern="1200" dirty="0" err="1" smtClean="0">
                          <a:solidFill>
                            <a:schemeClr val="tx1"/>
                          </a:solidFill>
                          <a:effectLst/>
                          <a:latin typeface="Times New Roman" panose="02020603050405020304" pitchFamily="18" charset="0"/>
                          <a:ea typeface="+mn-ea"/>
                          <a:cs typeface="Times New Roman" panose="02020603050405020304" pitchFamily="18" charset="0"/>
                        </a:rPr>
                        <a:t>document.getElementById</a:t>
                      </a: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("root") )</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00663909"/>
              </p:ext>
            </p:extLst>
          </p:nvPr>
        </p:nvGraphicFramePr>
        <p:xfrm>
          <a:off x="1371600" y="3638550"/>
          <a:ext cx="6629400" cy="370840"/>
        </p:xfrm>
        <a:graphic>
          <a:graphicData uri="http://schemas.openxmlformats.org/drawingml/2006/table">
            <a:tbl>
              <a:tblPr firstRow="1" bandRow="1">
                <a:tableStyleId>{BDBED569-4797-4DF1-A0F4-6AAB3CD982D8}</a:tableStyleId>
              </a:tblPr>
              <a:tblGrid>
                <a:gridCol w="6629400"/>
              </a:tblGrid>
              <a:tr h="370840">
                <a:tc>
                  <a:txBody>
                    <a:bodyPr/>
                    <a:lstStyle/>
                    <a:p>
                      <a:r>
                        <a:rPr lang="en-US" sz="1400" b="0" dirty="0" err="1" smtClean="0">
                          <a:latin typeface="Times New Roman" panose="02020603050405020304" pitchFamily="18" charset="0"/>
                          <a:cs typeface="Times New Roman" panose="02020603050405020304" pitchFamily="18" charset="0"/>
                        </a:rPr>
                        <a:t>ReactDOM.render</a:t>
                      </a:r>
                      <a:r>
                        <a:rPr lang="en-US" sz="1400" b="0" dirty="0" smtClean="0">
                          <a:solidFill>
                            <a:srgbClr val="FF0000"/>
                          </a:solidFill>
                          <a:latin typeface="Times New Roman" panose="02020603050405020304" pitchFamily="18" charset="0"/>
                          <a:cs typeface="Times New Roman" panose="02020603050405020304" pitchFamily="18" charset="0"/>
                        </a:rPr>
                        <a:t>(&lt;what&gt;, &lt;where&gt;</a:t>
                      </a:r>
                      <a:r>
                        <a:rPr lang="en-US" sz="1400" b="0" dirty="0" smtClean="0">
                          <a:latin typeface="Times New Roman" panose="02020603050405020304" pitchFamily="18" charset="0"/>
                          <a:cs typeface="Times New Roman" panose="02020603050405020304" pitchFamily="18" charset="0"/>
                        </a:rPr>
                        <a:t>, function</a:t>
                      </a:r>
                      <a:r>
                        <a:rPr lang="en-US" sz="1200" b="0" dirty="0" smtClean="0">
                          <a:latin typeface="Times New Roman" panose="02020603050405020304" pitchFamily="18" charset="0"/>
                          <a:cs typeface="Times New Roman" panose="02020603050405020304" pitchFamily="18" charset="0"/>
                        </a:rPr>
                        <a:t>(){</a:t>
                      </a:r>
                      <a:r>
                        <a:rPr lang="en-US" sz="1200" b="0" i="1" kern="1200" dirty="0" smtClean="0">
                          <a:solidFill>
                            <a:schemeClr val="tx1"/>
                          </a:solidFill>
                          <a:effectLst/>
                          <a:latin typeface="Times New Roman" panose="02020603050405020304" pitchFamily="18" charset="0"/>
                          <a:ea typeface="+mn-ea"/>
                          <a:cs typeface="Times New Roman" panose="02020603050405020304" pitchFamily="18" charset="0"/>
                        </a:rPr>
                        <a:t>// The React app has been rendered/updated</a:t>
                      </a:r>
                      <a:r>
                        <a:rPr lang="en-US" sz="1400" b="0" dirty="0" smtClean="0">
                          <a:latin typeface="Times New Roman" panose="02020603050405020304" pitchFamily="18" charset="0"/>
                          <a:cs typeface="Times New Roman" panose="02020603050405020304" pitchFamily="18" charset="0"/>
                        </a:rPr>
                        <a:t>})</a:t>
                      </a:r>
                      <a:endParaRPr lang="en-US" sz="14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0031651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–Element ? (5)</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915400" cy="4114800"/>
          </a:xfrm>
        </p:spPr>
        <p:txBody>
          <a:bodyPr/>
          <a:lstStyle/>
          <a:p>
            <a:pPr marL="342900" lvl="1" indent="-342900">
              <a:buFont typeface="Arial" pitchFamily="34" charset="0"/>
              <a:buChar char="•"/>
            </a:pPr>
            <a:r>
              <a:rPr lang="en-US" sz="2400" b="1" dirty="0" smtClean="0">
                <a:latin typeface="Times New Roman" panose="02020603050405020304" pitchFamily="18" charset="0"/>
                <a:cs typeface="Times New Roman" panose="02020603050405020304" pitchFamily="18" charset="0"/>
              </a:rPr>
              <a:t>Mount Element From Virtual Dom to Dom?</a:t>
            </a:r>
          </a:p>
          <a:p>
            <a:pPr marL="742950" lvl="2" indent="-342900"/>
            <a:r>
              <a:rPr lang="en-US" b="1" dirty="0" smtClean="0">
                <a:latin typeface="Times New Roman" panose="02020603050405020304" pitchFamily="18" charset="0"/>
                <a:cs typeface="Times New Roman" panose="02020603050405020304" pitchFamily="18" charset="0"/>
              </a:rPr>
              <a:t>What does mounting mean?</a:t>
            </a:r>
          </a:p>
          <a:p>
            <a:pPr marL="914400" lvl="2" indent="0">
              <a:buNone/>
            </a:pPr>
            <a:r>
              <a:rPr lang="en-US" sz="1600" dirty="0" smtClean="0">
                <a:latin typeface="Times New Roman" panose="02020603050405020304" pitchFamily="18" charset="0"/>
                <a:cs typeface="Times New Roman" panose="02020603050405020304" pitchFamily="18" charset="0"/>
              </a:rPr>
              <a:t>Since </a:t>
            </a:r>
            <a:r>
              <a:rPr lang="en-US" sz="1600" dirty="0">
                <a:latin typeface="Times New Roman" panose="02020603050405020304" pitchFamily="18" charset="0"/>
                <a:cs typeface="Times New Roman" panose="02020603050405020304" pitchFamily="18" charset="0"/>
              </a:rPr>
              <a:t>we're defining </a:t>
            </a:r>
            <a:r>
              <a:rPr lang="en-US" sz="1600" i="1" dirty="0">
                <a:latin typeface="Times New Roman" panose="02020603050405020304" pitchFamily="18" charset="0"/>
                <a:cs typeface="Times New Roman" panose="02020603050405020304" pitchFamily="18" charset="0"/>
              </a:rPr>
              <a:t>virtual </a:t>
            </a:r>
            <a:r>
              <a:rPr lang="en-US" sz="1600" i="1" dirty="0" smtClean="0">
                <a:latin typeface="Times New Roman" panose="02020603050405020304" pitchFamily="18" charset="0"/>
                <a:cs typeface="Times New Roman" panose="02020603050405020304" pitchFamily="18" charset="0"/>
              </a:rPr>
              <a:t>representations (Virtual DOM)</a:t>
            </a:r>
            <a:r>
              <a:rPr lang="en-US" sz="1600" dirty="0">
                <a:latin typeface="Times New Roman" panose="02020603050405020304" pitchFamily="18" charset="0"/>
                <a:cs typeface="Times New Roman" panose="02020603050405020304" pitchFamily="18" charset="0"/>
              </a:rPr>
              <a:t> of nodes in our DOM tree with React, we're not actually defining DOM nodes. Instead, we're building up an in-memory view that React maintains and manages for us. When we talk about </a:t>
            </a:r>
            <a:r>
              <a:rPr lang="en-US" sz="1600" i="1" dirty="0">
                <a:latin typeface="Times New Roman" panose="02020603050405020304" pitchFamily="18" charset="0"/>
                <a:cs typeface="Times New Roman" panose="02020603050405020304" pitchFamily="18" charset="0"/>
              </a:rPr>
              <a:t>mounting</a:t>
            </a:r>
            <a:r>
              <a:rPr lang="en-US" sz="1600" dirty="0">
                <a:latin typeface="Times New Roman" panose="02020603050405020304" pitchFamily="18" charset="0"/>
                <a:cs typeface="Times New Roman" panose="02020603050405020304" pitchFamily="18" charset="0"/>
              </a:rPr>
              <a:t>, we're talking about the process of converting the virtual components into actual DOM elements that are placed in the DOM by React</a:t>
            </a:r>
            <a:r>
              <a:rPr lang="en-US" sz="1600" dirty="0" smtClean="0">
                <a:latin typeface="Times New Roman" panose="02020603050405020304" pitchFamily="18" charset="0"/>
                <a:cs typeface="Times New Roman" panose="02020603050405020304" pitchFamily="18" charset="0"/>
              </a:rPr>
              <a:t>.</a:t>
            </a:r>
            <a:endParaRPr lang="en-US" sz="1600" b="1" i="1" dirty="0" smtClean="0">
              <a:solidFill>
                <a:srgbClr val="C00000"/>
              </a:solidFill>
              <a:latin typeface="Times New Roman" panose="02020603050405020304" pitchFamily="18" charset="0"/>
              <a:cs typeface="Times New Roman" panose="02020603050405020304" pitchFamily="18" charset="0"/>
              <a:hlinkClick r:id="rId3"/>
            </a:endParaRPr>
          </a:p>
          <a:p>
            <a:pPr lvl="2">
              <a:buFont typeface="Wingdings" panose="05000000000000000000" pitchFamily="2" charset="2"/>
              <a:buChar char="v"/>
            </a:pPr>
            <a:r>
              <a:rPr lang="en-US" sz="1600" b="1" i="1" dirty="0">
                <a:solidFill>
                  <a:srgbClr val="C00000"/>
                </a:solidFill>
                <a:latin typeface="Times New Roman" panose="02020603050405020304" pitchFamily="18" charset="0"/>
                <a:cs typeface="Times New Roman" panose="02020603050405020304" pitchFamily="18" charset="0"/>
                <a:hlinkClick r:id="rId3"/>
              </a:rPr>
              <a:t>https://plnkr.co/edit/96J5jrovPYY4s3UMbMtr?p=preview </a:t>
            </a:r>
            <a:r>
              <a:rPr lang="en-US" sz="1600" i="1" dirty="0" smtClean="0">
                <a:latin typeface="Times New Roman" panose="02020603050405020304" pitchFamily="18" charset="0"/>
                <a:cs typeface="Times New Roman" panose="02020603050405020304" pitchFamily="18" charset="0"/>
              </a:rPr>
              <a:t>(</a:t>
            </a:r>
            <a:r>
              <a:rPr lang="en-US" sz="1600" i="1" dirty="0" err="1" smtClean="0">
                <a:latin typeface="Times New Roman" panose="02020603050405020304" pitchFamily="18" charset="0"/>
                <a:cs typeface="Times New Roman" panose="02020603050405020304" pitchFamily="18" charset="0"/>
              </a:rPr>
              <a:t>React.createElement</a:t>
            </a:r>
            <a:r>
              <a:rPr lang="en-US" sz="1600" i="1" dirty="0" smtClean="0">
                <a:latin typeface="Times New Roman" panose="02020603050405020304" pitchFamily="18" charset="0"/>
                <a:cs typeface="Times New Roman" panose="02020603050405020304" pitchFamily="18" charset="0"/>
              </a:rPr>
              <a:t>)</a:t>
            </a:r>
          </a:p>
          <a:p>
            <a:pPr lvl="2" indent="-285750">
              <a:buFont typeface="Wingdings" panose="05000000000000000000" pitchFamily="2" charset="2"/>
              <a:buChar char="v"/>
            </a:pPr>
            <a:r>
              <a:rPr lang="en-US" sz="1600" b="1" i="1" dirty="0">
                <a:solidFill>
                  <a:srgbClr val="C00000"/>
                </a:solidFill>
                <a:latin typeface="Times New Roman" panose="02020603050405020304" pitchFamily="18" charset="0"/>
                <a:cs typeface="Times New Roman" panose="02020603050405020304" pitchFamily="18" charset="0"/>
                <a:hlinkClick r:id="rId4"/>
              </a:rPr>
              <a:t>https://</a:t>
            </a:r>
            <a:r>
              <a:rPr lang="en-US" sz="1600" b="1" i="1" dirty="0" smtClean="0">
                <a:solidFill>
                  <a:srgbClr val="C00000"/>
                </a:solidFill>
                <a:latin typeface="Times New Roman" panose="02020603050405020304" pitchFamily="18" charset="0"/>
                <a:cs typeface="Times New Roman" panose="02020603050405020304" pitchFamily="18" charset="0"/>
                <a:hlinkClick r:id="rId4"/>
              </a:rPr>
              <a:t>plnkr.co/edit/KQbreHmHuOanGWEGTBZk?p=preview</a:t>
            </a:r>
            <a:r>
              <a:rPr lang="en-US" sz="1600" b="1" i="1" dirty="0" smtClean="0">
                <a:solidFill>
                  <a:srgbClr val="C00000"/>
                </a:solidFill>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(JSX)</a:t>
            </a:r>
            <a:endParaRPr lang="en-US" sz="1600" i="1" dirty="0">
              <a:latin typeface="Times New Roman" panose="02020603050405020304" pitchFamily="18" charset="0"/>
              <a:cs typeface="Times New Roman" panose="02020603050405020304" pitchFamily="18" charset="0"/>
            </a:endParaRPr>
          </a:p>
          <a:p>
            <a:pPr marL="857250" lvl="2" indent="0">
              <a:buNone/>
            </a:pPr>
            <a:endParaRPr lang="en-US" sz="1600" b="1" i="1" dirty="0" smtClean="0">
              <a:solidFill>
                <a:srgbClr val="C00000"/>
              </a:solidFill>
              <a:latin typeface="Times New Roman" panose="02020603050405020304" pitchFamily="18" charset="0"/>
              <a:cs typeface="Times New Roman" panose="02020603050405020304" pitchFamily="18" charset="0"/>
            </a:endParaRPr>
          </a:p>
          <a:p>
            <a:pPr lvl="2" indent="-285750">
              <a:buFont typeface="Wingdings" panose="05000000000000000000" pitchFamily="2" charset="2"/>
              <a:buChar char="v"/>
            </a:pPr>
            <a:endParaRPr lang="en-US" sz="1600" b="1"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429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–Component ?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342900" lvl="1" indent="-342900">
              <a:buFont typeface="Arial" pitchFamily="34" charset="0"/>
              <a:buChar char="•"/>
            </a:pPr>
            <a:r>
              <a:rPr lang="en-US" sz="2400" b="1" dirty="0" smtClean="0">
                <a:latin typeface="Times New Roman" panose="02020603050405020304" pitchFamily="18" charset="0"/>
                <a:cs typeface="Times New Roman" panose="02020603050405020304" pitchFamily="18" charset="0"/>
              </a:rPr>
              <a:t>React Component?</a:t>
            </a:r>
          </a:p>
          <a:p>
            <a:pPr marL="742950" lvl="2" indent="-342900"/>
            <a:r>
              <a:rPr lang="en-US" sz="1600" dirty="0">
                <a:latin typeface="Times New Roman" panose="02020603050405020304" pitchFamily="18" charset="0"/>
                <a:cs typeface="Times New Roman" panose="02020603050405020304" pitchFamily="18" charset="0"/>
              </a:rPr>
              <a:t>A </a:t>
            </a:r>
            <a:r>
              <a:rPr lang="en-US" sz="1600" dirty="0" smtClean="0">
                <a:latin typeface="Times New Roman" panose="02020603050405020304" pitchFamily="18" charset="0"/>
                <a:cs typeface="Times New Roman" panose="02020603050405020304" pitchFamily="18" charset="0"/>
              </a:rPr>
              <a:t>React Component </a:t>
            </a:r>
            <a:r>
              <a:rPr lang="en-US" sz="1600" dirty="0">
                <a:latin typeface="Times New Roman" panose="02020603050405020304" pitchFamily="18" charset="0"/>
                <a:cs typeface="Times New Roman" panose="02020603050405020304" pitchFamily="18" charset="0"/>
              </a:rPr>
              <a:t>encapsulates </a:t>
            </a:r>
            <a:r>
              <a:rPr lang="en-US" sz="1600" b="1" dirty="0">
                <a:latin typeface="Times New Roman" panose="02020603050405020304" pitchFamily="18" charset="0"/>
                <a:cs typeface="Times New Roman" panose="02020603050405020304" pitchFamily="18" charset="0"/>
              </a:rPr>
              <a:t>a tree of elements</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React component return an </a:t>
            </a:r>
            <a:r>
              <a:rPr lang="en-US" sz="1600" dirty="0">
                <a:latin typeface="Times New Roman" panose="02020603050405020304" pitchFamily="18" charset="0"/>
                <a:cs typeface="Times New Roman" panose="02020603050405020304" pitchFamily="18" charset="0"/>
              </a:rPr>
              <a:t>element tree </a:t>
            </a:r>
            <a:r>
              <a:rPr lang="en-US" sz="1600" dirty="0" smtClean="0">
                <a:latin typeface="Times New Roman" panose="02020603050405020304" pitchFamily="18" charset="0"/>
                <a:cs typeface="Times New Roman" panose="02020603050405020304" pitchFamily="18" charset="0"/>
              </a:rPr>
              <a:t>as </a:t>
            </a:r>
            <a:r>
              <a:rPr lang="en-US" sz="1600" dirty="0">
                <a:latin typeface="Times New Roman" panose="02020603050405020304" pitchFamily="18" charset="0"/>
                <a:cs typeface="Times New Roman" panose="02020603050405020304" pitchFamily="18" charset="0"/>
              </a:rPr>
              <a:t>output. The returned element tree can contain both elements describing DOM nodes, and elements describing other components. </a:t>
            </a:r>
            <a:endParaRPr lang="en-US" sz="1600" dirty="0" smtClean="0">
              <a:latin typeface="Times New Roman" panose="02020603050405020304" pitchFamily="18" charset="0"/>
              <a:cs typeface="Times New Roman" panose="02020603050405020304" pitchFamily="18" charset="0"/>
            </a:endParaRPr>
          </a:p>
          <a:p>
            <a:pPr marL="742950" lvl="2" indent="-342900"/>
            <a:r>
              <a:rPr lang="en-US" sz="1600" dirty="0">
                <a:latin typeface="Times New Roman" panose="02020603050405020304" pitchFamily="18" charset="0"/>
                <a:cs typeface="Times New Roman" panose="02020603050405020304" pitchFamily="18" charset="0"/>
              </a:rPr>
              <a:t>All React components </a:t>
            </a:r>
            <a:r>
              <a:rPr lang="en-US" sz="1600" b="1" dirty="0">
                <a:latin typeface="Times New Roman" panose="02020603050405020304" pitchFamily="18" charset="0"/>
                <a:cs typeface="Times New Roman" panose="02020603050405020304" pitchFamily="18" charset="0"/>
              </a:rPr>
              <a:t>require at least a render() function</a:t>
            </a:r>
            <a:r>
              <a:rPr lang="en-US" sz="1600" dirty="0">
                <a:latin typeface="Times New Roman" panose="02020603050405020304" pitchFamily="18" charset="0"/>
                <a:cs typeface="Times New Roman" panose="02020603050405020304" pitchFamily="18" charset="0"/>
              </a:rPr>
              <a:t>. This render() function is expected to return a virtual DOM representation of the browser DOM element(s</a:t>
            </a:r>
            <a:r>
              <a:rPr lang="en-US" sz="1600" dirty="0" smtClean="0">
                <a:latin typeface="Times New Roman" panose="02020603050405020304" pitchFamily="18" charset="0"/>
                <a:cs typeface="Times New Roman" panose="02020603050405020304" pitchFamily="18" charset="0"/>
              </a:rPr>
              <a:t>).</a:t>
            </a:r>
          </a:p>
          <a:p>
            <a:pPr marL="742950" lvl="2" indent="-342900"/>
            <a:r>
              <a:rPr lang="en-US" sz="1600" dirty="0">
                <a:latin typeface="Times New Roman" panose="02020603050405020304" pitchFamily="18" charset="0"/>
                <a:cs typeface="Times New Roman" panose="02020603050405020304" pitchFamily="18" charset="0"/>
              </a:rPr>
              <a:t>An component can be thought of as an UI component in an app. We can break apart the interface of our app into many classes of components</a:t>
            </a:r>
          </a:p>
          <a:p>
            <a:pPr marL="1771650" lvl="5" indent="0">
              <a:buNone/>
            </a:pPr>
            <a:endParaRPr lang="en-US" sz="14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038606"/>
            <a:ext cx="2757378" cy="1929254"/>
          </a:xfrm>
          <a:prstGeom prst="roundRect">
            <a:avLst>
              <a:gd name="adj" fmla="val 16667"/>
            </a:avLst>
          </a:prstGeom>
          <a:ln/>
          <a:extLst/>
        </p:spPr>
        <p:style>
          <a:lnRef idx="1">
            <a:schemeClr val="accent2"/>
          </a:lnRef>
          <a:fillRef idx="2">
            <a:schemeClr val="accent2"/>
          </a:fillRef>
          <a:effectRef idx="1">
            <a:schemeClr val="accent2"/>
          </a:effectRef>
          <a:fontRef idx="minor">
            <a:schemeClr val="dk1"/>
          </a:fontRef>
        </p:style>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105150"/>
            <a:ext cx="2835730" cy="1574766"/>
          </a:xfrm>
          <a:prstGeom prst="roundRect">
            <a:avLst>
              <a:gd name="adj" fmla="val 16667"/>
            </a:avLst>
          </a:prstGeom>
          <a:ln/>
          <a:extLst/>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2884807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–Component ? (2)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342900" lvl="1" indent="-342900">
              <a:buFont typeface="Arial" pitchFamily="34" charset="0"/>
              <a:buChar char="•"/>
            </a:pPr>
            <a:r>
              <a:rPr lang="en-US" sz="2400" b="1" dirty="0" smtClean="0">
                <a:latin typeface="Times New Roman" panose="02020603050405020304" pitchFamily="18" charset="0"/>
                <a:cs typeface="Times New Roman" panose="02020603050405020304" pitchFamily="18" charset="0"/>
              </a:rPr>
              <a:t>Create a React Component ?</a:t>
            </a:r>
            <a:endParaRPr lang="en-US" sz="2400" b="1" dirty="0">
              <a:latin typeface="Times New Roman" panose="02020603050405020304" pitchFamily="18" charset="0"/>
              <a:cs typeface="Times New Roman" panose="02020603050405020304" pitchFamily="18" charset="0"/>
            </a:endParaRPr>
          </a:p>
          <a:p>
            <a:pPr marL="742950" lvl="2" indent="-342900"/>
            <a:r>
              <a:rPr lang="en-US" sz="1400" dirty="0" smtClean="0">
                <a:latin typeface="Times New Roman" panose="02020603050405020304" pitchFamily="18" charset="0"/>
                <a:cs typeface="Times New Roman" panose="02020603050405020304" pitchFamily="18" charset="0"/>
              </a:rPr>
              <a:t>There are main tow ways to create a react component. </a:t>
            </a:r>
            <a:r>
              <a:rPr lang="en-US" sz="1400" dirty="0">
                <a:latin typeface="Times New Roman" panose="02020603050405020304" pitchFamily="18" charset="0"/>
                <a:cs typeface="Times New Roman" panose="02020603050405020304" pitchFamily="18" charset="0"/>
              </a:rPr>
              <a:t>It can be either a function component or a class component. </a:t>
            </a:r>
          </a:p>
          <a:p>
            <a:pPr marL="1200150" lvl="3" indent="-342900"/>
            <a:r>
              <a:rPr lang="en-US" b="1" dirty="0">
                <a:latin typeface="Times New Roman" panose="02020603050405020304" pitchFamily="18" charset="0"/>
                <a:cs typeface="Times New Roman" panose="02020603050405020304" pitchFamily="18" charset="0"/>
              </a:rPr>
              <a:t>Class Component</a:t>
            </a:r>
          </a:p>
          <a:p>
            <a:pPr marL="1657350" lvl="4" indent="-342900"/>
            <a:r>
              <a:rPr lang="en-US" sz="1400" dirty="0">
                <a:latin typeface="Times New Roman" panose="02020603050405020304" pitchFamily="18" charset="0"/>
                <a:cs typeface="Times New Roman" panose="02020603050405020304" pitchFamily="18" charset="0"/>
              </a:rPr>
              <a:t>To create component classes, we  use ES6 modules by extends </a:t>
            </a:r>
            <a:r>
              <a:rPr lang="en-US" sz="1400" dirty="0" err="1">
                <a:latin typeface="Times New Roman" panose="02020603050405020304" pitchFamily="18" charset="0"/>
                <a:cs typeface="Times New Roman" panose="02020603050405020304" pitchFamily="18" charset="0"/>
              </a:rPr>
              <a:t>R</a:t>
            </a:r>
            <a:r>
              <a:rPr lang="en-US" sz="1400" b="1" i="1" dirty="0" err="1">
                <a:latin typeface="Times New Roman" panose="02020603050405020304" pitchFamily="18" charset="0"/>
                <a:cs typeface="Times New Roman" panose="02020603050405020304" pitchFamily="18" charset="0"/>
              </a:rPr>
              <a:t>eact.Componen</a:t>
            </a:r>
            <a:r>
              <a:rPr lang="en-US" sz="1400" dirty="0" err="1">
                <a:latin typeface="Times New Roman" panose="02020603050405020304" pitchFamily="18" charset="0"/>
                <a:cs typeface="Times New Roman" panose="02020603050405020304" pitchFamily="18" charset="0"/>
              </a:rPr>
              <a:t>t</a:t>
            </a:r>
            <a:r>
              <a:rPr lang="en-US" sz="1400" dirty="0">
                <a:latin typeface="Times New Roman" panose="02020603050405020304" pitchFamily="18" charset="0"/>
                <a:cs typeface="Times New Roman" panose="02020603050405020304" pitchFamily="18" charset="0"/>
              </a:rPr>
              <a:t>, which extends the Component class. </a:t>
            </a:r>
          </a:p>
          <a:p>
            <a:pPr marL="1657350" lvl="4" indent="-342900"/>
            <a:endParaRPr lang="en-US" sz="1400" b="1" dirty="0">
              <a:latin typeface="Times New Roman" panose="02020603050405020304" pitchFamily="18" charset="0"/>
              <a:cs typeface="Times New Roman" panose="02020603050405020304" pitchFamily="18" charset="0"/>
            </a:endParaRPr>
          </a:p>
          <a:p>
            <a:pPr marL="1657350" lvl="4" indent="-342900"/>
            <a:endParaRPr lang="en-US" sz="1400" b="1" dirty="0" smtClean="0">
              <a:latin typeface="Times New Roman" panose="02020603050405020304" pitchFamily="18" charset="0"/>
              <a:cs typeface="Times New Roman" panose="02020603050405020304" pitchFamily="18" charset="0"/>
            </a:endParaRPr>
          </a:p>
          <a:p>
            <a:pPr marL="1657350" lvl="4" indent="-342900"/>
            <a:endParaRPr lang="en-US" sz="1400" b="1" dirty="0">
              <a:latin typeface="Times New Roman" panose="02020603050405020304" pitchFamily="18" charset="0"/>
              <a:cs typeface="Times New Roman" panose="02020603050405020304" pitchFamily="18" charset="0"/>
            </a:endParaRPr>
          </a:p>
          <a:p>
            <a:pPr marL="1657350" lvl="4" indent="-342900"/>
            <a:endParaRPr lang="en-US" sz="1400" b="1" dirty="0" smtClean="0">
              <a:latin typeface="Times New Roman" panose="02020603050405020304" pitchFamily="18" charset="0"/>
              <a:cs typeface="Times New Roman" panose="02020603050405020304" pitchFamily="18" charset="0"/>
            </a:endParaRPr>
          </a:p>
          <a:p>
            <a:pPr marL="1657350" lvl="4" indent="-342900"/>
            <a:endParaRPr lang="en-US" sz="1400" b="1" dirty="0">
              <a:latin typeface="Times New Roman" panose="02020603050405020304" pitchFamily="18" charset="0"/>
              <a:cs typeface="Times New Roman" panose="02020603050405020304" pitchFamily="18" charset="0"/>
            </a:endParaRPr>
          </a:p>
          <a:p>
            <a:pPr marL="1657350" lvl="4" indent="-342900"/>
            <a:endParaRPr lang="en-US" sz="1400" b="1" dirty="0" smtClean="0">
              <a:latin typeface="Times New Roman" panose="02020603050405020304" pitchFamily="18" charset="0"/>
              <a:cs typeface="Times New Roman" panose="02020603050405020304" pitchFamily="18" charset="0"/>
            </a:endParaRPr>
          </a:p>
          <a:p>
            <a:pPr marL="742950" lvl="2" indent="-342900"/>
            <a:endParaRPr lang="en-US" sz="12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US" sz="1200" b="1" i="1" dirty="0" smtClean="0">
              <a:solidFill>
                <a:srgbClr val="C00000"/>
              </a:solidFill>
              <a:latin typeface="Times New Roman" panose="02020603050405020304" pitchFamily="18" charset="0"/>
              <a:cs typeface="Times New Roman" panose="02020603050405020304" pitchFamily="18" charset="0"/>
              <a:hlinkClick r:id="rId3"/>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47976585"/>
              </p:ext>
            </p:extLst>
          </p:nvPr>
        </p:nvGraphicFramePr>
        <p:xfrm>
          <a:off x="1524000" y="2343150"/>
          <a:ext cx="7315200" cy="2403165"/>
        </p:xfrm>
        <a:graphic>
          <a:graphicData uri="http://schemas.openxmlformats.org/drawingml/2006/table">
            <a:tbl>
              <a:tblPr firstRow="1" bandRow="1">
                <a:tableStyleId>{BDBED569-4797-4DF1-A0F4-6AAB3CD982D8}</a:tableStyleId>
              </a:tblPr>
              <a:tblGrid>
                <a:gridCol w="3311090"/>
                <a:gridCol w="4004110"/>
              </a:tblGrid>
              <a:tr h="354760">
                <a:tc gridSpan="2">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React.Component</a:t>
                      </a:r>
                      <a:endParaRPr lang="en-US" b="1" i="1" dirty="0" smtClean="0">
                        <a:latin typeface="Times New Roman" panose="02020603050405020304" pitchFamily="18" charset="0"/>
                        <a:cs typeface="Times New Roman" panose="02020603050405020304" pitchFamily="18" charset="0"/>
                      </a:endParaRPr>
                    </a:p>
                  </a:txBody>
                  <a:tcPr/>
                </a:tc>
                <a:tc hMerge="1">
                  <a:txBody>
                    <a:bodyPr/>
                    <a:lstStyle/>
                    <a:p>
                      <a:endParaRPr lang="en-US"/>
                    </a:p>
                  </a:txBody>
                  <a:tcPr/>
                </a:tc>
              </a:tr>
              <a:tr h="300405">
                <a:tc gridSpan="2">
                  <a:txBody>
                    <a:bodyPr/>
                    <a:lstStyle/>
                    <a:p>
                      <a:pPr marL="0" marR="0" lvl="4"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Syntax</a:t>
                      </a:r>
                    </a:p>
                  </a:txBody>
                  <a:tcPr/>
                </a:tc>
                <a:tc hMerge="1">
                  <a:txBody>
                    <a:bodyPr/>
                    <a:lstStyle/>
                    <a:p>
                      <a:endParaRPr lang="en-US"/>
                    </a:p>
                  </a:txBody>
                  <a:tcPr/>
                </a:tc>
              </a:tr>
              <a:tr h="1463040">
                <a:tc>
                  <a:txBody>
                    <a:bodyPr/>
                    <a:lstStyle/>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class Component extends </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React.Component</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render()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return (</a:t>
                      </a:r>
                      <a:r>
                        <a:rPr lang="en-US"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&lt;div class="container"&gt;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&lt;p class="paragraph"&gt;I am a  component&lt;/p&gt;&lt;/div&gt;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a:t>
                      </a:r>
                    </a:p>
                  </a:txBody>
                  <a:tcPr/>
                </a:tc>
                <a:tc>
                  <a:txBody>
                    <a:bodyPr/>
                    <a:lstStyle/>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class Component extends </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React.Component</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render()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return (  </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React.createElement</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("div",{ class: "container" }                          ,</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React.createElement</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("p",{ class: "paragraph" },"I am a  component")                          )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a:t>
                      </a:r>
                    </a:p>
                  </a:txBody>
                  <a:tcPr/>
                </a:tc>
              </a:tr>
              <a:tr h="269565">
                <a:tc gridSpan="2">
                  <a:txBody>
                    <a:bodyPr/>
                    <a:lstStyle/>
                    <a:p>
                      <a:pPr algn="ctr"/>
                      <a:r>
                        <a:rPr lang="en-US" sz="1100" dirty="0" smtClean="0">
                          <a:latin typeface="Times New Roman" panose="02020603050405020304" pitchFamily="18" charset="0"/>
                          <a:cs typeface="Times New Roman" panose="02020603050405020304" pitchFamily="18" charset="0"/>
                          <a:hlinkClick r:id="rId4"/>
                        </a:rPr>
                        <a:t>https://plnkr.co/edit/tdpPyuFpnqVsGkf87C97?p=preview</a:t>
                      </a:r>
                      <a:endParaRPr lang="en-US" sz="1100"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295766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–Component ? (3)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342900" lvl="1" indent="-342900">
              <a:buFont typeface="Arial" pitchFamily="34" charset="0"/>
              <a:buChar char="•"/>
            </a:pPr>
            <a:r>
              <a:rPr lang="en-US" sz="2400" b="1" dirty="0">
                <a:latin typeface="Times New Roman" panose="02020603050405020304" pitchFamily="18" charset="0"/>
                <a:cs typeface="Times New Roman" panose="02020603050405020304" pitchFamily="18" charset="0"/>
              </a:rPr>
              <a:t>Create a React </a:t>
            </a:r>
            <a:r>
              <a:rPr lang="en-US" sz="2400" b="1" dirty="0" smtClean="0">
                <a:latin typeface="Times New Roman" panose="02020603050405020304" pitchFamily="18" charset="0"/>
                <a:cs typeface="Times New Roman" panose="02020603050405020304" pitchFamily="18" charset="0"/>
              </a:rPr>
              <a:t>Component ?</a:t>
            </a:r>
          </a:p>
          <a:p>
            <a:pPr marL="742950" lvl="2" indent="-342900"/>
            <a:r>
              <a:rPr lang="en-US" sz="2000" b="1" dirty="0" smtClean="0">
                <a:latin typeface="Times New Roman" panose="02020603050405020304" pitchFamily="18" charset="0"/>
                <a:cs typeface="Times New Roman" panose="02020603050405020304" pitchFamily="18" charset="0"/>
              </a:rPr>
              <a:t>Function Component</a:t>
            </a:r>
          </a:p>
          <a:p>
            <a:pPr marL="400050" lvl="2" indent="0">
              <a:buNone/>
            </a:pPr>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400" b="1" dirty="0">
              <a:latin typeface="Times New Roman" panose="02020603050405020304" pitchFamily="18" charset="0"/>
              <a:cs typeface="Times New Roman" panose="02020603050405020304" pitchFamily="18" charset="0"/>
            </a:endParaRPr>
          </a:p>
          <a:p>
            <a:pPr marL="1657350" lvl="4" indent="-342900"/>
            <a:endParaRPr lang="en-US" sz="1400" b="1" dirty="0" smtClean="0">
              <a:latin typeface="Times New Roman" panose="02020603050405020304" pitchFamily="18" charset="0"/>
              <a:cs typeface="Times New Roman" panose="02020603050405020304" pitchFamily="18" charset="0"/>
            </a:endParaRPr>
          </a:p>
          <a:p>
            <a:pPr marL="1657350" lvl="4" indent="-342900"/>
            <a:endParaRPr lang="en-US" sz="1400" b="1" dirty="0">
              <a:latin typeface="Times New Roman" panose="02020603050405020304" pitchFamily="18" charset="0"/>
              <a:cs typeface="Times New Roman" panose="02020603050405020304" pitchFamily="18" charset="0"/>
            </a:endParaRPr>
          </a:p>
          <a:p>
            <a:pPr marL="1657350" lvl="4" indent="-342900"/>
            <a:endParaRPr lang="en-US" sz="1400" b="1" dirty="0" smtClean="0">
              <a:latin typeface="Times New Roman" panose="02020603050405020304" pitchFamily="18" charset="0"/>
              <a:cs typeface="Times New Roman" panose="02020603050405020304" pitchFamily="18" charset="0"/>
            </a:endParaRPr>
          </a:p>
          <a:p>
            <a:pPr marL="1657350" lvl="4" indent="-342900"/>
            <a:endParaRPr lang="en-US" sz="1400" b="1" dirty="0">
              <a:latin typeface="Times New Roman" panose="02020603050405020304" pitchFamily="18" charset="0"/>
              <a:cs typeface="Times New Roman" panose="02020603050405020304" pitchFamily="18" charset="0"/>
            </a:endParaRPr>
          </a:p>
          <a:p>
            <a:pPr marL="1657350" lvl="4" indent="-342900"/>
            <a:endParaRPr lang="en-US" sz="1400" b="1" dirty="0" smtClean="0">
              <a:latin typeface="Times New Roman" panose="02020603050405020304" pitchFamily="18" charset="0"/>
              <a:cs typeface="Times New Roman" panose="02020603050405020304" pitchFamily="18" charset="0"/>
            </a:endParaRPr>
          </a:p>
          <a:p>
            <a:pPr marL="742950" lvl="2" indent="-342900"/>
            <a:endParaRPr lang="en-US" sz="12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US" sz="1200" b="1" i="1" dirty="0" smtClean="0">
              <a:solidFill>
                <a:srgbClr val="C00000"/>
              </a:solidFill>
              <a:latin typeface="Times New Roman" panose="02020603050405020304" pitchFamily="18" charset="0"/>
              <a:cs typeface="Times New Roman" panose="02020603050405020304" pitchFamily="18" charset="0"/>
              <a:hlinkClick r:id="rId3"/>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400050" lvl="2" indent="0">
              <a:buNone/>
            </a:pPr>
            <a:endParaRPr lang="en-US" altLang="en-US" sz="1600" b="1" i="1" dirty="0" smtClean="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17028426"/>
              </p:ext>
            </p:extLst>
          </p:nvPr>
        </p:nvGraphicFramePr>
        <p:xfrm>
          <a:off x="914400" y="1581150"/>
          <a:ext cx="7924800" cy="3462364"/>
        </p:xfrm>
        <a:graphic>
          <a:graphicData uri="http://schemas.openxmlformats.org/drawingml/2006/table">
            <a:tbl>
              <a:tblPr firstRow="1" bandRow="1">
                <a:tableStyleId>{BDBED569-4797-4DF1-A0F4-6AAB3CD982D8}</a:tableStyleId>
              </a:tblPr>
              <a:tblGrid>
                <a:gridCol w="3810000"/>
                <a:gridCol w="4114800"/>
              </a:tblGrid>
              <a:tr h="370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Times New Roman" panose="02020603050405020304" pitchFamily="18" charset="0"/>
                          <a:cs typeface="Times New Roman" panose="02020603050405020304" pitchFamily="18" charset="0"/>
                        </a:rPr>
                        <a:t>ES5 implementation</a:t>
                      </a:r>
                      <a:endParaRPr lang="en-US" sz="1800" b="1" i="0" kern="1200" dirty="0" smtClean="0">
                        <a:solidFill>
                          <a:schemeClr val="lt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Times New Roman" panose="02020603050405020304" pitchFamily="18" charset="0"/>
                          <a:cs typeface="Times New Roman" panose="02020603050405020304" pitchFamily="18" charset="0"/>
                        </a:rPr>
                        <a:t>ES6 implementation</a:t>
                      </a:r>
                      <a:endParaRPr lang="en-US" sz="1800" b="1" i="0" kern="1200" dirty="0" smtClean="0">
                        <a:solidFill>
                          <a:schemeClr val="lt1"/>
                        </a:solidFill>
                        <a:effectLst/>
                        <a:latin typeface="Times New Roman" panose="02020603050405020304" pitchFamily="18" charset="0"/>
                        <a:ea typeface="+mn-ea"/>
                        <a:cs typeface="Times New Roman" panose="02020603050405020304" pitchFamily="18" charset="0"/>
                      </a:endParaRPr>
                    </a:p>
                  </a:txBody>
                  <a:tcPr/>
                </a:tc>
              </a:tr>
              <a:tr h="619897">
                <a:tc>
                  <a:txBody>
                    <a:bodyPr/>
                    <a:lstStyle/>
                    <a:p>
                      <a:r>
                        <a:rPr lang="en-US" sz="1200" kern="1200" dirty="0" err="1" smtClean="0">
                          <a:effectLst/>
                          <a:latin typeface="Times New Roman" panose="02020603050405020304" pitchFamily="18" charset="0"/>
                          <a:cs typeface="Times New Roman" panose="02020603050405020304" pitchFamily="18" charset="0"/>
                        </a:rPr>
                        <a:t>const</a:t>
                      </a:r>
                      <a:r>
                        <a:rPr lang="en-US" sz="1200" kern="1200" dirty="0" smtClean="0">
                          <a:effectLst/>
                          <a:latin typeface="Times New Roman" panose="02020603050405020304" pitchFamily="18" charset="0"/>
                          <a:cs typeface="Times New Roman" panose="02020603050405020304" pitchFamily="18" charset="0"/>
                        </a:rPr>
                        <a:t>  </a:t>
                      </a:r>
                      <a:r>
                        <a:rPr lang="en-US" sz="1200" kern="1200" dirty="0" err="1" smtClean="0">
                          <a:effectLst/>
                          <a:latin typeface="Times New Roman" panose="02020603050405020304" pitchFamily="18" charset="0"/>
                          <a:cs typeface="Times New Roman" panose="02020603050405020304" pitchFamily="18" charset="0"/>
                        </a:rPr>
                        <a:t>FuncComponent</a:t>
                      </a:r>
                      <a:r>
                        <a:rPr lang="en-US" sz="1200" kern="1200" dirty="0" smtClean="0">
                          <a:effectLst/>
                          <a:latin typeface="Times New Roman" panose="02020603050405020304" pitchFamily="18" charset="0"/>
                          <a:cs typeface="Times New Roman" panose="02020603050405020304" pitchFamily="18" charset="0"/>
                        </a:rPr>
                        <a:t>= function(){</a:t>
                      </a:r>
                      <a:br>
                        <a:rPr lang="en-US" sz="1200" kern="1200" dirty="0" smtClean="0">
                          <a:effectLst/>
                          <a:latin typeface="Times New Roman" panose="02020603050405020304" pitchFamily="18" charset="0"/>
                          <a:cs typeface="Times New Roman" panose="02020603050405020304" pitchFamily="18" charset="0"/>
                        </a:rPr>
                      </a:br>
                      <a:r>
                        <a:rPr lang="en-US" sz="1200" kern="1200" dirty="0" smtClean="0">
                          <a:effectLst/>
                          <a:latin typeface="Times New Roman" panose="02020603050405020304" pitchFamily="18" charset="0"/>
                          <a:cs typeface="Times New Roman" panose="02020603050405020304" pitchFamily="18" charset="0"/>
                        </a:rPr>
                        <a:t>    return &lt;div&gt;I</a:t>
                      </a:r>
                      <a:r>
                        <a:rPr lang="en-US" sz="1200" kern="1200" baseline="0" dirty="0" smtClean="0">
                          <a:effectLst/>
                          <a:latin typeface="Times New Roman" panose="02020603050405020304" pitchFamily="18" charset="0"/>
                          <a:cs typeface="Times New Roman" panose="02020603050405020304" pitchFamily="18" charset="0"/>
                        </a:rPr>
                        <a:t> am a function component</a:t>
                      </a:r>
                      <a:r>
                        <a:rPr lang="en-US" sz="1200" kern="1200" dirty="0" smtClean="0">
                          <a:effectLst/>
                          <a:latin typeface="Times New Roman" panose="02020603050405020304" pitchFamily="18" charset="0"/>
                          <a:cs typeface="Times New Roman" panose="02020603050405020304" pitchFamily="18" charset="0"/>
                        </a:rPr>
                        <a:t>&lt;/div&gt;;</a:t>
                      </a:r>
                      <a:br>
                        <a:rPr lang="en-US" sz="1200" kern="1200" dirty="0" smtClean="0">
                          <a:effectLst/>
                          <a:latin typeface="Times New Roman" panose="02020603050405020304" pitchFamily="18" charset="0"/>
                          <a:cs typeface="Times New Roman" panose="02020603050405020304" pitchFamily="18" charset="0"/>
                        </a:rPr>
                      </a:br>
                      <a:r>
                        <a:rPr lang="en-US" sz="1200" kern="1200" dirty="0" smtClean="0">
                          <a:effectLst/>
                          <a:latin typeface="Times New Roman" panose="02020603050405020304" pitchFamily="18" charset="0"/>
                          <a:cs typeface="Times New Roman" panose="02020603050405020304" pitchFamily="18" charset="0"/>
                        </a:rPr>
                        <a:t>}</a:t>
                      </a:r>
                      <a:endParaRPr lang="en-US" sz="12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da-DK" sz="1200" dirty="0" smtClean="0">
                          <a:latin typeface="Times New Roman" panose="02020603050405020304" pitchFamily="18" charset="0"/>
                          <a:cs typeface="Times New Roman" panose="02020603050405020304" pitchFamily="18" charset="0"/>
                        </a:rPr>
                        <a:t>const FuncComponent = () =&gt; &lt;div className="container"&gt;I am a function component&lt;/div&gt;</a:t>
                      </a:r>
                    </a:p>
                    <a:p>
                      <a:r>
                        <a:rPr lang="en-US" sz="1200" b="0" i="1" kern="1200" dirty="0" smtClean="0">
                          <a:solidFill>
                            <a:srgbClr val="C00000"/>
                          </a:solidFill>
                          <a:effectLst/>
                          <a:latin typeface="Times New Roman" panose="02020603050405020304" pitchFamily="18" charset="0"/>
                          <a:ea typeface="+mn-ea"/>
                          <a:cs typeface="Times New Roman" panose="02020603050405020304" pitchFamily="18" charset="0"/>
                        </a:rPr>
                        <a:t>They can define local variables, where a function block is used</a:t>
                      </a:r>
                      <a:r>
                        <a:rPr lang="en-US" sz="1200" b="0" i="1"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const</a:t>
                      </a:r>
                      <a:r>
                        <a:rPr lang="en-US" sz="1200" dirty="0" smtClean="0">
                          <a:latin typeface="Times New Roman" panose="02020603050405020304" pitchFamily="18" charset="0"/>
                          <a:cs typeface="Times New Roman" panose="02020603050405020304" pitchFamily="18" charset="0"/>
                        </a:rPr>
                        <a:t> </a:t>
                      </a:r>
                      <a:r>
                        <a:rPr lang="da-DK" sz="1200" dirty="0" smtClean="0">
                          <a:latin typeface="Times New Roman" panose="02020603050405020304" pitchFamily="18" charset="0"/>
                          <a:cs typeface="Times New Roman" panose="02020603050405020304" pitchFamily="18" charset="0"/>
                        </a:rPr>
                        <a:t>FuncComponent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200" dirty="0" smtClean="0">
                          <a:latin typeface="Times New Roman" panose="02020603050405020304" pitchFamily="18" charset="0"/>
                          <a:cs typeface="Times New Roman" panose="02020603050405020304" pitchFamily="18" charset="0"/>
                        </a:rPr>
                        <a:t>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p>
                    <a:p>
                      <a:pPr lvl="1"/>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const</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style</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fontWeight</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"bold",</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color:</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Red</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p>
                    <a:p>
                      <a:pPr lvl="1"/>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return</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&lt;div</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style={style}&gt;</a:t>
                      </a:r>
                      <a:r>
                        <a:rPr lang="da-DK" sz="1200" dirty="0" smtClean="0">
                          <a:latin typeface="Times New Roman" panose="02020603050405020304" pitchFamily="18" charset="0"/>
                          <a:cs typeface="Times New Roman" panose="02020603050405020304" pitchFamily="18" charset="0"/>
                        </a:rPr>
                        <a:t>I am a function component</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&lt;/div&gt;</a:t>
                      </a:r>
                      <a:r>
                        <a:rPr lang="en-US" sz="1200" dirty="0" smtClean="0">
                          <a:latin typeface="Times New Roman" panose="02020603050405020304" pitchFamily="18" charset="0"/>
                          <a:cs typeface="Times New Roman" panose="02020603050405020304" pitchFamily="18" charset="0"/>
                        </a:rPr>
                        <a:t>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da-DK" sz="1200" dirty="0" smtClean="0">
                          <a:solidFill>
                            <a:srgbClr val="C00000"/>
                          </a:solidFill>
                          <a:latin typeface="Times New Roman" panose="02020603050405020304" pitchFamily="18" charset="0"/>
                          <a:cs typeface="Times New Roman" panose="02020603050405020304" pitchFamily="18" charset="0"/>
                        </a:rPr>
                        <a:t>We could get the same result by using other functions.</a:t>
                      </a:r>
                    </a:p>
                    <a:p>
                      <a:r>
                        <a:rPr lang="da-DK" sz="1200" dirty="0" smtClean="0">
                          <a:latin typeface="Times New Roman" panose="02020603050405020304" pitchFamily="18" charset="0"/>
                          <a:cs typeface="Times New Roman" panose="02020603050405020304" pitchFamily="18" charset="0"/>
                        </a:rPr>
                        <a:t>const getStyle  = () =&gt; ({  fontWeight: "bold",  color: "Red",})</a:t>
                      </a:r>
                    </a:p>
                    <a:p>
                      <a:r>
                        <a:rPr lang="da-DK" sz="1200" dirty="0" smtClean="0">
                          <a:latin typeface="Times New Roman" panose="02020603050405020304" pitchFamily="18" charset="0"/>
                          <a:cs typeface="Times New Roman" panose="02020603050405020304" pitchFamily="18" charset="0"/>
                        </a:rPr>
                        <a:t>const FuncComponent = () =&gt;  &lt;div class="container" style ={getStyle()}&gt;I am a function component&lt;/div&gt;  </a:t>
                      </a:r>
                    </a:p>
                  </a:txBody>
                  <a:tcPr/>
                </a:tc>
              </a:tr>
              <a:tr h="622781">
                <a:tc>
                  <a:txBody>
                    <a:bodyPr/>
                    <a:lstStyle/>
                    <a:p>
                      <a:r>
                        <a:rPr lang="en-US" sz="1200" b="1" dirty="0" smtClean="0">
                          <a:latin typeface="Times New Roman" panose="02020603050405020304" pitchFamily="18" charset="0"/>
                          <a:cs typeface="Times New Roman" panose="02020603050405020304" pitchFamily="18" charset="0"/>
                          <a:hlinkClick r:id="rId4"/>
                        </a:rPr>
                        <a:t>https://plnkr.co/edit/Gfq2xUqh2msh3GAv0Npk?p=info</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hlinkClick r:id="rId5"/>
                        </a:rPr>
                        <a:t>https://plnkr.co/edit/UkLAX6zxaaODm4VALmQB?p=preview</a:t>
                      </a:r>
                      <a:endParaRPr lang="en-US" sz="1200" b="1"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647029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 Props ?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342900" lvl="1" indent="-342900">
              <a:buFont typeface="Arial" pitchFamily="34" charset="0"/>
              <a:buChar char="•"/>
            </a:pPr>
            <a:r>
              <a:rPr lang="en-US" sz="2400" b="1" dirty="0" smtClean="0">
                <a:latin typeface="Times New Roman" panose="02020603050405020304" pitchFamily="18" charset="0"/>
                <a:cs typeface="Times New Roman" panose="02020603050405020304" pitchFamily="18" charset="0"/>
              </a:rPr>
              <a:t>Props</a:t>
            </a:r>
          </a:p>
          <a:p>
            <a:pPr marL="742950" lvl="2" indent="-342900"/>
            <a:r>
              <a:rPr lang="en-US" sz="1600" dirty="0">
                <a:latin typeface="Times New Roman" panose="02020603050405020304" pitchFamily="18" charset="0"/>
                <a:cs typeface="Times New Roman" panose="02020603050405020304" pitchFamily="18" charset="0"/>
              </a:rPr>
              <a:t>“props” is short for “properties”. They are single values or objects containing a set of </a:t>
            </a:r>
            <a:r>
              <a:rPr lang="en-US" sz="1600" dirty="0" smtClean="0">
                <a:latin typeface="Times New Roman" panose="02020603050405020304" pitchFamily="18" charset="0"/>
                <a:cs typeface="Times New Roman" panose="02020603050405020304" pitchFamily="18" charset="0"/>
              </a:rPr>
              <a:t>values</a:t>
            </a:r>
            <a:endParaRPr lang="en-US" sz="1600" b="1" dirty="0" smtClean="0">
              <a:latin typeface="Times New Roman" panose="02020603050405020304" pitchFamily="18" charset="0"/>
              <a:cs typeface="Times New Roman" panose="02020603050405020304" pitchFamily="18" charset="0"/>
            </a:endParaRPr>
          </a:p>
          <a:p>
            <a:pPr marL="742950" lvl="2" indent="-342900"/>
            <a:r>
              <a:rPr lang="en-US" sz="1600" dirty="0" smtClean="0">
                <a:latin typeface="Times New Roman" panose="02020603050405020304" pitchFamily="18" charset="0"/>
                <a:cs typeface="Times New Roman" panose="02020603050405020304" pitchFamily="18" charset="0"/>
              </a:rPr>
              <a:t>By using </a:t>
            </a:r>
            <a:r>
              <a:rPr lang="en-US" sz="1600" dirty="0">
                <a:latin typeface="Times New Roman" panose="02020603050405020304" pitchFamily="18" charset="0"/>
                <a:cs typeface="Times New Roman" panose="02020603050405020304" pitchFamily="18" charset="0"/>
              </a:rPr>
              <a:t>attributes “props” </a:t>
            </a:r>
            <a:r>
              <a:rPr lang="en-US" sz="1600" dirty="0" smtClean="0">
                <a:latin typeface="Times New Roman" panose="02020603050405020304" pitchFamily="18" charset="0"/>
                <a:cs typeface="Times New Roman" panose="02020603050405020304" pitchFamily="18" charset="0"/>
              </a:rPr>
              <a:t>, we can send </a:t>
            </a:r>
            <a:r>
              <a:rPr lang="en-US" sz="1600" dirty="0">
                <a:latin typeface="Times New Roman" panose="02020603050405020304" pitchFamily="18" charset="0"/>
                <a:cs typeface="Times New Roman" panose="02020603050405020304" pitchFamily="18" charset="0"/>
              </a:rPr>
              <a:t>data to a </a:t>
            </a:r>
            <a:r>
              <a:rPr lang="en-US" sz="1600" dirty="0" smtClean="0">
                <a:latin typeface="Times New Roman" panose="02020603050405020304" pitchFamily="18" charset="0"/>
                <a:cs typeface="Times New Roman" panose="02020603050405020304" pitchFamily="18" charset="0"/>
              </a:rPr>
              <a:t>component, if </a:t>
            </a:r>
            <a:r>
              <a:rPr lang="en-US" sz="1600" dirty="0">
                <a:latin typeface="Times New Roman" panose="02020603050405020304" pitchFamily="18" charset="0"/>
                <a:cs typeface="Times New Roman" panose="02020603050405020304" pitchFamily="18" charset="0"/>
              </a:rPr>
              <a:t>we think of our component as the “function” we can think of props as our component’s “arguments”</a:t>
            </a:r>
            <a:endParaRPr lang="en-US" sz="16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props attached to </a:t>
            </a:r>
            <a:r>
              <a:rPr lang="en-US" sz="1600" dirty="0" err="1">
                <a:latin typeface="Times New Roman" panose="02020603050405020304" pitchFamily="18" charset="0"/>
                <a:cs typeface="Times New Roman" panose="02020603050405020304" pitchFamily="18" charset="0"/>
              </a:rPr>
              <a:t>React’s</a:t>
            </a:r>
            <a:r>
              <a:rPr lang="en-US" sz="1600"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props</a:t>
            </a:r>
            <a:r>
              <a:rPr lang="en-US" sz="1600" dirty="0">
                <a:latin typeface="Times New Roman" panose="02020603050405020304" pitchFamily="18" charset="0"/>
                <a:cs typeface="Times New Roman" panose="02020603050405020304" pitchFamily="18" charset="0"/>
              </a:rPr>
              <a:t> object </a:t>
            </a:r>
            <a:r>
              <a:rPr lang="en-US" sz="1600" dirty="0" smtClean="0">
                <a:latin typeface="Times New Roman" panose="02020603050405020304" pitchFamily="18" charset="0"/>
                <a:cs typeface="Times New Roman" panose="02020603050405020304" pitchFamily="18" charset="0"/>
              </a:rPr>
              <a:t>which </a:t>
            </a:r>
            <a:r>
              <a:rPr lang="en-US" sz="1600" dirty="0">
                <a:latin typeface="Times New Roman" panose="02020603050405020304" pitchFamily="18" charset="0"/>
                <a:cs typeface="Times New Roman" panose="02020603050405020304" pitchFamily="18" charset="0"/>
              </a:rPr>
              <a:t>originally already exists on all components created using React library</a:t>
            </a:r>
            <a:r>
              <a:rPr lang="en-US" sz="1600"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props</a:t>
            </a:r>
            <a:r>
              <a:rPr lang="en-US" sz="1600" dirty="0">
                <a:latin typeface="Times New Roman" panose="02020603050405020304" pitchFamily="18" charset="0"/>
                <a:cs typeface="Times New Roman" panose="02020603050405020304" pitchFamily="18" charset="0"/>
              </a:rPr>
              <a:t> should not change.</a:t>
            </a:r>
          </a:p>
          <a:p>
            <a:pPr lvl="2"/>
            <a:r>
              <a:rPr lang="en-US" sz="1600" dirty="0">
                <a:latin typeface="Times New Roman" panose="02020603050405020304" pitchFamily="18" charset="0"/>
                <a:cs typeface="Times New Roman" panose="02020603050405020304" pitchFamily="18" charset="0"/>
              </a:rPr>
              <a:t>During a component’s life cycle props should not change (consider them immutable).</a:t>
            </a:r>
          </a:p>
          <a:p>
            <a:pPr lvl="2"/>
            <a:r>
              <a:rPr lang="en-US" sz="1600" dirty="0">
                <a:latin typeface="Times New Roman" panose="02020603050405020304" pitchFamily="18" charset="0"/>
                <a:cs typeface="Times New Roman" panose="02020603050405020304" pitchFamily="18" charset="0"/>
              </a:rPr>
              <a:t>And change them only from the component that created them. It will always render the same output given the same input.</a:t>
            </a:r>
          </a:p>
          <a:p>
            <a:pPr marL="1314450" lvl="4" indent="0">
              <a:buNone/>
            </a:pPr>
            <a:endParaRPr lang="en-US" sz="14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650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38350"/>
            <a:ext cx="3276600" cy="646331"/>
          </a:xfrm>
        </p:spPr>
        <p:txBody>
          <a:bodyPr>
            <a:normAutofit/>
          </a:bodyPr>
          <a:lstStyle/>
          <a:p>
            <a:pPr algn="l"/>
            <a:r>
              <a:rPr lang="en-US" dirty="0" smtClean="0"/>
              <a:t>Agenda	 (1)</a:t>
            </a:r>
            <a:endParaRPr lang="en-US" dirty="0"/>
          </a:p>
        </p:txBody>
      </p:sp>
      <p:sp>
        <p:nvSpPr>
          <p:cNvPr id="21507" name="Content Placeholder 2"/>
          <p:cNvSpPr>
            <a:spLocks noGrp="1"/>
          </p:cNvSpPr>
          <p:nvPr>
            <p:ph type="body" sz="quarter" idx="13"/>
          </p:nvPr>
        </p:nvSpPr>
        <p:spPr>
          <a:xfrm>
            <a:off x="2743200" y="-38100"/>
            <a:ext cx="3754120" cy="5181600"/>
          </a:xfrm>
        </p:spPr>
        <p:style>
          <a:lnRef idx="1">
            <a:schemeClr val="accent6"/>
          </a:lnRef>
          <a:fillRef idx="2">
            <a:schemeClr val="accent6"/>
          </a:fillRef>
          <a:effectRef idx="1">
            <a:schemeClr val="accent6"/>
          </a:effectRef>
          <a:fontRef idx="minor">
            <a:schemeClr val="dk1"/>
          </a:fontRef>
        </p:style>
        <p:txBody>
          <a:bodyPr/>
          <a:lstStyle/>
          <a:p>
            <a:pPr marL="457200" lvl="1" indent="0">
              <a:buNone/>
            </a:pPr>
            <a:r>
              <a:rPr lang="en-US" altLang="en-US" sz="1900" b="1" dirty="0">
                <a:latin typeface="Times New Roman" panose="02020603050405020304" pitchFamily="18" charset="0"/>
                <a:cs typeface="Times New Roman" panose="02020603050405020304" pitchFamily="18" charset="0"/>
              </a:rPr>
              <a:t>React High Level Overview</a:t>
            </a:r>
          </a:p>
          <a:p>
            <a:pPr marL="457200" lvl="1" indent="0">
              <a:buNone/>
            </a:pPr>
            <a:r>
              <a:rPr lang="en-US" altLang="en-US" sz="19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What is react ?</a:t>
            </a:r>
          </a:p>
          <a:p>
            <a:pPr marL="457200" lvl="1" indent="0">
              <a:buNone/>
            </a:pPr>
            <a:r>
              <a:rPr lang="en-US" altLang="en-US" sz="1800" dirty="0">
                <a:latin typeface="Times New Roman" panose="02020603050405020304" pitchFamily="18" charset="0"/>
                <a:cs typeface="Times New Roman" panose="02020603050405020304" pitchFamily="18" charset="0"/>
              </a:rPr>
              <a:t>	The Problem React solves</a:t>
            </a:r>
          </a:p>
          <a:p>
            <a:pPr marL="457200" lvl="1" indent="0">
              <a:buNone/>
            </a:pPr>
            <a:r>
              <a:rPr lang="en-US" altLang="en-US" sz="1800" dirty="0">
                <a:latin typeface="Times New Roman" panose="02020603050405020304" pitchFamily="18" charset="0"/>
                <a:cs typeface="Times New Roman" panose="02020603050405020304" pitchFamily="18" charset="0"/>
              </a:rPr>
              <a:t>	Real DOM </a:t>
            </a:r>
            <a:r>
              <a:rPr lang="en-US" altLang="en-US" sz="1800" dirty="0" smtClean="0">
                <a:latin typeface="Times New Roman" panose="02020603050405020304" pitchFamily="18" charset="0"/>
                <a:cs typeface="Times New Roman" panose="02020603050405020304" pitchFamily="18" charset="0"/>
              </a:rPr>
              <a:t>issues</a:t>
            </a:r>
            <a:endParaRPr lang="en-US" altLang="en-US" sz="1800" dirty="0">
              <a:latin typeface="Times New Roman" panose="02020603050405020304" pitchFamily="18" charset="0"/>
              <a:cs typeface="Times New Roman" panose="02020603050405020304" pitchFamily="18" charset="0"/>
            </a:endParaRPr>
          </a:p>
          <a:p>
            <a:pPr marL="457200" lvl="1" indent="0">
              <a:buNone/>
            </a:pPr>
            <a:r>
              <a:rPr lang="en-US" altLang="en-US" sz="1800" dirty="0">
                <a:latin typeface="Times New Roman" panose="02020603050405020304" pitchFamily="18" charset="0"/>
                <a:cs typeface="Times New Roman" panose="02020603050405020304" pitchFamily="18" charset="0"/>
              </a:rPr>
              <a:t>	React and Virtual </a:t>
            </a:r>
            <a:r>
              <a:rPr lang="en-US" altLang="en-US" sz="1800" dirty="0" smtClean="0">
                <a:latin typeface="Times New Roman" panose="02020603050405020304" pitchFamily="18" charset="0"/>
                <a:cs typeface="Times New Roman" panose="02020603050405020304" pitchFamily="18" charset="0"/>
              </a:rPr>
              <a:t>DOM</a:t>
            </a:r>
            <a:endParaRPr lang="en-US" altLang="en-US" sz="1800" dirty="0">
              <a:latin typeface="Times New Roman" panose="02020603050405020304" pitchFamily="18" charset="0"/>
              <a:cs typeface="Times New Roman" panose="02020603050405020304" pitchFamily="18" charset="0"/>
            </a:endParaRPr>
          </a:p>
          <a:p>
            <a:pPr marL="457200" lvl="1" indent="0">
              <a:buNone/>
            </a:pPr>
            <a:r>
              <a:rPr lang="en-US" altLang="en-US" sz="1900" b="1" dirty="0">
                <a:latin typeface="Times New Roman" panose="02020603050405020304" pitchFamily="18" charset="0"/>
                <a:cs typeface="Times New Roman" panose="02020603050405020304" pitchFamily="18" charset="0"/>
              </a:rPr>
              <a:t>React Element</a:t>
            </a:r>
          </a:p>
          <a:p>
            <a:pPr marL="457200" lvl="1" indent="0">
              <a:buNone/>
            </a:pPr>
            <a:r>
              <a:rPr lang="en-US" altLang="en-US" sz="19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What is React </a:t>
            </a:r>
            <a:r>
              <a:rPr lang="en-US" altLang="en-US" sz="1800" dirty="0" err="1">
                <a:latin typeface="Times New Roman" panose="02020603050405020304" pitchFamily="18" charset="0"/>
                <a:cs typeface="Times New Roman" panose="02020603050405020304" pitchFamily="18" charset="0"/>
              </a:rPr>
              <a:t>Elment</a:t>
            </a:r>
            <a:endParaRPr lang="en-US" altLang="en-US" sz="1800" dirty="0">
              <a:latin typeface="Times New Roman" panose="02020603050405020304" pitchFamily="18" charset="0"/>
              <a:cs typeface="Times New Roman" panose="02020603050405020304" pitchFamily="18" charset="0"/>
            </a:endParaRPr>
          </a:p>
          <a:p>
            <a:pPr marL="457200" lvl="1" indent="0">
              <a:buNone/>
            </a:pPr>
            <a:r>
              <a:rPr lang="en-US" altLang="en-US" sz="1800" dirty="0">
                <a:latin typeface="Times New Roman" panose="02020603050405020304" pitchFamily="18" charset="0"/>
                <a:cs typeface="Times New Roman" panose="02020603050405020304" pitchFamily="18" charset="0"/>
              </a:rPr>
              <a:t>	How to create an Element</a:t>
            </a:r>
          </a:p>
          <a:p>
            <a:pPr marL="457200" lvl="1" indent="0">
              <a:buNone/>
            </a:pPr>
            <a:r>
              <a:rPr lang="en-US" altLang="en-US" sz="1800" dirty="0">
                <a:latin typeface="Times New Roman" panose="02020603050405020304" pitchFamily="18" charset="0"/>
                <a:cs typeface="Times New Roman" panose="02020603050405020304" pitchFamily="18" charset="0"/>
              </a:rPr>
              <a:t>	How to mouth Element from </a:t>
            </a:r>
            <a:r>
              <a:rPr lang="en-US" altLang="en-US" sz="1800" dirty="0" smtClean="0">
                <a:latin typeface="Times New Roman" panose="02020603050405020304" pitchFamily="18" charset="0"/>
                <a:cs typeface="Times New Roman" panose="02020603050405020304" pitchFamily="18" charset="0"/>
              </a:rPr>
              <a:t>	Virtual </a:t>
            </a:r>
            <a:r>
              <a:rPr lang="en-US" altLang="en-US" sz="1800" dirty="0">
                <a:latin typeface="Times New Roman" panose="02020603050405020304" pitchFamily="18" charset="0"/>
                <a:cs typeface="Times New Roman" panose="02020603050405020304" pitchFamily="18" charset="0"/>
              </a:rPr>
              <a:t>DOM to Real </a:t>
            </a:r>
            <a:r>
              <a:rPr lang="en-US" altLang="en-US" sz="1800" dirty="0" smtClean="0">
                <a:latin typeface="Times New Roman" panose="02020603050405020304" pitchFamily="18" charset="0"/>
                <a:cs typeface="Times New Roman" panose="02020603050405020304" pitchFamily="18" charset="0"/>
              </a:rPr>
              <a:t>DOM</a:t>
            </a:r>
            <a:endParaRPr lang="en-US" altLang="en-US" sz="1800" dirty="0">
              <a:latin typeface="Times New Roman" panose="02020603050405020304" pitchFamily="18" charset="0"/>
              <a:cs typeface="Times New Roman" panose="02020603050405020304" pitchFamily="18" charset="0"/>
            </a:endParaRPr>
          </a:p>
          <a:p>
            <a:pPr marL="457200" lvl="1" indent="0">
              <a:buNone/>
            </a:pPr>
            <a:r>
              <a:rPr lang="en-US" altLang="en-US" sz="1900" b="1" dirty="0">
                <a:latin typeface="Times New Roman" panose="02020603050405020304" pitchFamily="18" charset="0"/>
                <a:cs typeface="Times New Roman" panose="02020603050405020304" pitchFamily="18" charset="0"/>
              </a:rPr>
              <a:t>React Component</a:t>
            </a:r>
          </a:p>
          <a:p>
            <a:pPr marL="457200" lvl="1" indent="0">
              <a:buNone/>
            </a:pPr>
            <a:r>
              <a:rPr lang="en-US" altLang="en-US" sz="1900" dirty="0">
                <a:latin typeface="Times New Roman" panose="02020603050405020304" pitchFamily="18" charset="0"/>
                <a:cs typeface="Times New Roman" panose="02020603050405020304" pitchFamily="18" charset="0"/>
              </a:rPr>
              <a:t>	What is React Component</a:t>
            </a:r>
          </a:p>
          <a:p>
            <a:pPr marL="457200" lvl="1" indent="0">
              <a:buNone/>
            </a:pPr>
            <a:r>
              <a:rPr lang="en-US" altLang="en-US" sz="19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Create a Component</a:t>
            </a:r>
            <a:endParaRPr lang="en-US" altLang="en-US" sz="2000" dirty="0">
              <a:latin typeface="Times New Roman" panose="02020603050405020304" pitchFamily="18" charset="0"/>
              <a:cs typeface="Times New Roman" panose="02020603050405020304" pitchFamily="18" charset="0"/>
            </a:endParaRPr>
          </a:p>
          <a:p>
            <a:pPr marL="457200" lvl="1" indent="0">
              <a:buNone/>
            </a:pPr>
            <a:endParaRPr lang="en-US" altLang="en-US" sz="1900" dirty="0">
              <a:latin typeface="Times New Roman" panose="02020603050405020304" pitchFamily="18" charset="0"/>
              <a:cs typeface="Times New Roman" panose="02020603050405020304" pitchFamily="18" charset="0"/>
            </a:endParaRPr>
          </a:p>
          <a:p>
            <a:pPr lvl="1"/>
            <a:endParaRPr lang="en-US" altLang="en-US" sz="1600" dirty="0"/>
          </a:p>
          <a:p>
            <a:endParaRPr lang="en-US" altLang="en-US" sz="1600" dirty="0"/>
          </a:p>
          <a:p>
            <a:endParaRPr lang="en-US" altLang="en-US" sz="1600" dirty="0"/>
          </a:p>
          <a:p>
            <a:endParaRPr lang="en-US" altLang="en-US" sz="1600" dirty="0"/>
          </a:p>
        </p:txBody>
      </p:sp>
      <p:sp>
        <p:nvSpPr>
          <p:cNvPr id="4" name="Footer Placeholder 3"/>
          <p:cNvSpPr>
            <a:spLocks noGrp="1"/>
          </p:cNvSpPr>
          <p:nvPr>
            <p:ph type="ftr" sz="quarter" idx="11"/>
          </p:nvPr>
        </p:nvSpPr>
        <p:spPr>
          <a:xfrm>
            <a:off x="76200" y="4869656"/>
            <a:ext cx="2895600" cy="273844"/>
          </a:xfrm>
        </p:spPr>
        <p:txBody>
          <a:bodyPr/>
          <a:lstStyle/>
          <a:p>
            <a:pPr>
              <a:defRPr/>
            </a:pPr>
            <a:r>
              <a:rPr lang="en-US" altLang="en-US" dirty="0" smtClean="0"/>
              <a:t>Security Classification: Internal</a:t>
            </a:r>
            <a:endParaRPr lang="en-US"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Component </a:t>
            </a:r>
            <a:r>
              <a:rPr lang="en-US" sz="2500" dirty="0" smtClean="0">
                <a:latin typeface="Times New Roman" panose="02020603050405020304" pitchFamily="18" charset="0"/>
                <a:cs typeface="Times New Roman" panose="02020603050405020304" pitchFamily="18" charset="0"/>
              </a:rPr>
              <a:t>- Props ? (2)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342900" lvl="1" indent="-342900">
              <a:buFont typeface="Arial" pitchFamily="34" charset="0"/>
              <a:buChar char="•"/>
            </a:pPr>
            <a:r>
              <a:rPr lang="en-US" sz="2400" b="1" dirty="0" smtClean="0">
                <a:latin typeface="Times New Roman" panose="02020603050405020304" pitchFamily="18" charset="0"/>
                <a:cs typeface="Times New Roman" panose="02020603050405020304" pitchFamily="18" charset="0"/>
              </a:rPr>
              <a:t>Props</a:t>
            </a:r>
          </a:p>
          <a:p>
            <a:pPr marL="1314450" lvl="4" indent="0">
              <a:buNone/>
            </a:pPr>
            <a:endParaRPr lang="en-US" sz="1400" dirty="0" smtClean="0">
              <a:latin typeface="Times New Roman" panose="02020603050405020304" pitchFamily="18" charset="0"/>
              <a:cs typeface="Times New Roman" panose="02020603050405020304" pitchFamily="18" charset="0"/>
            </a:endParaRPr>
          </a:p>
          <a:p>
            <a:pPr marL="1657350" lvl="4" indent="-342900"/>
            <a:endParaRPr lang="en-US" sz="14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15751502"/>
              </p:ext>
            </p:extLst>
          </p:nvPr>
        </p:nvGraphicFramePr>
        <p:xfrm>
          <a:off x="838200" y="1200150"/>
          <a:ext cx="7239000" cy="2007870"/>
        </p:xfrm>
        <a:graphic>
          <a:graphicData uri="http://schemas.openxmlformats.org/drawingml/2006/table">
            <a:tbl>
              <a:tblPr firstRow="1" bandRow="1">
                <a:tableStyleId>{BDBED569-4797-4DF1-A0F4-6AAB3CD982D8}</a:tableStyleId>
              </a:tblPr>
              <a:tblGrid>
                <a:gridCol w="3429000"/>
                <a:gridCol w="3810000"/>
              </a:tblGrid>
              <a:tr h="381000">
                <a:tc>
                  <a:txBody>
                    <a:bodyPr/>
                    <a:lstStyle/>
                    <a:p>
                      <a:r>
                        <a:rPr lang="en-US" sz="1400" dirty="0" smtClean="0">
                          <a:latin typeface="Times New Roman" panose="02020603050405020304" pitchFamily="18" charset="0"/>
                          <a:cs typeface="Times New Roman" panose="02020603050405020304" pitchFamily="18" charset="0"/>
                        </a:rPr>
                        <a:t>props and function component -JSX</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props and function component –</a:t>
                      </a:r>
                      <a:r>
                        <a:rPr lang="en-US" sz="1400" dirty="0" err="1" smtClean="0">
                          <a:latin typeface="Times New Roman" panose="02020603050405020304" pitchFamily="18" charset="0"/>
                          <a:cs typeface="Times New Roman" panose="02020603050405020304" pitchFamily="18" charset="0"/>
                        </a:rPr>
                        <a:t>createElement</a:t>
                      </a:r>
                      <a:endParaRPr lang="en-US" sz="1400" dirty="0" smtClean="0">
                        <a:latin typeface="Times New Roman" panose="02020603050405020304" pitchFamily="18" charset="0"/>
                        <a:cs typeface="Times New Roman" panose="02020603050405020304" pitchFamily="18" charset="0"/>
                      </a:endParaRPr>
                    </a:p>
                  </a:txBody>
                  <a:tcPr/>
                </a:tc>
              </a:tr>
              <a:tr h="438150">
                <a:tc>
                  <a:txBody>
                    <a:bodyPr/>
                    <a:lstStyle/>
                    <a:p>
                      <a:r>
                        <a:rPr lang="en-US" sz="1100" dirty="0" err="1" smtClean="0">
                          <a:latin typeface="Times New Roman" panose="02020603050405020304" pitchFamily="18" charset="0"/>
                          <a:cs typeface="Times New Roman" panose="02020603050405020304" pitchFamily="18" charset="0"/>
                        </a:rPr>
                        <a:t>const</a:t>
                      </a:r>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FuncComponent</a:t>
                      </a:r>
                      <a:r>
                        <a:rPr lang="en-US" sz="1100" dirty="0" smtClean="0">
                          <a:latin typeface="Times New Roman" panose="02020603050405020304" pitchFamily="18" charset="0"/>
                          <a:cs typeface="Times New Roman" panose="02020603050405020304" pitchFamily="18" charset="0"/>
                        </a:rPr>
                        <a:t> = (props) =&gt; &lt;div </a:t>
                      </a:r>
                      <a:r>
                        <a:rPr lang="en-US" sz="1100" dirty="0" err="1" smtClean="0">
                          <a:latin typeface="Times New Roman" panose="02020603050405020304" pitchFamily="18" charset="0"/>
                          <a:cs typeface="Times New Roman" panose="02020603050405020304" pitchFamily="18" charset="0"/>
                        </a:rPr>
                        <a:t>className</a:t>
                      </a:r>
                      <a:r>
                        <a:rPr lang="en-US" sz="1100" dirty="0" smtClean="0">
                          <a:latin typeface="Times New Roman" panose="02020603050405020304" pitchFamily="18" charset="0"/>
                          <a:cs typeface="Times New Roman" panose="02020603050405020304" pitchFamily="18" charset="0"/>
                        </a:rPr>
                        <a:t>="container"&gt;Hello {props.name}&lt;/div&gt;)</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err="1" smtClean="0">
                          <a:latin typeface="Times New Roman" panose="02020603050405020304" pitchFamily="18" charset="0"/>
                          <a:cs typeface="Times New Roman" panose="02020603050405020304" pitchFamily="18" charset="0"/>
                        </a:rPr>
                        <a:t>const</a:t>
                      </a:r>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FuncComponent</a:t>
                      </a:r>
                      <a:r>
                        <a:rPr lang="en-US" sz="1100" dirty="0" smtClean="0">
                          <a:latin typeface="Times New Roman" panose="02020603050405020304" pitchFamily="18" charset="0"/>
                          <a:cs typeface="Times New Roman" panose="02020603050405020304" pitchFamily="18" charset="0"/>
                        </a:rPr>
                        <a:t> = (props) =&gt; </a:t>
                      </a:r>
                      <a:r>
                        <a:rPr lang="en-US" sz="1100" dirty="0" err="1" smtClean="0">
                          <a:latin typeface="Times New Roman" panose="02020603050405020304" pitchFamily="18" charset="0"/>
                          <a:cs typeface="Times New Roman" panose="02020603050405020304" pitchFamily="18" charset="0"/>
                        </a:rPr>
                        <a:t>React.createElement</a:t>
                      </a:r>
                      <a:r>
                        <a:rPr lang="en-US" sz="1100" dirty="0" smtClean="0">
                          <a:latin typeface="Times New Roman" panose="02020603050405020304" pitchFamily="18" charset="0"/>
                          <a:cs typeface="Times New Roman" panose="02020603050405020304" pitchFamily="18" charset="0"/>
                        </a:rPr>
                        <a:t>('div',{</a:t>
                      </a:r>
                      <a:r>
                        <a:rPr lang="en-US" sz="1100" dirty="0" err="1" smtClean="0">
                          <a:latin typeface="Times New Roman" panose="02020603050405020304" pitchFamily="18" charset="0"/>
                          <a:cs typeface="Times New Roman" panose="02020603050405020304" pitchFamily="18" charset="0"/>
                        </a:rPr>
                        <a:t>className</a:t>
                      </a:r>
                      <a:r>
                        <a:rPr lang="en-US" sz="1100" dirty="0" smtClean="0">
                          <a:latin typeface="Times New Roman" panose="02020603050405020304" pitchFamily="18" charset="0"/>
                          <a:cs typeface="Times New Roman" panose="02020603050405020304" pitchFamily="18" charset="0"/>
                        </a:rPr>
                        <a:t>:"container"},`Hello ${props.name}!`)</a:t>
                      </a:r>
                      <a:endParaRPr lang="en-US" sz="1100" dirty="0">
                        <a:latin typeface="Times New Roman" panose="02020603050405020304" pitchFamily="18" charset="0"/>
                        <a:cs typeface="Times New Roman" panose="02020603050405020304" pitchFamily="18" charset="0"/>
                      </a:endParaRPr>
                    </a:p>
                  </a:txBody>
                  <a:tcPr/>
                </a:tc>
              </a:tr>
              <a:tr h="438150">
                <a:tc>
                  <a:txBody>
                    <a:bodyPr/>
                    <a:lstStyle/>
                    <a:p>
                      <a:r>
                        <a:rPr lang="en-US" sz="1100" dirty="0" err="1" smtClean="0">
                          <a:latin typeface="Times New Roman" panose="02020603050405020304" pitchFamily="18" charset="0"/>
                          <a:cs typeface="Times New Roman" panose="02020603050405020304" pitchFamily="18" charset="0"/>
                        </a:rPr>
                        <a:t>const</a:t>
                      </a:r>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FuncComponent</a:t>
                      </a:r>
                      <a:r>
                        <a:rPr lang="en-US" sz="1100" dirty="0" smtClean="0">
                          <a:latin typeface="Times New Roman" panose="02020603050405020304" pitchFamily="18" charset="0"/>
                          <a:cs typeface="Times New Roman" panose="02020603050405020304" pitchFamily="18" charset="0"/>
                        </a:rPr>
                        <a:t> = ({name}) =&gt; &lt;div </a:t>
                      </a:r>
                      <a:r>
                        <a:rPr lang="en-US" sz="1100" dirty="0" err="1" smtClean="0">
                          <a:latin typeface="Times New Roman" panose="02020603050405020304" pitchFamily="18" charset="0"/>
                          <a:cs typeface="Times New Roman" panose="02020603050405020304" pitchFamily="18" charset="0"/>
                        </a:rPr>
                        <a:t>className</a:t>
                      </a:r>
                      <a:r>
                        <a:rPr lang="en-US" sz="1100" dirty="0" smtClean="0">
                          <a:latin typeface="Times New Roman" panose="02020603050405020304" pitchFamily="18" charset="0"/>
                          <a:cs typeface="Times New Roman" panose="02020603050405020304" pitchFamily="18" charset="0"/>
                        </a:rPr>
                        <a:t>="container"&gt;Hello {name}&lt;/div&gt;</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err="1" smtClean="0">
                          <a:latin typeface="Times New Roman" panose="02020603050405020304" pitchFamily="18" charset="0"/>
                          <a:cs typeface="Times New Roman" panose="02020603050405020304" pitchFamily="18" charset="0"/>
                        </a:rPr>
                        <a:t>const</a:t>
                      </a:r>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FuncComponent</a:t>
                      </a:r>
                      <a:r>
                        <a:rPr lang="en-US" sz="1100" dirty="0" smtClean="0">
                          <a:latin typeface="Times New Roman" panose="02020603050405020304" pitchFamily="18" charset="0"/>
                          <a:cs typeface="Times New Roman" panose="02020603050405020304" pitchFamily="18" charset="0"/>
                        </a:rPr>
                        <a:t> = ({name}) =&gt; </a:t>
                      </a:r>
                      <a:r>
                        <a:rPr lang="en-US" sz="1100" dirty="0" err="1" smtClean="0">
                          <a:latin typeface="Times New Roman" panose="02020603050405020304" pitchFamily="18" charset="0"/>
                          <a:cs typeface="Times New Roman" panose="02020603050405020304" pitchFamily="18" charset="0"/>
                        </a:rPr>
                        <a:t>React.createElement</a:t>
                      </a:r>
                      <a:r>
                        <a:rPr lang="en-US" sz="1100" dirty="0" smtClean="0">
                          <a:latin typeface="Times New Roman" panose="02020603050405020304" pitchFamily="18" charset="0"/>
                          <a:cs typeface="Times New Roman" panose="02020603050405020304" pitchFamily="18" charset="0"/>
                        </a:rPr>
                        <a:t>('div',{</a:t>
                      </a:r>
                      <a:r>
                        <a:rPr lang="en-US" sz="1100" dirty="0" err="1" smtClean="0">
                          <a:latin typeface="Times New Roman" panose="02020603050405020304" pitchFamily="18" charset="0"/>
                          <a:cs typeface="Times New Roman" panose="02020603050405020304" pitchFamily="18" charset="0"/>
                        </a:rPr>
                        <a:t>className</a:t>
                      </a:r>
                      <a:r>
                        <a:rPr lang="en-US" sz="1100" dirty="0" smtClean="0">
                          <a:latin typeface="Times New Roman" panose="02020603050405020304" pitchFamily="18" charset="0"/>
                          <a:cs typeface="Times New Roman" panose="02020603050405020304" pitchFamily="18" charset="0"/>
                        </a:rPr>
                        <a:t>:"container"},`Hello ${name}!`)</a:t>
                      </a:r>
                      <a:endParaRPr lang="en-US" sz="1100" dirty="0">
                        <a:latin typeface="Times New Roman" panose="02020603050405020304" pitchFamily="18" charset="0"/>
                        <a:cs typeface="Times New Roman" panose="02020603050405020304" pitchFamily="18" charset="0"/>
                      </a:endParaRPr>
                    </a:p>
                  </a:txBody>
                  <a:tcPr/>
                </a:tc>
              </a:tr>
              <a:tr h="438150">
                <a:tc>
                  <a:txBody>
                    <a:bodyPr/>
                    <a:lstStyle/>
                    <a:p>
                      <a:r>
                        <a:rPr lang="en-US" sz="1100" dirty="0" smtClean="0">
                          <a:latin typeface="Times New Roman" panose="02020603050405020304" pitchFamily="18" charset="0"/>
                          <a:cs typeface="Times New Roman" panose="02020603050405020304" pitchFamily="18" charset="0"/>
                          <a:hlinkClick r:id="rId3"/>
                        </a:rPr>
                        <a:t>https://plnkr.co/edit/RxhO14HT0oUqMoxJDHn5?p=preview</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hlinkClick r:id="rId4"/>
                        </a:rPr>
                        <a:t>https://plnkr.co/edit/pCfoNkNhrnWAYYed7Iiv?p=preview</a:t>
                      </a:r>
                      <a:endParaRPr lang="en-US" sz="11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16835222"/>
              </p:ext>
            </p:extLst>
          </p:nvPr>
        </p:nvGraphicFramePr>
        <p:xfrm>
          <a:off x="838200" y="3257550"/>
          <a:ext cx="7239001" cy="1661159"/>
        </p:xfrm>
        <a:graphic>
          <a:graphicData uri="http://schemas.openxmlformats.org/drawingml/2006/table">
            <a:tbl>
              <a:tblPr firstRow="1" bandRow="1">
                <a:tableStyleId>{BDBED569-4797-4DF1-A0F4-6AAB3CD982D8}</a:tableStyleId>
              </a:tblPr>
              <a:tblGrid>
                <a:gridCol w="3468688"/>
                <a:gridCol w="3770313"/>
              </a:tblGrid>
              <a:tr h="380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props and class</a:t>
                      </a:r>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component -JSX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props and class</a:t>
                      </a:r>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component - </a:t>
                      </a:r>
                      <a:r>
                        <a:rPr lang="en-US" sz="1400" dirty="0" err="1" smtClean="0">
                          <a:latin typeface="Times New Roman" panose="02020603050405020304" pitchFamily="18" charset="0"/>
                          <a:cs typeface="Times New Roman" panose="02020603050405020304" pitchFamily="18" charset="0"/>
                        </a:rPr>
                        <a:t>createElement</a:t>
                      </a:r>
                      <a:endParaRPr lang="en-US" sz="1400" dirty="0" smtClean="0">
                        <a:latin typeface="Times New Roman" panose="02020603050405020304" pitchFamily="18" charset="0"/>
                        <a:cs typeface="Times New Roman" panose="02020603050405020304" pitchFamily="18" charset="0"/>
                      </a:endParaRPr>
                    </a:p>
                  </a:txBody>
                  <a:tcPr/>
                </a:tc>
              </a:tr>
              <a:tr h="433781">
                <a:tc>
                  <a:txBody>
                    <a:bodyPr/>
                    <a:lstStyle/>
                    <a:p>
                      <a:r>
                        <a:rPr lang="en-US" sz="1200" dirty="0" smtClean="0">
                          <a:latin typeface="Times New Roman" panose="02020603050405020304" pitchFamily="18" charset="0"/>
                          <a:cs typeface="Times New Roman" panose="02020603050405020304" pitchFamily="18" charset="0"/>
                        </a:rPr>
                        <a:t>class Component extends </a:t>
                      </a:r>
                      <a:r>
                        <a:rPr lang="en-US" sz="1200" dirty="0" err="1" smtClean="0">
                          <a:latin typeface="Times New Roman" panose="02020603050405020304" pitchFamily="18" charset="0"/>
                          <a:cs typeface="Times New Roman" panose="02020603050405020304" pitchFamily="18" charset="0"/>
                        </a:rPr>
                        <a:t>React.Component</a:t>
                      </a: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 {    render() {    return (      &lt;div</a:t>
                      </a:r>
                      <a:r>
                        <a:rPr lang="en-US" sz="1200" baseline="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class="container"&gt;Hello {this.props.name}!&lt;/div&gt;    );  }}</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class Component extends </a:t>
                      </a:r>
                      <a:r>
                        <a:rPr lang="en-US" sz="1200" dirty="0" err="1" smtClean="0">
                          <a:latin typeface="Times New Roman" panose="02020603050405020304" pitchFamily="18" charset="0"/>
                          <a:cs typeface="Times New Roman" panose="02020603050405020304" pitchFamily="18" charset="0"/>
                        </a:rPr>
                        <a:t>React.Component</a:t>
                      </a:r>
                      <a:r>
                        <a:rPr lang="en-US" sz="1200" dirty="0" smtClean="0">
                          <a:latin typeface="Times New Roman" panose="02020603050405020304" pitchFamily="18" charset="0"/>
                          <a:cs typeface="Times New Roman" panose="02020603050405020304" pitchFamily="18" charset="0"/>
                        </a:rPr>
                        <a:t> {  </a:t>
                      </a:r>
                    </a:p>
                    <a:p>
                      <a:r>
                        <a:rPr lang="en-US" sz="1200" dirty="0" smtClean="0">
                          <a:latin typeface="Times New Roman" panose="02020603050405020304" pitchFamily="18" charset="0"/>
                          <a:cs typeface="Times New Roman" panose="02020603050405020304" pitchFamily="18" charset="0"/>
                        </a:rPr>
                        <a:t>  render() {    return (     </a:t>
                      </a:r>
                      <a:r>
                        <a:rPr lang="en-US" sz="1200" dirty="0" err="1" smtClean="0">
                          <a:latin typeface="Times New Roman" panose="02020603050405020304" pitchFamily="18" charset="0"/>
                          <a:cs typeface="Times New Roman" panose="02020603050405020304" pitchFamily="18" charset="0"/>
                        </a:rPr>
                        <a:t>React.createElement</a:t>
                      </a:r>
                      <a:r>
                        <a:rPr lang="en-US" sz="1200" dirty="0" smtClean="0">
                          <a:latin typeface="Times New Roman" panose="02020603050405020304" pitchFamily="18" charset="0"/>
                          <a:cs typeface="Times New Roman" panose="02020603050405020304" pitchFamily="18" charset="0"/>
                        </a:rPr>
                        <a:t>('div',{</a:t>
                      </a:r>
                      <a:r>
                        <a:rPr lang="en-US" sz="1200" dirty="0" err="1" smtClean="0">
                          <a:latin typeface="Times New Roman" panose="02020603050405020304" pitchFamily="18" charset="0"/>
                          <a:cs typeface="Times New Roman" panose="02020603050405020304" pitchFamily="18" charset="0"/>
                        </a:rPr>
                        <a:t>className</a:t>
                      </a:r>
                      <a:r>
                        <a:rPr lang="en-US" sz="1200" dirty="0" smtClean="0">
                          <a:latin typeface="Times New Roman" panose="02020603050405020304" pitchFamily="18" charset="0"/>
                          <a:cs typeface="Times New Roman" panose="02020603050405020304" pitchFamily="18" charset="0"/>
                        </a:rPr>
                        <a:t>:"container"},`Hello ${this.props.name}!`)    );  }}</a:t>
                      </a:r>
                      <a:endParaRPr lang="en-US" sz="1200" dirty="0">
                        <a:latin typeface="Times New Roman" panose="02020603050405020304" pitchFamily="18" charset="0"/>
                        <a:cs typeface="Times New Roman" panose="02020603050405020304" pitchFamily="18" charset="0"/>
                      </a:endParaRPr>
                    </a:p>
                  </a:txBody>
                  <a:tcPr/>
                </a:tc>
              </a:tr>
              <a:tr h="433781">
                <a:tc>
                  <a:txBody>
                    <a:bodyPr/>
                    <a:lstStyle/>
                    <a:p>
                      <a:r>
                        <a:rPr lang="en-US" sz="1200" dirty="0" smtClean="0">
                          <a:latin typeface="Times New Roman" panose="02020603050405020304" pitchFamily="18" charset="0"/>
                          <a:cs typeface="Times New Roman" panose="02020603050405020304" pitchFamily="18" charset="0"/>
                          <a:hlinkClick r:id="rId5"/>
                        </a:rPr>
                        <a:t>https://plnkr.co/edit/nV53hTzlKb2E7QNzTwOp?p=preview</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hlinkClick r:id="rId6"/>
                        </a:rPr>
                        <a:t>https://plnkr.co/edit/1QFqgFDZEk9N6q3h3ZX2?p=preview</a:t>
                      </a:r>
                      <a:endParaRPr lang="en-US" sz="1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133936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a:t>
            </a:r>
            <a:r>
              <a:rPr lang="en-US" sz="2500" dirty="0" err="1" smtClean="0">
                <a:latin typeface="Times New Roman" panose="02020603050405020304" pitchFamily="18" charset="0"/>
                <a:cs typeface="Times New Roman" panose="02020603050405020304" pitchFamily="18" charset="0"/>
              </a:rPr>
              <a:t>PropTypes</a:t>
            </a:r>
            <a:r>
              <a:rPr lang="en-US" sz="2500" dirty="0" smtClean="0">
                <a:latin typeface="Times New Roman" panose="02020603050405020304" pitchFamily="18" charset="0"/>
                <a:cs typeface="Times New Roman" panose="02020603050405020304" pitchFamily="18" charset="0"/>
              </a:rPr>
              <a:t>?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342900" lvl="1" indent="-342900">
              <a:buFont typeface="Arial" pitchFamily="34" charset="0"/>
              <a:buChar char="•"/>
            </a:pPr>
            <a:r>
              <a:rPr lang="en-US" sz="1400" dirty="0">
                <a:latin typeface="Times New Roman" panose="02020603050405020304" pitchFamily="18" charset="0"/>
                <a:cs typeface="Times New Roman" panose="02020603050405020304" pitchFamily="18" charset="0"/>
              </a:rPr>
              <a:t>For the most </a:t>
            </a:r>
            <a:r>
              <a:rPr lang="en-US" sz="1400" dirty="0" smtClean="0">
                <a:latin typeface="Times New Roman" panose="02020603050405020304" pitchFamily="18" charset="0"/>
                <a:cs typeface="Times New Roman" panose="02020603050405020304" pitchFamily="18" charset="0"/>
              </a:rPr>
              <a:t>cases, </a:t>
            </a:r>
            <a:r>
              <a:rPr lang="en-US" sz="1400" dirty="0">
                <a:latin typeface="Times New Roman" panose="02020603050405020304" pitchFamily="18" charset="0"/>
                <a:cs typeface="Times New Roman" panose="02020603050405020304" pitchFamily="18" charset="0"/>
              </a:rPr>
              <a:t>we'll expect </a:t>
            </a:r>
            <a:r>
              <a:rPr lang="en-US" sz="1400" dirty="0" smtClean="0">
                <a:latin typeface="Times New Roman" panose="02020603050405020304" pitchFamily="18" charset="0"/>
                <a:cs typeface="Times New Roman" panose="02020603050405020304" pitchFamily="18" charset="0"/>
              </a:rPr>
              <a:t>the Props to </a:t>
            </a:r>
            <a:r>
              <a:rPr lang="en-US" sz="1400" dirty="0">
                <a:latin typeface="Times New Roman" panose="02020603050405020304" pitchFamily="18" charset="0"/>
                <a:cs typeface="Times New Roman" panose="02020603050405020304" pitchFamily="18" charset="0"/>
              </a:rPr>
              <a:t>be a particular type or set of types (aka an object or a string). React provides a method for defining and validating these types that allow us to easily expose a component API</a:t>
            </a:r>
            <a:r>
              <a:rPr lang="en-US" sz="1400" dirty="0" smtClean="0">
                <a:latin typeface="Times New Roman" panose="02020603050405020304" pitchFamily="18" charset="0"/>
                <a:cs typeface="Times New Roman" panose="02020603050405020304" pitchFamily="18" charset="0"/>
              </a:rPr>
              <a:t>.</a:t>
            </a:r>
          </a:p>
          <a:p>
            <a:pPr marL="742950" lvl="2" indent="-342900"/>
            <a:r>
              <a:rPr lang="en-US" sz="1400" b="1" dirty="0">
                <a:latin typeface="Times New Roman" panose="02020603050405020304" pitchFamily="18" charset="0"/>
                <a:cs typeface="Times New Roman" panose="02020603050405020304" pitchFamily="18" charset="0"/>
                <a:hlinkClick r:id="rId3"/>
              </a:rPr>
              <a:t>https://plnkr.co/edit/QDPJYeKca4al9rgapxH6?p=preview</a:t>
            </a:r>
            <a:endParaRPr lang="en-US" sz="1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81809314"/>
              </p:ext>
            </p:extLst>
          </p:nvPr>
        </p:nvGraphicFramePr>
        <p:xfrm>
          <a:off x="685800" y="1657350"/>
          <a:ext cx="7924800" cy="2887300"/>
        </p:xfrm>
        <a:graphic>
          <a:graphicData uri="http://schemas.openxmlformats.org/drawingml/2006/table">
            <a:tbl>
              <a:tblPr firstRow="1" bandRow="1">
                <a:tableStyleId>{BDBED569-4797-4DF1-A0F4-6AAB3CD982D8}</a:tableStyleId>
              </a:tblPr>
              <a:tblGrid>
                <a:gridCol w="2641600"/>
                <a:gridCol w="3378200"/>
                <a:gridCol w="1905000"/>
              </a:tblGrid>
              <a:tr h="296500">
                <a:tc gridSpan="3">
                  <a:txBody>
                    <a:bodyPr/>
                    <a:lstStyle/>
                    <a:p>
                      <a:pPr lvl="7"/>
                      <a:r>
                        <a:rPr lang="en-US" dirty="0" smtClean="0">
                          <a:latin typeface="Times New Roman" panose="02020603050405020304" pitchFamily="18" charset="0"/>
                          <a:cs typeface="Times New Roman" panose="02020603050405020304" pitchFamily="18" charset="0"/>
                        </a:rPr>
                        <a:t>Basic types</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r>
              <a:tr h="296500">
                <a:tc>
                  <a:txBody>
                    <a:bodyPr/>
                    <a:lstStyle/>
                    <a:p>
                      <a:r>
                        <a:rPr lang="en-US" dirty="0" smtClean="0">
                          <a:latin typeface="Times New Roman" panose="02020603050405020304" pitchFamily="18" charset="0"/>
                          <a:cs typeface="Times New Roman" panose="02020603050405020304" pitchFamily="18" charset="0"/>
                        </a:rPr>
                        <a:t>Type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Class</a:t>
                      </a:r>
                      <a:endParaRPr lang="en-US" dirty="0">
                        <a:latin typeface="Times New Roman" panose="02020603050405020304" pitchFamily="18" charset="0"/>
                        <a:cs typeface="Times New Roman" panose="02020603050405020304" pitchFamily="18" charset="0"/>
                      </a:endParaRPr>
                    </a:p>
                  </a:txBody>
                  <a:tcPr/>
                </a:tc>
              </a:tr>
              <a:tr h="296500">
                <a:tc>
                  <a:txBody>
                    <a:bodyPr/>
                    <a:lstStyle/>
                    <a:p>
                      <a:r>
                        <a:rPr lang="en-US" sz="1100" dirty="0" smtClean="0">
                          <a:latin typeface="Times New Roman" panose="02020603050405020304" pitchFamily="18" charset="0"/>
                          <a:cs typeface="Times New Roman" panose="02020603050405020304" pitchFamily="18" charset="0"/>
                        </a:rPr>
                        <a:t>String</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‘hello’</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PropTypes.string</a:t>
                      </a:r>
                      <a:endParaRPr lang="en-US" sz="1100" dirty="0">
                        <a:latin typeface="Times New Roman" panose="02020603050405020304" pitchFamily="18" charset="0"/>
                        <a:cs typeface="Times New Roman" panose="02020603050405020304" pitchFamily="18" charset="0"/>
                      </a:endParaRPr>
                    </a:p>
                  </a:txBody>
                  <a:tcPr/>
                </a:tc>
              </a:tr>
              <a:tr h="343580">
                <a:tc>
                  <a:txBody>
                    <a:bodyPr/>
                    <a:lstStyle/>
                    <a:p>
                      <a:r>
                        <a:rPr lang="en-US" sz="1100" dirty="0" smtClean="0">
                          <a:latin typeface="Times New Roman" panose="02020603050405020304" pitchFamily="18" charset="0"/>
                          <a:cs typeface="Times New Roman" panose="02020603050405020304" pitchFamily="18" charset="0"/>
                        </a:rPr>
                        <a:t>Number</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10, 0.1</a:t>
                      </a:r>
                      <a:endParaRPr lang="en-US" sz="11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PropTypes.number</a:t>
                      </a:r>
                      <a:endParaRPr lang="en-US" sz="1100" dirty="0" smtClean="0">
                        <a:latin typeface="Times New Roman" panose="02020603050405020304" pitchFamily="18" charset="0"/>
                        <a:cs typeface="Times New Roman" panose="02020603050405020304" pitchFamily="18" charset="0"/>
                      </a:endParaRPr>
                    </a:p>
                  </a:txBody>
                  <a:tcPr/>
                </a:tc>
              </a:tr>
              <a:tr h="297860">
                <a:tc>
                  <a:txBody>
                    <a:bodyPr/>
                    <a:lstStyle/>
                    <a:p>
                      <a:pPr marL="0" algn="l" defTabSz="914400" rtl="0" eaLnBrk="1" latinLnBrk="0" hangingPunct="1"/>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Boolean</a:t>
                      </a:r>
                      <a:endParaRPr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True/false</a:t>
                      </a:r>
                      <a:endParaRPr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PropTypes.bool</a:t>
                      </a:r>
                      <a:endPar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r>
              <a:tr h="311740">
                <a:tc>
                  <a:txBody>
                    <a:bodyPr/>
                    <a:lstStyle/>
                    <a:p>
                      <a:pPr marL="0" algn="l" defTabSz="914400" rtl="0" eaLnBrk="1" latinLnBrk="0" hangingPunct="1"/>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Function</a:t>
                      </a:r>
                      <a:endParaRPr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just" defTabSz="914400" rtl="0" eaLnBrk="1" latinLnBrk="0" hangingPunct="1"/>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c</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onst</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say =&gt;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msg</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=&gt; console.log("Hello world")</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PropTypes.func</a:t>
                      </a:r>
                      <a:endPar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r>
              <a:tr h="304800">
                <a:tc>
                  <a:txBody>
                    <a:bodyPr/>
                    <a:lstStyle/>
                    <a:p>
                      <a:pPr marL="0" algn="just" defTabSz="914400" rtl="0" eaLnBrk="1" latinLnBrk="0" hangingPunct="1"/>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Symbol</a:t>
                      </a:r>
                      <a:endParaRPr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just" defTabSz="914400" rtl="0" eaLnBrk="1" latinLnBrk="0" hangingPunct="1"/>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Symbol(“</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msg</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PropTypes.symbol</a:t>
                      </a:r>
                      <a:endPar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r>
              <a:tr h="304800">
                <a:tc>
                  <a:txBody>
                    <a:bodyPr/>
                    <a:lstStyle/>
                    <a:p>
                      <a:pPr marL="0" algn="just" defTabSz="914400" rtl="0" eaLnBrk="1" latinLnBrk="0" hangingPunct="1"/>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Object</a:t>
                      </a:r>
                      <a:endParaRPr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just" defTabSz="914400" rtl="0" eaLnBrk="1" latinLnBrk="0" hangingPunct="1"/>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{name: ‘Le’} or  {count:</a:t>
                      </a:r>
                      <a:r>
                        <a:rPr lang="en-US" sz="11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10</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ropTypes.object</a:t>
                      </a:r>
                      <a:endPar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r>
              <a:tr h="296500">
                <a:tc>
                  <a:txBody>
                    <a:bodyPr/>
                    <a:lstStyle/>
                    <a:p>
                      <a:pPr marL="0" algn="just" defTabSz="914400" rtl="0" eaLnBrk="1" latinLnBrk="0" hangingPunct="1"/>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Anything</a:t>
                      </a:r>
                      <a:endParaRPr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just" defTabSz="914400" rtl="0" eaLnBrk="1" latinLnBrk="0" hangingPunct="1"/>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‘whatever’ , 10, {}</a:t>
                      </a:r>
                      <a:endParaRPr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PropTypes.node</a:t>
                      </a:r>
                      <a:endPar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775888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Component -</a:t>
            </a:r>
            <a:r>
              <a:rPr lang="en-US" sz="2500" dirty="0" err="1" smtClean="0">
                <a:latin typeface="Times New Roman" panose="02020603050405020304" pitchFamily="18" charset="0"/>
                <a:cs typeface="Times New Roman" panose="02020603050405020304" pitchFamily="18" charset="0"/>
              </a:rPr>
              <a:t>PropTypes</a:t>
            </a:r>
            <a:r>
              <a:rPr lang="en-US" sz="2500" dirty="0" smtClean="0">
                <a:latin typeface="Times New Roman" panose="02020603050405020304" pitchFamily="18" charset="0"/>
                <a:cs typeface="Times New Roman" panose="02020603050405020304" pitchFamily="18" charset="0"/>
              </a:rPr>
              <a:t>? (2)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0" lvl="1" indent="0">
              <a:buNone/>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39655135"/>
              </p:ext>
            </p:extLst>
          </p:nvPr>
        </p:nvGraphicFramePr>
        <p:xfrm>
          <a:off x="533400" y="590550"/>
          <a:ext cx="7924800" cy="2126660"/>
        </p:xfrm>
        <a:graphic>
          <a:graphicData uri="http://schemas.openxmlformats.org/drawingml/2006/table">
            <a:tbl>
              <a:tblPr firstRow="1" bandRow="1">
                <a:tableStyleId>{BDBED569-4797-4DF1-A0F4-6AAB3CD982D8}</a:tableStyleId>
              </a:tblPr>
              <a:tblGrid>
                <a:gridCol w="2641600"/>
                <a:gridCol w="2006600"/>
                <a:gridCol w="3276600"/>
              </a:tblGrid>
              <a:tr h="296500">
                <a:tc gridSpan="3">
                  <a:txBody>
                    <a:bodyPr/>
                    <a:lstStyle/>
                    <a:p>
                      <a:pPr lvl="7"/>
                      <a:r>
                        <a:rPr lang="en-US" dirty="0" smtClean="0">
                          <a:latin typeface="Times New Roman" panose="02020603050405020304" pitchFamily="18" charset="0"/>
                          <a:cs typeface="Times New Roman" panose="02020603050405020304" pitchFamily="18" charset="0"/>
                        </a:rPr>
                        <a:t>Collection types</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r>
              <a:tr h="296500">
                <a:tc>
                  <a:txBody>
                    <a:bodyPr/>
                    <a:lstStyle/>
                    <a:p>
                      <a:r>
                        <a:rPr lang="en-US" dirty="0" smtClean="0">
                          <a:latin typeface="Times New Roman" panose="02020603050405020304" pitchFamily="18" charset="0"/>
                          <a:cs typeface="Times New Roman" panose="02020603050405020304" pitchFamily="18" charset="0"/>
                        </a:rPr>
                        <a:t>Type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Class</a:t>
                      </a:r>
                      <a:endParaRPr lang="en-US" dirty="0">
                        <a:latin typeface="Times New Roman" panose="02020603050405020304" pitchFamily="18" charset="0"/>
                        <a:cs typeface="Times New Roman" panose="02020603050405020304" pitchFamily="18" charset="0"/>
                      </a:endParaRPr>
                    </a:p>
                  </a:txBody>
                  <a:tcPr/>
                </a:tc>
              </a:tr>
              <a:tr h="296500">
                <a:tc>
                  <a:txBody>
                    <a:bodyPr/>
                    <a:lstStyle/>
                    <a:p>
                      <a:r>
                        <a:rPr lang="en-US" sz="1100" dirty="0" smtClean="0">
                          <a:latin typeface="Times New Roman" panose="02020603050405020304" pitchFamily="18" charset="0"/>
                          <a:cs typeface="Times New Roman" panose="02020603050405020304" pitchFamily="18" charset="0"/>
                        </a:rPr>
                        <a:t>Array</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PropTypes.array</a:t>
                      </a:r>
                      <a:endParaRPr lang="en-US" sz="1100" dirty="0">
                        <a:latin typeface="Times New Roman" panose="02020603050405020304" pitchFamily="18" charset="0"/>
                        <a:cs typeface="Times New Roman" panose="02020603050405020304" pitchFamily="18" charset="0"/>
                      </a:endParaRPr>
                    </a:p>
                  </a:txBody>
                  <a:tcPr/>
                </a:tc>
              </a:tr>
              <a:tr h="343580">
                <a:tc>
                  <a:txBody>
                    <a:bodyPr/>
                    <a:lstStyle/>
                    <a:p>
                      <a:r>
                        <a:rPr lang="en-US" sz="1100" dirty="0" smtClean="0">
                          <a:latin typeface="Times New Roman" panose="02020603050405020304" pitchFamily="18" charset="0"/>
                          <a:cs typeface="Times New Roman" panose="02020603050405020304" pitchFamily="18" charset="0"/>
                        </a:rPr>
                        <a:t>Array</a:t>
                      </a:r>
                      <a:r>
                        <a:rPr lang="en-US" sz="1100" baseline="0" dirty="0" smtClean="0">
                          <a:latin typeface="Times New Roman" panose="02020603050405020304" pitchFamily="18" charset="0"/>
                          <a:cs typeface="Times New Roman" panose="02020603050405020304" pitchFamily="18" charset="0"/>
                        </a:rPr>
                        <a:t> of types</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[1,2,3] or [‘</a:t>
                      </a:r>
                      <a:r>
                        <a:rPr lang="en-US" sz="1100" dirty="0" err="1" smtClean="0">
                          <a:latin typeface="Times New Roman" panose="02020603050405020304" pitchFamily="18" charset="0"/>
                          <a:cs typeface="Times New Roman" panose="02020603050405020304" pitchFamily="18" charset="0"/>
                        </a:rPr>
                        <a:t>a’,’b</a:t>
                      </a:r>
                      <a:r>
                        <a:rPr lang="en-US" sz="1100" dirty="0" smtClean="0">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PropTypes.arrayOf</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([type]) – type: </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int</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string..</a:t>
                      </a:r>
                      <a:endParaRPr lang="en-US" sz="1100" dirty="0" smtClean="0">
                        <a:latin typeface="Times New Roman" panose="02020603050405020304" pitchFamily="18" charset="0"/>
                        <a:cs typeface="Times New Roman" panose="02020603050405020304" pitchFamily="18" charset="0"/>
                      </a:endParaRPr>
                    </a:p>
                  </a:txBody>
                  <a:tcPr/>
                </a:tc>
              </a:tr>
              <a:tr h="297860">
                <a:tc>
                  <a:txBody>
                    <a:bodyPr/>
                    <a:lstStyle/>
                    <a:p>
                      <a:pPr marL="0" algn="l" defTabSz="914400" rtl="0" eaLnBrk="1" latinLnBrk="0" hangingPunct="1"/>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Enum</a:t>
                      </a:r>
                      <a:endParaRPr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Red’,’Blue</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PropTypes.oneOf</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arr</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100" dirty="0" smtClean="0">
                        <a:latin typeface="Times New Roman" panose="02020603050405020304" pitchFamily="18" charset="0"/>
                        <a:cs typeface="Times New Roman" panose="02020603050405020304" pitchFamily="18" charset="0"/>
                      </a:endParaRPr>
                    </a:p>
                  </a:txBody>
                  <a:tcPr/>
                </a:tc>
              </a:tr>
              <a:tr h="311740">
                <a:tc>
                  <a:txBody>
                    <a:bodyPr/>
                    <a:lstStyle/>
                    <a:p>
                      <a:pPr marL="0" algn="l" defTabSz="914400" rtl="0" eaLnBrk="1" latinLnBrk="0" hangingPunct="1"/>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object that can be one of a few different types</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just" defTabSz="914400" rtl="0" eaLnBrk="1" latinLnBrk="0" hangingPunct="1"/>
                      <a:endParaRPr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PropTypes.oneOfType</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PropTypes.string</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PropTypes.number</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493436055"/>
              </p:ext>
            </p:extLst>
          </p:nvPr>
        </p:nvGraphicFramePr>
        <p:xfrm>
          <a:off x="533400" y="2800350"/>
          <a:ext cx="8001000" cy="1950720"/>
        </p:xfrm>
        <a:graphic>
          <a:graphicData uri="http://schemas.openxmlformats.org/drawingml/2006/table">
            <a:tbl>
              <a:tblPr firstRow="1" bandRow="1">
                <a:tableStyleId>{BDBED569-4797-4DF1-A0F4-6AAB3CD982D8}</a:tableStyleId>
              </a:tblPr>
              <a:tblGrid>
                <a:gridCol w="2667000"/>
                <a:gridCol w="1828800"/>
                <a:gridCol w="3505200"/>
              </a:tblGrid>
              <a:tr h="304800">
                <a:tc gridSpan="3">
                  <a:txBody>
                    <a:bodyPr/>
                    <a:lstStyle/>
                    <a:p>
                      <a:pPr lvl="7"/>
                      <a:r>
                        <a:rPr lang="en-US" sz="1600" dirty="0" smtClean="0">
                          <a:latin typeface="Times New Roman" panose="02020603050405020304" pitchFamily="18" charset="0"/>
                          <a:cs typeface="Times New Roman" panose="02020603050405020304" pitchFamily="18" charset="0"/>
                        </a:rPr>
                        <a:t>Object types</a:t>
                      </a:r>
                      <a:endParaRPr lang="en-US" sz="16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r>
              <a:tr h="274320">
                <a:tc>
                  <a:txBody>
                    <a:bodyPr/>
                    <a:lstStyle/>
                    <a:p>
                      <a:r>
                        <a:rPr lang="en-US" dirty="0" smtClean="0">
                          <a:latin typeface="Times New Roman" panose="02020603050405020304" pitchFamily="18" charset="0"/>
                          <a:cs typeface="Times New Roman" panose="02020603050405020304" pitchFamily="18" charset="0"/>
                        </a:rPr>
                        <a:t>Type</a:t>
                      </a:r>
                      <a:endParaRPr lang="en-US"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Example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Class</a:t>
                      </a:r>
                      <a:endParaRPr lang="en-US" sz="1600" dirty="0">
                        <a:latin typeface="Times New Roman" panose="02020603050405020304" pitchFamily="18" charset="0"/>
                        <a:cs typeface="Times New Roman" panose="02020603050405020304" pitchFamily="18" charset="0"/>
                      </a:endParaRPr>
                    </a:p>
                  </a:txBody>
                  <a:tcPr/>
                </a:tc>
              </a:tr>
              <a:tr h="289560">
                <a:tc>
                  <a:txBody>
                    <a:bodyPr/>
                    <a:lstStyle/>
                    <a:p>
                      <a:r>
                        <a:rPr lang="en-US" sz="1100" dirty="0" smtClean="0">
                          <a:latin typeface="Times New Roman" panose="02020603050405020304" pitchFamily="18" charset="0"/>
                          <a:cs typeface="Times New Roman" panose="02020603050405020304" pitchFamily="18" charset="0"/>
                        </a:rPr>
                        <a:t>Object</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{name : ‘Le’}, {count:</a:t>
                      </a:r>
                      <a:r>
                        <a:rPr lang="en-US" sz="1100" baseline="0" dirty="0" smtClean="0">
                          <a:latin typeface="Times New Roman" panose="02020603050405020304" pitchFamily="18" charset="0"/>
                          <a:cs typeface="Times New Roman" panose="02020603050405020304" pitchFamily="18" charset="0"/>
                        </a:rPr>
                        <a:t> 10</a:t>
                      </a:r>
                      <a:r>
                        <a:rPr lang="en-US" sz="1100" dirty="0" smtClean="0">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PropTypes.object</a:t>
                      </a:r>
                      <a:endParaRPr lang="en-US" sz="1100" dirty="0" smtClean="0">
                        <a:latin typeface="Times New Roman" panose="02020603050405020304" pitchFamily="18" charset="0"/>
                        <a:cs typeface="Times New Roman" panose="02020603050405020304" pitchFamily="18" charset="0"/>
                      </a:endParaRPr>
                    </a:p>
                  </a:txBody>
                  <a:tcPr/>
                </a:tc>
              </a:tr>
              <a:tr h="228600">
                <a:tc>
                  <a:txBody>
                    <a:bodyPr/>
                    <a:lstStyle/>
                    <a:p>
                      <a:r>
                        <a:rPr lang="en-US" sz="1100" dirty="0" smtClean="0">
                          <a:latin typeface="Times New Roman" panose="02020603050405020304" pitchFamily="18" charset="0"/>
                          <a:cs typeface="Times New Roman" panose="02020603050405020304" pitchFamily="18" charset="0"/>
                        </a:rPr>
                        <a:t>Number object</a:t>
                      </a:r>
                      <a:endParaRPr lang="en-US" sz="11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{count:</a:t>
                      </a:r>
                      <a:r>
                        <a:rPr lang="en-US" sz="1100" baseline="0" dirty="0" smtClean="0">
                          <a:latin typeface="Times New Roman" panose="02020603050405020304" pitchFamily="18" charset="0"/>
                          <a:cs typeface="Times New Roman" panose="02020603050405020304" pitchFamily="18" charset="0"/>
                        </a:rPr>
                        <a:t> 10</a:t>
                      </a:r>
                      <a:r>
                        <a:rPr lang="en-US" sz="1100" dirty="0" smtClean="0">
                          <a:latin typeface="Times New Roman" panose="02020603050405020304" pitchFamily="18" charset="0"/>
                          <a:cs typeface="Times New Roman" panose="02020603050405020304"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PropTypes.objectOf</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dirty="0" err="1" smtClean="0">
                          <a:latin typeface="Times New Roman" panose="02020603050405020304" pitchFamily="18" charset="0"/>
                          <a:cs typeface="Times New Roman" panose="02020603050405020304" pitchFamily="18" charset="0"/>
                        </a:rPr>
                        <a:t>PropTypes</a:t>
                      </a:r>
                      <a:r>
                        <a:rPr lang="en-US" sz="1100"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100" dirty="0" err="1" smtClean="0">
                          <a:latin typeface="Times New Roman" panose="02020603050405020304" pitchFamily="18" charset="0"/>
                          <a:cs typeface="Times New Roman" panose="02020603050405020304" pitchFamily="18" charset="0"/>
                        </a:rPr>
                        <a:t>numbers</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100" dirty="0" smtClean="0">
                        <a:latin typeface="Times New Roman" panose="02020603050405020304" pitchFamily="18" charset="0"/>
                        <a:cs typeface="Times New Roman" panose="02020603050405020304" pitchFamily="18" charset="0"/>
                      </a:endParaRPr>
                    </a:p>
                  </a:txBody>
                  <a:tcPr/>
                </a:tc>
              </a:tr>
              <a:tr h="274320">
                <a:tc>
                  <a:txBody>
                    <a:bodyPr/>
                    <a:lstStyle/>
                    <a:p>
                      <a:r>
                        <a:rPr lang="en-US" sz="1100" dirty="0" smtClean="0">
                          <a:latin typeface="Times New Roman" panose="02020603050405020304" pitchFamily="18" charset="0"/>
                          <a:cs typeface="Times New Roman" panose="02020603050405020304" pitchFamily="18" charset="0"/>
                        </a:rPr>
                        <a:t>Instance</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New Message()</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PropTypes.objectOf</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(Message)</a:t>
                      </a:r>
                      <a:endParaRPr lang="en-US" sz="1100" dirty="0">
                        <a:latin typeface="Times New Roman" panose="02020603050405020304" pitchFamily="18" charset="0"/>
                        <a:cs typeface="Times New Roman" panose="02020603050405020304" pitchFamily="18" charset="0"/>
                      </a:endParaRPr>
                    </a:p>
                  </a:txBody>
                  <a:tcPr/>
                </a:tc>
              </a:tr>
              <a:tr h="370840">
                <a:tc>
                  <a:txBody>
                    <a:bodyPr/>
                    <a:lstStyle/>
                    <a:p>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Object shape</a:t>
                      </a:r>
                      <a:endParaRPr lang="en-US" sz="1100" dirty="0">
                        <a:latin typeface="Times New Roman" panose="02020603050405020304" pitchFamily="18" charset="0"/>
                        <a:cs typeface="Times New Roman" panose="02020603050405020304" pitchFamily="18" charset="0"/>
                      </a:endParaRPr>
                    </a:p>
                  </a:txBody>
                  <a:tcPr/>
                </a:tc>
                <a:tc>
                  <a:txBody>
                    <a:bodyPr/>
                    <a:lstStyle/>
                    <a:p>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err="1" smtClean="0">
                          <a:latin typeface="Times New Roman" panose="02020603050405020304" pitchFamily="18" charset="0"/>
                          <a:cs typeface="Times New Roman" panose="02020603050405020304" pitchFamily="18" charset="0"/>
                        </a:rPr>
                        <a:t>PropTypes</a:t>
                      </a:r>
                      <a:r>
                        <a:rPr lang="en-US" sz="1100" kern="1200" dirty="0" err="1" smtClean="0">
                          <a:solidFill>
                            <a:schemeClr val="tx1"/>
                          </a:solidFill>
                          <a:effectLst/>
                          <a:latin typeface="Times New Roman" panose="02020603050405020304" pitchFamily="18" charset="0"/>
                          <a:ea typeface="+mn-ea"/>
                          <a:cs typeface="Times New Roman" panose="02020603050405020304" pitchFamily="18" charset="0"/>
                        </a:rPr>
                        <a:t>.shape</a:t>
                      </a:r>
                      <a:r>
                        <a:rPr lang="en-US" sz="11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dirty="0" smtClean="0">
                          <a:latin typeface="Times New Roman" panose="02020603050405020304" pitchFamily="18" charset="0"/>
                          <a:cs typeface="Times New Roman" panose="02020603050405020304" pitchFamily="18" charset="0"/>
                        </a:rPr>
                        <a:t> name</a:t>
                      </a:r>
                      <a:r>
                        <a:rPr lang="en-US" sz="11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PropTypes</a:t>
                      </a:r>
                      <a:r>
                        <a:rPr lang="en-US" sz="1100"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100" dirty="0" err="1" smtClean="0">
                          <a:latin typeface="Times New Roman" panose="02020603050405020304" pitchFamily="18" charset="0"/>
                          <a:cs typeface="Times New Roman" panose="02020603050405020304" pitchFamily="18" charset="0"/>
                        </a:rPr>
                        <a:t>string</a:t>
                      </a:r>
                      <a:r>
                        <a:rPr lang="en-US" sz="11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dirty="0" smtClean="0">
                          <a:latin typeface="Times New Roman" panose="02020603050405020304" pitchFamily="18" charset="0"/>
                          <a:cs typeface="Times New Roman" panose="02020603050405020304" pitchFamily="18" charset="0"/>
                        </a:rPr>
                        <a:t> phone</a:t>
                      </a:r>
                      <a:r>
                        <a:rPr lang="en-US" sz="11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PropTypes</a:t>
                      </a:r>
                      <a:r>
                        <a:rPr lang="en-US" sz="1100"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100" dirty="0" err="1" smtClean="0">
                          <a:latin typeface="Times New Roman" panose="02020603050405020304" pitchFamily="18" charset="0"/>
                          <a:cs typeface="Times New Roman" panose="02020603050405020304" pitchFamily="18" charset="0"/>
                        </a:rPr>
                        <a:t>string</a:t>
                      </a:r>
                      <a:r>
                        <a:rPr lang="en-US" sz="11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dirty="0" smtClean="0">
                          <a:latin typeface="Times New Roman" panose="02020603050405020304" pitchFamily="18" charset="0"/>
                          <a:cs typeface="Times New Roman" panose="02020603050405020304" pitchFamily="18" charset="0"/>
                        </a:rPr>
                        <a:t> </a:t>
                      </a:r>
                      <a:r>
                        <a:rPr lang="en-US" sz="110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386004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 </a:t>
            </a:r>
            <a:r>
              <a:rPr lang="en-US" sz="2500" dirty="0" err="1" smtClean="0">
                <a:latin typeface="Times New Roman" panose="02020603050405020304" pitchFamily="18" charset="0"/>
                <a:cs typeface="Times New Roman" panose="02020603050405020304" pitchFamily="18" charset="0"/>
              </a:rPr>
              <a:t>PropTypes</a:t>
            </a:r>
            <a:r>
              <a:rPr lang="en-US" sz="2500" dirty="0" smtClean="0">
                <a:latin typeface="Times New Roman" panose="02020603050405020304" pitchFamily="18" charset="0"/>
                <a:cs typeface="Times New Roman" panose="02020603050405020304" pitchFamily="18" charset="0"/>
              </a:rPr>
              <a:t>? (3)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0" lvl="1" indent="0">
              <a:buNone/>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49732788"/>
              </p:ext>
            </p:extLst>
          </p:nvPr>
        </p:nvGraphicFramePr>
        <p:xfrm>
          <a:off x="533400" y="590550"/>
          <a:ext cx="8382000" cy="4091940"/>
        </p:xfrm>
        <a:graphic>
          <a:graphicData uri="http://schemas.openxmlformats.org/drawingml/2006/table">
            <a:tbl>
              <a:tblPr firstRow="1" bandRow="1">
                <a:tableStyleId>{BDBED569-4797-4DF1-A0F4-6AAB3CD982D8}</a:tableStyleId>
              </a:tblPr>
              <a:tblGrid>
                <a:gridCol w="1042916"/>
                <a:gridCol w="4138684"/>
                <a:gridCol w="3200400"/>
              </a:tblGrid>
              <a:tr h="453970">
                <a:tc gridSpan="3">
                  <a:txBody>
                    <a:bodyPr/>
                    <a:lstStyle/>
                    <a:p>
                      <a:pPr lvl="7"/>
                      <a:r>
                        <a:rPr lang="en-US" dirty="0" smtClean="0">
                          <a:latin typeface="Times New Roman" panose="02020603050405020304" pitchFamily="18" charset="0"/>
                          <a:cs typeface="Times New Roman" panose="02020603050405020304" pitchFamily="18" charset="0"/>
                        </a:rPr>
                        <a:t>React types</a:t>
                      </a:r>
                    </a:p>
                    <a:p>
                      <a:pPr lvl="3"/>
                      <a:r>
                        <a:rPr lang="en-US" sz="1050" b="0" i="0" kern="1200" dirty="0" smtClean="0">
                          <a:solidFill>
                            <a:schemeClr val="tx1"/>
                          </a:solidFill>
                          <a:effectLst/>
                          <a:latin typeface="Times New Roman" panose="02020603050405020304" pitchFamily="18" charset="0"/>
                          <a:ea typeface="+mn-ea"/>
                          <a:cs typeface="Times New Roman" panose="02020603050405020304" pitchFamily="18" charset="0"/>
                        </a:rPr>
                        <a:t>We can also pass through React elements from a parent to a child.</a:t>
                      </a:r>
                      <a:endParaRPr lang="en-US" sz="105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r>
              <a:tr h="315805">
                <a:tc>
                  <a:txBody>
                    <a:bodyPr/>
                    <a:lstStyle/>
                    <a:p>
                      <a:r>
                        <a:rPr lang="en-US" dirty="0" smtClean="0">
                          <a:latin typeface="Times New Roman" panose="02020603050405020304" pitchFamily="18" charset="0"/>
                          <a:cs typeface="Times New Roman" panose="02020603050405020304" pitchFamily="18" charset="0"/>
                        </a:rPr>
                        <a:t>Type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Class</a:t>
                      </a:r>
                      <a:endParaRPr lang="en-US" dirty="0">
                        <a:latin typeface="Times New Roman" panose="02020603050405020304" pitchFamily="18" charset="0"/>
                        <a:cs typeface="Times New Roman" panose="02020603050405020304" pitchFamily="18" charset="0"/>
                      </a:endParaRPr>
                    </a:p>
                  </a:txBody>
                  <a:tcPr/>
                </a:tc>
              </a:tr>
              <a:tr h="2385060">
                <a:tc>
                  <a:txBody>
                    <a:bodyPr/>
                    <a:lstStyle/>
                    <a:p>
                      <a:r>
                        <a:rPr lang="en-US" sz="1100" dirty="0" smtClean="0">
                          <a:latin typeface="Times New Roman" panose="02020603050405020304" pitchFamily="18" charset="0"/>
                          <a:cs typeface="Times New Roman" panose="02020603050405020304" pitchFamily="18" charset="0"/>
                        </a:rPr>
                        <a:t>Element</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200" dirty="0" err="1" smtClean="0">
                          <a:latin typeface="Times New Roman" panose="02020603050405020304" pitchFamily="18" charset="0"/>
                          <a:cs typeface="Times New Roman" panose="02020603050405020304" pitchFamily="18" charset="0"/>
                        </a:rPr>
                        <a:t>Clock</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propTypes</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displayElement</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PropTypes</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element</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p>
                    <a:p>
                      <a:endParaRPr lang="en-US" sz="1200" kern="1200" dirty="0" smtClean="0">
                        <a:solidFill>
                          <a:schemeClr val="tx1"/>
                        </a:solidFill>
                        <a:effectLst/>
                        <a:latin typeface="Times New Roman" panose="02020603050405020304" pitchFamily="18" charset="0"/>
                        <a:ea typeface="+mn-ea"/>
                        <a:cs typeface="Times New Roman" panose="02020603050405020304" pitchFamily="18" charset="0"/>
                      </a:endParaRPr>
                    </a:p>
                    <a:p>
                      <a:r>
                        <a:rPr lang="en-US" sz="1200" i="1" kern="1200" dirty="0" smtClean="0">
                          <a:solidFill>
                            <a:srgbClr val="FF0000"/>
                          </a:solidFill>
                          <a:effectLst/>
                          <a:latin typeface="Times New Roman" panose="02020603050405020304" pitchFamily="18" charset="0"/>
                          <a:ea typeface="+mn-ea"/>
                          <a:cs typeface="Times New Roman" panose="02020603050405020304" pitchFamily="18" charset="0"/>
                        </a:rPr>
                        <a:t>// Invalid for elements</a:t>
                      </a:r>
                      <a:r>
                        <a:rPr lang="en-US" sz="1200" dirty="0" smtClean="0">
                          <a:solidFill>
                            <a:srgbClr val="FF0000"/>
                          </a:solidFill>
                          <a:latin typeface="Times New Roman" panose="02020603050405020304" pitchFamily="18" charset="0"/>
                          <a:cs typeface="Times New Roman" panose="02020603050405020304" pitchFamily="18" charset="0"/>
                        </a:rPr>
                        <a:t>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Clock </a:t>
                      </a:r>
                      <a:r>
                        <a:rPr lang="en-US" sz="1200" dirty="0" err="1" smtClean="0">
                          <a:latin typeface="Times New Roman" panose="02020603050405020304" pitchFamily="18" charset="0"/>
                          <a:cs typeface="Times New Roman" panose="02020603050405020304" pitchFamily="18" charset="0"/>
                        </a:rPr>
                        <a:t>displayElement</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&lt;</a:t>
                      </a:r>
                      <a:r>
                        <a:rPr lang="en-US" sz="1200" dirty="0" smtClean="0">
                          <a:latin typeface="Times New Roman" panose="02020603050405020304" pitchFamily="18" charset="0"/>
                          <a:cs typeface="Times New Roman" panose="02020603050405020304" pitchFamily="18" charset="0"/>
                        </a:rPr>
                        <a:t>div</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200" dirty="0" smtClean="0">
                          <a:latin typeface="Times New Roman" panose="02020603050405020304" pitchFamily="18" charset="0"/>
                          <a:cs typeface="Times New Roman" panose="02020603050405020304" pitchFamily="18" charset="0"/>
                        </a:rPr>
                        <a:t>Name</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div</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&gt;</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&lt;</a:t>
                      </a:r>
                      <a:r>
                        <a:rPr lang="en-US" sz="1200" dirty="0" smtClean="0">
                          <a:latin typeface="Times New Roman" panose="02020603050405020304" pitchFamily="18" charset="0"/>
                          <a:cs typeface="Times New Roman" panose="02020603050405020304" pitchFamily="18" charset="0"/>
                        </a:rPr>
                        <a:t>div</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200" dirty="0" smtClean="0">
                          <a:latin typeface="Times New Roman" panose="02020603050405020304" pitchFamily="18" charset="0"/>
                          <a:cs typeface="Times New Roman" panose="02020603050405020304" pitchFamily="18" charset="0"/>
                        </a:rPr>
                        <a:t>Age</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div</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200" dirty="0" smtClean="0">
                          <a:latin typeface="Times New Roman" panose="02020603050405020304" pitchFamily="18" charset="0"/>
                          <a:cs typeface="Times New Roman" panose="02020603050405020304" pitchFamily="18" charset="0"/>
                        </a:rPr>
                        <a:t>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}&gt;</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Clock</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200" dirty="0" smtClean="0">
                          <a:latin typeface="Times New Roman" panose="02020603050405020304" pitchFamily="18" charset="0"/>
                          <a:cs typeface="Times New Roman" panose="02020603050405020304" pitchFamily="18" charset="0"/>
                        </a:rPr>
                        <a:t> </a:t>
                      </a:r>
                    </a:p>
                    <a:p>
                      <a:endParaRPr lang="en-US" sz="1200" dirty="0" smtClean="0">
                        <a:latin typeface="Times New Roman" panose="02020603050405020304" pitchFamily="18" charset="0"/>
                        <a:cs typeface="Times New Roman" panose="02020603050405020304" pitchFamily="18" charset="0"/>
                      </a:endParaRPr>
                    </a:p>
                    <a:p>
                      <a:r>
                        <a:rPr lang="en-US" sz="1200" i="1" kern="1200" dirty="0" smtClean="0">
                          <a:solidFill>
                            <a:srgbClr val="FF0000"/>
                          </a:solidFill>
                          <a:effectLst/>
                          <a:latin typeface="Times New Roman" panose="02020603050405020304" pitchFamily="18" charset="0"/>
                          <a:ea typeface="+mn-ea"/>
                          <a:cs typeface="Times New Roman" panose="02020603050405020304" pitchFamily="18" charset="0"/>
                        </a:rPr>
                        <a:t>// Valid</a:t>
                      </a:r>
                      <a:r>
                        <a:rPr lang="en-US" sz="1200" dirty="0" smtClean="0">
                          <a:solidFill>
                            <a:srgbClr val="FF0000"/>
                          </a:solidFill>
                          <a:latin typeface="Times New Roman" panose="02020603050405020304" pitchFamily="18" charset="0"/>
                          <a:cs typeface="Times New Roman" panose="02020603050405020304" pitchFamily="18" charset="0"/>
                        </a:rPr>
                        <a:t>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Clock </a:t>
                      </a:r>
                      <a:r>
                        <a:rPr lang="en-US" sz="1200" dirty="0" err="1" smtClean="0">
                          <a:latin typeface="Times New Roman" panose="02020603050405020304" pitchFamily="18" charset="0"/>
                          <a:cs typeface="Times New Roman" panose="02020603050405020304" pitchFamily="18" charset="0"/>
                        </a:rPr>
                        <a:t>displayElement</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div</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&gt;</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div</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200" dirty="0" smtClean="0">
                          <a:latin typeface="Times New Roman" panose="02020603050405020304" pitchFamily="18" charset="0"/>
                          <a:cs typeface="Times New Roman" panose="02020603050405020304" pitchFamily="18" charset="0"/>
                        </a:rPr>
                        <a:t>Name</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div</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&gt;</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div</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200" dirty="0" smtClean="0">
                          <a:latin typeface="Times New Roman" panose="02020603050405020304" pitchFamily="18" charset="0"/>
                          <a:cs typeface="Times New Roman" panose="02020603050405020304" pitchFamily="18" charset="0"/>
                        </a:rPr>
                        <a:t>Age</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div</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200" dirty="0" smtClean="0">
                          <a:latin typeface="Times New Roman" panose="02020603050405020304" pitchFamily="18" charset="0"/>
                          <a:cs typeface="Times New Roman" panose="02020603050405020304" pitchFamily="18" charset="0"/>
                        </a:rPr>
                        <a:t>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&lt;/</a:t>
                      </a:r>
                      <a:r>
                        <a:rPr lang="en-US" sz="1200" dirty="0" smtClean="0">
                          <a:latin typeface="Times New Roman" panose="02020603050405020304" pitchFamily="18" charset="0"/>
                          <a:cs typeface="Times New Roman" panose="02020603050405020304" pitchFamily="18" charset="0"/>
                        </a:rPr>
                        <a:t>div</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200" dirty="0" smtClean="0">
                          <a:latin typeface="Times New Roman" panose="02020603050405020304" pitchFamily="18" charset="0"/>
                          <a:cs typeface="Times New Roman" panose="02020603050405020304" pitchFamily="18" charset="0"/>
                        </a:rPr>
                        <a:t> </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}&gt;</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200" dirty="0" smtClean="0">
                          <a:latin typeface="Times New Roman" panose="02020603050405020304" pitchFamily="18" charset="0"/>
                          <a:cs typeface="Times New Roman" panose="02020603050405020304" pitchFamily="18" charset="0"/>
                        </a:rPr>
                        <a:t>Clock</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&gt;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PropTypes.element</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r>
                      <a:b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b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Note: </a:t>
                      </a:r>
                      <a:r>
                        <a:rPr lang="en-US" sz="1400" b="0" i="1" kern="1200" dirty="0" smtClean="0">
                          <a:solidFill>
                            <a:schemeClr val="tx1"/>
                          </a:solidFill>
                          <a:effectLst/>
                          <a:latin typeface="Times New Roman" panose="02020603050405020304" pitchFamily="18" charset="0"/>
                          <a:ea typeface="+mn-ea"/>
                          <a:cs typeface="Times New Roman" panose="02020603050405020304" pitchFamily="18" charset="0"/>
                        </a:rPr>
                        <a:t>When we use element, React expects that we'll be able </a:t>
                      </a:r>
                      <a:r>
                        <a:rPr lang="en-US" sz="1400" b="1" i="1" kern="1200" dirty="0" smtClean="0">
                          <a:solidFill>
                            <a:schemeClr val="tx1"/>
                          </a:solidFill>
                          <a:effectLst/>
                          <a:latin typeface="Times New Roman" panose="02020603050405020304" pitchFamily="18" charset="0"/>
                          <a:ea typeface="+mn-ea"/>
                          <a:cs typeface="Times New Roman" panose="02020603050405020304" pitchFamily="18" charset="0"/>
                        </a:rPr>
                        <a:t>to accept a single child component</a:t>
                      </a:r>
                      <a:r>
                        <a:rPr lang="en-US" sz="1400" b="0" i="1" kern="1200" dirty="0" smtClean="0">
                          <a:solidFill>
                            <a:schemeClr val="tx1"/>
                          </a:solidFill>
                          <a:effectLst/>
                          <a:latin typeface="Times New Roman" panose="02020603050405020304" pitchFamily="18" charset="0"/>
                          <a:ea typeface="+mn-ea"/>
                          <a:cs typeface="Times New Roman" panose="02020603050405020304" pitchFamily="18" charset="0"/>
                        </a:rPr>
                        <a:t>. That is, we won't be able to pass multiple elements</a:t>
                      </a:r>
                      <a:r>
                        <a:rPr lang="en-US" sz="1000" b="0" i="1"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000" i="1"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30806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PropTypes</a:t>
            </a:r>
            <a:r>
              <a:rPr lang="en-US" sz="2500" dirty="0" smtClean="0">
                <a:latin typeface="Times New Roman" panose="02020603050405020304" pitchFamily="18" charset="0"/>
                <a:cs typeface="Times New Roman" panose="02020603050405020304" pitchFamily="18" charset="0"/>
              </a:rPr>
              <a:t>? (4)</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0" lvl="1" indent="0">
              <a:buNone/>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51891148"/>
              </p:ext>
            </p:extLst>
          </p:nvPr>
        </p:nvGraphicFramePr>
        <p:xfrm>
          <a:off x="533400" y="742950"/>
          <a:ext cx="8382000" cy="1143000"/>
        </p:xfrm>
        <a:graphic>
          <a:graphicData uri="http://schemas.openxmlformats.org/drawingml/2006/table">
            <a:tbl>
              <a:tblPr firstRow="1" bandRow="1">
                <a:tableStyleId>{BDBED569-4797-4DF1-A0F4-6AAB3CD982D8}</a:tableStyleId>
              </a:tblPr>
              <a:tblGrid>
                <a:gridCol w="1042916"/>
                <a:gridCol w="4138684"/>
                <a:gridCol w="3200400"/>
              </a:tblGrid>
              <a:tr h="453970">
                <a:tc gridSpan="3">
                  <a:txBody>
                    <a:bodyPr/>
                    <a:lstStyle/>
                    <a:p>
                      <a:pPr lvl="7"/>
                      <a:r>
                        <a:rPr lang="en-US" dirty="0" smtClean="0">
                          <a:latin typeface="Times New Roman" panose="02020603050405020304" pitchFamily="18" charset="0"/>
                          <a:cs typeface="Times New Roman" panose="02020603050405020304" pitchFamily="18" charset="0"/>
                        </a:rPr>
                        <a:t>Required types</a:t>
                      </a:r>
                    </a:p>
                  </a:txBody>
                  <a:tcPr/>
                </a:tc>
                <a:tc hMerge="1">
                  <a:txBody>
                    <a:bodyPr/>
                    <a:lstStyle/>
                    <a:p>
                      <a:endParaRPr lang="en-US" dirty="0"/>
                    </a:p>
                  </a:txBody>
                  <a:tcPr/>
                </a:tc>
                <a:tc hMerge="1">
                  <a:txBody>
                    <a:bodyPr/>
                    <a:lstStyle/>
                    <a:p>
                      <a:endParaRPr lang="en-US" dirty="0"/>
                    </a:p>
                  </a:txBody>
                  <a:tcPr/>
                </a:tc>
              </a:tr>
              <a:tr h="315805">
                <a:tc>
                  <a:txBody>
                    <a:bodyPr/>
                    <a:lstStyle/>
                    <a:p>
                      <a:r>
                        <a:rPr lang="en-US" dirty="0" smtClean="0">
                          <a:latin typeface="Times New Roman" panose="02020603050405020304" pitchFamily="18" charset="0"/>
                          <a:cs typeface="Times New Roman" panose="02020603050405020304" pitchFamily="18" charset="0"/>
                        </a:rPr>
                        <a:t>Type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Class</a:t>
                      </a:r>
                      <a:endParaRPr lang="en-US" dirty="0">
                        <a:latin typeface="Times New Roman" panose="02020603050405020304" pitchFamily="18" charset="0"/>
                        <a:cs typeface="Times New Roman" panose="02020603050405020304" pitchFamily="18" charset="0"/>
                      </a:endParaRPr>
                    </a:p>
                  </a:txBody>
                  <a:tcPr/>
                </a:tc>
              </a:tr>
              <a:tr h="323270">
                <a:tc>
                  <a:txBody>
                    <a:bodyPr/>
                    <a:lstStyle/>
                    <a:p>
                      <a:r>
                        <a:rPr lang="en-US" sz="1200" dirty="0" smtClean="0">
                          <a:latin typeface="Times New Roman" panose="02020603050405020304" pitchFamily="18" charset="0"/>
                          <a:cs typeface="Times New Roman" panose="02020603050405020304" pitchFamily="18" charset="0"/>
                        </a:rPr>
                        <a:t>any</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smtClean="0">
                          <a:latin typeface="Times New Roman" panose="02020603050405020304" pitchFamily="18" charset="0"/>
                          <a:cs typeface="Times New Roman" panose="02020603050405020304" pitchFamily="18" charset="0"/>
                        </a:rPr>
                        <a:t>Clock</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propTypes</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title</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PropTypes</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name</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isRequired</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smtClean="0">
                          <a:latin typeface="Times New Roman" panose="02020603050405020304" pitchFamily="18" charset="0"/>
                          <a:cs typeface="Times New Roman" panose="02020603050405020304" pitchFamily="18" charset="0"/>
                        </a:rPr>
                        <a:t>PropTypes</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name</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isRequired</a:t>
                      </a:r>
                      <a:endParaRPr lang="en-US" sz="1200" i="1"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95659190"/>
              </p:ext>
            </p:extLst>
          </p:nvPr>
        </p:nvGraphicFramePr>
        <p:xfrm>
          <a:off x="533400" y="2114550"/>
          <a:ext cx="8382000" cy="2499360"/>
        </p:xfrm>
        <a:graphic>
          <a:graphicData uri="http://schemas.openxmlformats.org/drawingml/2006/table">
            <a:tbl>
              <a:tblPr firstRow="1" bandRow="1">
                <a:tableStyleId>{BDBED569-4797-4DF1-A0F4-6AAB3CD982D8}</a:tableStyleId>
              </a:tblPr>
              <a:tblGrid>
                <a:gridCol w="2794000"/>
                <a:gridCol w="1244600"/>
                <a:gridCol w="4343400"/>
              </a:tblGrid>
              <a:tr h="762000">
                <a:tc gridSpan="3">
                  <a:txBody>
                    <a:bodyPr/>
                    <a:lstStyle/>
                    <a:p>
                      <a:pPr marL="3200400" marR="0" lvl="7"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Times New Roman" panose="02020603050405020304" pitchFamily="18" charset="0"/>
                          <a:ea typeface="+mn-ea"/>
                          <a:cs typeface="Times New Roman" panose="02020603050405020304" pitchFamily="18" charset="0"/>
                        </a:rPr>
                        <a:t>Custom types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It's also possible to pass a function to define custom types. We can do this for a single prop or to validate arrays. The one requirement for the custom function is that if the validation does </a:t>
                      </a:r>
                      <a:r>
                        <a:rPr lang="en-US" sz="1100" b="0" i="1" kern="1200" dirty="0" smtClean="0">
                          <a:solidFill>
                            <a:schemeClr val="tx1"/>
                          </a:solidFill>
                          <a:effectLst/>
                          <a:latin typeface="Times New Roman" panose="02020603050405020304" pitchFamily="18" charset="0"/>
                          <a:ea typeface="+mn-ea"/>
                          <a:cs typeface="Times New Roman" panose="02020603050405020304" pitchFamily="18" charset="0"/>
                        </a:rPr>
                        <a:t>not</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pass, it expects we'll return an </a:t>
                      </a:r>
                      <a:r>
                        <a:rPr lang="en-US" sz="1100" dirty="0" smtClean="0">
                          <a:latin typeface="Times New Roman" panose="02020603050405020304" pitchFamily="18" charset="0"/>
                          <a:cs typeface="Times New Roman" panose="02020603050405020304" pitchFamily="18" charset="0"/>
                        </a:rPr>
                        <a:t>Error</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object</a:t>
                      </a:r>
                      <a:endParaRPr lang="en-US" sz="1100" b="1"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r>
              <a:tr h="304800">
                <a:tc>
                  <a:txBody>
                    <a:bodyPr/>
                    <a:lstStyle/>
                    <a:p>
                      <a:r>
                        <a:rPr lang="en-US" dirty="0" smtClean="0">
                          <a:latin typeface="Times New Roman" panose="02020603050405020304" pitchFamily="18" charset="0"/>
                          <a:cs typeface="Times New Roman" panose="02020603050405020304" pitchFamily="18" charset="0"/>
                        </a:rPr>
                        <a:t>Type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Example</a:t>
                      </a:r>
                      <a:r>
                        <a:rPr lang="en-US" baseline="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Class</a:t>
                      </a:r>
                      <a:endParaRPr lang="en-US" dirty="0">
                        <a:latin typeface="Times New Roman" panose="02020603050405020304" pitchFamily="18" charset="0"/>
                        <a:cs typeface="Times New Roman" panose="02020603050405020304" pitchFamily="18" charset="0"/>
                      </a:endParaRPr>
                    </a:p>
                  </a:txBody>
                  <a:tcPr/>
                </a:tc>
              </a:tr>
              <a:tr h="457200">
                <a:tc>
                  <a:txBody>
                    <a:bodyPr/>
                    <a:lstStyle/>
                    <a:p>
                      <a:r>
                        <a:rPr lang="en-US" sz="1100" dirty="0" smtClean="0">
                          <a:latin typeface="Times New Roman" panose="02020603050405020304" pitchFamily="18" charset="0"/>
                          <a:cs typeface="Times New Roman" panose="02020603050405020304" pitchFamily="18" charset="0"/>
                        </a:rPr>
                        <a:t>Custom</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a:t>
                      </a:r>
                      <a:r>
                        <a:rPr lang="en-US" sz="1100" dirty="0" err="1" smtClean="0">
                          <a:latin typeface="Times New Roman" panose="02020603050405020304" pitchFamily="18" charset="0"/>
                          <a:cs typeface="Times New Roman" panose="02020603050405020304" pitchFamily="18" charset="0"/>
                        </a:rPr>
                        <a:t>something_abc</a:t>
                      </a:r>
                      <a:r>
                        <a:rPr lang="en-US" sz="1100" dirty="0" smtClean="0">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function(props, </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propName</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componentName</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a:txBody>
                  <a:tcPr/>
                </a:tc>
              </a:tr>
              <a:tr h="457200">
                <a:tc>
                  <a:txBody>
                    <a:bodyPr/>
                    <a:lstStyle/>
                    <a:p>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CustomArray</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['something', </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abc</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PropTypes.arrayOf</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(function(props, </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propName</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componentName</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a:txBody>
                  <a:tcPr/>
                </a:tc>
              </a:tr>
              <a:tr h="457200">
                <a:tc gridSpan="3">
                  <a:txBody>
                    <a:bodyPr/>
                    <a:lstStyle/>
                    <a:p>
                      <a:r>
                        <a:rPr lang="en-US" sz="1000" dirty="0" err="1" smtClean="0">
                          <a:latin typeface="Times New Roman" panose="02020603050405020304" pitchFamily="18" charset="0"/>
                          <a:cs typeface="Times New Roman" panose="02020603050405020304" pitchFamily="18" charset="0"/>
                        </a:rPr>
                        <a:t>UserLink</a:t>
                      </a:r>
                      <a:r>
                        <a:rPr lang="en-US" sz="1000"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err="1" smtClean="0">
                          <a:latin typeface="Times New Roman" panose="02020603050405020304" pitchFamily="18" charset="0"/>
                          <a:cs typeface="Times New Roman" panose="02020603050405020304" pitchFamily="18" charset="0"/>
                        </a:rPr>
                        <a:t>propTypes</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dirty="0" err="1" smtClean="0">
                          <a:latin typeface="Times New Roman" panose="02020603050405020304" pitchFamily="18" charset="0"/>
                          <a:cs typeface="Times New Roman" panose="02020603050405020304" pitchFamily="18" charset="0"/>
                        </a:rPr>
                        <a:t>userWithName</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props</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dirty="0" err="1" smtClean="0">
                          <a:latin typeface="Times New Roman" panose="02020603050405020304" pitchFamily="18" charset="0"/>
                          <a:cs typeface="Times New Roman" panose="02020603050405020304" pitchFamily="18" charset="0"/>
                        </a:rPr>
                        <a:t>propName</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dirty="0" err="1" smtClean="0">
                          <a:latin typeface="Times New Roman" panose="02020603050405020304" pitchFamily="18" charset="0"/>
                          <a:cs typeface="Times New Roman" panose="02020603050405020304" pitchFamily="18" charset="0"/>
                        </a:rPr>
                        <a:t>componentName</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=&gt;</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if</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props</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err="1" smtClean="0">
                          <a:latin typeface="Times New Roman" panose="02020603050405020304" pitchFamily="18" charset="0"/>
                          <a:cs typeface="Times New Roman" panose="02020603050405020304" pitchFamily="18" charset="0"/>
                        </a:rPr>
                        <a:t>propName</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props</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err="1" smtClean="0">
                          <a:latin typeface="Times New Roman" panose="02020603050405020304" pitchFamily="18" charset="0"/>
                          <a:cs typeface="Times New Roman" panose="02020603050405020304" pitchFamily="18" charset="0"/>
                        </a:rPr>
                        <a:t>propName</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name</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return</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new</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Error(</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"Invalid "</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dirty="0" err="1" smtClean="0">
                          <a:latin typeface="Times New Roman" panose="02020603050405020304" pitchFamily="18" charset="0"/>
                          <a:cs typeface="Times New Roman" panose="02020603050405020304" pitchFamily="18" charset="0"/>
                        </a:rPr>
                        <a:t>propName</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 No name property defined for component "</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dirty="0" err="1" smtClean="0">
                          <a:latin typeface="Times New Roman" panose="02020603050405020304" pitchFamily="18" charset="0"/>
                          <a:cs typeface="Times New Roman" panose="02020603050405020304" pitchFamily="18" charset="0"/>
                        </a:rPr>
                        <a:t>componentName</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000" dirty="0" smtClean="0">
                          <a:latin typeface="Times New Roman" panose="02020603050405020304" pitchFamily="18" charset="0"/>
                          <a:cs typeface="Times New Roman" panose="02020603050405020304" pitchFamily="18" charset="0"/>
                        </a:rPr>
                        <a:t> </a:t>
                      </a:r>
                      <a:r>
                        <a:rPr lang="en-US" sz="100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txBody>
                  <a:tcPr/>
                </a:tc>
                <a:tc hMerge="1">
                  <a:txBody>
                    <a:bodyPr/>
                    <a:lstStyle/>
                    <a:p>
                      <a:endParaRPr lang="en-US" sz="1100" dirty="0">
                        <a:latin typeface="Times New Roman" panose="02020603050405020304" pitchFamily="18" charset="0"/>
                        <a:cs typeface="Times New Roman" panose="02020603050405020304" pitchFamily="18" charset="0"/>
                      </a:endParaRPr>
                    </a:p>
                  </a:txBody>
                  <a:tcPr/>
                </a:tc>
                <a:tc hMerge="1">
                  <a:txBody>
                    <a:bodyPr/>
                    <a:lstStyle/>
                    <a:p>
                      <a:endParaRPr lang="en-US" sz="11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197998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a:latin typeface="Times New Roman" panose="02020603050405020304" pitchFamily="18" charset="0"/>
                <a:cs typeface="Times New Roman" panose="02020603050405020304" pitchFamily="18" charset="0"/>
              </a:rPr>
              <a:t>Component </a:t>
            </a:r>
            <a:r>
              <a:rPr lang="en-US" sz="2500" dirty="0" smtClean="0">
                <a:latin typeface="Times New Roman" panose="02020603050405020304" pitchFamily="18" charset="0"/>
                <a:cs typeface="Times New Roman" panose="02020603050405020304" pitchFamily="18" charset="0"/>
              </a:rPr>
              <a:t>- States?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342900" lvl="1"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States?</a:t>
            </a:r>
          </a:p>
          <a:p>
            <a:pPr marL="742950" lvl="2" indent="-342900"/>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you think of state, you should think of an internal </a:t>
            </a: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which affects the rendering of components</a:t>
            </a:r>
            <a:r>
              <a:rPr lang="en-US" dirty="0" smtClean="0">
                <a:latin typeface="Times New Roman" panose="02020603050405020304" pitchFamily="18" charset="0"/>
                <a:cs typeface="Times New Roman" panose="02020603050405020304" pitchFamily="18" charset="0"/>
              </a:rPr>
              <a:t>.</a:t>
            </a:r>
          </a:p>
          <a:p>
            <a:pPr marL="742950" lvl="2" indent="-342900"/>
            <a:r>
              <a:rPr lang="en-US" b="1" i="1" dirty="0" smtClean="0">
                <a:latin typeface="Times New Roman" panose="02020603050405020304" pitchFamily="18" charset="0"/>
                <a:cs typeface="Times New Roman" panose="02020603050405020304" pitchFamily="18" charset="0"/>
              </a:rPr>
              <a:t>State is </a:t>
            </a:r>
            <a:r>
              <a:rPr lang="en-US" b="1" i="1" dirty="0">
                <a:latin typeface="Times New Roman" panose="02020603050405020304" pitchFamily="18" charset="0"/>
                <a:cs typeface="Times New Roman" panose="02020603050405020304" pitchFamily="18" charset="0"/>
              </a:rPr>
              <a:t>only seen on the inside of component definitions </a:t>
            </a:r>
            <a:r>
              <a:rPr lang="en-US" b="1" i="1" dirty="0" smtClean="0">
                <a:latin typeface="Times New Roman" panose="02020603050405020304" pitchFamily="18" charset="0"/>
                <a:cs typeface="Times New Roman" panose="02020603050405020304" pitchFamily="18" charset="0"/>
              </a:rPr>
              <a:t>so State </a:t>
            </a:r>
            <a:r>
              <a:rPr lang="en-US" b="1" i="1" dirty="0">
                <a:latin typeface="Times New Roman" panose="02020603050405020304" pitchFamily="18" charset="0"/>
                <a:cs typeface="Times New Roman" panose="02020603050405020304" pitchFamily="18" charset="0"/>
              </a:rPr>
              <a:t>should be considered private data</a:t>
            </a:r>
            <a:r>
              <a:rPr lang="en-US" b="1" i="1" dirty="0" smtClean="0">
                <a:latin typeface="Times New Roman" panose="02020603050405020304" pitchFamily="18" charset="0"/>
                <a:cs typeface="Times New Roman" panose="02020603050405020304" pitchFamily="18" charset="0"/>
              </a:rPr>
              <a:t>.</a:t>
            </a:r>
          </a:p>
          <a:p>
            <a:pPr marL="742950" lvl="2" indent="-342900"/>
            <a:r>
              <a:rPr lang="en-US" sz="2000" b="1" dirty="0" smtClean="0">
                <a:latin typeface="Times New Roman" panose="02020603050405020304" pitchFamily="18" charset="0"/>
                <a:cs typeface="Times New Roman" panose="02020603050405020304" pitchFamily="18" charset="0"/>
              </a:rPr>
              <a:t>Initial</a:t>
            </a:r>
            <a:r>
              <a:rPr lang="en-US" sz="2000" b="1" dirty="0">
                <a:latin typeface="Times New Roman" panose="02020603050405020304" pitchFamily="18" charset="0"/>
                <a:cs typeface="Times New Roman" panose="02020603050405020304" pitchFamily="18" charset="0"/>
              </a:rPr>
              <a:t> State ?</a:t>
            </a:r>
          </a:p>
          <a:p>
            <a:pPr marL="1200150" lvl="3" indent="-342900"/>
            <a:r>
              <a:rPr lang="en-US" sz="1800" dirty="0">
                <a:latin typeface="Times New Roman" panose="02020603050405020304" pitchFamily="18" charset="0"/>
                <a:cs typeface="Times New Roman" panose="02020603050405020304" pitchFamily="18" charset="0"/>
              </a:rPr>
              <a:t>Before we can use state, we need to declare a default set of values for the initial state. This is done by defining a method called </a:t>
            </a:r>
            <a:r>
              <a:rPr lang="en-US" sz="1800" dirty="0" err="1" smtClean="0">
                <a:latin typeface="Times New Roman" panose="02020603050405020304" pitchFamily="18" charset="0"/>
                <a:cs typeface="Times New Roman" panose="02020603050405020304" pitchFamily="18" charset="0"/>
              </a:rPr>
              <a:t>this.state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a:t> </a:t>
            </a:r>
            <a:endParaRPr lang="en-US" sz="1800" dirty="0" smtClean="0"/>
          </a:p>
          <a:p>
            <a:pPr marL="1657350" lvl="4" indent="-342900"/>
            <a:r>
              <a:rPr lang="en-US" sz="1800" dirty="0">
                <a:latin typeface="Times New Roman" panose="02020603050405020304" pitchFamily="18" charset="0"/>
                <a:cs typeface="Times New Roman" panose="02020603050405020304" pitchFamily="18" charset="0"/>
                <a:hlinkClick r:id="rId3"/>
              </a:rPr>
              <a:t>https://</a:t>
            </a:r>
            <a:r>
              <a:rPr lang="en-US" sz="1800" dirty="0" smtClean="0">
                <a:latin typeface="Times New Roman" panose="02020603050405020304" pitchFamily="18" charset="0"/>
                <a:cs typeface="Times New Roman" panose="02020603050405020304" pitchFamily="18" charset="0"/>
                <a:hlinkClick r:id="rId3"/>
              </a:rPr>
              <a:t>plnkr.co/edit/81hLYZavIEVtDL2mwK2P?p=preview</a:t>
            </a:r>
            <a:endParaRPr lang="en-US" sz="1800" dirty="0" smtClean="0">
              <a:latin typeface="Times New Roman" panose="02020603050405020304" pitchFamily="18" charset="0"/>
              <a:cs typeface="Times New Roman" panose="02020603050405020304" pitchFamily="18" charset="0"/>
            </a:endParaRPr>
          </a:p>
          <a:p>
            <a:pPr marL="1657350" lvl="4" indent="-342900"/>
            <a:r>
              <a:rPr lang="en-US" sz="1800" dirty="0" smtClean="0">
                <a:latin typeface="Times New Roman" panose="02020603050405020304" pitchFamily="18" charset="0"/>
                <a:cs typeface="Times New Roman" panose="02020603050405020304" pitchFamily="18" charset="0"/>
              </a:rPr>
              <a:t>We can </a:t>
            </a:r>
            <a:r>
              <a:rPr lang="en-US" sz="1800" dirty="0" err="1" smtClean="0">
                <a:latin typeface="Times New Roman" panose="02020603050405020304" pitchFamily="18" charset="0"/>
                <a:cs typeface="Times New Roman" panose="02020603050405020304" pitchFamily="18" charset="0"/>
              </a:rPr>
              <a:t>init</a:t>
            </a:r>
            <a:r>
              <a:rPr lang="en-US" sz="1800" dirty="0" smtClean="0">
                <a:latin typeface="Times New Roman" panose="02020603050405020304" pitchFamily="18" charset="0"/>
                <a:cs typeface="Times New Roman" panose="02020603050405020304" pitchFamily="18" charset="0"/>
              </a:rPr>
              <a:t> state by props value</a:t>
            </a:r>
          </a:p>
          <a:p>
            <a:pPr marL="2114550" lvl="5" indent="-342900"/>
            <a:r>
              <a:rPr lang="en-US" sz="1800" dirty="0">
                <a:latin typeface="Times New Roman" panose="02020603050405020304" pitchFamily="18" charset="0"/>
                <a:cs typeface="Times New Roman" panose="02020603050405020304" pitchFamily="18" charset="0"/>
                <a:hlinkClick r:id="rId4"/>
              </a:rPr>
              <a:t>https://</a:t>
            </a:r>
            <a:r>
              <a:rPr lang="en-US" sz="1800" dirty="0" smtClean="0">
                <a:latin typeface="Times New Roman" panose="02020603050405020304" pitchFamily="18" charset="0"/>
                <a:cs typeface="Times New Roman" panose="02020603050405020304" pitchFamily="18" charset="0"/>
                <a:hlinkClick r:id="rId4"/>
              </a:rPr>
              <a:t>plnkr.co/edit/4Ar4LOrk8uotsQeiM52n?p=preview</a:t>
            </a:r>
            <a:endParaRPr lang="en-US" sz="18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6386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Re-render Component ? (2)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342900" lvl="1"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Re-render component </a:t>
            </a:r>
          </a:p>
          <a:p>
            <a:pPr marL="742950" lvl="2" indent="-342900"/>
            <a:r>
              <a:rPr lang="en-US" sz="2000" dirty="0" smtClean="0">
                <a:latin typeface="Times New Roman" panose="02020603050405020304" pitchFamily="18" charset="0"/>
                <a:cs typeface="Times New Roman" panose="02020603050405020304" pitchFamily="18" charset="0"/>
              </a:rPr>
              <a:t>First of all let consider </a:t>
            </a:r>
            <a:r>
              <a:rPr lang="en-US" sz="2000" dirty="0">
                <a:latin typeface="Times New Roman" panose="02020603050405020304" pitchFamily="18" charset="0"/>
                <a:cs typeface="Times New Roman" panose="02020603050405020304" pitchFamily="18" charset="0"/>
              </a:rPr>
              <a:t>example </a:t>
            </a:r>
            <a:r>
              <a:rPr lang="en-US" sz="2000" dirty="0">
                <a:latin typeface="Times New Roman" panose="02020603050405020304" pitchFamily="18" charset="0"/>
                <a:cs typeface="Times New Roman" panose="02020603050405020304" pitchFamily="18" charset="0"/>
                <a:hlinkClick r:id="rId3"/>
              </a:rPr>
              <a:t>https://plnkr.co/edit/WjXaAlxUPKhgq3uzuDvk?p=preview </a:t>
            </a:r>
            <a:r>
              <a:rPr lang="en-US" sz="2000" dirty="0" smtClean="0">
                <a:latin typeface="Times New Roman" panose="02020603050405020304" pitchFamily="18" charset="0"/>
                <a:cs typeface="Times New Roman" panose="02020603050405020304" pitchFamily="18" charset="0"/>
              </a:rPr>
              <a:t>. We noticed that the value can’t be changed when clicking on button. That because we haven’t tell component  need to be re-rendered. To make a component re-render when state changed we use </a:t>
            </a:r>
            <a:r>
              <a:rPr lang="en-US" sz="2000" dirty="0" err="1" smtClean="0">
                <a:latin typeface="Times New Roman" panose="02020603050405020304" pitchFamily="18" charset="0"/>
                <a:cs typeface="Times New Roman" panose="02020603050405020304" pitchFamily="18" charset="0"/>
              </a:rPr>
              <a:t>setState</a:t>
            </a:r>
            <a:r>
              <a:rPr lang="en-US" sz="2000" dirty="0" smtClean="0">
                <a:latin typeface="Times New Roman" panose="02020603050405020304" pitchFamily="18" charset="0"/>
                <a:cs typeface="Times New Roman" panose="02020603050405020304" pitchFamily="18" charset="0"/>
              </a:rPr>
              <a:t> function. </a:t>
            </a:r>
            <a:r>
              <a:rPr lang="en-US" sz="2000" dirty="0">
                <a:latin typeface="Times New Roman" panose="02020603050405020304" pitchFamily="18" charset="0"/>
                <a:cs typeface="Times New Roman" panose="02020603050405020304" pitchFamily="18" charset="0"/>
              </a:rPr>
              <a:t>Calling </a:t>
            </a:r>
            <a:r>
              <a:rPr lang="en-US" sz="2000" dirty="0" err="1">
                <a:latin typeface="Times New Roman" panose="02020603050405020304" pitchFamily="18" charset="0"/>
                <a:cs typeface="Times New Roman" panose="02020603050405020304" pitchFamily="18" charset="0"/>
              </a:rPr>
              <a:t>this.setState</a:t>
            </a:r>
            <a:r>
              <a:rPr lang="en-US" sz="2000" dirty="0">
                <a:latin typeface="Times New Roman" panose="02020603050405020304" pitchFamily="18" charset="0"/>
                <a:cs typeface="Times New Roman" panose="02020603050405020304" pitchFamily="18" charset="0"/>
              </a:rPr>
              <a:t> causes React to re-render your application and update the DOM.</a:t>
            </a:r>
            <a:endParaRPr lang="en-US" sz="2000" dirty="0" smtClean="0">
              <a:latin typeface="Times New Roman" panose="02020603050405020304" pitchFamily="18" charset="0"/>
              <a:cs typeface="Times New Roman" panose="02020603050405020304" pitchFamily="18" charset="0"/>
            </a:endParaRPr>
          </a:p>
          <a:p>
            <a:pPr marL="1200150" lvl="3" indent="-342900"/>
            <a:r>
              <a:rPr lang="en-US" sz="2000" dirty="0">
                <a:latin typeface="Times New Roman" panose="02020603050405020304" pitchFamily="18" charset="0"/>
                <a:cs typeface="Times New Roman" panose="02020603050405020304" pitchFamily="18" charset="0"/>
                <a:hlinkClick r:id="rId4"/>
              </a:rPr>
              <a:t>https://plnkr.co/edit/EuL1OpMoVf2xLvPFgchX?p=preview</a:t>
            </a:r>
            <a:endParaRPr lang="en-US" sz="2000" dirty="0" smtClean="0">
              <a:latin typeface="Times New Roman" panose="02020603050405020304" pitchFamily="18" charset="0"/>
              <a:cs typeface="Times New Roman" panose="02020603050405020304" pitchFamily="18" charset="0"/>
            </a:endParaRPr>
          </a:p>
          <a:p>
            <a:pPr marL="400050" lvl="2" indent="0">
              <a:buNone/>
            </a:pPr>
            <a:r>
              <a:rPr lang="en-US" sz="2200" b="1" dirty="0" smtClean="0">
                <a:latin typeface="Times New Roman" panose="02020603050405020304" pitchFamily="18" charset="0"/>
                <a:cs typeface="Times New Roman" panose="02020603050405020304" pitchFamily="18" charset="0"/>
              </a:rPr>
              <a:t>Notes: </a:t>
            </a:r>
            <a:r>
              <a:rPr lang="en-US" sz="1600" dirty="0">
                <a:latin typeface="Times New Roman" panose="02020603050405020304" pitchFamily="18" charset="0"/>
                <a:cs typeface="Times New Roman" panose="02020603050405020304" pitchFamily="18" charset="0"/>
              </a:rPr>
              <a:t>Only place you can directly write to </a:t>
            </a:r>
            <a:r>
              <a:rPr lang="en-US" sz="1600" dirty="0" err="1">
                <a:latin typeface="Times New Roman" panose="02020603050405020304" pitchFamily="18" charset="0"/>
                <a:cs typeface="Times New Roman" panose="02020603050405020304" pitchFamily="18" charset="0"/>
              </a:rPr>
              <a:t>this.state</a:t>
            </a:r>
            <a:r>
              <a:rPr lang="en-US" sz="1600" dirty="0">
                <a:latin typeface="Times New Roman" panose="02020603050405020304" pitchFamily="18" charset="0"/>
                <a:cs typeface="Times New Roman" panose="02020603050405020304" pitchFamily="18" charset="0"/>
              </a:rPr>
              <a:t> should be the Components constructor In all the other places you should be using </a:t>
            </a:r>
            <a:r>
              <a:rPr lang="en-US" sz="1600" dirty="0" err="1">
                <a:latin typeface="Times New Roman" panose="02020603050405020304" pitchFamily="18" charset="0"/>
                <a:cs typeface="Times New Roman" panose="02020603050405020304" pitchFamily="18" charset="0"/>
              </a:rPr>
              <a:t>this.setState</a:t>
            </a:r>
            <a:r>
              <a:rPr lang="en-US" sz="1600" dirty="0">
                <a:latin typeface="Times New Roman" panose="02020603050405020304" pitchFamily="18" charset="0"/>
                <a:cs typeface="Times New Roman" panose="02020603050405020304" pitchFamily="18" charset="0"/>
              </a:rPr>
              <a:t> function</a:t>
            </a:r>
            <a:endParaRPr lang="en-US" sz="1600" b="1" dirty="0">
              <a:latin typeface="Times New Roman" panose="02020603050405020304" pitchFamily="18" charset="0"/>
              <a:cs typeface="Times New Roman" panose="02020603050405020304" pitchFamily="18" charset="0"/>
            </a:endParaRPr>
          </a:p>
          <a:p>
            <a:pPr marL="742950" lvl="2" indent="-342900"/>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328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Re-render Component ? (3)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a:latin typeface="Times New Roman" panose="02020603050405020304" pitchFamily="18" charset="0"/>
                <a:cs typeface="Times New Roman" panose="02020603050405020304" pitchFamily="18" charset="0"/>
              </a:rPr>
              <a:t>Understanding </a:t>
            </a:r>
            <a:r>
              <a:rPr lang="en-US" b="1" dirty="0" err="1" smtClean="0">
                <a:latin typeface="Times New Roman" panose="02020603050405020304" pitchFamily="18" charset="0"/>
                <a:cs typeface="Times New Roman" panose="02020603050405020304" pitchFamily="18" charset="0"/>
              </a:rPr>
              <a:t>setState</a:t>
            </a:r>
            <a:r>
              <a:rPr lang="en-US" b="1" dirty="0" smtClean="0">
                <a:latin typeface="Times New Roman" panose="02020603050405020304" pitchFamily="18" charset="0"/>
                <a:cs typeface="Times New Roman" panose="02020603050405020304" pitchFamily="18" charset="0"/>
              </a:rPr>
              <a:t>.</a:t>
            </a:r>
          </a:p>
          <a:p>
            <a:pPr lvl="1"/>
            <a:r>
              <a:rPr lang="en-US" b="1" dirty="0" smtClean="0">
                <a:latin typeface="Times New Roman" panose="02020603050405020304" pitchFamily="18" charset="0"/>
                <a:cs typeface="Times New Roman" panose="02020603050405020304" pitchFamily="18" charset="0"/>
              </a:rPr>
              <a:t>Updating with nested object state</a:t>
            </a:r>
          </a:p>
          <a:p>
            <a:pPr lvl="2"/>
            <a:r>
              <a:rPr lang="en-US" dirty="0" smtClean="0">
                <a:latin typeface="Times New Roman" panose="02020603050405020304" pitchFamily="18" charset="0"/>
                <a:cs typeface="Times New Roman" panose="02020603050405020304" pitchFamily="18" charset="0"/>
              </a:rPr>
              <a:t>Let run </a:t>
            </a:r>
            <a:r>
              <a:rPr lang="en-US" dirty="0">
                <a:latin typeface="Times New Roman" panose="02020603050405020304" pitchFamily="18" charset="0"/>
                <a:cs typeface="Times New Roman" panose="02020603050405020304" pitchFamily="18" charset="0"/>
              </a:rPr>
              <a:t>the example </a:t>
            </a:r>
            <a:r>
              <a:rPr lang="en-US" dirty="0">
                <a:latin typeface="Times New Roman" panose="02020603050405020304" pitchFamily="18" charset="0"/>
                <a:cs typeface="Times New Roman" panose="02020603050405020304" pitchFamily="18" charset="0"/>
                <a:hlinkClick r:id="rId3"/>
              </a:rPr>
              <a:t>https://</a:t>
            </a:r>
            <a:r>
              <a:rPr lang="en-US" dirty="0" smtClean="0">
                <a:latin typeface="Times New Roman" panose="02020603050405020304" pitchFamily="18" charset="0"/>
                <a:cs typeface="Times New Roman" panose="02020603050405020304" pitchFamily="18" charset="0"/>
                <a:hlinkClick r:id="rId3"/>
              </a:rPr>
              <a:t>plnkr.co/edit/D44rgfIVWWCYU2Vgpme7?p=preview  </a:t>
            </a:r>
            <a:r>
              <a:rPr lang="en-US" dirty="0" smtClean="0">
                <a:latin typeface="Times New Roman" panose="02020603050405020304" pitchFamily="18" charset="0"/>
                <a:cs typeface="Times New Roman" panose="02020603050405020304" pitchFamily="18" charset="0"/>
              </a:rPr>
              <a:t>to see the problems</a:t>
            </a:r>
          </a:p>
          <a:p>
            <a:pPr lvl="2"/>
            <a:r>
              <a:rPr lang="en-US" dirty="0" smtClean="0">
                <a:latin typeface="Times New Roman" panose="02020603050405020304" pitchFamily="18" charset="0"/>
                <a:cs typeface="Times New Roman" panose="02020603050405020304" pitchFamily="18" charset="0"/>
              </a:rPr>
              <a:t>Using spread operator or </a:t>
            </a:r>
            <a:r>
              <a:rPr lang="en-US" dirty="0" err="1" smtClean="0">
                <a:latin typeface="Times New Roman" panose="02020603050405020304" pitchFamily="18" charset="0"/>
                <a:cs typeface="Times New Roman" panose="02020603050405020304" pitchFamily="18" charset="0"/>
              </a:rPr>
              <a:t>Object.assign</a:t>
            </a:r>
            <a:r>
              <a:rPr lang="en-US" dirty="0" smtClean="0">
                <a:latin typeface="Times New Roman" panose="02020603050405020304" pitchFamily="18" charset="0"/>
                <a:cs typeface="Times New Roman" panose="02020603050405020304" pitchFamily="18" charset="0"/>
              </a:rPr>
              <a:t> to solve the problems</a:t>
            </a:r>
          </a:p>
          <a:p>
            <a:pPr marL="1371600" lvl="3" indent="0">
              <a:buNone/>
            </a:pPr>
            <a:r>
              <a:rPr lang="en-US" dirty="0">
                <a:latin typeface="Times New Roman" panose="02020603050405020304" pitchFamily="18" charset="0"/>
                <a:cs typeface="Times New Roman" panose="02020603050405020304" pitchFamily="18" charset="0"/>
                <a:hlinkClick r:id="rId4"/>
              </a:rPr>
              <a:t>https://plnkr.co/edit/KJBjvvaHlJc6EdIYYY7G?p=preview</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Spread operator or </a:t>
            </a:r>
            <a:r>
              <a:rPr lang="en-US" dirty="0" err="1" smtClean="0">
                <a:latin typeface="Times New Roman" panose="02020603050405020304" pitchFamily="18" charset="0"/>
                <a:cs typeface="Times New Roman" panose="02020603050405020304" pitchFamily="18" charset="0"/>
              </a:rPr>
              <a:t>Object.assign</a:t>
            </a:r>
            <a:r>
              <a:rPr lang="en-US" dirty="0" smtClean="0">
                <a:latin typeface="Times New Roman" panose="02020603050405020304" pitchFamily="18" charset="0"/>
                <a:cs typeface="Times New Roman" panose="02020603050405020304" pitchFamily="18" charset="0"/>
              </a:rPr>
              <a:t> clone object but Spread operator better</a:t>
            </a:r>
          </a:p>
          <a:p>
            <a:pPr marL="1371600" lvl="3" indent="0">
              <a:buNone/>
            </a:pPr>
            <a:r>
              <a:rPr lang="en-US" dirty="0" smtClean="0">
                <a:latin typeface="Times New Roman" panose="02020603050405020304" pitchFamily="18" charset="0"/>
                <a:cs typeface="Times New Roman" panose="02020603050405020304" pitchFamily="18" charset="0"/>
                <a:hlinkClick r:id="rId5"/>
              </a:rPr>
              <a:t>https</a:t>
            </a:r>
            <a:r>
              <a:rPr lang="en-US" dirty="0">
                <a:latin typeface="Times New Roman" panose="02020603050405020304" pitchFamily="18" charset="0"/>
                <a:cs typeface="Times New Roman" panose="02020603050405020304" pitchFamily="18" charset="0"/>
                <a:hlinkClick r:id="rId5"/>
              </a:rPr>
              <a:t>://</a:t>
            </a:r>
            <a:r>
              <a:rPr lang="en-US" dirty="0" smtClean="0">
                <a:latin typeface="Times New Roman" panose="02020603050405020304" pitchFamily="18" charset="0"/>
                <a:cs typeface="Times New Roman" panose="02020603050405020304" pitchFamily="18" charset="0"/>
                <a:hlinkClick r:id="rId5"/>
              </a:rPr>
              <a:t>jsperf.com/object-assign-vs-spreading</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State Updates May Be </a:t>
            </a:r>
            <a:r>
              <a:rPr lang="en-US" b="1" dirty="0" smtClean="0">
                <a:latin typeface="Times New Roman" panose="02020603050405020304" pitchFamily="18" charset="0"/>
                <a:cs typeface="Times New Roman" panose="02020603050405020304" pitchFamily="18" charset="0"/>
              </a:rPr>
              <a:t>Asynchronous</a:t>
            </a:r>
          </a:p>
          <a:p>
            <a:pPr lvl="2"/>
            <a:r>
              <a:rPr lang="en-US" sz="1700" dirty="0">
                <a:latin typeface="Times New Roman" panose="02020603050405020304" pitchFamily="18" charset="0"/>
                <a:cs typeface="Times New Roman" panose="02020603050405020304" pitchFamily="18" charset="0"/>
              </a:rPr>
              <a:t>Let run the example </a:t>
            </a:r>
            <a:r>
              <a:rPr lang="en-US" sz="1700" dirty="0">
                <a:latin typeface="Times New Roman" panose="02020603050405020304" pitchFamily="18" charset="0"/>
                <a:cs typeface="Times New Roman" panose="02020603050405020304" pitchFamily="18" charset="0"/>
                <a:hlinkClick r:id="rId6"/>
              </a:rPr>
              <a:t>https://</a:t>
            </a:r>
            <a:r>
              <a:rPr lang="en-US" sz="1700" dirty="0" smtClean="0">
                <a:latin typeface="Times New Roman" panose="02020603050405020304" pitchFamily="18" charset="0"/>
                <a:cs typeface="Times New Roman" panose="02020603050405020304" pitchFamily="18" charset="0"/>
                <a:hlinkClick r:id="rId6"/>
              </a:rPr>
              <a:t>plnkr.co/edit/9oQoeCjTKogWbzk529Z1?p=preview</a:t>
            </a:r>
            <a:endParaRPr lang="en-US" sz="1700" dirty="0" smtClean="0">
              <a:latin typeface="Times New Roman" panose="02020603050405020304" pitchFamily="18" charset="0"/>
              <a:cs typeface="Times New Roman" panose="02020603050405020304" pitchFamily="18" charset="0"/>
            </a:endParaRPr>
          </a:p>
          <a:p>
            <a:pPr marL="914400" lvl="2" indent="0">
              <a:buNone/>
            </a:pPr>
            <a:r>
              <a:rPr lang="en-US" sz="1700" dirty="0" smtClean="0">
                <a:latin typeface="Times New Roman" panose="02020603050405020304" pitchFamily="18" charset="0"/>
                <a:cs typeface="Times New Roman" panose="02020603050405020304" pitchFamily="18" charset="0"/>
              </a:rPr>
              <a:t> When clicking on </a:t>
            </a:r>
            <a:r>
              <a:rPr lang="en-US" sz="1700" dirty="0">
                <a:latin typeface="Times New Roman" panose="02020603050405020304" pitchFamily="18" charset="0"/>
                <a:cs typeface="Times New Roman" panose="02020603050405020304" pitchFamily="18" charset="0"/>
              </a:rPr>
              <a:t>‘increment ’ </a:t>
            </a:r>
            <a:r>
              <a:rPr lang="en-US" sz="1700" dirty="0"/>
              <a:t> </a:t>
            </a:r>
            <a:r>
              <a:rPr lang="en-US" sz="1700" dirty="0">
                <a:latin typeface="Times New Roman" panose="02020603050405020304" pitchFamily="18" charset="0"/>
                <a:cs typeface="Times New Roman" panose="02020603050405020304" pitchFamily="18" charset="0"/>
              </a:rPr>
              <a:t>the </a:t>
            </a:r>
            <a:r>
              <a:rPr lang="en-US" sz="1700" dirty="0" smtClean="0">
                <a:latin typeface="Times New Roman" panose="02020603050405020304" pitchFamily="18" charset="0"/>
                <a:cs typeface="Times New Roman" panose="02020603050405020304" pitchFamily="18" charset="0"/>
              </a:rPr>
              <a:t>value  </a:t>
            </a:r>
            <a:r>
              <a:rPr lang="en-US" sz="1700" dirty="0">
                <a:latin typeface="Times New Roman" panose="02020603050405020304" pitchFamily="18" charset="0"/>
                <a:cs typeface="Times New Roman" panose="02020603050405020304" pitchFamily="18" charset="0"/>
              </a:rPr>
              <a:t>of the function will just be 1 instead of </a:t>
            </a:r>
            <a:r>
              <a:rPr lang="en-US" sz="1700" dirty="0" smtClean="0">
                <a:latin typeface="Times New Roman" panose="02020603050405020304" pitchFamily="18" charset="0"/>
                <a:cs typeface="Times New Roman" panose="02020603050405020304" pitchFamily="18" charset="0"/>
              </a:rPr>
              <a:t>2, </a:t>
            </a:r>
            <a:r>
              <a:rPr lang="en-US" sz="1700" dirty="0">
                <a:latin typeface="Times New Roman" panose="02020603050405020304" pitchFamily="18" charset="0"/>
                <a:cs typeface="Times New Roman" panose="02020603050405020304" pitchFamily="18" charset="0"/>
              </a:rPr>
              <a:t>because React </a:t>
            </a:r>
            <a:r>
              <a:rPr lang="en-US" sz="1700" b="1" dirty="0">
                <a:latin typeface="Times New Roman" panose="02020603050405020304" pitchFamily="18" charset="0"/>
                <a:cs typeface="Times New Roman" panose="02020603050405020304" pitchFamily="18" charset="0"/>
              </a:rPr>
              <a:t>did not </a:t>
            </a:r>
            <a:r>
              <a:rPr lang="en-US" sz="1700" b="1" i="1" dirty="0" smtClean="0">
                <a:latin typeface="Times New Roman" panose="02020603050405020304" pitchFamily="18" charset="0"/>
                <a:cs typeface="Times New Roman" panose="02020603050405020304" pitchFamily="18" charset="0"/>
              </a:rPr>
              <a:t>immediately </a:t>
            </a:r>
            <a:r>
              <a:rPr lang="en-US" sz="1700" dirty="0" smtClean="0">
                <a:latin typeface="Times New Roman" panose="02020603050405020304" pitchFamily="18" charset="0"/>
                <a:cs typeface="Times New Roman" panose="02020603050405020304" pitchFamily="18" charset="0"/>
              </a:rPr>
              <a:t>update </a:t>
            </a:r>
            <a:r>
              <a:rPr lang="en-US" sz="1700" dirty="0">
                <a:latin typeface="Times New Roman" panose="02020603050405020304" pitchFamily="18" charset="0"/>
                <a:cs typeface="Times New Roman" panose="02020603050405020304" pitchFamily="18" charset="0"/>
              </a:rPr>
              <a:t>the state in the order we called </a:t>
            </a:r>
            <a:r>
              <a:rPr lang="en-US" sz="1700" dirty="0" err="1">
                <a:latin typeface="Times New Roman" panose="02020603050405020304" pitchFamily="18" charset="0"/>
                <a:cs typeface="Times New Roman" panose="02020603050405020304" pitchFamily="18" charset="0"/>
              </a:rPr>
              <a:t>setState</a:t>
            </a:r>
            <a:r>
              <a:rPr lang="en-US" sz="1700" dirty="0" smtClean="0">
                <a:latin typeface="Times New Roman" panose="02020603050405020304" pitchFamily="18" charset="0"/>
                <a:cs typeface="Times New Roman" panose="02020603050405020304" pitchFamily="18" charset="0"/>
              </a:rPr>
              <a:t>()</a:t>
            </a:r>
          </a:p>
          <a:p>
            <a:pPr lvl="3"/>
            <a:endParaRPr lang="en-US" dirty="0">
              <a:latin typeface="Times New Roman" panose="02020603050405020304" pitchFamily="18" charset="0"/>
              <a:cs typeface="Times New Roman" panose="02020603050405020304" pitchFamily="18" charset="0"/>
            </a:endParaRPr>
          </a:p>
          <a:p>
            <a:pPr marL="400050" lvl="2" indent="0">
              <a:buNone/>
            </a:pPr>
            <a:endParaRPr lang="en-US" sz="2200" b="1" dirty="0" smtClean="0">
              <a:latin typeface="Times New Roman" panose="02020603050405020304" pitchFamily="18" charset="0"/>
              <a:cs typeface="Times New Roman" panose="02020603050405020304" pitchFamily="18" charset="0"/>
            </a:endParaRPr>
          </a:p>
          <a:p>
            <a:pPr marL="742950" lvl="2" indent="-342900"/>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9151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Re-render Component ? (4)</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a:latin typeface="Times New Roman" panose="02020603050405020304" pitchFamily="18" charset="0"/>
                <a:cs typeface="Times New Roman" panose="02020603050405020304" pitchFamily="18" charset="0"/>
              </a:rPr>
              <a:t>Understanding </a:t>
            </a:r>
            <a:r>
              <a:rPr lang="en-US" b="1" dirty="0" err="1" smtClean="0">
                <a:latin typeface="Times New Roman" panose="02020603050405020304" pitchFamily="18" charset="0"/>
                <a:cs typeface="Times New Roman" panose="02020603050405020304" pitchFamily="18" charset="0"/>
              </a:rPr>
              <a:t>setState</a:t>
            </a:r>
            <a:r>
              <a:rPr lang="en-US" b="1" dirty="0" smtClean="0">
                <a:latin typeface="Times New Roman" panose="02020603050405020304" pitchFamily="18" charset="0"/>
                <a:cs typeface="Times New Roman" panose="02020603050405020304" pitchFamily="18" charset="0"/>
              </a:rPr>
              <a:t>.</a:t>
            </a:r>
          </a:p>
          <a:p>
            <a:pPr lvl="1"/>
            <a:r>
              <a:rPr lang="en-US" b="1" dirty="0" smtClean="0">
                <a:latin typeface="Times New Roman" panose="02020603050405020304" pitchFamily="18" charset="0"/>
                <a:cs typeface="Times New Roman" panose="02020603050405020304" pitchFamily="18" charset="0"/>
              </a:rPr>
              <a:t>State </a:t>
            </a:r>
            <a:r>
              <a:rPr lang="en-US" b="1" dirty="0">
                <a:latin typeface="Times New Roman" panose="02020603050405020304" pitchFamily="18" charset="0"/>
                <a:cs typeface="Times New Roman" panose="02020603050405020304" pitchFamily="18" charset="0"/>
              </a:rPr>
              <a:t>Updates May Be </a:t>
            </a:r>
            <a:r>
              <a:rPr lang="en-US" b="1" dirty="0" smtClean="0">
                <a:latin typeface="Times New Roman" panose="02020603050405020304" pitchFamily="18" charset="0"/>
                <a:cs typeface="Times New Roman" panose="02020603050405020304" pitchFamily="18" charset="0"/>
              </a:rPr>
              <a:t>Asynchronous</a:t>
            </a:r>
          </a:p>
          <a:p>
            <a:pPr lvl="2"/>
            <a:r>
              <a:rPr lang="en-US" dirty="0" smtClean="0">
                <a:latin typeface="Times New Roman" panose="02020603050405020304" pitchFamily="18" charset="0"/>
                <a:cs typeface="Times New Roman" panose="02020603050405020304" pitchFamily="18" charset="0"/>
              </a:rPr>
              <a:t>Why does React does </a:t>
            </a:r>
            <a:r>
              <a:rPr lang="en-US" dirty="0">
                <a:latin typeface="Times New Roman" panose="02020603050405020304" pitchFamily="18" charset="0"/>
                <a:cs typeface="Times New Roman" panose="02020603050405020304" pitchFamily="18" charset="0"/>
              </a:rPr>
              <a:t>not </a:t>
            </a:r>
            <a:r>
              <a:rPr lang="en-US" i="1" dirty="0">
                <a:latin typeface="Times New Roman" panose="02020603050405020304" pitchFamily="18" charset="0"/>
                <a:cs typeface="Times New Roman" panose="02020603050405020304" pitchFamily="18" charset="0"/>
              </a:rPr>
              <a:t>immediately </a:t>
            </a:r>
            <a:r>
              <a:rPr lang="en-US" dirty="0">
                <a:latin typeface="Times New Roman" panose="02020603050405020304" pitchFamily="18" charset="0"/>
                <a:cs typeface="Times New Roman" panose="02020603050405020304" pitchFamily="18" charset="0"/>
              </a:rPr>
              <a:t>update the state in the order we called </a:t>
            </a:r>
            <a:r>
              <a:rPr lang="en-US" dirty="0" err="1">
                <a:latin typeface="Times New Roman" panose="02020603050405020304" pitchFamily="18" charset="0"/>
                <a:cs typeface="Times New Roman" panose="02020603050405020304" pitchFamily="18" charset="0"/>
              </a:rPr>
              <a:t>setState</a:t>
            </a:r>
            <a:r>
              <a:rPr lang="en-US" dirty="0" smtClean="0">
                <a:latin typeface="Times New Roman" panose="02020603050405020304" pitchFamily="18" charset="0"/>
                <a:cs typeface="Times New Roman" panose="02020603050405020304" pitchFamily="18" charset="0"/>
              </a:rPr>
              <a:t>(). ?</a:t>
            </a:r>
          </a:p>
          <a:p>
            <a:pPr lvl="3"/>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When </a:t>
            </a:r>
            <a:r>
              <a:rPr lang="en-US" sz="1800" dirty="0" err="1">
                <a:latin typeface="Times New Roman" panose="02020603050405020304" pitchFamily="18" charset="0"/>
                <a:cs typeface="Times New Roman" panose="02020603050405020304" pitchFamily="18" charset="0"/>
              </a:rPr>
              <a:t>setState</a:t>
            </a:r>
            <a:r>
              <a:rPr lang="en-US" sz="1800" dirty="0">
                <a:latin typeface="Times New Roman" panose="02020603050405020304" pitchFamily="18" charset="0"/>
                <a:cs typeface="Times New Roman" panose="02020603050405020304" pitchFamily="18" charset="0"/>
              </a:rPr>
              <a:t>() is </a:t>
            </a:r>
            <a:r>
              <a:rPr lang="en-US" sz="1800" dirty="0" smtClean="0">
                <a:latin typeface="Times New Roman" panose="02020603050405020304" pitchFamily="18" charset="0"/>
                <a:cs typeface="Times New Roman" panose="02020603050405020304" pitchFamily="18" charset="0"/>
              </a:rPr>
              <a:t>called, </a:t>
            </a:r>
            <a:r>
              <a:rPr lang="en-US" sz="1800" dirty="0">
                <a:latin typeface="Times New Roman" panose="02020603050405020304" pitchFamily="18" charset="0"/>
                <a:cs typeface="Times New Roman" panose="02020603050405020304" pitchFamily="18" charset="0"/>
              </a:rPr>
              <a:t>which will accept an Object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React will first merge the object you passed to </a:t>
            </a:r>
            <a:r>
              <a:rPr lang="en-US" sz="1800" dirty="0" err="1">
                <a:latin typeface="Times New Roman" panose="02020603050405020304" pitchFamily="18" charset="0"/>
                <a:cs typeface="Times New Roman" panose="02020603050405020304" pitchFamily="18" charset="0"/>
              </a:rPr>
              <a:t>setState</a:t>
            </a:r>
            <a:r>
              <a:rPr lang="en-US" sz="1800" dirty="0">
                <a:latin typeface="Times New Roman" panose="02020603050405020304" pitchFamily="18" charset="0"/>
                <a:cs typeface="Times New Roman" panose="02020603050405020304" pitchFamily="18" charset="0"/>
              </a:rPr>
              <a:t>() into the </a:t>
            </a:r>
            <a:r>
              <a:rPr lang="en-US" sz="1800" b="1" dirty="0">
                <a:latin typeface="Times New Roman" panose="02020603050405020304" pitchFamily="18" charset="0"/>
                <a:cs typeface="Times New Roman" panose="02020603050405020304" pitchFamily="18" charset="0"/>
              </a:rPr>
              <a:t>current state</a:t>
            </a:r>
            <a:r>
              <a:rPr lang="en-US" sz="1800" dirty="0">
                <a:latin typeface="Times New Roman" panose="02020603050405020304" pitchFamily="18" charset="0"/>
                <a:cs typeface="Times New Roman" panose="02020603050405020304" pitchFamily="18" charset="0"/>
              </a:rPr>
              <a:t>. Then it will start that reconciliation </a:t>
            </a:r>
            <a:r>
              <a:rPr lang="en-US" sz="1800" dirty="0" smtClean="0">
                <a:latin typeface="Times New Roman" panose="02020603050405020304" pitchFamily="18" charset="0"/>
                <a:cs typeface="Times New Roman" panose="02020603050405020304" pitchFamily="18" charset="0"/>
              </a:rPr>
              <a:t>thing (</a:t>
            </a:r>
            <a:r>
              <a:rPr lang="en-US" sz="1800" dirty="0">
                <a:latin typeface="Times New Roman" panose="02020603050405020304" pitchFamily="18" charset="0"/>
                <a:cs typeface="Times New Roman" panose="02020603050405020304" pitchFamily="18" charset="0"/>
              </a:rPr>
              <a:t>the process of re-rendering the components tree , </a:t>
            </a:r>
            <a:r>
              <a:rPr lang="en-US" sz="1800" dirty="0">
                <a:latin typeface="Times New Roman" panose="02020603050405020304" pitchFamily="18" charset="0"/>
                <a:cs typeface="Times New Roman" panose="02020603050405020304" pitchFamily="18" charset="0"/>
                <a:hlinkClick r:id="rId3"/>
              </a:rPr>
              <a:t>https://reactjs.org/docs/reconciliation.html</a:t>
            </a:r>
            <a:r>
              <a:rPr lang="en-US" sz="1800" dirty="0" smtClean="0">
                <a:latin typeface="Times New Roman" panose="02020603050405020304" pitchFamily="18" charset="0"/>
                <a:cs typeface="Times New Roman" panose="02020603050405020304" pitchFamily="18" charset="0"/>
              </a:rPr>
              <a:t>) . </a:t>
            </a:r>
          </a:p>
          <a:p>
            <a:pPr lvl="3"/>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will create a new </a:t>
            </a:r>
            <a:r>
              <a:rPr lang="en-US" sz="1800" dirty="0" smtClean="0">
                <a:latin typeface="Times New Roman" panose="02020603050405020304" pitchFamily="18" charset="0"/>
                <a:cs typeface="Times New Roman" panose="02020603050405020304" pitchFamily="18" charset="0"/>
              </a:rPr>
              <a:t>Component tree diff </a:t>
            </a:r>
            <a:r>
              <a:rPr lang="en-US" sz="1800" dirty="0">
                <a:latin typeface="Times New Roman" panose="02020603050405020304" pitchFamily="18" charset="0"/>
                <a:cs typeface="Times New Roman" panose="02020603050405020304" pitchFamily="18" charset="0"/>
              </a:rPr>
              <a:t>the new tree against the old tree, figure out what has changed based on the object you passed to </a:t>
            </a:r>
            <a:r>
              <a:rPr lang="en-US" sz="1800" dirty="0" err="1">
                <a:latin typeface="Times New Roman" panose="02020603050405020304" pitchFamily="18" charset="0"/>
                <a:cs typeface="Times New Roman" panose="02020603050405020304" pitchFamily="18" charset="0"/>
              </a:rPr>
              <a:t>setState</a:t>
            </a:r>
            <a:r>
              <a:rPr lang="en-US" sz="1800" dirty="0">
                <a:latin typeface="Times New Roman" panose="02020603050405020304" pitchFamily="18" charset="0"/>
                <a:cs typeface="Times New Roman" panose="02020603050405020304" pitchFamily="18" charset="0"/>
              </a:rPr>
              <a:t>() , then finally update the DOM</a:t>
            </a:r>
            <a:r>
              <a:rPr lang="en-US" sz="1800" dirty="0" smtClean="0">
                <a:latin typeface="Times New Roman" panose="02020603050405020304" pitchFamily="18" charset="0"/>
                <a:cs typeface="Times New Roman" panose="02020603050405020304" pitchFamily="18" charset="0"/>
              </a:rPr>
              <a:t>.</a:t>
            </a:r>
          </a:p>
          <a:p>
            <a:pPr lvl="3"/>
            <a:r>
              <a:rPr lang="en-US" sz="1800" dirty="0" smtClean="0">
                <a:latin typeface="Times New Roman" panose="02020603050405020304" pitchFamily="18" charset="0"/>
                <a:cs typeface="Times New Roman" panose="02020603050405020304" pitchFamily="18" charset="0"/>
              </a:rPr>
              <a:t> So React </a:t>
            </a:r>
            <a:r>
              <a:rPr lang="en-US" sz="1800" dirty="0">
                <a:latin typeface="Times New Roman" panose="02020603050405020304" pitchFamily="18" charset="0"/>
                <a:cs typeface="Times New Roman" panose="02020603050405020304" pitchFamily="18" charset="0"/>
              </a:rPr>
              <a:t>does not simply “set-state</a:t>
            </a:r>
            <a:r>
              <a:rPr lang="en-US" sz="1800" dirty="0" smtClean="0">
                <a:latin typeface="Times New Roman" panose="02020603050405020304" pitchFamily="18" charset="0"/>
                <a:cs typeface="Times New Roman" panose="02020603050405020304" pitchFamily="18" charset="0"/>
              </a:rPr>
              <a:t>” but also the </a:t>
            </a:r>
            <a:r>
              <a:rPr lang="en-US" sz="1800" dirty="0">
                <a:latin typeface="Times New Roman" panose="02020603050405020304" pitchFamily="18" charset="0"/>
                <a:cs typeface="Times New Roman" panose="02020603050405020304" pitchFamily="18" charset="0"/>
              </a:rPr>
              <a:t>amount of work involved, calling </a:t>
            </a:r>
            <a:r>
              <a:rPr lang="en-US" sz="1800" dirty="0" err="1">
                <a:latin typeface="Times New Roman" panose="02020603050405020304" pitchFamily="18" charset="0"/>
                <a:cs typeface="Times New Roman" panose="02020603050405020304" pitchFamily="18" charset="0"/>
              </a:rPr>
              <a:t>setState</a:t>
            </a:r>
            <a:r>
              <a:rPr lang="en-US" sz="1800" dirty="0">
                <a:latin typeface="Times New Roman" panose="02020603050405020304" pitchFamily="18" charset="0"/>
                <a:cs typeface="Times New Roman" panose="02020603050405020304" pitchFamily="18" charset="0"/>
              </a:rPr>
              <a:t>() might not </a:t>
            </a:r>
            <a:r>
              <a:rPr lang="en-US" sz="1800" i="1" dirty="0">
                <a:latin typeface="Times New Roman" panose="02020603050405020304" pitchFamily="18" charset="0"/>
                <a:cs typeface="Times New Roman" panose="02020603050405020304" pitchFamily="18" charset="0"/>
              </a:rPr>
              <a:t>immediately </a:t>
            </a:r>
            <a:r>
              <a:rPr lang="en-US" sz="1800" dirty="0">
                <a:latin typeface="Times New Roman" panose="02020603050405020304" pitchFamily="18" charset="0"/>
                <a:cs typeface="Times New Roman" panose="02020603050405020304" pitchFamily="18" charset="0"/>
              </a:rPr>
              <a:t>update your state.</a:t>
            </a:r>
          </a:p>
          <a:p>
            <a:pPr lvl="2"/>
            <a:endParaRPr lang="en-US" dirty="0">
              <a:latin typeface="Times New Roman" panose="02020603050405020304" pitchFamily="18" charset="0"/>
              <a:cs typeface="Times New Roman" panose="02020603050405020304" pitchFamily="18" charset="0"/>
            </a:endParaRPr>
          </a:p>
          <a:p>
            <a:pPr lvl="3"/>
            <a:endParaRPr lang="en-US" dirty="0">
              <a:latin typeface="Times New Roman" panose="02020603050405020304" pitchFamily="18" charset="0"/>
              <a:cs typeface="Times New Roman" panose="02020603050405020304" pitchFamily="18" charset="0"/>
            </a:endParaRPr>
          </a:p>
          <a:p>
            <a:pPr marL="400050" lvl="2" indent="0">
              <a:buNone/>
            </a:pPr>
            <a:endParaRPr lang="en-US" sz="2200" b="1" dirty="0" smtClean="0">
              <a:latin typeface="Times New Roman" panose="02020603050405020304" pitchFamily="18" charset="0"/>
              <a:cs typeface="Times New Roman" panose="02020603050405020304" pitchFamily="18" charset="0"/>
            </a:endParaRPr>
          </a:p>
          <a:p>
            <a:pPr marL="742950" lvl="2" indent="-342900"/>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2611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Re-render Component ? (5)</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a:latin typeface="Times New Roman" panose="02020603050405020304" pitchFamily="18" charset="0"/>
                <a:cs typeface="Times New Roman" panose="02020603050405020304" pitchFamily="18" charset="0"/>
              </a:rPr>
              <a:t>Understanding </a:t>
            </a:r>
            <a:r>
              <a:rPr lang="en-US" b="1" dirty="0" err="1" smtClean="0">
                <a:latin typeface="Times New Roman" panose="02020603050405020304" pitchFamily="18" charset="0"/>
                <a:cs typeface="Times New Roman" panose="02020603050405020304" pitchFamily="18" charset="0"/>
              </a:rPr>
              <a:t>setState</a:t>
            </a:r>
            <a:r>
              <a:rPr lang="en-US" b="1"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React may batch multiple </a:t>
            </a:r>
            <a:r>
              <a:rPr lang="en-US" b="1" dirty="0" err="1">
                <a:latin typeface="Times New Roman" panose="02020603050405020304" pitchFamily="18" charset="0"/>
                <a:cs typeface="Times New Roman" panose="02020603050405020304" pitchFamily="18" charset="0"/>
              </a:rPr>
              <a:t>setState</a:t>
            </a:r>
            <a:r>
              <a:rPr lang="en-US" b="1" dirty="0">
                <a:latin typeface="Times New Roman" panose="02020603050405020304" pitchFamily="18" charset="0"/>
                <a:cs typeface="Times New Roman" panose="02020603050405020304" pitchFamily="18" charset="0"/>
              </a:rPr>
              <a:t>() calls into a single update for performance</a:t>
            </a:r>
            <a:r>
              <a:rPr lang="en-US" b="1" dirty="0" smtClean="0">
                <a:latin typeface="Times New Roman" panose="02020603050405020304" pitchFamily="18" charset="0"/>
                <a:cs typeface="Times New Roman" panose="02020603050405020304" pitchFamily="18" charset="0"/>
              </a:rPr>
              <a:t>.</a:t>
            </a:r>
          </a:p>
          <a:p>
            <a:pPr lvl="2"/>
            <a:r>
              <a:rPr lang="en-US" sz="1600" dirty="0">
                <a:latin typeface="Times New Roman" panose="02020603050405020304" pitchFamily="18" charset="0"/>
                <a:cs typeface="Times New Roman" panose="02020603050405020304" pitchFamily="18" charset="0"/>
              </a:rPr>
              <a:t>First, “</a:t>
            </a:r>
            <a:r>
              <a:rPr lang="en-US" sz="1600" i="1" dirty="0">
                <a:latin typeface="Times New Roman" panose="02020603050405020304" pitchFamily="18" charset="0"/>
                <a:cs typeface="Times New Roman" panose="02020603050405020304" pitchFamily="18" charset="0"/>
              </a:rPr>
              <a:t>multiple </a:t>
            </a:r>
            <a:r>
              <a:rPr lang="en-US" sz="1600" i="1" dirty="0" err="1">
                <a:latin typeface="Times New Roman" panose="02020603050405020304" pitchFamily="18" charset="0"/>
                <a:cs typeface="Times New Roman" panose="02020603050405020304" pitchFamily="18" charset="0"/>
              </a:rPr>
              <a:t>setState</a:t>
            </a:r>
            <a:r>
              <a:rPr lang="en-US" sz="1600" i="1" dirty="0">
                <a:latin typeface="Times New Roman" panose="02020603050405020304" pitchFamily="18" charset="0"/>
                <a:cs typeface="Times New Roman" panose="02020603050405020304" pitchFamily="18" charset="0"/>
              </a:rPr>
              <a:t>() calls” </a:t>
            </a:r>
            <a:r>
              <a:rPr lang="en-US" sz="1600" dirty="0">
                <a:latin typeface="Times New Roman" panose="02020603050405020304" pitchFamily="18" charset="0"/>
                <a:cs typeface="Times New Roman" panose="02020603050405020304" pitchFamily="18" charset="0"/>
              </a:rPr>
              <a:t>could mean calling </a:t>
            </a:r>
            <a:r>
              <a:rPr lang="en-US" sz="1600" dirty="0" err="1">
                <a:latin typeface="Times New Roman" panose="02020603050405020304" pitchFamily="18" charset="0"/>
                <a:cs typeface="Times New Roman" panose="02020603050405020304" pitchFamily="18" charset="0"/>
              </a:rPr>
              <a:t>setState</a:t>
            </a:r>
            <a:r>
              <a:rPr lang="en-US" sz="1600" dirty="0">
                <a:latin typeface="Times New Roman" panose="02020603050405020304" pitchFamily="18" charset="0"/>
                <a:cs typeface="Times New Roman" panose="02020603050405020304" pitchFamily="18" charset="0"/>
              </a:rPr>
              <a:t>() inside a single function more than once, like this</a:t>
            </a:r>
            <a:r>
              <a:rPr lang="en-US" sz="1600" dirty="0" smtClean="0">
                <a:latin typeface="Times New Roman" panose="02020603050405020304" pitchFamily="18" charset="0"/>
                <a:cs typeface="Times New Roman" panose="02020603050405020304" pitchFamily="18" charset="0"/>
              </a:rPr>
              <a:t>:</a:t>
            </a:r>
          </a:p>
          <a:p>
            <a:pPr lvl="2"/>
            <a:endParaRPr lang="en-US" sz="1600" dirty="0">
              <a:latin typeface="Times New Roman" panose="02020603050405020304" pitchFamily="18" charset="0"/>
              <a:cs typeface="Times New Roman" panose="02020603050405020304" pitchFamily="18" charset="0"/>
            </a:endParaRPr>
          </a:p>
          <a:p>
            <a:pPr lvl="2"/>
            <a:endParaRPr lang="en-US" sz="1600" dirty="0" smtClean="0">
              <a:latin typeface="Times New Roman" panose="02020603050405020304" pitchFamily="18" charset="0"/>
              <a:cs typeface="Times New Roman" panose="02020603050405020304" pitchFamily="18" charset="0"/>
            </a:endParaRPr>
          </a:p>
          <a:p>
            <a:pPr lvl="2"/>
            <a:endParaRPr lang="en-US" sz="1600" dirty="0">
              <a:latin typeface="Times New Roman" panose="02020603050405020304" pitchFamily="18" charset="0"/>
              <a:cs typeface="Times New Roman" panose="02020603050405020304" pitchFamily="18" charset="0"/>
            </a:endParaRPr>
          </a:p>
          <a:p>
            <a:pPr lvl="2"/>
            <a:endParaRPr lang="en-US" sz="1600" dirty="0" smtClean="0">
              <a:latin typeface="Times New Roman" panose="02020603050405020304" pitchFamily="18" charset="0"/>
              <a:cs typeface="Times New Roman" panose="02020603050405020304" pitchFamily="18" charset="0"/>
            </a:endParaRPr>
          </a:p>
          <a:p>
            <a:pPr lvl="2"/>
            <a:endParaRPr lang="en-US" sz="1600"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Now </a:t>
            </a:r>
            <a:r>
              <a:rPr lang="en-US" sz="1600" dirty="0">
                <a:latin typeface="Times New Roman" panose="02020603050405020304" pitchFamily="18" charset="0"/>
                <a:cs typeface="Times New Roman" panose="02020603050405020304" pitchFamily="18" charset="0"/>
              </a:rPr>
              <a:t>when React, encounters “</a:t>
            </a:r>
            <a:r>
              <a:rPr lang="en-US" sz="1600" i="1" dirty="0">
                <a:latin typeface="Times New Roman" panose="02020603050405020304" pitchFamily="18" charset="0"/>
                <a:cs typeface="Times New Roman" panose="02020603050405020304" pitchFamily="18" charset="0"/>
              </a:rPr>
              <a:t>multiple </a:t>
            </a:r>
            <a:r>
              <a:rPr lang="en-US" sz="1600" i="1" dirty="0" err="1">
                <a:latin typeface="Times New Roman" panose="02020603050405020304" pitchFamily="18" charset="0"/>
                <a:cs typeface="Times New Roman" panose="02020603050405020304" pitchFamily="18" charset="0"/>
              </a:rPr>
              <a:t>setState</a:t>
            </a:r>
            <a:r>
              <a:rPr lang="en-US" sz="1600" i="1" dirty="0">
                <a:latin typeface="Times New Roman" panose="02020603050405020304" pitchFamily="18" charset="0"/>
                <a:cs typeface="Times New Roman" panose="02020603050405020304" pitchFamily="18" charset="0"/>
              </a:rPr>
              <a:t>() calls”, </a:t>
            </a:r>
            <a:r>
              <a:rPr lang="en-US" sz="1600" dirty="0">
                <a:latin typeface="Times New Roman" panose="02020603050405020304" pitchFamily="18" charset="0"/>
                <a:cs typeface="Times New Roman" panose="02020603050405020304" pitchFamily="18" charset="0"/>
              </a:rPr>
              <a:t>instead of doing that “set-state” </a:t>
            </a:r>
            <a:r>
              <a:rPr lang="en-US" sz="1600" b="1" dirty="0" smtClean="0">
                <a:latin typeface="Times New Roman" panose="02020603050405020304" pitchFamily="18" charset="0"/>
                <a:cs typeface="Times New Roman" panose="02020603050405020304" pitchFamily="18" charset="0"/>
              </a:rPr>
              <a:t>two whole </a:t>
            </a:r>
            <a:r>
              <a:rPr lang="en-US" sz="1600" b="1" dirty="0">
                <a:latin typeface="Times New Roman" panose="02020603050405020304" pitchFamily="18" charset="0"/>
                <a:cs typeface="Times New Roman" panose="02020603050405020304" pitchFamily="18" charset="0"/>
              </a:rPr>
              <a:t>times</a:t>
            </a:r>
            <a:r>
              <a:rPr lang="en-US" sz="1600" dirty="0">
                <a:latin typeface="Times New Roman" panose="02020603050405020304" pitchFamily="18" charset="0"/>
                <a:cs typeface="Times New Roman" panose="02020603050405020304" pitchFamily="18" charset="0"/>
              </a:rPr>
              <a:t>, React will avoid that huge amount of work I described </a:t>
            </a:r>
            <a:r>
              <a:rPr lang="en-US" sz="1600" dirty="0" smtClean="0">
                <a:latin typeface="Times New Roman" panose="02020603050405020304" pitchFamily="18" charset="0"/>
                <a:cs typeface="Times New Roman" panose="02020603050405020304" pitchFamily="18" charset="0"/>
              </a:rPr>
              <a:t>above. React </a:t>
            </a:r>
            <a:r>
              <a:rPr lang="en-US" sz="1600" dirty="0">
                <a:latin typeface="Times New Roman" panose="02020603050405020304" pitchFamily="18" charset="0"/>
                <a:cs typeface="Times New Roman" panose="02020603050405020304" pitchFamily="18" charset="0"/>
              </a:rPr>
              <a:t>extracting all the objects passed to each </a:t>
            </a:r>
            <a:r>
              <a:rPr lang="en-US" sz="1600" dirty="0" err="1">
                <a:latin typeface="Times New Roman" panose="02020603050405020304" pitchFamily="18" charset="0"/>
                <a:cs typeface="Times New Roman" panose="02020603050405020304" pitchFamily="18" charset="0"/>
              </a:rPr>
              <a:t>setState</a:t>
            </a:r>
            <a:r>
              <a:rPr lang="en-US" sz="1600" dirty="0">
                <a:latin typeface="Times New Roman" panose="02020603050405020304" pitchFamily="18" charset="0"/>
                <a:cs typeface="Times New Roman" panose="02020603050405020304" pitchFamily="18" charset="0"/>
              </a:rPr>
              <a:t>() call, </a:t>
            </a:r>
            <a:r>
              <a:rPr lang="en-US" sz="1600" b="1" dirty="0">
                <a:latin typeface="Times New Roman" panose="02020603050405020304" pitchFamily="18" charset="0"/>
                <a:cs typeface="Times New Roman" panose="02020603050405020304" pitchFamily="18" charset="0"/>
              </a:rPr>
              <a:t>merges</a:t>
            </a:r>
            <a:r>
              <a:rPr lang="en-US" sz="1600" dirty="0">
                <a:latin typeface="Times New Roman" panose="02020603050405020304" pitchFamily="18" charset="0"/>
                <a:cs typeface="Times New Roman" panose="02020603050405020304" pitchFamily="18" charset="0"/>
              </a:rPr>
              <a:t> them together to form a single object, then uses that single object to do </a:t>
            </a:r>
            <a:r>
              <a:rPr lang="en-US" sz="1600" dirty="0" err="1">
                <a:latin typeface="Times New Roman" panose="02020603050405020304" pitchFamily="18" charset="0"/>
                <a:cs typeface="Times New Roman" panose="02020603050405020304" pitchFamily="18" charset="0"/>
              </a:rPr>
              <a:t>setState</a:t>
            </a:r>
            <a:r>
              <a:rPr lang="en-US" sz="1600" dirty="0" smtClean="0">
                <a:latin typeface="Times New Roman" panose="02020603050405020304" pitchFamily="18" charset="0"/>
                <a:cs typeface="Times New Roman" panose="02020603050405020304" pitchFamily="18" charset="0"/>
              </a:rPr>
              <a:t>() (batching)</a:t>
            </a:r>
            <a:endParaRPr lang="en-US" sz="1600" b="1" dirty="0" smtClean="0">
              <a:latin typeface="Times New Roman" panose="02020603050405020304" pitchFamily="18" charset="0"/>
              <a:cs typeface="Times New Roman" panose="02020603050405020304" pitchFamily="18" charset="0"/>
            </a:endParaRPr>
          </a:p>
          <a:p>
            <a:pPr lvl="2"/>
            <a:endParaRPr lang="en-US"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3"/>
            <a:endParaRPr lang="en-US" dirty="0">
              <a:latin typeface="Times New Roman" panose="02020603050405020304" pitchFamily="18" charset="0"/>
              <a:cs typeface="Times New Roman" panose="02020603050405020304" pitchFamily="18" charset="0"/>
            </a:endParaRPr>
          </a:p>
          <a:p>
            <a:pPr marL="400050" lvl="2" indent="0">
              <a:buNone/>
            </a:pPr>
            <a:r>
              <a:rPr lang="en-US" sz="2200" b="1" dirty="0" smtClean="0">
                <a:latin typeface="Times New Roman" panose="02020603050405020304" pitchFamily="18" charset="0"/>
                <a:cs typeface="Times New Roman" panose="02020603050405020304" pitchFamily="18" charset="0"/>
              </a:rPr>
              <a:t>	</a:t>
            </a:r>
          </a:p>
          <a:p>
            <a:pPr marL="742950" lvl="2" indent="-342900"/>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28636629"/>
              </p:ext>
            </p:extLst>
          </p:nvPr>
        </p:nvGraphicFramePr>
        <p:xfrm>
          <a:off x="1447800" y="2419350"/>
          <a:ext cx="3733800" cy="1219200"/>
        </p:xfrm>
        <a:graphic>
          <a:graphicData uri="http://schemas.openxmlformats.org/drawingml/2006/table">
            <a:tbl>
              <a:tblPr firstRow="1" bandRow="1">
                <a:tableStyleId>{BDBED569-4797-4DF1-A0F4-6AAB3CD982D8}</a:tableStyleId>
              </a:tblPr>
              <a:tblGrid>
                <a:gridCol w="3733800"/>
              </a:tblGrid>
              <a:tr h="1066800">
                <a:tc>
                  <a:txBody>
                    <a:bodyPr/>
                    <a:lstStyle/>
                    <a:p>
                      <a:r>
                        <a:rPr lang="en-US" dirty="0" smtClean="0"/>
                        <a:t> </a:t>
                      </a:r>
                      <a:r>
                        <a:rPr lang="en-US" sz="1400" b="0" dirty="0" err="1" smtClean="0">
                          <a:latin typeface="Times New Roman" panose="02020603050405020304" pitchFamily="18" charset="0"/>
                          <a:cs typeface="Times New Roman" panose="02020603050405020304" pitchFamily="18" charset="0"/>
                        </a:rPr>
                        <a:t>this.state</a:t>
                      </a:r>
                      <a:r>
                        <a:rPr lang="en-US" sz="1400" b="0" dirty="0" smtClean="0">
                          <a:latin typeface="Times New Roman" panose="02020603050405020304" pitchFamily="18" charset="0"/>
                          <a:cs typeface="Times New Roman" panose="02020603050405020304" pitchFamily="18" charset="0"/>
                        </a:rPr>
                        <a:t> = {count : 0} </a:t>
                      </a:r>
                    </a:p>
                    <a:p>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incrementCount</a:t>
                      </a:r>
                      <a:r>
                        <a:rPr lang="en-US" sz="1400" b="0" dirty="0" smtClean="0">
                          <a:latin typeface="Times New Roman" panose="02020603050405020304" pitchFamily="18" charset="0"/>
                          <a:cs typeface="Times New Roman" panose="02020603050405020304" pitchFamily="18" charset="0"/>
                        </a:rPr>
                        <a:t>()</a:t>
                      </a:r>
                      <a:r>
                        <a:rPr lang="en-US" sz="1400" b="0" baseline="0" dirty="0" smtClean="0">
                          <a:latin typeface="Times New Roman" panose="02020603050405020304" pitchFamily="18" charset="0"/>
                          <a:cs typeface="Times New Roman" panose="02020603050405020304" pitchFamily="18" charset="0"/>
                        </a:rPr>
                        <a:t> </a:t>
                      </a:r>
                      <a:r>
                        <a:rPr lang="en-US" sz="1400" b="0" dirty="0" smtClean="0">
                          <a:latin typeface="Times New Roman" panose="02020603050405020304" pitchFamily="18" charset="0"/>
                          <a:cs typeface="Times New Roman" panose="02020603050405020304" pitchFamily="18" charset="0"/>
                        </a:rPr>
                        <a:t>{    </a:t>
                      </a:r>
                    </a:p>
                    <a:p>
                      <a:pPr lvl="1" algn="l"/>
                      <a:r>
                        <a:rPr lang="en-US" sz="1400" b="0" dirty="0" err="1" smtClean="0">
                          <a:latin typeface="Times New Roman" panose="02020603050405020304" pitchFamily="18" charset="0"/>
                          <a:cs typeface="Times New Roman" panose="02020603050405020304" pitchFamily="18" charset="0"/>
                        </a:rPr>
                        <a:t>this.setState</a:t>
                      </a:r>
                      <a:r>
                        <a:rPr lang="en-US" sz="1400" b="0" dirty="0" smtClean="0">
                          <a:latin typeface="Times New Roman" panose="02020603050405020304" pitchFamily="18" charset="0"/>
                          <a:cs typeface="Times New Roman" panose="02020603050405020304" pitchFamily="18" charset="0"/>
                        </a:rPr>
                        <a:t>({count : </a:t>
                      </a:r>
                      <a:r>
                        <a:rPr lang="en-US" sz="1400" b="0" dirty="0" err="1" smtClean="0">
                          <a:latin typeface="Times New Roman" panose="02020603050405020304" pitchFamily="18" charset="0"/>
                          <a:cs typeface="Times New Roman" panose="02020603050405020304" pitchFamily="18" charset="0"/>
                        </a:rPr>
                        <a:t>this.state.count</a:t>
                      </a:r>
                      <a:r>
                        <a:rPr lang="en-US" sz="1400" b="0" dirty="0" smtClean="0">
                          <a:latin typeface="Times New Roman" panose="02020603050405020304" pitchFamily="18" charset="0"/>
                          <a:cs typeface="Times New Roman" panose="02020603050405020304" pitchFamily="18" charset="0"/>
                        </a:rPr>
                        <a:t> + 1})           </a:t>
                      </a:r>
                    </a:p>
                    <a:p>
                      <a:pPr lvl="1" algn="l"/>
                      <a:r>
                        <a:rPr lang="en-US" sz="1400" b="0" dirty="0" err="1" smtClean="0">
                          <a:latin typeface="Times New Roman" panose="02020603050405020304" pitchFamily="18" charset="0"/>
                          <a:cs typeface="Times New Roman" panose="02020603050405020304" pitchFamily="18" charset="0"/>
                        </a:rPr>
                        <a:t>this.setState</a:t>
                      </a:r>
                      <a:r>
                        <a:rPr lang="en-US" sz="1400" b="0" dirty="0" smtClean="0">
                          <a:latin typeface="Times New Roman" panose="02020603050405020304" pitchFamily="18" charset="0"/>
                          <a:cs typeface="Times New Roman" panose="02020603050405020304" pitchFamily="18" charset="0"/>
                        </a:rPr>
                        <a:t>({count : </a:t>
                      </a:r>
                      <a:r>
                        <a:rPr lang="en-US" sz="1400" b="0" dirty="0" err="1" smtClean="0">
                          <a:latin typeface="Times New Roman" panose="02020603050405020304" pitchFamily="18" charset="0"/>
                          <a:cs typeface="Times New Roman" panose="02020603050405020304" pitchFamily="18" charset="0"/>
                        </a:rPr>
                        <a:t>this.state.count</a:t>
                      </a:r>
                      <a:r>
                        <a:rPr lang="en-US" sz="1400" b="0" dirty="0" smtClean="0">
                          <a:latin typeface="Times New Roman" panose="02020603050405020304" pitchFamily="18" charset="0"/>
                          <a:cs typeface="Times New Roman" panose="02020603050405020304" pitchFamily="18" charset="0"/>
                        </a:rPr>
                        <a:t> + 1})  </a:t>
                      </a:r>
                    </a:p>
                    <a:p>
                      <a:r>
                        <a:rPr lang="en-US" sz="1400" b="0" dirty="0" smtClean="0">
                          <a:latin typeface="Times New Roman" panose="02020603050405020304" pitchFamily="18" charset="0"/>
                          <a:cs typeface="Times New Roman" panose="02020603050405020304" pitchFamily="18" charset="0"/>
                        </a:rPr>
                        <a:t>}</a:t>
                      </a:r>
                      <a:endParaRPr lang="en-US" sz="14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29490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38350"/>
            <a:ext cx="3276600" cy="646331"/>
          </a:xfrm>
        </p:spPr>
        <p:txBody>
          <a:bodyPr>
            <a:normAutofit/>
          </a:bodyPr>
          <a:lstStyle/>
          <a:p>
            <a:pPr algn="l"/>
            <a:r>
              <a:rPr lang="en-US" dirty="0" smtClean="0"/>
              <a:t>Agenda(2)	</a:t>
            </a:r>
            <a:endParaRPr lang="en-US" dirty="0"/>
          </a:p>
        </p:txBody>
      </p:sp>
      <p:sp>
        <p:nvSpPr>
          <p:cNvPr id="21507" name="Content Placeholder 2"/>
          <p:cNvSpPr>
            <a:spLocks noGrp="1"/>
          </p:cNvSpPr>
          <p:nvPr>
            <p:ph type="body" sz="quarter" idx="13"/>
          </p:nvPr>
        </p:nvSpPr>
        <p:spPr>
          <a:xfrm>
            <a:off x="2646680" y="-10160"/>
            <a:ext cx="3754120" cy="5181600"/>
          </a:xfrm>
        </p:spPr>
        <p:style>
          <a:lnRef idx="1">
            <a:schemeClr val="accent6"/>
          </a:lnRef>
          <a:fillRef idx="2">
            <a:schemeClr val="accent6"/>
          </a:fillRef>
          <a:effectRef idx="1">
            <a:schemeClr val="accent6"/>
          </a:effectRef>
          <a:fontRef idx="minor">
            <a:schemeClr val="dk1"/>
          </a:fontRef>
        </p:style>
        <p:txBody>
          <a:bodyPr/>
          <a:lstStyle/>
          <a:p>
            <a:pPr marL="457200" lvl="1" indent="0">
              <a:buNone/>
            </a:pPr>
            <a:r>
              <a:rPr lang="en-US" altLang="en-US" sz="1900" b="1" dirty="0">
                <a:latin typeface="Times New Roman" panose="02020603050405020304" pitchFamily="18" charset="0"/>
                <a:cs typeface="Times New Roman" panose="02020603050405020304" pitchFamily="18" charset="0"/>
              </a:rPr>
              <a:t>React Props</a:t>
            </a:r>
          </a:p>
          <a:p>
            <a:pPr marL="457200" lvl="1" indent="0">
              <a:buNone/>
            </a:pPr>
            <a:r>
              <a:rPr lang="en-US" altLang="en-US" sz="19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All about Props</a:t>
            </a:r>
          </a:p>
          <a:p>
            <a:pPr marL="457200" lvl="1" indent="0">
              <a:buNone/>
            </a:pPr>
            <a:r>
              <a:rPr lang="en-US" altLang="en-US" sz="1800" dirty="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PropsTypes</a:t>
            </a:r>
            <a:r>
              <a:rPr lang="en-US" altLang="en-US" sz="1900" dirty="0">
                <a:latin typeface="Times New Roman" panose="02020603050405020304" pitchFamily="18" charset="0"/>
                <a:cs typeface="Times New Roman" panose="02020603050405020304" pitchFamily="18" charset="0"/>
              </a:rPr>
              <a:t>	</a:t>
            </a:r>
          </a:p>
          <a:p>
            <a:pPr marL="457200" lvl="1" indent="0">
              <a:buNone/>
            </a:pPr>
            <a:r>
              <a:rPr lang="en-US" altLang="en-US" sz="1900" b="1" dirty="0">
                <a:latin typeface="Times New Roman" panose="02020603050405020304" pitchFamily="18" charset="0"/>
                <a:cs typeface="Times New Roman" panose="02020603050405020304" pitchFamily="18" charset="0"/>
              </a:rPr>
              <a:t>React </a:t>
            </a:r>
            <a:r>
              <a:rPr lang="en-US" altLang="en-US" sz="1900" b="1" dirty="0" smtClean="0">
                <a:latin typeface="Times New Roman" panose="02020603050405020304" pitchFamily="18" charset="0"/>
                <a:cs typeface="Times New Roman" panose="02020603050405020304" pitchFamily="18" charset="0"/>
              </a:rPr>
              <a:t>States.</a:t>
            </a:r>
            <a:endParaRPr lang="en-US" altLang="en-US" sz="1900" b="1" dirty="0">
              <a:latin typeface="Times New Roman" panose="02020603050405020304" pitchFamily="18" charset="0"/>
              <a:cs typeface="Times New Roman" panose="02020603050405020304" pitchFamily="18" charset="0"/>
            </a:endParaRPr>
          </a:p>
          <a:p>
            <a:pPr marL="457200" lvl="1" indent="0">
              <a:buNone/>
            </a:pPr>
            <a:r>
              <a:rPr lang="en-US" altLang="en-US" sz="1900" b="1" dirty="0" smtClean="0">
                <a:latin typeface="Times New Roman" panose="02020603050405020304" pitchFamily="18" charset="0"/>
                <a:cs typeface="Times New Roman" panose="02020603050405020304" pitchFamily="18" charset="0"/>
              </a:rPr>
              <a:t>Binding Callback in Comp</a:t>
            </a:r>
          </a:p>
          <a:p>
            <a:pPr marL="457200" lvl="1" indent="0">
              <a:buNone/>
            </a:pPr>
            <a:r>
              <a:rPr lang="en-US" altLang="en-US" sz="1900" b="1" dirty="0">
                <a:latin typeface="Times New Roman" panose="02020603050405020304" pitchFamily="18" charset="0"/>
                <a:cs typeface="Times New Roman" panose="02020603050405020304" pitchFamily="18" charset="0"/>
              </a:rPr>
              <a:t>Transclusion (Projection</a:t>
            </a:r>
            <a:r>
              <a:rPr lang="en-US" altLang="en-US" sz="1900" b="1" dirty="0" smtClean="0">
                <a:latin typeface="Times New Roman" panose="02020603050405020304" pitchFamily="18" charset="0"/>
                <a:cs typeface="Times New Roman" panose="02020603050405020304" pitchFamily="18" charset="0"/>
              </a:rPr>
              <a:t>)</a:t>
            </a:r>
          </a:p>
          <a:p>
            <a:pPr marL="457200" lvl="1" indent="0">
              <a:buNone/>
            </a:pPr>
            <a:r>
              <a:rPr lang="en-US" altLang="en-US" sz="1900" b="1" dirty="0" smtClean="0">
                <a:latin typeface="Times New Roman" panose="02020603050405020304" pitchFamily="18" charset="0"/>
                <a:cs typeface="Times New Roman" panose="02020603050405020304" pitchFamily="18" charset="0"/>
              </a:rPr>
              <a:t>Component </a:t>
            </a:r>
            <a:r>
              <a:rPr lang="en-US" altLang="en-US" sz="1900" b="1" dirty="0" err="1" smtClean="0">
                <a:latin typeface="Times New Roman" panose="02020603050405020304" pitchFamily="18" charset="0"/>
                <a:cs typeface="Times New Roman" panose="02020603050405020304" pitchFamily="18" charset="0"/>
              </a:rPr>
              <a:t>LifeCycle</a:t>
            </a:r>
            <a:endParaRPr lang="en-US" altLang="en-US" sz="1900" b="1" dirty="0" smtClean="0">
              <a:latin typeface="Times New Roman" panose="02020603050405020304" pitchFamily="18" charset="0"/>
              <a:cs typeface="Times New Roman" panose="02020603050405020304" pitchFamily="18" charset="0"/>
            </a:endParaRPr>
          </a:p>
          <a:p>
            <a:pPr marL="457200" lvl="1" indent="0">
              <a:buNone/>
            </a:pPr>
            <a:r>
              <a:rPr lang="en-US" altLang="en-US" sz="1900" b="1" dirty="0" smtClean="0">
                <a:latin typeface="Times New Roman" panose="02020603050405020304" pitchFamily="18" charset="0"/>
                <a:cs typeface="Times New Roman" panose="02020603050405020304" pitchFamily="18" charset="0"/>
              </a:rPr>
              <a:t>Component Types</a:t>
            </a:r>
            <a:endParaRPr lang="en-US" altLang="en-US" sz="1900" b="1" dirty="0">
              <a:latin typeface="Times New Roman" panose="02020603050405020304" pitchFamily="18" charset="0"/>
              <a:cs typeface="Times New Roman" panose="02020603050405020304" pitchFamily="18" charset="0"/>
            </a:endParaRPr>
          </a:p>
          <a:p>
            <a:pPr marL="457200" lvl="1" indent="0">
              <a:buNone/>
            </a:pPr>
            <a:r>
              <a:rPr lang="en-US" altLang="en-US" sz="1900" b="1" dirty="0" smtClean="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React </a:t>
            </a:r>
            <a:r>
              <a:rPr lang="en-US" altLang="en-US" sz="1800" dirty="0">
                <a:latin typeface="Times New Roman" panose="02020603050405020304" pitchFamily="18" charset="0"/>
                <a:cs typeface="Times New Roman" panose="02020603050405020304" pitchFamily="18" charset="0"/>
              </a:rPr>
              <a:t>Presentational </a:t>
            </a:r>
            <a:r>
              <a:rPr lang="en-US" altLang="en-US" sz="1800" dirty="0" smtClean="0">
                <a:latin typeface="Times New Roman" panose="02020603050405020304" pitchFamily="18" charset="0"/>
                <a:cs typeface="Times New Roman" panose="02020603050405020304" pitchFamily="18" charset="0"/>
              </a:rPr>
              <a:t>	Container </a:t>
            </a:r>
            <a:r>
              <a:rPr lang="en-US" altLang="en-US" sz="1800" dirty="0">
                <a:latin typeface="Times New Roman" panose="02020603050405020304" pitchFamily="18" charset="0"/>
                <a:cs typeface="Times New Roman" panose="02020603050405020304" pitchFamily="18" charset="0"/>
              </a:rPr>
              <a:t>Components </a:t>
            </a:r>
            <a:r>
              <a:rPr lang="en-US" altLang="en-US" sz="1900" b="1" dirty="0" smtClean="0">
                <a:latin typeface="Times New Roman" panose="02020603050405020304" pitchFamily="18" charset="0"/>
                <a:cs typeface="Times New Roman" panose="02020603050405020304" pitchFamily="18" charset="0"/>
              </a:rPr>
              <a:t>.</a:t>
            </a:r>
          </a:p>
          <a:p>
            <a:pPr marL="457200" lvl="1" indent="0">
              <a:buNone/>
            </a:pPr>
            <a:r>
              <a:rPr lang="en-US" altLang="en-US" sz="1900" b="1" dirty="0">
                <a:latin typeface="Times New Roman" panose="02020603050405020304" pitchFamily="18" charset="0"/>
                <a:cs typeface="Times New Roman" panose="02020603050405020304" pitchFamily="18" charset="0"/>
              </a:rPr>
              <a:t>React Higher Order Component (HOC) </a:t>
            </a:r>
          </a:p>
          <a:p>
            <a:pPr marL="457200" lvl="1" indent="0">
              <a:buNone/>
            </a:pPr>
            <a:r>
              <a:rPr lang="en-US" altLang="en-US" sz="1900" b="1" dirty="0" smtClean="0">
                <a:latin typeface="Times New Roman" panose="02020603050405020304" pitchFamily="18" charset="0"/>
                <a:cs typeface="Times New Roman" panose="02020603050405020304" pitchFamily="18" charset="0"/>
              </a:rPr>
              <a:t>React </a:t>
            </a:r>
            <a:r>
              <a:rPr lang="en-US" altLang="en-US" sz="1900" b="1" dirty="0">
                <a:latin typeface="Times New Roman" panose="02020603050405020304" pitchFamily="18" charset="0"/>
                <a:cs typeface="Times New Roman" panose="02020603050405020304" pitchFamily="18" charset="0"/>
              </a:rPr>
              <a:t>Component Jargon </a:t>
            </a:r>
          </a:p>
          <a:p>
            <a:pPr marL="457200" lvl="1" indent="0">
              <a:buNone/>
            </a:pPr>
            <a:r>
              <a:rPr lang="en-US" altLang="en-US" sz="19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“FORMAL” Terms</a:t>
            </a:r>
          </a:p>
          <a:p>
            <a:pPr marL="457200" lvl="1" indent="0">
              <a:buNone/>
            </a:pPr>
            <a:r>
              <a:rPr lang="en-US" altLang="en-US" sz="1800" dirty="0">
                <a:latin typeface="Times New Roman" panose="02020603050405020304" pitchFamily="18" charset="0"/>
                <a:cs typeface="Times New Roman" panose="02020603050405020304" pitchFamily="18" charset="0"/>
              </a:rPr>
              <a:t>	“INFORMAL” </a:t>
            </a:r>
            <a:r>
              <a:rPr lang="en-US" altLang="en-US" sz="1800" dirty="0" smtClean="0">
                <a:latin typeface="Times New Roman" panose="02020603050405020304" pitchFamily="18" charset="0"/>
                <a:cs typeface="Times New Roman" panose="02020603050405020304" pitchFamily="18" charset="0"/>
              </a:rPr>
              <a:t>Terms</a:t>
            </a:r>
            <a:endParaRPr lang="en-US" altLang="en-US" sz="1900" dirty="0">
              <a:latin typeface="Times New Roman" panose="02020603050405020304" pitchFamily="18" charset="0"/>
              <a:cs typeface="Times New Roman" panose="02020603050405020304" pitchFamily="18" charset="0"/>
            </a:endParaRPr>
          </a:p>
          <a:p>
            <a:pPr marL="457200" lvl="1" indent="0">
              <a:buNone/>
            </a:pPr>
            <a:endParaRPr lang="en-US" altLang="en-US" sz="1900" dirty="0">
              <a:latin typeface="Times New Roman" panose="02020603050405020304" pitchFamily="18" charset="0"/>
              <a:cs typeface="Times New Roman" panose="02020603050405020304" pitchFamily="18" charset="0"/>
            </a:endParaRPr>
          </a:p>
          <a:p>
            <a:endParaRPr lang="en-US" altLang="en-US" sz="1600" dirty="0"/>
          </a:p>
          <a:p>
            <a:endParaRPr lang="en-US" altLang="en-US" sz="1600" dirty="0"/>
          </a:p>
          <a:p>
            <a:endParaRPr lang="en-US" altLang="en-US" sz="1600" dirty="0"/>
          </a:p>
        </p:txBody>
      </p:sp>
      <p:sp>
        <p:nvSpPr>
          <p:cNvPr id="4" name="Footer Placeholder 3"/>
          <p:cNvSpPr>
            <a:spLocks noGrp="1"/>
          </p:cNvSpPr>
          <p:nvPr>
            <p:ph type="ftr" sz="quarter" idx="11"/>
          </p:nvPr>
        </p:nvSpPr>
        <p:spPr>
          <a:xfrm>
            <a:off x="76200" y="4869656"/>
            <a:ext cx="2895600" cy="273844"/>
          </a:xfrm>
        </p:spPr>
        <p:txBody>
          <a:bodyPr/>
          <a:lstStyle/>
          <a:p>
            <a:pPr>
              <a:defRPr/>
            </a:pPr>
            <a:r>
              <a:rPr lang="en-US" altLang="en-US" dirty="0" smtClean="0"/>
              <a:t>Security Classification: Internal</a:t>
            </a:r>
            <a:endParaRPr lang="en-US" altLang="en-US" dirty="0"/>
          </a:p>
        </p:txBody>
      </p:sp>
    </p:spTree>
    <p:extLst>
      <p:ext uri="{BB962C8B-B14F-4D97-AF65-F5344CB8AC3E}">
        <p14:creationId xmlns:p14="http://schemas.microsoft.com/office/powerpoint/2010/main" val="2609437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Re-render Component ? (6)</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a:latin typeface="Times New Roman" panose="02020603050405020304" pitchFamily="18" charset="0"/>
                <a:cs typeface="Times New Roman" panose="02020603050405020304" pitchFamily="18" charset="0"/>
              </a:rPr>
              <a:t>Understanding </a:t>
            </a:r>
            <a:r>
              <a:rPr lang="en-US" b="1" dirty="0" err="1" smtClean="0">
                <a:latin typeface="Times New Roman" panose="02020603050405020304" pitchFamily="18" charset="0"/>
                <a:cs typeface="Times New Roman" panose="02020603050405020304" pitchFamily="18" charset="0"/>
              </a:rPr>
              <a:t>setState</a:t>
            </a:r>
            <a:r>
              <a:rPr lang="en-US" b="1"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React may batch multiple </a:t>
            </a:r>
            <a:r>
              <a:rPr lang="en-US" b="1" dirty="0" err="1">
                <a:latin typeface="Times New Roman" panose="02020603050405020304" pitchFamily="18" charset="0"/>
                <a:cs typeface="Times New Roman" panose="02020603050405020304" pitchFamily="18" charset="0"/>
              </a:rPr>
              <a:t>setState</a:t>
            </a:r>
            <a:r>
              <a:rPr lang="en-US" b="1" dirty="0">
                <a:latin typeface="Times New Roman" panose="02020603050405020304" pitchFamily="18" charset="0"/>
                <a:cs typeface="Times New Roman" panose="02020603050405020304" pitchFamily="18" charset="0"/>
              </a:rPr>
              <a:t>() calls into a single update for performance</a:t>
            </a:r>
            <a:r>
              <a:rPr lang="en-US" b="1" dirty="0" smtClean="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In JavaScript, the way “merging” or </a:t>
            </a:r>
            <a:r>
              <a:rPr lang="en-US" b="1" dirty="0">
                <a:latin typeface="Times New Roman" panose="02020603050405020304" pitchFamily="18" charset="0"/>
                <a:cs typeface="Times New Roman" panose="02020603050405020304" pitchFamily="18" charset="0"/>
              </a:rPr>
              <a:t>composing</a:t>
            </a:r>
            <a:r>
              <a:rPr lang="en-US" dirty="0">
                <a:latin typeface="Times New Roman" panose="02020603050405020304" pitchFamily="18" charset="0"/>
                <a:cs typeface="Times New Roman" panose="02020603050405020304" pitchFamily="18" charset="0"/>
              </a:rPr>
              <a:t> objects works is: if the three objects have the same keys, the value of the key of the </a:t>
            </a:r>
            <a:r>
              <a:rPr lang="en-US" i="1" dirty="0">
                <a:latin typeface="Times New Roman" panose="02020603050405020304" pitchFamily="18" charset="0"/>
                <a:cs typeface="Times New Roman" panose="02020603050405020304" pitchFamily="18" charset="0"/>
              </a:rPr>
              <a:t>last object</a:t>
            </a:r>
            <a:r>
              <a:rPr lang="en-US" dirty="0">
                <a:latin typeface="Times New Roman" panose="02020603050405020304" pitchFamily="18" charset="0"/>
                <a:cs typeface="Times New Roman" panose="02020603050405020304" pitchFamily="18" charset="0"/>
              </a:rPr>
              <a:t> passed to </a:t>
            </a:r>
            <a:r>
              <a:rPr lang="en-US" dirty="0" err="1">
                <a:latin typeface="Times New Roman" panose="02020603050405020304" pitchFamily="18" charset="0"/>
                <a:cs typeface="Times New Roman" panose="02020603050405020304" pitchFamily="18" charset="0"/>
              </a:rPr>
              <a:t>Object.assign</a:t>
            </a:r>
            <a:r>
              <a:rPr lang="en-US" dirty="0" smtClean="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Thus, if you call </a:t>
            </a:r>
            <a:r>
              <a:rPr lang="en-US" dirty="0" err="1">
                <a:latin typeface="Times New Roman" panose="02020603050405020304" pitchFamily="18" charset="0"/>
                <a:cs typeface="Times New Roman" panose="02020603050405020304" pitchFamily="18" charset="0"/>
              </a:rPr>
              <a:t>setState</a:t>
            </a:r>
            <a:r>
              <a:rPr lang="en-US" dirty="0">
                <a:latin typeface="Times New Roman" panose="02020603050405020304" pitchFamily="18" charset="0"/>
                <a:cs typeface="Times New Roman" panose="02020603050405020304" pitchFamily="18" charset="0"/>
              </a:rPr>
              <a:t>() with an object multiple times — passing an object each time — React will </a:t>
            </a:r>
            <a:r>
              <a:rPr lang="en-US" b="1" dirty="0">
                <a:latin typeface="Times New Roman" panose="02020603050405020304" pitchFamily="18" charset="0"/>
                <a:cs typeface="Times New Roman" panose="02020603050405020304" pitchFamily="18" charset="0"/>
              </a:rPr>
              <a:t>merge</a:t>
            </a:r>
            <a:r>
              <a:rPr lang="en-US" dirty="0">
                <a:latin typeface="Times New Roman" panose="02020603050405020304" pitchFamily="18" charset="0"/>
                <a:cs typeface="Times New Roman" panose="02020603050405020304" pitchFamily="18" charset="0"/>
              </a:rPr>
              <a:t>. Or in other words, it will </a:t>
            </a:r>
            <a:r>
              <a:rPr lang="en-US" b="1" dirty="0">
                <a:latin typeface="Times New Roman" panose="02020603050405020304" pitchFamily="18" charset="0"/>
                <a:cs typeface="Times New Roman" panose="02020603050405020304" pitchFamily="18" charset="0"/>
              </a:rPr>
              <a:t>compose</a:t>
            </a:r>
            <a:r>
              <a:rPr lang="en-US" dirty="0">
                <a:latin typeface="Times New Roman" panose="02020603050405020304" pitchFamily="18" charset="0"/>
                <a:cs typeface="Times New Roman" panose="02020603050405020304" pitchFamily="18" charset="0"/>
              </a:rPr>
              <a:t> a new object out of the multiple objects we passed it. And if any of the objects contains the same key, the value of the key of the </a:t>
            </a:r>
            <a:r>
              <a:rPr lang="en-US" i="1" dirty="0">
                <a:latin typeface="Times New Roman" panose="02020603050405020304" pitchFamily="18" charset="0"/>
                <a:cs typeface="Times New Roman" panose="02020603050405020304" pitchFamily="18" charset="0"/>
              </a:rPr>
              <a:t>last</a:t>
            </a:r>
            <a:r>
              <a:rPr lang="en-US" dirty="0">
                <a:latin typeface="Times New Roman" panose="02020603050405020304" pitchFamily="18" charset="0"/>
                <a:cs typeface="Times New Roman" panose="02020603050405020304" pitchFamily="18" charset="0"/>
              </a:rPr>
              <a:t> object with same key is </a:t>
            </a:r>
            <a:r>
              <a:rPr lang="en-US" dirty="0" smtClean="0">
                <a:latin typeface="Times New Roman" panose="02020603050405020304" pitchFamily="18" charset="0"/>
                <a:cs typeface="Times New Roman" panose="02020603050405020304" pitchFamily="18" charset="0"/>
              </a:rPr>
              <a:t>stored.</a:t>
            </a:r>
          </a:p>
          <a:p>
            <a:pPr lvl="2"/>
            <a:r>
              <a:rPr lang="en-US" dirty="0">
                <a:latin typeface="Times New Roman" panose="02020603050405020304" pitchFamily="18" charset="0"/>
                <a:cs typeface="Times New Roman" panose="02020603050405020304" pitchFamily="18" charset="0"/>
              </a:rPr>
              <a:t> React composed all the objects together, which results to this: </a:t>
            </a:r>
            <a:r>
              <a:rPr lang="en-US" dirty="0" smtClean="0">
                <a:latin typeface="Times New Roman" panose="02020603050405020304" pitchFamily="18" charset="0"/>
                <a:cs typeface="Times New Roman" panose="02020603050405020304" pitchFamily="18" charset="0"/>
              </a:rPr>
              <a:t>{count</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count + </a:t>
            </a:r>
            <a:r>
              <a:rPr lang="en-US" dirty="0">
                <a:latin typeface="Times New Roman" panose="02020603050405020304" pitchFamily="18" charset="0"/>
                <a:cs typeface="Times New Roman" panose="02020603050405020304" pitchFamily="18" charset="0"/>
              </a:rPr>
              <a:t>1} , then only did “set-state” once </a:t>
            </a:r>
          </a:p>
          <a:p>
            <a:pPr lvl="2"/>
            <a:endParaRPr lang="en-US"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2"/>
            <a:endParaRPr lang="en-US" dirty="0" smtClean="0">
              <a:latin typeface="Times New Roman" panose="02020603050405020304" pitchFamily="18" charset="0"/>
              <a:cs typeface="Times New Roman" panose="02020603050405020304" pitchFamily="18" charset="0"/>
            </a:endParaRPr>
          </a:p>
          <a:p>
            <a:pPr lvl="3"/>
            <a:endParaRPr lang="en-US" b="1" dirty="0" smtClean="0">
              <a:latin typeface="Times New Roman" panose="02020603050405020304" pitchFamily="18" charset="0"/>
              <a:cs typeface="Times New Roman" panose="02020603050405020304" pitchFamily="18" charset="0"/>
            </a:endParaRPr>
          </a:p>
          <a:p>
            <a:pPr lvl="2"/>
            <a:endParaRPr lang="en-US"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3"/>
            <a:endParaRPr lang="en-US" dirty="0">
              <a:latin typeface="Times New Roman" panose="02020603050405020304" pitchFamily="18" charset="0"/>
              <a:cs typeface="Times New Roman" panose="02020603050405020304" pitchFamily="18" charset="0"/>
            </a:endParaRPr>
          </a:p>
          <a:p>
            <a:pPr marL="400050" lvl="2" indent="0">
              <a:buNone/>
            </a:pPr>
            <a:r>
              <a:rPr lang="en-US" sz="2200" b="1" dirty="0" smtClean="0">
                <a:latin typeface="Times New Roman" panose="02020603050405020304" pitchFamily="18" charset="0"/>
                <a:cs typeface="Times New Roman" panose="02020603050405020304" pitchFamily="18" charset="0"/>
              </a:rPr>
              <a:t>	</a:t>
            </a:r>
          </a:p>
          <a:p>
            <a:pPr marL="742950" lvl="2" indent="-342900"/>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095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Re-render Component ? (7)</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a:latin typeface="Times New Roman" panose="02020603050405020304" pitchFamily="18" charset="0"/>
                <a:cs typeface="Times New Roman" panose="02020603050405020304" pitchFamily="18" charset="0"/>
              </a:rPr>
              <a:t>Understanding </a:t>
            </a:r>
            <a:r>
              <a:rPr lang="en-US" b="1" dirty="0" err="1" smtClean="0">
                <a:latin typeface="Times New Roman" panose="02020603050405020304" pitchFamily="18" charset="0"/>
                <a:cs typeface="Times New Roman" panose="02020603050405020304" pitchFamily="18" charset="0"/>
              </a:rPr>
              <a:t>setState</a:t>
            </a:r>
            <a:r>
              <a:rPr lang="en-US" b="1"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Function in </a:t>
            </a:r>
            <a:r>
              <a:rPr lang="en-US" b="1" dirty="0" err="1" smtClean="0">
                <a:latin typeface="Times New Roman" panose="02020603050405020304" pitchFamily="18" charset="0"/>
                <a:cs typeface="Times New Roman" panose="02020603050405020304" pitchFamily="18" charset="0"/>
              </a:rPr>
              <a:t>setState</a:t>
            </a:r>
            <a:endParaRPr lang="en-US" b="1" dirty="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Now let </a:t>
            </a:r>
            <a:r>
              <a:rPr lang="en-US" dirty="0">
                <a:latin typeface="Times New Roman" panose="02020603050405020304" pitchFamily="18" charset="0"/>
                <a:cs typeface="Times New Roman" panose="02020603050405020304" pitchFamily="18" charset="0"/>
              </a:rPr>
              <a:t>update function </a:t>
            </a:r>
            <a:r>
              <a:rPr lang="en-US" dirty="0" err="1" smtClean="0">
                <a:latin typeface="Times New Roman" panose="02020603050405020304" pitchFamily="18" charset="0"/>
                <a:cs typeface="Times New Roman" panose="02020603050405020304" pitchFamily="18" charset="0"/>
              </a:rPr>
              <a:t>incrementCount</a:t>
            </a:r>
            <a:r>
              <a:rPr lang="en-US" dirty="0" smtClean="0">
                <a:latin typeface="Times New Roman" panose="02020603050405020304" pitchFamily="18" charset="0"/>
                <a:cs typeface="Times New Roman" panose="02020603050405020304" pitchFamily="18" charset="0"/>
              </a:rPr>
              <a:t> by passing a function to </a:t>
            </a:r>
            <a:r>
              <a:rPr lang="en-US" dirty="0" err="1" smtClean="0">
                <a:latin typeface="Times New Roman" panose="02020603050405020304" pitchFamily="18" charset="0"/>
                <a:cs typeface="Times New Roman" panose="02020603050405020304" pitchFamily="18" charset="0"/>
              </a:rPr>
              <a:t>setState</a:t>
            </a:r>
            <a:r>
              <a:rPr lang="en-US" dirty="0" smtClean="0">
                <a:latin typeface="Times New Roman" panose="02020603050405020304" pitchFamily="18" charset="0"/>
                <a:cs typeface="Times New Roman" panose="02020603050405020304" pitchFamily="18" charset="0"/>
              </a:rPr>
              <a:t> as in </a:t>
            </a:r>
          </a:p>
          <a:p>
            <a:pPr marL="914400" lvl="2" indent="0">
              <a:buNone/>
            </a:pPr>
            <a:r>
              <a:rPr lang="en-US" dirty="0">
                <a:latin typeface="Times New Roman" panose="02020603050405020304" pitchFamily="18" charset="0"/>
                <a:cs typeface="Times New Roman" panose="02020603050405020304" pitchFamily="18" charset="0"/>
                <a:hlinkClick r:id="rId3"/>
              </a:rPr>
              <a:t>https://</a:t>
            </a:r>
            <a:r>
              <a:rPr lang="en-US" dirty="0" smtClean="0">
                <a:latin typeface="Times New Roman" panose="02020603050405020304" pitchFamily="18" charset="0"/>
                <a:cs typeface="Times New Roman" panose="02020603050405020304" pitchFamily="18" charset="0"/>
                <a:hlinkClick r:id="rId3"/>
              </a:rPr>
              <a:t>plnkr.co/edit/sKTCHFKYjiFZAgFi3ofU?p=preview</a:t>
            </a:r>
            <a:r>
              <a:rPr lang="en-US" dirty="0" smtClean="0">
                <a:latin typeface="Times New Roman" panose="02020603050405020304" pitchFamily="18" charset="0"/>
                <a:cs typeface="Times New Roman" panose="02020603050405020304" pitchFamily="18" charset="0"/>
              </a:rPr>
              <a:t>. We see that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functional </a:t>
            </a:r>
            <a:r>
              <a:rPr lang="en-US" b="1" dirty="0" err="1">
                <a:latin typeface="Times New Roman" panose="02020603050405020304" pitchFamily="18" charset="0"/>
                <a:cs typeface="Times New Roman" panose="02020603050405020304" pitchFamily="18" charset="0"/>
              </a:rPr>
              <a:t>setState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fixed our problem. But how, exactly</a:t>
            </a:r>
            <a:r>
              <a:rPr lang="en-US" dirty="0" smtClean="0">
                <a:latin typeface="Times New Roman" panose="02020603050405020304" pitchFamily="18" charset="0"/>
                <a:cs typeface="Times New Roman" panose="02020603050405020304" pitchFamily="18" charset="0"/>
              </a:rPr>
              <a:t>? </a:t>
            </a:r>
          </a:p>
          <a:p>
            <a:pPr lvl="3"/>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React encounters “</a:t>
            </a:r>
            <a:r>
              <a:rPr lang="en-US" i="1" dirty="0">
                <a:latin typeface="Times New Roman" panose="02020603050405020304" pitchFamily="18" charset="0"/>
                <a:cs typeface="Times New Roman" panose="02020603050405020304" pitchFamily="18" charset="0"/>
              </a:rPr>
              <a:t>multiple functional </a:t>
            </a:r>
            <a:r>
              <a:rPr lang="en-US" i="1" dirty="0" err="1">
                <a:latin typeface="Times New Roman" panose="02020603050405020304" pitchFamily="18" charset="0"/>
                <a:cs typeface="Times New Roman" panose="02020603050405020304" pitchFamily="18" charset="0"/>
              </a:rPr>
              <a:t>setState</a:t>
            </a:r>
            <a:r>
              <a:rPr lang="en-US" i="1" dirty="0">
                <a:latin typeface="Times New Roman" panose="02020603050405020304" pitchFamily="18" charset="0"/>
                <a:cs typeface="Times New Roman" panose="02020603050405020304" pitchFamily="18" charset="0"/>
              </a:rPr>
              <a:t>() calls” , </a:t>
            </a:r>
            <a:r>
              <a:rPr lang="en-US" dirty="0">
                <a:latin typeface="Times New Roman" panose="02020603050405020304" pitchFamily="18" charset="0"/>
                <a:cs typeface="Times New Roman" panose="02020603050405020304" pitchFamily="18" charset="0"/>
              </a:rPr>
              <a:t>instead of merging objects together, (of course there are no objects to merge) React </a:t>
            </a:r>
            <a:r>
              <a:rPr lang="en-US" i="1" dirty="0">
                <a:latin typeface="Times New Roman" panose="02020603050405020304" pitchFamily="18" charset="0"/>
                <a:cs typeface="Times New Roman" panose="02020603050405020304" pitchFamily="18" charset="0"/>
              </a:rPr>
              <a:t>queues </a:t>
            </a:r>
            <a:r>
              <a:rPr lang="en-US" dirty="0">
                <a:latin typeface="Times New Roman" panose="02020603050405020304" pitchFamily="18" charset="0"/>
                <a:cs typeface="Times New Roman" panose="02020603050405020304" pitchFamily="18" charset="0"/>
              </a:rPr>
              <a:t>the functions “</a:t>
            </a:r>
            <a:r>
              <a:rPr lang="en-US" i="1" dirty="0">
                <a:latin typeface="Times New Roman" panose="02020603050405020304" pitchFamily="18" charset="0"/>
                <a:cs typeface="Times New Roman" panose="02020603050405020304" pitchFamily="18" charset="0"/>
              </a:rPr>
              <a:t>in the order they were called</a:t>
            </a:r>
            <a:r>
              <a:rPr lang="en-US" i="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After that, React goes on updating the state by calling each functions in the “queue”, passing them the </a:t>
            </a:r>
            <a:r>
              <a:rPr lang="en-US" i="1" dirty="0">
                <a:latin typeface="Times New Roman" panose="02020603050405020304" pitchFamily="18" charset="0"/>
                <a:cs typeface="Times New Roman" panose="02020603050405020304" pitchFamily="18" charset="0"/>
              </a:rPr>
              <a:t>previous</a:t>
            </a:r>
            <a:r>
              <a:rPr lang="en-US" dirty="0">
                <a:latin typeface="Times New Roman" panose="02020603050405020304" pitchFamily="18" charset="0"/>
                <a:cs typeface="Times New Roman" panose="02020603050405020304" pitchFamily="18" charset="0"/>
              </a:rPr>
              <a:t> state</a:t>
            </a:r>
            <a:endParaRPr lang="en-US" dirty="0" smtClean="0">
              <a:latin typeface="Times New Roman" panose="02020603050405020304" pitchFamily="18" charset="0"/>
              <a:cs typeface="Times New Roman" panose="02020603050405020304" pitchFamily="18" charset="0"/>
            </a:endParaRPr>
          </a:p>
          <a:p>
            <a:pPr lvl="4"/>
            <a:r>
              <a:rPr lang="en-US" dirty="0" smtClean="0">
                <a:latin typeface="Times New Roman" panose="02020603050405020304" pitchFamily="18" charset="0"/>
                <a:cs typeface="Times New Roman" panose="02020603050405020304" pitchFamily="18" charset="0"/>
              </a:rPr>
              <a:t>Note:</a:t>
            </a:r>
          </a:p>
          <a:p>
            <a:pPr lvl="5"/>
            <a:r>
              <a:rPr lang="en-US" sz="1800" dirty="0">
                <a:latin typeface="Times New Roman" panose="02020603050405020304" pitchFamily="18" charset="0"/>
                <a:cs typeface="Times New Roman" panose="02020603050405020304" pitchFamily="18" charset="0"/>
              </a:rPr>
              <a:t>To be super clear, passing object to </a:t>
            </a:r>
            <a:r>
              <a:rPr lang="en-US" sz="1800" dirty="0" err="1">
                <a:latin typeface="Times New Roman" panose="02020603050405020304" pitchFamily="18" charset="0"/>
                <a:cs typeface="Times New Roman" panose="02020603050405020304" pitchFamily="18" charset="0"/>
              </a:rPr>
              <a:t>setState</a:t>
            </a:r>
            <a:r>
              <a:rPr lang="en-US" sz="1800" dirty="0">
                <a:latin typeface="Times New Roman" panose="02020603050405020304" pitchFamily="18" charset="0"/>
                <a:cs typeface="Times New Roman" panose="02020603050405020304" pitchFamily="18" charset="0"/>
              </a:rPr>
              <a:t>() is not the problem here. The real </a:t>
            </a:r>
            <a:r>
              <a:rPr lang="en-US" sz="1800" b="1" dirty="0">
                <a:latin typeface="Times New Roman" panose="02020603050405020304" pitchFamily="18" charset="0"/>
                <a:cs typeface="Times New Roman" panose="02020603050405020304" pitchFamily="18" charset="0"/>
              </a:rPr>
              <a:t>problem is passing object to </a:t>
            </a:r>
            <a:r>
              <a:rPr lang="en-US" sz="1800" b="1" dirty="0" err="1">
                <a:latin typeface="Times New Roman" panose="02020603050405020304" pitchFamily="18" charset="0"/>
                <a:cs typeface="Times New Roman" panose="02020603050405020304" pitchFamily="18" charset="0"/>
              </a:rPr>
              <a:t>setState</a:t>
            </a:r>
            <a:r>
              <a:rPr lang="en-US" sz="1800" b="1" dirty="0">
                <a:latin typeface="Times New Roman" panose="02020603050405020304" pitchFamily="18" charset="0"/>
                <a:cs typeface="Times New Roman" panose="02020603050405020304" pitchFamily="18" charset="0"/>
              </a:rPr>
              <a:t>() when you want to calculate the next state from the previous state</a:t>
            </a:r>
            <a:r>
              <a:rPr lang="en-US" sz="1800" dirty="0">
                <a:latin typeface="Times New Roman" panose="02020603050405020304" pitchFamily="18" charset="0"/>
                <a:cs typeface="Times New Roman" panose="02020603050405020304" pitchFamily="18" charset="0"/>
              </a:rPr>
              <a:t>. So stop doing this. It’s not safe!</a:t>
            </a:r>
          </a:p>
          <a:p>
            <a:pPr lvl="2"/>
            <a:endParaRPr lang="en-US" dirty="0" smtClean="0">
              <a:latin typeface="Times New Roman" panose="02020603050405020304" pitchFamily="18" charset="0"/>
              <a:cs typeface="Times New Roman" panose="02020603050405020304" pitchFamily="18" charset="0"/>
            </a:endParaRPr>
          </a:p>
          <a:p>
            <a:pPr lvl="3"/>
            <a:endParaRPr lang="en-US" b="1" dirty="0" smtClean="0">
              <a:latin typeface="Times New Roman" panose="02020603050405020304" pitchFamily="18" charset="0"/>
              <a:cs typeface="Times New Roman" panose="02020603050405020304" pitchFamily="18" charset="0"/>
            </a:endParaRPr>
          </a:p>
          <a:p>
            <a:pPr lvl="2"/>
            <a:endParaRPr lang="en-US"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3"/>
            <a:endParaRPr lang="en-US" dirty="0">
              <a:latin typeface="Times New Roman" panose="02020603050405020304" pitchFamily="18" charset="0"/>
              <a:cs typeface="Times New Roman" panose="02020603050405020304" pitchFamily="18" charset="0"/>
            </a:endParaRPr>
          </a:p>
          <a:p>
            <a:pPr marL="400050" lvl="2" indent="0">
              <a:buNone/>
            </a:pPr>
            <a:r>
              <a:rPr lang="en-US" sz="2200" b="1" dirty="0" smtClean="0">
                <a:latin typeface="Times New Roman" panose="02020603050405020304" pitchFamily="18" charset="0"/>
                <a:cs typeface="Times New Roman" panose="02020603050405020304" pitchFamily="18" charset="0"/>
              </a:rPr>
              <a:t>	</a:t>
            </a:r>
          </a:p>
          <a:p>
            <a:pPr marL="742950" lvl="2" indent="-342900"/>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7983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Re-render Component ? (8)</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a:latin typeface="Times New Roman" panose="02020603050405020304" pitchFamily="18" charset="0"/>
                <a:cs typeface="Times New Roman" panose="02020603050405020304" pitchFamily="18" charset="0"/>
              </a:rPr>
              <a:t>Understanding </a:t>
            </a:r>
            <a:r>
              <a:rPr lang="en-US" b="1" dirty="0" err="1" smtClean="0">
                <a:latin typeface="Times New Roman" panose="02020603050405020304" pitchFamily="18" charset="0"/>
                <a:cs typeface="Times New Roman" panose="02020603050405020304" pitchFamily="18" charset="0"/>
              </a:rPr>
              <a:t>setState</a:t>
            </a:r>
            <a:r>
              <a:rPr lang="en-US" b="1"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Function in </a:t>
            </a:r>
            <a:r>
              <a:rPr lang="en-US" b="1" dirty="0" err="1" smtClean="0">
                <a:latin typeface="Times New Roman" panose="02020603050405020304" pitchFamily="18" charset="0"/>
                <a:cs typeface="Times New Roman" panose="02020603050405020304" pitchFamily="18" charset="0"/>
              </a:rPr>
              <a:t>setState</a:t>
            </a:r>
            <a:endParaRPr lang="en-US" b="1" dirty="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We can declare our state </a:t>
            </a:r>
            <a:r>
              <a:rPr lang="en-US" dirty="0">
                <a:latin typeface="Times New Roman" panose="02020603050405020304" pitchFamily="18" charset="0"/>
                <a:cs typeface="Times New Roman" panose="02020603050405020304" pitchFamily="18" charset="0"/>
              </a:rPr>
              <a:t>update logic </a:t>
            </a:r>
            <a:r>
              <a:rPr lang="en-US" i="1" dirty="0">
                <a:latin typeface="Times New Roman" panose="02020603050405020304" pitchFamily="18" charset="0"/>
                <a:cs typeface="Times New Roman" panose="02020603050405020304" pitchFamily="18" charset="0"/>
              </a:rPr>
              <a:t>outside </a:t>
            </a:r>
            <a:r>
              <a:rPr lang="en-US" dirty="0">
                <a:latin typeface="Times New Roman" panose="02020603050405020304" pitchFamily="18" charset="0"/>
                <a:cs typeface="Times New Roman" panose="02020603050405020304" pitchFamily="18" charset="0"/>
              </a:rPr>
              <a:t>your component </a:t>
            </a:r>
            <a:r>
              <a:rPr lang="en-US" dirty="0" smtClean="0">
                <a:latin typeface="Times New Roman" panose="02020603050405020304" pitchFamily="18" charset="0"/>
                <a:cs typeface="Times New Roman" panose="02020603050405020304" pitchFamily="18" charset="0"/>
              </a:rPr>
              <a:t>class</a:t>
            </a:r>
          </a:p>
          <a:p>
            <a:pPr lvl="3"/>
            <a:r>
              <a:rPr lang="en-US" dirty="0">
                <a:latin typeface="Times New Roman" panose="02020603050405020304" pitchFamily="18" charset="0"/>
                <a:cs typeface="Times New Roman" panose="02020603050405020304" pitchFamily="18" charset="0"/>
                <a:hlinkClick r:id="rId3"/>
              </a:rPr>
              <a:t>https://</a:t>
            </a:r>
            <a:r>
              <a:rPr lang="en-US" dirty="0" smtClean="0">
                <a:latin typeface="Times New Roman" panose="02020603050405020304" pitchFamily="18" charset="0"/>
                <a:cs typeface="Times New Roman" panose="02020603050405020304" pitchFamily="18" charset="0"/>
                <a:hlinkClick r:id="rId3"/>
              </a:rPr>
              <a:t>plnkr.co/edit/7qb5wzZTPaQFjpzLKffR?p=preview</a:t>
            </a:r>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Now our component </a:t>
            </a:r>
            <a:r>
              <a:rPr lang="en-US" dirty="0">
                <a:latin typeface="Times New Roman" panose="02020603050405020304" pitchFamily="18" charset="0"/>
                <a:cs typeface="Times New Roman" panose="02020603050405020304" pitchFamily="18" charset="0"/>
              </a:rPr>
              <a:t>class no longer cares </a:t>
            </a:r>
            <a:r>
              <a:rPr lang="en-US" i="1" dirty="0">
                <a:latin typeface="Times New Roman" panose="02020603050405020304" pitchFamily="18" charset="0"/>
                <a:cs typeface="Times New Roman" panose="02020603050405020304" pitchFamily="18" charset="0"/>
              </a:rPr>
              <a:t>how</a:t>
            </a:r>
            <a:r>
              <a:rPr lang="en-US" dirty="0">
                <a:latin typeface="Times New Roman" panose="02020603050405020304" pitchFamily="18" charset="0"/>
                <a:cs typeface="Times New Roman" panose="02020603050405020304" pitchFamily="18" charset="0"/>
              </a:rPr>
              <a:t> the state </a:t>
            </a:r>
            <a:r>
              <a:rPr lang="en-US" dirty="0" smtClean="0">
                <a:latin typeface="Times New Roman" panose="02020603050405020304" pitchFamily="18" charset="0"/>
                <a:cs typeface="Times New Roman" panose="02020603050405020304" pitchFamily="18" charset="0"/>
              </a:rPr>
              <a:t>updates. It’s useful because </a:t>
            </a:r>
            <a:r>
              <a:rPr lang="en-US" dirty="0" smtClean="0"/>
              <a:t>sometimes</a:t>
            </a:r>
            <a:r>
              <a:rPr lang="en-US" dirty="0"/>
              <a:t>, </a:t>
            </a:r>
            <a:r>
              <a:rPr lang="en-US" dirty="0">
                <a:latin typeface="Times New Roman" panose="02020603050405020304" pitchFamily="18" charset="0"/>
                <a:cs typeface="Times New Roman" panose="02020603050405020304" pitchFamily="18" charset="0"/>
              </a:rPr>
              <a:t>each update function would require many lines of code. All of this logic would live </a:t>
            </a:r>
            <a:r>
              <a:rPr lang="en-US" i="1" dirty="0">
                <a:latin typeface="Times New Roman" panose="02020603050405020304" pitchFamily="18" charset="0"/>
                <a:cs typeface="Times New Roman" panose="02020603050405020304" pitchFamily="18" charset="0"/>
              </a:rPr>
              <a:t>inside </a:t>
            </a:r>
            <a:r>
              <a:rPr lang="en-US" dirty="0">
                <a:latin typeface="Times New Roman" panose="02020603050405020304" pitchFamily="18" charset="0"/>
                <a:cs typeface="Times New Roman" panose="02020603050405020304" pitchFamily="18" charset="0"/>
              </a:rPr>
              <a:t>your component. But not </a:t>
            </a:r>
            <a:r>
              <a:rPr lang="en-US" dirty="0" smtClean="0">
                <a:latin typeface="Times New Roman" panose="02020603050405020304" pitchFamily="18" charset="0"/>
                <a:cs typeface="Times New Roman" panose="02020603050405020304" pitchFamily="18" charset="0"/>
              </a:rPr>
              <a:t>anymore, </a:t>
            </a: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ake </a:t>
            </a:r>
            <a:r>
              <a:rPr lang="en-US" dirty="0">
                <a:latin typeface="Times New Roman" panose="02020603050405020304" pitchFamily="18" charset="0"/>
                <a:cs typeface="Times New Roman" panose="02020603050405020304" pitchFamily="18" charset="0"/>
              </a:rPr>
              <a:t>testing </a:t>
            </a:r>
            <a:r>
              <a:rPr lang="en-US" dirty="0" smtClean="0">
                <a:latin typeface="Times New Roman" panose="02020603050405020304" pitchFamily="18" charset="0"/>
                <a:cs typeface="Times New Roman" panose="02020603050405020304" pitchFamily="18" charset="0"/>
              </a:rPr>
              <a:t>easy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nd we can even </a:t>
            </a:r>
            <a:r>
              <a:rPr lang="en-US" dirty="0">
                <a:latin typeface="Times New Roman" panose="02020603050405020304" pitchFamily="18" charset="0"/>
                <a:cs typeface="Times New Roman" panose="02020603050405020304" pitchFamily="18" charset="0"/>
              </a:rPr>
              <a:t>reuse the </a:t>
            </a:r>
            <a:r>
              <a:rPr lang="en-US" dirty="0" err="1" smtClean="0">
                <a:latin typeface="Times New Roman" panose="02020603050405020304" pitchFamily="18" charset="0"/>
                <a:cs typeface="Times New Roman" panose="02020603050405020304" pitchFamily="18" charset="0"/>
              </a:rPr>
              <a:t>increaseCount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function in a </a:t>
            </a:r>
            <a:r>
              <a:rPr lang="en-US" i="1" dirty="0">
                <a:latin typeface="Times New Roman" panose="02020603050405020304" pitchFamily="18" charset="0"/>
                <a:cs typeface="Times New Roman" panose="02020603050405020304" pitchFamily="18" charset="0"/>
              </a:rPr>
              <a:t>different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component </a:t>
            </a:r>
          </a:p>
          <a:p>
            <a:pPr lvl="2"/>
            <a:r>
              <a:rPr lang="en-US" b="1" dirty="0" smtClean="0">
                <a:latin typeface="Times New Roman" panose="02020603050405020304" pitchFamily="18" charset="0"/>
                <a:cs typeface="Times New Roman" panose="02020603050405020304" pitchFamily="18" charset="0"/>
              </a:rPr>
              <a:t>Notes:</a:t>
            </a:r>
          </a:p>
          <a:p>
            <a:pPr lvl="3"/>
            <a:r>
              <a:rPr lang="en-US" dirty="0">
                <a:latin typeface="Times New Roman" panose="02020603050405020304" pitchFamily="18" charset="0"/>
                <a:cs typeface="Times New Roman" panose="02020603050405020304" pitchFamily="18" charset="0"/>
              </a:rPr>
              <a:t>The function accepts the </a:t>
            </a:r>
            <a:r>
              <a:rPr lang="en-US" i="1" dirty="0" smtClean="0">
                <a:latin typeface="Times New Roman" panose="02020603050405020304" pitchFamily="18" charset="0"/>
                <a:cs typeface="Times New Roman" panose="02020603050405020304" pitchFamily="18" charset="0"/>
              </a:rPr>
              <a:t>previous </a:t>
            </a:r>
            <a:r>
              <a:rPr lang="en-US" dirty="0" smtClean="0">
                <a:latin typeface="Times New Roman" panose="02020603050405020304" pitchFamily="18" charset="0"/>
                <a:cs typeface="Times New Roman" panose="02020603050405020304" pitchFamily="18" charset="0"/>
              </a:rPr>
              <a:t>state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current</a:t>
            </a:r>
            <a:r>
              <a:rPr lang="en-US" dirty="0">
                <a:latin typeface="Times New Roman" panose="02020603050405020304" pitchFamily="18" charset="0"/>
                <a:cs typeface="Times New Roman" panose="02020603050405020304" pitchFamily="18" charset="0"/>
              </a:rPr>
              <a:t> props of the component which it uses to calculate and return the next </a:t>
            </a:r>
            <a:r>
              <a:rPr lang="en-US" dirty="0" smtClean="0">
                <a:latin typeface="Times New Roman" panose="02020603050405020304" pitchFamily="18" charset="0"/>
                <a:cs typeface="Times New Roman" panose="02020603050405020304" pitchFamily="18" charset="0"/>
              </a:rPr>
              <a:t>state. Wil have an example about current props in component lifecycle section</a:t>
            </a:r>
            <a:endParaRPr lang="en-US" b="1" dirty="0" smtClean="0">
              <a:latin typeface="Times New Roman" panose="02020603050405020304" pitchFamily="18" charset="0"/>
              <a:cs typeface="Times New Roman" panose="02020603050405020304" pitchFamily="18" charset="0"/>
            </a:endParaRPr>
          </a:p>
          <a:p>
            <a:pPr lvl="2"/>
            <a:endParaRPr lang="en-US"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3"/>
            <a:endParaRPr lang="en-US" dirty="0">
              <a:latin typeface="Times New Roman" panose="02020603050405020304" pitchFamily="18" charset="0"/>
              <a:cs typeface="Times New Roman" panose="02020603050405020304" pitchFamily="18" charset="0"/>
            </a:endParaRPr>
          </a:p>
          <a:p>
            <a:pPr marL="400050" lvl="2" indent="0">
              <a:buNone/>
            </a:pPr>
            <a:r>
              <a:rPr lang="en-US" sz="2200" b="1" dirty="0" smtClean="0">
                <a:latin typeface="Times New Roman" panose="02020603050405020304" pitchFamily="18" charset="0"/>
                <a:cs typeface="Times New Roman" panose="02020603050405020304" pitchFamily="18" charset="0"/>
              </a:rPr>
              <a:t>	</a:t>
            </a:r>
          </a:p>
          <a:p>
            <a:pPr marL="742950" lvl="2" indent="-342900"/>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7002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Re-render Component ?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a:latin typeface="Times New Roman" panose="02020603050405020304" pitchFamily="18" charset="0"/>
                <a:cs typeface="Times New Roman" panose="02020603050405020304" pitchFamily="18" charset="0"/>
              </a:rPr>
              <a:t>Understanding </a:t>
            </a:r>
            <a:r>
              <a:rPr lang="en-US" b="1" dirty="0" smtClean="0">
                <a:latin typeface="Times New Roman" panose="02020603050405020304" pitchFamily="18" charset="0"/>
                <a:cs typeface="Times New Roman" panose="02020603050405020304" pitchFamily="18" charset="0"/>
              </a:rPr>
              <a:t>State and props.</a:t>
            </a:r>
          </a:p>
          <a:p>
            <a:pPr lvl="1"/>
            <a:r>
              <a:rPr lang="en-US" b="1" dirty="0">
                <a:latin typeface="Times New Roman" panose="02020603050405020304" pitchFamily="18" charset="0"/>
                <a:cs typeface="Times New Roman" panose="02020603050405020304" pitchFamily="18" charset="0"/>
              </a:rPr>
              <a:t>Why Setting Props as State in React.js is </a:t>
            </a:r>
            <a:r>
              <a:rPr lang="en-US" b="1" dirty="0" smtClean="0">
                <a:latin typeface="Times New Roman" panose="02020603050405020304" pitchFamily="18" charset="0"/>
                <a:cs typeface="Times New Roman" panose="02020603050405020304" pitchFamily="18" charset="0"/>
              </a:rPr>
              <a:t>Blasphemy ?</a:t>
            </a:r>
          </a:p>
          <a:p>
            <a:pPr lvl="2"/>
            <a:r>
              <a:rPr lang="en-US" dirty="0">
                <a:latin typeface="Times New Roman" panose="02020603050405020304" pitchFamily="18" charset="0"/>
                <a:cs typeface="Times New Roman" panose="02020603050405020304" pitchFamily="18" charset="0"/>
              </a:rPr>
              <a:t>Let’s take a step back and define what props and states </a:t>
            </a:r>
            <a:r>
              <a:rPr lang="en-US" dirty="0" smtClean="0">
                <a:latin typeface="Times New Roman" panose="02020603050405020304" pitchFamily="18" charset="0"/>
                <a:cs typeface="Times New Roman" panose="02020603050405020304" pitchFamily="18" charset="0"/>
              </a:rPr>
              <a:t>are</a:t>
            </a:r>
          </a:p>
          <a:p>
            <a:pPr lvl="3"/>
            <a:r>
              <a:rPr lang="en-US" i="1" dirty="0">
                <a:latin typeface="Times New Roman" panose="02020603050405020304" pitchFamily="18" charset="0"/>
                <a:cs typeface="Times New Roman" panose="02020603050405020304" pitchFamily="18" charset="0"/>
              </a:rPr>
              <a:t>Props are short for properties. These are static properties on a React component that are </a:t>
            </a:r>
            <a:r>
              <a:rPr lang="en-US" b="1" i="1" dirty="0">
                <a:latin typeface="Times New Roman" panose="02020603050405020304" pitchFamily="18" charset="0"/>
                <a:cs typeface="Times New Roman" panose="02020603050405020304" pitchFamily="18" charset="0"/>
              </a:rPr>
              <a:t>immutable</a:t>
            </a:r>
            <a:r>
              <a:rPr lang="en-US" i="1" dirty="0">
                <a:latin typeface="Times New Roman" panose="02020603050405020304" pitchFamily="18" charset="0"/>
                <a:cs typeface="Times New Roman" panose="02020603050405020304" pitchFamily="18" charset="0"/>
              </a:rPr>
              <a:t> (cannot be changed</a:t>
            </a:r>
            <a:r>
              <a:rPr lang="en-US" i="1" dirty="0" smtClean="0">
                <a:latin typeface="Times New Roman" panose="02020603050405020304" pitchFamily="18" charset="0"/>
                <a:cs typeface="Times New Roman" panose="02020603050405020304" pitchFamily="18" charset="0"/>
              </a:rPr>
              <a:t>).</a:t>
            </a:r>
          </a:p>
          <a:p>
            <a:pPr lvl="3"/>
            <a:r>
              <a:rPr lang="en-US" i="1" dirty="0">
                <a:latin typeface="Times New Roman" panose="02020603050405020304" pitchFamily="18" charset="0"/>
                <a:cs typeface="Times New Roman" panose="02020603050405020304" pitchFamily="18" charset="0"/>
              </a:rPr>
              <a:t>State is </a:t>
            </a:r>
            <a:r>
              <a:rPr lang="en-US" b="1" i="1" dirty="0">
                <a:latin typeface="Times New Roman" panose="02020603050405020304" pitchFamily="18" charset="0"/>
                <a:cs typeface="Times New Roman" panose="02020603050405020304" pitchFamily="18" charset="0"/>
              </a:rPr>
              <a:t>mutable</a:t>
            </a: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when state changing is cause of </a:t>
            </a:r>
            <a:r>
              <a:rPr lang="en-US" i="1" dirty="0">
                <a:latin typeface="Times New Roman" panose="02020603050405020304" pitchFamily="18" charset="0"/>
                <a:cs typeface="Times New Roman" panose="02020603050405020304" pitchFamily="18" charset="0"/>
              </a:rPr>
              <a:t>the React component that is being rendered</a:t>
            </a:r>
            <a:r>
              <a:rPr lang="en-US" i="1" dirty="0" smtClean="0">
                <a:latin typeface="Times New Roman" panose="02020603050405020304" pitchFamily="18" charset="0"/>
                <a:cs typeface="Times New Roman" panose="02020603050405020304" pitchFamily="18" charset="0"/>
              </a:rPr>
              <a:t>.</a:t>
            </a:r>
          </a:p>
          <a:p>
            <a:pPr lvl="2"/>
            <a:r>
              <a:rPr lang="en-US" dirty="0" err="1" smtClean="0">
                <a:latin typeface="Times New Roman" panose="02020603050405020304" pitchFamily="18" charset="0"/>
                <a:cs typeface="Times New Roman" panose="02020603050405020304" pitchFamily="18" charset="0"/>
              </a:rPr>
              <a:t>Thats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key right there, </a:t>
            </a:r>
            <a:r>
              <a:rPr lang="en-US" b="1" dirty="0">
                <a:latin typeface="Times New Roman" panose="02020603050405020304" pitchFamily="18" charset="0"/>
                <a:cs typeface="Times New Roman" panose="02020603050405020304" pitchFamily="18" charset="0"/>
              </a:rPr>
              <a:t>Immutable vs. Mutable</a:t>
            </a:r>
            <a:r>
              <a:rPr lang="en-US" dirty="0">
                <a:latin typeface="Times New Roman" panose="02020603050405020304" pitchFamily="18" charset="0"/>
                <a:cs typeface="Times New Roman" panose="02020603050405020304" pitchFamily="18" charset="0"/>
              </a:rPr>
              <a:t>. Because state if mutable, it is passed down to child components as props which are </a:t>
            </a:r>
            <a:r>
              <a:rPr lang="en-US" dirty="0" smtClean="0">
                <a:latin typeface="Times New Roman" panose="02020603050405020304" pitchFamily="18" charset="0"/>
                <a:cs typeface="Times New Roman" panose="02020603050405020304" pitchFamily="18" charset="0"/>
              </a:rPr>
              <a:t>immutable.</a:t>
            </a:r>
          </a:p>
          <a:p>
            <a:pPr lvl="2"/>
            <a:r>
              <a:rPr lang="en-US" dirty="0">
                <a:latin typeface="Times New Roman" panose="02020603050405020304" pitchFamily="18" charset="0"/>
                <a:cs typeface="Times New Roman" panose="02020603050405020304" pitchFamily="18" charset="0"/>
              </a:rPr>
              <a:t>This ensures that the only way for the child component to render something different or change is if the state of the parent component has changed; causing a </a:t>
            </a:r>
            <a:r>
              <a:rPr lang="en-US" dirty="0" err="1">
                <a:latin typeface="Times New Roman" panose="02020603050405020304" pitchFamily="18" charset="0"/>
                <a:cs typeface="Times New Roman" panose="02020603050405020304" pitchFamily="18" charset="0"/>
              </a:rPr>
              <a:t>rerender</a:t>
            </a:r>
            <a:r>
              <a:rPr lang="en-US" dirty="0">
                <a:latin typeface="Times New Roman" panose="02020603050405020304" pitchFamily="18" charset="0"/>
                <a:cs typeface="Times New Roman" panose="02020603050405020304" pitchFamily="18" charset="0"/>
              </a:rPr>
              <a:t> of all the child components whom have inherited it’s state through props. This is the central idea of </a:t>
            </a:r>
            <a:r>
              <a:rPr lang="en-US" dirty="0" err="1">
                <a:latin typeface="Times New Roman" panose="02020603050405020304" pitchFamily="18" charset="0"/>
                <a:cs typeface="Times New Roman" panose="02020603050405020304" pitchFamily="18" charset="0"/>
              </a:rPr>
              <a:t>React’s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unidirectional data flow</a:t>
            </a:r>
            <a:endParaRPr lang="en-US" b="1" dirty="0" smtClean="0">
              <a:latin typeface="Times New Roman" panose="02020603050405020304" pitchFamily="18" charset="0"/>
              <a:cs typeface="Times New Roman" panose="02020603050405020304" pitchFamily="18" charset="0"/>
            </a:endParaRPr>
          </a:p>
          <a:p>
            <a:pPr lvl="2"/>
            <a:r>
              <a:rPr lang="en-US" sz="1000" b="1" dirty="0">
                <a:latin typeface="Times New Roman" panose="02020603050405020304" pitchFamily="18" charset="0"/>
                <a:cs typeface="Times New Roman" panose="02020603050405020304" pitchFamily="18" charset="0"/>
                <a:hlinkClick r:id="rId3"/>
              </a:rPr>
              <a:t>https://plnkr.co/edit/9oJn6gBcWwsZi6dzD93e?p=preview</a:t>
            </a:r>
            <a:endParaRPr lang="en-US" sz="1000" b="1" dirty="0" smtClean="0">
              <a:latin typeface="Times New Roman" panose="02020603050405020304" pitchFamily="18" charset="0"/>
              <a:cs typeface="Times New Roman" panose="02020603050405020304" pitchFamily="18" charset="0"/>
            </a:endParaRPr>
          </a:p>
          <a:p>
            <a:pPr lvl="2"/>
            <a:endParaRPr lang="en-US"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3"/>
            <a:endParaRPr lang="en-US" dirty="0">
              <a:latin typeface="Times New Roman" panose="02020603050405020304" pitchFamily="18" charset="0"/>
              <a:cs typeface="Times New Roman" panose="02020603050405020304" pitchFamily="18" charset="0"/>
            </a:endParaRPr>
          </a:p>
          <a:p>
            <a:pPr marL="400050" lvl="2" indent="0">
              <a:buNone/>
            </a:pPr>
            <a:r>
              <a:rPr lang="en-US" sz="2200" b="1" dirty="0" smtClean="0">
                <a:latin typeface="Times New Roman" panose="02020603050405020304" pitchFamily="18" charset="0"/>
                <a:cs typeface="Times New Roman" panose="02020603050405020304" pitchFamily="18" charset="0"/>
              </a:rPr>
              <a:t>	</a:t>
            </a:r>
          </a:p>
          <a:p>
            <a:pPr marL="742950" lvl="2" indent="-342900"/>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3992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Re-render Component ?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a:latin typeface="Times New Roman" panose="02020603050405020304" pitchFamily="18" charset="0"/>
                <a:cs typeface="Times New Roman" panose="02020603050405020304" pitchFamily="18" charset="0"/>
              </a:rPr>
              <a:t>Understanding </a:t>
            </a:r>
            <a:r>
              <a:rPr lang="en-US" b="1" dirty="0" smtClean="0">
                <a:latin typeface="Times New Roman" panose="02020603050405020304" pitchFamily="18" charset="0"/>
                <a:cs typeface="Times New Roman" panose="02020603050405020304" pitchFamily="18" charset="0"/>
              </a:rPr>
              <a:t>State and props.</a:t>
            </a:r>
          </a:p>
          <a:p>
            <a:pPr lvl="1"/>
            <a:r>
              <a:rPr lang="en-US" b="1" dirty="0">
                <a:latin typeface="Times New Roman" panose="02020603050405020304" pitchFamily="18" charset="0"/>
                <a:cs typeface="Times New Roman" panose="02020603050405020304" pitchFamily="18" charset="0"/>
              </a:rPr>
              <a:t>Why Setting Props as State in React.js is Blasphemy </a:t>
            </a:r>
            <a:r>
              <a:rPr lang="en-US" b="1" dirty="0" smtClean="0">
                <a:latin typeface="Times New Roman" panose="02020603050405020304" pitchFamily="18" charset="0"/>
                <a:cs typeface="Times New Roman" panose="02020603050405020304" pitchFamily="18" charset="0"/>
              </a:rPr>
              <a:t>?</a:t>
            </a:r>
          </a:p>
          <a:p>
            <a:pPr lvl="2"/>
            <a:r>
              <a:rPr lang="en-US" dirty="0" smtClean="0">
                <a:latin typeface="Times New Roman" panose="02020603050405020304" pitchFamily="18" charset="0"/>
                <a:cs typeface="Times New Roman" panose="02020603050405020304" pitchFamily="18" charset="0"/>
              </a:rPr>
              <a:t>If we setting props as state in child component then when data in parent change, </a:t>
            </a:r>
            <a:r>
              <a:rPr lang="en-US" dirty="0">
                <a:latin typeface="Times New Roman" panose="02020603050405020304" pitchFamily="18" charset="0"/>
                <a:cs typeface="Times New Roman" panose="02020603050405020304" pitchFamily="18" charset="0"/>
              </a:rPr>
              <a:t>child </a:t>
            </a:r>
            <a:r>
              <a:rPr lang="en-US" dirty="0" smtClean="0">
                <a:latin typeface="Times New Roman" panose="02020603050405020304" pitchFamily="18" charset="0"/>
                <a:cs typeface="Times New Roman" panose="02020603050405020304" pitchFamily="18" charset="0"/>
              </a:rPr>
              <a:t>components doesn’t render</a:t>
            </a:r>
          </a:p>
          <a:p>
            <a:pPr lvl="3"/>
            <a:r>
              <a:rPr lang="en-US" dirty="0">
                <a:latin typeface="Times New Roman" panose="02020603050405020304" pitchFamily="18" charset="0"/>
                <a:cs typeface="Times New Roman" panose="02020603050405020304" pitchFamily="18" charset="0"/>
                <a:hlinkClick r:id="rId3"/>
              </a:rPr>
              <a:t>https://</a:t>
            </a:r>
            <a:r>
              <a:rPr lang="en-US" dirty="0" smtClean="0">
                <a:latin typeface="Times New Roman" panose="02020603050405020304" pitchFamily="18" charset="0"/>
                <a:cs typeface="Times New Roman" panose="02020603050405020304" pitchFamily="18" charset="0"/>
                <a:hlinkClick r:id="rId3"/>
              </a:rPr>
              <a:t>plnkr.co/edit/RroQYXIKprPeZJFQTExl?p=preview</a:t>
            </a:r>
            <a:endParaRPr lang="en-US" dirty="0" smtClean="0">
              <a:latin typeface="Times New Roman" panose="02020603050405020304" pitchFamily="18" charset="0"/>
              <a:cs typeface="Times New Roman" panose="02020603050405020304" pitchFamily="18" charset="0"/>
            </a:endParaRPr>
          </a:p>
          <a:p>
            <a:pPr lvl="3"/>
            <a:r>
              <a:rPr lang="en-US" dirty="0" smtClean="0">
                <a:latin typeface="Times New Roman" panose="02020603050405020304" pitchFamily="18" charset="0"/>
                <a:cs typeface="Times New Roman" panose="02020603050405020304" pitchFamily="18" charset="0"/>
              </a:rPr>
              <a:t>If want the child component re-render, the </a:t>
            </a:r>
            <a:r>
              <a:rPr lang="en-US" dirty="0">
                <a:latin typeface="Times New Roman" panose="02020603050405020304" pitchFamily="18" charset="0"/>
                <a:cs typeface="Times New Roman" panose="02020603050405020304" pitchFamily="18" charset="0"/>
              </a:rPr>
              <a:t>component is unmounted and remounted </a:t>
            </a:r>
            <a:r>
              <a:rPr lang="en-US" dirty="0" smtClean="0">
                <a:latin typeface="Times New Roman" panose="02020603050405020304" pitchFamily="18" charset="0"/>
                <a:cs typeface="Times New Roman" panose="02020603050405020304" pitchFamily="18" charset="0"/>
              </a:rPr>
              <a:t>again</a:t>
            </a:r>
          </a:p>
          <a:p>
            <a:pPr lvl="4"/>
            <a:r>
              <a:rPr lang="en-US" b="1" dirty="0">
                <a:latin typeface="Times New Roman" panose="02020603050405020304" pitchFamily="18" charset="0"/>
                <a:cs typeface="Times New Roman" panose="02020603050405020304" pitchFamily="18" charset="0"/>
                <a:hlinkClick r:id="rId4"/>
              </a:rPr>
              <a:t>https://plnkr.co/edit/eMAhIhgKs5UOb4HZ3zfG?p=preview</a:t>
            </a:r>
            <a:endParaRPr lang="en-US" b="1" dirty="0">
              <a:latin typeface="Times New Roman" panose="02020603050405020304" pitchFamily="18" charset="0"/>
              <a:cs typeface="Times New Roman" panose="02020603050405020304" pitchFamily="18" charset="0"/>
            </a:endParaRPr>
          </a:p>
          <a:p>
            <a:pPr lvl="4"/>
            <a:endParaRPr lang="en-US" dirty="0">
              <a:latin typeface="Times New Roman" panose="02020603050405020304" pitchFamily="18" charset="0"/>
              <a:cs typeface="Times New Roman" panose="02020603050405020304" pitchFamily="18" charset="0"/>
            </a:endParaRPr>
          </a:p>
          <a:p>
            <a:pPr lvl="3"/>
            <a:endParaRPr lang="en-US" dirty="0" smtClean="0">
              <a:latin typeface="Times New Roman" panose="02020603050405020304" pitchFamily="18" charset="0"/>
              <a:cs typeface="Times New Roman" panose="02020603050405020304" pitchFamily="18" charset="0"/>
            </a:endParaRPr>
          </a:p>
          <a:p>
            <a:pPr lvl="3"/>
            <a:endParaRPr lang="en-US" dirty="0" smtClean="0">
              <a:latin typeface="Times New Roman" panose="02020603050405020304" pitchFamily="18" charset="0"/>
              <a:cs typeface="Times New Roman" panose="02020603050405020304" pitchFamily="18" charset="0"/>
            </a:endParaRPr>
          </a:p>
          <a:p>
            <a:pPr lvl="2"/>
            <a:endParaRPr lang="en-US"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3"/>
            <a:endParaRPr lang="en-US" dirty="0">
              <a:latin typeface="Times New Roman" panose="02020603050405020304" pitchFamily="18" charset="0"/>
              <a:cs typeface="Times New Roman" panose="02020603050405020304" pitchFamily="18" charset="0"/>
            </a:endParaRPr>
          </a:p>
          <a:p>
            <a:pPr marL="400050" lvl="2" indent="0">
              <a:buNone/>
            </a:pPr>
            <a:r>
              <a:rPr lang="en-US" sz="2200" b="1" dirty="0" smtClean="0">
                <a:latin typeface="Times New Roman" panose="02020603050405020304" pitchFamily="18" charset="0"/>
                <a:cs typeface="Times New Roman" panose="02020603050405020304" pitchFamily="18" charset="0"/>
              </a:rPr>
              <a:t>	</a:t>
            </a:r>
          </a:p>
          <a:p>
            <a:pPr marL="742950" lvl="2" indent="-342900"/>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4527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8392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Binding callbacks in React </a:t>
            </a:r>
            <a:r>
              <a:rPr lang="en-US" sz="2400" dirty="0" smtClean="0">
                <a:latin typeface="Times New Roman" panose="02020603050405020304" pitchFamily="18" charset="0"/>
                <a:cs typeface="Times New Roman" panose="02020603050405020304" pitchFamily="18" charset="0"/>
              </a:rPr>
              <a:t>components (1)</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342900" lvl="1" indent="-342900">
              <a:buFont typeface="Arial" pitchFamily="34" charset="0"/>
              <a:buChar char="•"/>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First let’s </a:t>
            </a:r>
            <a:r>
              <a:rPr lang="en-US" sz="1400" dirty="0">
                <a:latin typeface="Times New Roman" panose="02020603050405020304" pitchFamily="18" charset="0"/>
                <a:cs typeface="Times New Roman" panose="02020603050405020304" pitchFamily="18" charset="0"/>
              </a:rPr>
              <a:t>say we want to console.log something every time a user clicks a button</a:t>
            </a:r>
            <a:r>
              <a:rPr lang="en-US" sz="1400" dirty="0" smtClean="0">
                <a:latin typeface="Times New Roman" panose="02020603050405020304" pitchFamily="18" charset="0"/>
                <a:cs typeface="Times New Roman" panose="02020603050405020304" pitchFamily="18" charset="0"/>
              </a:rPr>
              <a:t>.</a:t>
            </a:r>
          </a:p>
          <a:p>
            <a:pPr marL="342900" lvl="1" indent="-342900">
              <a:buFont typeface="Arial" pitchFamily="34" charset="0"/>
              <a:buChar char="•"/>
            </a:pPr>
            <a:endParaRPr lang="en-US" sz="14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r>
              <a:rPr lang="en-US" sz="1400" dirty="0">
                <a:latin typeface="Times New Roman" panose="02020603050405020304" pitchFamily="18" charset="0"/>
                <a:cs typeface="Times New Roman" panose="02020603050405020304" pitchFamily="18" charset="0"/>
              </a:rPr>
              <a:t>That works just as expected. Now what if we want to call another function inside `</a:t>
            </a:r>
            <a:r>
              <a:rPr lang="en-US" sz="1400" dirty="0" err="1">
                <a:latin typeface="Times New Roman" panose="02020603050405020304" pitchFamily="18" charset="0"/>
                <a:cs typeface="Times New Roman" panose="02020603050405020304" pitchFamily="18" charset="0"/>
              </a:rPr>
              <a:t>handleClick</a:t>
            </a:r>
            <a:r>
              <a:rPr lang="en-US" sz="1400" dirty="0">
                <a:latin typeface="Times New Roman" panose="02020603050405020304" pitchFamily="18" charset="0"/>
                <a:cs typeface="Times New Roman" panose="02020603050405020304" pitchFamily="18" charset="0"/>
              </a:rPr>
              <a:t>()` called `</a:t>
            </a:r>
            <a:r>
              <a:rPr lang="en-US" sz="1400" dirty="0" err="1">
                <a:latin typeface="Times New Roman" panose="02020603050405020304" pitchFamily="18" charset="0"/>
                <a:cs typeface="Times New Roman" panose="02020603050405020304" pitchFamily="18" charset="0"/>
              </a:rPr>
              <a:t>logPhrase</a:t>
            </a:r>
            <a:r>
              <a:rPr lang="en-US" sz="1400" dirty="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b="1"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b="1"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b="1"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r>
              <a:rPr lang="en-US" sz="1400" dirty="0" smtClean="0">
                <a:latin typeface="Times New Roman" panose="02020603050405020304" pitchFamily="18" charset="0"/>
                <a:cs typeface="Times New Roman" panose="02020603050405020304" pitchFamily="18" charset="0"/>
              </a:rPr>
              <a:t>That </a:t>
            </a:r>
            <a:r>
              <a:rPr lang="en-US" sz="1400" dirty="0">
                <a:latin typeface="Times New Roman" panose="02020603050405020304" pitchFamily="18" charset="0"/>
                <a:cs typeface="Times New Roman" panose="02020603050405020304" pitchFamily="18" charset="0"/>
              </a:rPr>
              <a:t>doesn’t work. We get an error along the lines of </a:t>
            </a:r>
            <a:r>
              <a:rPr lang="en-US" sz="1400" dirty="0" err="1">
                <a:latin typeface="Times New Roman" panose="02020603050405020304" pitchFamily="18" charset="0"/>
                <a:cs typeface="Times New Roman" panose="02020603050405020304" pitchFamily="18" charset="0"/>
              </a:rPr>
              <a:t>TypeError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this.logPhrase</a:t>
            </a:r>
            <a:r>
              <a:rPr lang="en-US" sz="1400" dirty="0">
                <a:latin typeface="Times New Roman" panose="02020603050405020304" pitchFamily="18" charset="0"/>
                <a:cs typeface="Times New Roman" panose="02020603050405020304" pitchFamily="18" charset="0"/>
              </a:rPr>
              <a:t> is not a function</a:t>
            </a:r>
          </a:p>
          <a:p>
            <a:pPr marL="342900" lvl="1" indent="-342900">
              <a:buFont typeface="Arial" pitchFamily="34" charset="0"/>
              <a:buChar char="•"/>
            </a:pPr>
            <a:endParaRPr lang="en-US" sz="1400" b="1" dirty="0" smtClean="0">
              <a:latin typeface="Times New Roman" panose="02020603050405020304" pitchFamily="18" charset="0"/>
              <a:cs typeface="Times New Roman" panose="02020603050405020304" pitchFamily="18" charset="0"/>
            </a:endParaRPr>
          </a:p>
          <a:p>
            <a:pPr marL="0" lvl="1" indent="0">
              <a:buNone/>
            </a:pPr>
            <a:endParaRPr lang="en-US" sz="1400" b="1"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US" sz="1600" b="1"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US" sz="1400" b="1"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57640263"/>
              </p:ext>
            </p:extLst>
          </p:nvPr>
        </p:nvGraphicFramePr>
        <p:xfrm>
          <a:off x="685800" y="971550"/>
          <a:ext cx="6096000" cy="1468120"/>
        </p:xfrm>
        <a:graphic>
          <a:graphicData uri="http://schemas.openxmlformats.org/drawingml/2006/table">
            <a:tbl>
              <a:tblPr firstRow="1" bandRow="1">
                <a:tableStyleId>{BDBED569-4797-4DF1-A0F4-6AAB3CD982D8}</a:tableStyleId>
              </a:tblPr>
              <a:tblGrid>
                <a:gridCol w="6096000"/>
              </a:tblGrid>
              <a:tr h="370840">
                <a:tc>
                  <a:txBody>
                    <a:bodyPr/>
                    <a:lstStyle/>
                    <a:p>
                      <a:r>
                        <a:rPr lang="en-US" sz="1100" b="0" dirty="0" smtClean="0">
                          <a:latin typeface="Times New Roman" panose="02020603050405020304" pitchFamily="18" charset="0"/>
                          <a:cs typeface="Times New Roman" panose="02020603050405020304" pitchFamily="18" charset="0"/>
                        </a:rPr>
                        <a:t>class  </a:t>
                      </a:r>
                      <a:r>
                        <a:rPr lang="en-US" sz="1100" b="0" dirty="0" err="1" smtClean="0">
                          <a:latin typeface="Times New Roman" panose="02020603050405020304" pitchFamily="18" charset="0"/>
                          <a:cs typeface="Times New Roman" panose="02020603050405020304" pitchFamily="18" charset="0"/>
                        </a:rPr>
                        <a:t>ExampleComponent</a:t>
                      </a:r>
                      <a:r>
                        <a:rPr lang="en-US" sz="1100" b="0" dirty="0" smtClean="0">
                          <a:latin typeface="Times New Roman" panose="02020603050405020304" pitchFamily="18" charset="0"/>
                          <a:cs typeface="Times New Roman" panose="02020603050405020304" pitchFamily="18" charset="0"/>
                        </a:rPr>
                        <a:t> extends </a:t>
                      </a:r>
                      <a:r>
                        <a:rPr lang="en-US" sz="1100" b="0" dirty="0" err="1" smtClean="0">
                          <a:latin typeface="Times New Roman" panose="02020603050405020304" pitchFamily="18" charset="0"/>
                          <a:cs typeface="Times New Roman" panose="02020603050405020304" pitchFamily="18" charset="0"/>
                        </a:rPr>
                        <a:t>React.Component</a:t>
                      </a:r>
                      <a:r>
                        <a:rPr lang="en-US" sz="1100" b="0" dirty="0" smtClean="0">
                          <a:latin typeface="Times New Roman" panose="02020603050405020304" pitchFamily="18" charset="0"/>
                          <a:cs typeface="Times New Roman" panose="02020603050405020304" pitchFamily="18" charset="0"/>
                        </a:rPr>
                        <a:t> {</a:t>
                      </a:r>
                    </a:p>
                    <a:p>
                      <a:r>
                        <a:rPr lang="en-US" sz="1100" b="0" dirty="0" smtClean="0">
                          <a:latin typeface="Times New Roman" panose="02020603050405020304" pitchFamily="18" charset="0"/>
                          <a:cs typeface="Times New Roman" panose="02020603050405020304" pitchFamily="18" charset="0"/>
                        </a:rPr>
                        <a:t>  render() {</a:t>
                      </a:r>
                    </a:p>
                    <a:p>
                      <a:r>
                        <a:rPr lang="en-US" sz="1100" b="0" dirty="0" smtClean="0">
                          <a:latin typeface="Times New Roman" panose="02020603050405020304" pitchFamily="18" charset="0"/>
                          <a:cs typeface="Times New Roman" panose="02020603050405020304" pitchFamily="18" charset="0"/>
                        </a:rPr>
                        <a:t>    return &lt;button </a:t>
                      </a:r>
                      <a:r>
                        <a:rPr lang="en-US" sz="1100" b="0" dirty="0" err="1" smtClean="0">
                          <a:latin typeface="Times New Roman" panose="02020603050405020304" pitchFamily="18" charset="0"/>
                          <a:cs typeface="Times New Roman" panose="02020603050405020304" pitchFamily="18" charset="0"/>
                        </a:rPr>
                        <a:t>onClick</a:t>
                      </a:r>
                      <a:r>
                        <a:rPr lang="en-US" sz="1100" b="0" dirty="0" smtClean="0">
                          <a:latin typeface="Times New Roman" panose="02020603050405020304" pitchFamily="18" charset="0"/>
                          <a:cs typeface="Times New Roman" panose="02020603050405020304" pitchFamily="18" charset="0"/>
                        </a:rPr>
                        <a:t>={</a:t>
                      </a:r>
                      <a:r>
                        <a:rPr lang="en-US" sz="1100" b="0" dirty="0" err="1" smtClean="0">
                          <a:latin typeface="Times New Roman" panose="02020603050405020304" pitchFamily="18" charset="0"/>
                          <a:cs typeface="Times New Roman" panose="02020603050405020304" pitchFamily="18" charset="0"/>
                        </a:rPr>
                        <a:t>this.handleClick</a:t>
                      </a:r>
                      <a:r>
                        <a:rPr lang="en-US" sz="1100" b="0" dirty="0" smtClean="0">
                          <a:latin typeface="Times New Roman" panose="02020603050405020304" pitchFamily="18" charset="0"/>
                          <a:cs typeface="Times New Roman" panose="02020603050405020304" pitchFamily="18" charset="0"/>
                        </a:rPr>
                        <a:t>}&gt;Click me!&lt;/button&gt;</a:t>
                      </a:r>
                    </a:p>
                    <a:p>
                      <a:r>
                        <a:rPr lang="en-US" sz="1100" b="0" dirty="0" smtClean="0">
                          <a:latin typeface="Times New Roman" panose="02020603050405020304" pitchFamily="18" charset="0"/>
                          <a:cs typeface="Times New Roman" panose="02020603050405020304" pitchFamily="18" charset="0"/>
                        </a:rPr>
                        <a:t>  }</a:t>
                      </a:r>
                    </a:p>
                    <a:p>
                      <a:r>
                        <a:rPr lang="en-US" sz="1100" b="0" dirty="0" smtClean="0">
                          <a:latin typeface="Times New Roman" panose="02020603050405020304" pitchFamily="18" charset="0"/>
                          <a:cs typeface="Times New Roman" panose="02020603050405020304" pitchFamily="18" charset="0"/>
                        </a:rPr>
                        <a:t>  </a:t>
                      </a:r>
                      <a:r>
                        <a:rPr lang="en-US" sz="1100" b="0" dirty="0" err="1" smtClean="0">
                          <a:latin typeface="Times New Roman" panose="02020603050405020304" pitchFamily="18" charset="0"/>
                          <a:cs typeface="Times New Roman" panose="02020603050405020304" pitchFamily="18" charset="0"/>
                        </a:rPr>
                        <a:t>handleClick</a:t>
                      </a:r>
                      <a:r>
                        <a:rPr lang="en-US" sz="1100" b="0" dirty="0" smtClean="0">
                          <a:latin typeface="Times New Roman" panose="02020603050405020304" pitchFamily="18" charset="0"/>
                          <a:cs typeface="Times New Roman" panose="02020603050405020304" pitchFamily="18" charset="0"/>
                        </a:rPr>
                        <a:t>() {console.log(`such knowledge`)}</a:t>
                      </a:r>
                    </a:p>
                    <a:p>
                      <a:r>
                        <a:rPr lang="en-US" sz="1100" b="0" dirty="0" smtClean="0">
                          <a:latin typeface="Times New Roman" panose="02020603050405020304" pitchFamily="18" charset="0"/>
                          <a:cs typeface="Times New Roman" panose="02020603050405020304" pitchFamily="18" charset="0"/>
                        </a:rPr>
                        <a:t>}</a:t>
                      </a:r>
                      <a:endParaRPr lang="en-US" sz="1100" b="0" dirty="0">
                        <a:latin typeface="Times New Roman" panose="02020603050405020304" pitchFamily="18" charset="0"/>
                        <a:cs typeface="Times New Roman" panose="02020603050405020304" pitchFamily="18" charset="0"/>
                      </a:endParaRPr>
                    </a:p>
                  </a:txBody>
                  <a:tcPr/>
                </a:tc>
              </a:tr>
              <a:tr h="370840">
                <a:tc>
                  <a:txBody>
                    <a:bodyPr/>
                    <a:lstStyle/>
                    <a:p>
                      <a:r>
                        <a:rPr lang="en-US" sz="1200" dirty="0" smtClean="0">
                          <a:latin typeface="Times New Roman" panose="02020603050405020304" pitchFamily="18" charset="0"/>
                          <a:cs typeface="Times New Roman" panose="02020603050405020304" pitchFamily="18" charset="0"/>
                          <a:hlinkClick r:id="rId3"/>
                        </a:rPr>
                        <a:t>https://plnkr.co/edit/qhMH073YlVytTuCsFu0W?p=preview</a:t>
                      </a:r>
                      <a:endParaRPr lang="en-US" sz="12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15692675"/>
              </p:ext>
            </p:extLst>
          </p:nvPr>
        </p:nvGraphicFramePr>
        <p:xfrm>
          <a:off x="685800" y="3028950"/>
          <a:ext cx="6096000" cy="1468120"/>
        </p:xfrm>
        <a:graphic>
          <a:graphicData uri="http://schemas.openxmlformats.org/drawingml/2006/table">
            <a:tbl>
              <a:tblPr firstRow="1" bandRow="1">
                <a:tableStyleId>{BDBED569-4797-4DF1-A0F4-6AAB3CD982D8}</a:tableStyleId>
              </a:tblPr>
              <a:tblGrid>
                <a:gridCol w="6096000"/>
              </a:tblGrid>
              <a:tr h="370840">
                <a:tc>
                  <a:txBody>
                    <a:bodyPr/>
                    <a:lstStyle/>
                    <a:p>
                      <a:r>
                        <a:rPr lang="en-US" sz="1100" b="0" dirty="0" smtClean="0">
                          <a:latin typeface="Times New Roman" panose="02020603050405020304" pitchFamily="18" charset="0"/>
                          <a:cs typeface="Times New Roman" panose="02020603050405020304" pitchFamily="18" charset="0"/>
                        </a:rPr>
                        <a:t>class </a:t>
                      </a:r>
                      <a:r>
                        <a:rPr lang="en-US" sz="1100" b="0" dirty="0" err="1" smtClean="0">
                          <a:latin typeface="Times New Roman" panose="02020603050405020304" pitchFamily="18" charset="0"/>
                          <a:cs typeface="Times New Roman" panose="02020603050405020304" pitchFamily="18" charset="0"/>
                        </a:rPr>
                        <a:t>ExampleComponent</a:t>
                      </a:r>
                      <a:r>
                        <a:rPr lang="en-US" sz="1100" b="0" dirty="0" smtClean="0">
                          <a:latin typeface="Times New Roman" panose="02020603050405020304" pitchFamily="18" charset="0"/>
                          <a:cs typeface="Times New Roman" panose="02020603050405020304" pitchFamily="18" charset="0"/>
                        </a:rPr>
                        <a:t> extends </a:t>
                      </a:r>
                      <a:r>
                        <a:rPr lang="en-US" sz="1100" b="0" dirty="0" err="1" smtClean="0">
                          <a:latin typeface="Times New Roman" panose="02020603050405020304" pitchFamily="18" charset="0"/>
                          <a:cs typeface="Times New Roman" panose="02020603050405020304" pitchFamily="18" charset="0"/>
                        </a:rPr>
                        <a:t>React.Component</a:t>
                      </a:r>
                      <a:r>
                        <a:rPr lang="en-US" sz="1100" b="0" dirty="0" smtClean="0">
                          <a:latin typeface="Times New Roman" panose="02020603050405020304" pitchFamily="18" charset="0"/>
                          <a:cs typeface="Times New Roman" panose="02020603050405020304" pitchFamily="18" charset="0"/>
                        </a:rPr>
                        <a:t> {</a:t>
                      </a:r>
                    </a:p>
                    <a:p>
                      <a:r>
                        <a:rPr lang="en-US" sz="1100" b="0" dirty="0" smtClean="0">
                          <a:latin typeface="Times New Roman" panose="02020603050405020304" pitchFamily="18" charset="0"/>
                          <a:cs typeface="Times New Roman" panose="02020603050405020304" pitchFamily="18" charset="0"/>
                        </a:rPr>
                        <a:t>  render() {</a:t>
                      </a:r>
                    </a:p>
                    <a:p>
                      <a:r>
                        <a:rPr lang="en-US" sz="1100" b="0" dirty="0" smtClean="0">
                          <a:latin typeface="Times New Roman" panose="02020603050405020304" pitchFamily="18" charset="0"/>
                          <a:cs typeface="Times New Roman" panose="02020603050405020304" pitchFamily="18" charset="0"/>
                        </a:rPr>
                        <a:t>    return &lt;button </a:t>
                      </a:r>
                      <a:r>
                        <a:rPr lang="en-US" sz="1100" b="0" dirty="0" err="1" smtClean="0">
                          <a:latin typeface="Times New Roman" panose="02020603050405020304" pitchFamily="18" charset="0"/>
                          <a:cs typeface="Times New Roman" panose="02020603050405020304" pitchFamily="18" charset="0"/>
                        </a:rPr>
                        <a:t>onClick</a:t>
                      </a:r>
                      <a:r>
                        <a:rPr lang="en-US" sz="1100" b="0" dirty="0" smtClean="0">
                          <a:latin typeface="Times New Roman" panose="02020603050405020304" pitchFamily="18" charset="0"/>
                          <a:cs typeface="Times New Roman" panose="02020603050405020304" pitchFamily="18" charset="0"/>
                        </a:rPr>
                        <a:t>={</a:t>
                      </a:r>
                      <a:r>
                        <a:rPr lang="en-US" sz="1100" b="0" dirty="0" err="1" smtClean="0">
                          <a:latin typeface="Times New Roman" panose="02020603050405020304" pitchFamily="18" charset="0"/>
                          <a:cs typeface="Times New Roman" panose="02020603050405020304" pitchFamily="18" charset="0"/>
                        </a:rPr>
                        <a:t>this.handleClick</a:t>
                      </a:r>
                      <a:r>
                        <a:rPr lang="en-US" sz="1100" b="0" dirty="0" smtClean="0">
                          <a:latin typeface="Times New Roman" panose="02020603050405020304" pitchFamily="18" charset="0"/>
                          <a:cs typeface="Times New Roman" panose="02020603050405020304" pitchFamily="18" charset="0"/>
                        </a:rPr>
                        <a:t>}&gt;Click me!&lt;/button&gt;</a:t>
                      </a:r>
                    </a:p>
                    <a:p>
                      <a:r>
                        <a:rPr lang="en-US" sz="1100" b="0" dirty="0" smtClean="0">
                          <a:latin typeface="Times New Roman" panose="02020603050405020304" pitchFamily="18" charset="0"/>
                          <a:cs typeface="Times New Roman" panose="02020603050405020304" pitchFamily="18" charset="0"/>
                        </a:rPr>
                        <a:t>  }</a:t>
                      </a:r>
                    </a:p>
                    <a:p>
                      <a:r>
                        <a:rPr lang="en-US" sz="1100" b="0" dirty="0" smtClean="0">
                          <a:latin typeface="Times New Roman" panose="02020603050405020304" pitchFamily="18" charset="0"/>
                          <a:cs typeface="Times New Roman" panose="02020603050405020304" pitchFamily="18" charset="0"/>
                        </a:rPr>
                        <a:t> </a:t>
                      </a:r>
                      <a:r>
                        <a:rPr lang="en-US" sz="1100" b="0" dirty="0" err="1" smtClean="0">
                          <a:latin typeface="Times New Roman" panose="02020603050405020304" pitchFamily="18" charset="0"/>
                          <a:cs typeface="Times New Roman" panose="02020603050405020304" pitchFamily="18" charset="0"/>
                        </a:rPr>
                        <a:t>handleClick</a:t>
                      </a:r>
                      <a:r>
                        <a:rPr lang="en-US" sz="1100" b="0" dirty="0" smtClean="0">
                          <a:latin typeface="Times New Roman" panose="02020603050405020304" pitchFamily="18" charset="0"/>
                          <a:cs typeface="Times New Roman" panose="02020603050405020304" pitchFamily="18" charset="0"/>
                        </a:rPr>
                        <a:t>() {</a:t>
                      </a:r>
                      <a:r>
                        <a:rPr lang="en-US" sz="1100" b="0" dirty="0" err="1" smtClean="0">
                          <a:latin typeface="Times New Roman" panose="02020603050405020304" pitchFamily="18" charset="0"/>
                          <a:cs typeface="Times New Roman" panose="02020603050405020304" pitchFamily="18" charset="0"/>
                        </a:rPr>
                        <a:t>this.logPhrase</a:t>
                      </a:r>
                      <a:r>
                        <a:rPr lang="en-US" sz="1100" b="0" dirty="0" smtClean="0">
                          <a:latin typeface="Times New Roman" panose="02020603050405020304" pitchFamily="18" charset="0"/>
                          <a:cs typeface="Times New Roman" panose="02020603050405020304" pitchFamily="18" charset="0"/>
                        </a:rPr>
                        <a:t>()}</a:t>
                      </a:r>
                    </a:p>
                    <a:p>
                      <a:r>
                        <a:rPr lang="en-US" sz="1100" b="0" dirty="0" smtClean="0">
                          <a:latin typeface="Times New Roman" panose="02020603050405020304" pitchFamily="18" charset="0"/>
                          <a:cs typeface="Times New Roman" panose="02020603050405020304" pitchFamily="18" charset="0"/>
                        </a:rPr>
                        <a:t> </a:t>
                      </a:r>
                      <a:r>
                        <a:rPr lang="en-US" sz="1100" b="0" dirty="0" err="1" smtClean="0">
                          <a:latin typeface="Times New Roman" panose="02020603050405020304" pitchFamily="18" charset="0"/>
                          <a:cs typeface="Times New Roman" panose="02020603050405020304" pitchFamily="18" charset="0"/>
                        </a:rPr>
                        <a:t>logPhrase</a:t>
                      </a:r>
                      <a:r>
                        <a:rPr lang="en-US" sz="1100" b="0" dirty="0" smtClean="0">
                          <a:latin typeface="Times New Roman" panose="02020603050405020304" pitchFamily="18" charset="0"/>
                          <a:cs typeface="Times New Roman" panose="02020603050405020304" pitchFamily="18" charset="0"/>
                        </a:rPr>
                        <a:t>() {</a:t>
                      </a:r>
                      <a:r>
                        <a:rPr lang="en-US" sz="1100" b="0" baseline="0" dirty="0" smtClean="0">
                          <a:latin typeface="Times New Roman" panose="02020603050405020304" pitchFamily="18" charset="0"/>
                          <a:cs typeface="Times New Roman" panose="02020603050405020304" pitchFamily="18" charset="0"/>
                        </a:rPr>
                        <a:t> </a:t>
                      </a:r>
                      <a:r>
                        <a:rPr lang="en-US" sz="1100" b="0" dirty="0" smtClean="0">
                          <a:latin typeface="Times New Roman" panose="02020603050405020304" pitchFamily="18" charset="0"/>
                          <a:cs typeface="Times New Roman" panose="02020603050405020304" pitchFamily="18" charset="0"/>
                        </a:rPr>
                        <a:t>console.log('such knowledge')}}</a:t>
                      </a:r>
                    </a:p>
                  </a:txBody>
                  <a:tcPr/>
                </a:tc>
              </a:tr>
              <a:tr h="370840">
                <a:tc>
                  <a:txBody>
                    <a:bodyPr/>
                    <a:lstStyle/>
                    <a:p>
                      <a:r>
                        <a:rPr lang="en-US" sz="1200" dirty="0" smtClean="0">
                          <a:latin typeface="Times New Roman" panose="02020603050405020304" pitchFamily="18" charset="0"/>
                          <a:cs typeface="Times New Roman" panose="02020603050405020304" pitchFamily="18" charset="0"/>
                          <a:hlinkClick r:id="rId4"/>
                        </a:rPr>
                        <a:t>https://plnkr.co/edit/cnlYPb53emxVHYWkCFT8?p=preview</a:t>
                      </a:r>
                      <a:endParaRPr lang="en-US" sz="1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5235608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8392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Binding callbacks in React </a:t>
            </a:r>
            <a:r>
              <a:rPr lang="en-US" sz="2400" dirty="0" smtClean="0">
                <a:latin typeface="Times New Roman" panose="02020603050405020304" pitchFamily="18" charset="0"/>
                <a:cs typeface="Times New Roman" panose="02020603050405020304" pitchFamily="18" charset="0"/>
              </a:rPr>
              <a:t>components (2)</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1600" dirty="0">
                <a:latin typeface="Times New Roman" panose="02020603050405020304" pitchFamily="18" charset="0"/>
                <a:cs typeface="Times New Roman" panose="02020603050405020304" pitchFamily="18" charset="0"/>
              </a:rPr>
              <a:t> When we give the `</a:t>
            </a:r>
            <a:r>
              <a:rPr lang="en-US" sz="1600" dirty="0" err="1">
                <a:latin typeface="Times New Roman" panose="02020603050405020304" pitchFamily="18" charset="0"/>
                <a:cs typeface="Times New Roman" panose="02020603050405020304" pitchFamily="18" charset="0"/>
              </a:rPr>
              <a:t>handleClick</a:t>
            </a:r>
            <a:r>
              <a:rPr lang="en-US" sz="1600" dirty="0">
                <a:latin typeface="Times New Roman" panose="02020603050405020304" pitchFamily="18" charset="0"/>
                <a:cs typeface="Times New Roman" panose="02020603050405020304" pitchFamily="18" charset="0"/>
              </a:rPr>
              <a:t>` function to `</a:t>
            </a:r>
            <a:r>
              <a:rPr lang="en-US" sz="1600" dirty="0" err="1">
                <a:latin typeface="Times New Roman" panose="02020603050405020304" pitchFamily="18" charset="0"/>
                <a:cs typeface="Times New Roman" panose="02020603050405020304" pitchFamily="18" charset="0"/>
              </a:rPr>
              <a:t>onClick</a:t>
            </a:r>
            <a:r>
              <a:rPr lang="en-US" sz="1600" dirty="0">
                <a:latin typeface="Times New Roman" panose="02020603050405020304" pitchFamily="18" charset="0"/>
                <a:cs typeface="Times New Roman" panose="02020603050405020304" pitchFamily="18" charset="0"/>
              </a:rPr>
              <a:t>`, we’re just passing a reference to a function. The event handling system is what actually </a:t>
            </a:r>
            <a:r>
              <a:rPr lang="en-US" sz="1600" i="1" dirty="0">
                <a:latin typeface="Times New Roman" panose="02020603050405020304" pitchFamily="18" charset="0"/>
                <a:cs typeface="Times New Roman" panose="02020603050405020304" pitchFamily="18" charset="0"/>
              </a:rPr>
              <a:t>calls</a:t>
            </a:r>
            <a:r>
              <a:rPr lang="en-US" sz="1600" dirty="0">
                <a:latin typeface="Times New Roman" panose="02020603050405020304" pitchFamily="18" charset="0"/>
                <a:cs typeface="Times New Roman" panose="02020603050405020304" pitchFamily="18" charset="0"/>
              </a:rPr>
              <a:t> your `</a:t>
            </a:r>
            <a:r>
              <a:rPr lang="en-US" sz="1600" dirty="0" err="1">
                <a:latin typeface="Times New Roman" panose="02020603050405020304" pitchFamily="18" charset="0"/>
                <a:cs typeface="Times New Roman" panose="02020603050405020304" pitchFamily="18" charset="0"/>
              </a:rPr>
              <a:t>handleClick</a:t>
            </a:r>
            <a:r>
              <a:rPr lang="en-US" sz="1600" dirty="0">
                <a:latin typeface="Times New Roman" panose="02020603050405020304" pitchFamily="18" charset="0"/>
                <a:cs typeface="Times New Roman" panose="02020603050405020304" pitchFamily="18" charset="0"/>
              </a:rPr>
              <a:t>` function. Because of this, `</a:t>
            </a:r>
            <a:r>
              <a:rPr lang="en-US" sz="1600" dirty="0" err="1">
                <a:latin typeface="Times New Roman" panose="02020603050405020304" pitchFamily="18" charset="0"/>
                <a:cs typeface="Times New Roman" panose="02020603050405020304" pitchFamily="18" charset="0"/>
              </a:rPr>
              <a:t>handleClick</a:t>
            </a:r>
            <a:r>
              <a:rPr lang="en-US" sz="1600" dirty="0">
                <a:latin typeface="Times New Roman" panose="02020603050405020304" pitchFamily="18" charset="0"/>
                <a:cs typeface="Times New Roman" panose="02020603050405020304" pitchFamily="18" charset="0"/>
              </a:rPr>
              <a:t>` doesn’t have the same `this` context that we were expecting when we wrote `</a:t>
            </a:r>
            <a:r>
              <a:rPr lang="en-US" sz="1600" dirty="0" err="1">
                <a:latin typeface="Times New Roman" panose="02020603050405020304" pitchFamily="18" charset="0"/>
                <a:cs typeface="Times New Roman" panose="02020603050405020304" pitchFamily="18" charset="0"/>
              </a:rPr>
              <a:t>this.logPhrase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We want `this` to refer to the </a:t>
            </a:r>
            <a:r>
              <a:rPr lang="en-US" sz="1600" dirty="0" err="1" smtClean="0">
                <a:latin typeface="Times New Roman" panose="02020603050405020304" pitchFamily="18" charset="0"/>
                <a:cs typeface="Times New Roman" panose="02020603050405020304" pitchFamily="18" charset="0"/>
              </a:rPr>
              <a:t>ExampleComponent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component. Here are a few ways to do this</a:t>
            </a:r>
            <a:r>
              <a:rPr lang="en-US" sz="1600" dirty="0" smtClean="0">
                <a:latin typeface="Times New Roman" panose="02020603050405020304" pitchFamily="18" charset="0"/>
                <a:cs typeface="Times New Roman" panose="02020603050405020304" pitchFamily="18" charset="0"/>
              </a:rPr>
              <a:t>.</a:t>
            </a:r>
          </a:p>
          <a:p>
            <a:pPr marL="800100" lvl="1" indent="-342900">
              <a:buFont typeface="+mj-lt"/>
              <a:buAutoNum type="arabicPeriod"/>
            </a:pPr>
            <a:r>
              <a:rPr lang="en-US" sz="1300" b="1" dirty="0" smtClean="0">
                <a:latin typeface="Times New Roman" panose="02020603050405020304" pitchFamily="18" charset="0"/>
                <a:cs typeface="Times New Roman" panose="02020603050405020304" pitchFamily="18" charset="0"/>
              </a:rPr>
              <a:t>Bind in Render</a:t>
            </a:r>
          </a:p>
          <a:p>
            <a:pPr marL="857250" lvl="3" indent="0">
              <a:buNone/>
            </a:pPr>
            <a:r>
              <a:rPr lang="en-US" sz="1300" dirty="0" smtClean="0">
                <a:latin typeface="Times New Roman" panose="02020603050405020304" pitchFamily="18" charset="0"/>
                <a:cs typeface="Times New Roman" panose="02020603050405020304" pitchFamily="18" charset="0"/>
                <a:hlinkClick r:id="rId3"/>
              </a:rPr>
              <a:t>https://plnkr.co/edit/ETXeJm3R34NqSdMV6a7J?p=preview</a:t>
            </a:r>
            <a:endParaRPr lang="en-US" sz="1300"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1300" b="1" dirty="0" smtClean="0">
                <a:latin typeface="Times New Roman" panose="02020603050405020304" pitchFamily="18" charset="0"/>
                <a:cs typeface="Times New Roman" panose="02020603050405020304" pitchFamily="18" charset="0"/>
              </a:rPr>
              <a:t>Use Arrow Function in Render</a:t>
            </a:r>
          </a:p>
          <a:p>
            <a:pPr marL="914400" lvl="2" indent="0">
              <a:buNone/>
            </a:pPr>
            <a:r>
              <a:rPr lang="en-US" sz="1300" dirty="0" smtClean="0">
                <a:latin typeface="Times New Roman" panose="02020603050405020304" pitchFamily="18" charset="0"/>
                <a:cs typeface="Times New Roman" panose="02020603050405020304" pitchFamily="18" charset="0"/>
                <a:hlinkClick r:id="rId4"/>
              </a:rPr>
              <a:t>https://plnkr.co/edit/N2p6owZ3IFTiyv27rZ9i?p=preview</a:t>
            </a:r>
            <a:endParaRPr lang="en-US" sz="1300" b="1"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1300" b="1" dirty="0" smtClean="0">
                <a:latin typeface="Times New Roman" panose="02020603050405020304" pitchFamily="18" charset="0"/>
                <a:cs typeface="Times New Roman" panose="02020603050405020304" pitchFamily="18" charset="0"/>
              </a:rPr>
              <a:t>Bind in Constructor</a:t>
            </a:r>
          </a:p>
          <a:p>
            <a:pPr marL="857250" lvl="2" indent="0">
              <a:buNone/>
            </a:pPr>
            <a:r>
              <a:rPr lang="en-US" sz="1300" dirty="0" smtClean="0">
                <a:latin typeface="Times New Roman" panose="02020603050405020304" pitchFamily="18" charset="0"/>
                <a:cs typeface="Times New Roman" panose="02020603050405020304" pitchFamily="18" charset="0"/>
                <a:hlinkClick r:id="rId5"/>
              </a:rPr>
              <a:t>https://plnkr.co/edit/nk2jPTNyUIHqNfpw0AXu?p=info</a:t>
            </a:r>
            <a:endParaRPr lang="en-US" sz="1300" b="1"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1300" b="1" dirty="0" smtClean="0">
                <a:latin typeface="Times New Roman" panose="02020603050405020304" pitchFamily="18" charset="0"/>
                <a:cs typeface="Times New Roman" panose="02020603050405020304" pitchFamily="18" charset="0"/>
              </a:rPr>
              <a:t>Use Arrow Function in Class Property</a:t>
            </a:r>
          </a:p>
          <a:p>
            <a:pPr marL="914400" lvl="2" indent="0">
              <a:buNone/>
            </a:pPr>
            <a:r>
              <a:rPr lang="en-US" sz="1300" dirty="0" smtClean="0">
                <a:latin typeface="Times New Roman" panose="02020603050405020304" pitchFamily="18" charset="0"/>
                <a:cs typeface="Times New Roman" panose="02020603050405020304" pitchFamily="18" charset="0"/>
                <a:hlinkClick r:id="rId6"/>
              </a:rPr>
              <a:t>https://plnkr.co/edit/O8Zyltu2XPg4m6u3KqQZ?p=preview</a:t>
            </a:r>
            <a:endParaRPr lang="en-US" sz="1300"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6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b="1"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b="1"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b="1"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1400" b="1" dirty="0" smtClean="0">
              <a:latin typeface="Times New Roman" panose="02020603050405020304" pitchFamily="18" charset="0"/>
              <a:cs typeface="Times New Roman" panose="02020603050405020304" pitchFamily="18" charset="0"/>
            </a:endParaRPr>
          </a:p>
          <a:p>
            <a:pPr marL="0" lvl="1" indent="0">
              <a:buNone/>
            </a:pPr>
            <a:endParaRPr lang="en-US" sz="1400" b="1"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US" sz="1600" b="1"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US" sz="1400" b="1"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2944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Component Transclusion (Projection</a:t>
            </a:r>
            <a:r>
              <a:rPr lang="en-US" sz="2400" dirty="0" smtClean="0">
                <a:latin typeface="Times New Roman" panose="02020603050405020304" pitchFamily="18" charset="0"/>
                <a:cs typeface="Times New Roman" panose="02020603050405020304" pitchFamily="18" charset="0"/>
              </a:rPr>
              <a:t>) ? (1)</a:t>
            </a:r>
            <a:endParaRPr lang="en-US" sz="24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a:latin typeface="Times New Roman" panose="02020603050405020304" pitchFamily="18" charset="0"/>
                <a:cs typeface="Times New Roman" panose="02020603050405020304" pitchFamily="18" charset="0"/>
              </a:rPr>
              <a:t>What is transclusion?</a:t>
            </a:r>
          </a:p>
          <a:p>
            <a:pPr lvl="1"/>
            <a:r>
              <a:rPr lang="en-US" sz="1400" dirty="0">
                <a:latin typeface="Times New Roman" panose="02020603050405020304" pitchFamily="18" charset="0"/>
                <a:cs typeface="Times New Roman" panose="02020603050405020304" pitchFamily="18" charset="0"/>
              </a:rPr>
              <a:t>In terms of UI development, transclusion is when a child component is declared from inside of parent component, and the child component is agnostic to its parent. This allows for a nested, flowing and declarative component hierarchy</a:t>
            </a:r>
            <a:r>
              <a:rPr lang="en-US" sz="1400" dirty="0" smtClean="0">
                <a:latin typeface="Times New Roman" panose="02020603050405020304" pitchFamily="18" charset="0"/>
                <a:cs typeface="Times New Roman" panose="02020603050405020304" pitchFamily="18" charset="0"/>
              </a:rPr>
              <a:t>. </a:t>
            </a:r>
          </a:p>
          <a:p>
            <a:pPr lvl="1"/>
            <a:r>
              <a:rPr lang="en-US" sz="1400" dirty="0" smtClean="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enables developers to build reusable components and make applications more scalable and flexible</a:t>
            </a:r>
          </a:p>
          <a:p>
            <a:pPr lvl="2"/>
            <a:endParaRPr lang="en-US" b="1"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dirty="0" smtClean="0">
              <a:latin typeface="Times New Roman" panose="02020603050405020304" pitchFamily="18" charset="0"/>
              <a:cs typeface="Times New Roman" panose="02020603050405020304" pitchFamily="18" charset="0"/>
            </a:endParaRPr>
          </a:p>
          <a:p>
            <a:pPr marL="1200150" lvl="3" indent="-342900"/>
            <a:r>
              <a:rPr lang="en-US" dirty="0" smtClean="0">
                <a:latin typeface="Times New Roman" panose="02020603050405020304" pitchFamily="18" charset="0"/>
                <a:cs typeface="Times New Roman" panose="02020603050405020304" pitchFamily="18" charset="0"/>
                <a:hlinkClick r:id="rId3"/>
              </a:rPr>
              <a:t>https</a:t>
            </a:r>
            <a:r>
              <a:rPr lang="en-US" dirty="0">
                <a:latin typeface="Times New Roman" panose="02020603050405020304" pitchFamily="18" charset="0"/>
                <a:cs typeface="Times New Roman" panose="02020603050405020304" pitchFamily="18" charset="0"/>
                <a:hlinkClick r:id="rId3"/>
              </a:rPr>
              <a:t>://plnkr.co/edit/M6No6FDhPXQB8bpT7I2D?p=preview</a:t>
            </a:r>
            <a:endParaRPr lang="en-US"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25" y="2343150"/>
            <a:ext cx="2675947" cy="1905010"/>
          </a:xfrm>
          <a:prstGeom prst="roundRect">
            <a:avLst>
              <a:gd name="adj" fmla="val 16667"/>
            </a:avLst>
          </a:prstGeom>
          <a:ln/>
        </p:spPr>
        <p:style>
          <a:lnRef idx="2">
            <a:schemeClr val="accent2"/>
          </a:lnRef>
          <a:fillRef idx="1">
            <a:schemeClr val="lt1"/>
          </a:fillRef>
          <a:effectRef idx="0">
            <a:schemeClr val="accent2"/>
          </a:effectRef>
          <a:fontRef idx="minor">
            <a:schemeClr val="dk1"/>
          </a:fontRef>
        </p:style>
      </p:pic>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351" y="2343150"/>
            <a:ext cx="3633916" cy="1905011"/>
          </a:xfrm>
          <a:prstGeom prst="roundRect">
            <a:avLst>
              <a:gd name="adj" fmla="val 8594"/>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5460446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Component Transclusion (Projection</a:t>
            </a:r>
            <a:r>
              <a:rPr lang="en-US" sz="2400" dirty="0" smtClean="0">
                <a:latin typeface="Times New Roman" panose="02020603050405020304" pitchFamily="18" charset="0"/>
                <a:cs typeface="Times New Roman" panose="02020603050405020304" pitchFamily="18" charset="0"/>
              </a:rPr>
              <a:t>) ? (2)</a:t>
            </a:r>
            <a:endParaRPr lang="en-US" sz="24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a:latin typeface="Times New Roman" panose="02020603050405020304" pitchFamily="18" charset="0"/>
                <a:cs typeface="Times New Roman" panose="02020603050405020304" pitchFamily="18" charset="0"/>
              </a:rPr>
              <a:t>What is transclusion</a:t>
            </a:r>
            <a:r>
              <a:rPr lang="en-US" b="1" dirty="0" smtClean="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Imagine that we need to build a &lt;</a:t>
            </a:r>
            <a:r>
              <a:rPr lang="en-US" sz="1800" dirty="0" err="1">
                <a:latin typeface="Times New Roman" panose="02020603050405020304" pitchFamily="18" charset="0"/>
                <a:cs typeface="Times New Roman" panose="02020603050405020304" pitchFamily="18" charset="0"/>
              </a:rPr>
              <a:t>PrimaryButton</a:t>
            </a:r>
            <a:r>
              <a:rPr lang="en-US" sz="1800" dirty="0">
                <a:latin typeface="Times New Roman" panose="02020603050405020304" pitchFamily="18" charset="0"/>
                <a:cs typeface="Times New Roman" panose="02020603050405020304" pitchFamily="18" charset="0"/>
              </a:rPr>
              <a:t>/&gt; component for all of the call-to-action buttons in our app.</a:t>
            </a:r>
            <a:endParaRPr lang="en-US" sz="1800" b="1" dirty="0">
              <a:latin typeface="Times New Roman" panose="02020603050405020304" pitchFamily="18" charset="0"/>
              <a:cs typeface="Times New Roman" panose="02020603050405020304" pitchFamily="18" charset="0"/>
            </a:endParaRPr>
          </a:p>
          <a:p>
            <a:pPr lvl="2"/>
            <a:endParaRPr lang="en-US" b="1"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742950" lvl="2" indent="-342900"/>
            <a:r>
              <a:rPr lang="en-US" sz="1400" dirty="0">
                <a:latin typeface="Times New Roman" panose="02020603050405020304" pitchFamily="18" charset="0"/>
                <a:cs typeface="Times New Roman" panose="02020603050405020304" pitchFamily="18" charset="0"/>
                <a:hlinkClick r:id="rId3"/>
              </a:rPr>
              <a:t>https://plnkr.co/edit/ub4LNW7uqO4f6wbE2SsR?p=preview</a:t>
            </a:r>
            <a:endParaRPr lang="en-US" sz="14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61895973"/>
              </p:ext>
            </p:extLst>
          </p:nvPr>
        </p:nvGraphicFramePr>
        <p:xfrm>
          <a:off x="1143000" y="1885950"/>
          <a:ext cx="7239000" cy="2438400"/>
        </p:xfrm>
        <a:graphic>
          <a:graphicData uri="http://schemas.openxmlformats.org/drawingml/2006/table">
            <a:tbl>
              <a:tblPr firstRow="1" bandRow="1">
                <a:tableStyleId>{BDBED569-4797-4DF1-A0F4-6AAB3CD982D8}</a:tableStyleId>
              </a:tblPr>
              <a:tblGrid>
                <a:gridCol w="7239000"/>
              </a:tblGrid>
              <a:tr h="1747345">
                <a:tc>
                  <a:txBody>
                    <a:bodyPr/>
                    <a:lstStyle/>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class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PrimaryButton</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extends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React.Component</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render() </a:t>
                      </a:r>
                    </a:p>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 </a:t>
                      </a:r>
                    </a:p>
                    <a:p>
                      <a:pPr lvl="1"/>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return ( &lt;button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onClick</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this.props.onClick</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}&gt;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this.props.text</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&lt;/button&gt; ) </a:t>
                      </a:r>
                    </a:p>
                    <a:p>
                      <a:pPr lvl="1"/>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pPr lvl="0"/>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r>
              <a:tr h="640080">
                <a:tc>
                  <a:txBody>
                    <a:bodyPr/>
                    <a:lstStyle/>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//usage </a:t>
                      </a:r>
                    </a:p>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&lt;</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PrimaryButton</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text="Getting Started"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onClick</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this.somehandler</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/&gt;</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954206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Component Transclusion (Projection</a:t>
            </a:r>
            <a:r>
              <a:rPr lang="en-US" sz="2400" dirty="0" smtClean="0">
                <a:latin typeface="Times New Roman" panose="02020603050405020304" pitchFamily="18" charset="0"/>
                <a:cs typeface="Times New Roman" panose="02020603050405020304" pitchFamily="18" charset="0"/>
              </a:rPr>
              <a:t>) ? (3)</a:t>
            </a:r>
            <a:endParaRPr lang="en-US" sz="24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a:latin typeface="Times New Roman" panose="02020603050405020304" pitchFamily="18" charset="0"/>
                <a:cs typeface="Times New Roman" panose="02020603050405020304" pitchFamily="18" charset="0"/>
              </a:rPr>
              <a:t>What is transclusion</a:t>
            </a:r>
            <a:r>
              <a:rPr lang="en-US" b="1" dirty="0" smtClean="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D</a:t>
            </a:r>
            <a:r>
              <a:rPr lang="en-US" sz="1800" dirty="0" smtClean="0">
                <a:latin typeface="Times New Roman" panose="02020603050405020304" pitchFamily="18" charset="0"/>
                <a:cs typeface="Times New Roman" panose="02020603050405020304" pitchFamily="18" charset="0"/>
              </a:rPr>
              <a:t>esign </a:t>
            </a:r>
            <a:r>
              <a:rPr lang="en-US" sz="1800" dirty="0">
                <a:latin typeface="Times New Roman" panose="02020603050405020304" pitchFamily="18" charset="0"/>
                <a:cs typeface="Times New Roman" panose="02020603050405020304" pitchFamily="18" charset="0"/>
              </a:rPr>
              <a:t>team wants to add a small feature: include an icon before the words “Getting Started</a:t>
            </a:r>
            <a:r>
              <a:rPr lang="en-US" sz="1800"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lvl="2"/>
            <a:endParaRPr lang="en-US" b="1"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742950" lvl="2" indent="-342900"/>
            <a:r>
              <a:rPr lang="en-US" sz="1400" dirty="0">
                <a:latin typeface="Times New Roman" panose="02020603050405020304" pitchFamily="18" charset="0"/>
                <a:cs typeface="Times New Roman" panose="02020603050405020304" pitchFamily="18" charset="0"/>
                <a:hlinkClick r:id="rId3"/>
              </a:rPr>
              <a:t>https://plnkr.co/edit/g9pWUkxuEwB6fvPy3g4f?p=preview</a:t>
            </a:r>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70243461"/>
              </p:ext>
            </p:extLst>
          </p:nvPr>
        </p:nvGraphicFramePr>
        <p:xfrm>
          <a:off x="1143000" y="1885950"/>
          <a:ext cx="7239000" cy="2529840"/>
        </p:xfrm>
        <a:graphic>
          <a:graphicData uri="http://schemas.openxmlformats.org/drawingml/2006/table">
            <a:tbl>
              <a:tblPr firstRow="1" bandRow="1">
                <a:tableStyleId>{BDBED569-4797-4DF1-A0F4-6AAB3CD982D8}</a:tableStyleId>
              </a:tblPr>
              <a:tblGrid>
                <a:gridCol w="4495800"/>
                <a:gridCol w="2743200"/>
              </a:tblGrid>
              <a:tr h="1747345">
                <a:tc>
                  <a:txBody>
                    <a:bodyPr/>
                    <a:lstStyle/>
                    <a:p>
                      <a:r>
                        <a:rPr lang="en-US" sz="1600" b="0" i="0" kern="1200" dirty="0" smtClean="0">
                          <a:solidFill>
                            <a:srgbClr val="FF0000"/>
                          </a:solidFill>
                          <a:effectLst/>
                          <a:latin typeface="Times New Roman" panose="02020603050405020304" pitchFamily="18" charset="0"/>
                          <a:ea typeface="+mn-ea"/>
                          <a:cs typeface="Times New Roman" panose="02020603050405020304" pitchFamily="18" charset="0"/>
                        </a:rPr>
                        <a:t>//refactor</a:t>
                      </a:r>
                    </a:p>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class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PrimaryButton</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extends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React.Component</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render() {</a:t>
                      </a:r>
                    </a:p>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return (</a:t>
                      </a:r>
                    </a:p>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&lt;button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onClick</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this.props.onClick</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}&gt;</a:t>
                      </a:r>
                    </a:p>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this.props.icon</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this.props.text</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&lt;/button&gt;</a:t>
                      </a:r>
                    </a:p>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dirty="0" smtClean="0">
                          <a:solidFill>
                            <a:srgbClr val="FF0000"/>
                          </a:solidFill>
                          <a:latin typeface="Times New Roman" panose="02020603050405020304" pitchFamily="18" charset="0"/>
                          <a:cs typeface="Times New Roman" panose="02020603050405020304" pitchFamily="18" charset="0"/>
                        </a:rPr>
                        <a:t>//usage</a:t>
                      </a:r>
                    </a:p>
                    <a:p>
                      <a:r>
                        <a:rPr lang="en-US" sz="1600" b="0" dirty="0" smtClean="0">
                          <a:latin typeface="Times New Roman" panose="02020603050405020304" pitchFamily="18" charset="0"/>
                          <a:cs typeface="Times New Roman" panose="02020603050405020304" pitchFamily="18" charset="0"/>
                        </a:rPr>
                        <a:t>&lt;</a:t>
                      </a:r>
                      <a:r>
                        <a:rPr lang="en-US" sz="1600" b="0" dirty="0" err="1" smtClean="0">
                          <a:latin typeface="Times New Roman" panose="02020603050405020304" pitchFamily="18" charset="0"/>
                          <a:cs typeface="Times New Roman" panose="02020603050405020304" pitchFamily="18" charset="0"/>
                        </a:rPr>
                        <a:t>PrimaryButton</a:t>
                      </a:r>
                      <a:endParaRPr lang="en-US" sz="1600" b="0" dirty="0" smtClean="0">
                        <a:latin typeface="Times New Roman" panose="02020603050405020304" pitchFamily="18" charset="0"/>
                        <a:cs typeface="Times New Roman" panose="02020603050405020304" pitchFamily="18" charset="0"/>
                      </a:endParaRPr>
                    </a:p>
                    <a:p>
                      <a:r>
                        <a:rPr lang="en-US" sz="1600" b="0" dirty="0" smtClean="0">
                          <a:latin typeface="Times New Roman" panose="02020603050405020304" pitchFamily="18" charset="0"/>
                          <a:cs typeface="Times New Roman" panose="02020603050405020304" pitchFamily="18" charset="0"/>
                        </a:rPr>
                        <a:t>  icon={</a:t>
                      </a:r>
                      <a:r>
                        <a:rPr lang="en-US" sz="1600" b="0" dirty="0" err="1" smtClean="0">
                          <a:latin typeface="Times New Roman" panose="02020603050405020304" pitchFamily="18" charset="0"/>
                          <a:cs typeface="Times New Roman" panose="02020603050405020304" pitchFamily="18" charset="0"/>
                        </a:rPr>
                        <a:t>IconFile</a:t>
                      </a:r>
                      <a:r>
                        <a:rPr lang="en-US" sz="1600" b="0" dirty="0" smtClean="0">
                          <a:latin typeface="Times New Roman" panose="02020603050405020304" pitchFamily="18" charset="0"/>
                          <a:cs typeface="Times New Roman" panose="02020603050405020304" pitchFamily="18" charset="0"/>
                        </a:rPr>
                        <a:t>}</a:t>
                      </a:r>
                    </a:p>
                    <a:p>
                      <a:r>
                        <a:rPr lang="en-US" sz="1600" b="0" dirty="0" smtClean="0">
                          <a:latin typeface="Times New Roman" panose="02020603050405020304" pitchFamily="18" charset="0"/>
                          <a:cs typeface="Times New Roman" panose="02020603050405020304" pitchFamily="18" charset="0"/>
                        </a:rPr>
                        <a:t>  text="Getting Started"</a:t>
                      </a:r>
                    </a:p>
                    <a:p>
                      <a:r>
                        <a:rPr lang="en-US" sz="1600" b="0" dirty="0" smtClean="0">
                          <a:latin typeface="Times New Roman" panose="02020603050405020304" pitchFamily="18" charset="0"/>
                          <a:cs typeface="Times New Roman" panose="02020603050405020304" pitchFamily="18" charset="0"/>
                        </a:rPr>
                        <a:t>  </a:t>
                      </a:r>
                      <a:r>
                        <a:rPr lang="en-US" sz="1600" b="0" dirty="0" err="1" smtClean="0">
                          <a:latin typeface="Times New Roman" panose="02020603050405020304" pitchFamily="18" charset="0"/>
                          <a:cs typeface="Times New Roman" panose="02020603050405020304" pitchFamily="18" charset="0"/>
                        </a:rPr>
                        <a:t>onClick</a:t>
                      </a:r>
                      <a:r>
                        <a:rPr lang="en-US" sz="1600" b="0" dirty="0" smtClean="0">
                          <a:latin typeface="Times New Roman" panose="02020603050405020304" pitchFamily="18" charset="0"/>
                          <a:cs typeface="Times New Roman" panose="02020603050405020304" pitchFamily="18" charset="0"/>
                        </a:rPr>
                        <a:t>={</a:t>
                      </a:r>
                      <a:r>
                        <a:rPr lang="en-US" sz="1600" b="0" dirty="0" err="1" smtClean="0">
                          <a:latin typeface="Times New Roman" panose="02020603050405020304" pitchFamily="18" charset="0"/>
                          <a:cs typeface="Times New Roman" panose="02020603050405020304" pitchFamily="18" charset="0"/>
                        </a:rPr>
                        <a:t>this.somehandler</a:t>
                      </a:r>
                      <a:r>
                        <a:rPr lang="en-US" sz="1600" b="0" dirty="0" smtClean="0">
                          <a:latin typeface="Times New Roman" panose="02020603050405020304" pitchFamily="18" charset="0"/>
                          <a:cs typeface="Times New Roman" panose="02020603050405020304" pitchFamily="18" charset="0"/>
                        </a:rPr>
                        <a:t>}</a:t>
                      </a:r>
                    </a:p>
                    <a:p>
                      <a:r>
                        <a:rPr lang="en-US" sz="1600" b="0" dirty="0" smtClean="0">
                          <a:latin typeface="Times New Roman" panose="02020603050405020304" pitchFamily="18" charset="0"/>
                          <a:cs typeface="Times New Roman" panose="02020603050405020304" pitchFamily="18" charset="0"/>
                        </a:rPr>
                        <a:t>/&gt;</a:t>
                      </a:r>
                      <a:endParaRPr lang="en-US" sz="16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640790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38350"/>
            <a:ext cx="3276600" cy="646331"/>
          </a:xfrm>
        </p:spPr>
        <p:txBody>
          <a:bodyPr>
            <a:normAutofit/>
          </a:bodyPr>
          <a:lstStyle/>
          <a:p>
            <a:pPr algn="l"/>
            <a:r>
              <a:rPr lang="en-US" dirty="0" smtClean="0"/>
              <a:t>Agenda(3)	</a:t>
            </a:r>
            <a:endParaRPr lang="en-US" dirty="0"/>
          </a:p>
        </p:txBody>
      </p:sp>
      <p:sp>
        <p:nvSpPr>
          <p:cNvPr id="21507" name="Content Placeholder 2"/>
          <p:cNvSpPr>
            <a:spLocks noGrp="1"/>
          </p:cNvSpPr>
          <p:nvPr>
            <p:ph type="body" sz="quarter" idx="13"/>
          </p:nvPr>
        </p:nvSpPr>
        <p:spPr>
          <a:xfrm>
            <a:off x="2646680" y="-10160"/>
            <a:ext cx="3754120" cy="5181600"/>
          </a:xfrm>
        </p:spPr>
        <p:style>
          <a:lnRef idx="1">
            <a:schemeClr val="accent6"/>
          </a:lnRef>
          <a:fillRef idx="2">
            <a:schemeClr val="accent6"/>
          </a:fillRef>
          <a:effectRef idx="1">
            <a:schemeClr val="accent6"/>
          </a:effectRef>
          <a:fontRef idx="minor">
            <a:schemeClr val="dk1"/>
          </a:fontRef>
        </p:style>
        <p:txBody>
          <a:bodyPr/>
          <a:lstStyle/>
          <a:p>
            <a:pPr marL="457200" lvl="1" indent="0">
              <a:buNone/>
            </a:pPr>
            <a:r>
              <a:rPr lang="en-US" altLang="en-US" sz="1900" b="1" dirty="0">
                <a:latin typeface="Times New Roman" panose="02020603050405020304" pitchFamily="18" charset="0"/>
                <a:cs typeface="Times New Roman" panose="02020603050405020304" pitchFamily="18" charset="0"/>
              </a:rPr>
              <a:t>React </a:t>
            </a:r>
            <a:r>
              <a:rPr lang="en-US" altLang="en-US" sz="1900" b="1" dirty="0" err="1">
                <a:latin typeface="Times New Roman" panose="02020603050405020304" pitchFamily="18" charset="0"/>
                <a:cs typeface="Times New Roman" panose="02020603050405020304" pitchFamily="18" charset="0"/>
              </a:rPr>
              <a:t>Comunication</a:t>
            </a:r>
            <a:r>
              <a:rPr lang="en-US" altLang="en-US" sz="1900" b="1" dirty="0">
                <a:latin typeface="Times New Roman" panose="02020603050405020304" pitchFamily="18" charset="0"/>
                <a:cs typeface="Times New Roman" panose="02020603050405020304" pitchFamily="18" charset="0"/>
              </a:rPr>
              <a:t> between Components</a:t>
            </a:r>
          </a:p>
          <a:p>
            <a:pPr marL="457200" lvl="1" indent="0">
              <a:buNone/>
            </a:pPr>
            <a:r>
              <a:rPr lang="en-US" altLang="en-US" sz="19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Parent to Child</a:t>
            </a:r>
          </a:p>
          <a:p>
            <a:pPr marL="457200" lvl="1" indent="0">
              <a:buNone/>
            </a:pPr>
            <a:r>
              <a:rPr lang="en-US" altLang="en-US" sz="1800" dirty="0">
                <a:latin typeface="Times New Roman" panose="02020603050405020304" pitchFamily="18" charset="0"/>
                <a:cs typeface="Times New Roman" panose="02020603050405020304" pitchFamily="18" charset="0"/>
              </a:rPr>
              <a:t>	Child to Parent</a:t>
            </a:r>
          </a:p>
          <a:p>
            <a:pPr marL="457200" lvl="1" indent="0">
              <a:buNone/>
            </a:pPr>
            <a:r>
              <a:rPr lang="en-US" altLang="en-US" sz="1800" dirty="0">
                <a:latin typeface="Times New Roman" panose="02020603050405020304" pitchFamily="18" charset="0"/>
                <a:cs typeface="Times New Roman" panose="02020603050405020304" pitchFamily="18" charset="0"/>
              </a:rPr>
              <a:t>	Sibling to Sibling</a:t>
            </a:r>
          </a:p>
          <a:p>
            <a:pPr marL="457200" lvl="1" indent="0">
              <a:buNone/>
            </a:pPr>
            <a:r>
              <a:rPr lang="en-US" altLang="en-US" sz="1800" dirty="0">
                <a:latin typeface="Times New Roman" panose="02020603050405020304" pitchFamily="18" charset="0"/>
                <a:cs typeface="Times New Roman" panose="02020603050405020304" pitchFamily="18" charset="0"/>
              </a:rPr>
              <a:t>	Any to </a:t>
            </a:r>
            <a:r>
              <a:rPr lang="en-US" altLang="en-US" sz="1800" dirty="0" smtClean="0">
                <a:latin typeface="Times New Roman" panose="02020603050405020304" pitchFamily="18" charset="0"/>
                <a:cs typeface="Times New Roman" panose="02020603050405020304" pitchFamily="18" charset="0"/>
              </a:rPr>
              <a:t>Any</a:t>
            </a:r>
            <a:r>
              <a:rPr lang="en-US" altLang="en-US" sz="1900" dirty="0" smtClean="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	</a:t>
            </a:r>
          </a:p>
          <a:p>
            <a:pPr marL="457200" lvl="1" indent="0">
              <a:buNone/>
            </a:pPr>
            <a:r>
              <a:rPr lang="en-US" altLang="en-US" sz="1900" b="1" dirty="0" smtClean="0">
                <a:latin typeface="Times New Roman" panose="02020603050405020304" pitchFamily="18" charset="0"/>
                <a:cs typeface="Times New Roman" panose="02020603050405020304" pitchFamily="18" charset="0"/>
              </a:rPr>
              <a:t>React </a:t>
            </a:r>
            <a:r>
              <a:rPr lang="en-US" altLang="en-US" sz="1900" b="1" dirty="0" err="1">
                <a:latin typeface="Times New Roman" panose="02020603050405020304" pitchFamily="18" charset="0"/>
                <a:cs typeface="Times New Roman" panose="02020603050405020304" pitchFamily="18" charset="0"/>
              </a:rPr>
              <a:t>DataBinding</a:t>
            </a:r>
            <a:endParaRPr lang="en-US" altLang="en-US" sz="1900" b="1" dirty="0">
              <a:latin typeface="Times New Roman" panose="02020603050405020304" pitchFamily="18" charset="0"/>
              <a:cs typeface="Times New Roman" panose="02020603050405020304" pitchFamily="18" charset="0"/>
            </a:endParaRPr>
          </a:p>
          <a:p>
            <a:pPr marL="457200" lvl="1" indent="0">
              <a:buNone/>
            </a:pPr>
            <a:r>
              <a:rPr lang="en-US" altLang="en-US" sz="19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One Way binding</a:t>
            </a:r>
          </a:p>
          <a:p>
            <a:pPr marL="457200" lvl="1" indent="0">
              <a:buNone/>
            </a:pPr>
            <a:r>
              <a:rPr lang="en-US" altLang="en-US" sz="1800" dirty="0">
                <a:latin typeface="Times New Roman" panose="02020603050405020304" pitchFamily="18" charset="0"/>
                <a:cs typeface="Times New Roman" panose="02020603050405020304" pitchFamily="18" charset="0"/>
              </a:rPr>
              <a:t>	Two Way </a:t>
            </a:r>
            <a:r>
              <a:rPr lang="en-US" altLang="en-US" sz="1800" dirty="0" smtClean="0">
                <a:latin typeface="Times New Roman" panose="02020603050405020304" pitchFamily="18" charset="0"/>
                <a:cs typeface="Times New Roman" panose="02020603050405020304" pitchFamily="18" charset="0"/>
              </a:rPr>
              <a:t>binding</a:t>
            </a:r>
            <a:endParaRPr lang="en-US" altLang="en-US" sz="1800" dirty="0">
              <a:latin typeface="Times New Roman" panose="02020603050405020304" pitchFamily="18" charset="0"/>
              <a:cs typeface="Times New Roman" panose="02020603050405020304" pitchFamily="18" charset="0"/>
            </a:endParaRPr>
          </a:p>
          <a:p>
            <a:pPr marL="457200" lvl="1" indent="0">
              <a:buNone/>
            </a:pPr>
            <a:r>
              <a:rPr lang="en-US" altLang="en-US" sz="1900" b="1" dirty="0">
                <a:latin typeface="Times New Roman" panose="02020603050405020304" pitchFamily="18" charset="0"/>
                <a:cs typeface="Times New Roman" panose="02020603050405020304" pitchFamily="18" charset="0"/>
              </a:rPr>
              <a:t>	</a:t>
            </a:r>
          </a:p>
          <a:p>
            <a:pPr marL="457200" lvl="1" indent="0">
              <a:buNone/>
            </a:pPr>
            <a:endParaRPr lang="en-US" altLang="en-US" sz="1900" dirty="0">
              <a:latin typeface="Times New Roman" panose="02020603050405020304" pitchFamily="18" charset="0"/>
              <a:cs typeface="Times New Roman" panose="02020603050405020304" pitchFamily="18" charset="0"/>
            </a:endParaRPr>
          </a:p>
          <a:p>
            <a:endParaRPr lang="en-US" altLang="en-US" sz="1600" dirty="0"/>
          </a:p>
          <a:p>
            <a:endParaRPr lang="en-US" altLang="en-US" sz="1600" dirty="0"/>
          </a:p>
          <a:p>
            <a:endParaRPr lang="en-US" altLang="en-US" sz="1600" dirty="0"/>
          </a:p>
        </p:txBody>
      </p:sp>
      <p:sp>
        <p:nvSpPr>
          <p:cNvPr id="4" name="Footer Placeholder 3"/>
          <p:cNvSpPr>
            <a:spLocks noGrp="1"/>
          </p:cNvSpPr>
          <p:nvPr>
            <p:ph type="ftr" sz="quarter" idx="11"/>
          </p:nvPr>
        </p:nvSpPr>
        <p:spPr>
          <a:xfrm>
            <a:off x="76200" y="4869656"/>
            <a:ext cx="2895600" cy="273844"/>
          </a:xfrm>
        </p:spPr>
        <p:txBody>
          <a:bodyPr/>
          <a:lstStyle/>
          <a:p>
            <a:pPr>
              <a:defRPr/>
            </a:pPr>
            <a:r>
              <a:rPr lang="en-US" altLang="en-US" dirty="0" smtClean="0"/>
              <a:t>Security Classification: Internal</a:t>
            </a:r>
            <a:endParaRPr lang="en-US" altLang="en-US" dirty="0"/>
          </a:p>
        </p:txBody>
      </p:sp>
    </p:spTree>
    <p:extLst>
      <p:ext uri="{BB962C8B-B14F-4D97-AF65-F5344CB8AC3E}">
        <p14:creationId xmlns:p14="http://schemas.microsoft.com/office/powerpoint/2010/main" val="1954646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Component Transclusion (Projection</a:t>
            </a:r>
            <a:r>
              <a:rPr lang="en-US" sz="2400" dirty="0" smtClean="0">
                <a:latin typeface="Times New Roman" panose="02020603050405020304" pitchFamily="18" charset="0"/>
                <a:cs typeface="Times New Roman" panose="02020603050405020304" pitchFamily="18" charset="0"/>
              </a:rPr>
              <a:t>) ? (4)</a:t>
            </a:r>
            <a:endParaRPr lang="en-US" sz="24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a:latin typeface="Times New Roman" panose="02020603050405020304" pitchFamily="18" charset="0"/>
                <a:cs typeface="Times New Roman" panose="02020603050405020304" pitchFamily="18" charset="0"/>
              </a:rPr>
              <a:t>What is transclusion</a:t>
            </a:r>
            <a:r>
              <a:rPr lang="en-US" b="1" dirty="0" smtClean="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While this solution is certainly reasonable it creates a </a:t>
            </a:r>
            <a:r>
              <a:rPr lang="en-US" sz="1600" dirty="0" smtClean="0">
                <a:latin typeface="Times New Roman" panose="02020603050405020304" pitchFamily="18" charset="0"/>
                <a:cs typeface="Times New Roman" panose="02020603050405020304" pitchFamily="18" charset="0"/>
              </a:rPr>
              <a:t>tight interface</a:t>
            </a:r>
            <a:r>
              <a:rPr lang="en-US" sz="1600" dirty="0">
                <a:latin typeface="Times New Roman" panose="02020603050405020304" pitchFamily="18" charset="0"/>
                <a:cs typeface="Times New Roman" panose="02020603050405020304" pitchFamily="18" charset="0"/>
              </a:rPr>
              <a:t> with &lt;</a:t>
            </a:r>
            <a:r>
              <a:rPr lang="en-US" sz="1600" dirty="0" err="1">
                <a:latin typeface="Times New Roman" panose="02020603050405020304" pitchFamily="18" charset="0"/>
                <a:cs typeface="Times New Roman" panose="02020603050405020304" pitchFamily="18" charset="0"/>
              </a:rPr>
              <a:t>PrimaryButton</a:t>
            </a:r>
            <a:r>
              <a:rPr lang="en-US" sz="1600" dirty="0">
                <a:latin typeface="Times New Roman" panose="02020603050405020304" pitchFamily="18" charset="0"/>
                <a:cs typeface="Times New Roman" panose="02020603050405020304" pitchFamily="18" charset="0"/>
              </a:rPr>
              <a:t>/&gt; </a:t>
            </a:r>
            <a:r>
              <a:rPr lang="en-US" sz="1600" dirty="0" smtClean="0">
                <a:latin typeface="Times New Roman" panose="02020603050405020304" pitchFamily="18" charset="0"/>
                <a:cs typeface="Times New Roman" panose="02020603050405020304" pitchFamily="18" charset="0"/>
              </a:rPr>
              <a:t> because </a:t>
            </a:r>
            <a:r>
              <a:rPr lang="en-US" sz="1600" dirty="0">
                <a:latin typeface="Times New Roman" panose="02020603050405020304" pitchFamily="18" charset="0"/>
                <a:cs typeface="Times New Roman" panose="02020603050405020304" pitchFamily="18" charset="0"/>
              </a:rPr>
              <a:t>you have to be explicit about the stuff in the button. This can lead to brittle components that easily break when you need to introduce new </a:t>
            </a:r>
            <a:r>
              <a:rPr lang="en-US" sz="1600" dirty="0" smtClean="0">
                <a:latin typeface="Times New Roman" panose="02020603050405020304" pitchFamily="18" charset="0"/>
                <a:cs typeface="Times New Roman" panose="02020603050405020304" pitchFamily="18" charset="0"/>
              </a:rPr>
              <a:t>features. </a:t>
            </a:r>
            <a:r>
              <a:rPr lang="en-US" sz="1600" dirty="0">
                <a:latin typeface="Times New Roman" panose="02020603050405020304" pitchFamily="18" charset="0"/>
                <a:cs typeface="Times New Roman" panose="02020603050405020304" pitchFamily="18" charset="0"/>
              </a:rPr>
              <a:t>There’s a more robust solution!</a:t>
            </a:r>
            <a:endParaRPr lang="en-US" sz="1600" b="1"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200150" lvl="3" indent="-342900"/>
            <a:r>
              <a:rPr lang="en-US" dirty="0">
                <a:latin typeface="Times New Roman" panose="02020603050405020304" pitchFamily="18" charset="0"/>
                <a:cs typeface="Times New Roman" panose="02020603050405020304" pitchFamily="18" charset="0"/>
                <a:hlinkClick r:id="rId3"/>
              </a:rPr>
              <a:t>https://plnkr.co/edit/nCGIXkHfhvtUK3ioHBF8?p=preview</a:t>
            </a:r>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59954200"/>
              </p:ext>
            </p:extLst>
          </p:nvPr>
        </p:nvGraphicFramePr>
        <p:xfrm>
          <a:off x="1143000" y="2266950"/>
          <a:ext cx="7772400" cy="1752600"/>
        </p:xfrm>
        <a:graphic>
          <a:graphicData uri="http://schemas.openxmlformats.org/drawingml/2006/table">
            <a:tbl>
              <a:tblPr firstRow="1" bandRow="1">
                <a:tableStyleId>{BDBED569-4797-4DF1-A0F4-6AAB3CD982D8}</a:tableStyleId>
              </a:tblPr>
              <a:tblGrid>
                <a:gridCol w="3429000"/>
                <a:gridCol w="4343400"/>
              </a:tblGrid>
              <a:tr h="1752600">
                <a:tc>
                  <a:txBody>
                    <a:bodyPr/>
                    <a:lstStyle/>
                    <a:p>
                      <a:r>
                        <a:rPr lang="en-US" sz="1200" b="0" dirty="0" smtClean="0">
                          <a:solidFill>
                            <a:srgbClr val="FF0000"/>
                          </a:solidFill>
                          <a:latin typeface="Times New Roman" panose="02020603050405020304" pitchFamily="18" charset="0"/>
                          <a:cs typeface="Times New Roman" panose="02020603050405020304" pitchFamily="18" charset="0"/>
                        </a:rPr>
                        <a:t>//refactor</a:t>
                      </a:r>
                    </a:p>
                    <a:p>
                      <a:r>
                        <a:rPr lang="en-US" sz="1200" b="0" dirty="0" smtClean="0">
                          <a:latin typeface="Times New Roman" panose="02020603050405020304" pitchFamily="18" charset="0"/>
                          <a:cs typeface="Times New Roman" panose="02020603050405020304" pitchFamily="18" charset="0"/>
                        </a:rPr>
                        <a:t>class </a:t>
                      </a:r>
                      <a:r>
                        <a:rPr lang="en-US" sz="1200" b="0" dirty="0" err="1" smtClean="0">
                          <a:latin typeface="Times New Roman" panose="02020603050405020304" pitchFamily="18" charset="0"/>
                          <a:cs typeface="Times New Roman" panose="02020603050405020304" pitchFamily="18" charset="0"/>
                        </a:rPr>
                        <a:t>PrimaryButton</a:t>
                      </a:r>
                      <a:r>
                        <a:rPr lang="en-US" sz="1200" b="0" dirty="0" smtClean="0">
                          <a:latin typeface="Times New Roman" panose="02020603050405020304" pitchFamily="18" charset="0"/>
                          <a:cs typeface="Times New Roman" panose="02020603050405020304" pitchFamily="18" charset="0"/>
                        </a:rPr>
                        <a:t> extends </a:t>
                      </a:r>
                      <a:r>
                        <a:rPr lang="en-US" sz="1200" b="0" dirty="0" err="1" smtClean="0">
                          <a:latin typeface="Times New Roman" panose="02020603050405020304" pitchFamily="18" charset="0"/>
                          <a:cs typeface="Times New Roman" panose="02020603050405020304" pitchFamily="18" charset="0"/>
                        </a:rPr>
                        <a:t>React.Component</a:t>
                      </a:r>
                      <a:r>
                        <a:rPr lang="en-US" sz="1200" b="0" dirty="0" smtClean="0">
                          <a:latin typeface="Times New Roman" panose="02020603050405020304" pitchFamily="18" charset="0"/>
                          <a:cs typeface="Times New Roman" panose="02020603050405020304" pitchFamily="18" charset="0"/>
                        </a:rPr>
                        <a:t> {</a:t>
                      </a:r>
                    </a:p>
                    <a:p>
                      <a:r>
                        <a:rPr lang="en-US" sz="1200" b="0" dirty="0" smtClean="0">
                          <a:latin typeface="Times New Roman" panose="02020603050405020304" pitchFamily="18" charset="0"/>
                          <a:cs typeface="Times New Roman" panose="02020603050405020304" pitchFamily="18" charset="0"/>
                        </a:rPr>
                        <a:t>  render() {</a:t>
                      </a:r>
                    </a:p>
                    <a:p>
                      <a:r>
                        <a:rPr lang="en-US" sz="1200" b="0" dirty="0" smtClean="0">
                          <a:latin typeface="Times New Roman" panose="02020603050405020304" pitchFamily="18" charset="0"/>
                          <a:cs typeface="Times New Roman" panose="02020603050405020304" pitchFamily="18" charset="0"/>
                        </a:rPr>
                        <a:t>    return (</a:t>
                      </a:r>
                    </a:p>
                    <a:p>
                      <a:r>
                        <a:rPr lang="en-US" sz="1200" b="0" dirty="0" smtClean="0">
                          <a:latin typeface="Times New Roman" panose="02020603050405020304" pitchFamily="18" charset="0"/>
                          <a:cs typeface="Times New Roman" panose="02020603050405020304" pitchFamily="18" charset="0"/>
                        </a:rPr>
                        <a:t>     &lt;button </a:t>
                      </a:r>
                      <a:r>
                        <a:rPr lang="en-US" sz="1200" b="0" dirty="0" err="1" smtClean="0">
                          <a:latin typeface="Times New Roman" panose="02020603050405020304" pitchFamily="18" charset="0"/>
                          <a:cs typeface="Times New Roman" panose="02020603050405020304" pitchFamily="18" charset="0"/>
                        </a:rPr>
                        <a:t>onClick</a:t>
                      </a:r>
                      <a:r>
                        <a:rPr lang="en-US" sz="1200" b="0" dirty="0" smtClean="0">
                          <a:latin typeface="Times New Roman" panose="02020603050405020304" pitchFamily="18" charset="0"/>
                          <a:cs typeface="Times New Roman" panose="02020603050405020304" pitchFamily="18" charset="0"/>
                        </a:rPr>
                        <a:t>={</a:t>
                      </a:r>
                      <a:r>
                        <a:rPr lang="en-US" sz="1200" b="0" dirty="0" err="1" smtClean="0">
                          <a:latin typeface="Times New Roman" panose="02020603050405020304" pitchFamily="18" charset="0"/>
                          <a:cs typeface="Times New Roman" panose="02020603050405020304" pitchFamily="18" charset="0"/>
                        </a:rPr>
                        <a:t>this.props.onClick</a:t>
                      </a:r>
                      <a:r>
                        <a:rPr lang="en-US" sz="1200" b="0" dirty="0" smtClean="0">
                          <a:latin typeface="Times New Roman" panose="02020603050405020304" pitchFamily="18" charset="0"/>
                          <a:cs typeface="Times New Roman" panose="02020603050405020304" pitchFamily="18" charset="0"/>
                        </a:rPr>
                        <a:t>}&gt;</a:t>
                      </a:r>
                    </a:p>
                    <a:p>
                      <a:r>
                        <a:rPr lang="en-US" sz="1200" b="1" dirty="0" smtClean="0">
                          <a:solidFill>
                            <a:srgbClr val="00B050"/>
                          </a:solidFill>
                          <a:latin typeface="Times New Roman" panose="02020603050405020304" pitchFamily="18" charset="0"/>
                          <a:cs typeface="Times New Roman" panose="02020603050405020304" pitchFamily="18" charset="0"/>
                        </a:rPr>
                        <a:t>        {this.props.children}</a:t>
                      </a:r>
                    </a:p>
                    <a:p>
                      <a:r>
                        <a:rPr lang="en-US" sz="1200" b="0" dirty="0" smtClean="0">
                          <a:latin typeface="Times New Roman" panose="02020603050405020304" pitchFamily="18" charset="0"/>
                          <a:cs typeface="Times New Roman" panose="02020603050405020304" pitchFamily="18" charset="0"/>
                        </a:rPr>
                        <a:t>      &lt;/button&gt;</a:t>
                      </a:r>
                    </a:p>
                    <a:p>
                      <a:r>
                        <a:rPr lang="en-US" sz="1200" b="0" dirty="0" smtClean="0">
                          <a:latin typeface="Times New Roman" panose="02020603050405020304" pitchFamily="18" charset="0"/>
                          <a:cs typeface="Times New Roman" panose="02020603050405020304" pitchFamily="18" charset="0"/>
                        </a:rPr>
                        <a:t>    )</a:t>
                      </a:r>
                    </a:p>
                    <a:p>
                      <a:r>
                        <a:rPr lang="en-US" sz="1200" b="0" dirty="0" smtClean="0">
                          <a:latin typeface="Times New Roman" panose="02020603050405020304" pitchFamily="18" charset="0"/>
                          <a:cs typeface="Times New Roman" panose="02020603050405020304" pitchFamily="18" charset="0"/>
                        </a:rPr>
                        <a:t>  }}</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solidFill>
                            <a:srgbClr val="FF0000"/>
                          </a:solidFill>
                          <a:latin typeface="Times New Roman" panose="02020603050405020304" pitchFamily="18" charset="0"/>
                          <a:cs typeface="Times New Roman" panose="02020603050405020304" pitchFamily="18" charset="0"/>
                        </a:rPr>
                        <a:t>//usage</a:t>
                      </a:r>
                    </a:p>
                    <a:p>
                      <a:r>
                        <a:rPr lang="en-US" sz="1200" b="0" dirty="0" smtClean="0">
                          <a:latin typeface="Times New Roman" panose="02020603050405020304" pitchFamily="18" charset="0"/>
                          <a:cs typeface="Times New Roman" panose="02020603050405020304" pitchFamily="18" charset="0"/>
                        </a:rPr>
                        <a:t>&lt;</a:t>
                      </a:r>
                      <a:r>
                        <a:rPr lang="en-US" sz="1200" b="0" dirty="0" err="1" smtClean="0">
                          <a:latin typeface="Times New Roman" panose="02020603050405020304" pitchFamily="18" charset="0"/>
                          <a:cs typeface="Times New Roman" panose="02020603050405020304" pitchFamily="18" charset="0"/>
                        </a:rPr>
                        <a:t>PrimaryButton</a:t>
                      </a:r>
                      <a:r>
                        <a:rPr lang="en-US" sz="1200" b="0" dirty="0" smtClean="0">
                          <a:latin typeface="Times New Roman" panose="02020603050405020304" pitchFamily="18" charset="0"/>
                          <a:cs typeface="Times New Roman" panose="02020603050405020304" pitchFamily="18" charset="0"/>
                        </a:rPr>
                        <a:t> </a:t>
                      </a:r>
                      <a:r>
                        <a:rPr lang="en-US" sz="1200" b="0" dirty="0" err="1" smtClean="0">
                          <a:latin typeface="Times New Roman" panose="02020603050405020304" pitchFamily="18" charset="0"/>
                          <a:cs typeface="Times New Roman" panose="02020603050405020304" pitchFamily="18" charset="0"/>
                        </a:rPr>
                        <a:t>onClick</a:t>
                      </a:r>
                      <a:r>
                        <a:rPr lang="en-US" sz="1200" b="0" dirty="0" smtClean="0">
                          <a:latin typeface="Times New Roman" panose="02020603050405020304" pitchFamily="18" charset="0"/>
                          <a:cs typeface="Times New Roman" panose="02020603050405020304" pitchFamily="18" charset="0"/>
                        </a:rPr>
                        <a:t>={</a:t>
                      </a:r>
                      <a:r>
                        <a:rPr lang="en-US" sz="1200" b="0" dirty="0" err="1" smtClean="0">
                          <a:latin typeface="Times New Roman" panose="02020603050405020304" pitchFamily="18" charset="0"/>
                          <a:cs typeface="Times New Roman" panose="02020603050405020304" pitchFamily="18" charset="0"/>
                        </a:rPr>
                        <a:t>this.somehandler</a:t>
                      </a:r>
                      <a:r>
                        <a:rPr lang="en-US" sz="1200" b="0" dirty="0" smtClean="0">
                          <a:latin typeface="Times New Roman" panose="02020603050405020304" pitchFamily="18" charset="0"/>
                          <a:cs typeface="Times New Roman" panose="02020603050405020304" pitchFamily="18" charset="0"/>
                        </a:rPr>
                        <a:t>}&gt;</a:t>
                      </a:r>
                    </a:p>
                    <a:p>
                      <a:r>
                        <a:rPr lang="en-US" sz="1200" b="0" dirty="0" smtClean="0">
                          <a:latin typeface="Times New Roman" panose="02020603050405020304" pitchFamily="18" charset="0"/>
                          <a:cs typeface="Times New Roman" panose="02020603050405020304" pitchFamily="18" charset="0"/>
                        </a:rPr>
                        <a:t>  &lt;</a:t>
                      </a:r>
                      <a:r>
                        <a:rPr lang="en-US" sz="1200" b="0" dirty="0" err="1" smtClean="0">
                          <a:latin typeface="Times New Roman" panose="02020603050405020304" pitchFamily="18" charset="0"/>
                          <a:cs typeface="Times New Roman" panose="02020603050405020304" pitchFamily="18" charset="0"/>
                        </a:rPr>
                        <a:t>IconFile</a:t>
                      </a:r>
                      <a:r>
                        <a:rPr lang="en-US" sz="1200" b="0" dirty="0" smtClean="0">
                          <a:latin typeface="Times New Roman" panose="02020603050405020304" pitchFamily="18" charset="0"/>
                          <a:cs typeface="Times New Roman" panose="02020603050405020304" pitchFamily="18" charset="0"/>
                        </a:rPr>
                        <a:t>/&gt; Getting Started</a:t>
                      </a:r>
                    </a:p>
                    <a:p>
                      <a:r>
                        <a:rPr lang="en-US" sz="1200" b="0" dirty="0" smtClean="0">
                          <a:latin typeface="Times New Roman" panose="02020603050405020304" pitchFamily="18" charset="0"/>
                          <a:cs typeface="Times New Roman" panose="02020603050405020304" pitchFamily="18" charset="0"/>
                        </a:rPr>
                        <a:t>&lt;/</a:t>
                      </a:r>
                      <a:r>
                        <a:rPr lang="en-US" sz="1200" b="0" dirty="0" err="1" smtClean="0">
                          <a:latin typeface="Times New Roman" panose="02020603050405020304" pitchFamily="18" charset="0"/>
                          <a:cs typeface="Times New Roman" panose="02020603050405020304" pitchFamily="18" charset="0"/>
                        </a:rPr>
                        <a:t>PrimaryButton</a:t>
                      </a:r>
                      <a:r>
                        <a:rPr lang="en-US" sz="1200" b="0" dirty="0" smtClean="0">
                          <a:latin typeface="Times New Roman" panose="02020603050405020304" pitchFamily="18" charset="0"/>
                          <a:cs typeface="Times New Roman" panose="02020603050405020304" pitchFamily="18" charset="0"/>
                        </a:rPr>
                        <a:t>&gt;</a:t>
                      </a:r>
                      <a:endParaRPr lang="en-US" sz="12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6267202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Component Transclusion (Projection</a:t>
            </a:r>
            <a:r>
              <a:rPr lang="en-US" sz="2400" dirty="0" smtClean="0">
                <a:latin typeface="Times New Roman" panose="02020603050405020304" pitchFamily="18" charset="0"/>
                <a:cs typeface="Times New Roman" panose="02020603050405020304" pitchFamily="18" charset="0"/>
              </a:rPr>
              <a:t>) ? (5)</a:t>
            </a:r>
            <a:endParaRPr lang="en-US" sz="24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a:latin typeface="Times New Roman" panose="02020603050405020304" pitchFamily="18" charset="0"/>
                <a:cs typeface="Times New Roman" panose="02020603050405020304" pitchFamily="18" charset="0"/>
              </a:rPr>
              <a:t>What is transclusion</a:t>
            </a:r>
            <a:r>
              <a:rPr lang="en-US" b="1"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With this.props.children we could </a:t>
            </a:r>
            <a:r>
              <a:rPr lang="en-US" dirty="0">
                <a:latin typeface="Times New Roman" panose="02020603050405020304" pitchFamily="18" charset="0"/>
                <a:cs typeface="Times New Roman" panose="02020603050405020304" pitchFamily="18" charset="0"/>
              </a:rPr>
              <a:t>put any valid HTML tags in there, image files, React </a:t>
            </a:r>
            <a:r>
              <a:rPr lang="en-US" dirty="0" smtClean="0">
                <a:latin typeface="Times New Roman" panose="02020603050405020304" pitchFamily="18" charset="0"/>
                <a:cs typeface="Times New Roman" panose="02020603050405020304" pitchFamily="18" charset="0"/>
              </a:rPr>
              <a:t>components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or even a function</a:t>
            </a:r>
          </a:p>
          <a:p>
            <a:pPr lvl="2"/>
            <a:r>
              <a:rPr lang="en-US" smtClean="0">
                <a:latin typeface="Times New Roman" panose="02020603050405020304" pitchFamily="18" charset="0"/>
                <a:cs typeface="Times New Roman" panose="02020603050405020304" pitchFamily="18" charset="0"/>
                <a:hlinkClick r:id="rId3"/>
              </a:rPr>
              <a:t>https</a:t>
            </a:r>
            <a:r>
              <a:rPr lang="en-US" dirty="0">
                <a:latin typeface="Times New Roman" panose="02020603050405020304" pitchFamily="18" charset="0"/>
                <a:cs typeface="Times New Roman" panose="02020603050405020304" pitchFamily="18" charset="0"/>
                <a:hlinkClick r:id="rId3"/>
              </a:rPr>
              <a:t>://</a:t>
            </a:r>
            <a:r>
              <a:rPr lang="en-US" dirty="0" smtClean="0">
                <a:latin typeface="Times New Roman" panose="02020603050405020304" pitchFamily="18" charset="0"/>
                <a:cs typeface="Times New Roman" panose="02020603050405020304" pitchFamily="18" charset="0"/>
                <a:hlinkClick r:id="rId3"/>
              </a:rPr>
              <a:t>plnkr.co/edit/fruMa0SUeACSWKSMRsGq?p=preview</a:t>
            </a:r>
            <a:endParaRPr lang="en-US"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r>
              <a:rPr lang="en-US" sz="2400" b="1" dirty="0">
                <a:latin typeface="Times New Roman" panose="02020603050405020304" pitchFamily="18" charset="0"/>
                <a:cs typeface="Times New Roman" panose="02020603050405020304" pitchFamily="18" charset="0"/>
              </a:rPr>
              <a:t>Multi </a:t>
            </a:r>
            <a:r>
              <a:rPr lang="en-US" sz="2400" b="1" dirty="0" err="1">
                <a:latin typeface="Times New Roman" panose="02020603050405020304" pitchFamily="18" charset="0"/>
                <a:cs typeface="Times New Roman" panose="02020603050405020304" pitchFamily="18" charset="0"/>
              </a:rPr>
              <a:t>transclusion</a:t>
            </a:r>
            <a:endParaRPr lang="en-US" sz="2400" b="1"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hlinkClick r:id="rId4"/>
              </a:rPr>
              <a:t>https://plnkr.co/edit/tPy0kIJxe9hfwGLXaiMi?p=preview</a:t>
            </a:r>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6945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Component Transclusion (Projection</a:t>
            </a:r>
            <a:r>
              <a:rPr lang="en-US" sz="2400" dirty="0" smtClean="0">
                <a:latin typeface="Times New Roman" panose="02020603050405020304" pitchFamily="18" charset="0"/>
                <a:cs typeface="Times New Roman" panose="02020603050405020304" pitchFamily="18" charset="0"/>
              </a:rPr>
              <a:t>) ? (6)</a:t>
            </a:r>
            <a:endParaRPr lang="en-US" sz="24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Portals?</a:t>
            </a:r>
          </a:p>
          <a:p>
            <a:pPr lvl="1"/>
            <a:r>
              <a:rPr lang="en-US" sz="1800" dirty="0">
                <a:latin typeface="Times New Roman" panose="02020603050405020304" pitchFamily="18" charset="0"/>
                <a:cs typeface="Times New Roman" panose="02020603050405020304" pitchFamily="18" charset="0"/>
              </a:rPr>
              <a:t>React 16 lets you insert a child element into a different location in the DOM, outside of your main DOM tree, with “portals.” For example, in your index.html template, you’ll usually have a div with the id ‘root’, which is where your entire app is rendered into the DOM via </a:t>
            </a:r>
            <a:r>
              <a:rPr lang="en-US" sz="1800" dirty="0" err="1">
                <a:latin typeface="Times New Roman" panose="02020603050405020304" pitchFamily="18" charset="0"/>
                <a:cs typeface="Times New Roman" panose="02020603050405020304" pitchFamily="18" charset="0"/>
              </a:rPr>
              <a:t>ReactDOM.render</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p>
          <a:p>
            <a:pPr marL="742950" lvl="2" indent="-342900"/>
            <a:r>
              <a:rPr lang="en-US" sz="1600" dirty="0" smtClean="0">
                <a:latin typeface="Times New Roman" panose="02020603050405020304" pitchFamily="18" charset="0"/>
                <a:cs typeface="Times New Roman" panose="02020603050405020304" pitchFamily="18" charset="0"/>
              </a:rPr>
              <a:t>With </a:t>
            </a:r>
            <a:r>
              <a:rPr lang="en-US" sz="1600" dirty="0">
                <a:latin typeface="Times New Roman" panose="02020603050405020304" pitchFamily="18" charset="0"/>
                <a:cs typeface="Times New Roman" panose="02020603050405020304" pitchFamily="18" charset="0"/>
              </a:rPr>
              <a:t>the new portals feature, you can add a second element that’s a sibling of your ‘root’ </a:t>
            </a:r>
            <a:r>
              <a:rPr lang="en-US" sz="1600" dirty="0" smtClean="0">
                <a:latin typeface="Times New Roman" panose="02020603050405020304" pitchFamily="18" charset="0"/>
                <a:cs typeface="Times New Roman" panose="02020603050405020304" pitchFamily="18" charset="0"/>
              </a:rPr>
              <a:t>div</a:t>
            </a:r>
          </a:p>
          <a:p>
            <a:pPr marL="1657350" lvl="4" indent="-342900"/>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614977581"/>
              </p:ext>
            </p:extLst>
          </p:nvPr>
        </p:nvGraphicFramePr>
        <p:xfrm>
          <a:off x="1143000" y="2266950"/>
          <a:ext cx="7467600" cy="457200"/>
        </p:xfrm>
        <a:graphic>
          <a:graphicData uri="http://schemas.openxmlformats.org/drawingml/2006/table">
            <a:tbl>
              <a:tblPr firstRow="1" bandRow="1">
                <a:tableStyleId>{BDBED569-4797-4DF1-A0F4-6AAB3CD982D8}</a:tableStyleId>
              </a:tblPr>
              <a:tblGrid>
                <a:gridCol w="7467600"/>
              </a:tblGrid>
              <a:tr h="457200">
                <a:tc>
                  <a:txBody>
                    <a:bodyPr/>
                    <a:lstStyle/>
                    <a:p>
                      <a:r>
                        <a:rPr lang="en-US" sz="1400" b="0" dirty="0" err="1" smtClean="0">
                          <a:latin typeface="Times New Roman" panose="02020603050405020304" pitchFamily="18" charset="0"/>
                          <a:cs typeface="Times New Roman" panose="02020603050405020304" pitchFamily="18" charset="0"/>
                        </a:rPr>
                        <a:t>ReactDOM.render</a:t>
                      </a:r>
                      <a:r>
                        <a:rPr lang="en-US" sz="1400" b="0" dirty="0" smtClean="0">
                          <a:latin typeface="Times New Roman" panose="02020603050405020304" pitchFamily="18" charset="0"/>
                          <a:cs typeface="Times New Roman" panose="02020603050405020304" pitchFamily="18" charset="0"/>
                        </a:rPr>
                        <a:t>(&lt;App /&gt;, </a:t>
                      </a:r>
                      <a:r>
                        <a:rPr lang="en-US" sz="1400" b="0" dirty="0" err="1" smtClean="0">
                          <a:latin typeface="Times New Roman" panose="02020603050405020304" pitchFamily="18" charset="0"/>
                          <a:cs typeface="Times New Roman" panose="02020603050405020304" pitchFamily="18" charset="0"/>
                        </a:rPr>
                        <a:t>document.getElementById</a:t>
                      </a:r>
                      <a:r>
                        <a:rPr lang="en-US" sz="1400" b="0" dirty="0" smtClean="0">
                          <a:latin typeface="Times New Roman" panose="02020603050405020304" pitchFamily="18" charset="0"/>
                          <a:cs typeface="Times New Roman" panose="02020603050405020304" pitchFamily="18" charset="0"/>
                        </a:rPr>
                        <a:t>('root'));</a:t>
                      </a:r>
                      <a:endParaRPr lang="en-US" sz="1400" b="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75975140"/>
              </p:ext>
            </p:extLst>
          </p:nvPr>
        </p:nvGraphicFramePr>
        <p:xfrm>
          <a:off x="1143000" y="3257550"/>
          <a:ext cx="7315200" cy="1066800"/>
        </p:xfrm>
        <a:graphic>
          <a:graphicData uri="http://schemas.openxmlformats.org/drawingml/2006/table">
            <a:tbl>
              <a:tblPr firstRow="1" bandRow="1">
                <a:tableStyleId>{BDBED569-4797-4DF1-A0F4-6AAB3CD982D8}</a:tableStyleId>
              </a:tblPr>
              <a:tblGrid>
                <a:gridCol w="7315200"/>
              </a:tblGrid>
              <a:tr h="457200">
                <a:tc>
                  <a:txBody>
                    <a:bodyPr/>
                    <a:lstStyle/>
                    <a:p>
                      <a:r>
                        <a:rPr lang="en-US" sz="1600" b="0" dirty="0" smtClean="0">
                          <a:latin typeface="Times New Roman" panose="02020603050405020304" pitchFamily="18" charset="0"/>
                          <a:cs typeface="Times New Roman" panose="02020603050405020304" pitchFamily="18" charset="0"/>
                        </a:rPr>
                        <a:t>&lt;body&gt; </a:t>
                      </a:r>
                    </a:p>
                    <a:p>
                      <a:pPr lvl="1"/>
                      <a:r>
                        <a:rPr lang="en-US" sz="1600" b="1" dirty="0" smtClean="0">
                          <a:solidFill>
                            <a:srgbClr val="00B050"/>
                          </a:solidFill>
                          <a:latin typeface="Times New Roman" panose="02020603050405020304" pitchFamily="18" charset="0"/>
                          <a:cs typeface="Times New Roman" panose="02020603050405020304" pitchFamily="18" charset="0"/>
                        </a:rPr>
                        <a:t>&lt;div id="root"&gt;&lt;/div&gt; </a:t>
                      </a:r>
                    </a:p>
                    <a:p>
                      <a:pPr lvl="1"/>
                      <a:r>
                        <a:rPr lang="en-US" sz="1600" b="1" dirty="0" smtClean="0">
                          <a:solidFill>
                            <a:srgbClr val="00B050"/>
                          </a:solidFill>
                          <a:latin typeface="Times New Roman" panose="02020603050405020304" pitchFamily="18" charset="0"/>
                          <a:cs typeface="Times New Roman" panose="02020603050405020304" pitchFamily="18" charset="0"/>
                        </a:rPr>
                        <a:t>&lt;div id="my-portal"&gt;&lt;/div&gt; </a:t>
                      </a:r>
                    </a:p>
                    <a:p>
                      <a:r>
                        <a:rPr lang="en-US" sz="1600" b="0" dirty="0" smtClean="0">
                          <a:latin typeface="Times New Roman" panose="02020603050405020304" pitchFamily="18" charset="0"/>
                          <a:cs typeface="Times New Roman" panose="02020603050405020304" pitchFamily="18" charset="0"/>
                        </a:rPr>
                        <a:t>&lt;body&gt;</a:t>
                      </a:r>
                      <a:endParaRPr lang="en-US" sz="16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171654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Component Transclusion (Projection</a:t>
            </a:r>
            <a:r>
              <a:rPr lang="en-US" sz="2400" dirty="0" smtClean="0">
                <a:latin typeface="Times New Roman" panose="02020603050405020304" pitchFamily="18" charset="0"/>
                <a:cs typeface="Times New Roman" panose="02020603050405020304" pitchFamily="18" charset="0"/>
              </a:rPr>
              <a:t>) ? (7)</a:t>
            </a:r>
            <a:endParaRPr lang="en-US" sz="24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Portals?</a:t>
            </a:r>
          </a:p>
          <a:p>
            <a:pPr lvl="1"/>
            <a:r>
              <a:rPr lang="en-US" sz="1600" dirty="0">
                <a:latin typeface="Times New Roman" panose="02020603050405020304" pitchFamily="18" charset="0"/>
                <a:cs typeface="Times New Roman" panose="02020603050405020304" pitchFamily="18" charset="0"/>
              </a:rPr>
              <a:t>You can render specific parts of your component tree inside the sibling div via the new function </a:t>
            </a:r>
            <a:r>
              <a:rPr lang="en-US" sz="1600" dirty="0" err="1">
                <a:latin typeface="Times New Roman" panose="02020603050405020304" pitchFamily="18" charset="0"/>
                <a:cs typeface="Times New Roman" panose="02020603050405020304" pitchFamily="18" charset="0"/>
              </a:rPr>
              <a:t>createPortal</a:t>
            </a:r>
            <a:r>
              <a:rPr lang="en-US" sz="1600" dirty="0">
                <a:latin typeface="Times New Roman" panose="02020603050405020304" pitchFamily="18" charset="0"/>
                <a:cs typeface="Times New Roman" panose="02020603050405020304" pitchFamily="18" charset="0"/>
              </a:rPr>
              <a:t>(child, container).</a:t>
            </a:r>
            <a:endParaRPr lang="en-US" sz="1600" dirty="0" smtClean="0">
              <a:latin typeface="Times New Roman" panose="02020603050405020304" pitchFamily="18" charset="0"/>
              <a:cs typeface="Times New Roman" panose="02020603050405020304" pitchFamily="18" charset="0"/>
            </a:endParaRPr>
          </a:p>
          <a:p>
            <a:pPr marL="1657350" lvl="4" indent="-342900"/>
            <a:endParaRPr lang="en-US" dirty="0">
              <a:latin typeface="Times New Roman" panose="02020603050405020304" pitchFamily="18" charset="0"/>
              <a:cs typeface="Times New Roman" panose="02020603050405020304" pitchFamily="18" charset="0"/>
            </a:endParaRPr>
          </a:p>
          <a:p>
            <a:pPr marL="1657350" lvl="4" indent="-342900"/>
            <a:endParaRPr lang="en-US"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742950" lvl="2" indent="-342900"/>
            <a:r>
              <a:rPr lang="en-US" sz="1600" dirty="0">
                <a:latin typeface="Times New Roman" panose="02020603050405020304" pitchFamily="18" charset="0"/>
                <a:cs typeface="Times New Roman" panose="02020603050405020304" pitchFamily="18" charset="0"/>
              </a:rPr>
              <a:t>The function’s first argument (child) is the content you want to render, and the second argument (container) is the DOM element where the content is going to render.</a:t>
            </a:r>
            <a:endParaRPr lang="en-US" sz="1600" dirty="0" smtClean="0">
              <a:latin typeface="Times New Roman" panose="02020603050405020304" pitchFamily="18" charset="0"/>
              <a:cs typeface="Times New Roman" panose="02020603050405020304" pitchFamily="18" charset="0"/>
            </a:endParaRPr>
          </a:p>
          <a:p>
            <a:pPr marL="742950" lvl="2" indent="-342900"/>
            <a:r>
              <a:rPr lang="en-US" sz="1400" dirty="0">
                <a:latin typeface="Times New Roman" panose="02020603050405020304" pitchFamily="18" charset="0"/>
                <a:cs typeface="Times New Roman" panose="02020603050405020304" pitchFamily="18" charset="0"/>
                <a:hlinkClick r:id="rId3"/>
              </a:rPr>
              <a:t>https://plnkr.co/edit/tFMLyaYqivm3QDUVIdxV?p=preview</a:t>
            </a:r>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7104070"/>
              </p:ext>
            </p:extLst>
          </p:nvPr>
        </p:nvGraphicFramePr>
        <p:xfrm>
          <a:off x="1066800" y="1885950"/>
          <a:ext cx="7315200" cy="1554480"/>
        </p:xfrm>
        <a:graphic>
          <a:graphicData uri="http://schemas.openxmlformats.org/drawingml/2006/table">
            <a:tbl>
              <a:tblPr firstRow="1" bandRow="1">
                <a:tableStyleId>{BDBED569-4797-4DF1-A0F4-6AAB3CD982D8}</a:tableStyleId>
              </a:tblPr>
              <a:tblGrid>
                <a:gridCol w="7315200"/>
              </a:tblGrid>
              <a:tr h="457200">
                <a:tc>
                  <a:txBody>
                    <a:bodyPr/>
                    <a:lstStyle/>
                    <a:p>
                      <a:r>
                        <a:rPr lang="en-US" sz="1600" b="0" dirty="0" smtClean="0">
                          <a:latin typeface="Times New Roman" panose="02020603050405020304" pitchFamily="18" charset="0"/>
                          <a:cs typeface="Times New Roman" panose="02020603050405020304" pitchFamily="18" charset="0"/>
                        </a:rPr>
                        <a:t>return (</a:t>
                      </a:r>
                    </a:p>
                    <a:p>
                      <a:r>
                        <a:rPr lang="en-US" sz="1600" b="0" dirty="0" smtClean="0">
                          <a:latin typeface="Times New Roman" panose="02020603050405020304" pitchFamily="18" charset="0"/>
                          <a:cs typeface="Times New Roman" panose="02020603050405020304" pitchFamily="18" charset="0"/>
                        </a:rPr>
                        <a:t>  </a:t>
                      </a:r>
                      <a:r>
                        <a:rPr lang="en-US" sz="1600" b="1" dirty="0" err="1" smtClean="0">
                          <a:solidFill>
                            <a:srgbClr val="00B050"/>
                          </a:solidFill>
                          <a:latin typeface="Times New Roman" panose="02020603050405020304" pitchFamily="18" charset="0"/>
                          <a:cs typeface="Times New Roman" panose="02020603050405020304" pitchFamily="18" charset="0"/>
                        </a:rPr>
                        <a:t>ReactDOM.createPorta</a:t>
                      </a:r>
                      <a:r>
                        <a:rPr lang="en-US" sz="1600" b="0" dirty="0" err="1" smtClean="0">
                          <a:solidFill>
                            <a:srgbClr val="00B050"/>
                          </a:solidFill>
                          <a:latin typeface="Times New Roman" panose="02020603050405020304" pitchFamily="18" charset="0"/>
                          <a:cs typeface="Times New Roman" panose="02020603050405020304" pitchFamily="18" charset="0"/>
                        </a:rPr>
                        <a:t>l</a:t>
                      </a:r>
                      <a:r>
                        <a:rPr lang="en-US" sz="1600" b="0" dirty="0" smtClean="0">
                          <a:latin typeface="Times New Roman" panose="02020603050405020304" pitchFamily="18" charset="0"/>
                          <a:cs typeface="Times New Roman" panose="02020603050405020304" pitchFamily="18" charset="0"/>
                        </a:rPr>
                        <a:t>(</a:t>
                      </a:r>
                    </a:p>
                    <a:p>
                      <a:r>
                        <a:rPr lang="en-US" sz="1600" b="0" dirty="0" smtClean="0">
                          <a:latin typeface="Times New Roman" panose="02020603050405020304" pitchFamily="18" charset="0"/>
                          <a:cs typeface="Times New Roman" panose="02020603050405020304" pitchFamily="18" charset="0"/>
                        </a:rPr>
                        <a:t>    &lt;h1&gt;Hello from inside the portal!&lt;/h1&gt;,</a:t>
                      </a:r>
                    </a:p>
                    <a:p>
                      <a:r>
                        <a:rPr lang="en-US" sz="1600" b="0" dirty="0" smtClean="0">
                          <a:latin typeface="Times New Roman" panose="02020603050405020304" pitchFamily="18" charset="0"/>
                          <a:cs typeface="Times New Roman" panose="02020603050405020304" pitchFamily="18" charset="0"/>
                        </a:rPr>
                        <a:t>    </a:t>
                      </a:r>
                      <a:r>
                        <a:rPr lang="en-US" sz="1600" b="0" dirty="0" err="1" smtClean="0">
                          <a:latin typeface="Times New Roman" panose="02020603050405020304" pitchFamily="18" charset="0"/>
                          <a:cs typeface="Times New Roman" panose="02020603050405020304" pitchFamily="18" charset="0"/>
                        </a:rPr>
                        <a:t>document.getElementById</a:t>
                      </a:r>
                      <a:r>
                        <a:rPr lang="en-US" sz="1600" b="0" dirty="0" smtClean="0">
                          <a:latin typeface="Times New Roman" panose="02020603050405020304" pitchFamily="18" charset="0"/>
                          <a:cs typeface="Times New Roman" panose="02020603050405020304" pitchFamily="18" charset="0"/>
                        </a:rPr>
                        <a:t>('my-portal')</a:t>
                      </a:r>
                    </a:p>
                    <a:p>
                      <a:r>
                        <a:rPr lang="en-US" sz="1600" b="0" dirty="0" smtClean="0">
                          <a:latin typeface="Times New Roman" panose="02020603050405020304" pitchFamily="18" charset="0"/>
                          <a:cs typeface="Times New Roman" panose="02020603050405020304" pitchFamily="18" charset="0"/>
                        </a:rPr>
                        <a:t>  )</a:t>
                      </a:r>
                    </a:p>
                    <a:p>
                      <a:r>
                        <a:rPr lang="en-US" sz="1600" b="0" dirty="0" smtClean="0">
                          <a:latin typeface="Times New Roman" panose="02020603050405020304" pitchFamily="18" charset="0"/>
                          <a:cs typeface="Times New Roman" panose="02020603050405020304" pitchFamily="18" charset="0"/>
                        </a:rPr>
                        <a:t>);</a:t>
                      </a:r>
                      <a:endParaRPr lang="en-US" sz="16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525482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Component Transclusion (Projection</a:t>
            </a:r>
            <a:r>
              <a:rPr lang="en-US" sz="2400" dirty="0" smtClean="0">
                <a:latin typeface="Times New Roman" panose="02020603050405020304" pitchFamily="18" charset="0"/>
                <a:cs typeface="Times New Roman" panose="02020603050405020304" pitchFamily="18" charset="0"/>
              </a:rPr>
              <a:t>) ? (7)</a:t>
            </a:r>
            <a:endParaRPr lang="en-US" sz="24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Portals?</a:t>
            </a:r>
          </a:p>
          <a:p>
            <a:pPr lvl="1"/>
            <a:r>
              <a:rPr lang="en-US" dirty="0">
                <a:latin typeface="Times New Roman" panose="02020603050405020304" pitchFamily="18" charset="0"/>
                <a:cs typeface="Times New Roman" panose="02020603050405020304" pitchFamily="18" charset="0"/>
              </a:rPr>
              <a:t>As mentioned </a:t>
            </a:r>
            <a:r>
              <a:rPr lang="en-US" dirty="0">
                <a:latin typeface="Times New Roman" panose="02020603050405020304" pitchFamily="18" charset="0"/>
                <a:cs typeface="Times New Roman" panose="02020603050405020304" pitchFamily="18" charset="0"/>
                <a:hlinkClick r:id="rId3"/>
              </a:rPr>
              <a:t>in the docs</a:t>
            </a:r>
            <a:r>
              <a:rPr lang="en-US" dirty="0">
                <a:latin typeface="Times New Roman" panose="02020603050405020304" pitchFamily="18" charset="0"/>
                <a:cs typeface="Times New Roman" panose="02020603050405020304" pitchFamily="18" charset="0"/>
              </a:rPr>
              <a:t>, portals are useful </a:t>
            </a:r>
            <a:r>
              <a:rPr lang="en-US" i="1" dirty="0">
                <a:latin typeface="Times New Roman" panose="02020603050405020304" pitchFamily="18" charset="0"/>
                <a:cs typeface="Times New Roman" panose="02020603050405020304" pitchFamily="18" charset="0"/>
              </a:rPr>
              <a:t>“when a parent component has an overflow: hidden or z-index style, but you need the child to visually ‘break out’ of its container.”</a:t>
            </a:r>
            <a:r>
              <a:rPr lang="en-US" dirty="0">
                <a:latin typeface="Times New Roman" panose="02020603050405020304" pitchFamily="18" charset="0"/>
                <a:cs typeface="Times New Roman" panose="02020603050405020304" pitchFamily="18" charset="0"/>
              </a:rPr>
              <a:t> A handy use case for portals is when creating modal </a:t>
            </a:r>
            <a:r>
              <a:rPr lang="en-US" dirty="0" smtClean="0">
                <a:latin typeface="Times New Roman" panose="02020603050405020304" pitchFamily="18" charset="0"/>
                <a:cs typeface="Times New Roman" panose="02020603050405020304" pitchFamily="18" charset="0"/>
              </a:rPr>
              <a:t>windows</a:t>
            </a:r>
          </a:p>
          <a:p>
            <a:pPr lvl="2"/>
            <a:r>
              <a:rPr lang="en-US" dirty="0" smtClean="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form docs : </a:t>
            </a:r>
            <a:r>
              <a:rPr lang="en-US" dirty="0">
                <a:latin typeface="Times New Roman" panose="02020603050405020304" pitchFamily="18" charset="0"/>
                <a:cs typeface="Times New Roman" panose="02020603050405020304" pitchFamily="18" charset="0"/>
                <a:hlinkClick r:id="rId4"/>
              </a:rPr>
              <a:t>https://codepen.io/gaearon/pen/yzMaBd</a:t>
            </a:r>
            <a:endParaRPr lang="en-US" dirty="0" smtClean="0">
              <a:latin typeface="Times New Roman" panose="02020603050405020304" pitchFamily="18" charset="0"/>
              <a:cs typeface="Times New Roman" panose="02020603050405020304" pitchFamily="18" charset="0"/>
            </a:endParaRPr>
          </a:p>
          <a:p>
            <a:pPr lvl="1"/>
            <a:endParaRPr lang="en-US" b="1" dirty="0" smtClean="0">
              <a:latin typeface="Times New Roman" panose="02020603050405020304" pitchFamily="18" charset="0"/>
              <a:cs typeface="Times New Roman" panose="02020603050405020304" pitchFamily="18" charset="0"/>
            </a:endParaRPr>
          </a:p>
          <a:p>
            <a:pPr marL="1657350" lvl="4" indent="-342900"/>
            <a:endParaRPr lang="en-US" dirty="0">
              <a:latin typeface="Times New Roman" panose="02020603050405020304" pitchFamily="18" charset="0"/>
              <a:cs typeface="Times New Roman" panose="02020603050405020304" pitchFamily="18" charset="0"/>
            </a:endParaRPr>
          </a:p>
          <a:p>
            <a:pPr marL="1657350" lvl="4" indent="-342900"/>
            <a:endParaRPr lang="en-US"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5379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4770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Lifecycle ?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The Lifecycle.</a:t>
            </a:r>
          </a:p>
          <a:p>
            <a:pPr lvl="1"/>
            <a:r>
              <a:rPr lang="en-US" sz="1400" dirty="0">
                <a:latin typeface="Times New Roman" panose="02020603050405020304" pitchFamily="18" charset="0"/>
                <a:cs typeface="Times New Roman" panose="02020603050405020304" pitchFamily="18" charset="0"/>
              </a:rPr>
              <a:t>React provides </a:t>
            </a:r>
            <a:r>
              <a:rPr lang="en-US" sz="1400" dirty="0" smtClean="0">
                <a:latin typeface="Times New Roman" panose="02020603050405020304" pitchFamily="18" charset="0"/>
                <a:cs typeface="Times New Roman" panose="02020603050405020304" pitchFamily="18" charset="0"/>
              </a:rPr>
              <a:t>us with </a:t>
            </a:r>
            <a:r>
              <a:rPr lang="en-US" sz="1400" dirty="0">
                <a:latin typeface="Times New Roman" panose="02020603050405020304" pitchFamily="18" charset="0"/>
                <a:cs typeface="Times New Roman" panose="02020603050405020304" pitchFamily="18" charset="0"/>
              </a:rPr>
              <a:t>many methods </a:t>
            </a:r>
            <a:r>
              <a:rPr lang="en-US" sz="1400" dirty="0" smtClean="0">
                <a:latin typeface="Times New Roman" panose="02020603050405020304" pitchFamily="18" charset="0"/>
                <a:cs typeface="Times New Roman" panose="02020603050405020304" pitchFamily="18" charset="0"/>
              </a:rPr>
              <a:t>that </a:t>
            </a:r>
            <a:r>
              <a:rPr lang="en-US" sz="1400" dirty="0">
                <a:latin typeface="Times New Roman" panose="02020603050405020304" pitchFamily="18" charset="0"/>
                <a:cs typeface="Times New Roman" panose="02020603050405020304" pitchFamily="18" charset="0"/>
              </a:rPr>
              <a:t>are called during the life-cycle of an component, which allows us to update the UI and application state. Knowing when to use which of them is crucial to properly understanding how to work with React</a:t>
            </a:r>
            <a:endParaRPr lang="en-US" sz="1400" b="1"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Basically all the React component’s </a:t>
            </a:r>
            <a:r>
              <a:rPr lang="en-US" sz="1400" dirty="0" err="1">
                <a:latin typeface="Times New Roman" panose="02020603050405020304" pitchFamily="18" charset="0"/>
                <a:cs typeface="Times New Roman" panose="02020603050405020304" pitchFamily="18" charset="0"/>
              </a:rPr>
              <a:t>lifecyle</a:t>
            </a:r>
            <a:r>
              <a:rPr lang="en-US" sz="1400" dirty="0">
                <a:latin typeface="Times New Roman" panose="02020603050405020304" pitchFamily="18" charset="0"/>
                <a:cs typeface="Times New Roman" panose="02020603050405020304" pitchFamily="18" charset="0"/>
              </a:rPr>
              <a:t> methods can be split in four phases: </a:t>
            </a:r>
            <a:r>
              <a:rPr lang="en-US" sz="1400" b="1" dirty="0">
                <a:latin typeface="Times New Roman" panose="02020603050405020304" pitchFamily="18" charset="0"/>
                <a:cs typeface="Times New Roman" panose="02020603050405020304" pitchFamily="18" charset="0"/>
              </a:rPr>
              <a:t>initialization</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mounting</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updating</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unmounting</a:t>
            </a:r>
            <a:r>
              <a:rPr lang="en-US" sz="1400" dirty="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pPr lvl="1"/>
            <a:endParaRPr lang="en-US" b="1" dirty="0">
              <a:latin typeface="Times New Roman" panose="02020603050405020304" pitchFamily="18" charset="0"/>
              <a:cs typeface="Times New Roman" panose="02020603050405020304" pitchFamily="18" charset="0"/>
            </a:endParaRPr>
          </a:p>
          <a:p>
            <a:pPr lvl="2"/>
            <a:endParaRPr lang="en-US" b="1" dirty="0" smtClean="0">
              <a:latin typeface="Times New Roman" panose="02020603050405020304" pitchFamily="18" charset="0"/>
              <a:cs typeface="Times New Roman" panose="02020603050405020304" pitchFamily="18" charset="0"/>
            </a:endParaRPr>
          </a:p>
          <a:p>
            <a:pPr lvl="2"/>
            <a:endParaRPr lang="en-US" b="1"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742950" lvl="2" indent="-342900"/>
            <a:endParaRPr lang="en-US" sz="1400" dirty="0">
              <a:latin typeface="Times New Roman" panose="02020603050405020304" pitchFamily="18" charset="0"/>
              <a:cs typeface="Times New Roman" panose="02020603050405020304" pitchFamily="18" charset="0"/>
            </a:endParaRPr>
          </a:p>
          <a:p>
            <a:pPr marL="0" lvl="1" indent="0">
              <a:buNone/>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2343150"/>
            <a:ext cx="4778664" cy="25641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52144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4770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Lifecycle ? (2)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The Lifecycle.</a:t>
            </a:r>
            <a:endParaRPr lang="en-US"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Initialization </a:t>
            </a:r>
            <a:r>
              <a:rPr lang="en-US" b="1" dirty="0">
                <a:latin typeface="Times New Roman" panose="02020603050405020304" pitchFamily="18" charset="0"/>
                <a:cs typeface="Times New Roman" panose="02020603050405020304" pitchFamily="18" charset="0"/>
              </a:rPr>
              <a:t>phase</a:t>
            </a:r>
            <a:r>
              <a:rPr lang="en-US"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lvl="2"/>
            <a:r>
              <a:rPr lang="en-US" sz="1600" b="1" i="1" dirty="0" smtClean="0">
                <a:latin typeface="Times New Roman" panose="02020603050405020304" pitchFamily="18" charset="0"/>
                <a:cs typeface="Times New Roman" panose="02020603050405020304" pitchFamily="18" charset="0"/>
              </a:rPr>
              <a:t>Constructor</a:t>
            </a:r>
            <a:r>
              <a:rPr lang="en-US" sz="1600" dirty="0" smtClean="0">
                <a:latin typeface="Times New Roman" panose="02020603050405020304" pitchFamily="18" charset="0"/>
                <a:cs typeface="Times New Roman" panose="02020603050405020304" pitchFamily="18" charset="0"/>
              </a:rPr>
              <a:t> is where </a:t>
            </a:r>
            <a:r>
              <a:rPr lang="en-US" sz="1600" dirty="0">
                <a:latin typeface="Times New Roman" panose="02020603050405020304" pitchFamily="18" charset="0"/>
                <a:cs typeface="Times New Roman" panose="02020603050405020304" pitchFamily="18" charset="0"/>
              </a:rPr>
              <a:t>for setting up our Component — create any fields (variables starting with this.) or initialize state based on props received</a:t>
            </a:r>
            <a:r>
              <a:rPr lang="en-US" sz="1600" dirty="0"/>
              <a:t>. </a:t>
            </a:r>
            <a:endParaRPr lang="en-US" sz="1600" dirty="0" smtClean="0"/>
          </a:p>
          <a:p>
            <a:pPr lvl="2"/>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is a special function that will get called whenever a new object is </a:t>
            </a:r>
            <a:r>
              <a:rPr lang="en-US" sz="1600" dirty="0" smtClean="0">
                <a:latin typeface="Times New Roman" panose="02020603050405020304" pitchFamily="18" charset="0"/>
                <a:cs typeface="Times New Roman" panose="02020603050405020304" pitchFamily="18" charset="0"/>
              </a:rPr>
              <a:t>created</a:t>
            </a:r>
          </a:p>
          <a:p>
            <a:pPr lvl="2"/>
            <a:r>
              <a:rPr lang="en-US" sz="1600" dirty="0" smtClean="0">
                <a:latin typeface="Times New Roman" panose="02020603050405020304" pitchFamily="18" charset="0"/>
                <a:cs typeface="Times New Roman" panose="02020603050405020304" pitchFamily="18" charset="0"/>
              </a:rPr>
              <a:t>This is also the only place where you are expected to change / set the state by directly overwriting the </a:t>
            </a:r>
            <a:r>
              <a:rPr lang="en-US" sz="1600" dirty="0" err="1" smtClean="0">
                <a:latin typeface="Times New Roman" panose="02020603050405020304" pitchFamily="18" charset="0"/>
                <a:cs typeface="Times New Roman" panose="02020603050405020304" pitchFamily="18" charset="0"/>
              </a:rPr>
              <a:t>this.state</a:t>
            </a:r>
            <a:r>
              <a:rPr lang="en-US" sz="1600" dirty="0" smtClean="0">
                <a:latin typeface="Times New Roman" panose="02020603050405020304" pitchFamily="18" charset="0"/>
                <a:cs typeface="Times New Roman" panose="02020603050405020304" pitchFamily="18" charset="0"/>
              </a:rPr>
              <a:t> fields.</a:t>
            </a:r>
          </a:p>
          <a:p>
            <a:pPr lvl="2"/>
            <a:r>
              <a:rPr lang="en-US" sz="1600" dirty="0" smtClean="0">
                <a:latin typeface="Times New Roman" panose="02020603050405020304" pitchFamily="18" charset="0"/>
                <a:cs typeface="Times New Roman" panose="02020603050405020304" pitchFamily="18" charset="0"/>
              </a:rPr>
              <a:t>It shouldn’t be cause </a:t>
            </a:r>
            <a:r>
              <a:rPr lang="en-US" sz="1600" dirty="0">
                <a:latin typeface="Times New Roman" panose="02020603050405020304" pitchFamily="18" charset="0"/>
                <a:cs typeface="Times New Roman" panose="02020603050405020304" pitchFamily="18" charset="0"/>
              </a:rPr>
              <a:t>any side effects (AJAX calls etc</a:t>
            </a:r>
            <a:r>
              <a:rPr lang="en-US" sz="1600" dirty="0" smtClean="0">
                <a:latin typeface="Times New Roman" panose="02020603050405020304" pitchFamily="18" charset="0"/>
                <a:cs typeface="Times New Roman" panose="02020603050405020304" pitchFamily="18" charset="0"/>
              </a:rPr>
              <a:t>.)</a:t>
            </a:r>
          </a:p>
          <a:p>
            <a:pPr lvl="2"/>
            <a:r>
              <a:rPr lang="en-US" sz="1600" dirty="0">
                <a:latin typeface="Times New Roman" panose="02020603050405020304" pitchFamily="18" charset="0"/>
                <a:cs typeface="Times New Roman" panose="02020603050405020304" pitchFamily="18" charset="0"/>
              </a:rPr>
              <a:t>It’s very important to call a special function super in cases where our class extends any other class that also has a defined constructor. Calling this special function will call the constructor of our parent class and allow it to initialize itself. This is why we have access to </a:t>
            </a:r>
            <a:r>
              <a:rPr lang="en-US" sz="1600" dirty="0" err="1">
                <a:latin typeface="Times New Roman" panose="02020603050405020304" pitchFamily="18" charset="0"/>
                <a:cs typeface="Times New Roman" panose="02020603050405020304" pitchFamily="18" charset="0"/>
              </a:rPr>
              <a:t>this.props</a:t>
            </a:r>
            <a:r>
              <a:rPr lang="en-US" sz="1600" dirty="0">
                <a:latin typeface="Times New Roman" panose="02020603050405020304" pitchFamily="18" charset="0"/>
                <a:cs typeface="Times New Roman" panose="02020603050405020304" pitchFamily="18" charset="0"/>
              </a:rPr>
              <a:t> only after we’ve initially called super</a:t>
            </a:r>
            <a:endParaRPr lang="en-US" sz="1600" dirty="0" smtClean="0">
              <a:latin typeface="Times New Roman" panose="02020603050405020304" pitchFamily="18" charset="0"/>
              <a:cs typeface="Times New Roman" panose="02020603050405020304" pitchFamily="18" charset="0"/>
            </a:endParaRPr>
          </a:p>
          <a:p>
            <a:pPr lvl="2"/>
            <a:endParaRPr lang="en-US" sz="2000" b="1" dirty="0" smtClean="0">
              <a:latin typeface="Times New Roman" panose="02020603050405020304" pitchFamily="18" charset="0"/>
              <a:cs typeface="Times New Roman" panose="02020603050405020304" pitchFamily="18" charset="0"/>
            </a:endParaRPr>
          </a:p>
          <a:p>
            <a:pPr lvl="2"/>
            <a:endParaRPr lang="en-US" b="1"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742950" lvl="2" indent="-342900"/>
            <a:endParaRPr lang="en-US" sz="1400" dirty="0">
              <a:latin typeface="Times New Roman" panose="02020603050405020304" pitchFamily="18" charset="0"/>
              <a:cs typeface="Times New Roman" panose="02020603050405020304" pitchFamily="18" charset="0"/>
            </a:endParaRPr>
          </a:p>
          <a:p>
            <a:pPr marL="0" lvl="1" indent="0">
              <a:buNone/>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9951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4770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Lifecycle ? (3)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The Lifecycle.</a:t>
            </a:r>
            <a:endParaRPr lang="en-US"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Mounting phase</a:t>
            </a:r>
          </a:p>
          <a:p>
            <a:pPr lvl="2"/>
            <a:r>
              <a:rPr lang="en-US" sz="1700" dirty="0">
                <a:latin typeface="Times New Roman" panose="02020603050405020304" pitchFamily="18" charset="0"/>
                <a:cs typeface="Times New Roman" panose="02020603050405020304" pitchFamily="18" charset="0"/>
              </a:rPr>
              <a:t>Mounting is the process that occurs when a component is being inserted into the DOM. This phase gives hook methods for before and after mounting of components </a:t>
            </a:r>
            <a:r>
              <a:rPr lang="en-US" sz="1700" dirty="0" smtClean="0">
                <a:latin typeface="Times New Roman" panose="02020603050405020304" pitchFamily="18" charset="0"/>
                <a:cs typeface="Times New Roman" panose="02020603050405020304" pitchFamily="18" charset="0"/>
              </a:rPr>
              <a:t>: </a:t>
            </a:r>
            <a:r>
              <a:rPr lang="en-US" sz="1700" b="1" i="1" dirty="0" err="1" smtClean="0">
                <a:latin typeface="Times New Roman" panose="02020603050405020304" pitchFamily="18" charset="0"/>
                <a:cs typeface="Times New Roman" panose="02020603050405020304" pitchFamily="18" charset="0"/>
              </a:rPr>
              <a:t>componentWillMount</a:t>
            </a:r>
            <a:r>
              <a:rPr lang="en-US" sz="1700" b="1" i="1"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 and </a:t>
            </a:r>
            <a:r>
              <a:rPr lang="en-US" sz="1700" b="1" i="1" dirty="0" err="1">
                <a:latin typeface="Times New Roman" panose="02020603050405020304" pitchFamily="18" charset="0"/>
                <a:cs typeface="Times New Roman" panose="02020603050405020304" pitchFamily="18" charset="0"/>
              </a:rPr>
              <a:t>componentDidMount</a:t>
            </a:r>
            <a:r>
              <a:rPr lang="en-US" sz="1700" b="1" i="1"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a:t>
            </a:r>
            <a:endParaRPr lang="en-US" sz="1700" b="1"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q"/>
            </a:pPr>
            <a:r>
              <a:rPr lang="en-US" sz="1700" b="1" i="1" dirty="0" err="1" smtClean="0">
                <a:latin typeface="Times New Roman" panose="02020603050405020304" pitchFamily="18" charset="0"/>
                <a:cs typeface="Times New Roman" panose="02020603050405020304" pitchFamily="18" charset="0"/>
              </a:rPr>
              <a:t>componentWillMount</a:t>
            </a:r>
            <a:r>
              <a:rPr lang="en-US" sz="1700" dirty="0">
                <a:latin typeface="Times New Roman" panose="02020603050405020304" pitchFamily="18" charset="0"/>
                <a:cs typeface="Times New Roman" panose="02020603050405020304" pitchFamily="18" charset="0"/>
              </a:rPr>
              <a:t> </a:t>
            </a:r>
            <a:endParaRPr lang="en-US" sz="1700" dirty="0" smtClean="0">
              <a:latin typeface="Times New Roman" panose="02020603050405020304" pitchFamily="18" charset="0"/>
              <a:cs typeface="Times New Roman" panose="02020603050405020304" pitchFamily="18" charset="0"/>
            </a:endParaRPr>
          </a:p>
          <a:p>
            <a:pPr lvl="4">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This is a somehow special case — </a:t>
            </a:r>
            <a:r>
              <a:rPr lang="en-US" sz="1700" dirty="0" err="1">
                <a:latin typeface="Times New Roman" panose="02020603050405020304" pitchFamily="18" charset="0"/>
                <a:cs typeface="Times New Roman" panose="02020603050405020304" pitchFamily="18" charset="0"/>
              </a:rPr>
              <a:t>componentWillMount</a:t>
            </a:r>
            <a:r>
              <a:rPr lang="en-US" sz="1700" dirty="0">
                <a:latin typeface="Times New Roman" panose="02020603050405020304" pitchFamily="18" charset="0"/>
                <a:cs typeface="Times New Roman" panose="02020603050405020304" pitchFamily="18" charset="0"/>
              </a:rPr>
              <a:t> does not differ much from constructor - it is also called once only in the initial mounting life-cycle</a:t>
            </a:r>
            <a:endParaRPr lang="en-US" sz="1700" dirty="0" smtClean="0">
              <a:latin typeface="Times New Roman" panose="02020603050405020304" pitchFamily="18" charset="0"/>
              <a:cs typeface="Times New Roman" panose="02020603050405020304" pitchFamily="18" charset="0"/>
            </a:endParaRPr>
          </a:p>
          <a:p>
            <a:pPr lvl="4">
              <a:buFont typeface="Arial" panose="020B0604020202020204" pitchFamily="34" charset="0"/>
              <a:buChar char="•"/>
            </a:pPr>
            <a:r>
              <a:rPr lang="en-US" sz="1700" dirty="0" smtClean="0">
                <a:latin typeface="Times New Roman" panose="02020603050405020304" pitchFamily="18" charset="0"/>
                <a:cs typeface="Times New Roman" panose="02020603050405020304" pitchFamily="18" charset="0"/>
              </a:rPr>
              <a:t>Is </a:t>
            </a:r>
            <a:r>
              <a:rPr lang="en-US" sz="1700" dirty="0">
                <a:latin typeface="Times New Roman" panose="02020603050405020304" pitchFamily="18" charset="0"/>
                <a:cs typeface="Times New Roman" panose="02020603050405020304" pitchFamily="18" charset="0"/>
              </a:rPr>
              <a:t>called </a:t>
            </a:r>
            <a:r>
              <a:rPr lang="en-US" sz="1700" b="1" dirty="0">
                <a:latin typeface="Times New Roman" panose="02020603050405020304" pitchFamily="18" charset="0"/>
                <a:cs typeface="Times New Roman" panose="02020603050405020304" pitchFamily="18" charset="0"/>
              </a:rPr>
              <a:t>before</a:t>
            </a:r>
            <a:r>
              <a:rPr lang="en-US" sz="1700" dirty="0">
                <a:latin typeface="Times New Roman" panose="02020603050405020304" pitchFamily="18" charset="0"/>
                <a:cs typeface="Times New Roman" panose="02020603050405020304" pitchFamily="18" charset="0"/>
              </a:rPr>
              <a:t> the </a:t>
            </a:r>
            <a:r>
              <a:rPr lang="en-US" sz="1700" b="1" i="1" dirty="0">
                <a:latin typeface="Times New Roman" panose="02020603050405020304" pitchFamily="18" charset="0"/>
                <a:cs typeface="Times New Roman" panose="02020603050405020304" pitchFamily="18" charset="0"/>
              </a:rPr>
              <a:t>render</a:t>
            </a:r>
            <a:r>
              <a:rPr lang="en-US" sz="1700" dirty="0">
                <a:latin typeface="Times New Roman" panose="02020603050405020304" pitchFamily="18" charset="0"/>
                <a:cs typeface="Times New Roman" panose="02020603050405020304" pitchFamily="18" charset="0"/>
              </a:rPr>
              <a:t> method is executed. </a:t>
            </a:r>
            <a:r>
              <a:rPr lang="en-US" sz="1700" dirty="0" smtClean="0">
                <a:latin typeface="Times New Roman" panose="02020603050405020304" pitchFamily="18" charset="0"/>
                <a:cs typeface="Times New Roman" panose="02020603050405020304" pitchFamily="18" charset="0"/>
              </a:rPr>
              <a:t>Since </a:t>
            </a:r>
            <a:r>
              <a:rPr lang="en-US" sz="1700" dirty="0">
                <a:latin typeface="Times New Roman" panose="02020603050405020304" pitchFamily="18" charset="0"/>
                <a:cs typeface="Times New Roman" panose="02020603050405020304" pitchFamily="18" charset="0"/>
              </a:rPr>
              <a:t>this method is called before render() our Component will not have access to the Native UI (DOM, etc.). We also will not have access to the children refs, because they are not created yet</a:t>
            </a:r>
            <a:r>
              <a:rPr lang="en-US" sz="1700" dirty="0" smtClean="0">
                <a:latin typeface="Times New Roman" panose="02020603050405020304" pitchFamily="18" charset="0"/>
                <a:cs typeface="Times New Roman" panose="02020603050405020304" pitchFamily="18" charset="0"/>
              </a:rPr>
              <a:t>.</a:t>
            </a:r>
            <a:endParaRPr lang="en-US" sz="1700" dirty="0" smtClean="0"/>
          </a:p>
          <a:p>
            <a:pPr lvl="4">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endParaRPr>
          </a:p>
          <a:p>
            <a:pPr marL="1828800" lvl="4" indent="0">
              <a:buNone/>
            </a:pPr>
            <a:endParaRPr lang="en-US" dirty="0">
              <a:latin typeface="Times New Roman" panose="02020603050405020304" pitchFamily="18" charset="0"/>
              <a:cs typeface="Times New Roman" panose="02020603050405020304" pitchFamily="18" charset="0"/>
            </a:endParaRPr>
          </a:p>
          <a:p>
            <a:pPr marL="742950" lvl="2" indent="-342900"/>
            <a:endParaRPr lang="en-US" sz="1400" dirty="0">
              <a:latin typeface="Times New Roman" panose="02020603050405020304" pitchFamily="18" charset="0"/>
              <a:cs typeface="Times New Roman" panose="02020603050405020304" pitchFamily="18" charset="0"/>
            </a:endParaRPr>
          </a:p>
          <a:p>
            <a:pPr marL="0" lvl="1" indent="0">
              <a:buNone/>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8396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4770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Lifecycle ? (4)</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The Lifecycle.</a:t>
            </a:r>
            <a:endParaRPr lang="en-US"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Mounting </a:t>
            </a:r>
            <a:r>
              <a:rPr lang="en-US" b="1" dirty="0" smtClean="0">
                <a:latin typeface="Times New Roman" panose="02020603050405020304" pitchFamily="18" charset="0"/>
                <a:cs typeface="Times New Roman" panose="02020603050405020304" pitchFamily="18" charset="0"/>
              </a:rPr>
              <a:t>phase</a:t>
            </a:r>
          </a:p>
          <a:p>
            <a:pPr lvl="2">
              <a:buFont typeface="Wingdings" panose="05000000000000000000" pitchFamily="2" charset="2"/>
              <a:buChar char="q"/>
            </a:pPr>
            <a:r>
              <a:rPr lang="en-US" b="1" i="1" dirty="0" err="1" smtClean="0">
                <a:latin typeface="Times New Roman" panose="02020603050405020304" pitchFamily="18" charset="0"/>
                <a:cs typeface="Times New Roman" panose="02020603050405020304" pitchFamily="18" charset="0"/>
              </a:rPr>
              <a:t>componentDidMount</a:t>
            </a:r>
            <a:r>
              <a:rPr lang="en-US" b="1"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3"/>
            <a:r>
              <a:rPr lang="en-US" sz="1800" dirty="0" smtClean="0">
                <a:latin typeface="Times New Roman" panose="02020603050405020304" pitchFamily="18" charset="0"/>
                <a:cs typeface="Times New Roman" panose="02020603050405020304" pitchFamily="18" charset="0"/>
              </a:rPr>
              <a:t>Is called</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once </a:t>
            </a:r>
            <a:r>
              <a:rPr lang="en-US" sz="1800" dirty="0">
                <a:latin typeface="Times New Roman" panose="02020603050405020304" pitchFamily="18" charset="0"/>
                <a:cs typeface="Times New Roman" panose="02020603050405020304" pitchFamily="18" charset="0"/>
              </a:rPr>
              <a:t>and </a:t>
            </a:r>
            <a:r>
              <a:rPr lang="en-US" sz="1800" b="1" dirty="0">
                <a:latin typeface="Times New Roman" panose="02020603050405020304" pitchFamily="18" charset="0"/>
                <a:cs typeface="Times New Roman" panose="02020603050405020304" pitchFamily="18" charset="0"/>
              </a:rPr>
              <a:t>immediately after React inserts the component into the DOM</a:t>
            </a:r>
            <a:r>
              <a:rPr lang="en-US" sz="1800" dirty="0">
                <a:latin typeface="Times New Roman" panose="02020603050405020304" pitchFamily="18" charset="0"/>
                <a:cs typeface="Times New Roman" panose="02020603050405020304" pitchFamily="18" charset="0"/>
              </a:rPr>
              <a:t>.</a:t>
            </a:r>
          </a:p>
          <a:p>
            <a:pPr lvl="3"/>
            <a:r>
              <a:rPr lang="en-US" sz="1800" dirty="0">
                <a:latin typeface="Times New Roman" panose="02020603050405020304" pitchFamily="18" charset="0"/>
                <a:cs typeface="Times New Roman" panose="02020603050405020304" pitchFamily="18" charset="0"/>
              </a:rPr>
              <a:t>Now the updated DOM is available for access, which means that this method is the best place for initializing other </a:t>
            </a:r>
            <a:r>
              <a:rPr lang="en-US" sz="1800" dirty="0" err="1">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 libraries that need access to the DOM and for data fetching operations.</a:t>
            </a:r>
          </a:p>
          <a:p>
            <a:pPr lvl="4"/>
            <a:r>
              <a:rPr lang="en-US" sz="1800" dirty="0">
                <a:latin typeface="Times New Roman" panose="02020603050405020304" pitchFamily="18" charset="0"/>
                <a:cs typeface="Times New Roman" panose="02020603050405020304" pitchFamily="18" charset="0"/>
                <a:hlinkClick r:id="rId3"/>
              </a:rPr>
              <a:t>https://plnkr.co/edit/ZVPcQyMJuCpYj48lPCpO?p=preview</a:t>
            </a:r>
            <a:endParaRPr lang="en-US" sz="1800" dirty="0">
              <a:latin typeface="Times New Roman" panose="02020603050405020304" pitchFamily="18" charset="0"/>
              <a:cs typeface="Times New Roman" panose="02020603050405020304" pitchFamily="18" charset="0"/>
            </a:endParaRPr>
          </a:p>
          <a:p>
            <a:pPr marL="0" lvl="1" indent="0">
              <a:buNone/>
            </a:pPr>
            <a:endParaRPr lang="en-US" sz="18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r>
              <a:rPr lang="en-US" sz="2400" b="1" dirty="0">
                <a:latin typeface="Times New Roman" panose="02020603050405020304" pitchFamily="18" charset="0"/>
                <a:cs typeface="Times New Roman" panose="02020603050405020304" pitchFamily="18" charset="0"/>
                <a:hlinkClick r:id="rId4"/>
              </a:rPr>
              <a:t>https://plnkr.co/edit/mlasFw3a14jCBX9SPYlA?p=preview</a:t>
            </a: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466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4770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Lifecycle ? (4)</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The Lifecycle.</a:t>
            </a:r>
            <a:endParaRPr lang="en-US" b="1" dirty="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Updating phase</a:t>
            </a:r>
          </a:p>
          <a:p>
            <a:pPr lvl="2"/>
            <a:r>
              <a:rPr lang="en-US" sz="1400" dirty="0">
                <a:latin typeface="Times New Roman" panose="02020603050405020304" pitchFamily="18" charset="0"/>
                <a:cs typeface="Times New Roman" panose="02020603050405020304" pitchFamily="18" charset="0"/>
              </a:rPr>
              <a:t>There are also methods that will allow us to execute code relative to </a:t>
            </a:r>
            <a:r>
              <a:rPr lang="en-US" sz="1400" b="1" dirty="0">
                <a:latin typeface="Times New Roman" panose="02020603050405020304" pitchFamily="18" charset="0"/>
                <a:cs typeface="Times New Roman" panose="02020603050405020304" pitchFamily="18" charset="0"/>
              </a:rPr>
              <a:t>when a component’s state or properties get updated</a:t>
            </a:r>
            <a:r>
              <a:rPr lang="en-US" sz="1400" dirty="0">
                <a:latin typeface="Times New Roman" panose="02020603050405020304" pitchFamily="18" charset="0"/>
                <a:cs typeface="Times New Roman" panose="02020603050405020304" pitchFamily="18" charset="0"/>
              </a:rPr>
              <a:t>. During this phase a React component is already inserted into the DOM. Thus these methods are not called for the first render(). These methods are called in the following order:</a:t>
            </a:r>
          </a:p>
          <a:p>
            <a:pPr lvl="2"/>
            <a:endParaRPr lang="en-US" sz="1400" dirty="0">
              <a:latin typeface="Times New Roman" panose="02020603050405020304" pitchFamily="18" charset="0"/>
              <a:cs typeface="Times New Roman" panose="02020603050405020304" pitchFamily="18" charset="0"/>
            </a:endParaRPr>
          </a:p>
          <a:p>
            <a:pPr marL="742950" lvl="2" indent="-342900"/>
            <a:endParaRPr lang="en-US" sz="1400" dirty="0">
              <a:latin typeface="Times New Roman" panose="02020603050405020304" pitchFamily="18" charset="0"/>
              <a:cs typeface="Times New Roman" panose="02020603050405020304" pitchFamily="18" charset="0"/>
            </a:endParaRPr>
          </a:p>
          <a:p>
            <a:pPr marL="0" lvl="1" indent="0">
              <a:buNone/>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190750"/>
            <a:ext cx="148590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2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877" y="2190750"/>
            <a:ext cx="1323975"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2047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38350"/>
            <a:ext cx="3276600" cy="646331"/>
          </a:xfrm>
        </p:spPr>
        <p:txBody>
          <a:bodyPr>
            <a:normAutofit/>
          </a:bodyPr>
          <a:lstStyle/>
          <a:p>
            <a:pPr algn="l"/>
            <a:r>
              <a:rPr lang="en-US" dirty="0" smtClean="0"/>
              <a:t>Agenda(4)	</a:t>
            </a:r>
            <a:endParaRPr lang="en-US" dirty="0"/>
          </a:p>
        </p:txBody>
      </p:sp>
      <p:sp>
        <p:nvSpPr>
          <p:cNvPr id="21507" name="Content Placeholder 2"/>
          <p:cNvSpPr>
            <a:spLocks noGrp="1"/>
          </p:cNvSpPr>
          <p:nvPr>
            <p:ph type="body" sz="quarter" idx="13"/>
          </p:nvPr>
        </p:nvSpPr>
        <p:spPr>
          <a:xfrm>
            <a:off x="2646680" y="-10160"/>
            <a:ext cx="3754120" cy="5181600"/>
          </a:xfrm>
        </p:spPr>
        <p:style>
          <a:lnRef idx="1">
            <a:schemeClr val="accent6"/>
          </a:lnRef>
          <a:fillRef idx="2">
            <a:schemeClr val="accent6"/>
          </a:fillRef>
          <a:effectRef idx="1">
            <a:schemeClr val="accent6"/>
          </a:effectRef>
          <a:fontRef idx="minor">
            <a:schemeClr val="dk1"/>
          </a:fontRef>
        </p:style>
        <p:txBody>
          <a:bodyPr/>
          <a:lstStyle/>
          <a:p>
            <a:pPr marL="457200" lvl="1" indent="0">
              <a:buNone/>
            </a:pPr>
            <a:r>
              <a:rPr lang="en-US" altLang="en-US" sz="1900" b="1" dirty="0">
                <a:latin typeface="Times New Roman" panose="02020603050405020304" pitchFamily="18" charset="0"/>
                <a:cs typeface="Times New Roman" panose="02020603050405020304" pitchFamily="18" charset="0"/>
              </a:rPr>
              <a:t>React Form</a:t>
            </a:r>
          </a:p>
          <a:p>
            <a:pPr marL="457200" lvl="1" indent="0">
              <a:buNone/>
            </a:pPr>
            <a:r>
              <a:rPr lang="en-US" altLang="en-US" sz="19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Controlled and </a:t>
            </a:r>
            <a:r>
              <a:rPr lang="en-US" altLang="en-US" sz="1800" dirty="0" err="1">
                <a:latin typeface="Times New Roman" panose="02020603050405020304" pitchFamily="18" charset="0"/>
                <a:cs typeface="Times New Roman" panose="02020603050405020304" pitchFamily="18" charset="0"/>
              </a:rPr>
              <a:t>UnControlled</a:t>
            </a:r>
            <a:r>
              <a:rPr lang="en-US" altLang="en-US" sz="1800" dirty="0">
                <a:latin typeface="Times New Roman" panose="02020603050405020304" pitchFamily="18" charset="0"/>
                <a:cs typeface="Times New Roman" panose="02020603050405020304" pitchFamily="18" charset="0"/>
              </a:rPr>
              <a:t> Component</a:t>
            </a:r>
          </a:p>
          <a:p>
            <a:pPr marL="457200" lvl="1" indent="0">
              <a:buNone/>
            </a:pPr>
            <a:r>
              <a:rPr lang="en-US" altLang="en-US" sz="1800" dirty="0">
                <a:latin typeface="Times New Roman" panose="02020603050405020304" pitchFamily="18" charset="0"/>
                <a:cs typeface="Times New Roman" panose="02020603050405020304" pitchFamily="18" charset="0"/>
              </a:rPr>
              <a:t>	Validation</a:t>
            </a:r>
          </a:p>
          <a:p>
            <a:pPr marL="457200" lvl="1" indent="0">
              <a:buNone/>
            </a:pPr>
            <a:r>
              <a:rPr lang="en-US" altLang="en-US" sz="1900" b="1" dirty="0">
                <a:latin typeface="Times New Roman" panose="02020603050405020304" pitchFamily="18" charset="0"/>
                <a:cs typeface="Times New Roman" panose="02020603050405020304" pitchFamily="18" charset="0"/>
              </a:rPr>
              <a:t>	</a:t>
            </a:r>
          </a:p>
          <a:p>
            <a:pPr marL="457200" lvl="1" indent="0">
              <a:buNone/>
            </a:pPr>
            <a:r>
              <a:rPr lang="en-US" altLang="en-US" sz="1900" b="1" dirty="0">
                <a:latin typeface="Times New Roman" panose="02020603050405020304" pitchFamily="18" charset="0"/>
                <a:cs typeface="Times New Roman" panose="02020603050405020304" pitchFamily="18" charset="0"/>
              </a:rPr>
              <a:t>React Routing	</a:t>
            </a:r>
          </a:p>
          <a:p>
            <a:pPr marL="457200" lvl="1" indent="0">
              <a:buNone/>
            </a:pPr>
            <a:r>
              <a:rPr lang="en-US" altLang="en-US" sz="1900" b="1" dirty="0">
                <a:latin typeface="Times New Roman" panose="02020603050405020304" pitchFamily="18" charset="0"/>
                <a:cs typeface="Times New Roman" panose="02020603050405020304" pitchFamily="18" charset="0"/>
              </a:rPr>
              <a:t>React asynchronous </a:t>
            </a:r>
            <a:r>
              <a:rPr lang="en-US" altLang="en-US" sz="1900" b="1" dirty="0" smtClean="0">
                <a:latin typeface="Times New Roman" panose="02020603050405020304" pitchFamily="18" charset="0"/>
                <a:cs typeface="Times New Roman" panose="02020603050405020304" pitchFamily="18" charset="0"/>
              </a:rPr>
              <a:t>data</a:t>
            </a:r>
            <a:endParaRPr lang="en-US" altLang="en-US" sz="1900" b="1" dirty="0">
              <a:latin typeface="Times New Roman" panose="02020603050405020304" pitchFamily="18" charset="0"/>
              <a:cs typeface="Times New Roman" panose="02020603050405020304" pitchFamily="18" charset="0"/>
            </a:endParaRPr>
          </a:p>
          <a:p>
            <a:pPr marL="457200" lvl="1" indent="0">
              <a:buNone/>
            </a:pPr>
            <a:r>
              <a:rPr lang="en-US" altLang="en-US" sz="1900" b="1" dirty="0">
                <a:latin typeface="Times New Roman" panose="02020603050405020304" pitchFamily="18" charset="0"/>
                <a:cs typeface="Times New Roman" panose="02020603050405020304" pitchFamily="18" charset="0"/>
              </a:rPr>
              <a:t>React </a:t>
            </a:r>
            <a:r>
              <a:rPr lang="en-US" altLang="en-US" sz="1900" b="1" dirty="0" err="1">
                <a:latin typeface="Times New Roman" panose="02020603050405020304" pitchFamily="18" charset="0"/>
                <a:cs typeface="Times New Roman" panose="02020603050405020304" pitchFamily="18" charset="0"/>
              </a:rPr>
              <a:t>async</a:t>
            </a:r>
            <a:r>
              <a:rPr lang="en-US" altLang="en-US" sz="1900" b="1" dirty="0">
                <a:latin typeface="Times New Roman" panose="02020603050405020304" pitchFamily="18" charset="0"/>
                <a:cs typeface="Times New Roman" panose="02020603050405020304" pitchFamily="18" charset="0"/>
              </a:rPr>
              <a:t> await	</a:t>
            </a:r>
          </a:p>
          <a:p>
            <a:pPr marL="457200" lvl="1" indent="0">
              <a:buNone/>
            </a:pPr>
            <a:endParaRPr lang="en-US" altLang="en-US" sz="1900" dirty="0">
              <a:latin typeface="Times New Roman" panose="02020603050405020304" pitchFamily="18" charset="0"/>
              <a:cs typeface="Times New Roman" panose="02020603050405020304" pitchFamily="18" charset="0"/>
            </a:endParaRPr>
          </a:p>
          <a:p>
            <a:endParaRPr lang="en-US" altLang="en-US" sz="1600" dirty="0"/>
          </a:p>
          <a:p>
            <a:endParaRPr lang="en-US" altLang="en-US" sz="1600" dirty="0"/>
          </a:p>
          <a:p>
            <a:endParaRPr lang="en-US" altLang="en-US" sz="1600" dirty="0"/>
          </a:p>
        </p:txBody>
      </p:sp>
      <p:sp>
        <p:nvSpPr>
          <p:cNvPr id="4" name="Footer Placeholder 3"/>
          <p:cNvSpPr>
            <a:spLocks noGrp="1"/>
          </p:cNvSpPr>
          <p:nvPr>
            <p:ph type="ftr" sz="quarter" idx="11"/>
          </p:nvPr>
        </p:nvSpPr>
        <p:spPr>
          <a:xfrm>
            <a:off x="76200" y="4869656"/>
            <a:ext cx="2895600" cy="273844"/>
          </a:xfrm>
        </p:spPr>
        <p:txBody>
          <a:bodyPr/>
          <a:lstStyle/>
          <a:p>
            <a:pPr>
              <a:defRPr/>
            </a:pPr>
            <a:r>
              <a:rPr lang="en-US" altLang="en-US" dirty="0" smtClean="0"/>
              <a:t>Security Classification: Internal</a:t>
            </a:r>
            <a:endParaRPr lang="en-US" altLang="en-US" dirty="0"/>
          </a:p>
        </p:txBody>
      </p:sp>
    </p:spTree>
    <p:extLst>
      <p:ext uri="{BB962C8B-B14F-4D97-AF65-F5344CB8AC3E}">
        <p14:creationId xmlns:p14="http://schemas.microsoft.com/office/powerpoint/2010/main" val="21785436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4770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Lifecycle ? (5)</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The Lifecycle.</a:t>
            </a:r>
            <a:endParaRPr lang="en-US" b="1" dirty="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Updating phase</a:t>
            </a:r>
          </a:p>
          <a:p>
            <a:pPr lvl="2"/>
            <a:r>
              <a:rPr lang="en-US" sz="2000" b="1" dirty="0" err="1" smtClean="0">
                <a:latin typeface="Times New Roman" panose="02020603050405020304" pitchFamily="18" charset="0"/>
                <a:cs typeface="Times New Roman" panose="02020603050405020304" pitchFamily="18" charset="0"/>
              </a:rPr>
              <a:t>shouldComponentUpdate</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nextProps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nextState</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nextContext</a:t>
            </a:r>
            <a:r>
              <a:rPr lang="en-US" sz="2000" b="1" dirty="0" smtClean="0">
                <a:latin typeface="Times New Roman" panose="02020603050405020304" pitchFamily="18" charset="0"/>
                <a:cs typeface="Times New Roman" panose="02020603050405020304" pitchFamily="18" charset="0"/>
              </a:rPr>
              <a:t>)</a:t>
            </a:r>
          </a:p>
          <a:p>
            <a:pPr lvl="3"/>
            <a:r>
              <a:rPr lang="en-US" sz="1800" dirty="0">
                <a:latin typeface="Times New Roman" panose="02020603050405020304" pitchFamily="18" charset="0"/>
                <a:cs typeface="Times New Roman" panose="02020603050405020304" pitchFamily="18" charset="0"/>
              </a:rPr>
              <a:t>By default, all class based Components will re-render themselves whenever the props they receiver, their state or context changes.</a:t>
            </a:r>
            <a:endParaRPr lang="en-US" sz="1800" b="1" dirty="0" smtClean="0">
              <a:latin typeface="Times New Roman" panose="02020603050405020304" pitchFamily="18" charset="0"/>
              <a:cs typeface="Times New Roman" panose="02020603050405020304" pitchFamily="18" charset="0"/>
            </a:endParaRPr>
          </a:p>
          <a:p>
            <a:pPr lvl="3"/>
            <a:r>
              <a:rPr lang="en-US" sz="1800" b="1" dirty="0" err="1">
                <a:latin typeface="Times New Roman" panose="02020603050405020304" pitchFamily="18" charset="0"/>
                <a:cs typeface="Times New Roman" panose="02020603050405020304" pitchFamily="18" charset="0"/>
              </a:rPr>
              <a:t>shouldComponentUpdate</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ells </a:t>
            </a:r>
            <a:r>
              <a:rPr lang="en-US" sz="1800" dirty="0">
                <a:latin typeface="Times New Roman" panose="02020603050405020304" pitchFamily="18" charset="0"/>
                <a:cs typeface="Times New Roman" panose="02020603050405020304" pitchFamily="18" charset="0"/>
              </a:rPr>
              <a:t>the React that when the component receives new props or state is being updated, should React re-render or it can skip rendering? </a:t>
            </a:r>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method is a question, </a:t>
            </a:r>
            <a:r>
              <a:rPr lang="en-US" sz="1800" b="1" dirty="0">
                <a:latin typeface="Times New Roman" panose="02020603050405020304" pitchFamily="18" charset="0"/>
                <a:cs typeface="Times New Roman" panose="02020603050405020304" pitchFamily="18" charset="0"/>
              </a:rPr>
              <a:t>should</a:t>
            </a:r>
            <a:r>
              <a:rPr lang="en-US" sz="1800" dirty="0">
                <a:latin typeface="Times New Roman" panose="02020603050405020304" pitchFamily="18" charset="0"/>
                <a:cs typeface="Times New Roman" panose="02020603050405020304" pitchFamily="18" charset="0"/>
              </a:rPr>
              <a:t> the </a:t>
            </a:r>
            <a:r>
              <a:rPr lang="en-US" sz="1800" b="1" dirty="0">
                <a:latin typeface="Times New Roman" panose="02020603050405020304" pitchFamily="18" charset="0"/>
                <a:cs typeface="Times New Roman" panose="02020603050405020304" pitchFamily="18" charset="0"/>
              </a:rPr>
              <a:t>Component</a:t>
            </a:r>
            <a:r>
              <a:rPr lang="en-US" sz="1800" dirty="0">
                <a:latin typeface="Times New Roman" panose="02020603050405020304" pitchFamily="18" charset="0"/>
                <a:cs typeface="Times New Roman" panose="02020603050405020304" pitchFamily="18" charset="0"/>
              </a:rPr>
              <a:t> be </a:t>
            </a:r>
            <a:r>
              <a:rPr lang="en-US" sz="1800" b="1" dirty="0">
                <a:latin typeface="Times New Roman" panose="02020603050405020304" pitchFamily="18" charset="0"/>
                <a:cs typeface="Times New Roman" panose="02020603050405020304" pitchFamily="18" charset="0"/>
              </a:rPr>
              <a:t>Update</a:t>
            </a:r>
            <a:r>
              <a:rPr lang="en-US" sz="1800" dirty="0">
                <a:latin typeface="Times New Roman" panose="02020603050405020304" pitchFamily="18" charset="0"/>
                <a:cs typeface="Times New Roman" panose="02020603050405020304" pitchFamily="18" charset="0"/>
              </a:rPr>
              <a:t>d? </a:t>
            </a:r>
            <a:endParaRPr lang="en-US" sz="1800" dirty="0" smtClean="0">
              <a:latin typeface="Times New Roman" panose="02020603050405020304" pitchFamily="18" charset="0"/>
              <a:cs typeface="Times New Roman" panose="02020603050405020304" pitchFamily="18" charset="0"/>
            </a:endParaRPr>
          </a:p>
          <a:p>
            <a:pPr lvl="3"/>
            <a:r>
              <a:rPr lang="en-US" sz="1800" dirty="0">
                <a:latin typeface="Times New Roman" panose="02020603050405020304" pitchFamily="18" charset="0"/>
                <a:cs typeface="Times New Roman" panose="02020603050405020304" pitchFamily="18" charset="0"/>
              </a:rPr>
              <a:t>This function will be called </a:t>
            </a:r>
            <a:r>
              <a:rPr lang="en-US" sz="1800" dirty="0" smtClean="0">
                <a:latin typeface="Times New Roman" panose="02020603050405020304" pitchFamily="18" charset="0"/>
                <a:cs typeface="Times New Roman" panose="02020603050405020304" pitchFamily="18" charset="0"/>
              </a:rPr>
              <a:t>with </a:t>
            </a:r>
            <a:r>
              <a:rPr lang="en-US" sz="1800" dirty="0">
                <a:latin typeface="Times New Roman" panose="02020603050405020304" pitchFamily="18" charset="0"/>
                <a:cs typeface="Times New Roman" panose="02020603050405020304" pitchFamily="18" charset="0"/>
              </a:rPr>
              <a:t>next values of props, state and object. Developer can use those to verify that the change requires a re-render or not and return false to prevent the </a:t>
            </a:r>
            <a:r>
              <a:rPr lang="en-US" sz="1800" dirty="0" smtClean="0">
                <a:latin typeface="Times New Roman" panose="02020603050405020304" pitchFamily="18" charset="0"/>
                <a:cs typeface="Times New Roman" panose="02020603050405020304" pitchFamily="18" charset="0"/>
              </a:rPr>
              <a:t>.By </a:t>
            </a:r>
            <a:r>
              <a:rPr lang="en-US" sz="1800" dirty="0">
                <a:latin typeface="Times New Roman" panose="02020603050405020304" pitchFamily="18" charset="0"/>
                <a:cs typeface="Times New Roman" panose="02020603050405020304" pitchFamily="18" charset="0"/>
              </a:rPr>
              <a:t>default, this method return true</a:t>
            </a:r>
            <a:r>
              <a:rPr lang="en-US" sz="1800" dirty="0" smtClean="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hlinkClick r:id="rId3"/>
              </a:rPr>
              <a:t>https://plnkr.co/edit/eIQHoFzNVK4rCjDpFxCx?p=preview</a:t>
            </a:r>
            <a:endParaRPr lang="en-US" sz="1800" dirty="0">
              <a:latin typeface="Times New Roman" panose="02020603050405020304" pitchFamily="18" charset="0"/>
              <a:cs typeface="Times New Roman" panose="02020603050405020304" pitchFamily="18" charset="0"/>
            </a:endParaRPr>
          </a:p>
          <a:p>
            <a:pPr marL="0" lvl="1" indent="0">
              <a:buNone/>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1595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4770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Lifecycle ? (6)</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The Lifecycle.</a:t>
            </a:r>
            <a:endParaRPr lang="en-US" b="1" dirty="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Updating phase</a:t>
            </a:r>
          </a:p>
          <a:p>
            <a:pPr lvl="2"/>
            <a:r>
              <a:rPr lang="en-US" b="1" dirty="0" err="1" smtClean="0">
                <a:latin typeface="Times New Roman" panose="02020603050405020304" pitchFamily="18" charset="0"/>
                <a:cs typeface="Times New Roman" panose="02020603050405020304" pitchFamily="18" charset="0"/>
              </a:rPr>
              <a:t>componentWillUpdate</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nextProps</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nextState</a:t>
            </a:r>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lvl="3"/>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s </a:t>
            </a:r>
            <a:r>
              <a:rPr lang="en-US" b="1" dirty="0">
                <a:latin typeface="Times New Roman" panose="02020603050405020304" pitchFamily="18" charset="0"/>
                <a:cs typeface="Times New Roman" panose="02020603050405020304" pitchFamily="18" charset="0"/>
              </a:rPr>
              <a:t>executed only after the </a:t>
            </a:r>
            <a:r>
              <a:rPr lang="en-US" b="1" dirty="0" err="1" smtClean="0">
                <a:latin typeface="Times New Roman" panose="02020603050405020304" pitchFamily="18" charset="0"/>
                <a:cs typeface="Times New Roman" panose="02020603050405020304" pitchFamily="18" charset="0"/>
              </a:rPr>
              <a:t>shouldComponentUpdate</a:t>
            </a:r>
            <a:r>
              <a:rPr lang="en-US" b="1" dirty="0" smtClean="0">
                <a:latin typeface="Times New Roman" panose="02020603050405020304" pitchFamily="18" charset="0"/>
                <a:cs typeface="Times New Roman" panose="02020603050405020304" pitchFamily="18" charset="0"/>
              </a:rPr>
              <a:t> returns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 This method is only used to do the preparation for the upcoming render, similar to </a:t>
            </a:r>
            <a:r>
              <a:rPr lang="en-US" dirty="0" err="1">
                <a:latin typeface="Times New Roman" panose="02020603050405020304" pitchFamily="18" charset="0"/>
                <a:cs typeface="Times New Roman" panose="02020603050405020304" pitchFamily="18" charset="0"/>
              </a:rPr>
              <a:t>componentWillMount</a:t>
            </a:r>
            <a:r>
              <a:rPr lang="en-US" dirty="0">
                <a:latin typeface="Times New Roman" panose="02020603050405020304" pitchFamily="18" charset="0"/>
                <a:cs typeface="Times New Roman" panose="02020603050405020304" pitchFamily="18" charset="0"/>
              </a:rPr>
              <a:t> or constructor.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There can be some use case when there needs some calculation or preparation before rendering some item, this is the place to do so</a:t>
            </a:r>
            <a:r>
              <a:rPr lang="en-US" dirty="0" smtClean="0">
                <a:latin typeface="Times New Roman" panose="02020603050405020304" pitchFamily="18" charset="0"/>
                <a:cs typeface="Times New Roman" panose="02020603050405020304" pitchFamily="18" charset="0"/>
              </a:rPr>
              <a:t>.</a:t>
            </a:r>
          </a:p>
          <a:p>
            <a:pPr marL="1371600" lvl="3" indent="0">
              <a:buNone/>
            </a:pPr>
            <a:r>
              <a:rPr lang="en-US" dirty="0">
                <a:latin typeface="Times New Roman" panose="02020603050405020304" pitchFamily="18" charset="0"/>
                <a:cs typeface="Times New Roman" panose="02020603050405020304" pitchFamily="18" charset="0"/>
                <a:hlinkClick r:id="rId3"/>
              </a:rPr>
              <a:t>https://plnkr.co/edit/0mykq0hUuNUUsVAt3Lef</a:t>
            </a:r>
            <a:endParaRPr lang="en-US" dirty="0" smtClean="0">
              <a:latin typeface="Times New Roman" panose="02020603050405020304" pitchFamily="18" charset="0"/>
              <a:cs typeface="Times New Roman" panose="02020603050405020304" pitchFamily="18" charset="0"/>
            </a:endParaRPr>
          </a:p>
          <a:p>
            <a:pPr lvl="2"/>
            <a:r>
              <a:rPr lang="en-US" b="1" dirty="0" err="1" smtClean="0">
                <a:latin typeface="Times New Roman" panose="02020603050405020304" pitchFamily="18" charset="0"/>
                <a:cs typeface="Times New Roman" panose="02020603050405020304" pitchFamily="18" charset="0"/>
              </a:rPr>
              <a:t>componentDidUpdate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prevProps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prevState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prevContext</a:t>
            </a:r>
            <a:r>
              <a:rPr lang="en-US" b="1" dirty="0" smtClean="0">
                <a:latin typeface="Times New Roman" panose="02020603050405020304" pitchFamily="18" charset="0"/>
                <a:cs typeface="Times New Roman" panose="02020603050405020304" pitchFamily="18" charset="0"/>
              </a:rPr>
              <a:t>) </a:t>
            </a:r>
          </a:p>
          <a:p>
            <a:pPr lvl="3"/>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s </a:t>
            </a:r>
            <a:r>
              <a:rPr lang="en-US" dirty="0">
                <a:latin typeface="Times New Roman" panose="02020603050405020304" pitchFamily="18" charset="0"/>
                <a:cs typeface="Times New Roman" panose="02020603050405020304" pitchFamily="18" charset="0"/>
              </a:rPr>
              <a:t>executed when the new updated component has been updated in the DOM.</a:t>
            </a:r>
            <a:r>
              <a:rPr lang="en-US" b="1" dirty="0">
                <a:latin typeface="Times New Roman" panose="02020603050405020304" pitchFamily="18" charset="0"/>
                <a:cs typeface="Times New Roman" panose="02020603050405020304" pitchFamily="18" charset="0"/>
              </a:rPr>
              <a:t> Most Common Use Case: </a:t>
            </a:r>
            <a:r>
              <a:rPr lang="en-US" dirty="0">
                <a:latin typeface="Times New Roman" panose="02020603050405020304" pitchFamily="18" charset="0"/>
                <a:cs typeface="Times New Roman" panose="02020603050405020304" pitchFamily="18" charset="0"/>
              </a:rPr>
              <a:t>Updating the DOM in response to prop or state changes.</a:t>
            </a:r>
          </a:p>
          <a:p>
            <a:pPr marL="1371600" lvl="3" indent="0">
              <a:buNone/>
            </a:pPr>
            <a:r>
              <a:rPr lang="en-US" b="1" dirty="0">
                <a:latin typeface="Times New Roman" panose="02020603050405020304" pitchFamily="18" charset="0"/>
                <a:cs typeface="Times New Roman" panose="02020603050405020304" pitchFamily="18" charset="0"/>
                <a:hlinkClick r:id="rId4"/>
              </a:rPr>
              <a:t>https://plnkr.co/edit/jWO075aBeWJP0zF0YY4m</a:t>
            </a:r>
            <a:endParaRPr lang="en-US" sz="20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0396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4770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Lifecycle ? (7)</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The Lifecycle.</a:t>
            </a:r>
            <a:endParaRPr lang="en-US" b="1" dirty="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Updating phase</a:t>
            </a:r>
          </a:p>
          <a:p>
            <a:pPr lvl="2"/>
            <a:r>
              <a:rPr lang="en-US" b="1" dirty="0">
                <a:latin typeface="Times New Roman" panose="02020603050405020304" pitchFamily="18" charset="0"/>
                <a:cs typeface="Times New Roman" panose="02020603050405020304" pitchFamily="18" charset="0"/>
              </a:rPr>
              <a:t>The list of methods that will get called when the parent sends new props are as follows:</a:t>
            </a:r>
          </a:p>
          <a:p>
            <a:pPr lvl="3"/>
            <a:r>
              <a:rPr lang="en-US" b="1" dirty="0" err="1">
                <a:latin typeface="Times New Roman" panose="02020603050405020304" pitchFamily="18" charset="0"/>
                <a:cs typeface="Times New Roman" panose="02020603050405020304" pitchFamily="18" charset="0"/>
              </a:rPr>
              <a:t>componentWillReceiveProps</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lvl="4"/>
            <a:r>
              <a:rPr lang="en-US" sz="1500" dirty="0">
                <a:latin typeface="Times New Roman" panose="02020603050405020304" pitchFamily="18" charset="0"/>
                <a:cs typeface="Times New Roman" panose="02020603050405020304" pitchFamily="18" charset="0"/>
              </a:rPr>
              <a:t>G</a:t>
            </a:r>
            <a:r>
              <a:rPr lang="en-US" sz="1500" dirty="0" smtClean="0">
                <a:latin typeface="Times New Roman" panose="02020603050405020304" pitchFamily="18" charset="0"/>
                <a:cs typeface="Times New Roman" panose="02020603050405020304" pitchFamily="18" charset="0"/>
              </a:rPr>
              <a:t>ets </a:t>
            </a:r>
            <a:r>
              <a:rPr lang="en-US" sz="1500" dirty="0">
                <a:latin typeface="Times New Roman" panose="02020603050405020304" pitchFamily="18" charset="0"/>
                <a:cs typeface="Times New Roman" panose="02020603050405020304" pitchFamily="18" charset="0"/>
              </a:rPr>
              <a:t>executed when the props have changed and is not first render</a:t>
            </a:r>
            <a:r>
              <a:rPr lang="en-US" sz="1500" dirty="0" smtClean="0">
                <a:latin typeface="Times New Roman" panose="02020603050405020304" pitchFamily="18" charset="0"/>
                <a:cs typeface="Times New Roman" panose="02020603050405020304" pitchFamily="18" charset="0"/>
              </a:rPr>
              <a:t>.</a:t>
            </a:r>
          </a:p>
          <a:p>
            <a:pPr lvl="4"/>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Sometimes state depends on the props, hence whenever props changes the state should also be synced. </a:t>
            </a:r>
            <a:r>
              <a:rPr lang="en-US" sz="1500" dirty="0" smtClean="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b="1" i="1" dirty="0">
                <a:latin typeface="Times New Roman" panose="02020603050405020304" pitchFamily="18" charset="0"/>
                <a:cs typeface="Times New Roman" panose="02020603050405020304" pitchFamily="18" charset="0"/>
              </a:rPr>
              <a:t>Usage: </a:t>
            </a:r>
            <a:r>
              <a:rPr lang="en-US" sz="1500" dirty="0">
                <a:latin typeface="Times New Roman" panose="02020603050405020304" pitchFamily="18" charset="0"/>
                <a:cs typeface="Times New Roman" panose="02020603050405020304" pitchFamily="18" charset="0"/>
              </a:rPr>
              <a:t>This is how the state can be kept synced with the new props</a:t>
            </a:r>
            <a:r>
              <a:rPr lang="en-US" sz="1500" dirty="0" smtClean="0">
                <a:latin typeface="Times New Roman" panose="02020603050405020304" pitchFamily="18" charset="0"/>
                <a:cs typeface="Times New Roman" panose="02020603050405020304" pitchFamily="18" charset="0"/>
              </a:rPr>
              <a:t>.</a:t>
            </a:r>
          </a:p>
          <a:p>
            <a:pPr lvl="3"/>
            <a:r>
              <a:rPr lang="en-US" sz="1500" dirty="0" smtClean="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rest of the methods behave exactly same defined above, in terms of state as well</a:t>
            </a:r>
            <a:r>
              <a:rPr lang="en-US" dirty="0">
                <a:latin typeface="Times New Roman" panose="02020603050405020304" pitchFamily="18" charset="0"/>
                <a:cs typeface="Times New Roman" panose="02020603050405020304" pitchFamily="18" charset="0"/>
              </a:rPr>
              <a:t>.</a:t>
            </a:r>
          </a:p>
          <a:p>
            <a:pPr lvl="4"/>
            <a:r>
              <a:rPr lang="en-US" sz="1400" b="1" dirty="0" err="1">
                <a:latin typeface="Times New Roman" panose="02020603050405020304" pitchFamily="18" charset="0"/>
                <a:cs typeface="Times New Roman" panose="02020603050405020304" pitchFamily="18" charset="0"/>
              </a:rPr>
              <a:t>shouldComponentUpdate</a:t>
            </a:r>
            <a:endParaRPr lang="en-US" sz="1400" dirty="0">
              <a:latin typeface="Times New Roman" panose="02020603050405020304" pitchFamily="18" charset="0"/>
              <a:cs typeface="Times New Roman" panose="02020603050405020304" pitchFamily="18" charset="0"/>
            </a:endParaRPr>
          </a:p>
          <a:p>
            <a:pPr lvl="4"/>
            <a:r>
              <a:rPr lang="en-US" sz="1400" b="1" dirty="0" err="1">
                <a:latin typeface="Times New Roman" panose="02020603050405020304" pitchFamily="18" charset="0"/>
                <a:cs typeface="Times New Roman" panose="02020603050405020304" pitchFamily="18" charset="0"/>
              </a:rPr>
              <a:t>componentWillUpdate</a:t>
            </a:r>
            <a:endParaRPr lang="en-US" sz="1400" dirty="0">
              <a:latin typeface="Times New Roman" panose="02020603050405020304" pitchFamily="18" charset="0"/>
              <a:cs typeface="Times New Roman" panose="02020603050405020304" pitchFamily="18" charset="0"/>
            </a:endParaRPr>
          </a:p>
          <a:p>
            <a:pPr lvl="4"/>
            <a:r>
              <a:rPr lang="en-US" sz="1400" b="1" dirty="0">
                <a:latin typeface="Times New Roman" panose="02020603050405020304" pitchFamily="18" charset="0"/>
                <a:cs typeface="Times New Roman" panose="02020603050405020304" pitchFamily="18" charset="0"/>
              </a:rPr>
              <a:t>render</a:t>
            </a:r>
            <a:endParaRPr lang="en-US" sz="1400" dirty="0">
              <a:latin typeface="Times New Roman" panose="02020603050405020304" pitchFamily="18" charset="0"/>
              <a:cs typeface="Times New Roman" panose="02020603050405020304" pitchFamily="18" charset="0"/>
            </a:endParaRPr>
          </a:p>
          <a:p>
            <a:pPr lvl="4"/>
            <a:r>
              <a:rPr lang="en-US" sz="1400" b="1" dirty="0" err="1">
                <a:latin typeface="Times New Roman" panose="02020603050405020304" pitchFamily="18" charset="0"/>
                <a:cs typeface="Times New Roman" panose="02020603050405020304" pitchFamily="18" charset="0"/>
              </a:rPr>
              <a:t>componentDidUpdate</a:t>
            </a:r>
            <a:endParaRPr lang="en-US" sz="1400" dirty="0">
              <a:latin typeface="Times New Roman" panose="02020603050405020304" pitchFamily="18" charset="0"/>
              <a:cs typeface="Times New Roman" panose="02020603050405020304" pitchFamily="18" charset="0"/>
            </a:endParaRPr>
          </a:p>
          <a:p>
            <a:pPr marL="1828800" lvl="4" indent="0">
              <a:buNone/>
            </a:pPr>
            <a:endParaRPr lang="en-US"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3330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4770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Lifecycle ? (8)</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The Lifecycle.</a:t>
            </a:r>
            <a:endParaRPr lang="en-US" b="1" dirty="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Unmounting phase</a:t>
            </a:r>
          </a:p>
          <a:p>
            <a:pPr lvl="2"/>
            <a:r>
              <a:rPr lang="en-US" dirty="0">
                <a:latin typeface="Times New Roman" panose="02020603050405020304" pitchFamily="18" charset="0"/>
                <a:cs typeface="Times New Roman" panose="02020603050405020304" pitchFamily="18" charset="0"/>
              </a:rPr>
              <a:t>In this phase, the component is not needed and the component will get unmounted from the DOM. The method which is called in this </a:t>
            </a:r>
            <a:r>
              <a:rPr lang="en-US" dirty="0" smtClean="0">
                <a:latin typeface="Times New Roman" panose="02020603050405020304" pitchFamily="18" charset="0"/>
                <a:cs typeface="Times New Roman" panose="02020603050405020304" pitchFamily="18" charset="0"/>
              </a:rPr>
              <a:t>phase</a:t>
            </a:r>
          </a:p>
          <a:p>
            <a:pPr lvl="3"/>
            <a:r>
              <a:rPr lang="en-US" b="1" dirty="0" err="1">
                <a:latin typeface="Times New Roman" panose="02020603050405020304" pitchFamily="18" charset="0"/>
                <a:cs typeface="Times New Roman" panose="02020603050405020304" pitchFamily="18" charset="0"/>
              </a:rPr>
              <a:t>componentWillUnmount</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lvl="4"/>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method is the last method in the lifecycle. This is executed just before the component gets removed from the DOM.</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Usage: </a:t>
            </a:r>
            <a:r>
              <a:rPr lang="en-US" dirty="0">
                <a:latin typeface="Times New Roman" panose="02020603050405020304" pitchFamily="18" charset="0"/>
                <a:cs typeface="Times New Roman" panose="02020603050405020304" pitchFamily="18" charset="0"/>
              </a:rPr>
              <a:t>In this method, we do all the cleanups related to the component.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 example, on logout, the user details and all the </a:t>
            </a:r>
            <a:r>
              <a:rPr lang="en-US" dirty="0" err="1">
                <a:latin typeface="Times New Roman" panose="02020603050405020304" pitchFamily="18" charset="0"/>
                <a:cs typeface="Times New Roman" panose="02020603050405020304" pitchFamily="18" charset="0"/>
              </a:rPr>
              <a:t>auth</a:t>
            </a:r>
            <a:r>
              <a:rPr lang="en-US" dirty="0">
                <a:latin typeface="Times New Roman" panose="02020603050405020304" pitchFamily="18" charset="0"/>
                <a:cs typeface="Times New Roman" panose="02020603050405020304" pitchFamily="18" charset="0"/>
              </a:rPr>
              <a:t> tokens can be cleared before unmounting the main component.</a:t>
            </a:r>
          </a:p>
          <a:p>
            <a:pPr lvl="2"/>
            <a:endParaRPr lang="en-US"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r>
              <a:rPr lang="en-US" sz="2400" b="1" dirty="0" smtClean="0">
                <a:latin typeface="Times New Roman" panose="02020603050405020304" pitchFamily="18" charset="0"/>
                <a:cs typeface="Times New Roman" panose="02020603050405020304" pitchFamily="18" charset="0"/>
              </a:rPr>
              <a:t>Example for all method </a:t>
            </a:r>
          </a:p>
          <a:p>
            <a:pPr marL="742950" lvl="2" indent="-342900"/>
            <a:r>
              <a:rPr lang="en-US" sz="2200" b="1" dirty="0">
                <a:latin typeface="Times New Roman" panose="02020603050405020304" pitchFamily="18" charset="0"/>
                <a:cs typeface="Times New Roman" panose="02020603050405020304" pitchFamily="18" charset="0"/>
                <a:hlinkClick r:id="rId3"/>
              </a:rPr>
              <a:t>https://plnkr.co/edit/jvZ7WLFJJ9jRUrrVmJM9?p=info</a:t>
            </a:r>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0342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4770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Lifecycle ? (9)</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The Lifecycle.</a:t>
            </a:r>
            <a:endParaRPr lang="en-US" b="1" dirty="0">
              <a:latin typeface="Times New Roman" panose="02020603050405020304" pitchFamily="18" charset="0"/>
              <a:cs typeface="Times New Roman" panose="02020603050405020304" pitchFamily="18" charset="0"/>
            </a:endParaRPr>
          </a:p>
          <a:p>
            <a:pPr lvl="1"/>
            <a:r>
              <a:rPr lang="fr-FR" b="1" dirty="0" err="1">
                <a:latin typeface="Times New Roman" panose="02020603050405020304" pitchFamily="18" charset="0"/>
                <a:cs typeface="Times New Roman" panose="02020603050405020304" pitchFamily="18" charset="0"/>
              </a:rPr>
              <a:t>H</a:t>
            </a:r>
            <a:r>
              <a:rPr lang="fr-FR" b="1" dirty="0" err="1" smtClean="0">
                <a:latin typeface="Times New Roman" panose="02020603050405020304" pitchFamily="18" charset="0"/>
                <a:cs typeface="Times New Roman" panose="02020603050405020304" pitchFamily="18" charset="0"/>
              </a:rPr>
              <a:t>andles</a:t>
            </a:r>
            <a:r>
              <a:rPr lang="fr-FR" b="1" dirty="0" smtClean="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JavaScript </a:t>
            </a:r>
            <a:r>
              <a:rPr lang="fr-FR" b="1" dirty="0" err="1">
                <a:latin typeface="Times New Roman" panose="02020603050405020304" pitchFamily="18" charset="0"/>
                <a:cs typeface="Times New Roman" panose="02020603050405020304" pitchFamily="18" charset="0"/>
              </a:rPr>
              <a:t>errors</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inside</a:t>
            </a:r>
            <a:r>
              <a:rPr lang="fr-FR" b="1" dirty="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components</a:t>
            </a:r>
          </a:p>
          <a:p>
            <a:pPr lvl="2"/>
            <a:r>
              <a:rPr lang="fr-FR" sz="1600" dirty="0" smtClean="0">
                <a:latin typeface="Times New Roman" panose="02020603050405020304" pitchFamily="18" charset="0"/>
                <a:cs typeface="Times New Roman" panose="02020603050405020304" pitchFamily="18" charset="0"/>
              </a:rPr>
              <a:t>Let </a:t>
            </a:r>
            <a:r>
              <a:rPr lang="fr-FR" sz="1600" dirty="0" err="1" smtClean="0">
                <a:latin typeface="Times New Roman" panose="02020603050405020304" pitchFamily="18" charset="0"/>
                <a:cs typeface="Times New Roman" panose="02020603050405020304" pitchFamily="18" charset="0"/>
              </a:rPr>
              <a:t>run</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example</a:t>
            </a:r>
            <a:r>
              <a:rPr lang="fr-FR" sz="1600"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hlinkClick r:id="rId3"/>
              </a:rPr>
              <a:t>https://plnkr.co/edit/kCcRgQBRQeWGM3b8iCIT?p=preview</a:t>
            </a:r>
            <a:r>
              <a:rPr lang="fr-FR" sz="1600" dirty="0" smtClean="0">
                <a:latin typeface="Times New Roman" panose="02020603050405020304" pitchFamily="18" charset="0"/>
                <a:cs typeface="Times New Roman" panose="02020603050405020304" pitchFamily="18" charset="0"/>
                <a:hlinkClick r:id="rId3"/>
              </a:rPr>
              <a:t> </a:t>
            </a:r>
            <a:r>
              <a:rPr lang="fr-FR" sz="1600" dirty="0" smtClean="0">
                <a:latin typeface="Times New Roman" panose="02020603050405020304" pitchFamily="18" charset="0"/>
                <a:cs typeface="Times New Roman" panose="02020603050405020304" pitchFamily="18" charset="0"/>
              </a:rPr>
              <a:t>and click on </a:t>
            </a:r>
            <a:r>
              <a:rPr lang="fr-FR" sz="1600" dirty="0" err="1" smtClean="0">
                <a:latin typeface="Times New Roman" panose="02020603050405020304" pitchFamily="18" charset="0"/>
                <a:cs typeface="Times New Roman" panose="02020603050405020304" pitchFamily="18" charset="0"/>
              </a:rPr>
              <a:t>button</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we</a:t>
            </a:r>
            <a:r>
              <a:rPr lang="fr-FR" sz="1600" dirty="0" smtClean="0">
                <a:latin typeface="Times New Roman" panose="02020603050405020304" pitchFamily="18" charset="0"/>
                <a:cs typeface="Times New Roman" panose="02020603050405020304" pitchFamily="18" charset="0"/>
              </a:rPr>
              <a:t>  notice </a:t>
            </a:r>
            <a:r>
              <a:rPr lang="fr-FR" sz="1600" dirty="0" err="1" smtClean="0">
                <a:latin typeface="Times New Roman" panose="02020603050405020304" pitchFamily="18" charset="0"/>
                <a:cs typeface="Times New Roman" panose="02020603050405020304" pitchFamily="18" charset="0"/>
              </a:rPr>
              <a:t>that</a:t>
            </a:r>
            <a:r>
              <a:rPr lang="fr-FR" sz="1600" dirty="0" smtClean="0">
                <a:latin typeface="Times New Roman" panose="02020603050405020304" pitchFamily="18" charset="0"/>
                <a:cs typeface="Times New Roman" panose="02020603050405020304" pitchFamily="18" charset="0"/>
              </a:rPr>
              <a:t> the page </a:t>
            </a:r>
            <a:r>
              <a:rPr lang="en-US" sz="1600" dirty="0" smtClean="0">
                <a:latin typeface="Times New Roman" panose="02020603050405020304" pitchFamily="18" charset="0"/>
                <a:cs typeface="Times New Roman" panose="02020603050405020304" pitchFamily="18" charset="0"/>
              </a:rPr>
              <a:t>crashed because of error. So how to handle the error and display errors on screen</a:t>
            </a:r>
            <a:endParaRPr lang="fr-FR" sz="1600" dirty="0" smtClean="0">
              <a:latin typeface="Times New Roman" panose="02020603050405020304" pitchFamily="18" charset="0"/>
              <a:cs typeface="Times New Roman" panose="02020603050405020304" pitchFamily="18" charset="0"/>
            </a:endParaRPr>
          </a:p>
          <a:p>
            <a:pPr lvl="2"/>
            <a:r>
              <a:rPr lang="en-US" b="1" dirty="0">
                <a:latin typeface="Times New Roman" panose="02020603050405020304" pitchFamily="18" charset="0"/>
                <a:cs typeface="Times New Roman" panose="02020603050405020304" pitchFamily="18" charset="0"/>
              </a:rPr>
              <a:t>What are Error Boundaries</a:t>
            </a:r>
            <a:r>
              <a:rPr lang="en-US" b="1" dirty="0" smtClean="0">
                <a:latin typeface="Times New Roman" panose="02020603050405020304" pitchFamily="18" charset="0"/>
                <a:cs typeface="Times New Roman" panose="02020603050405020304" pitchFamily="18" charset="0"/>
              </a:rPr>
              <a:t>?</a:t>
            </a:r>
          </a:p>
          <a:p>
            <a:pPr lvl="3"/>
            <a:r>
              <a:rPr lang="en-US" dirty="0">
                <a:latin typeface="Times New Roman" panose="02020603050405020304" pitchFamily="18" charset="0"/>
                <a:cs typeface="Times New Roman" panose="02020603050405020304" pitchFamily="18" charset="0"/>
              </a:rPr>
              <a:t>Error boundaries are React components that </a:t>
            </a:r>
            <a:r>
              <a:rPr lang="en-US" b="1" dirty="0">
                <a:latin typeface="Times New Roman" panose="02020603050405020304" pitchFamily="18" charset="0"/>
                <a:cs typeface="Times New Roman" panose="02020603050405020304" pitchFamily="18" charset="0"/>
              </a:rPr>
              <a:t>catch JavaScript errors anywhere in their child component tree, log those errors, and display a fallback UI</a:t>
            </a:r>
            <a:r>
              <a:rPr lang="en-US" dirty="0">
                <a:latin typeface="Times New Roman" panose="02020603050405020304" pitchFamily="18" charset="0"/>
                <a:cs typeface="Times New Roman" panose="02020603050405020304" pitchFamily="18" charset="0"/>
              </a:rPr>
              <a:t> instead of the component tree that crashed. Error boundaries catch errors during rendering, in lifecycle methods, and in constructors of the whole tree below </a:t>
            </a:r>
            <a:r>
              <a:rPr lang="en-US" dirty="0" smtClean="0">
                <a:latin typeface="Times New Roman" panose="02020603050405020304" pitchFamily="18" charset="0"/>
                <a:cs typeface="Times New Roman" panose="02020603050405020304" pitchFamily="18" charset="0"/>
              </a:rPr>
              <a:t>them.</a:t>
            </a:r>
          </a:p>
          <a:p>
            <a:pPr lvl="3"/>
            <a:r>
              <a:rPr lang="en-US" dirty="0">
                <a:latin typeface="Times New Roman" panose="02020603050405020304" pitchFamily="18" charset="0"/>
                <a:cs typeface="Times New Roman" panose="02020603050405020304" pitchFamily="18" charset="0"/>
              </a:rPr>
              <a:t>An error boundary is a React component with a </a:t>
            </a:r>
            <a:r>
              <a:rPr lang="en-US" dirty="0" err="1">
                <a:latin typeface="Times New Roman" panose="02020603050405020304" pitchFamily="18" charset="0"/>
                <a:cs typeface="Times New Roman" panose="02020603050405020304" pitchFamily="18" charset="0"/>
              </a:rPr>
              <a:t>componentDidCatch</a:t>
            </a:r>
            <a:r>
              <a:rPr lang="en-US" dirty="0">
                <a:latin typeface="Times New Roman" panose="02020603050405020304" pitchFamily="18" charset="0"/>
                <a:cs typeface="Times New Roman" panose="02020603050405020304" pitchFamily="18" charset="0"/>
              </a:rPr>
              <a:t>(err, info) method. Any errors occurring in a component tree get reported up to the nearest error boundary’s </a:t>
            </a:r>
            <a:r>
              <a:rPr lang="en-US" dirty="0" err="1">
                <a:latin typeface="Times New Roman" panose="02020603050405020304" pitchFamily="18" charset="0"/>
                <a:cs typeface="Times New Roman" panose="02020603050405020304" pitchFamily="18" charset="0"/>
              </a:rPr>
              <a:t>componentDidCatch</a:t>
            </a:r>
            <a:r>
              <a:rPr lang="en-US" dirty="0">
                <a:latin typeface="Times New Roman" panose="02020603050405020304" pitchFamily="18" charset="0"/>
                <a:cs typeface="Times New Roman" panose="02020603050405020304" pitchFamily="18" charset="0"/>
              </a:rPr>
              <a:t> function</a:t>
            </a:r>
            <a:endParaRPr lang="en-US" dirty="0" smtClean="0">
              <a:latin typeface="Times New Roman" panose="02020603050405020304" pitchFamily="18" charset="0"/>
              <a:cs typeface="Times New Roman" panose="02020603050405020304" pitchFamily="18" charset="0"/>
            </a:endParaRPr>
          </a:p>
          <a:p>
            <a:pPr marL="1828800" lvl="4" indent="0">
              <a:buNone/>
            </a:pPr>
            <a:endParaRPr lang="en-US" dirty="0" smtClean="0">
              <a:latin typeface="Times New Roman" panose="02020603050405020304" pitchFamily="18" charset="0"/>
              <a:cs typeface="Times New Roman" panose="02020603050405020304" pitchFamily="18" charset="0"/>
            </a:endParaRPr>
          </a:p>
          <a:p>
            <a:pPr lvl="2"/>
            <a:endParaRPr lang="en-US" b="1" dirty="0"/>
          </a:p>
          <a:p>
            <a:pPr lvl="2"/>
            <a:endParaRPr lang="fr-FR"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2159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4770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Component Lifecycle ? (10)</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The Lifecycle.</a:t>
            </a:r>
            <a:endParaRPr lang="en-US" b="1" dirty="0">
              <a:latin typeface="Times New Roman" panose="02020603050405020304" pitchFamily="18" charset="0"/>
              <a:cs typeface="Times New Roman" panose="02020603050405020304" pitchFamily="18" charset="0"/>
            </a:endParaRPr>
          </a:p>
          <a:p>
            <a:pPr lvl="1"/>
            <a:r>
              <a:rPr lang="fr-FR" b="1" dirty="0" err="1">
                <a:latin typeface="Times New Roman" panose="02020603050405020304" pitchFamily="18" charset="0"/>
                <a:cs typeface="Times New Roman" panose="02020603050405020304" pitchFamily="18" charset="0"/>
              </a:rPr>
              <a:t>H</a:t>
            </a:r>
            <a:r>
              <a:rPr lang="fr-FR" b="1" dirty="0" err="1" smtClean="0">
                <a:latin typeface="Times New Roman" panose="02020603050405020304" pitchFamily="18" charset="0"/>
                <a:cs typeface="Times New Roman" panose="02020603050405020304" pitchFamily="18" charset="0"/>
              </a:rPr>
              <a:t>andles</a:t>
            </a:r>
            <a:r>
              <a:rPr lang="fr-FR" b="1" dirty="0" smtClean="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JavaScript </a:t>
            </a:r>
            <a:r>
              <a:rPr lang="fr-FR" b="1" dirty="0" err="1">
                <a:latin typeface="Times New Roman" panose="02020603050405020304" pitchFamily="18" charset="0"/>
                <a:cs typeface="Times New Roman" panose="02020603050405020304" pitchFamily="18" charset="0"/>
              </a:rPr>
              <a:t>errors</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inside</a:t>
            </a:r>
            <a:r>
              <a:rPr lang="fr-FR" b="1" dirty="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components</a:t>
            </a:r>
          </a:p>
          <a:p>
            <a:pPr lvl="2"/>
            <a:r>
              <a:rPr lang="en-US" dirty="0">
                <a:latin typeface="Times New Roman" panose="02020603050405020304" pitchFamily="18" charset="0"/>
                <a:cs typeface="Times New Roman" panose="02020603050405020304" pitchFamily="18" charset="0"/>
              </a:rPr>
              <a:t>For simple apps, you can declare an error boundary component once and use it for your whole application</a:t>
            </a:r>
            <a:endParaRPr lang="fr-FR" b="1"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hlinkClick r:id="rId3"/>
              </a:rPr>
              <a:t>https://</a:t>
            </a:r>
            <a:r>
              <a:rPr lang="en-US" dirty="0" smtClean="0">
                <a:latin typeface="Times New Roman" panose="02020603050405020304" pitchFamily="18" charset="0"/>
                <a:cs typeface="Times New Roman" panose="02020603050405020304" pitchFamily="18" charset="0"/>
                <a:hlinkClick r:id="rId3"/>
              </a:rPr>
              <a:t>plnkr.co/edit/lx6kfu5oLFIDLEfF87RU?p=preview</a:t>
            </a:r>
            <a:endParaRPr lang="fr-FR" b="1" dirty="0" smtClean="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Two components are inside the same error boundary. If one crashes, the error boundary will replace both of them. Two components are each inside of their own error boundary. So if one crashes, the other is not affected</a:t>
            </a:r>
          </a:p>
          <a:p>
            <a:pPr lvl="3"/>
            <a:r>
              <a:rPr lang="en-US" dirty="0">
                <a:latin typeface="Times New Roman" panose="02020603050405020304" pitchFamily="18" charset="0"/>
                <a:cs typeface="Times New Roman" panose="02020603050405020304" pitchFamily="18" charset="0"/>
                <a:hlinkClick r:id="rId4"/>
              </a:rPr>
              <a:t>https://</a:t>
            </a:r>
            <a:r>
              <a:rPr lang="en-US" dirty="0" smtClean="0">
                <a:latin typeface="Times New Roman" panose="02020603050405020304" pitchFamily="18" charset="0"/>
                <a:cs typeface="Times New Roman" panose="02020603050405020304" pitchFamily="18" charset="0"/>
                <a:hlinkClick r:id="rId4"/>
              </a:rPr>
              <a:t>plnkr.co/edit/j1MyukCzRrYoGzi9E4uR?p=preview</a:t>
            </a:r>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more complex applications with multiple components, you can have independent error boundaries to gracefully recover each part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Any errors occurring in a component tree get reported up to the nearest error boundary’s </a:t>
            </a:r>
            <a:r>
              <a:rPr lang="en-US" dirty="0" err="1">
                <a:latin typeface="Times New Roman" panose="02020603050405020304" pitchFamily="18" charset="0"/>
                <a:cs typeface="Times New Roman" panose="02020603050405020304" pitchFamily="18" charset="0"/>
              </a:rPr>
              <a:t>componentDidCatch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function</a:t>
            </a:r>
          </a:p>
          <a:p>
            <a:pPr lvl="3"/>
            <a:r>
              <a:rPr lang="en-US" dirty="0">
                <a:latin typeface="Times New Roman" panose="02020603050405020304" pitchFamily="18" charset="0"/>
                <a:cs typeface="Times New Roman" panose="02020603050405020304" pitchFamily="18" charset="0"/>
                <a:hlinkClick r:id="rId5"/>
              </a:rPr>
              <a:t>https://plnkr.co/edit/Q4VvqoHVP0oGfZdx1JMn?p=preview</a:t>
            </a:r>
            <a:endParaRPr lang="en-US" dirty="0">
              <a:latin typeface="Times New Roman" panose="02020603050405020304" pitchFamily="18" charset="0"/>
              <a:cs typeface="Times New Roman" panose="02020603050405020304" pitchFamily="18" charset="0"/>
            </a:endParaRPr>
          </a:p>
          <a:p>
            <a:pPr lvl="2"/>
            <a:endParaRPr lang="en-US" dirty="0" smtClean="0">
              <a:latin typeface="Times New Roman" panose="02020603050405020304" pitchFamily="18" charset="0"/>
              <a:cs typeface="Times New Roman" panose="02020603050405020304" pitchFamily="18" charset="0"/>
            </a:endParaRPr>
          </a:p>
          <a:p>
            <a:pPr marL="1371600" lvl="3" indent="0">
              <a:buNone/>
            </a:pPr>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2"/>
            <a:endParaRPr lang="fr-FR"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5407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916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Component Types</a:t>
            </a:r>
            <a:r>
              <a:rPr lang="en-US" sz="2500" dirty="0" smtClean="0">
                <a:latin typeface="Times New Roman" panose="02020603050405020304" pitchFamily="18" charset="0"/>
                <a:cs typeface="Times New Roman" panose="02020603050405020304" pitchFamily="18" charset="0"/>
              </a:rPr>
              <a:t>?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342900" lvl="1" indent="-342900"/>
            <a:r>
              <a:rPr lang="en-US" sz="1900" dirty="0" smtClean="0">
                <a:latin typeface="Times New Roman" panose="02020603050405020304" pitchFamily="18" charset="0"/>
                <a:cs typeface="Times New Roman" panose="02020603050405020304" pitchFamily="18" charset="0"/>
              </a:rPr>
              <a:t>To start let begin with an example below</a:t>
            </a:r>
          </a:p>
          <a:p>
            <a:pPr marL="742950" lvl="2" indent="-342900"/>
            <a:r>
              <a:rPr lang="en-US" sz="1900" b="1" dirty="0">
                <a:latin typeface="Times New Roman" panose="02020603050405020304" pitchFamily="18" charset="0"/>
                <a:cs typeface="Times New Roman" panose="02020603050405020304" pitchFamily="18" charset="0"/>
                <a:hlinkClick r:id="rId3"/>
              </a:rPr>
              <a:t>https://plnkr.co/edit/0xPmPwOy3uOEMNIdwOAL?p=preview</a:t>
            </a:r>
            <a:endParaRPr lang="en-US" sz="1900" b="1" dirty="0" smtClean="0">
              <a:latin typeface="Times New Roman" panose="02020603050405020304" pitchFamily="18" charset="0"/>
              <a:cs typeface="Times New Roman" panose="02020603050405020304" pitchFamily="18" charset="0"/>
            </a:endParaRPr>
          </a:p>
          <a:p>
            <a:pPr marL="742950" lvl="2" indent="-342900"/>
            <a:r>
              <a:rPr lang="en-US" dirty="0" smtClean="0">
                <a:latin typeface="Times New Roman" panose="02020603050405020304" pitchFamily="18" charset="0"/>
                <a:cs typeface="Times New Roman" panose="02020603050405020304" pitchFamily="18" charset="0"/>
              </a:rPr>
              <a:t>To be clear, there’s nothing wrong with using </a:t>
            </a:r>
            <a:r>
              <a:rPr lang="en-US" dirty="0" err="1" smtClean="0">
                <a:latin typeface="Times New Roman" panose="02020603050405020304" pitchFamily="18" charset="0"/>
                <a:cs typeface="Times New Roman" panose="02020603050405020304" pitchFamily="18" charset="0"/>
              </a:rPr>
              <a:t>this.state</a:t>
            </a:r>
            <a:r>
              <a:rPr lang="en-US" dirty="0" smtClean="0">
                <a:latin typeface="Times New Roman" panose="02020603050405020304" pitchFamily="18" charset="0"/>
                <a:cs typeface="Times New Roman" panose="02020603050405020304" pitchFamily="18" charset="0"/>
              </a:rPr>
              <a:t> to initialize component state, and there’s nothing wrong with conducting an </a:t>
            </a:r>
            <a:r>
              <a:rPr lang="en-US" dirty="0" err="1" smtClean="0">
                <a:latin typeface="Times New Roman" panose="02020603050405020304" pitchFamily="18" charset="0"/>
                <a:cs typeface="Times New Roman" panose="02020603050405020304" pitchFamily="18" charset="0"/>
              </a:rPr>
              <a:t>axios</a:t>
            </a:r>
            <a:r>
              <a:rPr lang="en-US" dirty="0" smtClean="0">
                <a:latin typeface="Times New Roman" panose="02020603050405020304" pitchFamily="18" charset="0"/>
                <a:cs typeface="Times New Roman" panose="02020603050405020304" pitchFamily="18" charset="0"/>
              </a:rPr>
              <a:t> request </a:t>
            </a:r>
            <a:r>
              <a:rPr lang="en-US" dirty="0" err="1" smtClean="0">
                <a:latin typeface="Times New Roman" panose="02020603050405020304" pitchFamily="18" charset="0"/>
                <a:cs typeface="Times New Roman" panose="02020603050405020304" pitchFamily="18" charset="0"/>
              </a:rPr>
              <a:t>componentDidMount</a:t>
            </a:r>
            <a:r>
              <a:rPr lang="en-US" dirty="0" smtClean="0">
                <a:latin typeface="Times New Roman" panose="02020603050405020304" pitchFamily="18" charset="0"/>
                <a:cs typeface="Times New Roman" panose="02020603050405020304" pitchFamily="18" charset="0"/>
              </a:rPr>
              <a:t>. </a:t>
            </a:r>
          </a:p>
          <a:p>
            <a:pPr marL="742950" lvl="2" indent="-342900"/>
            <a:r>
              <a:rPr lang="en-US" dirty="0" smtClean="0">
                <a:latin typeface="Times New Roman" panose="02020603050405020304" pitchFamily="18" charset="0"/>
                <a:cs typeface="Times New Roman" panose="02020603050405020304" pitchFamily="18" charset="0"/>
              </a:rPr>
              <a:t>The problem is that we’ve broken the rule of mixing “behavior (</a:t>
            </a:r>
            <a:r>
              <a:rPr lang="en-US" dirty="0">
                <a:latin typeface="Times New Roman" panose="02020603050405020304" pitchFamily="18" charset="0"/>
                <a:cs typeface="Times New Roman" panose="02020603050405020304" pitchFamily="18" charset="0"/>
              </a:rPr>
              <a:t>Fetching </a:t>
            </a:r>
            <a:r>
              <a:rPr lang="en-US" dirty="0" smtClean="0">
                <a:latin typeface="Times New Roman" panose="02020603050405020304" pitchFamily="18" charset="0"/>
                <a:cs typeface="Times New Roman" panose="02020603050405020304" pitchFamily="18" charset="0"/>
              </a:rPr>
              <a:t>data)” with “how to render the view (</a:t>
            </a:r>
            <a:r>
              <a:rPr lang="en-US" dirty="0">
                <a:latin typeface="Times New Roman" panose="02020603050405020304" pitchFamily="18" charset="0"/>
                <a:cs typeface="Times New Roman" panose="02020603050405020304" pitchFamily="18" charset="0"/>
              </a:rPr>
              <a:t>Presenting </a:t>
            </a:r>
            <a:r>
              <a:rPr lang="en-US" dirty="0" smtClean="0">
                <a:latin typeface="Times New Roman" panose="02020603050405020304" pitchFamily="18" charset="0"/>
                <a:cs typeface="Times New Roman" panose="02020603050405020304" pitchFamily="18" charset="0"/>
              </a:rPr>
              <a:t>data)”- the two things that should be stay separate.</a:t>
            </a:r>
            <a:r>
              <a:rPr lang="en-US" dirty="0"/>
              <a:t>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tight-coupling makes the application more </a:t>
            </a:r>
            <a:r>
              <a:rPr lang="en-US" dirty="0" smtClean="0">
                <a:latin typeface="Times New Roman" panose="02020603050405020304" pitchFamily="18" charset="0"/>
                <a:cs typeface="Times New Roman" panose="02020603050405020304" pitchFamily="18" charset="0"/>
              </a:rPr>
              <a:t>rigid. What </a:t>
            </a:r>
            <a:r>
              <a:rPr lang="en-US" dirty="0">
                <a:latin typeface="Times New Roman" panose="02020603050405020304" pitchFamily="18" charset="0"/>
                <a:cs typeface="Times New Roman" panose="02020603050405020304" pitchFamily="18" charset="0"/>
              </a:rPr>
              <a:t>if you need to fetch a list of </a:t>
            </a:r>
            <a:r>
              <a:rPr lang="en-US" dirty="0" smtClean="0">
                <a:latin typeface="Times New Roman" panose="02020603050405020304" pitchFamily="18" charset="0"/>
                <a:cs typeface="Times New Roman" panose="02020603050405020304" pitchFamily="18" charset="0"/>
              </a:rPr>
              <a:t>titles elsewhere </a:t>
            </a:r>
            <a:r>
              <a:rPr lang="en-US" dirty="0">
                <a:latin typeface="Times New Roman" panose="02020603050405020304" pitchFamily="18" charset="0"/>
                <a:cs typeface="Times New Roman" panose="02020603050405020304" pitchFamily="18" charset="0"/>
              </a:rPr>
              <a:t>too? The action of fetching users is tied down to this view, so it’s not reusable</a:t>
            </a:r>
            <a:r>
              <a:rPr lang="en-US" dirty="0" smtClean="0">
                <a:latin typeface="Times New Roman" panose="02020603050405020304" pitchFamily="18" charset="0"/>
                <a:cs typeface="Times New Roman" panose="02020603050405020304" pitchFamily="18" charset="0"/>
              </a:rPr>
              <a:t>.</a:t>
            </a:r>
          </a:p>
          <a:p>
            <a:pPr marL="742950" lvl="2" indent="-342900"/>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solve the problem, let’s break the </a:t>
            </a:r>
            <a:r>
              <a:rPr lang="en-US" dirty="0" err="1" smtClean="0">
                <a:latin typeface="Times New Roman" panose="02020603050405020304" pitchFamily="18" charset="0"/>
                <a:cs typeface="Times New Roman" panose="02020603050405020304" pitchFamily="18" charset="0"/>
              </a:rPr>
              <a:t>TitleList</a:t>
            </a:r>
            <a:r>
              <a:rPr lang="en-US" dirty="0" smtClean="0">
                <a:latin typeface="Times New Roman" panose="02020603050405020304" pitchFamily="18" charset="0"/>
                <a:cs typeface="Times New Roman" panose="02020603050405020304" pitchFamily="18" charset="0"/>
              </a:rPr>
              <a:t> component into two component that each server a different role. One for fetching data and one for presenting data.</a:t>
            </a:r>
          </a:p>
          <a:p>
            <a:pPr marL="1200150" lvl="3" indent="-342900"/>
            <a:r>
              <a:rPr lang="en-US" sz="1700" b="1" dirty="0">
                <a:latin typeface="Times New Roman" panose="02020603050405020304" pitchFamily="18" charset="0"/>
                <a:cs typeface="Times New Roman" panose="02020603050405020304" pitchFamily="18" charset="0"/>
                <a:hlinkClick r:id="rId4"/>
              </a:rPr>
              <a:t>https://plnkr.co/edit/cvWrlKQUggSU2uRgPgF1?p=preview</a:t>
            </a: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5571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916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Component </a:t>
            </a:r>
            <a:r>
              <a:rPr lang="en-US" sz="2400" dirty="0" smtClean="0">
                <a:latin typeface="Times New Roman" panose="02020603050405020304" pitchFamily="18" charset="0"/>
                <a:cs typeface="Times New Roman" panose="02020603050405020304" pitchFamily="18" charset="0"/>
              </a:rPr>
              <a:t>Types </a:t>
            </a:r>
            <a:r>
              <a:rPr lang="en-US" sz="2500" dirty="0" smtClean="0">
                <a:latin typeface="Times New Roman" panose="02020603050405020304" pitchFamily="18" charset="0"/>
                <a:cs typeface="Times New Roman" panose="02020603050405020304" pitchFamily="18" charset="0"/>
              </a:rPr>
              <a:t>? (2)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342900" lvl="1" indent="-342900">
              <a:buFont typeface="Arial" pitchFamily="34" charset="0"/>
              <a:buChar char="•"/>
            </a:pPr>
            <a:r>
              <a:rPr lang="en-US" sz="1800" dirty="0" smtClean="0">
                <a:latin typeface="Times New Roman" panose="02020603050405020304" pitchFamily="18" charset="0"/>
                <a:cs typeface="Times New Roman" panose="02020603050405020304" pitchFamily="18" charset="0"/>
              </a:rPr>
              <a:t>So basically we have 2 types of components. They </a:t>
            </a:r>
            <a:r>
              <a:rPr lang="en-US" sz="1800" dirty="0">
                <a:latin typeface="Times New Roman" panose="02020603050405020304" pitchFamily="18" charset="0"/>
                <a:cs typeface="Times New Roman" panose="02020603050405020304" pitchFamily="18" charset="0"/>
              </a:rPr>
              <a:t>are Presentation and Container Components </a:t>
            </a:r>
            <a:endParaRPr lang="en-US" sz="1800" dirty="0" smtClean="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69549256"/>
              </p:ext>
            </p:extLst>
          </p:nvPr>
        </p:nvGraphicFramePr>
        <p:xfrm>
          <a:off x="533400" y="1352550"/>
          <a:ext cx="8001000" cy="2503564"/>
        </p:xfrm>
        <a:graphic>
          <a:graphicData uri="http://schemas.openxmlformats.org/drawingml/2006/table">
            <a:tbl>
              <a:tblPr firstRow="1" bandRow="1">
                <a:tableStyleId>{BDBED569-4797-4DF1-A0F4-6AAB3CD982D8}</a:tableStyleId>
              </a:tblPr>
              <a:tblGrid>
                <a:gridCol w="4000500"/>
                <a:gridCol w="4000500"/>
              </a:tblGrid>
              <a:tr h="491884">
                <a:tc>
                  <a:txBody>
                    <a:bodyPr/>
                    <a:lstStyle/>
                    <a:p>
                      <a:r>
                        <a:rPr lang="en-US" dirty="0" smtClean="0">
                          <a:latin typeface="Times New Roman" panose="02020603050405020304" pitchFamily="18" charset="0"/>
                          <a:cs typeface="Times New Roman" panose="02020603050405020304" pitchFamily="18" charset="0"/>
                        </a:rPr>
                        <a:t>Presentation</a:t>
                      </a:r>
                      <a:r>
                        <a:rPr lang="en-US" baseline="0" dirty="0" smtClean="0">
                          <a:latin typeface="Times New Roman" panose="02020603050405020304" pitchFamily="18" charset="0"/>
                          <a:cs typeface="Times New Roman" panose="02020603050405020304" pitchFamily="18" charset="0"/>
                        </a:rPr>
                        <a:t> components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Container Components </a:t>
                      </a:r>
                      <a:endParaRPr lang="en-US" dirty="0">
                        <a:latin typeface="Times New Roman" panose="02020603050405020304" pitchFamily="18" charset="0"/>
                        <a:cs typeface="Times New Roman" panose="02020603050405020304" pitchFamily="18" charset="0"/>
                      </a:endParaRPr>
                    </a:p>
                  </a:txBody>
                  <a:tcPr/>
                </a:tc>
              </a:tr>
              <a:tr h="498716">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smtClean="0">
                          <a:effectLst/>
                          <a:latin typeface="Times New Roman" panose="02020603050405020304" pitchFamily="18" charset="0"/>
                          <a:cs typeface="Times New Roman" panose="02020603050405020304" pitchFamily="18" charset="0"/>
                        </a:rPr>
                        <a:t>Are concerned with how things look</a:t>
                      </a:r>
                      <a:r>
                        <a:rPr lang="en-US" sz="1600" kern="1200" baseline="0" dirty="0" smtClean="0">
                          <a:effectLst/>
                          <a:latin typeface="Times New Roman" panose="02020603050405020304" pitchFamily="18" charset="0"/>
                          <a:cs typeface="Times New Roman" panose="02020603050405020304" pitchFamily="18" charset="0"/>
                        </a:rPr>
                        <a:t> (presenting data)</a:t>
                      </a:r>
                    </a:p>
                    <a:p>
                      <a:pPr marL="285750" indent="-285750">
                        <a:buFont typeface="Arial" panose="020B0604020202020204" pitchFamily="34" charset="0"/>
                        <a:buChar char="•"/>
                      </a:pPr>
                      <a:r>
                        <a:rPr lang="en-US" sz="1600" kern="1200" dirty="0" smtClean="0">
                          <a:effectLst/>
                          <a:latin typeface="Times New Roman" panose="02020603050405020304" pitchFamily="18" charset="0"/>
                          <a:cs typeface="Times New Roman" panose="02020603050405020304" pitchFamily="18" charset="0"/>
                        </a:rPr>
                        <a:t>Don’t specify how the data is loaded or mutated.</a:t>
                      </a:r>
                    </a:p>
                    <a:p>
                      <a:pPr marL="285750" indent="-285750">
                        <a:buFont typeface="Arial" panose="020B0604020202020204" pitchFamily="34" charset="0"/>
                        <a:buChar char="•"/>
                      </a:pPr>
                      <a:r>
                        <a:rPr lang="en-US" sz="1600" kern="1200" dirty="0" smtClean="0">
                          <a:effectLst/>
                          <a:latin typeface="Times New Roman" panose="02020603050405020304" pitchFamily="18" charset="0"/>
                          <a:cs typeface="Times New Roman" panose="02020603050405020304" pitchFamily="18" charset="0"/>
                        </a:rPr>
                        <a:t>Receive data and callbacks exclusively via props.</a:t>
                      </a:r>
                    </a:p>
                    <a:p>
                      <a:endParaRPr lang="en-US" dirty="0">
                        <a:latin typeface="Times New Roman" panose="02020603050405020304" pitchFamily="18" charset="0"/>
                        <a:cs typeface="Times New Roman" panose="02020603050405020304" pitchFamily="18"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effectLst/>
                          <a:latin typeface="Times New Roman" panose="02020603050405020304" pitchFamily="18" charset="0"/>
                          <a:cs typeface="Times New Roman" panose="02020603050405020304" pitchFamily="18" charset="0"/>
                        </a:rPr>
                        <a:t>Are concerned with how things work.</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effectLst/>
                          <a:latin typeface="Times New Roman" panose="02020603050405020304" pitchFamily="18" charset="0"/>
                          <a:cs typeface="Times New Roman" panose="02020603050405020304" pitchFamily="18" charset="0"/>
                        </a:rPr>
                        <a:t>Provide the data and behavior to presentational or other container components.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effectLst/>
                          <a:latin typeface="Times New Roman" panose="02020603050405020304" pitchFamily="18" charset="0"/>
                          <a:cs typeface="Times New Roman" panose="02020603050405020304" pitchFamily="18" charset="0"/>
                        </a:rPr>
                        <a:t>Are often </a:t>
                      </a:r>
                      <a:r>
                        <a:rPr lang="en-US" sz="1800" kern="1200" dirty="0" err="1" smtClean="0">
                          <a:effectLst/>
                          <a:latin typeface="Times New Roman" panose="02020603050405020304" pitchFamily="18" charset="0"/>
                          <a:cs typeface="Times New Roman" panose="02020603050405020304" pitchFamily="18" charset="0"/>
                        </a:rPr>
                        <a:t>stateful</a:t>
                      </a:r>
                      <a:r>
                        <a:rPr lang="en-US" sz="1800" kern="1200" dirty="0" smtClean="0">
                          <a:effectLst/>
                          <a:latin typeface="Times New Roman" panose="02020603050405020304" pitchFamily="18" charset="0"/>
                          <a:cs typeface="Times New Roman" panose="02020603050405020304" pitchFamily="18" charset="0"/>
                        </a:rPr>
                        <a:t>, as they tend to serve as data sources.</a:t>
                      </a:r>
                    </a:p>
                    <a:p>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798622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916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Component Types </a:t>
            </a:r>
            <a:r>
              <a:rPr lang="en-US" sz="2500" dirty="0" smtClean="0">
                <a:latin typeface="Times New Roman" panose="02020603050405020304" pitchFamily="18" charset="0"/>
                <a:cs typeface="Times New Roman" panose="02020603050405020304" pitchFamily="18" charset="0"/>
              </a:rPr>
              <a:t>? (3)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342900" lvl="1" indent="-342900"/>
            <a:r>
              <a:rPr lang="en-US" sz="2600" b="1" dirty="0" smtClean="0">
                <a:latin typeface="Times New Roman" panose="02020603050405020304" pitchFamily="18" charset="0"/>
                <a:cs typeface="Times New Roman" panose="02020603050405020304" pitchFamily="18" charset="0"/>
              </a:rPr>
              <a:t>Benefits </a:t>
            </a:r>
            <a:r>
              <a:rPr lang="en-US" sz="2600" b="1" dirty="0">
                <a:latin typeface="Times New Roman" panose="02020603050405020304" pitchFamily="18" charset="0"/>
                <a:cs typeface="Times New Roman" panose="02020603050405020304" pitchFamily="18" charset="0"/>
              </a:rPr>
              <a:t>of This Approach</a:t>
            </a:r>
          </a:p>
          <a:p>
            <a:pPr marL="742950" lvl="2" indent="-342900"/>
            <a:r>
              <a:rPr lang="en-US" dirty="0">
                <a:latin typeface="Times New Roman" panose="02020603050405020304" pitchFamily="18" charset="0"/>
                <a:cs typeface="Times New Roman" panose="02020603050405020304" pitchFamily="18" charset="0"/>
              </a:rPr>
              <a:t>Better separation of concerns. You understand your app and your UI better by writing components this way.</a:t>
            </a:r>
          </a:p>
          <a:p>
            <a:pPr marL="742950" lvl="2" indent="-342900"/>
            <a:r>
              <a:rPr lang="en-US" dirty="0">
                <a:latin typeface="Times New Roman" panose="02020603050405020304" pitchFamily="18" charset="0"/>
                <a:cs typeface="Times New Roman" panose="02020603050405020304" pitchFamily="18" charset="0"/>
              </a:rPr>
              <a:t>Better reusability. You can use the same presentational component with completely different state sources, and turn those into separate container components that can be further reused.</a:t>
            </a:r>
          </a:p>
          <a:p>
            <a:pPr marL="742950" lvl="2" indent="-342900"/>
            <a:r>
              <a:rPr lang="en-US" dirty="0" smtClean="0">
                <a:latin typeface="Times New Roman" panose="02020603050405020304" pitchFamily="18" charset="0"/>
                <a:cs typeface="Times New Roman" panose="02020603050405020304" pitchFamily="18" charset="0"/>
              </a:rPr>
              <a:t>We can put presentation component on </a:t>
            </a:r>
            <a:r>
              <a:rPr lang="en-US" dirty="0">
                <a:latin typeface="Times New Roman" panose="02020603050405020304" pitchFamily="18" charset="0"/>
                <a:cs typeface="Times New Roman" panose="02020603050405020304" pitchFamily="18" charset="0"/>
              </a:rPr>
              <a:t>a single page and let the designer tweak all their variations without touching the app’s logic. </a:t>
            </a:r>
            <a:r>
              <a:rPr lang="en-US" dirty="0" smtClean="0">
                <a:latin typeface="Times New Roman" panose="02020603050405020304" pitchFamily="18" charset="0"/>
                <a:cs typeface="Times New Roman" panose="02020603050405020304" pitchFamily="18" charset="0"/>
              </a:rPr>
              <a:t>We can </a:t>
            </a:r>
            <a:r>
              <a:rPr lang="en-US" dirty="0">
                <a:latin typeface="Times New Roman" panose="02020603050405020304" pitchFamily="18" charset="0"/>
                <a:cs typeface="Times New Roman" panose="02020603050405020304" pitchFamily="18" charset="0"/>
              </a:rPr>
              <a:t>run screenshot regression tests on that page</a:t>
            </a:r>
            <a:r>
              <a:rPr lang="en-US" dirty="0" smtClean="0">
                <a:latin typeface="Times New Roman" panose="02020603050405020304" pitchFamily="18" charset="0"/>
                <a:cs typeface="Times New Roman" panose="02020603050405020304" pitchFamily="18" charset="0"/>
              </a:rPr>
              <a:t>.</a:t>
            </a:r>
          </a:p>
          <a:p>
            <a:pPr marL="857250" lvl="3" indent="0">
              <a:buNone/>
            </a:pPr>
            <a:endParaRPr lang="en-US" sz="20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4438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916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Component Types </a:t>
            </a:r>
            <a:r>
              <a:rPr lang="en-US" sz="2500" dirty="0" smtClean="0">
                <a:latin typeface="Times New Roman" panose="02020603050405020304" pitchFamily="18" charset="0"/>
                <a:cs typeface="Times New Roman" panose="02020603050405020304" pitchFamily="18" charset="0"/>
              </a:rPr>
              <a:t>? (4)</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marL="342900" lvl="1" indent="-342900"/>
            <a:r>
              <a:rPr lang="en-US" dirty="0" smtClean="0">
                <a:latin typeface="Times New Roman" panose="02020603050405020304" pitchFamily="18" charset="0"/>
                <a:cs typeface="Times New Roman" panose="02020603050405020304" pitchFamily="18" charset="0"/>
              </a:rPr>
              <a:t>As we know that presentational component isn’t relating to State. So by using a verbose (class component) way to create component we can use function component way.</a:t>
            </a:r>
          </a:p>
          <a:p>
            <a:pPr marL="742950" lvl="2" indent="-342900"/>
            <a:r>
              <a:rPr lang="en-US" dirty="0">
                <a:latin typeface="Times New Roman" panose="02020603050405020304" pitchFamily="18" charset="0"/>
                <a:cs typeface="Times New Roman" panose="02020603050405020304" pitchFamily="18" charset="0"/>
                <a:hlinkClick r:id="rId3"/>
              </a:rPr>
              <a:t>https://plnkr.co/edit/FkeUuKLq924lk2Kyn3Sw?p=preview</a:t>
            </a:r>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386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High Level Overview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3962400"/>
          </a:xfrm>
        </p:spPr>
        <p:txBody>
          <a:bodyPr/>
          <a:lstStyle/>
          <a:p>
            <a:r>
              <a:rPr lang="en-US" altLang="en-US" b="1" dirty="0" smtClean="0">
                <a:latin typeface="Times New Roman" panose="02020603050405020304" pitchFamily="18" charset="0"/>
                <a:cs typeface="Times New Roman" panose="02020603050405020304" pitchFamily="18" charset="0"/>
              </a:rPr>
              <a:t>What is </a:t>
            </a:r>
            <a:r>
              <a:rPr lang="en-US" altLang="en-US" b="1" dirty="0" err="1" smtClean="0">
                <a:latin typeface="Times New Roman" panose="02020603050405020304" pitchFamily="18" charset="0"/>
                <a:cs typeface="Times New Roman" panose="02020603050405020304" pitchFamily="18" charset="0"/>
              </a:rPr>
              <a:t>reactjs</a:t>
            </a:r>
            <a:r>
              <a:rPr lang="en-US" altLang="en-US" b="1"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We've </a:t>
            </a:r>
            <a:r>
              <a:rPr lang="en-US" sz="1800" dirty="0">
                <a:latin typeface="Times New Roman" panose="02020603050405020304" pitchFamily="18" charset="0"/>
                <a:cs typeface="Times New Roman" panose="02020603050405020304" pitchFamily="18" charset="0"/>
              </a:rPr>
              <a:t>probably read multiple </a:t>
            </a:r>
            <a:r>
              <a:rPr lang="en-US" sz="1800" i="1" dirty="0">
                <a:latin typeface="Times New Roman" panose="02020603050405020304" pitchFamily="18" charset="0"/>
                <a:cs typeface="Times New Roman" panose="02020603050405020304" pitchFamily="18" charset="0"/>
              </a:rPr>
              <a:t>'what is react'</a:t>
            </a:r>
            <a:r>
              <a:rPr lang="en-US" sz="1800" dirty="0">
                <a:latin typeface="Times New Roman" panose="02020603050405020304" pitchFamily="18" charset="0"/>
                <a:cs typeface="Times New Roman" panose="02020603050405020304" pitchFamily="18" charset="0"/>
              </a:rPr>
              <a:t> descriptions at this </a:t>
            </a:r>
            <a:r>
              <a:rPr lang="en-US" sz="1800" dirty="0" smtClean="0">
                <a:latin typeface="Times New Roman" panose="02020603050405020304" pitchFamily="18" charset="0"/>
                <a:cs typeface="Times New Roman" panose="02020603050405020304" pitchFamily="18" charset="0"/>
              </a:rPr>
              <a:t>point. </a:t>
            </a:r>
            <a:r>
              <a:rPr lang="en-US" sz="1800" dirty="0">
                <a:latin typeface="Times New Roman" panose="02020603050405020304" pitchFamily="18" charset="0"/>
                <a:cs typeface="Times New Roman" panose="02020603050405020304" pitchFamily="18" charset="0"/>
              </a:rPr>
              <a:t>Here are some that </a:t>
            </a:r>
            <a:r>
              <a:rPr lang="en-US" sz="1800" dirty="0" smtClean="0">
                <a:latin typeface="Times New Roman" panose="02020603050405020304" pitchFamily="18" charset="0"/>
                <a:cs typeface="Times New Roman" panose="02020603050405020304" pitchFamily="18" charset="0"/>
              </a:rPr>
              <a:t>we found</a:t>
            </a:r>
          </a:p>
          <a:p>
            <a:pPr lvl="2"/>
            <a:r>
              <a:rPr lang="en-US" i="1" dirty="0">
                <a:latin typeface="Times New Roman" panose="02020603050405020304" pitchFamily="18" charset="0"/>
                <a:cs typeface="Times New Roman" panose="02020603050405020304" pitchFamily="18" charset="0"/>
              </a:rPr>
              <a:t>... a JavaScript library for creating user interfaces.</a:t>
            </a:r>
          </a:p>
          <a:p>
            <a:pPr lvl="2"/>
            <a:r>
              <a:rPr lang="en-US" i="1" dirty="0">
                <a:latin typeface="Times New Roman" panose="02020603050405020304" pitchFamily="18" charset="0"/>
                <a:cs typeface="Times New Roman" panose="02020603050405020304" pitchFamily="18" charset="0"/>
              </a:rPr>
              <a:t>... a component-based view abstraction.</a:t>
            </a:r>
          </a:p>
          <a:p>
            <a:pPr lvl="2"/>
            <a:r>
              <a:rPr lang="en-US" i="1" dirty="0">
                <a:latin typeface="Times New Roman" panose="02020603050405020304" pitchFamily="18" charset="0"/>
                <a:cs typeface="Times New Roman" panose="02020603050405020304" pitchFamily="18" charset="0"/>
              </a:rPr>
              <a:t>... a DOM abstraction used to avoid dealing directly with HTML Elements.</a:t>
            </a:r>
          </a:p>
          <a:p>
            <a:pPr lvl="2"/>
            <a:r>
              <a:rPr lang="en-US" i="1" dirty="0">
                <a:latin typeface="Times New Roman" panose="02020603050405020304" pitchFamily="18" charset="0"/>
                <a:cs typeface="Times New Roman" panose="02020603050405020304" pitchFamily="18" charset="0"/>
              </a:rPr>
              <a:t>... the V in MVC.</a:t>
            </a:r>
          </a:p>
          <a:p>
            <a:pPr marL="914400" lvl="2" indent="0">
              <a:buNone/>
            </a:pPr>
            <a:r>
              <a:rPr lang="en-US" b="1" dirty="0">
                <a:latin typeface="Times New Roman" panose="02020603050405020304" pitchFamily="18" charset="0"/>
                <a:cs typeface="Times New Roman" panose="02020603050405020304" pitchFamily="18" charset="0"/>
              </a:rPr>
              <a:t>All of these are true, but they also describe tons of other front-end JavaScript </a:t>
            </a:r>
            <a:r>
              <a:rPr lang="en-US" b="1" dirty="0" smtClean="0">
                <a:latin typeface="Times New Roman" panose="02020603050405020304" pitchFamily="18" charset="0"/>
                <a:cs typeface="Times New Roman" panose="02020603050405020304" pitchFamily="18" charset="0"/>
              </a:rPr>
              <a:t>frameworks</a:t>
            </a:r>
          </a:p>
          <a:p>
            <a:pPr marL="857250" lvl="1" indent="-342900">
              <a:buFont typeface="Arial" panose="020B0604020202020204" pitchFamily="34" charset="0"/>
              <a:buChar char="•"/>
            </a:pPr>
            <a:r>
              <a:rPr lang="en-US" altLang="en-US" b="1" dirty="0" smtClean="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So to understand properly about </a:t>
            </a:r>
            <a:r>
              <a:rPr lang="en-US" altLang="en-US" sz="1800" dirty="0" err="1" smtClean="0">
                <a:latin typeface="Times New Roman" panose="02020603050405020304" pitchFamily="18" charset="0"/>
                <a:cs typeface="Times New Roman" panose="02020603050405020304" pitchFamily="18" charset="0"/>
              </a:rPr>
              <a:t>Reactjs</a:t>
            </a:r>
            <a:r>
              <a:rPr lang="en-US" altLang="en-US" sz="1800" dirty="0" smtClean="0">
                <a:latin typeface="Times New Roman" panose="02020603050405020304" pitchFamily="18" charset="0"/>
                <a:cs typeface="Times New Roman" panose="02020603050405020304" pitchFamily="18" charset="0"/>
              </a:rPr>
              <a:t>, let consider the problem that react can solve.</a:t>
            </a:r>
            <a:endParaRPr lang="en-US" altLang="en-US" sz="1800" dirty="0">
              <a:latin typeface="Times New Roman" panose="02020603050405020304" pitchFamily="18" charset="0"/>
              <a:cs typeface="Times New Roman" panose="02020603050405020304" pitchFamily="18" charset="0"/>
            </a:endParaRPr>
          </a:p>
          <a:p>
            <a:pPr marL="457200" lvl="1" indent="0">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4612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Higher Order Component (HOC) ? (1) </a:t>
            </a:r>
            <a:endParaRPr lang="en-US" sz="24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2000" b="1" dirty="0">
                <a:latin typeface="Times New Roman" panose="02020603050405020304" pitchFamily="18" charset="0"/>
                <a:cs typeface="Times New Roman" panose="02020603050405020304" pitchFamily="18" charset="0"/>
              </a:rPr>
              <a:t>What is </a:t>
            </a:r>
            <a:r>
              <a:rPr lang="en-US" sz="2000" b="1" dirty="0" smtClean="0">
                <a:latin typeface="Times New Roman" panose="02020603050405020304" pitchFamily="18" charset="0"/>
                <a:cs typeface="Times New Roman" panose="02020603050405020304" pitchFamily="18" charset="0"/>
              </a:rPr>
              <a:t>HOC ?</a:t>
            </a:r>
            <a:endParaRPr lang="en-US" sz="2000" b="1"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A Higher Order Component is just a </a:t>
            </a:r>
            <a:r>
              <a:rPr lang="en-US" sz="1400" dirty="0" err="1">
                <a:latin typeface="Times New Roman" panose="02020603050405020304" pitchFamily="18" charset="0"/>
                <a:cs typeface="Times New Roman" panose="02020603050405020304" pitchFamily="18" charset="0"/>
              </a:rPr>
              <a:t>a</a:t>
            </a:r>
            <a:r>
              <a:rPr lang="en-US" sz="1400" dirty="0">
                <a:latin typeface="Times New Roman" panose="02020603050405020304" pitchFamily="18" charset="0"/>
                <a:cs typeface="Times New Roman" panose="02020603050405020304" pitchFamily="18" charset="0"/>
              </a:rPr>
              <a:t> function that accepts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React </a:t>
            </a:r>
            <a:r>
              <a:rPr lang="en-US" sz="1400" dirty="0" smtClean="0">
                <a:latin typeface="Times New Roman" panose="02020603050405020304" pitchFamily="18" charset="0"/>
                <a:cs typeface="Times New Roman" panose="02020603050405020304" pitchFamily="18" charset="0"/>
              </a:rPr>
              <a:t>components </a:t>
            </a:r>
            <a:r>
              <a:rPr lang="en-US" sz="1400" dirty="0">
                <a:latin typeface="Times New Roman" panose="02020603050405020304" pitchFamily="18" charset="0"/>
                <a:cs typeface="Times New Roman" panose="02020603050405020304" pitchFamily="18" charset="0"/>
              </a:rPr>
              <a:t>and </a:t>
            </a:r>
            <a:r>
              <a:rPr lang="en-US" sz="1400" dirty="0" smtClean="0">
                <a:latin typeface="Times New Roman" panose="02020603050405020304" pitchFamily="18" charset="0"/>
                <a:cs typeface="Times New Roman" panose="02020603050405020304" pitchFamily="18" charset="0"/>
              </a:rPr>
              <a:t>returns </a:t>
            </a:r>
            <a:r>
              <a:rPr lang="en-US" sz="1400" dirty="0">
                <a:latin typeface="Times New Roman" panose="02020603050405020304" pitchFamily="18" charset="0"/>
                <a:cs typeface="Times New Roman" panose="02020603050405020304" pitchFamily="18" charset="0"/>
              </a:rPr>
              <a:t>a new component that wraps the original component with additional logic </a:t>
            </a:r>
            <a:endParaRPr lang="en-US" sz="1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How </a:t>
            </a:r>
            <a:r>
              <a:rPr lang="en-US" sz="2400" b="1" dirty="0">
                <a:latin typeface="Times New Roman" panose="02020603050405020304" pitchFamily="18" charset="0"/>
                <a:cs typeface="Times New Roman" panose="02020603050405020304" pitchFamily="18" charset="0"/>
              </a:rPr>
              <a:t>To write </a:t>
            </a:r>
            <a:r>
              <a:rPr lang="en-US" sz="2400" b="1" dirty="0" smtClean="0">
                <a:latin typeface="Times New Roman" panose="02020603050405020304" pitchFamily="18" charset="0"/>
                <a:cs typeface="Times New Roman" panose="02020603050405020304" pitchFamily="18" charset="0"/>
              </a:rPr>
              <a:t>a HOC?</a:t>
            </a:r>
            <a:endParaRPr lang="en-US" sz="2400" dirty="0" smtClean="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A typical HOC will follow this pattern</a:t>
            </a:r>
            <a:endParaRPr lang="en-US" sz="1200"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12046345"/>
              </p:ext>
            </p:extLst>
          </p:nvPr>
        </p:nvGraphicFramePr>
        <p:xfrm>
          <a:off x="990600" y="2343150"/>
          <a:ext cx="7391400" cy="2438400"/>
        </p:xfrm>
        <a:graphic>
          <a:graphicData uri="http://schemas.openxmlformats.org/drawingml/2006/table">
            <a:tbl>
              <a:tblPr firstRow="1" bandRow="1">
                <a:tableStyleId>{BDBED569-4797-4DF1-A0F4-6AAB3CD982D8}</a:tableStyleId>
              </a:tblPr>
              <a:tblGrid>
                <a:gridCol w="7391400"/>
              </a:tblGrid>
              <a:tr h="2438400">
                <a:tc>
                  <a:txBody>
                    <a:bodyPr/>
                    <a:lstStyle/>
                    <a:p>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function </a:t>
                      </a:r>
                      <a:r>
                        <a:rPr lang="en-US" sz="1100" b="0" kern="1200" dirty="0" err="1" smtClean="0">
                          <a:solidFill>
                            <a:schemeClr val="tx1"/>
                          </a:solidFill>
                          <a:effectLst/>
                          <a:latin typeface="Times New Roman" panose="02020603050405020304" pitchFamily="18" charset="0"/>
                          <a:ea typeface="+mn-ea"/>
                          <a:cs typeface="Times New Roman" panose="02020603050405020304" pitchFamily="18" charset="0"/>
                        </a:rPr>
                        <a:t>myHOC</a:t>
                      </a:r>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100" b="0" kern="1200" dirty="0" err="1" smtClean="0">
                          <a:solidFill>
                            <a:schemeClr val="tx1"/>
                          </a:solidFill>
                          <a:effectLst/>
                          <a:latin typeface="Times New Roman" panose="02020603050405020304" pitchFamily="18" charset="0"/>
                          <a:ea typeface="+mn-ea"/>
                          <a:cs typeface="Times New Roman" panose="02020603050405020304" pitchFamily="18" charset="0"/>
                        </a:rPr>
                        <a:t>WrappedComponent</a:t>
                      </a:r>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return class </a:t>
                      </a:r>
                      <a:r>
                        <a:rPr lang="en-US" sz="1100" b="0" kern="1200" dirty="0" err="1" smtClean="0">
                          <a:solidFill>
                            <a:schemeClr val="tx1"/>
                          </a:solidFill>
                          <a:effectLst/>
                          <a:latin typeface="Times New Roman" panose="02020603050405020304" pitchFamily="18" charset="0"/>
                          <a:ea typeface="+mn-ea"/>
                          <a:cs typeface="Times New Roman" panose="02020603050405020304" pitchFamily="18" charset="0"/>
                        </a:rPr>
                        <a:t>HigherOrderComponent</a:t>
                      </a:r>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extends </a:t>
                      </a:r>
                      <a:r>
                        <a:rPr lang="en-US" sz="1100" b="0" kern="1200" dirty="0" err="1" smtClean="0">
                          <a:solidFill>
                            <a:schemeClr val="tx1"/>
                          </a:solidFill>
                          <a:effectLst/>
                          <a:latin typeface="Times New Roman" panose="02020603050405020304" pitchFamily="18" charset="0"/>
                          <a:ea typeface="+mn-ea"/>
                          <a:cs typeface="Times New Roman" panose="02020603050405020304" pitchFamily="18" charset="0"/>
                        </a:rPr>
                        <a:t>React.Component</a:t>
                      </a:r>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render() {</a:t>
                      </a:r>
                    </a:p>
                    <a:p>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return (</a:t>
                      </a:r>
                    </a:p>
                    <a:p>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&lt; </a:t>
                      </a:r>
                      <a:r>
                        <a:rPr lang="en-US" sz="1100" b="0" kern="1200" dirty="0" err="1" smtClean="0">
                          <a:solidFill>
                            <a:schemeClr val="tx1"/>
                          </a:solidFill>
                          <a:effectLst/>
                          <a:latin typeface="Times New Roman" panose="02020603050405020304" pitchFamily="18" charset="0"/>
                          <a:ea typeface="+mn-ea"/>
                          <a:cs typeface="Times New Roman" panose="02020603050405020304" pitchFamily="18" charset="0"/>
                        </a:rPr>
                        <a:t>WrappedComponent</a:t>
                      </a:r>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{...props} /&gt; );</a:t>
                      </a:r>
                    </a:p>
                    <a:p>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a:t>
                      </a:r>
                    </a:p>
                    <a:p>
                      <a:endParaRPr lang="en-US" sz="1100" b="0" i="1" kern="1200" baseline="0" dirty="0" smtClean="0">
                        <a:solidFill>
                          <a:srgbClr val="FF0000"/>
                        </a:solidFill>
                        <a:effectLst/>
                        <a:latin typeface="Times New Roman" panose="02020603050405020304" pitchFamily="18" charset="0"/>
                        <a:ea typeface="+mn-ea"/>
                        <a:cs typeface="Times New Roman" panose="02020603050405020304" pitchFamily="18" charset="0"/>
                      </a:endParaRPr>
                    </a:p>
                    <a:p>
                      <a:r>
                        <a:rPr lang="en-US" sz="1100" b="0" kern="1200" dirty="0" err="1" smtClean="0">
                          <a:solidFill>
                            <a:schemeClr val="tx1"/>
                          </a:solidFill>
                          <a:effectLst/>
                          <a:latin typeface="Times New Roman" panose="02020603050405020304" pitchFamily="18" charset="0"/>
                          <a:ea typeface="+mn-ea"/>
                          <a:cs typeface="Times New Roman" panose="02020603050405020304" pitchFamily="18" charset="0"/>
                        </a:rPr>
                        <a:t>const</a:t>
                      </a:r>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100" b="0" kern="1200" dirty="0" err="1" smtClean="0">
                          <a:solidFill>
                            <a:schemeClr val="tx1"/>
                          </a:solidFill>
                          <a:effectLst/>
                          <a:latin typeface="Times New Roman" panose="02020603050405020304" pitchFamily="18" charset="0"/>
                          <a:ea typeface="+mn-ea"/>
                          <a:cs typeface="Times New Roman" panose="02020603050405020304" pitchFamily="18" charset="0"/>
                        </a:rPr>
                        <a:t>FirstHOC</a:t>
                      </a:r>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 </a:t>
                      </a:r>
                      <a:r>
                        <a:rPr lang="en-US" sz="1100" b="0" kern="1200" dirty="0" err="1" smtClean="0">
                          <a:solidFill>
                            <a:schemeClr val="tx1"/>
                          </a:solidFill>
                          <a:effectLst/>
                          <a:latin typeface="Times New Roman" panose="02020603050405020304" pitchFamily="18" charset="0"/>
                          <a:ea typeface="+mn-ea"/>
                          <a:cs typeface="Times New Roman" panose="02020603050405020304" pitchFamily="18" charset="0"/>
                        </a:rPr>
                        <a:t>WrapperComponent</a:t>
                      </a:r>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0" kern="1200" dirty="0" err="1" smtClean="0">
                          <a:solidFill>
                            <a:schemeClr val="tx1"/>
                          </a:solidFill>
                          <a:effectLst/>
                          <a:latin typeface="Times New Roman" panose="02020603050405020304" pitchFamily="18" charset="0"/>
                          <a:ea typeface="+mn-ea"/>
                          <a:cs typeface="Times New Roman" panose="02020603050405020304" pitchFamily="18" charset="0"/>
                        </a:rPr>
                        <a:t>FirstComponent</a:t>
                      </a:r>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100" b="0" kern="1200" dirty="0" err="1" smtClean="0">
                          <a:solidFill>
                            <a:schemeClr val="tx1"/>
                          </a:solidFill>
                          <a:effectLst/>
                          <a:latin typeface="Times New Roman" panose="02020603050405020304" pitchFamily="18" charset="0"/>
                          <a:ea typeface="+mn-ea"/>
                          <a:cs typeface="Times New Roman" panose="02020603050405020304" pitchFamily="18" charset="0"/>
                        </a:rPr>
                        <a:t>const</a:t>
                      </a:r>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100" b="0" kern="1200" dirty="0" err="1" smtClean="0">
                          <a:solidFill>
                            <a:schemeClr val="tx1"/>
                          </a:solidFill>
                          <a:effectLst/>
                          <a:latin typeface="Times New Roman" panose="02020603050405020304" pitchFamily="18" charset="0"/>
                          <a:ea typeface="+mn-ea"/>
                          <a:cs typeface="Times New Roman" panose="02020603050405020304" pitchFamily="18" charset="0"/>
                        </a:rPr>
                        <a:t>SecondHOC</a:t>
                      </a:r>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 = </a:t>
                      </a:r>
                      <a:r>
                        <a:rPr lang="en-US" sz="1100" b="0" kern="1200" dirty="0" err="1" smtClean="0">
                          <a:solidFill>
                            <a:schemeClr val="tx1"/>
                          </a:solidFill>
                          <a:effectLst/>
                          <a:latin typeface="Times New Roman" panose="02020603050405020304" pitchFamily="18" charset="0"/>
                          <a:ea typeface="+mn-ea"/>
                          <a:cs typeface="Times New Roman" panose="02020603050405020304" pitchFamily="18" charset="0"/>
                        </a:rPr>
                        <a:t>WrappedComponent</a:t>
                      </a:r>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100" b="0" kern="1200" dirty="0" err="1" smtClean="0">
                          <a:solidFill>
                            <a:schemeClr val="tx1"/>
                          </a:solidFill>
                          <a:effectLst/>
                          <a:latin typeface="Times New Roman" panose="02020603050405020304" pitchFamily="18" charset="0"/>
                          <a:ea typeface="+mn-ea"/>
                          <a:cs typeface="Times New Roman" panose="02020603050405020304" pitchFamily="18" charset="0"/>
                        </a:rPr>
                        <a:t>SecondComponent</a:t>
                      </a:r>
                      <a:r>
                        <a:rPr lang="en-US" sz="1100" b="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1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072438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Higher Order Component (HOC) ? (2) </a:t>
            </a:r>
            <a:endParaRPr lang="en-US" sz="24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2000" b="1" dirty="0">
                <a:latin typeface="Times New Roman" panose="02020603050405020304" pitchFamily="18" charset="0"/>
                <a:cs typeface="Times New Roman" panose="02020603050405020304" pitchFamily="18" charset="0"/>
              </a:rPr>
              <a:t>Why are HOCs </a:t>
            </a:r>
            <a:r>
              <a:rPr lang="en-US" sz="2000" b="1" dirty="0" smtClean="0">
                <a:latin typeface="Times New Roman" panose="02020603050405020304" pitchFamily="18" charset="0"/>
                <a:cs typeface="Times New Roman" panose="02020603050405020304" pitchFamily="18" charset="0"/>
              </a:rPr>
              <a:t>Useful ?</a:t>
            </a:r>
          </a:p>
          <a:p>
            <a:pPr lvl="1"/>
            <a:r>
              <a:rPr lang="en-US" sz="1600" dirty="0" smtClean="0">
                <a:latin typeface="Times New Roman" panose="02020603050405020304" pitchFamily="18" charset="0"/>
                <a:cs typeface="Times New Roman" panose="02020603050405020304" pitchFamily="18" charset="0"/>
              </a:rPr>
              <a:t>Let’s run </a:t>
            </a:r>
            <a:r>
              <a:rPr lang="en-US" sz="1600"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hlinkClick r:id="rId3"/>
              </a:rPr>
              <a:t>https://</a:t>
            </a:r>
            <a:r>
              <a:rPr lang="en-US" sz="1600" dirty="0" smtClean="0">
                <a:latin typeface="Times New Roman" panose="02020603050405020304" pitchFamily="18" charset="0"/>
                <a:cs typeface="Times New Roman" panose="02020603050405020304" pitchFamily="18" charset="0"/>
                <a:hlinkClick r:id="rId3"/>
              </a:rPr>
              <a:t>plnkr.co/edit/sNBr23pku2WpAm74HhtC?p=preview</a:t>
            </a:r>
            <a:r>
              <a:rPr lang="en-US" sz="1600" dirty="0" smtClean="0">
                <a:latin typeface="Times New Roman" panose="02020603050405020304" pitchFamily="18" charset="0"/>
                <a:cs typeface="Times New Roman" panose="02020603050405020304" pitchFamily="18" charset="0"/>
              </a:rPr>
              <a:t> . We notice that </a:t>
            </a:r>
            <a:r>
              <a:rPr lang="en-US" sz="1600" dirty="0">
                <a:latin typeface="Times New Roman" panose="02020603050405020304" pitchFamily="18" charset="0"/>
                <a:cs typeface="Times New Roman" panose="02020603050405020304" pitchFamily="18" charset="0"/>
              </a:rPr>
              <a:t>there is some duplicated code here. The constructor and </a:t>
            </a:r>
            <a:r>
              <a:rPr lang="en-US" sz="1600" dirty="0" err="1">
                <a:latin typeface="Times New Roman" panose="02020603050405020304" pitchFamily="18" charset="0"/>
                <a:cs typeface="Times New Roman" panose="02020603050405020304" pitchFamily="18" charset="0"/>
              </a:rPr>
              <a:t>componentDidMount</a:t>
            </a:r>
            <a:r>
              <a:rPr lang="en-US" sz="1600" dirty="0">
                <a:latin typeface="Times New Roman" panose="02020603050405020304" pitchFamily="18" charset="0"/>
                <a:cs typeface="Times New Roman" panose="02020603050405020304" pitchFamily="18" charset="0"/>
              </a:rPr>
              <a:t> methods do the same thing in each </a:t>
            </a:r>
            <a:r>
              <a:rPr lang="en-US" sz="1600" dirty="0" smtClean="0">
                <a:latin typeface="Times New Roman" panose="02020603050405020304" pitchFamily="18" charset="0"/>
                <a:cs typeface="Times New Roman" panose="02020603050405020304" pitchFamily="18" charset="0"/>
              </a:rPr>
              <a:t>component. There’s </a:t>
            </a:r>
            <a:r>
              <a:rPr lang="en-US" sz="1600" dirty="0">
                <a:latin typeface="Times New Roman" panose="02020603050405020304" pitchFamily="18" charset="0"/>
                <a:cs typeface="Times New Roman" panose="02020603050405020304" pitchFamily="18" charset="0"/>
              </a:rPr>
              <a:t>also the “Loading…” text that appears while the book is being fetched</a:t>
            </a:r>
          </a:p>
          <a:p>
            <a:pPr lvl="1"/>
            <a:r>
              <a:rPr lang="en-US" sz="1600" dirty="0" smtClean="0">
                <a:latin typeface="Times New Roman" panose="02020603050405020304" pitchFamily="18" charset="0"/>
                <a:cs typeface="Times New Roman" panose="02020603050405020304" pitchFamily="18" charset="0"/>
              </a:rPr>
              <a:t>So how </a:t>
            </a:r>
            <a:r>
              <a:rPr lang="en-US" sz="1600" dirty="0">
                <a:latin typeface="Times New Roman" panose="02020603050405020304" pitchFamily="18" charset="0"/>
                <a:cs typeface="Times New Roman" panose="02020603050405020304" pitchFamily="18" charset="0"/>
              </a:rPr>
              <a:t>we can </a:t>
            </a:r>
            <a:r>
              <a:rPr lang="en-US" sz="1600" dirty="0" smtClean="0">
                <a:latin typeface="Times New Roman" panose="02020603050405020304" pitchFamily="18" charset="0"/>
                <a:cs typeface="Times New Roman" panose="02020603050405020304" pitchFamily="18" charset="0"/>
              </a:rPr>
              <a:t>reuse these methods? </a:t>
            </a:r>
            <a:r>
              <a:rPr lang="en-US" sz="1600" dirty="0">
                <a:latin typeface="Times New Roman" panose="02020603050405020304" pitchFamily="18" charset="0"/>
                <a:cs typeface="Times New Roman" panose="02020603050405020304" pitchFamily="18" charset="0"/>
              </a:rPr>
              <a:t>Let’s Move Duplicate Code into </a:t>
            </a:r>
            <a:r>
              <a:rPr lang="en-US" sz="1600" dirty="0" smtClean="0">
                <a:latin typeface="Times New Roman" panose="02020603050405020304" pitchFamily="18" charset="0"/>
                <a:cs typeface="Times New Roman" panose="02020603050405020304" pitchFamily="18" charset="0"/>
              </a:rPr>
              <a:t>HOC</a:t>
            </a:r>
          </a:p>
          <a:p>
            <a:pPr lvl="2"/>
            <a:r>
              <a:rPr lang="en-US" sz="1400" dirty="0">
                <a:latin typeface="Times New Roman" panose="02020603050405020304" pitchFamily="18" charset="0"/>
                <a:cs typeface="Times New Roman" panose="02020603050405020304" pitchFamily="18" charset="0"/>
                <a:hlinkClick r:id="rId4"/>
              </a:rPr>
              <a:t>https://</a:t>
            </a:r>
            <a:r>
              <a:rPr lang="en-US" sz="1400" dirty="0" smtClean="0">
                <a:latin typeface="Times New Roman" panose="02020603050405020304" pitchFamily="18" charset="0"/>
                <a:cs typeface="Times New Roman" panose="02020603050405020304" pitchFamily="18" charset="0"/>
                <a:hlinkClick r:id="rId4"/>
              </a:rPr>
              <a:t>plnkr.co/edit/cM9POJcApodMrDz1ezMe?p=preview</a:t>
            </a:r>
            <a:endParaRPr lang="en-US" sz="1400" dirty="0" smtClean="0">
              <a:latin typeface="Times New Roman" panose="02020603050405020304" pitchFamily="18" charset="0"/>
              <a:cs typeface="Times New Roman" panose="02020603050405020304" pitchFamily="18" charset="0"/>
            </a:endParaRPr>
          </a:p>
          <a:p>
            <a:pPr lvl="2"/>
            <a:r>
              <a:rPr lang="en-US" sz="1400" dirty="0">
                <a:latin typeface="Times New Roman" panose="02020603050405020304" pitchFamily="18" charset="0"/>
                <a:cs typeface="Times New Roman" panose="02020603050405020304" pitchFamily="18" charset="0"/>
                <a:hlinkClick r:id="rId5"/>
              </a:rPr>
              <a:t>https://</a:t>
            </a:r>
            <a:r>
              <a:rPr lang="en-US" sz="1400" dirty="0" smtClean="0">
                <a:latin typeface="Times New Roman" panose="02020603050405020304" pitchFamily="18" charset="0"/>
                <a:cs typeface="Times New Roman" panose="02020603050405020304" pitchFamily="18" charset="0"/>
                <a:hlinkClick r:id="rId5"/>
              </a:rPr>
              <a:t>plnkr.co/edit/5ALnARXYmMUZjkAV3Ipr?p=preview</a:t>
            </a:r>
            <a:r>
              <a:rPr lang="en-US" sz="1400" dirty="0" smtClean="0">
                <a:latin typeface="Times New Roman" panose="02020603050405020304" pitchFamily="18" charset="0"/>
                <a:cs typeface="Times New Roman" panose="02020603050405020304" pitchFamily="18" charset="0"/>
              </a:rPr>
              <a:t> (another example refactor error boundary)</a:t>
            </a:r>
          </a:p>
          <a:p>
            <a:pPr lvl="2"/>
            <a:r>
              <a:rPr lang="en-US" sz="1400" dirty="0">
                <a:latin typeface="Times New Roman" panose="02020603050405020304" pitchFamily="18" charset="0"/>
                <a:cs typeface="Times New Roman" panose="02020603050405020304" pitchFamily="18" charset="0"/>
                <a:hlinkClick r:id="rId6"/>
              </a:rPr>
              <a:t>https://plnkr.co/edit/5daUaB1QgNJM0T0uhHQ4?p=preview</a:t>
            </a:r>
            <a:endParaRPr lang="en-US" sz="14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Recompose</a:t>
            </a:r>
            <a:r>
              <a:rPr lang="en-US" sz="1600" dirty="0"/>
              <a:t> </a:t>
            </a:r>
          </a:p>
          <a:p>
            <a:pPr lvl="2"/>
            <a:r>
              <a:rPr lang="en-US" sz="1400" dirty="0">
                <a:latin typeface="Times New Roman" panose="02020603050405020304" pitchFamily="18" charset="0"/>
                <a:cs typeface="Times New Roman" panose="02020603050405020304" pitchFamily="18" charset="0"/>
                <a:hlinkClick r:id="rId7"/>
              </a:rPr>
              <a:t>https://plnkr.co/edit/TqsZKgeY3sfuSlpXvKSU?p=preview</a:t>
            </a:r>
            <a:endParaRPr lang="en-US" sz="1400" dirty="0"/>
          </a:p>
          <a:p>
            <a:pPr lvl="2"/>
            <a:r>
              <a:rPr lang="en-US" sz="1600" dirty="0">
                <a:latin typeface="Times New Roman" panose="02020603050405020304" pitchFamily="18" charset="0"/>
                <a:cs typeface="Times New Roman" panose="02020603050405020304" pitchFamily="18" charset="0"/>
              </a:rPr>
              <a:t>The little higher order component library </a:t>
            </a:r>
            <a:r>
              <a:rPr lang="en-US" sz="1600" dirty="0">
                <a:latin typeface="Times New Roman" panose="02020603050405020304" pitchFamily="18" charset="0"/>
                <a:cs typeface="Times New Roman" panose="02020603050405020304" pitchFamily="18" charset="0"/>
                <a:hlinkClick r:id="rId8"/>
              </a:rPr>
              <a:t>recompose</a:t>
            </a:r>
            <a:r>
              <a:rPr lang="en-US" sz="1600" dirty="0">
                <a:latin typeface="Times New Roman" panose="02020603050405020304" pitchFamily="18" charset="0"/>
                <a:cs typeface="Times New Roman" panose="02020603050405020304" pitchFamily="18" charset="0"/>
              </a:rPr>
              <a:t> has a lot built-in higher order components that you can re-use.  It comes with a neat functionality called compose that allows you to return one function composed out of multiple functions </a:t>
            </a:r>
            <a:r>
              <a:rPr lang="en-US" sz="1600" dirty="0">
                <a:latin typeface="Times New Roman" panose="02020603050405020304" pitchFamily="18" charset="0"/>
                <a:cs typeface="Times New Roman" panose="02020603050405020304" pitchFamily="18" charset="0"/>
                <a:hlinkClick r:id="rId9"/>
              </a:rPr>
              <a:t>https://plnkr.co/edit/qtGOt21yTsVT83w2kGWI?p=preview</a:t>
            </a:r>
            <a:endParaRPr lang="en-US" dirty="0">
              <a:latin typeface="Times New Roman" panose="02020603050405020304" pitchFamily="18" charset="0"/>
              <a:cs typeface="Times New Roman" panose="02020603050405020304" pitchFamily="18" charset="0"/>
            </a:endParaRPr>
          </a:p>
          <a:p>
            <a:pPr lvl="1"/>
            <a:endParaRPr lang="en-US" sz="12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2025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Higher Order Component (HOC) ? (3) </a:t>
            </a:r>
            <a:endParaRPr lang="en-US" sz="24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2000" b="1" dirty="0">
                <a:latin typeface="Times New Roman" panose="02020603050405020304" pitchFamily="18" charset="0"/>
                <a:cs typeface="Times New Roman" panose="02020603050405020304" pitchFamily="18" charset="0"/>
              </a:rPr>
              <a:t>Why are HOCs </a:t>
            </a:r>
            <a:r>
              <a:rPr lang="en-US" sz="2000" b="1" dirty="0" smtClean="0">
                <a:latin typeface="Times New Roman" panose="02020603050405020304" pitchFamily="18" charset="0"/>
                <a:cs typeface="Times New Roman" panose="02020603050405020304" pitchFamily="18" charset="0"/>
              </a:rPr>
              <a:t>Useful ?</a:t>
            </a:r>
          </a:p>
          <a:p>
            <a:pPr lvl="1"/>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wo </a:t>
            </a:r>
            <a:r>
              <a:rPr lang="en-US" sz="1800" dirty="0">
                <a:latin typeface="Times New Roman" panose="02020603050405020304" pitchFamily="18" charset="0"/>
                <a:cs typeface="Times New Roman" panose="02020603050405020304" pitchFamily="18" charset="0"/>
              </a:rPr>
              <a:t>attributes of HOCs make them useful.</a:t>
            </a:r>
          </a:p>
          <a:p>
            <a:pPr lvl="2"/>
            <a:r>
              <a:rPr lang="en-US" dirty="0">
                <a:latin typeface="Times New Roman" panose="02020603050405020304" pitchFamily="18" charset="0"/>
                <a:cs typeface="Times New Roman" panose="02020603050405020304" pitchFamily="18" charset="0"/>
              </a:rPr>
              <a:t>Firstly, given an HOC wraps another component, it can:</a:t>
            </a:r>
          </a:p>
          <a:p>
            <a:pPr lvl="3"/>
            <a:r>
              <a:rPr lang="en-US" dirty="0">
                <a:latin typeface="Times New Roman" panose="02020603050405020304" pitchFamily="18" charset="0"/>
                <a:cs typeface="Times New Roman" panose="02020603050405020304" pitchFamily="18" charset="0"/>
              </a:rPr>
              <a:t>Do things before and/or after it calls that component</a:t>
            </a:r>
          </a:p>
          <a:p>
            <a:pPr lvl="3"/>
            <a:r>
              <a:rPr lang="en-US" dirty="0">
                <a:latin typeface="Times New Roman" panose="02020603050405020304" pitchFamily="18" charset="0"/>
                <a:cs typeface="Times New Roman" panose="02020603050405020304" pitchFamily="18" charset="0"/>
              </a:rPr>
              <a:t>Avoid rendering the component if certain criteria is not met</a:t>
            </a:r>
          </a:p>
          <a:p>
            <a:pPr lvl="3"/>
            <a:r>
              <a:rPr lang="en-US" dirty="0">
                <a:latin typeface="Times New Roman" panose="02020603050405020304" pitchFamily="18" charset="0"/>
                <a:cs typeface="Times New Roman" panose="02020603050405020304" pitchFamily="18" charset="0"/>
              </a:rPr>
              <a:t>Update the props passed to that component, or add new props</a:t>
            </a:r>
          </a:p>
          <a:p>
            <a:pPr lvl="3"/>
            <a:r>
              <a:rPr lang="en-US" dirty="0">
                <a:latin typeface="Times New Roman" panose="02020603050405020304" pitchFamily="18" charset="0"/>
                <a:cs typeface="Times New Roman" panose="02020603050405020304" pitchFamily="18" charset="0"/>
              </a:rPr>
              <a:t>Transform the output of rendering a component (e.g. wrap with extra DOM elements, etc.)</a:t>
            </a:r>
          </a:p>
          <a:p>
            <a:pPr lvl="2"/>
            <a:r>
              <a:rPr lang="en-US" dirty="0">
                <a:latin typeface="Times New Roman" panose="02020603050405020304" pitchFamily="18" charset="0"/>
                <a:cs typeface="Times New Roman" panose="02020603050405020304" pitchFamily="18" charset="0"/>
              </a:rPr>
              <a:t>Secondly, because HOCs can be applied to any component, functionality can be implemented once and re-used for every component that needs it.</a:t>
            </a:r>
          </a:p>
          <a:p>
            <a:pPr lvl="1"/>
            <a:endParaRPr lang="en-US" sz="1600" b="1" dirty="0" smtClean="0">
              <a:latin typeface="Times New Roman" panose="02020603050405020304" pitchFamily="18" charset="0"/>
              <a:cs typeface="Times New Roman" panose="02020603050405020304" pitchFamily="18" charset="0"/>
            </a:endParaRPr>
          </a:p>
          <a:p>
            <a:pPr marL="1314450" lvl="4" indent="0">
              <a:buNone/>
            </a:pPr>
            <a:endParaRPr lang="en-US" sz="12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6913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916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React Component Jargon ? (1)</a:t>
            </a:r>
            <a:r>
              <a:rPr lang="en-US" sz="2400" dirty="0" smtClean="0"/>
              <a:t/>
            </a:r>
            <a:br>
              <a:rPr lang="en-US" sz="2400" dirty="0" smtClean="0"/>
            </a:b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304800" y="666750"/>
            <a:ext cx="8686800" cy="4267200"/>
          </a:xfrm>
        </p:spPr>
        <p:txBody>
          <a:bodyPr/>
          <a:lstStyle/>
          <a:p>
            <a:pPr marL="0" lvl="1" indent="0">
              <a:buNone/>
            </a:pPr>
            <a:r>
              <a:rPr lang="en-US" dirty="0" smtClean="0">
                <a:latin typeface="Times New Roman" panose="02020603050405020304" pitchFamily="18" charset="0"/>
                <a:cs typeface="Times New Roman" panose="02020603050405020304" pitchFamily="18" charset="0"/>
              </a:rPr>
              <a:t>There is </a:t>
            </a:r>
            <a:r>
              <a:rPr lang="en-US" dirty="0">
                <a:latin typeface="Times New Roman" panose="02020603050405020304" pitchFamily="18" charset="0"/>
                <a:cs typeface="Times New Roman" panose="02020603050405020304" pitchFamily="18" charset="0"/>
              </a:rPr>
              <a:t>A LOT of different terms for the same exact thing</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They make </a:t>
            </a:r>
            <a:r>
              <a:rPr lang="en-US" dirty="0">
                <a:latin typeface="Times New Roman" panose="02020603050405020304" pitchFamily="18" charset="0"/>
                <a:cs typeface="Times New Roman" panose="02020603050405020304" pitchFamily="18" charset="0"/>
              </a:rPr>
              <a:t>it harder for beginner to learn react and for experts to communicate about </a:t>
            </a:r>
            <a:r>
              <a:rPr lang="en-US" dirty="0" smtClean="0">
                <a:latin typeface="Times New Roman" panose="02020603050405020304" pitchFamily="18" charset="0"/>
                <a:cs typeface="Times New Roman" panose="02020603050405020304" pitchFamily="18" charset="0"/>
              </a:rPr>
              <a:t>React. </a:t>
            </a:r>
            <a:r>
              <a:rPr lang="en-US" dirty="0">
                <a:latin typeface="Times New Roman" panose="02020603050405020304" pitchFamily="18" charset="0"/>
                <a:cs typeface="Times New Roman" panose="02020603050405020304" pitchFamily="18" charset="0"/>
              </a:rPr>
              <a:t>Here is (I think) the complete list of the components </a:t>
            </a:r>
            <a:r>
              <a:rPr lang="en-US" dirty="0" smtClean="0">
                <a:latin typeface="Times New Roman" panose="02020603050405020304" pitchFamily="18" charset="0"/>
                <a:cs typeface="Times New Roman" panose="02020603050405020304" pitchFamily="18" charset="0"/>
              </a:rPr>
              <a:t>terms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FORMAL” TERMS OR CONCEPTS</a:t>
            </a:r>
            <a:endParaRPr lang="en-US" sz="1800"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ReactComponent</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Class Components</a:t>
            </a:r>
          </a:p>
          <a:p>
            <a:pPr lvl="2"/>
            <a:r>
              <a:rPr lang="en-US" dirty="0">
                <a:latin typeface="Times New Roman" panose="02020603050405020304" pitchFamily="18" charset="0"/>
                <a:cs typeface="Times New Roman" panose="02020603050405020304" pitchFamily="18" charset="0"/>
              </a:rPr>
              <a:t>Component instance</a:t>
            </a:r>
          </a:p>
          <a:p>
            <a:pPr lvl="2"/>
            <a:r>
              <a:rPr lang="en-US" dirty="0" err="1" smtClean="0">
                <a:latin typeface="Times New Roman" panose="02020603050405020304" pitchFamily="18" charset="0"/>
                <a:cs typeface="Times New Roman" panose="02020603050405020304" pitchFamily="18" charset="0"/>
              </a:rPr>
              <a:t>React.Component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Components</a:t>
            </a:r>
          </a:p>
          <a:p>
            <a:pPr marL="0" lvl="1" indent="0">
              <a:buNone/>
            </a:pPr>
            <a:endParaRPr lang="en-US" sz="2400" dirty="0" smtClean="0">
              <a:latin typeface="Times New Roman" panose="02020603050405020304" pitchFamily="18" charset="0"/>
              <a:cs typeface="Times New Roman" panose="02020603050405020304" pitchFamily="18" charset="0"/>
            </a:endParaRPr>
          </a:p>
          <a:p>
            <a:pPr marL="0" lvl="1" indent="0">
              <a:buNone/>
            </a:pPr>
            <a:r>
              <a:rPr lang="en-US" sz="24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7986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916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React Component Jargon ? (2)</a:t>
            </a:r>
            <a:r>
              <a:rPr lang="en-US" sz="2400" dirty="0" smtClean="0"/>
              <a:t/>
            </a:r>
            <a:br>
              <a:rPr lang="en-US" sz="2400" dirty="0" smtClean="0"/>
            </a:b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304800" y="666750"/>
            <a:ext cx="8686800" cy="4267200"/>
          </a:xfrm>
        </p:spPr>
        <p:txBody>
          <a:bodyPr/>
          <a:lstStyle/>
          <a:p>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FORMAL” TERMS OR CONCEPTS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What is “Formal</a:t>
            </a:r>
            <a:r>
              <a:rPr lang="en-US" b="1" dirty="0" smtClean="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When I say Formal, I mean they are handed down to us from the Facebook gods/docs , code base , or from JavaScript itself — as oppose to springing up from the community on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or </a:t>
            </a:r>
            <a:r>
              <a:rPr lang="en-US" dirty="0" smtClean="0">
                <a:latin typeface="Times New Roman" panose="02020603050405020304" pitchFamily="18" charset="0"/>
                <a:cs typeface="Times New Roman" panose="02020603050405020304" pitchFamily="18" charset="0"/>
              </a:rPr>
              <a:t>blogs. I think all we’re clear about all formal terms</a:t>
            </a:r>
            <a:endParaRPr lang="en-US" b="1" dirty="0">
              <a:latin typeface="Times New Roman" panose="02020603050405020304" pitchFamily="18" charset="0"/>
              <a:cs typeface="Times New Roman" panose="02020603050405020304" pitchFamily="18" charset="0"/>
            </a:endParaRPr>
          </a:p>
          <a:p>
            <a:pPr marL="0" lvl="1" indent="0">
              <a:buNone/>
            </a:pPr>
            <a:endParaRPr lang="en-US" sz="2400" dirty="0" smtClean="0">
              <a:latin typeface="Times New Roman" panose="02020603050405020304" pitchFamily="18" charset="0"/>
              <a:cs typeface="Times New Roman" panose="02020603050405020304" pitchFamily="18" charset="0"/>
            </a:endParaRPr>
          </a:p>
          <a:p>
            <a:pPr marL="0" lvl="1" indent="0">
              <a:buNone/>
            </a:pPr>
            <a:r>
              <a:rPr lang="en-US" sz="24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162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916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React Component Jargon ? (2)</a:t>
            </a:r>
            <a:r>
              <a:rPr lang="en-US" sz="2400" dirty="0" smtClean="0"/>
              <a:t/>
            </a:r>
            <a:br>
              <a:rPr lang="en-US" sz="2400" dirty="0" smtClean="0"/>
            </a:b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304800" y="666750"/>
            <a:ext cx="8686800" cy="4267200"/>
          </a:xfrm>
        </p:spPr>
        <p:txBody>
          <a:bodyPr/>
          <a:lstStyle/>
          <a:p>
            <a:r>
              <a:rPr lang="en-US" b="1" dirty="0" smtClean="0">
                <a:latin typeface="Times New Roman" panose="02020603050405020304" pitchFamily="18" charset="0"/>
                <a:cs typeface="Times New Roman" panose="02020603050405020304" pitchFamily="18" charset="0"/>
              </a:rPr>
              <a:t>“INFORMAL</a:t>
            </a:r>
            <a:r>
              <a:rPr lang="en-US" b="1" dirty="0">
                <a:latin typeface="Times New Roman" panose="02020603050405020304" pitchFamily="18" charset="0"/>
                <a:cs typeface="Times New Roman" panose="02020603050405020304" pitchFamily="18" charset="0"/>
              </a:rPr>
              <a:t>” TERMS OR CONCEPTS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Stateless Components</a:t>
            </a:r>
          </a:p>
          <a:p>
            <a:pPr lvl="1"/>
            <a:r>
              <a:rPr lang="en-US" dirty="0">
                <a:latin typeface="Times New Roman" panose="02020603050405020304" pitchFamily="18" charset="0"/>
                <a:cs typeface="Times New Roman" panose="02020603050405020304" pitchFamily="18" charset="0"/>
              </a:rPr>
              <a:t>Functional Components</a:t>
            </a:r>
          </a:p>
          <a:p>
            <a:pPr lvl="1"/>
            <a:r>
              <a:rPr lang="en-US" dirty="0">
                <a:latin typeface="Times New Roman" panose="02020603050405020304" pitchFamily="18" charset="0"/>
                <a:cs typeface="Times New Roman" panose="02020603050405020304" pitchFamily="18" charset="0"/>
              </a:rPr>
              <a:t>Functional Stateless Components</a:t>
            </a:r>
          </a:p>
          <a:p>
            <a:pPr lvl="1"/>
            <a:r>
              <a:rPr lang="en-US" dirty="0">
                <a:latin typeface="Times New Roman" panose="02020603050405020304" pitchFamily="18" charset="0"/>
                <a:cs typeface="Times New Roman" panose="02020603050405020304" pitchFamily="18" charset="0"/>
              </a:rPr>
              <a:t>Presentational Components</a:t>
            </a:r>
          </a:p>
          <a:p>
            <a:pPr lvl="1"/>
            <a:r>
              <a:rPr lang="en-US" dirty="0">
                <a:latin typeface="Times New Roman" panose="02020603050405020304" pitchFamily="18" charset="0"/>
                <a:cs typeface="Times New Roman" panose="02020603050405020304" pitchFamily="18" charset="0"/>
              </a:rPr>
              <a:t>Presenter components</a:t>
            </a:r>
          </a:p>
          <a:p>
            <a:pPr lvl="1"/>
            <a:r>
              <a:rPr lang="en-US" dirty="0">
                <a:latin typeface="Times New Roman" panose="02020603050405020304" pitchFamily="18" charset="0"/>
                <a:cs typeface="Times New Roman" panose="02020603050405020304" pitchFamily="18" charset="0"/>
              </a:rPr>
              <a:t>Container Components</a:t>
            </a:r>
          </a:p>
          <a:p>
            <a:pPr lvl="1"/>
            <a:r>
              <a:rPr lang="en-US" dirty="0">
                <a:latin typeface="Times New Roman" panose="02020603050405020304" pitchFamily="18" charset="0"/>
                <a:cs typeface="Times New Roman" panose="02020603050405020304" pitchFamily="18" charset="0"/>
              </a:rPr>
              <a:t>Dumb Components</a:t>
            </a:r>
          </a:p>
          <a:p>
            <a:pPr lvl="1"/>
            <a:r>
              <a:rPr lang="en-US" dirty="0">
                <a:latin typeface="Times New Roman" panose="02020603050405020304" pitchFamily="18" charset="0"/>
                <a:cs typeface="Times New Roman" panose="02020603050405020304" pitchFamily="18" charset="0"/>
              </a:rPr>
              <a:t>Smart Components</a:t>
            </a:r>
          </a:p>
          <a:p>
            <a:pPr lvl="1"/>
            <a:r>
              <a:rPr lang="en-US" dirty="0">
                <a:latin typeface="Times New Roman" panose="02020603050405020304" pitchFamily="18" charset="0"/>
                <a:cs typeface="Times New Roman" panose="02020603050405020304" pitchFamily="18" charset="0"/>
              </a:rPr>
              <a:t>Controlled </a:t>
            </a:r>
            <a:r>
              <a:rPr lang="en-US" dirty="0" smtClean="0">
                <a:latin typeface="Times New Roman" panose="02020603050405020304" pitchFamily="18" charset="0"/>
                <a:cs typeface="Times New Roman" panose="02020603050405020304" pitchFamily="18" charset="0"/>
              </a:rPr>
              <a:t>Components</a:t>
            </a:r>
          </a:p>
          <a:p>
            <a:pPr lvl="1"/>
            <a:r>
              <a:rPr lang="en-US" dirty="0">
                <a:latin typeface="Times New Roman" panose="02020603050405020304" pitchFamily="18" charset="0"/>
                <a:cs typeface="Times New Roman" panose="02020603050405020304" pitchFamily="18" charset="0"/>
              </a:rPr>
              <a:t>Uncontrolled Components</a:t>
            </a:r>
          </a:p>
          <a:p>
            <a:pPr lvl="1"/>
            <a:endParaRPr lang="en-US" dirty="0">
              <a:latin typeface="Times New Roman" panose="02020603050405020304" pitchFamily="18" charset="0"/>
              <a:cs typeface="Times New Roman" panose="02020603050405020304" pitchFamily="18" charset="0"/>
            </a:endParaRPr>
          </a:p>
          <a:p>
            <a:pPr marL="0" lvl="1" indent="0">
              <a:buNone/>
            </a:pPr>
            <a:endParaRPr lang="en-US" sz="2400" dirty="0" smtClean="0">
              <a:latin typeface="Times New Roman" panose="02020603050405020304" pitchFamily="18" charset="0"/>
              <a:cs typeface="Times New Roman" panose="02020603050405020304" pitchFamily="18" charset="0"/>
            </a:endParaRPr>
          </a:p>
          <a:p>
            <a:pPr marL="0" lvl="1" indent="0">
              <a:buNone/>
            </a:pPr>
            <a:r>
              <a:rPr lang="en-US" sz="24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66901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916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React Component Jargon ? (3)</a:t>
            </a:r>
            <a:r>
              <a:rPr lang="en-US" sz="2400" dirty="0" smtClean="0"/>
              <a:t/>
            </a:r>
            <a:br>
              <a:rPr lang="en-US" sz="2400" dirty="0" smtClean="0"/>
            </a:b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304800" y="666750"/>
            <a:ext cx="8686800" cy="4267200"/>
          </a:xfrm>
        </p:spPr>
        <p:txBody>
          <a:bodyPr/>
          <a:lstStyle/>
          <a:p>
            <a:r>
              <a:rPr lang="en-US" b="1" dirty="0" smtClean="0">
                <a:latin typeface="Times New Roman" panose="02020603050405020304" pitchFamily="18" charset="0"/>
                <a:cs typeface="Times New Roman" panose="02020603050405020304" pitchFamily="18" charset="0"/>
              </a:rPr>
              <a:t>“INFORMAL</a:t>
            </a:r>
            <a:r>
              <a:rPr lang="en-US" b="1" dirty="0">
                <a:latin typeface="Times New Roman" panose="02020603050405020304" pitchFamily="18" charset="0"/>
                <a:cs typeface="Times New Roman" panose="02020603050405020304" pitchFamily="18" charset="0"/>
              </a:rPr>
              <a:t>” TERMS OR CONCEPTS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Parent Components</a:t>
            </a:r>
          </a:p>
          <a:p>
            <a:pPr lvl="1"/>
            <a:r>
              <a:rPr lang="en-US" dirty="0">
                <a:latin typeface="Times New Roman" panose="02020603050405020304" pitchFamily="18" charset="0"/>
                <a:cs typeface="Times New Roman" panose="02020603050405020304" pitchFamily="18" charset="0"/>
              </a:rPr>
              <a:t>Child Components</a:t>
            </a:r>
          </a:p>
          <a:p>
            <a:pPr lvl="1"/>
            <a:r>
              <a:rPr lang="en-US" dirty="0">
                <a:latin typeface="Times New Roman" panose="02020603050405020304" pitchFamily="18" charset="0"/>
                <a:cs typeface="Times New Roman" panose="02020603050405020304" pitchFamily="18" charset="0"/>
              </a:rPr>
              <a:t>Provider Component (Redux)</a:t>
            </a:r>
          </a:p>
          <a:p>
            <a:pPr lvl="1"/>
            <a:r>
              <a:rPr lang="en-US" dirty="0">
                <a:latin typeface="Times New Roman" panose="02020603050405020304" pitchFamily="18" charset="0"/>
                <a:cs typeface="Times New Roman" panose="02020603050405020304" pitchFamily="18" charset="0"/>
              </a:rPr>
              <a:t>Pure Components</a:t>
            </a:r>
          </a:p>
          <a:p>
            <a:pPr lvl="1"/>
            <a:r>
              <a:rPr lang="en-US" dirty="0">
                <a:latin typeface="Times New Roman" panose="02020603050405020304" pitchFamily="18" charset="0"/>
                <a:cs typeface="Times New Roman" panose="02020603050405020304" pitchFamily="18" charset="0"/>
              </a:rPr>
              <a:t>Higher Order Components</a:t>
            </a:r>
          </a:p>
          <a:p>
            <a:pPr lvl="1"/>
            <a:r>
              <a:rPr lang="en-US" dirty="0">
                <a:latin typeface="Times New Roman" panose="02020603050405020304" pitchFamily="18" charset="0"/>
                <a:cs typeface="Times New Roman" panose="02020603050405020304" pitchFamily="18" charset="0"/>
              </a:rPr>
              <a:t>Owner Components</a:t>
            </a:r>
          </a:p>
          <a:p>
            <a:pPr lvl="1"/>
            <a:r>
              <a:rPr lang="en-US" dirty="0">
                <a:latin typeface="Times New Roman" panose="02020603050405020304" pitchFamily="18" charset="0"/>
                <a:cs typeface="Times New Roman" panose="02020603050405020304" pitchFamily="18" charset="0"/>
              </a:rPr>
              <a:t>Presentational Components</a:t>
            </a:r>
          </a:p>
          <a:p>
            <a:pPr lvl="1"/>
            <a:r>
              <a:rPr lang="en-US" dirty="0">
                <a:latin typeface="Times New Roman" panose="02020603050405020304" pitchFamily="18" charset="0"/>
                <a:cs typeface="Times New Roman" panose="02020603050405020304" pitchFamily="18" charset="0"/>
              </a:rPr>
              <a:t>Presenter Components</a:t>
            </a:r>
          </a:p>
          <a:p>
            <a:pPr lvl="1"/>
            <a:r>
              <a:rPr lang="en-US" dirty="0">
                <a:latin typeface="Times New Roman" panose="02020603050405020304" pitchFamily="18" charset="0"/>
                <a:cs typeface="Times New Roman" panose="02020603050405020304" pitchFamily="18" charset="0"/>
              </a:rPr>
              <a:t>Container Components</a:t>
            </a:r>
          </a:p>
          <a:p>
            <a:pPr lvl="1"/>
            <a:endParaRPr lang="en-US" dirty="0">
              <a:latin typeface="Times New Roman" panose="02020603050405020304" pitchFamily="18" charset="0"/>
              <a:cs typeface="Times New Roman" panose="02020603050405020304" pitchFamily="18" charset="0"/>
            </a:endParaRPr>
          </a:p>
          <a:p>
            <a:pPr marL="0" lvl="1" indent="0">
              <a:buNone/>
            </a:pPr>
            <a:endParaRPr lang="en-US" sz="2400" dirty="0" smtClean="0">
              <a:latin typeface="Times New Roman" panose="02020603050405020304" pitchFamily="18" charset="0"/>
              <a:cs typeface="Times New Roman" panose="02020603050405020304" pitchFamily="18" charset="0"/>
            </a:endParaRPr>
          </a:p>
          <a:p>
            <a:pPr marL="0" lvl="1" indent="0">
              <a:buNone/>
            </a:pPr>
            <a:r>
              <a:rPr lang="en-US" sz="24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9069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916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React Component Jargon ? (4)</a:t>
            </a:r>
            <a:r>
              <a:rPr lang="en-US" sz="2400" dirty="0" smtClean="0"/>
              <a:t/>
            </a:r>
            <a:br>
              <a:rPr lang="en-US" sz="2400" dirty="0" smtClean="0"/>
            </a:b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304800" y="666750"/>
            <a:ext cx="8686800" cy="4267200"/>
          </a:xfrm>
        </p:spPr>
        <p:txBody>
          <a:bodyPr/>
          <a:lstStyle/>
          <a:p>
            <a:r>
              <a:rPr lang="en-US" b="1" dirty="0" smtClean="0">
                <a:latin typeface="Times New Roman" panose="02020603050405020304" pitchFamily="18" charset="0"/>
                <a:cs typeface="Times New Roman" panose="02020603050405020304" pitchFamily="18" charset="0"/>
              </a:rPr>
              <a:t>“INFORMAL</a:t>
            </a:r>
            <a:r>
              <a:rPr lang="en-US" b="1" dirty="0">
                <a:latin typeface="Times New Roman" panose="02020603050405020304" pitchFamily="18" charset="0"/>
                <a:cs typeface="Times New Roman" panose="02020603050405020304" pitchFamily="18" charset="0"/>
              </a:rPr>
              <a:t>” TERMS OR CONCEPTS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Redux Containers</a:t>
            </a:r>
          </a:p>
          <a:p>
            <a:pPr lvl="1"/>
            <a:r>
              <a:rPr lang="en-US" dirty="0">
                <a:latin typeface="Times New Roman" panose="02020603050405020304" pitchFamily="18" charset="0"/>
                <a:cs typeface="Times New Roman" panose="02020603050405020304" pitchFamily="18" charset="0"/>
              </a:rPr>
              <a:t>React Containers</a:t>
            </a:r>
          </a:p>
          <a:p>
            <a:pPr lvl="1"/>
            <a:r>
              <a:rPr lang="en-US" dirty="0" smtClean="0">
                <a:latin typeface="Times New Roman" panose="02020603050405020304" pitchFamily="18" charset="0"/>
                <a:cs typeface="Times New Roman" panose="02020603050405020304" pitchFamily="18" charset="0"/>
              </a:rPr>
              <a:t>View </a:t>
            </a:r>
            <a:r>
              <a:rPr lang="en-US" dirty="0">
                <a:latin typeface="Times New Roman" panose="02020603050405020304" pitchFamily="18" charset="0"/>
                <a:cs typeface="Times New Roman" panose="02020603050405020304" pitchFamily="18" charset="0"/>
              </a:rPr>
              <a:t>Components</a:t>
            </a:r>
          </a:p>
          <a:p>
            <a:pPr lvl="1"/>
            <a:r>
              <a:rPr lang="en-US" dirty="0">
                <a:latin typeface="Times New Roman" panose="02020603050405020304" pitchFamily="18" charset="0"/>
                <a:cs typeface="Times New Roman" panose="02020603050405020304" pitchFamily="18" charset="0"/>
              </a:rPr>
              <a:t>Shared Components</a:t>
            </a:r>
          </a:p>
          <a:p>
            <a:pPr lvl="1"/>
            <a:r>
              <a:rPr lang="en-US" dirty="0">
                <a:latin typeface="Times New Roman" panose="02020603050405020304" pitchFamily="18" charset="0"/>
                <a:cs typeface="Times New Roman" panose="02020603050405020304" pitchFamily="18" charset="0"/>
              </a:rPr>
              <a:t>Standard Components</a:t>
            </a:r>
          </a:p>
          <a:p>
            <a:pPr lvl="1"/>
            <a:r>
              <a:rPr lang="en-US" dirty="0">
                <a:latin typeface="Times New Roman" panose="02020603050405020304" pitchFamily="18" charset="0"/>
                <a:cs typeface="Times New Roman" panose="02020603050405020304" pitchFamily="18" charset="0"/>
              </a:rPr>
              <a:t>Reusable Components</a:t>
            </a:r>
          </a:p>
          <a:p>
            <a:pPr lvl="1"/>
            <a:r>
              <a:rPr lang="en-US" dirty="0">
                <a:latin typeface="Times New Roman" panose="02020603050405020304" pitchFamily="18" charset="0"/>
                <a:cs typeface="Times New Roman" panose="02020603050405020304" pitchFamily="18" charset="0"/>
              </a:rPr>
              <a:t>Built-in Components</a:t>
            </a:r>
          </a:p>
          <a:p>
            <a:pPr lvl="1"/>
            <a:r>
              <a:rPr lang="en-US" dirty="0">
                <a:latin typeface="Times New Roman" panose="02020603050405020304" pitchFamily="18" charset="0"/>
                <a:cs typeface="Times New Roman" panose="02020603050405020304" pitchFamily="18" charset="0"/>
              </a:rPr>
              <a:t>Composite Components</a:t>
            </a:r>
          </a:p>
          <a:p>
            <a:pPr lvl="1"/>
            <a:endParaRPr lang="en-US" dirty="0">
              <a:latin typeface="Times New Roman" panose="02020603050405020304" pitchFamily="18" charset="0"/>
              <a:cs typeface="Times New Roman" panose="02020603050405020304" pitchFamily="18" charset="0"/>
            </a:endParaRPr>
          </a:p>
          <a:p>
            <a:pPr marL="0" lvl="1" indent="0">
              <a:buNone/>
            </a:pPr>
            <a:endParaRPr lang="en-US" sz="2400" dirty="0" smtClean="0">
              <a:latin typeface="Times New Roman" panose="02020603050405020304" pitchFamily="18" charset="0"/>
              <a:cs typeface="Times New Roman" panose="02020603050405020304" pitchFamily="18" charset="0"/>
            </a:endParaRPr>
          </a:p>
          <a:p>
            <a:pPr marL="0" lvl="1" indent="0">
              <a:buNone/>
            </a:pPr>
            <a:r>
              <a:rPr lang="en-US" sz="24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8318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916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React Component Jargon ? (5)</a:t>
            </a:r>
            <a:r>
              <a:rPr lang="en-US" sz="2400" dirty="0" smtClean="0"/>
              <a:t/>
            </a:r>
            <a:br>
              <a:rPr lang="en-US" sz="2400" dirty="0" smtClean="0"/>
            </a:b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304800" y="666750"/>
            <a:ext cx="8686800" cy="4267200"/>
          </a:xfrm>
        </p:spPr>
        <p:txBody>
          <a:bodyPr/>
          <a:lstStyle/>
          <a:p>
            <a:r>
              <a:rPr lang="en-US" b="1"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INFORMAL</a:t>
            </a:r>
            <a:r>
              <a:rPr lang="en-US" sz="2000" b="1" dirty="0">
                <a:latin typeface="Times New Roman" panose="02020603050405020304" pitchFamily="18" charset="0"/>
                <a:cs typeface="Times New Roman" panose="02020603050405020304" pitchFamily="18" charset="0"/>
              </a:rPr>
              <a:t>” TERMS OR CONCEPTS</a:t>
            </a:r>
            <a:endParaRPr lang="en-US" sz="2000" dirty="0">
              <a:latin typeface="Times New Roman" panose="02020603050405020304" pitchFamily="18" charset="0"/>
              <a:cs typeface="Times New Roman" panose="02020603050405020304" pitchFamily="18" charset="0"/>
            </a:endParaRPr>
          </a:p>
          <a:p>
            <a:pPr lvl="1"/>
            <a:r>
              <a:rPr lang="en-US" sz="1400" b="1" dirty="0" smtClean="0">
                <a:latin typeface="Times New Roman" panose="02020603050405020304" pitchFamily="18" charset="0"/>
                <a:cs typeface="Times New Roman" panose="02020603050405020304" pitchFamily="18" charset="0"/>
              </a:rPr>
              <a:t>Stateless Components</a:t>
            </a:r>
          </a:p>
          <a:p>
            <a:pPr lvl="2"/>
            <a:r>
              <a:rPr lang="en-US" sz="1400" dirty="0">
                <a:latin typeface="Times New Roman" panose="02020603050405020304" pitchFamily="18" charset="0"/>
                <a:cs typeface="Times New Roman" panose="02020603050405020304" pitchFamily="18" charset="0"/>
              </a:rPr>
              <a:t>A stateless component is one with </a:t>
            </a:r>
            <a:r>
              <a:rPr lang="en-US" sz="1400" b="1" dirty="0">
                <a:latin typeface="Times New Roman" panose="02020603050405020304" pitchFamily="18" charset="0"/>
                <a:cs typeface="Times New Roman" panose="02020603050405020304" pitchFamily="18" charset="0"/>
              </a:rPr>
              <a:t>no “state”. </a:t>
            </a:r>
            <a:r>
              <a:rPr lang="en-US" sz="1400" dirty="0">
                <a:latin typeface="Times New Roman" panose="02020603050405020304" pitchFamily="18" charset="0"/>
                <a:cs typeface="Times New Roman" panose="02020603050405020304" pitchFamily="18" charset="0"/>
              </a:rPr>
              <a:t>That means the component will have a render function (as always), but won’t initialize any </a:t>
            </a:r>
            <a:r>
              <a:rPr lang="en-US" sz="1400" dirty="0" smtClean="0">
                <a:latin typeface="Times New Roman" panose="02020603050405020304" pitchFamily="18" charset="0"/>
                <a:cs typeface="Times New Roman" panose="02020603050405020304" pitchFamily="18" charset="0"/>
              </a:rPr>
              <a:t>state.</a:t>
            </a:r>
          </a:p>
          <a:p>
            <a:pPr lvl="2"/>
            <a:r>
              <a:rPr lang="en-US" sz="1400" dirty="0">
                <a:latin typeface="Times New Roman" panose="02020603050405020304" pitchFamily="18" charset="0"/>
                <a:cs typeface="Times New Roman" panose="02020603050405020304" pitchFamily="18" charset="0"/>
              </a:rPr>
              <a:t>Stateless components can still have data </a:t>
            </a:r>
            <a:r>
              <a:rPr lang="en-US" sz="1400" dirty="0" smtClean="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just needs to be passed in from its parent via </a:t>
            </a:r>
            <a:r>
              <a:rPr lang="en-US" sz="1400" dirty="0" smtClean="0">
                <a:latin typeface="Times New Roman" panose="02020603050405020304" pitchFamily="18" charset="0"/>
                <a:cs typeface="Times New Roman" panose="02020603050405020304" pitchFamily="18" charset="0"/>
              </a:rPr>
              <a:t>props</a:t>
            </a:r>
            <a:endParaRPr lang="en-US" sz="1400" b="1" dirty="0">
              <a:latin typeface="Times New Roman" panose="02020603050405020304" pitchFamily="18" charset="0"/>
              <a:cs typeface="Times New Roman" panose="02020603050405020304" pitchFamily="18" charset="0"/>
            </a:endParaRPr>
          </a:p>
          <a:p>
            <a:pPr lvl="1"/>
            <a:r>
              <a:rPr lang="en-US" sz="1400" b="1" dirty="0">
                <a:latin typeface="Times New Roman" panose="02020603050405020304" pitchFamily="18" charset="0"/>
                <a:cs typeface="Times New Roman" panose="02020603050405020304" pitchFamily="18" charset="0"/>
              </a:rPr>
              <a:t>Functional Stateless Components</a:t>
            </a:r>
          </a:p>
          <a:p>
            <a:pPr lvl="2"/>
            <a:r>
              <a:rPr lang="en-US" sz="1400" dirty="0">
                <a:latin typeface="Times New Roman" panose="02020603050405020304" pitchFamily="18" charset="0"/>
                <a:cs typeface="Times New Roman" panose="02020603050405020304" pitchFamily="18" charset="0"/>
              </a:rPr>
              <a:t>Functional Stateless Components are just functions that return </a:t>
            </a:r>
            <a:r>
              <a:rPr lang="en-US" sz="1400" dirty="0" err="1" smtClean="0">
                <a:latin typeface="Times New Roman" panose="02020603050405020304" pitchFamily="18" charset="0"/>
                <a:cs typeface="Times New Roman" panose="02020603050405020304" pitchFamily="18" charset="0"/>
              </a:rPr>
              <a:t>jsx</a:t>
            </a:r>
            <a:r>
              <a:rPr lang="en-US" sz="1400" dirty="0" smtClean="0">
                <a:latin typeface="Times New Roman" panose="02020603050405020304" pitchFamily="18" charset="0"/>
                <a:cs typeface="Times New Roman" panose="02020603050405020304" pitchFamily="18" charset="0"/>
              </a:rPr>
              <a:t> and </a:t>
            </a:r>
            <a:r>
              <a:rPr lang="en-US" sz="1400" dirty="0">
                <a:latin typeface="Times New Roman" panose="02020603050405020304" pitchFamily="18" charset="0"/>
                <a:cs typeface="Times New Roman" panose="02020603050405020304" pitchFamily="18" charset="0"/>
              </a:rPr>
              <a:t>don’t have any </a:t>
            </a:r>
            <a:r>
              <a:rPr lang="en-US" sz="1400" dirty="0" smtClean="0">
                <a:latin typeface="Times New Roman" panose="02020603050405020304" pitchFamily="18" charset="0"/>
                <a:cs typeface="Times New Roman" panose="02020603050405020304" pitchFamily="18" charset="0"/>
              </a:rPr>
              <a:t>state</a:t>
            </a:r>
            <a:endParaRPr lang="en-US" sz="1400" b="1" dirty="0" smtClean="0">
              <a:latin typeface="Times New Roman" panose="02020603050405020304" pitchFamily="18" charset="0"/>
              <a:cs typeface="Times New Roman" panose="02020603050405020304" pitchFamily="18" charset="0"/>
            </a:endParaRPr>
          </a:p>
          <a:p>
            <a:pPr lvl="1"/>
            <a:endParaRPr lang="en-US" sz="1400" dirty="0">
              <a:latin typeface="Times New Roman" panose="02020603050405020304" pitchFamily="18" charset="0"/>
              <a:cs typeface="Times New Roman" panose="02020603050405020304" pitchFamily="18" charset="0"/>
            </a:endParaRPr>
          </a:p>
          <a:p>
            <a:pPr marL="0" lvl="1" indent="0">
              <a:buNone/>
            </a:pPr>
            <a:endParaRPr lang="en-US" sz="1400" dirty="0" smtClean="0">
              <a:latin typeface="Times New Roman" panose="02020603050405020304" pitchFamily="18" charset="0"/>
              <a:cs typeface="Times New Roman" panose="02020603050405020304" pitchFamily="18" charset="0"/>
            </a:endParaRPr>
          </a:p>
          <a:p>
            <a:pPr marL="0" lvl="1" indent="0">
              <a:buNone/>
            </a:pPr>
            <a:endParaRPr lang="en-US" sz="2400" dirty="0">
              <a:latin typeface="Times New Roman" panose="02020603050405020304" pitchFamily="18" charset="0"/>
              <a:cs typeface="Times New Roman" panose="02020603050405020304" pitchFamily="18" charset="0"/>
            </a:endParaRPr>
          </a:p>
          <a:p>
            <a:pPr lvl="1"/>
            <a:endParaRPr lang="en-US" sz="1400" b="1" dirty="0" smtClean="0">
              <a:latin typeface="Times New Roman" panose="02020603050405020304" pitchFamily="18" charset="0"/>
              <a:cs typeface="Times New Roman" panose="02020603050405020304" pitchFamily="18" charset="0"/>
            </a:endParaRPr>
          </a:p>
          <a:p>
            <a:pPr lvl="1"/>
            <a:endParaRPr lang="en-US" sz="1400" b="1" dirty="0">
              <a:latin typeface="Times New Roman" panose="02020603050405020304" pitchFamily="18" charset="0"/>
              <a:cs typeface="Times New Roman" panose="02020603050405020304" pitchFamily="18" charset="0"/>
            </a:endParaRPr>
          </a:p>
          <a:p>
            <a:pPr lvl="1"/>
            <a:r>
              <a:rPr lang="en-US" sz="1400" b="1" dirty="0" smtClean="0">
                <a:latin typeface="Times New Roman" panose="02020603050405020304" pitchFamily="18" charset="0"/>
                <a:cs typeface="Times New Roman" panose="02020603050405020304" pitchFamily="18" charset="0"/>
              </a:rPr>
              <a:t>Functional </a:t>
            </a:r>
            <a:r>
              <a:rPr lang="en-US" sz="1400" b="1" dirty="0">
                <a:latin typeface="Times New Roman" panose="02020603050405020304" pitchFamily="18" charset="0"/>
                <a:cs typeface="Times New Roman" panose="02020603050405020304" pitchFamily="18" charset="0"/>
              </a:rPr>
              <a:t>Components</a:t>
            </a:r>
          </a:p>
          <a:p>
            <a:pPr lvl="2"/>
            <a:r>
              <a:rPr lang="en-US" sz="1400" b="1" dirty="0">
                <a:latin typeface="Times New Roman" panose="02020603050405020304" pitchFamily="18" charset="0"/>
                <a:cs typeface="Times New Roman" panose="02020603050405020304" pitchFamily="18" charset="0"/>
              </a:rPr>
              <a:t>Apparently these aren’t out yet</a:t>
            </a:r>
            <a:r>
              <a:rPr lang="en-US" sz="1400" dirty="0">
                <a:latin typeface="Times New Roman" panose="02020603050405020304" pitchFamily="18" charset="0"/>
                <a:cs typeface="Times New Roman" panose="02020603050405020304" pitchFamily="18" charset="0"/>
              </a:rPr>
              <a:t>. But they will be similar to functional stateless components in that they are just functions that return </a:t>
            </a:r>
            <a:r>
              <a:rPr lang="en-US" sz="1400" dirty="0" err="1">
                <a:latin typeface="Times New Roman" panose="02020603050405020304" pitchFamily="18" charset="0"/>
                <a:cs typeface="Times New Roman" panose="02020603050405020304" pitchFamily="18" charset="0"/>
              </a:rPr>
              <a:t>jsx</a:t>
            </a:r>
            <a:r>
              <a:rPr lang="en-US" sz="1400" dirty="0">
                <a:latin typeface="Times New Roman" panose="02020603050405020304" pitchFamily="18" charset="0"/>
                <a:cs typeface="Times New Roman" panose="02020603050405020304" pitchFamily="18" charset="0"/>
              </a:rPr>
              <a:t> — </a:t>
            </a:r>
            <a:r>
              <a:rPr lang="en-US" sz="1400" b="1" dirty="0">
                <a:latin typeface="Times New Roman" panose="02020603050405020304" pitchFamily="18" charset="0"/>
                <a:cs typeface="Times New Roman" panose="02020603050405020304" pitchFamily="18" charset="0"/>
              </a:rPr>
              <a:t>however they will be able to have state.</a:t>
            </a:r>
          </a:p>
          <a:p>
            <a:pPr lvl="1"/>
            <a:endParaRPr lang="en-US" dirty="0">
              <a:latin typeface="Times New Roman" panose="02020603050405020304" pitchFamily="18" charset="0"/>
              <a:cs typeface="Times New Roman" panose="02020603050405020304" pitchFamily="18" charset="0"/>
            </a:endParaRPr>
          </a:p>
          <a:p>
            <a:pPr marL="0" lvl="1" indent="0">
              <a:buNone/>
            </a:pPr>
            <a:endParaRPr lang="en-US" sz="2400" dirty="0" smtClean="0">
              <a:latin typeface="Times New Roman" panose="02020603050405020304" pitchFamily="18" charset="0"/>
              <a:cs typeface="Times New Roman" panose="02020603050405020304" pitchFamily="18" charset="0"/>
            </a:endParaRPr>
          </a:p>
          <a:p>
            <a:pPr marL="0" lvl="1" indent="0">
              <a:buNone/>
            </a:pPr>
            <a:r>
              <a:rPr lang="en-US" sz="24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66476477"/>
              </p:ext>
            </p:extLst>
          </p:nvPr>
        </p:nvGraphicFramePr>
        <p:xfrm>
          <a:off x="1600200" y="2647950"/>
          <a:ext cx="6096000" cy="1188720"/>
        </p:xfrm>
        <a:graphic>
          <a:graphicData uri="http://schemas.openxmlformats.org/drawingml/2006/table">
            <a:tbl>
              <a:tblPr firstRow="1" bandRow="1">
                <a:tableStyleId>{BDBED569-4797-4DF1-A0F4-6AAB3CD982D8}</a:tableStyleId>
              </a:tblPr>
              <a:tblGrid>
                <a:gridCol w="6096000"/>
              </a:tblGrid>
              <a:tr h="132080">
                <a:tc>
                  <a:txBody>
                    <a:bodyPr/>
                    <a:lstStyle/>
                    <a:p>
                      <a:r>
                        <a:rPr lang="en-US" sz="1200" b="0" dirty="0" err="1" smtClean="0">
                          <a:latin typeface="Times New Roman" panose="02020603050405020304" pitchFamily="18" charset="0"/>
                          <a:cs typeface="Times New Roman" panose="02020603050405020304" pitchFamily="18" charset="0"/>
                        </a:rPr>
                        <a:t>const</a:t>
                      </a:r>
                      <a:r>
                        <a:rPr lang="en-US" sz="1200" b="0" dirty="0" smtClean="0">
                          <a:latin typeface="Times New Roman" panose="02020603050405020304" pitchFamily="18" charset="0"/>
                          <a:cs typeface="Times New Roman" panose="02020603050405020304" pitchFamily="18" charset="0"/>
                        </a:rPr>
                        <a:t> </a:t>
                      </a:r>
                      <a:r>
                        <a:rPr lang="en-US" sz="1200" b="0" dirty="0" err="1" smtClean="0">
                          <a:latin typeface="Times New Roman" panose="02020603050405020304" pitchFamily="18" charset="0"/>
                          <a:cs typeface="Times New Roman" panose="02020603050405020304" pitchFamily="18" charset="0"/>
                        </a:rPr>
                        <a:t>ExampleComponent</a:t>
                      </a:r>
                      <a:r>
                        <a:rPr lang="en-US" sz="1200" b="0" dirty="0" smtClean="0">
                          <a:latin typeface="Times New Roman" panose="02020603050405020304" pitchFamily="18" charset="0"/>
                          <a:cs typeface="Times New Roman" panose="02020603050405020304" pitchFamily="18" charset="0"/>
                        </a:rPr>
                        <a:t> = (props) =&gt; </a:t>
                      </a:r>
                    </a:p>
                    <a:p>
                      <a:r>
                        <a:rPr lang="en-US" sz="1200" b="0" dirty="0" smtClean="0">
                          <a:latin typeface="Times New Roman" panose="02020603050405020304" pitchFamily="18" charset="0"/>
                          <a:cs typeface="Times New Roman" panose="02020603050405020304" pitchFamily="18" charset="0"/>
                        </a:rPr>
                        <a:t>{</a:t>
                      </a:r>
                      <a:br>
                        <a:rPr lang="en-US" sz="1200" b="0" dirty="0" smtClean="0">
                          <a:latin typeface="Times New Roman" panose="02020603050405020304" pitchFamily="18" charset="0"/>
                          <a:cs typeface="Times New Roman" panose="02020603050405020304" pitchFamily="18" charset="0"/>
                        </a:rPr>
                      </a:br>
                      <a:r>
                        <a:rPr lang="en-US" sz="1200" b="0" dirty="0" smtClean="0">
                          <a:latin typeface="Times New Roman" panose="02020603050405020304" pitchFamily="18" charset="0"/>
                          <a:cs typeface="Times New Roman" panose="02020603050405020304" pitchFamily="18" charset="0"/>
                        </a:rPr>
                        <a:t>return (</a:t>
                      </a:r>
                      <a:br>
                        <a:rPr lang="en-US" sz="1200" b="0" dirty="0" smtClean="0">
                          <a:latin typeface="Times New Roman" panose="02020603050405020304" pitchFamily="18" charset="0"/>
                          <a:cs typeface="Times New Roman" panose="02020603050405020304" pitchFamily="18" charset="0"/>
                        </a:rPr>
                      </a:br>
                      <a:r>
                        <a:rPr lang="en-US" sz="1200" b="0" dirty="0" smtClean="0">
                          <a:latin typeface="Times New Roman" panose="02020603050405020304" pitchFamily="18" charset="0"/>
                          <a:cs typeface="Times New Roman" panose="02020603050405020304" pitchFamily="18" charset="0"/>
                        </a:rPr>
                        <a:t>&lt;div&gt; Just a function that returns some </a:t>
                      </a:r>
                      <a:r>
                        <a:rPr lang="en-US" sz="1200" b="0" dirty="0" err="1" smtClean="0">
                          <a:latin typeface="Times New Roman" panose="02020603050405020304" pitchFamily="18" charset="0"/>
                          <a:cs typeface="Times New Roman" panose="02020603050405020304" pitchFamily="18" charset="0"/>
                        </a:rPr>
                        <a:t>jsx</a:t>
                      </a:r>
                      <a:r>
                        <a:rPr lang="en-US" sz="1200" b="0" dirty="0" smtClean="0">
                          <a:latin typeface="Times New Roman" panose="02020603050405020304" pitchFamily="18" charset="0"/>
                          <a:cs typeface="Times New Roman" panose="02020603050405020304" pitchFamily="18" charset="0"/>
                        </a:rPr>
                        <a:t> &lt;/div&gt;</a:t>
                      </a:r>
                      <a:br>
                        <a:rPr lang="en-US" sz="1200" b="0" dirty="0" smtClean="0">
                          <a:latin typeface="Times New Roman" panose="02020603050405020304" pitchFamily="18" charset="0"/>
                          <a:cs typeface="Times New Roman" panose="02020603050405020304" pitchFamily="18" charset="0"/>
                        </a:rPr>
                      </a:br>
                      <a:r>
                        <a:rPr lang="en-US" sz="1200" b="0" dirty="0" smtClean="0">
                          <a:latin typeface="Times New Roman" panose="02020603050405020304" pitchFamily="18" charset="0"/>
                          <a:cs typeface="Times New Roman" panose="02020603050405020304" pitchFamily="18" charset="0"/>
                        </a:rPr>
                        <a:t>)</a:t>
                      </a:r>
                      <a:br>
                        <a:rPr lang="en-US" sz="1200" b="0" dirty="0" smtClean="0">
                          <a:latin typeface="Times New Roman" panose="02020603050405020304" pitchFamily="18" charset="0"/>
                          <a:cs typeface="Times New Roman" panose="02020603050405020304" pitchFamily="18" charset="0"/>
                        </a:rPr>
                      </a:br>
                      <a:r>
                        <a:rPr lang="en-US" sz="1200" b="0" dirty="0" smtClean="0">
                          <a:latin typeface="Times New Roman" panose="02020603050405020304" pitchFamily="18" charset="0"/>
                          <a:cs typeface="Times New Roman" panose="02020603050405020304" pitchFamily="18" charset="0"/>
                        </a:rPr>
                        <a:t>}</a:t>
                      </a:r>
                    </a:p>
                  </a:txBody>
                  <a:tcPr/>
                </a:tc>
              </a:tr>
            </a:tbl>
          </a:graphicData>
        </a:graphic>
      </p:graphicFrame>
    </p:spTree>
    <p:extLst>
      <p:ext uri="{BB962C8B-B14F-4D97-AF65-F5344CB8AC3E}">
        <p14:creationId xmlns:p14="http://schemas.microsoft.com/office/powerpoint/2010/main" val="6017079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916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React Component Jargon ? (6)</a:t>
            </a:r>
            <a:r>
              <a:rPr lang="en-US" sz="2400" dirty="0" smtClean="0"/>
              <a:t/>
            </a:r>
            <a:br>
              <a:rPr lang="en-US" sz="2400" dirty="0" smtClean="0"/>
            </a:b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304800" y="666750"/>
            <a:ext cx="8686800" cy="4267200"/>
          </a:xfrm>
        </p:spPr>
        <p:txBody>
          <a:bodyPr/>
          <a:lstStyle/>
          <a:p>
            <a:r>
              <a:rPr lang="en-US" b="1" dirty="0" smtClean="0">
                <a:latin typeface="Times New Roman" panose="02020603050405020304" pitchFamily="18" charset="0"/>
                <a:cs typeface="Times New Roman" panose="02020603050405020304" pitchFamily="18" charset="0"/>
              </a:rPr>
              <a:t>“INFORMAL</a:t>
            </a:r>
            <a:r>
              <a:rPr lang="en-US" b="1" dirty="0">
                <a:latin typeface="Times New Roman" panose="02020603050405020304" pitchFamily="18" charset="0"/>
                <a:cs typeface="Times New Roman" panose="02020603050405020304" pitchFamily="18" charset="0"/>
              </a:rPr>
              <a:t>” TERMS OR CONCEPTS</a:t>
            </a:r>
            <a:endParaRPr lang="en-US" dirty="0">
              <a:latin typeface="Times New Roman" panose="02020603050405020304" pitchFamily="18" charset="0"/>
              <a:cs typeface="Times New Roman" panose="02020603050405020304" pitchFamily="18" charset="0"/>
            </a:endParaRPr>
          </a:p>
          <a:p>
            <a:pPr lvl="1"/>
            <a:r>
              <a:rPr lang="en-US" sz="1800" b="1" dirty="0">
                <a:latin typeface="Times New Roman" panose="02020603050405020304" pitchFamily="18" charset="0"/>
                <a:cs typeface="Times New Roman" panose="02020603050405020304" pitchFamily="18" charset="0"/>
              </a:rPr>
              <a:t>Presentational Components (aka presenter component</a:t>
            </a:r>
            <a:r>
              <a:rPr lang="en-US" sz="1800" b="1" dirty="0" smtClean="0">
                <a:latin typeface="Times New Roman" panose="02020603050405020304" pitchFamily="18" charset="0"/>
                <a:cs typeface="Times New Roman" panose="02020603050405020304" pitchFamily="18" charset="0"/>
              </a:rPr>
              <a:t>) and Container </a:t>
            </a:r>
            <a:r>
              <a:rPr lang="en-US" sz="1800" b="1" dirty="0">
                <a:latin typeface="Times New Roman" panose="02020603050405020304" pitchFamily="18" charset="0"/>
                <a:cs typeface="Times New Roman" panose="02020603050405020304" pitchFamily="18" charset="0"/>
              </a:rPr>
              <a:t>Components </a:t>
            </a:r>
            <a:endParaRPr lang="en-US" sz="1800" b="1"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We have already cover this in “</a:t>
            </a:r>
            <a:r>
              <a:rPr lang="en-US" dirty="0" err="1" smtClean="0">
                <a:latin typeface="Times New Roman" panose="02020603050405020304" pitchFamily="18" charset="0"/>
                <a:cs typeface="Times New Roman" panose="02020603050405020304" pitchFamily="18" charset="0"/>
              </a:rPr>
              <a:t>Reactjs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Presentational and Container Components </a:t>
            </a:r>
            <a:r>
              <a:rPr lang="en-US" dirty="0" smtClean="0">
                <a:latin typeface="Times New Roman" panose="02020603050405020304" pitchFamily="18" charset="0"/>
                <a:cs typeface="Times New Roman" panose="02020603050405020304" pitchFamily="18" charset="0"/>
              </a:rPr>
              <a:t>slides”</a:t>
            </a:r>
          </a:p>
          <a:p>
            <a:pPr lvl="1"/>
            <a:r>
              <a:rPr lang="en-US" sz="1800" b="1" dirty="0">
                <a:latin typeface="Times New Roman" panose="02020603050405020304" pitchFamily="18" charset="0"/>
                <a:cs typeface="Times New Roman" panose="02020603050405020304" pitchFamily="18" charset="0"/>
              </a:rPr>
              <a:t>Dumb Components, View </a:t>
            </a:r>
            <a:r>
              <a:rPr lang="en-US" sz="1800" b="1" dirty="0" smtClean="0">
                <a:latin typeface="Times New Roman" panose="02020603050405020304" pitchFamily="18" charset="0"/>
                <a:cs typeface="Times New Roman" panose="02020603050405020304" pitchFamily="18" charset="0"/>
              </a:rPr>
              <a:t>components,</a:t>
            </a:r>
            <a:r>
              <a:rPr lang="en-US" sz="1800" b="1" dirty="0">
                <a:latin typeface="Times New Roman" panose="02020603050405020304" pitchFamily="18" charset="0"/>
                <a:cs typeface="Times New Roman" panose="02020603050405020304" pitchFamily="18" charset="0"/>
              </a:rPr>
              <a:t> Skinny </a:t>
            </a:r>
            <a:r>
              <a:rPr lang="en-US" sz="1800" b="1" dirty="0" smtClean="0">
                <a:latin typeface="Times New Roman" panose="02020603050405020304" pitchFamily="18" charset="0"/>
                <a:cs typeface="Times New Roman" panose="02020603050405020304" pitchFamily="18" charset="0"/>
              </a:rPr>
              <a:t>Components</a:t>
            </a:r>
            <a:endParaRPr lang="en-US" sz="1800" b="1" dirty="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These are </a:t>
            </a:r>
            <a:r>
              <a:rPr lang="en-US" dirty="0">
                <a:latin typeface="Times New Roman" panose="02020603050405020304" pitchFamily="18" charset="0"/>
                <a:cs typeface="Times New Roman" panose="02020603050405020304" pitchFamily="18" charset="0"/>
              </a:rPr>
              <a:t>synonym for presentational components</a:t>
            </a:r>
          </a:p>
          <a:p>
            <a:pPr lvl="1"/>
            <a:r>
              <a:rPr lang="en-US" sz="1800" b="1" dirty="0">
                <a:latin typeface="Times New Roman" panose="02020603050405020304" pitchFamily="18" charset="0"/>
                <a:cs typeface="Times New Roman" panose="02020603050405020304" pitchFamily="18" charset="0"/>
              </a:rPr>
              <a:t>Smart Components, Fat </a:t>
            </a:r>
            <a:r>
              <a:rPr lang="en-US" sz="1800" b="1" dirty="0" smtClean="0">
                <a:latin typeface="Times New Roman" panose="02020603050405020304" pitchFamily="18" charset="0"/>
                <a:cs typeface="Times New Roman" panose="02020603050405020304" pitchFamily="18" charset="0"/>
              </a:rPr>
              <a:t>Components</a:t>
            </a:r>
            <a:endParaRPr lang="en-US" sz="1800" b="1"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These are synonym for Container </a:t>
            </a:r>
            <a:r>
              <a:rPr lang="en-US" dirty="0" smtClean="0">
                <a:latin typeface="Times New Roman" panose="02020603050405020304" pitchFamily="18" charset="0"/>
                <a:cs typeface="Times New Roman" panose="02020603050405020304" pitchFamily="18" charset="0"/>
              </a:rPr>
              <a:t>components</a:t>
            </a:r>
          </a:p>
          <a:p>
            <a:pPr lvl="1"/>
            <a:r>
              <a:rPr lang="en-US" sz="1800" b="1" dirty="0">
                <a:latin typeface="Times New Roman" panose="02020603050405020304" pitchFamily="18" charset="0"/>
                <a:cs typeface="Times New Roman" panose="02020603050405020304" pitchFamily="18" charset="0"/>
              </a:rPr>
              <a:t>Provider Component (Redux)</a:t>
            </a:r>
          </a:p>
          <a:p>
            <a:pPr lvl="2"/>
            <a:r>
              <a:rPr lang="en-US" dirty="0">
                <a:latin typeface="Times New Roman" panose="02020603050405020304" pitchFamily="18" charset="0"/>
                <a:cs typeface="Times New Roman" panose="02020603050405020304" pitchFamily="18" charset="0"/>
              </a:rPr>
              <a:t>This is a </a:t>
            </a:r>
            <a:r>
              <a:rPr lang="en-US" dirty="0">
                <a:latin typeface="Times New Roman" panose="02020603050405020304" pitchFamily="18" charset="0"/>
                <a:cs typeface="Times New Roman" panose="02020603050405020304" pitchFamily="18" charset="0"/>
                <a:hlinkClick r:id="rId3"/>
              </a:rPr>
              <a:t>react-redux</a:t>
            </a:r>
            <a:r>
              <a:rPr lang="en-US" dirty="0">
                <a:latin typeface="Times New Roman" panose="02020603050405020304" pitchFamily="18" charset="0"/>
                <a:cs typeface="Times New Roman" panose="02020603050405020304" pitchFamily="18" charset="0"/>
              </a:rPr>
              <a:t> concept. Will be covered in Redux section</a:t>
            </a:r>
          </a:p>
          <a:p>
            <a:pPr lvl="2"/>
            <a:endParaRPr lang="en-US" sz="1400" dirty="0" smtClean="0">
              <a:latin typeface="Times New Roman" panose="02020603050405020304" pitchFamily="18" charset="0"/>
              <a:cs typeface="Times New Roman" panose="02020603050405020304" pitchFamily="18" charset="0"/>
            </a:endParaRPr>
          </a:p>
          <a:p>
            <a:pPr lvl="2"/>
            <a:endParaRPr lang="en-US" sz="1400"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0" lvl="1" indent="0">
              <a:buNone/>
            </a:pPr>
            <a:endParaRPr lang="en-US" b="1" dirty="0"/>
          </a:p>
          <a:p>
            <a:pPr marL="0" lvl="1" indent="0">
              <a:buNone/>
            </a:pPr>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817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t>Reactjs</a:t>
            </a:r>
            <a:r>
              <a:rPr lang="en-US" sz="2500" dirty="0" smtClean="0"/>
              <a:t> High Level Overview (2)</a:t>
            </a:r>
            <a:endParaRPr lang="en-US" sz="2500" dirty="0"/>
          </a:p>
        </p:txBody>
      </p:sp>
      <p:sp>
        <p:nvSpPr>
          <p:cNvPr id="24579" name="Content Placeholder 2"/>
          <p:cNvSpPr>
            <a:spLocks noGrp="1"/>
          </p:cNvSpPr>
          <p:nvPr>
            <p:ph sz="quarter" idx="13"/>
          </p:nvPr>
        </p:nvSpPr>
        <p:spPr>
          <a:xfrm>
            <a:off x="158750" y="666750"/>
            <a:ext cx="8985250" cy="4191000"/>
          </a:xfrm>
        </p:spPr>
        <p:txBody>
          <a:bodyPr/>
          <a:lstStyle/>
          <a:p>
            <a:pPr marL="0" indent="-400050"/>
            <a:r>
              <a:rPr lang="en-US" b="1" dirty="0">
                <a:latin typeface="Times New Roman" panose="02020603050405020304" pitchFamily="18" charset="0"/>
                <a:cs typeface="Times New Roman" panose="02020603050405020304" pitchFamily="18" charset="0"/>
              </a:rPr>
              <a:t>The Problem React </a:t>
            </a:r>
            <a:r>
              <a:rPr lang="en-US" b="1" dirty="0" smtClean="0">
                <a:latin typeface="Times New Roman" panose="02020603050405020304" pitchFamily="18" charset="0"/>
                <a:cs typeface="Times New Roman" panose="02020603050405020304" pitchFamily="18" charset="0"/>
              </a:rPr>
              <a:t>Solves </a:t>
            </a:r>
            <a:r>
              <a:rPr lang="en-US" altLang="en-US" b="1" dirty="0" smtClean="0">
                <a:latin typeface="Times New Roman" panose="02020603050405020304" pitchFamily="18" charset="0"/>
                <a:cs typeface="Times New Roman" panose="02020603050405020304" pitchFamily="18" charset="0"/>
              </a:rPr>
              <a:t>?</a:t>
            </a:r>
          </a:p>
          <a:p>
            <a:pPr lvl="1"/>
            <a:r>
              <a:rPr lang="en-US" sz="1400" dirty="0" smtClean="0">
                <a:latin typeface="Times New Roman" panose="02020603050405020304" pitchFamily="18" charset="0"/>
                <a:cs typeface="Times New Roman" panose="02020603050405020304" pitchFamily="18" charset="0"/>
              </a:rPr>
              <a:t>The problem is</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keeping the DOM in sync with your data </a:t>
            </a:r>
            <a:r>
              <a:rPr lang="en-US" sz="1400" b="1" dirty="0" smtClean="0">
                <a:latin typeface="Times New Roman" panose="02020603050405020304" pitchFamily="18" charset="0"/>
                <a:cs typeface="Times New Roman" panose="02020603050405020304" pitchFamily="18" charset="0"/>
              </a:rPr>
              <a:t>model is really hard and is </a:t>
            </a:r>
            <a:r>
              <a:rPr lang="en-US" sz="1400" b="1" dirty="0">
                <a:latin typeface="Times New Roman" panose="02020603050405020304" pitchFamily="18" charset="0"/>
                <a:cs typeface="Times New Roman" panose="02020603050405020304" pitchFamily="18" charset="0"/>
              </a:rPr>
              <a:t>a </a:t>
            </a:r>
            <a:r>
              <a:rPr lang="en-US" sz="1400" b="1" dirty="0" smtClean="0">
                <a:latin typeface="Times New Roman" panose="02020603050405020304" pitchFamily="18" charset="0"/>
                <a:cs typeface="Times New Roman" panose="02020603050405020304" pitchFamily="18" charset="0"/>
              </a:rPr>
              <a:t>pain</a:t>
            </a:r>
            <a:r>
              <a:rPr lang="en-US" sz="1400" dirty="0" smtClean="0">
                <a:latin typeface="Times New Roman" panose="02020603050405020304" pitchFamily="18" charset="0"/>
                <a:cs typeface="Times New Roman" panose="02020603050405020304" pitchFamily="18" charset="0"/>
              </a:rPr>
              <a:t>. React can help us solve it.</a:t>
            </a:r>
            <a:endParaRPr lang="en-US" sz="1400" dirty="0">
              <a:latin typeface="Times New Roman" panose="02020603050405020304" pitchFamily="18" charset="0"/>
              <a:cs typeface="Times New Roman" panose="02020603050405020304" pitchFamily="18" charset="0"/>
            </a:endParaRPr>
          </a:p>
          <a:p>
            <a:pPr lvl="2"/>
            <a:r>
              <a:rPr lang="en-US" sz="1200" dirty="0" smtClean="0">
                <a:latin typeface="Times New Roman" panose="02020603050405020304" pitchFamily="18" charset="0"/>
                <a:cs typeface="Times New Roman" panose="02020603050405020304" pitchFamily="18" charset="0"/>
              </a:rPr>
              <a:t>Let consider a simple example:</a:t>
            </a:r>
          </a:p>
          <a:p>
            <a:pPr lvl="3"/>
            <a:r>
              <a:rPr lang="en-US" sz="1200" dirty="0">
                <a:latin typeface="Times New Roman" panose="02020603050405020304" pitchFamily="18" charset="0"/>
                <a:cs typeface="Times New Roman" panose="02020603050405020304" pitchFamily="18" charset="0"/>
              </a:rPr>
              <a:t>M</a:t>
            </a:r>
            <a:r>
              <a:rPr lang="en-US" sz="1200" dirty="0" smtClean="0">
                <a:latin typeface="Times New Roman" panose="02020603050405020304" pitchFamily="18" charset="0"/>
                <a:cs typeface="Times New Roman" panose="02020603050405020304" pitchFamily="18" charset="0"/>
              </a:rPr>
              <a:t>aking </a:t>
            </a:r>
            <a:r>
              <a:rPr lang="en-US" sz="1200" dirty="0">
                <a:latin typeface="Times New Roman" panose="02020603050405020304" pitchFamily="18" charset="0"/>
                <a:cs typeface="Times New Roman" panose="02020603050405020304" pitchFamily="18" charset="0"/>
              </a:rPr>
              <a:t>a simple shopping list app without React </a:t>
            </a:r>
            <a:r>
              <a:rPr lang="en-US" sz="1200" dirty="0" smtClean="0">
                <a:latin typeface="Times New Roman" panose="02020603050405020304" pitchFamily="18" charset="0"/>
                <a:cs typeface="Times New Roman" panose="02020603050405020304" pitchFamily="18" charset="0"/>
              </a:rPr>
              <a:t>. We've </a:t>
            </a:r>
            <a:r>
              <a:rPr lang="en-US" sz="1200" dirty="0">
                <a:latin typeface="Times New Roman" panose="02020603050405020304" pitchFamily="18" charset="0"/>
                <a:cs typeface="Times New Roman" panose="02020603050405020304" pitchFamily="18" charset="0"/>
              </a:rPr>
              <a:t>got some JSON data</a:t>
            </a:r>
            <a:r>
              <a:rPr lang="en-US" sz="1200" dirty="0" smtClean="0">
                <a:latin typeface="Times New Roman" panose="02020603050405020304" pitchFamily="18" charset="0"/>
                <a:cs typeface="Times New Roman" panose="02020603050405020304" pitchFamily="18" charset="0"/>
              </a:rPr>
              <a:t>:</a:t>
            </a:r>
          </a:p>
          <a:p>
            <a:pPr lvl="4"/>
            <a:endParaRPr lang="en-US" dirty="0" smtClean="0">
              <a:latin typeface="Times New Roman" panose="02020603050405020304" pitchFamily="18" charset="0"/>
              <a:cs typeface="Times New Roman" panose="02020603050405020304" pitchFamily="18" charset="0"/>
            </a:endParaRPr>
          </a:p>
          <a:p>
            <a:pPr lvl="3"/>
            <a:endParaRPr lang="en-US" dirty="0" smtClean="0">
              <a:latin typeface="Times New Roman" panose="02020603050405020304" pitchFamily="18" charset="0"/>
              <a:cs typeface="Times New Roman" panose="02020603050405020304" pitchFamily="18" charset="0"/>
            </a:endParaRPr>
          </a:p>
          <a:p>
            <a:pPr marL="1371600" lvl="3" indent="0">
              <a:buNone/>
            </a:pPr>
            <a:endParaRPr lang="en-US" dirty="0" smtClean="0">
              <a:latin typeface="Times New Roman" panose="02020603050405020304" pitchFamily="18" charset="0"/>
              <a:cs typeface="Times New Roman" panose="02020603050405020304" pitchFamily="18" charset="0"/>
            </a:endParaRPr>
          </a:p>
          <a:p>
            <a:pPr lvl="3"/>
            <a:endParaRPr lang="en-US" dirty="0" smtClean="0">
              <a:latin typeface="Times New Roman" panose="02020603050405020304" pitchFamily="18" charset="0"/>
              <a:cs typeface="Times New Roman" panose="02020603050405020304" pitchFamily="18" charset="0"/>
            </a:endParaRPr>
          </a:p>
          <a:p>
            <a:pPr lvl="3"/>
            <a:r>
              <a:rPr lang="en-US" sz="1200" dirty="0" smtClean="0">
                <a:latin typeface="Times New Roman" panose="02020603050405020304" pitchFamily="18" charset="0"/>
                <a:cs typeface="Times New Roman" panose="02020603050405020304" pitchFamily="18" charset="0"/>
              </a:rPr>
              <a:t>After then we </a:t>
            </a:r>
            <a:r>
              <a:rPr lang="en-US" sz="1200" dirty="0">
                <a:latin typeface="Times New Roman" panose="02020603050405020304" pitchFamily="18" charset="0"/>
                <a:cs typeface="Times New Roman" panose="02020603050405020304" pitchFamily="18" charset="0"/>
              </a:rPr>
              <a:t>want to support </a:t>
            </a:r>
            <a:r>
              <a:rPr lang="en-US" sz="1200" b="1" dirty="0">
                <a:latin typeface="Times New Roman" panose="02020603050405020304" pitchFamily="18" charset="0"/>
                <a:cs typeface="Times New Roman" panose="02020603050405020304" pitchFamily="18" charset="0"/>
              </a:rPr>
              <a:t>adding to the list.</a:t>
            </a:r>
            <a:r>
              <a:rPr lang="en-US" sz="1200" dirty="0">
                <a:latin typeface="Times New Roman" panose="02020603050405020304" pitchFamily="18" charset="0"/>
                <a:cs typeface="Times New Roman" panose="02020603050405020304" pitchFamily="18" charset="0"/>
              </a:rPr>
              <a:t> If the user were to add coke to the list, the data would become</a:t>
            </a:r>
            <a:r>
              <a:rPr lang="en-US" dirty="0">
                <a:latin typeface="Times New Roman" panose="02020603050405020304" pitchFamily="18" charset="0"/>
                <a:cs typeface="Times New Roman" panose="02020603050405020304" pitchFamily="18" charset="0"/>
              </a:rPr>
              <a:t>:</a:t>
            </a:r>
          </a:p>
          <a:p>
            <a:pPr lvl="3"/>
            <a:endParaRPr lang="en-US" dirty="0" smtClean="0">
              <a:latin typeface="Times New Roman" panose="02020603050405020304" pitchFamily="18" charset="0"/>
              <a:cs typeface="Times New Roman" panose="02020603050405020304" pitchFamily="18" charset="0"/>
            </a:endParaRPr>
          </a:p>
          <a:p>
            <a:pPr marL="1371600" lvl="3" indent="0">
              <a:buNone/>
            </a:pPr>
            <a:endParaRPr lang="en-US" dirty="0">
              <a:latin typeface="Times New Roman" panose="02020603050405020304" pitchFamily="18" charset="0"/>
              <a:cs typeface="Times New Roman" panose="02020603050405020304" pitchFamily="18" charset="0"/>
            </a:endParaRPr>
          </a:p>
          <a:p>
            <a:pPr marL="1371600" lvl="3" indent="0">
              <a:buNone/>
            </a:pPr>
            <a:endParaRPr lang="en-US" sz="1800" dirty="0">
              <a:latin typeface="Times New Roman" panose="02020603050405020304" pitchFamily="18" charset="0"/>
              <a:cs typeface="Times New Roman" panose="02020603050405020304" pitchFamily="18" charset="0"/>
            </a:endParaRPr>
          </a:p>
          <a:p>
            <a:pPr lvl="4"/>
            <a:endParaRPr lang="en-US" b="1" dirty="0">
              <a:latin typeface="Times New Roman" panose="02020603050405020304" pitchFamily="18" charset="0"/>
              <a:cs typeface="Times New Roman" panose="02020603050405020304" pitchFamily="18" charset="0"/>
            </a:endParaRPr>
          </a:p>
          <a:p>
            <a:pPr marL="1371600" lvl="3" indent="0">
              <a:buNone/>
            </a:pPr>
            <a:endParaRPr lang="en-US" dirty="0" smtClean="0">
              <a:latin typeface="Times New Roman" panose="02020603050405020304" pitchFamily="18" charset="0"/>
              <a:cs typeface="Times New Roman" panose="02020603050405020304" pitchFamily="18" charset="0"/>
            </a:endParaRPr>
          </a:p>
          <a:p>
            <a:pPr lvl="1"/>
            <a:endParaRPr lang="en-US" sz="1600" b="1" dirty="0">
              <a:latin typeface="Times New Roman" panose="02020603050405020304" pitchFamily="18" charset="0"/>
              <a:cs typeface="Times New Roman" panose="02020603050405020304" pitchFamily="18" charset="0"/>
            </a:endParaRPr>
          </a:p>
          <a:p>
            <a:pPr marL="457200" lvl="1" indent="0">
              <a:buNone/>
            </a:pPr>
            <a:endParaRPr lang="en-US" altLang="en-US" sz="1600" b="1" dirty="0" smtClean="0">
              <a:latin typeface="Times New Roman" panose="02020603050405020304" pitchFamily="18" charset="0"/>
              <a:cs typeface="Times New Roman" panose="02020603050405020304" pitchFamily="18" charset="0"/>
            </a:endParaRPr>
          </a:p>
          <a:p>
            <a:pPr marL="457200" lvl="1"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0402226"/>
              </p:ext>
            </p:extLst>
          </p:nvPr>
        </p:nvGraphicFramePr>
        <p:xfrm>
          <a:off x="1981200" y="2114550"/>
          <a:ext cx="1143000" cy="1005840"/>
        </p:xfrm>
        <a:graphic>
          <a:graphicData uri="http://schemas.openxmlformats.org/drawingml/2006/table">
            <a:tbl>
              <a:tblPr firstRow="1" bandRow="1">
                <a:tableStyleId>{BDBED569-4797-4DF1-A0F4-6AAB3CD982D8}</a:tableStyleId>
              </a:tblPr>
              <a:tblGrid>
                <a:gridCol w="1143000"/>
              </a:tblGrid>
              <a:tr h="838200">
                <a:tc>
                  <a:txBody>
                    <a:bodyPr/>
                    <a:lstStyle/>
                    <a:p>
                      <a:r>
                        <a:rPr lang="en-US" sz="1200" b="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sz="1200" b="0" kern="1200" dirty="0" smtClean="0">
                          <a:solidFill>
                            <a:schemeClr val="tx1"/>
                          </a:solidFill>
                          <a:effectLst/>
                          <a:latin typeface="Times New Roman" panose="02020603050405020304" pitchFamily="18" charset="0"/>
                          <a:ea typeface="+mn-ea"/>
                          <a:cs typeface="Times New Roman" panose="02020603050405020304" pitchFamily="18" charset="0"/>
                        </a:rPr>
                        <a:t>  'lettuce',</a:t>
                      </a:r>
                    </a:p>
                    <a:p>
                      <a:r>
                        <a:rPr lang="en-US" sz="1200" b="0" kern="1200" dirty="0" smtClean="0">
                          <a:solidFill>
                            <a:schemeClr val="tx1"/>
                          </a:solidFill>
                          <a:effectLst/>
                          <a:latin typeface="Times New Roman" panose="02020603050405020304" pitchFamily="18" charset="0"/>
                          <a:ea typeface="+mn-ea"/>
                          <a:cs typeface="Times New Roman" panose="02020603050405020304" pitchFamily="18" charset="0"/>
                        </a:rPr>
                        <a:t>  'carrots',</a:t>
                      </a:r>
                    </a:p>
                    <a:p>
                      <a:r>
                        <a:rPr lang="en-US" sz="1200" b="0" kern="1200" dirty="0" smtClean="0">
                          <a:solidFill>
                            <a:schemeClr val="tx1"/>
                          </a:solidFill>
                          <a:effectLst/>
                          <a:latin typeface="Times New Roman" panose="02020603050405020304" pitchFamily="18" charset="0"/>
                          <a:ea typeface="+mn-ea"/>
                          <a:cs typeface="Times New Roman" panose="02020603050405020304" pitchFamily="18" charset="0"/>
                        </a:rPr>
                        <a:t>  'cake'</a:t>
                      </a:r>
                    </a:p>
                    <a:p>
                      <a:r>
                        <a:rPr lang="en-US" sz="1200" b="0" kern="1200" dirty="0" smtClean="0">
                          <a:solidFill>
                            <a:schemeClr val="tx1"/>
                          </a:solidFill>
                          <a:effectLst/>
                          <a:latin typeface="Times New Roman" panose="02020603050405020304" pitchFamily="18" charset="0"/>
                          <a:ea typeface="+mn-ea"/>
                          <a:cs typeface="Times New Roman" panose="02020603050405020304" pitchFamily="18" charset="0"/>
                        </a:rPr>
                        <a:t>]</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09828280"/>
              </p:ext>
            </p:extLst>
          </p:nvPr>
        </p:nvGraphicFramePr>
        <p:xfrm>
          <a:off x="1828800" y="3638550"/>
          <a:ext cx="1600200" cy="1188720"/>
        </p:xfrm>
        <a:graphic>
          <a:graphicData uri="http://schemas.openxmlformats.org/drawingml/2006/table">
            <a:tbl>
              <a:tblPr firstRow="1" bandRow="1">
                <a:tableStyleId>{BDBED569-4797-4DF1-A0F4-6AAB3CD982D8}</a:tableStyleId>
              </a:tblPr>
              <a:tblGrid>
                <a:gridCol w="1600200"/>
              </a:tblGrid>
              <a:tr h="609600">
                <a:tc>
                  <a:txBody>
                    <a:bodyPr/>
                    <a:lstStyle/>
                    <a:p>
                      <a:r>
                        <a:rPr lang="en-US" sz="1200" b="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sz="1200" b="0" kern="1200" dirty="0" smtClean="0">
                          <a:solidFill>
                            <a:schemeClr val="tx1"/>
                          </a:solidFill>
                          <a:effectLst/>
                          <a:latin typeface="Times New Roman" panose="02020603050405020304" pitchFamily="18" charset="0"/>
                          <a:ea typeface="+mn-ea"/>
                          <a:cs typeface="Times New Roman" panose="02020603050405020304" pitchFamily="18" charset="0"/>
                        </a:rPr>
                        <a:t>  'lettuce',</a:t>
                      </a:r>
                    </a:p>
                    <a:p>
                      <a:r>
                        <a:rPr lang="en-US" sz="1200" b="0" kern="1200" dirty="0" smtClean="0">
                          <a:solidFill>
                            <a:schemeClr val="tx1"/>
                          </a:solidFill>
                          <a:effectLst/>
                          <a:latin typeface="Times New Roman" panose="02020603050405020304" pitchFamily="18" charset="0"/>
                          <a:ea typeface="+mn-ea"/>
                          <a:cs typeface="Times New Roman" panose="02020603050405020304" pitchFamily="18" charset="0"/>
                        </a:rPr>
                        <a:t>  'carrots',</a:t>
                      </a:r>
                    </a:p>
                    <a:p>
                      <a:r>
                        <a:rPr lang="en-US" sz="1200" b="0" kern="1200" dirty="0" smtClean="0">
                          <a:solidFill>
                            <a:schemeClr val="tx1"/>
                          </a:solidFill>
                          <a:effectLst/>
                          <a:latin typeface="Times New Roman" panose="02020603050405020304" pitchFamily="18" charset="0"/>
                          <a:ea typeface="+mn-ea"/>
                          <a:cs typeface="Times New Roman" panose="02020603050405020304" pitchFamily="18" charset="0"/>
                        </a:rPr>
                        <a:t>  'cake',</a:t>
                      </a:r>
                    </a:p>
                    <a:p>
                      <a:r>
                        <a:rPr lang="en-US" sz="1200" b="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b="0" kern="1200" dirty="0" smtClean="0">
                          <a:solidFill>
                            <a:srgbClr val="FF0000"/>
                          </a:solidFill>
                          <a:effectLst/>
                          <a:latin typeface="Times New Roman" panose="02020603050405020304" pitchFamily="18" charset="0"/>
                          <a:ea typeface="+mn-ea"/>
                          <a:cs typeface="Times New Roman" panose="02020603050405020304" pitchFamily="18" charset="0"/>
                        </a:rPr>
                        <a:t>'coke</a:t>
                      </a:r>
                      <a:r>
                        <a:rPr lang="en-US" sz="1200" b="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sz="1200" b="0" kern="1200" dirty="0" smtClean="0">
                          <a:solidFill>
                            <a:schemeClr val="tx1"/>
                          </a:solidFill>
                          <a:effectLst/>
                          <a:latin typeface="Times New Roman" panose="02020603050405020304" pitchFamily="18" charset="0"/>
                          <a:ea typeface="+mn-ea"/>
                          <a:cs typeface="Times New Roman" panose="02020603050405020304" pitchFamily="18" charset="0"/>
                        </a:rPr>
                        <a:t>]</a:t>
                      </a:r>
                    </a:p>
                  </a:txBody>
                  <a:tcPr/>
                </a:tc>
              </a:tr>
            </a:tbl>
          </a:graphicData>
        </a:graphic>
      </p:graphicFrame>
    </p:spTree>
    <p:extLst>
      <p:ext uri="{BB962C8B-B14F-4D97-AF65-F5344CB8AC3E}">
        <p14:creationId xmlns:p14="http://schemas.microsoft.com/office/powerpoint/2010/main" val="11949170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916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React Component Jargon ? (7)</a:t>
            </a:r>
            <a:r>
              <a:rPr lang="en-US" sz="2400" dirty="0" smtClean="0"/>
              <a:t/>
            </a:r>
            <a:br>
              <a:rPr lang="en-US" sz="2400" dirty="0" smtClean="0"/>
            </a:b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304800" y="666750"/>
            <a:ext cx="8686800" cy="4267200"/>
          </a:xfrm>
        </p:spPr>
        <p:txBody>
          <a:bodyPr/>
          <a:lstStyle/>
          <a:p>
            <a:r>
              <a:rPr lang="en-US" b="1" dirty="0" smtClean="0">
                <a:latin typeface="Times New Roman" panose="02020603050405020304" pitchFamily="18" charset="0"/>
                <a:cs typeface="Times New Roman" panose="02020603050405020304" pitchFamily="18" charset="0"/>
              </a:rPr>
              <a:t>“INFORMAL</a:t>
            </a:r>
            <a:r>
              <a:rPr lang="en-US" b="1" dirty="0">
                <a:latin typeface="Times New Roman" panose="02020603050405020304" pitchFamily="18" charset="0"/>
                <a:cs typeface="Times New Roman" panose="02020603050405020304" pitchFamily="18" charset="0"/>
              </a:rPr>
              <a:t>” TERMS OR CONCEPTS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Parent Component vs Child </a:t>
            </a:r>
            <a:r>
              <a:rPr lang="en-US" b="1" dirty="0" smtClean="0">
                <a:latin typeface="Times New Roman" panose="02020603050405020304" pitchFamily="18" charset="0"/>
                <a:cs typeface="Times New Roman" panose="02020603050405020304" pitchFamily="18" charset="0"/>
              </a:rPr>
              <a:t>Components</a:t>
            </a:r>
          </a:p>
          <a:p>
            <a:pPr lvl="2"/>
            <a:r>
              <a:rPr lang="en-US" sz="1600" dirty="0" smtClean="0">
                <a:latin typeface="Times New Roman" panose="02020603050405020304" pitchFamily="18" charset="0"/>
                <a:cs typeface="Times New Roman" panose="02020603050405020304" pitchFamily="18" charset="0"/>
              </a:rPr>
              <a:t>These will be covered in “</a:t>
            </a:r>
            <a:r>
              <a:rPr lang="en-US" sz="1600" dirty="0" err="1">
                <a:latin typeface="Times New Roman" panose="02020603050405020304" pitchFamily="18" charset="0"/>
                <a:cs typeface="Times New Roman" panose="02020603050405020304" pitchFamily="18" charset="0"/>
              </a:rPr>
              <a:t>Reactjs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Comunication</a:t>
            </a:r>
            <a:r>
              <a:rPr lang="en-US" sz="1600" dirty="0">
                <a:latin typeface="Times New Roman" panose="02020603050405020304" pitchFamily="18" charset="0"/>
                <a:cs typeface="Times New Roman" panose="02020603050405020304" pitchFamily="18" charset="0"/>
              </a:rPr>
              <a:t> between Components </a:t>
            </a:r>
            <a:r>
              <a:rPr lang="en-US" sz="1600" dirty="0" smtClean="0">
                <a:latin typeface="Times New Roman" panose="02020603050405020304" pitchFamily="18" charset="0"/>
                <a:cs typeface="Times New Roman" panose="02020603050405020304" pitchFamily="18" charset="0"/>
              </a:rPr>
              <a:t>”</a:t>
            </a:r>
          </a:p>
          <a:p>
            <a:pPr lvl="1"/>
            <a:r>
              <a:rPr lang="en-US" b="1" dirty="0" smtClean="0">
                <a:latin typeface="Times New Roman" panose="02020603050405020304" pitchFamily="18" charset="0"/>
                <a:cs typeface="Times New Roman" panose="02020603050405020304" pitchFamily="18" charset="0"/>
              </a:rPr>
              <a:t>Redux </a:t>
            </a:r>
            <a:r>
              <a:rPr lang="en-US" b="1" dirty="0">
                <a:latin typeface="Times New Roman" panose="02020603050405020304" pitchFamily="18" charset="0"/>
                <a:cs typeface="Times New Roman" panose="02020603050405020304" pitchFamily="18" charset="0"/>
              </a:rPr>
              <a:t>Containers vs React Containers</a:t>
            </a:r>
          </a:p>
          <a:p>
            <a:pPr lvl="2"/>
            <a:r>
              <a:rPr lang="en-US" sz="1600" dirty="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here </a:t>
            </a:r>
            <a:r>
              <a:rPr lang="en-US" sz="1600" dirty="0">
                <a:latin typeface="Times New Roman" panose="02020603050405020304" pitchFamily="18" charset="0"/>
                <a:cs typeface="Times New Roman" panose="02020603050405020304" pitchFamily="18" charset="0"/>
              </a:rPr>
              <a:t>seems to be no difference between Redux containers and React container other than (1) </a:t>
            </a:r>
            <a:r>
              <a:rPr lang="en-US" sz="1600" i="1" dirty="0">
                <a:latin typeface="Times New Roman" panose="02020603050405020304" pitchFamily="18" charset="0"/>
                <a:cs typeface="Times New Roman" panose="02020603050405020304" pitchFamily="18" charset="0"/>
              </a:rPr>
              <a:t>syntax</a:t>
            </a:r>
            <a:r>
              <a:rPr lang="en-US" sz="1600" dirty="0">
                <a:latin typeface="Times New Roman" panose="02020603050405020304" pitchFamily="18" charset="0"/>
                <a:cs typeface="Times New Roman" panose="02020603050405020304" pitchFamily="18" charset="0"/>
              </a:rPr>
              <a:t>, and (2) </a:t>
            </a:r>
            <a:r>
              <a:rPr lang="en-US" sz="1600" i="1" dirty="0">
                <a:latin typeface="Times New Roman" panose="02020603050405020304" pitchFamily="18" charset="0"/>
                <a:cs typeface="Times New Roman" panose="02020603050405020304" pitchFamily="18" charset="0"/>
              </a:rPr>
              <a:t>where the data is coming from</a:t>
            </a:r>
            <a:r>
              <a:rPr lang="en-US" sz="1600" dirty="0">
                <a:latin typeface="Times New Roman" panose="02020603050405020304" pitchFamily="18" charset="0"/>
                <a:cs typeface="Times New Roman" panose="02020603050405020304" pitchFamily="18" charset="0"/>
              </a:rPr>
              <a:t> (redux store vs. some data source like an ajax call or http get). They both exist to grab data and then pass it down to the components nested inside of them</a:t>
            </a:r>
            <a:r>
              <a:rPr lang="en-US" sz="1600" dirty="0" smtClean="0">
                <a:latin typeface="Times New Roman" panose="02020603050405020304" pitchFamily="18" charset="0"/>
                <a:cs typeface="Times New Roman" panose="02020603050405020304" pitchFamily="18" charset="0"/>
              </a:rPr>
              <a:t>.</a:t>
            </a:r>
          </a:p>
          <a:p>
            <a:pPr lvl="2"/>
            <a:endParaRPr lang="en-US" dirty="0">
              <a:latin typeface="Times New Roman" panose="02020603050405020304" pitchFamily="18" charset="0"/>
              <a:cs typeface="Times New Roman" panose="02020603050405020304" pitchFamily="18" charset="0"/>
            </a:endParaRPr>
          </a:p>
          <a:p>
            <a:pPr lvl="2"/>
            <a:endParaRPr lang="en-US" b="1"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0" lvl="1" indent="0">
              <a:buNone/>
            </a:pPr>
            <a:endParaRPr lang="en-US" b="1" dirty="0"/>
          </a:p>
          <a:p>
            <a:pPr marL="0" lvl="1" indent="0">
              <a:buNone/>
            </a:pPr>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8972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916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React Component Jargon ? (8)</a:t>
            </a:r>
            <a:r>
              <a:rPr lang="en-US" sz="2400" dirty="0" smtClean="0"/>
              <a:t/>
            </a:r>
            <a:br>
              <a:rPr lang="en-US" sz="2400" dirty="0" smtClean="0"/>
            </a:b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304800" y="666750"/>
            <a:ext cx="8686800" cy="4267200"/>
          </a:xfrm>
        </p:spPr>
        <p:txBody>
          <a:bodyPr/>
          <a:lstStyle/>
          <a:p>
            <a:r>
              <a:rPr lang="en-US" b="1" dirty="0" smtClean="0">
                <a:latin typeface="Times New Roman" panose="02020603050405020304" pitchFamily="18" charset="0"/>
                <a:cs typeface="Times New Roman" panose="02020603050405020304" pitchFamily="18" charset="0"/>
              </a:rPr>
              <a:t>“INFORMAL</a:t>
            </a:r>
            <a:r>
              <a:rPr lang="en-US" b="1" dirty="0">
                <a:latin typeface="Times New Roman" panose="02020603050405020304" pitchFamily="18" charset="0"/>
                <a:cs typeface="Times New Roman" panose="02020603050405020304" pitchFamily="18" charset="0"/>
              </a:rPr>
              <a:t>” TERMS OR CONCEPTS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Higher Order </a:t>
            </a:r>
            <a:r>
              <a:rPr lang="en-US" b="1" dirty="0" smtClean="0">
                <a:latin typeface="Times New Roman" panose="02020603050405020304" pitchFamily="18" charset="0"/>
                <a:cs typeface="Times New Roman" panose="02020603050405020304" pitchFamily="18" charset="0"/>
              </a:rPr>
              <a:t>Component</a:t>
            </a:r>
          </a:p>
          <a:p>
            <a:pPr lvl="2"/>
            <a:r>
              <a:rPr lang="en-US" dirty="0">
                <a:latin typeface="Times New Roman" panose="02020603050405020304" pitchFamily="18" charset="0"/>
                <a:cs typeface="Times New Roman" panose="02020603050405020304" pitchFamily="18" charset="0"/>
              </a:rPr>
              <a:t>Higher-Order Components (HOCs) are implemented as </a:t>
            </a:r>
            <a:r>
              <a:rPr lang="en-US" i="1" dirty="0">
                <a:latin typeface="Times New Roman" panose="02020603050405020304" pitchFamily="18" charset="0"/>
                <a:cs typeface="Times New Roman" panose="02020603050405020304" pitchFamily="18" charset="0"/>
              </a:rPr>
              <a:t>functions which accept a component as an argument and return another component. </a:t>
            </a:r>
            <a:r>
              <a:rPr lang="en-US" dirty="0">
                <a:latin typeface="Times New Roman" panose="02020603050405020304" pitchFamily="18" charset="0"/>
                <a:cs typeface="Times New Roman" panose="02020603050405020304" pitchFamily="18" charset="0"/>
              </a:rPr>
              <a:t>In other words, the HOC wraps the given </a:t>
            </a:r>
            <a:r>
              <a:rPr lang="en-US" dirty="0" smtClean="0">
                <a:latin typeface="Times New Roman" panose="02020603050405020304" pitchFamily="18" charset="0"/>
                <a:cs typeface="Times New Roman" panose="02020603050405020304" pitchFamily="18" charset="0"/>
              </a:rPr>
              <a:t>component</a:t>
            </a:r>
          </a:p>
          <a:p>
            <a:pPr lvl="1"/>
            <a:r>
              <a:rPr lang="en-US" b="1" dirty="0">
                <a:latin typeface="Times New Roman" panose="02020603050405020304" pitchFamily="18" charset="0"/>
                <a:cs typeface="Times New Roman" panose="02020603050405020304" pitchFamily="18" charset="0"/>
              </a:rPr>
              <a:t>Controlled Components and Uncontrolled Components</a:t>
            </a:r>
          </a:p>
          <a:p>
            <a:pPr lvl="2"/>
            <a:r>
              <a:rPr lang="en-US" dirty="0">
                <a:latin typeface="Times New Roman" panose="02020603050405020304" pitchFamily="18" charset="0"/>
                <a:cs typeface="Times New Roman" panose="02020603050405020304" pitchFamily="18" charset="0"/>
              </a:rPr>
              <a:t>I’m not totally set on an elegant definition for these. Most of the research I did on this term pulled up controlled/uncontrolled in reference to forms —</a:t>
            </a:r>
            <a:r>
              <a:rPr lang="en-US" i="1" dirty="0">
                <a:latin typeface="Times New Roman" panose="02020603050405020304" pitchFamily="18" charset="0"/>
                <a:cs typeface="Times New Roman" panose="02020603050405020304" pitchFamily="18" charset="0"/>
              </a:rPr>
              <a:t> so we’ll go with “</a:t>
            </a:r>
            <a:r>
              <a:rPr lang="en-US" i="1" dirty="0" err="1">
                <a:latin typeface="Times New Roman" panose="02020603050405020304" pitchFamily="18" charset="0"/>
                <a:cs typeface="Times New Roman" panose="02020603050405020304" pitchFamily="18" charset="0"/>
              </a:rPr>
              <a:t>Reactjs</a:t>
            </a:r>
            <a:r>
              <a:rPr lang="en-US" i="1" dirty="0">
                <a:latin typeface="Times New Roman" panose="02020603050405020304" pitchFamily="18" charset="0"/>
                <a:cs typeface="Times New Roman" panose="02020603050405020304" pitchFamily="18" charset="0"/>
              </a:rPr>
              <a:t> - Forms” section.</a:t>
            </a:r>
          </a:p>
          <a:p>
            <a:pPr lvl="2"/>
            <a:endParaRPr lang="en-US" b="1"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2"/>
            <a:endParaRPr lang="en-US" b="1"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0" lvl="1" indent="0">
              <a:buNone/>
            </a:pPr>
            <a:endParaRPr lang="en-US" b="1" dirty="0"/>
          </a:p>
          <a:p>
            <a:pPr marL="0" lvl="1" indent="0">
              <a:buNone/>
            </a:pPr>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1571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err="1" smtClean="0">
                <a:latin typeface="Times New Roman" panose="02020603050405020304" pitchFamily="18" charset="0"/>
                <a:cs typeface="Times New Roman" panose="02020603050405020304" pitchFamily="18" charset="0"/>
              </a:rPr>
              <a:t>Comunication</a:t>
            </a:r>
            <a:r>
              <a:rPr lang="en-US" sz="2500" dirty="0" smtClean="0">
                <a:latin typeface="Times New Roman" panose="02020603050405020304" pitchFamily="18" charset="0"/>
                <a:cs typeface="Times New Roman" panose="02020603050405020304" pitchFamily="18" charset="0"/>
              </a:rPr>
              <a:t> between Components ?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to communicate between React components</a:t>
            </a:r>
            <a:r>
              <a:rPr lang="en-US" b="1" dirty="0" smtClean="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One of the best thing about React is, it helps to componentize the whole app. We will divide the whole app into chunks of small components. But when we divide in components then a new issue will arise, communication between different components.</a:t>
            </a:r>
            <a:endParaRPr lang="en-US" b="1"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If you start to dig a little, you'll get a ton of answers. Sooner or later </a:t>
            </a:r>
            <a:r>
              <a:rPr lang="en-US" dirty="0" smtClean="0">
                <a:latin typeface="Times New Roman" panose="02020603050405020304" pitchFamily="18" charset="0"/>
                <a:cs typeface="Times New Roman" panose="02020603050405020304" pitchFamily="18" charset="0"/>
              </a:rPr>
              <a:t>Redux will </a:t>
            </a:r>
            <a:r>
              <a:rPr lang="en-US" dirty="0">
                <a:latin typeface="Times New Roman" panose="02020603050405020304" pitchFamily="18" charset="0"/>
                <a:cs typeface="Times New Roman" panose="02020603050405020304" pitchFamily="18" charset="0"/>
              </a:rPr>
              <a:t>be mentioned, which will only raise new questions</a:t>
            </a:r>
            <a:r>
              <a:rPr lang="en-US" dirty="0" smtClean="0">
                <a:latin typeface="Times New Roman" panose="02020603050405020304" pitchFamily="18" charset="0"/>
                <a:cs typeface="Times New Roman" panose="02020603050405020304" pitchFamily="18" charset="0"/>
              </a:rPr>
              <a:t>.</a:t>
            </a:r>
            <a:r>
              <a:rPr lang="en-US" i="1" dirty="0"/>
              <a:t> </a:t>
            </a:r>
            <a:r>
              <a:rPr lang="en-US" i="1" dirty="0">
                <a:latin typeface="Times New Roman" panose="02020603050405020304" pitchFamily="18" charset="0"/>
                <a:cs typeface="Times New Roman" panose="02020603050405020304" pitchFamily="18" charset="0"/>
              </a:rPr>
              <a:t>Can I solve my communication issue with the </a:t>
            </a:r>
            <a:r>
              <a:rPr lang="en-US" i="1" dirty="0" smtClean="0">
                <a:latin typeface="Times New Roman" panose="02020603050405020304" pitchFamily="18" charset="0"/>
                <a:cs typeface="Times New Roman" panose="02020603050405020304" pitchFamily="18" charset="0"/>
              </a:rPr>
              <a:t>Redux architecture</a:t>
            </a:r>
            <a:r>
              <a:rPr lang="en-US" i="1" dirty="0">
                <a:latin typeface="Times New Roman" panose="02020603050405020304" pitchFamily="18" charset="0"/>
                <a:cs typeface="Times New Roman" panose="02020603050405020304" pitchFamily="18" charset="0"/>
              </a:rPr>
              <a:t>? Is Redux </a:t>
            </a:r>
            <a:r>
              <a:rPr lang="en-US" i="1" dirty="0" smtClean="0">
                <a:latin typeface="Times New Roman" panose="02020603050405020304" pitchFamily="18" charset="0"/>
                <a:cs typeface="Times New Roman" panose="02020603050405020304" pitchFamily="18" charset="0"/>
              </a:rPr>
              <a:t>necessary?</a:t>
            </a:r>
            <a:r>
              <a:rPr lang="en-US" dirty="0">
                <a:latin typeface="Times New Roman" panose="02020603050405020304" pitchFamily="18" charset="0"/>
                <a:cs typeface="Times New Roman" panose="02020603050405020304" pitchFamily="18" charset="0"/>
              </a:rPr>
              <a:t> And yes, sometimes you can solve your communication issues with </a:t>
            </a:r>
            <a:r>
              <a:rPr lang="en-US" dirty="0" smtClean="0">
                <a:latin typeface="Times New Roman" panose="02020603050405020304" pitchFamily="18" charset="0"/>
                <a:cs typeface="Times New Roman" panose="02020603050405020304" pitchFamily="18" charset="0"/>
              </a:rPr>
              <a:t>Redux, </a:t>
            </a:r>
            <a:r>
              <a:rPr lang="en-US" dirty="0">
                <a:latin typeface="Times New Roman" panose="02020603050405020304" pitchFamily="18" charset="0"/>
                <a:cs typeface="Times New Roman" panose="02020603050405020304" pitchFamily="18" charset="0"/>
              </a:rPr>
              <a:t>but no it is NOT necessary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have some Strategies without Redux</a:t>
            </a:r>
          </a:p>
          <a:p>
            <a:pPr marL="914400" lvl="2" indent="0">
              <a:buNone/>
            </a:pPr>
            <a:endParaRPr lang="en-US"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6704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err="1" smtClean="0">
                <a:latin typeface="Times New Roman" panose="02020603050405020304" pitchFamily="18" charset="0"/>
                <a:cs typeface="Times New Roman" panose="02020603050405020304" pitchFamily="18" charset="0"/>
              </a:rPr>
              <a:t>Comunication</a:t>
            </a:r>
            <a:r>
              <a:rPr lang="en-US" sz="2500" dirty="0" smtClean="0">
                <a:latin typeface="Times New Roman" panose="02020603050405020304" pitchFamily="18" charset="0"/>
                <a:cs typeface="Times New Roman" panose="02020603050405020304" pitchFamily="18" charset="0"/>
              </a:rPr>
              <a:t> between Components ? (2)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to communicate between React components</a:t>
            </a:r>
            <a:r>
              <a:rPr lang="en-US" b="1"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Strategies.</a:t>
            </a:r>
          </a:p>
          <a:p>
            <a:pPr lvl="2"/>
            <a:r>
              <a:rPr lang="en-US" dirty="0">
                <a:latin typeface="Times New Roman" panose="02020603050405020304" pitchFamily="18" charset="0"/>
                <a:cs typeface="Times New Roman" panose="02020603050405020304" pitchFamily="18" charset="0"/>
              </a:rPr>
              <a:t>Which strategy you use depends on the </a:t>
            </a:r>
            <a:r>
              <a:rPr lang="en-US" b="1" dirty="0">
                <a:latin typeface="Times New Roman" panose="02020603050405020304" pitchFamily="18" charset="0"/>
                <a:cs typeface="Times New Roman" panose="02020603050405020304" pitchFamily="18" charset="0"/>
              </a:rPr>
              <a:t>relationship</a:t>
            </a:r>
            <a:r>
              <a:rPr lang="en-US" dirty="0">
                <a:latin typeface="Times New Roman" panose="02020603050405020304" pitchFamily="18" charset="0"/>
                <a:cs typeface="Times New Roman" panose="02020603050405020304" pitchFamily="18" charset="0"/>
              </a:rPr>
              <a:t> between the components that should be communicating.</a:t>
            </a:r>
            <a:endParaRPr lang="en-US" b="1" dirty="0">
              <a:latin typeface="Times New Roman" panose="02020603050405020304" pitchFamily="18" charset="0"/>
              <a:cs typeface="Times New Roman" panose="02020603050405020304" pitchFamily="18" charset="0"/>
            </a:endParaRPr>
          </a:p>
          <a:p>
            <a:pPr lvl="1"/>
            <a:endParaRPr lang="en-US" b="1" dirty="0" smtClean="0">
              <a:latin typeface="Times New Roman" panose="02020603050405020304" pitchFamily="18" charset="0"/>
              <a:cs typeface="Times New Roman" panose="02020603050405020304" pitchFamily="18" charset="0"/>
            </a:endParaRPr>
          </a:p>
          <a:p>
            <a:pPr marL="914400" lvl="2" indent="0">
              <a:buNone/>
            </a:pPr>
            <a:endParaRPr lang="en-US"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66950"/>
            <a:ext cx="715327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78850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err="1" smtClean="0">
                <a:latin typeface="Times New Roman" panose="02020603050405020304" pitchFamily="18" charset="0"/>
                <a:cs typeface="Times New Roman" panose="02020603050405020304" pitchFamily="18" charset="0"/>
              </a:rPr>
              <a:t>Comunication</a:t>
            </a:r>
            <a:r>
              <a:rPr lang="en-US" sz="2500" dirty="0" smtClean="0">
                <a:latin typeface="Times New Roman" panose="02020603050405020304" pitchFamily="18" charset="0"/>
                <a:cs typeface="Times New Roman" panose="02020603050405020304" pitchFamily="18" charset="0"/>
              </a:rPr>
              <a:t> between Components ? (3)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to communicate between React components</a:t>
            </a:r>
            <a:r>
              <a:rPr lang="en-US" b="1"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Parent to children</a:t>
            </a:r>
          </a:p>
          <a:p>
            <a:pPr lvl="2"/>
            <a:r>
              <a:rPr lang="en-US" dirty="0">
                <a:latin typeface="Times New Roman" panose="02020603050405020304" pitchFamily="18" charset="0"/>
                <a:cs typeface="Times New Roman" panose="02020603050405020304" pitchFamily="18" charset="0"/>
              </a:rPr>
              <a:t>This is the easiest case, very natural in React, we are using it everywhere.</a:t>
            </a:r>
          </a:p>
          <a:p>
            <a:pPr lvl="2"/>
            <a:r>
              <a:rPr lang="en-US" dirty="0">
                <a:latin typeface="Times New Roman" panose="02020603050405020304" pitchFamily="18" charset="0"/>
                <a:cs typeface="Times New Roman" panose="02020603050405020304" pitchFamily="18" charset="0"/>
              </a:rPr>
              <a:t>We have a component that renders another one </a:t>
            </a:r>
            <a:endParaRPr lang="en-US" dirty="0" smtClean="0">
              <a:latin typeface="Times New Roman" panose="02020603050405020304" pitchFamily="18" charset="0"/>
              <a:cs typeface="Times New Roman" panose="02020603050405020304" pitchFamily="18" charset="0"/>
            </a:endParaRPr>
          </a:p>
          <a:p>
            <a:pPr marL="914400" lvl="2" indent="0">
              <a:buNone/>
            </a:pPr>
            <a:r>
              <a:rPr lang="en-US" b="1" dirty="0" smtClean="0">
                <a:latin typeface="Times New Roman" panose="02020603050405020304" pitchFamily="18" charset="0"/>
                <a:cs typeface="Times New Roman" panose="02020603050405020304" pitchFamily="18" charset="0"/>
              </a:rPr>
              <a:t>Props</a:t>
            </a:r>
            <a:endParaRPr lang="en-US" b="1" dirty="0">
              <a:latin typeface="Times New Roman" panose="02020603050405020304" pitchFamily="18" charset="0"/>
              <a:cs typeface="Times New Roman" panose="02020603050405020304" pitchFamily="18" charset="0"/>
            </a:endParaRPr>
          </a:p>
          <a:p>
            <a:pPr lvl="3"/>
            <a:r>
              <a:rPr lang="en-US" sz="1800" dirty="0">
                <a:latin typeface="Times New Roman" panose="02020603050405020304" pitchFamily="18" charset="0"/>
                <a:cs typeface="Times New Roman" panose="02020603050405020304" pitchFamily="18" charset="0"/>
              </a:rPr>
              <a:t>Props are by far the most common way to transfer information between components. With props you can send data </a:t>
            </a:r>
            <a:r>
              <a:rPr lang="en-US" sz="1800" b="1" dirty="0">
                <a:latin typeface="Times New Roman" panose="02020603050405020304" pitchFamily="18" charset="0"/>
                <a:cs typeface="Times New Roman" panose="02020603050405020304" pitchFamily="18" charset="0"/>
              </a:rPr>
              <a:t>from a parent to a child</a:t>
            </a:r>
            <a:r>
              <a:rPr lang="en-US" sz="1800" b="1"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1371600" lvl="3" indent="0">
              <a:buNone/>
            </a:pP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hlinkClick r:id="rId3"/>
              </a:rPr>
              <a:t>https</a:t>
            </a:r>
            <a:r>
              <a:rPr lang="en-US" sz="1800" dirty="0">
                <a:latin typeface="Times New Roman" panose="02020603050405020304" pitchFamily="18" charset="0"/>
                <a:cs typeface="Times New Roman" panose="02020603050405020304" pitchFamily="18" charset="0"/>
                <a:hlinkClick r:id="rId3"/>
              </a:rPr>
              <a:t>://plnkr.co/edit/LRDgZ6tG4CEGPsjsWwGF?p=preview</a:t>
            </a:r>
            <a:endParaRPr lang="en-US" sz="1800" dirty="0">
              <a:latin typeface="Times New Roman" panose="02020603050405020304" pitchFamily="18" charset="0"/>
              <a:cs typeface="Times New Roman" panose="02020603050405020304" pitchFamily="18" charset="0"/>
            </a:endParaRPr>
          </a:p>
          <a:p>
            <a:pPr marL="1657350" lvl="4" indent="-342900"/>
            <a:endParaRPr lang="en-US" sz="18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7350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err="1" smtClean="0">
                <a:latin typeface="Times New Roman" panose="02020603050405020304" pitchFamily="18" charset="0"/>
                <a:cs typeface="Times New Roman" panose="02020603050405020304" pitchFamily="18" charset="0"/>
              </a:rPr>
              <a:t>Comunication</a:t>
            </a:r>
            <a:r>
              <a:rPr lang="en-US" sz="2500" dirty="0" smtClean="0">
                <a:latin typeface="Times New Roman" panose="02020603050405020304" pitchFamily="18" charset="0"/>
                <a:cs typeface="Times New Roman" panose="02020603050405020304" pitchFamily="18" charset="0"/>
              </a:rPr>
              <a:t> between Components ? (4)</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to communicate between React components</a:t>
            </a:r>
            <a:r>
              <a:rPr lang="en-US" b="1"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Children to </a:t>
            </a:r>
            <a:r>
              <a:rPr lang="en-US" b="1" dirty="0" smtClean="0">
                <a:latin typeface="Times New Roman" panose="02020603050405020304" pitchFamily="18" charset="0"/>
                <a:cs typeface="Times New Roman" panose="02020603050405020304" pitchFamily="18" charset="0"/>
              </a:rPr>
              <a:t>parent</a:t>
            </a:r>
          </a:p>
          <a:p>
            <a:pPr marL="1257300" lvl="2" indent="-342900">
              <a:buFont typeface="+mj-lt"/>
              <a:buAutoNum type="arabicPeriod"/>
            </a:pPr>
            <a:r>
              <a:rPr lang="en-US" b="1" dirty="0" smtClean="0">
                <a:latin typeface="Times New Roman" panose="02020603050405020304" pitchFamily="18" charset="0"/>
                <a:cs typeface="Times New Roman" panose="02020603050405020304" pitchFamily="18" charset="0"/>
              </a:rPr>
              <a:t>Callback function</a:t>
            </a:r>
          </a:p>
          <a:p>
            <a:pPr lvl="3"/>
            <a:r>
              <a:rPr lang="en-US" sz="1500" dirty="0">
                <a:latin typeface="Times New Roman" panose="02020603050405020304" pitchFamily="18" charset="0"/>
                <a:cs typeface="Times New Roman" panose="02020603050405020304" pitchFamily="18" charset="0"/>
              </a:rPr>
              <a:t>How do you send data </a:t>
            </a:r>
            <a:r>
              <a:rPr lang="en-US" sz="1500" b="1" dirty="0">
                <a:latin typeface="Times New Roman" panose="02020603050405020304" pitchFamily="18" charset="0"/>
                <a:cs typeface="Times New Roman" panose="02020603050405020304" pitchFamily="18" charset="0"/>
              </a:rPr>
              <a:t>from a child to its </a:t>
            </a:r>
            <a:r>
              <a:rPr lang="en-US" sz="1500" b="1" dirty="0" smtClean="0">
                <a:latin typeface="Times New Roman" panose="02020603050405020304" pitchFamily="18" charset="0"/>
                <a:cs typeface="Times New Roman" panose="02020603050405020304" pitchFamily="18" charset="0"/>
              </a:rPr>
              <a:t>parent?</a:t>
            </a: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simplest way is for the parent to pass a function to the child. The child can use that function to communicate with its parent</a:t>
            </a:r>
            <a:r>
              <a:rPr lang="en-US" sz="1500" dirty="0" smtClean="0">
                <a:latin typeface="Times New Roman" panose="02020603050405020304" pitchFamily="18" charset="0"/>
                <a:cs typeface="Times New Roman" panose="02020603050405020304" pitchFamily="18" charset="0"/>
              </a:rPr>
              <a:t>.</a:t>
            </a:r>
            <a:endParaRPr lang="en-US" sz="1500" b="1" dirty="0" smtClean="0">
              <a:latin typeface="Times New Roman" panose="02020603050405020304" pitchFamily="18" charset="0"/>
              <a:cs typeface="Times New Roman" panose="02020603050405020304" pitchFamily="18" charset="0"/>
            </a:endParaRPr>
          </a:p>
          <a:p>
            <a:pPr lvl="4"/>
            <a:r>
              <a:rPr lang="en-US" sz="1500" b="1" dirty="0">
                <a:latin typeface="Times New Roman" panose="02020603050405020304" pitchFamily="18" charset="0"/>
                <a:cs typeface="Times New Roman" panose="02020603050405020304" pitchFamily="18" charset="0"/>
                <a:hlinkClick r:id="rId3"/>
              </a:rPr>
              <a:t>https://plnkr.co/edit/KWlab4bNiEZmhvzFDHMd?p=preview    </a:t>
            </a:r>
            <a:endParaRPr lang="en-US" sz="1500" b="1" dirty="0" smtClean="0">
              <a:latin typeface="Times New Roman" panose="02020603050405020304" pitchFamily="18" charset="0"/>
              <a:cs typeface="Times New Roman" panose="02020603050405020304" pitchFamily="18" charset="0"/>
            </a:endParaRPr>
          </a:p>
          <a:p>
            <a:pPr marL="914400" lvl="2" indent="0">
              <a:buNone/>
            </a:pPr>
            <a:r>
              <a:rPr lang="en-US" sz="1700" b="1" dirty="0" smtClean="0">
                <a:latin typeface="Times New Roman" panose="02020603050405020304" pitchFamily="18" charset="0"/>
                <a:cs typeface="Times New Roman" panose="02020603050405020304" pitchFamily="18" charset="0"/>
              </a:rPr>
              <a:t>2.   </a:t>
            </a:r>
            <a:r>
              <a:rPr lang="en-US" b="1" dirty="0" smtClean="0">
                <a:latin typeface="Times New Roman" panose="02020603050405020304" pitchFamily="18" charset="0"/>
                <a:cs typeface="Times New Roman" panose="02020603050405020304" pitchFamily="18" charset="0"/>
              </a:rPr>
              <a:t>Event Bubbling</a:t>
            </a:r>
            <a:endParaRPr lang="en-US" sz="1500" b="1" dirty="0" smtClean="0">
              <a:latin typeface="Times New Roman" panose="02020603050405020304" pitchFamily="18" charset="0"/>
              <a:cs typeface="Times New Roman" panose="02020603050405020304" pitchFamily="18" charset="0"/>
            </a:endParaRPr>
          </a:p>
          <a:p>
            <a:pPr lvl="3">
              <a:buFont typeface="Arial" panose="020B0604020202020204" pitchFamily="34" charset="0"/>
              <a:buChar char="•"/>
            </a:pPr>
            <a:r>
              <a:rPr lang="en-US" sz="1500" dirty="0" smtClean="0">
                <a:latin typeface="Times New Roman" panose="02020603050405020304" pitchFamily="18" charset="0"/>
                <a:cs typeface="Times New Roman" panose="02020603050405020304" pitchFamily="18" charset="0"/>
              </a:rPr>
              <a:t>Event </a:t>
            </a:r>
            <a:r>
              <a:rPr lang="en-US" sz="1500" dirty="0">
                <a:latin typeface="Times New Roman" panose="02020603050405020304" pitchFamily="18" charset="0"/>
                <a:cs typeface="Times New Roman" panose="02020603050405020304" pitchFamily="18" charset="0"/>
              </a:rPr>
              <a:t>bubbling  is not a React concept - it's a plain old DOM concept. Just like callback functions, this is a way to send data </a:t>
            </a:r>
            <a:r>
              <a:rPr lang="en-US" sz="1500" b="1" dirty="0">
                <a:latin typeface="Times New Roman" panose="02020603050405020304" pitchFamily="18" charset="0"/>
                <a:cs typeface="Times New Roman" panose="02020603050405020304" pitchFamily="18" charset="0"/>
              </a:rPr>
              <a:t>up from a child component to a parent component.</a:t>
            </a:r>
          </a:p>
          <a:p>
            <a:pPr lvl="3">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Example for event bubbling 	</a:t>
            </a:r>
            <a:r>
              <a:rPr lang="en-US" sz="1500" dirty="0">
                <a:latin typeface="Times New Roman" panose="02020603050405020304" pitchFamily="18" charset="0"/>
                <a:cs typeface="Times New Roman" panose="02020603050405020304" pitchFamily="18" charset="0"/>
                <a:hlinkClick r:id="rId4"/>
              </a:rPr>
              <a:t>https://plnkr.co/edit/orkzbP7wP69S1q3SCWFC?p=preview</a:t>
            </a:r>
            <a:endParaRPr lang="en-US" sz="1500" dirty="0">
              <a:latin typeface="Times New Roman" panose="02020603050405020304" pitchFamily="18" charset="0"/>
              <a:cs typeface="Times New Roman" panose="02020603050405020304" pitchFamily="18" charset="0"/>
            </a:endParaRPr>
          </a:p>
          <a:p>
            <a:pPr lvl="3">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Example using event bubbling to send data from child to parent</a:t>
            </a:r>
          </a:p>
          <a:p>
            <a:pPr lvl="4">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hlinkClick r:id="rId5"/>
              </a:rPr>
              <a:t>https://plnkr.co/edit/jflpCO18IQkuO3ke6RHA?p=preview</a:t>
            </a:r>
            <a:endParaRPr lang="en-US" sz="1500" dirty="0" smtClean="0">
              <a:latin typeface="Times New Roman" panose="02020603050405020304" pitchFamily="18" charset="0"/>
              <a:cs typeface="Times New Roman" panose="02020603050405020304" pitchFamily="18" charset="0"/>
            </a:endParaRPr>
          </a:p>
          <a:p>
            <a:pPr marL="742950" lvl="2" indent="-342900"/>
            <a:r>
              <a:rPr lang="en-US" sz="1300" b="1" dirty="0" smtClean="0">
                <a:latin typeface="Times New Roman" panose="02020603050405020304" pitchFamily="18" charset="0"/>
                <a:cs typeface="Times New Roman" panose="02020603050405020304" pitchFamily="18" charset="0"/>
              </a:rPr>
              <a:t>Notes: Child shouldn’t change state of parent</a:t>
            </a:r>
          </a:p>
          <a:p>
            <a:pPr marL="1200150" lvl="3" indent="-342900"/>
            <a:r>
              <a:rPr lang="en-US" sz="1100" b="1" dirty="0">
                <a:latin typeface="Times New Roman" panose="02020603050405020304" pitchFamily="18" charset="0"/>
                <a:cs typeface="Times New Roman" panose="02020603050405020304" pitchFamily="18" charset="0"/>
                <a:hlinkClick r:id="rId6"/>
              </a:rPr>
              <a:t>https://plnkr.co/edit/cW6i7JkyYQxwXYMWFW5S?p=preview</a:t>
            </a:r>
            <a:endParaRPr lang="en-US" sz="1100" b="1"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a:latin typeface="Times New Roman" panose="02020603050405020304" pitchFamily="18" charset="0"/>
              <a:cs typeface="Times New Roman" panose="02020603050405020304" pitchFamily="18" charset="0"/>
            </a:endParaRPr>
          </a:p>
          <a:p>
            <a:pPr lvl="4"/>
            <a:endParaRPr lang="en-US" sz="1500" b="1" dirty="0" smtClean="0">
              <a:latin typeface="Times New Roman" panose="02020603050405020304" pitchFamily="18" charset="0"/>
              <a:cs typeface="Times New Roman" panose="02020603050405020304" pitchFamily="18" charset="0"/>
            </a:endParaRPr>
          </a:p>
          <a:p>
            <a:pPr marL="1771650" lvl="5" indent="0">
              <a:buNone/>
            </a:pPr>
            <a:endParaRPr lang="en-US" sz="1500" b="1" dirty="0"/>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69780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err="1" smtClean="0">
                <a:latin typeface="Times New Roman" panose="02020603050405020304" pitchFamily="18" charset="0"/>
                <a:cs typeface="Times New Roman" panose="02020603050405020304" pitchFamily="18" charset="0"/>
              </a:rPr>
              <a:t>Comunication</a:t>
            </a:r>
            <a:r>
              <a:rPr lang="en-US" sz="2500" dirty="0" smtClean="0">
                <a:latin typeface="Times New Roman" panose="02020603050405020304" pitchFamily="18" charset="0"/>
                <a:cs typeface="Times New Roman" panose="02020603050405020304" pitchFamily="18" charset="0"/>
              </a:rPr>
              <a:t> between Components ? (6)</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to communicate between React components</a:t>
            </a:r>
            <a:r>
              <a:rPr lang="en-US" b="1" dirty="0" smtClean="0">
                <a:latin typeface="Times New Roman" panose="02020603050405020304" pitchFamily="18" charset="0"/>
                <a:cs typeface="Times New Roman" panose="02020603050405020304" pitchFamily="18" charset="0"/>
              </a:rPr>
              <a:t>?</a:t>
            </a:r>
          </a:p>
          <a:p>
            <a:pPr lvl="1"/>
            <a:r>
              <a:rPr lang="en-US" b="1" dirty="0" smtClean="0">
                <a:latin typeface="Times New Roman" panose="02020603050405020304" pitchFamily="18" charset="0"/>
                <a:cs typeface="Times New Roman" panose="02020603050405020304" pitchFamily="18" charset="0"/>
              </a:rPr>
              <a:t>Sibling component</a:t>
            </a:r>
          </a:p>
          <a:p>
            <a:pPr marL="457200" lvl="1" indent="0">
              <a:buNone/>
            </a:pPr>
            <a:endParaRPr lang="en-US" b="1" dirty="0" smtClean="0">
              <a:latin typeface="Times New Roman" panose="02020603050405020304" pitchFamily="18" charset="0"/>
              <a:cs typeface="Times New Roman" panose="02020603050405020304" pitchFamily="18" charset="0"/>
            </a:endParaRPr>
          </a:p>
          <a:p>
            <a:pPr lvl="1"/>
            <a:endParaRPr lang="en-US" b="1" dirty="0" smtClean="0">
              <a:latin typeface="Times New Roman" panose="02020603050405020304" pitchFamily="18" charset="0"/>
              <a:cs typeface="Times New Roman" panose="02020603050405020304" pitchFamily="18" charset="0"/>
              <a:hlinkClick r:id="rId3"/>
            </a:endParaRPr>
          </a:p>
          <a:p>
            <a:pPr lvl="1"/>
            <a:endParaRPr lang="en-US" b="1" dirty="0">
              <a:latin typeface="Times New Roman" panose="02020603050405020304" pitchFamily="18" charset="0"/>
              <a:cs typeface="Times New Roman" panose="02020603050405020304" pitchFamily="18" charset="0"/>
              <a:hlinkClick r:id="rId3"/>
            </a:endParaRPr>
          </a:p>
          <a:p>
            <a:pPr lvl="1"/>
            <a:endParaRPr lang="en-US" b="1" dirty="0" smtClean="0">
              <a:latin typeface="Times New Roman" panose="02020603050405020304" pitchFamily="18" charset="0"/>
              <a:cs typeface="Times New Roman" panose="02020603050405020304" pitchFamily="18" charset="0"/>
              <a:hlinkClick r:id="rId3"/>
            </a:endParaRPr>
          </a:p>
          <a:p>
            <a:pPr lvl="1"/>
            <a:endParaRPr lang="en-US" b="1" dirty="0">
              <a:latin typeface="Times New Roman" panose="02020603050405020304" pitchFamily="18" charset="0"/>
              <a:cs typeface="Times New Roman" panose="02020603050405020304" pitchFamily="18" charset="0"/>
              <a:hlinkClick r:id="rId3"/>
            </a:endParaRPr>
          </a:p>
          <a:p>
            <a:pPr lvl="1"/>
            <a:endParaRPr lang="en-US" b="1" dirty="0" smtClean="0">
              <a:latin typeface="Times New Roman" panose="02020603050405020304" pitchFamily="18" charset="0"/>
              <a:cs typeface="Times New Roman" panose="02020603050405020304" pitchFamily="18" charset="0"/>
              <a:hlinkClick r:id="rId3"/>
            </a:endParaRPr>
          </a:p>
          <a:p>
            <a:pPr marL="457200" lvl="1" indent="0">
              <a:buNone/>
            </a:pPr>
            <a:endParaRPr lang="en-US" b="1" dirty="0" smtClean="0">
              <a:latin typeface="Times New Roman" panose="02020603050405020304" pitchFamily="18" charset="0"/>
              <a:cs typeface="Times New Roman" panose="02020603050405020304" pitchFamily="18" charset="0"/>
              <a:hlinkClick r:id="rId3"/>
            </a:endParaRPr>
          </a:p>
          <a:p>
            <a:pPr lvl="2"/>
            <a:r>
              <a:rPr lang="en-US" dirty="0" err="1">
                <a:latin typeface="Times New Roman" panose="02020603050405020304" pitchFamily="18" charset="0"/>
                <a:cs typeface="Times New Roman" panose="02020603050405020304" pitchFamily="18" charset="0"/>
              </a:rPr>
              <a:t>Req</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Child1</a:t>
            </a:r>
            <a:r>
              <a:rPr lang="en-US" dirty="0">
                <a:latin typeface="Times New Roman" panose="02020603050405020304" pitchFamily="18" charset="0"/>
                <a:cs typeface="Times New Roman" panose="02020603050405020304" pitchFamily="18" charset="0"/>
              </a:rPr>
              <a:t> has an input field, on typing that value must be sent to </a:t>
            </a:r>
            <a:r>
              <a:rPr lang="en-US" b="1" dirty="0">
                <a:latin typeface="Times New Roman" panose="02020603050405020304" pitchFamily="18" charset="0"/>
                <a:cs typeface="Times New Roman" panose="02020603050405020304" pitchFamily="18" charset="0"/>
              </a:rPr>
              <a:t>C</a:t>
            </a:r>
            <a:r>
              <a:rPr lang="en-US" b="1" dirty="0" smtClean="0">
                <a:latin typeface="Times New Roman" panose="02020603050405020304" pitchFamily="18" charset="0"/>
                <a:cs typeface="Times New Roman" panose="02020603050405020304" pitchFamily="18" charset="0"/>
              </a:rPr>
              <a:t>hild2</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component via </a:t>
            </a:r>
            <a:r>
              <a:rPr lang="en-US" dirty="0" smtClean="0">
                <a:latin typeface="Times New Roman" panose="02020603050405020304" pitchFamily="18" charset="0"/>
                <a:cs typeface="Times New Roman" panose="02020603050405020304" pitchFamily="18" charset="0"/>
              </a:rPr>
              <a:t>Parent</a:t>
            </a:r>
            <a:endParaRPr lang="en-US" b="1" dirty="0">
              <a:latin typeface="Times New Roman" panose="02020603050405020304" pitchFamily="18" charset="0"/>
              <a:cs typeface="Times New Roman" panose="02020603050405020304" pitchFamily="18" charset="0"/>
              <a:hlinkClick r:id="rId3"/>
            </a:endParaRPr>
          </a:p>
          <a:p>
            <a:pPr lvl="2"/>
            <a:r>
              <a:rPr lang="en-US" sz="1600" b="1" dirty="0">
                <a:latin typeface="Times New Roman" panose="02020603050405020304" pitchFamily="18" charset="0"/>
                <a:cs typeface="Times New Roman" panose="02020603050405020304" pitchFamily="18" charset="0"/>
                <a:hlinkClick r:id="rId4"/>
              </a:rPr>
              <a:t>https://plnkr.co/edit/8rWq7oyKbu4JHwnq4Nob?p=preview</a:t>
            </a:r>
            <a:endParaRPr lang="en-US" sz="16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pic>
        <p:nvPicPr>
          <p:cNvPr id="348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1657350"/>
            <a:ext cx="2590800" cy="2128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4619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err="1" smtClean="0">
                <a:latin typeface="Times New Roman" panose="02020603050405020304" pitchFamily="18" charset="0"/>
                <a:cs typeface="Times New Roman" panose="02020603050405020304" pitchFamily="18" charset="0"/>
              </a:rPr>
              <a:t>Comunication</a:t>
            </a:r>
            <a:r>
              <a:rPr lang="en-US" sz="2500" dirty="0" smtClean="0">
                <a:latin typeface="Times New Roman" panose="02020603050405020304" pitchFamily="18" charset="0"/>
                <a:cs typeface="Times New Roman" panose="02020603050405020304" pitchFamily="18" charset="0"/>
              </a:rPr>
              <a:t> between Components ? (7)</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to communicate between React components</a:t>
            </a:r>
            <a:r>
              <a:rPr lang="en-US" b="1" dirty="0" smtClean="0">
                <a:latin typeface="Times New Roman" panose="02020603050405020304" pitchFamily="18" charset="0"/>
                <a:cs typeface="Times New Roman" panose="02020603050405020304" pitchFamily="18" charset="0"/>
              </a:rPr>
              <a:t>?</a:t>
            </a:r>
          </a:p>
          <a:p>
            <a:pPr lvl="1"/>
            <a:r>
              <a:rPr lang="en-US" b="1" dirty="0" smtClean="0">
                <a:latin typeface="Times New Roman" panose="02020603050405020304" pitchFamily="18" charset="0"/>
                <a:cs typeface="Times New Roman" panose="02020603050405020304" pitchFamily="18" charset="0"/>
              </a:rPr>
              <a:t>Any to any component</a:t>
            </a:r>
          </a:p>
          <a:p>
            <a:pPr marL="1257300" lvl="2" indent="-342900">
              <a:buFont typeface="+mj-lt"/>
              <a:buAutoNum type="arabicPeriod"/>
            </a:pPr>
            <a:r>
              <a:rPr lang="en-US" sz="1400" b="1" dirty="0">
                <a:latin typeface="Times New Roman" panose="02020603050405020304" pitchFamily="18" charset="0"/>
                <a:cs typeface="Times New Roman" panose="02020603050405020304" pitchFamily="18" charset="0"/>
              </a:rPr>
              <a:t>Events systems</a:t>
            </a:r>
          </a:p>
          <a:p>
            <a:pPr marL="1257300" lvl="2" indent="-342900">
              <a:buFont typeface="+mj-lt"/>
              <a:buAutoNum type="arabicPeriod"/>
            </a:pPr>
            <a:r>
              <a:rPr lang="en-US" sz="1400" b="1" dirty="0">
                <a:latin typeface="Times New Roman" panose="02020603050405020304" pitchFamily="18" charset="0"/>
                <a:cs typeface="Times New Roman" panose="02020603050405020304" pitchFamily="18" charset="0"/>
              </a:rPr>
              <a:t>Observables/</a:t>
            </a:r>
            <a:r>
              <a:rPr lang="en-US" sz="1400" b="1" dirty="0" err="1">
                <a:latin typeface="Times New Roman" panose="02020603050405020304" pitchFamily="18" charset="0"/>
                <a:cs typeface="Times New Roman" panose="02020603050405020304" pitchFamily="18" charset="0"/>
              </a:rPr>
              <a:t>MobX</a:t>
            </a:r>
            <a:endParaRPr lang="en-US" sz="1400" b="1"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en-US" sz="1400" b="1" dirty="0">
                <a:latin typeface="Times New Roman" panose="02020603050405020304" pitchFamily="18" charset="0"/>
                <a:cs typeface="Times New Roman" panose="02020603050405020304" pitchFamily="18" charset="0"/>
              </a:rPr>
              <a:t>Redux</a:t>
            </a:r>
          </a:p>
          <a:p>
            <a:pPr lvl="2"/>
            <a:r>
              <a:rPr lang="en-US" b="1" dirty="0">
                <a:latin typeface="Times New Roman" panose="02020603050405020304" pitchFamily="18" charset="0"/>
                <a:cs typeface="Times New Roman" panose="02020603050405020304" pitchFamily="18" charset="0"/>
              </a:rPr>
              <a:t>Events </a:t>
            </a:r>
            <a:r>
              <a:rPr lang="en-US" b="1" dirty="0" smtClean="0">
                <a:latin typeface="Times New Roman" panose="02020603050405020304" pitchFamily="18" charset="0"/>
                <a:cs typeface="Times New Roman" panose="02020603050405020304" pitchFamily="18" charset="0"/>
              </a:rPr>
              <a:t>systems</a:t>
            </a:r>
          </a:p>
          <a:p>
            <a:pPr lvl="3"/>
            <a:r>
              <a:rPr lang="en-US" sz="1400" dirty="0">
                <a:latin typeface="Times New Roman" panose="02020603050405020304" pitchFamily="18" charset="0"/>
                <a:cs typeface="Times New Roman" panose="02020603050405020304" pitchFamily="18" charset="0"/>
              </a:rPr>
              <a:t>When components are not related or are related but too far away in the hierarchy, we can use an external event system to notify anyone that wants to listen</a:t>
            </a:r>
            <a:r>
              <a:rPr lang="en-US" sz="1400" dirty="0" smtClean="0">
                <a:latin typeface="Times New Roman" panose="02020603050405020304" pitchFamily="18" charset="0"/>
                <a:cs typeface="Times New Roman" panose="02020603050405020304" pitchFamily="18" charset="0"/>
              </a:rPr>
              <a:t>.</a:t>
            </a:r>
          </a:p>
          <a:p>
            <a:pPr lvl="3"/>
            <a:r>
              <a:rPr lang="en-US" sz="1400" dirty="0" smtClean="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is the basis of any event system</a:t>
            </a:r>
            <a:r>
              <a:rPr lang="en-US" sz="1400" dirty="0" smtClean="0">
                <a:latin typeface="Times New Roman" panose="02020603050405020304" pitchFamily="18" charset="0"/>
                <a:cs typeface="Times New Roman" panose="02020603050405020304" pitchFamily="18" charset="0"/>
              </a:rPr>
              <a:t>:</a:t>
            </a:r>
          </a:p>
          <a:p>
            <a:pPr lvl="4"/>
            <a:r>
              <a:rPr lang="en-US" sz="1400" dirty="0">
                <a:latin typeface="Times New Roman" panose="02020603050405020304" pitchFamily="18" charset="0"/>
                <a:cs typeface="Times New Roman" panose="02020603050405020304" pitchFamily="18" charset="0"/>
              </a:rPr>
              <a:t>anyone can send/trigger/publish/dispatch an event of this kind to notify the ones who are </a:t>
            </a:r>
            <a:r>
              <a:rPr lang="en-US" sz="1400" dirty="0" smtClean="0">
                <a:latin typeface="Times New Roman" panose="02020603050405020304" pitchFamily="18" charset="0"/>
                <a:cs typeface="Times New Roman" panose="02020603050405020304" pitchFamily="18" charset="0"/>
              </a:rPr>
              <a:t>listening</a:t>
            </a:r>
            <a:endParaRPr lang="en-US" sz="1400" dirty="0">
              <a:latin typeface="Times New Roman" panose="02020603050405020304" pitchFamily="18" charset="0"/>
              <a:cs typeface="Times New Roman" panose="02020603050405020304" pitchFamily="18" charset="0"/>
            </a:endParaRPr>
          </a:p>
          <a:p>
            <a:pPr lvl="4"/>
            <a:r>
              <a:rPr lang="en-US" sz="1400" dirty="0">
                <a:latin typeface="Times New Roman" panose="02020603050405020304" pitchFamily="18" charset="0"/>
                <a:cs typeface="Times New Roman" panose="02020603050405020304" pitchFamily="18" charset="0"/>
              </a:rPr>
              <a:t>we can subscribe/listen to some events and be notify when they </a:t>
            </a:r>
            <a:r>
              <a:rPr lang="en-US" sz="1400" dirty="0" smtClean="0">
                <a:latin typeface="Times New Roman" panose="02020603050405020304" pitchFamily="18" charset="0"/>
                <a:cs typeface="Times New Roman" panose="02020603050405020304" pitchFamily="18" charset="0"/>
              </a:rPr>
              <a:t>happen</a:t>
            </a:r>
          </a:p>
          <a:p>
            <a:pPr lvl="4"/>
            <a:r>
              <a:rPr lang="en-US" sz="1400" dirty="0"/>
              <a:t>Multiple patterns exists to do that.</a:t>
            </a:r>
            <a:endParaRPr lang="en-US" sz="1400" dirty="0">
              <a:latin typeface="Times New Roman" panose="02020603050405020304" pitchFamily="18" charset="0"/>
              <a:cs typeface="Times New Roman" panose="02020603050405020304" pitchFamily="18" charset="0"/>
            </a:endParaRPr>
          </a:p>
          <a:p>
            <a:pPr marL="2743200" lvl="6" indent="0">
              <a:buNone/>
            </a:pPr>
            <a:endParaRPr lang="en-US" sz="16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5155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err="1" smtClean="0">
                <a:latin typeface="Times New Roman" panose="02020603050405020304" pitchFamily="18" charset="0"/>
                <a:cs typeface="Times New Roman" panose="02020603050405020304" pitchFamily="18" charset="0"/>
              </a:rPr>
              <a:t>Comunication</a:t>
            </a:r>
            <a:r>
              <a:rPr lang="en-US" sz="2500" dirty="0" smtClean="0">
                <a:latin typeface="Times New Roman" panose="02020603050405020304" pitchFamily="18" charset="0"/>
                <a:cs typeface="Times New Roman" panose="02020603050405020304" pitchFamily="18" charset="0"/>
              </a:rPr>
              <a:t> between Components ? (8)</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to communicate between React components</a:t>
            </a:r>
            <a:r>
              <a:rPr lang="en-US" b="1" dirty="0" smtClean="0">
                <a:latin typeface="Times New Roman" panose="02020603050405020304" pitchFamily="18" charset="0"/>
                <a:cs typeface="Times New Roman" panose="02020603050405020304" pitchFamily="18" charset="0"/>
              </a:rPr>
              <a:t>?</a:t>
            </a:r>
          </a:p>
          <a:p>
            <a:pPr lvl="1"/>
            <a:r>
              <a:rPr lang="en-US" b="1" dirty="0" smtClean="0">
                <a:latin typeface="Times New Roman" panose="02020603050405020304" pitchFamily="18" charset="0"/>
                <a:cs typeface="Times New Roman" panose="02020603050405020304" pitchFamily="18" charset="0"/>
              </a:rPr>
              <a:t>Any to any component</a:t>
            </a:r>
          </a:p>
          <a:p>
            <a:pPr lvl="2"/>
            <a:r>
              <a:rPr lang="en-US" b="1" dirty="0" smtClean="0">
                <a:latin typeface="Times New Roman" panose="02020603050405020304" pitchFamily="18" charset="0"/>
                <a:cs typeface="Times New Roman" panose="02020603050405020304" pitchFamily="18" charset="0"/>
              </a:rPr>
              <a:t>Events systems</a:t>
            </a:r>
          </a:p>
          <a:p>
            <a:pPr lvl="3">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the basis of any event system</a:t>
            </a:r>
            <a:r>
              <a:rPr lang="en-US" sz="1800" dirty="0" smtClean="0">
                <a:latin typeface="Times New Roman" panose="02020603050405020304" pitchFamily="18" charset="0"/>
                <a:cs typeface="Times New Roman" panose="02020603050405020304" pitchFamily="18" charset="0"/>
              </a:rPr>
              <a:t>:</a:t>
            </a:r>
          </a:p>
          <a:p>
            <a:pPr lvl="4">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a:t>
            </a:r>
            <a:r>
              <a:rPr lang="en-US" sz="1800" dirty="0" smtClean="0">
                <a:latin typeface="Times New Roman" panose="02020603050405020304" pitchFamily="18" charset="0"/>
                <a:cs typeface="Times New Roman" panose="02020603050405020304" pitchFamily="18" charset="0"/>
              </a:rPr>
              <a:t>nyone </a:t>
            </a:r>
            <a:r>
              <a:rPr lang="en-US" sz="1800" dirty="0">
                <a:latin typeface="Times New Roman" panose="02020603050405020304" pitchFamily="18" charset="0"/>
                <a:cs typeface="Times New Roman" panose="02020603050405020304" pitchFamily="18" charset="0"/>
              </a:rPr>
              <a:t>can send/trigger/publish/dispatch an event of this kind to notify the ones who are </a:t>
            </a:r>
            <a:r>
              <a:rPr lang="en-US" sz="1800" dirty="0" smtClean="0">
                <a:latin typeface="Times New Roman" panose="02020603050405020304" pitchFamily="18" charset="0"/>
                <a:cs typeface="Times New Roman" panose="02020603050405020304" pitchFamily="18" charset="0"/>
              </a:rPr>
              <a:t>listening</a:t>
            </a:r>
            <a:endParaRPr lang="en-US" sz="1800" dirty="0">
              <a:latin typeface="Times New Roman" panose="02020603050405020304" pitchFamily="18" charset="0"/>
              <a:cs typeface="Times New Roman" panose="02020603050405020304" pitchFamily="18" charset="0"/>
            </a:endParaRPr>
          </a:p>
          <a:p>
            <a:pPr lvl="4">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a:t>
            </a:r>
            <a:r>
              <a:rPr lang="en-US" sz="1800" dirty="0" smtClean="0">
                <a:latin typeface="Times New Roman" panose="02020603050405020304" pitchFamily="18" charset="0"/>
                <a:cs typeface="Times New Roman" panose="02020603050405020304" pitchFamily="18" charset="0"/>
              </a:rPr>
              <a:t>e </a:t>
            </a:r>
            <a:r>
              <a:rPr lang="en-US" sz="1800" dirty="0">
                <a:latin typeface="Times New Roman" panose="02020603050405020304" pitchFamily="18" charset="0"/>
                <a:cs typeface="Times New Roman" panose="02020603050405020304" pitchFamily="18" charset="0"/>
              </a:rPr>
              <a:t>can subscribe/listen to some events and be notify when they </a:t>
            </a:r>
            <a:r>
              <a:rPr lang="en-US" sz="1800" dirty="0" smtClean="0">
                <a:latin typeface="Times New Roman" panose="02020603050405020304" pitchFamily="18" charset="0"/>
                <a:cs typeface="Times New Roman" panose="02020603050405020304" pitchFamily="18" charset="0"/>
              </a:rPr>
              <a:t>happen</a:t>
            </a:r>
          </a:p>
          <a:p>
            <a:pPr lvl="5"/>
            <a:r>
              <a:rPr lang="en-US" sz="1600" dirty="0">
                <a:latin typeface="Times New Roman" panose="02020603050405020304" pitchFamily="18" charset="0"/>
                <a:cs typeface="Times New Roman" panose="02020603050405020304" pitchFamily="18" charset="0"/>
              </a:rPr>
              <a:t>Multiple patterns exists to do that</a:t>
            </a:r>
            <a:r>
              <a:rPr lang="en-US" sz="1600" dirty="0" smtClean="0">
                <a:latin typeface="Times New Roman" panose="02020603050405020304" pitchFamily="18" charset="0"/>
                <a:cs typeface="Times New Roman" panose="02020603050405020304" pitchFamily="18" charset="0"/>
              </a:rPr>
              <a:t>.</a:t>
            </a:r>
          </a:p>
          <a:p>
            <a:pPr lvl="6"/>
            <a:r>
              <a:rPr lang="en-US" sz="1600" dirty="0">
                <a:latin typeface="Times New Roman" panose="02020603050405020304" pitchFamily="18" charset="0"/>
                <a:cs typeface="Times New Roman" panose="02020603050405020304" pitchFamily="18" charset="0"/>
              </a:rPr>
              <a:t>Event Emitter/Target/Dispatcher </a:t>
            </a:r>
            <a:endParaRPr lang="en-US" sz="1600" dirty="0" smtClean="0">
              <a:latin typeface="Times New Roman" panose="02020603050405020304" pitchFamily="18" charset="0"/>
              <a:cs typeface="Times New Roman" panose="02020603050405020304" pitchFamily="18" charset="0"/>
            </a:endParaRPr>
          </a:p>
          <a:p>
            <a:pPr lvl="6"/>
            <a:r>
              <a:rPr lang="en-US" sz="1600" dirty="0" smtClean="0">
                <a:latin typeface="Times New Roman" panose="02020603050405020304" pitchFamily="18" charset="0"/>
                <a:cs typeface="Times New Roman" panose="02020603050405020304" pitchFamily="18" charset="0"/>
              </a:rPr>
              <a:t>Signals</a:t>
            </a:r>
          </a:p>
          <a:p>
            <a:pPr lvl="6"/>
            <a:r>
              <a:rPr lang="en-US" sz="1600" dirty="0">
                <a:latin typeface="Times New Roman" panose="02020603050405020304" pitchFamily="18" charset="0"/>
                <a:cs typeface="Times New Roman" panose="02020603050405020304" pitchFamily="18" charset="0"/>
              </a:rPr>
              <a:t>Publish/Subscribe</a:t>
            </a:r>
          </a:p>
          <a:p>
            <a:pPr marL="2743200" lvl="6" indent="0">
              <a:buNone/>
            </a:pPr>
            <a:endParaRPr lang="en-US" sz="16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86715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err="1" smtClean="0">
                <a:latin typeface="Times New Roman" panose="02020603050405020304" pitchFamily="18" charset="0"/>
                <a:cs typeface="Times New Roman" panose="02020603050405020304" pitchFamily="18" charset="0"/>
              </a:rPr>
              <a:t>Comunication</a:t>
            </a:r>
            <a:r>
              <a:rPr lang="en-US" sz="2500" dirty="0" smtClean="0">
                <a:latin typeface="Times New Roman" panose="02020603050405020304" pitchFamily="18" charset="0"/>
                <a:cs typeface="Times New Roman" panose="02020603050405020304" pitchFamily="18" charset="0"/>
              </a:rPr>
              <a:t> between Components ? (9)</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to communicate between React components</a:t>
            </a:r>
            <a:r>
              <a:rPr lang="en-US" b="1"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Any to any </a:t>
            </a:r>
            <a:r>
              <a:rPr lang="en-US" b="1" dirty="0" smtClean="0">
                <a:latin typeface="Times New Roman" panose="02020603050405020304" pitchFamily="18" charset="0"/>
                <a:cs typeface="Times New Roman" panose="02020603050405020304" pitchFamily="18" charset="0"/>
              </a:rPr>
              <a:t>component</a:t>
            </a:r>
          </a:p>
          <a:p>
            <a:pPr lvl="2"/>
            <a:r>
              <a:rPr lang="en-US" b="1" dirty="0">
                <a:latin typeface="Times New Roman" panose="02020603050405020304" pitchFamily="18" charset="0"/>
                <a:cs typeface="Times New Roman" panose="02020603050405020304" pitchFamily="18" charset="0"/>
              </a:rPr>
              <a:t>Observables/</a:t>
            </a:r>
            <a:r>
              <a:rPr lang="en-US" b="1" dirty="0" err="1">
                <a:latin typeface="Times New Roman" panose="02020603050405020304" pitchFamily="18" charset="0"/>
                <a:cs typeface="Times New Roman" panose="02020603050405020304" pitchFamily="18" charset="0"/>
              </a:rPr>
              <a:t>MobX</a:t>
            </a:r>
            <a:endParaRPr lang="en-US" b="1"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Observables are another event system which is really powerful. It looks like the </a:t>
            </a:r>
            <a:r>
              <a:rPr lang="en-US" dirty="0" err="1">
                <a:latin typeface="Times New Roman" panose="02020603050405020304" pitchFamily="18" charset="0"/>
                <a:cs typeface="Times New Roman" panose="02020603050405020304" pitchFamily="18" charset="0"/>
              </a:rPr>
              <a:t>EventEmitter</a:t>
            </a:r>
            <a:r>
              <a:rPr lang="en-US" dirty="0">
                <a:latin typeface="Times New Roman" panose="02020603050405020304" pitchFamily="18" charset="0"/>
                <a:cs typeface="Times New Roman" panose="02020603050405020304" pitchFamily="18" charset="0"/>
              </a:rPr>
              <a:t> system but with many more </a:t>
            </a:r>
            <a:r>
              <a:rPr lang="en-US" dirty="0" smtClean="0">
                <a:latin typeface="Times New Roman" panose="02020603050405020304" pitchFamily="18" charset="0"/>
                <a:cs typeface="Times New Roman" panose="02020603050405020304" pitchFamily="18" charset="0"/>
              </a:rPr>
              <a:t>features</a:t>
            </a:r>
          </a:p>
          <a:p>
            <a:pPr lvl="3"/>
            <a:r>
              <a:rPr lang="en-US" dirty="0" err="1">
                <a:latin typeface="Times New Roman" panose="02020603050405020304" pitchFamily="18" charset="0"/>
                <a:cs typeface="Times New Roman" panose="02020603050405020304" pitchFamily="18" charset="0"/>
                <a:hlinkClick r:id="rId3"/>
              </a:rPr>
              <a:t>MobX</a:t>
            </a:r>
            <a:r>
              <a:rPr lang="en-US" dirty="0">
                <a:latin typeface="Times New Roman" panose="02020603050405020304" pitchFamily="18" charset="0"/>
                <a:cs typeface="Times New Roman" panose="02020603050405020304" pitchFamily="18" charset="0"/>
              </a:rPr>
              <a:t> is a framework that implement the Observable pattern to pass data between React components.</a:t>
            </a:r>
            <a:endParaRPr lang="en-US" b="1" dirty="0">
              <a:latin typeface="Times New Roman" panose="02020603050405020304" pitchFamily="18" charset="0"/>
              <a:cs typeface="Times New Roman" panose="02020603050405020304" pitchFamily="18" charset="0"/>
            </a:endParaRPr>
          </a:p>
          <a:p>
            <a:pPr lvl="2"/>
            <a:r>
              <a:rPr lang="en-US" b="1" dirty="0">
                <a:latin typeface="Times New Roman" panose="02020603050405020304" pitchFamily="18" charset="0"/>
                <a:cs typeface="Times New Roman" panose="02020603050405020304" pitchFamily="18" charset="0"/>
              </a:rPr>
              <a:t>Redux</a:t>
            </a:r>
          </a:p>
          <a:p>
            <a:pPr lvl="3"/>
            <a:r>
              <a:rPr lang="en-US" dirty="0">
                <a:latin typeface="Times New Roman" panose="02020603050405020304" pitchFamily="18" charset="0"/>
                <a:cs typeface="Times New Roman" panose="02020603050405020304" pitchFamily="18" charset="0"/>
                <a:hlinkClick r:id="rId4"/>
              </a:rPr>
              <a:t>Redux</a:t>
            </a:r>
            <a:r>
              <a:rPr lang="en-US" dirty="0">
                <a:latin typeface="Times New Roman" panose="02020603050405020304" pitchFamily="18" charset="0"/>
                <a:cs typeface="Times New Roman" panose="02020603050405020304" pitchFamily="18" charset="0"/>
              </a:rPr>
              <a:t> is a popular choice to handle the data and the events in a React </a:t>
            </a:r>
            <a:r>
              <a:rPr lang="en-US" dirty="0" smtClean="0">
                <a:latin typeface="Times New Roman" panose="02020603050405020304" pitchFamily="18" charset="0"/>
                <a:cs typeface="Times New Roman" panose="02020603050405020304" pitchFamily="18" charset="0"/>
              </a:rPr>
              <a:t>application</a:t>
            </a:r>
            <a:endParaRPr lang="en-US"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328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High Level Overview (3)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228600" y="666750"/>
            <a:ext cx="8839200" cy="4191000"/>
          </a:xfrm>
        </p:spPr>
        <p:txBody>
          <a:bodyPr/>
          <a:lstStyle/>
          <a:p>
            <a:pPr marL="342900" lvl="1" indent="-342900">
              <a:buFont typeface="Arial" pitchFamily="34" charset="0"/>
              <a:buChar char="•"/>
            </a:pPr>
            <a:r>
              <a:rPr lang="en-US" sz="2400" b="1" dirty="0">
                <a:latin typeface="Times New Roman" panose="02020603050405020304" pitchFamily="18" charset="0"/>
                <a:cs typeface="Times New Roman" panose="02020603050405020304" pitchFamily="18" charset="0"/>
              </a:rPr>
              <a:t>The Problem React Solves </a:t>
            </a:r>
            <a:r>
              <a:rPr lang="en-US" altLang="en-US" sz="2400" b="1" dirty="0">
                <a:latin typeface="Times New Roman" panose="02020603050405020304" pitchFamily="18" charset="0"/>
                <a:cs typeface="Times New Roman" panose="02020603050405020304" pitchFamily="18" charset="0"/>
              </a:rPr>
              <a:t>?</a:t>
            </a:r>
          </a:p>
          <a:p>
            <a:pPr lvl="1"/>
            <a:r>
              <a:rPr lang="en-US" sz="1400" dirty="0" smtClean="0">
                <a:latin typeface="Times New Roman" panose="02020603050405020304" pitchFamily="18" charset="0"/>
                <a:cs typeface="Times New Roman" panose="02020603050405020304" pitchFamily="18" charset="0"/>
              </a:rPr>
              <a:t>Without React, normally we have 2 approaches</a:t>
            </a:r>
            <a:endParaRPr lang="en-US" sz="1400" dirty="0">
              <a:latin typeface="Times New Roman" panose="02020603050405020304" pitchFamily="18" charset="0"/>
              <a:cs typeface="Times New Roman" panose="02020603050405020304" pitchFamily="18" charset="0"/>
            </a:endParaRPr>
          </a:p>
          <a:p>
            <a:pPr marL="1371600" lvl="3"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altLang="en-US" sz="1600" b="1" dirty="0" smtClean="0">
              <a:latin typeface="Times New Roman" panose="02020603050405020304" pitchFamily="18" charset="0"/>
              <a:cs typeface="Times New Roman" panose="02020603050405020304" pitchFamily="18" charset="0"/>
            </a:endParaRPr>
          </a:p>
          <a:p>
            <a:pPr marL="457200" lvl="1"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53010093"/>
              </p:ext>
            </p:extLst>
          </p:nvPr>
        </p:nvGraphicFramePr>
        <p:xfrm>
          <a:off x="1143000" y="1428750"/>
          <a:ext cx="7162800" cy="3413760"/>
        </p:xfrm>
        <a:graphic>
          <a:graphicData uri="http://schemas.openxmlformats.org/drawingml/2006/table">
            <a:tbl>
              <a:tblPr firstRow="1" bandRow="1">
                <a:tableStyleId>{BDBED569-4797-4DF1-A0F4-6AAB3CD982D8}</a:tableStyleId>
              </a:tblPr>
              <a:tblGrid>
                <a:gridCol w="2971800"/>
                <a:gridCol w="4191000"/>
              </a:tblGrid>
              <a:tr h="304800">
                <a:tc>
                  <a:txBody>
                    <a:bodyPr/>
                    <a:lstStyle/>
                    <a:p>
                      <a:pPr lvl="1" algn="ctr"/>
                      <a:r>
                        <a:rPr lang="en-US" sz="1400" dirty="0" smtClean="0">
                          <a:latin typeface="Times New Roman" panose="02020603050405020304" pitchFamily="18" charset="0"/>
                          <a:cs typeface="Times New Roman" panose="02020603050405020304" pitchFamily="18" charset="0"/>
                        </a:rPr>
                        <a:t>Approach</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b="1" kern="1200" dirty="0" smtClean="0">
                          <a:solidFill>
                            <a:schemeClr val="tx1"/>
                          </a:solidFill>
                          <a:latin typeface="Times New Roman" panose="02020603050405020304" pitchFamily="18" charset="0"/>
                          <a:ea typeface="+mn-ea"/>
                          <a:cs typeface="Times New Roman" panose="02020603050405020304" pitchFamily="18" charset="0"/>
                        </a:rPr>
                        <a:t>Problem</a:t>
                      </a:r>
                      <a:endParaRPr lang="en-US" sz="1400" b="1" kern="1200" dirty="0">
                        <a:solidFill>
                          <a:schemeClr val="tx1"/>
                        </a:solidFill>
                        <a:latin typeface="Times New Roman" panose="02020603050405020304" pitchFamily="18" charset="0"/>
                        <a:ea typeface="+mn-ea"/>
                        <a:cs typeface="Times New Roman" panose="02020603050405020304" pitchFamily="18" charset="0"/>
                      </a:endParaRPr>
                    </a:p>
                  </a:txBody>
                  <a:tcPr/>
                </a:tc>
              </a:tr>
              <a:tr h="482600">
                <a:tc>
                  <a:txBody>
                    <a:bodyPr/>
                    <a:lstStyle/>
                    <a:p>
                      <a:r>
                        <a:rPr lang="en-US" sz="1200" dirty="0" smtClean="0">
                          <a:latin typeface="Times New Roman" panose="02020603050405020304" pitchFamily="18" charset="0"/>
                          <a:cs typeface="Times New Roman" panose="02020603050405020304" pitchFamily="18" charset="0"/>
                        </a:rPr>
                        <a:t>Re-render large sections of the DOM when the data changes</a:t>
                      </a:r>
                      <a:endParaRPr lang="en-US" sz="1200" dirty="0"/>
                    </a:p>
                  </a:txBody>
                  <a:tcPr/>
                </a:tc>
                <a:tc>
                  <a:txBody>
                    <a:bodyPr/>
                    <a:lstStyle/>
                    <a:p>
                      <a:pPr lvl="0"/>
                      <a:r>
                        <a:rPr lang="en-US" sz="1200" dirty="0" smtClean="0">
                          <a:latin typeface="Times New Roman" panose="02020603050405020304" pitchFamily="18" charset="0"/>
                          <a:cs typeface="Times New Roman" panose="02020603050405020304" pitchFamily="18" charset="0"/>
                        </a:rPr>
                        <a:t>If you re-render, the browser will have to destroy and create many DOM elements. This approach has some problems:</a:t>
                      </a:r>
                    </a:p>
                    <a:p>
                      <a:pPr marL="628650" lvl="1" indent="-171450">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Slow with large numbers of elements.</a:t>
                      </a:r>
                    </a:p>
                    <a:p>
                      <a:pPr marL="628650" lvl="1" indent="-171450">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Event handlers will be lost.</a:t>
                      </a:r>
                    </a:p>
                    <a:p>
                      <a:pPr marL="628650" lvl="1" indent="-171450">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Focus state will be lost.</a:t>
                      </a:r>
                    </a:p>
                    <a:p>
                      <a:endParaRPr lang="en-US" sz="1200" dirty="0"/>
                    </a:p>
                  </a:txBody>
                  <a:tcPr/>
                </a:tc>
              </a:tr>
              <a:tr h="1539240">
                <a:tc>
                  <a:txBody>
                    <a:bodyPr/>
                    <a:lstStyle/>
                    <a:p>
                      <a:pPr marL="0" algn="l" defTabSz="914400" rtl="0" eaLnBrk="1" latinLnBrk="0" hangingPunct="1"/>
                      <a:r>
                        <a:rPr lang="en-US" sz="1200" kern="1200" dirty="0" smtClean="0">
                          <a:solidFill>
                            <a:schemeClr val="tx1"/>
                          </a:solidFill>
                          <a:latin typeface="Times New Roman" panose="02020603050405020304" pitchFamily="18" charset="0"/>
                          <a:ea typeface="+mn-ea"/>
                          <a:cs typeface="Times New Roman" panose="02020603050405020304" pitchFamily="18" charset="0"/>
                        </a:rPr>
                        <a:t>Write a function to create and add a new DOM element</a:t>
                      </a:r>
                    </a:p>
                    <a:p>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function </a:t>
                      </a:r>
                      <a:r>
                        <a:rPr lang="en-US" sz="1200" i="1" kern="1200" dirty="0" err="1" smtClean="0">
                          <a:solidFill>
                            <a:schemeClr val="tx1"/>
                          </a:solidFill>
                          <a:effectLst/>
                          <a:latin typeface="Times New Roman" panose="02020603050405020304" pitchFamily="18" charset="0"/>
                          <a:ea typeface="+mn-ea"/>
                          <a:cs typeface="Times New Roman" panose="02020603050405020304" pitchFamily="18" charset="0"/>
                        </a:rPr>
                        <a:t>addItem</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i="1" kern="1200" dirty="0" err="1" smtClean="0">
                          <a:solidFill>
                            <a:schemeClr val="tx1"/>
                          </a:solidFill>
                          <a:effectLst/>
                          <a:latin typeface="Times New Roman" panose="02020603050405020304" pitchFamily="18" charset="0"/>
                          <a:ea typeface="+mn-ea"/>
                          <a:cs typeface="Times New Roman" panose="02020603050405020304" pitchFamily="18" charset="0"/>
                        </a:rPr>
                        <a:t>itemName</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i="1" kern="1200" dirty="0" err="1" smtClean="0">
                          <a:solidFill>
                            <a:schemeClr val="tx1"/>
                          </a:solidFill>
                          <a:effectLst/>
                          <a:latin typeface="Times New Roman" panose="02020603050405020304" pitchFamily="18" charset="0"/>
                          <a:ea typeface="+mn-ea"/>
                          <a:cs typeface="Times New Roman" panose="02020603050405020304" pitchFamily="18" charset="0"/>
                        </a:rPr>
                        <a:t>var</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 node </a:t>
                      </a:r>
                      <a:r>
                        <a:rPr lang="en-US" sz="12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i="1" kern="1200" dirty="0" err="1" smtClean="0">
                          <a:solidFill>
                            <a:schemeClr val="tx1"/>
                          </a:solidFill>
                          <a:effectLst/>
                          <a:latin typeface="Times New Roman" panose="02020603050405020304" pitchFamily="18" charset="0"/>
                          <a:ea typeface="+mn-ea"/>
                          <a:cs typeface="Times New Roman" panose="02020603050405020304" pitchFamily="18" charset="0"/>
                        </a:rPr>
                        <a:t>document</a:t>
                      </a:r>
                      <a:r>
                        <a:rPr lang="en-US" sz="1200" b="1" i="1"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200" i="1" kern="1200" dirty="0" err="1" smtClean="0">
                          <a:solidFill>
                            <a:schemeClr val="tx1"/>
                          </a:solidFill>
                          <a:effectLst/>
                          <a:latin typeface="Times New Roman" panose="02020603050405020304" pitchFamily="18" charset="0"/>
                          <a:ea typeface="+mn-ea"/>
                          <a:cs typeface="Times New Roman" panose="02020603050405020304" pitchFamily="18" charset="0"/>
                        </a:rPr>
                        <a:t>createElement</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('li');</a:t>
                      </a:r>
                    </a:p>
                    <a:p>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i="1" kern="1200" dirty="0" err="1" smtClean="0">
                          <a:solidFill>
                            <a:schemeClr val="tx1"/>
                          </a:solidFill>
                          <a:effectLst/>
                          <a:latin typeface="Times New Roman" panose="02020603050405020304" pitchFamily="18" charset="0"/>
                          <a:ea typeface="+mn-ea"/>
                          <a:cs typeface="Times New Roman" panose="02020603050405020304" pitchFamily="18" charset="0"/>
                        </a:rPr>
                        <a:t>node</a:t>
                      </a:r>
                      <a:r>
                        <a:rPr lang="en-US" sz="1200" b="1" i="1"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200" i="1" kern="1200" dirty="0" err="1" smtClean="0">
                          <a:solidFill>
                            <a:schemeClr val="tx1"/>
                          </a:solidFill>
                          <a:effectLst/>
                          <a:latin typeface="Times New Roman" panose="02020603050405020304" pitchFamily="18" charset="0"/>
                          <a:ea typeface="+mn-ea"/>
                          <a:cs typeface="Times New Roman" panose="02020603050405020304" pitchFamily="18" charset="0"/>
                        </a:rPr>
                        <a:t>textContent</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i="1" kern="1200" dirty="0" err="1" smtClean="0">
                          <a:solidFill>
                            <a:schemeClr val="tx1"/>
                          </a:solidFill>
                          <a:effectLst/>
                          <a:latin typeface="Times New Roman" panose="02020603050405020304" pitchFamily="18" charset="0"/>
                          <a:ea typeface="+mn-ea"/>
                          <a:cs typeface="Times New Roman" panose="02020603050405020304" pitchFamily="18" charset="0"/>
                        </a:rPr>
                        <a:t>itemName</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i="1" kern="1200" dirty="0" err="1" smtClean="0">
                          <a:solidFill>
                            <a:schemeClr val="tx1"/>
                          </a:solidFill>
                          <a:effectLst/>
                          <a:latin typeface="Times New Roman" panose="02020603050405020304" pitchFamily="18" charset="0"/>
                          <a:ea typeface="+mn-ea"/>
                          <a:cs typeface="Times New Roman" panose="02020603050405020304" pitchFamily="18" charset="0"/>
                        </a:rPr>
                        <a:t>document</a:t>
                      </a:r>
                      <a:r>
                        <a:rPr lang="en-US" sz="1200" b="1" i="1" kern="1200" dirty="0" err="1" smtClean="0">
                          <a:solidFill>
                            <a:schemeClr val="tx1"/>
                          </a:solidFill>
                          <a:effectLst/>
                          <a:latin typeface="Times New Roman" panose="02020603050405020304" pitchFamily="18" charset="0"/>
                          <a:ea typeface="+mn-ea"/>
                          <a:cs typeface="Times New Roman" panose="02020603050405020304" pitchFamily="18" charset="0"/>
                        </a:rPr>
                        <a:t>.</a:t>
                      </a:r>
                      <a:r>
                        <a:rPr lang="en-US" sz="1200" i="1" kern="1200" dirty="0" err="1" smtClean="0">
                          <a:solidFill>
                            <a:schemeClr val="tx1"/>
                          </a:solidFill>
                          <a:effectLst/>
                          <a:latin typeface="Times New Roman" panose="02020603050405020304" pitchFamily="18" charset="0"/>
                          <a:ea typeface="+mn-ea"/>
                          <a:cs typeface="Times New Roman" panose="02020603050405020304" pitchFamily="18" charset="0"/>
                        </a:rPr>
                        <a:t>querySelector</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i="1" kern="1200" dirty="0" err="1" smtClean="0">
                          <a:solidFill>
                            <a:schemeClr val="tx1"/>
                          </a:solidFill>
                          <a:effectLst/>
                          <a:latin typeface="Times New Roman" panose="02020603050405020304" pitchFamily="18" charset="0"/>
                          <a:ea typeface="+mn-ea"/>
                          <a:cs typeface="Times New Roman" panose="02020603050405020304" pitchFamily="18" charset="0"/>
                        </a:rPr>
                        <a:t>ul</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b="1" i="1"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200" i="1" kern="1200" dirty="0" err="1" smtClean="0">
                          <a:solidFill>
                            <a:schemeClr val="tx1"/>
                          </a:solidFill>
                          <a:effectLst/>
                          <a:latin typeface="Times New Roman" panose="02020603050405020304" pitchFamily="18" charset="0"/>
                          <a:ea typeface="+mn-ea"/>
                          <a:cs typeface="Times New Roman" panose="02020603050405020304" pitchFamily="18" charset="0"/>
                        </a:rPr>
                        <a:t>appendChild</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(node);</a:t>
                      </a:r>
                    </a:p>
                    <a:p>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a:t>
                      </a:r>
                    </a:p>
                    <a:p>
                      <a:pPr marL="0" algn="l" defTabSz="914400" rtl="0" eaLnBrk="1" latinLnBrk="0" hangingPunct="1"/>
                      <a:endParaRPr lang="en-US" sz="12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lvl="0">
                        <a:buFont typeface="Arial" panose="020B0604020202020204" pitchFamily="34" charset="0"/>
                        <a:buNone/>
                      </a:pPr>
                      <a:r>
                        <a:rPr lang="en-US" sz="1200" dirty="0" smtClean="0">
                          <a:latin typeface="Times New Roman" panose="02020603050405020304" pitchFamily="18" charset="0"/>
                          <a:cs typeface="Times New Roman" panose="02020603050405020304" pitchFamily="18" charset="0"/>
                        </a:rPr>
                        <a:t>If</a:t>
                      </a:r>
                      <a:r>
                        <a:rPr lang="en-US" sz="1200" baseline="0" dirty="0" smtClean="0">
                          <a:latin typeface="Times New Roman" panose="02020603050405020304" pitchFamily="18" charset="0"/>
                          <a:cs typeface="Times New Roman" panose="02020603050405020304" pitchFamily="18" charset="0"/>
                        </a:rPr>
                        <a:t> we </a:t>
                      </a:r>
                      <a:r>
                        <a:rPr lang="en-US" sz="1200" dirty="0" smtClean="0">
                          <a:latin typeface="Times New Roman" panose="02020603050405020304" pitchFamily="18" charset="0"/>
                          <a:cs typeface="Times New Roman" panose="02020603050405020304" pitchFamily="18" charset="0"/>
                        </a:rPr>
                        <a:t> add more features, this approach breaks down.</a:t>
                      </a:r>
                      <a:r>
                        <a:rPr lang="en-US" sz="1200" baseline="0" dirty="0" smtClean="0">
                          <a:latin typeface="Times New Roman" panose="02020603050405020304" pitchFamily="18" charset="0"/>
                          <a:cs typeface="Times New Roman" panose="02020603050405020304" pitchFamily="18" charset="0"/>
                        </a:rPr>
                        <a:t> Maybe we have </a:t>
                      </a:r>
                      <a:r>
                        <a:rPr lang="en-US" sz="1200" dirty="0" smtClean="0">
                          <a:latin typeface="Times New Roman" panose="02020603050405020304" pitchFamily="18" charset="0"/>
                          <a:cs typeface="Times New Roman" panose="02020603050405020304" pitchFamily="18" charset="0"/>
                        </a:rPr>
                        <a:t> to write DOM update functions for each of these scenarios?</a:t>
                      </a:r>
                    </a:p>
                    <a:p>
                      <a:pPr marL="628650" lvl="1" indent="-171450">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add item to top</a:t>
                      </a:r>
                    </a:p>
                    <a:p>
                      <a:pPr marL="628650" lvl="1" indent="-171450">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add item to middle</a:t>
                      </a:r>
                    </a:p>
                    <a:p>
                      <a:pPr marL="628650" lvl="1" indent="-171450">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remove item</a:t>
                      </a:r>
                    </a:p>
                    <a:p>
                      <a:pPr lvl="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Writing DOM update functions for each type of data change quickly bloats your codebase and creates greater potential for bugs.</a:t>
                      </a:r>
                    </a:p>
                    <a:p>
                      <a:endParaRPr lang="en-US" sz="1200" dirty="0"/>
                    </a:p>
                  </a:txBody>
                  <a:tcPr/>
                </a:tc>
              </a:tr>
            </a:tbl>
          </a:graphicData>
        </a:graphic>
      </p:graphicFrame>
    </p:spTree>
    <p:extLst>
      <p:ext uri="{BB962C8B-B14F-4D97-AF65-F5344CB8AC3E}">
        <p14:creationId xmlns:p14="http://schemas.microsoft.com/office/powerpoint/2010/main" val="38648633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Data Binding? </a:t>
            </a:r>
            <a:r>
              <a:rPr lang="en-US" sz="2500" dirty="0" smtClean="0">
                <a:latin typeface="Times New Roman" panose="02020603050405020304" pitchFamily="18" charset="0"/>
                <a:cs typeface="Times New Roman" panose="02020603050405020304" pitchFamily="18" charset="0"/>
              </a:rPr>
              <a:t>(1)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One way binding?</a:t>
            </a:r>
          </a:p>
          <a:p>
            <a:pPr lvl="1"/>
            <a:r>
              <a:rPr lang="en-US" sz="1800" dirty="0" smtClean="0">
                <a:latin typeface="Times New Roman" panose="02020603050405020304" pitchFamily="18" charset="0"/>
                <a:cs typeface="Times New Roman" panose="02020603050405020304" pitchFamily="18" charset="0"/>
              </a:rPr>
              <a:t>Let’s run example</a:t>
            </a:r>
            <a:endParaRPr lang="en-US" sz="1800" dirty="0" smtClean="0">
              <a:latin typeface="Times New Roman" panose="02020603050405020304" pitchFamily="18" charset="0"/>
              <a:cs typeface="Times New Roman" panose="02020603050405020304" pitchFamily="18" charset="0"/>
            </a:endParaRPr>
          </a:p>
          <a:p>
            <a:pPr lvl="2"/>
            <a:r>
              <a:rPr lang="en-US" b="1" dirty="0">
                <a:latin typeface="Times New Roman" panose="02020603050405020304" pitchFamily="18" charset="0"/>
                <a:cs typeface="Times New Roman" panose="02020603050405020304" pitchFamily="18" charset="0"/>
                <a:hlinkClick r:id="rId3"/>
              </a:rPr>
              <a:t>https://plnkr.co/edit/OkvfpG7VhjuxM57Jlz7h?p=preview</a:t>
            </a:r>
            <a:endParaRPr lang="en-US" b="1" dirty="0" smtClean="0">
              <a:latin typeface="Times New Roman" panose="02020603050405020304" pitchFamily="18" charset="0"/>
              <a:cs typeface="Times New Roman" panose="02020603050405020304" pitchFamily="18" charset="0"/>
            </a:endParaRPr>
          </a:p>
          <a:p>
            <a:pPr lvl="2"/>
            <a:r>
              <a:rPr lang="en-US" sz="1800" dirty="0" smtClean="0">
                <a:latin typeface="Times New Roman" panose="02020603050405020304" pitchFamily="18" charset="0"/>
                <a:cs typeface="Times New Roman" panose="02020603050405020304" pitchFamily="18" charset="0"/>
              </a:rPr>
              <a:t>We notice that when we update input’s value the state is changed but the view still keeps old the data. That is one-way binding</a:t>
            </a:r>
          </a:p>
          <a:p>
            <a:r>
              <a:rPr lang="en-US" sz="2200" b="1" dirty="0" smtClean="0">
                <a:latin typeface="Times New Roman" panose="02020603050405020304" pitchFamily="18" charset="0"/>
                <a:cs typeface="Times New Roman" panose="02020603050405020304" pitchFamily="18" charset="0"/>
              </a:rPr>
              <a:t>Two way </a:t>
            </a:r>
            <a:r>
              <a:rPr lang="en-US" sz="2200" b="1" dirty="0">
                <a:latin typeface="Times New Roman" panose="02020603050405020304" pitchFamily="18" charset="0"/>
                <a:cs typeface="Times New Roman" panose="02020603050405020304" pitchFamily="18" charset="0"/>
              </a:rPr>
              <a:t>binding</a:t>
            </a:r>
            <a:r>
              <a:rPr lang="en-US" sz="2200" b="1" dirty="0" smtClean="0">
                <a:latin typeface="Times New Roman" panose="02020603050405020304" pitchFamily="18" charset="0"/>
                <a:cs typeface="Times New Roman" panose="02020603050405020304" pitchFamily="18" charset="0"/>
              </a:rPr>
              <a:t>?</a:t>
            </a:r>
          </a:p>
          <a:p>
            <a:pPr lvl="1"/>
            <a:r>
              <a:rPr lang="en-US" sz="1800" b="1" dirty="0">
                <a:latin typeface="Times New Roman" panose="02020603050405020304" pitchFamily="18" charset="0"/>
                <a:cs typeface="Times New Roman" panose="02020603050405020304" pitchFamily="18" charset="0"/>
                <a:hlinkClick r:id="rId4"/>
              </a:rPr>
              <a:t>https://plnkr.co/edit/K3HVwDTLKbXHxE3izmt5</a:t>
            </a:r>
            <a:endParaRPr lang="en-US" sz="1800" b="1"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Whenever </a:t>
            </a:r>
            <a:r>
              <a:rPr lang="en-US" sz="1800" dirty="0" err="1" smtClean="0">
                <a:latin typeface="Times New Roman" panose="02020603050405020304" pitchFamily="18" charset="0"/>
                <a:cs typeface="Times New Roman" panose="02020603050405020304" pitchFamily="18" charset="0"/>
              </a:rPr>
              <a:t>this.state</a:t>
            </a:r>
            <a:r>
              <a:rPr lang="en-US" sz="1800" dirty="0" smtClean="0">
                <a:latin typeface="Times New Roman" panose="02020603050405020304" pitchFamily="18" charset="0"/>
                <a:cs typeface="Times New Roman" panose="02020603050405020304" pitchFamily="18" charset="0"/>
              </a:rPr>
              <a:t> is updated the component will be re-rendered, causing the input value to reflect what the user typed.</a:t>
            </a:r>
            <a:endParaRPr lang="en-US" sz="1800" b="1" dirty="0" smtClean="0">
              <a:latin typeface="Times New Roman" panose="02020603050405020304" pitchFamily="18" charset="0"/>
              <a:cs typeface="Times New Roman" panose="02020603050405020304" pitchFamily="18" charset="0"/>
            </a:endParaRPr>
          </a:p>
          <a:p>
            <a:pPr lvl="2"/>
            <a:r>
              <a:rPr lang="en-US" sz="1600" dirty="0" smtClean="0">
                <a:latin typeface="Times New Roman" panose="02020603050405020304" pitchFamily="18" charset="0"/>
                <a:cs typeface="Times New Roman" panose="02020603050405020304" pitchFamily="18" charset="0"/>
              </a:rPr>
              <a:t>Notes: If there are many inputs </a:t>
            </a:r>
            <a:r>
              <a:rPr lang="en-US" sz="1600" dirty="0">
                <a:latin typeface="Times New Roman" panose="02020603050405020304" pitchFamily="18" charset="0"/>
                <a:cs typeface="Times New Roman" panose="02020603050405020304" pitchFamily="18" charset="0"/>
              </a:rPr>
              <a:t>fields , </a:t>
            </a:r>
            <a:r>
              <a:rPr lang="en-US" sz="1600" dirty="0" smtClean="0">
                <a:latin typeface="Times New Roman" panose="02020603050405020304" pitchFamily="18" charset="0"/>
                <a:cs typeface="Times New Roman" panose="02020603050405020304" pitchFamily="18" charset="0"/>
              </a:rPr>
              <a:t>instead </a:t>
            </a:r>
            <a:r>
              <a:rPr lang="en-US" sz="1600" dirty="0">
                <a:latin typeface="Times New Roman" panose="02020603050405020304" pitchFamily="18" charset="0"/>
                <a:cs typeface="Times New Roman" panose="02020603050405020304" pitchFamily="18" charset="0"/>
              </a:rPr>
              <a:t>of defining the handlers on the component, we can write a </a:t>
            </a:r>
            <a:r>
              <a:rPr lang="en-US" sz="1600" dirty="0" smtClean="0">
                <a:latin typeface="Times New Roman" panose="02020603050405020304" pitchFamily="18" charset="0"/>
                <a:cs typeface="Times New Roman" panose="02020603050405020304" pitchFamily="18" charset="0"/>
              </a:rPr>
              <a:t>common function and use it for all</a:t>
            </a:r>
          </a:p>
          <a:p>
            <a:pPr lvl="3"/>
            <a:r>
              <a:rPr lang="en-US" sz="1400" b="1" dirty="0">
                <a:latin typeface="Times New Roman" panose="02020603050405020304" pitchFamily="18" charset="0"/>
                <a:cs typeface="Times New Roman" panose="02020603050405020304" pitchFamily="18" charset="0"/>
                <a:hlinkClick r:id="rId5"/>
              </a:rPr>
              <a:t>https://plnkr.co/edit/xksSyiIMKHeJAiLefAtV?p=preview</a:t>
            </a:r>
            <a:endParaRPr lang="en-US" sz="1400" b="1"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marL="514350" lvl="1" indent="0">
              <a:buNone/>
            </a:pPr>
            <a:endParaRPr lang="en-US" sz="1800"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7548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a:latin typeface="Times New Roman" panose="02020603050405020304" pitchFamily="18" charset="0"/>
                <a:cs typeface="Times New Roman" panose="02020603050405020304" pitchFamily="18" charset="0"/>
              </a:rPr>
              <a:t>Data </a:t>
            </a:r>
            <a:r>
              <a:rPr lang="en-US" sz="2500" dirty="0" smtClean="0">
                <a:latin typeface="Times New Roman" panose="02020603050405020304" pitchFamily="18" charset="0"/>
                <a:cs typeface="Times New Roman" panose="02020603050405020304" pitchFamily="18" charset="0"/>
              </a:rPr>
              <a:t>Binding ? </a:t>
            </a:r>
            <a:r>
              <a:rPr lang="en-US" sz="2500" dirty="0" smtClean="0">
                <a:latin typeface="Times New Roman" panose="02020603050405020304" pitchFamily="18" charset="0"/>
                <a:cs typeface="Times New Roman" panose="02020603050405020304" pitchFamily="18" charset="0"/>
              </a:rPr>
              <a:t>(2)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Two way binding?</a:t>
            </a:r>
          </a:p>
          <a:p>
            <a:pPr lvl="1"/>
            <a:r>
              <a:rPr lang="en-US" sz="1400" b="1" dirty="0" smtClean="0">
                <a:latin typeface="Times New Roman" panose="02020603050405020304" pitchFamily="18" charset="0"/>
                <a:cs typeface="Times New Roman" panose="02020603050405020304" pitchFamily="18" charset="0"/>
              </a:rPr>
              <a:t>Step to implement </a:t>
            </a:r>
          </a:p>
          <a:p>
            <a:pPr marL="1257300" lvl="2" indent="-342900">
              <a:buFont typeface="+mj-lt"/>
              <a:buAutoNum type="arabicPeriod"/>
            </a:pPr>
            <a:r>
              <a:rPr lang="en-US" sz="1400" dirty="0">
                <a:latin typeface="Times New Roman" panose="02020603050405020304" pitchFamily="18" charset="0"/>
                <a:cs typeface="Times New Roman" panose="02020603050405020304" pitchFamily="18" charset="0"/>
              </a:rPr>
              <a:t>D</a:t>
            </a:r>
            <a:r>
              <a:rPr lang="en-US" sz="1400" dirty="0" smtClean="0">
                <a:latin typeface="Times New Roman" panose="02020603050405020304" pitchFamily="18" charset="0"/>
                <a:cs typeface="Times New Roman" panose="02020603050405020304" pitchFamily="18" charset="0"/>
              </a:rPr>
              <a:t>efine </a:t>
            </a:r>
            <a:r>
              <a:rPr lang="en-US" sz="1400" dirty="0">
                <a:latin typeface="Times New Roman" panose="02020603050405020304" pitchFamily="18" charset="0"/>
                <a:cs typeface="Times New Roman" panose="02020603050405020304" pitchFamily="18" charset="0"/>
              </a:rPr>
              <a:t>elements in render() using values from state</a:t>
            </a:r>
          </a:p>
          <a:p>
            <a:pPr marL="1257300" lvl="2" indent="-342900">
              <a:buFont typeface="+mj-lt"/>
              <a:buAutoNum type="arabicPeriod"/>
            </a:pPr>
            <a:r>
              <a:rPr lang="en-US" sz="1400" dirty="0">
                <a:latin typeface="Times New Roman" panose="02020603050405020304" pitchFamily="18" charset="0"/>
                <a:cs typeface="Times New Roman" panose="02020603050405020304" pitchFamily="18" charset="0"/>
              </a:rPr>
              <a:t>C</a:t>
            </a:r>
            <a:r>
              <a:rPr lang="en-US" sz="1400" dirty="0" smtClean="0">
                <a:latin typeface="Times New Roman" panose="02020603050405020304" pitchFamily="18" charset="0"/>
                <a:cs typeface="Times New Roman" panose="02020603050405020304" pitchFamily="18" charset="0"/>
              </a:rPr>
              <a:t>apture </a:t>
            </a:r>
            <a:r>
              <a:rPr lang="en-US" sz="1400" dirty="0">
                <a:latin typeface="Times New Roman" panose="02020603050405020304" pitchFamily="18" charset="0"/>
                <a:cs typeface="Times New Roman" panose="02020603050405020304" pitchFamily="18" charset="0"/>
              </a:rPr>
              <a:t>changes of a form element using </a:t>
            </a:r>
            <a:r>
              <a:rPr lang="en-US" sz="1400" dirty="0" err="1">
                <a:latin typeface="Times New Roman" panose="02020603050405020304" pitchFamily="18" charset="0"/>
                <a:cs typeface="Times New Roman" panose="02020603050405020304" pitchFamily="18" charset="0"/>
              </a:rPr>
              <a:t>onChange</a:t>
            </a:r>
            <a:r>
              <a:rPr lang="en-US" sz="1400" dirty="0">
                <a:latin typeface="Times New Roman" panose="02020603050405020304" pitchFamily="18" charset="0"/>
                <a:cs typeface="Times New Roman" panose="02020603050405020304" pitchFamily="18" charset="0"/>
              </a:rPr>
              <a:t>() as they happen</a:t>
            </a:r>
          </a:p>
          <a:p>
            <a:pPr marL="1257300" lvl="2" indent="-342900">
              <a:buFont typeface="+mj-lt"/>
              <a:buAutoNum type="arabicPeriod"/>
            </a:pPr>
            <a:r>
              <a:rPr lang="en-US" sz="1400" dirty="0">
                <a:latin typeface="Times New Roman" panose="02020603050405020304" pitchFamily="18" charset="0"/>
                <a:cs typeface="Times New Roman" panose="02020603050405020304" pitchFamily="18" charset="0"/>
              </a:rPr>
              <a:t>U</a:t>
            </a:r>
            <a:r>
              <a:rPr lang="en-US" sz="1400" dirty="0" smtClean="0">
                <a:latin typeface="Times New Roman" panose="02020603050405020304" pitchFamily="18" charset="0"/>
                <a:cs typeface="Times New Roman" panose="02020603050405020304" pitchFamily="18" charset="0"/>
              </a:rPr>
              <a:t>pdate </a:t>
            </a:r>
            <a:r>
              <a:rPr lang="en-US" sz="1400" dirty="0">
                <a:latin typeface="Times New Roman" panose="02020603050405020304" pitchFamily="18" charset="0"/>
                <a:cs typeface="Times New Roman" panose="02020603050405020304" pitchFamily="18" charset="0"/>
              </a:rPr>
              <a:t>the internal state in event handler</a:t>
            </a:r>
          </a:p>
          <a:p>
            <a:pPr marL="1257300" lvl="2" indent="-342900">
              <a:buFont typeface="+mj-lt"/>
              <a:buAutoNum type="arabicPeriod"/>
            </a:pPr>
            <a:r>
              <a:rPr lang="en-US" sz="1400" dirty="0">
                <a:latin typeface="Times New Roman" panose="02020603050405020304" pitchFamily="18" charset="0"/>
                <a:cs typeface="Times New Roman" panose="02020603050405020304" pitchFamily="18" charset="0"/>
              </a:rPr>
              <a:t>S</a:t>
            </a:r>
            <a:r>
              <a:rPr lang="en-US" sz="1400" dirty="0" smtClean="0">
                <a:latin typeface="Times New Roman" panose="02020603050405020304" pitchFamily="18" charset="0"/>
                <a:cs typeface="Times New Roman" panose="02020603050405020304" pitchFamily="18" charset="0"/>
              </a:rPr>
              <a:t>ave </a:t>
            </a:r>
            <a:r>
              <a:rPr lang="en-US" sz="1400" dirty="0">
                <a:latin typeface="Times New Roman" panose="02020603050405020304" pitchFamily="18" charset="0"/>
                <a:cs typeface="Times New Roman" panose="02020603050405020304" pitchFamily="18" charset="0"/>
              </a:rPr>
              <a:t>new values in state and then update the view with a new render()</a:t>
            </a:r>
          </a:p>
          <a:p>
            <a:pPr lvl="3"/>
            <a:endParaRPr lang="en-US" b="1" dirty="0">
              <a:latin typeface="Times New Roman" panose="02020603050405020304" pitchFamily="18" charset="0"/>
              <a:cs typeface="Times New Roman" panose="02020603050405020304" pitchFamily="18" charset="0"/>
            </a:endParaRPr>
          </a:p>
          <a:p>
            <a:pPr lvl="2"/>
            <a:endParaRPr lang="en-US" b="1"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pic>
        <p:nvPicPr>
          <p:cNvPr id="491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5646" y="2419349"/>
            <a:ext cx="4170754" cy="2514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33040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a:t>
            </a:r>
            <a:r>
              <a:rPr lang="en-US" sz="2500" dirty="0">
                <a:latin typeface="Times New Roman" panose="02020603050405020304" pitchFamily="18" charset="0"/>
                <a:cs typeface="Times New Roman" panose="02020603050405020304" pitchFamily="18" charset="0"/>
              </a:rPr>
              <a:t>Data </a:t>
            </a:r>
            <a:r>
              <a:rPr lang="en-US" sz="2500" dirty="0" smtClean="0">
                <a:latin typeface="Times New Roman" panose="02020603050405020304" pitchFamily="18" charset="0"/>
                <a:cs typeface="Times New Roman" panose="02020603050405020304" pitchFamily="18" charset="0"/>
              </a:rPr>
              <a:t>Binding ? </a:t>
            </a:r>
            <a:r>
              <a:rPr lang="en-US" sz="2500" dirty="0" smtClean="0">
                <a:latin typeface="Times New Roman" panose="02020603050405020304" pitchFamily="18" charset="0"/>
                <a:cs typeface="Times New Roman" panose="02020603050405020304" pitchFamily="18" charset="0"/>
              </a:rPr>
              <a:t>(3)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b="1" dirty="0" smtClean="0">
                <a:latin typeface="Times New Roman" panose="02020603050405020304" pitchFamily="18" charset="0"/>
                <a:cs typeface="Times New Roman" panose="02020603050405020304" pitchFamily="18" charset="0"/>
              </a:rPr>
              <a:t>Two way binding?</a:t>
            </a:r>
          </a:p>
          <a:p>
            <a:pPr lvl="1"/>
            <a:r>
              <a:rPr lang="en-US" sz="1800" dirty="0" smtClean="0">
                <a:latin typeface="Times New Roman" panose="02020603050405020304" pitchFamily="18" charset="0"/>
                <a:cs typeface="Times New Roman" panose="02020603050405020304" pitchFamily="18" charset="0"/>
              </a:rPr>
              <a:t>Before </a:t>
            </a:r>
            <a:r>
              <a:rPr lang="en-US" sz="1800" dirty="0">
                <a:latin typeface="Times New Roman" panose="02020603050405020304" pitchFamily="18" charset="0"/>
                <a:cs typeface="Times New Roman" panose="02020603050405020304" pitchFamily="18" charset="0"/>
              </a:rPr>
              <a:t>react comes with a handy </a:t>
            </a:r>
            <a:r>
              <a:rPr lang="en-US" sz="1800" dirty="0" err="1">
                <a:latin typeface="Times New Roman" panose="02020603050405020304" pitchFamily="18" charset="0"/>
                <a:cs typeface="Times New Roman" panose="02020603050405020304" pitchFamily="18" charset="0"/>
              </a:rPr>
              <a:t>mixin</a:t>
            </a:r>
            <a:r>
              <a:rPr lang="en-US" sz="1800" dirty="0">
                <a:latin typeface="Times New Roman" panose="02020603050405020304" pitchFamily="18" charset="0"/>
                <a:cs typeface="Times New Roman" panose="02020603050405020304" pitchFamily="18" charset="0"/>
              </a:rPr>
              <a:t> to help you achieve two-way data-binding very quickly. Use the </a:t>
            </a:r>
            <a:r>
              <a:rPr lang="en-US" sz="1800" dirty="0" err="1">
                <a:latin typeface="Times New Roman" panose="02020603050405020304" pitchFamily="18" charset="0"/>
                <a:cs typeface="Times New Roman" panose="02020603050405020304" pitchFamily="18" charset="0"/>
              </a:rPr>
              <a:t>LinkedStateMixin</a:t>
            </a:r>
            <a:r>
              <a:rPr lang="en-US" sz="1800" dirty="0">
                <a:latin typeface="Times New Roman" panose="02020603050405020304" pitchFamily="18" charset="0"/>
                <a:cs typeface="Times New Roman" panose="02020603050405020304" pitchFamily="18" charset="0"/>
              </a:rPr>
              <a:t> to save yourself </a:t>
            </a:r>
            <a:r>
              <a:rPr lang="en-US" sz="1800" dirty="0" err="1">
                <a:latin typeface="Times New Roman" panose="02020603050405020304" pitchFamily="18" charset="0"/>
                <a:cs typeface="Times New Roman" panose="02020603050405020304" pitchFamily="18" charset="0"/>
              </a:rPr>
              <a:t>soem</a:t>
            </a:r>
            <a:r>
              <a:rPr lang="en-US" sz="1800" dirty="0">
                <a:latin typeface="Times New Roman" panose="02020603050405020304" pitchFamily="18" charset="0"/>
                <a:cs typeface="Times New Roman" panose="02020603050405020304" pitchFamily="18" charset="0"/>
              </a:rPr>
              <a:t> hassle when wiring up large forms to stay in sync with component state. But </a:t>
            </a:r>
            <a:r>
              <a:rPr lang="en-US" sz="1800" dirty="0" err="1">
                <a:latin typeface="Times New Roman" panose="02020603050405020304" pitchFamily="18" charset="0"/>
                <a:cs typeface="Times New Roman" panose="02020603050405020304" pitchFamily="18" charset="0"/>
              </a:rPr>
              <a:t>LinkedStateMixin</a:t>
            </a:r>
            <a:r>
              <a:rPr lang="en-US" sz="1800" dirty="0">
                <a:latin typeface="Times New Roman" panose="02020603050405020304" pitchFamily="18" charset="0"/>
                <a:cs typeface="Times New Roman" panose="02020603050405020304" pitchFamily="18" charset="0"/>
              </a:rPr>
              <a:t> is deprecated as of React v15.</a:t>
            </a:r>
          </a:p>
          <a:p>
            <a:pPr marL="742950" lvl="2" indent="-342900"/>
            <a:endParaRPr lang="en-US" sz="22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00308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(1)</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r>
              <a:rPr lang="en-US" sz="1800" dirty="0" smtClean="0">
                <a:latin typeface="Times New Roman" panose="02020603050405020304" pitchFamily="18" charset="0"/>
                <a:cs typeface="Times New Roman" panose="02020603050405020304" pitchFamily="18" charset="0"/>
              </a:rPr>
              <a:t>React uses HTML </a:t>
            </a:r>
            <a:r>
              <a:rPr lang="en-US" sz="1800" dirty="0">
                <a:latin typeface="Times New Roman" panose="02020603050405020304" pitchFamily="18" charset="0"/>
                <a:cs typeface="Times New Roman" panose="02020603050405020304" pitchFamily="18" charset="0"/>
              </a:rPr>
              <a:t>form </a:t>
            </a:r>
            <a:r>
              <a:rPr lang="en-US" sz="1800" dirty="0" smtClean="0">
                <a:latin typeface="Times New Roman" panose="02020603050405020304" pitchFamily="18" charset="0"/>
                <a:cs typeface="Times New Roman" panose="02020603050405020304" pitchFamily="18" charset="0"/>
              </a:rPr>
              <a:t>elements</a:t>
            </a:r>
            <a:endParaRPr lang="en-US" sz="1800"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Form elements.</a:t>
            </a:r>
          </a:p>
          <a:p>
            <a:pPr lvl="1"/>
            <a:r>
              <a:rPr lang="en-US" sz="1400" dirty="0" smtClean="0">
                <a:latin typeface="Times New Roman" panose="02020603050405020304" pitchFamily="18" charset="0"/>
                <a:cs typeface="Times New Roman" panose="02020603050405020304" pitchFamily="18" charset="0"/>
              </a:rPr>
              <a:t>Form </a:t>
            </a:r>
            <a:r>
              <a:rPr lang="en-US" sz="1400" dirty="0">
                <a:latin typeface="Times New Roman" panose="02020603050405020304" pitchFamily="18" charset="0"/>
                <a:cs typeface="Times New Roman" panose="02020603050405020304" pitchFamily="18" charset="0"/>
              </a:rPr>
              <a:t>elements include &lt;input&gt;, &lt;</a:t>
            </a:r>
            <a:r>
              <a:rPr lang="en-US" sz="1400" dirty="0" err="1">
                <a:latin typeface="Times New Roman" panose="02020603050405020304" pitchFamily="18" charset="0"/>
                <a:cs typeface="Times New Roman" panose="02020603050405020304" pitchFamily="18" charset="0"/>
              </a:rPr>
              <a:t>textarea</a:t>
            </a:r>
            <a:r>
              <a:rPr lang="en-US" sz="1400" dirty="0">
                <a:latin typeface="Times New Roman" panose="02020603050405020304" pitchFamily="18" charset="0"/>
                <a:cs typeface="Times New Roman" panose="02020603050405020304" pitchFamily="18" charset="0"/>
              </a:rPr>
              <a:t>&gt;, &lt;select&gt;, and &lt;form&gt; itself. When we talk about inputs in this lesson, we broadly mean the form elements (&lt;input&gt;, &lt;</a:t>
            </a:r>
            <a:r>
              <a:rPr lang="en-US" sz="1400" dirty="0" err="1">
                <a:latin typeface="Times New Roman" panose="02020603050405020304" pitchFamily="18" charset="0"/>
                <a:cs typeface="Times New Roman" panose="02020603050405020304" pitchFamily="18" charset="0"/>
              </a:rPr>
              <a:t>textarea</a:t>
            </a:r>
            <a:r>
              <a:rPr lang="en-US" sz="1400" dirty="0">
                <a:latin typeface="Times New Roman" panose="02020603050405020304" pitchFamily="18" charset="0"/>
                <a:cs typeface="Times New Roman" panose="02020603050405020304" pitchFamily="18" charset="0"/>
              </a:rPr>
              <a:t>&gt;, &lt;select&gt;) and not always specifically just &lt;input&gt;.</a:t>
            </a:r>
            <a:endParaRPr lang="en-US" sz="1400" b="1" dirty="0" smtClean="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11845212"/>
              </p:ext>
            </p:extLst>
          </p:nvPr>
        </p:nvGraphicFramePr>
        <p:xfrm>
          <a:off x="1066800" y="2266950"/>
          <a:ext cx="7696200" cy="2303571"/>
        </p:xfrm>
        <a:graphic>
          <a:graphicData uri="http://schemas.openxmlformats.org/drawingml/2006/table">
            <a:tbl>
              <a:tblPr firstRow="1" bandRow="1">
                <a:tableStyleId>{BDBED569-4797-4DF1-A0F4-6AAB3CD982D8}</a:tableStyleId>
              </a:tblPr>
              <a:tblGrid>
                <a:gridCol w="2133600"/>
                <a:gridCol w="1676400"/>
                <a:gridCol w="1524000"/>
                <a:gridCol w="2362200"/>
              </a:tblGrid>
              <a:tr h="304800">
                <a:tc>
                  <a:txBody>
                    <a:bodyPr/>
                    <a:lstStyle/>
                    <a:p>
                      <a:r>
                        <a:rPr lang="en-US" sz="1400" kern="1200" dirty="0" smtClean="0">
                          <a:effectLst/>
                          <a:latin typeface="Times New Roman" panose="02020603050405020304" pitchFamily="18" charset="0"/>
                          <a:cs typeface="Times New Roman" panose="02020603050405020304" pitchFamily="18" charset="0"/>
                        </a:rPr>
                        <a:t>Element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Value property</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Change callback</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New value in the callback</a:t>
                      </a:r>
                      <a:endParaRPr lang="en-US" sz="1400" dirty="0">
                        <a:latin typeface="Times New Roman" panose="02020603050405020304" pitchFamily="18" charset="0"/>
                        <a:cs typeface="Times New Roman" panose="02020603050405020304" pitchFamily="18" charset="0"/>
                      </a:endParaRPr>
                    </a:p>
                  </a:txBody>
                  <a:tcPr/>
                </a:tc>
              </a:tr>
              <a:tr h="388995">
                <a:tc>
                  <a:txBody>
                    <a:bodyPr/>
                    <a:lstStyle/>
                    <a:p>
                      <a:r>
                        <a:rPr lang="en-US" sz="1200" kern="1200" dirty="0" smtClean="0">
                          <a:effectLst/>
                          <a:latin typeface="Times New Roman" panose="02020603050405020304" pitchFamily="18" charset="0"/>
                          <a:cs typeface="Times New Roman" panose="02020603050405020304" pitchFamily="18" charset="0"/>
                        </a:rPr>
                        <a:t>&lt;input type="text" /&gt;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smtClean="0">
                          <a:effectLst/>
                          <a:latin typeface="Times New Roman" panose="02020603050405020304" pitchFamily="18" charset="0"/>
                          <a:cs typeface="Times New Roman" panose="02020603050405020304" pitchFamily="18" charset="0"/>
                        </a:rPr>
                        <a:t>value="string"</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err="1" smtClean="0">
                          <a:effectLst/>
                          <a:latin typeface="Times New Roman" panose="02020603050405020304" pitchFamily="18" charset="0"/>
                          <a:cs typeface="Times New Roman" panose="02020603050405020304" pitchFamily="18" charset="0"/>
                        </a:rPr>
                        <a:t>onChange</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err="1" smtClean="0">
                          <a:effectLst/>
                          <a:latin typeface="Times New Roman" panose="02020603050405020304" pitchFamily="18" charset="0"/>
                          <a:cs typeface="Times New Roman" panose="02020603050405020304" pitchFamily="18" charset="0"/>
                        </a:rPr>
                        <a:t>event.target.value</a:t>
                      </a:r>
                      <a:endParaRPr lang="en-US" sz="1200" dirty="0">
                        <a:latin typeface="Times New Roman" panose="02020603050405020304" pitchFamily="18" charset="0"/>
                        <a:cs typeface="Times New Roman" panose="02020603050405020304" pitchFamily="18" charset="0"/>
                      </a:endParaRPr>
                    </a:p>
                  </a:txBody>
                  <a:tcPr/>
                </a:tc>
              </a:tr>
              <a:tr h="432216">
                <a:tc>
                  <a:txBody>
                    <a:bodyPr/>
                    <a:lstStyle/>
                    <a:p>
                      <a:r>
                        <a:rPr lang="en-US" sz="1200" kern="1200" dirty="0" smtClean="0">
                          <a:effectLst/>
                          <a:latin typeface="Times New Roman" panose="02020603050405020304" pitchFamily="18" charset="0"/>
                          <a:cs typeface="Times New Roman" panose="02020603050405020304" pitchFamily="18" charset="0"/>
                        </a:rPr>
                        <a:t>&lt;input type="checkbox" /&gt;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smtClean="0">
                          <a:effectLst/>
                          <a:latin typeface="Times New Roman" panose="02020603050405020304" pitchFamily="18" charset="0"/>
                          <a:cs typeface="Times New Roman" panose="02020603050405020304" pitchFamily="18" charset="0"/>
                        </a:rPr>
                        <a:t>checked={</a:t>
                      </a:r>
                      <a:r>
                        <a:rPr lang="en-US" sz="1200" kern="1200" dirty="0" err="1" smtClean="0">
                          <a:effectLst/>
                          <a:latin typeface="Times New Roman" panose="02020603050405020304" pitchFamily="18" charset="0"/>
                          <a:cs typeface="Times New Roman" panose="02020603050405020304" pitchFamily="18" charset="0"/>
                        </a:rPr>
                        <a:t>boolean</a:t>
                      </a:r>
                      <a:r>
                        <a:rPr lang="en-US" sz="1200" kern="1200" dirty="0" smtClean="0">
                          <a:effectLst/>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err="1" smtClean="0">
                          <a:effectLst/>
                          <a:latin typeface="Times New Roman" panose="02020603050405020304" pitchFamily="18" charset="0"/>
                          <a:cs typeface="Times New Roman" panose="02020603050405020304" pitchFamily="18" charset="0"/>
                        </a:rPr>
                        <a:t>onChange</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err="1" smtClean="0">
                          <a:effectLst/>
                          <a:latin typeface="Times New Roman" panose="02020603050405020304" pitchFamily="18" charset="0"/>
                          <a:cs typeface="Times New Roman" panose="02020603050405020304" pitchFamily="18" charset="0"/>
                        </a:rPr>
                        <a:t>event.target.checked</a:t>
                      </a:r>
                      <a:endParaRPr lang="en-US" sz="1200" dirty="0">
                        <a:latin typeface="Times New Roman" panose="02020603050405020304" pitchFamily="18" charset="0"/>
                        <a:cs typeface="Times New Roman" panose="02020603050405020304" pitchFamily="18" charset="0"/>
                      </a:endParaRPr>
                    </a:p>
                  </a:txBody>
                  <a:tcPr/>
                </a:tc>
              </a:tr>
              <a:tr h="360180">
                <a:tc>
                  <a:txBody>
                    <a:bodyPr/>
                    <a:lstStyle/>
                    <a:p>
                      <a:r>
                        <a:rPr lang="en-US" sz="1200" kern="1200" dirty="0" smtClean="0">
                          <a:effectLst/>
                          <a:latin typeface="Times New Roman" panose="02020603050405020304" pitchFamily="18" charset="0"/>
                          <a:cs typeface="Times New Roman" panose="02020603050405020304" pitchFamily="18" charset="0"/>
                        </a:rPr>
                        <a:t>&lt;input type="radio" /&gt;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smtClean="0">
                          <a:effectLst/>
                          <a:latin typeface="Times New Roman" panose="02020603050405020304" pitchFamily="18" charset="0"/>
                          <a:cs typeface="Times New Roman" panose="02020603050405020304" pitchFamily="18" charset="0"/>
                        </a:rPr>
                        <a:t>checked={</a:t>
                      </a:r>
                      <a:r>
                        <a:rPr lang="en-US" sz="1200" kern="1200" dirty="0" err="1" smtClean="0">
                          <a:effectLst/>
                          <a:latin typeface="Times New Roman" panose="02020603050405020304" pitchFamily="18" charset="0"/>
                          <a:cs typeface="Times New Roman" panose="02020603050405020304" pitchFamily="18" charset="0"/>
                        </a:rPr>
                        <a:t>boolean</a:t>
                      </a:r>
                      <a:r>
                        <a:rPr lang="en-US" sz="1200" kern="1200" dirty="0" smtClean="0">
                          <a:effectLst/>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err="1" smtClean="0">
                          <a:effectLst/>
                          <a:latin typeface="Times New Roman" panose="02020603050405020304" pitchFamily="18" charset="0"/>
                          <a:cs typeface="Times New Roman" panose="02020603050405020304" pitchFamily="18" charset="0"/>
                        </a:rPr>
                        <a:t>onChange</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err="1" smtClean="0">
                          <a:effectLst/>
                          <a:latin typeface="Times New Roman" panose="02020603050405020304" pitchFamily="18" charset="0"/>
                          <a:cs typeface="Times New Roman" panose="02020603050405020304" pitchFamily="18" charset="0"/>
                        </a:rPr>
                        <a:t>event.target.checked</a:t>
                      </a:r>
                      <a:endParaRPr lang="en-US" sz="1200" dirty="0">
                        <a:latin typeface="Times New Roman" panose="02020603050405020304" pitchFamily="18" charset="0"/>
                        <a:cs typeface="Times New Roman" panose="02020603050405020304" pitchFamily="18" charset="0"/>
                      </a:endParaRPr>
                    </a:p>
                  </a:txBody>
                  <a:tcPr/>
                </a:tc>
              </a:tr>
              <a:tr h="360180">
                <a:tc>
                  <a:txBody>
                    <a:bodyPr/>
                    <a:lstStyle/>
                    <a:p>
                      <a:r>
                        <a:rPr lang="en-US" sz="1200" kern="1200" dirty="0" smtClean="0">
                          <a:effectLst/>
                          <a:latin typeface="Times New Roman" panose="02020603050405020304" pitchFamily="18" charset="0"/>
                          <a:cs typeface="Times New Roman" panose="02020603050405020304" pitchFamily="18" charset="0"/>
                        </a:rPr>
                        <a:t>&lt;</a:t>
                      </a:r>
                      <a:r>
                        <a:rPr lang="en-US" sz="1200" kern="1200" dirty="0" err="1" smtClean="0">
                          <a:effectLst/>
                          <a:latin typeface="Times New Roman" panose="02020603050405020304" pitchFamily="18" charset="0"/>
                          <a:cs typeface="Times New Roman" panose="02020603050405020304" pitchFamily="18" charset="0"/>
                        </a:rPr>
                        <a:t>textarea</a:t>
                      </a:r>
                      <a:r>
                        <a:rPr lang="en-US" sz="1200" kern="1200" dirty="0" smtClean="0">
                          <a:effectLst/>
                          <a:latin typeface="Times New Roman" panose="02020603050405020304" pitchFamily="18" charset="0"/>
                          <a:cs typeface="Times New Roman" panose="02020603050405020304" pitchFamily="18" charset="0"/>
                        </a:rPr>
                        <a:t> /&gt;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smtClean="0">
                          <a:effectLst/>
                          <a:latin typeface="Times New Roman" panose="02020603050405020304" pitchFamily="18" charset="0"/>
                          <a:cs typeface="Times New Roman" panose="02020603050405020304" pitchFamily="18" charset="0"/>
                        </a:rPr>
                        <a:t>value="string"</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err="1" smtClean="0">
                          <a:effectLst/>
                          <a:latin typeface="Times New Roman" panose="02020603050405020304" pitchFamily="18" charset="0"/>
                          <a:cs typeface="Times New Roman" panose="02020603050405020304" pitchFamily="18" charset="0"/>
                        </a:rPr>
                        <a:t>onChange</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err="1" smtClean="0">
                          <a:effectLst/>
                          <a:latin typeface="Times New Roman" panose="02020603050405020304" pitchFamily="18" charset="0"/>
                          <a:cs typeface="Times New Roman" panose="02020603050405020304" pitchFamily="18" charset="0"/>
                        </a:rPr>
                        <a:t>event.target.value</a:t>
                      </a:r>
                      <a:endParaRPr lang="en-US" sz="1200" dirty="0">
                        <a:latin typeface="Times New Roman" panose="02020603050405020304" pitchFamily="18" charset="0"/>
                        <a:cs typeface="Times New Roman" panose="02020603050405020304" pitchFamily="18" charset="0"/>
                      </a:endParaRPr>
                    </a:p>
                  </a:txBody>
                  <a:tcPr/>
                </a:tc>
              </a:tr>
              <a:tr h="425555">
                <a:tc>
                  <a:txBody>
                    <a:bodyPr/>
                    <a:lstStyle/>
                    <a:p>
                      <a:r>
                        <a:rPr lang="en-US" sz="1200" kern="1200" dirty="0" smtClean="0">
                          <a:effectLst/>
                          <a:latin typeface="Times New Roman" panose="02020603050405020304" pitchFamily="18" charset="0"/>
                          <a:cs typeface="Times New Roman" panose="02020603050405020304" pitchFamily="18" charset="0"/>
                        </a:rPr>
                        <a:t>&lt;select /&gt;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smtClean="0">
                          <a:effectLst/>
                          <a:latin typeface="Times New Roman" panose="02020603050405020304" pitchFamily="18" charset="0"/>
                          <a:cs typeface="Times New Roman" panose="02020603050405020304" pitchFamily="18" charset="0"/>
                        </a:rPr>
                        <a:t>value="option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effectLst/>
                          <a:latin typeface="Times New Roman" panose="02020603050405020304" pitchFamily="18" charset="0"/>
                          <a:cs typeface="Times New Roman" panose="02020603050405020304" pitchFamily="18" charset="0"/>
                        </a:rPr>
                        <a:t>onChange</a:t>
                      </a:r>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effectLst/>
                          <a:latin typeface="Times New Roman" panose="02020603050405020304" pitchFamily="18" charset="0"/>
                          <a:cs typeface="Times New Roman" panose="02020603050405020304" pitchFamily="18" charset="0"/>
                        </a:rPr>
                        <a:t>event.target.value</a:t>
                      </a:r>
                      <a:endParaRPr lang="en-US" sz="12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a:txBody>
                  <a:tcPr marL="82550" marR="82550" marT="38100" marB="38100" anchor="ctr"/>
                </a:tc>
              </a:tr>
            </a:tbl>
          </a:graphicData>
        </a:graphic>
      </p:graphicFrame>
    </p:spTree>
    <p:extLst>
      <p:ext uri="{BB962C8B-B14F-4D97-AF65-F5344CB8AC3E}">
        <p14:creationId xmlns:p14="http://schemas.microsoft.com/office/powerpoint/2010/main" val="35497343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(2)</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smtClean="0">
                <a:latin typeface="Times New Roman" panose="02020603050405020304" pitchFamily="18" charset="0"/>
                <a:cs typeface="Times New Roman" panose="02020603050405020304" pitchFamily="18" charset="0"/>
              </a:rPr>
              <a:t>How to get value from form element?</a:t>
            </a:r>
            <a:endParaRPr lang="en-US" b="1" cap="all" dirty="0" smtClean="0"/>
          </a:p>
          <a:p>
            <a:pPr lvl="1" fontAlgn="base"/>
            <a:r>
              <a:rPr lang="en-US" sz="1400" dirty="0">
                <a:latin typeface="Times New Roman" panose="02020603050405020304" pitchFamily="18" charset="0"/>
                <a:cs typeface="Times New Roman" panose="02020603050405020304" pitchFamily="18" charset="0"/>
              </a:rPr>
              <a:t>React.js provides two standard ways to grab values from form elements. The first method is to implement what is called 'controlled </a:t>
            </a:r>
            <a:r>
              <a:rPr lang="en-US" sz="1400" dirty="0" smtClean="0">
                <a:latin typeface="Times New Roman" panose="02020603050405020304" pitchFamily="18" charset="0"/>
                <a:cs typeface="Times New Roman" panose="02020603050405020304" pitchFamily="18" charset="0"/>
              </a:rPr>
              <a:t>value input‘ </a:t>
            </a:r>
            <a:r>
              <a:rPr lang="en-US" sz="1400" dirty="0" smtClean="0">
                <a:latin typeface="Times New Roman" panose="02020603050405020304" pitchFamily="18" charset="0"/>
                <a:cs typeface="Times New Roman" panose="02020603050405020304" pitchFamily="18" charset="0"/>
              </a:rPr>
              <a:t>and </a:t>
            </a:r>
            <a:r>
              <a:rPr lang="en-US" sz="1400" dirty="0">
                <a:latin typeface="Times New Roman" panose="02020603050405020304" pitchFamily="18" charset="0"/>
                <a:cs typeface="Times New Roman" panose="02020603050405020304" pitchFamily="18" charset="0"/>
              </a:rPr>
              <a:t>the second is  </a:t>
            </a:r>
            <a:r>
              <a:rPr lang="en-US" sz="1400" dirty="0" smtClean="0">
                <a:latin typeface="Times New Roman" panose="02020603050405020304" pitchFamily="18" charset="0"/>
                <a:cs typeface="Times New Roman" panose="02020603050405020304" pitchFamily="18" charset="0"/>
              </a:rPr>
              <a:t>‘uncontrolled </a:t>
            </a:r>
            <a:r>
              <a:rPr lang="en-US" sz="1400" dirty="0" smtClean="0">
                <a:latin typeface="Times New Roman" panose="02020603050405020304" pitchFamily="18" charset="0"/>
                <a:cs typeface="Times New Roman" panose="02020603050405020304" pitchFamily="18" charset="0"/>
              </a:rPr>
              <a:t>value input’</a:t>
            </a:r>
            <a:endParaRPr lang="en-US" sz="1400" dirty="0" smtClean="0">
              <a:latin typeface="Times New Roman" panose="02020603050405020304" pitchFamily="18" charset="0"/>
              <a:cs typeface="Times New Roman" panose="02020603050405020304" pitchFamily="18" charset="0"/>
            </a:endParaRPr>
          </a:p>
          <a:p>
            <a:pPr lvl="1" fontAlgn="base"/>
            <a:r>
              <a:rPr lang="en-US" b="1" dirty="0" smtClean="0">
                <a:latin typeface="Times New Roman" panose="02020603050405020304" pitchFamily="18" charset="0"/>
                <a:cs typeface="Times New Roman" panose="02020603050405020304" pitchFamily="18" charset="0"/>
              </a:rPr>
              <a:t>Uncontrolled </a:t>
            </a:r>
            <a:r>
              <a:rPr lang="en-US" b="1" dirty="0" smtClean="0">
                <a:latin typeface="Times New Roman" panose="02020603050405020304" pitchFamily="18" charset="0"/>
                <a:cs typeface="Times New Roman" panose="02020603050405020304" pitchFamily="18" charset="0"/>
              </a:rPr>
              <a:t> inputs</a:t>
            </a:r>
            <a:endParaRPr lang="en-US" b="1" dirty="0" smtClean="0">
              <a:latin typeface="Times New Roman" panose="02020603050405020304" pitchFamily="18" charset="0"/>
              <a:cs typeface="Times New Roman" panose="02020603050405020304" pitchFamily="18" charset="0"/>
            </a:endParaRPr>
          </a:p>
          <a:p>
            <a:pPr lvl="2" fontAlgn="base"/>
            <a:r>
              <a:rPr lang="en-US" sz="1600" b="1" dirty="0">
                <a:latin typeface="Times New Roman" panose="02020603050405020304" pitchFamily="18" charset="0"/>
                <a:cs typeface="Times New Roman" panose="02020603050405020304" pitchFamily="18" charset="0"/>
              </a:rPr>
              <a:t>Uncontrolled inputs</a:t>
            </a:r>
            <a:r>
              <a:rPr lang="en-US" sz="1600" dirty="0">
                <a:latin typeface="Times New Roman" panose="02020603050405020304" pitchFamily="18" charset="0"/>
                <a:cs typeface="Times New Roman" panose="02020603050405020304" pitchFamily="18" charset="0"/>
              </a:rPr>
              <a:t> are like traditional HTML form </a:t>
            </a:r>
            <a:r>
              <a:rPr lang="en-US" sz="1600" dirty="0" smtClean="0">
                <a:latin typeface="Times New Roman" panose="02020603050405020304" pitchFamily="18" charset="0"/>
                <a:cs typeface="Times New Roman" panose="02020603050405020304" pitchFamily="18" charset="0"/>
              </a:rPr>
              <a:t>inputs</a:t>
            </a:r>
            <a:r>
              <a:rPr lang="en-US" sz="1600" dirty="0" smtClean="0"/>
              <a:t>. </a:t>
            </a:r>
            <a:r>
              <a:rPr lang="en-US" sz="1600" dirty="0" smtClean="0">
                <a:latin typeface="Times New Roman" panose="02020603050405020304" pitchFamily="18" charset="0"/>
                <a:cs typeface="Times New Roman" panose="02020603050405020304" pitchFamily="18" charset="0"/>
              </a:rPr>
              <a:t>In uncontrolled inputs, value is handled by the DOM itself. </a:t>
            </a:r>
            <a:r>
              <a:rPr lang="en-US" sz="1600" i="1" dirty="0" smtClean="0">
                <a:latin typeface="Times New Roman" panose="02020603050405020304" pitchFamily="18" charset="0"/>
                <a:cs typeface="Times New Roman" panose="02020603050405020304" pitchFamily="18" charset="0"/>
              </a:rPr>
              <a:t>It means react doesn’t control element.</a:t>
            </a:r>
          </a:p>
          <a:p>
            <a:pPr marL="914400" lvl="2" indent="0" fontAlgn="base">
              <a:buNone/>
            </a:pPr>
            <a:endParaRPr lang="en-US" i="1" dirty="0">
              <a:latin typeface="Times New Roman" panose="02020603050405020304" pitchFamily="18" charset="0"/>
              <a:cs typeface="Times New Roman" panose="02020603050405020304" pitchFamily="18" charset="0"/>
            </a:endParaRPr>
          </a:p>
          <a:p>
            <a:pPr marL="914400" lvl="2" indent="0" fontAlgn="base">
              <a:buNone/>
            </a:pPr>
            <a:endParaRPr lang="en-US" i="1" dirty="0" smtClean="0">
              <a:latin typeface="Times New Roman" panose="02020603050405020304" pitchFamily="18" charset="0"/>
              <a:cs typeface="Times New Roman" panose="02020603050405020304" pitchFamily="18" charset="0"/>
            </a:endParaRPr>
          </a:p>
          <a:p>
            <a:pPr marL="914400" lvl="2" indent="0" fontAlgn="base">
              <a:buNone/>
            </a:pPr>
            <a:endParaRPr lang="en-US" i="1" dirty="0">
              <a:latin typeface="Times New Roman" panose="02020603050405020304" pitchFamily="18" charset="0"/>
              <a:cs typeface="Times New Roman" panose="02020603050405020304" pitchFamily="18" charset="0"/>
            </a:endParaRPr>
          </a:p>
          <a:p>
            <a:pPr marL="914400" lvl="2" indent="0" fontAlgn="base">
              <a:buNone/>
            </a:pPr>
            <a:r>
              <a:rPr lang="en-US" i="1" dirty="0" smtClean="0">
                <a:latin typeface="Times New Roman" panose="02020603050405020304" pitchFamily="18" charset="0"/>
                <a:cs typeface="Times New Roman" panose="02020603050405020304" pitchFamily="18" charset="0"/>
              </a:rPr>
              <a:t> </a:t>
            </a:r>
          </a:p>
          <a:p>
            <a:pPr lvl="2" fontAlgn="base"/>
            <a:endParaRPr lang="en-US" sz="1400" dirty="0" smtClean="0">
              <a:latin typeface="Times New Roman" panose="02020603050405020304" pitchFamily="18" charset="0"/>
              <a:cs typeface="Times New Roman" panose="02020603050405020304" pitchFamily="18" charset="0"/>
            </a:endParaRPr>
          </a:p>
          <a:p>
            <a:pPr lvl="2" fontAlgn="base"/>
            <a:r>
              <a:rPr lang="en-US" sz="1400" dirty="0" smtClean="0">
                <a:latin typeface="Times New Roman" panose="02020603050405020304" pitchFamily="18" charset="0"/>
                <a:cs typeface="Times New Roman" panose="02020603050405020304" pitchFamily="18" charset="0"/>
              </a:rPr>
              <a:t>To </a:t>
            </a:r>
            <a:r>
              <a:rPr lang="en-US" sz="1400" dirty="0">
                <a:latin typeface="Times New Roman" panose="02020603050405020304" pitchFamily="18" charset="0"/>
                <a:cs typeface="Times New Roman" panose="02020603050405020304" pitchFamily="18" charset="0"/>
              </a:rPr>
              <a:t>retrieve that value, we would need direct access to the DOM component that holds the </a:t>
            </a:r>
            <a:r>
              <a:rPr lang="en-US" sz="1400" dirty="0" smtClean="0">
                <a:latin typeface="Times New Roman" panose="02020603050405020304" pitchFamily="18" charset="0"/>
                <a:cs typeface="Times New Roman" panose="02020603050405020304" pitchFamily="18" charset="0"/>
              </a:rPr>
              <a:t>value by using ref or name</a:t>
            </a:r>
          </a:p>
          <a:p>
            <a:pPr lvl="3" fontAlgn="base"/>
            <a:r>
              <a:rPr lang="en-US" sz="1400" dirty="0">
                <a:latin typeface="Times New Roman" panose="02020603050405020304" pitchFamily="18" charset="0"/>
                <a:cs typeface="Times New Roman" panose="02020603050405020304" pitchFamily="18" charset="0"/>
                <a:hlinkClick r:id="rId3"/>
              </a:rPr>
              <a:t>https://</a:t>
            </a:r>
            <a:r>
              <a:rPr lang="en-US" sz="1400" dirty="0" smtClean="0">
                <a:latin typeface="Times New Roman" panose="02020603050405020304" pitchFamily="18" charset="0"/>
                <a:cs typeface="Times New Roman" panose="02020603050405020304" pitchFamily="18" charset="0"/>
                <a:hlinkClick r:id="rId3"/>
              </a:rPr>
              <a:t>plnkr.co/edit/wXX65m9Ohq5jp48LnDFr?p=preview</a:t>
            </a:r>
            <a:endParaRPr lang="en-US" sz="1400" dirty="0" smtClean="0">
              <a:latin typeface="Times New Roman" panose="02020603050405020304" pitchFamily="18" charset="0"/>
              <a:cs typeface="Times New Roman" panose="02020603050405020304" pitchFamily="18" charset="0"/>
            </a:endParaRPr>
          </a:p>
          <a:p>
            <a:pPr lvl="3" fontAlgn="base"/>
            <a:r>
              <a:rPr lang="en-US" sz="1400" dirty="0">
                <a:latin typeface="Times New Roman" panose="02020603050405020304" pitchFamily="18" charset="0"/>
                <a:cs typeface="Times New Roman" panose="02020603050405020304" pitchFamily="18" charset="0"/>
                <a:hlinkClick r:id="rId4"/>
              </a:rPr>
              <a:t>https://plnkr.co/edit/qjOSA7h0S96iHcl4xDoo?p=preview</a:t>
            </a:r>
            <a:endParaRPr lang="en-US" sz="1400" b="1"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00787428"/>
              </p:ext>
            </p:extLst>
          </p:nvPr>
        </p:nvGraphicFramePr>
        <p:xfrm>
          <a:off x="1600200" y="2571750"/>
          <a:ext cx="6096000" cy="1371600"/>
        </p:xfrm>
        <a:graphic>
          <a:graphicData uri="http://schemas.openxmlformats.org/drawingml/2006/table">
            <a:tbl>
              <a:tblPr firstRow="1" bandRow="1">
                <a:tableStyleId>{BDBED569-4797-4DF1-A0F4-6AAB3CD982D8}</a:tableStyleId>
              </a:tblPr>
              <a:tblGrid>
                <a:gridCol w="6096000"/>
              </a:tblGrid>
              <a:tr h="370840">
                <a:tc>
                  <a:txBody>
                    <a:bodyPr/>
                    <a:lstStyle/>
                    <a:p>
                      <a:r>
                        <a:rPr lang="en-US" sz="1200" b="0" dirty="0" smtClean="0">
                          <a:latin typeface="Times New Roman" panose="02020603050405020304" pitchFamily="18" charset="0"/>
                          <a:cs typeface="Times New Roman" panose="02020603050405020304" pitchFamily="18" charset="0"/>
                        </a:rPr>
                        <a:t>class Form extends Component {</a:t>
                      </a:r>
                    </a:p>
                    <a:p>
                      <a:r>
                        <a:rPr lang="en-US" sz="1200" b="0" dirty="0" smtClean="0">
                          <a:latin typeface="Times New Roman" panose="02020603050405020304" pitchFamily="18" charset="0"/>
                          <a:cs typeface="Times New Roman" panose="02020603050405020304" pitchFamily="18" charset="0"/>
                        </a:rPr>
                        <a:t>  render() {</a:t>
                      </a:r>
                    </a:p>
                    <a:p>
                      <a:r>
                        <a:rPr lang="en-US" sz="1200" b="0" dirty="0" smtClean="0">
                          <a:latin typeface="Times New Roman" panose="02020603050405020304" pitchFamily="18" charset="0"/>
                          <a:cs typeface="Times New Roman" panose="02020603050405020304" pitchFamily="18" charset="0"/>
                        </a:rPr>
                        <a:t>    return (</a:t>
                      </a:r>
                    </a:p>
                    <a:p>
                      <a:r>
                        <a:rPr lang="en-US" sz="1200" b="0" dirty="0" smtClean="0">
                          <a:latin typeface="Times New Roman" panose="02020603050405020304" pitchFamily="18" charset="0"/>
                          <a:cs typeface="Times New Roman" panose="02020603050405020304" pitchFamily="18" charset="0"/>
                        </a:rPr>
                        <a:t>      &lt;div&gt;</a:t>
                      </a:r>
                    </a:p>
                    <a:p>
                      <a:r>
                        <a:rPr lang="en-US" sz="1200" b="0" dirty="0" smtClean="0">
                          <a:latin typeface="Times New Roman" panose="02020603050405020304" pitchFamily="18" charset="0"/>
                          <a:cs typeface="Times New Roman" panose="02020603050405020304" pitchFamily="18" charset="0"/>
                        </a:rPr>
                        <a:t>        &lt;input type="text" /&gt;</a:t>
                      </a:r>
                    </a:p>
                    <a:p>
                      <a:r>
                        <a:rPr lang="en-US" sz="1200" b="0" dirty="0" smtClean="0">
                          <a:latin typeface="Times New Roman" panose="02020603050405020304" pitchFamily="18" charset="0"/>
                          <a:cs typeface="Times New Roman" panose="02020603050405020304" pitchFamily="18" charset="0"/>
                        </a:rPr>
                        <a:t>      &lt;/div&gt;</a:t>
                      </a:r>
                    </a:p>
                    <a:p>
                      <a:r>
                        <a:rPr lang="en-US" sz="1200" b="0" dirty="0" smtClean="0">
                          <a:latin typeface="Times New Roman" panose="02020603050405020304" pitchFamily="18" charset="0"/>
                          <a:cs typeface="Times New Roman" panose="02020603050405020304" pitchFamily="18" charset="0"/>
                        </a:rPr>
                        <a:t>    );}}</a:t>
                      </a:r>
                      <a:endParaRPr lang="en-US" sz="12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7851883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(3)</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smtClean="0">
                <a:latin typeface="Times New Roman" panose="02020603050405020304" pitchFamily="18" charset="0"/>
                <a:cs typeface="Times New Roman" panose="02020603050405020304" pitchFamily="18" charset="0"/>
              </a:rPr>
              <a:t>Controlled </a:t>
            </a:r>
            <a:r>
              <a:rPr lang="en-US" b="1" dirty="0" smtClean="0">
                <a:latin typeface="Times New Roman" panose="02020603050405020304" pitchFamily="18" charset="0"/>
                <a:cs typeface="Times New Roman" panose="02020603050405020304" pitchFamily="18" charset="0"/>
              </a:rPr>
              <a:t>Inputs</a:t>
            </a:r>
            <a:endParaRPr lang="en-US" b="1" dirty="0" smtClean="0">
              <a:latin typeface="Times New Roman" panose="02020603050405020304" pitchFamily="18" charset="0"/>
              <a:cs typeface="Times New Roman" panose="02020603050405020304" pitchFamily="18" charset="0"/>
            </a:endParaRPr>
          </a:p>
          <a:p>
            <a:pPr lvl="1" fontAlgn="base"/>
            <a:r>
              <a:rPr lang="en-US" sz="1800" dirty="0">
                <a:latin typeface="Times New Roman" panose="02020603050405020304" pitchFamily="18" charset="0"/>
                <a:cs typeface="Times New Roman" panose="02020603050405020304" pitchFamily="18" charset="0"/>
              </a:rPr>
              <a:t>In controlled components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value of form element is controlled by React .</a:t>
            </a:r>
            <a:r>
              <a:rPr lang="en-US" sz="1800" dirty="0" smtClean="0">
                <a:latin typeface="Times New Roman" panose="02020603050405020304" pitchFamily="18" charset="0"/>
                <a:cs typeface="Times New Roman" panose="02020603050405020304" pitchFamily="18" charset="0"/>
              </a:rPr>
              <a:t>So this </a:t>
            </a:r>
            <a:r>
              <a:rPr lang="en-US" sz="1800" dirty="0">
                <a:latin typeface="Times New Roman" panose="02020603050405020304" pitchFamily="18" charset="0"/>
                <a:cs typeface="Times New Roman" panose="02020603050405020304" pitchFamily="18" charset="0"/>
              </a:rPr>
              <a:t>way is called a “controlled component”. </a:t>
            </a:r>
            <a:r>
              <a:rPr lang="en-US" sz="1800" dirty="0" smtClean="0">
                <a:latin typeface="Times New Roman" panose="02020603050405020304" pitchFamily="18" charset="0"/>
                <a:cs typeface="Times New Roman" panose="02020603050405020304" pitchFamily="18" charset="0"/>
              </a:rPr>
              <a:t>In this we </a:t>
            </a:r>
            <a:r>
              <a:rPr lang="en-US" sz="1800" dirty="0">
                <a:latin typeface="Times New Roman" panose="02020603050405020304" pitchFamily="18" charset="0"/>
                <a:cs typeface="Times New Roman" panose="02020603050405020304" pitchFamily="18" charset="0"/>
              </a:rPr>
              <a:t>explicitly set the value of a component, and update that value in response to any changes the user makes to the value of that component</a:t>
            </a:r>
            <a:r>
              <a:rPr lang="en-US" sz="1800" dirty="0" smtClean="0">
                <a:latin typeface="Times New Roman" panose="02020603050405020304" pitchFamily="18" charset="0"/>
                <a:cs typeface="Times New Roman" panose="02020603050405020304" pitchFamily="18" charset="0"/>
              </a:rPr>
              <a:t>.</a:t>
            </a:r>
          </a:p>
          <a:p>
            <a:pPr lvl="1" fontAlgn="base"/>
            <a:r>
              <a:rPr lang="en-US" sz="1800" dirty="0">
                <a:latin typeface="Times New Roman" panose="02020603050405020304" pitchFamily="18" charset="0"/>
                <a:cs typeface="Times New Roman" panose="02020603050405020304" pitchFamily="18" charset="0"/>
              </a:rPr>
              <a:t>Using a controlled component is the preferred way to do things in React — it allows us to keep </a:t>
            </a:r>
            <a:r>
              <a:rPr lang="en-US" sz="1800" i="1" dirty="0">
                <a:latin typeface="Times New Roman" panose="02020603050405020304" pitchFamily="18" charset="0"/>
                <a:cs typeface="Times New Roman" panose="02020603050405020304" pitchFamily="18" charset="0"/>
              </a:rPr>
              <a:t>all</a:t>
            </a:r>
            <a:r>
              <a:rPr lang="en-US" sz="1800" dirty="0">
                <a:latin typeface="Times New Roman" panose="02020603050405020304" pitchFamily="18" charset="0"/>
                <a:cs typeface="Times New Roman" panose="02020603050405020304" pitchFamily="18" charset="0"/>
              </a:rPr>
              <a:t> component state in the React state, instead of relying on the DOM to retrieve the element's value through its internal state</a:t>
            </a:r>
            <a:r>
              <a:rPr lang="en-US" sz="1800" dirty="0" smtClean="0">
                <a:latin typeface="Times New Roman" panose="02020603050405020304" pitchFamily="18" charset="0"/>
                <a:cs typeface="Times New Roman" panose="02020603050405020304" pitchFamily="18" charset="0"/>
              </a:rPr>
              <a:t>.</a:t>
            </a:r>
          </a:p>
          <a:p>
            <a:pPr lvl="1" fontAlgn="base"/>
            <a:r>
              <a:rPr lang="en-US" sz="1800" dirty="0">
                <a:latin typeface="Times New Roman" panose="02020603050405020304" pitchFamily="18" charset="0"/>
                <a:cs typeface="Times New Roman" panose="02020603050405020304" pitchFamily="18" charset="0"/>
              </a:rPr>
              <a:t>Whenever our </a:t>
            </a:r>
            <a:r>
              <a:rPr lang="en-US" sz="1800" dirty="0" smtClean="0">
                <a:latin typeface="Times New Roman" panose="02020603050405020304" pitchFamily="18" charset="0"/>
                <a:cs typeface="Times New Roman" panose="02020603050405020304" pitchFamily="18" charset="0"/>
              </a:rPr>
              <a:t>state </a:t>
            </a:r>
            <a:r>
              <a:rPr lang="en-US" sz="1800" dirty="0">
                <a:latin typeface="Times New Roman" panose="02020603050405020304" pitchFamily="18" charset="0"/>
                <a:cs typeface="Times New Roman" panose="02020603050405020304" pitchFamily="18" charset="0"/>
              </a:rPr>
              <a:t>changes, the component re-renders, rendering the input with the new updated </a:t>
            </a:r>
            <a:r>
              <a:rPr lang="en-US" sz="1800" dirty="0" smtClean="0">
                <a:latin typeface="Times New Roman" panose="02020603050405020304" pitchFamily="18" charset="0"/>
                <a:cs typeface="Times New Roman" panose="02020603050405020304" pitchFamily="18" charset="0"/>
              </a:rPr>
              <a:t>value</a:t>
            </a:r>
          </a:p>
          <a:p>
            <a:pPr lvl="2" fontAlgn="base"/>
            <a:r>
              <a:rPr lang="en-US" b="1" dirty="0">
                <a:latin typeface="Times New Roman" panose="02020603050405020304" pitchFamily="18" charset="0"/>
                <a:cs typeface="Times New Roman" panose="02020603050405020304" pitchFamily="18" charset="0"/>
                <a:hlinkClick r:id="rId3"/>
              </a:rPr>
              <a:t>https://plnkr.co/edit/XNOzTjjsoGe8nz6YCVkr?p=preview  </a:t>
            </a:r>
            <a:endParaRPr lang="en-US"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5623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a:t>
            </a:r>
            <a:r>
              <a:rPr lang="en-US" sz="2500" dirty="0" smtClean="0">
                <a:latin typeface="Times New Roman" panose="02020603050405020304" pitchFamily="18" charset="0"/>
                <a:cs typeface="Times New Roman" panose="02020603050405020304" pitchFamily="18" charset="0"/>
              </a:rPr>
              <a:t>(4)</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smtClean="0">
                <a:latin typeface="Times New Roman" panose="02020603050405020304" pitchFamily="18" charset="0"/>
                <a:cs typeface="Times New Roman" panose="02020603050405020304" pitchFamily="18" charset="0"/>
              </a:rPr>
              <a:t>Custom Controlled inputs</a:t>
            </a:r>
            <a:endParaRPr lang="en-US" b="1" dirty="0" smtClean="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SingleInput</a:t>
            </a:r>
            <a:r>
              <a:rPr lang="en-US" b="1" dirty="0">
                <a:latin typeface="Times New Roman" panose="02020603050405020304" pitchFamily="18" charset="0"/>
                <a:cs typeface="Times New Roman" panose="02020603050405020304" pitchFamily="18" charset="0"/>
              </a:rPr>
              <a:t> /&gt;</a:t>
            </a:r>
          </a:p>
          <a:p>
            <a:pPr lvl="2"/>
            <a:r>
              <a:rPr lang="en-US" sz="1600" dirty="0">
                <a:latin typeface="Times New Roman" panose="02020603050405020304" pitchFamily="18" charset="0"/>
                <a:cs typeface="Times New Roman" panose="02020603050405020304" pitchFamily="18" charset="0"/>
              </a:rPr>
              <a:t>This component can be either a text or a number input, depending on the props you pass it. A great way to document the props a component takes is via </a:t>
            </a:r>
            <a:r>
              <a:rPr lang="en-US" sz="1600" dirty="0" err="1">
                <a:latin typeface="Times New Roman" panose="02020603050405020304" pitchFamily="18" charset="0"/>
                <a:cs typeface="Times New Roman" panose="02020603050405020304" pitchFamily="18" charset="0"/>
              </a:rPr>
              <a:t>React's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PropTypes</a:t>
            </a:r>
            <a:r>
              <a:rPr lang="en-US" sz="1600" dirty="0">
                <a:latin typeface="Times New Roman" panose="02020603050405020304" pitchFamily="18" charset="0"/>
                <a:cs typeface="Times New Roman" panose="02020603050405020304" pitchFamily="18" charset="0"/>
              </a:rPr>
              <a:t>. If any props are missing, or if the prop is the wrong data type, a warning will appear in the browser console.</a:t>
            </a:r>
          </a:p>
          <a:p>
            <a:pPr marL="1771650" lvl="5" indent="0">
              <a:buNone/>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91717235"/>
              </p:ext>
            </p:extLst>
          </p:nvPr>
        </p:nvGraphicFramePr>
        <p:xfrm>
          <a:off x="1447800" y="2571750"/>
          <a:ext cx="6019800" cy="2209800"/>
        </p:xfrm>
        <a:graphic>
          <a:graphicData uri="http://schemas.openxmlformats.org/drawingml/2006/table">
            <a:tbl>
              <a:tblPr firstRow="1" bandRow="1">
                <a:tableStyleId>{BDBED569-4797-4DF1-A0F4-6AAB3CD982D8}</a:tableStyleId>
              </a:tblPr>
              <a:tblGrid>
                <a:gridCol w="6019800"/>
              </a:tblGrid>
              <a:tr h="308008">
                <a:tc>
                  <a:txBody>
                    <a:bodyPr/>
                    <a:lstStyle/>
                    <a:p>
                      <a:pPr lvl="1" algn="ctr"/>
                      <a:r>
                        <a:rPr lang="en-US" sz="1600" kern="1200" dirty="0" err="1" smtClean="0">
                          <a:effectLst/>
                          <a:latin typeface="Times New Roman" panose="02020603050405020304" pitchFamily="18" charset="0"/>
                          <a:cs typeface="Times New Roman" panose="02020603050405020304" pitchFamily="18" charset="0"/>
                        </a:rPr>
                        <a:t>PropTypes</a:t>
                      </a:r>
                      <a:r>
                        <a:rPr lang="en-US" sz="1600" kern="1200" dirty="0" smtClean="0">
                          <a:effectLst/>
                          <a:latin typeface="Times New Roman" panose="02020603050405020304" pitchFamily="18" charset="0"/>
                          <a:cs typeface="Times New Roman" panose="02020603050405020304" pitchFamily="18" charset="0"/>
                        </a:rPr>
                        <a:t> for the </a:t>
                      </a:r>
                      <a:r>
                        <a:rPr lang="en-US" sz="1600" dirty="0" smtClean="0">
                          <a:latin typeface="Times New Roman" panose="02020603050405020304" pitchFamily="18" charset="0"/>
                          <a:cs typeface="Times New Roman" panose="02020603050405020304" pitchFamily="18" charset="0"/>
                        </a:rPr>
                        <a:t>&lt;</a:t>
                      </a:r>
                      <a:r>
                        <a:rPr lang="en-US" sz="1600" dirty="0" err="1" smtClean="0">
                          <a:latin typeface="Times New Roman" panose="02020603050405020304" pitchFamily="18" charset="0"/>
                          <a:cs typeface="Times New Roman" panose="02020603050405020304" pitchFamily="18" charset="0"/>
                        </a:rPr>
                        <a:t>SingleInput</a:t>
                      </a:r>
                      <a:r>
                        <a:rPr lang="en-US" sz="1600" dirty="0" smtClean="0">
                          <a:latin typeface="Times New Roman" panose="02020603050405020304" pitchFamily="18" charset="0"/>
                          <a:cs typeface="Times New Roman" panose="02020603050405020304" pitchFamily="18" charset="0"/>
                        </a:rPr>
                        <a:t> /&gt;</a:t>
                      </a:r>
                      <a:endParaRPr lang="en-US" sz="1600" b="0" i="1" dirty="0">
                        <a:solidFill>
                          <a:schemeClr val="tx1"/>
                        </a:solidFill>
                        <a:latin typeface="Times New Roman" panose="02020603050405020304" pitchFamily="18" charset="0"/>
                        <a:cs typeface="Times New Roman" panose="02020603050405020304" pitchFamily="18" charset="0"/>
                      </a:endParaRPr>
                    </a:p>
                  </a:txBody>
                  <a:tcPr/>
                </a:tc>
              </a:tr>
              <a:tr h="1874520">
                <a:tc>
                  <a:txBody>
                    <a:bodyPr/>
                    <a:lstStyle/>
                    <a:p>
                      <a:r>
                        <a:rPr lang="en-US" sz="1200" dirty="0" err="1" smtClean="0">
                          <a:latin typeface="Times New Roman" panose="02020603050405020304" pitchFamily="18" charset="0"/>
                          <a:cs typeface="Times New Roman" panose="02020603050405020304" pitchFamily="18" charset="0"/>
                        </a:rPr>
                        <a:t>SingleInput</a:t>
                      </a:r>
                      <a:r>
                        <a:rPr lang="en-US" sz="1200" kern="1200" dirty="0" err="1" smtClean="0">
                          <a:effectLst/>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propTypes</a:t>
                      </a:r>
                      <a:r>
                        <a:rPr lang="en-US" sz="1200" dirty="0" smtClean="0">
                          <a:latin typeface="Times New Roman" panose="02020603050405020304" pitchFamily="18" charset="0"/>
                          <a:cs typeface="Times New Roman" panose="02020603050405020304" pitchFamily="18" charset="0"/>
                        </a:rPr>
                        <a:t> </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p>
                    <a:p>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p>
                    <a:p>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inputType</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PropTypes</a:t>
                      </a:r>
                      <a:r>
                        <a:rPr lang="en-US" sz="1200" kern="1200" dirty="0" err="1" smtClean="0">
                          <a:effectLst/>
                          <a:latin typeface="Times New Roman" panose="02020603050405020304" pitchFamily="18" charset="0"/>
                          <a:cs typeface="Times New Roman" panose="02020603050405020304" pitchFamily="18" charset="0"/>
                        </a:rPr>
                        <a:t>.oneOf</a:t>
                      </a:r>
                      <a:r>
                        <a:rPr lang="en-US" sz="1200" kern="1200" dirty="0" smtClean="0">
                          <a:effectLst/>
                          <a:latin typeface="Times New Roman" panose="02020603050405020304" pitchFamily="18" charset="0"/>
                          <a:cs typeface="Times New Roman" panose="02020603050405020304" pitchFamily="18" charset="0"/>
                        </a:rPr>
                        <a:t>(['text',</a:t>
                      </a:r>
                      <a:r>
                        <a:rPr lang="en-US" sz="1200" dirty="0" smtClean="0">
                          <a:latin typeface="Times New Roman" panose="02020603050405020304" pitchFamily="18" charset="0"/>
                          <a:cs typeface="Times New Roman" panose="02020603050405020304" pitchFamily="18" charset="0"/>
                        </a:rPr>
                        <a:t> </a:t>
                      </a:r>
                      <a:r>
                        <a:rPr lang="en-US" sz="1200" kern="1200" dirty="0" smtClean="0">
                          <a:effectLst/>
                          <a:latin typeface="Times New Roman" panose="02020603050405020304" pitchFamily="18" charset="0"/>
                          <a:cs typeface="Times New Roman" panose="02020603050405020304" pitchFamily="18" charset="0"/>
                        </a:rPr>
                        <a:t>'number']).</a:t>
                      </a:r>
                      <a:r>
                        <a:rPr lang="en-US" sz="1200" dirty="0" err="1" smtClean="0">
                          <a:latin typeface="Times New Roman" panose="02020603050405020304" pitchFamily="18" charset="0"/>
                          <a:cs typeface="Times New Roman" panose="02020603050405020304" pitchFamily="18" charset="0"/>
                        </a:rPr>
                        <a:t>isRequired</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p>
                    <a:p>
                      <a:pPr lvl="1"/>
                      <a:r>
                        <a:rPr lang="en-US" sz="1200" dirty="0" smtClean="0">
                          <a:latin typeface="Times New Roman" panose="02020603050405020304" pitchFamily="18" charset="0"/>
                          <a:cs typeface="Times New Roman" panose="02020603050405020304" pitchFamily="18" charset="0"/>
                        </a:rPr>
                        <a:t>title</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PropTypes</a:t>
                      </a:r>
                      <a:r>
                        <a:rPr lang="en-US" sz="1200" kern="1200" dirty="0" err="1" smtClean="0">
                          <a:effectLst/>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string</a:t>
                      </a:r>
                      <a:r>
                        <a:rPr lang="en-US" sz="1200" kern="1200" dirty="0" err="1" smtClean="0">
                          <a:effectLst/>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isRequired</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p>
                    <a:p>
                      <a:pPr lvl="1"/>
                      <a:r>
                        <a:rPr lang="en-US" sz="1200" dirty="0" smtClean="0">
                          <a:latin typeface="Times New Roman" panose="02020603050405020304" pitchFamily="18" charset="0"/>
                          <a:cs typeface="Times New Roman" panose="02020603050405020304" pitchFamily="18" charset="0"/>
                        </a:rPr>
                        <a:t>name</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PropTypes</a:t>
                      </a:r>
                      <a:r>
                        <a:rPr lang="en-US" sz="1200" kern="1200" dirty="0" err="1" smtClean="0">
                          <a:effectLst/>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string</a:t>
                      </a:r>
                      <a:r>
                        <a:rPr lang="en-US" sz="1200" kern="1200" dirty="0" err="1" smtClean="0">
                          <a:effectLst/>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isRequired</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p>
                    <a:p>
                      <a:pPr lvl="1"/>
                      <a:r>
                        <a:rPr lang="en-US" sz="1200" dirty="0" err="1" smtClean="0">
                          <a:latin typeface="Times New Roman" panose="02020603050405020304" pitchFamily="18" charset="0"/>
                          <a:cs typeface="Times New Roman" panose="02020603050405020304" pitchFamily="18" charset="0"/>
                        </a:rPr>
                        <a:t>controlFunc</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PropTypes</a:t>
                      </a:r>
                      <a:r>
                        <a:rPr lang="en-US" sz="1200" kern="1200" dirty="0" err="1" smtClean="0">
                          <a:effectLst/>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func</a:t>
                      </a:r>
                      <a:r>
                        <a:rPr lang="en-US" sz="1200" kern="1200" dirty="0" err="1" smtClean="0">
                          <a:effectLst/>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isRequired</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p>
                    <a:p>
                      <a:pPr lvl="1"/>
                      <a:r>
                        <a:rPr lang="en-US" sz="1200" dirty="0" smtClean="0">
                          <a:latin typeface="Times New Roman" panose="02020603050405020304" pitchFamily="18" charset="0"/>
                          <a:cs typeface="Times New Roman" panose="02020603050405020304" pitchFamily="18" charset="0"/>
                        </a:rPr>
                        <a:t>content</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PropTypes</a:t>
                      </a:r>
                      <a:r>
                        <a:rPr lang="en-US" sz="1200" kern="1200" dirty="0" err="1" smtClean="0">
                          <a:effectLst/>
                          <a:latin typeface="Times New Roman" panose="02020603050405020304" pitchFamily="18" charset="0"/>
                          <a:cs typeface="Times New Roman" panose="02020603050405020304" pitchFamily="18" charset="0"/>
                        </a:rPr>
                        <a:t>.oneOfType</a:t>
                      </a:r>
                      <a:r>
                        <a:rPr lang="en-US" sz="1200" kern="1200" dirty="0" smtClean="0">
                          <a:effectLst/>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PropTypes</a:t>
                      </a:r>
                      <a:r>
                        <a:rPr lang="en-US" sz="1200" kern="1200" dirty="0" err="1" smtClean="0">
                          <a:effectLst/>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string</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PropTypes</a:t>
                      </a:r>
                      <a:r>
                        <a:rPr lang="en-US" sz="1200" kern="1200" dirty="0" err="1" smtClean="0">
                          <a:effectLst/>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number</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kern="1200" dirty="0" smtClean="0">
                          <a:effectLst/>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isRequired</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p>
                    <a:p>
                      <a:pPr lvl="1"/>
                      <a:r>
                        <a:rPr lang="en-US" sz="1200" dirty="0" smtClean="0">
                          <a:latin typeface="Times New Roman" panose="02020603050405020304" pitchFamily="18" charset="0"/>
                          <a:cs typeface="Times New Roman" panose="02020603050405020304" pitchFamily="18" charset="0"/>
                        </a:rPr>
                        <a:t>placeholder</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PropTypes</a:t>
                      </a:r>
                      <a:r>
                        <a:rPr lang="en-US" sz="1200" kern="1200" dirty="0" err="1" smtClean="0">
                          <a:effectLst/>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string</a:t>
                      </a:r>
                      <a:r>
                        <a:rPr lang="en-US" sz="1200" kern="1200" dirty="0" smtClean="0">
                          <a:effectLst/>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a:t>
                      </a:r>
                    </a:p>
                    <a:p>
                      <a:r>
                        <a:rPr lang="en-US" sz="1200" kern="1200" dirty="0" smtClean="0">
                          <a:effectLst/>
                          <a:latin typeface="Times New Roman" panose="02020603050405020304" pitchFamily="18" charset="0"/>
                          <a:cs typeface="Times New Roman" panose="02020603050405020304" pitchFamily="18" charset="0"/>
                        </a:rPr>
                        <a:t>};</a:t>
                      </a:r>
                      <a:endParaRPr lang="en-US" sz="1200" b="0" i="1" dirty="0" smtClean="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5789184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a:t>
            </a:r>
            <a:r>
              <a:rPr lang="en-US" sz="2500" dirty="0" smtClean="0">
                <a:latin typeface="Times New Roman" panose="02020603050405020304" pitchFamily="18" charset="0"/>
                <a:cs typeface="Times New Roman" panose="02020603050405020304" pitchFamily="18" charset="0"/>
              </a:rPr>
              <a:t>(5)</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a:latin typeface="Times New Roman" panose="02020603050405020304" pitchFamily="18" charset="0"/>
                <a:cs typeface="Times New Roman" panose="02020603050405020304" pitchFamily="18" charset="0"/>
              </a:rPr>
              <a:t>Controlled Inputs</a:t>
            </a:r>
          </a:p>
          <a:p>
            <a:pPr lvl="1"/>
            <a:r>
              <a:rPr lang="en-US" b="1" dirty="0" smtClean="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SingleInput</a:t>
            </a:r>
            <a:r>
              <a:rPr lang="en-US" b="1" dirty="0">
                <a:latin typeface="Times New Roman" panose="02020603050405020304" pitchFamily="18" charset="0"/>
                <a:cs typeface="Times New Roman" panose="02020603050405020304" pitchFamily="18" charset="0"/>
              </a:rPr>
              <a:t> /&gt;</a:t>
            </a:r>
          </a:p>
          <a:p>
            <a:pPr marL="1771650" lvl="5" indent="0">
              <a:buNone/>
            </a:pPr>
            <a:endParaRPr lang="en-US" sz="2400" b="1"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b="1" dirty="0" smtClean="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73787834"/>
              </p:ext>
            </p:extLst>
          </p:nvPr>
        </p:nvGraphicFramePr>
        <p:xfrm>
          <a:off x="838200" y="1504950"/>
          <a:ext cx="8001000" cy="3368040"/>
        </p:xfrm>
        <a:graphic>
          <a:graphicData uri="http://schemas.openxmlformats.org/drawingml/2006/table">
            <a:tbl>
              <a:tblPr firstRow="1" bandRow="1">
                <a:tableStyleId>{BDBED569-4797-4DF1-A0F4-6AAB3CD982D8}</a:tableStyleId>
              </a:tblPr>
              <a:tblGrid>
                <a:gridCol w="1447800"/>
                <a:gridCol w="6553200"/>
              </a:tblGrid>
              <a:tr h="400050">
                <a:tc>
                  <a:txBody>
                    <a:bodyPr/>
                    <a:lstStyle/>
                    <a:p>
                      <a:r>
                        <a:rPr lang="en-US" dirty="0" smtClean="0">
                          <a:latin typeface="Times New Roman" panose="02020603050405020304" pitchFamily="18" charset="0"/>
                          <a:cs typeface="Times New Roman" panose="02020603050405020304" pitchFamily="18" charset="0"/>
                        </a:rPr>
                        <a:t>Props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r>
              <a:tr h="400050">
                <a:tc>
                  <a:txBody>
                    <a:bodyPr/>
                    <a:lstStyle/>
                    <a:p>
                      <a:r>
                        <a:rPr lang="en-US" sz="1400" kern="1200" dirty="0" err="1" smtClean="0">
                          <a:effectLst/>
                          <a:latin typeface="Times New Roman" panose="02020603050405020304" pitchFamily="18" charset="0"/>
                          <a:cs typeface="Times New Roman" panose="02020603050405020304" pitchFamily="18" charset="0"/>
                        </a:rPr>
                        <a:t>inputType</a:t>
                      </a:r>
                      <a:endParaRPr lang="en-US" sz="1400" i="1"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Accepts two different strings: </a:t>
                      </a:r>
                      <a:r>
                        <a:rPr lang="en-US" sz="1400" dirty="0" smtClean="0">
                          <a:latin typeface="Times New Roman" panose="02020603050405020304" pitchFamily="18" charset="0"/>
                          <a:cs typeface="Times New Roman" panose="02020603050405020304" pitchFamily="18" charset="0"/>
                        </a:rPr>
                        <a:t>'text'</a:t>
                      </a:r>
                      <a:r>
                        <a:rPr lang="en-US" sz="1400" kern="1200" dirty="0" smtClean="0">
                          <a:effectLst/>
                          <a:latin typeface="Times New Roman" panose="02020603050405020304" pitchFamily="18" charset="0"/>
                          <a:cs typeface="Times New Roman" panose="02020603050405020304" pitchFamily="18" charset="0"/>
                        </a:rPr>
                        <a:t> or </a:t>
                      </a:r>
                      <a:r>
                        <a:rPr lang="en-US" sz="1400" dirty="0" smtClean="0">
                          <a:latin typeface="Times New Roman" panose="02020603050405020304" pitchFamily="18" charset="0"/>
                          <a:cs typeface="Times New Roman" panose="02020603050405020304" pitchFamily="18" charset="0"/>
                        </a:rPr>
                        <a:t>'number'</a:t>
                      </a:r>
                      <a:r>
                        <a:rPr lang="en-US" sz="1400" kern="1200" dirty="0" smtClean="0">
                          <a:effectLst/>
                          <a:latin typeface="Times New Roman" panose="02020603050405020304" pitchFamily="18" charset="0"/>
                          <a:cs typeface="Times New Roman" panose="02020603050405020304" pitchFamily="18" charset="0"/>
                        </a:rPr>
                        <a:t>. These options determine whether a </a:t>
                      </a:r>
                      <a:r>
                        <a:rPr lang="en-US" sz="1400" dirty="0" smtClean="0">
                          <a:latin typeface="Times New Roman" panose="02020603050405020304" pitchFamily="18" charset="0"/>
                          <a:cs typeface="Times New Roman" panose="02020603050405020304" pitchFamily="18" charset="0"/>
                        </a:rPr>
                        <a:t>&lt;input type="text" /&gt;</a:t>
                      </a:r>
                      <a:r>
                        <a:rPr lang="en-US" sz="1400" kern="1200" dirty="0" smtClean="0">
                          <a:effectLst/>
                          <a:latin typeface="Times New Roman" panose="02020603050405020304" pitchFamily="18" charset="0"/>
                          <a:cs typeface="Times New Roman" panose="02020603050405020304" pitchFamily="18" charset="0"/>
                        </a:rPr>
                        <a:t> or an </a:t>
                      </a:r>
                      <a:r>
                        <a:rPr lang="en-US" sz="1400" dirty="0" smtClean="0">
                          <a:latin typeface="Times New Roman" panose="02020603050405020304" pitchFamily="18" charset="0"/>
                          <a:cs typeface="Times New Roman" panose="02020603050405020304" pitchFamily="18" charset="0"/>
                        </a:rPr>
                        <a:t>&lt;input type="number" /&gt;</a:t>
                      </a:r>
                      <a:r>
                        <a:rPr lang="en-US" sz="1400" kern="1200" dirty="0" smtClean="0">
                          <a:effectLst/>
                          <a:latin typeface="Times New Roman" panose="02020603050405020304" pitchFamily="18" charset="0"/>
                          <a:cs typeface="Times New Roman" panose="02020603050405020304" pitchFamily="18" charset="0"/>
                        </a:rPr>
                        <a:t> is rendered.</a:t>
                      </a:r>
                      <a:endParaRPr lang="en-US" sz="1400" dirty="0">
                        <a:latin typeface="Times New Roman" panose="02020603050405020304" pitchFamily="18" charset="0"/>
                        <a:cs typeface="Times New Roman" panose="02020603050405020304" pitchFamily="18" charset="0"/>
                      </a:endParaRPr>
                    </a:p>
                  </a:txBody>
                  <a:tcPr/>
                </a:tc>
              </a:tr>
              <a:tr h="400050">
                <a:tc>
                  <a:txBody>
                    <a:bodyPr/>
                    <a:lstStyle/>
                    <a:p>
                      <a:r>
                        <a:rPr lang="en-US" sz="1400" kern="1200" dirty="0" smtClean="0">
                          <a:effectLst/>
                          <a:latin typeface="Times New Roman" panose="02020603050405020304" pitchFamily="18" charset="0"/>
                          <a:cs typeface="Times New Roman" panose="02020603050405020304" pitchFamily="18" charset="0"/>
                        </a:rPr>
                        <a:t>title</a:t>
                      </a:r>
                      <a:endParaRPr lang="en-US" sz="1400" i="1"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Accepts a string that will be rendered in the input's label.</a:t>
                      </a:r>
                      <a:endParaRPr lang="en-US" sz="1400" dirty="0">
                        <a:latin typeface="Times New Roman" panose="02020603050405020304" pitchFamily="18" charset="0"/>
                        <a:cs typeface="Times New Roman" panose="02020603050405020304" pitchFamily="18" charset="0"/>
                      </a:endParaRPr>
                    </a:p>
                  </a:txBody>
                  <a:tcPr/>
                </a:tc>
              </a:tr>
              <a:tr h="400050">
                <a:tc>
                  <a:txBody>
                    <a:bodyPr/>
                    <a:lstStyle/>
                    <a:p>
                      <a:r>
                        <a:rPr lang="en-US" sz="1400" kern="1200" dirty="0" smtClean="0">
                          <a:effectLst/>
                          <a:latin typeface="Times New Roman" panose="02020603050405020304" pitchFamily="18" charset="0"/>
                          <a:cs typeface="Times New Roman" panose="02020603050405020304" pitchFamily="18" charset="0"/>
                        </a:rPr>
                        <a:t>name</a:t>
                      </a:r>
                      <a:endParaRPr lang="en-US" sz="1400" i="1"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the name attribute for the input.</a:t>
                      </a:r>
                      <a:endParaRPr lang="en-US" sz="1400" dirty="0">
                        <a:latin typeface="Times New Roman" panose="02020603050405020304" pitchFamily="18" charset="0"/>
                        <a:cs typeface="Times New Roman" panose="02020603050405020304" pitchFamily="18" charset="0"/>
                      </a:endParaRPr>
                    </a:p>
                  </a:txBody>
                  <a:tcPr/>
                </a:tc>
              </a:tr>
              <a:tr h="400050">
                <a:tc>
                  <a:txBody>
                    <a:bodyPr/>
                    <a:lstStyle/>
                    <a:p>
                      <a:r>
                        <a:rPr lang="en-US" sz="1400" kern="1200" dirty="0" err="1" smtClean="0">
                          <a:effectLst/>
                          <a:latin typeface="Times New Roman" panose="02020603050405020304" pitchFamily="18" charset="0"/>
                          <a:cs typeface="Times New Roman" panose="02020603050405020304" pitchFamily="18" charset="0"/>
                        </a:rPr>
                        <a:t>controlFunc</a:t>
                      </a:r>
                      <a:endParaRPr lang="en-US" sz="1400" i="1"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Is the function passed down from the parent/container component. This function will update the parent/container component's state every time there is a change because it is attached to </a:t>
                      </a:r>
                      <a:r>
                        <a:rPr lang="en-US" sz="1400" kern="1200" dirty="0" err="1" smtClean="0">
                          <a:effectLst/>
                          <a:latin typeface="Times New Roman" panose="02020603050405020304" pitchFamily="18" charset="0"/>
                          <a:cs typeface="Times New Roman" panose="02020603050405020304" pitchFamily="18" charset="0"/>
                        </a:rPr>
                        <a:t>React's</a:t>
                      </a:r>
                      <a:r>
                        <a:rPr lang="en-US" sz="1400" kern="1200" dirty="0" smtClean="0">
                          <a:effectLst/>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onChange</a:t>
                      </a:r>
                      <a:r>
                        <a:rPr lang="en-US" sz="1400" kern="1200" dirty="0" smtClean="0">
                          <a:effectLst/>
                          <a:latin typeface="Times New Roman" panose="02020603050405020304" pitchFamily="18" charset="0"/>
                          <a:cs typeface="Times New Roman" panose="02020603050405020304" pitchFamily="18" charset="0"/>
                        </a:rPr>
                        <a:t> handler.</a:t>
                      </a:r>
                      <a:endParaRPr lang="en-US" sz="1400" dirty="0">
                        <a:latin typeface="Times New Roman" panose="02020603050405020304" pitchFamily="18" charset="0"/>
                        <a:cs typeface="Times New Roman" panose="02020603050405020304" pitchFamily="18" charset="0"/>
                      </a:endParaRPr>
                    </a:p>
                  </a:txBody>
                  <a:tcPr/>
                </a:tc>
              </a:tr>
              <a:tr h="400050">
                <a:tc>
                  <a:txBody>
                    <a:bodyPr/>
                    <a:lstStyle/>
                    <a:p>
                      <a:r>
                        <a:rPr lang="en-US" sz="1400" kern="1200" dirty="0" smtClean="0">
                          <a:effectLst/>
                          <a:latin typeface="Times New Roman" panose="02020603050405020304" pitchFamily="18" charset="0"/>
                          <a:cs typeface="Times New Roman" panose="02020603050405020304" pitchFamily="18" charset="0"/>
                        </a:rPr>
                        <a:t>content</a:t>
                      </a:r>
                      <a:endParaRPr lang="en-US" sz="1400" i="1"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The content of the input. A controlled input will only display the data passed into it via props.</a:t>
                      </a:r>
                      <a:endParaRPr lang="en-US" sz="1400" dirty="0">
                        <a:latin typeface="Times New Roman" panose="02020603050405020304" pitchFamily="18" charset="0"/>
                        <a:cs typeface="Times New Roman" panose="02020603050405020304" pitchFamily="18" charset="0"/>
                      </a:endParaRPr>
                    </a:p>
                  </a:txBody>
                  <a:tcPr/>
                </a:tc>
              </a:tr>
              <a:tr h="400050">
                <a:tc>
                  <a:txBody>
                    <a:bodyPr/>
                    <a:lstStyle/>
                    <a:p>
                      <a:r>
                        <a:rPr lang="en-US" sz="1400" kern="1200" dirty="0" smtClean="0">
                          <a:effectLst/>
                          <a:latin typeface="Times New Roman" panose="02020603050405020304" pitchFamily="18" charset="0"/>
                          <a:cs typeface="Times New Roman" panose="02020603050405020304" pitchFamily="18" charset="0"/>
                        </a:rPr>
                        <a:t>placeholder</a:t>
                      </a:r>
                      <a:endParaRPr lang="en-US" sz="1400" i="1" dirty="0">
                        <a:latin typeface="Times New Roman" panose="02020603050405020304" pitchFamily="18" charset="0"/>
                        <a:cs typeface="Times New Roman" panose="02020603050405020304" pitchFamily="18" charset="0"/>
                      </a:endParaRPr>
                    </a:p>
                  </a:txBody>
                  <a:tcPr/>
                </a:tc>
                <a:tc>
                  <a:txBody>
                    <a:bodyPr/>
                    <a:lstStyle/>
                    <a:p>
                      <a:r>
                        <a:rPr lang="en-US" sz="1400" kern="1200" dirty="0" smtClean="0">
                          <a:effectLst/>
                          <a:latin typeface="Times New Roman" panose="02020603050405020304" pitchFamily="18" charset="0"/>
                          <a:cs typeface="Times New Roman" panose="02020603050405020304" pitchFamily="18" charset="0"/>
                        </a:rPr>
                        <a:t>A string that will be the input's placeholder text.</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53957877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a:t>
            </a:r>
            <a:r>
              <a:rPr lang="en-US" sz="2500" dirty="0" smtClean="0">
                <a:latin typeface="Times New Roman" panose="02020603050405020304" pitchFamily="18" charset="0"/>
                <a:cs typeface="Times New Roman" panose="02020603050405020304" pitchFamily="18" charset="0"/>
              </a:rPr>
              <a:t>(6)</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a:latin typeface="Times New Roman" panose="02020603050405020304" pitchFamily="18" charset="0"/>
                <a:cs typeface="Times New Roman" panose="02020603050405020304" pitchFamily="18" charset="0"/>
              </a:rPr>
              <a:t>Controlled Inputs</a:t>
            </a:r>
          </a:p>
          <a:p>
            <a:pPr lvl="1"/>
            <a:r>
              <a:rPr lang="en-US" b="1" dirty="0" smtClean="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SingleInput</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/&gt;</a:t>
            </a:r>
          </a:p>
          <a:p>
            <a:pPr lvl="2"/>
            <a:r>
              <a:rPr lang="en-US" dirty="0">
                <a:latin typeface="Times New Roman" panose="02020603050405020304" pitchFamily="18" charset="0"/>
                <a:cs typeface="Times New Roman" panose="02020603050405020304" pitchFamily="18" charset="0"/>
              </a:rPr>
              <a:t>Since we don't need any logic or internal state for our input, it can be a </a:t>
            </a:r>
            <a:r>
              <a:rPr lang="en-US" dirty="0" smtClean="0">
                <a:latin typeface="Times New Roman" panose="02020603050405020304" pitchFamily="18" charset="0"/>
                <a:cs typeface="Times New Roman" panose="02020603050405020304" pitchFamily="18" charset="0"/>
              </a:rPr>
              <a:t>stateless functional </a:t>
            </a:r>
            <a:r>
              <a:rPr lang="en-US" dirty="0">
                <a:latin typeface="Times New Roman" panose="02020603050405020304" pitchFamily="18" charset="0"/>
                <a:cs typeface="Times New Roman" panose="02020603050405020304" pitchFamily="18" charset="0"/>
              </a:rPr>
              <a:t>component. stateless </a:t>
            </a:r>
            <a:r>
              <a:rPr lang="en-US" dirty="0" smtClean="0">
                <a:latin typeface="Times New Roman" panose="02020603050405020304" pitchFamily="18" charset="0"/>
                <a:cs typeface="Times New Roman" panose="02020603050405020304" pitchFamily="18" charset="0"/>
              </a:rPr>
              <a:t>functional </a:t>
            </a:r>
            <a:r>
              <a:rPr lang="en-US" dirty="0">
                <a:latin typeface="Times New Roman" panose="02020603050405020304" pitchFamily="18" charset="0"/>
                <a:cs typeface="Times New Roman" panose="02020603050405020304" pitchFamily="18" charset="0"/>
              </a:rPr>
              <a:t>components are attached to a const. </a:t>
            </a:r>
            <a:endParaRPr lang="en-US" dirty="0" smtClean="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hlinkClick r:id="rId3"/>
              </a:rPr>
              <a:t>https://plnkr.co/edit/qTiYxL3ctlaedV8O5axU?p=preview</a:t>
            </a:r>
            <a:endParaRPr lang="en-US" dirty="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7570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915400" cy="450591"/>
          </a:xfrm>
        </p:spPr>
        <p:txBody>
          <a:bodyPr>
            <a:noAutofit/>
          </a:bodyPr>
          <a:lstStyle/>
          <a:p>
            <a:pPr>
              <a:defRPr/>
            </a:pPr>
            <a:r>
              <a:rPr lang="en-US" sz="2500" dirty="0" err="1" smtClean="0">
                <a:latin typeface="Times New Roman" panose="02020603050405020304" pitchFamily="18" charset="0"/>
                <a:cs typeface="Times New Roman" panose="02020603050405020304" pitchFamily="18" charset="0"/>
              </a:rPr>
              <a:t>Reactjs</a:t>
            </a:r>
            <a:r>
              <a:rPr lang="en-US" sz="2500" dirty="0" smtClean="0">
                <a:latin typeface="Times New Roman" panose="02020603050405020304" pitchFamily="18" charset="0"/>
                <a:cs typeface="Times New Roman" panose="02020603050405020304" pitchFamily="18" charset="0"/>
              </a:rPr>
              <a:t> – Form ? (8)</a:t>
            </a:r>
            <a:endParaRPr lang="en-US" sz="2500" dirty="0">
              <a:latin typeface="Times New Roman" panose="02020603050405020304" pitchFamily="18" charset="0"/>
              <a:cs typeface="Times New Roman" panose="02020603050405020304" pitchFamily="18" charset="0"/>
            </a:endParaRPr>
          </a:p>
        </p:txBody>
      </p:sp>
      <p:sp>
        <p:nvSpPr>
          <p:cNvPr id="24579" name="Content Placeholder 2"/>
          <p:cNvSpPr>
            <a:spLocks noGrp="1"/>
          </p:cNvSpPr>
          <p:nvPr>
            <p:ph sz="quarter" idx="13"/>
          </p:nvPr>
        </p:nvSpPr>
        <p:spPr>
          <a:xfrm>
            <a:off x="152400" y="666750"/>
            <a:ext cx="8839200" cy="4267200"/>
          </a:xfrm>
        </p:spPr>
        <p:txBody>
          <a:bodyPr/>
          <a:lstStyle/>
          <a:p>
            <a:pPr fontAlgn="base"/>
            <a:r>
              <a:rPr lang="en-US" b="1" dirty="0">
                <a:latin typeface="Times New Roman" panose="02020603050405020304" pitchFamily="18" charset="0"/>
                <a:cs typeface="Times New Roman" panose="02020603050405020304" pitchFamily="18" charset="0"/>
              </a:rPr>
              <a:t>Controlled Inputs</a:t>
            </a:r>
          </a:p>
          <a:p>
            <a:pPr lvl="1"/>
            <a:r>
              <a:rPr lang="en-US" b="1" dirty="0" smtClean="0">
                <a:latin typeface="Times New Roman" panose="02020603050405020304" pitchFamily="18" charset="0"/>
                <a:cs typeface="Times New Roman" panose="02020603050405020304" pitchFamily="18" charset="0"/>
              </a:rPr>
              <a:t>&lt;</a:t>
            </a:r>
            <a:r>
              <a:rPr lang="en-US" b="1" dirty="0">
                <a:latin typeface="Times New Roman" panose="02020603050405020304" pitchFamily="18" charset="0"/>
                <a:cs typeface="Times New Roman" panose="02020603050405020304" pitchFamily="18" charset="0"/>
              </a:rPr>
              <a:t>Select /&gt;</a:t>
            </a:r>
          </a:p>
          <a:p>
            <a:pPr lvl="2"/>
            <a:r>
              <a:rPr lang="en-US" dirty="0">
                <a:latin typeface="Times New Roman" panose="02020603050405020304" pitchFamily="18" charset="0"/>
                <a:cs typeface="Times New Roman" panose="02020603050405020304" pitchFamily="18" charset="0"/>
              </a:rPr>
              <a:t>The select component (i.e. a </a:t>
            </a:r>
            <a:r>
              <a:rPr lang="en-US" b="1" dirty="0">
                <a:latin typeface="Times New Roman" panose="02020603050405020304" pitchFamily="18" charset="0"/>
                <a:cs typeface="Times New Roman" panose="02020603050405020304" pitchFamily="18" charset="0"/>
              </a:rPr>
              <a:t>dropdown</a:t>
            </a:r>
            <a:r>
              <a:rPr lang="en-US" dirty="0">
                <a:latin typeface="Times New Roman" panose="02020603050405020304" pitchFamily="18" charset="0"/>
                <a:cs typeface="Times New Roman" panose="02020603050405020304" pitchFamily="18" charset="0"/>
              </a:rPr>
              <a:t>), takes the following props:</a:t>
            </a:r>
            <a:endParaRPr lang="en-US" sz="2400" b="1"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657350" lvl="4" indent="-342900"/>
            <a:endParaRPr lang="en-US" sz="1200" dirty="0">
              <a:latin typeface="Times New Roman" panose="02020603050405020304" pitchFamily="18" charset="0"/>
              <a:cs typeface="Times New Roman" panose="02020603050405020304" pitchFamily="18" charset="0"/>
            </a:endParaRPr>
          </a:p>
          <a:p>
            <a:pPr marL="1657350" lvl="4" indent="-342900"/>
            <a:endParaRPr lang="en-US" sz="1200" dirty="0" smtClean="0">
              <a:latin typeface="Times New Roman" panose="02020603050405020304" pitchFamily="18" charset="0"/>
              <a:cs typeface="Times New Roman" panose="02020603050405020304" pitchFamily="18" charset="0"/>
            </a:endParaRPr>
          </a:p>
          <a:p>
            <a:pPr marL="1314450" lvl="4" indent="0">
              <a:buNone/>
            </a:pPr>
            <a:endParaRPr lang="en-US" sz="1200" dirty="0" smtClean="0">
              <a:latin typeface="Times New Roman" panose="02020603050405020304" pitchFamily="18" charset="0"/>
              <a:cs typeface="Times New Roman" panose="02020603050405020304" pitchFamily="18" charset="0"/>
            </a:endParaRPr>
          </a:p>
          <a:p>
            <a:pPr marL="1771650" lvl="5" indent="0">
              <a:buNone/>
            </a:pPr>
            <a:endParaRPr lang="en-US" dirty="0" smtClean="0">
              <a:latin typeface="Times New Roman" panose="02020603050405020304" pitchFamily="18" charset="0"/>
              <a:cs typeface="Times New Roman" panose="02020603050405020304" pitchFamily="18" charset="0"/>
            </a:endParaRPr>
          </a:p>
          <a:p>
            <a:pPr marL="1200150" lvl="3" indent="-342900"/>
            <a:endParaRPr lang="en-US" sz="1200" dirty="0" smtClean="0">
              <a:latin typeface="Times New Roman" panose="02020603050405020304" pitchFamily="18" charset="0"/>
              <a:cs typeface="Times New Roman" panose="02020603050405020304" pitchFamily="18" charset="0"/>
            </a:endParaRPr>
          </a:p>
          <a:p>
            <a:pPr marL="742950" lvl="2" indent="-342900"/>
            <a:endParaRPr lang="en-US" sz="1400" dirty="0" smtClean="0">
              <a:latin typeface="Times New Roman" panose="02020603050405020304" pitchFamily="18" charset="0"/>
              <a:cs typeface="Times New Roman" panose="02020603050405020304" pitchFamily="18" charset="0"/>
            </a:endParaRPr>
          </a:p>
          <a:p>
            <a:pPr marL="400050" lvl="2" indent="0">
              <a:buNone/>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641493013"/>
              </p:ext>
            </p:extLst>
          </p:nvPr>
        </p:nvGraphicFramePr>
        <p:xfrm>
          <a:off x="1371600" y="1962150"/>
          <a:ext cx="6096000" cy="2656840"/>
        </p:xfrm>
        <a:graphic>
          <a:graphicData uri="http://schemas.openxmlformats.org/drawingml/2006/table">
            <a:tbl>
              <a:tblPr firstRow="1" bandRow="1">
                <a:tableStyleId>{BDBED569-4797-4DF1-A0F4-6AAB3CD982D8}</a:tableStyleId>
              </a:tblPr>
              <a:tblGrid>
                <a:gridCol w="6096000"/>
              </a:tblGrid>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kern="1200" dirty="0" err="1" smtClean="0">
                          <a:effectLst/>
                          <a:latin typeface="Times New Roman" panose="02020603050405020304" pitchFamily="18" charset="0"/>
                          <a:cs typeface="Times New Roman" panose="02020603050405020304" pitchFamily="18" charset="0"/>
                        </a:rPr>
                        <a:t>PropTypes</a:t>
                      </a:r>
                      <a:r>
                        <a:rPr lang="en-US" sz="1800" kern="1200" dirty="0" smtClean="0">
                          <a:effectLst/>
                          <a:latin typeface="Times New Roman" panose="02020603050405020304" pitchFamily="18" charset="0"/>
                          <a:cs typeface="Times New Roman" panose="02020603050405020304" pitchFamily="18" charset="0"/>
                        </a:rPr>
                        <a:t> for the </a:t>
                      </a:r>
                      <a:r>
                        <a:rPr lang="en-US" sz="1800" dirty="0" smtClean="0">
                          <a:latin typeface="Times New Roman" panose="02020603050405020304" pitchFamily="18" charset="0"/>
                          <a:cs typeface="Times New Roman" panose="02020603050405020304" pitchFamily="18" charset="0"/>
                        </a:rPr>
                        <a:t>&lt;Select /&gt;</a:t>
                      </a:r>
                      <a:endParaRPr lang="en-US" sz="1800" b="1" i="1" dirty="0" smtClean="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r>
                        <a:rPr lang="en-US" dirty="0" err="1" smtClean="0">
                          <a:latin typeface="Times New Roman" panose="02020603050405020304" pitchFamily="18" charset="0"/>
                          <a:cs typeface="Times New Roman" panose="02020603050405020304" pitchFamily="18" charset="0"/>
                        </a:rPr>
                        <a:t>Select</a:t>
                      </a:r>
                      <a:r>
                        <a:rPr lang="en-US" sz="1800" kern="1200" dirty="0" err="1" smtClean="0">
                          <a:effectLst/>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propTypes</a:t>
                      </a:r>
                      <a:r>
                        <a:rPr lang="en-US" dirty="0" smtClean="0">
                          <a:latin typeface="Times New Roman" panose="02020603050405020304" pitchFamily="18" charset="0"/>
                          <a:cs typeface="Times New Roman" panose="02020603050405020304" pitchFamily="18" charset="0"/>
                        </a:rPr>
                        <a:t> </a:t>
                      </a:r>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pPr lvl="1"/>
                      <a:r>
                        <a:rPr lang="en-US" dirty="0" smtClean="0">
                          <a:latin typeface="Times New Roman" panose="02020603050405020304" pitchFamily="18" charset="0"/>
                          <a:cs typeface="Times New Roman" panose="02020603050405020304" pitchFamily="18" charset="0"/>
                        </a:rPr>
                        <a:t>name</a:t>
                      </a:r>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PropTypes</a:t>
                      </a:r>
                      <a:r>
                        <a:rPr lang="en-US" sz="1800" kern="1200" dirty="0" err="1" smtClean="0">
                          <a:effectLst/>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string</a:t>
                      </a:r>
                      <a:r>
                        <a:rPr lang="en-US" sz="1800" kern="1200" dirty="0" err="1" smtClean="0">
                          <a:effectLst/>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isRequired</a:t>
                      </a:r>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pPr lvl="1"/>
                      <a:r>
                        <a:rPr lang="en-US" dirty="0" smtClean="0">
                          <a:latin typeface="Times New Roman" panose="02020603050405020304" pitchFamily="18" charset="0"/>
                          <a:cs typeface="Times New Roman" panose="02020603050405020304" pitchFamily="18" charset="0"/>
                        </a:rPr>
                        <a:t>options</a:t>
                      </a:r>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PropTypes</a:t>
                      </a:r>
                      <a:r>
                        <a:rPr lang="en-US" sz="1800" kern="1200" dirty="0" err="1" smtClean="0">
                          <a:effectLst/>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array</a:t>
                      </a:r>
                      <a:r>
                        <a:rPr lang="en-US" sz="1800" kern="1200" dirty="0" err="1" smtClean="0">
                          <a:effectLst/>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isRequired</a:t>
                      </a:r>
                      <a:r>
                        <a:rPr lang="en-US" sz="1800" kern="1200" dirty="0" smtClean="0">
                          <a:effectLst/>
                          <a:latin typeface="Times New Roman" panose="02020603050405020304" pitchFamily="18" charset="0"/>
                          <a:cs typeface="Times New Roman" panose="02020603050405020304" pitchFamily="18" charset="0"/>
                        </a:rPr>
                        <a:t>,</a:t>
                      </a:r>
                    </a:p>
                    <a:p>
                      <a:pPr lvl="1"/>
                      <a:r>
                        <a:rPr lang="en-US" dirty="0" err="1" smtClean="0">
                          <a:latin typeface="Times New Roman" panose="02020603050405020304" pitchFamily="18" charset="0"/>
                          <a:cs typeface="Times New Roman" panose="02020603050405020304" pitchFamily="18" charset="0"/>
                        </a:rPr>
                        <a:t>selectedOption</a:t>
                      </a:r>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PropTypes</a:t>
                      </a:r>
                      <a:r>
                        <a:rPr lang="en-US" sz="1800" kern="1200" dirty="0" err="1" smtClean="0">
                          <a:effectLst/>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string</a:t>
                      </a:r>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pPr lvl="1"/>
                      <a:r>
                        <a:rPr lang="en-US" dirty="0" err="1" smtClean="0">
                          <a:latin typeface="Times New Roman" panose="02020603050405020304" pitchFamily="18" charset="0"/>
                          <a:cs typeface="Times New Roman" panose="02020603050405020304" pitchFamily="18" charset="0"/>
                        </a:rPr>
                        <a:t>controlFunc</a:t>
                      </a:r>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PropTypes</a:t>
                      </a:r>
                      <a:r>
                        <a:rPr lang="en-US" sz="1800" kern="1200" dirty="0" err="1" smtClean="0">
                          <a:effectLst/>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func</a:t>
                      </a:r>
                      <a:r>
                        <a:rPr lang="en-US" sz="1800" kern="1200" dirty="0" err="1" smtClean="0">
                          <a:effectLst/>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isRequired</a:t>
                      </a:r>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pPr lvl="1"/>
                      <a:r>
                        <a:rPr lang="en-US" dirty="0" smtClean="0">
                          <a:latin typeface="Times New Roman" panose="02020603050405020304" pitchFamily="18" charset="0"/>
                          <a:cs typeface="Times New Roman" panose="02020603050405020304" pitchFamily="18" charset="0"/>
                        </a:rPr>
                        <a:t>placeholder</a:t>
                      </a:r>
                      <a:r>
                        <a:rPr lang="en-US" sz="1800" kern="1200" dirty="0" smtClean="0">
                          <a:effectLst/>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PropTypes</a:t>
                      </a:r>
                      <a:r>
                        <a:rPr lang="en-US" sz="1800" kern="1200" dirty="0" err="1" smtClean="0">
                          <a:effectLst/>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string</a:t>
                      </a:r>
                      <a:r>
                        <a:rPr lang="en-US" dirty="0" smtClean="0">
                          <a:latin typeface="Times New Roman" panose="02020603050405020304" pitchFamily="18" charset="0"/>
                          <a:cs typeface="Times New Roman" panose="02020603050405020304" pitchFamily="18" charset="0"/>
                        </a:rPr>
                        <a:t> </a:t>
                      </a:r>
                    </a:p>
                    <a:p>
                      <a:r>
                        <a:rPr lang="en-US" sz="1800" kern="1200" dirty="0" smtClean="0">
                          <a:effectLst/>
                          <a:latin typeface="Times New Roman" panose="02020603050405020304" pitchFamily="18" charset="0"/>
                          <a:cs typeface="Times New Roman" panose="02020603050405020304" pitchFamily="18" charset="0"/>
                        </a:rPr>
                        <a:t>}</a:t>
                      </a:r>
                      <a:endParaRPr lang="en-US" sz="1800" i="1"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370171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general template_secu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272909</TotalTime>
  <Words>7711</Words>
  <Application>Microsoft Office PowerPoint</Application>
  <PresentationFormat>On-screen Show (16:9)</PresentationFormat>
  <Paragraphs>3264</Paragraphs>
  <Slides>123</Slides>
  <Notes>119</Notes>
  <HiddenSlides>0</HiddenSlides>
  <MMClips>0</MMClips>
  <ScaleCrop>false</ScaleCrop>
  <HeadingPairs>
    <vt:vector size="4" baseType="variant">
      <vt:variant>
        <vt:lpstr>Theme</vt:lpstr>
      </vt:variant>
      <vt:variant>
        <vt:i4>2</vt:i4>
      </vt:variant>
      <vt:variant>
        <vt:lpstr>Slide Titles</vt:lpstr>
      </vt:variant>
      <vt:variant>
        <vt:i4>123</vt:i4>
      </vt:variant>
    </vt:vector>
  </HeadingPairs>
  <TitlesOfParts>
    <vt:vector size="125" baseType="lpstr">
      <vt:lpstr>HDOfficeLightV0</vt:lpstr>
      <vt:lpstr>general template_security</vt:lpstr>
      <vt:lpstr>REACTJS v16.0.0 </vt:lpstr>
      <vt:lpstr>Le Cao</vt:lpstr>
      <vt:lpstr>Agenda  (1)</vt:lpstr>
      <vt:lpstr>Agenda(2) </vt:lpstr>
      <vt:lpstr>Agenda(3) </vt:lpstr>
      <vt:lpstr>Agenda(4) </vt:lpstr>
      <vt:lpstr>Reactjs High Level Overview (1)</vt:lpstr>
      <vt:lpstr>Reactjs High Level Overview (2)</vt:lpstr>
      <vt:lpstr>Reactjs High Level Overview (3)</vt:lpstr>
      <vt:lpstr>Reactjs High Level Overview (4)</vt:lpstr>
      <vt:lpstr>Reactjs High Level Overview (5)</vt:lpstr>
      <vt:lpstr>Reactjs High Level Overview (6)</vt:lpstr>
      <vt:lpstr>How does Reactjs work? (1)</vt:lpstr>
      <vt:lpstr>How does Reactjs work? (2)</vt:lpstr>
      <vt:lpstr>How does Reactjs work? (3)</vt:lpstr>
      <vt:lpstr>How does Reactjs work? (4)</vt:lpstr>
      <vt:lpstr>How does Reactjs work? (5)</vt:lpstr>
      <vt:lpstr>How does Reactjs work? (6)</vt:lpstr>
      <vt:lpstr>How does Reactjs work? (7)</vt:lpstr>
      <vt:lpstr>Reactjs –Element ? (1)</vt:lpstr>
      <vt:lpstr>Reactjs –Element ? (2)</vt:lpstr>
      <vt:lpstr>Reactjs –Element ? (3)</vt:lpstr>
      <vt:lpstr>Reactjs –Element ? (4)</vt:lpstr>
      <vt:lpstr>Reactjs –Element ? (5)</vt:lpstr>
      <vt:lpstr>Reactjs –Element ? (5)</vt:lpstr>
      <vt:lpstr>Reactjs –Component ? (1)</vt:lpstr>
      <vt:lpstr>Reactjs –Component ? (2)</vt:lpstr>
      <vt:lpstr>Reactjs –Component ? (3)</vt:lpstr>
      <vt:lpstr>Reactjs – Component - Props ? (1)</vt:lpstr>
      <vt:lpstr>Reactjs – Component - Props ? (2)</vt:lpstr>
      <vt:lpstr>Reactjs – Component -PropTypes? (1)</vt:lpstr>
      <vt:lpstr>Reactjs – Component -PropTypes? (2)</vt:lpstr>
      <vt:lpstr>Reactjs – Component - PropTypes? (3)</vt:lpstr>
      <vt:lpstr>Reactjs –PropTypes? (4)</vt:lpstr>
      <vt:lpstr>Reactjs – Component - States? (1)</vt:lpstr>
      <vt:lpstr>Reactjs – Re-render Component ? (2)</vt:lpstr>
      <vt:lpstr>Reactjs – Re-render Component ? (3)</vt:lpstr>
      <vt:lpstr>Reactjs – Re-render Component ? (4)</vt:lpstr>
      <vt:lpstr>Reactjs – Re-render Component ? (5)</vt:lpstr>
      <vt:lpstr>Reactjs – Re-render Component ? (6)</vt:lpstr>
      <vt:lpstr>Reactjs – Re-render Component ? (7)</vt:lpstr>
      <vt:lpstr>Reactjs – Re-render Component ? (8)</vt:lpstr>
      <vt:lpstr>Reactjs – Re-render Component ? (1)</vt:lpstr>
      <vt:lpstr>Reactjs – Re-render Component ? (1)</vt:lpstr>
      <vt:lpstr>Reactjs – Binding callbacks in React components (1) </vt:lpstr>
      <vt:lpstr>Reactjs – Binding callbacks in React components (2) </vt:lpstr>
      <vt:lpstr>Reactjs – Component Transclusion (Projection) ? (1)</vt:lpstr>
      <vt:lpstr>Reactjs – Component Transclusion (Projection) ? (2)</vt:lpstr>
      <vt:lpstr>Reactjs – Component Transclusion (Projection) ? (3)</vt:lpstr>
      <vt:lpstr>Reactjs – Component Transclusion (Projection) ? (4)</vt:lpstr>
      <vt:lpstr>Reactjs – Component Transclusion (Projection) ? (5)</vt:lpstr>
      <vt:lpstr>Reactjs – Component Transclusion (Projection) ? (6)</vt:lpstr>
      <vt:lpstr>Reactjs – Component Transclusion (Projection) ? (7)</vt:lpstr>
      <vt:lpstr>Reactjs – Component Transclusion (Projection) ? (7)</vt:lpstr>
      <vt:lpstr>Reactjs – Component Lifecycle ? (1)</vt:lpstr>
      <vt:lpstr>Reactjs – Component Lifecycle ? (2)</vt:lpstr>
      <vt:lpstr>Reactjs – Component Lifecycle ? (3)</vt:lpstr>
      <vt:lpstr>Reactjs – Component Lifecycle ? (4)</vt:lpstr>
      <vt:lpstr>Reactjs – Component Lifecycle ? (4)</vt:lpstr>
      <vt:lpstr>Reactjs – Component Lifecycle ? (5)</vt:lpstr>
      <vt:lpstr>Reactjs – Component Lifecycle ? (6)</vt:lpstr>
      <vt:lpstr>Reactjs – Component Lifecycle ? (7)</vt:lpstr>
      <vt:lpstr>Reactjs – Component Lifecycle ? (8)</vt:lpstr>
      <vt:lpstr>Reactjs – Component Lifecycle ? (9)</vt:lpstr>
      <vt:lpstr>Reactjs – Component Lifecycle ? (10)</vt:lpstr>
      <vt:lpstr>Reactjs – Component Types? (1)</vt:lpstr>
      <vt:lpstr>Reactjs – Component Types ? (2)</vt:lpstr>
      <vt:lpstr>Reactjs – Component Types ? (3)</vt:lpstr>
      <vt:lpstr>Reactjs – Component Types ? (4)</vt:lpstr>
      <vt:lpstr>Reactjs – Higher Order Component (HOC) ? (1) </vt:lpstr>
      <vt:lpstr>Reactjs – Higher Order Component (HOC) ? (2) </vt:lpstr>
      <vt:lpstr>Reactjs – Higher Order Component (HOC) ? (3) </vt:lpstr>
      <vt:lpstr>Reactjs – React Component Jargon ? (1) </vt:lpstr>
      <vt:lpstr>Reactjs – React Component Jargon ? (2) </vt:lpstr>
      <vt:lpstr>Reactjs – React Component Jargon ? (2) </vt:lpstr>
      <vt:lpstr>Reactjs – React Component Jargon ? (3) </vt:lpstr>
      <vt:lpstr>Reactjs – React Component Jargon ? (4) </vt:lpstr>
      <vt:lpstr>Reactjs – React Component Jargon ? (5) </vt:lpstr>
      <vt:lpstr>Reactjs – React Component Jargon ? (6) </vt:lpstr>
      <vt:lpstr>Reactjs – React Component Jargon ? (7) </vt:lpstr>
      <vt:lpstr>Reactjs – React Component Jargon ? (8) </vt:lpstr>
      <vt:lpstr>Reactjs – Comunication between Components ? (1)</vt:lpstr>
      <vt:lpstr>Reactjs – Comunication between Components ? (2)</vt:lpstr>
      <vt:lpstr>Reactjs – Comunication between Components ? (3)</vt:lpstr>
      <vt:lpstr>Reactjs – Comunication between Components ? (4)</vt:lpstr>
      <vt:lpstr>Reactjs – Comunication between Components ? (6)</vt:lpstr>
      <vt:lpstr>Reactjs – Comunication between Components ? (7)</vt:lpstr>
      <vt:lpstr>Reactjs – Comunication between Components ? (8)</vt:lpstr>
      <vt:lpstr>Reactjs – Comunication between Components ? (9)</vt:lpstr>
      <vt:lpstr>Reactjs – Data Binding? (1)</vt:lpstr>
      <vt:lpstr>Reactjs – Data Binding ? (2)</vt:lpstr>
      <vt:lpstr>Reactjs – Data Binding ? (3)</vt:lpstr>
      <vt:lpstr>Reactjs – Form ? (1)</vt:lpstr>
      <vt:lpstr>Reactjs – Form ? (2)</vt:lpstr>
      <vt:lpstr>Reactjs – Form ? (3)</vt:lpstr>
      <vt:lpstr>Reactjs – Form ? (4)</vt:lpstr>
      <vt:lpstr>Reactjs – Form ? (5)</vt:lpstr>
      <vt:lpstr>Reactjs – Form ? (6)</vt:lpstr>
      <vt:lpstr>Reactjs – Form ? (8)</vt:lpstr>
      <vt:lpstr>Reactjs – Form ? (9)</vt:lpstr>
      <vt:lpstr>Reactjs – Form ? (11)</vt:lpstr>
      <vt:lpstr>Reactjs – Form ? (12)</vt:lpstr>
      <vt:lpstr>Reactjs – Form ? (13)</vt:lpstr>
      <vt:lpstr>Reactjs – Form ? (12)</vt:lpstr>
      <vt:lpstr>Reactjs – Form ? (4)</vt:lpstr>
      <vt:lpstr>Reactjs – Form ? (5)</vt:lpstr>
      <vt:lpstr>Reactjs – Form ? (6)</vt:lpstr>
      <vt:lpstr>Reactjs – Form ? (7)</vt:lpstr>
      <vt:lpstr>Reactjs – Form ? (8)</vt:lpstr>
      <vt:lpstr>Reactjs – Form ? (9)</vt:lpstr>
      <vt:lpstr>Reactjs – Router? (1)</vt:lpstr>
      <vt:lpstr>Reactjs – Router? (1)</vt:lpstr>
      <vt:lpstr>Reactjs – Router? (2)</vt:lpstr>
      <vt:lpstr>Reactjs – Router? (3)</vt:lpstr>
      <vt:lpstr>Reactjs – Router? (4)</vt:lpstr>
      <vt:lpstr>Reactjs – Router? (5)</vt:lpstr>
      <vt:lpstr>Reactjs – Router? (6)</vt:lpstr>
      <vt:lpstr>Reactjs – Router? (7)</vt:lpstr>
      <vt:lpstr>Reactjs – Router? (8)</vt:lpstr>
      <vt:lpstr>Reactjs – Asynchronous data from server ? (1)</vt:lpstr>
      <vt:lpstr>Reactjs – Asynchronous data from server ? (2)</vt:lpstr>
      <vt:lpstr>Reactjs – Asynchronous data from server ? (3)</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Le Cao Thi Hoang</cp:lastModifiedBy>
  <cp:revision>6211</cp:revision>
  <cp:lastPrinted>1601-01-01T00:00:00Z</cp:lastPrinted>
  <dcterms:created xsi:type="dcterms:W3CDTF">2013-10-20T09:14:55Z</dcterms:created>
  <dcterms:modified xsi:type="dcterms:W3CDTF">2017-11-16T02:11:25Z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