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62" r:id="rId3"/>
    <p:sldId id="263" r:id="rId4"/>
    <p:sldId id="258" r:id="rId5"/>
    <p:sldId id="257" r:id="rId6"/>
    <p:sldId id="259" r:id="rId7"/>
    <p:sldId id="260" r:id="rId8"/>
    <p:sldId id="261" r:id="rId9"/>
    <p:sldId id="264" r:id="rId10"/>
    <p:sldId id="265" r:id="rId11"/>
    <p:sldId id="266" r:id="rId12"/>
  </p:sldIdLst>
  <p:sldSz cx="9144000" cy="5143500" type="screen16x9"/>
  <p:notesSz cx="6858000" cy="9144000"/>
  <p:embeddedFontLst>
    <p:embeddedFont>
      <p:font typeface="Atkinson Hyperlegible" pitchFamily="2" charset="77"/>
      <p:regular r:id="rId14"/>
      <p:bold r:id="rId15"/>
      <p:italic r:id="rId16"/>
      <p:boldItalic r:id="rId17"/>
    </p:embeddedFont>
    <p:embeddedFont>
      <p:font typeface="Exo"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p:restoredTop sz="94664"/>
  </p:normalViewPr>
  <p:slideViewPr>
    <p:cSldViewPr snapToGrid="0">
      <p:cViewPr varScale="1">
        <p:scale>
          <a:sx n="152" d="100"/>
          <a:sy n="152" d="100"/>
        </p:scale>
        <p:origin x="184" y="8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79ED9D9E-D84B-9E8C-D37C-70C597DB989B}"/>
            </a:ext>
          </a:extLst>
        </p:cNvPr>
        <p:cNvGrpSpPr/>
        <p:nvPr/>
      </p:nvGrpSpPr>
      <p:grpSpPr>
        <a:xfrm>
          <a:off x="0" y="0"/>
          <a:ext cx="0" cy="0"/>
          <a:chOff x="0" y="0"/>
          <a:chExt cx="0" cy="0"/>
        </a:xfrm>
      </p:grpSpPr>
      <p:sp>
        <p:nvSpPr>
          <p:cNvPr id="72" name="Google Shape;72;g34e37f42f09_0_0:notes">
            <a:extLst>
              <a:ext uri="{FF2B5EF4-FFF2-40B4-BE49-F238E27FC236}">
                <a16:creationId xmlns:a16="http://schemas.microsoft.com/office/drawing/2014/main" id="{EAEDE7B6-1BD1-9CAD-FDB0-E4F6944105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a:extLst>
              <a:ext uri="{FF2B5EF4-FFF2-40B4-BE49-F238E27FC236}">
                <a16:creationId xmlns:a16="http://schemas.microsoft.com/office/drawing/2014/main" id="{FB274237-C795-CD58-7FB1-F0A56B4B16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878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1AC668E-E771-435C-6098-3409B6856303}"/>
            </a:ext>
          </a:extLst>
        </p:cNvPr>
        <p:cNvGrpSpPr/>
        <p:nvPr/>
      </p:nvGrpSpPr>
      <p:grpSpPr>
        <a:xfrm>
          <a:off x="0" y="0"/>
          <a:ext cx="0" cy="0"/>
          <a:chOff x="0" y="0"/>
          <a:chExt cx="0" cy="0"/>
        </a:xfrm>
      </p:grpSpPr>
      <p:sp>
        <p:nvSpPr>
          <p:cNvPr id="72" name="Google Shape;72;g34e37f42f09_0_0:notes">
            <a:extLst>
              <a:ext uri="{FF2B5EF4-FFF2-40B4-BE49-F238E27FC236}">
                <a16:creationId xmlns:a16="http://schemas.microsoft.com/office/drawing/2014/main" id="{1A7127F6-6670-ECA3-0968-283228B905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a:extLst>
              <a:ext uri="{FF2B5EF4-FFF2-40B4-BE49-F238E27FC236}">
                <a16:creationId xmlns:a16="http://schemas.microsoft.com/office/drawing/2014/main" id="{DFD535B1-6F96-0CDA-6252-516462D608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336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570A5E8E-8C63-83A8-1F8A-FACA05EF44F5}"/>
            </a:ext>
          </a:extLst>
        </p:cNvPr>
        <p:cNvGrpSpPr/>
        <p:nvPr/>
      </p:nvGrpSpPr>
      <p:grpSpPr>
        <a:xfrm>
          <a:off x="0" y="0"/>
          <a:ext cx="0" cy="0"/>
          <a:chOff x="0" y="0"/>
          <a:chExt cx="0" cy="0"/>
        </a:xfrm>
      </p:grpSpPr>
      <p:sp>
        <p:nvSpPr>
          <p:cNvPr id="72" name="Google Shape;72;g34e37f42f09_0_0:notes">
            <a:extLst>
              <a:ext uri="{FF2B5EF4-FFF2-40B4-BE49-F238E27FC236}">
                <a16:creationId xmlns:a16="http://schemas.microsoft.com/office/drawing/2014/main" id="{BCF44907-B5A2-3538-1036-A60590A452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a:extLst>
              <a:ext uri="{FF2B5EF4-FFF2-40B4-BE49-F238E27FC236}">
                <a16:creationId xmlns:a16="http://schemas.microsoft.com/office/drawing/2014/main" id="{F21C4FE3-03E9-FB99-3FDC-CF2A439891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Nearly all the scripts that we ran in the Ethical Hacking Modules were coded in python</a:t>
            </a:r>
            <a:endParaRPr b="1" dirty="0"/>
          </a:p>
        </p:txBody>
      </p:sp>
    </p:spTree>
    <p:extLst>
      <p:ext uri="{BB962C8B-B14F-4D97-AF65-F5344CB8AC3E}">
        <p14:creationId xmlns:p14="http://schemas.microsoft.com/office/powerpoint/2010/main" val="632715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57EF7FBC-5E5C-500A-3360-F549378CE563}"/>
            </a:ext>
          </a:extLst>
        </p:cNvPr>
        <p:cNvGrpSpPr/>
        <p:nvPr/>
      </p:nvGrpSpPr>
      <p:grpSpPr>
        <a:xfrm>
          <a:off x="0" y="0"/>
          <a:ext cx="0" cy="0"/>
          <a:chOff x="0" y="0"/>
          <a:chExt cx="0" cy="0"/>
        </a:xfrm>
      </p:grpSpPr>
      <p:sp>
        <p:nvSpPr>
          <p:cNvPr id="72" name="Google Shape;72;g34e37f42f09_0_0:notes">
            <a:extLst>
              <a:ext uri="{FF2B5EF4-FFF2-40B4-BE49-F238E27FC236}">
                <a16:creationId xmlns:a16="http://schemas.microsoft.com/office/drawing/2014/main" id="{14947799-4BF8-5C86-FA16-2787368373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a:extLst>
              <a:ext uri="{FF2B5EF4-FFF2-40B4-BE49-F238E27FC236}">
                <a16:creationId xmlns:a16="http://schemas.microsoft.com/office/drawing/2014/main" id="{17802746-AE83-2020-63A4-9D67D3D2A0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Nearly all the scripts that we ran in the Ethical Hacking Modules were coded in python</a:t>
            </a:r>
            <a:endParaRPr b="1" dirty="0"/>
          </a:p>
        </p:txBody>
      </p:sp>
    </p:spTree>
    <p:extLst>
      <p:ext uri="{BB962C8B-B14F-4D97-AF65-F5344CB8AC3E}">
        <p14:creationId xmlns:p14="http://schemas.microsoft.com/office/powerpoint/2010/main" val="154505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F9F0CC41-1ACA-3B80-20E1-59BB723EC0D9}"/>
            </a:ext>
          </a:extLst>
        </p:cNvPr>
        <p:cNvGrpSpPr/>
        <p:nvPr/>
      </p:nvGrpSpPr>
      <p:grpSpPr>
        <a:xfrm>
          <a:off x="0" y="0"/>
          <a:ext cx="0" cy="0"/>
          <a:chOff x="0" y="0"/>
          <a:chExt cx="0" cy="0"/>
        </a:xfrm>
      </p:grpSpPr>
      <p:sp>
        <p:nvSpPr>
          <p:cNvPr id="72" name="Google Shape;72;g34e37f42f09_0_0:notes">
            <a:extLst>
              <a:ext uri="{FF2B5EF4-FFF2-40B4-BE49-F238E27FC236}">
                <a16:creationId xmlns:a16="http://schemas.microsoft.com/office/drawing/2014/main" id="{4D2A4795-27AF-38BD-365B-9D917BA25C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a:extLst>
              <a:ext uri="{FF2B5EF4-FFF2-40B4-BE49-F238E27FC236}">
                <a16:creationId xmlns:a16="http://schemas.microsoft.com/office/drawing/2014/main" id="{5F87B4DF-0D4E-D517-36A4-B8073D9137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7281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4e37f42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EFB06BFD-743E-8EDC-4E12-DCAB43B7E443}"/>
            </a:ext>
          </a:extLst>
        </p:cNvPr>
        <p:cNvGrpSpPr/>
        <p:nvPr/>
      </p:nvGrpSpPr>
      <p:grpSpPr>
        <a:xfrm>
          <a:off x="0" y="0"/>
          <a:ext cx="0" cy="0"/>
          <a:chOff x="0" y="0"/>
          <a:chExt cx="0" cy="0"/>
        </a:xfrm>
      </p:grpSpPr>
      <p:sp>
        <p:nvSpPr>
          <p:cNvPr id="72" name="Google Shape;72;g34e37f42f09_0_0:notes">
            <a:extLst>
              <a:ext uri="{FF2B5EF4-FFF2-40B4-BE49-F238E27FC236}">
                <a16:creationId xmlns:a16="http://schemas.microsoft.com/office/drawing/2014/main" id="{47444D1D-13FF-66D6-C102-A855FD9239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a:extLst>
              <a:ext uri="{FF2B5EF4-FFF2-40B4-BE49-F238E27FC236}">
                <a16:creationId xmlns:a16="http://schemas.microsoft.com/office/drawing/2014/main" id="{37646060-5348-7DD1-CF23-A10472F4F9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423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3443CB48-E3C9-8F5F-0A44-C9EB23AFEF4C}"/>
            </a:ext>
          </a:extLst>
        </p:cNvPr>
        <p:cNvGrpSpPr/>
        <p:nvPr/>
      </p:nvGrpSpPr>
      <p:grpSpPr>
        <a:xfrm>
          <a:off x="0" y="0"/>
          <a:ext cx="0" cy="0"/>
          <a:chOff x="0" y="0"/>
          <a:chExt cx="0" cy="0"/>
        </a:xfrm>
      </p:grpSpPr>
      <p:sp>
        <p:nvSpPr>
          <p:cNvPr id="72" name="Google Shape;72;g34e37f42f09_0_0:notes">
            <a:extLst>
              <a:ext uri="{FF2B5EF4-FFF2-40B4-BE49-F238E27FC236}">
                <a16:creationId xmlns:a16="http://schemas.microsoft.com/office/drawing/2014/main" id="{C4C3692D-31C4-679C-F826-8B542FB4E2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a:extLst>
              <a:ext uri="{FF2B5EF4-FFF2-40B4-BE49-F238E27FC236}">
                <a16:creationId xmlns:a16="http://schemas.microsoft.com/office/drawing/2014/main" id="{310131BE-591F-D1E3-2FC5-CAC653A94A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7163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19ADD344-B054-9A51-7CDA-4B5E3F83233F}"/>
            </a:ext>
          </a:extLst>
        </p:cNvPr>
        <p:cNvGrpSpPr/>
        <p:nvPr/>
      </p:nvGrpSpPr>
      <p:grpSpPr>
        <a:xfrm>
          <a:off x="0" y="0"/>
          <a:ext cx="0" cy="0"/>
          <a:chOff x="0" y="0"/>
          <a:chExt cx="0" cy="0"/>
        </a:xfrm>
      </p:grpSpPr>
      <p:sp>
        <p:nvSpPr>
          <p:cNvPr id="72" name="Google Shape;72;g34e37f42f09_0_0:notes">
            <a:extLst>
              <a:ext uri="{FF2B5EF4-FFF2-40B4-BE49-F238E27FC236}">
                <a16:creationId xmlns:a16="http://schemas.microsoft.com/office/drawing/2014/main" id="{A3448940-5246-5AE6-1B19-F691EDE5FD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a:extLst>
              <a:ext uri="{FF2B5EF4-FFF2-40B4-BE49-F238E27FC236}">
                <a16:creationId xmlns:a16="http://schemas.microsoft.com/office/drawing/2014/main" id="{32BDE412-53E6-CA75-7545-F22088F785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450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21FCC127-DF75-6B0D-E5AE-B7223BF1258A}"/>
            </a:ext>
          </a:extLst>
        </p:cNvPr>
        <p:cNvGrpSpPr/>
        <p:nvPr/>
      </p:nvGrpSpPr>
      <p:grpSpPr>
        <a:xfrm>
          <a:off x="0" y="0"/>
          <a:ext cx="0" cy="0"/>
          <a:chOff x="0" y="0"/>
          <a:chExt cx="0" cy="0"/>
        </a:xfrm>
      </p:grpSpPr>
      <p:sp>
        <p:nvSpPr>
          <p:cNvPr id="72" name="Google Shape;72;g34e37f42f09_0_0:notes">
            <a:extLst>
              <a:ext uri="{FF2B5EF4-FFF2-40B4-BE49-F238E27FC236}">
                <a16:creationId xmlns:a16="http://schemas.microsoft.com/office/drawing/2014/main" id="{577BE0BB-F3F1-EF5F-6108-BDD8D98E39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e37f42f09_0_0:notes">
            <a:extLst>
              <a:ext uri="{FF2B5EF4-FFF2-40B4-BE49-F238E27FC236}">
                <a16:creationId xmlns:a16="http://schemas.microsoft.com/office/drawing/2014/main" id="{9A6A3DAA-E0BE-21C2-A1D2-2BDBD83A08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89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Font typeface="Exo"/>
              <a:buNone/>
              <a:defRPr sz="5200">
                <a:latin typeface="Exo"/>
                <a:ea typeface="Exo"/>
                <a:cs typeface="Exo"/>
                <a:sym typeface="Ex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14" name="Google Shape;14;p2"/>
          <p:cNvSpPr/>
          <p:nvPr/>
        </p:nvSpPr>
        <p:spPr>
          <a:xfrm rot="250" flipH="1">
            <a:off x="501929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
        <p:nvSpPr>
          <p:cNvPr id="15" name="Google Shape;15;p2"/>
          <p:cNvSpPr/>
          <p:nvPr/>
        </p:nvSpPr>
        <p:spPr>
          <a:xfrm rot="-10799750" flipH="1">
            <a:off x="-5" y="1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19" name="Google Shape;19;p3"/>
          <p:cNvSpPr/>
          <p:nvPr/>
        </p:nvSpPr>
        <p:spPr>
          <a:xfrm rot="-250">
            <a:off x="-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4" name="Google Shape;24;p4"/>
          <p:cNvSpPr/>
          <p:nvPr/>
        </p:nvSpPr>
        <p:spPr>
          <a:xfrm rot="-250">
            <a:off x="-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30" name="Google Shape;30;p5"/>
          <p:cNvSpPr/>
          <p:nvPr/>
        </p:nvSpPr>
        <p:spPr>
          <a:xfrm rot="-250">
            <a:off x="-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34" name="Google Shape;34;p6"/>
          <p:cNvSpPr/>
          <p:nvPr/>
        </p:nvSpPr>
        <p:spPr>
          <a:xfrm rot="-250">
            <a:off x="-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39" name="Google Shape;39;p7"/>
          <p:cNvSpPr/>
          <p:nvPr/>
        </p:nvSpPr>
        <p:spPr>
          <a:xfrm rot="-250">
            <a:off x="-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50" name="Google Shape;50;p9"/>
          <p:cNvSpPr/>
          <p:nvPr/>
        </p:nvSpPr>
        <p:spPr>
          <a:xfrm rot="-250">
            <a:off x="-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p:nvPr/>
        </p:nvSpPr>
        <p:spPr>
          <a:xfrm rot="-250">
            <a:off x="-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59" name="Google Shape;59;p11"/>
          <p:cNvSpPr/>
          <p:nvPr/>
        </p:nvSpPr>
        <p:spPr>
          <a:xfrm rot="-250">
            <a:off x="-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515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Exo"/>
              <a:buNone/>
              <a:defRPr sz="2800">
                <a:solidFill>
                  <a:schemeClr val="dk1"/>
                </a:solidFill>
                <a:latin typeface="Exo"/>
                <a:ea typeface="Exo"/>
                <a:cs typeface="Exo"/>
                <a:sym typeface="Ex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Atkinson Hyperlegible"/>
              <a:buChar char="●"/>
              <a:defRPr sz="1800">
                <a:solidFill>
                  <a:schemeClr val="dk2"/>
                </a:solidFill>
                <a:latin typeface="Atkinson Hyperlegible"/>
                <a:ea typeface="Atkinson Hyperlegible"/>
                <a:cs typeface="Atkinson Hyperlegible"/>
                <a:sym typeface="Atkinson Hyperlegible"/>
              </a:defRPr>
            </a:lvl1pPr>
            <a:lvl2pPr marL="914400" lvl="1" indent="-317500">
              <a:lnSpc>
                <a:spcPct val="115000"/>
              </a:lnSpc>
              <a:spcBef>
                <a:spcPts val="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2pPr>
            <a:lvl3pPr marL="1371600" lvl="2" indent="-317500">
              <a:lnSpc>
                <a:spcPct val="115000"/>
              </a:lnSpc>
              <a:spcBef>
                <a:spcPts val="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3pPr>
            <a:lvl4pPr marL="1828800" lvl="3" indent="-317500">
              <a:lnSpc>
                <a:spcPct val="115000"/>
              </a:lnSpc>
              <a:spcBef>
                <a:spcPts val="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4pPr>
            <a:lvl5pPr marL="2286000" lvl="4" indent="-317500">
              <a:lnSpc>
                <a:spcPct val="115000"/>
              </a:lnSpc>
              <a:spcBef>
                <a:spcPts val="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5pPr>
            <a:lvl6pPr marL="2743200" lvl="5" indent="-317500">
              <a:lnSpc>
                <a:spcPct val="115000"/>
              </a:lnSpc>
              <a:spcBef>
                <a:spcPts val="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6pPr>
            <a:lvl7pPr marL="3200400" lvl="6" indent="-317500">
              <a:lnSpc>
                <a:spcPct val="115000"/>
              </a:lnSpc>
              <a:spcBef>
                <a:spcPts val="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7pPr>
            <a:lvl8pPr marL="3657600" lvl="7" indent="-317500">
              <a:lnSpc>
                <a:spcPct val="115000"/>
              </a:lnSpc>
              <a:spcBef>
                <a:spcPts val="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8pPr>
            <a:lvl9pPr marL="4114800" lvl="8" indent="-317500">
              <a:lnSpc>
                <a:spcPct val="115000"/>
              </a:lnSpc>
              <a:spcBef>
                <a:spcPts val="0"/>
              </a:spcBef>
              <a:spcAft>
                <a:spcPts val="0"/>
              </a:spcAft>
              <a:buClr>
                <a:schemeClr val="dk2"/>
              </a:buClr>
              <a:buSzPts val="1400"/>
              <a:buFont typeface="Atkinson Hyperlegible"/>
              <a:buChar char="■"/>
              <a:defRPr>
                <a:solidFill>
                  <a:schemeClr val="dk2"/>
                </a:solidFill>
                <a:latin typeface="Atkinson Hyperlegible"/>
                <a:ea typeface="Atkinson Hyperlegible"/>
                <a:cs typeface="Atkinson Hyperlegible"/>
                <a:sym typeface="Atkinson Hyperlegibl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pic>
        <p:nvPicPr>
          <p:cNvPr id="9" name="Google Shape;9;p1" title="57C26A57-C227-4DFF-BA66-8979E7FBCEC3 (1).png"/>
          <p:cNvPicPr preferRelativeResize="0"/>
          <p:nvPr/>
        </p:nvPicPr>
        <p:blipFill>
          <a:blip r:embed="rId11">
            <a:alphaModFix/>
          </a:blip>
          <a:stretch>
            <a:fillRect/>
          </a:stretch>
        </p:blipFill>
        <p:spPr>
          <a:xfrm>
            <a:off x="7876729" y="0"/>
            <a:ext cx="1267273" cy="10581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Python 101</a:t>
            </a:r>
            <a:endParaRPr dirty="0"/>
          </a:p>
        </p:txBody>
      </p:sp>
      <p:sp>
        <p:nvSpPr>
          <p:cNvPr id="68" name="Google Shape;68;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The Language of Cybersecurity</a:t>
            </a:r>
            <a:endParaRPr dirty="0"/>
          </a:p>
        </p:txBody>
      </p:sp>
      <p:sp>
        <p:nvSpPr>
          <p:cNvPr id="69" name="Google Shape;69;p13"/>
          <p:cNvSpPr/>
          <p:nvPr/>
        </p:nvSpPr>
        <p:spPr>
          <a:xfrm rot="250" flipH="1">
            <a:off x="5019295" y="38218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
        <p:nvSpPr>
          <p:cNvPr id="70" name="Google Shape;70;p13"/>
          <p:cNvSpPr/>
          <p:nvPr/>
        </p:nvSpPr>
        <p:spPr>
          <a:xfrm rot="-10799750" flipH="1">
            <a:off x="-5" y="155"/>
            <a:ext cx="4124700" cy="1321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tkinson Hyperlegible"/>
              <a:ea typeface="Atkinson Hyperlegible"/>
              <a:cs typeface="Atkinson Hyperlegible"/>
              <a:sym typeface="Atkinson Hyperlegib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5FE91732-A8AB-0C55-82D8-304547C57977}"/>
            </a:ext>
          </a:extLst>
        </p:cNvPr>
        <p:cNvGrpSpPr/>
        <p:nvPr/>
      </p:nvGrpSpPr>
      <p:grpSpPr>
        <a:xfrm>
          <a:off x="0" y="0"/>
          <a:ext cx="0" cy="0"/>
          <a:chOff x="0" y="0"/>
          <a:chExt cx="0" cy="0"/>
        </a:xfrm>
      </p:grpSpPr>
      <p:sp>
        <p:nvSpPr>
          <p:cNvPr id="75" name="Google Shape;75;p14">
            <a:extLst>
              <a:ext uri="{FF2B5EF4-FFF2-40B4-BE49-F238E27FC236}">
                <a16:creationId xmlns:a16="http://schemas.microsoft.com/office/drawing/2014/main" id="{60F620DF-8ECD-1FC8-7606-B128EC96951C}"/>
              </a:ext>
            </a:extLst>
          </p:cNvPr>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Functions</a:t>
            </a:r>
            <a:endParaRPr b="1" dirty="0"/>
          </a:p>
        </p:txBody>
      </p:sp>
      <p:sp>
        <p:nvSpPr>
          <p:cNvPr id="76" name="Google Shape;76;p14">
            <a:extLst>
              <a:ext uri="{FF2B5EF4-FFF2-40B4-BE49-F238E27FC236}">
                <a16:creationId xmlns:a16="http://schemas.microsoft.com/office/drawing/2014/main" id="{624F9499-800A-3DF7-92D2-2E2305526F7B}"/>
              </a:ext>
            </a:extLst>
          </p:cNvPr>
          <p:cNvSpPr txBox="1">
            <a:spLocks noGrp="1"/>
          </p:cNvSpPr>
          <p:nvPr>
            <p:ph type="body" idx="1"/>
          </p:nvPr>
        </p:nvSpPr>
        <p:spPr>
          <a:xfrm>
            <a:off x="226208" y="914824"/>
            <a:ext cx="8520600" cy="3862274"/>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Python </a:t>
            </a:r>
            <a:r>
              <a:rPr lang="en-US" dirty="0">
                <a:solidFill>
                  <a:schemeClr val="accent1"/>
                </a:solidFill>
              </a:rPr>
              <a:t>functions</a:t>
            </a:r>
            <a:r>
              <a:rPr lang="en-US" dirty="0"/>
              <a:t> are like mini-programs within your program. Think of them as recipes that you can use whenever you need them, without having to write out all the steps every time.</a:t>
            </a:r>
            <a:br>
              <a:rPr lang="en-US" dirty="0"/>
            </a:br>
            <a:endParaRPr lang="en-US" dirty="0"/>
          </a:p>
          <a:p>
            <a:pPr marL="457200" lvl="0" indent="-342900" algn="l" rtl="0">
              <a:spcBef>
                <a:spcPts val="0"/>
              </a:spcBef>
              <a:spcAft>
                <a:spcPts val="0"/>
              </a:spcAft>
              <a:buSzPts val="1800"/>
              <a:buChar char="●"/>
            </a:pPr>
            <a:r>
              <a:rPr lang="en-US" b="1" dirty="0"/>
              <a:t>Why use </a:t>
            </a:r>
            <a:r>
              <a:rPr lang="en-US" b="1" dirty="0">
                <a:solidFill>
                  <a:schemeClr val="accent1"/>
                </a:solidFill>
              </a:rPr>
              <a:t>functions</a:t>
            </a:r>
            <a:r>
              <a:rPr lang="en-US" b="1" dirty="0"/>
              <a:t>?</a:t>
            </a:r>
            <a:endParaRPr lang="en-US" dirty="0"/>
          </a:p>
          <a:p>
            <a:pPr lvl="1" indent="-342900">
              <a:buSzPts val="1800"/>
              <a:buChar char="●"/>
            </a:pPr>
            <a:r>
              <a:rPr lang="en-US" dirty="0"/>
              <a:t>Imagine you’re writing a program that needs to calculate the area of a circle in several different places.  Without functions, you’d have to write:  </a:t>
            </a:r>
            <a:r>
              <a:rPr lang="en-US" sz="1100" dirty="0">
                <a:solidFill>
                  <a:schemeClr val="accent1"/>
                </a:solidFill>
                <a:latin typeface="Courier New" panose="02070309020205020404" pitchFamily="49" charset="0"/>
                <a:cs typeface="Courier New" panose="02070309020205020404" pitchFamily="49" charset="0"/>
              </a:rPr>
              <a:t>area = 3.14159 * radius * radius </a:t>
            </a:r>
            <a:r>
              <a:rPr lang="en-US" dirty="0"/>
              <a:t>over and over.  With functions, you write it once and just call it whenever you need it.</a:t>
            </a:r>
          </a:p>
          <a:p>
            <a:endParaRPr lang="en-US" dirty="0"/>
          </a:p>
          <a:p>
            <a:r>
              <a:rPr lang="en-US" dirty="0">
                <a:solidFill>
                  <a:schemeClr val="bg2"/>
                </a:solidFill>
              </a:rPr>
              <a:t>Go into VSCode and open the </a:t>
            </a:r>
            <a:r>
              <a:rPr lang="en-US" dirty="0">
                <a:solidFill>
                  <a:schemeClr val="accent1"/>
                </a:solidFill>
              </a:rPr>
              <a:t>functions</a:t>
            </a:r>
            <a:r>
              <a:rPr lang="en-US" dirty="0">
                <a:solidFill>
                  <a:schemeClr val="bg2"/>
                </a:solidFill>
              </a:rPr>
              <a:t> file in the VSCode explorer.</a:t>
            </a:r>
            <a:endParaRPr lang="en-US" dirty="0"/>
          </a:p>
          <a:p>
            <a:endParaRPr lang="en-US" dirty="0"/>
          </a:p>
        </p:txBody>
      </p:sp>
      <p:sp>
        <p:nvSpPr>
          <p:cNvPr id="77" name="Google Shape;77;p14">
            <a:extLst>
              <a:ext uri="{FF2B5EF4-FFF2-40B4-BE49-F238E27FC236}">
                <a16:creationId xmlns:a16="http://schemas.microsoft.com/office/drawing/2014/main" id="{CB23DD07-1276-6151-E1C5-B0EE316A42AD}"/>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298401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733CFEB3-0F90-2EE9-6D85-76CEBAEBAD09}"/>
            </a:ext>
          </a:extLst>
        </p:cNvPr>
        <p:cNvGrpSpPr/>
        <p:nvPr/>
      </p:nvGrpSpPr>
      <p:grpSpPr>
        <a:xfrm>
          <a:off x="0" y="0"/>
          <a:ext cx="0" cy="0"/>
          <a:chOff x="0" y="0"/>
          <a:chExt cx="0" cy="0"/>
        </a:xfrm>
      </p:grpSpPr>
      <p:sp>
        <p:nvSpPr>
          <p:cNvPr id="75" name="Google Shape;75;p14">
            <a:extLst>
              <a:ext uri="{FF2B5EF4-FFF2-40B4-BE49-F238E27FC236}">
                <a16:creationId xmlns:a16="http://schemas.microsoft.com/office/drawing/2014/main" id="{3CB1EBFF-06E0-FBA0-89B6-C1C8F70D50CA}"/>
              </a:ext>
            </a:extLst>
          </p:cNvPr>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Python Extension Activities</a:t>
            </a:r>
            <a:endParaRPr b="1" dirty="0"/>
          </a:p>
        </p:txBody>
      </p:sp>
      <p:sp>
        <p:nvSpPr>
          <p:cNvPr id="76" name="Google Shape;76;p14">
            <a:extLst>
              <a:ext uri="{FF2B5EF4-FFF2-40B4-BE49-F238E27FC236}">
                <a16:creationId xmlns:a16="http://schemas.microsoft.com/office/drawing/2014/main" id="{FD38F6E1-0296-E323-5883-229386CE8C0E}"/>
              </a:ext>
            </a:extLst>
          </p:cNvPr>
          <p:cNvSpPr txBox="1">
            <a:spLocks noGrp="1"/>
          </p:cNvSpPr>
          <p:nvPr>
            <p:ph type="body" idx="1"/>
          </p:nvPr>
        </p:nvSpPr>
        <p:spPr>
          <a:xfrm>
            <a:off x="226208" y="914824"/>
            <a:ext cx="8520600" cy="3862274"/>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Work with your group to create your own Python program that performs a useful purpose. </a:t>
            </a:r>
            <a:br>
              <a:rPr lang="en-US" dirty="0"/>
            </a:br>
            <a:endParaRPr lang="en-US" dirty="0"/>
          </a:p>
          <a:p>
            <a:r>
              <a:rPr lang="en-US" dirty="0"/>
              <a:t>Create a Python program that uses </a:t>
            </a:r>
            <a:r>
              <a:rPr lang="en-US" dirty="0">
                <a:solidFill>
                  <a:schemeClr val="accent1"/>
                </a:solidFill>
              </a:rPr>
              <a:t>RSA</a:t>
            </a:r>
            <a:r>
              <a:rPr lang="en-US" dirty="0"/>
              <a:t> for encrypting and decrypting messages.  RSA is named after Ron </a:t>
            </a:r>
            <a:r>
              <a:rPr lang="en-US" dirty="0">
                <a:solidFill>
                  <a:schemeClr val="accent1"/>
                </a:solidFill>
              </a:rPr>
              <a:t>R</a:t>
            </a:r>
            <a:r>
              <a:rPr lang="en-US" dirty="0"/>
              <a:t>ivest, Adi </a:t>
            </a:r>
            <a:r>
              <a:rPr lang="en-US" dirty="0">
                <a:solidFill>
                  <a:schemeClr val="accent1"/>
                </a:solidFill>
              </a:rPr>
              <a:t>S</a:t>
            </a:r>
            <a:r>
              <a:rPr lang="en-US" dirty="0"/>
              <a:t>hamir, and Leonard </a:t>
            </a:r>
            <a:r>
              <a:rPr lang="en-US" dirty="0">
                <a:solidFill>
                  <a:schemeClr val="accent1"/>
                </a:solidFill>
              </a:rPr>
              <a:t>A</a:t>
            </a:r>
            <a:r>
              <a:rPr lang="en-US" dirty="0"/>
              <a:t>dleman, who developed it in 1977. The </a:t>
            </a:r>
            <a:r>
              <a:rPr lang="en-US" dirty="0">
                <a:solidFill>
                  <a:schemeClr val="accent1"/>
                </a:solidFill>
              </a:rPr>
              <a:t>RSA</a:t>
            </a:r>
            <a:r>
              <a:rPr lang="en-US" dirty="0"/>
              <a:t> algorithm is based on the difficulty of factoring large numbers, and it is widely considered to be a secure method for encrypting data.</a:t>
            </a:r>
          </a:p>
        </p:txBody>
      </p:sp>
      <p:sp>
        <p:nvSpPr>
          <p:cNvPr id="77" name="Google Shape;77;p14">
            <a:extLst>
              <a:ext uri="{FF2B5EF4-FFF2-40B4-BE49-F238E27FC236}">
                <a16:creationId xmlns:a16="http://schemas.microsoft.com/office/drawing/2014/main" id="{6F4F949F-B14A-2AF6-AE84-7EE143C5E562}"/>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219728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9C865D97-96CB-6255-8C05-E0E060CD8569}"/>
            </a:ext>
          </a:extLst>
        </p:cNvPr>
        <p:cNvGrpSpPr/>
        <p:nvPr/>
      </p:nvGrpSpPr>
      <p:grpSpPr>
        <a:xfrm>
          <a:off x="0" y="0"/>
          <a:ext cx="0" cy="0"/>
          <a:chOff x="0" y="0"/>
          <a:chExt cx="0" cy="0"/>
        </a:xfrm>
      </p:grpSpPr>
      <p:sp>
        <p:nvSpPr>
          <p:cNvPr id="75" name="Google Shape;75;p14">
            <a:extLst>
              <a:ext uri="{FF2B5EF4-FFF2-40B4-BE49-F238E27FC236}">
                <a16:creationId xmlns:a16="http://schemas.microsoft.com/office/drawing/2014/main" id="{6D2CCF99-65C5-A794-CD35-2290D3003622}"/>
              </a:ext>
            </a:extLst>
          </p:cNvPr>
          <p:cNvSpPr txBox="1">
            <a:spLocks noGrp="1"/>
          </p:cNvSpPr>
          <p:nvPr>
            <p:ph type="title"/>
          </p:nvPr>
        </p:nvSpPr>
        <p:spPr>
          <a:xfrm>
            <a:off x="311700" y="16507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What is Python?</a:t>
            </a:r>
            <a:endParaRPr b="1" dirty="0"/>
          </a:p>
        </p:txBody>
      </p:sp>
      <p:sp>
        <p:nvSpPr>
          <p:cNvPr id="76" name="Google Shape;76;p14">
            <a:extLst>
              <a:ext uri="{FF2B5EF4-FFF2-40B4-BE49-F238E27FC236}">
                <a16:creationId xmlns:a16="http://schemas.microsoft.com/office/drawing/2014/main" id="{67FF76AA-83E0-A1EA-0DB5-C74899C84DD9}"/>
              </a:ext>
            </a:extLst>
          </p:cNvPr>
          <p:cNvSpPr txBox="1">
            <a:spLocks noGrp="1"/>
          </p:cNvSpPr>
          <p:nvPr>
            <p:ph type="body" idx="1"/>
          </p:nvPr>
        </p:nvSpPr>
        <p:spPr>
          <a:xfrm>
            <a:off x="311700" y="863550"/>
            <a:ext cx="8520600" cy="3101621"/>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High-level programming language</a:t>
            </a:r>
          </a:p>
          <a:p>
            <a:pPr marL="457200" lvl="0" indent="-342900" algn="l" rtl="0">
              <a:spcBef>
                <a:spcPts val="0"/>
              </a:spcBef>
              <a:spcAft>
                <a:spcPts val="0"/>
              </a:spcAft>
              <a:buSzPts val="1800"/>
              <a:buChar char="●"/>
            </a:pPr>
            <a:r>
              <a:rPr lang="en-US" dirty="0"/>
              <a:t>Named after the comedy troupe, “Monty Python”</a:t>
            </a:r>
          </a:p>
          <a:p>
            <a:pPr marL="457200" lvl="0" indent="-342900" algn="l" rtl="0">
              <a:spcBef>
                <a:spcPts val="0"/>
              </a:spcBef>
              <a:spcAft>
                <a:spcPts val="0"/>
              </a:spcAft>
              <a:buSzPts val="1800"/>
              <a:buChar char="●"/>
            </a:pPr>
            <a:r>
              <a:rPr lang="en-US" dirty="0"/>
              <a:t>Created by Guido van Rossum in 1991</a:t>
            </a:r>
          </a:p>
          <a:p>
            <a:pPr marL="457200" lvl="0" indent="-342900" algn="l" rtl="0">
              <a:spcBef>
                <a:spcPts val="0"/>
              </a:spcBef>
              <a:spcAft>
                <a:spcPts val="0"/>
              </a:spcAft>
              <a:buSzPts val="1800"/>
              <a:buChar char="●"/>
            </a:pPr>
            <a:r>
              <a:rPr lang="en-US" dirty="0"/>
              <a:t>Code is interpreted at run-time, not compiled.</a:t>
            </a:r>
          </a:p>
          <a:p>
            <a:pPr marL="457200" lvl="0" indent="-342900" algn="l" rtl="0">
              <a:spcBef>
                <a:spcPts val="0"/>
              </a:spcBef>
              <a:spcAft>
                <a:spcPts val="0"/>
              </a:spcAft>
              <a:buSzPts val="1800"/>
              <a:buChar char="●"/>
            </a:pPr>
            <a:r>
              <a:rPr lang="en-US" dirty="0"/>
              <a:t>Popular applications:</a:t>
            </a:r>
          </a:p>
          <a:p>
            <a:pPr lvl="1" indent="-342900">
              <a:buSzPts val="1800"/>
              <a:buChar char="●"/>
            </a:pPr>
            <a:r>
              <a:rPr lang="en-US" dirty="0"/>
              <a:t>Web development</a:t>
            </a:r>
          </a:p>
          <a:p>
            <a:pPr lvl="1" indent="-342900">
              <a:buSzPts val="1800"/>
              <a:buChar char="●"/>
            </a:pPr>
            <a:r>
              <a:rPr lang="en-US" dirty="0"/>
              <a:t>Cybersecurity</a:t>
            </a:r>
          </a:p>
          <a:p>
            <a:pPr lvl="1" indent="-342900">
              <a:buSzPts val="1800"/>
              <a:buChar char="●"/>
            </a:pPr>
            <a:r>
              <a:rPr lang="en-US" dirty="0"/>
              <a:t>Artificial intelligence</a:t>
            </a:r>
          </a:p>
          <a:p>
            <a:pPr lvl="1" indent="-342900">
              <a:buSzPts val="1800"/>
              <a:buChar char="●"/>
            </a:pPr>
            <a:r>
              <a:rPr lang="en-US" dirty="0"/>
              <a:t>Data science</a:t>
            </a:r>
          </a:p>
          <a:p>
            <a:pPr lvl="1" indent="-342900">
              <a:buSzPts val="1800"/>
              <a:buChar char="●"/>
            </a:pPr>
            <a:r>
              <a:rPr lang="en-US" dirty="0"/>
              <a:t>Automation</a:t>
            </a:r>
            <a:endParaRPr dirty="0"/>
          </a:p>
        </p:txBody>
      </p:sp>
      <p:sp>
        <p:nvSpPr>
          <p:cNvPr id="77" name="Google Shape;77;p14">
            <a:extLst>
              <a:ext uri="{FF2B5EF4-FFF2-40B4-BE49-F238E27FC236}">
                <a16:creationId xmlns:a16="http://schemas.microsoft.com/office/drawing/2014/main" id="{4B153942-216C-947D-9F1F-97DC58A824F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dirty="0"/>
          </a:p>
        </p:txBody>
      </p:sp>
      <p:sp>
        <p:nvSpPr>
          <p:cNvPr id="3" name="Rounded Rectangle 2">
            <a:extLst>
              <a:ext uri="{FF2B5EF4-FFF2-40B4-BE49-F238E27FC236}">
                <a16:creationId xmlns:a16="http://schemas.microsoft.com/office/drawing/2014/main" id="{00644F30-C8B1-B60A-E279-8893936A1FE3}"/>
              </a:ext>
            </a:extLst>
          </p:cNvPr>
          <p:cNvSpPr/>
          <p:nvPr/>
        </p:nvSpPr>
        <p:spPr>
          <a:xfrm>
            <a:off x="493909" y="4169338"/>
            <a:ext cx="4178208" cy="64074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Nearly all the scripts we ran in the ethical hacking sessions were developed in Python!</a:t>
            </a:r>
          </a:p>
        </p:txBody>
      </p:sp>
      <p:pic>
        <p:nvPicPr>
          <p:cNvPr id="5" name="Picture 4" descr="A black and white text&#10;&#10;AI-generated content may be incorrect.">
            <a:extLst>
              <a:ext uri="{FF2B5EF4-FFF2-40B4-BE49-F238E27FC236}">
                <a16:creationId xmlns:a16="http://schemas.microsoft.com/office/drawing/2014/main" id="{E6447B20-42FE-8902-15A7-EF843B830C75}"/>
              </a:ext>
            </a:extLst>
          </p:cNvPr>
          <p:cNvPicPr>
            <a:picLocks noChangeAspect="1"/>
          </p:cNvPicPr>
          <p:nvPr/>
        </p:nvPicPr>
        <p:blipFill>
          <a:blip r:embed="rId3"/>
          <a:stretch>
            <a:fillRect/>
          </a:stretch>
        </p:blipFill>
        <p:spPr>
          <a:xfrm>
            <a:off x="5826033" y="232600"/>
            <a:ext cx="1896309" cy="552781"/>
          </a:xfrm>
          <a:prstGeom prst="rect">
            <a:avLst/>
          </a:prstGeom>
        </p:spPr>
      </p:pic>
      <p:pic>
        <p:nvPicPr>
          <p:cNvPr id="7" name="Picture 6" descr="A group of men wearing armor&#10;&#10;AI-generated content may be incorrect.">
            <a:extLst>
              <a:ext uri="{FF2B5EF4-FFF2-40B4-BE49-F238E27FC236}">
                <a16:creationId xmlns:a16="http://schemas.microsoft.com/office/drawing/2014/main" id="{6DF6DE2C-65B2-5BDC-3EC1-3559CE56B1EB}"/>
              </a:ext>
            </a:extLst>
          </p:cNvPr>
          <p:cNvPicPr>
            <a:picLocks noChangeAspect="1"/>
          </p:cNvPicPr>
          <p:nvPr/>
        </p:nvPicPr>
        <p:blipFill>
          <a:blip r:embed="rId4"/>
          <a:stretch>
            <a:fillRect/>
          </a:stretch>
        </p:blipFill>
        <p:spPr>
          <a:xfrm>
            <a:off x="5826033" y="1178329"/>
            <a:ext cx="1896309" cy="1270480"/>
          </a:xfrm>
          <a:prstGeom prst="rect">
            <a:avLst/>
          </a:prstGeom>
          <a:ln>
            <a:solidFill>
              <a:schemeClr val="accent1"/>
            </a:solidFill>
          </a:ln>
        </p:spPr>
      </p:pic>
    </p:spTree>
    <p:extLst>
      <p:ext uri="{BB962C8B-B14F-4D97-AF65-F5344CB8AC3E}">
        <p14:creationId xmlns:p14="http://schemas.microsoft.com/office/powerpoint/2010/main" val="245082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0902BC12-98DD-6DB3-132B-EC3829BD481D}"/>
            </a:ext>
          </a:extLst>
        </p:cNvPr>
        <p:cNvGrpSpPr/>
        <p:nvPr/>
      </p:nvGrpSpPr>
      <p:grpSpPr>
        <a:xfrm>
          <a:off x="0" y="0"/>
          <a:ext cx="0" cy="0"/>
          <a:chOff x="0" y="0"/>
          <a:chExt cx="0" cy="0"/>
        </a:xfrm>
      </p:grpSpPr>
      <p:sp>
        <p:nvSpPr>
          <p:cNvPr id="75" name="Google Shape;75;p14">
            <a:extLst>
              <a:ext uri="{FF2B5EF4-FFF2-40B4-BE49-F238E27FC236}">
                <a16:creationId xmlns:a16="http://schemas.microsoft.com/office/drawing/2014/main" id="{07472AEC-4C40-5FD7-5FE4-A391D250F414}"/>
              </a:ext>
            </a:extLst>
          </p:cNvPr>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Using VSCode with Python</a:t>
            </a:r>
            <a:endParaRPr b="1" dirty="0"/>
          </a:p>
        </p:txBody>
      </p:sp>
      <p:sp>
        <p:nvSpPr>
          <p:cNvPr id="76" name="Google Shape;76;p14">
            <a:extLst>
              <a:ext uri="{FF2B5EF4-FFF2-40B4-BE49-F238E27FC236}">
                <a16:creationId xmlns:a16="http://schemas.microsoft.com/office/drawing/2014/main" id="{81D7E7BC-D3DF-C976-F587-BFDC5943DA88}"/>
              </a:ext>
            </a:extLst>
          </p:cNvPr>
          <p:cNvSpPr txBox="1">
            <a:spLocks noGrp="1"/>
          </p:cNvSpPr>
          <p:nvPr>
            <p:ph type="body" idx="1"/>
          </p:nvPr>
        </p:nvSpPr>
        <p:spPr>
          <a:xfrm>
            <a:off x="311700" y="863551"/>
            <a:ext cx="8520600" cy="951636"/>
          </a:xfrm>
          <a:prstGeom prst="rect">
            <a:avLst/>
          </a:prstGeom>
        </p:spPr>
        <p:txBody>
          <a:bodyPr spcFirstLastPara="1" wrap="square" lIns="91425" tIns="91425" rIns="91425" bIns="91425" anchor="t" anchorCtr="0">
            <a:normAutofit fontScale="70000" lnSpcReduction="20000"/>
          </a:bodyPr>
          <a:lstStyle/>
          <a:p>
            <a:pPr marL="457200" lvl="0" indent="-342900" algn="l" rtl="0">
              <a:spcBef>
                <a:spcPts val="0"/>
              </a:spcBef>
              <a:spcAft>
                <a:spcPts val="0"/>
              </a:spcAft>
              <a:buSzPts val="1800"/>
              <a:buChar char="●"/>
            </a:pPr>
            <a:r>
              <a:rPr lang="en-US" dirty="0">
                <a:solidFill>
                  <a:schemeClr val="accent1"/>
                </a:solidFill>
              </a:rPr>
              <a:t>VSCode</a:t>
            </a:r>
            <a:r>
              <a:rPr lang="en-US" dirty="0"/>
              <a:t> is a free Integrated Development Environment (IDE) that includes Python extensions for code completion, syntax checking, and debugging.</a:t>
            </a:r>
            <a:br>
              <a:rPr lang="en-US" dirty="0"/>
            </a:br>
            <a:endParaRPr lang="en-US" dirty="0"/>
          </a:p>
          <a:p>
            <a:pPr marL="457200" lvl="0" indent="-342900" algn="l" rtl="0">
              <a:spcBef>
                <a:spcPts val="0"/>
              </a:spcBef>
              <a:spcAft>
                <a:spcPts val="0"/>
              </a:spcAft>
              <a:buSzPts val="1800"/>
              <a:buChar char="●"/>
            </a:pPr>
            <a:r>
              <a:rPr lang="en-US" dirty="0"/>
              <a:t>Getting to know </a:t>
            </a:r>
            <a:r>
              <a:rPr lang="en-US" dirty="0">
                <a:solidFill>
                  <a:schemeClr val="accent1"/>
                </a:solidFill>
              </a:rPr>
              <a:t>VSCode</a:t>
            </a:r>
            <a:endParaRPr dirty="0">
              <a:solidFill>
                <a:schemeClr val="accent1"/>
              </a:solidFill>
            </a:endParaRPr>
          </a:p>
        </p:txBody>
      </p:sp>
      <p:sp>
        <p:nvSpPr>
          <p:cNvPr id="77" name="Google Shape;77;p14">
            <a:extLst>
              <a:ext uri="{FF2B5EF4-FFF2-40B4-BE49-F238E27FC236}">
                <a16:creationId xmlns:a16="http://schemas.microsoft.com/office/drawing/2014/main" id="{4A8F226A-5883-BF7E-419A-2B6A4FE12EC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dirty="0"/>
          </a:p>
        </p:txBody>
      </p:sp>
      <p:grpSp>
        <p:nvGrpSpPr>
          <p:cNvPr id="9" name="Group 8">
            <a:extLst>
              <a:ext uri="{FF2B5EF4-FFF2-40B4-BE49-F238E27FC236}">
                <a16:creationId xmlns:a16="http://schemas.microsoft.com/office/drawing/2014/main" id="{CC5227EA-7D58-0B96-6EAE-0489BCB96709}"/>
              </a:ext>
            </a:extLst>
          </p:cNvPr>
          <p:cNvGrpSpPr/>
          <p:nvPr/>
        </p:nvGrpSpPr>
        <p:grpSpPr>
          <a:xfrm>
            <a:off x="2067538" y="2416949"/>
            <a:ext cx="5374880" cy="1528908"/>
            <a:chOff x="1893993" y="2483696"/>
            <a:chExt cx="5374880" cy="1528908"/>
          </a:xfrm>
        </p:grpSpPr>
        <p:pic>
          <p:nvPicPr>
            <p:cNvPr id="3" name="Picture 2">
              <a:extLst>
                <a:ext uri="{FF2B5EF4-FFF2-40B4-BE49-F238E27FC236}">
                  <a16:creationId xmlns:a16="http://schemas.microsoft.com/office/drawing/2014/main" id="{D351303C-C1AD-6EBB-FB6B-CCDCC543DB8B}"/>
                </a:ext>
              </a:extLst>
            </p:cNvPr>
            <p:cNvPicPr>
              <a:picLocks noChangeAspect="1"/>
            </p:cNvPicPr>
            <p:nvPr/>
          </p:nvPicPr>
          <p:blipFill>
            <a:blip r:embed="rId3"/>
            <a:stretch>
              <a:fillRect/>
            </a:stretch>
          </p:blipFill>
          <p:spPr>
            <a:xfrm>
              <a:off x="1893993" y="2483696"/>
              <a:ext cx="5356013" cy="1528907"/>
            </a:xfrm>
            <a:prstGeom prst="rect">
              <a:avLst/>
            </a:prstGeom>
          </p:spPr>
        </p:pic>
        <p:sp>
          <p:nvSpPr>
            <p:cNvPr id="4" name="Rounded Rectangle 3">
              <a:extLst>
                <a:ext uri="{FF2B5EF4-FFF2-40B4-BE49-F238E27FC236}">
                  <a16:creationId xmlns:a16="http://schemas.microsoft.com/office/drawing/2014/main" id="{CCAB4FCC-F640-76E8-6A8B-B21CE62912AE}"/>
                </a:ext>
              </a:extLst>
            </p:cNvPr>
            <p:cNvSpPr/>
            <p:nvPr/>
          </p:nvSpPr>
          <p:spPr>
            <a:xfrm>
              <a:off x="1912861" y="2649159"/>
              <a:ext cx="203322" cy="13634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7E642D26-4300-F809-0269-CF160A2E869E}"/>
                </a:ext>
              </a:extLst>
            </p:cNvPr>
            <p:cNvSpPr/>
            <p:nvPr/>
          </p:nvSpPr>
          <p:spPr>
            <a:xfrm rot="5400000">
              <a:off x="4209487" y="2006219"/>
              <a:ext cx="137584" cy="14234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EBE44082-35B5-CA9D-A599-0BA8E0FFEE4D}"/>
                </a:ext>
              </a:extLst>
            </p:cNvPr>
            <p:cNvSpPr/>
            <p:nvPr/>
          </p:nvSpPr>
          <p:spPr>
            <a:xfrm rot="5400000">
              <a:off x="5216839" y="1164330"/>
              <a:ext cx="364010" cy="36645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576A2AE5-29D1-6497-8B34-DADCF408C7EF}"/>
                </a:ext>
              </a:extLst>
            </p:cNvPr>
            <p:cNvSpPr/>
            <p:nvPr/>
          </p:nvSpPr>
          <p:spPr>
            <a:xfrm rot="5400000">
              <a:off x="6708905" y="2602818"/>
              <a:ext cx="137586" cy="23026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37ADC934-41DF-48DC-CFC9-C498CF5B23F9}"/>
                </a:ext>
              </a:extLst>
            </p:cNvPr>
            <p:cNvSpPr/>
            <p:nvPr/>
          </p:nvSpPr>
          <p:spPr>
            <a:xfrm rot="5400000">
              <a:off x="5107460" y="1851191"/>
              <a:ext cx="658233" cy="36645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ounded Rectangle 1">
              <a:extLst>
                <a:ext uri="{FF2B5EF4-FFF2-40B4-BE49-F238E27FC236}">
                  <a16:creationId xmlns:a16="http://schemas.microsoft.com/office/drawing/2014/main" id="{FF6BC9D2-76BD-80E2-59A7-2971BA0715C3}"/>
                </a:ext>
              </a:extLst>
            </p:cNvPr>
            <p:cNvSpPr/>
            <p:nvPr/>
          </p:nvSpPr>
          <p:spPr>
            <a:xfrm>
              <a:off x="2116183" y="2621860"/>
              <a:ext cx="1314486" cy="13634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ounded Rectangular Callout 9">
            <a:extLst>
              <a:ext uri="{FF2B5EF4-FFF2-40B4-BE49-F238E27FC236}">
                <a16:creationId xmlns:a16="http://schemas.microsoft.com/office/drawing/2014/main" id="{52C2DEA2-7B4E-4535-A877-4377CEBB6E20}"/>
              </a:ext>
            </a:extLst>
          </p:cNvPr>
          <p:cNvSpPr/>
          <p:nvPr/>
        </p:nvSpPr>
        <p:spPr>
          <a:xfrm>
            <a:off x="513942" y="2582411"/>
            <a:ext cx="1041215" cy="1228698"/>
          </a:xfrm>
          <a:prstGeom prst="wedgeRoundRectCallout">
            <a:avLst>
              <a:gd name="adj1" fmla="val 97756"/>
              <a:gd name="adj2" fmla="val 17237"/>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100" b="1" u="sng" dirty="0"/>
              <a:t>Navigator</a:t>
            </a:r>
          </a:p>
          <a:p>
            <a:pPr algn="ctr"/>
            <a:endParaRPr lang="en-US" sz="1100" b="1" u="sng" dirty="0"/>
          </a:p>
          <a:p>
            <a:pPr algn="ctr"/>
            <a:r>
              <a:rPr lang="en-US" sz="900" dirty="0"/>
              <a:t>File explorer</a:t>
            </a:r>
          </a:p>
          <a:p>
            <a:pPr algn="ctr"/>
            <a:r>
              <a:rPr lang="en-US" sz="900" dirty="0"/>
              <a:t>Search</a:t>
            </a:r>
          </a:p>
          <a:p>
            <a:pPr algn="ctr"/>
            <a:r>
              <a:rPr lang="en-US" sz="900" dirty="0"/>
              <a:t>Git Integration</a:t>
            </a:r>
          </a:p>
          <a:p>
            <a:pPr algn="ctr"/>
            <a:r>
              <a:rPr lang="en-US" sz="900" dirty="0"/>
              <a:t>Run &amp; Debug</a:t>
            </a:r>
          </a:p>
          <a:p>
            <a:pPr algn="ctr"/>
            <a:r>
              <a:rPr lang="en-US" sz="900" dirty="0"/>
              <a:t>Extensions</a:t>
            </a:r>
          </a:p>
          <a:p>
            <a:pPr algn="ctr"/>
            <a:r>
              <a:rPr lang="en-US" sz="900" dirty="0"/>
              <a:t>Testing</a:t>
            </a:r>
          </a:p>
        </p:txBody>
      </p:sp>
      <p:sp>
        <p:nvSpPr>
          <p:cNvPr id="11" name="Rounded Rectangular Callout 10">
            <a:extLst>
              <a:ext uri="{FF2B5EF4-FFF2-40B4-BE49-F238E27FC236}">
                <a16:creationId xmlns:a16="http://schemas.microsoft.com/office/drawing/2014/main" id="{A96070DD-AFF9-CDA8-F370-26995C7C5816}"/>
              </a:ext>
            </a:extLst>
          </p:cNvPr>
          <p:cNvSpPr/>
          <p:nvPr/>
        </p:nvSpPr>
        <p:spPr>
          <a:xfrm>
            <a:off x="1034549" y="1887258"/>
            <a:ext cx="1475449" cy="255506"/>
          </a:xfrm>
          <a:prstGeom prst="wedgeRoundRectCallout">
            <a:avLst>
              <a:gd name="adj1" fmla="val 73780"/>
              <a:gd name="adj2" fmla="val 200095"/>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00" b="1" dirty="0"/>
              <a:t>File Explorer</a:t>
            </a:r>
          </a:p>
        </p:txBody>
      </p:sp>
      <p:sp>
        <p:nvSpPr>
          <p:cNvPr id="12" name="Rounded Rectangular Callout 11">
            <a:extLst>
              <a:ext uri="{FF2B5EF4-FFF2-40B4-BE49-F238E27FC236}">
                <a16:creationId xmlns:a16="http://schemas.microsoft.com/office/drawing/2014/main" id="{ABBF30CD-55CF-C82F-37D5-C106BAC595CC}"/>
              </a:ext>
            </a:extLst>
          </p:cNvPr>
          <p:cNvSpPr/>
          <p:nvPr/>
        </p:nvSpPr>
        <p:spPr>
          <a:xfrm>
            <a:off x="2602651" y="1887258"/>
            <a:ext cx="1475449" cy="255506"/>
          </a:xfrm>
          <a:prstGeom prst="wedgeRoundRectCallout">
            <a:avLst>
              <a:gd name="adj1" fmla="val 73780"/>
              <a:gd name="adj2" fmla="val 200095"/>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00" b="1" dirty="0"/>
              <a:t>Open File Tabs</a:t>
            </a:r>
          </a:p>
        </p:txBody>
      </p:sp>
      <p:sp>
        <p:nvSpPr>
          <p:cNvPr id="13" name="Rounded Rectangular Callout 12">
            <a:extLst>
              <a:ext uri="{FF2B5EF4-FFF2-40B4-BE49-F238E27FC236}">
                <a16:creationId xmlns:a16="http://schemas.microsoft.com/office/drawing/2014/main" id="{E54A781B-44AD-4261-511D-47C6DFB946FF}"/>
              </a:ext>
            </a:extLst>
          </p:cNvPr>
          <p:cNvSpPr/>
          <p:nvPr/>
        </p:nvSpPr>
        <p:spPr>
          <a:xfrm>
            <a:off x="4977643" y="1891568"/>
            <a:ext cx="1475449" cy="255506"/>
          </a:xfrm>
          <a:prstGeom prst="wedgeRoundRectCallout">
            <a:avLst>
              <a:gd name="adj1" fmla="val 73780"/>
              <a:gd name="adj2" fmla="val 200095"/>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00" b="1" dirty="0"/>
              <a:t>Compile &amp; Run</a:t>
            </a:r>
          </a:p>
        </p:txBody>
      </p:sp>
      <p:sp>
        <p:nvSpPr>
          <p:cNvPr id="14" name="Rounded Rectangular Callout 13">
            <a:extLst>
              <a:ext uri="{FF2B5EF4-FFF2-40B4-BE49-F238E27FC236}">
                <a16:creationId xmlns:a16="http://schemas.microsoft.com/office/drawing/2014/main" id="{4642B2C3-0958-71EF-A051-3D8FB343FABB}"/>
              </a:ext>
            </a:extLst>
          </p:cNvPr>
          <p:cNvSpPr/>
          <p:nvPr/>
        </p:nvSpPr>
        <p:spPr>
          <a:xfrm>
            <a:off x="7455820" y="2142764"/>
            <a:ext cx="1475449" cy="255506"/>
          </a:xfrm>
          <a:prstGeom prst="wedgeRoundRectCallout">
            <a:avLst>
              <a:gd name="adj1" fmla="val -50621"/>
              <a:gd name="adj2" fmla="val 252340"/>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00" b="1" dirty="0"/>
              <a:t>Code Window</a:t>
            </a:r>
          </a:p>
        </p:txBody>
      </p:sp>
      <p:sp>
        <p:nvSpPr>
          <p:cNvPr id="15" name="Rounded Rectangular Callout 14">
            <a:extLst>
              <a:ext uri="{FF2B5EF4-FFF2-40B4-BE49-F238E27FC236}">
                <a16:creationId xmlns:a16="http://schemas.microsoft.com/office/drawing/2014/main" id="{B4AD672E-6086-F784-EA2E-234739419305}"/>
              </a:ext>
            </a:extLst>
          </p:cNvPr>
          <p:cNvSpPr/>
          <p:nvPr/>
        </p:nvSpPr>
        <p:spPr>
          <a:xfrm>
            <a:off x="6685826" y="4235088"/>
            <a:ext cx="1475449" cy="312530"/>
          </a:xfrm>
          <a:prstGeom prst="wedgeRoundRectCallout">
            <a:avLst>
              <a:gd name="adj1" fmla="val -63287"/>
              <a:gd name="adj2" fmla="val -135950"/>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00" b="1" dirty="0"/>
              <a:t>Terminal Window where code outputs</a:t>
            </a:r>
          </a:p>
        </p:txBody>
      </p:sp>
    </p:spTree>
    <p:extLst>
      <p:ext uri="{BB962C8B-B14F-4D97-AF65-F5344CB8AC3E}">
        <p14:creationId xmlns:p14="http://schemas.microsoft.com/office/powerpoint/2010/main" val="121289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D3A2A6CD-0DF0-1DDD-A275-6C650D70977C}"/>
            </a:ext>
          </a:extLst>
        </p:cNvPr>
        <p:cNvGrpSpPr/>
        <p:nvPr/>
      </p:nvGrpSpPr>
      <p:grpSpPr>
        <a:xfrm>
          <a:off x="0" y="0"/>
          <a:ext cx="0" cy="0"/>
          <a:chOff x="0" y="0"/>
          <a:chExt cx="0" cy="0"/>
        </a:xfrm>
      </p:grpSpPr>
      <p:sp>
        <p:nvSpPr>
          <p:cNvPr id="75" name="Google Shape;75;p14">
            <a:extLst>
              <a:ext uri="{FF2B5EF4-FFF2-40B4-BE49-F238E27FC236}">
                <a16:creationId xmlns:a16="http://schemas.microsoft.com/office/drawing/2014/main" id="{D6B92CDF-72B5-6FCF-EACF-484E2E6AAE9B}"/>
              </a:ext>
            </a:extLst>
          </p:cNvPr>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Variables</a:t>
            </a:r>
            <a:endParaRPr b="1" dirty="0"/>
          </a:p>
        </p:txBody>
      </p:sp>
      <p:sp>
        <p:nvSpPr>
          <p:cNvPr id="76" name="Google Shape;76;p14">
            <a:extLst>
              <a:ext uri="{FF2B5EF4-FFF2-40B4-BE49-F238E27FC236}">
                <a16:creationId xmlns:a16="http://schemas.microsoft.com/office/drawing/2014/main" id="{FFC65E63-AB78-7E4B-9868-A83CE8CFE0B4}"/>
              </a:ext>
            </a:extLst>
          </p:cNvPr>
          <p:cNvSpPr txBox="1">
            <a:spLocks noGrp="1"/>
          </p:cNvSpPr>
          <p:nvPr>
            <p:ph type="body" idx="1"/>
          </p:nvPr>
        </p:nvSpPr>
        <p:spPr>
          <a:xfrm>
            <a:off x="311700" y="863550"/>
            <a:ext cx="8520600" cy="3101621"/>
          </a:xfrm>
          <a:prstGeom prst="rect">
            <a:avLst/>
          </a:prstGeom>
        </p:spPr>
        <p:txBody>
          <a:bodyPr spcFirstLastPara="1" wrap="square" lIns="91425" tIns="91425" rIns="91425" bIns="91425" anchor="t" anchorCtr="0">
            <a:normAutofit fontScale="77500" lnSpcReduction="20000"/>
          </a:bodyPr>
          <a:lstStyle/>
          <a:p>
            <a:pPr marL="457200" lvl="0" indent="-342900" algn="l" rtl="0">
              <a:spcBef>
                <a:spcPts val="0"/>
              </a:spcBef>
              <a:spcAft>
                <a:spcPts val="0"/>
              </a:spcAft>
              <a:buSzPts val="1800"/>
              <a:buChar char="●"/>
            </a:pPr>
            <a:r>
              <a:rPr lang="en-US" dirty="0"/>
              <a:t>A variable in Python is like a labeled box where you can store information.  Think of it as giving a name to a piece of data so you can use it later in your program.</a:t>
            </a:r>
            <a:br>
              <a:rPr lang="en-US" dirty="0"/>
            </a:br>
            <a:endParaRPr lang="en-US" dirty="0"/>
          </a:p>
          <a:p>
            <a:pPr marL="457200" lvl="0" indent="-342900" algn="l" rtl="0">
              <a:spcBef>
                <a:spcPts val="0"/>
              </a:spcBef>
              <a:spcAft>
                <a:spcPts val="0"/>
              </a:spcAft>
              <a:buSzPts val="1800"/>
              <a:buChar char="●"/>
            </a:pPr>
            <a:r>
              <a:rPr lang="en-US" dirty="0"/>
              <a:t>Here’s how it works: when you write: </a:t>
            </a:r>
            <a:r>
              <a:rPr lang="en-US" sz="1400" dirty="0">
                <a:latin typeface="Courier New" panose="02070309020205020404" pitchFamily="49" charset="0"/>
                <a:cs typeface="Courier New" panose="02070309020205020404" pitchFamily="49" charset="0"/>
              </a:rPr>
              <a:t>name = “Alex” </a:t>
            </a:r>
            <a:r>
              <a:rPr lang="en-US" dirty="0"/>
              <a:t>you’re creating a variable called name and putting the text “Alex” inside it.  The equals sign doesn’t mean “equal to” like in math – it means ”assign this value to this variable.”</a:t>
            </a:r>
            <a:br>
              <a:rPr lang="en-US" dirty="0"/>
            </a:br>
            <a:endParaRPr lang="en-US" dirty="0"/>
          </a:p>
          <a:p>
            <a:pPr marL="457200" lvl="0" indent="-342900" algn="l" rtl="0">
              <a:spcBef>
                <a:spcPts val="0"/>
              </a:spcBef>
              <a:spcAft>
                <a:spcPts val="0"/>
              </a:spcAft>
              <a:buSzPts val="1800"/>
              <a:buChar char="●"/>
            </a:pPr>
            <a:r>
              <a:rPr lang="en-US" dirty="0"/>
              <a:t>Think of variables as temporary storage containers that make your code more organized and flexible. Instead of typing the same value over and over, you can just use the variable name. Plus, if you need to change that value later, you only have to change it in one place</a:t>
            </a:r>
            <a:br>
              <a:rPr lang="en-US" dirty="0"/>
            </a:br>
            <a:endParaRPr lang="en-US" dirty="0"/>
          </a:p>
          <a:p>
            <a:pPr lvl="0"/>
            <a:r>
              <a:rPr lang="en-US" dirty="0">
                <a:solidFill>
                  <a:schemeClr val="bg2"/>
                </a:solidFill>
              </a:rPr>
              <a:t>Let’s take a look, from terminal: </a:t>
            </a:r>
          </a:p>
          <a:p>
            <a:pPr lvl="1" indent="-342900">
              <a:buSzPts val="1800"/>
              <a:buChar char="●"/>
            </a:pPr>
            <a:r>
              <a:rPr lang="en-US" dirty="0">
                <a:solidFill>
                  <a:schemeClr val="bg2"/>
                </a:solidFill>
                <a:latin typeface="Courier New" panose="02070309020205020404" pitchFamily="49" charset="0"/>
                <a:cs typeface="Courier New" panose="02070309020205020404" pitchFamily="49" charset="0"/>
              </a:rPr>
              <a:t>cd ~/CDCamp2025</a:t>
            </a:r>
          </a:p>
          <a:p>
            <a:pPr lvl="1" indent="-342900">
              <a:buSzPts val="1800"/>
              <a:buChar char="●"/>
            </a:pPr>
            <a:r>
              <a:rPr lang="en-US" dirty="0">
                <a:solidFill>
                  <a:schemeClr val="bg2"/>
                </a:solidFill>
                <a:latin typeface="Courier New" panose="02070309020205020404" pitchFamily="49" charset="0"/>
                <a:cs typeface="Courier New" panose="02070309020205020404" pitchFamily="49" charset="0"/>
              </a:rPr>
              <a:t>code .</a:t>
            </a:r>
          </a:p>
          <a:p>
            <a:pPr lvl="1" indent="-342900">
              <a:buSzPts val="1800"/>
              <a:buChar char="●"/>
            </a:pPr>
            <a:r>
              <a:rPr lang="en-US" dirty="0">
                <a:solidFill>
                  <a:schemeClr val="bg2"/>
                </a:solidFill>
              </a:rPr>
              <a:t>open the file </a:t>
            </a:r>
            <a:r>
              <a:rPr lang="en-US" dirty="0">
                <a:solidFill>
                  <a:schemeClr val="accent1"/>
                </a:solidFill>
              </a:rPr>
              <a:t>variables</a:t>
            </a:r>
            <a:r>
              <a:rPr lang="en-US" dirty="0">
                <a:solidFill>
                  <a:schemeClr val="bg2"/>
                </a:solidFill>
              </a:rPr>
              <a:t> in the VSCode explorer</a:t>
            </a:r>
            <a:endParaRPr dirty="0"/>
          </a:p>
        </p:txBody>
      </p:sp>
      <p:sp>
        <p:nvSpPr>
          <p:cNvPr id="77" name="Google Shape;77;p14">
            <a:extLst>
              <a:ext uri="{FF2B5EF4-FFF2-40B4-BE49-F238E27FC236}">
                <a16:creationId xmlns:a16="http://schemas.microsoft.com/office/drawing/2014/main" id="{54A0F91C-6034-4FC3-944E-D0C19085562D}"/>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187795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Data</a:t>
            </a:r>
            <a:r>
              <a:rPr lang="en" dirty="0"/>
              <a:t> </a:t>
            </a:r>
            <a:r>
              <a:rPr lang="en" b="1" dirty="0"/>
              <a:t>types</a:t>
            </a:r>
            <a:endParaRPr b="1" dirty="0"/>
          </a:p>
        </p:txBody>
      </p:sp>
      <p:sp>
        <p:nvSpPr>
          <p:cNvPr id="76" name="Google Shape;76;p14"/>
          <p:cNvSpPr txBox="1">
            <a:spLocks noGrp="1"/>
          </p:cNvSpPr>
          <p:nvPr>
            <p:ph type="body" idx="1"/>
          </p:nvPr>
        </p:nvSpPr>
        <p:spPr>
          <a:xfrm>
            <a:off x="311700" y="863550"/>
            <a:ext cx="8520600" cy="3101621"/>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Python </a:t>
            </a:r>
            <a:r>
              <a:rPr lang="en-US" dirty="0">
                <a:solidFill>
                  <a:schemeClr val="accent1"/>
                </a:solidFill>
              </a:rPr>
              <a:t>data types</a:t>
            </a:r>
            <a:r>
              <a:rPr lang="en-US" dirty="0"/>
              <a:t> are like different categories for the information you store in </a:t>
            </a:r>
            <a:r>
              <a:rPr lang="en-US" dirty="0">
                <a:solidFill>
                  <a:schemeClr val="accent1"/>
                </a:solidFill>
              </a:rPr>
              <a:t>variables</a:t>
            </a:r>
            <a:r>
              <a:rPr lang="en-US" dirty="0">
                <a:solidFill>
                  <a:schemeClr val="bg2"/>
                </a:solidFill>
              </a:rPr>
              <a:t>.  Just like you organize things in real life – putting books on bookshelves and clothes in closets – Python organizes data into specific types.</a:t>
            </a:r>
            <a:br>
              <a:rPr lang="en-US" dirty="0">
                <a:solidFill>
                  <a:schemeClr val="bg2"/>
                </a:solidFill>
              </a:rPr>
            </a:br>
            <a:endParaRPr lang="en-US" dirty="0">
              <a:solidFill>
                <a:schemeClr val="bg2"/>
              </a:solidFill>
            </a:endParaRPr>
          </a:p>
          <a:p>
            <a:pPr marL="457200" lvl="0" indent="-342900" algn="l" rtl="0">
              <a:spcBef>
                <a:spcPts val="0"/>
              </a:spcBef>
              <a:spcAft>
                <a:spcPts val="0"/>
              </a:spcAft>
              <a:buSzPts val="1800"/>
              <a:buChar char="●"/>
            </a:pPr>
            <a:r>
              <a:rPr lang="en-US" dirty="0">
                <a:solidFill>
                  <a:schemeClr val="bg2"/>
                </a:solidFill>
              </a:rPr>
              <a:t>Let’s take a look, go back to VSCode </a:t>
            </a:r>
          </a:p>
          <a:p>
            <a:pPr lvl="1" indent="-342900">
              <a:buSzPts val="1800"/>
              <a:buChar char="●"/>
            </a:pPr>
            <a:r>
              <a:rPr lang="en-US" dirty="0">
                <a:solidFill>
                  <a:schemeClr val="bg2"/>
                </a:solidFill>
              </a:rPr>
              <a:t>open the file </a:t>
            </a:r>
            <a:r>
              <a:rPr lang="en-US" dirty="0">
                <a:solidFill>
                  <a:schemeClr val="accent1"/>
                </a:solidFill>
              </a:rPr>
              <a:t>types</a:t>
            </a:r>
            <a:r>
              <a:rPr lang="en-US" dirty="0">
                <a:solidFill>
                  <a:schemeClr val="bg2"/>
                </a:solidFill>
              </a:rPr>
              <a:t> in the VSCode explorer</a:t>
            </a:r>
            <a:br>
              <a:rPr lang="en-US" dirty="0"/>
            </a:br>
            <a:endParaRPr lang="en-US" dirty="0"/>
          </a:p>
          <a:p>
            <a:pPr marL="457200" lvl="0" indent="-342900" algn="l" rtl="0">
              <a:spcBef>
                <a:spcPts val="0"/>
              </a:spcBef>
              <a:spcAft>
                <a:spcPts val="0"/>
              </a:spcAft>
              <a:buSzPts val="1800"/>
              <a:buChar char="●"/>
            </a:pPr>
            <a:endParaRPr dirty="0"/>
          </a:p>
        </p:txBody>
      </p:sp>
      <p:sp>
        <p:nvSpPr>
          <p:cNvPr id="77" name="Google Shape;7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93CDAF4E-66D4-55B7-2EE0-AA5270A840EE}"/>
            </a:ext>
          </a:extLst>
        </p:cNvPr>
        <p:cNvGrpSpPr/>
        <p:nvPr/>
      </p:nvGrpSpPr>
      <p:grpSpPr>
        <a:xfrm>
          <a:off x="0" y="0"/>
          <a:ext cx="0" cy="0"/>
          <a:chOff x="0" y="0"/>
          <a:chExt cx="0" cy="0"/>
        </a:xfrm>
      </p:grpSpPr>
      <p:sp>
        <p:nvSpPr>
          <p:cNvPr id="75" name="Google Shape;75;p14">
            <a:extLst>
              <a:ext uri="{FF2B5EF4-FFF2-40B4-BE49-F238E27FC236}">
                <a16:creationId xmlns:a16="http://schemas.microsoft.com/office/drawing/2014/main" id="{0402BCF9-5D0E-1940-52EC-FFAC65039B41}"/>
              </a:ext>
            </a:extLst>
          </p:cNvPr>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B</a:t>
            </a:r>
            <a:r>
              <a:rPr lang="en-US" b="1" dirty="0"/>
              <a:t>a</a:t>
            </a:r>
            <a:r>
              <a:rPr lang="en" b="1" dirty="0"/>
              <a:t>sic Operations </a:t>
            </a:r>
            <a:endParaRPr b="1" dirty="0"/>
          </a:p>
        </p:txBody>
      </p:sp>
      <p:sp>
        <p:nvSpPr>
          <p:cNvPr id="76" name="Google Shape;76;p14">
            <a:extLst>
              <a:ext uri="{FF2B5EF4-FFF2-40B4-BE49-F238E27FC236}">
                <a16:creationId xmlns:a16="http://schemas.microsoft.com/office/drawing/2014/main" id="{D0C0C585-8717-D69A-093E-5C786C7B4828}"/>
              </a:ext>
            </a:extLst>
          </p:cNvPr>
          <p:cNvSpPr txBox="1">
            <a:spLocks noGrp="1"/>
          </p:cNvSpPr>
          <p:nvPr>
            <p:ph type="body" idx="1"/>
          </p:nvPr>
        </p:nvSpPr>
        <p:spPr>
          <a:xfrm>
            <a:off x="311700" y="863550"/>
            <a:ext cx="8520600" cy="427995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dirty="0"/>
              <a:t>Arithmetic</a:t>
            </a:r>
          </a:p>
          <a:p>
            <a:pPr lvl="1"/>
            <a:r>
              <a:rPr lang="en-US" dirty="0"/>
              <a:t>Addition, subtraction, multiplication, division</a:t>
            </a:r>
          </a:p>
          <a:p>
            <a:pPr lvl="1"/>
            <a:r>
              <a:rPr lang="en-US" dirty="0"/>
              <a:t>Integer division and modulo</a:t>
            </a:r>
          </a:p>
          <a:p>
            <a:pPr lvl="1"/>
            <a:r>
              <a:rPr lang="en-US" dirty="0"/>
              <a:t>Exponentiation</a:t>
            </a:r>
            <a:br>
              <a:rPr lang="en-US" dirty="0"/>
            </a:br>
            <a:endParaRPr lang="en-US" dirty="0"/>
          </a:p>
          <a:p>
            <a:r>
              <a:rPr lang="en-US" dirty="0"/>
              <a:t>String Operations</a:t>
            </a:r>
          </a:p>
          <a:p>
            <a:pPr lvl="1"/>
            <a:r>
              <a:rPr lang="en-US" dirty="0"/>
              <a:t>Concatenation</a:t>
            </a:r>
          </a:p>
          <a:p>
            <a:pPr lvl="1"/>
            <a:r>
              <a:rPr lang="en-US" dirty="0"/>
              <a:t>String multiplication</a:t>
            </a:r>
          </a:p>
          <a:p>
            <a:pPr lvl="1"/>
            <a:r>
              <a:rPr lang="en-US" dirty="0"/>
              <a:t>Basic string methods</a:t>
            </a:r>
            <a:br>
              <a:rPr lang="en-US" dirty="0"/>
            </a:br>
            <a:endParaRPr lang="en-US" dirty="0"/>
          </a:p>
          <a:p>
            <a:r>
              <a:rPr lang="en-US" dirty="0">
                <a:solidFill>
                  <a:schemeClr val="bg2"/>
                </a:solidFill>
              </a:rPr>
              <a:t>Let’s take a look, go back to VSCode</a:t>
            </a:r>
          </a:p>
          <a:p>
            <a:pPr lvl="1"/>
            <a:r>
              <a:rPr lang="en-US" dirty="0">
                <a:solidFill>
                  <a:schemeClr val="bg2"/>
                </a:solidFill>
              </a:rPr>
              <a:t>Open the file </a:t>
            </a:r>
            <a:r>
              <a:rPr lang="en-US" dirty="0">
                <a:solidFill>
                  <a:schemeClr val="accent1"/>
                </a:solidFill>
              </a:rPr>
              <a:t>operations</a:t>
            </a:r>
            <a:r>
              <a:rPr lang="en-US" dirty="0">
                <a:solidFill>
                  <a:schemeClr val="bg2"/>
                </a:solidFill>
              </a:rPr>
              <a:t> in the VSCode explorer</a:t>
            </a:r>
          </a:p>
          <a:p>
            <a:pPr lvl="1"/>
            <a:endParaRPr lang="en-US" dirty="0">
              <a:solidFill>
                <a:schemeClr val="bg2"/>
              </a:solidFill>
            </a:endParaRPr>
          </a:p>
          <a:p>
            <a:endParaRPr lang="en-US" dirty="0"/>
          </a:p>
          <a:p>
            <a:pPr lvl="1"/>
            <a:endParaRPr lang="en-US" dirty="0"/>
          </a:p>
          <a:p>
            <a:pPr lvl="1"/>
            <a:endParaRPr lang="en-US" dirty="0"/>
          </a:p>
          <a:p>
            <a:pPr marL="596900" lvl="1" indent="0">
              <a:buNone/>
            </a:pPr>
            <a:br>
              <a:rPr lang="en-US" dirty="0"/>
            </a:br>
            <a:endParaRPr lang="en-US" dirty="0"/>
          </a:p>
          <a:p>
            <a:pPr marL="457200" lvl="0" indent="-342900" algn="l" rtl="0">
              <a:spcBef>
                <a:spcPts val="0"/>
              </a:spcBef>
              <a:spcAft>
                <a:spcPts val="0"/>
              </a:spcAft>
              <a:buSzPts val="1800"/>
              <a:buChar char="●"/>
            </a:pPr>
            <a:endParaRPr dirty="0"/>
          </a:p>
        </p:txBody>
      </p:sp>
      <p:sp>
        <p:nvSpPr>
          <p:cNvPr id="77" name="Google Shape;77;p14">
            <a:extLst>
              <a:ext uri="{FF2B5EF4-FFF2-40B4-BE49-F238E27FC236}">
                <a16:creationId xmlns:a16="http://schemas.microsoft.com/office/drawing/2014/main" id="{33235ACA-FD72-E785-BFBA-9947B75C200D}"/>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207615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B3A3209E-D02E-B2AD-D4C8-D85D6B198B89}"/>
            </a:ext>
          </a:extLst>
        </p:cNvPr>
        <p:cNvGrpSpPr/>
        <p:nvPr/>
      </p:nvGrpSpPr>
      <p:grpSpPr>
        <a:xfrm>
          <a:off x="0" y="0"/>
          <a:ext cx="0" cy="0"/>
          <a:chOff x="0" y="0"/>
          <a:chExt cx="0" cy="0"/>
        </a:xfrm>
      </p:grpSpPr>
      <p:sp>
        <p:nvSpPr>
          <p:cNvPr id="75" name="Google Shape;75;p14">
            <a:extLst>
              <a:ext uri="{FF2B5EF4-FFF2-40B4-BE49-F238E27FC236}">
                <a16:creationId xmlns:a16="http://schemas.microsoft.com/office/drawing/2014/main" id="{427FCEC8-A183-DE3F-8B96-460989469276}"/>
              </a:ext>
            </a:extLst>
          </p:cNvPr>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User Input</a:t>
            </a:r>
            <a:endParaRPr b="1" dirty="0"/>
          </a:p>
        </p:txBody>
      </p:sp>
      <p:sp>
        <p:nvSpPr>
          <p:cNvPr id="76" name="Google Shape;76;p14">
            <a:extLst>
              <a:ext uri="{FF2B5EF4-FFF2-40B4-BE49-F238E27FC236}">
                <a16:creationId xmlns:a16="http://schemas.microsoft.com/office/drawing/2014/main" id="{BB824760-15D2-96CA-CDFE-8EB32AA402E0}"/>
              </a:ext>
            </a:extLst>
          </p:cNvPr>
          <p:cNvSpPr txBox="1">
            <a:spLocks noGrp="1"/>
          </p:cNvSpPr>
          <p:nvPr>
            <p:ph type="body" idx="1"/>
          </p:nvPr>
        </p:nvSpPr>
        <p:spPr>
          <a:xfrm>
            <a:off x="311700" y="863550"/>
            <a:ext cx="8520600" cy="427995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The </a:t>
            </a:r>
            <a:r>
              <a:rPr lang="en-US" dirty="0">
                <a:solidFill>
                  <a:schemeClr val="accent1"/>
                </a:solidFill>
              </a:rPr>
              <a:t>input() function </a:t>
            </a:r>
            <a:r>
              <a:rPr lang="en-US" dirty="0"/>
              <a:t>is how you ask users to type something into your program.</a:t>
            </a:r>
            <a:br>
              <a:rPr lang="en-US" dirty="0"/>
            </a:br>
            <a:endParaRPr lang="en-US" dirty="0"/>
          </a:p>
          <a:p>
            <a:pPr lvl="1" indent="-342900">
              <a:buSzPts val="1800"/>
              <a:buChar char="●"/>
            </a:pPr>
            <a:r>
              <a:rPr lang="en-US" b="1" u="sng" dirty="0">
                <a:solidFill>
                  <a:schemeClr val="bg2"/>
                </a:solidFill>
              </a:rPr>
              <a:t>Important: Everything is Text!  </a:t>
            </a:r>
            <a:r>
              <a:rPr lang="en-US" dirty="0">
                <a:solidFill>
                  <a:schemeClr val="accent1"/>
                </a:solidFill>
              </a:rPr>
              <a:t>input() </a:t>
            </a:r>
            <a:r>
              <a:rPr lang="en-US" b="1" dirty="0">
                <a:solidFill>
                  <a:schemeClr val="bg2"/>
                </a:solidFill>
              </a:rPr>
              <a:t>always </a:t>
            </a:r>
            <a:r>
              <a:rPr lang="en-US" dirty="0">
                <a:solidFill>
                  <a:schemeClr val="bg2"/>
                </a:solidFill>
              </a:rPr>
              <a:t>gives you text (string), even if the user types numbers.  This can cause problems!</a:t>
            </a:r>
            <a:br>
              <a:rPr lang="en-US" dirty="0">
                <a:solidFill>
                  <a:schemeClr val="bg2"/>
                </a:solidFill>
              </a:rPr>
            </a:br>
            <a:endParaRPr lang="en-US" dirty="0">
              <a:solidFill>
                <a:schemeClr val="bg2"/>
              </a:solidFill>
            </a:endParaRPr>
          </a:p>
          <a:p>
            <a:r>
              <a:rPr lang="en-US" dirty="0">
                <a:solidFill>
                  <a:schemeClr val="bg2"/>
                </a:solidFill>
              </a:rPr>
              <a:t>Let’s take a look, go back to VSCode</a:t>
            </a:r>
          </a:p>
          <a:p>
            <a:pPr lvl="1"/>
            <a:r>
              <a:rPr lang="en-US" dirty="0">
                <a:solidFill>
                  <a:schemeClr val="bg2"/>
                </a:solidFill>
              </a:rPr>
              <a:t>Open the file </a:t>
            </a:r>
            <a:r>
              <a:rPr lang="en-US" dirty="0">
                <a:solidFill>
                  <a:schemeClr val="accent1"/>
                </a:solidFill>
              </a:rPr>
              <a:t>input</a:t>
            </a:r>
            <a:r>
              <a:rPr lang="en-US" dirty="0">
                <a:solidFill>
                  <a:schemeClr val="bg2"/>
                </a:solidFill>
              </a:rPr>
              <a:t> in the VSCode explorer</a:t>
            </a:r>
            <a:endParaRPr lang="en-US" dirty="0">
              <a:solidFill>
                <a:schemeClr val="accent1"/>
              </a:solidFill>
            </a:endParaRPr>
          </a:p>
          <a:p>
            <a:pPr lvl="1"/>
            <a:endParaRPr lang="en-US" dirty="0">
              <a:solidFill>
                <a:schemeClr val="bg2"/>
              </a:solidFill>
            </a:endParaRPr>
          </a:p>
          <a:p>
            <a:endParaRPr lang="en-US" dirty="0"/>
          </a:p>
          <a:p>
            <a:pPr lvl="1"/>
            <a:endParaRPr lang="en-US" dirty="0"/>
          </a:p>
          <a:p>
            <a:pPr lvl="1"/>
            <a:endParaRPr lang="en-US" dirty="0"/>
          </a:p>
          <a:p>
            <a:pPr marL="596900" lvl="1" indent="0">
              <a:buNone/>
            </a:pPr>
            <a:br>
              <a:rPr lang="en-US" dirty="0"/>
            </a:br>
            <a:endParaRPr lang="en-US" dirty="0"/>
          </a:p>
          <a:p>
            <a:pPr marL="457200" lvl="0" indent="-342900" algn="l" rtl="0">
              <a:spcBef>
                <a:spcPts val="0"/>
              </a:spcBef>
              <a:spcAft>
                <a:spcPts val="0"/>
              </a:spcAft>
              <a:buSzPts val="1800"/>
              <a:buChar char="●"/>
            </a:pPr>
            <a:endParaRPr dirty="0"/>
          </a:p>
        </p:txBody>
      </p:sp>
      <p:sp>
        <p:nvSpPr>
          <p:cNvPr id="77" name="Google Shape;77;p14">
            <a:extLst>
              <a:ext uri="{FF2B5EF4-FFF2-40B4-BE49-F238E27FC236}">
                <a16:creationId xmlns:a16="http://schemas.microsoft.com/office/drawing/2014/main" id="{EA7CBD66-58B2-5D84-52CE-1B4FD1883056}"/>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154217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1A956ABF-EB6B-04B7-F6D9-7CCB9EC94E83}"/>
            </a:ext>
          </a:extLst>
        </p:cNvPr>
        <p:cNvGrpSpPr/>
        <p:nvPr/>
      </p:nvGrpSpPr>
      <p:grpSpPr>
        <a:xfrm>
          <a:off x="0" y="0"/>
          <a:ext cx="0" cy="0"/>
          <a:chOff x="0" y="0"/>
          <a:chExt cx="0" cy="0"/>
        </a:xfrm>
      </p:grpSpPr>
      <p:sp>
        <p:nvSpPr>
          <p:cNvPr id="75" name="Google Shape;75;p14">
            <a:extLst>
              <a:ext uri="{FF2B5EF4-FFF2-40B4-BE49-F238E27FC236}">
                <a16:creationId xmlns:a16="http://schemas.microsoft.com/office/drawing/2014/main" id="{2D245569-6124-6C6B-AE77-055F021284C3}"/>
              </a:ext>
            </a:extLst>
          </p:cNvPr>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Conditional Statements</a:t>
            </a:r>
            <a:endParaRPr b="1" dirty="0"/>
          </a:p>
        </p:txBody>
      </p:sp>
      <p:sp>
        <p:nvSpPr>
          <p:cNvPr id="76" name="Google Shape;76;p14">
            <a:extLst>
              <a:ext uri="{FF2B5EF4-FFF2-40B4-BE49-F238E27FC236}">
                <a16:creationId xmlns:a16="http://schemas.microsoft.com/office/drawing/2014/main" id="{80BEE1CE-2BE5-B465-B066-83814744BA5A}"/>
              </a:ext>
            </a:extLst>
          </p:cNvPr>
          <p:cNvSpPr txBox="1">
            <a:spLocks noGrp="1"/>
          </p:cNvSpPr>
          <p:nvPr>
            <p:ph type="body" idx="1"/>
          </p:nvPr>
        </p:nvSpPr>
        <p:spPr>
          <a:xfrm>
            <a:off x="311700" y="863550"/>
            <a:ext cx="8520600" cy="427995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Conditional statements let your program make choices based of different situations. Think of them like “if-then” decisions you make every day:</a:t>
            </a:r>
            <a:br>
              <a:rPr lang="en-US" dirty="0"/>
            </a:br>
            <a:endParaRPr lang="en-US" dirty="0"/>
          </a:p>
          <a:p>
            <a:pPr lvl="1" indent="-342900">
              <a:buSzPts val="1800"/>
              <a:buChar char="●"/>
            </a:pPr>
            <a:r>
              <a:rPr lang="en-US" dirty="0"/>
              <a:t>“If it’s the weekend, then I am not going into work.”</a:t>
            </a:r>
          </a:p>
          <a:p>
            <a:pPr lvl="1" indent="-342900">
              <a:buSzPts val="1800"/>
              <a:buChar char="●"/>
            </a:pPr>
            <a:r>
              <a:rPr lang="en-US" dirty="0"/>
              <a:t>“If I am thirsty, then I will drink some water.”</a:t>
            </a:r>
          </a:p>
          <a:p>
            <a:pPr lvl="1" indent="-342900">
              <a:buSzPts val="1800"/>
              <a:buChar char="●"/>
            </a:pPr>
            <a:r>
              <a:rPr lang="en-US" dirty="0">
                <a:solidFill>
                  <a:schemeClr val="bg2"/>
                </a:solidFill>
              </a:rPr>
              <a:t>“If my test grade was above 70, then I passed!”</a:t>
            </a:r>
            <a:br>
              <a:rPr lang="en-US" dirty="0">
                <a:solidFill>
                  <a:schemeClr val="bg2"/>
                </a:solidFill>
              </a:rPr>
            </a:br>
            <a:endParaRPr lang="en-US" dirty="0">
              <a:solidFill>
                <a:schemeClr val="bg2"/>
              </a:solidFill>
            </a:endParaRPr>
          </a:p>
          <a:p>
            <a:r>
              <a:rPr lang="en-US" dirty="0">
                <a:solidFill>
                  <a:schemeClr val="bg2"/>
                </a:solidFill>
              </a:rPr>
              <a:t>In Python, we use </a:t>
            </a:r>
            <a:r>
              <a:rPr lang="en-US" dirty="0">
                <a:solidFill>
                  <a:schemeClr val="accent1"/>
                </a:solidFill>
              </a:rPr>
              <a:t>if</a:t>
            </a:r>
            <a:r>
              <a:rPr lang="en-US" dirty="0">
                <a:solidFill>
                  <a:schemeClr val="bg2"/>
                </a:solidFill>
              </a:rPr>
              <a:t>, </a:t>
            </a:r>
            <a:r>
              <a:rPr lang="en-US" dirty="0">
                <a:solidFill>
                  <a:schemeClr val="accent1"/>
                </a:solidFill>
              </a:rPr>
              <a:t>elif</a:t>
            </a:r>
            <a:r>
              <a:rPr lang="en-US" dirty="0">
                <a:solidFill>
                  <a:schemeClr val="bg2"/>
                </a:solidFill>
              </a:rPr>
              <a:t>, </a:t>
            </a:r>
            <a:r>
              <a:rPr lang="en-US" dirty="0">
                <a:solidFill>
                  <a:schemeClr val="accent1"/>
                </a:solidFill>
              </a:rPr>
              <a:t>else</a:t>
            </a:r>
            <a:r>
              <a:rPr lang="en-US" dirty="0">
                <a:solidFill>
                  <a:schemeClr val="bg2"/>
                </a:solidFill>
              </a:rPr>
              <a:t> to create these decision points.</a:t>
            </a:r>
            <a:br>
              <a:rPr lang="en-US" dirty="0">
                <a:solidFill>
                  <a:schemeClr val="bg2"/>
                </a:solidFill>
              </a:rPr>
            </a:br>
            <a:endParaRPr lang="en-US" dirty="0">
              <a:solidFill>
                <a:schemeClr val="bg2"/>
              </a:solidFill>
            </a:endParaRPr>
          </a:p>
          <a:p>
            <a:r>
              <a:rPr lang="en-US" dirty="0">
                <a:solidFill>
                  <a:schemeClr val="bg2"/>
                </a:solidFill>
              </a:rPr>
              <a:t>Go into VSCode and open the </a:t>
            </a:r>
            <a:r>
              <a:rPr lang="en-US" dirty="0">
                <a:solidFill>
                  <a:schemeClr val="accent1"/>
                </a:solidFill>
              </a:rPr>
              <a:t>condition</a:t>
            </a:r>
            <a:r>
              <a:rPr lang="en-US" dirty="0">
                <a:solidFill>
                  <a:schemeClr val="bg2"/>
                </a:solidFill>
              </a:rPr>
              <a:t> file in the VSCode explorer.</a:t>
            </a:r>
            <a:endParaRPr lang="en-US" dirty="0"/>
          </a:p>
          <a:p>
            <a:pPr marL="596900" lvl="1" indent="0">
              <a:buNone/>
            </a:pPr>
            <a:br>
              <a:rPr lang="en-US" dirty="0"/>
            </a:br>
            <a:endParaRPr lang="en-US" dirty="0"/>
          </a:p>
          <a:p>
            <a:pPr marL="457200" lvl="0" indent="-342900" algn="l" rtl="0">
              <a:spcBef>
                <a:spcPts val="0"/>
              </a:spcBef>
              <a:spcAft>
                <a:spcPts val="0"/>
              </a:spcAft>
              <a:buSzPts val="1800"/>
              <a:buChar char="●"/>
            </a:pPr>
            <a:endParaRPr dirty="0"/>
          </a:p>
        </p:txBody>
      </p:sp>
      <p:sp>
        <p:nvSpPr>
          <p:cNvPr id="77" name="Google Shape;77;p14">
            <a:extLst>
              <a:ext uri="{FF2B5EF4-FFF2-40B4-BE49-F238E27FC236}">
                <a16:creationId xmlns:a16="http://schemas.microsoft.com/office/drawing/2014/main" id="{132EE0DF-7EF8-090C-6666-9532422DC594}"/>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181428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08397A91-C52D-264A-CBD9-5CA81217D2EA}"/>
            </a:ext>
          </a:extLst>
        </p:cNvPr>
        <p:cNvGrpSpPr/>
        <p:nvPr/>
      </p:nvGrpSpPr>
      <p:grpSpPr>
        <a:xfrm>
          <a:off x="0" y="0"/>
          <a:ext cx="0" cy="0"/>
          <a:chOff x="0" y="0"/>
          <a:chExt cx="0" cy="0"/>
        </a:xfrm>
      </p:grpSpPr>
      <p:sp>
        <p:nvSpPr>
          <p:cNvPr id="75" name="Google Shape;75;p14">
            <a:extLst>
              <a:ext uri="{FF2B5EF4-FFF2-40B4-BE49-F238E27FC236}">
                <a16:creationId xmlns:a16="http://schemas.microsoft.com/office/drawing/2014/main" id="{7EDB45B2-C600-E137-79F5-DD763CF4728A}"/>
              </a:ext>
            </a:extLst>
          </p:cNvPr>
          <p:cNvSpPr txBox="1">
            <a:spLocks noGrp="1"/>
          </p:cNvSpPr>
          <p:nvPr>
            <p:ph type="title"/>
          </p:nvPr>
        </p:nvSpPr>
        <p:spPr>
          <a:xfrm>
            <a:off x="311700" y="8668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Loops</a:t>
            </a:r>
            <a:endParaRPr b="1" dirty="0"/>
          </a:p>
        </p:txBody>
      </p:sp>
      <p:sp>
        <p:nvSpPr>
          <p:cNvPr id="76" name="Google Shape;76;p14">
            <a:extLst>
              <a:ext uri="{FF2B5EF4-FFF2-40B4-BE49-F238E27FC236}">
                <a16:creationId xmlns:a16="http://schemas.microsoft.com/office/drawing/2014/main" id="{D8EC00B5-9F9E-7D99-D441-AD73CC79B01A}"/>
              </a:ext>
            </a:extLst>
          </p:cNvPr>
          <p:cNvSpPr txBox="1">
            <a:spLocks noGrp="1"/>
          </p:cNvSpPr>
          <p:nvPr>
            <p:ph type="body" idx="1"/>
          </p:nvPr>
        </p:nvSpPr>
        <p:spPr>
          <a:xfrm>
            <a:off x="226208" y="914824"/>
            <a:ext cx="8520600" cy="3862274"/>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Python has several types of </a:t>
            </a:r>
            <a:r>
              <a:rPr lang="en-US" dirty="0">
                <a:solidFill>
                  <a:schemeClr val="accent1"/>
                </a:solidFill>
              </a:rPr>
              <a:t>loops</a:t>
            </a:r>
            <a:r>
              <a:rPr lang="en-US" dirty="0"/>
              <a:t> that let you repeat code automatically.</a:t>
            </a:r>
          </a:p>
          <a:p>
            <a:pPr lvl="1" indent="-342900">
              <a:buSzPts val="1800"/>
              <a:buChar char="●"/>
            </a:pPr>
            <a:r>
              <a:rPr lang="en-US" dirty="0">
                <a:solidFill>
                  <a:schemeClr val="accent1"/>
                </a:solidFill>
              </a:rPr>
              <a:t>for</a:t>
            </a:r>
            <a:r>
              <a:rPr lang="en-US" dirty="0"/>
              <a:t> loops with ranges</a:t>
            </a:r>
          </a:p>
          <a:p>
            <a:pPr lvl="1" indent="-342900">
              <a:buSzPts val="1800"/>
              <a:buChar char="●"/>
            </a:pPr>
            <a:r>
              <a:rPr lang="en-US" dirty="0">
                <a:solidFill>
                  <a:schemeClr val="accent1"/>
                </a:solidFill>
              </a:rPr>
              <a:t>while</a:t>
            </a:r>
            <a:r>
              <a:rPr lang="en-US" dirty="0"/>
              <a:t> loop</a:t>
            </a:r>
          </a:p>
          <a:p>
            <a:pPr lvl="1" indent="-342900">
              <a:buSzPts val="1800"/>
              <a:buChar char="●"/>
            </a:pPr>
            <a:r>
              <a:rPr lang="en-US" dirty="0"/>
              <a:t>Loop control with </a:t>
            </a:r>
            <a:r>
              <a:rPr lang="en-US" dirty="0">
                <a:solidFill>
                  <a:schemeClr val="accent1"/>
                </a:solidFill>
              </a:rPr>
              <a:t>break</a:t>
            </a:r>
            <a:r>
              <a:rPr lang="en-US" dirty="0"/>
              <a:t> and </a:t>
            </a:r>
            <a:r>
              <a:rPr lang="en-US" dirty="0">
                <a:solidFill>
                  <a:schemeClr val="accent1"/>
                </a:solidFill>
              </a:rPr>
              <a:t>continue</a:t>
            </a:r>
            <a:br>
              <a:rPr lang="en-US" dirty="0"/>
            </a:br>
            <a:endParaRPr lang="en-US" dirty="0"/>
          </a:p>
          <a:p>
            <a:pPr marL="457200" lvl="0" indent="-342900" algn="l" rtl="0">
              <a:spcBef>
                <a:spcPts val="0"/>
              </a:spcBef>
              <a:spcAft>
                <a:spcPts val="0"/>
              </a:spcAft>
              <a:buSzPts val="1800"/>
              <a:buChar char="●"/>
            </a:pPr>
            <a:r>
              <a:rPr lang="en-US" dirty="0"/>
              <a:t>Think of loops as a way to avoid writing the same instructions over and over again.</a:t>
            </a:r>
            <a:br>
              <a:rPr lang="en-US" dirty="0"/>
            </a:br>
            <a:endParaRPr lang="en-US" dirty="0"/>
          </a:p>
          <a:p>
            <a:r>
              <a:rPr lang="en-US" dirty="0">
                <a:solidFill>
                  <a:schemeClr val="bg2"/>
                </a:solidFill>
              </a:rPr>
              <a:t>Go into VSCode and open the </a:t>
            </a:r>
            <a:r>
              <a:rPr lang="en-US" dirty="0">
                <a:solidFill>
                  <a:schemeClr val="accent1"/>
                </a:solidFill>
              </a:rPr>
              <a:t>condition</a:t>
            </a:r>
            <a:r>
              <a:rPr lang="en-US" dirty="0">
                <a:solidFill>
                  <a:schemeClr val="bg2"/>
                </a:solidFill>
              </a:rPr>
              <a:t> file in the VSCode explorer.</a:t>
            </a:r>
            <a:endParaRPr lang="en-US" dirty="0"/>
          </a:p>
          <a:p>
            <a:pPr marL="457200" lvl="0" indent="-342900" algn="l" rtl="0">
              <a:spcBef>
                <a:spcPts val="0"/>
              </a:spcBef>
              <a:spcAft>
                <a:spcPts val="0"/>
              </a:spcAft>
              <a:buSzPts val="1800"/>
              <a:buChar char="●"/>
            </a:pPr>
            <a:endParaRPr lang="en-US" dirty="0"/>
          </a:p>
        </p:txBody>
      </p:sp>
      <p:sp>
        <p:nvSpPr>
          <p:cNvPr id="77" name="Google Shape;77;p14">
            <a:extLst>
              <a:ext uri="{FF2B5EF4-FFF2-40B4-BE49-F238E27FC236}">
                <a16:creationId xmlns:a16="http://schemas.microsoft.com/office/drawing/2014/main" id="{1BB6AAA1-5597-CD05-C0FB-5059F04DC6A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dirty="0"/>
          </a:p>
        </p:txBody>
      </p:sp>
    </p:spTree>
    <p:extLst>
      <p:ext uri="{BB962C8B-B14F-4D97-AF65-F5344CB8AC3E}">
        <p14:creationId xmlns:p14="http://schemas.microsoft.com/office/powerpoint/2010/main" val="2414786857"/>
      </p:ext>
    </p:extLst>
  </p:cSld>
  <p:clrMapOvr>
    <a:masterClrMapping/>
  </p:clrMapOvr>
</p:sld>
</file>

<file path=ppt/theme/theme1.xml><?xml version="1.0" encoding="utf-8"?>
<a:theme xmlns:a="http://schemas.openxmlformats.org/drawingml/2006/main" name="Cyber Defenders Google">
  <a:themeElements>
    <a:clrScheme name="Simple Light">
      <a:dk1>
        <a:srgbClr val="04C6F9"/>
      </a:dk1>
      <a:lt1>
        <a:srgbClr val="FFFFFF"/>
      </a:lt1>
      <a:dk2>
        <a:srgbClr val="3AFF00"/>
      </a:dk2>
      <a:lt2>
        <a:srgbClr val="2C275A"/>
      </a:lt2>
      <a:accent1>
        <a:srgbClr val="FF08DA"/>
      </a:accent1>
      <a:accent2>
        <a:srgbClr val="04C4F7"/>
      </a:accent2>
      <a:accent3>
        <a:srgbClr val="3AFF00"/>
      </a:accent3>
      <a:accent4>
        <a:srgbClr val="000000"/>
      </a:accent4>
      <a:accent5>
        <a:srgbClr val="162C51"/>
      </a:accent5>
      <a:accent6>
        <a:srgbClr val="6C2039"/>
      </a:accent6>
      <a:hlink>
        <a:srgbClr val="FF08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852</Words>
  <Application>Microsoft Macintosh PowerPoint</Application>
  <PresentationFormat>On-screen Show (16:9)</PresentationFormat>
  <Paragraphs>104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Courier New</vt:lpstr>
      <vt:lpstr>Exo</vt:lpstr>
      <vt:lpstr>Atkinson Hyperlegible</vt:lpstr>
      <vt:lpstr>Arial</vt:lpstr>
      <vt:lpstr>Cyber Defenders Google</vt:lpstr>
      <vt:lpstr>Python 101</vt:lpstr>
      <vt:lpstr>What is Python?</vt:lpstr>
      <vt:lpstr>Using VSCode with Python</vt:lpstr>
      <vt:lpstr>Variables</vt:lpstr>
      <vt:lpstr>Data types</vt:lpstr>
      <vt:lpstr>Basic Operations </vt:lpstr>
      <vt:lpstr>User Input</vt:lpstr>
      <vt:lpstr>Conditional Statements</vt:lpstr>
      <vt:lpstr>Loops</vt:lpstr>
      <vt:lpstr>Functions</vt:lpstr>
      <vt:lpstr>Python Extension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Sauer, Michael T</cp:lastModifiedBy>
  <cp:revision>13</cp:revision>
  <dcterms:modified xsi:type="dcterms:W3CDTF">2025-07-14T00:47:18Z</dcterms:modified>
</cp:coreProperties>
</file>