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6858000" cy="51435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oHCzvVz+N7fp2hneMVMV+24q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Director Ingmire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Talk about my first job at PWPL 1995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89" name="Google Shape;8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Play Video </a:t>
            </a:r>
            <a:endParaRPr dirty="0"/>
          </a:p>
        </p:txBody>
      </p:sp>
      <p:sp>
        <p:nvSpPr>
          <p:cNvPr id="89" name="Google Shape;8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57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e1ecd9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69e1ecd91c_0_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97" name="Google Shape;97;g269e1ecd91c_0_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e1ecd9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69e1ecd91c_0_1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07" name="Google Shape;107;g269e1ecd91c_0_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e1ecd9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69e1ecd91c_0_2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17" name="Google Shape;117;g269e1ecd91c_0_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e1ecd9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69e1ecd91c_0_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97" name="Google Shape;97;g269e1ecd91c_0_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71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9e1ecd9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69e1ecd91c_0_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27" name="Google Shape;127;g269e1ecd91c_0_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0" y="4551318"/>
            <a:ext cx="6858000" cy="592183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465365" y="1506049"/>
            <a:ext cx="5143500" cy="133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3000"/>
              <a:buFont typeface="Cambria"/>
              <a:buNone/>
              <a:defRPr sz="3000" cap="none">
                <a:solidFill>
                  <a:srgbClr val="09533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65365" y="2908738"/>
            <a:ext cx="5143500" cy="86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FFC425"/>
              </a:buClr>
              <a:buSzPts val="1350"/>
              <a:buNone/>
              <a:defRPr sz="1350">
                <a:solidFill>
                  <a:srgbClr val="FFC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20" name="Google Shape;20;p15"/>
          <p:cNvCxnSpPr/>
          <p:nvPr/>
        </p:nvCxnSpPr>
        <p:spPr>
          <a:xfrm>
            <a:off x="3304904" y="4718060"/>
            <a:ext cx="0" cy="261610"/>
          </a:xfrm>
          <a:prstGeom prst="straightConnector1">
            <a:avLst/>
          </a:prstGeom>
          <a:noFill/>
          <a:ln w="9525" cap="flat" cmpd="sng">
            <a:solidFill>
              <a:srgbClr val="09533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422072" y="4748542"/>
            <a:ext cx="33660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15"/>
          <p:cNvPicPr preferRelativeResize="0"/>
          <p:nvPr/>
        </p:nvPicPr>
        <p:blipFill rotWithShape="1">
          <a:blip r:embed="rId2">
            <a:alphaModFix/>
          </a:blip>
          <a:srcRect l="10526"/>
          <a:stretch/>
        </p:blipFill>
        <p:spPr>
          <a:xfrm>
            <a:off x="465365" y="4645697"/>
            <a:ext cx="2744054" cy="36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111" y="36899"/>
            <a:ext cx="1797488" cy="179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 rot="5400000">
            <a:off x="1797248" y="43458"/>
            <a:ext cx="3263504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 rot="5400000">
            <a:off x="3467696" y="1713907"/>
            <a:ext cx="4358879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467320" y="278013"/>
            <a:ext cx="4358879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7847" y="0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509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71488" y="1332347"/>
            <a:ext cx="5915025" cy="317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260477" y="-71055"/>
            <a:ext cx="4972658" cy="49726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467916" y="1030779"/>
            <a:ext cx="3098244" cy="21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3375"/>
              <a:buFont typeface="Cambria"/>
              <a:buNone/>
              <a:defRPr sz="3375">
                <a:solidFill>
                  <a:srgbClr val="09533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467916" y="3285342"/>
            <a:ext cx="3098244" cy="117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FFC425"/>
              </a:buClr>
              <a:buSzPts val="1350"/>
              <a:buNone/>
              <a:defRPr sz="1350">
                <a:solidFill>
                  <a:srgbClr val="FFC42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3471863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72381" y="1878807"/>
            <a:ext cx="2901255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3471863" y="1260872"/>
            <a:ext cx="2915543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3471863" y="1878807"/>
            <a:ext cx="291554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Font typeface="Cambria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1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861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marL="1371600" lvl="2" indent="-3143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marL="2286000" lvl="4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marL="2743200" lvl="5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marL="3200400" lvl="6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marL="3657600" lvl="7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marL="4114800" lvl="8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2"/>
          </p:nvPr>
        </p:nvSpPr>
        <p:spPr>
          <a:xfrm>
            <a:off x="472381" y="1543051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Font typeface="Cambria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472381" y="1543051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4551318"/>
            <a:ext cx="6858000" cy="592183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8612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4"/>
          <p:cNvCxnSpPr/>
          <p:nvPr/>
        </p:nvCxnSpPr>
        <p:spPr>
          <a:xfrm>
            <a:off x="2933429" y="4777329"/>
            <a:ext cx="0" cy="261610"/>
          </a:xfrm>
          <a:prstGeom prst="straightConnector1">
            <a:avLst/>
          </a:prstGeom>
          <a:noFill/>
          <a:ln w="9525" cap="flat" cmpd="sng">
            <a:solidFill>
              <a:srgbClr val="09533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471488" y="274639"/>
            <a:ext cx="591502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475"/>
              <a:buFont typeface="Cambria"/>
              <a:buNone/>
              <a:defRPr sz="2475" b="0" i="0" u="none" strike="noStrike" cap="none">
                <a:solidFill>
                  <a:srgbClr val="09533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2984864" y="4777329"/>
            <a:ext cx="34794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6849" y="4733528"/>
            <a:ext cx="2430379" cy="2870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nmucyber/SQL_Inje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0" y="745225"/>
            <a:ext cx="51435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ct val="111111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git/Docker/SQL Injection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ftr" idx="11"/>
          </p:nvPr>
        </p:nvSpPr>
        <p:spPr>
          <a:xfrm>
            <a:off x="3491922" y="4742238"/>
            <a:ext cx="33660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7217229" y="375557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951400"/>
            <a:ext cx="6553131" cy="1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42900" y="891135"/>
            <a:ext cx="57231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Distributed version control system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Tracks changes to computer files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Great for coordinating programming teams working on source code and software development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Repositories can be: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>
                <a:solidFill>
                  <a:schemeClr val="dk1"/>
                </a:solidFill>
              </a:rPr>
              <a:t>Hosted on the web - GitHub.  Great for open-source projects.  Allows forking!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dirty="0">
                <a:solidFill>
                  <a:schemeClr val="dk1"/>
                </a:solidFill>
              </a:rPr>
              <a:t>Hosted on-prem for Enterprise development within an organization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>
                <a:solidFill>
                  <a:schemeClr val="dk1"/>
                </a:solidFill>
              </a:rPr>
              <a:t>Benefits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Unlike SVN, users can work on on a file simultaneously as long as they are not working on the same line of code.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Contains merge functionality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Great resource for researching CVEs and other cyber exploitation projects.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>
                <a:solidFill>
                  <a:schemeClr val="dk1"/>
                </a:solidFill>
              </a:rPr>
              <a:t>Pre-installed on LINUX and Mac OS. Can be installed on MSFT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315298"/>
            <a:ext cx="1032900" cy="4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42900" y="891135"/>
            <a:ext cx="5723100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1" dirty="0"/>
              <a:t>Installing git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Go to </a:t>
            </a:r>
            <a:r>
              <a:rPr lang="en-US" dirty="0">
                <a:solidFill>
                  <a:schemeClr val="dk1"/>
                </a:solidFill>
                <a:hlinkClick r:id="rId3"/>
              </a:rPr>
              <a:t>https://git-scm.com/download/win</a:t>
            </a:r>
            <a:endParaRPr lang="en-US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Choose the first link “Click here to download” the latest 2.44.0 version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Choose Open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Follow install prompts along with me on my screen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In your user directory C:\Users\[</a:t>
            </a:r>
            <a:r>
              <a:rPr lang="en-US" dirty="0" err="1">
                <a:solidFill>
                  <a:schemeClr val="dk1"/>
                </a:solidFill>
              </a:rPr>
              <a:t>your_username</a:t>
            </a:r>
            <a:r>
              <a:rPr lang="en-US" dirty="0">
                <a:solidFill>
                  <a:schemeClr val="dk1"/>
                </a:solidFill>
              </a:rPr>
              <a:t>] create a directory called </a:t>
            </a:r>
            <a:r>
              <a:rPr lang="en-US" b="1" i="1" dirty="0" err="1">
                <a:solidFill>
                  <a:schemeClr val="dk1"/>
                </a:solidFill>
              </a:rPr>
              <a:t>gitRepos</a:t>
            </a:r>
            <a:endParaRPr lang="en-US" b="1" i="1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Open </a:t>
            </a:r>
            <a:r>
              <a:rPr lang="en-US" b="1" i="1" dirty="0" err="1">
                <a:solidFill>
                  <a:schemeClr val="dk1"/>
                </a:solidFill>
              </a:rPr>
              <a:t>gitRepos</a:t>
            </a:r>
            <a:r>
              <a:rPr lang="en-US" dirty="0">
                <a:solidFill>
                  <a:schemeClr val="dk1"/>
                </a:solidFill>
              </a:rPr>
              <a:t> in your Windows Explorer, it will be empty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Right-click on the empty directory and choose more options, then select “Open git bash here”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A UNIX BASH shell terminal window will open and you will be in the </a:t>
            </a:r>
            <a:r>
              <a:rPr lang="en-US" b="1" i="1" dirty="0" err="1">
                <a:solidFill>
                  <a:schemeClr val="dk1"/>
                </a:solidFill>
              </a:rPr>
              <a:t>gitRepos</a:t>
            </a:r>
            <a:r>
              <a:rPr lang="en-US" b="1" i="1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directory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Type: git clone </a:t>
            </a:r>
            <a:r>
              <a:rPr lang="en-US" dirty="0">
                <a:solidFill>
                  <a:schemeClr val="dk1"/>
                </a:solidFill>
                <a:hlinkClick r:id="rId4"/>
              </a:rPr>
              <a:t>https://github.com/nmucyber/SQL_Injection</a:t>
            </a:r>
            <a:endParaRPr lang="en-US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 repository will now be cloned to your machine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" y="315298"/>
            <a:ext cx="1032900" cy="45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81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e1ecd91c_0_1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11979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Docker</a:t>
            </a:r>
            <a:endParaRPr b="1"/>
          </a:p>
        </p:txBody>
      </p:sp>
      <p:sp>
        <p:nvSpPr>
          <p:cNvPr id="100" name="Google Shape;100;g269e1ecd91c_0_1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69e1ecd91c_0_1"/>
          <p:cNvSpPr txBox="1"/>
          <p:nvPr/>
        </p:nvSpPr>
        <p:spPr>
          <a:xfrm>
            <a:off x="310175" y="907471"/>
            <a:ext cx="5723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b="1"/>
              <a:t>Treat your servers like ‘cattle’ not like ‘pets’</a:t>
            </a:r>
            <a:endParaRPr b="1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Think Virtual machines but lighter weight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Highly scalable and highly transportable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g269e1ecd91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00" y="273418"/>
            <a:ext cx="936675" cy="6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69e1ecd91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38" y="1789146"/>
            <a:ext cx="4584384" cy="238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e1ecd91c_0_19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11979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Docker</a:t>
            </a:r>
            <a:endParaRPr b="1"/>
          </a:p>
        </p:txBody>
      </p:sp>
      <p:sp>
        <p:nvSpPr>
          <p:cNvPr id="110" name="Google Shape;110;g269e1ecd91c_0_19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9e1ecd91c_0_19"/>
          <p:cNvSpPr txBox="1"/>
          <p:nvPr/>
        </p:nvSpPr>
        <p:spPr>
          <a:xfrm>
            <a:off x="-250875" y="642525"/>
            <a:ext cx="69195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Applications are stored in containers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NGINX - Web Server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PHP - Server side scripting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MySQL - SQL Server Daemon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You can create multi-container applications on top of lightweight LINUX distros or simply the required Bins/Libs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Allows developers to have the same baseline on their local desktop as in production.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 tie networks together and present ports to localhost for testing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 in containers is not persistent, unless you want it to be. 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 Kubernetes to orchestrate/load balance/spawn production environments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g269e1ecd91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00" y="273418"/>
            <a:ext cx="936675" cy="6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69e1ecd91c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99" y="2260499"/>
            <a:ext cx="4334799" cy="10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e1ecd91c_0_29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11979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Docker</a:t>
            </a:r>
            <a:endParaRPr b="1"/>
          </a:p>
        </p:txBody>
      </p:sp>
      <p:sp>
        <p:nvSpPr>
          <p:cNvPr id="120" name="Google Shape;120;g269e1ecd91c_0_29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9e1ecd91c_0_29"/>
          <p:cNvSpPr txBox="1"/>
          <p:nvPr/>
        </p:nvSpPr>
        <p:spPr>
          <a:xfrm>
            <a:off x="310175" y="907474"/>
            <a:ext cx="5723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Docker has a CLI and a GUI called Docker Desktop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Integrates with Docker Hub where people share open source containers and projects.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A lot of Docker Projects are also stored on </a:t>
            </a:r>
            <a:r>
              <a:rPr lang="en-US" dirty="0" err="1"/>
              <a:t>Github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Clone repo with docker image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Use </a:t>
            </a:r>
            <a:r>
              <a:rPr lang="en-US" b="1" dirty="0"/>
              <a:t>docker</a:t>
            </a:r>
            <a:r>
              <a:rPr lang="en-US" dirty="0"/>
              <a:t> </a:t>
            </a:r>
            <a:r>
              <a:rPr lang="en-US" b="1" dirty="0"/>
              <a:t>compose up –build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22" name="Google Shape;122;g269e1ecd91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00" y="273418"/>
            <a:ext cx="936675" cy="6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9e1ecd91c_0_29"/>
          <p:cNvSpPr txBox="1"/>
          <p:nvPr/>
        </p:nvSpPr>
        <p:spPr>
          <a:xfrm>
            <a:off x="446825" y="2596099"/>
            <a:ext cx="57231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In terms of cybersecurity there are a lot of great Docker containers that you can use to explore vulnerabilities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VulnHub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Search a CVE of interest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From a DefSec perspective Docker Desktop also presents known vulnerabilities in the images you are using!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Let’s explore git/Docker and dig 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e1ecd91c_0_1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11979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Docker</a:t>
            </a:r>
            <a:endParaRPr b="1"/>
          </a:p>
        </p:txBody>
      </p:sp>
      <p:sp>
        <p:nvSpPr>
          <p:cNvPr id="100" name="Google Shape;100;g269e1ecd91c_0_1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69e1ecd91c_0_1"/>
          <p:cNvSpPr txBox="1"/>
          <p:nvPr/>
        </p:nvSpPr>
        <p:spPr>
          <a:xfrm>
            <a:off x="310175" y="907471"/>
            <a:ext cx="57231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b="1" dirty="0"/>
              <a:t>Installing Docker Desktop</a:t>
            </a:r>
            <a:endParaRPr b="1"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Docker requires the Windows subsystem for Linux (WSL)</a:t>
            </a:r>
          </a:p>
          <a:p>
            <a:pPr marL="914400" lvl="3" indent="-317500">
              <a:buSzPts val="1400"/>
              <a:buFont typeface="Arial"/>
              <a:buChar char="○"/>
            </a:pPr>
            <a:r>
              <a:rPr lang="en-US" dirty="0"/>
              <a:t>Make sure windows is up to date</a:t>
            </a:r>
          </a:p>
          <a:p>
            <a:pPr marL="914400" lvl="3" indent="-317500">
              <a:buSzPts val="1400"/>
              <a:buFont typeface="Arial"/>
              <a:buChar char="○"/>
            </a:pPr>
            <a:r>
              <a:rPr lang="en-US" dirty="0"/>
              <a:t>Go to the command prompt and type: </a:t>
            </a:r>
            <a:r>
              <a:rPr lang="en-US" b="1" i="1" dirty="0" err="1"/>
              <a:t>wsl</a:t>
            </a:r>
            <a:r>
              <a:rPr lang="en-US" b="1" i="1" dirty="0"/>
              <a:t> –install</a:t>
            </a:r>
          </a:p>
          <a:p>
            <a:pPr marL="914400" lvl="3" indent="-317500">
              <a:buSzPts val="1400"/>
              <a:buFont typeface="Arial"/>
              <a:buChar char="○"/>
            </a:pPr>
            <a:r>
              <a:rPr lang="en-US" i="1" dirty="0"/>
              <a:t>If you are on Win10 you may have to run </a:t>
            </a:r>
            <a:r>
              <a:rPr lang="en-US" b="1" i="1" dirty="0" err="1"/>
              <a:t>wsl</a:t>
            </a:r>
            <a:r>
              <a:rPr lang="en-US" b="1" i="1" dirty="0"/>
              <a:t> --update</a:t>
            </a:r>
            <a:endParaRPr lang="en-US"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Since we will be using frontend and backend networking turn off Windows Defender Firewall for Public and Private networks.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Make sure you return the firewall settings to normal when we are done with the lab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b="1" dirty="0"/>
          </a:p>
          <a:p>
            <a:pPr marL="5969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Google Docker Desktop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Click on the first link in the results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Click Download for Windows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Open the installer after the download has been completed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Follow default prompts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02" name="Google Shape;102;g269e1ecd91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00" y="273418"/>
            <a:ext cx="936675" cy="63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53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9e1ecd91c_0_10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69e1ecd91c_0_10"/>
          <p:cNvSpPr txBox="1"/>
          <p:nvPr/>
        </p:nvSpPr>
        <p:spPr>
          <a:xfrm>
            <a:off x="342900" y="891135"/>
            <a:ext cx="57231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/>
              <a:t>Git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clone the repository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demonstrate version control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add. / status / commit / push/ pull origin master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Docker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compose and the yml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Starting/Stopping containers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Logs/Inspect/Mounts/Exec/Files/Stats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The vulnerability directly passing $POST to query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Example and logs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Using sqlmap on Kali LINUX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The remediation. Use PHP PDO library and a prepared statement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File compare and 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Example and logs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/>
              <a:t>Revisit website / Revisit sqlmap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g269e1ecd91c_0_10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36414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Putting it all together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509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sz="1800" b="1"/>
              <a:t>Wrap Up</a:t>
            </a:r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1"/>
          </p:nvPr>
        </p:nvSpPr>
        <p:spPr>
          <a:xfrm>
            <a:off x="-121918" y="1422945"/>
            <a:ext cx="5915025" cy="208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1750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00"/>
              <a:buChar char="•"/>
            </a:pPr>
            <a:r>
              <a:rPr lang="en-US" b="1"/>
              <a:t>Questions</a:t>
            </a:r>
            <a:br>
              <a:rPr lang="en-US" b="1"/>
            </a:br>
            <a:endParaRPr b="1"/>
          </a:p>
          <a:p>
            <a:pPr marL="914400" lvl="1" indent="-31750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00"/>
              <a:buChar char="•"/>
            </a:pPr>
            <a:r>
              <a:rPr lang="en-US" b="1"/>
              <a:t>Thank You</a:t>
            </a:r>
            <a:br>
              <a:rPr lang="en-US" b="1"/>
            </a:br>
            <a:endParaRPr b="1"/>
          </a:p>
          <a:p>
            <a:pPr marL="914400" lvl="1" indent="-31750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00"/>
              <a:buChar char="•"/>
            </a:pPr>
            <a:r>
              <a:rPr lang="en-US" b="1"/>
              <a:t>Beer!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710</Words>
  <Application>Microsoft Macintosh PowerPoint</Application>
  <PresentationFormat>Custom</PresentationFormat>
  <Paragraphs>115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Office Theme</vt:lpstr>
      <vt:lpstr>git/Docker/SQL Injection  </vt:lpstr>
      <vt:lpstr>PowerPoint Presentation</vt:lpstr>
      <vt:lpstr>PowerPoint Presentation</vt:lpstr>
      <vt:lpstr>Docker</vt:lpstr>
      <vt:lpstr>Docker</vt:lpstr>
      <vt:lpstr>Docker</vt:lpstr>
      <vt:lpstr>Docker</vt:lpstr>
      <vt:lpstr>Putting it all together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git/Docker/SQL Injection  </dc:title>
  <dc:creator>Douglas Miller</dc:creator>
  <cp:lastModifiedBy>Michael Sauer</cp:lastModifiedBy>
  <cp:revision>2</cp:revision>
  <dcterms:created xsi:type="dcterms:W3CDTF">2020-03-02T13:59:16Z</dcterms:created>
  <dcterms:modified xsi:type="dcterms:W3CDTF">2024-03-28T23:28:05Z</dcterms:modified>
</cp:coreProperties>
</file>