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86dd1dd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886dd1dd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Harrison Narcotics Act was passed in 1914, and like the Eighteenth Amendment, restricted the manufacture and sale of substances, specifically marijuana, cocaine, heroin, and morphine.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Supreme Court ruled that maintenance was not a legitimate form of treatment for addiction in 1919.</a:t>
            </a:r>
            <a:endParaRPr/>
          </a:p>
          <a:p>
            <a:pPr indent="0" lvl="0" marL="0" rtl="0" algn="l">
              <a:spcBef>
                <a:spcPts val="0"/>
              </a:spcBef>
              <a:spcAft>
                <a:spcPts val="0"/>
              </a:spcAft>
              <a:buClr>
                <a:schemeClr val="dk1"/>
              </a:buClr>
              <a:buSzPts val="1100"/>
              <a:buFont typeface="Arial"/>
              <a:buNone/>
            </a:pPr>
            <a:r>
              <a:rPr lang="en"/>
              <a:t>Penalties for marijuana use were greatly increased by the Boggs Act.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According to McWilliams, the Narcotics Control Act was "the most punitive and repressive anti-narcotics legislation ever adopted by Congress. All discretion to suspend sentences or permit probation was eliminated. Parole was allowed only for first offenders convicted of possession, and the death penalty could be invoked for anyone who sold heroin to a minor" (McWilliams, 1990, p.116).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After the social movement of the 1960s that popularized the use of illegal drugs, in 1971 President Nixon declared a nationwide war on drugs. This was after the Controlled Substances Act of 1970 split controlled substances into five different schedules, depending on </a:t>
            </a:r>
            <a:r>
              <a:rPr lang="en" sz="1050">
                <a:solidFill>
                  <a:srgbClr val="202122"/>
                </a:solidFill>
                <a:highlight>
                  <a:srgbClr val="FFFFFF"/>
                </a:highlight>
              </a:rPr>
              <a:t>potential for abuse, accepted medical use, and accepted safety under medical supervision.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886dd1dd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886dd1dd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Cannabis is classified as a Schedule I drug under the Controlled Substances Act of 1970. This means that, according to the US government, it is purported to have </a:t>
            </a:r>
            <a:r>
              <a:rPr lang="en" sz="1050">
                <a:solidFill>
                  <a:srgbClr val="202122"/>
                </a:solidFill>
                <a:highlight>
                  <a:srgbClr val="FFFFFF"/>
                </a:highlight>
              </a:rPr>
              <a:t>"no accepted medical use" and is said to be highly addictive and have a great potential for abuse (DEA, 2013). However, many people argue that this is a misclassification as it is less addictive than other controlled substances, and in fact may be less destructive than alcohol. Because of this, many states have began passing laws regarding the legality of this substance, both recreationally and for medical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California was the first state to pass a law legalizing the use of medical marijuana in 1996. Many states followed its lead. It wasn’t until 2012 that states passed laws allowing the use of recreational marijuana without the need for medical approval or prescription (Trumble, 2016).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886dd1dd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886dd1dd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Prior to the November 2020 election, medical use of cannabis has been legalized in 35 states. Recreational use is legal in 15 states, and 16 states have decriminalized the use of marijuana. Decriminalization means that possession of marijuana has been reduced from a felony to a misdemeanor, it does not mean that an individual is immune from punishment.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86dd1dd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886dd1dd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opponents of the prohibition of alcohol, proponents of legal cannabis use have cited the creation of jobs and increased tax revenue. Indeed, ITEP has shown that starting in 2015, nationwide tax revenues on legal cannabis sales have grown over 100% on average year-over-year, with tax revenues in 2019 amounting to over $1.9 billion (Davis, 2020).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886dd1dd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886dd1dd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November 3, 2020, voters in five states voted in favor of measures that would legalize the sale and use of cannabis, both recreationally and medically. This continues a trend of recreational legalization at the state level that began eight years ago. This advancement will “likely put more pressure on lawmakers to reform drug policy at the federal level. Despite legalization efforts made...cannabis remains illegal under federal law. It shares the same drug classification as heroin, ecstasy, and LSD.” (Hutzler, 2020).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has become apparent over the past few decades that Americans are beginning to view prohibition of drugs the same way that prohibition of alcohol was seen nearly 100 years ago. We value our personal liberties and freedom of choice over the government dictating what we are allowed to consume. We have already seen from the repeal of Prohibition that legalization leads to a safer product, decrease in illegal activities, creation of jobs, and valuable tax revenue (Stanford.edu, 2020). Even from the states that have already legalized recreational marijuana, we have seen notable tax revenues (Davis, 2020).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886dd1dd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886dd1dd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886dd1dd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886dd1dd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886dd1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886dd1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886dd1d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886dd1d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origins of Prohibition in the United States stemmed from both practical and moral backgrounds.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leading proponent of Prohibition was the Temperance movement, which first spread through the United States during the 1820s. It got its name from the idea that it preached temperance, which is moderating consumption, rather than abstinence, which is full avoidance of alcoholic substances (Blocker, 1989).</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Before passing the Eighteenth Amendment, which is what established Prohibition in the United States, the Wartime Prohibition Act was passed in November of 1918. This act banned the sale of alcoholic beverages with greater than 1.28% alcohol content (Miller, 2017, p. 151). While the purpose of this act was to stop the use of grain in alcohol production so it instead could be used for the war effort, this act was not passed and put into effect until World War I had already ended.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886dd1dd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886dd1dd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Eighteenth Amendment was ratified in January of 1919. It effectively prohibited the making, transporting, and selling of alcoholic beverages. The Volstead Act enforced this amendment, putting in place legal procedures for preventing the production and sale of alcohol.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Roughly 14% of federal, state, and local tax revenues were derived from alcohol sales prior to the implementation of the Volstead Act in 1920 (Davis, 2012, p. 191).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886dd1dd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886dd1dd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the beginning of Prohibition, people turned to the underground market for their alcohol consumption. Alcohol was imported by bootleggers. Secret saloons called speakeasies where consumers could go to drink popped up nationwide. Because there were no laws or regulations covering this creation and sale of alcohol, it quickly became overtaken with organized crime syndicates.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alcohol production was no longer regulated, careless brewing and distilling led to poisonous products. Additionally, the government itself was guilty of poisoning industrial alcohol to prevent consumption. More than 10,000 deaths were reported to have been caused by methanol poisoning due to these practices (Rothman, 2015).</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886dd1d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886dd1d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Opposition to prohibition made the argument that the choice to drink alcohol was a personal one, and the government effectively outlawing alcohol was an assault on personal liberties. They also stated that legal beer and alcohol would bring new tax revenues and would increase the safety of consumers, who would no longer be subject to the whims of criminals (Kyvig, 2000).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886dd1dd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886dd1dd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By the 1920s, the US public had turned against prohibition. Especially when the Great Depression hit, people saw alcohol production as both a much-needed source of employment and government revenue through taxation. Farmers who had originally fought for prohibition saw the negative impact to agriculture and supported the repeal (Gitlin, 2011).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President Roosevelt signed the Cullen-Harrison Act, which authorized sales of beer and wine, in March 1933, and by December 1933, the Twenty-first Amendment repealing the Eighteenth Amendment was ratified.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86dd1dd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886dd1dd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Twenty-first Amendment does not prevent the restriction or ban of alcohol on a state level. To this day, several counties in the nation have chosen to remain dry, meaning the sale of alcohol is prohibited.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886dd1ddd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886dd1ddd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Alcohol is just one of many different types of psychoactive drugs consumed by Americans. H</a:t>
            </a:r>
            <a:r>
              <a:rPr lang="en"/>
              <a:t>istorically, many other drugs such as opium, cocaine, and heroin were commonly found in households. Cocaine was an ingredient in Coca-Cola, heroin was prescribed as a cough syrup, and opium dens were commonplace. By the end of the 19th century there was a heightened awareness that these types of substances were highly addictive (Stanford.edu, 2020).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www.pulj.org/the-roundtable/the-war-on-drugs-and-people-who-buy-use-or-sell-them-a-look-into-mass-incarcer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s://commons.wikimedia.org/w/index.php?curid=237005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hyperlink" Target="https://itep.org/state-and-local-cannabis-tax-revenue-jumps-33-surpassing-1-9-billion-in-20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hyperlink" Target="https://www.keystonecannabiscoalition.org/political-landscape-cannabis-pa/votepo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itep.org/state-and-local-cannabis-tax-revenue-jumps-33-surpassing-1-9-billion-in-2019/" TargetMode="External"/><Relationship Id="rId4" Type="http://schemas.openxmlformats.org/officeDocument/2006/relationships/hyperlink" Target="https://www.newsweek.com/marijuana-had-big-night-ballot-measures-push-america-towards-legal-weed-1543348" TargetMode="External"/><Relationship Id="rId5" Type="http://schemas.openxmlformats.org/officeDocument/2006/relationships/hyperlink" Target="https://pubs.niaaa.nih.gov/publications/surveillance113/tab1_17.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time.com/3665643/deadly-drinking/" TargetMode="External"/><Relationship Id="rId4" Type="http://schemas.openxmlformats.org/officeDocument/2006/relationships/hyperlink" Target="https://www.thirdway.org/infographic/timeline-of-state-marijuana-legalization-laws" TargetMode="External"/><Relationship Id="rId5" Type="http://schemas.openxmlformats.org/officeDocument/2006/relationships/hyperlink" Target="https://web.archive.org/web/20200627183302/https://web.stanford.edu/class/e297c/poverty_prejudice/paradox/htele.html" TargetMode="External"/><Relationship Id="rId6" Type="http://schemas.openxmlformats.org/officeDocument/2006/relationships/hyperlink" Target="https://history.house.gov/HistoricalHighlight/Detail/361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hyperlink" Target="https://newspaperarchive.com/new-york-times-jan-17-1919-p-1/https://newspaperarchive.com/new-york-times-jan-17-1919-p-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commons.wikimedia.org/w/index.php?curid=18798115"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Look into Prohibition and the War on Drugs</a:t>
            </a:r>
            <a:endParaRPr/>
          </a:p>
        </p:txBody>
      </p:sp>
      <p:sp>
        <p:nvSpPr>
          <p:cNvPr id="87" name="Google Shape;87;p13"/>
          <p:cNvSpPr txBox="1"/>
          <p:nvPr>
            <p:ph idx="1" type="subTitle"/>
          </p:nvPr>
        </p:nvSpPr>
        <p:spPr>
          <a:xfrm>
            <a:off x="729625" y="3172900"/>
            <a:ext cx="7688100" cy="10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y Natalie Mueller</a:t>
            </a:r>
            <a:endParaRPr/>
          </a:p>
          <a:p>
            <a:pPr indent="0" lvl="0" marL="0" rtl="0" algn="l">
              <a:spcBef>
                <a:spcPts val="0"/>
              </a:spcBef>
              <a:spcAft>
                <a:spcPts val="0"/>
              </a:spcAft>
              <a:buNone/>
            </a:pPr>
            <a:r>
              <a:rPr lang="en"/>
              <a:t>ECON-1740-503-F20</a:t>
            </a:r>
            <a:endParaRPr/>
          </a:p>
          <a:p>
            <a:pPr indent="0" lvl="0" marL="0" rtl="0" algn="l">
              <a:spcBef>
                <a:spcPts val="0"/>
              </a:spcBef>
              <a:spcAft>
                <a:spcPts val="0"/>
              </a:spcAft>
              <a:buNone/>
            </a:pPr>
            <a:r>
              <a:rPr lang="en"/>
              <a:t>Salt Lake Community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79750" y="3035800"/>
            <a:ext cx="3945000" cy="18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Anti-drug Legislation and the War on Drugs</a:t>
            </a:r>
            <a:endParaRPr sz="3400"/>
          </a:p>
        </p:txBody>
      </p:sp>
      <p:sp>
        <p:nvSpPr>
          <p:cNvPr id="142" name="Google Shape;142;p22"/>
          <p:cNvSpPr txBox="1"/>
          <p:nvPr>
            <p:ph idx="2" type="body"/>
          </p:nvPr>
        </p:nvSpPr>
        <p:spPr>
          <a:xfrm>
            <a:off x="4866250" y="1245150"/>
            <a:ext cx="3891000" cy="265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Harrison Narcotics Act, 1914</a:t>
            </a:r>
            <a:endParaRPr sz="2000"/>
          </a:p>
          <a:p>
            <a:pPr indent="-355600" lvl="0" marL="457200" rtl="0" algn="l">
              <a:spcBef>
                <a:spcPts val="0"/>
              </a:spcBef>
              <a:spcAft>
                <a:spcPts val="0"/>
              </a:spcAft>
              <a:buSzPts val="2000"/>
              <a:buChar char="●"/>
            </a:pPr>
            <a:r>
              <a:rPr lang="en" sz="2000"/>
              <a:t>Webb et al. v. United States, 1919</a:t>
            </a:r>
            <a:endParaRPr sz="2000"/>
          </a:p>
          <a:p>
            <a:pPr indent="-355600" lvl="0" marL="457200" rtl="0" algn="l">
              <a:spcBef>
                <a:spcPts val="0"/>
              </a:spcBef>
              <a:spcAft>
                <a:spcPts val="0"/>
              </a:spcAft>
              <a:buSzPts val="2000"/>
              <a:buChar char="●"/>
            </a:pPr>
            <a:r>
              <a:rPr lang="en" sz="2000"/>
              <a:t>The Boggs Act, 1951</a:t>
            </a:r>
            <a:endParaRPr sz="2000"/>
          </a:p>
          <a:p>
            <a:pPr indent="-355600" lvl="0" marL="457200" rtl="0" algn="l">
              <a:spcBef>
                <a:spcPts val="0"/>
              </a:spcBef>
              <a:spcAft>
                <a:spcPts val="0"/>
              </a:spcAft>
              <a:buSzPts val="2000"/>
              <a:buChar char="●"/>
            </a:pPr>
            <a:r>
              <a:rPr lang="en" sz="2000"/>
              <a:t>Narcotics Control Act, 1956</a:t>
            </a:r>
            <a:endParaRPr sz="2000"/>
          </a:p>
          <a:p>
            <a:pPr indent="-355600" lvl="0" marL="457200" rtl="0" algn="l">
              <a:spcBef>
                <a:spcPts val="0"/>
              </a:spcBef>
              <a:spcAft>
                <a:spcPts val="0"/>
              </a:spcAft>
              <a:buSzPts val="2000"/>
              <a:buChar char="●"/>
            </a:pPr>
            <a:r>
              <a:rPr lang="en" sz="2000"/>
              <a:t>Controlled Substances Act, 1970</a:t>
            </a:r>
            <a:endParaRPr sz="2000"/>
          </a:p>
          <a:p>
            <a:pPr indent="-355600" lvl="0" marL="457200" rtl="0" algn="l">
              <a:spcBef>
                <a:spcPts val="0"/>
              </a:spcBef>
              <a:spcAft>
                <a:spcPts val="0"/>
              </a:spcAft>
              <a:buSzPts val="2000"/>
              <a:buChar char="●"/>
            </a:pPr>
            <a:r>
              <a:rPr lang="en" sz="2000"/>
              <a:t>The War on Drugs, 1971</a:t>
            </a:r>
            <a:endParaRPr sz="2000"/>
          </a:p>
          <a:p>
            <a:pPr indent="0" lvl="0" marL="0" rtl="0" algn="l">
              <a:spcBef>
                <a:spcPts val="1600"/>
              </a:spcBef>
              <a:spcAft>
                <a:spcPts val="1600"/>
              </a:spcAft>
              <a:buNone/>
            </a:pPr>
            <a:r>
              <a:t/>
            </a:r>
            <a:endParaRPr sz="2000"/>
          </a:p>
        </p:txBody>
      </p:sp>
      <p:pic>
        <p:nvPicPr>
          <p:cNvPr id="143" name="Google Shape;143;p22"/>
          <p:cNvPicPr preferRelativeResize="0"/>
          <p:nvPr/>
        </p:nvPicPr>
        <p:blipFill>
          <a:blip r:embed="rId3">
            <a:alphaModFix/>
          </a:blip>
          <a:stretch>
            <a:fillRect/>
          </a:stretch>
        </p:blipFill>
        <p:spPr>
          <a:xfrm>
            <a:off x="570050" y="968075"/>
            <a:ext cx="3564400" cy="2004975"/>
          </a:xfrm>
          <a:prstGeom prst="rect">
            <a:avLst/>
          </a:prstGeom>
          <a:noFill/>
          <a:ln>
            <a:noFill/>
          </a:ln>
        </p:spPr>
      </p:pic>
      <p:sp>
        <p:nvSpPr>
          <p:cNvPr id="144" name="Google Shape;144;p22"/>
          <p:cNvSpPr txBox="1"/>
          <p:nvPr>
            <p:ph idx="2" type="body"/>
          </p:nvPr>
        </p:nvSpPr>
        <p:spPr>
          <a:xfrm>
            <a:off x="494700" y="134176"/>
            <a:ext cx="7697400" cy="4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An evocative graphic showing President Nixon with a marijuana leaf, </a:t>
            </a:r>
            <a:r>
              <a:rPr lang="en" u="sng">
                <a:solidFill>
                  <a:schemeClr val="hlink"/>
                </a:solidFill>
                <a:hlinkClick r:id="rId4"/>
              </a:rPr>
              <a:t>https://www.pulj.org/the-roundtable/the-war-on-drugs-and-people-who-buy-use-or-sell-them-a-look-into-mass-incarceration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3422625" y="551988"/>
            <a:ext cx="5060000" cy="3887126"/>
          </a:xfrm>
          <a:prstGeom prst="rect">
            <a:avLst/>
          </a:prstGeom>
          <a:noFill/>
          <a:ln>
            <a:noFill/>
          </a:ln>
        </p:spPr>
      </p:pic>
      <p:sp>
        <p:nvSpPr>
          <p:cNvPr id="150" name="Google Shape;150;p23"/>
          <p:cNvSpPr txBox="1"/>
          <p:nvPr/>
        </p:nvSpPr>
        <p:spPr>
          <a:xfrm>
            <a:off x="162800" y="1225150"/>
            <a:ext cx="2638800" cy="3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Raleway"/>
                <a:ea typeface="Raleway"/>
                <a:cs typeface="Raleway"/>
                <a:sym typeface="Raleway"/>
              </a:rPr>
              <a:t>Due to the belief that cannabis is less dangerous than other controlled substances, there has been a push nationwide to decriminalize and legalize this drug.</a:t>
            </a:r>
            <a:endParaRPr sz="1900">
              <a:latin typeface="Raleway"/>
              <a:ea typeface="Raleway"/>
              <a:cs typeface="Raleway"/>
              <a:sym typeface="Raleway"/>
            </a:endParaRPr>
          </a:p>
          <a:p>
            <a:pPr indent="0" lvl="0" marL="0" rtl="0" algn="l">
              <a:spcBef>
                <a:spcPts val="0"/>
              </a:spcBef>
              <a:spcAft>
                <a:spcPts val="0"/>
              </a:spcAft>
              <a:buNone/>
            </a:pPr>
            <a:r>
              <a:t/>
            </a:r>
            <a:endParaRPr sz="1900">
              <a:latin typeface="Raleway"/>
              <a:ea typeface="Raleway"/>
              <a:cs typeface="Raleway"/>
              <a:sym typeface="Raleway"/>
            </a:endParaRPr>
          </a:p>
        </p:txBody>
      </p:sp>
      <p:sp>
        <p:nvSpPr>
          <p:cNvPr id="151" name="Google Shape;151;p23"/>
          <p:cNvSpPr txBox="1"/>
          <p:nvPr>
            <p:ph idx="1" type="body"/>
          </p:nvPr>
        </p:nvSpPr>
        <p:spPr>
          <a:xfrm>
            <a:off x="3317450" y="4515325"/>
            <a:ext cx="58266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from Third Way shows the history of states passing laws regarding the legalization of cannabis from 1996 to 2016</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5" name="Shape 155"/>
        <p:cNvGrpSpPr/>
        <p:nvPr/>
      </p:nvGrpSpPr>
      <p:grpSpPr>
        <a:xfrm>
          <a:off x="0" y="0"/>
          <a:ext cx="0" cy="0"/>
          <a:chOff x="0" y="0"/>
          <a:chExt cx="0" cy="0"/>
        </a:xfrm>
      </p:grpSpPr>
      <p:sp>
        <p:nvSpPr>
          <p:cNvPr id="156" name="Google Shape;156;p24"/>
          <p:cNvSpPr txBox="1"/>
          <p:nvPr>
            <p:ph type="title"/>
          </p:nvPr>
        </p:nvSpPr>
        <p:spPr>
          <a:xfrm>
            <a:off x="6323700" y="880950"/>
            <a:ext cx="2820300" cy="26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2"/>
                </a:solidFill>
              </a:rPr>
              <a:t>Legal</a:t>
            </a:r>
            <a:endParaRPr sz="2300">
              <a:solidFill>
                <a:schemeClr val="dk2"/>
              </a:solidFill>
            </a:endParaRPr>
          </a:p>
          <a:p>
            <a:pPr indent="0" lvl="0" marL="0" rtl="0" algn="l">
              <a:spcBef>
                <a:spcPts val="0"/>
              </a:spcBef>
              <a:spcAft>
                <a:spcPts val="0"/>
              </a:spcAft>
              <a:buNone/>
            </a:pPr>
            <a:r>
              <a:rPr lang="en" sz="2300">
                <a:solidFill>
                  <a:schemeClr val="dk2"/>
                </a:solidFill>
              </a:rPr>
              <a:t>Medical use only</a:t>
            </a:r>
            <a:endParaRPr sz="2300">
              <a:solidFill>
                <a:schemeClr val="dk2"/>
              </a:solidFill>
            </a:endParaRPr>
          </a:p>
          <a:p>
            <a:pPr indent="0" lvl="0" marL="0" rtl="0" algn="l">
              <a:spcBef>
                <a:spcPts val="0"/>
              </a:spcBef>
              <a:spcAft>
                <a:spcPts val="0"/>
              </a:spcAft>
              <a:buNone/>
            </a:pPr>
            <a:r>
              <a:rPr lang="en" sz="2300">
                <a:solidFill>
                  <a:schemeClr val="dk2"/>
                </a:solidFill>
              </a:rPr>
              <a:t>Medical use only (limited THC content)</a:t>
            </a:r>
            <a:endParaRPr sz="2300">
              <a:solidFill>
                <a:schemeClr val="dk2"/>
              </a:solidFill>
            </a:endParaRPr>
          </a:p>
          <a:p>
            <a:pPr indent="0" lvl="0" marL="0" rtl="0" algn="l">
              <a:spcBef>
                <a:spcPts val="0"/>
              </a:spcBef>
              <a:spcAft>
                <a:spcPts val="0"/>
              </a:spcAft>
              <a:buNone/>
            </a:pPr>
            <a:r>
              <a:rPr lang="en" sz="2300">
                <a:solidFill>
                  <a:schemeClr val="dk2"/>
                </a:solidFill>
              </a:rPr>
              <a:t>Not legal</a:t>
            </a:r>
            <a:endParaRPr sz="2300">
              <a:solidFill>
                <a:schemeClr val="dk2"/>
              </a:solidFill>
            </a:endParaRPr>
          </a:p>
          <a:p>
            <a:pPr indent="0" lvl="0" marL="0" rtl="0" algn="l">
              <a:spcBef>
                <a:spcPts val="0"/>
              </a:spcBef>
              <a:spcAft>
                <a:spcPts val="0"/>
              </a:spcAft>
              <a:buNone/>
            </a:pPr>
            <a:r>
              <a:rPr lang="en" sz="2300">
                <a:solidFill>
                  <a:schemeClr val="dk2"/>
                </a:solidFill>
              </a:rPr>
              <a:t>Decriminalized</a:t>
            </a:r>
            <a:endParaRPr sz="2300">
              <a:solidFill>
                <a:schemeClr val="dk2"/>
              </a:solidFill>
            </a:endParaRPr>
          </a:p>
        </p:txBody>
      </p:sp>
      <p:pic>
        <p:nvPicPr>
          <p:cNvPr id="157" name="Google Shape;157;p24"/>
          <p:cNvPicPr preferRelativeResize="0"/>
          <p:nvPr/>
        </p:nvPicPr>
        <p:blipFill>
          <a:blip r:embed="rId3">
            <a:alphaModFix/>
          </a:blip>
          <a:stretch>
            <a:fillRect/>
          </a:stretch>
        </p:blipFill>
        <p:spPr>
          <a:xfrm>
            <a:off x="124300" y="347836"/>
            <a:ext cx="5865475" cy="3685825"/>
          </a:xfrm>
          <a:prstGeom prst="rect">
            <a:avLst/>
          </a:prstGeom>
          <a:noFill/>
          <a:ln>
            <a:noFill/>
          </a:ln>
        </p:spPr>
      </p:pic>
      <p:sp>
        <p:nvSpPr>
          <p:cNvPr id="158" name="Google Shape;158;p24"/>
          <p:cNvSpPr/>
          <p:nvPr/>
        </p:nvSpPr>
        <p:spPr>
          <a:xfrm>
            <a:off x="6082500" y="2793100"/>
            <a:ext cx="241200" cy="241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6082500" y="1042975"/>
            <a:ext cx="241200" cy="241200"/>
          </a:xfrm>
          <a:prstGeom prst="rect">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6082500" y="1748125"/>
            <a:ext cx="241200" cy="2412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6082500" y="1395550"/>
            <a:ext cx="241200" cy="2412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5200850" y="-151550"/>
            <a:ext cx="296400" cy="1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3" name="Google Shape;163;p24"/>
          <p:cNvSpPr txBox="1"/>
          <p:nvPr/>
        </p:nvSpPr>
        <p:spPr>
          <a:xfrm>
            <a:off x="6036750" y="3034300"/>
            <a:ext cx="3327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D</a:t>
            </a:r>
            <a:endParaRPr b="1">
              <a:solidFill>
                <a:schemeClr val="accent3"/>
              </a:solidFill>
              <a:latin typeface="Lato"/>
              <a:ea typeface="Lato"/>
              <a:cs typeface="Lato"/>
              <a:sym typeface="Lato"/>
            </a:endParaRPr>
          </a:p>
        </p:txBody>
      </p:sp>
      <p:sp>
        <p:nvSpPr>
          <p:cNvPr id="164" name="Google Shape;164;p24"/>
          <p:cNvSpPr txBox="1"/>
          <p:nvPr>
            <p:ph idx="4294967295" type="body"/>
          </p:nvPr>
        </p:nvSpPr>
        <p:spPr>
          <a:xfrm>
            <a:off x="724950" y="4296349"/>
            <a:ext cx="7697400" cy="6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Map showing legality of cannabis</a:t>
            </a:r>
            <a:br>
              <a:rPr lang="en"/>
            </a:br>
            <a:r>
              <a:rPr lang="en"/>
              <a:t>By Lokal_Profil, CC BY-SA 2.5, </a:t>
            </a:r>
            <a:r>
              <a:rPr lang="en" u="sng">
                <a:solidFill>
                  <a:schemeClr val="hlink"/>
                </a:solidFill>
                <a:hlinkClick r:id="rId4"/>
              </a:rPr>
              <a:t>https://commons.wikimedia.org/w/index.php?curid=2370050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8" name="Shape 168"/>
        <p:cNvGrpSpPr/>
        <p:nvPr/>
      </p:nvGrpSpPr>
      <p:grpSpPr>
        <a:xfrm>
          <a:off x="0" y="0"/>
          <a:ext cx="0" cy="0"/>
          <a:chOff x="0" y="0"/>
          <a:chExt cx="0" cy="0"/>
        </a:xfrm>
      </p:grpSpPr>
      <p:pic>
        <p:nvPicPr>
          <p:cNvPr id="169" name="Google Shape;169;p25"/>
          <p:cNvPicPr preferRelativeResize="0"/>
          <p:nvPr/>
        </p:nvPicPr>
        <p:blipFill>
          <a:blip r:embed="rId3">
            <a:alphaModFix/>
          </a:blip>
          <a:stretch>
            <a:fillRect/>
          </a:stretch>
        </p:blipFill>
        <p:spPr>
          <a:xfrm>
            <a:off x="821801" y="144074"/>
            <a:ext cx="7500399" cy="4370225"/>
          </a:xfrm>
          <a:prstGeom prst="rect">
            <a:avLst/>
          </a:prstGeom>
          <a:noFill/>
          <a:ln>
            <a:noFill/>
          </a:ln>
        </p:spPr>
      </p:pic>
      <p:sp>
        <p:nvSpPr>
          <p:cNvPr id="170" name="Google Shape;170;p25"/>
          <p:cNvSpPr txBox="1"/>
          <p:nvPr/>
        </p:nvSpPr>
        <p:spPr>
          <a:xfrm>
            <a:off x="731125" y="4514300"/>
            <a:ext cx="79401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above chart shows tax revenue from legal recreational marijuana sales in the US from ITEP h</a:t>
            </a:r>
            <a:r>
              <a:rPr lang="en" u="sng">
                <a:solidFill>
                  <a:schemeClr val="lt1"/>
                </a:solidFill>
                <a:hlinkClick r:id="rId4">
                  <a:extLst>
                    <a:ext uri="{A12FA001-AC4F-418D-AE19-62706E023703}">
                      <ahyp:hlinkClr val="tx"/>
                    </a:ext>
                  </a:extLst>
                </a:hlinkClick>
              </a:rPr>
              <a:t>ttps://itep.org/state-and-local-cannabis-tax-revenue-jumps-33-surpassing-1-9-billion-in-2019/</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729450" y="2556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Repealing Drug Prohibition?</a:t>
            </a:r>
            <a:endParaRPr sz="4300"/>
          </a:p>
        </p:txBody>
      </p:sp>
      <p:sp>
        <p:nvSpPr>
          <p:cNvPr id="176" name="Google Shape;176;p26"/>
          <p:cNvSpPr txBox="1"/>
          <p:nvPr/>
        </p:nvSpPr>
        <p:spPr>
          <a:xfrm>
            <a:off x="756900" y="1361825"/>
            <a:ext cx="8090700" cy="22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aleway"/>
                <a:ea typeface="Raleway"/>
                <a:cs typeface="Raleway"/>
                <a:sym typeface="Raleway"/>
              </a:rPr>
              <a:t>Voters in the following states voted for marijuana measures in 2020:</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Arizona</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Mississippi</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Montana</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New Jersey</a:t>
            </a:r>
            <a:endParaRPr sz="2000">
              <a:solidFill>
                <a:schemeClr val="lt1"/>
              </a:solidFill>
              <a:latin typeface="Raleway"/>
              <a:ea typeface="Raleway"/>
              <a:cs typeface="Raleway"/>
              <a:sym typeface="Raleway"/>
            </a:endParaRPr>
          </a:p>
          <a:p>
            <a:pPr indent="-355600" lvl="0" marL="457200" rtl="0" algn="l">
              <a:spcBef>
                <a:spcPts val="0"/>
              </a:spcBef>
              <a:spcAft>
                <a:spcPts val="0"/>
              </a:spcAft>
              <a:buClr>
                <a:schemeClr val="lt1"/>
              </a:buClr>
              <a:buSzPts val="2000"/>
              <a:buFont typeface="Raleway"/>
              <a:buChar char="●"/>
            </a:pPr>
            <a:r>
              <a:rPr lang="en" sz="2000">
                <a:solidFill>
                  <a:schemeClr val="lt1"/>
                </a:solidFill>
                <a:latin typeface="Raleway"/>
                <a:ea typeface="Raleway"/>
                <a:cs typeface="Raleway"/>
                <a:sym typeface="Raleway"/>
              </a:rPr>
              <a:t>South Dakota</a:t>
            </a:r>
            <a:endParaRPr sz="2000">
              <a:solidFill>
                <a:schemeClr val="lt1"/>
              </a:solidFill>
              <a:latin typeface="Raleway"/>
              <a:ea typeface="Raleway"/>
              <a:cs typeface="Raleway"/>
              <a:sym typeface="Raleway"/>
            </a:endParaRPr>
          </a:p>
        </p:txBody>
      </p:sp>
      <p:pic>
        <p:nvPicPr>
          <p:cNvPr id="177" name="Google Shape;177;p26"/>
          <p:cNvPicPr preferRelativeResize="0"/>
          <p:nvPr/>
        </p:nvPicPr>
        <p:blipFill>
          <a:blip r:embed="rId3">
            <a:alphaModFix/>
          </a:blip>
          <a:stretch>
            <a:fillRect/>
          </a:stretch>
        </p:blipFill>
        <p:spPr>
          <a:xfrm>
            <a:off x="4394350" y="1937725"/>
            <a:ext cx="4332626" cy="2707900"/>
          </a:xfrm>
          <a:prstGeom prst="rect">
            <a:avLst/>
          </a:prstGeom>
          <a:noFill/>
          <a:ln>
            <a:noFill/>
          </a:ln>
        </p:spPr>
      </p:pic>
      <p:sp>
        <p:nvSpPr>
          <p:cNvPr id="178" name="Google Shape;178;p26"/>
          <p:cNvSpPr txBox="1"/>
          <p:nvPr/>
        </p:nvSpPr>
        <p:spPr>
          <a:xfrm>
            <a:off x="805650" y="4438100"/>
            <a:ext cx="7997400" cy="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 marijuana-themed vote button, </a:t>
            </a:r>
            <a:r>
              <a:rPr lang="en" u="sng">
                <a:solidFill>
                  <a:schemeClr val="lt1"/>
                </a:solidFill>
                <a:hlinkClick r:id="rId4">
                  <a:extLst>
                    <a:ext uri="{A12FA001-AC4F-418D-AE19-62706E023703}">
                      <ahyp:hlinkClr val="tx"/>
                    </a:ext>
                  </a:extLst>
                </a:hlinkClick>
              </a:rPr>
              <a:t>https://www.keystonecannabiscoalition.org/political-landscape-cannabis-pa/votepot/</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98475" y="997700"/>
            <a:ext cx="9144000" cy="37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aleway"/>
                <a:ea typeface="Raleway"/>
                <a:cs typeface="Raleway"/>
                <a:sym typeface="Raleway"/>
              </a:rPr>
              <a:t>Blocker, J. S. (1989). American Temperance Movements: Cycles of Reform. Twayne Publishers.</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Davis, C. (2020, March 10). State and Local Cannabis Tax Revenue Jumps 33%, Surpassing $1.9 Billion in 2019. ITEP. </a:t>
            </a:r>
            <a:r>
              <a:rPr lang="en" sz="1200" u="sng">
                <a:solidFill>
                  <a:schemeClr val="hlink"/>
                </a:solidFill>
                <a:latin typeface="Raleway"/>
                <a:ea typeface="Raleway"/>
                <a:cs typeface="Raleway"/>
                <a:sym typeface="Raleway"/>
                <a:hlinkClick r:id="rId3"/>
              </a:rPr>
              <a:t>https://itep.org/state-and-local-cannabis-tax-revenue-jumps-33-surpassing-1-9-billion-in-2019/</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Davis, M. (2012). Jews And Booze: Becoming American In The Age Of Prohibition, p. 191.</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Gitlin, M. The Prohibition Era. Edina, MN: ABDO Publishing, 2011.</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Hutzler, A. (2020, November 4). Marijuana had Big Night as Ballot Measures Push America Towards Legal Weed. Newsweek. </a:t>
            </a:r>
            <a:r>
              <a:rPr lang="en" sz="1200" u="sng">
                <a:solidFill>
                  <a:schemeClr val="hlink"/>
                </a:solidFill>
                <a:latin typeface="Raleway"/>
                <a:ea typeface="Raleway"/>
                <a:cs typeface="Raleway"/>
                <a:sym typeface="Raleway"/>
                <a:hlinkClick r:id="rId4"/>
              </a:rPr>
              <a:t>https://www.newsweek.com/marijuana-had-big-night-ballot-measures-push-america-towards-legal-weed-1543348</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Kyvig, D. E. (2000). Repealing National Prohibition.</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Miller, W. D. (2017). Pretty Bubbles in the Air: America in 1919. University of Illinois Press. p. 151.</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NIAAA. (n.d.). Publications | National Institute on Alcohol Abuse and Alcoholism | Surveillance Report #113. </a:t>
            </a:r>
            <a:r>
              <a:rPr lang="en" sz="1200" u="sng">
                <a:solidFill>
                  <a:schemeClr val="hlink"/>
                </a:solidFill>
                <a:latin typeface="Raleway"/>
                <a:ea typeface="Raleway"/>
                <a:cs typeface="Raleway"/>
                <a:sym typeface="Raleway"/>
                <a:hlinkClick r:id="rId5"/>
              </a:rPr>
              <a:t>https://pubs.niaaa.nih.gov/publications/surveillance113/tab1_17.htm</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p:txBody>
      </p:sp>
      <p:sp>
        <p:nvSpPr>
          <p:cNvPr id="184" name="Google Shape;184;p27"/>
          <p:cNvSpPr txBox="1"/>
          <p:nvPr>
            <p:ph idx="4294967295" type="title"/>
          </p:nvPr>
        </p:nvSpPr>
        <p:spPr>
          <a:xfrm>
            <a:off x="98475" y="260700"/>
            <a:ext cx="5169300" cy="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98475" y="997700"/>
            <a:ext cx="9144000" cy="37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aleway"/>
                <a:ea typeface="Raleway"/>
                <a:cs typeface="Raleway"/>
                <a:sym typeface="Raleway"/>
              </a:rPr>
              <a:t>Rothman, L. (January 14, 2015). "The History of Poisoned Alcohol Includes an Unlikely Culprit: The U.S. Government". Time. Retrieved November 6, 2020. </a:t>
            </a:r>
            <a:r>
              <a:rPr lang="en" sz="1200" u="sng">
                <a:solidFill>
                  <a:schemeClr val="hlink"/>
                </a:solidFill>
                <a:latin typeface="Raleway"/>
                <a:ea typeface="Raleway"/>
                <a:cs typeface="Raleway"/>
                <a:sym typeface="Raleway"/>
                <a:hlinkClick r:id="rId3"/>
              </a:rPr>
              <a:t>https://time.com/3665643/deadly-drinking/</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Trumble, S. (2016, May 2). Timeline of State Marijuana Legalization Laws - Third Way. Third Way. </a:t>
            </a:r>
            <a:r>
              <a:rPr lang="en" sz="1200" u="sng">
                <a:solidFill>
                  <a:schemeClr val="hlink"/>
                </a:solidFill>
                <a:latin typeface="Raleway"/>
                <a:ea typeface="Raleway"/>
                <a:cs typeface="Raleway"/>
                <a:sym typeface="Raleway"/>
                <a:hlinkClick r:id="rId4"/>
              </a:rPr>
              <a:t>https://www.thirdway.org/infographic/timeline-of-state-marijuana-legalization-laws</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The DEA Position on Marijuana. Dea.gov. Archived from the original on December 21, 2016. Retrieved November 6, 2020.</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The United States War on Drugs. (June 27, 2020.) Stanford.edu. Retrieved November 6, 2020. </a:t>
            </a:r>
            <a:r>
              <a:rPr lang="en" sz="1200" u="sng">
                <a:solidFill>
                  <a:schemeClr val="hlink"/>
                </a:solidFill>
                <a:latin typeface="Raleway"/>
                <a:ea typeface="Raleway"/>
                <a:cs typeface="Raleway"/>
                <a:sym typeface="Raleway"/>
                <a:hlinkClick r:id="rId5"/>
              </a:rPr>
              <a:t>https://web.archive.org/web/20200627183302/https://web.stanford.edu/class/e297c/poverty_prejudice/paradox/htele.html</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a:p>
            <a:pPr indent="0" lvl="0" marL="0" rtl="0" algn="l">
              <a:lnSpc>
                <a:spcPct val="115000"/>
              </a:lnSpc>
              <a:spcBef>
                <a:spcPts val="0"/>
              </a:spcBef>
              <a:spcAft>
                <a:spcPts val="0"/>
              </a:spcAft>
              <a:buNone/>
            </a:pPr>
            <a:r>
              <a:rPr lang="en" sz="1200">
                <a:latin typeface="Raleway"/>
                <a:ea typeface="Raleway"/>
                <a:cs typeface="Raleway"/>
                <a:sym typeface="Raleway"/>
              </a:rPr>
              <a:t>The Volstead Act. History, Art &amp; Archives, U.S. House of Representatives. Retrieved November 5, 2020. </a:t>
            </a:r>
            <a:r>
              <a:rPr lang="en" sz="1200" u="sng">
                <a:solidFill>
                  <a:schemeClr val="hlink"/>
                </a:solidFill>
                <a:latin typeface="Raleway"/>
                <a:ea typeface="Raleway"/>
                <a:cs typeface="Raleway"/>
                <a:sym typeface="Raleway"/>
                <a:hlinkClick r:id="rId6"/>
              </a:rPr>
              <a:t>https://history.house.gov/HistoricalHighlight/Detail/36108</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1200">
              <a:latin typeface="Raleway"/>
              <a:ea typeface="Raleway"/>
              <a:cs typeface="Raleway"/>
              <a:sym typeface="Raleway"/>
            </a:endParaRPr>
          </a:p>
        </p:txBody>
      </p:sp>
      <p:sp>
        <p:nvSpPr>
          <p:cNvPr id="190" name="Google Shape;190;p28"/>
          <p:cNvSpPr txBox="1"/>
          <p:nvPr>
            <p:ph idx="4294967295" type="title"/>
          </p:nvPr>
        </p:nvSpPr>
        <p:spPr>
          <a:xfrm>
            <a:off x="98475" y="260700"/>
            <a:ext cx="5169300" cy="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(cont’d)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597000" y="1845175"/>
            <a:ext cx="7950000" cy="3126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aleway"/>
              <a:buAutoNum type="arabicPeriod"/>
            </a:pPr>
            <a:r>
              <a:rPr lang="en" sz="1500">
                <a:latin typeface="Raleway"/>
                <a:ea typeface="Raleway"/>
                <a:cs typeface="Raleway"/>
                <a:sym typeface="Raleway"/>
              </a:rPr>
              <a:t>Alcohol Prohibition</a:t>
            </a:r>
            <a:endParaRPr sz="15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Origins</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The Eighteenth Amendment and the Volstead Act</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Effects of Prohibition</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Effectiveness of Prohibition</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Repealing Prohibition with the Twenty-first Amendment</a:t>
            </a:r>
            <a:endParaRPr sz="1300">
              <a:latin typeface="Raleway"/>
              <a:ea typeface="Raleway"/>
              <a:cs typeface="Raleway"/>
              <a:sym typeface="Raleway"/>
            </a:endParaRPr>
          </a:p>
          <a:p>
            <a:pPr indent="-323850" lvl="0" marL="457200" rtl="0" algn="l">
              <a:spcBef>
                <a:spcPts val="0"/>
              </a:spcBef>
              <a:spcAft>
                <a:spcPts val="0"/>
              </a:spcAft>
              <a:buSzPts val="1500"/>
              <a:buFont typeface="Raleway"/>
              <a:buAutoNum type="arabicPeriod"/>
            </a:pPr>
            <a:r>
              <a:rPr lang="en" sz="1500">
                <a:latin typeface="Raleway"/>
                <a:ea typeface="Raleway"/>
                <a:cs typeface="Raleway"/>
                <a:sym typeface="Raleway"/>
              </a:rPr>
              <a:t>Drug Prohibition</a:t>
            </a:r>
            <a:endParaRPr sz="15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History</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Anti-drug Legislation and the War on Drugs</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Legalization Initiatives and Legalization by State</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Economic Effects</a:t>
            </a:r>
            <a:endParaRPr sz="1300">
              <a:latin typeface="Raleway"/>
              <a:ea typeface="Raleway"/>
              <a:cs typeface="Raleway"/>
              <a:sym typeface="Raleway"/>
            </a:endParaRPr>
          </a:p>
          <a:p>
            <a:pPr indent="-311150" lvl="1" marL="914400" rtl="0" algn="l">
              <a:spcBef>
                <a:spcPts val="0"/>
              </a:spcBef>
              <a:spcAft>
                <a:spcPts val="0"/>
              </a:spcAft>
              <a:buSzPts val="1300"/>
              <a:buFont typeface="Raleway"/>
              <a:buAutoNum type="arabicPeriod"/>
            </a:pPr>
            <a:r>
              <a:rPr lang="en" sz="1300">
                <a:latin typeface="Raleway"/>
                <a:ea typeface="Raleway"/>
                <a:cs typeface="Raleway"/>
                <a:sym typeface="Raleway"/>
              </a:rPr>
              <a:t>Repealing Drug Prohibition?</a:t>
            </a:r>
            <a:endParaRPr sz="13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4246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Origins of Prohibition</a:t>
            </a:r>
            <a:endParaRPr/>
          </a:p>
        </p:txBody>
      </p:sp>
      <p:sp>
        <p:nvSpPr>
          <p:cNvPr id="99" name="Google Shape;99;p15"/>
          <p:cNvSpPr txBox="1"/>
          <p:nvPr>
            <p:ph idx="1" type="subTitle"/>
          </p:nvPr>
        </p:nvSpPr>
        <p:spPr>
          <a:xfrm>
            <a:off x="1186827" y="26395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aleway"/>
                <a:ea typeface="Raleway"/>
                <a:cs typeface="Raleway"/>
                <a:sym typeface="Raleway"/>
              </a:rPr>
              <a:t>The idea of alcohol prohibition was popularized by the Temperance movement and government war efforts</a:t>
            </a:r>
            <a:endParaRPr sz="28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0" y="0"/>
            <a:ext cx="3181200" cy="465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Eighteenth Amendment and the Volstead Act</a:t>
            </a:r>
            <a:endParaRPr/>
          </a:p>
        </p:txBody>
      </p:sp>
      <p:pic>
        <p:nvPicPr>
          <p:cNvPr id="105" name="Google Shape;105;p16"/>
          <p:cNvPicPr preferRelativeResize="0"/>
          <p:nvPr/>
        </p:nvPicPr>
        <p:blipFill>
          <a:blip r:embed="rId3">
            <a:alphaModFix/>
          </a:blip>
          <a:stretch>
            <a:fillRect/>
          </a:stretch>
        </p:blipFill>
        <p:spPr>
          <a:xfrm>
            <a:off x="3291125" y="159600"/>
            <a:ext cx="5631325" cy="3909901"/>
          </a:xfrm>
          <a:prstGeom prst="rect">
            <a:avLst/>
          </a:prstGeom>
          <a:noFill/>
          <a:ln>
            <a:noFill/>
          </a:ln>
        </p:spPr>
      </p:pic>
      <p:sp>
        <p:nvSpPr>
          <p:cNvPr id="106" name="Google Shape;106;p16"/>
          <p:cNvSpPr txBox="1"/>
          <p:nvPr/>
        </p:nvSpPr>
        <p:spPr>
          <a:xfrm>
            <a:off x="3291125" y="4069500"/>
            <a:ext cx="5631300" cy="10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By The New York Times newspaper (published January 17, 1919) - Public Domain, </a:t>
            </a:r>
            <a:r>
              <a:rPr lang="en" u="sng">
                <a:solidFill>
                  <a:schemeClr val="lt1"/>
                </a:solidFill>
                <a:hlinkClick r:id="rId4">
                  <a:extLst>
                    <a:ext uri="{A12FA001-AC4F-418D-AE19-62706E023703}">
                      <ahyp:hlinkClr val="tx"/>
                    </a:ext>
                  </a:extLst>
                </a:hlinkClick>
              </a:rPr>
              <a:t>https://newspaperarchive.com/new-york-times-jan-17-1919-p-1/https://newspaperarchive.com/new-yok-times-jan-17-1919-p-4/</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effects of Prohibition on alcohol consumption</a:t>
            </a:r>
            <a:endParaRPr/>
          </a:p>
        </p:txBody>
      </p:sp>
      <p:sp>
        <p:nvSpPr>
          <p:cNvPr id="112" name="Google Shape;112;p17"/>
          <p:cNvSpPr txBox="1"/>
          <p:nvPr>
            <p:ph idx="1" type="body"/>
          </p:nvPr>
        </p:nvSpPr>
        <p:spPr>
          <a:xfrm>
            <a:off x="729450" y="23074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aleway"/>
              <a:buChar char="●"/>
            </a:pPr>
            <a:r>
              <a:rPr lang="en" sz="1700">
                <a:latin typeface="Raleway"/>
                <a:ea typeface="Raleway"/>
                <a:cs typeface="Raleway"/>
                <a:sym typeface="Raleway"/>
              </a:rPr>
              <a:t>Illegal imports of alcohol from Canada, Mexico, and other countries were made by bootleggers</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People gathered at speakeasies to drink alcoholic beverages in secret</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Organized crime syndicates controlled the production and sales of alcohol</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Homebrewing and distilling led to poisonous product</a:t>
            </a:r>
            <a:endParaRPr sz="1700">
              <a:latin typeface="Raleway"/>
              <a:ea typeface="Raleway"/>
              <a:cs typeface="Raleway"/>
              <a:sym typeface="Raleway"/>
            </a:endParaRPr>
          </a:p>
          <a:p>
            <a:pPr indent="-336550" lvl="0" marL="457200" rtl="0" algn="l">
              <a:spcBef>
                <a:spcPts val="0"/>
              </a:spcBef>
              <a:spcAft>
                <a:spcPts val="0"/>
              </a:spcAft>
              <a:buSzPts val="1700"/>
              <a:buFont typeface="Raleway"/>
              <a:buChar char="●"/>
            </a:pPr>
            <a:r>
              <a:rPr lang="en" sz="1700">
                <a:latin typeface="Raleway"/>
                <a:ea typeface="Raleway"/>
                <a:cs typeface="Raleway"/>
                <a:sym typeface="Raleway"/>
              </a:rPr>
              <a:t>The US government played a part in poisoning citizens</a:t>
            </a:r>
            <a:endParaRPr sz="17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0800" y="1357200"/>
            <a:ext cx="3368100" cy="316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latin typeface="Raleway"/>
                <a:ea typeface="Raleway"/>
                <a:cs typeface="Raleway"/>
                <a:sym typeface="Raleway"/>
              </a:rPr>
              <a:t>Prohibition slightly reduced </a:t>
            </a:r>
            <a:r>
              <a:rPr lang="en" sz="1900">
                <a:latin typeface="Raleway"/>
                <a:ea typeface="Raleway"/>
                <a:cs typeface="Raleway"/>
                <a:sym typeface="Raleway"/>
              </a:rPr>
              <a:t>the consumption of alcoholic beverages but </a:t>
            </a:r>
            <a:r>
              <a:rPr lang="en" sz="1900">
                <a:latin typeface="Raleway"/>
                <a:ea typeface="Raleway"/>
                <a:cs typeface="Raleway"/>
                <a:sym typeface="Raleway"/>
              </a:rPr>
              <a:t>was ineffective at total prevention. Many Americans believed that the government restricting personal choices was an assault on personal liberties.</a:t>
            </a:r>
            <a:endParaRPr sz="1900">
              <a:latin typeface="Raleway"/>
              <a:ea typeface="Raleway"/>
              <a:cs typeface="Raleway"/>
              <a:sym typeface="Raleway"/>
            </a:endParaRPr>
          </a:p>
        </p:txBody>
      </p:sp>
      <p:pic>
        <p:nvPicPr>
          <p:cNvPr id="118" name="Google Shape;118;p18"/>
          <p:cNvPicPr preferRelativeResize="0"/>
          <p:nvPr/>
        </p:nvPicPr>
        <p:blipFill>
          <a:blip r:embed="rId3">
            <a:alphaModFix/>
          </a:blip>
          <a:stretch>
            <a:fillRect/>
          </a:stretch>
        </p:blipFill>
        <p:spPr>
          <a:xfrm>
            <a:off x="4209873" y="850810"/>
            <a:ext cx="4705250" cy="389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22450"/>
            <a:ext cx="7688400" cy="9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Repealing Prohibition</a:t>
            </a:r>
            <a:endParaRPr/>
          </a:p>
        </p:txBody>
      </p:sp>
      <p:sp>
        <p:nvSpPr>
          <p:cNvPr id="124" name="Google Shape;124;p19"/>
          <p:cNvSpPr txBox="1"/>
          <p:nvPr/>
        </p:nvSpPr>
        <p:spPr>
          <a:xfrm>
            <a:off x="756900" y="2200025"/>
            <a:ext cx="8090700" cy="25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Raleway"/>
                <a:ea typeface="Raleway"/>
                <a:cs typeface="Raleway"/>
                <a:sym typeface="Raleway"/>
              </a:rPr>
              <a:t>Prohibition was repealed in two parts: </a:t>
            </a:r>
            <a:endParaRPr sz="2100">
              <a:solidFill>
                <a:schemeClr val="lt1"/>
              </a:solidFill>
              <a:latin typeface="Raleway"/>
              <a:ea typeface="Raleway"/>
              <a:cs typeface="Raleway"/>
              <a:sym typeface="Raleway"/>
            </a:endParaRPr>
          </a:p>
          <a:p>
            <a:pPr indent="-361950" lvl="0" marL="457200" rtl="0" algn="l">
              <a:spcBef>
                <a:spcPts val="0"/>
              </a:spcBef>
              <a:spcAft>
                <a:spcPts val="0"/>
              </a:spcAft>
              <a:buClr>
                <a:schemeClr val="lt1"/>
              </a:buClr>
              <a:buSzPts val="2100"/>
              <a:buFont typeface="Raleway"/>
              <a:buAutoNum type="arabicPeriod"/>
            </a:pPr>
            <a:r>
              <a:rPr lang="en" sz="2100">
                <a:solidFill>
                  <a:schemeClr val="lt1"/>
                </a:solidFill>
                <a:latin typeface="Raleway"/>
                <a:ea typeface="Raleway"/>
                <a:cs typeface="Raleway"/>
                <a:sym typeface="Raleway"/>
              </a:rPr>
              <a:t>The Cullen-Harrison Act </a:t>
            </a:r>
            <a:r>
              <a:rPr lang="en" sz="2100">
                <a:solidFill>
                  <a:schemeClr val="lt1"/>
                </a:solidFill>
                <a:latin typeface="Raleway"/>
                <a:ea typeface="Raleway"/>
                <a:cs typeface="Raleway"/>
                <a:sym typeface="Raleway"/>
              </a:rPr>
              <a:t>which allowed the sale of beer and wine was </a:t>
            </a:r>
            <a:r>
              <a:rPr lang="en" sz="2100">
                <a:solidFill>
                  <a:schemeClr val="lt1"/>
                </a:solidFill>
                <a:latin typeface="Raleway"/>
                <a:ea typeface="Raleway"/>
                <a:cs typeface="Raleway"/>
                <a:sym typeface="Raleway"/>
              </a:rPr>
              <a:t>passed in March 1933</a:t>
            </a:r>
            <a:endParaRPr sz="2100">
              <a:solidFill>
                <a:schemeClr val="lt1"/>
              </a:solidFill>
              <a:latin typeface="Raleway"/>
              <a:ea typeface="Raleway"/>
              <a:cs typeface="Raleway"/>
              <a:sym typeface="Raleway"/>
            </a:endParaRPr>
          </a:p>
          <a:p>
            <a:pPr indent="-361950" lvl="0" marL="457200" rtl="0" algn="l">
              <a:spcBef>
                <a:spcPts val="0"/>
              </a:spcBef>
              <a:spcAft>
                <a:spcPts val="0"/>
              </a:spcAft>
              <a:buClr>
                <a:schemeClr val="lt1"/>
              </a:buClr>
              <a:buSzPts val="2100"/>
              <a:buFont typeface="Raleway"/>
              <a:buAutoNum type="arabicPeriod"/>
            </a:pPr>
            <a:r>
              <a:rPr lang="en" sz="2100">
                <a:solidFill>
                  <a:schemeClr val="lt1"/>
                </a:solidFill>
                <a:latin typeface="Raleway"/>
                <a:ea typeface="Raleway"/>
                <a:cs typeface="Raleway"/>
                <a:sym typeface="Raleway"/>
              </a:rPr>
              <a:t>The Twenty-first Amendment which nullified the Eighteenth Amendment was ratified in December 1933</a:t>
            </a:r>
            <a:endParaRPr sz="2100">
              <a:solidFill>
                <a:schemeClr val="lt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4950" y="44487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 showing wet (blue), mixed (yellow), and dry (red) counties in the US as of March, 2012.</a:t>
            </a:r>
            <a:endParaRPr/>
          </a:p>
          <a:p>
            <a:pPr indent="0" lvl="0" marL="0" rtl="0" algn="l">
              <a:spcBef>
                <a:spcPts val="0"/>
              </a:spcBef>
              <a:spcAft>
                <a:spcPts val="0"/>
              </a:spcAft>
              <a:buNone/>
            </a:pPr>
            <a:r>
              <a:rPr lang="en"/>
              <a:t>Public domain, </a:t>
            </a:r>
            <a:r>
              <a:rPr lang="en" u="sng">
                <a:solidFill>
                  <a:schemeClr val="hlink"/>
                </a:solidFill>
                <a:hlinkClick r:id="rId3"/>
              </a:rPr>
              <a:t>https://commons.wikimedia.org/w/index.php?curid=18798115</a:t>
            </a:r>
            <a:endParaRPr/>
          </a:p>
        </p:txBody>
      </p:sp>
      <p:pic>
        <p:nvPicPr>
          <p:cNvPr id="130" name="Google Shape;130;p20"/>
          <p:cNvPicPr preferRelativeResize="0"/>
          <p:nvPr/>
        </p:nvPicPr>
        <p:blipFill>
          <a:blip r:embed="rId4">
            <a:alphaModFix/>
          </a:blip>
          <a:stretch>
            <a:fillRect/>
          </a:stretch>
        </p:blipFill>
        <p:spPr>
          <a:xfrm>
            <a:off x="1326878" y="163261"/>
            <a:ext cx="6490250" cy="41163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864300"/>
            <a:ext cx="7021200" cy="121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Drug Prohibition</a:t>
            </a:r>
            <a:endParaRPr/>
          </a:p>
        </p:txBody>
      </p:sp>
      <p:sp>
        <p:nvSpPr>
          <p:cNvPr id="136" name="Google Shape;136;p21"/>
          <p:cNvSpPr txBox="1"/>
          <p:nvPr>
            <p:ph idx="4294967295" type="subTitle"/>
          </p:nvPr>
        </p:nvSpPr>
        <p:spPr>
          <a:xfrm>
            <a:off x="1186825" y="1873850"/>
            <a:ext cx="7688100" cy="211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solidFill>
                  <a:schemeClr val="lt1"/>
                </a:solidFill>
                <a:latin typeface="Raleway"/>
                <a:ea typeface="Raleway"/>
                <a:cs typeface="Raleway"/>
                <a:sym typeface="Raleway"/>
              </a:rPr>
              <a:t>Prior to addiction awareness, opium, cocaine, morphine, and heroin were commonplace.</a:t>
            </a:r>
            <a:endParaRPr sz="2800">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