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 id="2147483656"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9942513" cy="6811963"/>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288" autoAdjust="0"/>
  </p:normalViewPr>
  <p:slideViewPr>
    <p:cSldViewPr snapToGrid="0">
      <p:cViewPr varScale="1">
        <p:scale>
          <a:sx n="77" d="100"/>
          <a:sy n="77" d="100"/>
        </p:scale>
        <p:origin x="26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4309503" cy="340979"/>
          </a:xfrm>
          <a:prstGeom prst="rect">
            <a:avLst/>
          </a:prstGeom>
          <a:noFill/>
          <a:ln>
            <a:noFill/>
          </a:ln>
        </p:spPr>
        <p:txBody>
          <a:bodyPr wrap="square" lIns="91590" tIns="91590" rIns="91590" bIns="91590"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8023" marR="0" lvl="1"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916046" marR="0" lvl="2"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4069" marR="0" lvl="3"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32092" marR="0" lvl="4"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290115" marR="0" lvl="5"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8138" marR="0" lvl="6"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6161" marR="0" lvl="7"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64184" marR="0" lvl="8"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5630686" y="0"/>
            <a:ext cx="4309503" cy="340979"/>
          </a:xfrm>
          <a:prstGeom prst="rect">
            <a:avLst/>
          </a:prstGeom>
          <a:noFill/>
          <a:ln>
            <a:noFill/>
          </a:ln>
        </p:spPr>
        <p:txBody>
          <a:bodyPr wrap="square" lIns="91590" tIns="91590" rIns="91590" bIns="91590"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8023" marR="0" lvl="1"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916046" marR="0" lvl="2"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4069" marR="0" lvl="3"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32092" marR="0" lvl="4"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290115" marR="0" lvl="5"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8138" marR="0" lvl="6"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6161" marR="0" lvl="7"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64184" marR="0" lvl="8"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993787" y="3235491"/>
            <a:ext cx="7954937" cy="3065546"/>
          </a:xfrm>
          <a:prstGeom prst="rect">
            <a:avLst/>
          </a:prstGeom>
          <a:noFill/>
          <a:ln>
            <a:noFill/>
          </a:ln>
        </p:spPr>
        <p:txBody>
          <a:bodyPr wrap="square" lIns="91590" tIns="91590" rIns="91590" bIns="91590" anchor="t" anchorCtr="0"/>
          <a:lstStyle>
            <a:lvl1pPr marL="0" marR="0" lvl="0" indent="0" algn="l" rtl="0">
              <a:spcBef>
                <a:spcPts val="36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6469894"/>
            <a:ext cx="4309503" cy="340979"/>
          </a:xfrm>
          <a:prstGeom prst="rect">
            <a:avLst/>
          </a:prstGeom>
          <a:noFill/>
          <a:ln>
            <a:noFill/>
          </a:ln>
        </p:spPr>
        <p:txBody>
          <a:bodyPr wrap="square" lIns="91590" tIns="91590" rIns="91590" bIns="91590"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8023" marR="0" lvl="1"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916046" marR="0" lvl="2"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4069" marR="0" lvl="3"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32092" marR="0" lvl="4"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290115" marR="0" lvl="5"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8138" marR="0" lvl="6"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6161" marR="0" lvl="7"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64184" marR="0" lvl="8" indent="0" algn="l" rtl="0">
              <a:lnSpc>
                <a:spcPct val="100000"/>
              </a:lnSpc>
              <a:spcBef>
                <a:spcPts val="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630686" y="6469894"/>
            <a:ext cx="4309503" cy="340979"/>
          </a:xfrm>
          <a:prstGeom prst="rect">
            <a:avLst/>
          </a:prstGeom>
          <a:noFill/>
          <a:ln>
            <a:noFill/>
          </a:ln>
        </p:spPr>
        <p:txBody>
          <a:bodyPr wrap="square" lIns="91590" tIns="45782" rIns="91590" bIns="45782" anchor="b" anchorCtr="0">
            <a:noAutofit/>
          </a:bodyPr>
          <a:lstStyle/>
          <a:p>
            <a:pPr algn="r">
              <a:buClr>
                <a:schemeClr val="dk1"/>
              </a:buClr>
              <a:buSzPct val="25000"/>
            </a:pPr>
            <a:fld id="{00000000-1234-1234-1234-123412341234}" type="slidenum">
              <a:rPr lang="en-AU" sz="1200" smtClean="0">
                <a:solidFill>
                  <a:schemeClr val="dk1"/>
                </a:solidFill>
              </a:rPr>
              <a:pPr algn="r">
                <a:buClr>
                  <a:schemeClr val="dk1"/>
                </a:buClr>
                <a:buSzPct val="25000"/>
              </a:pPr>
              <a:t>‹#›</a:t>
            </a:fld>
            <a:endParaRPr lang="en-AU" sz="1200">
              <a:solidFill>
                <a:schemeClr val="dk1"/>
              </a:solidFill>
            </a:endParaRPr>
          </a:p>
        </p:txBody>
      </p:sp>
    </p:spTree>
    <p:extLst>
      <p:ext uri="{BB962C8B-B14F-4D97-AF65-F5344CB8AC3E}">
        <p14:creationId xmlns:p14="http://schemas.microsoft.com/office/powerpoint/2010/main" val="9886304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Help:IPA_for_English"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93787" y="3235491"/>
            <a:ext cx="7954937" cy="3065546"/>
          </a:xfrm>
          <a:prstGeom prst="rect">
            <a:avLst/>
          </a:prstGeom>
          <a:noFill/>
          <a:ln>
            <a:noFill/>
          </a:ln>
        </p:spPr>
        <p:txBody>
          <a:bodyPr wrap="square" lIns="91590" tIns="91590" rIns="91590" bIns="91590" anchor="t" anchorCtr="0">
            <a:noAutofit/>
          </a:bodyPr>
          <a:lstStyle/>
          <a:p>
            <a:pPr>
              <a:spcBef>
                <a:spcPts val="0"/>
              </a:spcBef>
              <a:buSzPct val="25000"/>
              <a:buNone/>
            </a:pPr>
            <a:endParaRPr dirty="0"/>
          </a:p>
        </p:txBody>
      </p:sp>
      <p:sp>
        <p:nvSpPr>
          <p:cNvPr id="51" name="Shape 51"/>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Tree>
    <p:extLst>
      <p:ext uri="{BB962C8B-B14F-4D97-AF65-F5344CB8AC3E}">
        <p14:creationId xmlns:p14="http://schemas.microsoft.com/office/powerpoint/2010/main" val="303527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16" name="Shape 116"/>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600" dirty="0"/>
              <a:t>If I run a report </a:t>
            </a:r>
            <a:r>
              <a:rPr lang="en-AU" sz="1600" dirty="0" smtClean="0"/>
              <a:t>on </a:t>
            </a:r>
            <a:r>
              <a:rPr lang="en-AU" sz="1600" dirty="0"/>
              <a:t>the medical beds I can select a function to check for families that have been flagged outside of rooms. </a:t>
            </a:r>
          </a:p>
          <a:p>
            <a:pPr>
              <a:spcBef>
                <a:spcPts val="0"/>
              </a:spcBef>
              <a:buSzPct val="25000"/>
              <a:buNone/>
            </a:pPr>
            <a:r>
              <a:rPr lang="en-AU" sz="1600" dirty="0"/>
              <a:t>As I iterate between family instances by clicking the “FIND NEXT FAMILY” button…</a:t>
            </a:r>
          </a:p>
          <a:p>
            <a:pPr>
              <a:spcBef>
                <a:spcPts val="0"/>
              </a:spcBef>
              <a:buSzPct val="25000"/>
              <a:buNone/>
            </a:pPr>
            <a:r>
              <a:rPr lang="en-AU" sz="1600" dirty="0" smtClean="0"/>
              <a:t>?Why </a:t>
            </a:r>
            <a:r>
              <a:rPr lang="en-AU" sz="1600" dirty="0"/>
              <a:t>does R</a:t>
            </a:r>
            <a:r>
              <a:rPr lang="en-AU" sz="1600" dirty="0" smtClean="0"/>
              <a:t>evit </a:t>
            </a:r>
            <a:r>
              <a:rPr lang="en-AU" sz="1600" dirty="0"/>
              <a:t>sometimes prompt stating that there are no </a:t>
            </a:r>
            <a:r>
              <a:rPr lang="en-AU" sz="1600" u="sng" dirty="0"/>
              <a:t>View showing the highlighted elements</a:t>
            </a:r>
            <a:r>
              <a:rPr lang="en-AU" sz="1600" dirty="0"/>
              <a:t>?</a:t>
            </a:r>
          </a:p>
          <a:p>
            <a:pPr>
              <a:spcBef>
                <a:spcPts val="0"/>
              </a:spcBef>
              <a:buSzPct val="25000"/>
              <a:buNone/>
            </a:pPr>
            <a:r>
              <a:rPr lang="en-AU" sz="1600" dirty="0"/>
              <a:t>=&gt; The family has been hidden in view and resulted in double counting in our FFE schedule.</a:t>
            </a:r>
          </a:p>
          <a:p>
            <a:pPr>
              <a:spcBef>
                <a:spcPts val="0"/>
              </a:spcBef>
              <a:buSzPct val="25000"/>
              <a:buNone/>
            </a:pPr>
            <a:r>
              <a:rPr lang="en-AU" sz="1600" dirty="0" smtClean="0"/>
              <a:t>?Why </a:t>
            </a:r>
            <a:r>
              <a:rPr lang="en-AU" sz="1600" dirty="0"/>
              <a:t>are some bed family instances not owned by a room, despite to appearances are inside of a room?</a:t>
            </a:r>
          </a:p>
          <a:p>
            <a:pPr>
              <a:spcBef>
                <a:spcPts val="0"/>
              </a:spcBef>
              <a:buSzPct val="25000"/>
              <a:buNone/>
            </a:pPr>
            <a:r>
              <a:rPr lang="en-AU" sz="1600" dirty="0"/>
              <a:t>=&gt; The room awareness point is actually inside of a wall.</a:t>
            </a:r>
          </a:p>
          <a:p>
            <a:pPr>
              <a:spcBef>
                <a:spcPts val="0"/>
              </a:spcBef>
              <a:buSzPct val="25000"/>
              <a:buNone/>
            </a:pPr>
            <a:endParaRPr dirty="0"/>
          </a:p>
          <a:p>
            <a:pPr>
              <a:spcBef>
                <a:spcPts val="0"/>
              </a:spcBef>
              <a:buSzPct val="25000"/>
              <a:buNone/>
            </a:pPr>
            <a:endParaRPr dirty="0"/>
          </a:p>
        </p:txBody>
      </p:sp>
      <p:sp>
        <p:nvSpPr>
          <p:cNvPr id="117" name="Shape 117"/>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10</a:t>
            </a:fld>
            <a:endParaRPr lang="en-AU"/>
          </a:p>
        </p:txBody>
      </p:sp>
    </p:spTree>
    <p:extLst>
      <p:ext uri="{BB962C8B-B14F-4D97-AF65-F5344CB8AC3E}">
        <p14:creationId xmlns:p14="http://schemas.microsoft.com/office/powerpoint/2010/main" val="118828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24" name="Shape 124"/>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600" dirty="0"/>
              <a:t>The Family Fixer add-in is Modeless which for Architects simply means you can make model and parametric changes within Revit with the Form still open and you can switch back to the form as long as the data from the database is kept up to date. This is why you might notice the </a:t>
            </a:r>
            <a:r>
              <a:rPr lang="en-AU" sz="1600" dirty="0" smtClean="0"/>
              <a:t>Data Grid View </a:t>
            </a:r>
            <a:r>
              <a:rPr lang="en-AU" sz="1600" dirty="0"/>
              <a:t>row data resetting almost every time I make a change to the model.</a:t>
            </a:r>
          </a:p>
          <a:p>
            <a:pPr>
              <a:spcBef>
                <a:spcPts val="0"/>
              </a:spcBef>
              <a:buSzPct val="25000"/>
              <a:buNone/>
            </a:pPr>
            <a:r>
              <a:rPr lang="en-AU" sz="1600" dirty="0"/>
              <a:t>Modeless control can all be achieved by implementing an external event and requires the invocation of a modeless form and the </a:t>
            </a:r>
            <a:r>
              <a:rPr lang="en-AU" sz="1600" dirty="0" smtClean="0"/>
              <a:t>call-back </a:t>
            </a:r>
            <a:r>
              <a:rPr lang="en-AU" sz="1600" dirty="0"/>
              <a:t>to Revit outside a valid Revit API context through the external event. </a:t>
            </a:r>
          </a:p>
          <a:p>
            <a:pPr>
              <a:spcBef>
                <a:spcPts val="0"/>
              </a:spcBef>
              <a:buSzPct val="25000"/>
              <a:buNone/>
            </a:pPr>
            <a:r>
              <a:rPr lang="en-AU" sz="1600" dirty="0"/>
              <a:t>Anyway how does this benefit us</a:t>
            </a:r>
            <a:r>
              <a:rPr lang="en-AU" sz="1600" dirty="0" smtClean="0"/>
              <a:t>?</a:t>
            </a:r>
          </a:p>
          <a:p>
            <a:pPr>
              <a:spcBef>
                <a:spcPts val="0"/>
              </a:spcBef>
              <a:buSzPct val="25000"/>
              <a:buNone/>
            </a:pPr>
            <a:r>
              <a:rPr lang="en-AU" sz="1600" dirty="0" smtClean="0"/>
              <a:t>If </a:t>
            </a:r>
            <a:r>
              <a:rPr lang="en-AU" sz="1600" dirty="0"/>
              <a:t>we move the bed families in the room and run the report again on the family row, you can see that the bed families are now reporting their associated room.</a:t>
            </a:r>
          </a:p>
          <a:p>
            <a:pPr>
              <a:spcBef>
                <a:spcPts val="0"/>
              </a:spcBef>
              <a:buSzPct val="25000"/>
              <a:buNone/>
            </a:pPr>
            <a:endParaRPr dirty="0"/>
          </a:p>
        </p:txBody>
      </p:sp>
      <p:sp>
        <p:nvSpPr>
          <p:cNvPr id="125" name="Shape 125"/>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11</a:t>
            </a:fld>
            <a:endParaRPr lang="en-AU"/>
          </a:p>
        </p:txBody>
      </p:sp>
    </p:spTree>
    <p:extLst>
      <p:ext uri="{BB962C8B-B14F-4D97-AF65-F5344CB8AC3E}">
        <p14:creationId xmlns:p14="http://schemas.microsoft.com/office/powerpoint/2010/main" val="130895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31" name="Shape 131"/>
          <p:cNvSpPr txBox="1">
            <a:spLocks noGrp="1"/>
          </p:cNvSpPr>
          <p:nvPr>
            <p:ph type="body" idx="1"/>
          </p:nvPr>
        </p:nvSpPr>
        <p:spPr>
          <a:xfrm>
            <a:off x="993787" y="3235491"/>
            <a:ext cx="7954830" cy="3065598"/>
          </a:xfrm>
          <a:prstGeom prst="rect">
            <a:avLst/>
          </a:prstGeom>
          <a:noFill/>
          <a:ln>
            <a:noFill/>
          </a:ln>
        </p:spPr>
        <p:txBody>
          <a:bodyPr wrap="square" lIns="91590" tIns="91590" rIns="91590" bIns="91590" anchor="t" anchorCtr="0">
            <a:noAutofit/>
          </a:bodyPr>
          <a:lstStyle/>
          <a:p>
            <a:pPr>
              <a:spcBef>
                <a:spcPts val="0"/>
              </a:spcBef>
              <a:buSzPct val="25000"/>
              <a:buNone/>
            </a:pPr>
            <a:r>
              <a:rPr lang="en-AU" sz="1600" dirty="0"/>
              <a:t>A new feature I added after BILT2017 is the ability to perform more fine grained interrogation of Revit models and Family documents. </a:t>
            </a:r>
            <a:r>
              <a:rPr lang="en-AU" sz="1600" dirty="0" smtClean="0"/>
              <a:t>This </a:t>
            </a:r>
            <a:r>
              <a:rPr lang="en-AU" sz="1600" dirty="0"/>
              <a:t>allows the cross checking against our subcategories stored in a CSV file exported by our family </a:t>
            </a:r>
            <a:r>
              <a:rPr lang="en-AU" sz="1600" dirty="0" smtClean="0"/>
              <a:t>creator.</a:t>
            </a:r>
            <a:r>
              <a:rPr lang="en-AU" sz="1600" baseline="0" dirty="0" smtClean="0"/>
              <a:t> </a:t>
            </a:r>
            <a:r>
              <a:rPr lang="en-AU" sz="1600" dirty="0" smtClean="0"/>
              <a:t>The </a:t>
            </a:r>
            <a:r>
              <a:rPr lang="en-AU" sz="1600" dirty="0"/>
              <a:t>inspection of families for consistency in properties such as the number of origin points, the number of flip arrows </a:t>
            </a:r>
            <a:r>
              <a:rPr lang="en-AU" sz="1600" dirty="0" smtClean="0"/>
              <a:t>and</a:t>
            </a:r>
            <a:r>
              <a:rPr lang="en-AU" sz="1600" baseline="0" dirty="0" smtClean="0"/>
              <a:t> Family Parameters</a:t>
            </a:r>
            <a:endParaRPr lang="en-AU" sz="1600" dirty="0"/>
          </a:p>
          <a:p>
            <a:pPr>
              <a:spcBef>
                <a:spcPts val="0"/>
              </a:spcBef>
              <a:buSzPct val="25000"/>
              <a:buNone/>
            </a:pPr>
            <a:r>
              <a:rPr lang="en-AU" sz="1600" dirty="0" smtClean="0"/>
              <a:t>?</a:t>
            </a:r>
            <a:r>
              <a:rPr lang="en-AU" sz="1600" dirty="0" smtClean="0"/>
              <a:t>Why </a:t>
            </a:r>
            <a:r>
              <a:rPr lang="en-AU" sz="1600" dirty="0"/>
              <a:t>would I check if the flip arrows are present in our families?</a:t>
            </a:r>
          </a:p>
          <a:p>
            <a:pPr>
              <a:spcBef>
                <a:spcPts val="0"/>
              </a:spcBef>
              <a:buSzPct val="25000"/>
              <a:buNone/>
            </a:pPr>
            <a:r>
              <a:rPr lang="en-AU" sz="1600" dirty="0"/>
              <a:t>=&gt; </a:t>
            </a:r>
            <a:r>
              <a:rPr lang="en-AU" sz="1600" dirty="0" smtClean="0"/>
              <a:t>Users </a:t>
            </a:r>
            <a:r>
              <a:rPr lang="en-AU" sz="1600" dirty="0"/>
              <a:t>implementing R</a:t>
            </a:r>
            <a:r>
              <a:rPr lang="en-AU" sz="1600" dirty="0" smtClean="0"/>
              <a:t>evit </a:t>
            </a:r>
            <a:r>
              <a:rPr lang="en-AU" sz="1600" dirty="0"/>
              <a:t>family objects sometimes place them in a room(space) in plan backwards.  </a:t>
            </a:r>
          </a:p>
          <a:p>
            <a:pPr>
              <a:spcBef>
                <a:spcPts val="0"/>
              </a:spcBef>
              <a:buSzPct val="25000"/>
              <a:buNone/>
            </a:pPr>
            <a:r>
              <a:rPr lang="en-AU" sz="1600" dirty="0" smtClean="0"/>
              <a:t>?Why </a:t>
            </a:r>
            <a:r>
              <a:rPr lang="en-AU" sz="1600" dirty="0"/>
              <a:t>would we check </a:t>
            </a:r>
            <a:r>
              <a:rPr lang="en-AU" sz="1600" dirty="0" smtClean="0"/>
              <a:t>family</a:t>
            </a:r>
            <a:r>
              <a:rPr lang="en-AU" sz="1600" baseline="0" dirty="0" smtClean="0"/>
              <a:t> parameters are populated, locked or present in a family in a RVT project</a:t>
            </a:r>
            <a:r>
              <a:rPr lang="en-AU" sz="1600" dirty="0" smtClean="0"/>
              <a:t>?</a:t>
            </a:r>
            <a:endParaRPr lang="en-AU" sz="1600" dirty="0"/>
          </a:p>
          <a:p>
            <a:pPr>
              <a:spcBef>
                <a:spcPts val="0"/>
              </a:spcBef>
              <a:buSzPct val="25000"/>
              <a:buNone/>
            </a:pPr>
            <a:r>
              <a:rPr lang="en-AU" sz="1600" dirty="0" smtClean="0"/>
              <a:t>=&gt;</a:t>
            </a:r>
            <a:r>
              <a:rPr lang="en-AU" sz="1600" baseline="0" dirty="0" smtClean="0"/>
              <a:t> The parameters </a:t>
            </a:r>
            <a:r>
              <a:rPr lang="en-AU" sz="1600" baseline="0" dirty="0" smtClean="0"/>
              <a:t>are </a:t>
            </a:r>
            <a:r>
              <a:rPr lang="en-AU" sz="1600" baseline="0" dirty="0" smtClean="0"/>
              <a:t>required in </a:t>
            </a:r>
            <a:r>
              <a:rPr lang="en-AU" sz="1600" baseline="0" dirty="0" smtClean="0"/>
              <a:t>schedules and tagging</a:t>
            </a:r>
            <a:r>
              <a:rPr lang="en-AU" sz="1600" dirty="0" smtClean="0"/>
              <a:t>.</a:t>
            </a:r>
            <a:endParaRPr sz="1600" dirty="0"/>
          </a:p>
          <a:p>
            <a:pPr>
              <a:spcBef>
                <a:spcPts val="0"/>
              </a:spcBef>
              <a:buSzPct val="25000"/>
              <a:buNone/>
            </a:pPr>
            <a:endParaRPr sz="1800" dirty="0"/>
          </a:p>
        </p:txBody>
      </p:sp>
      <p:sp>
        <p:nvSpPr>
          <p:cNvPr id="132" name="Shape 132"/>
          <p:cNvSpPr txBox="1">
            <a:spLocks noGrp="1"/>
          </p:cNvSpPr>
          <p:nvPr>
            <p:ph type="sldNum" idx="12"/>
          </p:nvPr>
        </p:nvSpPr>
        <p:spPr>
          <a:xfrm>
            <a:off x="5630685" y="6469894"/>
            <a:ext cx="4309358" cy="340919"/>
          </a:xfrm>
          <a:prstGeom prst="rect">
            <a:avLst/>
          </a:prstGeom>
          <a:noFill/>
          <a:ln>
            <a:noFill/>
          </a:ln>
        </p:spPr>
        <p:txBody>
          <a:bodyPr wrap="square" lIns="91590" tIns="45782" rIns="91590" bIns="45782" anchor="b" anchorCtr="0">
            <a:noAutofit/>
          </a:bodyPr>
          <a:lstStyle/>
          <a:p>
            <a:pPr>
              <a:buClr>
                <a:srgbClr val="000000"/>
              </a:buClr>
              <a:buSzPct val="25000"/>
            </a:pPr>
            <a:fld id="{00000000-1234-1234-1234-123412341234}" type="slidenum">
              <a:rPr lang="en-AU"/>
              <a:pPr>
                <a:buClr>
                  <a:srgbClr val="000000"/>
                </a:buClr>
                <a:buSzPct val="25000"/>
              </a:pPr>
              <a:t>12</a:t>
            </a:fld>
            <a:endParaRPr lang="en-AU"/>
          </a:p>
        </p:txBody>
      </p:sp>
    </p:spTree>
    <p:extLst>
      <p:ext uri="{BB962C8B-B14F-4D97-AF65-F5344CB8AC3E}">
        <p14:creationId xmlns:p14="http://schemas.microsoft.com/office/powerpoint/2010/main" val="275930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38" name="Shape 138"/>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600" dirty="0"/>
              <a:t>It is not always enough to amend the accessible data in a RVT project, we may need to open and edit the Family Document or RFA file itself. The add-in can achieve this for some properties such as room awareness point and family category. It can also standardize the families </a:t>
            </a:r>
            <a:r>
              <a:rPr lang="en-AU" sz="1600" dirty="0" smtClean="0"/>
              <a:t>properties </a:t>
            </a:r>
            <a:r>
              <a:rPr lang="en-AU" sz="1600" dirty="0"/>
              <a:t>such as </a:t>
            </a:r>
            <a:r>
              <a:rPr lang="en-AU" sz="1600" dirty="0" smtClean="0"/>
              <a:t>units</a:t>
            </a:r>
            <a:r>
              <a:rPr lang="en-AU" sz="1600" baseline="0" dirty="0" smtClean="0"/>
              <a:t> and</a:t>
            </a:r>
            <a:r>
              <a:rPr lang="en-AU" sz="1600" dirty="0" smtClean="0"/>
              <a:t> </a:t>
            </a:r>
            <a:r>
              <a:rPr lang="en-AU" sz="1600" dirty="0"/>
              <a:t>shared parameters automatically. </a:t>
            </a:r>
          </a:p>
          <a:p>
            <a:pPr>
              <a:spcBef>
                <a:spcPts val="0"/>
              </a:spcBef>
              <a:buSzPct val="25000"/>
              <a:buNone/>
            </a:pPr>
            <a:r>
              <a:rPr lang="en-AU" sz="1600" dirty="0"/>
              <a:t>Here I am selecting multiple rows containing families assigned erroneous categories</a:t>
            </a:r>
            <a:r>
              <a:rPr lang="en-AU" sz="1600" dirty="0" smtClean="0"/>
              <a:t>.</a:t>
            </a:r>
          </a:p>
          <a:p>
            <a:pPr>
              <a:spcBef>
                <a:spcPts val="0"/>
              </a:spcBef>
              <a:buSzPct val="25000"/>
              <a:buNone/>
            </a:pPr>
            <a:r>
              <a:rPr lang="en-AU" sz="1600" dirty="0" smtClean="0"/>
              <a:t>?Which </a:t>
            </a:r>
            <a:r>
              <a:rPr lang="en-AU" sz="1600" dirty="0"/>
              <a:t>Category should the </a:t>
            </a:r>
            <a:r>
              <a:rPr lang="en-AU" sz="1600" dirty="0" smtClean="0"/>
              <a:t>cupboards families be </a:t>
            </a:r>
            <a:r>
              <a:rPr lang="en-AU" sz="1600" dirty="0"/>
              <a:t>placed </a:t>
            </a:r>
            <a:r>
              <a:rPr lang="en-AU" sz="1600" dirty="0" smtClean="0"/>
              <a:t>within?</a:t>
            </a:r>
            <a:endParaRPr lang="en-AU" sz="1600" dirty="0"/>
          </a:p>
          <a:p>
            <a:pPr>
              <a:spcBef>
                <a:spcPts val="0"/>
              </a:spcBef>
              <a:buSzPct val="25000"/>
              <a:buNone/>
            </a:pPr>
            <a:r>
              <a:rPr lang="en-AU" sz="1600" dirty="0"/>
              <a:t>=&gt; I would say that Casework should replace the generic model category, it depends on your company standard. </a:t>
            </a:r>
          </a:p>
          <a:p>
            <a:pPr>
              <a:spcBef>
                <a:spcPts val="0"/>
              </a:spcBef>
              <a:buSzPct val="25000"/>
              <a:buNone/>
            </a:pPr>
            <a:endParaRPr dirty="0"/>
          </a:p>
        </p:txBody>
      </p:sp>
      <p:sp>
        <p:nvSpPr>
          <p:cNvPr id="139" name="Shape 139"/>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13</a:t>
            </a:fld>
            <a:endParaRPr lang="en-AU"/>
          </a:p>
        </p:txBody>
      </p:sp>
    </p:spTree>
    <p:extLst>
      <p:ext uri="{BB962C8B-B14F-4D97-AF65-F5344CB8AC3E}">
        <p14:creationId xmlns:p14="http://schemas.microsoft.com/office/powerpoint/2010/main" val="213798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46" name="Shape 146"/>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Now I am going to demonstrate toggling a room awareness point on / off when turning it on you can select the points locations in relation to the family origin intersection as well.</a:t>
            </a:r>
          </a:p>
          <a:p>
            <a:pPr>
              <a:spcBef>
                <a:spcPts val="0"/>
              </a:spcBef>
              <a:buSzPct val="25000"/>
              <a:buNone/>
            </a:pPr>
            <a:r>
              <a:rPr lang="en-AU" sz="1800" dirty="0"/>
              <a:t>Which families would you expect this command to fail on and why?</a:t>
            </a:r>
          </a:p>
          <a:p>
            <a:pPr>
              <a:spcBef>
                <a:spcPts val="0"/>
              </a:spcBef>
              <a:buSzPct val="25000"/>
              <a:buNone/>
            </a:pPr>
            <a:r>
              <a:rPr lang="en-AU" sz="1800" dirty="0"/>
              <a:t>=&gt; IN-PLACE families, detail component families.</a:t>
            </a:r>
          </a:p>
        </p:txBody>
      </p:sp>
      <p:sp>
        <p:nvSpPr>
          <p:cNvPr id="147" name="Shape 147"/>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14</a:t>
            </a:fld>
            <a:endParaRPr lang="en-AU"/>
          </a:p>
        </p:txBody>
      </p:sp>
    </p:spTree>
    <p:extLst>
      <p:ext uri="{BB962C8B-B14F-4D97-AF65-F5344CB8AC3E}">
        <p14:creationId xmlns:p14="http://schemas.microsoft.com/office/powerpoint/2010/main" val="2824787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54" name="Shape 154"/>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600" dirty="0"/>
              <a:t>A lot of confusion occurs when sorting families, in the browser and schedules. Performing counts and tracking, updating from your family library. If we run a report on some rows we can see orange over family names indicating their name needs updating. So we will now do a name update on a family. Each column represents a part of a family name, By clicking the owner category I can constrain the results of the first part which is a subset of family category. </a:t>
            </a:r>
            <a:endParaRPr sz="1600" dirty="0"/>
          </a:p>
          <a:p>
            <a:pPr>
              <a:spcBef>
                <a:spcPts val="0"/>
              </a:spcBef>
              <a:buSzPct val="25000"/>
              <a:buNone/>
            </a:pPr>
            <a:r>
              <a:rPr lang="en-AU" sz="1600" dirty="0" smtClean="0"/>
              <a:t>?Why </a:t>
            </a:r>
            <a:r>
              <a:rPr lang="en-AU" sz="1600" dirty="0"/>
              <a:t>are the family rename columns selected in sequence?</a:t>
            </a:r>
          </a:p>
          <a:p>
            <a:pPr>
              <a:spcBef>
                <a:spcPts val="0"/>
              </a:spcBef>
              <a:buSzPct val="25000"/>
              <a:buNone/>
            </a:pPr>
            <a:r>
              <a:rPr lang="en-AU" sz="1600" dirty="0"/>
              <a:t>=&gt; The name is created by cascading the list of possible name parts from the previous column reducing the options available and guiding the user as to the best name from our company standards.</a:t>
            </a:r>
          </a:p>
          <a:p>
            <a:pPr>
              <a:spcBef>
                <a:spcPts val="0"/>
              </a:spcBef>
              <a:buSzPct val="25000"/>
              <a:buNone/>
            </a:pPr>
            <a:r>
              <a:rPr lang="en-AU" sz="1600" dirty="0"/>
              <a:t>Every family instance will also be updated if a group value is added.</a:t>
            </a:r>
          </a:p>
          <a:p>
            <a:pPr>
              <a:spcBef>
                <a:spcPts val="0"/>
              </a:spcBef>
              <a:buSzPct val="25000"/>
              <a:buNone/>
            </a:pPr>
            <a:endParaRPr dirty="0"/>
          </a:p>
          <a:p>
            <a:pPr>
              <a:spcBef>
                <a:spcPts val="0"/>
              </a:spcBef>
              <a:buSzPct val="25000"/>
              <a:buNone/>
            </a:pPr>
            <a:endParaRPr dirty="0"/>
          </a:p>
        </p:txBody>
      </p:sp>
      <p:sp>
        <p:nvSpPr>
          <p:cNvPr id="155" name="Shape 155"/>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15</a:t>
            </a:fld>
            <a:endParaRPr lang="en-AU"/>
          </a:p>
        </p:txBody>
      </p:sp>
    </p:spTree>
    <p:extLst>
      <p:ext uri="{BB962C8B-B14F-4D97-AF65-F5344CB8AC3E}">
        <p14:creationId xmlns:p14="http://schemas.microsoft.com/office/powerpoint/2010/main" val="362739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61" name="Shape 161"/>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I will now click on the remaining columns to fill the textbox on the commands bar at the top of the form.</a:t>
            </a:r>
          </a:p>
          <a:p>
            <a:pPr>
              <a:spcBef>
                <a:spcPts val="0"/>
              </a:spcBef>
              <a:buSzPct val="25000"/>
              <a:buNone/>
            </a:pPr>
            <a:r>
              <a:rPr lang="en-AU" sz="1800" dirty="0"/>
              <a:t>The family names and other parameter values like the QSID are sourced from the company family library</a:t>
            </a:r>
            <a:r>
              <a:rPr lang="en-AU" sz="1800" dirty="0" smtClean="0"/>
              <a:t>.</a:t>
            </a:r>
          </a:p>
          <a:p>
            <a:pPr>
              <a:spcBef>
                <a:spcPts val="0"/>
              </a:spcBef>
              <a:buSzPct val="25000"/>
              <a:buNone/>
            </a:pPr>
            <a:r>
              <a:rPr lang="en-AU" sz="1800" dirty="0" smtClean="0"/>
              <a:t>We </a:t>
            </a:r>
            <a:r>
              <a:rPr lang="en-AU" sz="1800" dirty="0"/>
              <a:t>have another tool that exports these values directly from our family library and the data is used in other tools as a simple database. </a:t>
            </a:r>
          </a:p>
          <a:p>
            <a:pPr>
              <a:spcBef>
                <a:spcPts val="0"/>
              </a:spcBef>
              <a:buSzPct val="25000"/>
              <a:buNone/>
            </a:pPr>
            <a:r>
              <a:rPr lang="en-AU" sz="1800" dirty="0"/>
              <a:t>Show the XML </a:t>
            </a:r>
            <a:r>
              <a:rPr lang="en-AU" sz="1800" dirty="0" smtClean="0"/>
              <a:t>file.</a:t>
            </a:r>
            <a:endParaRPr lang="en-AU" sz="1800" dirty="0"/>
          </a:p>
        </p:txBody>
      </p:sp>
      <p:sp>
        <p:nvSpPr>
          <p:cNvPr id="162" name="Shape 162"/>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16</a:t>
            </a:fld>
            <a:endParaRPr lang="en-AU"/>
          </a:p>
        </p:txBody>
      </p:sp>
    </p:spTree>
    <p:extLst>
      <p:ext uri="{BB962C8B-B14F-4D97-AF65-F5344CB8AC3E}">
        <p14:creationId xmlns:p14="http://schemas.microsoft.com/office/powerpoint/2010/main" val="349265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69" name="Shape 169"/>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Family types can also be altered and type parameters added again deriving their values from an XML file.</a:t>
            </a:r>
          </a:p>
          <a:p>
            <a:pPr>
              <a:spcBef>
                <a:spcPts val="0"/>
              </a:spcBef>
              <a:buSzPct val="25000"/>
              <a:buNone/>
            </a:pPr>
            <a:r>
              <a:rPr lang="en-AU" sz="1800" dirty="0"/>
              <a:t>We have also used our schedule codes as well as locked down parameter values. </a:t>
            </a:r>
          </a:p>
          <a:p>
            <a:pPr>
              <a:spcBef>
                <a:spcPts val="0"/>
              </a:spcBef>
              <a:buSzPct val="25000"/>
              <a:buNone/>
            </a:pPr>
            <a:r>
              <a:rPr lang="en-AU" sz="1800" dirty="0"/>
              <a:t>Why are schedule codes an issue?</a:t>
            </a:r>
          </a:p>
          <a:p>
            <a:pPr>
              <a:spcBef>
                <a:spcPts val="0"/>
              </a:spcBef>
              <a:buSzPct val="25000"/>
              <a:buNone/>
            </a:pPr>
            <a:r>
              <a:rPr lang="en-AU" sz="1800" dirty="0"/>
              <a:t>=&gt; </a:t>
            </a:r>
            <a:r>
              <a:rPr lang="en-AU" sz="1800" dirty="0" smtClean="0"/>
              <a:t>New FFE</a:t>
            </a:r>
            <a:r>
              <a:rPr lang="en-AU" sz="1800" baseline="0" dirty="0" smtClean="0"/>
              <a:t> codes</a:t>
            </a:r>
            <a:r>
              <a:rPr lang="en-AU" sz="1800" dirty="0" smtClean="0"/>
              <a:t> </a:t>
            </a:r>
            <a:r>
              <a:rPr lang="en-AU" sz="1800" dirty="0"/>
              <a:t>are constantly being created </a:t>
            </a:r>
            <a:r>
              <a:rPr lang="en-AU" sz="1800" dirty="0" smtClean="0"/>
              <a:t>are</a:t>
            </a:r>
            <a:r>
              <a:rPr lang="en-AU" sz="1800" baseline="0" dirty="0" smtClean="0"/>
              <a:t> not readily amenable to rules in functions</a:t>
            </a:r>
            <a:r>
              <a:rPr lang="en-AU" sz="1800" dirty="0" smtClean="0"/>
              <a:t>.</a:t>
            </a:r>
            <a:endParaRPr lang="en-AU" sz="1800" dirty="0"/>
          </a:p>
        </p:txBody>
      </p:sp>
      <p:sp>
        <p:nvSpPr>
          <p:cNvPr id="170" name="Shape 170"/>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rgbClr val="000000"/>
              </a:buClr>
              <a:buSzPct val="25000"/>
            </a:pPr>
            <a:fld id="{00000000-1234-1234-1234-123412341234}" type="slidenum">
              <a:rPr lang="en-AU"/>
              <a:pPr>
                <a:buClr>
                  <a:srgbClr val="000000"/>
                </a:buClr>
                <a:buSzPct val="25000"/>
              </a:pPr>
              <a:t>17</a:t>
            </a:fld>
            <a:endParaRPr lang="en-AU"/>
          </a:p>
        </p:txBody>
      </p:sp>
    </p:spTree>
    <p:extLst>
      <p:ext uri="{BB962C8B-B14F-4D97-AF65-F5344CB8AC3E}">
        <p14:creationId xmlns:p14="http://schemas.microsoft.com/office/powerpoint/2010/main" val="2878236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993787" y="3235491"/>
            <a:ext cx="7954937" cy="3065546"/>
          </a:xfrm>
          <a:prstGeom prst="rect">
            <a:avLst/>
          </a:prstGeom>
          <a:noFill/>
          <a:ln>
            <a:noFill/>
          </a:ln>
        </p:spPr>
        <p:txBody>
          <a:bodyPr wrap="square" lIns="91590" tIns="91590" rIns="91590" bIns="91590" anchor="t" anchorCtr="0">
            <a:noAutofit/>
          </a:bodyPr>
          <a:lstStyle/>
          <a:p>
            <a:pPr>
              <a:spcBef>
                <a:spcPts val="0"/>
              </a:spcBef>
              <a:buSzPct val="25000"/>
              <a:buNone/>
            </a:pPr>
            <a:endParaRPr/>
          </a:p>
        </p:txBody>
      </p:sp>
      <p:sp>
        <p:nvSpPr>
          <p:cNvPr id="177" name="Shape 177"/>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Tree>
    <p:extLst>
      <p:ext uri="{BB962C8B-B14F-4D97-AF65-F5344CB8AC3E}">
        <p14:creationId xmlns:p14="http://schemas.microsoft.com/office/powerpoint/2010/main" val="150156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59" name="Shape 59"/>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In today’s lecture I’d like to discuss a Revit </a:t>
            </a:r>
            <a:r>
              <a:rPr lang="en-AU" sz="1800" dirty="0" smtClean="0"/>
              <a:t>Add-in </a:t>
            </a:r>
            <a:r>
              <a:rPr lang="en-AU" sz="1800" dirty="0"/>
              <a:t>that I demonstrated to attendees at BILT2017 in Adelaide. The Add-in simply called the Family Fixer attempts to make a RVT model loaded with families ready for FFE documentation, Facilities management and </a:t>
            </a:r>
            <a:r>
              <a:rPr lang="en-AU" sz="1800" dirty="0" smtClean="0"/>
              <a:t>assists general </a:t>
            </a:r>
            <a:r>
              <a:rPr lang="en-AU" sz="1800" dirty="0"/>
              <a:t>model maintenance. The </a:t>
            </a:r>
            <a:r>
              <a:rPr lang="en-AU" sz="1800" dirty="0" smtClean="0"/>
              <a:t>Add-in </a:t>
            </a:r>
            <a:r>
              <a:rPr lang="en-AU" sz="1800" dirty="0"/>
              <a:t>achieves the integrity of parametric data and visibility control through various means as I will now demonstrate. However first I will provide some background on the topic.</a:t>
            </a:r>
          </a:p>
        </p:txBody>
      </p:sp>
      <p:sp>
        <p:nvSpPr>
          <p:cNvPr id="60" name="Shape 60"/>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2</a:t>
            </a:fld>
            <a:endParaRPr lang="en-AU"/>
          </a:p>
        </p:txBody>
      </p:sp>
    </p:spTree>
    <p:extLst>
      <p:ext uri="{BB962C8B-B14F-4D97-AF65-F5344CB8AC3E}">
        <p14:creationId xmlns:p14="http://schemas.microsoft.com/office/powerpoint/2010/main" val="191137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66" name="Shape 66"/>
          <p:cNvSpPr txBox="1">
            <a:spLocks noGrp="1"/>
          </p:cNvSpPr>
          <p:nvPr>
            <p:ph type="body" idx="1"/>
          </p:nvPr>
        </p:nvSpPr>
        <p:spPr>
          <a:xfrm>
            <a:off x="993787" y="3235491"/>
            <a:ext cx="7954830" cy="3065598"/>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Revit Add-ins are written in .NET languages such as I have done in C#. They allow user interaction with something most people are familiar with a windows form. After a developer or user setups the .DLL file, the image file and the manifest file they are ready to run an external command from the Revit Ribbon. The Revit API has an interface that provides a window into Revit operations </a:t>
            </a:r>
            <a:r>
              <a:rPr lang="en-AU" sz="1800" dirty="0" smtClean="0"/>
              <a:t>so you </a:t>
            </a:r>
            <a:r>
              <a:rPr lang="en-AU" sz="1800" dirty="0"/>
              <a:t>can make changes to the model inside transactions.</a:t>
            </a:r>
          </a:p>
        </p:txBody>
      </p:sp>
      <p:sp>
        <p:nvSpPr>
          <p:cNvPr id="67" name="Shape 67"/>
          <p:cNvSpPr txBox="1">
            <a:spLocks noGrp="1"/>
          </p:cNvSpPr>
          <p:nvPr>
            <p:ph type="sldNum" idx="12"/>
          </p:nvPr>
        </p:nvSpPr>
        <p:spPr>
          <a:xfrm>
            <a:off x="5630685" y="6469894"/>
            <a:ext cx="4309358"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3</a:t>
            </a:fld>
            <a:endParaRPr lang="en-AU"/>
          </a:p>
        </p:txBody>
      </p:sp>
    </p:spTree>
    <p:extLst>
      <p:ext uri="{BB962C8B-B14F-4D97-AF65-F5344CB8AC3E}">
        <p14:creationId xmlns:p14="http://schemas.microsoft.com/office/powerpoint/2010/main" val="2834269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993787" y="3235491"/>
            <a:ext cx="7954937" cy="3065546"/>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Revit is a 3D modelling tool that produces conceptual 3D and 2D documentation. It keeps most of the data stored in objects known as families and this data can be leveraged in schedules for FFE</a:t>
            </a:r>
            <a:r>
              <a:rPr lang="en-AU" sz="1800" dirty="0" smtClean="0"/>
              <a:t>( </a:t>
            </a:r>
            <a:r>
              <a:rPr lang="en-AU" sz="1800" dirty="0" err="1" smtClean="0"/>
              <a:t>furnitures</a:t>
            </a:r>
            <a:r>
              <a:rPr lang="en-AU" sz="1800" dirty="0"/>
              <a:t>, fixtures and equipment) in health room layouts, </a:t>
            </a:r>
            <a:r>
              <a:rPr lang="en-AU" sz="1800" dirty="0" smtClean="0"/>
              <a:t>tagging etc. </a:t>
            </a:r>
            <a:r>
              <a:rPr lang="en-AU" sz="1800" dirty="0"/>
              <a:t>It is usually important in a </a:t>
            </a:r>
            <a:r>
              <a:rPr lang="en-AU" sz="1800" dirty="0" smtClean="0"/>
              <a:t>Health </a:t>
            </a:r>
            <a:r>
              <a:rPr lang="en-AU" sz="1800" dirty="0"/>
              <a:t>project to keep the family names structured, subcategories correct, </a:t>
            </a:r>
            <a:r>
              <a:rPr lang="en-AU" sz="1800" dirty="0" smtClean="0"/>
              <a:t>maintain parametric </a:t>
            </a:r>
            <a:r>
              <a:rPr lang="en-AU" sz="1800" dirty="0"/>
              <a:t>data integrity and filter unwanted families. Further families are usually in subsets of rooms within a project set. This relationship can </a:t>
            </a:r>
            <a:r>
              <a:rPr lang="en-AU" sz="1800" dirty="0" smtClean="0"/>
              <a:t>become corrupt if not managed carefully.   </a:t>
            </a:r>
            <a:endParaRPr lang="en-AU" sz="1800" dirty="0"/>
          </a:p>
        </p:txBody>
      </p:sp>
      <p:sp>
        <p:nvSpPr>
          <p:cNvPr id="73" name="Shape 73"/>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Tree>
    <p:extLst>
      <p:ext uri="{BB962C8B-B14F-4D97-AF65-F5344CB8AC3E}">
        <p14:creationId xmlns:p14="http://schemas.microsoft.com/office/powerpoint/2010/main" val="80633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The Family Fixer is </a:t>
            </a:r>
            <a:r>
              <a:rPr lang="en-AU" sz="1800" dirty="0" smtClean="0"/>
              <a:t>capable in </a:t>
            </a:r>
            <a:r>
              <a:rPr lang="en-AU" sz="1800" dirty="0"/>
              <a:t>not only analysing </a:t>
            </a:r>
            <a:r>
              <a:rPr lang="en-AU" sz="1800" dirty="0" smtClean="0"/>
              <a:t>Revit model </a:t>
            </a:r>
            <a:r>
              <a:rPr lang="en-AU" sz="1800" dirty="0"/>
              <a:t>health it also edit’s a family document directly and amends family instances through a seeker function that locates family instances based on a rule. </a:t>
            </a:r>
          </a:p>
          <a:p>
            <a:pPr>
              <a:spcBef>
                <a:spcPts val="0"/>
              </a:spcBef>
              <a:buSzPct val="25000"/>
              <a:buNone/>
            </a:pPr>
            <a:r>
              <a:rPr lang="en-AU" sz="1800" dirty="0"/>
              <a:t>The Families and their types within the current document can be named, parameterized leveraging data stored in XML and </a:t>
            </a:r>
            <a:r>
              <a:rPr lang="en-AU" sz="1800" dirty="0" smtClean="0"/>
              <a:t>CSV </a:t>
            </a:r>
            <a:r>
              <a:rPr lang="en-AU" sz="1800" dirty="0"/>
              <a:t>files. The </a:t>
            </a:r>
            <a:r>
              <a:rPr lang="en-AU" sz="1800" dirty="0" smtClean="0"/>
              <a:t>Add-in </a:t>
            </a:r>
            <a:r>
              <a:rPr lang="en-AU" sz="1800" dirty="0"/>
              <a:t>also checks family subcategories and parameters against these values.</a:t>
            </a:r>
          </a:p>
        </p:txBody>
      </p:sp>
      <p:sp>
        <p:nvSpPr>
          <p:cNvPr id="79" name="Shape 79"/>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Tree>
    <p:extLst>
      <p:ext uri="{BB962C8B-B14F-4D97-AF65-F5344CB8AC3E}">
        <p14:creationId xmlns:p14="http://schemas.microsoft.com/office/powerpoint/2010/main" val="1968826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85" name="Shape 85"/>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a:spcBef>
                <a:spcPts val="0"/>
              </a:spcBef>
              <a:buSzPct val="25000"/>
              <a:buNone/>
            </a:pPr>
            <a:r>
              <a:rPr lang="en-AU" sz="1800" dirty="0"/>
              <a:t>This is an example of the GUI, note how the main functions are grouped in five columns of the same </a:t>
            </a:r>
            <a:r>
              <a:rPr lang="en-AU" sz="1800" dirty="0" smtClean="0"/>
              <a:t>colour</a:t>
            </a:r>
            <a:r>
              <a:rPr lang="en-AU" sz="1800" dirty="0"/>
              <a:t>. Each family occupies an entire row. This is </a:t>
            </a:r>
            <a:r>
              <a:rPr lang="en-AU" sz="1800" dirty="0" smtClean="0"/>
              <a:t>achieved</a:t>
            </a:r>
            <a:r>
              <a:rPr lang="en-AU" sz="1800" baseline="0" dirty="0" smtClean="0"/>
              <a:t> </a:t>
            </a:r>
            <a:r>
              <a:rPr lang="en-AU" sz="1800" dirty="0" smtClean="0"/>
              <a:t>using </a:t>
            </a:r>
            <a:r>
              <a:rPr lang="en-AU" sz="1800" dirty="0"/>
              <a:t>a .NET control called a Data Grid </a:t>
            </a:r>
            <a:r>
              <a:rPr lang="en-AU" sz="1800" dirty="0" smtClean="0"/>
              <a:t>View.</a:t>
            </a:r>
            <a:endParaRPr lang="en-AU" sz="1800" dirty="0"/>
          </a:p>
        </p:txBody>
      </p:sp>
      <p:sp>
        <p:nvSpPr>
          <p:cNvPr id="86" name="Shape 86"/>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6</a:t>
            </a:fld>
            <a:endParaRPr lang="en-AU"/>
          </a:p>
        </p:txBody>
      </p:sp>
    </p:spTree>
    <p:extLst>
      <p:ext uri="{BB962C8B-B14F-4D97-AF65-F5344CB8AC3E}">
        <p14:creationId xmlns:p14="http://schemas.microsoft.com/office/powerpoint/2010/main" val="33170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93" name="Shape 93"/>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marL="343517">
              <a:spcBef>
                <a:spcPts val="0"/>
              </a:spcBef>
              <a:buClr>
                <a:srgbClr val="4D4D4D"/>
              </a:buClr>
              <a:buSzPct val="25000"/>
              <a:buNone/>
            </a:pPr>
            <a:r>
              <a:rPr lang="en-AU" sz="1800" dirty="0">
                <a:solidFill>
                  <a:srgbClr val="4D4D4D"/>
                </a:solidFill>
                <a:latin typeface="Calibri"/>
                <a:ea typeface="Calibri"/>
                <a:cs typeface="Calibri"/>
                <a:sym typeface="Calibri"/>
              </a:rPr>
              <a:t>After opening </a:t>
            </a:r>
            <a:r>
              <a:rPr lang="en-AU" sz="1800" dirty="0" smtClean="0">
                <a:solidFill>
                  <a:srgbClr val="4D4D4D"/>
                </a:solidFill>
                <a:latin typeface="Calibri"/>
                <a:ea typeface="Calibri"/>
                <a:cs typeface="Calibri"/>
                <a:sym typeface="Calibri"/>
              </a:rPr>
              <a:t>the</a:t>
            </a:r>
            <a:r>
              <a:rPr lang="en-AU" sz="1800" baseline="0" dirty="0" smtClean="0">
                <a:solidFill>
                  <a:srgbClr val="4D4D4D"/>
                </a:solidFill>
                <a:latin typeface="Calibri"/>
                <a:ea typeface="Calibri"/>
                <a:cs typeface="Calibri"/>
                <a:sym typeface="Calibri"/>
              </a:rPr>
              <a:t> Add-in in</a:t>
            </a:r>
            <a:r>
              <a:rPr lang="en-AU" sz="1800" dirty="0" smtClean="0">
                <a:solidFill>
                  <a:srgbClr val="4D4D4D"/>
                </a:solidFill>
                <a:latin typeface="Calibri"/>
                <a:ea typeface="Calibri"/>
                <a:cs typeface="Calibri"/>
                <a:sym typeface="Calibri"/>
              </a:rPr>
              <a:t> </a:t>
            </a:r>
            <a:r>
              <a:rPr lang="en-AU" sz="1800" dirty="0">
                <a:solidFill>
                  <a:srgbClr val="4D4D4D"/>
                </a:solidFill>
                <a:latin typeface="Calibri"/>
                <a:ea typeface="Calibri"/>
                <a:cs typeface="Calibri"/>
                <a:sym typeface="Calibri"/>
              </a:rPr>
              <a:t>RVT a user can select </a:t>
            </a:r>
            <a:r>
              <a:rPr lang="en-AU" sz="1800" dirty="0" smtClean="0">
                <a:solidFill>
                  <a:srgbClr val="4D4D4D"/>
                </a:solidFill>
                <a:latin typeface="Calibri"/>
                <a:ea typeface="Calibri"/>
                <a:cs typeface="Calibri"/>
                <a:sym typeface="Calibri"/>
              </a:rPr>
              <a:t>Family </a:t>
            </a:r>
            <a:r>
              <a:rPr lang="en-AU" sz="1800" dirty="0">
                <a:solidFill>
                  <a:srgbClr val="4D4D4D"/>
                </a:solidFill>
                <a:latin typeface="Calibri"/>
                <a:ea typeface="Calibri"/>
                <a:cs typeface="Calibri"/>
                <a:sym typeface="Calibri"/>
              </a:rPr>
              <a:t>row/s and amend some of the faults flagged by the </a:t>
            </a:r>
            <a:r>
              <a:rPr lang="en-AU" sz="1800" dirty="0" smtClean="0">
                <a:solidFill>
                  <a:srgbClr val="4D4D4D"/>
                </a:solidFill>
                <a:latin typeface="Calibri"/>
                <a:ea typeface="Calibri"/>
                <a:cs typeface="Calibri"/>
                <a:sym typeface="Calibri"/>
              </a:rPr>
              <a:t>Add-in </a:t>
            </a:r>
            <a:r>
              <a:rPr lang="en-AU" sz="1800" dirty="0">
                <a:solidFill>
                  <a:srgbClr val="4D4D4D"/>
                </a:solidFill>
                <a:latin typeface="Calibri"/>
                <a:ea typeface="Calibri"/>
                <a:cs typeface="Calibri"/>
                <a:sym typeface="Calibri"/>
              </a:rPr>
              <a:t>with various commands found on the command panels along the top of the Graphic User Interface(GUI </a:t>
            </a:r>
            <a:r>
              <a:rPr lang="en-AU" sz="1800" u="sng" dirty="0" err="1">
                <a:solidFill>
                  <a:schemeClr val="hlink"/>
                </a:solidFill>
                <a:latin typeface="Calibri"/>
                <a:ea typeface="Calibri"/>
                <a:cs typeface="Calibri"/>
                <a:sym typeface="Calibri"/>
                <a:hlinkClick r:id="rId3"/>
              </a:rPr>
              <a:t>ɡuːi</a:t>
            </a:r>
            <a:r>
              <a:rPr lang="en-AU" sz="1800" u="sng" dirty="0">
                <a:solidFill>
                  <a:schemeClr val="hlink"/>
                </a:solidFill>
                <a:latin typeface="Calibri"/>
                <a:ea typeface="Calibri"/>
                <a:cs typeface="Calibri"/>
                <a:sym typeface="Calibri"/>
                <a:hlinkClick r:id="rId3"/>
              </a:rPr>
              <a:t>ː/</a:t>
            </a:r>
            <a:r>
              <a:rPr lang="en-AU" sz="1800" dirty="0">
                <a:solidFill>
                  <a:srgbClr val="4D4D4D"/>
                </a:solidFill>
                <a:latin typeface="Calibri"/>
                <a:ea typeface="Calibri"/>
                <a:cs typeface="Calibri"/>
                <a:sym typeface="Calibri"/>
              </a:rPr>
              <a:t>).</a:t>
            </a:r>
          </a:p>
        </p:txBody>
      </p:sp>
      <p:sp>
        <p:nvSpPr>
          <p:cNvPr id="94" name="Shape 94"/>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7</a:t>
            </a:fld>
            <a:endParaRPr lang="en-AU"/>
          </a:p>
        </p:txBody>
      </p:sp>
    </p:spTree>
    <p:extLst>
      <p:ext uri="{BB962C8B-B14F-4D97-AF65-F5344CB8AC3E}">
        <p14:creationId xmlns:p14="http://schemas.microsoft.com/office/powerpoint/2010/main" val="168334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00" name="Shape 100"/>
          <p:cNvSpPr txBox="1">
            <a:spLocks noGrp="1"/>
          </p:cNvSpPr>
          <p:nvPr>
            <p:ph type="body" idx="1"/>
          </p:nvPr>
        </p:nvSpPr>
        <p:spPr>
          <a:xfrm>
            <a:off x="993787" y="3235491"/>
            <a:ext cx="7954830" cy="3065598"/>
          </a:xfrm>
          <a:prstGeom prst="rect">
            <a:avLst/>
          </a:prstGeom>
          <a:noFill/>
          <a:ln>
            <a:noFill/>
          </a:ln>
        </p:spPr>
        <p:txBody>
          <a:bodyPr wrap="square" lIns="91590" tIns="91590" rIns="91590" bIns="91590" anchor="t" anchorCtr="0">
            <a:noAutofit/>
          </a:bodyPr>
          <a:lstStyle/>
          <a:p>
            <a:pPr marL="343517" indent="343517">
              <a:spcBef>
                <a:spcPts val="0"/>
              </a:spcBef>
              <a:buClr>
                <a:srgbClr val="4D4D4D"/>
              </a:buClr>
              <a:buSzPct val="25000"/>
              <a:buNone/>
            </a:pPr>
            <a:r>
              <a:rPr lang="en-AU" sz="1800" dirty="0">
                <a:solidFill>
                  <a:srgbClr val="4D4D4D"/>
                </a:solidFill>
                <a:latin typeface="Calibri"/>
                <a:ea typeface="Calibri"/>
                <a:cs typeface="Calibri"/>
                <a:sym typeface="Calibri"/>
              </a:rPr>
              <a:t>We can use the Toggle Schedule Filter to </a:t>
            </a:r>
            <a:r>
              <a:rPr lang="en-AU" sz="1800" dirty="0" smtClean="0">
                <a:solidFill>
                  <a:srgbClr val="4D4D4D"/>
                </a:solidFill>
                <a:latin typeface="Calibri"/>
                <a:ea typeface="Calibri"/>
                <a:cs typeface="Calibri"/>
                <a:sym typeface="Calibri"/>
              </a:rPr>
              <a:t>control</a:t>
            </a:r>
            <a:r>
              <a:rPr lang="en-AU" sz="1800" baseline="0" dirty="0" smtClean="0">
                <a:solidFill>
                  <a:srgbClr val="4D4D4D"/>
                </a:solidFill>
                <a:latin typeface="Calibri"/>
                <a:ea typeface="Calibri"/>
                <a:cs typeface="Calibri"/>
                <a:sym typeface="Calibri"/>
              </a:rPr>
              <a:t> families in Revit schedules</a:t>
            </a:r>
            <a:r>
              <a:rPr lang="en-AU" sz="1800" dirty="0" smtClean="0">
                <a:solidFill>
                  <a:srgbClr val="4D4D4D"/>
                </a:solidFill>
                <a:latin typeface="Calibri"/>
                <a:ea typeface="Calibri"/>
                <a:cs typeface="Calibri"/>
                <a:sym typeface="Calibri"/>
              </a:rPr>
              <a:t>. </a:t>
            </a:r>
            <a:endParaRPr lang="en-AU" sz="1800" dirty="0">
              <a:solidFill>
                <a:srgbClr val="4D4D4D"/>
              </a:solidFill>
              <a:latin typeface="Calibri"/>
              <a:ea typeface="Calibri"/>
              <a:cs typeface="Calibri"/>
              <a:sym typeface="Calibri"/>
            </a:endParaRPr>
          </a:p>
          <a:p>
            <a:pPr marL="343517" indent="343517">
              <a:spcBef>
                <a:spcPts val="0"/>
              </a:spcBef>
              <a:buClr>
                <a:srgbClr val="4D4D4D"/>
              </a:buClr>
              <a:buSzPct val="25000"/>
              <a:buNone/>
            </a:pPr>
            <a:r>
              <a:rPr lang="en-AU" sz="1800" dirty="0" smtClean="0">
                <a:solidFill>
                  <a:srgbClr val="4D4D4D"/>
                </a:solidFill>
                <a:latin typeface="Calibri"/>
                <a:ea typeface="Calibri"/>
                <a:cs typeface="Calibri"/>
                <a:sym typeface="Calibri"/>
              </a:rPr>
              <a:t>?What </a:t>
            </a:r>
            <a:r>
              <a:rPr lang="en-AU" sz="1800" dirty="0">
                <a:solidFill>
                  <a:srgbClr val="4D4D4D"/>
                </a:solidFill>
                <a:latin typeface="Calibri"/>
                <a:ea typeface="Calibri"/>
                <a:cs typeface="Calibri"/>
                <a:sym typeface="Calibri"/>
              </a:rPr>
              <a:t>in orange in the family report might you want to filter from appearing in </a:t>
            </a:r>
            <a:r>
              <a:rPr lang="en-AU" sz="1800" dirty="0" smtClean="0">
                <a:solidFill>
                  <a:srgbClr val="4D4D4D"/>
                </a:solidFill>
                <a:latin typeface="Calibri"/>
                <a:ea typeface="Calibri"/>
                <a:cs typeface="Calibri"/>
                <a:sym typeface="Calibri"/>
              </a:rPr>
              <a:t>schedules </a:t>
            </a:r>
            <a:r>
              <a:rPr lang="en-AU" sz="1800" dirty="0">
                <a:solidFill>
                  <a:srgbClr val="4D4D4D"/>
                </a:solidFill>
                <a:latin typeface="Calibri"/>
                <a:ea typeface="Calibri"/>
                <a:cs typeface="Calibri"/>
                <a:sym typeface="Calibri"/>
              </a:rPr>
              <a:t>in </a:t>
            </a:r>
            <a:r>
              <a:rPr lang="en-AU" sz="1800" dirty="0" smtClean="0">
                <a:solidFill>
                  <a:srgbClr val="4D4D4D"/>
                </a:solidFill>
                <a:latin typeface="Calibri"/>
                <a:ea typeface="Calibri"/>
                <a:cs typeface="Calibri"/>
                <a:sym typeface="Calibri"/>
              </a:rPr>
              <a:t>Revit?</a:t>
            </a:r>
            <a:endParaRPr lang="en-AU" sz="1800" dirty="0">
              <a:solidFill>
                <a:srgbClr val="4D4D4D"/>
              </a:solidFill>
              <a:latin typeface="Calibri"/>
              <a:ea typeface="Calibri"/>
              <a:cs typeface="Calibri"/>
              <a:sym typeface="Calibri"/>
            </a:endParaRPr>
          </a:p>
          <a:p>
            <a:pPr marL="343517" indent="343517">
              <a:spcBef>
                <a:spcPts val="0"/>
              </a:spcBef>
              <a:buClr>
                <a:srgbClr val="4D4D4D"/>
              </a:buClr>
              <a:buSzPct val="25000"/>
              <a:buNone/>
            </a:pPr>
            <a:r>
              <a:rPr lang="en-AU" sz="1800" dirty="0">
                <a:solidFill>
                  <a:srgbClr val="4D4D4D"/>
                </a:solidFill>
                <a:latin typeface="Calibri"/>
                <a:ea typeface="Calibri"/>
                <a:cs typeface="Calibri"/>
                <a:sym typeface="Calibri"/>
              </a:rPr>
              <a:t>=&gt;</a:t>
            </a:r>
            <a:r>
              <a:rPr lang="en-AU" sz="1800" dirty="0" smtClean="0">
                <a:solidFill>
                  <a:srgbClr val="4D4D4D"/>
                </a:solidFill>
                <a:latin typeface="Calibri"/>
                <a:ea typeface="Calibri"/>
                <a:cs typeface="Calibri"/>
                <a:sym typeface="Calibri"/>
              </a:rPr>
              <a:t>In-place </a:t>
            </a:r>
            <a:r>
              <a:rPr lang="en-AU" sz="1800" dirty="0">
                <a:solidFill>
                  <a:srgbClr val="4D4D4D"/>
                </a:solidFill>
                <a:latin typeface="Calibri"/>
                <a:ea typeface="Calibri"/>
                <a:cs typeface="Calibri"/>
                <a:sym typeface="Calibri"/>
              </a:rPr>
              <a:t>families, nested families that are shared (shared so you can tag them)</a:t>
            </a:r>
          </a:p>
          <a:p>
            <a:pPr marL="343517" indent="343517">
              <a:spcBef>
                <a:spcPts val="0"/>
              </a:spcBef>
              <a:buClr>
                <a:srgbClr val="4D4D4D"/>
              </a:buClr>
              <a:buSzPct val="25000"/>
              <a:buNone/>
            </a:pPr>
            <a:r>
              <a:rPr lang="en-AU" sz="1800" dirty="0" smtClean="0">
                <a:solidFill>
                  <a:srgbClr val="4D4D4D"/>
                </a:solidFill>
                <a:latin typeface="Calibri"/>
                <a:ea typeface="Calibri"/>
                <a:cs typeface="Calibri"/>
                <a:sym typeface="Calibri"/>
              </a:rPr>
              <a:t>?Will </a:t>
            </a:r>
            <a:r>
              <a:rPr lang="en-AU" sz="1800" dirty="0">
                <a:solidFill>
                  <a:srgbClr val="4D4D4D"/>
                </a:solidFill>
                <a:latin typeface="Calibri"/>
                <a:ea typeface="Calibri"/>
                <a:cs typeface="Calibri"/>
                <a:sym typeface="Calibri"/>
              </a:rPr>
              <a:t>this function hide by </a:t>
            </a:r>
            <a:r>
              <a:rPr lang="en-AU" sz="1800" dirty="0" smtClean="0">
                <a:solidFill>
                  <a:srgbClr val="4D4D4D"/>
                </a:solidFill>
                <a:latin typeface="Calibri"/>
                <a:ea typeface="Calibri"/>
                <a:cs typeface="Calibri"/>
                <a:sym typeface="Calibri"/>
              </a:rPr>
              <a:t>Family </a:t>
            </a:r>
            <a:r>
              <a:rPr lang="en-AU" sz="1800" dirty="0">
                <a:solidFill>
                  <a:srgbClr val="4D4D4D"/>
                </a:solidFill>
                <a:latin typeface="Calibri"/>
                <a:ea typeface="Calibri"/>
                <a:cs typeface="Calibri"/>
                <a:sym typeface="Calibri"/>
              </a:rPr>
              <a:t>instance, </a:t>
            </a:r>
            <a:r>
              <a:rPr lang="en-AU" sz="1800" dirty="0" smtClean="0">
                <a:solidFill>
                  <a:srgbClr val="4D4D4D"/>
                </a:solidFill>
                <a:latin typeface="Calibri"/>
                <a:ea typeface="Calibri"/>
                <a:cs typeface="Calibri"/>
                <a:sym typeface="Calibri"/>
              </a:rPr>
              <a:t>Family </a:t>
            </a:r>
            <a:r>
              <a:rPr lang="en-AU" sz="1800" dirty="0">
                <a:solidFill>
                  <a:srgbClr val="4D4D4D"/>
                </a:solidFill>
                <a:latin typeface="Calibri"/>
                <a:ea typeface="Calibri"/>
                <a:cs typeface="Calibri"/>
                <a:sym typeface="Calibri"/>
              </a:rPr>
              <a:t>or family type?</a:t>
            </a:r>
          </a:p>
          <a:p>
            <a:pPr marL="343517" indent="343517">
              <a:spcBef>
                <a:spcPts val="0"/>
              </a:spcBef>
              <a:buClr>
                <a:srgbClr val="4D4D4D"/>
              </a:buClr>
              <a:buSzPct val="25000"/>
              <a:buNone/>
            </a:pPr>
            <a:r>
              <a:rPr lang="en-AU" sz="1800" dirty="0">
                <a:solidFill>
                  <a:srgbClr val="4D4D4D"/>
                </a:solidFill>
                <a:latin typeface="Calibri"/>
                <a:ea typeface="Calibri"/>
                <a:cs typeface="Calibri"/>
                <a:sym typeface="Calibri"/>
              </a:rPr>
              <a:t> =&gt; All </a:t>
            </a:r>
            <a:r>
              <a:rPr lang="en-AU" sz="1800" dirty="0" smtClean="0">
                <a:solidFill>
                  <a:srgbClr val="4D4D4D"/>
                </a:solidFill>
                <a:latin typeface="Calibri"/>
                <a:ea typeface="Calibri"/>
                <a:cs typeface="Calibri"/>
                <a:sym typeface="Calibri"/>
              </a:rPr>
              <a:t>Family </a:t>
            </a:r>
            <a:r>
              <a:rPr lang="en-AU" sz="1800" dirty="0">
                <a:solidFill>
                  <a:srgbClr val="4D4D4D"/>
                </a:solidFill>
                <a:latin typeface="Calibri"/>
                <a:ea typeface="Calibri"/>
                <a:cs typeface="Calibri"/>
                <a:sym typeface="Calibri"/>
              </a:rPr>
              <a:t>instances and types will be hidden.</a:t>
            </a:r>
          </a:p>
          <a:p>
            <a:pPr marL="343517" indent="343517">
              <a:spcBef>
                <a:spcPts val="0"/>
              </a:spcBef>
              <a:buClr>
                <a:srgbClr val="4D4D4D"/>
              </a:buClr>
              <a:buSzPct val="25000"/>
              <a:buNone/>
            </a:pPr>
            <a:r>
              <a:rPr lang="en-AU" sz="1800" dirty="0" smtClean="0">
                <a:solidFill>
                  <a:srgbClr val="4D4D4D"/>
                </a:solidFill>
                <a:latin typeface="Calibri"/>
                <a:ea typeface="Calibri"/>
                <a:cs typeface="Calibri"/>
                <a:sym typeface="Calibri"/>
              </a:rPr>
              <a:t>?Will the</a:t>
            </a:r>
            <a:r>
              <a:rPr lang="en-AU" sz="1800" baseline="0" dirty="0" smtClean="0">
                <a:solidFill>
                  <a:srgbClr val="4D4D4D"/>
                </a:solidFill>
                <a:latin typeface="Calibri"/>
                <a:ea typeface="Calibri"/>
                <a:cs typeface="Calibri"/>
                <a:sym typeface="Calibri"/>
              </a:rPr>
              <a:t> filter</a:t>
            </a:r>
            <a:r>
              <a:rPr lang="en-AU" sz="1800" dirty="0" smtClean="0">
                <a:solidFill>
                  <a:srgbClr val="4D4D4D"/>
                </a:solidFill>
                <a:latin typeface="Calibri"/>
                <a:ea typeface="Calibri"/>
                <a:cs typeface="Calibri"/>
                <a:sym typeface="Calibri"/>
              </a:rPr>
              <a:t> </a:t>
            </a:r>
            <a:r>
              <a:rPr lang="en-AU" sz="1800" dirty="0">
                <a:solidFill>
                  <a:srgbClr val="4D4D4D"/>
                </a:solidFill>
                <a:latin typeface="Calibri"/>
                <a:ea typeface="Calibri"/>
                <a:cs typeface="Calibri"/>
                <a:sym typeface="Calibri"/>
              </a:rPr>
              <a:t>automatically hide R</a:t>
            </a:r>
            <a:r>
              <a:rPr lang="en-AU" sz="1800" dirty="0" smtClean="0">
                <a:solidFill>
                  <a:srgbClr val="4D4D4D"/>
                </a:solidFill>
                <a:latin typeface="Calibri"/>
                <a:ea typeface="Calibri"/>
                <a:cs typeface="Calibri"/>
                <a:sym typeface="Calibri"/>
              </a:rPr>
              <a:t>evit </a:t>
            </a:r>
            <a:r>
              <a:rPr lang="en-AU" sz="1800" dirty="0">
                <a:solidFill>
                  <a:srgbClr val="4D4D4D"/>
                </a:solidFill>
                <a:latin typeface="Calibri"/>
                <a:ea typeface="Calibri"/>
                <a:cs typeface="Calibri"/>
                <a:sym typeface="Calibri"/>
              </a:rPr>
              <a:t>families in schedules?</a:t>
            </a:r>
          </a:p>
          <a:p>
            <a:pPr marL="343517" indent="343517">
              <a:spcBef>
                <a:spcPts val="0"/>
              </a:spcBef>
              <a:buClr>
                <a:srgbClr val="4D4D4D"/>
              </a:buClr>
              <a:buSzPct val="25000"/>
              <a:buNone/>
            </a:pPr>
            <a:r>
              <a:rPr lang="en-AU" sz="1800" dirty="0">
                <a:solidFill>
                  <a:srgbClr val="4D4D4D"/>
                </a:solidFill>
                <a:latin typeface="Calibri"/>
                <a:ea typeface="Calibri"/>
                <a:cs typeface="Calibri"/>
                <a:sym typeface="Calibri"/>
              </a:rPr>
              <a:t> =&gt; </a:t>
            </a:r>
            <a:r>
              <a:rPr lang="en-AU" sz="1800" dirty="0" smtClean="0">
                <a:solidFill>
                  <a:srgbClr val="4D4D4D"/>
                </a:solidFill>
                <a:latin typeface="Calibri"/>
                <a:ea typeface="Calibri"/>
                <a:cs typeface="Calibri"/>
                <a:sym typeface="Calibri"/>
              </a:rPr>
              <a:t>Yes and No </a:t>
            </a:r>
            <a:r>
              <a:rPr lang="en-AU" sz="1800" dirty="0">
                <a:solidFill>
                  <a:srgbClr val="4D4D4D"/>
                </a:solidFill>
                <a:latin typeface="Calibri"/>
                <a:ea typeface="Calibri"/>
                <a:cs typeface="Calibri"/>
                <a:sym typeface="Calibri"/>
              </a:rPr>
              <a:t>shared parameter filters are required in the schedule first.</a:t>
            </a:r>
          </a:p>
          <a:p>
            <a:pPr marL="343517" indent="343517">
              <a:spcBef>
                <a:spcPts val="0"/>
              </a:spcBef>
              <a:buClr>
                <a:srgbClr val="4D4D4D"/>
              </a:buClr>
              <a:buSzPct val="25000"/>
              <a:buNone/>
            </a:pPr>
            <a:endParaRPr sz="2400" dirty="0">
              <a:solidFill>
                <a:srgbClr val="4D4D4D"/>
              </a:solidFill>
              <a:latin typeface="Calibri"/>
              <a:ea typeface="Calibri"/>
              <a:cs typeface="Calibri"/>
              <a:sym typeface="Calibri"/>
            </a:endParaRPr>
          </a:p>
        </p:txBody>
      </p:sp>
      <p:sp>
        <p:nvSpPr>
          <p:cNvPr id="101" name="Shape 101"/>
          <p:cNvSpPr txBox="1">
            <a:spLocks noGrp="1"/>
          </p:cNvSpPr>
          <p:nvPr>
            <p:ph type="sldNum" idx="12"/>
          </p:nvPr>
        </p:nvSpPr>
        <p:spPr>
          <a:xfrm>
            <a:off x="5630685" y="6469894"/>
            <a:ext cx="4309358"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8</a:t>
            </a:fld>
            <a:endParaRPr lang="en-AU"/>
          </a:p>
        </p:txBody>
      </p:sp>
    </p:spTree>
    <p:extLst>
      <p:ext uri="{BB962C8B-B14F-4D97-AF65-F5344CB8AC3E}">
        <p14:creationId xmlns:p14="http://schemas.microsoft.com/office/powerpoint/2010/main" val="250234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2700338" y="511175"/>
            <a:ext cx="4541837" cy="25542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08" name="Shape 108"/>
          <p:cNvSpPr txBox="1">
            <a:spLocks noGrp="1"/>
          </p:cNvSpPr>
          <p:nvPr>
            <p:ph type="body" idx="1"/>
          </p:nvPr>
        </p:nvSpPr>
        <p:spPr>
          <a:xfrm>
            <a:off x="993787" y="3235493"/>
            <a:ext cx="7954829" cy="3065597"/>
          </a:xfrm>
          <a:prstGeom prst="rect">
            <a:avLst/>
          </a:prstGeom>
          <a:noFill/>
          <a:ln>
            <a:noFill/>
          </a:ln>
        </p:spPr>
        <p:txBody>
          <a:bodyPr wrap="square" lIns="91590" tIns="91590" rIns="91590" bIns="91590" anchor="t" anchorCtr="0">
            <a:noAutofit/>
          </a:bodyPr>
          <a:lstStyle/>
          <a:p>
            <a:pPr marL="343517">
              <a:spcBef>
                <a:spcPts val="0"/>
              </a:spcBef>
              <a:buClr>
                <a:srgbClr val="4D4D4D"/>
              </a:buClr>
              <a:buSzPct val="25000"/>
              <a:buNone/>
            </a:pPr>
            <a:r>
              <a:rPr lang="en-AU" sz="1800" dirty="0">
                <a:solidFill>
                  <a:srgbClr val="4D4D4D"/>
                </a:solidFill>
                <a:latin typeface="Calibri"/>
                <a:ea typeface="Calibri"/>
                <a:cs typeface="Calibri"/>
                <a:sym typeface="Calibri"/>
              </a:rPr>
              <a:t>The very first task I would perform </a:t>
            </a:r>
            <a:r>
              <a:rPr lang="en-AU" sz="1800" dirty="0" smtClean="0">
                <a:solidFill>
                  <a:srgbClr val="4D4D4D"/>
                </a:solidFill>
                <a:latin typeface="Calibri"/>
                <a:ea typeface="Calibri"/>
                <a:cs typeface="Calibri"/>
                <a:sym typeface="Calibri"/>
              </a:rPr>
              <a:t>if I was to Fix a model, is </a:t>
            </a:r>
            <a:r>
              <a:rPr lang="en-AU" sz="1800" dirty="0">
                <a:solidFill>
                  <a:srgbClr val="4D4D4D"/>
                </a:solidFill>
                <a:latin typeface="Calibri"/>
                <a:ea typeface="Calibri"/>
                <a:cs typeface="Calibri"/>
                <a:sym typeface="Calibri"/>
              </a:rPr>
              <a:t>to do a </a:t>
            </a:r>
            <a:r>
              <a:rPr lang="en-AU" sz="1800" dirty="0" smtClean="0">
                <a:solidFill>
                  <a:srgbClr val="4D4D4D"/>
                </a:solidFill>
                <a:latin typeface="Calibri"/>
                <a:ea typeface="Calibri"/>
                <a:cs typeface="Calibri"/>
                <a:sym typeface="Calibri"/>
              </a:rPr>
              <a:t>report.</a:t>
            </a:r>
            <a:endParaRPr lang="en-AU" sz="1800" dirty="0">
              <a:solidFill>
                <a:srgbClr val="4D4D4D"/>
              </a:solidFill>
              <a:latin typeface="Calibri"/>
              <a:ea typeface="Calibri"/>
              <a:cs typeface="Calibri"/>
              <a:sym typeface="Calibri"/>
            </a:endParaRPr>
          </a:p>
          <a:p>
            <a:pPr marL="343517">
              <a:spcBef>
                <a:spcPts val="0"/>
              </a:spcBef>
              <a:buClr>
                <a:srgbClr val="4D4D4D"/>
              </a:buClr>
              <a:buSzPct val="25000"/>
              <a:buNone/>
            </a:pPr>
            <a:r>
              <a:rPr lang="en-AU" sz="1800" dirty="0">
                <a:solidFill>
                  <a:srgbClr val="4D4D4D"/>
                </a:solidFill>
                <a:latin typeface="Calibri"/>
                <a:ea typeface="Calibri"/>
                <a:cs typeface="Calibri"/>
                <a:sym typeface="Calibri"/>
              </a:rPr>
              <a:t>A row or rows are selected and the Report Button is pressed initiating the command.</a:t>
            </a:r>
          </a:p>
          <a:p>
            <a:pPr marL="343517">
              <a:spcBef>
                <a:spcPts val="0"/>
              </a:spcBef>
              <a:buClr>
                <a:srgbClr val="4D4D4D"/>
              </a:buClr>
              <a:buSzPct val="25000"/>
              <a:buNone/>
            </a:pPr>
            <a:r>
              <a:rPr lang="en-AU" sz="1800" dirty="0" smtClean="0">
                <a:solidFill>
                  <a:srgbClr val="4D4D4D"/>
                </a:solidFill>
                <a:latin typeface="Calibri"/>
                <a:ea typeface="Calibri"/>
                <a:cs typeface="Calibri"/>
                <a:sym typeface="Calibri"/>
              </a:rPr>
              <a:t>To</a:t>
            </a:r>
            <a:r>
              <a:rPr lang="en-AU" sz="1800" baseline="0" dirty="0" smtClean="0">
                <a:solidFill>
                  <a:srgbClr val="4D4D4D"/>
                </a:solidFill>
                <a:latin typeface="Calibri"/>
                <a:ea typeface="Calibri"/>
                <a:cs typeface="Calibri"/>
                <a:sym typeface="Calibri"/>
              </a:rPr>
              <a:t> examine a report  we would look </a:t>
            </a:r>
            <a:r>
              <a:rPr lang="en-AU" sz="1800" dirty="0" smtClean="0">
                <a:solidFill>
                  <a:srgbClr val="4D4D4D"/>
                </a:solidFill>
                <a:latin typeface="Calibri"/>
                <a:ea typeface="Calibri"/>
                <a:cs typeface="Calibri"/>
                <a:sym typeface="Calibri"/>
              </a:rPr>
              <a:t>for </a:t>
            </a:r>
            <a:r>
              <a:rPr lang="en-AU" sz="1800" dirty="0">
                <a:solidFill>
                  <a:srgbClr val="4D4D4D"/>
                </a:solidFill>
                <a:latin typeface="Calibri"/>
                <a:ea typeface="Calibri"/>
                <a:cs typeface="Calibri"/>
                <a:sym typeface="Calibri"/>
              </a:rPr>
              <a:t>flagged cells in the </a:t>
            </a:r>
            <a:r>
              <a:rPr lang="en-AU" sz="1800" dirty="0" smtClean="0">
                <a:solidFill>
                  <a:srgbClr val="4D4D4D"/>
                </a:solidFill>
                <a:latin typeface="Calibri"/>
                <a:ea typeface="Calibri"/>
                <a:cs typeface="Calibri"/>
                <a:sym typeface="Calibri"/>
              </a:rPr>
              <a:t>Data grid view </a:t>
            </a:r>
            <a:r>
              <a:rPr lang="en-AU" sz="1800" dirty="0">
                <a:solidFill>
                  <a:srgbClr val="4D4D4D"/>
                </a:solidFill>
                <a:latin typeface="Calibri"/>
                <a:ea typeface="Calibri"/>
                <a:cs typeface="Calibri"/>
                <a:sym typeface="Calibri"/>
              </a:rPr>
              <a:t>that are orange in colour.</a:t>
            </a:r>
          </a:p>
          <a:p>
            <a:pPr marL="343517">
              <a:spcBef>
                <a:spcPts val="0"/>
              </a:spcBef>
              <a:buClr>
                <a:srgbClr val="4D4D4D"/>
              </a:buClr>
              <a:buSzPct val="25000"/>
              <a:buNone/>
            </a:pPr>
            <a:r>
              <a:rPr lang="en-AU" sz="1800" dirty="0">
                <a:solidFill>
                  <a:srgbClr val="4D4D4D"/>
                </a:solidFill>
                <a:latin typeface="Calibri"/>
                <a:ea typeface="Calibri"/>
                <a:cs typeface="Calibri"/>
                <a:sym typeface="Calibri"/>
              </a:rPr>
              <a:t>One major issue that has recently prevented the automatic creation of schedules is that families are not being associated with </a:t>
            </a:r>
            <a:r>
              <a:rPr lang="en-AU" sz="1800" dirty="0" smtClean="0">
                <a:solidFill>
                  <a:srgbClr val="4D4D4D"/>
                </a:solidFill>
                <a:latin typeface="Calibri"/>
                <a:ea typeface="Calibri"/>
                <a:cs typeface="Calibri"/>
                <a:sym typeface="Calibri"/>
              </a:rPr>
              <a:t>Rooms </a:t>
            </a:r>
            <a:r>
              <a:rPr lang="en-AU" sz="1800" dirty="0">
                <a:solidFill>
                  <a:srgbClr val="4D4D4D"/>
                </a:solidFill>
                <a:latin typeface="Calibri"/>
                <a:ea typeface="Calibri"/>
                <a:cs typeface="Calibri"/>
                <a:sym typeface="Calibri"/>
              </a:rPr>
              <a:t>for various reasons</a:t>
            </a:r>
            <a:r>
              <a:rPr lang="en-AU" sz="1800" dirty="0" smtClean="0">
                <a:solidFill>
                  <a:srgbClr val="4D4D4D"/>
                </a:solidFill>
                <a:latin typeface="Calibri"/>
                <a:ea typeface="Calibri"/>
                <a:cs typeface="Calibri"/>
                <a:sym typeface="Calibri"/>
              </a:rPr>
              <a:t>.</a:t>
            </a:r>
          </a:p>
          <a:p>
            <a:pPr marL="343517">
              <a:spcBef>
                <a:spcPts val="0"/>
              </a:spcBef>
              <a:buClr>
                <a:srgbClr val="4D4D4D"/>
              </a:buClr>
              <a:buSzPct val="25000"/>
              <a:buNone/>
            </a:pPr>
            <a:r>
              <a:rPr lang="en-AU" sz="1800" dirty="0" smtClean="0">
                <a:solidFill>
                  <a:srgbClr val="4D4D4D"/>
                </a:solidFill>
                <a:latin typeface="Calibri"/>
                <a:ea typeface="Calibri"/>
                <a:cs typeface="Calibri"/>
                <a:sym typeface="Calibri"/>
              </a:rPr>
              <a:t>Another </a:t>
            </a:r>
            <a:r>
              <a:rPr lang="en-AU" sz="1800" dirty="0">
                <a:solidFill>
                  <a:srgbClr val="4D4D4D"/>
                </a:solidFill>
                <a:latin typeface="Calibri"/>
                <a:ea typeface="Calibri"/>
                <a:cs typeface="Calibri"/>
                <a:sym typeface="Calibri"/>
              </a:rPr>
              <a:t>is that families are not using company default subcategories, the report will highlight these issues.</a:t>
            </a:r>
          </a:p>
          <a:p>
            <a:pPr marL="343517">
              <a:spcBef>
                <a:spcPts val="0"/>
              </a:spcBef>
              <a:buClr>
                <a:srgbClr val="4D4D4D"/>
              </a:buClr>
              <a:buSzPct val="25000"/>
              <a:buNone/>
            </a:pPr>
            <a:endParaRPr sz="3000" dirty="0">
              <a:solidFill>
                <a:srgbClr val="4D4D4D"/>
              </a:solidFill>
              <a:latin typeface="Calibri"/>
              <a:ea typeface="Calibri"/>
              <a:cs typeface="Calibri"/>
              <a:sym typeface="Calibri"/>
            </a:endParaRPr>
          </a:p>
        </p:txBody>
      </p:sp>
      <p:sp>
        <p:nvSpPr>
          <p:cNvPr id="109" name="Shape 109"/>
          <p:cNvSpPr txBox="1">
            <a:spLocks noGrp="1"/>
          </p:cNvSpPr>
          <p:nvPr>
            <p:ph type="sldNum" idx="12"/>
          </p:nvPr>
        </p:nvSpPr>
        <p:spPr>
          <a:xfrm>
            <a:off x="5630686" y="6469894"/>
            <a:ext cx="4309357" cy="340919"/>
          </a:xfrm>
          <a:prstGeom prst="rect">
            <a:avLst/>
          </a:prstGeom>
          <a:noFill/>
          <a:ln>
            <a:noFill/>
          </a:ln>
        </p:spPr>
        <p:txBody>
          <a:bodyPr wrap="square" lIns="91590" tIns="45782" rIns="91590" bIns="45782" anchor="b" anchorCtr="0">
            <a:noAutofit/>
          </a:bodyPr>
          <a:lstStyle/>
          <a:p>
            <a:pPr>
              <a:buClr>
                <a:schemeClr val="dk1"/>
              </a:buClr>
              <a:buSzPct val="25000"/>
            </a:pPr>
            <a:fld id="{00000000-1234-1234-1234-123412341234}" type="slidenum">
              <a:rPr lang="en-AU"/>
              <a:pPr>
                <a:buClr>
                  <a:schemeClr val="dk1"/>
                </a:buClr>
                <a:buSzPct val="25000"/>
              </a:pPr>
              <a:t>9</a:t>
            </a:fld>
            <a:endParaRPr lang="en-AU"/>
          </a:p>
        </p:txBody>
      </p:sp>
    </p:spTree>
    <p:extLst>
      <p:ext uri="{BB962C8B-B14F-4D97-AF65-F5344CB8AC3E}">
        <p14:creationId xmlns:p14="http://schemas.microsoft.com/office/powerpoint/2010/main" val="335614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1 - Session Titl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512045" y="894766"/>
            <a:ext cx="7494493" cy="1070219"/>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4D4D4D"/>
              </a:buClr>
              <a:buFont typeface="Calibri"/>
              <a:buChar char="●"/>
              <a:defRPr sz="3200" b="1"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5" name="Shape 15"/>
          <p:cNvSpPr txBox="1">
            <a:spLocks noGrp="1"/>
          </p:cNvSpPr>
          <p:nvPr>
            <p:ph type="body" idx="2"/>
          </p:nvPr>
        </p:nvSpPr>
        <p:spPr>
          <a:xfrm>
            <a:off x="1512045" y="2256141"/>
            <a:ext cx="7494493" cy="532453"/>
          </a:xfrm>
          <a:prstGeom prst="rect">
            <a:avLst/>
          </a:prstGeom>
          <a:noFill/>
          <a:ln>
            <a:noFill/>
          </a:ln>
        </p:spPr>
        <p:txBody>
          <a:bodyPr wrap="square" lIns="91425" tIns="91425" rIns="91425" bIns="91425" anchor="t" anchorCtr="0"/>
          <a:lstStyle>
            <a:lvl1pPr marL="0" marR="0" lvl="0" indent="0" algn="ctr" rtl="0">
              <a:lnSpc>
                <a:spcPct val="100000"/>
              </a:lnSpc>
              <a:spcBef>
                <a:spcPts val="560"/>
              </a:spcBef>
              <a:spcAft>
                <a:spcPts val="0"/>
              </a:spcAft>
              <a:buClr>
                <a:srgbClr val="4D4D4D"/>
              </a:buClr>
              <a:buFont typeface="Calibri"/>
              <a:buChar char="●"/>
              <a:defRPr sz="2800" b="1"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6" name="Shape 16"/>
          <p:cNvSpPr txBox="1">
            <a:spLocks noGrp="1"/>
          </p:cNvSpPr>
          <p:nvPr>
            <p:ph type="body" idx="3"/>
          </p:nvPr>
        </p:nvSpPr>
        <p:spPr>
          <a:xfrm>
            <a:off x="1512045" y="3073133"/>
            <a:ext cx="7494493" cy="427848"/>
          </a:xfrm>
          <a:prstGeom prst="rect">
            <a:avLst/>
          </a:prstGeom>
          <a:noFill/>
          <a:ln>
            <a:noFill/>
          </a:ln>
        </p:spPr>
        <p:txBody>
          <a:bodyPr wrap="square" lIns="91425" tIns="91425" rIns="91425" bIns="91425" anchor="t" anchorCtr="0"/>
          <a:lstStyle>
            <a:lvl1pPr marL="0" marR="0" lvl="0" indent="0" algn="ctr" rtl="0">
              <a:lnSpc>
                <a:spcPct val="100000"/>
              </a:lnSpc>
              <a:spcBef>
                <a:spcPts val="400"/>
              </a:spcBef>
              <a:spcAft>
                <a:spcPts val="0"/>
              </a:spcAft>
              <a:buClr>
                <a:srgbClr val="4D4D4D"/>
              </a:buClr>
              <a:buFont typeface="Calibri"/>
              <a:buChar char="●"/>
              <a:defRPr sz="2000" b="0" i="1"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7" name="Shape 17"/>
          <p:cNvSpPr>
            <a:spLocks noGrp="1"/>
          </p:cNvSpPr>
          <p:nvPr>
            <p:ph type="pic" idx="4"/>
          </p:nvPr>
        </p:nvSpPr>
        <p:spPr>
          <a:xfrm>
            <a:off x="3912446" y="3609748"/>
            <a:ext cx="2601912" cy="1258887"/>
          </a:xfrm>
          <a:prstGeom prst="rect">
            <a:avLst/>
          </a:prstGeom>
          <a:noFill/>
          <a:ln>
            <a:noFill/>
          </a:ln>
        </p:spPr>
        <p:txBody>
          <a:bodyPr wrap="square" lIns="91425" tIns="91425" rIns="91425" bIns="91425" anchor="ctr" anchorCtr="0"/>
          <a:lstStyle>
            <a:lvl1pPr marL="0" marR="0" lvl="0" indent="0" algn="ctr" rtl="0">
              <a:lnSpc>
                <a:spcPct val="100000"/>
              </a:lnSpc>
              <a:spcBef>
                <a:spcPts val="320"/>
              </a:spcBef>
              <a:spcAft>
                <a:spcPts val="0"/>
              </a:spcAft>
              <a:buClr>
                <a:srgbClr val="151515"/>
              </a:buClr>
              <a:buFont typeface="Calibri"/>
              <a:buNone/>
              <a:defRPr sz="1600" b="0" i="0" u="none" strike="noStrike" cap="none">
                <a:solidFill>
                  <a:srgbClr val="151515"/>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2.1 - 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128154" y="206375"/>
            <a:ext cx="7558643" cy="85725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4D4D4D"/>
              </a:buClr>
              <a:buFont typeface="Calibri"/>
              <a:buNone/>
              <a:defRPr sz="4000" b="1" i="0" u="none" strike="noStrike" cap="none">
                <a:solidFill>
                  <a:srgbClr val="4D4D4D"/>
                </a:solidFill>
                <a:latin typeface="Calibri"/>
                <a:ea typeface="Calibri"/>
                <a:cs typeface="Calibri"/>
                <a:sym typeface="Calibri"/>
              </a:defRPr>
            </a:lvl1pPr>
            <a:lvl2pPr marL="0" marR="0" lvl="1"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200150"/>
            <a:ext cx="8229600" cy="3157840"/>
          </a:xfrm>
          <a:prstGeom prst="rect">
            <a:avLst/>
          </a:prstGeom>
          <a:noFill/>
          <a:ln>
            <a:noFill/>
          </a:ln>
        </p:spPr>
        <p:txBody>
          <a:bodyPr wrap="square" lIns="91425" tIns="91425" rIns="91425" bIns="91425" anchor="t" anchorCtr="0"/>
          <a:lstStyle>
            <a:lvl1pPr marL="406400" marR="0" lvl="0" indent="139700" algn="l" rtl="0">
              <a:lnSpc>
                <a:spcPct val="100000"/>
              </a:lnSpc>
              <a:spcBef>
                <a:spcPts val="640"/>
              </a:spcBef>
              <a:spcAft>
                <a:spcPts val="0"/>
              </a:spcAft>
              <a:buClr>
                <a:srgbClr val="4D4D4D"/>
              </a:buClr>
              <a:buSzPct val="100000"/>
              <a:buFont typeface="Calibri"/>
              <a:buChar char="•"/>
              <a:defRPr sz="3200" b="0"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rgbClr val="4D4D4D"/>
              </a:buClr>
              <a:buSzPct val="100000"/>
              <a:buFont typeface="Calibri"/>
              <a:buChar char="–"/>
              <a:defRPr sz="2800" b="0" i="0" u="none" strike="noStrike" cap="none">
                <a:solidFill>
                  <a:srgbClr val="4D4D4D"/>
                </a:solidFill>
                <a:latin typeface="Calibri"/>
                <a:ea typeface="Calibri"/>
                <a:cs typeface="Calibri"/>
                <a:sym typeface="Calibri"/>
              </a:defRPr>
            </a:lvl2pPr>
            <a:lvl3pPr marL="1219200" marR="0" lvl="2" indent="76200" algn="l" rtl="0">
              <a:lnSpc>
                <a:spcPct val="100000"/>
              </a:lnSpc>
              <a:spcBef>
                <a:spcPts val="480"/>
              </a:spcBef>
              <a:spcAft>
                <a:spcPts val="0"/>
              </a:spcAft>
              <a:buClr>
                <a:srgbClr val="4D4D4D"/>
              </a:buClr>
              <a:buSzPct val="100000"/>
              <a:buFont typeface="Calibri"/>
              <a:buChar char="•"/>
              <a:defRPr sz="2400" b="0" i="0" u="none" strike="noStrike" cap="none">
                <a:solidFill>
                  <a:srgbClr val="4D4D4D"/>
                </a:solidFill>
                <a:latin typeface="Calibri"/>
                <a:ea typeface="Calibri"/>
                <a:cs typeface="Calibri"/>
                <a:sym typeface="Calibri"/>
              </a:defRPr>
            </a:lvl3pPr>
            <a:lvl4pPr marL="1625600" marR="0" lvl="3" indent="10160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4pPr>
            <a:lvl5pPr marL="2082800" marR="0" lvl="4" indent="10160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5 - Blank slate">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2 - 2 column with title">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457200" y="1150937"/>
            <a:ext cx="4040187" cy="3849079"/>
          </a:xfrm>
          <a:prstGeom prst="rect">
            <a:avLst/>
          </a:prstGeom>
          <a:noFill/>
          <a:ln>
            <a:noFill/>
          </a:ln>
        </p:spPr>
        <p:txBody>
          <a:bodyPr wrap="square" lIns="91425" tIns="91425" rIns="91425" bIns="91425" anchor="t" anchorCtr="0"/>
          <a:lstStyle>
            <a:lvl1pPr marL="342900" marR="0" lvl="0" indent="114300" algn="l" rtl="0">
              <a:lnSpc>
                <a:spcPct val="100000"/>
              </a:lnSpc>
              <a:spcBef>
                <a:spcPts val="480"/>
              </a:spcBef>
              <a:spcAft>
                <a:spcPts val="0"/>
              </a:spcAft>
              <a:buClr>
                <a:srgbClr val="4D4D4D"/>
              </a:buClr>
              <a:buSzPct val="100000"/>
              <a:buFont typeface="Calibri"/>
              <a:buChar char="•"/>
              <a:defRPr sz="2400" b="0" i="0" u="none" strike="noStrike" cap="none">
                <a:solidFill>
                  <a:srgbClr val="4D4D4D"/>
                </a:solidFill>
                <a:latin typeface="Calibri"/>
                <a:ea typeface="Calibri"/>
                <a:cs typeface="Calibri"/>
                <a:sym typeface="Calibri"/>
              </a:defRPr>
            </a:lvl1pPr>
            <a:lvl2pPr marL="742950" marR="0" lvl="1" indent="9525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2pPr>
            <a:lvl3pPr marL="1143000" marR="0" lvl="2" indent="114300" algn="l" rtl="0">
              <a:lnSpc>
                <a:spcPct val="100000"/>
              </a:lnSpc>
              <a:spcBef>
                <a:spcPts val="360"/>
              </a:spcBef>
              <a:spcAft>
                <a:spcPts val="0"/>
              </a:spcAft>
              <a:buClr>
                <a:srgbClr val="4D4D4D"/>
              </a:buClr>
              <a:buSzPct val="100000"/>
              <a:buFont typeface="Calibri"/>
              <a:buChar char="•"/>
              <a:defRPr sz="1800" b="0" i="0" u="none" strike="noStrike" cap="none">
                <a:solidFill>
                  <a:srgbClr val="4D4D4D"/>
                </a:solidFill>
                <a:latin typeface="Calibri"/>
                <a:ea typeface="Calibri"/>
                <a:cs typeface="Calibri"/>
                <a:sym typeface="Calibri"/>
              </a:defRPr>
            </a:lvl3pPr>
            <a:lvl4pPr marL="1600200" marR="0" lvl="3"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4pPr>
            <a:lvl5pPr marL="2057400" marR="0" lvl="4"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6pPr>
            <a:lvl7pPr marL="2971800" marR="0" lvl="6"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7pPr>
            <a:lvl8pPr marL="3429000" marR="0" lvl="7"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8pPr>
            <a:lvl9pPr marL="3886200" marR="0" lvl="8"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28" name="Shape 28"/>
          <p:cNvSpPr txBox="1">
            <a:spLocks noGrp="1"/>
          </p:cNvSpPr>
          <p:nvPr>
            <p:ph type="body" idx="2"/>
          </p:nvPr>
        </p:nvSpPr>
        <p:spPr>
          <a:xfrm>
            <a:off x="4645025" y="1150937"/>
            <a:ext cx="4041772" cy="3849076"/>
          </a:xfrm>
          <a:prstGeom prst="rect">
            <a:avLst/>
          </a:prstGeom>
          <a:noFill/>
          <a:ln>
            <a:noFill/>
          </a:ln>
        </p:spPr>
        <p:txBody>
          <a:bodyPr wrap="square" lIns="91425" tIns="91425" rIns="91425" bIns="91425" anchor="t" anchorCtr="0"/>
          <a:lstStyle>
            <a:lvl1pPr marL="342900" marR="0" lvl="0" indent="114300" algn="l" rtl="0">
              <a:lnSpc>
                <a:spcPct val="100000"/>
              </a:lnSpc>
              <a:spcBef>
                <a:spcPts val="480"/>
              </a:spcBef>
              <a:spcAft>
                <a:spcPts val="0"/>
              </a:spcAft>
              <a:buClr>
                <a:srgbClr val="4D4D4D"/>
              </a:buClr>
              <a:buSzPct val="100000"/>
              <a:buFont typeface="Calibri"/>
              <a:buChar char="•"/>
              <a:defRPr sz="2400" b="0" i="0" u="none" strike="noStrike" cap="none">
                <a:solidFill>
                  <a:srgbClr val="4D4D4D"/>
                </a:solidFill>
                <a:latin typeface="Calibri"/>
                <a:ea typeface="Calibri"/>
                <a:cs typeface="Calibri"/>
                <a:sym typeface="Calibri"/>
              </a:defRPr>
            </a:lvl1pPr>
            <a:lvl2pPr marL="742950" marR="0" lvl="1" indent="9525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2pPr>
            <a:lvl3pPr marL="1143000" marR="0" lvl="2" indent="114300" algn="l" rtl="0">
              <a:lnSpc>
                <a:spcPct val="100000"/>
              </a:lnSpc>
              <a:spcBef>
                <a:spcPts val="360"/>
              </a:spcBef>
              <a:spcAft>
                <a:spcPts val="0"/>
              </a:spcAft>
              <a:buClr>
                <a:srgbClr val="4D4D4D"/>
              </a:buClr>
              <a:buSzPct val="100000"/>
              <a:buFont typeface="Calibri"/>
              <a:buChar char="•"/>
              <a:defRPr sz="1800" b="0" i="0" u="none" strike="noStrike" cap="none">
                <a:solidFill>
                  <a:srgbClr val="4D4D4D"/>
                </a:solidFill>
                <a:latin typeface="Calibri"/>
                <a:ea typeface="Calibri"/>
                <a:cs typeface="Calibri"/>
                <a:sym typeface="Calibri"/>
              </a:defRPr>
            </a:lvl3pPr>
            <a:lvl4pPr marL="1600200" marR="0" lvl="3"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4pPr>
            <a:lvl5pPr marL="2057400" marR="0" lvl="4"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6pPr>
            <a:lvl7pPr marL="2971800" marR="0" lvl="6"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7pPr>
            <a:lvl8pPr marL="3429000" marR="0" lvl="7"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8pPr>
            <a:lvl9pPr marL="3886200" marR="0" lvl="8"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title"/>
          </p:nvPr>
        </p:nvSpPr>
        <p:spPr>
          <a:xfrm>
            <a:off x="1128154" y="206375"/>
            <a:ext cx="7558643" cy="85725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4D4D4D"/>
              </a:buClr>
              <a:buFont typeface="Calibri"/>
              <a:buNone/>
              <a:defRPr sz="4000" b="1" i="0" u="none" strike="noStrike" cap="none">
                <a:solidFill>
                  <a:srgbClr val="4D4D4D"/>
                </a:solidFill>
                <a:latin typeface="Calibri"/>
                <a:ea typeface="Calibri"/>
                <a:cs typeface="Calibri"/>
                <a:sym typeface="Calibri"/>
              </a:defRPr>
            </a:lvl1pPr>
            <a:lvl2pPr marL="0" marR="0" lvl="1"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3 - 2 column with title + subtitle">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075762" y="206375"/>
            <a:ext cx="7611034" cy="85725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rgbClr val="4D4D4D"/>
              </a:buClr>
              <a:buFont typeface="Calibri"/>
              <a:buNone/>
              <a:defRPr sz="4000" b="1" i="0" u="none" strike="noStrike" cap="none">
                <a:solidFill>
                  <a:srgbClr val="4D4D4D"/>
                </a:solidFill>
                <a:latin typeface="Calibri"/>
                <a:ea typeface="Calibri"/>
                <a:cs typeface="Calibri"/>
                <a:sym typeface="Calibri"/>
              </a:defRPr>
            </a:lvl1pPr>
            <a:lvl2pPr marL="0" marR="0" lvl="1"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150937"/>
            <a:ext cx="4040187" cy="481011"/>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rgbClr val="4D4D4D"/>
              </a:buClr>
              <a:buFont typeface="Calibri"/>
              <a:buChar char="●"/>
              <a:defRPr sz="2400" b="1" i="0" u="none" strike="noStrike" cap="none">
                <a:solidFill>
                  <a:srgbClr val="4D4D4D"/>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Century Gothic"/>
              <a:buChar char="○"/>
              <a:defRPr sz="2000" b="1"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360"/>
              </a:spcBef>
              <a:spcAft>
                <a:spcPts val="0"/>
              </a:spcAft>
              <a:buClr>
                <a:schemeClr val="dk1"/>
              </a:buClr>
              <a:buFont typeface="Century Gothic"/>
              <a:buChar char="■"/>
              <a:defRPr sz="1800" b="1"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33" name="Shape 33"/>
          <p:cNvSpPr txBox="1">
            <a:spLocks noGrp="1"/>
          </p:cNvSpPr>
          <p:nvPr>
            <p:ph type="body" idx="2"/>
          </p:nvPr>
        </p:nvSpPr>
        <p:spPr>
          <a:xfrm>
            <a:off x="457200" y="1631950"/>
            <a:ext cx="4040187" cy="3368067"/>
          </a:xfrm>
          <a:prstGeom prst="rect">
            <a:avLst/>
          </a:prstGeom>
          <a:noFill/>
          <a:ln>
            <a:noFill/>
          </a:ln>
        </p:spPr>
        <p:txBody>
          <a:bodyPr wrap="square" lIns="91425" tIns="91425" rIns="91425" bIns="91425" anchor="t" anchorCtr="0"/>
          <a:lstStyle>
            <a:lvl1pPr marL="342900" marR="0" lvl="0" indent="114300" algn="l" rtl="0">
              <a:lnSpc>
                <a:spcPct val="100000"/>
              </a:lnSpc>
              <a:spcBef>
                <a:spcPts val="480"/>
              </a:spcBef>
              <a:spcAft>
                <a:spcPts val="0"/>
              </a:spcAft>
              <a:buClr>
                <a:srgbClr val="4D4D4D"/>
              </a:buClr>
              <a:buSzPct val="100000"/>
              <a:buFont typeface="Calibri"/>
              <a:buChar char="•"/>
              <a:defRPr sz="2400" b="0" i="0" u="none" strike="noStrike" cap="none">
                <a:solidFill>
                  <a:srgbClr val="4D4D4D"/>
                </a:solidFill>
                <a:latin typeface="Calibri"/>
                <a:ea typeface="Calibri"/>
                <a:cs typeface="Calibri"/>
                <a:sym typeface="Calibri"/>
              </a:defRPr>
            </a:lvl1pPr>
            <a:lvl2pPr marL="742950" marR="0" lvl="1" indent="9525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2pPr>
            <a:lvl3pPr marL="1143000" marR="0" lvl="2" indent="114300" algn="l" rtl="0">
              <a:lnSpc>
                <a:spcPct val="100000"/>
              </a:lnSpc>
              <a:spcBef>
                <a:spcPts val="360"/>
              </a:spcBef>
              <a:spcAft>
                <a:spcPts val="0"/>
              </a:spcAft>
              <a:buClr>
                <a:srgbClr val="4D4D4D"/>
              </a:buClr>
              <a:buSzPct val="100000"/>
              <a:buFont typeface="Calibri"/>
              <a:buChar char="•"/>
              <a:defRPr sz="1800" b="0" i="0" u="none" strike="noStrike" cap="none">
                <a:solidFill>
                  <a:srgbClr val="4D4D4D"/>
                </a:solidFill>
                <a:latin typeface="Calibri"/>
                <a:ea typeface="Calibri"/>
                <a:cs typeface="Calibri"/>
                <a:sym typeface="Calibri"/>
              </a:defRPr>
            </a:lvl3pPr>
            <a:lvl4pPr marL="1600200" marR="0" lvl="3"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4pPr>
            <a:lvl5pPr marL="2057400" marR="0" lvl="4"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6pPr>
            <a:lvl7pPr marL="2971800" marR="0" lvl="6"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7pPr>
            <a:lvl8pPr marL="3429000" marR="0" lvl="7"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8pPr>
            <a:lvl9pPr marL="3886200" marR="0" lvl="8"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34" name="Shape 34"/>
          <p:cNvSpPr txBox="1">
            <a:spLocks noGrp="1"/>
          </p:cNvSpPr>
          <p:nvPr>
            <p:ph type="body" idx="3"/>
          </p:nvPr>
        </p:nvSpPr>
        <p:spPr>
          <a:xfrm>
            <a:off x="4645025" y="1150937"/>
            <a:ext cx="4041772" cy="481011"/>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rgbClr val="4D4D4D"/>
              </a:buClr>
              <a:buFont typeface="Calibri"/>
              <a:buChar char="●"/>
              <a:defRPr sz="2400" b="1" i="0" u="none" strike="noStrike" cap="none">
                <a:solidFill>
                  <a:srgbClr val="4D4D4D"/>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Century Gothic"/>
              <a:buChar char="○"/>
              <a:defRPr sz="2000" b="1" i="0" u="none" strike="noStrike" cap="none">
                <a:solidFill>
                  <a:schemeClr val="dk1"/>
                </a:solidFill>
                <a:latin typeface="Century Gothic"/>
                <a:ea typeface="Century Gothic"/>
                <a:cs typeface="Century Gothic"/>
                <a:sym typeface="Century Gothic"/>
              </a:defRPr>
            </a:lvl2pPr>
            <a:lvl3pPr marL="914400" marR="0" lvl="2" indent="0" algn="l" rtl="0">
              <a:lnSpc>
                <a:spcPct val="100000"/>
              </a:lnSpc>
              <a:spcBef>
                <a:spcPts val="360"/>
              </a:spcBef>
              <a:spcAft>
                <a:spcPts val="0"/>
              </a:spcAft>
              <a:buClr>
                <a:schemeClr val="dk1"/>
              </a:buClr>
              <a:buFont typeface="Century Gothic"/>
              <a:buChar char="■"/>
              <a:defRPr sz="1800" b="1" i="0" u="none" strike="noStrike" cap="none">
                <a:solidFill>
                  <a:schemeClr val="dk1"/>
                </a:solidFill>
                <a:latin typeface="Century Gothic"/>
                <a:ea typeface="Century Gothic"/>
                <a:cs typeface="Century Gothic"/>
                <a:sym typeface="Century Gothic"/>
              </a:defRPr>
            </a:lvl3pPr>
            <a:lvl4pPr marL="1371600" marR="0" lvl="3"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4pPr>
            <a:lvl5pPr marL="1828800" marR="0" lvl="4"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5pPr>
            <a:lvl6pPr marL="2286000" marR="0" lvl="5"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6pPr>
            <a:lvl7pPr marL="2743200" marR="0" lvl="6"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7pPr>
            <a:lvl8pPr marL="3200400" marR="0" lvl="7"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8pPr>
            <a:lvl9pPr marL="3657600" marR="0" lvl="8" indent="0" algn="l" rtl="0">
              <a:lnSpc>
                <a:spcPct val="100000"/>
              </a:lnSpc>
              <a:spcBef>
                <a:spcPts val="320"/>
              </a:spcBef>
              <a:spcAft>
                <a:spcPts val="0"/>
              </a:spcAft>
              <a:buClr>
                <a:schemeClr val="dk1"/>
              </a:buClr>
              <a:buFont typeface="Century Gothic"/>
              <a:buChar char="■"/>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35" name="Shape 35"/>
          <p:cNvSpPr txBox="1">
            <a:spLocks noGrp="1"/>
          </p:cNvSpPr>
          <p:nvPr>
            <p:ph type="body" idx="4"/>
          </p:nvPr>
        </p:nvSpPr>
        <p:spPr>
          <a:xfrm>
            <a:off x="4645025" y="1631950"/>
            <a:ext cx="4041772" cy="3368064"/>
          </a:xfrm>
          <a:prstGeom prst="rect">
            <a:avLst/>
          </a:prstGeom>
          <a:noFill/>
          <a:ln>
            <a:noFill/>
          </a:ln>
        </p:spPr>
        <p:txBody>
          <a:bodyPr wrap="square" lIns="91425" tIns="91425" rIns="91425" bIns="91425" anchor="t" anchorCtr="0"/>
          <a:lstStyle>
            <a:lvl1pPr marL="342900" marR="0" lvl="0" indent="114300" algn="l" rtl="0">
              <a:lnSpc>
                <a:spcPct val="100000"/>
              </a:lnSpc>
              <a:spcBef>
                <a:spcPts val="480"/>
              </a:spcBef>
              <a:spcAft>
                <a:spcPts val="0"/>
              </a:spcAft>
              <a:buClr>
                <a:srgbClr val="4D4D4D"/>
              </a:buClr>
              <a:buSzPct val="100000"/>
              <a:buFont typeface="Calibri"/>
              <a:buChar char="•"/>
              <a:defRPr sz="2400" b="0" i="0" u="none" strike="noStrike" cap="none">
                <a:solidFill>
                  <a:srgbClr val="4D4D4D"/>
                </a:solidFill>
                <a:latin typeface="Calibri"/>
                <a:ea typeface="Calibri"/>
                <a:cs typeface="Calibri"/>
                <a:sym typeface="Calibri"/>
              </a:defRPr>
            </a:lvl1pPr>
            <a:lvl2pPr marL="742950" marR="0" lvl="1" indent="95250" algn="l" rtl="0">
              <a:lnSpc>
                <a:spcPct val="100000"/>
              </a:lnSpc>
              <a:spcBef>
                <a:spcPts val="400"/>
              </a:spcBef>
              <a:spcAft>
                <a:spcPts val="0"/>
              </a:spcAft>
              <a:buClr>
                <a:srgbClr val="4D4D4D"/>
              </a:buClr>
              <a:buSzPct val="100000"/>
              <a:buFont typeface="Calibri"/>
              <a:buChar char="–"/>
              <a:defRPr sz="2000" b="0" i="0" u="none" strike="noStrike" cap="none">
                <a:solidFill>
                  <a:srgbClr val="4D4D4D"/>
                </a:solidFill>
                <a:latin typeface="Calibri"/>
                <a:ea typeface="Calibri"/>
                <a:cs typeface="Calibri"/>
                <a:sym typeface="Calibri"/>
              </a:defRPr>
            </a:lvl2pPr>
            <a:lvl3pPr marL="1143000" marR="0" lvl="2" indent="114300" algn="l" rtl="0">
              <a:lnSpc>
                <a:spcPct val="100000"/>
              </a:lnSpc>
              <a:spcBef>
                <a:spcPts val="360"/>
              </a:spcBef>
              <a:spcAft>
                <a:spcPts val="0"/>
              </a:spcAft>
              <a:buClr>
                <a:srgbClr val="4D4D4D"/>
              </a:buClr>
              <a:buSzPct val="100000"/>
              <a:buFont typeface="Calibri"/>
              <a:buChar char="•"/>
              <a:defRPr sz="1800" b="0" i="0" u="none" strike="noStrike" cap="none">
                <a:solidFill>
                  <a:srgbClr val="4D4D4D"/>
                </a:solidFill>
                <a:latin typeface="Calibri"/>
                <a:ea typeface="Calibri"/>
                <a:cs typeface="Calibri"/>
                <a:sym typeface="Calibri"/>
              </a:defRPr>
            </a:lvl3pPr>
            <a:lvl4pPr marL="1600200" marR="0" lvl="3"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4pPr>
            <a:lvl5pPr marL="2057400" marR="0" lvl="4" indent="76200" algn="l" rtl="0">
              <a:lnSpc>
                <a:spcPct val="100000"/>
              </a:lnSpc>
              <a:spcBef>
                <a:spcPts val="320"/>
              </a:spcBef>
              <a:spcAft>
                <a:spcPts val="0"/>
              </a:spcAft>
              <a:buClr>
                <a:srgbClr val="4D4D4D"/>
              </a:buClr>
              <a:buSzPct val="100000"/>
              <a:buFont typeface="Calibri"/>
              <a:buChar char="»"/>
              <a:defRPr sz="1600" b="0" i="0" u="none" strike="noStrike" cap="none">
                <a:solidFill>
                  <a:srgbClr val="4D4D4D"/>
                </a:solidFill>
                <a:latin typeface="Calibri"/>
                <a:ea typeface="Calibri"/>
                <a:cs typeface="Calibri"/>
                <a:sym typeface="Calibri"/>
              </a:defRPr>
            </a:lvl5pPr>
            <a:lvl6pPr marL="2514600" marR="0" lvl="5"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6pPr>
            <a:lvl7pPr marL="2971800" marR="0" lvl="6"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7pPr>
            <a:lvl8pPr marL="3429000" marR="0" lvl="7"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8pPr>
            <a:lvl9pPr marL="3886200" marR="0" lvl="8" indent="76200" algn="l" rtl="0">
              <a:lnSpc>
                <a:spcPct val="100000"/>
              </a:lnSpc>
              <a:spcBef>
                <a:spcPts val="320"/>
              </a:spcBef>
              <a:spcAft>
                <a:spcPts val="0"/>
              </a:spcAft>
              <a:buClr>
                <a:schemeClr val="dk1"/>
              </a:buClr>
              <a:buSzPct val="100000"/>
              <a:buFont typeface="Century Gothic"/>
              <a:buChar char="»"/>
              <a:defRPr sz="16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1 - Wrap-up">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1736783" y="3197516"/>
            <a:ext cx="4378670" cy="492871"/>
          </a:xfrm>
          <a:prstGeom prst="rect">
            <a:avLst/>
          </a:prstGeom>
          <a:noFill/>
          <a:ln>
            <a:noFill/>
          </a:ln>
        </p:spPr>
        <p:txBody>
          <a:bodyPr wrap="square" lIns="91425" tIns="91425" rIns="91425" bIns="91425" anchor="t" anchorCtr="0"/>
          <a:lstStyle>
            <a:lvl1pPr marL="0" marR="0" lvl="0" indent="0" algn="l" rtl="0">
              <a:lnSpc>
                <a:spcPct val="100000"/>
              </a:lnSpc>
              <a:spcBef>
                <a:spcPts val="560"/>
              </a:spcBef>
              <a:spcAft>
                <a:spcPts val="0"/>
              </a:spcAft>
              <a:buClr>
                <a:srgbClr val="4D4D4D"/>
              </a:buClr>
              <a:buFont typeface="Calibri"/>
              <a:buChar char="●"/>
              <a:defRPr sz="2800" b="1"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2"/>
          </p:nvPr>
        </p:nvSpPr>
        <p:spPr>
          <a:xfrm>
            <a:off x="1736783" y="3760351"/>
            <a:ext cx="4378670" cy="428625"/>
          </a:xfrm>
          <a:prstGeom prst="rect">
            <a:avLst/>
          </a:prstGeom>
          <a:noFill/>
          <a:ln>
            <a:noFill/>
          </a:ln>
        </p:spPr>
        <p:txBody>
          <a:bodyPr wrap="square" lIns="91425" tIns="91425" rIns="91425" bIns="91425" anchor="t" anchorCtr="0"/>
          <a:lstStyle>
            <a:lvl1pPr marL="0" marR="0" lvl="0" indent="0" algn="l" rtl="0">
              <a:lnSpc>
                <a:spcPct val="100000"/>
              </a:lnSpc>
              <a:spcBef>
                <a:spcPts val="400"/>
              </a:spcBef>
              <a:spcAft>
                <a:spcPts val="0"/>
              </a:spcAft>
              <a:buClr>
                <a:srgbClr val="4D4D4D"/>
              </a:buClr>
              <a:buFont typeface="Calibri"/>
              <a:buChar char="●"/>
              <a:defRPr sz="2000" b="0" i="1"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3"/>
          </p:nvPr>
        </p:nvSpPr>
        <p:spPr>
          <a:xfrm>
            <a:off x="1736783" y="1225886"/>
            <a:ext cx="6982887" cy="576971"/>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rgbClr val="4D4D4D"/>
              </a:buClr>
              <a:buFont typeface="Calibri"/>
              <a:buChar char="●"/>
              <a:defRPr sz="3200" b="1"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4"/>
          </p:nvPr>
        </p:nvSpPr>
        <p:spPr>
          <a:xfrm>
            <a:off x="1736783" y="2678150"/>
            <a:ext cx="6982885" cy="454153"/>
          </a:xfrm>
          <a:prstGeom prst="rect">
            <a:avLst/>
          </a:prstGeom>
          <a:noFill/>
          <a:ln>
            <a:noFill/>
          </a:ln>
        </p:spPr>
        <p:txBody>
          <a:bodyPr wrap="square" lIns="91425" tIns="91425" rIns="91425" bIns="91425" anchor="t" anchorCtr="0"/>
          <a:lstStyle>
            <a:lvl1pPr marL="0" marR="0" lvl="0" indent="0" algn="l" rtl="0">
              <a:lnSpc>
                <a:spcPct val="100000"/>
              </a:lnSpc>
              <a:spcBef>
                <a:spcPts val="560"/>
              </a:spcBef>
              <a:spcAft>
                <a:spcPts val="0"/>
              </a:spcAft>
              <a:buClr>
                <a:srgbClr val="4D4D4D"/>
              </a:buClr>
              <a:buFont typeface="Calibri"/>
              <a:buChar char="●"/>
              <a:defRPr sz="2800" b="1" i="0"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5"/>
          </p:nvPr>
        </p:nvSpPr>
        <p:spPr>
          <a:xfrm>
            <a:off x="1736783" y="4257989"/>
            <a:ext cx="4378669" cy="4286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Calibri"/>
              <a:buChar char="●"/>
              <a:defRPr sz="1600" b="0" i="1" u="none" strike="noStrike" cap="none">
                <a:solidFill>
                  <a:srgbClr val="4D4D4D"/>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48" name="Shape 48"/>
          <p:cNvSpPr>
            <a:spLocks noGrp="1"/>
          </p:cNvSpPr>
          <p:nvPr>
            <p:ph type="pic" idx="6"/>
          </p:nvPr>
        </p:nvSpPr>
        <p:spPr>
          <a:xfrm>
            <a:off x="6187042" y="3197516"/>
            <a:ext cx="2532627" cy="1489096"/>
          </a:xfrm>
          <a:prstGeom prst="rect">
            <a:avLst/>
          </a:prstGeom>
          <a:noFill/>
          <a:ln>
            <a:noFill/>
          </a:ln>
        </p:spPr>
        <p:txBody>
          <a:bodyPr wrap="square" lIns="91425" tIns="91425" rIns="91425" bIns="91425" anchor="ctr" anchorCtr="0"/>
          <a:lstStyle>
            <a:lvl1pPr marL="0" marR="0" lvl="0" indent="0" algn="ctr" rtl="0">
              <a:lnSpc>
                <a:spcPct val="100000"/>
              </a:lnSpc>
              <a:spcBef>
                <a:spcPts val="320"/>
              </a:spcBef>
              <a:spcAft>
                <a:spcPts val="0"/>
              </a:spcAft>
              <a:buClr>
                <a:srgbClr val="151515"/>
              </a:buClr>
              <a:buFont typeface="Calibri"/>
              <a:buNone/>
              <a:defRPr sz="1600" b="0" i="0" u="none" strike="noStrike" cap="none">
                <a:solidFill>
                  <a:srgbClr val="151515"/>
                </a:solidFill>
                <a:latin typeface="Calibri"/>
                <a:ea typeface="Calibri"/>
                <a:cs typeface="Calibri"/>
                <a:sym typeface="Calibri"/>
              </a:defRPr>
            </a:lvl1pPr>
            <a:lvl2pPr marL="812800" marR="0" lvl="1" indent="101600" algn="l" rtl="0">
              <a:lnSpc>
                <a:spcPct val="100000"/>
              </a:lnSpc>
              <a:spcBef>
                <a:spcPts val="560"/>
              </a:spcBef>
              <a:spcAft>
                <a:spcPts val="0"/>
              </a:spcAft>
              <a:buClr>
                <a:schemeClr val="dk1"/>
              </a:buClr>
              <a:buSzPct val="100000"/>
              <a:buFont typeface="Century Gothic"/>
              <a:buChar char="–"/>
              <a:defRPr sz="2800" b="0" i="0" u="none" strike="noStrike" cap="none">
                <a:solidFill>
                  <a:schemeClr val="dk1"/>
                </a:solidFill>
                <a:latin typeface="Century Gothic"/>
                <a:ea typeface="Century Gothic"/>
                <a:cs typeface="Century Gothic"/>
                <a:sym typeface="Century Gothic"/>
              </a:defRPr>
            </a:lvl2pPr>
            <a:lvl3pPr marL="1219200" marR="0" lvl="2" indent="76200" algn="l" rtl="0">
              <a:lnSpc>
                <a:spcPct val="100000"/>
              </a:lnSpc>
              <a:spcBef>
                <a:spcPts val="480"/>
              </a:spcBef>
              <a:spcAft>
                <a:spcPts val="0"/>
              </a:spcAft>
              <a:buClr>
                <a:schemeClr val="dk1"/>
              </a:buClr>
              <a:buSzPct val="100000"/>
              <a:buFont typeface="Century Gothic"/>
              <a:buChar char="•"/>
              <a:defRPr sz="2400" b="0" i="0" u="none" strike="noStrike" cap="none">
                <a:solidFill>
                  <a:schemeClr val="dk1"/>
                </a:solidFill>
                <a:latin typeface="Century Gothic"/>
                <a:ea typeface="Century Gothic"/>
                <a:cs typeface="Century Gothic"/>
                <a:sym typeface="Century Gothic"/>
              </a:defRPr>
            </a:lvl3pPr>
            <a:lvl4pPr marL="1625600" marR="0" lvl="3"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4pPr>
            <a:lvl5pPr marL="2082800" marR="0" lvl="4"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5pPr>
            <a:lvl6pPr marL="2540000" marR="0" lvl="5"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6pPr>
            <a:lvl7pPr marL="2997200" marR="0" lvl="6"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7pPr>
            <a:lvl8pPr marL="3454400" marR="0" lvl="7"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8pPr>
            <a:lvl9pPr marL="3911600" marR="0" lvl="8" indent="101600" algn="l" rtl="0">
              <a:lnSpc>
                <a:spcPct val="100000"/>
              </a:lnSpc>
              <a:spcBef>
                <a:spcPts val="400"/>
              </a:spcBef>
              <a:spcAft>
                <a:spcPts val="0"/>
              </a:spcAft>
              <a:buClr>
                <a:schemeClr val="dk1"/>
              </a:buClr>
              <a:buSzPct val="100000"/>
              <a:buFont typeface="Century Gothic"/>
              <a:buChar char="»"/>
              <a:defRPr sz="20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860" y="0"/>
            <a:ext cx="1439595" cy="5143499"/>
          </a:xfrm>
          <a:prstGeom prst="rect">
            <a:avLst/>
          </a:prstGeom>
          <a:solidFill>
            <a:srgbClr val="000000"/>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p:txBody>
      </p:sp>
      <p:pic>
        <p:nvPicPr>
          <p:cNvPr id="11" name="Shape 11"/>
          <p:cNvPicPr preferRelativeResize="0"/>
          <p:nvPr/>
        </p:nvPicPr>
        <p:blipFill rotWithShape="1">
          <a:blip r:embed="rId3">
            <a:alphaModFix/>
          </a:blip>
          <a:srcRect/>
          <a:stretch/>
        </p:blipFill>
        <p:spPr>
          <a:xfrm>
            <a:off x="46479" y="75603"/>
            <a:ext cx="1300752" cy="994071"/>
          </a:xfrm>
          <a:prstGeom prst="rect">
            <a:avLst/>
          </a:prstGeom>
          <a:noFill/>
          <a:ln>
            <a:noFill/>
          </a:ln>
        </p:spPr>
      </p:pic>
      <p:sp>
        <p:nvSpPr>
          <p:cNvPr id="12" name="Shape 12"/>
          <p:cNvSpPr txBox="1"/>
          <p:nvPr/>
        </p:nvSpPr>
        <p:spPr>
          <a:xfrm>
            <a:off x="1134" y="1138370"/>
            <a:ext cx="1433602" cy="692497"/>
          </a:xfrm>
          <a:prstGeom prst="rect">
            <a:avLst/>
          </a:prstGeom>
          <a:noFill/>
          <a:ln>
            <a:noFill/>
          </a:ln>
        </p:spPr>
        <p:txBody>
          <a:bodyPr wrap="square"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Calibri"/>
              <a:buNone/>
            </a:pPr>
            <a:r>
              <a:rPr lang="en-AU" sz="900" b="0" i="0" u="none" strike="noStrike" cap="none">
                <a:solidFill>
                  <a:schemeClr val="lt1"/>
                </a:solidFill>
                <a:latin typeface="Calibri"/>
                <a:ea typeface="Calibri"/>
                <a:cs typeface="Calibri"/>
                <a:sym typeface="Calibri"/>
              </a:rPr>
              <a:t>ACC, ADELAIDE</a:t>
            </a:r>
          </a:p>
          <a:p>
            <a:pPr marL="0" marR="0" lvl="0" indent="0" algn="ctr" rtl="0">
              <a:lnSpc>
                <a:spcPct val="150000"/>
              </a:lnSpc>
              <a:spcBef>
                <a:spcPts val="0"/>
              </a:spcBef>
              <a:spcAft>
                <a:spcPts val="0"/>
              </a:spcAft>
              <a:buClr>
                <a:schemeClr val="lt1"/>
              </a:buClr>
              <a:buSzPct val="25000"/>
              <a:buFont typeface="Calibri"/>
              <a:buNone/>
            </a:pPr>
            <a:r>
              <a:rPr lang="en-AU" sz="900" b="0" i="0" u="none" strike="noStrike" cap="none">
                <a:solidFill>
                  <a:schemeClr val="lt1"/>
                </a:solidFill>
                <a:latin typeface="Calibri"/>
                <a:ea typeface="Calibri"/>
                <a:cs typeface="Calibri"/>
                <a:sym typeface="Calibri"/>
              </a:rPr>
              <a:t>SOUTH AUSTRALIA</a:t>
            </a:r>
          </a:p>
          <a:p>
            <a:pPr marL="0" marR="0" lvl="0" indent="0" algn="ctr" rtl="0">
              <a:lnSpc>
                <a:spcPct val="150000"/>
              </a:lnSpc>
              <a:spcBef>
                <a:spcPts val="0"/>
              </a:spcBef>
              <a:spcAft>
                <a:spcPts val="0"/>
              </a:spcAft>
              <a:buClr>
                <a:schemeClr val="lt1"/>
              </a:buClr>
              <a:buSzPct val="25000"/>
              <a:buFont typeface="Calibri"/>
              <a:buNone/>
            </a:pPr>
            <a:r>
              <a:rPr lang="en-AU" sz="800" b="1" i="0" u="none" strike="noStrike" cap="none">
                <a:solidFill>
                  <a:schemeClr val="lt1"/>
                </a:solidFill>
                <a:latin typeface="Calibri"/>
                <a:ea typeface="Calibri"/>
                <a:cs typeface="Calibri"/>
                <a:sym typeface="Calibri"/>
              </a:rPr>
              <a:t>25 -  27  MAY  2017</a:t>
            </a: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6">
            <a:alphaModFix/>
          </a:blip>
          <a:srcRect/>
          <a:stretch/>
        </p:blipFill>
        <p:spPr>
          <a:xfrm>
            <a:off x="162865" y="85828"/>
            <a:ext cx="827798" cy="632628"/>
          </a:xfrm>
          <a:prstGeom prst="rect">
            <a:avLst/>
          </a:prstGeom>
          <a:noFill/>
          <a:ln>
            <a:noFill/>
          </a:ln>
        </p:spPr>
      </p:pic>
      <p:sp>
        <p:nvSpPr>
          <p:cNvPr id="20" name="Shape 20"/>
          <p:cNvSpPr/>
          <p:nvPr/>
        </p:nvSpPr>
        <p:spPr>
          <a:xfrm>
            <a:off x="-1859" y="0"/>
            <a:ext cx="53618" cy="5143499"/>
          </a:xfrm>
          <a:prstGeom prst="rect">
            <a:avLst/>
          </a:prstGeom>
          <a:solidFill>
            <a:srgbClr val="78BE20"/>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p:txBody>
      </p:sp>
      <p:sp>
        <p:nvSpPr>
          <p:cNvPr id="21" name="Shape 21"/>
          <p:cNvSpPr txBox="1"/>
          <p:nvPr/>
        </p:nvSpPr>
        <p:spPr>
          <a:xfrm>
            <a:off x="8426824" y="4625975"/>
            <a:ext cx="639389" cy="436563"/>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4D4D4D"/>
              </a:buClr>
              <a:buSzPct val="25000"/>
              <a:buFont typeface="Century Gothic"/>
              <a:buNone/>
            </a:pPr>
            <a:fld id="{00000000-1234-1234-1234-123412341234}" type="slidenum">
              <a:rPr lang="en-AU" sz="1000" b="0" i="0" u="none" strike="noStrike" cap="none">
                <a:solidFill>
                  <a:srgbClr val="4D4D4D"/>
                </a:solidFill>
                <a:latin typeface="Century Gothic"/>
                <a:ea typeface="Century Gothic"/>
                <a:cs typeface="Century Gothic"/>
                <a:sym typeface="Century Gothic"/>
              </a:rPr>
              <a:t>‹#›</a:t>
            </a:fld>
            <a:endParaRPr lang="en-AU" sz="1000" b="0" i="0" u="none" strike="noStrike" cap="none">
              <a:solidFill>
                <a:srgbClr val="4D4D4D"/>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Shape 37"/>
          <p:cNvSpPr txBox="1"/>
          <p:nvPr/>
        </p:nvSpPr>
        <p:spPr>
          <a:xfrm>
            <a:off x="4129" y="1379587"/>
            <a:ext cx="1433602" cy="68986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spcAft>
                <a:spcPts val="0"/>
              </a:spcAft>
              <a:buClr>
                <a:schemeClr val="lt1"/>
              </a:buClr>
              <a:buSzPct val="25000"/>
              <a:buFont typeface="Arial"/>
              <a:buNone/>
            </a:pPr>
            <a:r>
              <a:rPr lang="en-AU" sz="900" b="0" i="0" u="none" strike="noStrike" cap="none">
                <a:solidFill>
                  <a:schemeClr val="lt1"/>
                </a:solidFill>
                <a:latin typeface="Arial"/>
                <a:ea typeface="Arial"/>
                <a:cs typeface="Arial"/>
                <a:sym typeface="Arial"/>
              </a:rPr>
              <a:t>MARINA BAY SANDS</a:t>
            </a:r>
          </a:p>
          <a:p>
            <a:pPr marL="0" marR="0" lvl="0" indent="0" algn="l" rtl="0">
              <a:lnSpc>
                <a:spcPct val="150000"/>
              </a:lnSpc>
              <a:spcBef>
                <a:spcPts val="0"/>
              </a:spcBef>
              <a:spcAft>
                <a:spcPts val="0"/>
              </a:spcAft>
              <a:buClr>
                <a:schemeClr val="lt1"/>
              </a:buClr>
              <a:buSzPct val="25000"/>
              <a:buFont typeface="Arial"/>
              <a:buNone/>
            </a:pPr>
            <a:r>
              <a:rPr lang="en-AU" sz="900" b="1" i="0" u="none" strike="noStrike" cap="none">
                <a:solidFill>
                  <a:schemeClr val="lt1"/>
                </a:solidFill>
                <a:latin typeface="Arial"/>
                <a:ea typeface="Arial"/>
                <a:cs typeface="Arial"/>
                <a:sym typeface="Arial"/>
              </a:rPr>
              <a:t>SINGAPORE</a:t>
            </a:r>
          </a:p>
          <a:p>
            <a:pPr marL="0" marR="0" lvl="0" indent="0" algn="l" rtl="0">
              <a:lnSpc>
                <a:spcPct val="150000"/>
              </a:lnSpc>
              <a:spcBef>
                <a:spcPts val="0"/>
              </a:spcBef>
              <a:spcAft>
                <a:spcPts val="0"/>
              </a:spcAft>
              <a:buClr>
                <a:schemeClr val="lt1"/>
              </a:buClr>
              <a:buSzPct val="25000"/>
              <a:buFont typeface="Arial"/>
              <a:buNone/>
            </a:pPr>
            <a:r>
              <a:rPr lang="en-AU" sz="800" b="1" i="0" u="none" strike="noStrike" cap="none">
                <a:solidFill>
                  <a:schemeClr val="lt1"/>
                </a:solidFill>
                <a:latin typeface="Arial"/>
                <a:ea typeface="Arial"/>
                <a:cs typeface="Arial"/>
                <a:sym typeface="Arial"/>
              </a:rPr>
              <a:t>Thu 30 Mar - Sat 1 Apr</a:t>
            </a:r>
          </a:p>
        </p:txBody>
      </p:sp>
      <p:sp>
        <p:nvSpPr>
          <p:cNvPr id="38" name="Shape 38"/>
          <p:cNvSpPr txBox="1"/>
          <p:nvPr/>
        </p:nvSpPr>
        <p:spPr>
          <a:xfrm>
            <a:off x="6320" y="4479042"/>
            <a:ext cx="896575" cy="215443"/>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AU" sz="800" b="0" i="0" u="none" strike="noStrike" cap="none">
                <a:solidFill>
                  <a:schemeClr val="lt1"/>
                </a:solidFill>
                <a:latin typeface="Arial"/>
                <a:ea typeface="Arial"/>
                <a:cs typeface="Arial"/>
                <a:sym typeface="Arial"/>
              </a:rPr>
              <a:t>Supported By:</a:t>
            </a:r>
          </a:p>
        </p:txBody>
      </p:sp>
      <p:sp>
        <p:nvSpPr>
          <p:cNvPr id="39" name="Shape 39"/>
          <p:cNvSpPr/>
          <p:nvPr/>
        </p:nvSpPr>
        <p:spPr>
          <a:xfrm>
            <a:off x="-1860" y="0"/>
            <a:ext cx="1439595" cy="5143499"/>
          </a:xfrm>
          <a:prstGeom prst="rect">
            <a:avLst/>
          </a:prstGeom>
          <a:solidFill>
            <a:srgbClr val="000000"/>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p:txBody>
      </p:sp>
      <p:pic>
        <p:nvPicPr>
          <p:cNvPr id="40" name="Shape 40"/>
          <p:cNvPicPr preferRelativeResize="0"/>
          <p:nvPr/>
        </p:nvPicPr>
        <p:blipFill rotWithShape="1">
          <a:blip r:embed="rId3">
            <a:alphaModFix/>
          </a:blip>
          <a:srcRect/>
          <a:stretch/>
        </p:blipFill>
        <p:spPr>
          <a:xfrm>
            <a:off x="46479" y="75603"/>
            <a:ext cx="1300752" cy="994071"/>
          </a:xfrm>
          <a:prstGeom prst="rect">
            <a:avLst/>
          </a:prstGeom>
          <a:noFill/>
          <a:ln>
            <a:noFill/>
          </a:ln>
        </p:spPr>
      </p:pic>
      <p:sp>
        <p:nvSpPr>
          <p:cNvPr id="41" name="Shape 41"/>
          <p:cNvSpPr txBox="1"/>
          <p:nvPr/>
        </p:nvSpPr>
        <p:spPr>
          <a:xfrm>
            <a:off x="1134" y="1138370"/>
            <a:ext cx="1433602" cy="692497"/>
          </a:xfrm>
          <a:prstGeom prst="rect">
            <a:avLst/>
          </a:prstGeom>
          <a:noFill/>
          <a:ln>
            <a:noFill/>
          </a:ln>
        </p:spPr>
        <p:txBody>
          <a:bodyPr wrap="square"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Calibri"/>
              <a:buNone/>
            </a:pPr>
            <a:r>
              <a:rPr lang="en-AU" sz="900" b="0" i="0" u="none" strike="noStrike" cap="none">
                <a:solidFill>
                  <a:schemeClr val="lt1"/>
                </a:solidFill>
                <a:latin typeface="Calibri"/>
                <a:ea typeface="Calibri"/>
                <a:cs typeface="Calibri"/>
                <a:sym typeface="Calibri"/>
              </a:rPr>
              <a:t>ACC, ADELAIDE</a:t>
            </a:r>
          </a:p>
          <a:p>
            <a:pPr marL="0" marR="0" lvl="0" indent="0" algn="ctr" rtl="0">
              <a:lnSpc>
                <a:spcPct val="150000"/>
              </a:lnSpc>
              <a:spcBef>
                <a:spcPts val="0"/>
              </a:spcBef>
              <a:spcAft>
                <a:spcPts val="0"/>
              </a:spcAft>
              <a:buClr>
                <a:schemeClr val="lt1"/>
              </a:buClr>
              <a:buSzPct val="25000"/>
              <a:buFont typeface="Calibri"/>
              <a:buNone/>
            </a:pPr>
            <a:r>
              <a:rPr lang="en-AU" sz="900" b="0" i="0" u="none" strike="noStrike" cap="none">
                <a:solidFill>
                  <a:schemeClr val="lt1"/>
                </a:solidFill>
                <a:latin typeface="Calibri"/>
                <a:ea typeface="Calibri"/>
                <a:cs typeface="Calibri"/>
                <a:sym typeface="Calibri"/>
              </a:rPr>
              <a:t>SOUTH AUSTRALIA</a:t>
            </a:r>
          </a:p>
          <a:p>
            <a:pPr marL="0" marR="0" lvl="0" indent="0" algn="ctr" rtl="0">
              <a:lnSpc>
                <a:spcPct val="150000"/>
              </a:lnSpc>
              <a:spcBef>
                <a:spcPts val="0"/>
              </a:spcBef>
              <a:spcAft>
                <a:spcPts val="0"/>
              </a:spcAft>
              <a:buClr>
                <a:schemeClr val="lt1"/>
              </a:buClr>
              <a:buSzPct val="25000"/>
              <a:buFont typeface="Calibri"/>
              <a:buNone/>
            </a:pPr>
            <a:r>
              <a:rPr lang="en-AU" sz="800" b="1" i="0" u="none" strike="noStrike" cap="none">
                <a:solidFill>
                  <a:schemeClr val="lt1"/>
                </a:solidFill>
                <a:latin typeface="Calibri"/>
                <a:ea typeface="Calibri"/>
                <a:cs typeface="Calibri"/>
                <a:sym typeface="Calibri"/>
              </a:rPr>
              <a:t>25 -  27  MAY  2017</a:t>
            </a: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n.mulconray@peddlethorp.com.au"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ithub.com/nmulconray/Family_Fix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1512045" y="894766"/>
            <a:ext cx="7494493" cy="1070219"/>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200" b="1" i="0" u="none" strike="noStrike" cap="none">
                <a:solidFill>
                  <a:srgbClr val="4D4D4D"/>
                </a:solidFill>
                <a:latin typeface="Calibri"/>
                <a:ea typeface="Calibri"/>
                <a:cs typeface="Calibri"/>
                <a:sym typeface="Calibri"/>
              </a:rPr>
              <a:t>3.3: LAB: Lab to Develop Content Cleaning, Standardisation and Enrichment Add-in</a:t>
            </a:r>
          </a:p>
        </p:txBody>
      </p:sp>
      <p:sp>
        <p:nvSpPr>
          <p:cNvPr id="54" name="Shape 54"/>
          <p:cNvSpPr txBox="1">
            <a:spLocks noGrp="1"/>
          </p:cNvSpPr>
          <p:nvPr>
            <p:ph type="body" idx="2"/>
          </p:nvPr>
        </p:nvSpPr>
        <p:spPr>
          <a:xfrm>
            <a:off x="1512045" y="2256141"/>
            <a:ext cx="7494599" cy="532499"/>
          </a:xfrm>
          <a:prstGeom prst="rect">
            <a:avLst/>
          </a:prstGeom>
          <a:noFill/>
          <a:ln>
            <a:noFill/>
          </a:ln>
        </p:spPr>
        <p:txBody>
          <a:bodyPr wrap="square" lIns="91425" tIns="45700" rIns="91425" bIns="45700" anchor="t" anchorCtr="0">
            <a:noAutofit/>
          </a:bodyPr>
          <a:lstStyle/>
          <a:p>
            <a:pPr lvl="0">
              <a:spcBef>
                <a:spcPts val="0"/>
              </a:spcBef>
              <a:buSzPct val="25000"/>
              <a:buNone/>
            </a:pPr>
            <a:r>
              <a:rPr lang="en-AU" sz="2800" b="1" i="0" u="none" strike="noStrike" cap="none" dirty="0" err="1" smtClean="0">
                <a:solidFill>
                  <a:srgbClr val="4D4D4D"/>
                </a:solidFill>
                <a:latin typeface="Calibri"/>
                <a:ea typeface="Calibri"/>
                <a:cs typeface="Calibri"/>
                <a:sym typeface="Calibri"/>
              </a:rPr>
              <a:t>Nikolai_Mulconray</a:t>
            </a:r>
            <a:endParaRPr lang="en-AU" sz="2800" b="1" i="0" u="none" strike="noStrike" cap="none" dirty="0" smtClean="0">
              <a:solidFill>
                <a:srgbClr val="4D4D4D"/>
              </a:solidFill>
              <a:latin typeface="Calibri"/>
              <a:ea typeface="Calibri"/>
              <a:cs typeface="Calibri"/>
              <a:sym typeface="Calibri"/>
            </a:endParaRPr>
          </a:p>
          <a:p>
            <a:pPr lvl="0">
              <a:spcBef>
                <a:spcPts val="0"/>
              </a:spcBef>
              <a:buSzPct val="25000"/>
              <a:buNone/>
            </a:pPr>
            <a:r>
              <a:rPr lang="en-AU" dirty="0" smtClean="0"/>
              <a:t> </a:t>
            </a:r>
            <a:r>
              <a:rPr lang="en-AU" dirty="0"/>
              <a:t>https://github.com/nmulconray/Family_Fixer</a:t>
            </a:r>
            <a:endParaRPr lang="en-AU" sz="2800" b="1" i="0" u="none" strike="noStrike" cap="none" dirty="0">
              <a:solidFill>
                <a:srgbClr val="4D4D4D"/>
              </a:solidFill>
              <a:latin typeface="Calibri"/>
              <a:ea typeface="Calibri"/>
              <a:cs typeface="Calibri"/>
              <a:sym typeface="Calibri"/>
            </a:endParaRPr>
          </a:p>
        </p:txBody>
      </p:sp>
      <p:sp>
        <p:nvSpPr>
          <p:cNvPr id="55" name="Shape 55"/>
          <p:cNvSpPr txBox="1">
            <a:spLocks noGrp="1"/>
          </p:cNvSpPr>
          <p:nvPr>
            <p:ph type="body" idx="3"/>
          </p:nvPr>
        </p:nvSpPr>
        <p:spPr>
          <a:xfrm>
            <a:off x="1512045" y="3679962"/>
            <a:ext cx="7494493" cy="427848"/>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2000" b="0" i="1" u="none" strike="noStrike" cap="none" dirty="0">
                <a:solidFill>
                  <a:srgbClr val="4D4D4D"/>
                </a:solidFill>
                <a:latin typeface="Calibri"/>
                <a:ea typeface="Calibri"/>
                <a:cs typeface="Calibri"/>
                <a:sym typeface="Calibri"/>
              </a:rPr>
              <a:t>Peddle Thorp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128153" y="206375"/>
            <a:ext cx="7749839"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600" b="1" i="0" u="none" strike="noStrike" cap="none" dirty="0">
                <a:solidFill>
                  <a:srgbClr val="4D4D4D"/>
                </a:solidFill>
                <a:latin typeface="Calibri"/>
                <a:ea typeface="Calibri"/>
                <a:cs typeface="Calibri"/>
                <a:sym typeface="Calibri"/>
              </a:rPr>
              <a:t>2. REPORTING_ON_FAMILIES</a:t>
            </a:r>
            <a:r>
              <a:rPr lang="en-AU" sz="3600" b="1" i="0" u="none" strike="noStrike" cap="none" dirty="0" smtClean="0">
                <a:solidFill>
                  <a:srgbClr val="4D4D4D"/>
                </a:solidFill>
                <a:latin typeface="Calibri"/>
                <a:ea typeface="Calibri"/>
                <a:cs typeface="Calibri"/>
                <a:sym typeface="Calibri"/>
              </a:rPr>
              <a:t>...(model)</a:t>
            </a:r>
            <a:endParaRPr lang="en-AU" sz="3600" b="1" i="0" u="none" strike="noStrike" cap="none" dirty="0">
              <a:solidFill>
                <a:srgbClr val="4D4D4D"/>
              </a:solidFill>
              <a:latin typeface="Calibri"/>
              <a:ea typeface="Calibri"/>
              <a:cs typeface="Calibri"/>
              <a:sym typeface="Calibri"/>
            </a:endParaRPr>
          </a:p>
        </p:txBody>
      </p:sp>
      <p:sp>
        <p:nvSpPr>
          <p:cNvPr id="120" name="Shape 120"/>
          <p:cNvSpPr txBox="1">
            <a:spLocks noGrp="1"/>
          </p:cNvSpPr>
          <p:nvPr>
            <p:ph type="body" idx="1"/>
          </p:nvPr>
        </p:nvSpPr>
        <p:spPr>
          <a:xfrm>
            <a:off x="3736375" y="1200150"/>
            <a:ext cx="4950299" cy="3574499"/>
          </a:xfrm>
          <a:prstGeom prst="rect">
            <a:avLst/>
          </a:prstGeom>
          <a:noFill/>
          <a:ln>
            <a:noFill/>
          </a:ln>
        </p:spPr>
        <p:txBody>
          <a:bodyPr wrap="square" lIns="91425" tIns="91425" rIns="91425" bIns="91425" anchor="t" anchorCtr="0">
            <a:noAutofit/>
          </a:bodyPr>
          <a:lstStyle/>
          <a:p>
            <a:pPr marL="342900" marR="0" lvl="0" indent="34290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A viewing selector will open and facilitate the iteration through all instances that meet the show criteria. Here the iterator is paused 2 clicks on 0...1 as two beds are in the same place.</a:t>
            </a:r>
          </a:p>
        </p:txBody>
      </p:sp>
      <p:pic>
        <p:nvPicPr>
          <p:cNvPr id="121" name="Shape 121" descr="Run_Family_Report_4.jpg"/>
          <p:cNvPicPr preferRelativeResize="0"/>
          <p:nvPr/>
        </p:nvPicPr>
        <p:blipFill rotWithShape="1">
          <a:blip r:embed="rId3">
            <a:alphaModFix/>
          </a:blip>
          <a:srcRect/>
          <a:stretch/>
        </p:blipFill>
        <p:spPr>
          <a:xfrm>
            <a:off x="337871" y="1256850"/>
            <a:ext cx="3370575" cy="324124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28154" y="206375"/>
            <a:ext cx="778309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600" b="1" i="0" u="none" strike="noStrike" cap="none" dirty="0">
                <a:solidFill>
                  <a:srgbClr val="4D4D4D"/>
                </a:solidFill>
                <a:latin typeface="Calibri"/>
                <a:ea typeface="Calibri"/>
                <a:cs typeface="Calibri"/>
                <a:sym typeface="Calibri"/>
              </a:rPr>
              <a:t>2. REPORTING_ON_FAMILIES</a:t>
            </a:r>
            <a:r>
              <a:rPr lang="en-AU" sz="3600" b="1" i="0" u="none" strike="noStrike" cap="none" dirty="0" smtClean="0">
                <a:solidFill>
                  <a:srgbClr val="4D4D4D"/>
                </a:solidFill>
                <a:latin typeface="Calibri"/>
                <a:ea typeface="Calibri"/>
                <a:cs typeface="Calibri"/>
                <a:sym typeface="Calibri"/>
              </a:rPr>
              <a:t>...(model)</a:t>
            </a:r>
            <a:endParaRPr lang="en-AU" sz="3600" b="1" i="0" u="none" strike="noStrike" cap="none" dirty="0">
              <a:solidFill>
                <a:srgbClr val="4D4D4D"/>
              </a:solidFill>
              <a:latin typeface="Calibri"/>
              <a:ea typeface="Calibri"/>
              <a:cs typeface="Calibri"/>
              <a:sym typeface="Calibri"/>
            </a:endParaRPr>
          </a:p>
        </p:txBody>
      </p:sp>
      <p:sp>
        <p:nvSpPr>
          <p:cNvPr id="128" name="Shape 128"/>
          <p:cNvSpPr txBox="1">
            <a:spLocks noGrp="1"/>
          </p:cNvSpPr>
          <p:nvPr>
            <p:ph type="body" idx="1"/>
          </p:nvPr>
        </p:nvSpPr>
        <p:spPr>
          <a:xfrm>
            <a:off x="560125" y="1200150"/>
            <a:ext cx="8126400" cy="3417299"/>
          </a:xfrm>
          <a:prstGeom prst="rect">
            <a:avLst/>
          </a:prstGeom>
          <a:noFill/>
          <a:ln>
            <a:noFill/>
          </a:ln>
        </p:spPr>
        <p:txBody>
          <a:bodyPr wrap="square" lIns="91425" tIns="91425" rIns="91425" bIns="91425" anchor="t" anchorCtr="0">
            <a:noAutofit/>
          </a:bodyPr>
          <a:lstStyle/>
          <a:p>
            <a:pPr marL="342900" marR="0" lvl="0" indent="342900" algn="l" rtl="0">
              <a:lnSpc>
                <a:spcPct val="100000"/>
              </a:lnSpc>
              <a:spcBef>
                <a:spcPts val="0"/>
              </a:spcBef>
              <a:spcAft>
                <a:spcPts val="0"/>
              </a:spcAft>
              <a:buClr>
                <a:srgbClr val="4D4D4D"/>
              </a:buClr>
              <a:buSzPct val="25000"/>
              <a:buFont typeface="Calibri"/>
              <a:buNone/>
            </a:pPr>
            <a:r>
              <a:rPr lang="en-AU" sz="3000" b="0" i="1" u="none" strike="noStrike" cap="none" dirty="0">
                <a:solidFill>
                  <a:srgbClr val="4D4D4D"/>
                </a:solidFill>
                <a:latin typeface="Calibri"/>
                <a:ea typeface="Calibri"/>
                <a:cs typeface="Calibri"/>
                <a:sym typeface="Calibri"/>
              </a:rPr>
              <a:t>A workflow...</a:t>
            </a:r>
          </a:p>
          <a:p>
            <a:pPr marL="342900" marR="0" lvl="0" indent="342900" algn="l" rtl="0">
              <a:lnSpc>
                <a:spcPct val="100000"/>
              </a:lnSpc>
              <a:spcBef>
                <a:spcPts val="0"/>
              </a:spcBef>
              <a:spcAft>
                <a:spcPts val="0"/>
              </a:spcAft>
              <a:buClr>
                <a:srgbClr val="4D4D4D"/>
              </a:buClr>
              <a:buSzPct val="25000"/>
              <a:buFont typeface="Calibri"/>
              <a:buNone/>
            </a:pPr>
            <a:r>
              <a:rPr lang="en-AU" sz="3000" b="0" i="0" u="none" strike="noStrike" cap="none" dirty="0">
                <a:solidFill>
                  <a:srgbClr val="4D4D4D"/>
                </a:solidFill>
                <a:latin typeface="Calibri"/>
                <a:ea typeface="Calibri"/>
                <a:cs typeface="Calibri"/>
                <a:sym typeface="Calibri"/>
              </a:rPr>
              <a:t>As </a:t>
            </a:r>
            <a:r>
              <a:rPr lang="en-AU" sz="3000" dirty="0"/>
              <a:t>t</a:t>
            </a:r>
            <a:r>
              <a:rPr lang="en-AU" sz="3000" b="0" i="0" u="none" strike="noStrike" cap="none" dirty="0" smtClean="0">
                <a:solidFill>
                  <a:srgbClr val="4D4D4D"/>
                </a:solidFill>
                <a:latin typeface="Calibri"/>
                <a:ea typeface="Calibri"/>
                <a:cs typeface="Calibri"/>
                <a:sym typeface="Calibri"/>
              </a:rPr>
              <a:t>he Add-in </a:t>
            </a:r>
            <a:r>
              <a:rPr lang="en-AU" sz="3000" b="0" i="0" u="none" strike="noStrike" cap="none" dirty="0">
                <a:solidFill>
                  <a:srgbClr val="4D4D4D"/>
                </a:solidFill>
                <a:latin typeface="Calibri"/>
                <a:ea typeface="Calibri"/>
                <a:cs typeface="Calibri"/>
                <a:sym typeface="Calibri"/>
              </a:rPr>
              <a:t>is modeless, it is possible to modify each family instance by minimizing the GUI, for </a:t>
            </a:r>
            <a:r>
              <a:rPr lang="en-AU" sz="3000" b="0" i="0" u="none" strike="noStrike" cap="none" dirty="0" err="1">
                <a:solidFill>
                  <a:srgbClr val="4D4D4D"/>
                </a:solidFill>
                <a:latin typeface="Calibri"/>
                <a:ea typeface="Calibri"/>
                <a:cs typeface="Calibri"/>
                <a:sym typeface="Calibri"/>
              </a:rPr>
              <a:t>eg</a:t>
            </a:r>
            <a:r>
              <a:rPr lang="en-AU" sz="3000" b="0" i="0" u="none" strike="noStrike" cap="none" dirty="0">
                <a:solidFill>
                  <a:srgbClr val="4D4D4D"/>
                </a:solidFill>
                <a:latin typeface="Calibri"/>
                <a:ea typeface="Calibri"/>
                <a:cs typeface="Calibri"/>
                <a:sym typeface="Calibri"/>
              </a:rPr>
              <a:t>. by moving a bed within it’s room, see if you can fix the bed families so that they now are reporting in a room correctly!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3625" y="206375"/>
            <a:ext cx="8005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600" dirty="0"/>
              <a:t>2</a:t>
            </a:r>
            <a:r>
              <a:rPr lang="en-AU" sz="3600" b="1" i="0" u="none" strike="noStrike" cap="none" dirty="0">
                <a:solidFill>
                  <a:srgbClr val="4D4D4D"/>
                </a:solidFill>
                <a:sym typeface="Calibri"/>
              </a:rPr>
              <a:t>.</a:t>
            </a:r>
            <a:r>
              <a:rPr lang="en-AU" sz="3600" dirty="0"/>
              <a:t>FINE GRAINED </a:t>
            </a:r>
            <a:r>
              <a:rPr lang="en-AU" sz="3600" dirty="0" smtClean="0"/>
              <a:t>REPORTS(model)</a:t>
            </a:r>
            <a:endParaRPr lang="en-AU" sz="3600" dirty="0"/>
          </a:p>
        </p:txBody>
      </p:sp>
      <p:sp>
        <p:nvSpPr>
          <p:cNvPr id="135" name="Shape 135"/>
          <p:cNvSpPr txBox="1">
            <a:spLocks noGrp="1"/>
          </p:cNvSpPr>
          <p:nvPr>
            <p:ph type="body" idx="1"/>
          </p:nvPr>
        </p:nvSpPr>
        <p:spPr>
          <a:xfrm>
            <a:off x="631850" y="1175250"/>
            <a:ext cx="8044800" cy="3189600"/>
          </a:xfrm>
          <a:prstGeom prst="rect">
            <a:avLst/>
          </a:prstGeom>
          <a:noFill/>
          <a:ln>
            <a:noFill/>
          </a:ln>
        </p:spPr>
        <p:txBody>
          <a:bodyPr wrap="square" lIns="91425" tIns="91425" rIns="91425" bIns="91425" anchor="t" anchorCtr="0">
            <a:noAutofit/>
          </a:bodyPr>
          <a:lstStyle/>
          <a:p>
            <a:pPr marL="342900" marR="0" lvl="0" indent="0" algn="l" rtl="0">
              <a:lnSpc>
                <a:spcPct val="100000"/>
              </a:lnSpc>
              <a:spcBef>
                <a:spcPts val="0"/>
              </a:spcBef>
              <a:spcAft>
                <a:spcPts val="0"/>
              </a:spcAft>
              <a:buClr>
                <a:srgbClr val="4D4D4D"/>
              </a:buClr>
              <a:buSzPct val="25000"/>
              <a:buFont typeface="Calibri"/>
              <a:buNone/>
            </a:pPr>
            <a:r>
              <a:rPr lang="en-AU" sz="2400" dirty="0"/>
              <a:t>Report on...</a:t>
            </a:r>
          </a:p>
          <a:p>
            <a:pPr marL="342900" marR="0" lvl="0" indent="0" algn="l" rtl="0">
              <a:lnSpc>
                <a:spcPct val="100000"/>
              </a:lnSpc>
              <a:spcBef>
                <a:spcPts val="0"/>
              </a:spcBef>
              <a:spcAft>
                <a:spcPts val="0"/>
              </a:spcAft>
              <a:buClr>
                <a:srgbClr val="4D4D4D"/>
              </a:buClr>
              <a:buSzPct val="25000"/>
              <a:buFont typeface="Calibri"/>
              <a:buNone/>
            </a:pPr>
            <a:r>
              <a:rPr lang="en-AU" sz="2400" dirty="0"/>
              <a:t>Family doc</a:t>
            </a:r>
          </a:p>
          <a:p>
            <a:pPr marL="342900" marR="0" lvl="0" indent="0" algn="l" rtl="0">
              <a:lnSpc>
                <a:spcPct val="100000"/>
              </a:lnSpc>
              <a:spcBef>
                <a:spcPts val="0"/>
              </a:spcBef>
              <a:spcAft>
                <a:spcPts val="0"/>
              </a:spcAft>
              <a:buClr>
                <a:srgbClr val="4D4D4D"/>
              </a:buClr>
              <a:buSzPct val="25000"/>
              <a:buFont typeface="Calibri"/>
              <a:buNone/>
            </a:pPr>
            <a:r>
              <a:rPr lang="en-AU" sz="2400" dirty="0"/>
              <a:t>Subcategories</a:t>
            </a:r>
          </a:p>
          <a:p>
            <a:pPr marL="342900" marR="0" lvl="0" indent="0" algn="l" rtl="0">
              <a:lnSpc>
                <a:spcPct val="100000"/>
              </a:lnSpc>
              <a:spcBef>
                <a:spcPts val="0"/>
              </a:spcBef>
              <a:spcAft>
                <a:spcPts val="0"/>
              </a:spcAft>
              <a:buClr>
                <a:srgbClr val="4D4D4D"/>
              </a:buClr>
              <a:buSzPct val="25000"/>
              <a:buFont typeface="Calibri"/>
              <a:buNone/>
            </a:pPr>
            <a:r>
              <a:rPr lang="en-AU" sz="2400" dirty="0"/>
              <a:t>Parameter states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3.MODIFY_FAM_DOC</a:t>
            </a:r>
          </a:p>
        </p:txBody>
      </p:sp>
      <p:sp>
        <p:nvSpPr>
          <p:cNvPr id="142" name="Shape 142"/>
          <p:cNvSpPr txBox="1">
            <a:spLocks noGrp="1"/>
          </p:cNvSpPr>
          <p:nvPr>
            <p:ph type="body" idx="1"/>
          </p:nvPr>
        </p:nvSpPr>
        <p:spPr>
          <a:xfrm>
            <a:off x="4091575" y="1133900"/>
            <a:ext cx="4918200" cy="37638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To Modify Families that have been flagged as problems, it is  necessary to open a family and modify it.</a:t>
            </a:r>
          </a:p>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Otherwise we are limited to just filtering, reporting, renaming and parameterising. </a:t>
            </a:r>
          </a:p>
        </p:txBody>
      </p:sp>
      <p:pic>
        <p:nvPicPr>
          <p:cNvPr id="143" name="Shape 143" descr="Modify_Fam_Doc_1.jpg"/>
          <p:cNvPicPr preferRelativeResize="0"/>
          <p:nvPr/>
        </p:nvPicPr>
        <p:blipFill rotWithShape="1">
          <a:blip r:embed="rId3">
            <a:alphaModFix/>
          </a:blip>
          <a:srcRect/>
          <a:stretch/>
        </p:blipFill>
        <p:spPr>
          <a:xfrm>
            <a:off x="429875" y="1384600"/>
            <a:ext cx="3458525" cy="254304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3.MODIFY_FAM_DOC...</a:t>
            </a:r>
          </a:p>
        </p:txBody>
      </p:sp>
      <p:sp>
        <p:nvSpPr>
          <p:cNvPr id="150" name="Shape 150"/>
          <p:cNvSpPr txBox="1">
            <a:spLocks noGrp="1"/>
          </p:cNvSpPr>
          <p:nvPr>
            <p:ph type="body" idx="1"/>
          </p:nvPr>
        </p:nvSpPr>
        <p:spPr>
          <a:xfrm>
            <a:off x="3832000" y="997275"/>
            <a:ext cx="5054700" cy="3777299"/>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000" b="0" i="1" u="none" strike="noStrike" cap="none">
                <a:solidFill>
                  <a:srgbClr val="4D4D4D"/>
                </a:solidFill>
                <a:latin typeface="Calibri"/>
                <a:ea typeface="Calibri"/>
                <a:cs typeface="Calibri"/>
                <a:sym typeface="Calibri"/>
              </a:rPr>
              <a:t>To Modify the famDoc... </a:t>
            </a:r>
          </a:p>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The room awareness point can </a:t>
            </a:r>
          </a:p>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toggled on/off and positioned</a:t>
            </a:r>
          </a:p>
          <a:p>
            <a:pPr marL="0" marR="0" lvl="0" indent="0" algn="l" rtl="0">
              <a:lnSpc>
                <a:spcPct val="100000"/>
              </a:lnSpc>
              <a:spcBef>
                <a:spcPts val="0"/>
              </a:spcBef>
              <a:spcAft>
                <a:spcPts val="0"/>
              </a:spcAft>
              <a:buClr>
                <a:srgbClr val="4D4D4D"/>
              </a:buClr>
              <a:buSzPct val="25000"/>
              <a:buFont typeface="Calibri"/>
              <a:buNone/>
            </a:pPr>
            <a:endParaRPr sz="3000" b="0" i="0" u="none" strike="noStrike" cap="none">
              <a:solidFill>
                <a:srgbClr val="4D4D4D"/>
              </a:solidFill>
              <a:latin typeface="Calibri"/>
              <a:ea typeface="Calibri"/>
              <a:cs typeface="Calibri"/>
              <a:sym typeface="Calibri"/>
            </a:endParaRPr>
          </a:p>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Click the btn..click the form!</a:t>
            </a:r>
          </a:p>
          <a:p>
            <a:pPr marL="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What happens? Is it just 2D?</a:t>
            </a:r>
          </a:p>
          <a:p>
            <a:pPr marL="0" marR="0" lvl="0" indent="0" algn="l" rtl="0">
              <a:lnSpc>
                <a:spcPct val="100000"/>
              </a:lnSpc>
              <a:spcBef>
                <a:spcPts val="0"/>
              </a:spcBef>
              <a:spcAft>
                <a:spcPts val="0"/>
              </a:spcAft>
              <a:buClr>
                <a:srgbClr val="4D4D4D"/>
              </a:buClr>
              <a:buSzPct val="25000"/>
              <a:buFont typeface="Calibri"/>
              <a:buNone/>
            </a:pPr>
            <a:endParaRPr sz="2400" b="0" i="0" u="none" strike="noStrike" cap="none">
              <a:solidFill>
                <a:srgbClr val="4D4D4D"/>
              </a:solidFill>
              <a:latin typeface="Calibri"/>
              <a:ea typeface="Calibri"/>
              <a:cs typeface="Calibri"/>
              <a:sym typeface="Calibri"/>
            </a:endParaRPr>
          </a:p>
        </p:txBody>
      </p:sp>
      <p:pic>
        <p:nvPicPr>
          <p:cNvPr id="151" name="Shape 151" descr="Modify_FamilyDoc_1.jpg"/>
          <p:cNvPicPr preferRelativeResize="0"/>
          <p:nvPr/>
        </p:nvPicPr>
        <p:blipFill rotWithShape="1">
          <a:blip r:embed="rId3">
            <a:alphaModFix/>
          </a:blip>
          <a:srcRect/>
          <a:stretch/>
        </p:blipFill>
        <p:spPr>
          <a:xfrm>
            <a:off x="402472" y="956274"/>
            <a:ext cx="3252424" cy="3907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4.FAMILY_NAME_&amp;_INSTANCE...</a:t>
            </a:r>
          </a:p>
        </p:txBody>
      </p:sp>
      <p:sp>
        <p:nvSpPr>
          <p:cNvPr id="158" name="Shape 158"/>
          <p:cNvSpPr txBox="1">
            <a:spLocks noGrp="1"/>
          </p:cNvSpPr>
          <p:nvPr>
            <p:ph type="body" idx="1"/>
          </p:nvPr>
        </p:nvSpPr>
        <p:spPr>
          <a:xfrm>
            <a:off x="566975" y="1035150"/>
            <a:ext cx="8258399" cy="35757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200" b="0" i="0" u="none" strike="noStrike" cap="none">
                <a:solidFill>
                  <a:srgbClr val="4D4D4D"/>
                </a:solidFill>
                <a:latin typeface="Calibri"/>
                <a:ea typeface="Calibri"/>
                <a:cs typeface="Calibri"/>
                <a:sym typeface="Calibri"/>
              </a:rPr>
              <a:t>Family names are often neglected, however they cause model stochasticism...</a:t>
            </a:r>
          </a:p>
          <a:p>
            <a:pPr marL="0" marR="0" lvl="0" indent="0" algn="l" rtl="0">
              <a:lnSpc>
                <a:spcPct val="100000"/>
              </a:lnSpc>
              <a:spcBef>
                <a:spcPts val="0"/>
              </a:spcBef>
              <a:spcAft>
                <a:spcPts val="0"/>
              </a:spcAft>
              <a:buClr>
                <a:srgbClr val="4D4D4D"/>
              </a:buClr>
              <a:buSzPct val="25000"/>
              <a:buFont typeface="Calibri"/>
              <a:buNone/>
            </a:pPr>
            <a:r>
              <a:rPr lang="en-AU" sz="3200" b="0" i="0" u="none" strike="noStrike" cap="none">
                <a:solidFill>
                  <a:srgbClr val="4D4D4D"/>
                </a:solidFill>
                <a:latin typeface="Calibri"/>
                <a:ea typeface="Calibri"/>
                <a:cs typeface="Calibri"/>
                <a:sym typeface="Calibri"/>
              </a:rPr>
              <a:t>Duplicate families for the same purpose arise</a:t>
            </a:r>
          </a:p>
          <a:p>
            <a:pPr marL="0" marR="0" lvl="0" indent="0" algn="l" rtl="0">
              <a:lnSpc>
                <a:spcPct val="100000"/>
              </a:lnSpc>
              <a:spcBef>
                <a:spcPts val="0"/>
              </a:spcBef>
              <a:spcAft>
                <a:spcPts val="0"/>
              </a:spcAft>
              <a:buClr>
                <a:srgbClr val="4D4D4D"/>
              </a:buClr>
              <a:buSzPct val="25000"/>
              <a:buFont typeface="Calibri"/>
              <a:buNone/>
            </a:pPr>
            <a:r>
              <a:rPr lang="en-AU" sz="3200" b="0" i="0" u="none" strike="noStrike" cap="none">
                <a:solidFill>
                  <a:srgbClr val="4D4D4D"/>
                </a:solidFill>
                <a:latin typeface="Calibri"/>
                <a:ea typeface="Calibri"/>
                <a:cs typeface="Calibri"/>
                <a:sym typeface="Calibri"/>
              </a:rPr>
              <a:t>Sorting and tracking of families from the browser becomes confusing.</a:t>
            </a:r>
          </a:p>
          <a:p>
            <a:pPr marL="0" marR="0" lvl="0" indent="0" algn="l" rtl="0">
              <a:lnSpc>
                <a:spcPct val="100000"/>
              </a:lnSpc>
              <a:spcBef>
                <a:spcPts val="0"/>
              </a:spcBef>
              <a:spcAft>
                <a:spcPts val="0"/>
              </a:spcAft>
              <a:buClr>
                <a:srgbClr val="4D4D4D"/>
              </a:buClr>
              <a:buSzPct val="25000"/>
              <a:buFont typeface="Calibri"/>
              <a:buNone/>
            </a:pPr>
            <a:r>
              <a:rPr lang="en-AU" sz="3200" b="0" i="0" u="none" strike="noStrike" cap="none">
                <a:solidFill>
                  <a:srgbClr val="4D4D4D"/>
                </a:solidFill>
                <a:latin typeface="Calibri"/>
                <a:ea typeface="Calibri"/>
                <a:cs typeface="Calibri"/>
                <a:sym typeface="Calibri"/>
              </a:rPr>
              <a:t>This is all exacerbated through poor family categorization(solved by modifying the famdoc).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4.FAMILY_NAME_&amp;_INSTANCE...</a:t>
            </a:r>
          </a:p>
        </p:txBody>
      </p:sp>
      <p:sp>
        <p:nvSpPr>
          <p:cNvPr id="165" name="Shape 165"/>
          <p:cNvSpPr txBox="1">
            <a:spLocks noGrp="1"/>
          </p:cNvSpPr>
          <p:nvPr>
            <p:ph type="body" idx="1"/>
          </p:nvPr>
        </p:nvSpPr>
        <p:spPr>
          <a:xfrm>
            <a:off x="546000" y="3456325"/>
            <a:ext cx="8229600" cy="1441199"/>
          </a:xfrm>
          <a:prstGeom prst="rect">
            <a:avLst/>
          </a:prstGeom>
          <a:noFill/>
          <a:ln>
            <a:noFill/>
          </a:ln>
        </p:spPr>
        <p:txBody>
          <a:bodyPr wrap="square" lIns="91425" tIns="91425" rIns="91425" bIns="91425" anchor="t" anchorCtr="0">
            <a:noAutofit/>
          </a:bodyPr>
          <a:lstStyle/>
          <a:p>
            <a:pPr marL="0" lvl="0" indent="0" rtl="0">
              <a:spcBef>
                <a:spcPts val="0"/>
              </a:spcBef>
              <a:buClr>
                <a:srgbClr val="4D4D4D"/>
              </a:buClr>
              <a:buSzPct val="25000"/>
              <a:buFont typeface="Calibri"/>
              <a:buNone/>
            </a:pPr>
            <a:r>
              <a:rPr lang="en-AU" sz="1400">
                <a:solidFill>
                  <a:srgbClr val="0000FF"/>
                </a:solidFill>
              </a:rPr>
              <a:t>&lt;FAMILY&gt;</a:t>
            </a:r>
          </a:p>
          <a:p>
            <a:pPr marL="0" lvl="0" indent="0" rtl="0">
              <a:spcBef>
                <a:spcPts val="0"/>
              </a:spcBef>
              <a:buClr>
                <a:srgbClr val="4D4D4D"/>
              </a:buClr>
              <a:buSzPct val="25000"/>
              <a:buFont typeface="Calibri"/>
              <a:buNone/>
            </a:pPr>
            <a:r>
              <a:rPr lang="en-AU" sz="1400">
                <a:solidFill>
                  <a:srgbClr val="0000FF"/>
                </a:solidFill>
              </a:rPr>
              <a:t>&lt;FAMILY_NAME&gt;</a:t>
            </a:r>
            <a:r>
              <a:rPr lang="en-AU" sz="1400"/>
              <a:t>Quasi-Form_People_GEN_Super-Family</a:t>
            </a:r>
            <a:r>
              <a:rPr lang="en-AU" sz="1400">
                <a:solidFill>
                  <a:srgbClr val="9900FF"/>
                </a:solidFill>
              </a:rPr>
              <a:t>&lt;/FAMILY_NAME&gt;</a:t>
            </a:r>
          </a:p>
          <a:p>
            <a:pPr marL="0" lvl="0" indent="0" rtl="0">
              <a:spcBef>
                <a:spcPts val="0"/>
              </a:spcBef>
              <a:buClr>
                <a:srgbClr val="4D4D4D"/>
              </a:buClr>
              <a:buSzPct val="25000"/>
              <a:buFont typeface="Calibri"/>
              <a:buNone/>
            </a:pPr>
            <a:r>
              <a:rPr lang="en-AU" sz="1400">
                <a:solidFill>
                  <a:srgbClr val="0000FF"/>
                </a:solidFill>
              </a:rPr>
              <a:t>&lt;CATEGORY&gt;</a:t>
            </a:r>
            <a:r>
              <a:rPr lang="en-AU" sz="1400"/>
              <a:t>Entourage</a:t>
            </a:r>
            <a:r>
              <a:rPr lang="en-AU" sz="1400">
                <a:solidFill>
                  <a:srgbClr val="9900FF"/>
                </a:solidFill>
              </a:rPr>
              <a:t>&lt;/CATEGORY&gt;</a:t>
            </a:r>
          </a:p>
          <a:p>
            <a:pPr marL="0" lvl="0" indent="0" rtl="0">
              <a:spcBef>
                <a:spcPts val="0"/>
              </a:spcBef>
              <a:buClr>
                <a:srgbClr val="4D4D4D"/>
              </a:buClr>
              <a:buSzPct val="25000"/>
              <a:buFont typeface="Calibri"/>
              <a:buNone/>
            </a:pPr>
            <a:r>
              <a:rPr lang="en-AU" sz="1400">
                <a:solidFill>
                  <a:srgbClr val="0000FF"/>
                </a:solidFill>
              </a:rPr>
              <a:t>&lt;SUBCATEGORY&gt;</a:t>
            </a:r>
            <a:r>
              <a:rPr lang="en-AU" sz="1400"/>
              <a:t>Piasecki Lines, Door Swing Lines </a:t>
            </a:r>
            <a:r>
              <a:rPr lang="en-AU" sz="1400">
                <a:solidFill>
                  <a:srgbClr val="9900FF"/>
                </a:solidFill>
              </a:rPr>
              <a:t>&lt;/SUBCATEGORY&gt;</a:t>
            </a:r>
          </a:p>
          <a:p>
            <a:pPr marL="0" lvl="0" indent="0" rtl="0">
              <a:spcBef>
                <a:spcPts val="0"/>
              </a:spcBef>
              <a:buClr>
                <a:srgbClr val="4D4D4D"/>
              </a:buClr>
              <a:buSzPct val="25000"/>
              <a:buFont typeface="Calibri"/>
              <a:buNone/>
            </a:pPr>
            <a:r>
              <a:rPr lang="en-AU" sz="1400">
                <a:solidFill>
                  <a:srgbClr val="0000FF"/>
                </a:solidFill>
              </a:rPr>
              <a:t>&lt;FUNCTIONALTYPE&gt;</a:t>
            </a:r>
            <a:r>
              <a:rPr lang="en-AU" sz="1400"/>
              <a:t>Specialty-Equipment</a:t>
            </a:r>
            <a:r>
              <a:rPr lang="en-AU" sz="1400">
                <a:solidFill>
                  <a:srgbClr val="9900FF"/>
                </a:solidFill>
              </a:rPr>
              <a:t>&lt;/FUNCTIONALTYPE&gt;</a:t>
            </a:r>
          </a:p>
          <a:p>
            <a:pPr marL="0" lvl="0" indent="0" rtl="0">
              <a:spcBef>
                <a:spcPts val="0"/>
              </a:spcBef>
              <a:buClr>
                <a:srgbClr val="4D4D4D"/>
              </a:buClr>
              <a:buSzPct val="25000"/>
              <a:buFont typeface="Calibri"/>
              <a:buNone/>
            </a:pPr>
            <a:r>
              <a:rPr lang="en-AU" sz="1400">
                <a:solidFill>
                  <a:srgbClr val="0000FF"/>
                </a:solidFill>
              </a:rPr>
              <a:t>&lt;/FAMILY&gt;</a:t>
            </a:r>
          </a:p>
          <a:p>
            <a:pPr marL="0" marR="0" lvl="0" indent="0" algn="l" rtl="0">
              <a:lnSpc>
                <a:spcPct val="100000"/>
              </a:lnSpc>
              <a:spcBef>
                <a:spcPts val="0"/>
              </a:spcBef>
              <a:spcAft>
                <a:spcPts val="0"/>
              </a:spcAft>
              <a:buClr>
                <a:srgbClr val="4D4D4D"/>
              </a:buClr>
              <a:buSzPct val="25000"/>
              <a:buFont typeface="Calibri"/>
              <a:buNone/>
            </a:pPr>
            <a:endParaRPr/>
          </a:p>
        </p:txBody>
      </p:sp>
      <p:pic>
        <p:nvPicPr>
          <p:cNvPr id="166" name="Shape 166" descr="Rename_Fam_Add_Instance_Parameters_2.jpg"/>
          <p:cNvPicPr preferRelativeResize="0"/>
          <p:nvPr/>
        </p:nvPicPr>
        <p:blipFill rotWithShape="1">
          <a:blip r:embed="rId3">
            <a:alphaModFix/>
          </a:blip>
          <a:srcRect/>
          <a:stretch/>
        </p:blipFill>
        <p:spPr>
          <a:xfrm>
            <a:off x="546000" y="1249925"/>
            <a:ext cx="4169700" cy="214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983625" y="206375"/>
            <a:ext cx="8005499"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5.FAMILY_TYPES_&amp;_TYPE_PARAMS</a:t>
            </a:r>
          </a:p>
        </p:txBody>
      </p:sp>
      <p:sp>
        <p:nvSpPr>
          <p:cNvPr id="173" name="Shape 173"/>
          <p:cNvSpPr txBox="1">
            <a:spLocks noGrp="1"/>
          </p:cNvSpPr>
          <p:nvPr>
            <p:ph type="body" idx="1"/>
          </p:nvPr>
        </p:nvSpPr>
        <p:spPr>
          <a:xfrm>
            <a:off x="423475" y="3697650"/>
            <a:ext cx="8044800" cy="1106999"/>
          </a:xfrm>
          <a:prstGeom prst="rect">
            <a:avLst/>
          </a:prstGeom>
          <a:noFill/>
          <a:ln>
            <a:noFill/>
          </a:ln>
        </p:spPr>
        <p:txBody>
          <a:bodyPr wrap="square" lIns="91425" tIns="91425" rIns="91425" bIns="91425" anchor="t" anchorCtr="0">
            <a:noAutofit/>
          </a:bodyPr>
          <a:lstStyle/>
          <a:p>
            <a:pPr marL="342900" marR="0" lvl="0" indent="63500" algn="l" rtl="0">
              <a:lnSpc>
                <a:spcPct val="100000"/>
              </a:lnSpc>
              <a:spcBef>
                <a:spcPts val="0"/>
              </a:spcBef>
              <a:spcAft>
                <a:spcPts val="0"/>
              </a:spcAft>
              <a:buClr>
                <a:srgbClr val="4D4D4D"/>
              </a:buClr>
              <a:buSzPct val="25000"/>
              <a:buFont typeface="Calibri"/>
              <a:buNone/>
            </a:pPr>
            <a:r>
              <a:rPr lang="en-AU" sz="2400" b="0" i="0" u="none" strike="noStrike" cap="none">
                <a:solidFill>
                  <a:srgbClr val="4D4D4D"/>
                </a:solidFill>
                <a:latin typeface="Calibri"/>
                <a:ea typeface="Calibri"/>
                <a:cs typeface="Calibri"/>
                <a:sym typeface="Calibri"/>
              </a:rPr>
              <a:t>Using pre-populated lists to reduce anarchy in parametric data, try to add some type parameters.</a:t>
            </a:r>
          </a:p>
        </p:txBody>
      </p:sp>
      <p:pic>
        <p:nvPicPr>
          <p:cNvPr id="174" name="Shape 174" descr="Family_Types_1.jpg"/>
          <p:cNvPicPr preferRelativeResize="0"/>
          <p:nvPr/>
        </p:nvPicPr>
        <p:blipFill rotWithShape="1">
          <a:blip r:embed="rId3">
            <a:alphaModFix/>
          </a:blip>
          <a:srcRect/>
          <a:stretch/>
        </p:blipFill>
        <p:spPr>
          <a:xfrm>
            <a:off x="1092899" y="1063775"/>
            <a:ext cx="7103899" cy="26338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1736783" y="3197516"/>
            <a:ext cx="4378670" cy="49287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2800" b="1" i="0" u="none" strike="noStrike" cap="none">
                <a:solidFill>
                  <a:srgbClr val="4D4D4D"/>
                </a:solidFill>
                <a:latin typeface="Calibri"/>
                <a:ea typeface="Calibri"/>
                <a:cs typeface="Calibri"/>
                <a:sym typeface="Calibri"/>
              </a:rPr>
              <a:t>Nikolai_Mulconray</a:t>
            </a:r>
          </a:p>
        </p:txBody>
      </p:sp>
      <p:sp>
        <p:nvSpPr>
          <p:cNvPr id="180" name="Shape 180"/>
          <p:cNvSpPr txBox="1">
            <a:spLocks noGrp="1"/>
          </p:cNvSpPr>
          <p:nvPr>
            <p:ph type="body" idx="2"/>
          </p:nvPr>
        </p:nvSpPr>
        <p:spPr>
          <a:xfrm>
            <a:off x="1736773" y="3760350"/>
            <a:ext cx="3348299" cy="4287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2000" b="0" i="1" u="none" strike="noStrike" cap="none">
                <a:solidFill>
                  <a:srgbClr val="4D4D4D"/>
                </a:solidFill>
                <a:latin typeface="Calibri"/>
                <a:ea typeface="Calibri"/>
                <a:cs typeface="Calibri"/>
                <a:sym typeface="Calibri"/>
              </a:rPr>
              <a:t>Peddle_Thorp </a:t>
            </a:r>
          </a:p>
        </p:txBody>
      </p:sp>
      <p:sp>
        <p:nvSpPr>
          <p:cNvPr id="181" name="Shape 181"/>
          <p:cNvSpPr txBox="1">
            <a:spLocks noGrp="1"/>
          </p:cNvSpPr>
          <p:nvPr>
            <p:ph type="body" idx="3"/>
          </p:nvPr>
        </p:nvSpPr>
        <p:spPr>
          <a:xfrm>
            <a:off x="1736775" y="248378"/>
            <a:ext cx="6982800" cy="105209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200" b="1" i="0" u="none" strike="noStrike" cap="none">
                <a:solidFill>
                  <a:srgbClr val="4D4D4D"/>
                </a:solidFill>
                <a:latin typeface="Calibri"/>
                <a:ea typeface="Calibri"/>
                <a:cs typeface="Calibri"/>
                <a:sym typeface="Calibri"/>
              </a:rPr>
              <a:t>Questions?</a:t>
            </a:r>
          </a:p>
        </p:txBody>
      </p:sp>
      <p:sp>
        <p:nvSpPr>
          <p:cNvPr id="182" name="Shape 182"/>
          <p:cNvSpPr txBox="1">
            <a:spLocks noGrp="1"/>
          </p:cNvSpPr>
          <p:nvPr>
            <p:ph type="body" idx="4"/>
          </p:nvPr>
        </p:nvSpPr>
        <p:spPr>
          <a:xfrm>
            <a:off x="1736775" y="1300474"/>
            <a:ext cx="6982800" cy="1831798"/>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200" b="1" i="0" u="none" strike="noStrike" cap="none">
                <a:solidFill>
                  <a:srgbClr val="4D4D4D"/>
                </a:solidFill>
                <a:latin typeface="Calibri"/>
                <a:ea typeface="Calibri"/>
                <a:cs typeface="Calibri"/>
                <a:sym typeface="Calibri"/>
              </a:rPr>
              <a:t>3.3: LAB: Lab to Develop Content Cleaning, Standardisation and Enrichment Add-in</a:t>
            </a:r>
          </a:p>
        </p:txBody>
      </p:sp>
      <p:sp>
        <p:nvSpPr>
          <p:cNvPr id="183" name="Shape 183"/>
          <p:cNvSpPr txBox="1">
            <a:spLocks noGrp="1"/>
          </p:cNvSpPr>
          <p:nvPr>
            <p:ph type="body" idx="5"/>
          </p:nvPr>
        </p:nvSpPr>
        <p:spPr>
          <a:xfrm>
            <a:off x="1736783" y="4257989"/>
            <a:ext cx="4378669" cy="428625"/>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1600" b="0" i="1" u="none" strike="noStrike" cap="none" dirty="0" smtClean="0">
                <a:solidFill>
                  <a:srgbClr val="4D4D4D"/>
                </a:solidFill>
                <a:latin typeface="Calibri"/>
                <a:ea typeface="Calibri"/>
                <a:cs typeface="Calibri"/>
                <a:sym typeface="Calibri"/>
                <a:hlinkClick r:id="rId3"/>
              </a:rPr>
              <a:t>n.mulconray@peddlethorp.com.au</a:t>
            </a:r>
            <a:endParaRPr lang="en-AU" sz="1600" b="0" i="1" u="none" strike="noStrike" cap="none" dirty="0" smtClean="0">
              <a:solidFill>
                <a:srgbClr val="4D4D4D"/>
              </a:solidFill>
              <a:latin typeface="Calibri"/>
              <a:ea typeface="Calibri"/>
              <a:cs typeface="Calibri"/>
              <a:sym typeface="Calibri"/>
            </a:endParaRPr>
          </a:p>
          <a:p>
            <a:pPr>
              <a:buSzPct val="25000"/>
              <a:buNone/>
            </a:pPr>
            <a:r>
              <a:rPr lang="en-AU" dirty="0">
                <a:hlinkClick r:id="rId4"/>
              </a:rPr>
              <a:t>https://</a:t>
            </a:r>
            <a:r>
              <a:rPr lang="en-AU" dirty="0" smtClean="0">
                <a:hlinkClick r:id="rId4"/>
              </a:rPr>
              <a:t>github.com/nmulconray/Family_Fixer</a:t>
            </a:r>
            <a:endParaRPr lang="en-AU" dirty="0" smtClean="0"/>
          </a:p>
          <a:p>
            <a:pPr>
              <a:buSzPct val="25000"/>
              <a:buNone/>
            </a:pPr>
            <a:endParaRPr lang="en-AU" b="1" i="0" dirty="0"/>
          </a:p>
          <a:p>
            <a:pPr marL="0" marR="0" lvl="0" indent="0" algn="l" rtl="0">
              <a:lnSpc>
                <a:spcPct val="100000"/>
              </a:lnSpc>
              <a:spcBef>
                <a:spcPts val="0"/>
              </a:spcBef>
              <a:spcAft>
                <a:spcPts val="0"/>
              </a:spcAft>
              <a:buClr>
                <a:srgbClr val="4D4D4D"/>
              </a:buClr>
              <a:buSzPct val="25000"/>
              <a:buFont typeface="Calibri"/>
              <a:buNone/>
            </a:pPr>
            <a:endParaRPr lang="en-AU" sz="1600" b="0" i="1" u="none" strike="noStrike" cap="none" dirty="0">
              <a:solidFill>
                <a:srgbClr val="4D4D4D"/>
              </a:solidFill>
              <a:latin typeface="Calibri"/>
              <a:ea typeface="Calibri"/>
              <a:cs typeface="Calibri"/>
              <a:sym typeface="Calibri"/>
            </a:endParaRPr>
          </a:p>
          <a:p>
            <a:pPr marL="0" marR="0" lvl="0" indent="0" algn="l" rtl="0">
              <a:lnSpc>
                <a:spcPct val="100000"/>
              </a:lnSpc>
              <a:spcBef>
                <a:spcPts val="0"/>
              </a:spcBef>
              <a:spcAft>
                <a:spcPts val="0"/>
              </a:spcAft>
              <a:buClr>
                <a:srgbClr val="4D4D4D"/>
              </a:buClr>
              <a:buSzPct val="25000"/>
              <a:buFont typeface="Calibri"/>
              <a:buNone/>
            </a:pPr>
            <a:endParaRPr sz="1600" b="0" i="1" u="none" strike="noStrike" cap="none" dirty="0">
              <a:solidFill>
                <a:srgbClr val="4D4D4D"/>
              </a:solidFill>
              <a:latin typeface="Calibri"/>
              <a:ea typeface="Calibri"/>
              <a:cs typeface="Calibri"/>
              <a:sym typeface="Calibri"/>
            </a:endParaRPr>
          </a:p>
        </p:txBody>
      </p:sp>
      <p:sp>
        <p:nvSpPr>
          <p:cNvPr id="184" name="Shape 184"/>
          <p:cNvSpPr>
            <a:spLocks noGrp="1"/>
          </p:cNvSpPr>
          <p:nvPr>
            <p:ph type="pic" idx="6"/>
          </p:nvPr>
        </p:nvSpPr>
        <p:spPr>
          <a:xfrm>
            <a:off x="6187042" y="3197516"/>
            <a:ext cx="2532627" cy="1489096"/>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151515"/>
              </a:buClr>
              <a:buSzPct val="25000"/>
              <a:buFont typeface="Calibri"/>
              <a:buNone/>
            </a:pPr>
            <a:endParaRPr sz="1600" b="0" i="0" u="none" strike="noStrike" cap="none">
              <a:solidFill>
                <a:srgbClr val="151515"/>
              </a:solidFill>
              <a:latin typeface="Calibri"/>
              <a:ea typeface="Calibri"/>
              <a:cs typeface="Calibri"/>
              <a:sym typeface="Calibri"/>
            </a:endParaRPr>
          </a:p>
        </p:txBody>
      </p:sp>
      <p:pic>
        <p:nvPicPr>
          <p:cNvPr id="185" name="Shape 185" descr="PThorp64pi96dpi.png"/>
          <p:cNvPicPr preferRelativeResize="0"/>
          <p:nvPr/>
        </p:nvPicPr>
        <p:blipFill rotWithShape="1">
          <a:blip r:embed="rId5">
            <a:alphaModFix/>
          </a:blip>
          <a:srcRect/>
          <a:stretch/>
        </p:blipFill>
        <p:spPr>
          <a:xfrm>
            <a:off x="5085075" y="3390337"/>
            <a:ext cx="609599" cy="609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4000" b="1" i="0" u="none" strike="noStrike" cap="none">
                <a:solidFill>
                  <a:srgbClr val="4D4D4D"/>
                </a:solidFill>
                <a:latin typeface="Calibri"/>
                <a:ea typeface="Calibri"/>
                <a:cs typeface="Calibri"/>
                <a:sym typeface="Calibri"/>
              </a:rPr>
              <a:t>The Family Fixer...What is it…?</a:t>
            </a:r>
          </a:p>
        </p:txBody>
      </p:sp>
      <p:sp>
        <p:nvSpPr>
          <p:cNvPr id="63" name="Shape 63"/>
          <p:cNvSpPr txBox="1">
            <a:spLocks noGrp="1"/>
          </p:cNvSpPr>
          <p:nvPr>
            <p:ph type="body" idx="1"/>
          </p:nvPr>
        </p:nvSpPr>
        <p:spPr>
          <a:xfrm>
            <a:off x="457200" y="1509575"/>
            <a:ext cx="8327100" cy="3435900"/>
          </a:xfrm>
          <a:prstGeom prst="rect">
            <a:avLst/>
          </a:prstGeom>
          <a:noFill/>
          <a:ln>
            <a:noFill/>
          </a:ln>
        </p:spPr>
        <p:txBody>
          <a:bodyPr wrap="square" lIns="91425" tIns="91425" rIns="91425" bIns="91425" anchor="t" anchorCtr="0">
            <a:noAutofit/>
          </a:bodyPr>
          <a:lstStyle/>
          <a:p>
            <a:pPr marL="457200" marR="0" lvl="0" indent="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The Family Fixer is an Add-in that reports and fixes some of the problems caused by erroneously built families, their poorly articulated positions and incorrect states in a project environment. </a:t>
            </a:r>
          </a:p>
          <a:p>
            <a:pPr marL="0" marR="0" lvl="0" indent="0" algn="l" rtl="0">
              <a:lnSpc>
                <a:spcPct val="100000"/>
              </a:lnSpc>
              <a:spcBef>
                <a:spcPts val="0"/>
              </a:spcBef>
              <a:spcAft>
                <a:spcPts val="0"/>
              </a:spcAft>
              <a:buClr>
                <a:srgbClr val="4D4D4D"/>
              </a:buClr>
              <a:buSzPct val="25000"/>
              <a:buFont typeface="Calibri"/>
              <a:buNone/>
            </a:pPr>
            <a:endParaRPr sz="2400" b="0" i="0" u="none" strike="noStrike" cap="none">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endParaRPr sz="3000" b="0" i="0" u="none" strike="noStrike" cap="none">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endParaRPr sz="3200" b="0" i="0" u="none" strike="noStrike" cap="none">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endParaRPr sz="3200" b="0" i="0" u="none" strike="noStrike" cap="none">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endParaRPr sz="3200" b="0" i="0" u="none" strike="noStrike" cap="none">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endParaRPr sz="3200" b="0" i="0" u="none" strike="noStrike" cap="none">
              <a:solidFill>
                <a:srgbClr val="4D4D4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a:t>Add-ins</a:t>
            </a:r>
            <a:r>
              <a:rPr lang="en-AU" sz="4000" b="1" i="0" u="none" strike="noStrike" cap="none">
                <a:solidFill>
                  <a:srgbClr val="4D4D4D"/>
                </a:solidFill>
                <a:latin typeface="Calibri"/>
                <a:ea typeface="Calibri"/>
                <a:cs typeface="Calibri"/>
                <a:sym typeface="Calibri"/>
              </a:rPr>
              <a:t>..</a:t>
            </a:r>
            <a:r>
              <a:rPr lang="en-AU"/>
              <a:t>.How do they work</a:t>
            </a:r>
            <a:r>
              <a:rPr lang="en-AU" sz="4000" b="1" i="0" u="none" strike="noStrike" cap="none">
                <a:solidFill>
                  <a:srgbClr val="4D4D4D"/>
                </a:solidFill>
                <a:latin typeface="Calibri"/>
                <a:ea typeface="Calibri"/>
                <a:cs typeface="Calibri"/>
                <a:sym typeface="Calibri"/>
              </a:rPr>
              <a:t>…?</a:t>
            </a:r>
          </a:p>
        </p:txBody>
      </p:sp>
      <p:pic>
        <p:nvPicPr>
          <p:cNvPr id="70" name="Shape 70" descr="Whatisanaddin.png"/>
          <p:cNvPicPr preferRelativeResize="0"/>
          <p:nvPr/>
        </p:nvPicPr>
        <p:blipFill>
          <a:blip r:embed="rId3">
            <a:alphaModFix/>
          </a:blip>
          <a:stretch>
            <a:fillRect/>
          </a:stretch>
        </p:blipFill>
        <p:spPr>
          <a:xfrm>
            <a:off x="1216512" y="982400"/>
            <a:ext cx="6710979" cy="377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28149" y="206375"/>
            <a:ext cx="7806300" cy="857400"/>
          </a:xfrm>
          <a:prstGeom prst="rect">
            <a:avLst/>
          </a:prstGeom>
          <a:noFill/>
          <a:ln>
            <a:noFill/>
          </a:ln>
        </p:spPr>
        <p:txBody>
          <a:bodyPr wrap="square" lIns="91425" tIns="45700" rIns="91425" bIns="45700" anchor="t" anchorCtr="0">
            <a:noAutofit/>
          </a:bodyPr>
          <a:lstStyle/>
          <a:p>
            <a:pPr marL="0" marR="0" lvl="0" indent="0" algn="l" rtl="0">
              <a:lnSpc>
                <a:spcPct val="120000"/>
              </a:lnSpc>
              <a:spcBef>
                <a:spcPts val="0"/>
              </a:spcBef>
              <a:spcAft>
                <a:spcPts val="0"/>
              </a:spcAft>
              <a:buClr>
                <a:srgbClr val="000000"/>
              </a:buClr>
              <a:buSzPct val="25000"/>
              <a:buFont typeface="Arial"/>
              <a:buNone/>
            </a:pPr>
            <a:r>
              <a:rPr lang="en-AU" sz="3600" dirty="0">
                <a:solidFill>
                  <a:srgbClr val="535353"/>
                </a:solidFill>
                <a:latin typeface="Arial"/>
                <a:ea typeface="Arial"/>
                <a:cs typeface="Arial"/>
                <a:sym typeface="Arial"/>
              </a:rPr>
              <a:t>Terms for </a:t>
            </a:r>
            <a:r>
              <a:rPr lang="en-AU" sz="3600" dirty="0" smtClean="0">
                <a:solidFill>
                  <a:srgbClr val="535353"/>
                </a:solidFill>
                <a:latin typeface="Arial"/>
                <a:ea typeface="Arial"/>
                <a:cs typeface="Arial"/>
                <a:sym typeface="Arial"/>
              </a:rPr>
              <a:t>Newbies </a:t>
            </a:r>
            <a:r>
              <a:rPr lang="en-AU" sz="3600" dirty="0">
                <a:solidFill>
                  <a:srgbClr val="535353"/>
                </a:solidFill>
                <a:latin typeface="Arial"/>
                <a:ea typeface="Arial"/>
                <a:cs typeface="Arial"/>
                <a:sym typeface="Arial"/>
              </a:rPr>
              <a:t>to Revit</a:t>
            </a:r>
          </a:p>
        </p:txBody>
      </p:sp>
      <p:pic>
        <p:nvPicPr>
          <p:cNvPr id="76" name="Shape 76" descr="Revit_Object_Classification.jpg"/>
          <p:cNvPicPr preferRelativeResize="0"/>
          <p:nvPr/>
        </p:nvPicPr>
        <p:blipFill>
          <a:blip r:embed="rId3">
            <a:alphaModFix/>
          </a:blip>
          <a:stretch>
            <a:fillRect/>
          </a:stretch>
        </p:blipFill>
        <p:spPr>
          <a:xfrm>
            <a:off x="1224825" y="1063625"/>
            <a:ext cx="6379001" cy="34863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128154" y="206375"/>
            <a:ext cx="7558500" cy="857400"/>
          </a:xfrm>
          <a:prstGeom prst="rect">
            <a:avLst/>
          </a:prstGeom>
          <a:noFill/>
          <a:ln>
            <a:noFill/>
          </a:ln>
        </p:spPr>
        <p:txBody>
          <a:bodyPr wrap="square" lIns="91425" tIns="45700" rIns="91425" bIns="45700" anchor="t" anchorCtr="0">
            <a:noAutofit/>
          </a:bodyPr>
          <a:lstStyle/>
          <a:p>
            <a:pPr marL="0" marR="0" lvl="0" indent="0" algn="l" rtl="0">
              <a:lnSpc>
                <a:spcPct val="120000"/>
              </a:lnSpc>
              <a:spcBef>
                <a:spcPts val="0"/>
              </a:spcBef>
              <a:spcAft>
                <a:spcPts val="0"/>
              </a:spcAft>
              <a:buClr>
                <a:srgbClr val="000000"/>
              </a:buClr>
              <a:buSzPct val="25000"/>
              <a:buFont typeface="Arial"/>
              <a:buNone/>
            </a:pPr>
            <a:r>
              <a:rPr lang="en-AU" sz="3000" dirty="0">
                <a:solidFill>
                  <a:srgbClr val="535353"/>
                </a:solidFill>
                <a:latin typeface="Arial"/>
                <a:ea typeface="Arial"/>
                <a:cs typeface="Arial"/>
                <a:sym typeface="Arial"/>
              </a:rPr>
              <a:t>Family </a:t>
            </a:r>
            <a:r>
              <a:rPr lang="en-AU" sz="3000" dirty="0" smtClean="0">
                <a:solidFill>
                  <a:srgbClr val="535353"/>
                </a:solidFill>
                <a:latin typeface="Arial"/>
                <a:ea typeface="Arial"/>
                <a:cs typeface="Arial"/>
                <a:sym typeface="Arial"/>
              </a:rPr>
              <a:t>Fixer…Some tasks it </a:t>
            </a:r>
            <a:r>
              <a:rPr lang="en-AU" sz="3000" dirty="0">
                <a:solidFill>
                  <a:srgbClr val="535353"/>
                </a:solidFill>
                <a:latin typeface="Arial"/>
                <a:ea typeface="Arial"/>
                <a:cs typeface="Arial"/>
                <a:sym typeface="Arial"/>
              </a:rPr>
              <a:t>can </a:t>
            </a:r>
            <a:r>
              <a:rPr lang="en-AU" sz="3000" dirty="0" smtClean="0">
                <a:solidFill>
                  <a:srgbClr val="535353"/>
                </a:solidFill>
                <a:latin typeface="Arial"/>
                <a:ea typeface="Arial"/>
                <a:cs typeface="Arial"/>
                <a:sym typeface="Arial"/>
              </a:rPr>
              <a:t>do</a:t>
            </a:r>
            <a:r>
              <a:rPr lang="en-AU" sz="3000" dirty="0">
                <a:solidFill>
                  <a:srgbClr val="535353"/>
                </a:solidFill>
                <a:latin typeface="Arial"/>
                <a:ea typeface="Arial"/>
                <a:cs typeface="Arial"/>
                <a:sym typeface="Arial"/>
              </a:rPr>
              <a:t>?</a:t>
            </a:r>
          </a:p>
        </p:txBody>
      </p:sp>
      <p:sp>
        <p:nvSpPr>
          <p:cNvPr id="82" name="Shape 82"/>
          <p:cNvSpPr txBox="1">
            <a:spLocks noGrp="1"/>
          </p:cNvSpPr>
          <p:nvPr>
            <p:ph type="body" idx="1"/>
          </p:nvPr>
        </p:nvSpPr>
        <p:spPr>
          <a:xfrm>
            <a:off x="270325" y="971700"/>
            <a:ext cx="8606700" cy="3857700"/>
          </a:xfrm>
          <a:prstGeom prst="rect">
            <a:avLst/>
          </a:prstGeom>
          <a:noFill/>
          <a:ln>
            <a:noFill/>
          </a:ln>
        </p:spPr>
        <p:txBody>
          <a:bodyPr wrap="square" lIns="91425" tIns="45700" rIns="91425" bIns="45700" anchor="t" anchorCtr="0">
            <a:noAutofit/>
          </a:bodyPr>
          <a:lstStyle/>
          <a:p>
            <a:pPr marL="457200" lvl="0" indent="-342900" rtl="0">
              <a:lnSpc>
                <a:spcPct val="120000"/>
              </a:lnSpc>
              <a:spcBef>
                <a:spcPts val="0"/>
              </a:spcBef>
              <a:buSzPct val="100000"/>
              <a:buFont typeface="Arial"/>
            </a:pPr>
            <a:r>
              <a:rPr lang="en-AU" sz="1800" dirty="0">
                <a:latin typeface="Arial"/>
                <a:ea typeface="Arial"/>
                <a:cs typeface="Arial"/>
                <a:sym typeface="Arial"/>
              </a:rPr>
              <a:t>Filtering unwanted families such as shared nested</a:t>
            </a: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457200" marR="0" lvl="0" indent="-342900" algn="l" rtl="0">
              <a:lnSpc>
                <a:spcPct val="120000"/>
              </a:lnSpc>
              <a:spcBef>
                <a:spcPts val="0"/>
              </a:spcBef>
              <a:spcAft>
                <a:spcPts val="0"/>
              </a:spcAft>
              <a:buClr>
                <a:srgbClr val="535353"/>
              </a:buClr>
              <a:buSzPct val="100000"/>
              <a:buFont typeface="Arial"/>
            </a:pPr>
            <a:r>
              <a:rPr lang="en-AU" sz="1800" i="0" u="none" strike="noStrike" cap="none" dirty="0">
                <a:solidFill>
                  <a:srgbClr val="535353"/>
                </a:solidFill>
                <a:latin typeface="Arial"/>
                <a:ea typeface="Arial"/>
                <a:cs typeface="Arial"/>
                <a:sym typeface="Arial"/>
              </a:rPr>
              <a:t>Reporting on family health in Revit(RVT) Projects</a:t>
            </a:r>
            <a:r>
              <a:rPr lang="en-AU" sz="1800" dirty="0">
                <a:solidFill>
                  <a:srgbClr val="535353"/>
                </a:solidFill>
                <a:latin typeface="Arial"/>
                <a:ea typeface="Arial"/>
                <a:cs typeface="Arial"/>
                <a:sym typeface="Arial"/>
              </a:rPr>
              <a:t> such as in-place, if family is in a room set, it’s family document is not constructed to a company standard.</a:t>
            </a: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457200" marR="0" lvl="0" indent="-342900" algn="l" rtl="0">
              <a:lnSpc>
                <a:spcPct val="120000"/>
              </a:lnSpc>
              <a:spcBef>
                <a:spcPts val="0"/>
              </a:spcBef>
              <a:spcAft>
                <a:spcPts val="0"/>
              </a:spcAft>
              <a:buClr>
                <a:srgbClr val="535353"/>
              </a:buClr>
              <a:buSzPct val="100000"/>
              <a:buFont typeface="Arial"/>
            </a:pPr>
            <a:r>
              <a:rPr lang="en-AU" sz="1800" dirty="0">
                <a:solidFill>
                  <a:srgbClr val="535353"/>
                </a:solidFill>
                <a:latin typeface="Arial"/>
                <a:ea typeface="Arial"/>
                <a:cs typeface="Arial"/>
                <a:sym typeface="Arial"/>
              </a:rPr>
              <a:t>Amending the family document by automatically opening and editing the files category, adding a type image (work in progress)</a:t>
            </a: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457200" marR="0" lvl="0" indent="-342900" algn="l" rtl="0">
              <a:lnSpc>
                <a:spcPct val="120000"/>
              </a:lnSpc>
              <a:spcBef>
                <a:spcPts val="0"/>
              </a:spcBef>
              <a:spcAft>
                <a:spcPts val="0"/>
              </a:spcAft>
              <a:buClr>
                <a:srgbClr val="535353"/>
              </a:buClr>
              <a:buSzPct val="100000"/>
              <a:buFont typeface="Arial"/>
            </a:pPr>
            <a:r>
              <a:rPr lang="en-AU" sz="1800" dirty="0">
                <a:solidFill>
                  <a:srgbClr val="535353"/>
                </a:solidFill>
                <a:latin typeface="Arial"/>
                <a:ea typeface="Arial"/>
                <a:cs typeface="Arial"/>
                <a:sym typeface="Arial"/>
              </a:rPr>
              <a:t>Automatically setting units to metric, removing foreign shared parameters</a:t>
            </a: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457200" marR="0" lvl="0" indent="-342900" algn="l" rtl="0">
              <a:lnSpc>
                <a:spcPct val="120000"/>
              </a:lnSpc>
              <a:spcBef>
                <a:spcPts val="0"/>
              </a:spcBef>
              <a:spcAft>
                <a:spcPts val="0"/>
              </a:spcAft>
              <a:buClr>
                <a:srgbClr val="535353"/>
              </a:buClr>
              <a:buSzPct val="100000"/>
              <a:buFont typeface="Arial"/>
            </a:pPr>
            <a:r>
              <a:rPr lang="en-AU" sz="1800" dirty="0">
                <a:solidFill>
                  <a:srgbClr val="535353"/>
                </a:solidFill>
                <a:latin typeface="Arial"/>
                <a:ea typeface="Arial"/>
                <a:cs typeface="Arial"/>
                <a:sym typeface="Arial"/>
              </a:rPr>
              <a:t>Setting family names based on an automatically generated XML of family data </a:t>
            </a: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0" marR="0" lvl="0" indent="0" algn="l" rtl="0">
              <a:lnSpc>
                <a:spcPct val="120000"/>
              </a:lnSpc>
              <a:spcBef>
                <a:spcPts val="0"/>
              </a:spcBef>
              <a:spcAft>
                <a:spcPts val="0"/>
              </a:spcAft>
              <a:buNone/>
            </a:pPr>
            <a:endParaRPr sz="1800" dirty="0">
              <a:solidFill>
                <a:srgbClr val="535353"/>
              </a:solidFill>
              <a:latin typeface="Arial"/>
              <a:ea typeface="Arial"/>
              <a:cs typeface="Arial"/>
              <a:sym typeface="Arial"/>
            </a:endParaRPr>
          </a:p>
          <a:p>
            <a:pPr marL="0" marR="0" lvl="0" indent="0" algn="l" rtl="0">
              <a:lnSpc>
                <a:spcPct val="120000"/>
              </a:lnSpc>
              <a:spcBef>
                <a:spcPts val="0"/>
              </a:spcBef>
              <a:spcAft>
                <a:spcPts val="0"/>
              </a:spcAft>
              <a:buNone/>
            </a:pPr>
            <a:endParaRPr sz="1800" dirty="0"/>
          </a:p>
          <a:p>
            <a:pPr marL="0" marR="0" lvl="0" indent="0" algn="l" rtl="0">
              <a:lnSpc>
                <a:spcPct val="120000"/>
              </a:lnSpc>
              <a:spcBef>
                <a:spcPts val="0"/>
              </a:spcBef>
              <a:spcAft>
                <a:spcPts val="0"/>
              </a:spcAft>
              <a:buNone/>
            </a:pPr>
            <a:endParaRPr sz="1800" dirty="0"/>
          </a:p>
          <a:p>
            <a:pPr marL="0" marR="0" lvl="0" indent="0" algn="l" rtl="0">
              <a:lnSpc>
                <a:spcPct val="100000"/>
              </a:lnSpc>
              <a:spcBef>
                <a:spcPts val="0"/>
              </a:spcBef>
              <a:spcAft>
                <a:spcPts val="0"/>
              </a:spcAft>
              <a:buClr>
                <a:srgbClr val="4D4D4D"/>
              </a:buClr>
              <a:buSzPct val="25000"/>
              <a:buFont typeface="Calibri"/>
              <a:buNone/>
            </a:pPr>
            <a:endParaRPr sz="1800" b="0" i="0" u="none" strike="noStrike" cap="none" dirty="0">
              <a:solidFill>
                <a:srgbClr val="4D4D4D"/>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134975" y="91500"/>
            <a:ext cx="7697100" cy="7089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600" b="1" i="0" u="none" strike="noStrike" cap="none">
                <a:solidFill>
                  <a:srgbClr val="4D4D4D"/>
                </a:solidFill>
                <a:latin typeface="Calibri"/>
                <a:ea typeface="Calibri"/>
                <a:cs typeface="Calibri"/>
                <a:sym typeface="Calibri"/>
              </a:rPr>
              <a:t>OVERVIEW - G U I...</a:t>
            </a:r>
          </a:p>
        </p:txBody>
      </p:sp>
      <p:pic>
        <p:nvPicPr>
          <p:cNvPr id="89" name="Shape 89" descr="Revit_2018_With_Addin.jpg"/>
          <p:cNvPicPr preferRelativeResize="0"/>
          <p:nvPr/>
        </p:nvPicPr>
        <p:blipFill rotWithShape="1">
          <a:blip r:embed="rId3">
            <a:alphaModFix/>
          </a:blip>
          <a:srcRect/>
          <a:stretch/>
        </p:blipFill>
        <p:spPr>
          <a:xfrm>
            <a:off x="890449" y="1494750"/>
            <a:ext cx="7363100" cy="3342449"/>
          </a:xfrm>
          <a:prstGeom prst="rect">
            <a:avLst/>
          </a:prstGeom>
          <a:noFill/>
          <a:ln>
            <a:noFill/>
          </a:ln>
        </p:spPr>
      </p:pic>
      <p:sp>
        <p:nvSpPr>
          <p:cNvPr id="90" name="Shape 90"/>
          <p:cNvSpPr txBox="1"/>
          <p:nvPr/>
        </p:nvSpPr>
        <p:spPr>
          <a:xfrm>
            <a:off x="915300" y="908475"/>
            <a:ext cx="7363200" cy="4782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AU" sz="1800" b="0" i="1" u="none" strike="noStrike" cap="none">
                <a:solidFill>
                  <a:srgbClr val="000000"/>
                </a:solidFill>
                <a:latin typeface="Calibri"/>
                <a:ea typeface="Calibri"/>
                <a:cs typeface="Calibri"/>
                <a:sym typeface="Calibri"/>
              </a:rPr>
              <a:t>Note the 5 Colours for the 5 Column groups...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150800" y="126025"/>
            <a:ext cx="7831500" cy="857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600" b="1" i="0" u="none" strike="noStrike" cap="none">
                <a:solidFill>
                  <a:srgbClr val="4D4D4D"/>
                </a:solidFill>
                <a:latin typeface="Calibri"/>
                <a:ea typeface="Calibri"/>
                <a:cs typeface="Calibri"/>
                <a:sym typeface="Calibri"/>
              </a:rPr>
              <a:t>OVERVIEW - G U I</a:t>
            </a:r>
          </a:p>
        </p:txBody>
      </p:sp>
      <p:sp>
        <p:nvSpPr>
          <p:cNvPr id="97" name="Shape 97"/>
          <p:cNvSpPr txBox="1">
            <a:spLocks noGrp="1"/>
          </p:cNvSpPr>
          <p:nvPr>
            <p:ph type="body" idx="1"/>
          </p:nvPr>
        </p:nvSpPr>
        <p:spPr>
          <a:xfrm>
            <a:off x="457200" y="983425"/>
            <a:ext cx="8525100" cy="3374399"/>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4D4D4D"/>
              </a:buClr>
              <a:buSzPct val="25000"/>
              <a:buFont typeface="Calibri"/>
              <a:buNone/>
            </a:pPr>
            <a:r>
              <a:rPr lang="en-AU" sz="3000" b="0" i="1" u="none" strike="noStrike" cap="none">
                <a:solidFill>
                  <a:srgbClr val="4D4D4D"/>
                </a:solidFill>
                <a:latin typeface="Calibri"/>
                <a:ea typeface="Calibri"/>
                <a:cs typeface="Calibri"/>
                <a:sym typeface="Calibri"/>
              </a:rPr>
              <a:t>The Addin’s user interface...</a:t>
            </a:r>
          </a:p>
          <a:p>
            <a:pPr marL="457200" marR="0" lvl="0" indent="-419100" algn="l" rtl="0">
              <a:lnSpc>
                <a:spcPct val="100000"/>
              </a:lnSpc>
              <a:spcBef>
                <a:spcPts val="0"/>
              </a:spcBef>
              <a:spcAft>
                <a:spcPts val="0"/>
              </a:spcAft>
              <a:buClr>
                <a:srgbClr val="4D4D4D"/>
              </a:buClr>
              <a:buSzPct val="100000"/>
              <a:buFont typeface="Calibri"/>
              <a:buAutoNum type="arabicPeriod"/>
            </a:pPr>
            <a:r>
              <a:rPr lang="en-AU" sz="3000" b="0" i="0" u="none" strike="noStrike" cap="none">
                <a:solidFill>
                  <a:srgbClr val="4D4D4D"/>
                </a:solidFill>
                <a:latin typeface="Calibri"/>
                <a:ea typeface="Calibri"/>
                <a:cs typeface="Calibri"/>
                <a:sym typeface="Calibri"/>
              </a:rPr>
              <a:t>Is split into 5 columns grouped by related function.</a:t>
            </a:r>
          </a:p>
          <a:p>
            <a:pPr marL="457200" marR="0" lvl="0" indent="-419100" algn="l" rtl="0">
              <a:lnSpc>
                <a:spcPct val="100000"/>
              </a:lnSpc>
              <a:spcBef>
                <a:spcPts val="0"/>
              </a:spcBef>
              <a:spcAft>
                <a:spcPts val="0"/>
              </a:spcAft>
              <a:buClr>
                <a:srgbClr val="4D4D4D"/>
              </a:buClr>
              <a:buSzPct val="100000"/>
              <a:buFont typeface="Calibri"/>
              <a:buAutoNum type="arabicPeriod"/>
            </a:pPr>
            <a:r>
              <a:rPr lang="en-AU" sz="3000" b="0" i="0" u="none" strike="noStrike" cap="none">
                <a:solidFill>
                  <a:srgbClr val="4D4D4D"/>
                </a:solidFill>
                <a:latin typeface="Calibri"/>
                <a:ea typeface="Calibri"/>
                <a:cs typeface="Calibri"/>
                <a:sym typeface="Calibri"/>
              </a:rPr>
              <a:t>Families are listed as rows of data with embedded controls to set options.</a:t>
            </a:r>
          </a:p>
          <a:p>
            <a:pPr marL="457200" marR="0" lvl="0" indent="-419100" algn="l" rtl="0">
              <a:lnSpc>
                <a:spcPct val="100000"/>
              </a:lnSpc>
              <a:spcBef>
                <a:spcPts val="0"/>
              </a:spcBef>
              <a:spcAft>
                <a:spcPts val="0"/>
              </a:spcAft>
              <a:buClr>
                <a:srgbClr val="4D4D4D"/>
              </a:buClr>
              <a:buSzPct val="100000"/>
              <a:buFont typeface="Calibri"/>
              <a:buAutoNum type="arabicPeriod"/>
            </a:pPr>
            <a:r>
              <a:rPr lang="en-AU" sz="3000" b="0" i="0" u="none" strike="noStrike" cap="none">
                <a:solidFill>
                  <a:srgbClr val="4D4D4D"/>
                </a:solidFill>
                <a:latin typeface="Calibri"/>
                <a:ea typeface="Calibri"/>
                <a:cs typeface="Calibri"/>
                <a:sym typeface="Calibri"/>
              </a:rPr>
              <a:t>User commands are actioned from the top panel buttons, these operate on user selected family row/s.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2663975" y="969950"/>
            <a:ext cx="6022800" cy="3674700"/>
          </a:xfrm>
          <a:prstGeom prst="rect">
            <a:avLst/>
          </a:prstGeom>
          <a:noFill/>
          <a:ln>
            <a:noFill/>
          </a:ln>
        </p:spPr>
        <p:txBody>
          <a:bodyPr wrap="square" lIns="91425" tIns="91425" rIns="91425" bIns="91425" anchor="t" anchorCtr="0">
            <a:noAutofit/>
          </a:bodyPr>
          <a:lstStyle/>
          <a:p>
            <a:pPr marL="342900" marR="0" lvl="0" indent="0" algn="l" rtl="0">
              <a:lnSpc>
                <a:spcPct val="100000"/>
              </a:lnSpc>
              <a:spcBef>
                <a:spcPts val="0"/>
              </a:spcBef>
              <a:spcAft>
                <a:spcPts val="0"/>
              </a:spcAft>
              <a:buClr>
                <a:srgbClr val="4D4D4D"/>
              </a:buClr>
              <a:buSzPct val="25000"/>
              <a:buFont typeface="Calibri"/>
              <a:buNone/>
            </a:pPr>
            <a:r>
              <a:rPr lang="en-AU" sz="2400" b="0" i="0" u="none" strike="noStrike" cap="none" dirty="0">
                <a:solidFill>
                  <a:srgbClr val="4D4D4D"/>
                </a:solidFill>
                <a:latin typeface="Calibri"/>
                <a:ea typeface="Calibri"/>
                <a:cs typeface="Calibri"/>
                <a:sym typeface="Calibri"/>
              </a:rPr>
              <a:t>The first column group can be used as a global filter on family types, with the aid of a shared parameter, unwanted families(shared nested </a:t>
            </a:r>
            <a:r>
              <a:rPr lang="en-AU" sz="2400" b="0" i="0" u="none" strike="noStrike" cap="none" dirty="0" smtClean="0">
                <a:solidFill>
                  <a:srgbClr val="4D4D4D"/>
                </a:solidFill>
                <a:latin typeface="Calibri"/>
                <a:ea typeface="Calibri"/>
                <a:cs typeface="Calibri"/>
                <a:sym typeface="Calibri"/>
              </a:rPr>
              <a:t>etc.) </a:t>
            </a:r>
            <a:r>
              <a:rPr lang="en-AU" sz="2400" b="0" i="0" u="none" strike="noStrike" cap="none" dirty="0">
                <a:solidFill>
                  <a:srgbClr val="4D4D4D"/>
                </a:solidFill>
                <a:latin typeface="Calibri"/>
                <a:ea typeface="Calibri"/>
                <a:cs typeface="Calibri"/>
                <a:sym typeface="Calibri"/>
              </a:rPr>
              <a:t>can be filtered from FFE schedules.</a:t>
            </a:r>
          </a:p>
          <a:p>
            <a:pPr marL="342900" marR="0" lvl="0" indent="0" algn="l" rtl="0">
              <a:lnSpc>
                <a:spcPct val="100000"/>
              </a:lnSpc>
              <a:spcBef>
                <a:spcPts val="0"/>
              </a:spcBef>
              <a:spcAft>
                <a:spcPts val="0"/>
              </a:spcAft>
              <a:buClr>
                <a:srgbClr val="4D4D4D"/>
              </a:buClr>
              <a:buSzPct val="25000"/>
              <a:buFont typeface="Calibri"/>
              <a:buNone/>
            </a:pPr>
            <a:endParaRPr sz="2400" b="0" i="0" u="none" strike="noStrike" cap="none" dirty="0">
              <a:solidFill>
                <a:srgbClr val="4D4D4D"/>
              </a:solidFill>
              <a:latin typeface="Calibri"/>
              <a:ea typeface="Calibri"/>
              <a:cs typeface="Calibri"/>
              <a:sym typeface="Calibri"/>
            </a:endParaRPr>
          </a:p>
          <a:p>
            <a:pPr marL="342900" marR="0" lvl="0" indent="0" algn="l" rtl="0">
              <a:lnSpc>
                <a:spcPct val="100000"/>
              </a:lnSpc>
              <a:spcBef>
                <a:spcPts val="0"/>
              </a:spcBef>
              <a:spcAft>
                <a:spcPts val="0"/>
              </a:spcAft>
              <a:buClr>
                <a:srgbClr val="4D4D4D"/>
              </a:buClr>
              <a:buSzPct val="25000"/>
              <a:buFont typeface="Calibri"/>
              <a:buNone/>
            </a:pPr>
            <a:r>
              <a:rPr lang="en-AU" sz="2400" b="0" i="0" u="none" strike="noStrike" cap="none" dirty="0">
                <a:solidFill>
                  <a:srgbClr val="4D4D4D"/>
                </a:solidFill>
                <a:latin typeface="Calibri"/>
                <a:ea typeface="Calibri"/>
                <a:cs typeface="Calibri"/>
                <a:sym typeface="Calibri"/>
              </a:rPr>
              <a:t>This seeks to create a clear language of </a:t>
            </a:r>
            <a:r>
              <a:rPr lang="en-AU" sz="2400" b="0" i="1" u="none" strike="noStrike" cap="none" dirty="0">
                <a:solidFill>
                  <a:srgbClr val="4D4D4D"/>
                </a:solidFill>
                <a:latin typeface="Calibri"/>
                <a:ea typeface="Calibri"/>
                <a:cs typeface="Calibri"/>
                <a:sym typeface="Calibri"/>
              </a:rPr>
              <a:t>how to filter</a:t>
            </a:r>
            <a:r>
              <a:rPr lang="en-AU" sz="2400" b="0" i="0" u="none" strike="noStrike" cap="none" dirty="0">
                <a:solidFill>
                  <a:srgbClr val="4D4D4D"/>
                </a:solidFill>
                <a:latin typeface="Calibri"/>
                <a:ea typeface="Calibri"/>
                <a:cs typeface="Calibri"/>
                <a:sym typeface="Calibri"/>
              </a:rPr>
              <a:t>, rather than use multiple complicated, contradicting filters.</a:t>
            </a:r>
          </a:p>
          <a:p>
            <a:pPr marL="342900" marR="0" lvl="0" indent="0" algn="l" rtl="0">
              <a:lnSpc>
                <a:spcPct val="100000"/>
              </a:lnSpc>
              <a:spcBef>
                <a:spcPts val="0"/>
              </a:spcBef>
              <a:spcAft>
                <a:spcPts val="0"/>
              </a:spcAft>
              <a:buClr>
                <a:srgbClr val="4D4D4D"/>
              </a:buClr>
              <a:buSzPct val="25000"/>
              <a:buFont typeface="Calibri"/>
              <a:buNone/>
            </a:pPr>
            <a:r>
              <a:rPr lang="en-AU" sz="2400" b="0" i="0" u="none" strike="noStrike" cap="none" dirty="0">
                <a:solidFill>
                  <a:srgbClr val="4D4D4D"/>
                </a:solidFill>
                <a:latin typeface="Calibri"/>
                <a:ea typeface="Calibri"/>
                <a:cs typeface="Calibri"/>
                <a:sym typeface="Calibri"/>
              </a:rPr>
              <a:t> </a:t>
            </a:r>
          </a:p>
          <a:p>
            <a:pPr marL="342900" marR="0" lvl="0" indent="63500" algn="l" rtl="0">
              <a:lnSpc>
                <a:spcPct val="100000"/>
              </a:lnSpc>
              <a:spcBef>
                <a:spcPts val="0"/>
              </a:spcBef>
              <a:spcAft>
                <a:spcPts val="0"/>
              </a:spcAft>
              <a:buClr>
                <a:srgbClr val="4D4D4D"/>
              </a:buClr>
              <a:buSzPct val="25000"/>
              <a:buFont typeface="Calibri"/>
              <a:buNone/>
            </a:pPr>
            <a:endParaRPr sz="2400" b="0" i="0" u="none" strike="noStrike" cap="none" dirty="0">
              <a:solidFill>
                <a:srgbClr val="4D4D4D"/>
              </a:solidFill>
              <a:latin typeface="Calibri"/>
              <a:ea typeface="Calibri"/>
              <a:cs typeface="Calibri"/>
              <a:sym typeface="Calibri"/>
            </a:endParaRPr>
          </a:p>
        </p:txBody>
      </p:sp>
      <p:pic>
        <p:nvPicPr>
          <p:cNvPr id="104" name="Shape 104" descr="Schedule_Filter_1.jpg"/>
          <p:cNvPicPr preferRelativeResize="0"/>
          <p:nvPr/>
        </p:nvPicPr>
        <p:blipFill rotWithShape="1">
          <a:blip r:embed="rId3">
            <a:alphaModFix/>
          </a:blip>
          <a:srcRect/>
          <a:stretch/>
        </p:blipFill>
        <p:spPr>
          <a:xfrm>
            <a:off x="349900" y="898012"/>
            <a:ext cx="2432700" cy="3818700"/>
          </a:xfrm>
          <a:prstGeom prst="rect">
            <a:avLst/>
          </a:prstGeom>
          <a:noFill/>
          <a:ln>
            <a:noFill/>
          </a:ln>
        </p:spPr>
      </p:pic>
      <p:sp>
        <p:nvSpPr>
          <p:cNvPr id="105" name="Shape 105"/>
          <p:cNvSpPr txBox="1">
            <a:spLocks noGrp="1"/>
          </p:cNvSpPr>
          <p:nvPr>
            <p:ph type="title"/>
          </p:nvPr>
        </p:nvSpPr>
        <p:spPr>
          <a:xfrm>
            <a:off x="1128154" y="206375"/>
            <a:ext cx="75585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600" b="1" i="0" u="none" strike="noStrike" cap="none" dirty="0">
                <a:solidFill>
                  <a:srgbClr val="4D4D4D"/>
                </a:solidFill>
                <a:sym typeface="Calibri"/>
              </a:rPr>
              <a:t>1. </a:t>
            </a:r>
            <a:r>
              <a:rPr lang="en-AU" sz="3600" dirty="0"/>
              <a:t>Filter in </a:t>
            </a:r>
            <a:r>
              <a:rPr lang="en-AU" sz="3600" dirty="0" smtClean="0"/>
              <a:t>Views(Show in Model)</a:t>
            </a:r>
            <a:endParaRPr lang="en-AU"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28154" y="206375"/>
            <a:ext cx="7716588"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4D4D4D"/>
              </a:buClr>
              <a:buSzPct val="25000"/>
              <a:buFont typeface="Calibri"/>
              <a:buNone/>
            </a:pPr>
            <a:r>
              <a:rPr lang="en-AU" sz="3600" b="1" i="0" u="none" strike="noStrike" cap="none" dirty="0">
                <a:solidFill>
                  <a:srgbClr val="4D4D4D"/>
                </a:solidFill>
                <a:latin typeface="Calibri"/>
                <a:ea typeface="Calibri"/>
                <a:cs typeface="Calibri"/>
                <a:sym typeface="Calibri"/>
              </a:rPr>
              <a:t>2. REPORTING_ON_FAMILIES</a:t>
            </a:r>
            <a:r>
              <a:rPr lang="en-AU" sz="3600" b="1" i="0" u="none" strike="noStrike" cap="none" dirty="0" smtClean="0">
                <a:solidFill>
                  <a:srgbClr val="4D4D4D"/>
                </a:solidFill>
                <a:latin typeface="Calibri"/>
                <a:ea typeface="Calibri"/>
                <a:cs typeface="Calibri"/>
                <a:sym typeface="Calibri"/>
              </a:rPr>
              <a:t>...(Model)</a:t>
            </a:r>
            <a:endParaRPr lang="en-AU" sz="3600" b="1" i="0" u="none" strike="noStrike" cap="none" dirty="0">
              <a:solidFill>
                <a:srgbClr val="4D4D4D"/>
              </a:solidFill>
              <a:latin typeface="Calibri"/>
              <a:ea typeface="Calibri"/>
              <a:cs typeface="Calibri"/>
              <a:sym typeface="Calibri"/>
            </a:endParaRPr>
          </a:p>
        </p:txBody>
      </p:sp>
      <p:sp>
        <p:nvSpPr>
          <p:cNvPr id="112" name="Shape 112"/>
          <p:cNvSpPr txBox="1">
            <a:spLocks noGrp="1"/>
          </p:cNvSpPr>
          <p:nvPr>
            <p:ph type="body" idx="1"/>
          </p:nvPr>
        </p:nvSpPr>
        <p:spPr>
          <a:xfrm>
            <a:off x="3695400" y="1015950"/>
            <a:ext cx="5034299" cy="3792899"/>
          </a:xfrm>
          <a:prstGeom prst="rect">
            <a:avLst/>
          </a:prstGeom>
          <a:noFill/>
          <a:ln>
            <a:noFill/>
          </a:ln>
        </p:spPr>
        <p:txBody>
          <a:bodyPr wrap="square" lIns="91425" tIns="91425" rIns="91425" bIns="91425" anchor="t" anchorCtr="0">
            <a:noAutofit/>
          </a:bodyPr>
          <a:lstStyle/>
          <a:p>
            <a:pPr marL="342900" marR="0" lvl="0" indent="342900" algn="l" rtl="0">
              <a:lnSpc>
                <a:spcPct val="100000"/>
              </a:lnSpc>
              <a:spcBef>
                <a:spcPts val="0"/>
              </a:spcBef>
              <a:spcAft>
                <a:spcPts val="0"/>
              </a:spcAft>
              <a:buClr>
                <a:srgbClr val="4D4D4D"/>
              </a:buClr>
              <a:buSzPct val="25000"/>
              <a:buFont typeface="Calibri"/>
              <a:buNone/>
            </a:pPr>
            <a:r>
              <a:rPr lang="en-AU" sz="3000" b="0" i="0" u="none" strike="noStrike" cap="none">
                <a:solidFill>
                  <a:srgbClr val="4D4D4D"/>
                </a:solidFill>
                <a:latin typeface="Calibri"/>
                <a:ea typeface="Calibri"/>
                <a:cs typeface="Calibri"/>
                <a:sym typeface="Calibri"/>
              </a:rPr>
              <a:t>As well as reporting, this section of the add-in aides in the amendment, this can be achieved by selecting a family row, then a viewing condition and running the family report again.</a:t>
            </a:r>
            <a:r>
              <a:rPr lang="en-AU" sz="2400" b="0" i="0" u="none" strike="noStrike" cap="none">
                <a:solidFill>
                  <a:srgbClr val="4D4D4D"/>
                </a:solidFill>
                <a:latin typeface="Calibri"/>
                <a:ea typeface="Calibri"/>
                <a:cs typeface="Calibri"/>
                <a:sym typeface="Calibri"/>
              </a:rPr>
              <a:t> </a:t>
            </a:r>
          </a:p>
        </p:txBody>
      </p:sp>
      <p:pic>
        <p:nvPicPr>
          <p:cNvPr id="113" name="Shape 113" descr="Run_Family_Report_3.jpg"/>
          <p:cNvPicPr preferRelativeResize="0"/>
          <p:nvPr/>
        </p:nvPicPr>
        <p:blipFill rotWithShape="1">
          <a:blip r:embed="rId3">
            <a:alphaModFix/>
          </a:blip>
          <a:srcRect/>
          <a:stretch/>
        </p:blipFill>
        <p:spPr>
          <a:xfrm>
            <a:off x="446125" y="1489074"/>
            <a:ext cx="3346799" cy="194249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 - Title">
  <a:themeElements>
    <a:clrScheme name="RTC2014EU">
      <a:dk1>
        <a:srgbClr val="002B69"/>
      </a:dk1>
      <a:lt1>
        <a:srgbClr val="FFFFFF"/>
      </a:lt1>
      <a:dk2>
        <a:srgbClr val="007DB6"/>
      </a:dk2>
      <a:lt2>
        <a:srgbClr val="BFECFB"/>
      </a:lt2>
      <a:accent1>
        <a:srgbClr val="94DFF9"/>
      </a:accent1>
      <a:accent2>
        <a:srgbClr val="5FCDF5"/>
      </a:accent2>
      <a:accent3>
        <a:srgbClr val="2FBEF2"/>
      </a:accent3>
      <a:accent4>
        <a:srgbClr val="DADADA"/>
      </a:accent4>
      <a:accent5>
        <a:srgbClr val="C0D8CC"/>
      </a:accent5>
      <a:accent6>
        <a:srgbClr val="046535"/>
      </a:accent6>
      <a:hlink>
        <a:srgbClr val="66CCFF"/>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 - Body">
  <a:themeElements>
    <a:clrScheme name="RTC2014EU">
      <a:dk1>
        <a:srgbClr val="002B69"/>
      </a:dk1>
      <a:lt1>
        <a:srgbClr val="FFFFFF"/>
      </a:lt1>
      <a:dk2>
        <a:srgbClr val="007DB6"/>
      </a:dk2>
      <a:lt2>
        <a:srgbClr val="BFECFB"/>
      </a:lt2>
      <a:accent1>
        <a:srgbClr val="94DFF9"/>
      </a:accent1>
      <a:accent2>
        <a:srgbClr val="5FCDF5"/>
      </a:accent2>
      <a:accent3>
        <a:srgbClr val="2FBEF2"/>
      </a:accent3>
      <a:accent4>
        <a:srgbClr val="DADADA"/>
      </a:accent4>
      <a:accent5>
        <a:srgbClr val="C0D8CC"/>
      </a:accent5>
      <a:accent6>
        <a:srgbClr val="046535"/>
      </a:accent6>
      <a:hlink>
        <a:srgbClr val="66CCFF"/>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 - End">
  <a:themeElements>
    <a:clrScheme name="RTC2014EU">
      <a:dk1>
        <a:srgbClr val="002B69"/>
      </a:dk1>
      <a:lt1>
        <a:srgbClr val="FFFFFF"/>
      </a:lt1>
      <a:dk2>
        <a:srgbClr val="007DB6"/>
      </a:dk2>
      <a:lt2>
        <a:srgbClr val="BFECFB"/>
      </a:lt2>
      <a:accent1>
        <a:srgbClr val="94DFF9"/>
      </a:accent1>
      <a:accent2>
        <a:srgbClr val="5FCDF5"/>
      </a:accent2>
      <a:accent3>
        <a:srgbClr val="2FBEF2"/>
      </a:accent3>
      <a:accent4>
        <a:srgbClr val="DADADA"/>
      </a:accent4>
      <a:accent5>
        <a:srgbClr val="C0D8CC"/>
      </a:accent5>
      <a:accent6>
        <a:srgbClr val="046535"/>
      </a:accent6>
      <a:hlink>
        <a:srgbClr val="66CCFF"/>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2109</Words>
  <Application>Microsoft Office PowerPoint</Application>
  <PresentationFormat>On-screen Show (16:9)</PresentationFormat>
  <Paragraphs>147</Paragraphs>
  <Slides>18</Slides>
  <Notes>18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Century Gothic</vt:lpstr>
      <vt:lpstr>1 - Title</vt:lpstr>
      <vt:lpstr>2 - Body</vt:lpstr>
      <vt:lpstr>3 - End</vt:lpstr>
      <vt:lpstr>PowerPoint Presentation</vt:lpstr>
      <vt:lpstr>The Family Fixer...What is it…?</vt:lpstr>
      <vt:lpstr>Add-ins...How do they work…?</vt:lpstr>
      <vt:lpstr>Terms for Newbies to Revit</vt:lpstr>
      <vt:lpstr>Family Fixer…Some tasks it can do?</vt:lpstr>
      <vt:lpstr>OVERVIEW - G U I...</vt:lpstr>
      <vt:lpstr>OVERVIEW - G U I</vt:lpstr>
      <vt:lpstr>1. Filter in Views(Show in Model)</vt:lpstr>
      <vt:lpstr>2. REPORTING_ON_FAMILIES...(Model)</vt:lpstr>
      <vt:lpstr>2. REPORTING_ON_FAMILIES...(model)</vt:lpstr>
      <vt:lpstr>2. REPORTING_ON_FAMILIES...(model)</vt:lpstr>
      <vt:lpstr>2.FINE GRAINED REPORTS(model)</vt:lpstr>
      <vt:lpstr>3.MODIFY_FAM_DOC</vt:lpstr>
      <vt:lpstr>3.MODIFY_FAM_DOC...</vt:lpstr>
      <vt:lpstr>4.FAMILY_NAME_&amp;_INSTANCE...</vt:lpstr>
      <vt:lpstr>4.FAMILY_NAME_&amp;_INSTANCE...</vt:lpstr>
      <vt:lpstr>5.FAMILY_TYPES_&amp;_TYPE_PARAMS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Mulconray</dc:creator>
  <cp:lastModifiedBy>Nik Mulconray</cp:lastModifiedBy>
  <cp:revision>19</cp:revision>
  <cp:lastPrinted>2017-09-06T02:50:10Z</cp:lastPrinted>
  <dcterms:modified xsi:type="dcterms:W3CDTF">2017-09-06T06:39:32Z</dcterms:modified>
</cp:coreProperties>
</file>